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33"/>
  </p:notesMasterIdLst>
  <p:sldIdLst>
    <p:sldId id="257" r:id="rId3"/>
    <p:sldId id="320" r:id="rId4"/>
    <p:sldId id="278" r:id="rId5"/>
    <p:sldId id="319" r:id="rId6"/>
    <p:sldId id="318" r:id="rId7"/>
    <p:sldId id="326" r:id="rId8"/>
    <p:sldId id="280" r:id="rId9"/>
    <p:sldId id="338" r:id="rId10"/>
    <p:sldId id="334" r:id="rId11"/>
    <p:sldId id="325" r:id="rId12"/>
    <p:sldId id="327" r:id="rId13"/>
    <p:sldId id="328" r:id="rId14"/>
    <p:sldId id="329" r:id="rId15"/>
    <p:sldId id="330" r:id="rId16"/>
    <p:sldId id="331" r:id="rId17"/>
    <p:sldId id="335" r:id="rId18"/>
    <p:sldId id="337" r:id="rId19"/>
    <p:sldId id="324" r:id="rId20"/>
    <p:sldId id="308" r:id="rId21"/>
    <p:sldId id="339" r:id="rId22"/>
    <p:sldId id="305" r:id="rId23"/>
    <p:sldId id="321" r:id="rId24"/>
    <p:sldId id="311" r:id="rId25"/>
    <p:sldId id="286" r:id="rId26"/>
    <p:sldId id="285" r:id="rId27"/>
    <p:sldId id="316" r:id="rId28"/>
    <p:sldId id="317" r:id="rId29"/>
    <p:sldId id="287" r:id="rId30"/>
    <p:sldId id="289" r:id="rId31"/>
    <p:sldId id="297" r:id="rId32"/>
  </p:sldIdLst>
  <p:sldSz cx="16235363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120" y="-2016"/>
      </p:cViewPr>
      <p:guideLst>
        <p:guide orient="horz" pos="2880"/>
        <p:guide pos="5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046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Graphical user interface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4"/>
            <a:ext cx="16235363" cy="9132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1232000" y="1117601"/>
            <a:ext cx="3902398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4399" y="2781301"/>
            <a:ext cx="9016678" cy="467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1pPr>
            <a:lvl2pPr marL="914400" lvl="1" indent="-3429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2pPr>
            <a:lvl3pPr marL="1371600" lvl="2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6pPr>
            <a:lvl7pPr marL="3200400" lvl="6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3429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﻿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914399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10/01/2025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377964" y="8788400"/>
            <a:ext cx="5479435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21st Rencontres du Vietnam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481442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11232000" y="2782800"/>
            <a:ext cx="3902399" cy="467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﻿"/>
              <a:defRPr>
                <a:solidFill>
                  <a:schemeClr val="lt1"/>
                </a:solidFill>
              </a:defRPr>
            </a:lvl1pPr>
            <a:lvl2pPr marL="914400" lvl="1" indent="-4191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000"/>
              <a:buChar char="﻿"/>
              <a:defRPr>
                <a:solidFill>
                  <a:schemeClr val="lt1"/>
                </a:solidFill>
              </a:defRPr>
            </a:lvl2pPr>
            <a:lvl3pPr marL="1371600" lvl="2" indent="-4191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3pPr>
            <a:lvl4pPr marL="1828800" lvl="3" indent="-4191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6pPr>
            <a:lvl7pPr marL="3200400" lvl="6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3429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﻿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914397" y="1366709"/>
            <a:ext cx="9016678" cy="116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461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﻿"/>
              <a:defRPr sz="5000"/>
            </a:lvl1pPr>
            <a:lvl2pPr marL="9144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2pPr>
            <a:lvl3pPr marL="1371600" lvl="2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6pPr>
            <a:lvl7pPr marL="3200400" lvl="6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3429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﻿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7">
  <p:cSld name="Cover 7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3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9108000" y="1436291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9108000" y="3524291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8">
  <p:cSld name="Cover 8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3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9108000" y="1644109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9108000" y="3732109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9">
  <p:cSld name="Cover 9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3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662400" y="4732366"/>
            <a:ext cx="6763636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662400" y="6820367"/>
            <a:ext cx="7203282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0">
  <p:cSld name="Cover 10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3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9108000" y="1630255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9108000" y="3718255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1">
  <p:cSld name="Cover 1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3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9108000" y="1727236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9108000" y="3815236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2">
  <p:cSld name="Cover 1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3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9108000" y="1644109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9108000" y="3732109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3">
  <p:cSld name="Cover 1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3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9108000" y="1464000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9108000" y="3552000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4">
  <p:cSld name="Cover 1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3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ctrTitle"/>
          </p:nvPr>
        </p:nvSpPr>
        <p:spPr>
          <a:xfrm>
            <a:off x="662400" y="4801637"/>
            <a:ext cx="668050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662400" y="6889638"/>
            <a:ext cx="7203282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5">
  <p:cSld name="Cover 15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04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>
            <a:spLocks noGrp="1"/>
          </p:cNvSpPr>
          <p:nvPr>
            <p:ph type="ctrTitle"/>
          </p:nvPr>
        </p:nvSpPr>
        <p:spPr>
          <a:xfrm>
            <a:off x="9108000" y="1547127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1"/>
          </p:nvPr>
        </p:nvSpPr>
        <p:spPr>
          <a:xfrm>
            <a:off x="9108000" y="3635127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wo Subtitle and Content">
  <p:cSld name="1_Title and Two Sub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4399" y="1371601"/>
            <a:ext cx="142200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14399" y="4788000"/>
            <a:ext cx="6840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1pPr>
            <a:lvl2pPr marL="914400" lvl="1" indent="-3429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2pPr>
            <a:lvl3pPr marL="1371600" lvl="2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6pPr>
            <a:lvl7pPr marL="3200400" lvl="6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3429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﻿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914399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10/01/2025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377964" y="8788400"/>
            <a:ext cx="5479435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21st Rencontres du Vietnam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81442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8294399" y="4788000"/>
            <a:ext cx="6840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1pPr>
            <a:lvl2pPr marL="914400" lvl="1" indent="-3429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﻿"/>
              <a:defRPr/>
            </a:lvl2pPr>
            <a:lvl3pPr marL="1371600" lvl="2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6pPr>
            <a:lvl7pPr marL="3200400" lvl="6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7pPr>
            <a:lvl8pPr marL="3657600" lvl="7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LcPeriod"/>
              <a:defRPr/>
            </a:lvl8pPr>
            <a:lvl9pPr marL="4114800" lvl="8" indent="-3429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﻿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914399" y="3276000"/>
            <a:ext cx="684000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1pPr>
            <a:lvl2pPr marL="914400" lvl="1" indent="-228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294399" y="3276000"/>
            <a:ext cx="684000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1pPr>
            <a:lvl2pPr marL="914400" lvl="1" indent="-228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475" y="576001"/>
            <a:ext cx="11185782" cy="3803650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1136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xmlns="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92034" y="8736000"/>
            <a:ext cx="1278375" cy="19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5" cap="all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270" y="576001"/>
            <a:ext cx="3250306" cy="3214512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11363">
                <a:solidFill>
                  <a:schemeClr val="accent1"/>
                </a:solidFill>
              </a:defRPr>
            </a:lvl1pPr>
            <a:lvl2pPr>
              <a:defRPr sz="11363">
                <a:solidFill>
                  <a:schemeClr val="accent1"/>
                </a:solidFill>
              </a:defRPr>
            </a:lvl2pPr>
            <a:lvl3pPr>
              <a:defRPr sz="11363">
                <a:solidFill>
                  <a:schemeClr val="accent1"/>
                </a:solidFill>
              </a:defRPr>
            </a:lvl3pPr>
            <a:lvl4pPr>
              <a:defRPr sz="11363">
                <a:solidFill>
                  <a:schemeClr val="accent1"/>
                </a:solidFill>
              </a:defRPr>
            </a:lvl4pPr>
            <a:lvl5pPr>
              <a:defRPr sz="1136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3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4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9108000" y="1671818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108000" y="3759818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4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662153" y="4572000"/>
            <a:ext cx="6251265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662152" y="6660001"/>
            <a:ext cx="745552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over 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4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662400" y="4732367"/>
            <a:ext cx="6749782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662400" y="6820368"/>
            <a:ext cx="7203282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4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2263452" y="163352"/>
            <a:ext cx="7005245" cy="336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360000" bIns="0" anchor="b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>
            <a:off x="2263452" y="3995342"/>
            <a:ext cx="7005246" cy="189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0" rIns="720000" bIns="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5">
  <p:cSld name="Cover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3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662400" y="4843200"/>
            <a:ext cx="66528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662400" y="6931201"/>
            <a:ext cx="7203282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6">
  <p:cSld name="Cover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03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9108000" y="1574837"/>
            <a:ext cx="6026399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9108000" y="3662837"/>
            <a:ext cx="6026399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/>
            </a:lvl1pPr>
            <a:lvl2pPr lvl="1" algn="ctr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04"/>
            <a:ext cx="16255999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4399" y="1371601"/>
            <a:ext cx="142200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4399" y="2781301"/>
            <a:ext cx="14220000" cy="467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﻿"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﻿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lphaLcPeriod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romanLcPeriod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3000"/>
              <a:buFont typeface="Calibri"/>
              <a:buChar char="﻿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14399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/>
              <a:t>10/01/2025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377964" y="8788400"/>
            <a:ext cx="5479435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/>
              <a:t>21st Rencontres du Vietnam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481442" y="8788400"/>
            <a:ext cx="3652957" cy="33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-1" y="-2"/>
            <a:ext cx="16235363" cy="9144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B1B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5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14399" y="1371601"/>
            <a:ext cx="142200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914399" y="2781301"/>
            <a:ext cx="14220000" cy="467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﻿"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AutoNum type="arabicPeriod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AutoNum type="alphaLcPeriod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AutoNum type="romanLcPeriod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3000"/>
              <a:buFont typeface="Calibri"/>
              <a:buChar char="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59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4" Type="http://schemas.openxmlformats.org/officeDocument/2006/relationships/image" Target="../media/image64.png"/><Relationship Id="rId5" Type="http://schemas.openxmlformats.org/officeDocument/2006/relationships/image" Target="../media/image67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5.svg"/><Relationship Id="rId5" Type="http://schemas.openxmlformats.org/officeDocument/2006/relationships/image" Target="../media/image64.png"/><Relationship Id="rId6" Type="http://schemas.openxmlformats.org/officeDocument/2006/relationships/image" Target="../media/image67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4" Type="http://schemas.openxmlformats.org/officeDocument/2006/relationships/image" Target="../media/image64.png"/><Relationship Id="rId5" Type="http://schemas.openxmlformats.org/officeDocument/2006/relationships/image" Target="../media/image67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Relationship Id="rId3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0D5050E-76C4-8586-718D-1A69DD96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00" y="3193852"/>
            <a:ext cx="6763636" cy="1620000"/>
          </a:xfrm>
        </p:spPr>
        <p:txBody>
          <a:bodyPr/>
          <a:lstStyle/>
          <a:p>
            <a:r>
              <a:rPr lang="en-US" dirty="0"/>
              <a:t>Phenomenology of Dark Matter Capture in Neutron Stars and White Dwarfs</a:t>
            </a:r>
            <a:endParaRPr lang="it-IT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0AE1F01F-8115-7805-01BE-89ECDEDE1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Rencontres du Vietnam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430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54ADE5-76DB-96EC-4955-9F1AFED1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0614E-30B5-A73D-1BFB-D3F3470F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4C631E-B955-825D-75B9-2E924148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AF6B62-FF96-38F1-01F8-987BFB1F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CAA767-BC15-E359-878C-0E652B43E3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1CDC96-D93D-84E0-242A-6452C57F3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DA2F2F6-A66A-4C0D-3824-566D163BFEEE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00B050"/>
                </a:solidFill>
              </a:rPr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1C344F-6E55-FBFC-7AFE-239436AC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517" y="1556970"/>
            <a:ext cx="4744112" cy="486795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AEB55F08-4B63-2DDF-402A-FDDC7181E8BF}"/>
              </a:ext>
            </a:extLst>
          </p:cNvPr>
          <p:cNvSpPr/>
          <p:nvPr/>
        </p:nvSpPr>
        <p:spPr>
          <a:xfrm>
            <a:off x="5241685" y="2845469"/>
            <a:ext cx="4487831" cy="3188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00C86DB-938F-C419-D8B0-92E26C5C5612}"/>
              </a:ext>
            </a:extLst>
          </p:cNvPr>
          <p:cNvCxnSpPr/>
          <p:nvPr/>
        </p:nvCxnSpPr>
        <p:spPr>
          <a:xfrm flipV="1">
            <a:off x="10274968" y="5053263"/>
            <a:ext cx="582431" cy="2045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1E647B0-4E89-C566-5FC9-8EBC55CDC319}"/>
              </a:ext>
            </a:extLst>
          </p:cNvPr>
          <p:cNvCxnSpPr/>
          <p:nvPr/>
        </p:nvCxnSpPr>
        <p:spPr>
          <a:xfrm flipV="1">
            <a:off x="10335126" y="3180893"/>
            <a:ext cx="2635283" cy="3931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6DBCCC-3B3C-D861-8229-E430A39F9013}"/>
              </a:ext>
            </a:extLst>
          </p:cNvPr>
          <p:cNvSpPr txBox="1"/>
          <p:nvPr/>
        </p:nvSpPr>
        <p:spPr>
          <a:xfrm>
            <a:off x="7356586" y="7069753"/>
            <a:ext cx="59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Non-relativistic kinematics vs relativistic kinematics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2B4E4A-ACB0-FE34-B525-B0ADE409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2BA87-683C-3F68-0185-C9C5F53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9EDF60-D0FC-98F5-972C-6EF56615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A13D81-150D-9B20-CC10-6962B19C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C50E0-8A02-6334-A542-20D21B8021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5D5B52D-69A3-89A3-D28E-7659EF6DE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BCF04E44-DBF0-15C1-B832-62FA4C2582A4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DD9743-3AC3-24E6-D694-E09271BE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880" y="1482285"/>
            <a:ext cx="8202170" cy="656364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8186A11-CB23-39CC-3963-7A5527F1ECDD}"/>
              </a:ext>
            </a:extLst>
          </p:cNvPr>
          <p:cNvSpPr/>
          <p:nvPr/>
        </p:nvSpPr>
        <p:spPr>
          <a:xfrm>
            <a:off x="4114800" y="3356811"/>
            <a:ext cx="2296080" cy="1925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4F5814-DED5-A741-1A46-5422A592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12" y="5122369"/>
            <a:ext cx="4267796" cy="3096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FC07EB3-1930-1E71-D679-967935D96766}"/>
                  </a:ext>
                </a:extLst>
              </p:cNvPr>
              <p:cNvSpPr txBox="1"/>
              <p:nvPr/>
            </p:nvSpPr>
            <p:spPr>
              <a:xfrm>
                <a:off x="6410880" y="8045926"/>
                <a:ext cx="5262659" cy="695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Effective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 suppression at low mass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07EB3-1930-1E71-D679-967935D9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80" y="8045926"/>
                <a:ext cx="5262659" cy="695127"/>
              </a:xfrm>
              <a:prstGeom prst="rect">
                <a:avLst/>
              </a:prstGeom>
              <a:blipFill>
                <a:blip r:embed="rId4"/>
                <a:stretch>
                  <a:fillRect l="-1854" r="-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81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AF045C-6EF4-B254-B428-2B38F991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50D8C-9367-50C6-222C-DC3B8C59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1041D8-CF0A-DBE5-C1D4-EBD048A0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55AD56-B9B8-A442-A182-362E9DFA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DB8247-4E8F-47E9-C4F7-5199787B4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29FCE4-B9B8-E0D2-4CF1-0817B0D18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DDCF1084-A190-E86D-A431-41441C8F7F60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84D7FF-1DDE-EB80-D90E-956DB12B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235" y="382005"/>
            <a:ext cx="4039164" cy="3057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FC0AA6-F2BE-D0B3-EEC1-AE7B5D5E9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420" y="3492357"/>
            <a:ext cx="2067213" cy="800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8A5D71-E3B2-6EAD-BFF7-238DBDCB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388" y="4200532"/>
            <a:ext cx="5704819" cy="3284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FFE634-3E71-2016-1C1E-A8D446468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1442" y="7572147"/>
            <a:ext cx="2300769" cy="79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5807108-1C46-A6AA-D916-F6F9795AD22C}"/>
                  </a:ext>
                </a:extLst>
              </p:cNvPr>
              <p:cNvSpPr txBox="1"/>
              <p:nvPr/>
            </p:nvSpPr>
            <p:spPr>
              <a:xfrm>
                <a:off x="979459" y="5196932"/>
                <a:ext cx="9106307" cy="183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For </a:t>
                </a:r>
                <a:r>
                  <a:rPr lang="it-IT" sz="2400" dirty="0">
                    <a:solidFill>
                      <a:srgbClr val="FF0000"/>
                    </a:solidFill>
                  </a:rPr>
                  <a:t>large mass, one has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t-IT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, and for small </a:t>
                </a:r>
                <a14:m>
                  <m:oMath xmlns:m="http://schemas.openxmlformats.org/officeDocument/2006/math" xmlns=""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 the capture rate is suppressed by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sz="2400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5−6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h𝑎𝑑𝑟𝑜𝑛𝑠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𝑙𝑒𝑝𝑡𝑜𝑛𝑠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807108-1C46-A6AA-D916-F6F9795A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59" y="5196932"/>
                <a:ext cx="9106307" cy="1839799"/>
              </a:xfrm>
              <a:prstGeom prst="rect">
                <a:avLst/>
              </a:prstGeom>
              <a:blipFill>
                <a:blip r:embed="rId6"/>
                <a:stretch>
                  <a:fillRect l="-1072" b="-4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21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24060C-5EF3-EF0B-6597-542F00FB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C3ADF-3218-B104-3245-9998530F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7CF50D-A45F-0724-C9A7-A6DF6348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C16390-B13D-E8A4-AD97-A438A95E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DDB37D-7721-FACD-6200-14E7DFD224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79CECC0-083B-795A-AB0D-F25F7B55B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96F8065-F01D-249A-0055-8E83F3BBD537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517B2D-0E7E-DA28-8D30-CE9FCDAC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91" y="3990946"/>
            <a:ext cx="7085304" cy="476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B0FD686-17FD-D922-6AE2-37B1A727B682}"/>
                  </a:ext>
                </a:extLst>
              </p:cNvPr>
              <p:cNvSpPr txBox="1"/>
              <p:nvPr/>
            </p:nvSpPr>
            <p:spPr>
              <a:xfrm>
                <a:off x="9747479" y="5390746"/>
                <a:ext cx="4575548" cy="88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𝑀𝐴𝑋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&lt;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𝑀𝐴𝑋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0FD686-17FD-D922-6AE2-37B1A727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479" y="5390746"/>
                <a:ext cx="4575548" cy="880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EB60811-197D-8EF8-2292-151B8BD9F398}"/>
              </a:ext>
            </a:extLst>
          </p:cNvPr>
          <p:cNvCxnSpPr/>
          <p:nvPr/>
        </p:nvCxnSpPr>
        <p:spPr>
          <a:xfrm flipV="1">
            <a:off x="7964905" y="6091595"/>
            <a:ext cx="2634916" cy="1309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7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375040-B043-AF17-E150-EB110E08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17F28-03D8-88EC-3967-C9CD8649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1A7C69-1826-56CA-0229-05BED38A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023F09-D47D-80AF-EDD1-3B0F79A8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32123A-84DD-3EA9-0E3F-C00B3407A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C9E137F-D4CB-300C-78BC-96D6F28E8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3F728DD5-B061-72AF-3EF4-5C43E5DDEBE0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ABFED6-2F61-DEAB-980A-BDBE3041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80" y="3990947"/>
            <a:ext cx="1886213" cy="61921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065843DF-3E04-6EF3-7872-1A80BCE8AFE7}"/>
              </a:ext>
            </a:extLst>
          </p:cNvPr>
          <p:cNvSpPr/>
          <p:nvPr/>
        </p:nvSpPr>
        <p:spPr>
          <a:xfrm>
            <a:off x="5377964" y="4126832"/>
            <a:ext cx="3132116" cy="2530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7E4D0F-622F-7704-8EC6-2B1689A5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691" y="664729"/>
            <a:ext cx="4611730" cy="3830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7CFBBB-9F7B-2267-81A4-14AD48857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150" y="4738166"/>
            <a:ext cx="4923959" cy="3924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4031B7-5539-A2F8-65F0-66579632566E}"/>
              </a:ext>
            </a:extLst>
          </p:cNvPr>
          <p:cNvSpPr txBox="1"/>
          <p:nvPr/>
        </p:nvSpPr>
        <p:spPr>
          <a:xfrm>
            <a:off x="2768822" y="5624037"/>
            <a:ext cx="4926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average energy transfer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Larger suppression at large mass  </a:t>
            </a:r>
            <a:endParaRPr lang="it-IT" sz="24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546965CE-E24F-4FB7-2DC4-99096B7A0F73}"/>
              </a:ext>
            </a:extLst>
          </p:cNvPr>
          <p:cNvSpPr/>
          <p:nvPr/>
        </p:nvSpPr>
        <p:spPr>
          <a:xfrm>
            <a:off x="4896853" y="6085702"/>
            <a:ext cx="625642" cy="7001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5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BDB0AF-4951-DEB6-A318-6A0EECACE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8E2BF-2DBB-3AEC-BF26-6085ED8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DDE5F-EE85-550D-8411-4B0962E7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755F06-B09F-E7CE-CDA1-328027C0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19D3B3-EE11-EBA9-8D76-8A8CBCDDEE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0B70D3A-E516-4886-CE67-E1BDE180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40274360-4092-162B-7446-BC5C6434CE7B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3A2B02-EF8A-2087-CAC5-A126E5DC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55" y="825292"/>
            <a:ext cx="5631695" cy="7390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2D1231-30A5-C8A7-A99B-BD66E5B10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0" y="2032078"/>
            <a:ext cx="9107171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72D920-2BFC-AB9F-9E6F-BD177B7B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C7730-5C12-6CC5-A4F2-72F5984F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DC25E4-6D5E-4680-A6D4-85AE3F1D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D03DD7-0A7B-14E4-00E5-99030BA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D55106B-0001-451E-3229-48BAC6E3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C8AC1C-86F6-69BA-9FF8-7E2B230380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1471487-96DD-B5FA-C739-94C2B7F7C906}"/>
                  </a:ext>
                </a:extLst>
              </p:cNvPr>
              <p:cNvSpPr txBox="1"/>
              <p:nvPr/>
            </p:nvSpPr>
            <p:spPr>
              <a:xfrm>
                <a:off x="465666" y="1858410"/>
                <a:ext cx="15194428" cy="2005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Interaction rate </a:t>
                </a:r>
                <a14:m>
                  <m:oMath xmlns:m="http://schemas.openxmlformats.org/officeDocument/2006/math" xmlns="">
                    <m:r>
                      <a:rPr lang="en-US" sz="2486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decreasing function of energy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86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Most energy is transferred in a very short timeframe                   Kinetic heating always happens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US" sz="2486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Thermalisation</a:t>
                </a:r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time driven by the last few scatterings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Unless DM mass very large, last scatterings are </a:t>
                </a:r>
                <a:r>
                  <a:rPr lang="en-US" sz="2486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pauli</a:t>
                </a:r>
                <a:r>
                  <a:rPr lang="en-US" sz="2486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suppressed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US" sz="2486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471487-96DD-B5FA-C739-94C2B7F7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6" y="1858410"/>
                <a:ext cx="15194428" cy="2005036"/>
              </a:xfrm>
              <a:prstGeom prst="rect">
                <a:avLst/>
              </a:prstGeom>
              <a:blipFill>
                <a:blip r:embed="rId2"/>
                <a:stretch>
                  <a:fillRect l="-562" t="-2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DAE973-11A9-0AA3-5F0C-ECABCE98E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19" y="3951375"/>
            <a:ext cx="4515480" cy="3334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4A24BA-0480-BB06-6ECA-4225F27A2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45" y="1223495"/>
            <a:ext cx="9488224" cy="669701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727C84FD-66C0-D463-C92B-B5C1DF8055C7}"/>
              </a:ext>
            </a:extLst>
          </p:cNvPr>
          <p:cNvSpPr/>
          <p:nvPr/>
        </p:nvSpPr>
        <p:spPr>
          <a:xfrm>
            <a:off x="9169144" y="2225460"/>
            <a:ext cx="940056" cy="403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DA2B1F-C7D9-4B4C-B875-1BEFC5A12964}"/>
              </a:ext>
            </a:extLst>
          </p:cNvPr>
          <p:cNvSpPr txBox="1"/>
          <p:nvPr/>
        </p:nvSpPr>
        <p:spPr>
          <a:xfrm>
            <a:off x="12621126" y="650942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i="1" dirty="0">
                <a:effectLst/>
                <a:latin typeface="-apple-system"/>
              </a:rPr>
              <a:t>JCAP</a:t>
            </a:r>
            <a:r>
              <a:rPr lang="it-IT" sz="2000" b="0" i="0" dirty="0">
                <a:effectLst/>
                <a:latin typeface="-apple-system"/>
              </a:rPr>
              <a:t> 04 (2024) 006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1067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481B5C-EDFA-6940-C616-AA8BF8779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C9E30-8AFA-B60F-58E0-EE8ED04B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5786BE-C286-F247-63E3-00F65D0A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6162A5-259D-8DD0-D001-6DBD7367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4996869-D454-45D8-5F9B-B0DE71353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E2EC3B-0D0B-7F1E-291A-835200593B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8E2D56-A29E-85FE-9DB3-B2824EB6C6A6}"/>
              </a:ext>
            </a:extLst>
          </p:cNvPr>
          <p:cNvSpPr txBox="1"/>
          <p:nvPr/>
        </p:nvSpPr>
        <p:spPr>
          <a:xfrm>
            <a:off x="465666" y="1858410"/>
            <a:ext cx="14112518" cy="85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Ultimate goal: is DM energy released in the star on a timescale smaller than the star lifetime (1Gy)?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What about annihilation heating?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AD374B-23A6-1F76-12F9-3B04E35C8FC0}"/>
              </a:ext>
            </a:extLst>
          </p:cNvPr>
          <p:cNvSpPr txBox="1"/>
          <p:nvPr/>
        </p:nvSpPr>
        <p:spPr>
          <a:xfrm>
            <a:off x="990600" y="2882900"/>
            <a:ext cx="6756400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DM thermalizes within star lifetime: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Use DM temperature to compute annihilation rate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Use Annihilation rate to compute the Capture-Annihilation equilibrium timescale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Check that it is smaller than star age</a:t>
            </a:r>
            <a:endParaRPr lang="it-IT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A7AE1-CBD6-2EF8-2F7C-6BCE29FE4DEA}"/>
              </a:ext>
            </a:extLst>
          </p:cNvPr>
          <p:cNvSpPr txBox="1"/>
          <p:nvPr/>
        </p:nvSpPr>
        <p:spPr>
          <a:xfrm>
            <a:off x="8488364" y="2882900"/>
            <a:ext cx="6756400" cy="350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DM DOES NOT thermalize within star lifetime: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Find DM average energy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Use average energy to compute annihilation rate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Use Annihilation rate to compute the Capture-Annihilation equilibrium timescale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Check that it is smaller than star age</a:t>
            </a:r>
            <a:endParaRPr lang="it-IT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C4340F-94CC-8755-F5C8-887DF7E79A5A}"/>
              </a:ext>
            </a:extLst>
          </p:cNvPr>
          <p:cNvSpPr txBox="1"/>
          <p:nvPr/>
        </p:nvSpPr>
        <p:spPr>
          <a:xfrm>
            <a:off x="1214456" y="7232908"/>
            <a:ext cx="1452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Result: Capture-Annihilation equilibrium is always reached if DM annihilation channels kinematically open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8C12F2-A914-23D7-43D3-CF096119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824" y="848170"/>
            <a:ext cx="5387261" cy="63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BD5CCC-B550-6339-05D7-89267BC6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E048F-E37E-8C7A-6D30-C30FB7BF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(WD)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7EA97A-183E-2E0E-C09D-0AB48434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D2BB65-862A-5354-E0E7-440FBA50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D407C54-780F-98D7-6248-1739C4142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5D32F6-75A6-3DEB-51D0-9EBD2AE193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F4FF43-2686-7957-F037-C825B74A1370}"/>
              </a:ext>
            </a:extLst>
          </p:cNvPr>
          <p:cNvSpPr txBox="1"/>
          <p:nvPr/>
        </p:nvSpPr>
        <p:spPr>
          <a:xfrm>
            <a:off x="703108" y="2186288"/>
            <a:ext cx="14289235" cy="85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More than 90% of the stars in the Galaxy are White Dwarfs (WDs)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High density, extreme conditions and the existence of observational data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8A2BBD-A4D9-1EFC-1F4F-8AE33606079D}"/>
              </a:ext>
            </a:extLst>
          </p:cNvPr>
          <p:cNvSpPr txBox="1"/>
          <p:nvPr/>
        </p:nvSpPr>
        <p:spPr>
          <a:xfrm>
            <a:off x="868404" y="5014855"/>
            <a:ext cx="13907035" cy="162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Powerful probe to test and constrain dark matter (DM) models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This generally involves the accumulation of DM particles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Increase in their luminosity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DM-triggered supernova ignition/black hole formation</a:t>
            </a:r>
            <a:endParaRPr lang="it-IT" sz="2486" dirty="0">
              <a:solidFill>
                <a:srgbClr val="FF0000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xmlns="" id="{3186BD73-27CD-DA3A-5105-075218CF2619}"/>
              </a:ext>
            </a:extLst>
          </p:cNvPr>
          <p:cNvSpPr/>
          <p:nvPr/>
        </p:nvSpPr>
        <p:spPr>
          <a:xfrm>
            <a:off x="6823927" y="3430453"/>
            <a:ext cx="1116181" cy="1584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</p:spTree>
    <p:extLst>
      <p:ext uri="{BB962C8B-B14F-4D97-AF65-F5344CB8AC3E}">
        <p14:creationId xmlns:p14="http://schemas.microsoft.com/office/powerpoint/2010/main" val="390109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C41DF-3B37-42FD-97B0-9C76AB5E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(WD)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8E8BCB-DD2F-423F-BAAE-8998E804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6367EC-A890-407F-B7E7-E118505E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A04ADB-B280-401B-A916-9FAC2D688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AD35F0D-DD2B-478B-B092-D52F1EAAA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9" name="CasellaDiTesto 16">
            <a:extLst>
              <a:ext uri="{FF2B5EF4-FFF2-40B4-BE49-F238E27FC236}">
                <a16:creationId xmlns:a16="http://schemas.microsoft.com/office/drawing/2014/main" xmlns="" id="{2FFBF3BD-09A9-C2F6-A6E4-167A1DE76A2A}"/>
              </a:ext>
            </a:extLst>
          </p:cNvPr>
          <p:cNvSpPr txBox="1"/>
          <p:nvPr/>
        </p:nvSpPr>
        <p:spPr>
          <a:xfrm>
            <a:off x="1408991" y="2032078"/>
            <a:ext cx="9452588" cy="2770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Set limit from minimum observed luminosity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No relativistic speed, needs annihilation to increase luminosity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Electrons: degenerate, similar to NS</a:t>
            </a:r>
            <a:endParaRPr lang="en-AU" sz="2486" dirty="0">
              <a:solidFill>
                <a:srgbClr val="FF0000"/>
              </a:solidFill>
            </a:endParaRP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Ions: non-degenerate, similar to Sun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796C3F-5F95-EE0B-7C79-5ED6D65C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75" y="2984397"/>
            <a:ext cx="653506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CDB825-69DA-42A0-9B00-4ED38B7FB1DF}"/>
              </a:ext>
            </a:extLst>
          </p:cNvPr>
          <p:cNvSpPr txBox="1"/>
          <p:nvPr/>
        </p:nvSpPr>
        <p:spPr>
          <a:xfrm>
            <a:off x="703108" y="2186288"/>
            <a:ext cx="14289235" cy="468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Our works on Capture in compact stars: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Neutron Stars: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09 (2018) 018 (1807.02840) 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06 (2019) 054 (1904.09803)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09 (2020) 028 (2004.14888)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03 (2021) 086 (2010.13257)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 err="1"/>
              <a:t>Phys.Rev.Lett</a:t>
            </a:r>
            <a:r>
              <a:rPr lang="en-AU" sz="2486" dirty="0"/>
              <a:t>. 127 (2021) 11, 111803 (2012.08918)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11 (2021) 056 (2108.02525)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04 (2024) 006 (2312.11892)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White Dwarfs: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10 (2021) 083 (2104.14367)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JCAP 07 (2024) 051 (2404.16272)</a:t>
            </a:r>
          </a:p>
        </p:txBody>
      </p:sp>
    </p:spTree>
    <p:extLst>
      <p:ext uri="{BB962C8B-B14F-4D97-AF65-F5344CB8AC3E}">
        <p14:creationId xmlns:p14="http://schemas.microsoft.com/office/powerpoint/2010/main" val="91495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908C84-9E6E-13F7-26C0-2BFACDA9D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69EC4-32F1-3BC9-0CEB-31A2169F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(WD)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B50EFA-68FF-F6CD-B251-814AA6B8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731C6B-4CF2-00B7-D71A-7C996F96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7799DFD-CC42-BA45-60AC-EF52C348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424C06-48E1-33BF-5721-320B2CA564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723998-D923-3DC7-707B-3D2656AB366C}"/>
              </a:ext>
            </a:extLst>
          </p:cNvPr>
          <p:cNvSpPr/>
          <p:nvPr/>
        </p:nvSpPr>
        <p:spPr>
          <a:xfrm>
            <a:off x="6260844" y="1750625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Capture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B6B9CE3-D388-1CDB-66CD-26ECA31E614F}"/>
              </a:ext>
            </a:extLst>
          </p:cNvPr>
          <p:cNvSpPr/>
          <p:nvPr/>
        </p:nvSpPr>
        <p:spPr>
          <a:xfrm>
            <a:off x="2371425" y="3706795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Thermalisation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Energy Distribution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C2CC935C-AC79-BD02-C631-C73BAE07EAC8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5400000">
            <a:off x="5465300" y="1457101"/>
            <a:ext cx="609970" cy="388941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7C7B3FB-9D29-3440-44DC-5B0B1AECE150}"/>
              </a:ext>
            </a:extLst>
          </p:cNvPr>
          <p:cNvSpPr/>
          <p:nvPr/>
        </p:nvSpPr>
        <p:spPr>
          <a:xfrm>
            <a:off x="2365075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Space distribution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48BBA0B5-951F-FFFD-909E-16971581D651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rot="5400000">
            <a:off x="3422633" y="5449587"/>
            <a:ext cx="799535" cy="635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20665EB-9522-00C1-83A5-1F52F9C1031D}"/>
              </a:ext>
            </a:extLst>
          </p:cNvPr>
          <p:cNvSpPr/>
          <p:nvPr/>
        </p:nvSpPr>
        <p:spPr>
          <a:xfrm>
            <a:off x="6260844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Critical DM quantity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FD1149F4-A0D5-0EF3-91B2-889DDCB7EB1A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 rot="5400000">
            <a:off x="6337142" y="4474677"/>
            <a:ext cx="2755705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BB027021-FAC9-4429-D5DC-F42A84163531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>
            <a:off x="5273375" y="6525630"/>
            <a:ext cx="987469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C7CC53B-37A5-2DD0-C082-F7E42FCD09C3}"/>
              </a:ext>
            </a:extLst>
          </p:cNvPr>
          <p:cNvSpPr/>
          <p:nvPr/>
        </p:nvSpPr>
        <p:spPr>
          <a:xfrm>
            <a:off x="10118258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Limit from collapse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xmlns="" id="{8125AF48-A56D-603C-22B7-42D9D5E0887B}"/>
              </a:ext>
            </a:extLst>
          </p:cNvPr>
          <p:cNvCxnSpPr>
            <a:cxnSpLocks/>
            <a:stCxn id="21" idx="3"/>
            <a:endCxn id="29" idx="1"/>
          </p:cNvCxnSpPr>
          <p:nvPr/>
        </p:nvCxnSpPr>
        <p:spPr>
          <a:xfrm>
            <a:off x="9169144" y="6525630"/>
            <a:ext cx="949114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xmlns="" id="{60EFEA05-F218-1178-BD6E-4E5313E531F2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 rot="16200000" flipH="1">
            <a:off x="8265849" y="2545970"/>
            <a:ext cx="2755705" cy="3857414"/>
          </a:xfrm>
          <a:prstGeom prst="bentConnector3">
            <a:avLst>
              <a:gd name="adj1" fmla="val 794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C478649-7309-4E14-E3C5-C07268FE80F6}"/>
                  </a:ext>
                </a:extLst>
              </p:cNvPr>
              <p:cNvSpPr txBox="1"/>
              <p:nvPr/>
            </p:nvSpPr>
            <p:spPr>
              <a:xfrm>
                <a:off x="11239500" y="581074"/>
                <a:ext cx="109446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478649-7309-4E14-E3C5-C07268FE8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0" y="581074"/>
                <a:ext cx="1094467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91B98AE-4C8E-AA51-0F93-060558B9BEC1}"/>
                  </a:ext>
                </a:extLst>
              </p:cNvPr>
              <p:cNvSpPr txBox="1"/>
              <p:nvPr/>
            </p:nvSpPr>
            <p:spPr>
              <a:xfrm>
                <a:off x="11172358" y="7482396"/>
                <a:ext cx="1032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𝐶𝑡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1B98AE-4C8E-AA51-0F93-060558B9B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358" y="7482396"/>
                <a:ext cx="1032334" cy="369332"/>
              </a:xfrm>
              <a:prstGeom prst="rect">
                <a:avLst/>
              </a:prstGeom>
              <a:blipFill>
                <a:blip r:embed="rId3"/>
                <a:stretch>
                  <a:fillRect l="-5917" r="-5325" b="-98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23AC21-F6E5-B809-51F1-90519407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084" y="7406110"/>
            <a:ext cx="2819794" cy="72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D3F5E7-62B4-BCB7-6382-2B5856E57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934" y="7456385"/>
            <a:ext cx="183858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MULTIPLE SCATTERING (WD)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CDB825-69DA-42A0-9B00-4ED38B7FB1DF}"/>
              </a:ext>
            </a:extLst>
          </p:cNvPr>
          <p:cNvSpPr txBox="1"/>
          <p:nvPr/>
        </p:nvSpPr>
        <p:spPr>
          <a:xfrm>
            <a:off x="703108" y="2186289"/>
            <a:ext cx="14289235" cy="391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DM Capture usually based on Gould seminal work for Capture in the Earth: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(</a:t>
            </a:r>
            <a:r>
              <a:rPr lang="en-AU" sz="2486" dirty="0" err="1"/>
              <a:t>i</a:t>
            </a:r>
            <a:r>
              <a:rPr lang="en-AU" sz="2486" dirty="0"/>
              <a:t>) DM trajectories are unaffected by collisions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(ii) Constant escape velocity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(iii) Constant iron (target) density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(iv) DM follows linear trajectories outside and inside the Earth’s core, thereby neglecting gravitational focusing/gravity effects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Assumptions (ii-iv) are actually unnecessary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We will see that the rate can be calculated (nearly) exactly</a:t>
            </a:r>
          </a:p>
        </p:txBody>
      </p:sp>
      <p:pic>
        <p:nvPicPr>
          <p:cNvPr id="8" name="Elemento grafico 7" descr="Badge Tick1 con riempimento a tinta unita">
            <a:extLst>
              <a:ext uri="{FF2B5EF4-FFF2-40B4-BE49-F238E27FC236}">
                <a16:creationId xmlns:a16="http://schemas.microsoft.com/office/drawing/2014/main" xmlns="" id="{815A5AA0-3C37-6602-7E27-D7C66807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7387" y="2480484"/>
            <a:ext cx="567295" cy="567295"/>
          </a:xfrm>
          <a:prstGeom prst="rect">
            <a:avLst/>
          </a:prstGeom>
        </p:spPr>
      </p:pic>
      <p:pic>
        <p:nvPicPr>
          <p:cNvPr id="10" name="Elemento grafico 9" descr="Badge Croce con riempimento a tinta unita">
            <a:extLst>
              <a:ext uri="{FF2B5EF4-FFF2-40B4-BE49-F238E27FC236}">
                <a16:creationId xmlns:a16="http://schemas.microsoft.com/office/drawing/2014/main" xmlns="" id="{FB0FF845-7DC0-B7B4-E7D7-44F29A12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48789" y="2899357"/>
            <a:ext cx="567295" cy="567295"/>
          </a:xfrm>
          <a:prstGeom prst="rect">
            <a:avLst/>
          </a:prstGeom>
        </p:spPr>
      </p:pic>
      <p:pic>
        <p:nvPicPr>
          <p:cNvPr id="11" name="Elemento grafico 10" descr="Badge Croce con riempimento a tinta unita">
            <a:extLst>
              <a:ext uri="{FF2B5EF4-FFF2-40B4-BE49-F238E27FC236}">
                <a16:creationId xmlns:a16="http://schemas.microsoft.com/office/drawing/2014/main" xmlns="" id="{9EB28468-2F37-7B00-A303-C10CA9919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43923" y="3224210"/>
            <a:ext cx="567295" cy="567295"/>
          </a:xfrm>
          <a:prstGeom prst="rect">
            <a:avLst/>
          </a:prstGeom>
        </p:spPr>
      </p:pic>
      <p:pic>
        <p:nvPicPr>
          <p:cNvPr id="12" name="Elemento grafico 11" descr="Badge Croce con riempimento a tinta unita">
            <a:extLst>
              <a:ext uri="{FF2B5EF4-FFF2-40B4-BE49-F238E27FC236}">
                <a16:creationId xmlns:a16="http://schemas.microsoft.com/office/drawing/2014/main" xmlns="" id="{DCFCC744-5463-D22D-92BF-63E4FFA07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18801" y="4122173"/>
            <a:ext cx="567295" cy="567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AB5457-81AE-A718-D66C-77A994511B2A}"/>
              </a:ext>
            </a:extLst>
          </p:cNvPr>
          <p:cNvSpPr txBox="1"/>
          <p:nvPr/>
        </p:nvSpPr>
        <p:spPr>
          <a:xfrm>
            <a:off x="13350249" y="1286711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i="1" dirty="0">
                <a:effectLst/>
                <a:latin typeface="-apple-system"/>
              </a:rPr>
              <a:t>JCAP</a:t>
            </a:r>
            <a:r>
              <a:rPr lang="it-IT" sz="2000" b="0" i="0" dirty="0">
                <a:effectLst/>
                <a:latin typeface="-apple-system"/>
              </a:rPr>
              <a:t> 07 (2024) 051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1544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MULTIPLE SCATTERING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9CDB825-69DA-42A0-9B00-4ED38B7FB1DF}"/>
                  </a:ext>
                </a:extLst>
              </p:cNvPr>
              <p:cNvSpPr txBox="1"/>
              <p:nvPr/>
            </p:nvSpPr>
            <p:spPr>
              <a:xfrm>
                <a:off x="703106" y="1970663"/>
                <a:ext cx="14289235" cy="588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Additional approximations usually made: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Optical depth inside the star </a:t>
                </a:r>
                <a14:m>
                  <m:oMath xmlns:m="http://schemas.openxmlformats.org/officeDocument/2006/math" xmlns="">
                    <m:r>
                      <a:rPr lang="en-AU" sz="2486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AU" sz="248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sz="248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AU" sz="2486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sz="2486" dirty="0">
                    <a:solidFill>
                      <a:schemeClr val="tx1"/>
                    </a:solidFill>
                  </a:rPr>
                  <a:t>, </a:t>
                </a:r>
                <a:r>
                  <a:rPr lang="it-IT" sz="2486" dirty="0" err="1">
                    <a:solidFill>
                      <a:schemeClr val="tx1"/>
                    </a:solidFill>
                  </a:rPr>
                  <a:t>equal</a:t>
                </a:r>
                <a:r>
                  <a:rPr lang="it-IT" sz="2486" dirty="0">
                    <a:solidFill>
                      <a:schemeClr val="tx1"/>
                    </a:solidFill>
                  </a:rPr>
                  <a:t> to the </a:t>
                </a:r>
                <a:r>
                  <a:rPr lang="it-IT" sz="2486" dirty="0" err="1">
                    <a:solidFill>
                      <a:schemeClr val="tx1"/>
                    </a:solidFill>
                  </a:rPr>
                  <a:t>value</a:t>
                </a:r>
                <a:r>
                  <a:rPr lang="it-IT" sz="2486" dirty="0">
                    <a:solidFill>
                      <a:schemeClr val="tx1"/>
                    </a:solidFill>
                  </a:rPr>
                  <a:t> </a:t>
                </a:r>
                <a:r>
                  <a:rPr lang="it-IT" sz="2486" dirty="0" err="1">
                    <a:solidFill>
                      <a:schemeClr val="tx1"/>
                    </a:solidFill>
                  </a:rPr>
                  <a:t>at</a:t>
                </a:r>
                <a:r>
                  <a:rPr lang="it-IT" sz="2486" dirty="0">
                    <a:solidFill>
                      <a:schemeClr val="tx1"/>
                    </a:solidFill>
                  </a:rPr>
                  <a:t> the center, for </a:t>
                </a:r>
                <a:r>
                  <a:rPr lang="it-IT" sz="2486" dirty="0" err="1">
                    <a:solidFill>
                      <a:schemeClr val="tx1"/>
                    </a:solidFill>
                  </a:rPr>
                  <a:t>any</a:t>
                </a:r>
                <a:r>
                  <a:rPr lang="it-IT" sz="2486" dirty="0">
                    <a:solidFill>
                      <a:schemeClr val="tx1"/>
                    </a:solidFill>
                  </a:rPr>
                  <a:t> point inside the star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it-IT" sz="2486" dirty="0" err="1"/>
                  <a:t>Differential</a:t>
                </a:r>
                <a:r>
                  <a:rPr lang="it-IT" sz="2486" dirty="0"/>
                  <a:t> cross </a:t>
                </a:r>
                <a:r>
                  <a:rPr lang="it-IT" sz="2486" dirty="0" err="1"/>
                  <a:t>section</a:t>
                </a:r>
                <a:r>
                  <a:rPr lang="it-IT" sz="2486" dirty="0"/>
                  <a:t> on target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AU" sz="2486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it-IT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𝑑𝑐𝑜𝑠</m:t>
                    </m:r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sz="2486" dirty="0"/>
                  <a:t>constant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endParaRPr lang="it-IT" sz="2486" dirty="0">
                  <a:solidFill>
                    <a:schemeClr val="tx1"/>
                  </a:solidFill>
                </a:endParaRP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 err="1"/>
                  <a:t>What</a:t>
                </a:r>
                <a:r>
                  <a:rPr lang="it-IT" sz="2486" dirty="0"/>
                  <a:t> </a:t>
                </a:r>
                <a:r>
                  <a:rPr lang="it-IT" sz="2486" dirty="0" err="1"/>
                  <a:t>we</a:t>
                </a:r>
                <a:r>
                  <a:rPr lang="it-IT" sz="2486" dirty="0"/>
                  <a:t> do: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it-IT" sz="2486" dirty="0" err="1">
                    <a:solidFill>
                      <a:schemeClr val="tx1"/>
                    </a:solidFill>
                  </a:rPr>
                  <a:t>Only</a:t>
                </a:r>
                <a:r>
                  <a:rPr lang="it-IT" sz="2486" dirty="0">
                    <a:solidFill>
                      <a:schemeClr val="tx1"/>
                    </a:solidFill>
                  </a:rPr>
                  <a:t> assume (i) </a:t>
                </a:r>
                <a:r>
                  <a:rPr lang="en-AU" sz="2486" dirty="0"/>
                  <a:t>DM trajectories are unaffected by collisions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>
                    <a:solidFill>
                      <a:schemeClr val="tx1"/>
                    </a:solidFill>
                  </a:rPr>
                  <a:t>Optical depth inside star depe</a:t>
                </a:r>
                <a:r>
                  <a:rPr lang="en-AU" sz="2486" dirty="0"/>
                  <a:t>nds on interaction rate</a:t>
                </a:r>
              </a:p>
              <a:p>
                <a:pPr marL="2130866" lvl="2" indent="-507349">
                  <a:buFont typeface="Arial" panose="020B0604020202020204" pitchFamily="34" charset="0"/>
                  <a:buChar char="•"/>
                </a:pPr>
                <a:r>
                  <a:rPr lang="en-AU" sz="2486" dirty="0">
                    <a:solidFill>
                      <a:schemeClr val="tx1"/>
                    </a:solidFill>
                  </a:rPr>
                  <a:t>Same interaction rate used for Capture for consistency</a:t>
                </a:r>
              </a:p>
              <a:p>
                <a:pPr marL="2130866" lvl="2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Optical depth depends on the point in the star</a:t>
                </a:r>
                <a:endParaRPr lang="en-AU" sz="2486" dirty="0">
                  <a:solidFill>
                    <a:schemeClr val="tx1"/>
                  </a:solidFill>
                </a:endParaRPr>
              </a:p>
              <a:p>
                <a:pPr marL="2130866" lvl="2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Need to average over all trajectories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Cross section very suppressed at large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AU" sz="24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sz="2486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AU" sz="2486" dirty="0"/>
                  <a:t> (realistic)</a:t>
                </a:r>
              </a:p>
              <a:p>
                <a:pPr marL="2130866" lvl="2" indent="-507349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AU" sz="24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AU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AU" sz="2486" dirty="0"/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endParaRPr lang="it-IT" sz="2486" dirty="0">
                  <a:solidFill>
                    <a:schemeClr val="tx1"/>
                  </a:solidFill>
                </a:endParaRP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CDB825-69DA-42A0-9B00-4ED38B7FB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6" y="1970663"/>
                <a:ext cx="14289235" cy="5887317"/>
              </a:xfrm>
              <a:prstGeom prst="rect">
                <a:avLst/>
              </a:prstGeom>
              <a:blipFill>
                <a:blip r:embed="rId2"/>
                <a:stretch>
                  <a:fillRect l="-597" t="-828" r="-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Elemento grafico 7" descr="Badge Tick1 con riempimento a tinta unita">
            <a:extLst>
              <a:ext uri="{FF2B5EF4-FFF2-40B4-BE49-F238E27FC236}">
                <a16:creationId xmlns:a16="http://schemas.microsoft.com/office/drawing/2014/main" xmlns="" id="{815A5AA0-3C37-6602-7E27-D7C668072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81943" y="4161983"/>
            <a:ext cx="567295" cy="567295"/>
          </a:xfrm>
          <a:prstGeom prst="rect">
            <a:avLst/>
          </a:prstGeom>
        </p:spPr>
      </p:pic>
      <p:pic>
        <p:nvPicPr>
          <p:cNvPr id="10" name="Elemento grafico 9" descr="Badge Croce con riempimento a tinta unita">
            <a:extLst>
              <a:ext uri="{FF2B5EF4-FFF2-40B4-BE49-F238E27FC236}">
                <a16:creationId xmlns:a16="http://schemas.microsoft.com/office/drawing/2014/main" xmlns="" id="{FB0FF845-7DC0-B7B4-E7D7-44F29A124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56312" y="3007403"/>
            <a:ext cx="567295" cy="567295"/>
          </a:xfrm>
          <a:prstGeom prst="rect">
            <a:avLst/>
          </a:prstGeom>
        </p:spPr>
      </p:pic>
      <p:pic>
        <p:nvPicPr>
          <p:cNvPr id="12" name="Elemento grafico 11" descr="Badge Croce con riempimento a tinta unita">
            <a:extLst>
              <a:ext uri="{FF2B5EF4-FFF2-40B4-BE49-F238E27FC236}">
                <a16:creationId xmlns:a16="http://schemas.microsoft.com/office/drawing/2014/main" xmlns="" id="{DCFCC744-5463-D22D-92BF-63E4FFA07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31066" y="2723756"/>
            <a:ext cx="567295" cy="567295"/>
          </a:xfrm>
          <a:prstGeom prst="rect">
            <a:avLst/>
          </a:prstGeom>
        </p:spPr>
      </p:pic>
      <p:pic>
        <p:nvPicPr>
          <p:cNvPr id="5" name="Elemento grafico 4" descr="Badge Tick1 con riempimento a tinta unita">
            <a:extLst>
              <a:ext uri="{FF2B5EF4-FFF2-40B4-BE49-F238E27FC236}">
                <a16:creationId xmlns:a16="http://schemas.microsoft.com/office/drawing/2014/main" xmlns="" id="{F0005C58-B720-6CA0-3237-DA4EEB2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1665" y="6189166"/>
            <a:ext cx="567295" cy="567295"/>
          </a:xfrm>
          <a:prstGeom prst="rect">
            <a:avLst/>
          </a:prstGeom>
        </p:spPr>
      </p:pic>
      <p:pic>
        <p:nvPicPr>
          <p:cNvPr id="9" name="Elemento grafico 8" descr="Badge Tick1 con riempimento a tinta unita">
            <a:extLst>
              <a:ext uri="{FF2B5EF4-FFF2-40B4-BE49-F238E27FC236}">
                <a16:creationId xmlns:a16="http://schemas.microsoft.com/office/drawing/2014/main" xmlns="" id="{8E077CEF-2B12-B91F-B2A1-762D6EB6D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1665" y="5416635"/>
            <a:ext cx="567295" cy="567295"/>
          </a:xfrm>
          <a:prstGeom prst="rect">
            <a:avLst/>
          </a:prstGeom>
        </p:spPr>
      </p:pic>
      <p:pic>
        <p:nvPicPr>
          <p:cNvPr id="13" name="Elemento grafico 12" descr="Badge Tick1 con riempimento a tinta unita">
            <a:extLst>
              <a:ext uri="{FF2B5EF4-FFF2-40B4-BE49-F238E27FC236}">
                <a16:creationId xmlns:a16="http://schemas.microsoft.com/office/drawing/2014/main" xmlns="" id="{56AAB17A-55C8-FAA8-F3D6-6AFDB77D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17681" y="5714829"/>
            <a:ext cx="567295" cy="567295"/>
          </a:xfrm>
          <a:prstGeom prst="rect">
            <a:avLst/>
          </a:prstGeom>
        </p:spPr>
      </p:pic>
      <p:pic>
        <p:nvPicPr>
          <p:cNvPr id="15" name="Elemento grafico 14" descr="Badge Tick1 con riempimento a tinta unita">
            <a:extLst>
              <a:ext uri="{FF2B5EF4-FFF2-40B4-BE49-F238E27FC236}">
                <a16:creationId xmlns:a16="http://schemas.microsoft.com/office/drawing/2014/main" xmlns="" id="{E3489AC1-F03D-56FC-EFD6-7E8CC8DCD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84766" y="4961144"/>
            <a:ext cx="567295" cy="5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0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C41DF-3B37-42FD-97B0-9C76AB5E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multiple scattering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8E8BCB-DD2F-423F-BAAE-8998E804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6367EC-A890-407F-B7E7-E118505E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A04ADB-B280-401B-A916-9FAC2D688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AD35F0D-DD2B-478B-B092-D52F1EAAA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97685E4-C72F-37CA-4B5B-F8AE384EEB7B}"/>
              </a:ext>
            </a:extLst>
          </p:cNvPr>
          <p:cNvSpPr txBox="1"/>
          <p:nvPr/>
        </p:nvSpPr>
        <p:spPr>
          <a:xfrm>
            <a:off x="1214456" y="1977143"/>
            <a:ext cx="12472281" cy="162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endParaRPr lang="it-IT" sz="2486" dirty="0"/>
          </a:p>
        </p:txBody>
      </p:sp>
      <p:pic>
        <p:nvPicPr>
          <p:cNvPr id="9" name="Immagine 8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xmlns="" id="{82768BB0-ABEB-B92E-8AEF-23CFEE8D3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21" y="2170312"/>
            <a:ext cx="10783921" cy="4803377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xmlns="" id="{C7D703A2-1686-7B8E-4BE1-857E0EE440D7}"/>
              </a:ext>
            </a:extLst>
          </p:cNvPr>
          <p:cNvSpPr/>
          <p:nvPr/>
        </p:nvSpPr>
        <p:spPr>
          <a:xfrm>
            <a:off x="3825575" y="5002269"/>
            <a:ext cx="654881" cy="2768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</p:spTree>
    <p:extLst>
      <p:ext uri="{BB962C8B-B14F-4D97-AF65-F5344CB8AC3E}">
        <p14:creationId xmlns:p14="http://schemas.microsoft.com/office/powerpoint/2010/main" val="138528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 (WD)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377E0F-7D7F-42E4-8FB8-CEF837FEB45B}"/>
              </a:ext>
            </a:extLst>
          </p:cNvPr>
          <p:cNvSpPr txBox="1"/>
          <p:nvPr/>
        </p:nvSpPr>
        <p:spPr>
          <a:xfrm>
            <a:off x="465665" y="1858409"/>
            <a:ext cx="14463258" cy="468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/>
              <a:t>Two approximations are possible, they require 2 different assumptions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/>
              <a:t>One needs relative speed to be dominated by either DM or Target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/>
              <a:t>The other one, for large DM mass, requires Target speed to be small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US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/>
              <a:t>Zero temperature approximation (high energy DM)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/>
              <a:t>Appropriate for capture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/>
              <a:t>Both approximations can be applied</a:t>
            </a:r>
          </a:p>
          <a:p>
            <a:endParaRPr lang="en-US" sz="2486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Large mass approximation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Appropriate for </a:t>
            </a:r>
            <a:r>
              <a:rPr lang="en-US" sz="2486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Thermalisation</a:t>
            </a: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 of very heavy DM</a:t>
            </a:r>
          </a:p>
          <a:p>
            <a:pPr marL="2130866" lvl="2" indent="-507349">
              <a:buFont typeface="Arial" panose="020B0604020202020204" pitchFamily="34" charset="0"/>
              <a:buChar char="•"/>
            </a:pPr>
            <a:r>
              <a:rPr lang="en-US" sz="2486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Thermalisation</a:t>
            </a: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 time driven by last part where DM speed very low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Only one assumption is verified</a:t>
            </a:r>
          </a:p>
        </p:txBody>
      </p:sp>
      <p:pic>
        <p:nvPicPr>
          <p:cNvPr id="10" name="Elemento grafico 9" descr="Badge Tick1 con riempimento a tinta unita">
            <a:extLst>
              <a:ext uri="{FF2B5EF4-FFF2-40B4-BE49-F238E27FC236}">
                <a16:creationId xmlns:a16="http://schemas.microsoft.com/office/drawing/2014/main" xmlns="" id="{2575EC55-25B9-50F9-DB2D-DC512A6F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8386" y="2048272"/>
            <a:ext cx="567295" cy="567295"/>
          </a:xfrm>
          <a:prstGeom prst="rect">
            <a:avLst/>
          </a:prstGeom>
        </p:spPr>
      </p:pic>
      <p:pic>
        <p:nvPicPr>
          <p:cNvPr id="12" name="Elemento grafico 11" descr="Badge Croce con riempimento a tinta unita">
            <a:extLst>
              <a:ext uri="{FF2B5EF4-FFF2-40B4-BE49-F238E27FC236}">
                <a16:creationId xmlns:a16="http://schemas.microsoft.com/office/drawing/2014/main" xmlns="" id="{EA4AE957-5CFC-37E8-F068-B6040FECB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92033" y="2521782"/>
            <a:ext cx="567295" cy="567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11EE8B-3FE3-6781-5077-869AA06A97BD}"/>
              </a:ext>
            </a:extLst>
          </p:cNvPr>
          <p:cNvSpPr txBox="1"/>
          <p:nvPr/>
        </p:nvSpPr>
        <p:spPr>
          <a:xfrm>
            <a:off x="12970409" y="619577"/>
            <a:ext cx="2373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1" dirty="0">
                <a:effectLst/>
                <a:latin typeface="-apple-system"/>
              </a:rPr>
              <a:t>JCAP</a:t>
            </a:r>
            <a:r>
              <a:rPr lang="it-IT" sz="2000" b="0" i="0" dirty="0">
                <a:effectLst/>
                <a:latin typeface="-apple-system"/>
              </a:rPr>
              <a:t> 07 (2024) 051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8096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 (WD)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377E0F-7D7F-42E4-8FB8-CEF837FEB45B}"/>
              </a:ext>
            </a:extLst>
          </p:cNvPr>
          <p:cNvSpPr txBox="1"/>
          <p:nvPr/>
        </p:nvSpPr>
        <p:spPr>
          <a:xfrm>
            <a:off x="465666" y="1858410"/>
            <a:ext cx="4520148" cy="2770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Thermalisation</a:t>
            </a: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 time give by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US" sz="2486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Interaction rate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US" sz="2486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Large number of scatterings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US" sz="2486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US" sz="2486" dirty="0">
                <a:latin typeface="Cambria Math" panose="02040503050406030204" pitchFamily="18" charset="0"/>
                <a:ea typeface="Cambria Math" panose="02040503050406030204" pitchFamily="18" charset="0"/>
              </a:rPr>
              <a:t>Energy loss per unit time</a:t>
            </a:r>
          </a:p>
        </p:txBody>
      </p:sp>
      <p:pic>
        <p:nvPicPr>
          <p:cNvPr id="10" name="Immagine 9" descr="Immagine che contiene Carattere, testo, linea, numero&#10;&#10;Descrizione generata automaticamente">
            <a:extLst>
              <a:ext uri="{FF2B5EF4-FFF2-40B4-BE49-F238E27FC236}">
                <a16:creationId xmlns:a16="http://schemas.microsoft.com/office/drawing/2014/main" xmlns="" id="{44E46E11-E109-23A9-0ECE-7F4ADCF4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47" y="1547023"/>
            <a:ext cx="2854965" cy="906553"/>
          </a:xfrm>
          <a:prstGeom prst="rect">
            <a:avLst/>
          </a:prstGeom>
        </p:spPr>
      </p:pic>
      <p:pic>
        <p:nvPicPr>
          <p:cNvPr id="12" name="Immagine 11" descr="Immagine che contiene Carattere, bianco, testo, tipografia&#10;&#10;Descrizione generata automaticamente">
            <a:extLst>
              <a:ext uri="{FF2B5EF4-FFF2-40B4-BE49-F238E27FC236}">
                <a16:creationId xmlns:a16="http://schemas.microsoft.com/office/drawing/2014/main" xmlns="" id="{81D89982-C6F3-0882-1B23-87598181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19" y="2476748"/>
            <a:ext cx="3044395" cy="82536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AB030DD5-AE9E-F768-F8A8-F274D1104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73" y="4144987"/>
            <a:ext cx="3612681" cy="635940"/>
          </a:xfrm>
          <a:prstGeom prst="rect">
            <a:avLst/>
          </a:prstGeom>
        </p:spPr>
      </p:pic>
      <p:pic>
        <p:nvPicPr>
          <p:cNvPr id="16" name="Immagine 15" descr="Immagine che contiene Carattere, testo, bianco, Elementi grafici&#10;&#10;Descrizione generata automaticamente">
            <a:extLst>
              <a:ext uri="{FF2B5EF4-FFF2-40B4-BE49-F238E27FC236}">
                <a16:creationId xmlns:a16="http://schemas.microsoft.com/office/drawing/2014/main" xmlns="" id="{6C02E42A-090C-0155-1C58-38511C0F9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74" y="3318295"/>
            <a:ext cx="1393656" cy="757716"/>
          </a:xfrm>
          <a:prstGeom prst="rect">
            <a:avLst/>
          </a:prstGeom>
        </p:spPr>
      </p:pic>
      <p:pic>
        <p:nvPicPr>
          <p:cNvPr id="18" name="Immagine 17" descr="Immagine che contiene testo, Carattere, bianco, linea&#10;&#10;Descrizione generata automaticamente">
            <a:extLst>
              <a:ext uri="{FF2B5EF4-FFF2-40B4-BE49-F238E27FC236}">
                <a16:creationId xmlns:a16="http://schemas.microsoft.com/office/drawing/2014/main" xmlns="" id="{789396FE-3840-94F7-52C6-8DF372EFC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08" y="3201320"/>
            <a:ext cx="2124311" cy="974207"/>
          </a:xfrm>
          <a:prstGeom prst="rect">
            <a:avLst/>
          </a:prstGeom>
        </p:spPr>
      </p:pic>
      <p:sp>
        <p:nvSpPr>
          <p:cNvPr id="20" name="Freccia circolare a sinistra 19">
            <a:extLst>
              <a:ext uri="{FF2B5EF4-FFF2-40B4-BE49-F238E27FC236}">
                <a16:creationId xmlns:a16="http://schemas.microsoft.com/office/drawing/2014/main" xmlns="" id="{02589AE7-6AC1-5B47-0583-2B21AE78149E}"/>
              </a:ext>
            </a:extLst>
          </p:cNvPr>
          <p:cNvSpPr/>
          <p:nvPr/>
        </p:nvSpPr>
        <p:spPr>
          <a:xfrm>
            <a:off x="9253162" y="1750439"/>
            <a:ext cx="851506" cy="227798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FAED005-1640-4EE7-8CC5-4A030A514916}"/>
              </a:ext>
            </a:extLst>
          </p:cNvPr>
          <p:cNvSpPr/>
          <p:nvPr/>
        </p:nvSpPr>
        <p:spPr>
          <a:xfrm>
            <a:off x="3573219" y="2411742"/>
            <a:ext cx="3348389" cy="906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91690F2-4C6D-EE64-8105-CEF76054330E}"/>
              </a:ext>
            </a:extLst>
          </p:cNvPr>
          <p:cNvCxnSpPr/>
          <p:nvPr/>
        </p:nvCxnSpPr>
        <p:spPr>
          <a:xfrm>
            <a:off x="6274447" y="3201320"/>
            <a:ext cx="1042921" cy="1980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F509961-B879-FEE5-A1BC-A7F20EBD10C3}"/>
                  </a:ext>
                </a:extLst>
              </p:cNvPr>
              <p:cNvSpPr txBox="1"/>
              <p:nvPr/>
            </p:nvSpPr>
            <p:spPr>
              <a:xfrm>
                <a:off x="7568769" y="5067990"/>
                <a:ext cx="1540037" cy="1594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Note</a:t>
                </a: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509961-B879-FEE5-A1BC-A7F20EBD1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69" y="5067990"/>
                <a:ext cx="1540037" cy="1594988"/>
              </a:xfrm>
              <a:prstGeom prst="rect">
                <a:avLst/>
              </a:prstGeom>
              <a:blipFill>
                <a:blip r:embed="rId7"/>
                <a:stretch>
                  <a:fillRect l="-6349" t="-26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71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pic>
        <p:nvPicPr>
          <p:cNvPr id="9" name="Immagine 8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xmlns="" id="{BF0153D5-0135-524B-E616-0993D111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74" y="3011697"/>
            <a:ext cx="11054535" cy="468160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45283F-64F7-C1A3-C586-2EF1E6AF7BE5}"/>
              </a:ext>
            </a:extLst>
          </p:cNvPr>
          <p:cNvSpPr txBox="1"/>
          <p:nvPr/>
        </p:nvSpPr>
        <p:spPr>
          <a:xfrm>
            <a:off x="3011289" y="2355941"/>
            <a:ext cx="10390371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86" dirty="0"/>
              <a:t>In the large energy limit/zero temperature approx.:</a:t>
            </a:r>
            <a:endParaRPr lang="it-IT" sz="2486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7290DE91-77F0-A9B8-09EE-DEF574BD8380}"/>
              </a:ext>
            </a:extLst>
          </p:cNvPr>
          <p:cNvSpPr/>
          <p:nvPr/>
        </p:nvSpPr>
        <p:spPr>
          <a:xfrm>
            <a:off x="6141751" y="3011698"/>
            <a:ext cx="729961" cy="354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2D6B7B29-9389-1D90-2F93-66F060FCC572}"/>
              </a:ext>
            </a:extLst>
          </p:cNvPr>
          <p:cNvSpPr/>
          <p:nvPr/>
        </p:nvSpPr>
        <p:spPr>
          <a:xfrm>
            <a:off x="7299621" y="3791504"/>
            <a:ext cx="704791" cy="318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6AF55D2E-8FA8-5529-79E4-68E448FC0857}"/>
              </a:ext>
            </a:extLst>
          </p:cNvPr>
          <p:cNvSpPr/>
          <p:nvPr/>
        </p:nvSpPr>
        <p:spPr>
          <a:xfrm>
            <a:off x="8293878" y="5329493"/>
            <a:ext cx="541179" cy="969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D43F6F79-3698-393D-5E8B-EA513E19143C}"/>
              </a:ext>
            </a:extLst>
          </p:cNvPr>
          <p:cNvSpPr/>
          <p:nvPr/>
        </p:nvSpPr>
        <p:spPr>
          <a:xfrm>
            <a:off x="8574301" y="6618891"/>
            <a:ext cx="594844" cy="10744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</p:spTree>
    <p:extLst>
      <p:ext uri="{BB962C8B-B14F-4D97-AF65-F5344CB8AC3E}">
        <p14:creationId xmlns:p14="http://schemas.microsoft.com/office/powerpoint/2010/main" val="183372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thermalisation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pic>
        <p:nvPicPr>
          <p:cNvPr id="8" name="Immagine 7" descr="Immagine che contiene testo, linea, diagramma, Carattere&#10;&#10;Descrizione generata automaticamente">
            <a:extLst>
              <a:ext uri="{FF2B5EF4-FFF2-40B4-BE49-F238E27FC236}">
                <a16:creationId xmlns:a16="http://schemas.microsoft.com/office/drawing/2014/main" xmlns="" id="{E408B4E7-40B1-C016-FF0E-3952AB39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77" y="1949117"/>
            <a:ext cx="9568253" cy="5462336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xmlns="" id="{93BAD99A-05C9-EDA7-6107-BC2AABA204D1}"/>
              </a:ext>
            </a:extLst>
          </p:cNvPr>
          <p:cNvSpPr/>
          <p:nvPr/>
        </p:nvSpPr>
        <p:spPr>
          <a:xfrm>
            <a:off x="10553648" y="3988476"/>
            <a:ext cx="799084" cy="2156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</p:spTree>
    <p:extLst>
      <p:ext uri="{BB962C8B-B14F-4D97-AF65-F5344CB8AC3E}">
        <p14:creationId xmlns:p14="http://schemas.microsoft.com/office/powerpoint/2010/main" val="686089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59" y="581074"/>
            <a:ext cx="12360697" cy="1098609"/>
          </a:xfrm>
        </p:spPr>
        <p:txBody>
          <a:bodyPr>
            <a:normAutofit/>
          </a:bodyPr>
          <a:lstStyle/>
          <a:p>
            <a:r>
              <a:rPr lang="en-AU" sz="6392" dirty="0"/>
              <a:t>Self gravitation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7DA2353-EA90-2F77-DFC1-46ED664338BF}"/>
              </a:ext>
            </a:extLst>
          </p:cNvPr>
          <p:cNvSpPr txBox="1"/>
          <p:nvPr/>
        </p:nvSpPr>
        <p:spPr>
          <a:xfrm>
            <a:off x="1094942" y="1843294"/>
            <a:ext cx="13705668" cy="468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No DM self-repulsive forces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DM collapses to isothermal sphere of radius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Gravitational field due to DM at </a:t>
            </a:r>
            <a:r>
              <a:rPr lang="en-AU" sz="2486" dirty="0" err="1"/>
              <a:t>center</a:t>
            </a:r>
            <a:r>
              <a:rPr lang="en-AU" sz="2486" dirty="0"/>
              <a:t> can reach same order of magnitude of the one generated by ordinary matter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Requires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Star develops an instability and Core-Collapse is triggered</a:t>
            </a:r>
            <a:endParaRPr lang="it-IT" sz="2486" dirty="0"/>
          </a:p>
        </p:txBody>
      </p:sp>
      <p:pic>
        <p:nvPicPr>
          <p:cNvPr id="9" name="Immagine 8" descr="Immagine che contiene Carattere, testo, linea, bianco&#10;&#10;Descrizione generata automaticamente">
            <a:extLst>
              <a:ext uri="{FF2B5EF4-FFF2-40B4-BE49-F238E27FC236}">
                <a16:creationId xmlns:a16="http://schemas.microsoft.com/office/drawing/2014/main" xmlns="" id="{214BC696-54A3-E0B7-EA80-9285DBC3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76" y="2712304"/>
            <a:ext cx="2205495" cy="1041860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B84DFC21-3C8C-B0B2-8DC6-9D83F4557444}"/>
              </a:ext>
            </a:extLst>
          </p:cNvPr>
          <p:cNvSpPr/>
          <p:nvPr/>
        </p:nvSpPr>
        <p:spPr>
          <a:xfrm>
            <a:off x="4958709" y="2371887"/>
            <a:ext cx="516007" cy="5700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9D1DE8A6-5FE7-56C1-AC9C-76CB6EBF95C8}"/>
              </a:ext>
            </a:extLst>
          </p:cNvPr>
          <p:cNvSpPr/>
          <p:nvPr/>
        </p:nvSpPr>
        <p:spPr>
          <a:xfrm>
            <a:off x="5076016" y="3369107"/>
            <a:ext cx="516007" cy="5700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pic>
        <p:nvPicPr>
          <p:cNvPr id="13" name="Immagine 12" descr="Immagine che contiene testo, Carattere, calligrafia, linea&#10;&#10;Descrizione generata automaticamente">
            <a:extLst>
              <a:ext uri="{FF2B5EF4-FFF2-40B4-BE49-F238E27FC236}">
                <a16:creationId xmlns:a16="http://schemas.microsoft.com/office/drawing/2014/main" xmlns="" id="{BEE1FB78-B069-D844-5CAA-CEE66308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42" y="4991363"/>
            <a:ext cx="3315007" cy="947144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xmlns="" id="{921437F4-A063-656D-083D-2F515FF581AA}"/>
              </a:ext>
            </a:extLst>
          </p:cNvPr>
          <p:cNvSpPr/>
          <p:nvPr/>
        </p:nvSpPr>
        <p:spPr>
          <a:xfrm>
            <a:off x="8189415" y="4623174"/>
            <a:ext cx="516007" cy="12317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</p:spTree>
    <p:extLst>
      <p:ext uri="{BB962C8B-B14F-4D97-AF65-F5344CB8AC3E}">
        <p14:creationId xmlns:p14="http://schemas.microsoft.com/office/powerpoint/2010/main" val="364956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8A9FB-B275-4885-B437-A0B18676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919" y="581074"/>
            <a:ext cx="12675337" cy="1224465"/>
          </a:xfrm>
        </p:spPr>
        <p:txBody>
          <a:bodyPr>
            <a:normAutofit/>
          </a:bodyPr>
          <a:lstStyle/>
          <a:p>
            <a:r>
              <a:rPr lang="en-US" sz="6392" dirty="0"/>
              <a:t>Self gravitation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5C469C-7467-4E3F-8B28-53C26B84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C7BEBB-BE1C-49E4-B51F-DD09BF79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4819F3-5271-4FA7-8008-988E24D667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C9B59BA-0F27-4B71-8D25-715850D92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en-AU" dirty="0"/>
          </a:p>
        </p:txBody>
      </p:sp>
      <p:pic>
        <p:nvPicPr>
          <p:cNvPr id="9" name="Immagine 8" descr="Immagine che contiene testo, linea, Carattere, Diagramma&#10;&#10;Descrizione generata automaticamente">
            <a:extLst>
              <a:ext uri="{FF2B5EF4-FFF2-40B4-BE49-F238E27FC236}">
                <a16:creationId xmlns:a16="http://schemas.microsoft.com/office/drawing/2014/main" xmlns="" id="{578679D7-BECF-578E-28AF-1AD849FE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9" y="2900071"/>
            <a:ext cx="7144179" cy="4194499"/>
          </a:xfrm>
          <a:prstGeom prst="rect">
            <a:avLst/>
          </a:prstGeom>
        </p:spPr>
      </p:pic>
      <p:pic>
        <p:nvPicPr>
          <p:cNvPr id="11" name="Immagine 10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xmlns="" id="{CF8B4344-751F-B7EF-0302-691AA9D9B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97" y="3089501"/>
            <a:ext cx="7008872" cy="4005069"/>
          </a:xfrm>
          <a:prstGeom prst="rect">
            <a:avLst/>
          </a:prstGeom>
        </p:spPr>
      </p:pic>
      <p:sp>
        <p:nvSpPr>
          <p:cNvPr id="7" name="Freccia a sinistra 6">
            <a:extLst>
              <a:ext uri="{FF2B5EF4-FFF2-40B4-BE49-F238E27FC236}">
                <a16:creationId xmlns:a16="http://schemas.microsoft.com/office/drawing/2014/main" xmlns="" id="{39817536-7C47-6B20-FE2B-350118B27A9E}"/>
              </a:ext>
            </a:extLst>
          </p:cNvPr>
          <p:cNvSpPr/>
          <p:nvPr/>
        </p:nvSpPr>
        <p:spPr>
          <a:xfrm>
            <a:off x="2650930" y="5751601"/>
            <a:ext cx="900555" cy="30441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8" name="Freccia bidirezionale verticale 7">
            <a:extLst>
              <a:ext uri="{FF2B5EF4-FFF2-40B4-BE49-F238E27FC236}">
                <a16:creationId xmlns:a16="http://schemas.microsoft.com/office/drawing/2014/main" xmlns="" id="{BC04DDC6-63A7-63A0-A5A6-B95CE72B7FC8}"/>
              </a:ext>
            </a:extLst>
          </p:cNvPr>
          <p:cNvSpPr/>
          <p:nvPr/>
        </p:nvSpPr>
        <p:spPr>
          <a:xfrm>
            <a:off x="9401409" y="3791504"/>
            <a:ext cx="226540" cy="63183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E5B2213-7E17-CC82-D9EA-64A32B99D8CA}"/>
              </a:ext>
            </a:extLst>
          </p:cNvPr>
          <p:cNvSpPr txBox="1"/>
          <p:nvPr/>
        </p:nvSpPr>
        <p:spPr>
          <a:xfrm>
            <a:off x="9627948" y="3874643"/>
            <a:ext cx="1988179" cy="85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86" dirty="0">
                <a:solidFill>
                  <a:srgbClr val="FF0000"/>
                </a:solidFill>
              </a:rPr>
              <a:t>3 orders of magnitude</a:t>
            </a:r>
            <a:endParaRPr lang="it-IT" sz="248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9CDB825-69DA-42A0-9B00-4ED38B7FB1DF}"/>
                  </a:ext>
                </a:extLst>
              </p:cNvPr>
              <p:cNvSpPr txBox="1"/>
              <p:nvPr/>
            </p:nvSpPr>
            <p:spPr>
              <a:xfrm>
                <a:off x="703108" y="2186288"/>
                <a:ext cx="14289235" cy="471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Dark Matter Capture in Stars (Sun) well studied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Capture driven by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AU" sz="24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Subsequent scatterings cause infall towards core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Observable for the Sun: annihilation into neutrinos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Relevant rates: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Capture rate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Thermalisation rate/time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Annihilation rate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(Evaporation rate) 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Other Stars recently investigated: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Neutron Stars 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WD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CDB825-69DA-42A0-9B00-4ED38B7FB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8" y="2186288"/>
                <a:ext cx="14289235" cy="4716548"/>
              </a:xfrm>
              <a:prstGeom prst="rect">
                <a:avLst/>
              </a:prstGeom>
              <a:blipFill>
                <a:blip r:embed="rId2"/>
                <a:stretch>
                  <a:fillRect l="-597" t="-1164" b="-21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322A8D9C-EE95-8F29-A931-8FB52EFE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6" y="2081265"/>
            <a:ext cx="5923407" cy="48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750" y="581075"/>
            <a:ext cx="12700506" cy="1048268"/>
          </a:xfrm>
        </p:spPr>
        <p:txBody>
          <a:bodyPr>
            <a:normAutofit/>
          </a:bodyPr>
          <a:lstStyle/>
          <a:p>
            <a:r>
              <a:rPr lang="en-AU" sz="6392" dirty="0"/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3B615E0-D2BB-A2B2-0000-C438AE22EB3D}"/>
              </a:ext>
            </a:extLst>
          </p:cNvPr>
          <p:cNvSpPr txBox="1"/>
          <p:nvPr/>
        </p:nvSpPr>
        <p:spPr>
          <a:xfrm>
            <a:off x="1244937" y="1581898"/>
            <a:ext cx="13745489" cy="430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NS and WD are interesting probe for DM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Capture, thermalisation (and annihilation) rates necessary to predict observables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Typical observables (NS): BH collapse, modified GW, heating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Typical observables (WD): luminosity, DM triggered collapse/Supernova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(Potential) limits highly competitive with DD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For NS heating, outperforming DD for SD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For WD, luminosity outperforming DD for electrons 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For WD, SN constraint very strong at large mass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DM-induced WD collapse revisited using updates rates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Cross section required up to 3 orders of magnitude larger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</p:spTree>
    <p:extLst>
      <p:ext uri="{BB962C8B-B14F-4D97-AF65-F5344CB8AC3E}">
        <p14:creationId xmlns:p14="http://schemas.microsoft.com/office/powerpoint/2010/main" val="190905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9CDB825-69DA-42A0-9B00-4ED38B7FB1DF}"/>
                  </a:ext>
                </a:extLst>
              </p:cNvPr>
              <p:cNvSpPr txBox="1"/>
              <p:nvPr/>
            </p:nvSpPr>
            <p:spPr>
              <a:xfrm>
                <a:off x="703108" y="2377689"/>
                <a:ext cx="7872215" cy="395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NS made of degenerate matter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Neutrons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Protons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Electrons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Muons</a:t>
                </a:r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Exotic hadrons?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WD made of Ions and degenerate electrons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Capture rate will be driven by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AU" sz="24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AU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AU" sz="2486" dirty="0"/>
              </a:p>
              <a:p>
                <a:pPr marL="1319108" lvl="1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Parameter space is same as Direct Detection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CDB825-69DA-42A0-9B00-4ED38B7FB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8" y="2377689"/>
                <a:ext cx="7872215" cy="3951466"/>
              </a:xfrm>
              <a:prstGeom prst="rect">
                <a:avLst/>
              </a:prstGeom>
              <a:blipFill>
                <a:blip r:embed="rId2"/>
                <a:stretch>
                  <a:fillRect l="-1084" t="-1235" r="-6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xmlns="" id="{202BBD28-FFAF-0644-D4CB-90D28334D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4" y="2283585"/>
            <a:ext cx="6686975" cy="49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5A6C96-9922-493E-B37D-63799EC6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24C85-0FF5-BEE7-0CF9-B67FD5BAD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CDB825-69DA-42A0-9B00-4ED38B7FB1DF}"/>
              </a:ext>
            </a:extLst>
          </p:cNvPr>
          <p:cNvSpPr txBox="1"/>
          <p:nvPr/>
        </p:nvSpPr>
        <p:spPr>
          <a:xfrm>
            <a:off x="703108" y="2186288"/>
            <a:ext cx="14289235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High density, extreme condition, highly favourable to accumulation of large DM quantities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B0AE492-4EF0-87BA-5371-F0D88686959D}"/>
              </a:ext>
            </a:extLst>
          </p:cNvPr>
          <p:cNvSpPr txBox="1"/>
          <p:nvPr/>
        </p:nvSpPr>
        <p:spPr>
          <a:xfrm>
            <a:off x="868404" y="5014855"/>
            <a:ext cx="13907035" cy="200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Powerful probe to test and constrain dark matter (DM)</a:t>
            </a:r>
          </a:p>
          <a:p>
            <a:pPr marL="507349" indent="-507349">
              <a:buFont typeface="Arial" panose="020B0604020202020204" pitchFamily="34" charset="0"/>
              <a:buChar char="•"/>
            </a:pPr>
            <a:r>
              <a:rPr lang="en-AU" sz="2486" dirty="0"/>
              <a:t>This generally involves the accumulation of DM particles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>
                <a:solidFill>
                  <a:srgbClr val="FF0000"/>
                </a:solidFill>
              </a:rPr>
              <a:t>Increase in their temperature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DM-triggered black hole formation</a:t>
            </a:r>
          </a:p>
          <a:p>
            <a:pPr marL="1319108" lvl="1" indent="-507349">
              <a:buFont typeface="Arial" panose="020B0604020202020204" pitchFamily="34" charset="0"/>
              <a:buChar char="•"/>
            </a:pPr>
            <a:r>
              <a:rPr lang="en-AU" sz="2486" dirty="0"/>
              <a:t>Modified EOS/Gravitational wave signal</a:t>
            </a:r>
            <a:endParaRPr lang="it-IT" sz="2486" dirty="0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xmlns="" id="{D540A64B-1576-B9E4-976B-E82BA7383354}"/>
              </a:ext>
            </a:extLst>
          </p:cNvPr>
          <p:cNvSpPr/>
          <p:nvPr/>
        </p:nvSpPr>
        <p:spPr>
          <a:xfrm>
            <a:off x="6823927" y="3430453"/>
            <a:ext cx="1116181" cy="1584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8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D26D32-15D6-CDFA-7592-97611BF5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748" y="2857679"/>
            <a:ext cx="6525536" cy="476316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9147DE2F-14A3-9485-5D3D-E6F0E398E3EB}"/>
              </a:ext>
            </a:extLst>
          </p:cNvPr>
          <p:cNvSpPr/>
          <p:nvPr/>
        </p:nvSpPr>
        <p:spPr>
          <a:xfrm>
            <a:off x="6563981" y="5951753"/>
            <a:ext cx="2587870" cy="2208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20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E26B06-C170-989C-C42C-CACAD56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696F1-C832-7097-F18B-5AA72455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E43CD7-07C9-8222-8E30-DC85E296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E640BD-0EA7-578C-98F0-4356021E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72787FF-4CCD-F011-DD33-6B480582C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628DA7-1C8D-D906-9C12-C8D0A2BE92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4B425F9-8B65-1DC3-30B1-0BDA63AFE9BA}"/>
                  </a:ext>
                </a:extLst>
              </p:cNvPr>
              <p:cNvSpPr txBox="1"/>
              <p:nvPr/>
            </p:nvSpPr>
            <p:spPr>
              <a:xfrm>
                <a:off x="703108" y="2377689"/>
                <a:ext cx="11388629" cy="596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Maximum capture rate is the geometric value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The maximum equilibrium temperature is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AU" sz="2486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𝑀𝐴𝑋</m:t>
                        </m:r>
                      </m:sup>
                    </m:sSubSup>
                    <m:r>
                      <a:rPr lang="en-AU" sz="2486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en-AU" sz="248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B425F9-8B65-1DC3-30B1-0BDA63AF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8" y="2377689"/>
                <a:ext cx="11388629" cy="5961119"/>
              </a:xfrm>
              <a:prstGeom prst="rect">
                <a:avLst/>
              </a:prstGeom>
              <a:blipFill>
                <a:blip r:embed="rId2"/>
                <a:stretch>
                  <a:fillRect l="-749" t="-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7C1229-6F78-8A74-14F8-01E06C52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66" y="3164557"/>
            <a:ext cx="9488224" cy="373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7C4703E-14FE-E148-314F-76B7F574DA03}"/>
                  </a:ext>
                </a:extLst>
              </p:cNvPr>
              <p:cNvSpPr txBox="1"/>
              <p:nvPr/>
            </p:nvSpPr>
            <p:spPr>
              <a:xfrm>
                <a:off x="10005347" y="6980749"/>
                <a:ext cx="5430654" cy="88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𝑀𝐴𝑋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&lt;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𝑀𝐴𝑋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C4703E-14FE-E148-314F-76B7F574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347" y="6980749"/>
                <a:ext cx="5430654" cy="880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6232968C-E9F3-0131-593D-53A2045F29FB}"/>
              </a:ext>
            </a:extLst>
          </p:cNvPr>
          <p:cNvSpPr/>
          <p:nvPr/>
        </p:nvSpPr>
        <p:spPr>
          <a:xfrm>
            <a:off x="9131661" y="7314179"/>
            <a:ext cx="782360" cy="3368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EF2BDCD-31C4-D992-1A8A-3C2427E4A05A}"/>
              </a:ext>
            </a:extLst>
          </p:cNvPr>
          <p:cNvSpPr/>
          <p:nvPr/>
        </p:nvSpPr>
        <p:spPr>
          <a:xfrm>
            <a:off x="7017978" y="3154559"/>
            <a:ext cx="914400" cy="784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666DEA3-B4B5-7E90-9304-736446D0A672}"/>
              </a:ext>
            </a:extLst>
          </p:cNvPr>
          <p:cNvCxnSpPr/>
          <p:nvPr/>
        </p:nvCxnSpPr>
        <p:spPr>
          <a:xfrm flipV="1">
            <a:off x="7683500" y="2480484"/>
            <a:ext cx="1651000" cy="684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730B874-23B1-1D00-194E-768FD8276B8E}"/>
                  </a:ext>
                </a:extLst>
              </p:cNvPr>
              <p:cNvSpPr txBox="1"/>
              <p:nvPr/>
            </p:nvSpPr>
            <p:spPr>
              <a:xfrm>
                <a:off x="9254258" y="2295818"/>
                <a:ext cx="20279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~0.2−0.6</m:t>
                      </m:r>
                    </m:oMath>
                  </m:oMathPara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30B874-23B1-1D00-194E-768FD8276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258" y="2295818"/>
                <a:ext cx="2027958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34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C41DF-3B37-42FD-97B0-9C76AB5E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8E8BCB-DD2F-423F-BAAE-8998E804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6367EC-A890-407F-B7E7-E118505E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A04ADB-B280-401B-A916-9FAC2D688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AD35F0D-DD2B-478B-B092-D52F1EAAA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E1AC0D72-374B-F6ED-ECEE-DCF8E3174628}"/>
                  </a:ext>
                </a:extLst>
              </p:cNvPr>
              <p:cNvSpPr txBox="1"/>
              <p:nvPr/>
            </p:nvSpPr>
            <p:spPr>
              <a:xfrm>
                <a:off x="1408991" y="2032078"/>
                <a:ext cx="10063076" cy="517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DM in halo, kinetic energy </a:t>
                </a:r>
                <a14:m>
                  <m:oMath xmlns:m="http://schemas.openxmlformats.org/officeDocument/2006/math" xmlns="">
                    <m:r>
                      <a:rPr lang="en-US" sz="2486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endParaRPr lang="en-AU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en-AU" sz="2486" dirty="0"/>
                  <a:t>DM after gravitational infall,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86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86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rad>
                          </m:den>
                        </m:f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ℴ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AU" sz="2486" dirty="0"/>
                  <a:t>)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/>
                  <a:t>DM energy loss in recoil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it-IT" sz="2486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86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486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ℴ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</m:t>
                    </m:r>
                    <m:d>
                      <m:dPr>
                        <m:begChr m:val="{"/>
                        <m:endChr m:val=""/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US" sz="2486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≳</m:t>
                            </m:r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</m:e>
                          <m:e>
                            <m:r>
                              <a:rPr lang="en-US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ℴ</m:t>
                            </m:r>
                            <m:r>
                              <a:rPr lang="en-US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AU" sz="2486" dirty="0"/>
                              <m:t>)</m:t>
                            </m:r>
                            <m:r>
                              <a:rPr lang="en-US" sz="2486" b="0" i="1" dirty="0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86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US" sz="2486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≲</m:t>
                            </m:r>
                            <m:r>
                              <a:rPr lang="en-US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8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</m:e>
                        </m:eqArr>
                      </m:e>
                    </m:d>
                  </m:oMath>
                </a14:m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/>
                  <a:t>If </a:t>
                </a:r>
                <a14:m>
                  <m:oMath xmlns:m="http://schemas.openxmlformats.org/officeDocument/2006/math" xmlns="">
                    <m:r>
                      <a:rPr lang="en-US" sz="2486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86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86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486" dirty="0"/>
                  <a:t> a single scattering is enough to capture </a:t>
                </a:r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/>
                  <a:t>Requires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8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86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/>
                  <a:t>Energy transferred to the star by Capture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86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86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86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rad>
                          </m:den>
                        </m:f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it-IT" sz="2486" dirty="0"/>
              </a:p>
              <a:p>
                <a:pPr marL="507349" indent="-507349">
                  <a:buFont typeface="Arial" panose="020B0604020202020204" pitchFamily="34" charset="0"/>
                  <a:buChar char="•"/>
                </a:pPr>
                <a:r>
                  <a:rPr lang="it-IT" sz="2486" dirty="0"/>
                  <a:t>Energy transferred to the star by subsequent annihilation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8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48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8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endParaRPr lang="it-IT" sz="2486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1AC0D72-374B-F6ED-ECEE-DCF8E317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91" y="2032078"/>
                <a:ext cx="10063076" cy="5174686"/>
              </a:xfrm>
              <a:prstGeom prst="rect">
                <a:avLst/>
              </a:prstGeom>
              <a:blipFill>
                <a:blip r:embed="rId2"/>
                <a:stretch>
                  <a:fillRect l="-848" b="-10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60793C9B-DF33-3EE6-C611-4E828F7CBBF9}"/>
              </a:ext>
            </a:extLst>
          </p:cNvPr>
          <p:cNvSpPr/>
          <p:nvPr/>
        </p:nvSpPr>
        <p:spPr>
          <a:xfrm>
            <a:off x="4319337" y="4572000"/>
            <a:ext cx="613610" cy="7098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D47162A-F094-361B-38F9-C4F190D3F23C}"/>
              </a:ext>
            </a:extLst>
          </p:cNvPr>
          <p:cNvSpPr/>
          <p:nvPr/>
        </p:nvSpPr>
        <p:spPr>
          <a:xfrm>
            <a:off x="6858000" y="2032078"/>
            <a:ext cx="304800" cy="622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C3A0D09-4059-3E04-D3C4-4DAFBD9D82CB}"/>
              </a:ext>
            </a:extLst>
          </p:cNvPr>
          <p:cNvCxnSpPr>
            <a:stCxn id="8" idx="7"/>
          </p:cNvCxnSpPr>
          <p:nvPr/>
        </p:nvCxnSpPr>
        <p:spPr>
          <a:xfrm flipV="1">
            <a:off x="7118163" y="1676400"/>
            <a:ext cx="1213037" cy="44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0F3CBB0-1C74-4FEB-8431-476B290F3AE1}"/>
                  </a:ext>
                </a:extLst>
              </p:cNvPr>
              <p:cNvSpPr txBox="1"/>
              <p:nvPr/>
            </p:nvSpPr>
            <p:spPr>
              <a:xfrm>
                <a:off x="8331200" y="1432068"/>
                <a:ext cx="4314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DM speed in halo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~300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F3CBB0-1C74-4FEB-8431-476B290F3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0" y="1432068"/>
                <a:ext cx="4314130" cy="461665"/>
              </a:xfrm>
              <a:prstGeom prst="rect">
                <a:avLst/>
              </a:prstGeom>
              <a:blipFill>
                <a:blip r:embed="rId3"/>
                <a:stretch>
                  <a:fillRect l="-2263" t="-9211" b="-30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4BFE28A-7893-BB21-ABE6-AE9EFE0615E1}"/>
                  </a:ext>
                </a:extLst>
              </p:cNvPr>
              <p:cNvSpPr txBox="1"/>
              <p:nvPr/>
            </p:nvSpPr>
            <p:spPr>
              <a:xfrm>
                <a:off x="10718800" y="6084458"/>
                <a:ext cx="2459134" cy="49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p>
                      </m:sSubSup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BFE28A-7893-BB21-ABE6-AE9EFE06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6084458"/>
                <a:ext cx="2459134" cy="499689"/>
              </a:xfrm>
              <a:prstGeom prst="rect">
                <a:avLst/>
              </a:prstGeom>
              <a:blipFill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C72750C-8739-09AC-8855-D02B9712FCA7}"/>
                  </a:ext>
                </a:extLst>
              </p:cNvPr>
              <p:cNvSpPr txBox="1"/>
              <p:nvPr/>
            </p:nvSpPr>
            <p:spPr>
              <a:xfrm>
                <a:off x="11415763" y="6627795"/>
                <a:ext cx="2459134" cy="49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p>
                      </m:sSubSup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72750C-8739-09AC-8855-D02B9712F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763" y="6627795"/>
                <a:ext cx="2459134" cy="499689"/>
              </a:xfrm>
              <a:prstGeom prst="rect">
                <a:avLst/>
              </a:prstGeom>
              <a:blipFill>
                <a:blip r:embed="rId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A95B31-529A-9723-42E9-06C114E8863E}"/>
              </a:ext>
            </a:extLst>
          </p:cNvPr>
          <p:cNvSpPr txBox="1"/>
          <p:nvPr/>
        </p:nvSpPr>
        <p:spPr>
          <a:xfrm>
            <a:off x="13307920" y="6103469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(Kinetic Heating)</a:t>
            </a:r>
            <a:endParaRPr lang="it-IT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F6B106-F572-6870-778F-C883A014E378}"/>
              </a:ext>
            </a:extLst>
          </p:cNvPr>
          <p:cNvSpPr txBox="1"/>
          <p:nvPr/>
        </p:nvSpPr>
        <p:spPr>
          <a:xfrm>
            <a:off x="11650280" y="7088379"/>
            <a:ext cx="440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(Kinetic + Annihilation Heating)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87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302CEF-A5D9-3B7D-0F72-D0E6FBE8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70E46-0891-3D85-9C3F-61CDA563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066" y="581074"/>
            <a:ext cx="12801191" cy="3798821"/>
          </a:xfrm>
        </p:spPr>
        <p:txBody>
          <a:bodyPr>
            <a:normAutofit/>
          </a:bodyPr>
          <a:lstStyle/>
          <a:p>
            <a:r>
              <a:rPr lang="en-AU" sz="6392" dirty="0"/>
              <a:t>MOTIVATIONS (NS)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C1CD6-8BB8-00CA-16B0-F5FB793F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894" y="8730714"/>
            <a:ext cx="7670250" cy="191756"/>
          </a:xfrm>
        </p:spPr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3B566-88FC-EF37-94E0-1A56AB62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8" y="8730714"/>
            <a:ext cx="639188" cy="191756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992161C-A41F-DE0C-DC0C-E6B6DE0F3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269" y="581074"/>
            <a:ext cx="3250306" cy="3210431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398EDE-A63E-1FBA-D660-5527E5064D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B925C2E-6F48-7A97-932B-AFFB18B64B38}"/>
              </a:ext>
            </a:extLst>
          </p:cNvPr>
          <p:cNvSpPr/>
          <p:nvPr/>
        </p:nvSpPr>
        <p:spPr>
          <a:xfrm>
            <a:off x="6260844" y="1750625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Capture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150221-DEC0-E2BE-975C-4990538A253E}"/>
              </a:ext>
            </a:extLst>
          </p:cNvPr>
          <p:cNvSpPr/>
          <p:nvPr/>
        </p:nvSpPr>
        <p:spPr>
          <a:xfrm>
            <a:off x="2371425" y="3706795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Thermalisation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Energy Distribution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EA4C923B-0957-8ABA-81E7-B5293242BA58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5400000">
            <a:off x="5465300" y="1457101"/>
            <a:ext cx="609970" cy="388941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294079-93E4-B7A9-AE52-531CEDD813F7}"/>
              </a:ext>
            </a:extLst>
          </p:cNvPr>
          <p:cNvSpPr/>
          <p:nvPr/>
        </p:nvSpPr>
        <p:spPr>
          <a:xfrm>
            <a:off x="2365075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Annihilation Rate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69B50184-39ED-0E7E-8453-DEF1D30D62B9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rot="5400000">
            <a:off x="3422633" y="5449587"/>
            <a:ext cx="799535" cy="635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C87BA8F-67B7-5B02-76D4-D26596B02028}"/>
              </a:ext>
            </a:extLst>
          </p:cNvPr>
          <p:cNvSpPr/>
          <p:nvPr/>
        </p:nvSpPr>
        <p:spPr>
          <a:xfrm>
            <a:off x="6260844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C/A Equilibrium timescale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1ABF1FF9-C83C-299F-894C-DC38614E7E9F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 rot="5400000">
            <a:off x="6337142" y="4474677"/>
            <a:ext cx="2755705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F1197DD8-5FFB-30D0-959C-446116C3AC5A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>
            <a:off x="5273375" y="6525630"/>
            <a:ext cx="987469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07CEB9D-43D1-ED1E-1341-1CE1D91B1F26}"/>
              </a:ext>
            </a:extLst>
          </p:cNvPr>
          <p:cNvSpPr/>
          <p:nvPr/>
        </p:nvSpPr>
        <p:spPr>
          <a:xfrm>
            <a:off x="10118258" y="3706794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Kinetic Heating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389F256-475B-454F-87EF-976F26C6547E}"/>
              </a:ext>
            </a:extLst>
          </p:cNvPr>
          <p:cNvSpPr/>
          <p:nvPr/>
        </p:nvSpPr>
        <p:spPr>
          <a:xfrm>
            <a:off x="10118258" y="5852530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Annihilation Heating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AC243E36-2B6E-41D0-0F63-AD9F2BCE54B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279725" y="4379894"/>
            <a:ext cx="4702475" cy="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xmlns="" id="{6343307F-A654-43CF-1EA1-537FE9ABD84E}"/>
              </a:ext>
            </a:extLst>
          </p:cNvPr>
          <p:cNvCxnSpPr>
            <a:cxnSpLocks/>
            <a:stCxn id="21" idx="3"/>
            <a:endCxn id="29" idx="1"/>
          </p:cNvCxnSpPr>
          <p:nvPr/>
        </p:nvCxnSpPr>
        <p:spPr>
          <a:xfrm>
            <a:off x="9169144" y="6525630"/>
            <a:ext cx="949114" cy="127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xmlns="" id="{E768BFA7-A9C9-7FC4-76AC-F7B1D4641B8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rot="16200000" flipH="1">
            <a:off x="9338717" y="1473102"/>
            <a:ext cx="609969" cy="3857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xmlns="" id="{A3551323-BE71-A7D6-19CC-534A1106464C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 rot="16200000" flipH="1">
            <a:off x="8265849" y="2545970"/>
            <a:ext cx="2755705" cy="3857414"/>
          </a:xfrm>
          <a:prstGeom prst="bentConnector3">
            <a:avLst>
              <a:gd name="adj1" fmla="val 794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258AA84-E820-2EFB-370B-61DDBF1E8067}"/>
                  </a:ext>
                </a:extLst>
              </p:cNvPr>
              <p:cNvSpPr txBox="1"/>
              <p:nvPr/>
            </p:nvSpPr>
            <p:spPr>
              <a:xfrm>
                <a:off x="11239500" y="581074"/>
                <a:ext cx="309296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258AA84-E820-2EFB-370B-61DDBF1E8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0" y="581074"/>
                <a:ext cx="3092963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4F91DE0-2E99-D606-A5A5-8999E70645E0}"/>
                  </a:ext>
                </a:extLst>
              </p:cNvPr>
              <p:cNvSpPr txBox="1"/>
              <p:nvPr/>
            </p:nvSpPr>
            <p:spPr>
              <a:xfrm>
                <a:off x="6917214" y="7201756"/>
                <a:ext cx="160826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F91DE0-2E99-D606-A5A5-8999E706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214" y="7201756"/>
                <a:ext cx="1608261" cy="76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B50A707-3DA0-22C8-C777-08E78FC75794}"/>
                  </a:ext>
                </a:extLst>
              </p:cNvPr>
              <p:cNvSpPr txBox="1"/>
              <p:nvPr/>
            </p:nvSpPr>
            <p:spPr>
              <a:xfrm>
                <a:off x="13401390" y="4290011"/>
                <a:ext cx="1660839" cy="382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B50A707-3DA0-22C8-C777-08E78FC7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390" y="4290011"/>
                <a:ext cx="1660839" cy="382541"/>
              </a:xfrm>
              <a:prstGeom prst="rect">
                <a:avLst/>
              </a:prstGeom>
              <a:blipFill>
                <a:blip r:embed="rId4"/>
                <a:stretch>
                  <a:fillRect l="-2930" t="-14516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AAE12496-8445-5C50-F5E9-3569911B7EAE}"/>
                  </a:ext>
                </a:extLst>
              </p:cNvPr>
              <p:cNvSpPr txBox="1"/>
              <p:nvPr/>
            </p:nvSpPr>
            <p:spPr>
              <a:xfrm>
                <a:off x="9921409" y="7583239"/>
                <a:ext cx="285379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𝑇𝑎𝑛h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E12496-8445-5C50-F5E9-3569911B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09" y="7583239"/>
                <a:ext cx="2853795" cy="1091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A7C17D6-D130-9D98-5149-6D0D52456E83}"/>
                  </a:ext>
                </a:extLst>
              </p:cNvPr>
              <p:cNvSpPr txBox="1"/>
              <p:nvPr/>
            </p:nvSpPr>
            <p:spPr>
              <a:xfrm>
                <a:off x="10639213" y="5904603"/>
                <a:ext cx="8128000" cy="135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A7C17D6-D130-9D98-5149-6D0D5245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13" y="5904603"/>
                <a:ext cx="8128000" cy="1355692"/>
              </a:xfrm>
              <a:prstGeom prst="rect">
                <a:avLst/>
              </a:prstGeom>
              <a:blipFill>
                <a:blip r:embed="rId6"/>
                <a:stretch>
                  <a:fillRect t="-4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01A6783-CA32-4FB1-85F6-1C211D7F0BFF}"/>
              </a:ext>
            </a:extLst>
          </p:cNvPr>
          <p:cNvSpPr/>
          <p:nvPr/>
        </p:nvSpPr>
        <p:spPr>
          <a:xfrm>
            <a:off x="10118258" y="1750624"/>
            <a:ext cx="2908300" cy="1346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Threshold Cross section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xmlns="" id="{60176998-1E3A-1BE4-B5ED-6ECA7EF4C975}"/>
              </a:ext>
            </a:extLst>
          </p:cNvPr>
          <p:cNvCxnSpPr>
            <a:cxnSpLocks/>
            <a:stCxn id="5" idx="3"/>
            <a:endCxn id="55" idx="1"/>
          </p:cNvCxnSpPr>
          <p:nvPr/>
        </p:nvCxnSpPr>
        <p:spPr>
          <a:xfrm flipV="1">
            <a:off x="9169144" y="2423724"/>
            <a:ext cx="949114" cy="1"/>
          </a:xfrm>
          <a:prstGeom prst="bentConnector3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9D5148B1-D558-9DE9-850D-08E41F306EB4}"/>
                  </a:ext>
                </a:extLst>
              </p:cNvPr>
              <p:cNvSpPr txBox="1"/>
              <p:nvPr/>
            </p:nvSpPr>
            <p:spPr>
              <a:xfrm>
                <a:off x="13102896" y="4703229"/>
                <a:ext cx="2459134" cy="49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p>
                      </m:sSubSup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5148B1-D558-9DE9-850D-08E41F306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896" y="4703229"/>
                <a:ext cx="2459134" cy="499689"/>
              </a:xfrm>
              <a:prstGeom prst="rect">
                <a:avLst/>
              </a:prstGeom>
              <a:blipFill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5F4458E-9ADD-E672-17EF-CACA6646AC55}"/>
                  </a:ext>
                </a:extLst>
              </p:cNvPr>
              <p:cNvSpPr txBox="1"/>
              <p:nvPr/>
            </p:nvSpPr>
            <p:spPr>
              <a:xfrm>
                <a:off x="13305415" y="7137769"/>
                <a:ext cx="2459134" cy="49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p>
                      </m:sSubSup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F4458E-9ADD-E672-17EF-CACA6646A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5415" y="7137769"/>
                <a:ext cx="2459134" cy="499689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xmlns="" id="{7443BE1F-B73E-262C-9E58-1999495DCF1B}"/>
              </a:ext>
            </a:extLst>
          </p:cNvPr>
          <p:cNvSpPr/>
          <p:nvPr/>
        </p:nvSpPr>
        <p:spPr>
          <a:xfrm>
            <a:off x="14703213" y="6311900"/>
            <a:ext cx="1061336" cy="8258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xmlns="" id="{8B1569DF-39E4-65ED-77E3-A6E8ACAD9EB3}"/>
              </a:ext>
            </a:extLst>
          </p:cNvPr>
          <p:cNvSpPr/>
          <p:nvPr/>
        </p:nvSpPr>
        <p:spPr>
          <a:xfrm>
            <a:off x="11348306" y="7848566"/>
            <a:ext cx="1061336" cy="8258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2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55DFF8-CAC1-0737-14C9-761B554D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D1BF5-E87E-D76F-1035-05465A31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22" y="581074"/>
            <a:ext cx="12763434" cy="3798821"/>
          </a:xfrm>
        </p:spPr>
        <p:txBody>
          <a:bodyPr>
            <a:normAutofit/>
          </a:bodyPr>
          <a:lstStyle/>
          <a:p>
            <a:r>
              <a:rPr lang="en-US" sz="6392" dirty="0"/>
              <a:t>CAPTURE (NS)</a:t>
            </a:r>
            <a:endParaRPr lang="en-AU" sz="6392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E7905A-7036-0217-C08D-C5F0841A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21st Rencontres du 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78FBC2-8AA5-2F7A-476E-D3B7A092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D1BE2F-71D9-D446-7680-98BA63870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10/01/2025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3E5258A-F618-B1BC-BDCC-19CE07342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AU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D4D25597-E9DA-12AC-D799-5C93A32A9442}"/>
              </a:ext>
            </a:extLst>
          </p:cNvPr>
          <p:cNvSpPr txBox="1"/>
          <p:nvPr/>
        </p:nvSpPr>
        <p:spPr>
          <a:xfrm>
            <a:off x="1408991" y="2032078"/>
            <a:ext cx="11704807" cy="391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86" dirty="0"/>
              <a:t>Need to use/include: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Schwarzschild metric, star structure (EOS)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Relativistic kinematics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Pauli blocking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Capture probability/average energy transfer (for multiple scattering/heavy DM)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Hadronic Form Factors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r>
              <a:rPr lang="en-AU" sz="2486" dirty="0"/>
              <a:t>Target effective mass due to self-interactions</a:t>
            </a:r>
          </a:p>
          <a:p>
            <a:pPr marL="507349" lvl="5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en-AU" sz="2486" dirty="0"/>
          </a:p>
          <a:p>
            <a:pPr marL="507349" indent="-507349">
              <a:buFont typeface="Arial" panose="020B0604020202020204" pitchFamily="34" charset="0"/>
              <a:buChar char="•"/>
            </a:pPr>
            <a:endParaRPr lang="it-IT" sz="2486" dirty="0"/>
          </a:p>
        </p:txBody>
      </p:sp>
    </p:spTree>
    <p:extLst>
      <p:ext uri="{BB962C8B-B14F-4D97-AF65-F5344CB8AC3E}">
        <p14:creationId xmlns:p14="http://schemas.microsoft.com/office/powerpoint/2010/main" val="400981651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Master">
  <a:themeElements>
    <a:clrScheme name="Adelaide Uni">
      <a:dk1>
        <a:srgbClr val="102535"/>
      </a:dk1>
      <a:lt1>
        <a:srgbClr val="FFFFFF"/>
      </a:lt1>
      <a:dk2>
        <a:srgbClr val="102535"/>
      </a:dk2>
      <a:lt2>
        <a:srgbClr val="FFFFFF"/>
      </a:lt2>
      <a:accent1>
        <a:srgbClr val="102535"/>
      </a:accent1>
      <a:accent2>
        <a:srgbClr val="ED1C2E"/>
      </a:accent2>
      <a:accent3>
        <a:srgbClr val="005A9C"/>
      </a:accent3>
      <a:accent4>
        <a:srgbClr val="B38808"/>
      </a:accent4>
      <a:accent5>
        <a:srgbClr val="D40000"/>
      </a:accent5>
      <a:accent6>
        <a:srgbClr val="F8D05E"/>
      </a:accent6>
      <a:hlink>
        <a:srgbClr val="005A9C"/>
      </a:hlink>
      <a:folHlink>
        <a:srgbClr val="D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Master">
  <a:themeElements>
    <a:clrScheme name="Adelaide Uni">
      <a:dk1>
        <a:srgbClr val="102535"/>
      </a:dk1>
      <a:lt1>
        <a:srgbClr val="FFFFFF"/>
      </a:lt1>
      <a:dk2>
        <a:srgbClr val="102535"/>
      </a:dk2>
      <a:lt2>
        <a:srgbClr val="FFFFFF"/>
      </a:lt2>
      <a:accent1>
        <a:srgbClr val="102535"/>
      </a:accent1>
      <a:accent2>
        <a:srgbClr val="ED1C2E"/>
      </a:accent2>
      <a:accent3>
        <a:srgbClr val="005A9C"/>
      </a:accent3>
      <a:accent4>
        <a:srgbClr val="B38808"/>
      </a:accent4>
      <a:accent5>
        <a:srgbClr val="D40000"/>
      </a:accent5>
      <a:accent6>
        <a:srgbClr val="F8D05E"/>
      </a:accent6>
      <a:hlink>
        <a:srgbClr val="005A9C"/>
      </a:hlink>
      <a:folHlink>
        <a:srgbClr val="D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10433</TotalTime>
  <Words>2326</Words>
  <Application>Microsoft Macintosh PowerPoint</Application>
  <PresentationFormat>Personnalisé</PresentationFormat>
  <Paragraphs>405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White Master</vt:lpstr>
      <vt:lpstr>Cover Master</vt:lpstr>
      <vt:lpstr>Phenomenology of Dark Matter Capture in Neutron Stars and White Dwarfs</vt:lpstr>
      <vt:lpstr>MOTIVATIONS</vt:lpstr>
      <vt:lpstr>MOTIVATIONS</vt:lpstr>
      <vt:lpstr>MOTIVATIONS</vt:lpstr>
      <vt:lpstr>MOTIVATIONS (NS)</vt:lpstr>
      <vt:lpstr>MOTIVATIONS (NS)</vt:lpstr>
      <vt:lpstr>MOTIVATIONS (NS)</vt:lpstr>
      <vt:lpstr>MOTIVATIONS (NS)</vt:lpstr>
      <vt:lpstr>CAPTURE (NS)</vt:lpstr>
      <vt:lpstr>CAPTURE (NS)</vt:lpstr>
      <vt:lpstr>CAPTURE (NS)</vt:lpstr>
      <vt:lpstr>CAPTURE (NS)</vt:lpstr>
      <vt:lpstr>CAPTURE (NS)</vt:lpstr>
      <vt:lpstr>CAPTURE (NS)</vt:lpstr>
      <vt:lpstr>CAPTURE (NS)</vt:lpstr>
      <vt:lpstr>Thermalisation (NS)</vt:lpstr>
      <vt:lpstr>Thermalisation (NS)</vt:lpstr>
      <vt:lpstr>MOTIVATIONS (WD)</vt:lpstr>
      <vt:lpstr>CAPTURE (WD)</vt:lpstr>
      <vt:lpstr>MOTIVATIONS (WD)</vt:lpstr>
      <vt:lpstr>MULTIPLE SCATTERING (WD)</vt:lpstr>
      <vt:lpstr>MULTIPLE SCATTERING</vt:lpstr>
      <vt:lpstr>multiple scattering</vt:lpstr>
      <vt:lpstr>Thermalisation (WD)</vt:lpstr>
      <vt:lpstr>Thermalisation (WD)</vt:lpstr>
      <vt:lpstr>thermalisation</vt:lpstr>
      <vt:lpstr>thermalisation</vt:lpstr>
      <vt:lpstr>Self gravitation</vt:lpstr>
      <vt:lpstr>Self gravitation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of Dark Matter Capture in Neutron Stars and White Dwarfs</dc:title>
  <cp:lastModifiedBy>Jacques Dumarchez</cp:lastModifiedBy>
  <cp:revision>13</cp:revision>
  <dcterms:modified xsi:type="dcterms:W3CDTF">2025-01-10T13:16:00Z</dcterms:modified>
</cp:coreProperties>
</file>