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1808" r:id="rId2"/>
    <p:sldId id="1929" r:id="rId3"/>
    <p:sldId id="258" r:id="rId4"/>
    <p:sldId id="1837" r:id="rId5"/>
    <p:sldId id="1891" r:id="rId6"/>
    <p:sldId id="1892" r:id="rId7"/>
    <p:sldId id="261" r:id="rId8"/>
    <p:sldId id="1893" r:id="rId9"/>
    <p:sldId id="1894" r:id="rId10"/>
    <p:sldId id="1923" r:id="rId11"/>
    <p:sldId id="1776" r:id="rId12"/>
    <p:sldId id="1897" r:id="rId13"/>
    <p:sldId id="1898" r:id="rId14"/>
    <p:sldId id="1899" r:id="rId15"/>
    <p:sldId id="1925" r:id="rId16"/>
    <p:sldId id="1926" r:id="rId17"/>
    <p:sldId id="1927" r:id="rId18"/>
    <p:sldId id="1928" r:id="rId19"/>
    <p:sldId id="1901" r:id="rId20"/>
    <p:sldId id="1906" r:id="rId21"/>
    <p:sldId id="1918" r:id="rId22"/>
    <p:sldId id="1791" r:id="rId23"/>
    <p:sldId id="1920" r:id="rId24"/>
    <p:sldId id="1921" r:id="rId25"/>
    <p:sldId id="1903" r:id="rId26"/>
    <p:sldId id="1905" r:id="rId27"/>
    <p:sldId id="1907" r:id="rId28"/>
    <p:sldId id="1910" r:id="rId29"/>
    <p:sldId id="1911" r:id="rId30"/>
    <p:sldId id="1912" r:id="rId31"/>
    <p:sldId id="1913" r:id="rId32"/>
    <p:sldId id="279" r:id="rId33"/>
    <p:sldId id="1930" r:id="rId34"/>
    <p:sldId id="1916" r:id="rId35"/>
    <p:sldId id="1774" r:id="rId36"/>
    <p:sldId id="1742" r:id="rId37"/>
    <p:sldId id="1882" r:id="rId38"/>
    <p:sldId id="1917" r:id="rId39"/>
    <p:sldId id="1924" r:id="rId40"/>
    <p:sldId id="1789" r:id="rId41"/>
    <p:sldId id="1933" r:id="rId42"/>
    <p:sldId id="1919" r:id="rId43"/>
    <p:sldId id="174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00CCFF"/>
    <a:srgbClr val="000000"/>
    <a:srgbClr val="FFCCFF"/>
    <a:srgbClr val="3232FF"/>
    <a:srgbClr val="6464FF"/>
    <a:srgbClr val="FF00FF"/>
    <a:srgbClr val="FF99CC"/>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86425" autoAdjust="0"/>
  </p:normalViewPr>
  <p:slideViewPr>
    <p:cSldViewPr snapToGrid="0">
      <p:cViewPr varScale="1">
        <p:scale>
          <a:sx n="143" d="100"/>
          <a:sy n="143" d="100"/>
        </p:scale>
        <p:origin x="-1728" y="-104"/>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10440"/>
    </p:cViewPr>
  </p:sorterViewPr>
  <p:notesViewPr>
    <p:cSldViewPr snapToGrid="0">
      <p:cViewPr varScale="1">
        <p:scale>
          <a:sx n="55" d="100"/>
          <a:sy n="55" d="100"/>
        </p:scale>
        <p:origin x="1854" y="72"/>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3807"/>
          <c:y val="0.053188"/>
          <c:w val="0.942619"/>
          <c:h val="0.862508"/>
        </c:manualLayout>
      </c:layout>
      <c:barChart>
        <c:barDir val="col"/>
        <c:grouping val="clustered"/>
        <c:varyColors val="0"/>
        <c:ser>
          <c:idx val="0"/>
          <c:order val="0"/>
          <c:tx>
            <c:strRef>
              <c:f>Sheet1!$B$1</c:f>
              <c:strCache>
                <c:ptCount val="1"/>
              </c:strCache>
            </c:strRef>
          </c:tx>
          <c:spPr>
            <a:solidFill>
              <a:srgbClr val="00A2FF"/>
            </a:solidFill>
            <a:ln w="12700" cap="flat">
              <a:noFill/>
              <a:miter lim="400000"/>
            </a:ln>
            <a:effectLst/>
          </c:spPr>
          <c:invertIfNegative val="0"/>
          <c:dLbls>
            <c:numFmt formatCode="General" sourceLinked="0"/>
            <c:spPr>
              <a:noFill/>
              <a:ln>
                <a:noFill/>
              </a:ln>
              <a:effectLst/>
            </c:spPr>
            <c:txPr>
              <a:bodyPr/>
              <a:lstStyle/>
              <a:p>
                <a:pPr>
                  <a:defRPr lang="ja-JP" sz="1200" b="0" i="0" u="none" strike="noStrike">
                    <a:solidFill>
                      <a:srgbClr val="FFFFFF"/>
                    </a:solidFill>
                    <a:latin typeface="ヒラギノ角ゴ ProN W3"/>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Sheet1!$A$2:$A$5</c:f>
            </c:multiLvlStrRef>
          </c:cat>
          <c:val>
            <c:numRef>
              <c:f>Sheet1!$B$2:$B$5</c:f>
              <c:numCache>
                <c:formatCode>General</c:formatCode>
                <c:ptCount val="4"/>
                <c:pt idx="0">
                  <c:v>33484.0</c:v>
                </c:pt>
              </c:numCache>
            </c:numRef>
          </c:val>
          <c:extLst xmlns:c16r2="http://schemas.microsoft.com/office/drawing/2015/06/chart">
            <c:ext xmlns:c16="http://schemas.microsoft.com/office/drawing/2014/chart" uri="{C3380CC4-5D6E-409C-BE32-E72D297353CC}">
              <c16:uniqueId val="{00000000-D965-4F4B-AA86-41CEBA14BF24}"/>
            </c:ext>
          </c:extLst>
        </c:ser>
        <c:dLbls>
          <c:showLegendKey val="0"/>
          <c:showVal val="0"/>
          <c:showCatName val="0"/>
          <c:showSerName val="0"/>
          <c:showPercent val="0"/>
          <c:showBubbleSize val="0"/>
        </c:dLbls>
        <c:gapWidth val="40"/>
        <c:overlap val="-10"/>
        <c:axId val="2137918184"/>
        <c:axId val="2137920616"/>
      </c:barChart>
      <c:catAx>
        <c:axId val="213791818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lang="ja-JP" sz="1000" b="0" i="0" u="none" strike="noStrike">
                <a:solidFill>
                  <a:srgbClr val="000000"/>
                </a:solidFill>
                <a:latin typeface="ヒラギノ角ゴ ProN W3"/>
              </a:defRPr>
            </a:pPr>
            <a:endParaRPr lang="fr-FR"/>
          </a:p>
        </c:txPr>
        <c:crossAx val="2137920616"/>
        <c:crosses val="autoZero"/>
        <c:auto val="1"/>
        <c:lblAlgn val="ctr"/>
        <c:lblOffset val="100"/>
        <c:noMultiLvlLbl val="1"/>
      </c:catAx>
      <c:valAx>
        <c:axId val="2137920616"/>
        <c:scaling>
          <c:logBase val="10.0"/>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lang="ja-JP" sz="1000" b="0" i="0" u="none" strike="noStrike">
                <a:solidFill>
                  <a:srgbClr val="FFFFFF"/>
                </a:solidFill>
                <a:latin typeface="ヒラギノ角ゴ ProN W3"/>
              </a:defRPr>
            </a:pPr>
            <a:endParaRPr lang="fr-FR"/>
          </a:p>
        </c:txPr>
        <c:crossAx val="2137918184"/>
        <c:crosses val="autoZero"/>
        <c:crossBetween val="between"/>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3807"/>
          <c:y val="0.053188"/>
          <c:w val="0.942619"/>
          <c:h val="0.862508"/>
        </c:manualLayout>
      </c:layout>
      <c:barChart>
        <c:barDir val="col"/>
        <c:grouping val="clustered"/>
        <c:varyColors val="0"/>
        <c:ser>
          <c:idx val="0"/>
          <c:order val="0"/>
          <c:tx>
            <c:strRef>
              <c:f>Sheet1!$B$1</c:f>
              <c:strCache>
                <c:ptCount val="1"/>
              </c:strCache>
            </c:strRef>
          </c:tx>
          <c:spPr>
            <a:solidFill>
              <a:srgbClr val="00A2FF"/>
            </a:solidFill>
            <a:ln w="12700" cap="flat">
              <a:noFill/>
              <a:miter lim="400000"/>
            </a:ln>
            <a:effectLst/>
          </c:spPr>
          <c:invertIfNegative val="0"/>
          <c:dLbls>
            <c:numFmt formatCode="General" sourceLinked="0"/>
            <c:spPr>
              <a:noFill/>
              <a:ln>
                <a:noFill/>
              </a:ln>
              <a:effectLst/>
            </c:spPr>
            <c:txPr>
              <a:bodyPr/>
              <a:lstStyle/>
              <a:p>
                <a:pPr>
                  <a:defRPr lang="ja-JP" sz="1200" b="0" i="0" u="none" strike="noStrike">
                    <a:solidFill>
                      <a:srgbClr val="FFFFFF"/>
                    </a:solidFill>
                    <a:latin typeface="ヒラギノ角ゴ ProN W3"/>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Sheet1!$A$2:$A$5</c:f>
            </c:multiLvlStrRef>
          </c:cat>
          <c:val>
            <c:numRef>
              <c:f>Sheet1!$B$2:$B$5</c:f>
              <c:numCache>
                <c:formatCode>General</c:formatCode>
                <c:ptCount val="4"/>
                <c:pt idx="0">
                  <c:v>33484.0</c:v>
                </c:pt>
                <c:pt idx="1">
                  <c:v>14706.0</c:v>
                </c:pt>
              </c:numCache>
            </c:numRef>
          </c:val>
          <c:extLst xmlns:c16r2="http://schemas.microsoft.com/office/drawing/2015/06/chart">
            <c:ext xmlns:c16="http://schemas.microsoft.com/office/drawing/2014/chart" uri="{C3380CC4-5D6E-409C-BE32-E72D297353CC}">
              <c16:uniqueId val="{00000000-FA72-4337-B66F-CE42172FA198}"/>
            </c:ext>
          </c:extLst>
        </c:ser>
        <c:dLbls>
          <c:showLegendKey val="0"/>
          <c:showVal val="0"/>
          <c:showCatName val="0"/>
          <c:showSerName val="0"/>
          <c:showPercent val="0"/>
          <c:showBubbleSize val="0"/>
        </c:dLbls>
        <c:gapWidth val="40"/>
        <c:overlap val="-10"/>
        <c:axId val="2137357064"/>
        <c:axId val="2137360328"/>
      </c:barChart>
      <c:catAx>
        <c:axId val="213735706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lang="ja-JP" sz="1000" b="0" i="0" u="none" strike="noStrike">
                <a:solidFill>
                  <a:srgbClr val="000000"/>
                </a:solidFill>
                <a:latin typeface="ヒラギノ角ゴ ProN W3"/>
              </a:defRPr>
            </a:pPr>
            <a:endParaRPr lang="fr-FR"/>
          </a:p>
        </c:txPr>
        <c:crossAx val="2137360328"/>
        <c:crosses val="autoZero"/>
        <c:auto val="1"/>
        <c:lblAlgn val="ctr"/>
        <c:lblOffset val="100"/>
        <c:noMultiLvlLbl val="1"/>
      </c:catAx>
      <c:valAx>
        <c:axId val="2137360328"/>
        <c:scaling>
          <c:logBase val="10.0"/>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lang="ja-JP" sz="1000" b="0" i="0" u="none" strike="noStrike">
                <a:solidFill>
                  <a:srgbClr val="FFFFFF"/>
                </a:solidFill>
                <a:latin typeface="ヒラギノ角ゴ ProN W3"/>
              </a:defRPr>
            </a:pPr>
            <a:endParaRPr lang="fr-FR"/>
          </a:p>
        </c:txPr>
        <c:crossAx val="2137357064"/>
        <c:crosses val="autoZero"/>
        <c:crossBetween val="between"/>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3807"/>
          <c:y val="0.053188"/>
          <c:w val="0.942619"/>
          <c:h val="0.862508"/>
        </c:manualLayout>
      </c:layout>
      <c:barChart>
        <c:barDir val="col"/>
        <c:grouping val="clustered"/>
        <c:varyColors val="0"/>
        <c:ser>
          <c:idx val="0"/>
          <c:order val="0"/>
          <c:tx>
            <c:strRef>
              <c:f>Sheet1!$B$1</c:f>
              <c:strCache>
                <c:ptCount val="1"/>
              </c:strCache>
            </c:strRef>
          </c:tx>
          <c:spPr>
            <a:solidFill>
              <a:srgbClr val="00A2FF"/>
            </a:solidFill>
            <a:ln w="12700" cap="flat">
              <a:noFill/>
              <a:miter lim="400000"/>
            </a:ln>
            <a:effectLst/>
          </c:spPr>
          <c:invertIfNegative val="0"/>
          <c:dLbls>
            <c:numFmt formatCode="General" sourceLinked="0"/>
            <c:spPr>
              <a:noFill/>
              <a:ln>
                <a:noFill/>
              </a:ln>
              <a:effectLst/>
            </c:spPr>
            <c:txPr>
              <a:bodyPr/>
              <a:lstStyle/>
              <a:p>
                <a:pPr>
                  <a:defRPr lang="ja-JP" sz="1200" b="0" i="0" u="none" strike="noStrike">
                    <a:solidFill>
                      <a:srgbClr val="FFFFFF"/>
                    </a:solidFill>
                    <a:latin typeface="ヒラギノ角ゴ ProN W3"/>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multiLvlStrRef>
              <c:f>Sheet1!$A$2:$A$5</c:f>
            </c:multiLvlStrRef>
          </c:cat>
          <c:val>
            <c:numRef>
              <c:f>Sheet1!$B$2:$B$5</c:f>
              <c:numCache>
                <c:formatCode>General</c:formatCode>
                <c:ptCount val="4"/>
                <c:pt idx="0">
                  <c:v>33484.0</c:v>
                </c:pt>
                <c:pt idx="1">
                  <c:v>14706.0</c:v>
                </c:pt>
                <c:pt idx="2">
                  <c:v>93.0</c:v>
                </c:pt>
              </c:numCache>
            </c:numRef>
          </c:val>
          <c:extLst xmlns:c16r2="http://schemas.microsoft.com/office/drawing/2015/06/chart">
            <c:ext xmlns:c16="http://schemas.microsoft.com/office/drawing/2014/chart" uri="{C3380CC4-5D6E-409C-BE32-E72D297353CC}">
              <c16:uniqueId val="{00000000-7746-4AA3-BA0D-AFFCB15CBBD2}"/>
            </c:ext>
          </c:extLst>
        </c:ser>
        <c:dLbls>
          <c:showLegendKey val="0"/>
          <c:showVal val="0"/>
          <c:showCatName val="0"/>
          <c:showSerName val="0"/>
          <c:showPercent val="0"/>
          <c:showBubbleSize val="0"/>
        </c:dLbls>
        <c:gapWidth val="40"/>
        <c:overlap val="-10"/>
        <c:axId val="-2119821624"/>
        <c:axId val="-2119834056"/>
      </c:barChart>
      <c:catAx>
        <c:axId val="-211982162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lang="ja-JP" sz="1000" b="0" i="0" u="none" strike="noStrike">
                <a:solidFill>
                  <a:srgbClr val="000000"/>
                </a:solidFill>
                <a:latin typeface="ヒラギノ角ゴ ProN W3"/>
              </a:defRPr>
            </a:pPr>
            <a:endParaRPr lang="fr-FR"/>
          </a:p>
        </c:txPr>
        <c:crossAx val="-2119834056"/>
        <c:crosses val="autoZero"/>
        <c:auto val="1"/>
        <c:lblAlgn val="ctr"/>
        <c:lblOffset val="100"/>
        <c:noMultiLvlLbl val="1"/>
      </c:catAx>
      <c:valAx>
        <c:axId val="-2119834056"/>
        <c:scaling>
          <c:logBase val="10.0"/>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lang="ja-JP" sz="1000" b="0" i="0" u="none" strike="noStrike">
                <a:solidFill>
                  <a:srgbClr val="FFFFFF"/>
                </a:solidFill>
                <a:latin typeface="ヒラギノ角ゴ ProN W3"/>
              </a:defRPr>
            </a:pPr>
            <a:endParaRPr lang="fr-FR"/>
          </a:p>
        </c:txPr>
        <c:crossAx val="-2119821624"/>
        <c:crosses val="autoZero"/>
        <c:crossBetween val="between"/>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3807"/>
          <c:y val="0.053188"/>
          <c:w val="0.942619"/>
          <c:h val="0.862508"/>
        </c:manualLayout>
      </c:layout>
      <c:barChart>
        <c:barDir val="col"/>
        <c:grouping val="clustered"/>
        <c:varyColors val="0"/>
        <c:ser>
          <c:idx val="0"/>
          <c:order val="0"/>
          <c:tx>
            <c:strRef>
              <c:f>Sheet1!$B$1</c:f>
            </c:strRef>
          </c:tx>
          <c:spPr>
            <a:solidFill>
              <a:srgbClr val="00A2FF"/>
            </a:solidFill>
            <a:ln w="12700" cap="flat">
              <a:noFill/>
              <a:miter lim="400000"/>
            </a:ln>
            <a:effectLst/>
          </c:spPr>
          <c:invertIfNegative val="0"/>
          <c:dLbls>
            <c:numFmt formatCode="General" sourceLinked="0"/>
            <c:spPr>
              <a:noFill/>
              <a:ln>
                <a:noFill/>
              </a:ln>
              <a:effectLst/>
            </c:spPr>
            <c:txPr>
              <a:bodyPr/>
              <a:lstStyle/>
              <a:p>
                <a:pPr>
                  <a:defRPr lang="ja-JP" sz="1200" b="0" i="0" u="none" strike="noStrike">
                    <a:solidFill>
                      <a:srgbClr val="FFFFFF"/>
                    </a:solidFill>
                    <a:latin typeface="ヒラギノ角ゴ ProN W3"/>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strCache>
            </c:strRef>
          </c:cat>
          <c:val>
            <c:numRef>
              <c:f>Sheet1!$B$2:$B$5</c:f>
              <c:numCache>
                <c:formatCode>General</c:formatCode>
                <c:ptCount val="4"/>
                <c:pt idx="0">
                  <c:v>33484.0</c:v>
                </c:pt>
                <c:pt idx="1">
                  <c:v>14706.0</c:v>
                </c:pt>
                <c:pt idx="2">
                  <c:v>93.0</c:v>
                </c:pt>
                <c:pt idx="3">
                  <c:v>8.0</c:v>
                </c:pt>
              </c:numCache>
            </c:numRef>
          </c:val>
          <c:extLst xmlns:c16r2="http://schemas.microsoft.com/office/drawing/2015/06/chart">
            <c:ext xmlns:c16="http://schemas.microsoft.com/office/drawing/2014/chart" uri="{C3380CC4-5D6E-409C-BE32-E72D297353CC}">
              <c16:uniqueId val="{00000000-CEAD-4A48-B64A-D406653226FA}"/>
            </c:ext>
          </c:extLst>
        </c:ser>
        <c:dLbls>
          <c:showLegendKey val="0"/>
          <c:showVal val="0"/>
          <c:showCatName val="0"/>
          <c:showSerName val="0"/>
          <c:showPercent val="0"/>
          <c:showBubbleSize val="0"/>
        </c:dLbls>
        <c:gapWidth val="40"/>
        <c:overlap val="-10"/>
        <c:axId val="-2119853288"/>
        <c:axId val="-2119811608"/>
      </c:barChart>
      <c:catAx>
        <c:axId val="-211985328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lang="ja-JP" sz="1000" b="0" i="0" u="none" strike="noStrike">
                <a:solidFill>
                  <a:srgbClr val="000000"/>
                </a:solidFill>
                <a:latin typeface="ヒラギノ角ゴ ProN W3"/>
              </a:defRPr>
            </a:pPr>
            <a:endParaRPr lang="fr-FR"/>
          </a:p>
        </c:txPr>
        <c:crossAx val="-2119811608"/>
        <c:crosses val="autoZero"/>
        <c:auto val="1"/>
        <c:lblAlgn val="ctr"/>
        <c:lblOffset val="100"/>
        <c:noMultiLvlLbl val="1"/>
      </c:catAx>
      <c:valAx>
        <c:axId val="-2119811608"/>
        <c:scaling>
          <c:logBase val="10.0"/>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lang="ja-JP" sz="1000" b="0" i="0" u="none" strike="noStrike">
                <a:solidFill>
                  <a:srgbClr val="FFFFFF"/>
                </a:solidFill>
                <a:latin typeface="ヒラギノ角ゴ ProN W3"/>
              </a:defRPr>
            </a:pPr>
            <a:endParaRPr lang="fr-FR"/>
          </a:p>
        </c:txPr>
        <c:crossAx val="-2119853288"/>
        <c:crosses val="autoZero"/>
        <c:crossBetween val="between"/>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85D12-FE06-4DD0-9FC1-66DFDA64C0FA}" type="datetimeFigureOut">
              <a:rPr kumimoji="1" lang="ja-JP" altLang="en-US" smtClean="0"/>
              <a:t>10/01/25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05E76-7BF8-48E2-A7DB-92ABE56F5DDE}" type="slidenum">
              <a:rPr kumimoji="1" lang="ja-JP" altLang="en-US" smtClean="0"/>
              <a:t>‹#›</a:t>
            </a:fld>
            <a:endParaRPr kumimoji="1" lang="ja-JP" altLang="en-US"/>
          </a:p>
        </p:txBody>
      </p:sp>
    </p:spTree>
    <p:extLst>
      <p:ext uri="{BB962C8B-B14F-4D97-AF65-F5344CB8AC3E}">
        <p14:creationId xmlns:p14="http://schemas.microsoft.com/office/powerpoint/2010/main" val="39985970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Thank you for inviting our group the opportunity to speak.</a:t>
            </a:r>
          </a:p>
          <a:p>
            <a:r>
              <a:rPr kumimoji="1" lang="en-US" altLang="ja-JP" baseline="0" dirty="0"/>
              <a:t>My name is Shogo Nagahara.</a:t>
            </a:r>
          </a:p>
          <a:p>
            <a:r>
              <a:rPr kumimoji="1" lang="en-US" altLang="ja-JP" dirty="0"/>
              <a:t>Today, I talk about GRAINE project, a balloon-borne experiment for cosmic GeV Gamma rays.</a:t>
            </a:r>
          </a:p>
          <a:p>
            <a:endParaRPr kumimoji="1" lang="en-US" altLang="ja-JP" dirty="0"/>
          </a:p>
        </p:txBody>
      </p:sp>
      <p:sp>
        <p:nvSpPr>
          <p:cNvPr id="4" name="スライド番号プレースホルダー 3"/>
          <p:cNvSpPr>
            <a:spLocks noGrp="1"/>
          </p:cNvSpPr>
          <p:nvPr>
            <p:ph type="sldNum" sz="quarter" idx="5"/>
          </p:nvPr>
        </p:nvSpPr>
        <p:spPr/>
        <p:txBody>
          <a:bodyPr/>
          <a:lstStyle/>
          <a:p>
            <a:fld id="{62505E76-7BF8-48E2-A7DB-92ABE56F5DDE}" type="slidenum">
              <a:rPr kumimoji="1" lang="ja-JP" altLang="en-US" smtClean="0"/>
              <a:t>1</a:t>
            </a:fld>
            <a:endParaRPr kumimoji="1" lang="ja-JP" altLang="en-US"/>
          </a:p>
        </p:txBody>
      </p:sp>
    </p:spTree>
    <p:extLst>
      <p:ext uri="{BB962C8B-B14F-4D97-AF65-F5344CB8AC3E}">
        <p14:creationId xmlns:p14="http://schemas.microsoft.com/office/powerpoint/2010/main" val="2194177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F8761D-C786-8AD2-1810-5526B3FC4B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67AE67AA-E27C-165A-6D64-675F1C001B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6C86FB61-6410-1889-891B-1CF73C8D7951}"/>
              </a:ext>
            </a:extLst>
          </p:cNvPr>
          <p:cNvSpPr>
            <a:spLocks noGrp="1"/>
          </p:cNvSpPr>
          <p:nvPr>
            <p:ph type="body" idx="1"/>
          </p:nvPr>
        </p:nvSpPr>
        <p:spPr/>
        <p:txBody>
          <a:bodyPr/>
          <a:lstStyle/>
          <a:p>
            <a:r>
              <a:rPr kumimoji="1" lang="en-US" altLang="ja-JP" sz="1200" dirty="0"/>
              <a:t>This is angular resolution of gamma-ray of each energy.</a:t>
            </a:r>
          </a:p>
          <a:p>
            <a:r>
              <a:rPr kumimoji="1" lang="en-US" altLang="ja-JP" sz="1200" dirty="0"/>
              <a:t>This line shows the Fermi-LAT launched in 2008.</a:t>
            </a:r>
          </a:p>
          <a:p>
            <a:r>
              <a:rPr kumimoji="1" lang="en-US" altLang="ja-JP" sz="1200" dirty="0"/>
              <a:t>And I also plot the performance of post Fermi telescope, such as AMEGO-X(</a:t>
            </a:r>
            <a:r>
              <a:rPr kumimoji="1" lang="ja-JP" altLang="en-US" sz="1200" dirty="0"/>
              <a:t>アミーゴエクス</a:t>
            </a:r>
            <a:r>
              <a:rPr kumimoji="1" lang="en-US" altLang="ja-JP" sz="1200" dirty="0"/>
              <a:t>) or APT(</a:t>
            </a:r>
            <a:r>
              <a:rPr kumimoji="1" lang="ja-JP" altLang="en-US" sz="1200" dirty="0"/>
              <a:t>エーピーっティー</a:t>
            </a:r>
            <a:r>
              <a:rPr kumimoji="1" lang="en-US" altLang="ja-JP" sz="1200" dirty="0"/>
              <a:t>).</a:t>
            </a:r>
          </a:p>
          <a:p>
            <a:r>
              <a:rPr kumimoji="1" lang="en-US" altLang="ja-JP" sz="1200" dirty="0"/>
              <a:t>On the other hand, this green line shows the performance of emulsion film.</a:t>
            </a:r>
          </a:p>
          <a:p>
            <a:r>
              <a:rPr kumimoji="1" lang="en-US" altLang="ja-JP" sz="1200" dirty="0"/>
              <a:t>Our detector has very high resolutions compared with these projects even in the galactic GeV excess </a:t>
            </a:r>
            <a:r>
              <a:rPr kumimoji="1" lang="en-US" altLang="ja-JP" sz="1200" dirty="0" err="1"/>
              <a:t>resions</a:t>
            </a:r>
            <a:r>
              <a:rPr kumimoji="1" lang="en-US" altLang="ja-JP" sz="1200" dirty="0"/>
              <a:t>.</a:t>
            </a:r>
          </a:p>
          <a:p>
            <a:endParaRPr kumimoji="1" lang="en-US" altLang="ja-JP" sz="1200" dirty="0"/>
          </a:p>
          <a:p>
            <a:endParaRPr kumimoji="1" lang="en-US" altLang="ja-JP" sz="1200" dirty="0"/>
          </a:p>
          <a:p>
            <a:r>
              <a:rPr kumimoji="1" lang="en-US" altLang="ja-JP" sz="1200" dirty="0"/>
              <a:t>GRAINE2018</a:t>
            </a:r>
            <a:r>
              <a:rPr kumimoji="1" lang="ja-JP" altLang="en-US" sz="1200" dirty="0"/>
              <a:t>の分解能が、</a:t>
            </a:r>
            <a:r>
              <a:rPr kumimoji="1" lang="en-US" altLang="ja-JP" sz="1200" dirty="0"/>
              <a:t>68%</a:t>
            </a:r>
            <a:r>
              <a:rPr kumimoji="1" lang="ja-JP" altLang="en-US" sz="1200" dirty="0"/>
              <a:t>区間で</a:t>
            </a:r>
            <a:r>
              <a:rPr kumimoji="1" lang="en-US" altLang="ja-JP" sz="1200" dirty="0"/>
              <a:t>0.42</a:t>
            </a:r>
            <a:r>
              <a:rPr kumimoji="1" lang="ja-JP" altLang="en-US" sz="1200" dirty="0"/>
              <a:t>度。</a:t>
            </a:r>
            <a:endParaRPr kumimoji="1" lang="en-US" altLang="ja-JP" sz="1200" dirty="0"/>
          </a:p>
          <a:p>
            <a:r>
              <a:rPr kumimoji="1" lang="ja-JP" altLang="en-US" sz="1200" dirty="0"/>
              <a:t>ゴンドラ：</a:t>
            </a:r>
            <a:r>
              <a:rPr kumimoji="1" lang="en-US" altLang="ja-JP" sz="1200" dirty="0"/>
              <a:t>0.3[deg/s]</a:t>
            </a:r>
          </a:p>
          <a:p>
            <a:r>
              <a:rPr kumimoji="1" lang="en-US" altLang="ja-JP" sz="1200" dirty="0"/>
              <a:t>※</a:t>
            </a:r>
            <a:r>
              <a:rPr kumimoji="1" lang="ja-JP" altLang="en-US" sz="1200" dirty="0"/>
              <a:t>方位角変化。なので</a:t>
            </a:r>
            <a:r>
              <a:rPr kumimoji="1" lang="en-US" altLang="ja-JP" sz="1200" dirty="0"/>
              <a:t>vela</a:t>
            </a:r>
            <a:r>
              <a:rPr kumimoji="1" lang="ja-JP" altLang="en-US" sz="1200" dirty="0"/>
              <a:t>方位ぐらいだともっといい。</a:t>
            </a:r>
            <a:endParaRPr kumimoji="1" lang="en-US" altLang="ja-JP" sz="1200" dirty="0"/>
          </a:p>
          <a:p>
            <a:r>
              <a:rPr kumimoji="1" lang="en-US" altLang="ja-JP" sz="1200" dirty="0" err="1"/>
              <a:t>tanθ</a:t>
            </a:r>
            <a:r>
              <a:rPr kumimoji="1" lang="ja-JP" altLang="en-US" sz="1200" dirty="0"/>
              <a:t>＝</a:t>
            </a:r>
            <a:r>
              <a:rPr kumimoji="1" lang="en-US" altLang="ja-JP" sz="1200" dirty="0"/>
              <a:t>1.0</a:t>
            </a:r>
            <a:r>
              <a:rPr kumimoji="1" lang="ja-JP" altLang="en-US" sz="1200" dirty="0"/>
              <a:t>ぐらいで見積もると√</a:t>
            </a:r>
            <a:r>
              <a:rPr kumimoji="1" lang="en-US" altLang="ja-JP" sz="1200" dirty="0"/>
              <a:t>2</a:t>
            </a:r>
            <a:r>
              <a:rPr kumimoji="1" lang="ja-JP" altLang="en-US" sz="1200" dirty="0"/>
              <a:t>分の</a:t>
            </a:r>
            <a:r>
              <a:rPr kumimoji="1" lang="en-US" altLang="ja-JP" sz="1200" dirty="0"/>
              <a:t>1</a:t>
            </a:r>
            <a:r>
              <a:rPr kumimoji="1" lang="ja-JP" altLang="en-US" sz="1200" dirty="0"/>
              <a:t>で大体</a:t>
            </a:r>
            <a:r>
              <a:rPr kumimoji="1" lang="en-US" altLang="ja-JP" sz="1200" dirty="0"/>
              <a:t>0.2[deg/s]</a:t>
            </a:r>
            <a:r>
              <a:rPr kumimoji="1" lang="ja-JP" altLang="en-US" sz="1200" dirty="0"/>
              <a:t>。</a:t>
            </a:r>
            <a:endParaRPr kumimoji="1" lang="en-US" altLang="ja-JP" sz="1200" dirty="0"/>
          </a:p>
          <a:p>
            <a:r>
              <a:rPr kumimoji="1" lang="en-US" altLang="ja-JP" sz="1200" dirty="0"/>
              <a:t>2018</a:t>
            </a:r>
            <a:r>
              <a:rPr kumimoji="1" lang="ja-JP" altLang="en-US" sz="1200" dirty="0"/>
              <a:t>シフター：</a:t>
            </a:r>
            <a:r>
              <a:rPr kumimoji="1" lang="en-US" altLang="ja-JP" sz="1200" dirty="0"/>
              <a:t>0.8[s]</a:t>
            </a:r>
          </a:p>
          <a:p>
            <a:endParaRPr kumimoji="1" lang="en-US" altLang="ja-JP" sz="1200" dirty="0"/>
          </a:p>
          <a:p>
            <a:r>
              <a:rPr kumimoji="1" lang="ja-JP" altLang="en-US" sz="1200" dirty="0"/>
              <a:t>青：原理限界。</a:t>
            </a:r>
            <a:r>
              <a:rPr kumimoji="1" lang="en-US" altLang="ja-JP" sz="1200" dirty="0"/>
              <a:t>e</a:t>
            </a:r>
            <a:r>
              <a:rPr kumimoji="1" lang="ja-JP" altLang="en-US" sz="1200" dirty="0"/>
              <a:t>ペア生成時の原子核にエネルギー与える分の不定性</a:t>
            </a:r>
            <a:endParaRPr kumimoji="1" lang="en-US" altLang="ja-JP" sz="1200" dirty="0"/>
          </a:p>
          <a:p>
            <a:r>
              <a:rPr kumimoji="1" lang="ja-JP" altLang="en-US" sz="1200" dirty="0"/>
              <a:t>緑：</a:t>
            </a:r>
            <a:r>
              <a:rPr kumimoji="1" lang="en-US" altLang="ja-JP" sz="1200" dirty="0"/>
              <a:t>Emulsion</a:t>
            </a:r>
            <a:r>
              <a:rPr kumimoji="1" lang="ja-JP" altLang="en-US" sz="1200" dirty="0"/>
              <a:t>の角度分解能</a:t>
            </a:r>
            <a:endParaRPr kumimoji="1" lang="en-US" altLang="ja-JP" sz="1200" dirty="0"/>
          </a:p>
          <a:p>
            <a:r>
              <a:rPr kumimoji="1" lang="ja-JP" altLang="en-US" sz="1200" dirty="0"/>
              <a:t>黒：</a:t>
            </a:r>
            <a:r>
              <a:rPr kumimoji="1" lang="en-US" altLang="ja-JP" sz="1200" dirty="0"/>
              <a:t>Fermi</a:t>
            </a:r>
          </a:p>
          <a:p>
            <a:r>
              <a:rPr kumimoji="1" lang="ja-JP" altLang="en-US" sz="1200" dirty="0"/>
              <a:t>茶：</a:t>
            </a:r>
            <a:r>
              <a:rPr kumimoji="1" lang="en-US" altLang="ja-JP" sz="1200" dirty="0"/>
              <a:t>AMEGO-X</a:t>
            </a:r>
            <a:r>
              <a:rPr kumimoji="1" lang="ja-JP" altLang="en-US" sz="1200" dirty="0"/>
              <a:t>：</a:t>
            </a:r>
            <a:r>
              <a:rPr kumimoji="1" lang="en-US" altLang="ja-JP" sz="1200" dirty="0"/>
              <a:t>e</a:t>
            </a:r>
            <a:r>
              <a:rPr kumimoji="1" lang="ja-JP" altLang="en-US" sz="1200" dirty="0"/>
              <a:t>ペアの角度分解能。</a:t>
            </a:r>
            <a:r>
              <a:rPr kumimoji="1" lang="en-US" altLang="ja-JP" sz="1200" dirty="0"/>
              <a:t>2030</a:t>
            </a:r>
            <a:r>
              <a:rPr kumimoji="1" lang="ja-JP" altLang="en-US" sz="1200" dirty="0"/>
              <a:t>年代衛星実験計画</a:t>
            </a:r>
            <a:endParaRPr kumimoji="1" lang="en-US" altLang="ja-JP" sz="1200" dirty="0"/>
          </a:p>
        </p:txBody>
      </p:sp>
      <p:sp>
        <p:nvSpPr>
          <p:cNvPr id="4" name="スライド番号プレースホルダー 3">
            <a:extLst>
              <a:ext uri="{FF2B5EF4-FFF2-40B4-BE49-F238E27FC236}">
                <a16:creationId xmlns:a16="http://schemas.microsoft.com/office/drawing/2014/main" xmlns="" id="{472F8D5A-1803-A909-33ED-1918678E5B73}"/>
              </a:ext>
            </a:extLst>
          </p:cNvPr>
          <p:cNvSpPr>
            <a:spLocks noGrp="1"/>
          </p:cNvSpPr>
          <p:nvPr>
            <p:ph type="sldNum" sz="quarter" idx="5"/>
          </p:nvPr>
        </p:nvSpPr>
        <p:spPr/>
        <p:txBody>
          <a:bodyPr/>
          <a:lstStyle/>
          <a:p>
            <a:fld id="{62505E76-7BF8-48E2-A7DB-92ABE56F5DDE}" type="slidenum">
              <a:rPr kumimoji="1" lang="ja-JP" altLang="en-US" smtClean="0"/>
              <a:t>10</a:t>
            </a:fld>
            <a:endParaRPr kumimoji="1" lang="ja-JP" altLang="en-US"/>
          </a:p>
        </p:txBody>
      </p:sp>
    </p:spTree>
    <p:extLst>
      <p:ext uri="{BB962C8B-B14F-4D97-AF65-F5344CB8AC3E}">
        <p14:creationId xmlns:p14="http://schemas.microsoft.com/office/powerpoint/2010/main" val="340430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dirty="0">
                <a:effectLst/>
                <a:latin typeface="Times New Roman" panose="02020603050405020304" pitchFamily="18" charset="0"/>
                <a:ea typeface="游明朝" panose="02020400000000000000" pitchFamily="18" charset="-128"/>
              </a:rPr>
              <a:t>So we are developing the balloon-borne emulsion gamma-ray telescope. This project name is Gamma-Ray Astro Imager with Nuclear Emulsion : GRAINE.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ja-JP" sz="1200" dirty="0">
              <a:effectLst/>
              <a:latin typeface="Times New Roman" panose="02020603050405020304" pitchFamily="18" charset="0"/>
              <a:ea typeface="游明朝"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The telescope of GRAINE consists of three major components:  Conveter, Timestamper and attitude monitor.</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The converter part consist of 100 emulsion films.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It determined gamma-ray direction precisely.</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At the bottom point, timestamper gives time information to electron positron tracks.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This part consist of multistage shifter. We can determine the track time from the positon of connection each films.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Attitude monitor consists of star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This part capture the image to determine the telescope direction of each time.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By combining these information, we can determine the gamma-ray direction to celestrial direction coordinate.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GRAINE has higher angular resolution compared with Fermi-LAT by factor of 9 or 6.</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And it has polarization sensitivity.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And our telescope made by the film. So we can enlarge the detecter area easily.</a:t>
            </a:r>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ja-JP" sz="1200" kern="150" dirty="0">
                <a:effectLst/>
                <a:latin typeface="Times New Roman" panose="02020603050405020304" pitchFamily="18" charset="0"/>
                <a:ea typeface="游明朝" panose="02020400000000000000" pitchFamily="18" charset="-128"/>
              </a:rPr>
              <a:t>the celestrial direction : </a:t>
            </a:r>
            <a:r>
              <a:rPr lang="ja-JP" altLang="en-US" sz="1200" kern="150" dirty="0">
                <a:effectLst/>
                <a:latin typeface="Times New Roman" panose="02020603050405020304" pitchFamily="18" charset="0"/>
                <a:ea typeface="游明朝" panose="02020400000000000000" pitchFamily="18" charset="-128"/>
              </a:rPr>
              <a:t>天体の方向</a:t>
            </a:r>
            <a:endParaRPr lang="it-IT" altLang="ja-JP" sz="1200" kern="150" dirty="0">
              <a:effectLst/>
              <a:latin typeface="Times New Roman" panose="02020603050405020304" pitchFamily="18" charset="0"/>
              <a:ea typeface="游明朝"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ja-JP" sz="1200" kern="150" dirty="0">
              <a:effectLst/>
              <a:latin typeface="Times New Roman" panose="02020603050405020304" pitchFamily="18" charset="0"/>
              <a:ea typeface="游明朝" panose="02020400000000000000" pitchFamily="18" charset="-128"/>
            </a:endParaRPr>
          </a:p>
          <a:p>
            <a:endParaRPr kumimoji="1" lang="en-US" altLang="ja-JP" dirty="0"/>
          </a:p>
          <a:p>
            <a:r>
              <a:rPr kumimoji="1" lang="ja-JP" altLang="en-US" dirty="0"/>
              <a:t>最新の衛星と比べて</a:t>
            </a:r>
            <a:endParaRPr kumimoji="1" lang="en-US" altLang="ja-JP" dirty="0"/>
          </a:p>
          <a:p>
            <a:r>
              <a:rPr kumimoji="1" lang="ja-JP" altLang="en-US" dirty="0"/>
              <a:t>・１桁近く高い角度分解能</a:t>
            </a:r>
            <a:endParaRPr kumimoji="1" lang="en-US" altLang="ja-JP" dirty="0"/>
          </a:p>
          <a:p>
            <a:r>
              <a:rPr kumimoji="1" lang="ja-JP" altLang="en-US" dirty="0"/>
              <a:t>・初の偏光有感</a:t>
            </a:r>
            <a:endParaRPr kumimoji="1" lang="en-US" altLang="ja-JP" dirty="0"/>
          </a:p>
          <a:p>
            <a:r>
              <a:rPr kumimoji="1" lang="ja-JP" altLang="en-US" dirty="0"/>
              <a:t>・最大口径</a:t>
            </a:r>
            <a:r>
              <a:rPr kumimoji="1" lang="en-US" altLang="ja-JP" dirty="0"/>
              <a:t/>
            </a:r>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fld id="{62505E76-7BF8-48E2-A7DB-92ABE56F5DDE}" type="slidenum">
              <a:rPr kumimoji="1" lang="ja-JP" altLang="en-US" smtClean="0"/>
              <a:t>11</a:t>
            </a:fld>
            <a:endParaRPr kumimoji="1" lang="ja-JP" altLang="en-US"/>
          </a:p>
        </p:txBody>
      </p:sp>
    </p:spTree>
    <p:extLst>
      <p:ext uri="{BB962C8B-B14F-4D97-AF65-F5344CB8AC3E}">
        <p14:creationId xmlns:p14="http://schemas.microsoft.com/office/powerpoint/2010/main" val="4234419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671721-8810-9F39-627E-47E818601B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8A033226-0455-B8C9-770F-B62E745B68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8B8C9E40-DCDC-4569-9B76-9ADE0C23FC04}"/>
              </a:ext>
            </a:extLst>
          </p:cNvPr>
          <p:cNvSpPr>
            <a:spLocks noGrp="1"/>
          </p:cNvSpPr>
          <p:nvPr>
            <p:ph type="body" idx="1"/>
          </p:nvPr>
        </p:nvSpPr>
        <p:spPr/>
        <p:txBody>
          <a:bodyPr/>
          <a:lstStyle/>
          <a:p>
            <a:r>
              <a:rPr lang="it-IT" altLang="ja-JP" sz="1200" dirty="0">
                <a:effectLst/>
                <a:latin typeface="Times New Roman" panose="02020603050405020304" pitchFamily="18" charset="0"/>
                <a:ea typeface="游明朝" panose="02020400000000000000" pitchFamily="18" charset="-128"/>
              </a:rPr>
              <a:t>So far, we have promoted GRAINE project step by step.</a:t>
            </a:r>
          </a:p>
          <a:p>
            <a:endParaRPr lang="it-IT" altLang="ja-JP" sz="1200" dirty="0">
              <a:effectLst/>
              <a:latin typeface="Times New Roman" panose="02020603050405020304" pitchFamily="18" charset="0"/>
              <a:ea typeface="游明朝" panose="02020400000000000000" pitchFamily="18" charset="-128"/>
            </a:endParaRPr>
          </a:p>
          <a:p>
            <a:r>
              <a:rPr lang="it-IT" altLang="ja-JP" sz="1200" dirty="0">
                <a:effectLst/>
                <a:latin typeface="Times New Roman" panose="02020603050405020304" pitchFamily="18" charset="0"/>
                <a:ea typeface="游明朝" panose="02020400000000000000" pitchFamily="18" charset="-128"/>
              </a:rPr>
              <a:t>At the first, we conducted the small area experiment to check the feasibility in Japan in 2011.</a:t>
            </a:r>
          </a:p>
          <a:p>
            <a:r>
              <a:rPr lang="it-IT" altLang="ja-JP" sz="1200" dirty="0">
                <a:effectLst/>
                <a:latin typeface="Times New Roman" panose="02020603050405020304" pitchFamily="18" charset="0"/>
                <a:ea typeface="游明朝" panose="02020400000000000000" pitchFamily="18" charset="-128"/>
              </a:rPr>
              <a:t>And then, we moved to launch site to Australia.</a:t>
            </a:r>
          </a:p>
          <a:p>
            <a:r>
              <a:rPr lang="it-IT" altLang="ja-JP" sz="1200" dirty="0">
                <a:effectLst/>
                <a:latin typeface="Times New Roman" panose="02020603050405020304" pitchFamily="18" charset="0"/>
                <a:ea typeface="游明朝" panose="02020400000000000000" pitchFamily="18" charset="-128"/>
              </a:rPr>
              <a:t>In 2015, we checked detector performance at AliceSprings, Australia.</a:t>
            </a:r>
          </a:p>
          <a:p>
            <a:r>
              <a:rPr lang="it-IT" altLang="ja-JP" sz="1200" dirty="0">
                <a:effectLst/>
                <a:latin typeface="Times New Roman" panose="02020603050405020304" pitchFamily="18" charset="0"/>
                <a:ea typeface="游明朝" panose="02020400000000000000" pitchFamily="18" charset="-128"/>
              </a:rPr>
              <a:t>In 2018, we succeeded in imaging the Vela pulsar at high resolution with small tepescope.</a:t>
            </a:r>
          </a:p>
          <a:p>
            <a:r>
              <a:rPr lang="it-IT" altLang="ja-JP" sz="1200" dirty="0">
                <a:effectLst/>
                <a:latin typeface="Times New Roman" panose="02020603050405020304" pitchFamily="18" charset="0"/>
                <a:ea typeface="游明朝" panose="02020400000000000000" pitchFamily="18" charset="-128"/>
              </a:rPr>
              <a:t>As a next step, we developed a telescope with a larger aperture area (6.5 times larger than in 2018) to 2.5 m</a:t>
            </a:r>
            <a:r>
              <a:rPr lang="it-IT" altLang="ja-JP" sz="1200" baseline="30000" dirty="0">
                <a:effectLst/>
                <a:latin typeface="Times New Roman" panose="02020603050405020304" pitchFamily="18" charset="0"/>
                <a:ea typeface="游明朝" panose="02020400000000000000" pitchFamily="18" charset="-128"/>
              </a:rPr>
              <a:t>2</a:t>
            </a:r>
            <a:r>
              <a:rPr lang="it-IT" altLang="ja-JP" sz="1200" dirty="0">
                <a:effectLst/>
                <a:latin typeface="Times New Roman" panose="02020603050405020304" pitchFamily="18" charset="0"/>
                <a:ea typeface="游明朝" panose="02020400000000000000" pitchFamily="18" charset="-128"/>
              </a:rPr>
              <a:t> and performed a balloon experiment in Australia in April 2023.</a:t>
            </a:r>
            <a:endParaRPr kumimoji="1" lang="en-US" altLang="ja-JP" dirty="0"/>
          </a:p>
          <a:p>
            <a:r>
              <a:rPr kumimoji="1" lang="en-US" altLang="ja-JP" dirty="0"/>
              <a:t>I will talk about the latest analysis status of 2023 experiment in a later section.</a:t>
            </a:r>
          </a:p>
          <a:p>
            <a:endParaRPr kumimoji="1" lang="en-US" altLang="ja-JP" dirty="0"/>
          </a:p>
          <a:p>
            <a:r>
              <a:rPr kumimoji="1" lang="en-US" altLang="ja-JP" dirty="0"/>
              <a:t>GRAINE</a:t>
            </a:r>
            <a:r>
              <a:rPr kumimoji="1" lang="ja-JP" altLang="en-US" dirty="0"/>
              <a:t>ではこれまで</a:t>
            </a:r>
            <a:r>
              <a:rPr kumimoji="1" lang="en-US" altLang="ja-JP" dirty="0"/>
              <a:t>3</a:t>
            </a:r>
            <a:r>
              <a:rPr kumimoji="1" lang="ja-JP" altLang="en-US" dirty="0"/>
              <a:t>度のフライトにより原理、性能実証を進めてきた。</a:t>
            </a:r>
            <a:endParaRPr kumimoji="1" lang="en-US" altLang="ja-JP" dirty="0"/>
          </a:p>
          <a:p>
            <a:r>
              <a:rPr kumimoji="1" lang="en-US" altLang="ja-JP" dirty="0"/>
              <a:t>2018</a:t>
            </a:r>
            <a:r>
              <a:rPr kumimoji="1" lang="ja-JP" altLang="en-US" dirty="0"/>
              <a:t>年の観測では</a:t>
            </a:r>
            <a:r>
              <a:rPr kumimoji="1" lang="en-US" altLang="ja-JP" dirty="0"/>
              <a:t>Vela</a:t>
            </a:r>
            <a:r>
              <a:rPr kumimoji="1" lang="ja-JP" altLang="en-US" dirty="0"/>
              <a:t>パルサーの世界最高解像度撮像に成功し、</a:t>
            </a:r>
            <a:r>
              <a:rPr kumimoji="1" lang="en-US" altLang="ja-JP" dirty="0"/>
              <a:t>2023</a:t>
            </a:r>
            <a:r>
              <a:rPr kumimoji="1" lang="ja-JP" altLang="en-US" dirty="0"/>
              <a:t>年には科学観測が予定されている。</a:t>
            </a:r>
            <a:endParaRPr kumimoji="1" lang="en-US" altLang="ja-JP" dirty="0"/>
          </a:p>
          <a:p>
            <a:r>
              <a:rPr kumimoji="1" lang="ja-JP" altLang="en-US" dirty="0"/>
              <a:t>この観測では</a:t>
            </a:r>
            <a:r>
              <a:rPr kumimoji="1" lang="en-US" altLang="ja-JP" dirty="0"/>
              <a:t>Fermi-LAT</a:t>
            </a:r>
            <a:r>
              <a:rPr kumimoji="1" lang="ja-JP" altLang="en-US" dirty="0"/>
              <a:t>と比較し角度分解能で</a:t>
            </a:r>
            <a:r>
              <a:rPr kumimoji="1" lang="en-US" altLang="ja-JP" dirty="0"/>
              <a:t>6</a:t>
            </a:r>
            <a:r>
              <a:rPr kumimoji="1" lang="ja-JP" altLang="en-US" dirty="0"/>
              <a:t>倍、有効面積で</a:t>
            </a:r>
            <a:r>
              <a:rPr kumimoji="1" lang="en-US" altLang="ja-JP" dirty="0"/>
              <a:t>3</a:t>
            </a:r>
            <a:r>
              <a:rPr kumimoji="1" lang="ja-JP" altLang="en-US" dirty="0"/>
              <a:t>倍以上の観測を予定している。</a:t>
            </a:r>
            <a:endParaRPr kumimoji="1" lang="en-US" altLang="ja-JP" dirty="0"/>
          </a:p>
          <a:p>
            <a:r>
              <a:rPr kumimoji="1" lang="en-US" altLang="ja-JP" dirty="0"/>
              <a:t>2018</a:t>
            </a:r>
            <a:r>
              <a:rPr kumimoji="1" lang="ja-JP" altLang="en-US" dirty="0"/>
              <a:t>年観測に比べ</a:t>
            </a:r>
            <a:r>
              <a:rPr kumimoji="1" lang="en-US" altLang="ja-JP" dirty="0"/>
              <a:t>13</a:t>
            </a:r>
            <a:r>
              <a:rPr kumimoji="1" lang="ja-JP" altLang="en-US" dirty="0"/>
              <a:t>倍の面積での観測を目指し準備を進めている。</a:t>
            </a:r>
            <a:endParaRPr kumimoji="1" lang="en-US" altLang="ja-JP" dirty="0"/>
          </a:p>
          <a:p>
            <a:endParaRPr kumimoji="1" lang="en-US" altLang="ja-JP" dirty="0"/>
          </a:p>
          <a:p>
            <a:endParaRPr kumimoji="1" lang="en-US" altLang="ja-JP" dirty="0"/>
          </a:p>
          <a:p>
            <a:r>
              <a:rPr kumimoji="1" lang="en-US" altLang="ja-JP" dirty="0"/>
              <a:t>GRAINE</a:t>
            </a:r>
            <a:r>
              <a:rPr kumimoji="1" lang="ja-JP" altLang="en-US" dirty="0"/>
              <a:t>ではこれまで</a:t>
            </a:r>
            <a:r>
              <a:rPr kumimoji="1" lang="en-US" altLang="ja-JP" dirty="0"/>
              <a:t>3</a:t>
            </a:r>
            <a:r>
              <a:rPr kumimoji="1" lang="ja-JP" altLang="en-US" dirty="0"/>
              <a:t>度のフライトにより原理、性能実証を進めてきた。</a:t>
            </a:r>
            <a:endParaRPr kumimoji="1" lang="en-US" altLang="ja-JP" dirty="0"/>
          </a:p>
          <a:p>
            <a:r>
              <a:rPr kumimoji="1" lang="en-US" altLang="ja-JP" dirty="0"/>
              <a:t>2018</a:t>
            </a:r>
            <a:r>
              <a:rPr kumimoji="1" lang="ja-JP" altLang="en-US" dirty="0"/>
              <a:t>年の観測では</a:t>
            </a:r>
            <a:r>
              <a:rPr kumimoji="1" lang="en-US" altLang="ja-JP" dirty="0"/>
              <a:t>Vela</a:t>
            </a:r>
            <a:r>
              <a:rPr kumimoji="1" lang="ja-JP" altLang="en-US" dirty="0"/>
              <a:t>パルサーの世界最高解像度撮像に成功し、</a:t>
            </a:r>
            <a:r>
              <a:rPr kumimoji="1" lang="en-US" altLang="ja-JP" dirty="0"/>
              <a:t>2023</a:t>
            </a:r>
            <a:r>
              <a:rPr kumimoji="1" lang="ja-JP" altLang="en-US" dirty="0"/>
              <a:t>年には科学観測が予定されている。</a:t>
            </a:r>
            <a:endParaRPr kumimoji="1" lang="en-US" altLang="ja-JP" dirty="0"/>
          </a:p>
          <a:p>
            <a:r>
              <a:rPr kumimoji="1" lang="ja-JP" altLang="en-US" dirty="0"/>
              <a:t>この観測では</a:t>
            </a:r>
            <a:r>
              <a:rPr kumimoji="1" lang="en-US" altLang="ja-JP" dirty="0"/>
              <a:t>Fermi-LAT</a:t>
            </a:r>
            <a:r>
              <a:rPr kumimoji="1" lang="ja-JP" altLang="en-US" dirty="0"/>
              <a:t>と比較し角度分解能で</a:t>
            </a:r>
            <a:r>
              <a:rPr kumimoji="1" lang="en-US" altLang="ja-JP" dirty="0"/>
              <a:t>6</a:t>
            </a:r>
            <a:r>
              <a:rPr kumimoji="1" lang="ja-JP" altLang="en-US" dirty="0"/>
              <a:t>倍、有効面積で</a:t>
            </a:r>
            <a:r>
              <a:rPr kumimoji="1" lang="en-US" altLang="ja-JP" dirty="0"/>
              <a:t>3</a:t>
            </a:r>
            <a:r>
              <a:rPr kumimoji="1" lang="ja-JP" altLang="en-US" dirty="0"/>
              <a:t>倍以上の観測を予定している。</a:t>
            </a:r>
            <a:endParaRPr kumimoji="1" lang="en-US" altLang="ja-JP" dirty="0"/>
          </a:p>
          <a:p>
            <a:r>
              <a:rPr kumimoji="1" lang="en-US" altLang="ja-JP" dirty="0"/>
              <a:t>2018</a:t>
            </a:r>
            <a:r>
              <a:rPr kumimoji="1" lang="ja-JP" altLang="en-US" dirty="0"/>
              <a:t>年観測に比べ</a:t>
            </a:r>
            <a:r>
              <a:rPr kumimoji="1" lang="en-US" altLang="ja-JP" dirty="0"/>
              <a:t>13</a:t>
            </a:r>
            <a:r>
              <a:rPr kumimoji="1" lang="ja-JP" altLang="en-US" dirty="0"/>
              <a:t>倍の面積での観測を目指し準備を進めている。</a:t>
            </a:r>
            <a:endParaRPr kumimoji="1" lang="en-US" altLang="ja-JP" dirty="0"/>
          </a:p>
          <a:p>
            <a:endParaRPr kumimoji="1" lang="en-US" altLang="ja-JP" dirty="0"/>
          </a:p>
          <a:p>
            <a:r>
              <a:rPr kumimoji="1" lang="ja-JP" altLang="en-US" dirty="0"/>
              <a:t>大円：</a:t>
            </a:r>
            <a:r>
              <a:rPr kumimoji="1" lang="en-US" altLang="ja-JP" dirty="0"/>
              <a:t>Fermi-LAT PSF</a:t>
            </a:r>
            <a:r>
              <a:rPr kumimoji="1" lang="ja-JP" altLang="en-US" dirty="0"/>
              <a:t>相当（</a:t>
            </a:r>
            <a:r>
              <a:rPr kumimoji="1" lang="en-US" altLang="ja-JP" dirty="0"/>
              <a:t>&gt;100MeV</a:t>
            </a:r>
            <a:r>
              <a:rPr kumimoji="1" lang="ja-JP" altLang="en-US" dirty="0"/>
              <a:t>）。</a:t>
            </a:r>
            <a:r>
              <a:rPr kumimoji="1" lang="en-US" altLang="ja-JP" dirty="0"/>
              <a:t>3.2</a:t>
            </a:r>
            <a:r>
              <a:rPr kumimoji="1" lang="ja-JP" altLang="en-US" dirty="0"/>
              <a:t>度</a:t>
            </a:r>
            <a:r>
              <a:rPr kumimoji="1" lang="en-US" altLang="ja-JP" dirty="0"/>
              <a:t>@68%</a:t>
            </a:r>
            <a:r>
              <a:rPr kumimoji="1" lang="ja-JP" altLang="en-US" dirty="0"/>
              <a:t>信頼度</a:t>
            </a:r>
            <a:endParaRPr kumimoji="1" lang="en-US" altLang="ja-JP" dirty="0"/>
          </a:p>
          <a:p>
            <a:r>
              <a:rPr kumimoji="1" lang="ja-JP" altLang="en-US" dirty="0"/>
              <a:t>小円：</a:t>
            </a:r>
            <a:r>
              <a:rPr kumimoji="1" lang="en-US" altLang="ja-JP" dirty="0"/>
              <a:t>GRAINE 2018</a:t>
            </a:r>
            <a:r>
              <a:rPr kumimoji="1" lang="ja-JP" altLang="en-US" dirty="0"/>
              <a:t>の</a:t>
            </a:r>
            <a:r>
              <a:rPr kumimoji="1" lang="en-US" altLang="ja-JP" dirty="0"/>
              <a:t>PSF</a:t>
            </a:r>
            <a:r>
              <a:rPr kumimoji="1" lang="ja-JP" altLang="en-US" dirty="0"/>
              <a:t>。</a:t>
            </a:r>
            <a:r>
              <a:rPr kumimoji="1" lang="en-US" altLang="ja-JP" dirty="0"/>
              <a:t>0.68</a:t>
            </a:r>
            <a:r>
              <a:rPr kumimoji="1" lang="ja-JP" altLang="en-US" dirty="0"/>
              <a:t>度</a:t>
            </a:r>
            <a:r>
              <a:rPr kumimoji="1" lang="en-US" altLang="ja-JP" dirty="0"/>
              <a:t>@68%</a:t>
            </a:r>
            <a:r>
              <a:rPr kumimoji="1" lang="ja-JP" altLang="en-US" dirty="0"/>
              <a:t>信頼度</a:t>
            </a:r>
            <a:endParaRPr kumimoji="1" lang="en-US" altLang="ja-JP" dirty="0"/>
          </a:p>
          <a:p>
            <a:endParaRPr kumimoji="1" lang="en-US" altLang="ja-JP" dirty="0"/>
          </a:p>
          <a:p>
            <a:r>
              <a:rPr kumimoji="1" lang="en-US" altLang="ja-JP" dirty="0"/>
              <a:t>0.3[°/s]</a:t>
            </a:r>
            <a:r>
              <a:rPr kumimoji="1" lang="ja-JP" altLang="en-US" dirty="0"/>
              <a:t>でゴンドラが回転（天頂を回転軸にして）。姿勢変化はこれがメイン（振り子や日周変化もあるが、これらは桁で小さい）。</a:t>
            </a:r>
            <a:endParaRPr kumimoji="1" lang="en-US" altLang="ja-JP" dirty="0"/>
          </a:p>
          <a:p>
            <a:r>
              <a:rPr kumimoji="1" lang="ja-JP" altLang="en-US" dirty="0"/>
              <a:t>時間分解能が</a:t>
            </a:r>
            <a:r>
              <a:rPr kumimoji="1" lang="en-US" altLang="ja-JP" dirty="0"/>
              <a:t>1s</a:t>
            </a:r>
            <a:r>
              <a:rPr kumimoji="1" lang="ja-JP" altLang="en-US" dirty="0"/>
              <a:t>だと角度分解能は大体このぐらいに落ち着く。</a:t>
            </a:r>
            <a:r>
              <a:rPr kumimoji="1" lang="en-US" altLang="ja-JP" dirty="0"/>
              <a:t>0.1°</a:t>
            </a:r>
            <a:r>
              <a:rPr kumimoji="1" lang="ja-JP" altLang="en-US" dirty="0"/>
              <a:t>を目指すならもう一声いる（</a:t>
            </a:r>
            <a:r>
              <a:rPr kumimoji="1" lang="en-US" altLang="ja-JP" dirty="0"/>
              <a:t>0.1s</a:t>
            </a:r>
            <a:r>
              <a:rPr kumimoji="1" lang="ja-JP" altLang="en-US" dirty="0"/>
              <a:t>が欲しい）</a:t>
            </a:r>
            <a:endParaRPr kumimoji="1" lang="en-US" altLang="ja-JP" dirty="0"/>
          </a:p>
          <a:p>
            <a:endParaRPr kumimoji="1" lang="en-US" altLang="ja-JP" dirty="0"/>
          </a:p>
          <a:p>
            <a:r>
              <a:rPr kumimoji="1" lang="en-US" altLang="ja-JP" dirty="0"/>
              <a:t>Vela</a:t>
            </a:r>
            <a:r>
              <a:rPr kumimoji="1" lang="ja-JP" altLang="en-US" dirty="0"/>
              <a:t>パルサーはほ座の方角で、北半球からはほとんど見えない位置。</a:t>
            </a:r>
            <a:endParaRPr kumimoji="1" lang="en-US" altLang="ja-JP" dirty="0"/>
          </a:p>
        </p:txBody>
      </p:sp>
      <p:sp>
        <p:nvSpPr>
          <p:cNvPr id="4" name="スライド番号プレースホルダー 3">
            <a:extLst>
              <a:ext uri="{FF2B5EF4-FFF2-40B4-BE49-F238E27FC236}">
                <a16:creationId xmlns:a16="http://schemas.microsoft.com/office/drawing/2014/main" xmlns="" id="{C69B12AD-238A-F0C6-2D79-C409C495CF70}"/>
              </a:ext>
            </a:extLst>
          </p:cNvPr>
          <p:cNvSpPr>
            <a:spLocks noGrp="1"/>
          </p:cNvSpPr>
          <p:nvPr>
            <p:ph type="sldNum" sz="quarter" idx="5"/>
          </p:nvPr>
        </p:nvSpPr>
        <p:spPr/>
        <p:txBody>
          <a:bodyPr/>
          <a:lstStyle/>
          <a:p>
            <a:fld id="{62505E76-7BF8-48E2-A7DB-92ABE56F5DDE}" type="slidenum">
              <a:rPr kumimoji="1" lang="ja-JP" altLang="en-US" smtClean="0"/>
              <a:t>12</a:t>
            </a:fld>
            <a:endParaRPr kumimoji="1" lang="ja-JP" altLang="en-US"/>
          </a:p>
        </p:txBody>
      </p:sp>
    </p:spTree>
    <p:extLst>
      <p:ext uri="{BB962C8B-B14F-4D97-AF65-F5344CB8AC3E}">
        <p14:creationId xmlns:p14="http://schemas.microsoft.com/office/powerpoint/2010/main" val="50815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1A075B-4F3E-806C-FF32-C4E071DF96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1651AC58-0CA7-5B4C-57F9-2C4F4AC5E7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9D355573-E15D-DB71-5264-F6BB17436EE9}"/>
              </a:ext>
            </a:extLst>
          </p:cNvPr>
          <p:cNvSpPr>
            <a:spLocks noGrp="1"/>
          </p:cNvSpPr>
          <p:nvPr>
            <p:ph type="body" idx="1"/>
          </p:nvPr>
        </p:nvSpPr>
        <p:spPr/>
        <p:txBody>
          <a:bodyPr/>
          <a:lstStyle/>
          <a:p>
            <a:r>
              <a:rPr kumimoji="1" lang="en-US" altLang="ja-JP" dirty="0"/>
              <a:t>Here, I show the result of GRAINE 2018.</a:t>
            </a:r>
          </a:p>
          <a:p>
            <a:r>
              <a:rPr kumimoji="1" lang="en-US" altLang="ja-JP" dirty="0"/>
              <a:t>The aim of this experiment is to demonstrate overall performance by detecting Vela pulsar at the energy band 100 MeV with imaging resolution about 1 degree.</a:t>
            </a:r>
          </a:p>
          <a:p>
            <a:r>
              <a:rPr kumimoji="1" lang="en-US" altLang="ja-JP" dirty="0"/>
              <a:t>This is our telescope of 2018 model. The aperture area was 0.4 square meters.</a:t>
            </a:r>
          </a:p>
          <a:p>
            <a:r>
              <a:rPr kumimoji="1" lang="en-US" altLang="ja-JP" dirty="0"/>
              <a:t>The white shell is pressure vessel. And we put the 3 star cameras on the gondola with different direction.</a:t>
            </a:r>
          </a:p>
          <a:p>
            <a:r>
              <a:rPr kumimoji="1" lang="en-US" altLang="ja-JP" dirty="0"/>
              <a:t>Balloon flight was conducted April 28</a:t>
            </a:r>
            <a:r>
              <a:rPr kumimoji="1" lang="en-US" altLang="ja-JP" baseline="30000" dirty="0"/>
              <a:t>th</a:t>
            </a:r>
            <a:r>
              <a:rPr kumimoji="1" lang="en-US" altLang="ja-JP" dirty="0"/>
              <a:t> in 2018. This figure shows the flight path. Flight duration is 17 hours.</a:t>
            </a:r>
          </a:p>
          <a:p>
            <a:r>
              <a:rPr kumimoji="1" lang="en-US" altLang="ja-JP" dirty="0"/>
              <a:t>This figure shows the final result of Vela image from GRAINE 2018.</a:t>
            </a:r>
          </a:p>
          <a:p>
            <a:r>
              <a:rPr kumimoji="1" lang="en-US" altLang="ja-JP" dirty="0"/>
              <a:t>We succeeded in the first detection of </a:t>
            </a:r>
            <a:r>
              <a:rPr lang="it-IT" altLang="ja-JP" sz="1200" kern="150" dirty="0">
                <a:effectLst/>
                <a:latin typeface="Times New Roman" panose="02020603050405020304" pitchFamily="18" charset="0"/>
                <a:ea typeface="游明朝" panose="02020400000000000000" pitchFamily="18" charset="-128"/>
              </a:rPr>
              <a:t>celestrial</a:t>
            </a:r>
            <a:r>
              <a:rPr kumimoji="1" lang="en-US" altLang="ja-JP" dirty="0"/>
              <a:t> object using our telescope.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This large white circle indicate the performance of Fermi-LAT at 100 MeV.</a:t>
            </a:r>
          </a:p>
          <a:p>
            <a:r>
              <a:rPr kumimoji="1" lang="en-US" altLang="ja-JP" dirty="0"/>
              <a:t>And this small circle shows the performance of our telescope.</a:t>
            </a:r>
          </a:p>
          <a:p>
            <a:r>
              <a:rPr kumimoji="1" lang="en-US" altLang="ja-JP" dirty="0"/>
              <a:t>We demonstrated world highest angular resolution using Vela pulser.</a:t>
            </a:r>
          </a:p>
          <a:p>
            <a:r>
              <a:rPr kumimoji="1" lang="en-US" altLang="ja-JP" dirty="0"/>
              <a:t>However, the number of events is very small about 40 gamma-ray event.</a:t>
            </a:r>
          </a:p>
          <a:p>
            <a:r>
              <a:rPr kumimoji="1" lang="en-US" altLang="ja-JP" dirty="0"/>
              <a:t>So this telescope size is not enough for scientific observation.</a:t>
            </a:r>
          </a:p>
          <a:p>
            <a:endParaRPr kumimoji="1" lang="en-US" altLang="ja-JP" dirty="0"/>
          </a:p>
          <a:p>
            <a:endParaRPr kumimoji="1" lang="en-US" altLang="ja-JP" dirty="0"/>
          </a:p>
          <a:p>
            <a:r>
              <a:rPr kumimoji="1" lang="ja-JP" altLang="en-US" dirty="0"/>
              <a:t>大円：</a:t>
            </a:r>
            <a:r>
              <a:rPr kumimoji="1" lang="en-US" altLang="ja-JP" dirty="0"/>
              <a:t>Fermi-LAT PSF</a:t>
            </a:r>
            <a:r>
              <a:rPr kumimoji="1" lang="ja-JP" altLang="en-US" dirty="0"/>
              <a:t>相当（</a:t>
            </a:r>
            <a:r>
              <a:rPr kumimoji="1" lang="en-US" altLang="ja-JP" dirty="0"/>
              <a:t>&gt;100MeV</a:t>
            </a:r>
            <a:r>
              <a:rPr kumimoji="1" lang="ja-JP" altLang="en-US" dirty="0"/>
              <a:t>）。</a:t>
            </a:r>
            <a:r>
              <a:rPr kumimoji="1" lang="en-US" altLang="ja-JP" dirty="0"/>
              <a:t>3.2</a:t>
            </a:r>
            <a:r>
              <a:rPr kumimoji="1" lang="ja-JP" altLang="en-US" dirty="0"/>
              <a:t>度</a:t>
            </a:r>
            <a:r>
              <a:rPr kumimoji="1" lang="en-US" altLang="ja-JP" dirty="0"/>
              <a:t>@68%</a:t>
            </a:r>
            <a:r>
              <a:rPr kumimoji="1" lang="ja-JP" altLang="en-US" dirty="0"/>
              <a:t>信頼度</a:t>
            </a:r>
            <a:endParaRPr kumimoji="1" lang="en-US" altLang="ja-JP" dirty="0"/>
          </a:p>
          <a:p>
            <a:r>
              <a:rPr kumimoji="1" lang="ja-JP" altLang="en-US" dirty="0"/>
              <a:t>小円：</a:t>
            </a:r>
            <a:r>
              <a:rPr kumimoji="1" lang="en-US" altLang="ja-JP" dirty="0"/>
              <a:t>GRAINE 2018</a:t>
            </a:r>
            <a:r>
              <a:rPr kumimoji="1" lang="ja-JP" altLang="en-US" dirty="0"/>
              <a:t>の</a:t>
            </a:r>
            <a:r>
              <a:rPr kumimoji="1" lang="en-US" altLang="ja-JP" dirty="0"/>
              <a:t>PSF</a:t>
            </a:r>
            <a:r>
              <a:rPr kumimoji="1" lang="ja-JP" altLang="en-US" dirty="0"/>
              <a:t>。</a:t>
            </a:r>
            <a:r>
              <a:rPr kumimoji="1" lang="en-US" altLang="ja-JP" dirty="0"/>
              <a:t>0.68</a:t>
            </a:r>
            <a:r>
              <a:rPr kumimoji="1" lang="ja-JP" altLang="en-US" dirty="0"/>
              <a:t>度</a:t>
            </a:r>
            <a:r>
              <a:rPr kumimoji="1" lang="en-US" altLang="ja-JP" dirty="0"/>
              <a:t>@68%</a:t>
            </a:r>
            <a:r>
              <a:rPr kumimoji="1" lang="ja-JP" altLang="en-US" dirty="0"/>
              <a:t>信頼度</a:t>
            </a:r>
            <a:endParaRPr kumimoji="1" lang="en-US" altLang="ja-JP" dirty="0"/>
          </a:p>
          <a:p>
            <a:endParaRPr kumimoji="1" lang="en-US" altLang="ja-JP" dirty="0"/>
          </a:p>
          <a:p>
            <a:r>
              <a:rPr kumimoji="1" lang="en-US" altLang="ja-JP" dirty="0"/>
              <a:t>0.3[°/s]</a:t>
            </a:r>
            <a:r>
              <a:rPr kumimoji="1" lang="ja-JP" altLang="en-US" dirty="0"/>
              <a:t>でゴンドラが回転（天頂を回転軸にして）。姿勢変化はこれがメイン（振り子や日周変化もあるが、これらは桁で小さい）。</a:t>
            </a:r>
            <a:endParaRPr kumimoji="1" lang="en-US" altLang="ja-JP" dirty="0"/>
          </a:p>
          <a:p>
            <a:r>
              <a:rPr kumimoji="1" lang="ja-JP" altLang="en-US" dirty="0"/>
              <a:t>時間分解能が</a:t>
            </a:r>
            <a:r>
              <a:rPr kumimoji="1" lang="en-US" altLang="ja-JP" dirty="0"/>
              <a:t>1s</a:t>
            </a:r>
            <a:r>
              <a:rPr kumimoji="1" lang="ja-JP" altLang="en-US" dirty="0"/>
              <a:t>だと角度分解能は大体このぐらいに落ち着く。</a:t>
            </a:r>
            <a:r>
              <a:rPr kumimoji="1" lang="en-US" altLang="ja-JP" dirty="0"/>
              <a:t>0.1°</a:t>
            </a:r>
            <a:r>
              <a:rPr kumimoji="1" lang="ja-JP" altLang="en-US" dirty="0"/>
              <a:t>を目指すならもう一声いる（</a:t>
            </a:r>
            <a:r>
              <a:rPr kumimoji="1" lang="en-US" altLang="ja-JP" dirty="0"/>
              <a:t>0.1s</a:t>
            </a:r>
            <a:r>
              <a:rPr kumimoji="1" lang="ja-JP" altLang="en-US" dirty="0"/>
              <a:t>が欲しい）</a:t>
            </a:r>
            <a:endParaRPr kumimoji="1" lang="en-US" altLang="ja-JP" dirty="0"/>
          </a:p>
          <a:p>
            <a:endParaRPr kumimoji="1" lang="en-US" altLang="ja-JP" dirty="0"/>
          </a:p>
          <a:p>
            <a:r>
              <a:rPr kumimoji="1" lang="en-US" altLang="ja-JP" dirty="0"/>
              <a:t>Vela</a:t>
            </a:r>
            <a:r>
              <a:rPr kumimoji="1" lang="ja-JP" altLang="en-US" dirty="0"/>
              <a:t>パルサーはほ座の方角で、北半球からはほとんど見えない位置。</a:t>
            </a:r>
            <a:endParaRPr kumimoji="1" lang="en-US" altLang="ja-JP" dirty="0"/>
          </a:p>
        </p:txBody>
      </p:sp>
      <p:sp>
        <p:nvSpPr>
          <p:cNvPr id="4" name="スライド番号プレースホルダー 3">
            <a:extLst>
              <a:ext uri="{FF2B5EF4-FFF2-40B4-BE49-F238E27FC236}">
                <a16:creationId xmlns:a16="http://schemas.microsoft.com/office/drawing/2014/main" xmlns="" id="{5D80CC7B-0B7D-9DA1-52C4-481F4F34A175}"/>
              </a:ext>
            </a:extLst>
          </p:cNvPr>
          <p:cNvSpPr>
            <a:spLocks noGrp="1"/>
          </p:cNvSpPr>
          <p:nvPr>
            <p:ph type="sldNum" sz="quarter" idx="5"/>
          </p:nvPr>
        </p:nvSpPr>
        <p:spPr/>
        <p:txBody>
          <a:bodyPr/>
          <a:lstStyle/>
          <a:p>
            <a:fld id="{62505E76-7BF8-48E2-A7DB-92ABE56F5DDE}" type="slidenum">
              <a:rPr kumimoji="1" lang="ja-JP" altLang="en-US" smtClean="0"/>
              <a:t>13</a:t>
            </a:fld>
            <a:endParaRPr kumimoji="1" lang="ja-JP" altLang="en-US"/>
          </a:p>
        </p:txBody>
      </p:sp>
    </p:spTree>
    <p:extLst>
      <p:ext uri="{BB962C8B-B14F-4D97-AF65-F5344CB8AC3E}">
        <p14:creationId xmlns:p14="http://schemas.microsoft.com/office/powerpoint/2010/main" val="273182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662EE4-653A-0A7D-F97E-18508327EB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32946E18-4821-A886-8C13-A14A9DFA7D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E4961DCF-0B32-C3D8-1DD8-EC6CBE853E9E}"/>
              </a:ext>
            </a:extLst>
          </p:cNvPr>
          <p:cNvSpPr>
            <a:spLocks noGrp="1"/>
          </p:cNvSpPr>
          <p:nvPr>
            <p:ph type="body" idx="1"/>
          </p:nvPr>
        </p:nvSpPr>
        <p:spPr/>
        <p:txBody>
          <a:bodyPr/>
          <a:lstStyle/>
          <a:p>
            <a:r>
              <a:rPr kumimoji="1" lang="en-US" altLang="ja-JP" dirty="0"/>
              <a:t>So toward the scientific observation, we developed our telescope to enlarge aperture area.</a:t>
            </a:r>
          </a:p>
          <a:p>
            <a:r>
              <a:rPr kumimoji="1" lang="en-US" altLang="ja-JP" dirty="0"/>
              <a:t>In 2023, we conducted the first experiment for scientific observation.</a:t>
            </a:r>
          </a:p>
          <a:p>
            <a:r>
              <a:rPr kumimoji="1" lang="en-US" altLang="ja-JP" dirty="0"/>
              <a:t>This figure shows our telescope of GRAINE 2023.</a:t>
            </a:r>
          </a:p>
          <a:p>
            <a:r>
              <a:rPr kumimoji="1" lang="en-US" altLang="ja-JP" dirty="0"/>
              <a:t>This orange area is converter, that has 2.5 square meters of aperture area.</a:t>
            </a:r>
          </a:p>
          <a:p>
            <a:r>
              <a:rPr kumimoji="1" lang="en-US" altLang="ja-JP" dirty="0"/>
              <a:t>This is 6.5 times larger than in 2018.</a:t>
            </a:r>
          </a:p>
          <a:p>
            <a:r>
              <a:rPr kumimoji="1" lang="en-US" altLang="ja-JP" dirty="0"/>
              <a:t>Converter consist of 90 films, it has 3 centimeter thickness.</a:t>
            </a:r>
          </a:p>
          <a:p>
            <a:r>
              <a:rPr kumimoji="1" lang="en-US" altLang="ja-JP" dirty="0"/>
              <a:t>The 30 percent of gamma-ray interact our converter.</a:t>
            </a:r>
          </a:p>
          <a:p>
            <a:endParaRPr kumimoji="1" lang="en-US" altLang="ja-JP" dirty="0"/>
          </a:p>
          <a:p>
            <a:endParaRPr kumimoji="1" lang="en-US" altLang="ja-JP" dirty="0"/>
          </a:p>
          <a:p>
            <a:endParaRPr kumimoji="1" lang="en-US" altLang="ja-JP" dirty="0"/>
          </a:p>
          <a:p>
            <a:r>
              <a:rPr kumimoji="1" lang="en-US" altLang="ja-JP" dirty="0"/>
              <a:t>24</a:t>
            </a:r>
            <a:r>
              <a:rPr kumimoji="1" lang="ja-JP" altLang="en-US" dirty="0"/>
              <a:t>時間</a:t>
            </a:r>
            <a:r>
              <a:rPr kumimoji="1" lang="en-US" altLang="ja-JP" dirty="0"/>
              <a:t>17</a:t>
            </a:r>
            <a:r>
              <a:rPr kumimoji="1" lang="ja-JP" altLang="en-US" dirty="0"/>
              <a:t>分のレベルフライトを達成</a:t>
            </a:r>
          </a:p>
        </p:txBody>
      </p:sp>
      <p:sp>
        <p:nvSpPr>
          <p:cNvPr id="4" name="スライド番号プレースホルダー 3">
            <a:extLst>
              <a:ext uri="{FF2B5EF4-FFF2-40B4-BE49-F238E27FC236}">
                <a16:creationId xmlns:a16="http://schemas.microsoft.com/office/drawing/2014/main" xmlns="" id="{5C7538C1-9558-2C7F-E479-985B1B5249BC}"/>
              </a:ext>
            </a:extLst>
          </p:cNvPr>
          <p:cNvSpPr>
            <a:spLocks noGrp="1"/>
          </p:cNvSpPr>
          <p:nvPr>
            <p:ph type="sldNum" sz="quarter" idx="5"/>
          </p:nvPr>
        </p:nvSpPr>
        <p:spPr/>
        <p:txBody>
          <a:bodyPr/>
          <a:lstStyle/>
          <a:p>
            <a:fld id="{62505E76-7BF8-48E2-A7DB-92ABE56F5DDE}" type="slidenum">
              <a:rPr kumimoji="1" lang="ja-JP" altLang="en-US" smtClean="0"/>
              <a:t>14</a:t>
            </a:fld>
            <a:endParaRPr kumimoji="1" lang="ja-JP" altLang="en-US"/>
          </a:p>
        </p:txBody>
      </p:sp>
    </p:spTree>
    <p:extLst>
      <p:ext uri="{BB962C8B-B14F-4D97-AF65-F5344CB8AC3E}">
        <p14:creationId xmlns:p14="http://schemas.microsoft.com/office/powerpoint/2010/main" val="399805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8D79B0-B15E-120A-E364-F6B8311A58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BFBC5483-AE4F-83FF-0E6C-B24C93BE59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DE307E65-49A4-28C1-383B-F789877A3D85}"/>
              </a:ext>
            </a:extLst>
          </p:cNvPr>
          <p:cNvSpPr>
            <a:spLocks noGrp="1"/>
          </p:cNvSpPr>
          <p:nvPr>
            <p:ph type="body" idx="1"/>
          </p:nvPr>
        </p:nvSpPr>
        <p:spPr/>
        <p:txBody>
          <a:bodyPr/>
          <a:lstStyle/>
          <a:p>
            <a:r>
              <a:rPr kumimoji="1" lang="en-US" altLang="ja-JP" dirty="0"/>
              <a:t>The balloon was launched on April 30</a:t>
            </a:r>
            <a:r>
              <a:rPr kumimoji="1" lang="en-US" altLang="ja-JP" baseline="30000" dirty="0"/>
              <a:t>th</a:t>
            </a:r>
            <a:r>
              <a:rPr kumimoji="1" lang="en-US" altLang="ja-JP" dirty="0"/>
              <a:t> in 2023.</a:t>
            </a:r>
          </a:p>
          <a:p>
            <a:r>
              <a:rPr kumimoji="1" lang="en-US" altLang="ja-JP" dirty="0"/>
              <a:t>This picture is the scene of pickup our gondola by crane at midnight.</a:t>
            </a:r>
          </a:p>
          <a:p>
            <a:endParaRPr kumimoji="1" lang="en-US" altLang="ja-JP" dirty="0"/>
          </a:p>
          <a:p>
            <a:r>
              <a:rPr kumimoji="1" lang="en-US" altLang="ja-JP" dirty="0"/>
              <a:t>24</a:t>
            </a:r>
            <a:r>
              <a:rPr kumimoji="1" lang="ja-JP" altLang="en-US" dirty="0"/>
              <a:t>時間</a:t>
            </a:r>
            <a:r>
              <a:rPr kumimoji="1" lang="en-US" altLang="ja-JP" dirty="0"/>
              <a:t>17</a:t>
            </a:r>
            <a:r>
              <a:rPr kumimoji="1" lang="ja-JP" altLang="en-US" dirty="0"/>
              <a:t>分のレベルフライトを達成</a:t>
            </a:r>
          </a:p>
        </p:txBody>
      </p:sp>
      <p:sp>
        <p:nvSpPr>
          <p:cNvPr id="4" name="スライド番号プレースホルダー 3">
            <a:extLst>
              <a:ext uri="{FF2B5EF4-FFF2-40B4-BE49-F238E27FC236}">
                <a16:creationId xmlns:a16="http://schemas.microsoft.com/office/drawing/2014/main" xmlns="" id="{594A6CB7-1835-9436-2F23-84F3010B7828}"/>
              </a:ext>
            </a:extLst>
          </p:cNvPr>
          <p:cNvSpPr>
            <a:spLocks noGrp="1"/>
          </p:cNvSpPr>
          <p:nvPr>
            <p:ph type="sldNum" sz="quarter" idx="5"/>
          </p:nvPr>
        </p:nvSpPr>
        <p:spPr/>
        <p:txBody>
          <a:bodyPr/>
          <a:lstStyle/>
          <a:p>
            <a:fld id="{62505E76-7BF8-48E2-A7DB-92ABE56F5DDE}" type="slidenum">
              <a:rPr kumimoji="1" lang="ja-JP" altLang="en-US" smtClean="0"/>
              <a:t>15</a:t>
            </a:fld>
            <a:endParaRPr kumimoji="1" lang="ja-JP" altLang="en-US"/>
          </a:p>
        </p:txBody>
      </p:sp>
    </p:spTree>
    <p:extLst>
      <p:ext uri="{BB962C8B-B14F-4D97-AF65-F5344CB8AC3E}">
        <p14:creationId xmlns:p14="http://schemas.microsoft.com/office/powerpoint/2010/main" val="209601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0B9EF3-D7DF-3FCC-9B9D-DBF2749268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53922D12-E2B6-D68F-4F4F-DA30C1E655A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0262BDBA-8D01-CD27-8457-22D4855A01C2}"/>
              </a:ext>
            </a:extLst>
          </p:cNvPr>
          <p:cNvSpPr>
            <a:spLocks noGrp="1"/>
          </p:cNvSpPr>
          <p:nvPr>
            <p:ph type="body" idx="1"/>
          </p:nvPr>
        </p:nvSpPr>
        <p:spPr/>
        <p:txBody>
          <a:bodyPr/>
          <a:lstStyle/>
          <a:p>
            <a:r>
              <a:rPr kumimoji="1" lang="en-US" altLang="ja-JP" dirty="0"/>
              <a:t>After pickup our telescope, crane went to launch position.</a:t>
            </a:r>
          </a:p>
          <a:p>
            <a:endParaRPr kumimoji="1" lang="en-US" altLang="ja-JP" dirty="0"/>
          </a:p>
          <a:p>
            <a:r>
              <a:rPr kumimoji="1" lang="en-US" altLang="ja-JP" dirty="0"/>
              <a:t>24</a:t>
            </a:r>
            <a:r>
              <a:rPr kumimoji="1" lang="ja-JP" altLang="en-US" dirty="0"/>
              <a:t>時間</a:t>
            </a:r>
            <a:r>
              <a:rPr kumimoji="1" lang="en-US" altLang="ja-JP" dirty="0"/>
              <a:t>17</a:t>
            </a:r>
            <a:r>
              <a:rPr kumimoji="1" lang="ja-JP" altLang="en-US" dirty="0"/>
              <a:t>分のレベルフライトを達成</a:t>
            </a:r>
          </a:p>
        </p:txBody>
      </p:sp>
      <p:sp>
        <p:nvSpPr>
          <p:cNvPr id="4" name="スライド番号プレースホルダー 3">
            <a:extLst>
              <a:ext uri="{FF2B5EF4-FFF2-40B4-BE49-F238E27FC236}">
                <a16:creationId xmlns:a16="http://schemas.microsoft.com/office/drawing/2014/main" xmlns="" id="{B7A68D47-A85F-EA01-1322-81AF6B032C81}"/>
              </a:ext>
            </a:extLst>
          </p:cNvPr>
          <p:cNvSpPr>
            <a:spLocks noGrp="1"/>
          </p:cNvSpPr>
          <p:nvPr>
            <p:ph type="sldNum" sz="quarter" idx="5"/>
          </p:nvPr>
        </p:nvSpPr>
        <p:spPr/>
        <p:txBody>
          <a:bodyPr/>
          <a:lstStyle/>
          <a:p>
            <a:fld id="{62505E76-7BF8-48E2-A7DB-92ABE56F5DDE}" type="slidenum">
              <a:rPr kumimoji="1" lang="ja-JP" altLang="en-US" smtClean="0"/>
              <a:t>16</a:t>
            </a:fld>
            <a:endParaRPr kumimoji="1" lang="ja-JP" altLang="en-US"/>
          </a:p>
        </p:txBody>
      </p:sp>
    </p:spTree>
    <p:extLst>
      <p:ext uri="{BB962C8B-B14F-4D97-AF65-F5344CB8AC3E}">
        <p14:creationId xmlns:p14="http://schemas.microsoft.com/office/powerpoint/2010/main" val="2017129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8DE21B-2E0B-D44A-D2AF-F45E2E18A5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0645139A-78AB-728D-821E-D9CABA466B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DD1F533F-BE68-BA49-4631-400F07C7B214}"/>
              </a:ext>
            </a:extLst>
          </p:cNvPr>
          <p:cNvSpPr>
            <a:spLocks noGrp="1"/>
          </p:cNvSpPr>
          <p:nvPr>
            <p:ph type="body" idx="1"/>
          </p:nvPr>
        </p:nvSpPr>
        <p:spPr/>
        <p:txBody>
          <a:bodyPr/>
          <a:lstStyle/>
          <a:p>
            <a:r>
              <a:rPr kumimoji="1" lang="en-US" altLang="ja-JP" dirty="0"/>
              <a:t>Balloon was launched at the 6 32 am.</a:t>
            </a:r>
          </a:p>
          <a:p>
            <a:r>
              <a:rPr kumimoji="1" lang="en-US" altLang="ja-JP" dirty="0"/>
              <a:t>Balloon was successfully released by JACA team.</a:t>
            </a:r>
          </a:p>
          <a:p>
            <a:endParaRPr kumimoji="1" lang="en-US" altLang="ja-JP" dirty="0"/>
          </a:p>
          <a:p>
            <a:r>
              <a:rPr kumimoji="1" lang="en-US" altLang="ja-JP" dirty="0"/>
              <a:t>24</a:t>
            </a:r>
            <a:r>
              <a:rPr kumimoji="1" lang="ja-JP" altLang="en-US" dirty="0"/>
              <a:t>時間</a:t>
            </a:r>
            <a:r>
              <a:rPr kumimoji="1" lang="en-US" altLang="ja-JP" dirty="0"/>
              <a:t>17</a:t>
            </a:r>
            <a:r>
              <a:rPr kumimoji="1" lang="ja-JP" altLang="en-US" dirty="0"/>
              <a:t>分のレベルフライトを達成</a:t>
            </a:r>
          </a:p>
        </p:txBody>
      </p:sp>
      <p:sp>
        <p:nvSpPr>
          <p:cNvPr id="4" name="スライド番号プレースホルダー 3">
            <a:extLst>
              <a:ext uri="{FF2B5EF4-FFF2-40B4-BE49-F238E27FC236}">
                <a16:creationId xmlns:a16="http://schemas.microsoft.com/office/drawing/2014/main" xmlns="" id="{D75A4035-321B-9AF3-1C6C-A03D91927D7D}"/>
              </a:ext>
            </a:extLst>
          </p:cNvPr>
          <p:cNvSpPr>
            <a:spLocks noGrp="1"/>
          </p:cNvSpPr>
          <p:nvPr>
            <p:ph type="sldNum" sz="quarter" idx="5"/>
          </p:nvPr>
        </p:nvSpPr>
        <p:spPr/>
        <p:txBody>
          <a:bodyPr/>
          <a:lstStyle/>
          <a:p>
            <a:fld id="{62505E76-7BF8-48E2-A7DB-92ABE56F5DDE}" type="slidenum">
              <a:rPr kumimoji="1" lang="ja-JP" altLang="en-US" smtClean="0"/>
              <a:t>17</a:t>
            </a:fld>
            <a:endParaRPr kumimoji="1" lang="ja-JP" altLang="en-US"/>
          </a:p>
        </p:txBody>
      </p:sp>
    </p:spTree>
    <p:extLst>
      <p:ext uri="{BB962C8B-B14F-4D97-AF65-F5344CB8AC3E}">
        <p14:creationId xmlns:p14="http://schemas.microsoft.com/office/powerpoint/2010/main" val="2883796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flight path. This line indicate the 1100 kilometers.</a:t>
            </a:r>
          </a:p>
          <a:p>
            <a:r>
              <a:rPr kumimoji="1" lang="en-US" altLang="ja-JP" dirty="0"/>
              <a:t>The flight duration is 27 hours more than 1 day.</a:t>
            </a:r>
            <a:endParaRPr kumimoji="1" lang="ja-JP" altLang="en-US" dirty="0"/>
          </a:p>
        </p:txBody>
      </p:sp>
      <p:sp>
        <p:nvSpPr>
          <p:cNvPr id="4" name="スライド番号プレースホルダー 3"/>
          <p:cNvSpPr>
            <a:spLocks noGrp="1"/>
          </p:cNvSpPr>
          <p:nvPr>
            <p:ph type="sldNum" sz="quarter" idx="5"/>
          </p:nvPr>
        </p:nvSpPr>
        <p:spPr/>
        <p:txBody>
          <a:bodyPr/>
          <a:lstStyle/>
          <a:p>
            <a:fld id="{62505E76-7BF8-48E2-A7DB-92ABE56F5DDE}" type="slidenum">
              <a:rPr kumimoji="1" lang="ja-JP" altLang="en-US" smtClean="0"/>
              <a:t>18</a:t>
            </a:fld>
            <a:endParaRPr kumimoji="1" lang="ja-JP" altLang="en-US"/>
          </a:p>
        </p:txBody>
      </p:sp>
    </p:spTree>
    <p:extLst>
      <p:ext uri="{BB962C8B-B14F-4D97-AF65-F5344CB8AC3E}">
        <p14:creationId xmlns:p14="http://schemas.microsoft.com/office/powerpoint/2010/main" val="1236325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222145-DA71-5F86-4982-ED9BECE163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F212C81E-1822-9667-78F7-57D262BADF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F8A6D1A9-A2DD-D054-288D-51E32EDF1CE9}"/>
              </a:ext>
            </a:extLst>
          </p:cNvPr>
          <p:cNvSpPr>
            <a:spLocks noGrp="1"/>
          </p:cNvSpPr>
          <p:nvPr>
            <p:ph type="body" idx="1"/>
          </p:nvPr>
        </p:nvSpPr>
        <p:spPr/>
        <p:txBody>
          <a:bodyPr/>
          <a:lstStyle/>
          <a:p>
            <a:r>
              <a:rPr kumimoji="1" lang="en-US" altLang="ja-JP" dirty="0"/>
              <a:t>And this is the celestial regions observed by the emulsion telescope.</a:t>
            </a:r>
          </a:p>
          <a:p>
            <a:r>
              <a:rPr kumimoji="1" lang="en-US" altLang="ja-JP" dirty="0"/>
              <a:t>I override circles with plus minus 45 degree radius. This is our field of view every 30 minutes.</a:t>
            </a:r>
          </a:p>
          <a:p>
            <a:r>
              <a:rPr kumimoji="1" lang="en-US" altLang="ja-JP" dirty="0"/>
              <a:t>In this experiment, we were successfully observed full coverage of Vela pulser and Galactic Center.</a:t>
            </a:r>
          </a:p>
          <a:p>
            <a:r>
              <a:rPr kumimoji="1" lang="en-US" altLang="ja-JP" dirty="0"/>
              <a:t>This line indicate the </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xmlns="" id="{FD1ABEB3-44EE-E8DC-AE30-228DCD13F496}"/>
              </a:ext>
            </a:extLst>
          </p:cNvPr>
          <p:cNvSpPr>
            <a:spLocks noGrp="1"/>
          </p:cNvSpPr>
          <p:nvPr>
            <p:ph type="sldNum" sz="quarter" idx="5"/>
          </p:nvPr>
        </p:nvSpPr>
        <p:spPr/>
        <p:txBody>
          <a:bodyPr/>
          <a:lstStyle/>
          <a:p>
            <a:fld id="{62505E76-7BF8-48E2-A7DB-92ABE56F5DDE}" type="slidenum">
              <a:rPr kumimoji="1" lang="ja-JP" altLang="en-US" smtClean="0"/>
              <a:t>19</a:t>
            </a:fld>
            <a:endParaRPr kumimoji="1" lang="ja-JP" altLang="en-US"/>
          </a:p>
        </p:txBody>
      </p:sp>
    </p:spTree>
    <p:extLst>
      <p:ext uri="{BB962C8B-B14F-4D97-AF65-F5344CB8AC3E}">
        <p14:creationId xmlns:p14="http://schemas.microsoft.com/office/powerpoint/2010/main" val="193770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101F2C-D9DC-F6EF-1874-B049CAF8E4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FDAE8799-AE3B-DEDB-676A-91C1E80B1D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28969895-D4AE-AABE-100C-8086CF9967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Today, I would like to introduce the GRAINE project, </a:t>
            </a:r>
            <a:r>
              <a:rPr kumimoji="1" lang="en-US" altLang="ja-JP" sz="1200" b="0" dirty="0">
                <a:solidFill>
                  <a:srgbClr val="FF0000"/>
                </a:solidFill>
              </a:rPr>
              <a:t>G</a:t>
            </a:r>
            <a:r>
              <a:rPr kumimoji="1" lang="en-US" altLang="ja-JP" sz="1200" b="0" dirty="0"/>
              <a:t>amma-</a:t>
            </a:r>
            <a:r>
              <a:rPr kumimoji="1" lang="en-US" altLang="ja-JP" sz="1200" b="0" dirty="0">
                <a:solidFill>
                  <a:srgbClr val="FF0000"/>
                </a:solidFill>
              </a:rPr>
              <a:t>R</a:t>
            </a:r>
            <a:r>
              <a:rPr kumimoji="1" lang="en-US" altLang="ja-JP" sz="1200" b="0" dirty="0"/>
              <a:t>ay </a:t>
            </a:r>
            <a:r>
              <a:rPr kumimoji="1" lang="en-US" altLang="ja-JP" sz="1200" b="0" dirty="0">
                <a:solidFill>
                  <a:srgbClr val="FF0000"/>
                </a:solidFill>
              </a:rPr>
              <a:t>A</a:t>
            </a:r>
            <a:r>
              <a:rPr kumimoji="1" lang="en-US" altLang="ja-JP" sz="1200" b="0" dirty="0"/>
              <a:t>stro </a:t>
            </a:r>
            <a:r>
              <a:rPr kumimoji="1" lang="en-US" altLang="ja-JP" sz="1200" b="0" dirty="0">
                <a:solidFill>
                  <a:srgbClr val="FF0000"/>
                </a:solidFill>
              </a:rPr>
              <a:t>I</a:t>
            </a:r>
            <a:r>
              <a:rPr kumimoji="1" lang="en-US" altLang="ja-JP" sz="1200" b="0" dirty="0"/>
              <a:t>mager with </a:t>
            </a:r>
            <a:r>
              <a:rPr kumimoji="1" lang="en-US" altLang="ja-JP" sz="1200" b="0" dirty="0">
                <a:solidFill>
                  <a:srgbClr val="FF0000"/>
                </a:solidFill>
              </a:rPr>
              <a:t>N</a:t>
            </a:r>
            <a:r>
              <a:rPr kumimoji="1" lang="en-US" altLang="ja-JP" sz="1200" b="0" dirty="0"/>
              <a:t>uclear </a:t>
            </a:r>
            <a:r>
              <a:rPr kumimoji="1" lang="en-US" altLang="ja-JP" sz="1200" b="0" dirty="0">
                <a:solidFill>
                  <a:srgbClr val="FF0000"/>
                </a:solidFill>
              </a:rPr>
              <a:t>E</a:t>
            </a:r>
            <a:r>
              <a:rPr kumimoji="1" lang="en-US" altLang="ja-JP" sz="1200" b="0" dirty="0"/>
              <a:t>mulsion.</a:t>
            </a:r>
          </a:p>
          <a:p>
            <a:pPr algn="l"/>
            <a:r>
              <a:rPr kumimoji="1" lang="en-US" altLang="ja-JP" b="0" dirty="0"/>
              <a:t>We are developing a unique balloon-borne Gamma-ray telescope using nuclear emulsion technology.</a:t>
            </a:r>
          </a:p>
          <a:p>
            <a:pPr algn="l"/>
            <a:r>
              <a:rPr kumimoji="1" lang="en-US" altLang="ja-JP" b="0" dirty="0"/>
              <a:t>Our telescope has </a:t>
            </a:r>
            <a:r>
              <a:rPr kumimoji="1" lang="en-US" altLang="ja-JP" sz="1200" dirty="0"/>
              <a:t>1 order of magnitude higher angular resolution compared with Fermi-LAT.</a:t>
            </a:r>
          </a:p>
          <a:p>
            <a:pPr algn="l"/>
            <a:r>
              <a:rPr kumimoji="1" lang="en-US" altLang="ja-JP" sz="1200" b="0" dirty="0"/>
              <a:t>In 2018 experiment, we imaged Vela pulser with world highest angular resolution.</a:t>
            </a:r>
          </a:p>
          <a:p>
            <a:pPr algn="l"/>
            <a:endParaRPr kumimoji="1" lang="en-US" altLang="ja-JP" sz="1200" b="0" dirty="0"/>
          </a:p>
          <a:p>
            <a:pPr algn="l"/>
            <a:r>
              <a:rPr kumimoji="1" lang="en-US" altLang="ja-JP" sz="1200" b="0" dirty="0"/>
              <a:t>As a next step, we started scientific flight.</a:t>
            </a:r>
          </a:p>
          <a:p>
            <a:pPr algn="l"/>
            <a:r>
              <a:rPr kumimoji="1" lang="en-US" altLang="ja-JP" sz="1200" b="0" dirty="0"/>
              <a:t>This experiment was conducted in April, 2023 in Australia.</a:t>
            </a:r>
          </a:p>
          <a:p>
            <a:pPr algn="l"/>
            <a:r>
              <a:rPr kumimoji="1" lang="en-US" altLang="ja-JP" sz="1200" b="0" dirty="0"/>
              <a:t>This is the first flight of scientific observation.</a:t>
            </a:r>
          </a:p>
          <a:p>
            <a:pPr algn="l"/>
            <a:r>
              <a:rPr kumimoji="1" lang="en-US" altLang="ja-JP" sz="1200" b="0" dirty="0"/>
              <a:t>Today, I talk about the latest analysis status of this flight data.</a:t>
            </a:r>
          </a:p>
          <a:p>
            <a:pPr algn="l"/>
            <a:r>
              <a:rPr kumimoji="1" lang="en-US" altLang="ja-JP" sz="1200" b="0" dirty="0"/>
              <a:t>And last, I talk future prospect of this project.</a:t>
            </a:r>
          </a:p>
          <a:p>
            <a:pPr algn="l"/>
            <a:endParaRPr kumimoji="1" lang="en-US" altLang="ja-JP" b="0" dirty="0"/>
          </a:p>
          <a:p>
            <a:pPr algn="l"/>
            <a:endParaRPr kumimoji="1" lang="en-US" altLang="ja-JP" dirty="0"/>
          </a:p>
          <a:p>
            <a:pPr algn="l"/>
            <a:endParaRPr kumimoji="1" lang="en-US" altLang="ja-JP" dirty="0"/>
          </a:p>
        </p:txBody>
      </p:sp>
      <p:sp>
        <p:nvSpPr>
          <p:cNvPr id="4" name="スライド番号プレースホルダー 3">
            <a:extLst>
              <a:ext uri="{FF2B5EF4-FFF2-40B4-BE49-F238E27FC236}">
                <a16:creationId xmlns:a16="http://schemas.microsoft.com/office/drawing/2014/main" xmlns="" id="{B5C74026-55FB-2B5B-6018-C5DA3A26AA3A}"/>
              </a:ext>
            </a:extLst>
          </p:cNvPr>
          <p:cNvSpPr>
            <a:spLocks noGrp="1"/>
          </p:cNvSpPr>
          <p:nvPr>
            <p:ph type="sldNum" sz="quarter" idx="5"/>
          </p:nvPr>
        </p:nvSpPr>
        <p:spPr/>
        <p:txBody>
          <a:bodyPr/>
          <a:lstStyle/>
          <a:p>
            <a:fld id="{62505E76-7BF8-48E2-A7DB-92ABE56F5DDE}" type="slidenum">
              <a:rPr kumimoji="1" lang="ja-JP" altLang="en-US" smtClean="0"/>
              <a:t>2</a:t>
            </a:fld>
            <a:endParaRPr kumimoji="1" lang="ja-JP" altLang="en-US"/>
          </a:p>
        </p:txBody>
      </p:sp>
    </p:spTree>
    <p:extLst>
      <p:ext uri="{BB962C8B-B14F-4D97-AF65-F5344CB8AC3E}">
        <p14:creationId xmlns:p14="http://schemas.microsoft.com/office/powerpoint/2010/main" val="1501656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DBBF8B-8B91-CF57-4839-15C7CDA9D4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382C4034-9E09-4419-4F8E-042E0F0B7D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FEA9FFEE-9FCE-87E8-1C55-155A1C153860}"/>
              </a:ext>
            </a:extLst>
          </p:cNvPr>
          <p:cNvSpPr>
            <a:spLocks noGrp="1"/>
          </p:cNvSpPr>
          <p:nvPr>
            <p:ph type="body" idx="1"/>
          </p:nvPr>
        </p:nvSpPr>
        <p:spPr/>
        <p:txBody>
          <a:bodyPr/>
          <a:lstStyle/>
          <a:p>
            <a:r>
              <a:rPr kumimoji="1" lang="en-US" altLang="ja-JP" dirty="0"/>
              <a:t>After the all films were developed, we started to analysis this flight data.</a:t>
            </a:r>
          </a:p>
          <a:p>
            <a:r>
              <a:rPr kumimoji="1" lang="en-US" altLang="ja-JP" dirty="0"/>
              <a:t>This is the analysis flow after flight.</a:t>
            </a:r>
          </a:p>
          <a:p>
            <a:r>
              <a:rPr kumimoji="1" lang="en-US" altLang="ja-JP" dirty="0"/>
              <a:t>At first, we scan the emulsion data to </a:t>
            </a:r>
            <a:r>
              <a:rPr kumimoji="1" lang="en-US" altLang="ja-JP" sz="1200" b="0" dirty="0">
                <a:ea typeface="Yu Gothic UI Semibold" panose="020B0700000000000000" pitchFamily="50" charset="-128"/>
              </a:rPr>
              <a:t>Convert Analog Tracks into Digital Data for converter and timestamper films.</a:t>
            </a:r>
            <a:endParaRPr kumimoji="1" lang="en-US" altLang="ja-JP" b="0" dirty="0"/>
          </a:p>
          <a:p>
            <a:r>
              <a:rPr kumimoji="1" lang="en-US" altLang="ja-JP" dirty="0"/>
              <a:t>Next, in converter part, we select the electron and positron pair event, and determine the angle and energy.</a:t>
            </a:r>
          </a:p>
          <a:p>
            <a:r>
              <a:rPr kumimoji="1" lang="en-US" altLang="ja-JP" dirty="0"/>
              <a:t>On the other hand, timestamper determine the arrival time of all charged tracks.</a:t>
            </a:r>
          </a:p>
          <a:p>
            <a:r>
              <a:rPr kumimoji="1" lang="en-US" altLang="ja-JP" dirty="0"/>
              <a:t>To combine the converter and timestamper, we can select the event during flight.</a:t>
            </a:r>
          </a:p>
          <a:p>
            <a:r>
              <a:rPr kumimoji="1" lang="en-US" altLang="ja-JP" dirty="0"/>
              <a:t>Attitude monitor determine the direction of telescope each time.</a:t>
            </a:r>
          </a:p>
          <a:p>
            <a:r>
              <a:rPr kumimoji="1" lang="en-US" altLang="ja-JP" dirty="0"/>
              <a:t>So, we can map the detected event on celestial coordination.</a:t>
            </a:r>
          </a:p>
          <a:p>
            <a:r>
              <a:rPr kumimoji="1" lang="en-US" altLang="ja-JP" dirty="0"/>
              <a:t>Now, we are checking the analysis result each part, and now combined analysis ongoing.</a:t>
            </a:r>
          </a:p>
          <a:p>
            <a:r>
              <a:rPr kumimoji="1" lang="en-US" altLang="ja-JP" dirty="0"/>
              <a:t>We have not yet reached celestial imaging.</a:t>
            </a:r>
          </a:p>
          <a:p>
            <a:endParaRPr kumimoji="1" lang="ja-JP" altLang="en-US" dirty="0"/>
          </a:p>
        </p:txBody>
      </p:sp>
      <p:sp>
        <p:nvSpPr>
          <p:cNvPr id="4" name="スライド番号プレースホルダー 3">
            <a:extLst>
              <a:ext uri="{FF2B5EF4-FFF2-40B4-BE49-F238E27FC236}">
                <a16:creationId xmlns:a16="http://schemas.microsoft.com/office/drawing/2014/main" xmlns="" id="{0A1A3684-9505-333A-4016-36382394F154}"/>
              </a:ext>
            </a:extLst>
          </p:cNvPr>
          <p:cNvSpPr>
            <a:spLocks noGrp="1"/>
          </p:cNvSpPr>
          <p:nvPr>
            <p:ph type="sldNum" sz="quarter" idx="5"/>
          </p:nvPr>
        </p:nvSpPr>
        <p:spPr/>
        <p:txBody>
          <a:bodyPr/>
          <a:lstStyle/>
          <a:p>
            <a:fld id="{62505E76-7BF8-48E2-A7DB-92ABE56F5DDE}" type="slidenum">
              <a:rPr kumimoji="1" lang="ja-JP" altLang="en-US" smtClean="0"/>
              <a:t>20</a:t>
            </a:fld>
            <a:endParaRPr kumimoji="1" lang="ja-JP" altLang="en-US"/>
          </a:p>
        </p:txBody>
      </p:sp>
    </p:spTree>
    <p:extLst>
      <p:ext uri="{BB962C8B-B14F-4D97-AF65-F5344CB8AC3E}">
        <p14:creationId xmlns:p14="http://schemas.microsoft.com/office/powerpoint/2010/main" val="3885963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B15E3F-A216-A655-8A7A-E98CE0A0A1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C7355657-2660-8D20-1859-BA875D6319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2D291D2E-E9AC-259F-3D32-6D34A1291661}"/>
              </a:ext>
            </a:extLst>
          </p:cNvPr>
          <p:cNvSpPr>
            <a:spLocks noGrp="1"/>
          </p:cNvSpPr>
          <p:nvPr>
            <p:ph type="body" idx="1"/>
          </p:nvPr>
        </p:nvSpPr>
        <p:spPr/>
        <p:txBody>
          <a:bodyPr/>
          <a:lstStyle/>
          <a:p>
            <a:r>
              <a:rPr kumimoji="1" lang="en-US" altLang="ja-JP" dirty="0"/>
              <a:t>At first, I talk about Attitude monitor analysis.</a:t>
            </a:r>
          </a:p>
          <a:p>
            <a:endParaRPr kumimoji="1" lang="en-US" altLang="ja-JP" dirty="0"/>
          </a:p>
          <a:p>
            <a:r>
              <a:rPr kumimoji="1" lang="en-US" altLang="ja-JP" dirty="0"/>
              <a:t>24</a:t>
            </a:r>
            <a:r>
              <a:rPr kumimoji="1" lang="ja-JP" altLang="en-US" dirty="0"/>
              <a:t>時間</a:t>
            </a:r>
            <a:r>
              <a:rPr kumimoji="1" lang="en-US" altLang="ja-JP" dirty="0"/>
              <a:t>17</a:t>
            </a:r>
            <a:r>
              <a:rPr kumimoji="1" lang="ja-JP" altLang="en-US" dirty="0"/>
              <a:t>分のレベルフライトを達成</a:t>
            </a:r>
          </a:p>
        </p:txBody>
      </p:sp>
      <p:sp>
        <p:nvSpPr>
          <p:cNvPr id="4" name="スライド番号プレースホルダー 3">
            <a:extLst>
              <a:ext uri="{FF2B5EF4-FFF2-40B4-BE49-F238E27FC236}">
                <a16:creationId xmlns:a16="http://schemas.microsoft.com/office/drawing/2014/main" xmlns="" id="{3BDEA13E-11D2-6DAB-7BA5-2962BE0B8D06}"/>
              </a:ext>
            </a:extLst>
          </p:cNvPr>
          <p:cNvSpPr>
            <a:spLocks noGrp="1"/>
          </p:cNvSpPr>
          <p:nvPr>
            <p:ph type="sldNum" sz="quarter" idx="5"/>
          </p:nvPr>
        </p:nvSpPr>
        <p:spPr/>
        <p:txBody>
          <a:bodyPr/>
          <a:lstStyle/>
          <a:p>
            <a:fld id="{62505E76-7BF8-48E2-A7DB-92ABE56F5DDE}" type="slidenum">
              <a:rPr kumimoji="1" lang="ja-JP" altLang="en-US" smtClean="0"/>
              <a:t>21</a:t>
            </a:fld>
            <a:endParaRPr kumimoji="1" lang="ja-JP" altLang="en-US"/>
          </a:p>
        </p:txBody>
      </p:sp>
    </p:spTree>
    <p:extLst>
      <p:ext uri="{BB962C8B-B14F-4D97-AF65-F5344CB8AC3E}">
        <p14:creationId xmlns:p14="http://schemas.microsoft.com/office/powerpoint/2010/main" val="15919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Attitude monitor is the star camera.</a:t>
            </a:r>
          </a:p>
          <a:p>
            <a:r>
              <a:rPr kumimoji="1" lang="en-US" altLang="ja-JP" dirty="0"/>
              <a:t>Camera take a star picture. Left figure shows the example of photo of star camera and right one shows the star catalog data near the camera image region.</a:t>
            </a:r>
          </a:p>
          <a:p>
            <a:r>
              <a:rPr kumimoji="1" lang="en-US" altLang="ja-JP" dirty="0"/>
              <a:t>We can determine the direction of star camera by matching the pattern of star position.</a:t>
            </a:r>
          </a:p>
          <a:p>
            <a:r>
              <a:rPr kumimoji="1" lang="en-US" altLang="ja-JP" dirty="0"/>
              <a:t>This figure shows the azimuth resolution of camera direction.</a:t>
            </a:r>
          </a:p>
          <a:p>
            <a:r>
              <a:rPr kumimoji="1" lang="en-US" altLang="ja-JP" dirty="0"/>
              <a:t>The horizontal axis is the azimuth displacement from the interpolation point of three continuous images.</a:t>
            </a:r>
          </a:p>
          <a:p>
            <a:r>
              <a:rPr kumimoji="1" lang="en-US" altLang="ja-JP" dirty="0"/>
              <a:t>The deviation of azimuth angle is less than 0.01degree, so it has sufficient angular resolution.</a:t>
            </a:r>
          </a:p>
          <a:p>
            <a:endParaRPr kumimoji="1" lang="en-US" altLang="ja-JP" dirty="0"/>
          </a:p>
          <a:p>
            <a:r>
              <a:rPr kumimoji="1" lang="ja-JP" altLang="en-US" dirty="0"/>
              <a:t>表示：</a:t>
            </a:r>
            <a:r>
              <a:rPr kumimoji="1" lang="en-US" altLang="ja-JP" dirty="0"/>
              <a:t>7</a:t>
            </a:r>
            <a:r>
              <a:rPr kumimoji="1" lang="ja-JP" altLang="en-US" dirty="0"/>
              <a:t>等級以下、散開星団なし</a:t>
            </a:r>
            <a:endParaRPr kumimoji="1" lang="en-US" altLang="ja-JP" dirty="0"/>
          </a:p>
          <a:p>
            <a:r>
              <a:rPr kumimoji="1" lang="ja-JP" altLang="en-US" dirty="0"/>
              <a:t>画像範囲：</a:t>
            </a:r>
            <a:r>
              <a:rPr lang="en-US" altLang="ja-JP" sz="1200" dirty="0"/>
              <a:t>5.9</a:t>
            </a:r>
            <a:r>
              <a:rPr lang="ja-JP" altLang="en-US" sz="1200" dirty="0"/>
              <a:t>度</a:t>
            </a:r>
            <a:r>
              <a:rPr lang="en-US" altLang="ja-JP" sz="1200" dirty="0"/>
              <a:t>×4.4</a:t>
            </a:r>
            <a:r>
              <a:rPr lang="ja-JP" altLang="en-US" sz="1200" dirty="0"/>
              <a:t>度</a:t>
            </a:r>
            <a:endParaRPr lang="en-US" altLang="ja-JP" sz="1200" dirty="0"/>
          </a:p>
          <a:p>
            <a:r>
              <a:rPr kumimoji="1" lang="en-US" altLang="ja-JP" sz="1200" dirty="0"/>
              <a:t>2018</a:t>
            </a:r>
            <a:r>
              <a:rPr kumimoji="1" lang="ja-JP" altLang="en-US" sz="1200" dirty="0"/>
              <a:t>年実験におけるカメラの方向決定精度は</a:t>
            </a:r>
            <a:r>
              <a:rPr kumimoji="1" lang="en-US" altLang="ja-JP" sz="1200" dirty="0"/>
              <a:t>0.01</a:t>
            </a:r>
            <a:r>
              <a:rPr kumimoji="1" lang="ja-JP" altLang="en-US" sz="1200" dirty="0"/>
              <a:t>～</a:t>
            </a:r>
            <a:r>
              <a:rPr kumimoji="1" lang="en-US" altLang="ja-JP" sz="1200" dirty="0"/>
              <a:t>0.02°</a:t>
            </a:r>
            <a:r>
              <a:rPr kumimoji="1" lang="ja-JP" altLang="en-US" sz="1200" dirty="0"/>
              <a:t>（</a:t>
            </a:r>
            <a:r>
              <a:rPr kumimoji="1" lang="en-US" altLang="ja-JP" sz="1200" dirty="0"/>
              <a:t>1.7</a:t>
            </a:r>
            <a:r>
              <a:rPr kumimoji="1" lang="ja-JP" altLang="en-US" sz="1200" dirty="0"/>
              <a:t>～</a:t>
            </a:r>
            <a:r>
              <a:rPr kumimoji="1" lang="en-US" altLang="ja-JP" sz="1200" dirty="0"/>
              <a:t>3mrad</a:t>
            </a:r>
            <a:r>
              <a:rPr kumimoji="1" lang="ja-JP" altLang="en-US" sz="1200" dirty="0"/>
              <a:t>ぐらい）</a:t>
            </a:r>
            <a:endParaRPr kumimoji="1" lang="ja-JP" altLang="en-US" dirty="0"/>
          </a:p>
        </p:txBody>
      </p:sp>
      <p:sp>
        <p:nvSpPr>
          <p:cNvPr id="4" name="スライド番号プレースホルダー 3"/>
          <p:cNvSpPr>
            <a:spLocks noGrp="1"/>
          </p:cNvSpPr>
          <p:nvPr>
            <p:ph type="sldNum" sz="quarter" idx="5"/>
          </p:nvPr>
        </p:nvSpPr>
        <p:spPr/>
        <p:txBody>
          <a:bodyPr/>
          <a:lstStyle/>
          <a:p>
            <a:fld id="{37EF63AD-793A-43F5-A2E6-0B6A27ED4A1C}" type="slidenum">
              <a:rPr kumimoji="1" lang="ja-JP" altLang="en-US" smtClean="0"/>
              <a:t>22</a:t>
            </a:fld>
            <a:endParaRPr kumimoji="1" lang="ja-JP" altLang="en-US"/>
          </a:p>
        </p:txBody>
      </p:sp>
    </p:spTree>
    <p:extLst>
      <p:ext uri="{BB962C8B-B14F-4D97-AF65-F5344CB8AC3E}">
        <p14:creationId xmlns:p14="http://schemas.microsoft.com/office/powerpoint/2010/main" val="3725682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275462-FC53-9B4B-93ED-04FBF50304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6F6D8B80-7D5A-A16B-2BE3-6692870034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B28F784D-5E56-B9F6-4A3B-092DE5B43B7E}"/>
              </a:ext>
            </a:extLst>
          </p:cNvPr>
          <p:cNvSpPr>
            <a:spLocks noGrp="1"/>
          </p:cNvSpPr>
          <p:nvPr>
            <p:ph type="body" idx="1"/>
          </p:nvPr>
        </p:nvSpPr>
        <p:spPr/>
        <p:txBody>
          <a:bodyPr/>
          <a:lstStyle/>
          <a:p>
            <a:r>
              <a:rPr kumimoji="1" lang="en-US" altLang="ja-JP" dirty="0"/>
              <a:t>Our telescope has 3 cameras to recover the all time when one camera take a sun or moon and so on.</a:t>
            </a:r>
          </a:p>
          <a:p>
            <a:r>
              <a:rPr kumimoji="1" lang="en-US" altLang="ja-JP" dirty="0"/>
              <a:t>This figure shows each camera azimuth directions through vela observation time.</a:t>
            </a:r>
          </a:p>
          <a:p>
            <a:r>
              <a:rPr kumimoji="1" lang="en-US" altLang="ja-JP" dirty="0"/>
              <a:t>Horizontal axis is Alice Springs time and vertical axis is azimuth angle.</a:t>
            </a:r>
          </a:p>
          <a:p>
            <a:r>
              <a:rPr kumimoji="1" lang="en-US" altLang="ja-JP" dirty="0"/>
              <a:t>The three cameras are mounted at 90-degree angles to each other. </a:t>
            </a:r>
          </a:p>
          <a:p>
            <a:r>
              <a:rPr kumimoji="1" lang="en-US" altLang="ja-JP" dirty="0"/>
              <a:t>You can see that the determined direction is also shifted by 90 degrees.</a:t>
            </a:r>
          </a:p>
          <a:p>
            <a:endParaRPr kumimoji="1" lang="en-US" altLang="ja-JP" dirty="0"/>
          </a:p>
          <a:p>
            <a:r>
              <a:rPr kumimoji="1" lang="en-US" altLang="ja-JP" dirty="0"/>
              <a:t>Mean rotation velocity is 0.25 degree per second. So we need time resolution at least 0.4 second for 0.1 degree imaging.</a:t>
            </a:r>
          </a:p>
          <a:p>
            <a:endParaRPr kumimoji="1" lang="en-US" altLang="ja-JP" dirty="0"/>
          </a:p>
          <a:p>
            <a:r>
              <a:rPr kumimoji="1" lang="en-US" altLang="ja-JP" dirty="0"/>
              <a:t>Twist : </a:t>
            </a:r>
            <a:r>
              <a:rPr kumimoji="1" lang="ja-JP" altLang="en-US" dirty="0"/>
              <a:t>ねじれ</a:t>
            </a:r>
            <a:endParaRPr kumimoji="1" lang="en-US" altLang="ja-JP" dirty="0"/>
          </a:p>
          <a:p>
            <a:r>
              <a:rPr kumimoji="1" lang="en-US" altLang="ja-JP" dirty="0"/>
              <a:t>Non-uniform wind</a:t>
            </a:r>
          </a:p>
          <a:p>
            <a:endParaRPr kumimoji="1" lang="en-US" altLang="ja-JP" dirty="0"/>
          </a:p>
          <a:p>
            <a:r>
              <a:rPr kumimoji="1" lang="ja-JP" altLang="en-US" dirty="0"/>
              <a:t>表示：</a:t>
            </a:r>
            <a:r>
              <a:rPr kumimoji="1" lang="en-US" altLang="ja-JP" dirty="0"/>
              <a:t>7</a:t>
            </a:r>
            <a:r>
              <a:rPr kumimoji="1" lang="ja-JP" altLang="en-US" dirty="0"/>
              <a:t>等級以下、散開星団なし</a:t>
            </a:r>
            <a:endParaRPr kumimoji="1" lang="en-US" altLang="ja-JP" dirty="0"/>
          </a:p>
          <a:p>
            <a:r>
              <a:rPr kumimoji="1" lang="ja-JP" altLang="en-US" dirty="0"/>
              <a:t>画像範囲：</a:t>
            </a:r>
            <a:r>
              <a:rPr lang="en-US" altLang="ja-JP" sz="1200" dirty="0"/>
              <a:t>5.9</a:t>
            </a:r>
            <a:r>
              <a:rPr lang="ja-JP" altLang="en-US" sz="1200" dirty="0"/>
              <a:t>度</a:t>
            </a:r>
            <a:r>
              <a:rPr lang="en-US" altLang="ja-JP" sz="1200" dirty="0"/>
              <a:t>×4.4</a:t>
            </a:r>
            <a:r>
              <a:rPr lang="ja-JP" altLang="en-US" sz="1200" dirty="0"/>
              <a:t>度</a:t>
            </a:r>
            <a:endParaRPr lang="en-US" altLang="ja-JP" sz="1200" dirty="0"/>
          </a:p>
          <a:p>
            <a:r>
              <a:rPr kumimoji="1" lang="en-US" altLang="ja-JP" sz="1200" dirty="0"/>
              <a:t>2018</a:t>
            </a:r>
            <a:r>
              <a:rPr kumimoji="1" lang="ja-JP" altLang="en-US" sz="1200" dirty="0"/>
              <a:t>年実験におけるカメラの方向決定精度は</a:t>
            </a:r>
            <a:r>
              <a:rPr kumimoji="1" lang="en-US" altLang="ja-JP" sz="1200" dirty="0"/>
              <a:t>0.01</a:t>
            </a:r>
            <a:r>
              <a:rPr kumimoji="1" lang="ja-JP" altLang="en-US" sz="1200" dirty="0"/>
              <a:t>～</a:t>
            </a:r>
            <a:r>
              <a:rPr kumimoji="1" lang="en-US" altLang="ja-JP" sz="1200" dirty="0"/>
              <a:t>0.02°</a:t>
            </a:r>
            <a:r>
              <a:rPr kumimoji="1" lang="ja-JP" altLang="en-US" sz="1200" dirty="0"/>
              <a:t>（</a:t>
            </a:r>
            <a:r>
              <a:rPr kumimoji="1" lang="en-US" altLang="ja-JP" sz="1200" dirty="0"/>
              <a:t>1.7</a:t>
            </a:r>
            <a:r>
              <a:rPr kumimoji="1" lang="ja-JP" altLang="en-US" sz="1200" dirty="0"/>
              <a:t>～</a:t>
            </a:r>
            <a:r>
              <a:rPr kumimoji="1" lang="en-US" altLang="ja-JP" sz="1200" dirty="0"/>
              <a:t>3mrad</a:t>
            </a:r>
            <a:r>
              <a:rPr kumimoji="1" lang="ja-JP" altLang="en-US" sz="1200" dirty="0"/>
              <a:t>ぐらい）</a:t>
            </a:r>
            <a:endParaRPr kumimoji="1" lang="ja-JP" altLang="en-US" dirty="0"/>
          </a:p>
        </p:txBody>
      </p:sp>
      <p:sp>
        <p:nvSpPr>
          <p:cNvPr id="4" name="スライド番号プレースホルダー 3">
            <a:extLst>
              <a:ext uri="{FF2B5EF4-FFF2-40B4-BE49-F238E27FC236}">
                <a16:creationId xmlns:a16="http://schemas.microsoft.com/office/drawing/2014/main" xmlns="" id="{EA584908-9C33-1082-79BB-6F10BDED6A14}"/>
              </a:ext>
            </a:extLst>
          </p:cNvPr>
          <p:cNvSpPr>
            <a:spLocks noGrp="1"/>
          </p:cNvSpPr>
          <p:nvPr>
            <p:ph type="sldNum" sz="quarter" idx="5"/>
          </p:nvPr>
        </p:nvSpPr>
        <p:spPr/>
        <p:txBody>
          <a:bodyPr/>
          <a:lstStyle/>
          <a:p>
            <a:fld id="{37EF63AD-793A-43F5-A2E6-0B6A27ED4A1C}" type="slidenum">
              <a:rPr kumimoji="1" lang="ja-JP" altLang="en-US" smtClean="0"/>
              <a:t>23</a:t>
            </a:fld>
            <a:endParaRPr kumimoji="1" lang="ja-JP" altLang="en-US"/>
          </a:p>
        </p:txBody>
      </p:sp>
    </p:spTree>
    <p:extLst>
      <p:ext uri="{BB962C8B-B14F-4D97-AF65-F5344CB8AC3E}">
        <p14:creationId xmlns:p14="http://schemas.microsoft.com/office/powerpoint/2010/main" val="2600923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FD0F39-7142-C29E-FEE2-FE4F3F3199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ADAC7D92-9189-BA79-0349-02CB8AC5C72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B4548644-2CB8-3E40-801C-59982FCA19F4}"/>
              </a:ext>
            </a:extLst>
          </p:cNvPr>
          <p:cNvSpPr>
            <a:spLocks noGrp="1"/>
          </p:cNvSpPr>
          <p:nvPr>
            <p:ph type="body" idx="1"/>
          </p:nvPr>
        </p:nvSpPr>
        <p:spPr/>
        <p:txBody>
          <a:bodyPr/>
          <a:lstStyle/>
          <a:p>
            <a:r>
              <a:rPr kumimoji="1" lang="en-US" altLang="ja-JP" dirty="0"/>
              <a:t>Next, Emulsion data scanning.</a:t>
            </a:r>
            <a:endParaRPr kumimoji="1" lang="ja-JP" altLang="en-US" dirty="0"/>
          </a:p>
        </p:txBody>
      </p:sp>
      <p:sp>
        <p:nvSpPr>
          <p:cNvPr id="4" name="スライド番号プレースホルダー 3">
            <a:extLst>
              <a:ext uri="{FF2B5EF4-FFF2-40B4-BE49-F238E27FC236}">
                <a16:creationId xmlns:a16="http://schemas.microsoft.com/office/drawing/2014/main" xmlns="" id="{D213FD42-A994-8085-AF19-7C46A2C97B20}"/>
              </a:ext>
            </a:extLst>
          </p:cNvPr>
          <p:cNvSpPr>
            <a:spLocks noGrp="1"/>
          </p:cNvSpPr>
          <p:nvPr>
            <p:ph type="sldNum" sz="quarter" idx="5"/>
          </p:nvPr>
        </p:nvSpPr>
        <p:spPr/>
        <p:txBody>
          <a:bodyPr/>
          <a:lstStyle/>
          <a:p>
            <a:fld id="{62505E76-7BF8-48E2-A7DB-92ABE56F5DDE}" type="slidenum">
              <a:rPr kumimoji="1" lang="ja-JP" altLang="en-US" smtClean="0"/>
              <a:t>24</a:t>
            </a:fld>
            <a:endParaRPr kumimoji="1" lang="ja-JP" altLang="en-US"/>
          </a:p>
        </p:txBody>
      </p:sp>
    </p:spTree>
    <p:extLst>
      <p:ext uri="{BB962C8B-B14F-4D97-AF65-F5344CB8AC3E}">
        <p14:creationId xmlns:p14="http://schemas.microsoft.com/office/powerpoint/2010/main" val="4290313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62AC58-7E35-1296-5670-4837247CAD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87C5F262-8E0A-1117-6E98-D37ACD291B7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D78CC06A-74FE-A46D-B80C-765348563216}"/>
              </a:ext>
            </a:extLst>
          </p:cNvPr>
          <p:cNvSpPr>
            <a:spLocks noGrp="1"/>
          </p:cNvSpPr>
          <p:nvPr>
            <p:ph type="body" idx="1"/>
          </p:nvPr>
        </p:nvSpPr>
        <p:spPr/>
        <p:txBody>
          <a:bodyPr/>
          <a:lstStyle/>
          <a:p>
            <a:r>
              <a:rPr kumimoji="1" lang="en-US" altLang="ja-JP" dirty="0"/>
              <a:t>Nagoya University developed automatic scanning system.</a:t>
            </a:r>
          </a:p>
          <a:p>
            <a:r>
              <a:rPr kumimoji="1" lang="en-US" altLang="ja-JP" dirty="0"/>
              <a:t>This is the large microscope. We put the emulsion film on this stage, and we can convert analog tracks into digital data.</a:t>
            </a:r>
          </a:p>
          <a:p>
            <a:r>
              <a:rPr kumimoji="1" lang="en-US" altLang="ja-JP" dirty="0"/>
              <a:t>The fastest scanning speed is 9400 square centimeters per hour.</a:t>
            </a:r>
          </a:p>
          <a:p>
            <a:r>
              <a:rPr kumimoji="1" lang="en-US" altLang="ja-JP" dirty="0"/>
              <a:t>In GRAINE 2023, we use 1800 plates of 50 centimeters times 25 centimeters size film.</a:t>
            </a: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xmlns="" id="{C51B447C-F8C2-0A1B-1C6A-FD7BFC3E7B63}"/>
              </a:ext>
            </a:extLst>
          </p:cNvPr>
          <p:cNvSpPr>
            <a:spLocks noGrp="1"/>
          </p:cNvSpPr>
          <p:nvPr>
            <p:ph type="sldNum" sz="quarter" idx="5"/>
          </p:nvPr>
        </p:nvSpPr>
        <p:spPr/>
        <p:txBody>
          <a:bodyPr/>
          <a:lstStyle/>
          <a:p>
            <a:fld id="{62505E76-7BF8-48E2-A7DB-92ABE56F5DDE}" type="slidenum">
              <a:rPr kumimoji="1" lang="ja-JP" altLang="en-US" smtClean="0"/>
              <a:t>25</a:t>
            </a:fld>
            <a:endParaRPr kumimoji="1" lang="ja-JP" altLang="en-US"/>
          </a:p>
        </p:txBody>
      </p:sp>
    </p:spTree>
    <p:extLst>
      <p:ext uri="{BB962C8B-B14F-4D97-AF65-F5344CB8AC3E}">
        <p14:creationId xmlns:p14="http://schemas.microsoft.com/office/powerpoint/2010/main" val="81403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281257-DA21-B8A2-2E1F-11A665918F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660EF522-3148-3FDB-D49E-4CE4EF56A2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FB7301ED-588A-F235-E858-D746B556DC8F}"/>
              </a:ext>
            </a:extLst>
          </p:cNvPr>
          <p:cNvSpPr>
            <a:spLocks noGrp="1"/>
          </p:cNvSpPr>
          <p:nvPr>
            <p:ph type="body" idx="1"/>
          </p:nvPr>
        </p:nvSpPr>
        <p:spPr/>
        <p:txBody>
          <a:bodyPr/>
          <a:lstStyle/>
          <a:p>
            <a:r>
              <a:rPr kumimoji="1" lang="en-US" altLang="ja-JP" dirty="0"/>
              <a:t>This graph shows the progress of the scanning films.</a:t>
            </a:r>
          </a:p>
          <a:p>
            <a:r>
              <a:rPr kumimoji="1" lang="en-US" altLang="ja-JP" dirty="0"/>
              <a:t>We completed the scan at the end of 2024.</a:t>
            </a: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xmlns="" id="{9D5B8CBF-D628-AA82-61BF-D5D1529D6407}"/>
              </a:ext>
            </a:extLst>
          </p:cNvPr>
          <p:cNvSpPr>
            <a:spLocks noGrp="1"/>
          </p:cNvSpPr>
          <p:nvPr>
            <p:ph type="sldNum" sz="quarter" idx="5"/>
          </p:nvPr>
        </p:nvSpPr>
        <p:spPr/>
        <p:txBody>
          <a:bodyPr/>
          <a:lstStyle/>
          <a:p>
            <a:fld id="{62505E76-7BF8-48E2-A7DB-92ABE56F5DDE}" type="slidenum">
              <a:rPr kumimoji="1" lang="ja-JP" altLang="en-US" smtClean="0"/>
              <a:t>26</a:t>
            </a:fld>
            <a:endParaRPr kumimoji="1" lang="ja-JP" altLang="en-US"/>
          </a:p>
        </p:txBody>
      </p:sp>
    </p:spTree>
    <p:extLst>
      <p:ext uri="{BB962C8B-B14F-4D97-AF65-F5344CB8AC3E}">
        <p14:creationId xmlns:p14="http://schemas.microsoft.com/office/powerpoint/2010/main" val="1490778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53B1F3-5B69-0EBC-AA21-4B25507407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701894B8-146A-F1C4-D6CD-9E89ECB63F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44066030-62E0-66B9-ED84-40774EB11EBC}"/>
              </a:ext>
            </a:extLst>
          </p:cNvPr>
          <p:cNvSpPr>
            <a:spLocks noGrp="1"/>
          </p:cNvSpPr>
          <p:nvPr>
            <p:ph type="body" idx="1"/>
          </p:nvPr>
        </p:nvSpPr>
        <p:spPr/>
        <p:txBody>
          <a:bodyPr/>
          <a:lstStyle/>
          <a:p>
            <a:r>
              <a:rPr kumimoji="1" lang="en-US" altLang="ja-JP" dirty="0"/>
              <a:t>Next, converter analysis.</a:t>
            </a:r>
            <a:endParaRPr kumimoji="1" lang="ja-JP" altLang="en-US" dirty="0"/>
          </a:p>
        </p:txBody>
      </p:sp>
      <p:sp>
        <p:nvSpPr>
          <p:cNvPr id="4" name="スライド番号プレースホルダー 3">
            <a:extLst>
              <a:ext uri="{FF2B5EF4-FFF2-40B4-BE49-F238E27FC236}">
                <a16:creationId xmlns:a16="http://schemas.microsoft.com/office/drawing/2014/main" xmlns="" id="{CA9FD8E6-EC81-E58E-C953-A6ED41D424A5}"/>
              </a:ext>
            </a:extLst>
          </p:cNvPr>
          <p:cNvSpPr>
            <a:spLocks noGrp="1"/>
          </p:cNvSpPr>
          <p:nvPr>
            <p:ph type="sldNum" sz="quarter" idx="5"/>
          </p:nvPr>
        </p:nvSpPr>
        <p:spPr/>
        <p:txBody>
          <a:bodyPr/>
          <a:lstStyle/>
          <a:p>
            <a:fld id="{62505E76-7BF8-48E2-A7DB-92ABE56F5DDE}" type="slidenum">
              <a:rPr kumimoji="1" lang="ja-JP" altLang="en-US" smtClean="0"/>
              <a:t>27</a:t>
            </a:fld>
            <a:endParaRPr kumimoji="1" lang="ja-JP" altLang="en-US"/>
          </a:p>
        </p:txBody>
      </p:sp>
    </p:spTree>
    <p:extLst>
      <p:ext uri="{BB962C8B-B14F-4D97-AF65-F5344CB8AC3E}">
        <p14:creationId xmlns:p14="http://schemas.microsoft.com/office/powerpoint/2010/main" val="1061913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BD40F6-89FF-3302-5FAE-31A0CA66AF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F5A45CA6-7DD5-ED44-AB86-3F2D709D0F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C39C3900-5512-15C4-BD99-3CDC1D055447}"/>
              </a:ext>
            </a:extLst>
          </p:cNvPr>
          <p:cNvSpPr>
            <a:spLocks noGrp="1"/>
          </p:cNvSpPr>
          <p:nvPr>
            <p:ph type="body" idx="1"/>
          </p:nvPr>
        </p:nvSpPr>
        <p:spPr/>
        <p:txBody>
          <a:bodyPr/>
          <a:lstStyle/>
          <a:p>
            <a:r>
              <a:rPr kumimoji="1" lang="en-US" altLang="ja-JP" dirty="0"/>
              <a:t>Here, I show the almost raw data of the emulsion scanning system.</a:t>
            </a:r>
            <a:br>
              <a:rPr kumimoji="1" lang="en-US" altLang="ja-JP" dirty="0"/>
            </a:br>
            <a:r>
              <a:rPr kumimoji="1" lang="en-US" altLang="ja-JP" dirty="0"/>
              <a:t>I displayed 5 millimeters times 5 millimeters and the 8 films of same regions.</a:t>
            </a:r>
          </a:p>
          <a:p>
            <a:r>
              <a:rPr kumimoji="1" lang="en-US" altLang="ja-JP" dirty="0"/>
              <a:t>Each lines show the all tracks detected charged particle.</a:t>
            </a:r>
          </a:p>
          <a:p>
            <a:r>
              <a:rPr kumimoji="1" lang="en-US" altLang="ja-JP" dirty="0"/>
              <a:t>The scan data for a single film contains position and angle information.</a:t>
            </a:r>
          </a:p>
          <a:p>
            <a:r>
              <a:rPr kumimoji="1" lang="en-US" altLang="ja-JP" dirty="0"/>
              <a:t>Using this data, we select the electron and positron pair event using topological analysis.</a:t>
            </a:r>
          </a:p>
          <a:p>
            <a:r>
              <a:rPr kumimoji="1" lang="en-US" altLang="ja-JP" dirty="0"/>
              <a:t>In this events, the track start intermediate films.</a:t>
            </a:r>
          </a:p>
        </p:txBody>
      </p:sp>
      <p:sp>
        <p:nvSpPr>
          <p:cNvPr id="4" name="スライド番号プレースホルダー 3">
            <a:extLst>
              <a:ext uri="{FF2B5EF4-FFF2-40B4-BE49-F238E27FC236}">
                <a16:creationId xmlns:a16="http://schemas.microsoft.com/office/drawing/2014/main" xmlns="" id="{4839FCCD-5412-CD9F-94D4-7B363540CBB2}"/>
              </a:ext>
            </a:extLst>
          </p:cNvPr>
          <p:cNvSpPr>
            <a:spLocks noGrp="1"/>
          </p:cNvSpPr>
          <p:nvPr>
            <p:ph type="sldNum" sz="quarter" idx="5"/>
          </p:nvPr>
        </p:nvSpPr>
        <p:spPr/>
        <p:txBody>
          <a:bodyPr/>
          <a:lstStyle/>
          <a:p>
            <a:fld id="{37EF63AD-793A-43F5-A2E6-0B6A27ED4A1C}" type="slidenum">
              <a:rPr kumimoji="1" lang="ja-JP" altLang="en-US" smtClean="0"/>
              <a:t>28</a:t>
            </a:fld>
            <a:endParaRPr kumimoji="1" lang="ja-JP" altLang="en-US"/>
          </a:p>
        </p:txBody>
      </p:sp>
    </p:spTree>
    <p:extLst>
      <p:ext uri="{BB962C8B-B14F-4D97-AF65-F5344CB8AC3E}">
        <p14:creationId xmlns:p14="http://schemas.microsoft.com/office/powerpoint/2010/main" val="756377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A18AD7-90D4-0F49-2A73-E345391274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6E9DB955-969D-87DD-07C2-1AE41C7BD4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5634023C-2099-E7F8-8A42-FD645834268A}"/>
              </a:ext>
            </a:extLst>
          </p:cNvPr>
          <p:cNvSpPr>
            <a:spLocks noGrp="1"/>
          </p:cNvSpPr>
          <p:nvPr>
            <p:ph type="body" idx="1"/>
          </p:nvPr>
        </p:nvSpPr>
        <p:spPr/>
        <p:txBody>
          <a:bodyPr/>
          <a:lstStyle/>
          <a:p>
            <a:r>
              <a:rPr kumimoji="1" lang="en-US" altLang="ja-JP" dirty="0"/>
              <a:t>At first, we remove the track of penetrating all films.</a:t>
            </a:r>
          </a:p>
          <a:p>
            <a:endParaRPr kumimoji="1" lang="ja-JP" altLang="en-US" dirty="0"/>
          </a:p>
        </p:txBody>
      </p:sp>
      <p:sp>
        <p:nvSpPr>
          <p:cNvPr id="4" name="スライド番号プレースホルダー 3">
            <a:extLst>
              <a:ext uri="{FF2B5EF4-FFF2-40B4-BE49-F238E27FC236}">
                <a16:creationId xmlns:a16="http://schemas.microsoft.com/office/drawing/2014/main" xmlns="" id="{7AA5C2A7-1A34-D905-6522-36E8E93B15A7}"/>
              </a:ext>
            </a:extLst>
          </p:cNvPr>
          <p:cNvSpPr>
            <a:spLocks noGrp="1"/>
          </p:cNvSpPr>
          <p:nvPr>
            <p:ph type="sldNum" sz="quarter" idx="5"/>
          </p:nvPr>
        </p:nvSpPr>
        <p:spPr/>
        <p:txBody>
          <a:bodyPr/>
          <a:lstStyle/>
          <a:p>
            <a:fld id="{37EF63AD-793A-43F5-A2E6-0B6A27ED4A1C}" type="slidenum">
              <a:rPr kumimoji="1" lang="ja-JP" altLang="en-US" smtClean="0"/>
              <a:t>29</a:t>
            </a:fld>
            <a:endParaRPr kumimoji="1" lang="ja-JP" altLang="en-US"/>
          </a:p>
        </p:txBody>
      </p:sp>
    </p:spTree>
    <p:extLst>
      <p:ext uri="{BB962C8B-B14F-4D97-AF65-F5344CB8AC3E}">
        <p14:creationId xmlns:p14="http://schemas.microsoft.com/office/powerpoint/2010/main" val="277288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it-IT" altLang="ja-JP" sz="1800" dirty="0">
                <a:effectLst/>
                <a:latin typeface="Times New Roman" panose="02020603050405020304" pitchFamily="18" charset="0"/>
                <a:ea typeface="游明朝" panose="02020400000000000000" pitchFamily="18" charset="-128"/>
              </a:rPr>
              <a:t>High-energy gamma rays are very important probes for understanding high-energy phenomena in space and cosmic ray acceleration mechanisms. Because gamma rays arrive at Earth without being influenced by the effects of interstellar magnetic fields, gamma rays keep information about the source. </a:t>
            </a:r>
            <a:br>
              <a:rPr lang="it-IT" altLang="ja-JP" sz="1800" dirty="0">
                <a:effectLst/>
                <a:latin typeface="Times New Roman" panose="02020603050405020304" pitchFamily="18" charset="0"/>
                <a:ea typeface="游明朝" panose="02020400000000000000" pitchFamily="18" charset="-128"/>
              </a:rPr>
            </a:br>
            <a:r>
              <a:rPr lang="it-IT" altLang="ja-JP" sz="1800" dirty="0">
                <a:effectLst/>
                <a:latin typeface="Times New Roman" panose="02020603050405020304" pitchFamily="18" charset="0"/>
                <a:ea typeface="游明朝" panose="02020400000000000000" pitchFamily="18" charset="-128"/>
              </a:rPr>
              <a:t>High energy gamma-ray observations have made great progress with the discovery of many γ-ray sources by observations with the Fermi-LAT detector. This is Fermi-LAT results.</a:t>
            </a:r>
          </a:p>
          <a:p>
            <a:pPr algn="l"/>
            <a:r>
              <a:rPr lang="en-US" altLang="ja-JP" sz="1800" b="0" i="0" u="none" strike="noStrike" baseline="0" dirty="0">
                <a:latin typeface="TimesNewRomanMTStd"/>
              </a:rPr>
              <a:t>However, the observations made using the </a:t>
            </a:r>
            <a:r>
              <a:rPr lang="en-US" altLang="ja-JP" sz="1800" b="0" i="1" u="none" strike="noStrike" baseline="0" dirty="0">
                <a:latin typeface="TimesNewRomanMTStd-Italic"/>
              </a:rPr>
              <a:t>Fermi</a:t>
            </a:r>
            <a:r>
              <a:rPr lang="en-US" altLang="ja-JP" sz="1800" b="0" i="0" u="none" strike="noStrike" baseline="0" dirty="0">
                <a:latin typeface="TimesNewRomanMTStd"/>
              </a:rPr>
              <a:t>-LAT are limited by its angular resolution.</a:t>
            </a:r>
            <a:endParaRPr kumimoji="1" lang="en-US" altLang="ja-JP" dirty="0"/>
          </a:p>
          <a:p>
            <a:endParaRPr kumimoji="1" lang="en-US" altLang="ja-JP" dirty="0"/>
          </a:p>
          <a:p>
            <a:r>
              <a:rPr kumimoji="1" lang="ja-JP" altLang="en-US" dirty="0"/>
              <a:t>宇宙ガンマ線は電磁場の影響を受けないため、宇宙で発生した高エネルギー事象の発生源探索と、その現象理解に重要な情報を与える。</a:t>
            </a:r>
            <a:endParaRPr kumimoji="1" lang="en-US" altLang="ja-JP" dirty="0"/>
          </a:p>
          <a:p>
            <a:r>
              <a:rPr kumimoji="1" lang="en-US" altLang="ja-JP" dirty="0"/>
              <a:t>Fermi-LAT</a:t>
            </a:r>
            <a:r>
              <a:rPr kumimoji="1" lang="ja-JP" altLang="en-US" dirty="0"/>
              <a:t>による全球観測により、多くの</a:t>
            </a:r>
            <a:r>
              <a:rPr kumimoji="1" lang="en-US" altLang="ja-JP" dirty="0"/>
              <a:t>γ</a:t>
            </a:r>
            <a:r>
              <a:rPr kumimoji="1" lang="ja-JP" altLang="en-US" dirty="0"/>
              <a:t>線天体が発見されたが、光学技術が使えない</a:t>
            </a:r>
            <a:r>
              <a:rPr kumimoji="1" lang="en-US" altLang="ja-JP" dirty="0"/>
              <a:t>γ</a:t>
            </a:r>
            <a:r>
              <a:rPr kumimoji="1" lang="ja-JP" altLang="en-US" dirty="0"/>
              <a:t>線観測ではその解像度は多波長に比べ十分とは言えない。</a:t>
            </a:r>
            <a:endParaRPr kumimoji="1" lang="en-US" altLang="ja-JP" dirty="0"/>
          </a:p>
        </p:txBody>
      </p:sp>
      <p:sp>
        <p:nvSpPr>
          <p:cNvPr id="4" name="スライド番号プレースホルダー 3"/>
          <p:cNvSpPr>
            <a:spLocks noGrp="1"/>
          </p:cNvSpPr>
          <p:nvPr>
            <p:ph type="sldNum" sz="quarter" idx="5"/>
          </p:nvPr>
        </p:nvSpPr>
        <p:spPr/>
        <p:txBody>
          <a:bodyPr/>
          <a:lstStyle/>
          <a:p>
            <a:fld id="{62505E76-7BF8-48E2-A7DB-92ABE56F5DDE}" type="slidenum">
              <a:rPr kumimoji="1" lang="ja-JP" altLang="en-US" smtClean="0"/>
              <a:t>3</a:t>
            </a:fld>
            <a:endParaRPr kumimoji="1" lang="ja-JP" altLang="en-US"/>
          </a:p>
        </p:txBody>
      </p:sp>
    </p:spTree>
    <p:extLst>
      <p:ext uri="{BB962C8B-B14F-4D97-AF65-F5344CB8AC3E}">
        <p14:creationId xmlns:p14="http://schemas.microsoft.com/office/powerpoint/2010/main" val="74026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14F696-0439-4E54-124E-2DE6DFEE0C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7C47EC14-02D0-DA2A-7F47-E8E88E204B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03B47BE2-DA8B-01A8-B5B9-A6E54DC7804A}"/>
              </a:ext>
            </a:extLst>
          </p:cNvPr>
          <p:cNvSpPr>
            <a:spLocks noGrp="1"/>
          </p:cNvSpPr>
          <p:nvPr>
            <p:ph type="body" idx="1"/>
          </p:nvPr>
        </p:nvSpPr>
        <p:spPr/>
        <p:txBody>
          <a:bodyPr/>
          <a:lstStyle/>
          <a:p>
            <a:r>
              <a:rPr kumimoji="1" lang="en-US" altLang="ja-JP" dirty="0"/>
              <a:t>Next, we select the tracks that start intermediate films.</a:t>
            </a:r>
          </a:p>
          <a:p>
            <a:endParaRPr kumimoji="1" lang="ja-JP" altLang="en-US" dirty="0"/>
          </a:p>
        </p:txBody>
      </p:sp>
      <p:sp>
        <p:nvSpPr>
          <p:cNvPr id="4" name="スライド番号プレースホルダー 3">
            <a:extLst>
              <a:ext uri="{FF2B5EF4-FFF2-40B4-BE49-F238E27FC236}">
                <a16:creationId xmlns:a16="http://schemas.microsoft.com/office/drawing/2014/main" xmlns="" id="{1F22C9E0-49DA-A3A6-5515-B7E88C7D85BE}"/>
              </a:ext>
            </a:extLst>
          </p:cNvPr>
          <p:cNvSpPr>
            <a:spLocks noGrp="1"/>
          </p:cNvSpPr>
          <p:nvPr>
            <p:ph type="sldNum" sz="quarter" idx="5"/>
          </p:nvPr>
        </p:nvSpPr>
        <p:spPr/>
        <p:txBody>
          <a:bodyPr/>
          <a:lstStyle/>
          <a:p>
            <a:fld id="{37EF63AD-793A-43F5-A2E6-0B6A27ED4A1C}" type="slidenum">
              <a:rPr kumimoji="1" lang="ja-JP" altLang="en-US" smtClean="0"/>
              <a:t>30</a:t>
            </a:fld>
            <a:endParaRPr kumimoji="1" lang="ja-JP" altLang="en-US"/>
          </a:p>
        </p:txBody>
      </p:sp>
    </p:spTree>
    <p:extLst>
      <p:ext uri="{BB962C8B-B14F-4D97-AF65-F5344CB8AC3E}">
        <p14:creationId xmlns:p14="http://schemas.microsoft.com/office/powerpoint/2010/main" val="3338134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2C439D-254E-5073-06C3-9EA2E4B022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49EBA10F-0BD2-CC35-684B-27AB8280A0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E4DF3BE5-81A7-C110-1B96-9A0BFE533FD1}"/>
              </a:ext>
            </a:extLst>
          </p:cNvPr>
          <p:cNvSpPr>
            <a:spLocks noGrp="1"/>
          </p:cNvSpPr>
          <p:nvPr>
            <p:ph type="body" idx="1"/>
          </p:nvPr>
        </p:nvSpPr>
        <p:spPr/>
        <p:txBody>
          <a:bodyPr/>
          <a:lstStyle/>
          <a:p>
            <a:r>
              <a:rPr kumimoji="1" lang="en-US" altLang="ja-JP" dirty="0"/>
              <a:t>Last, we select the pair topology events like this.</a:t>
            </a:r>
            <a:endParaRPr kumimoji="1" lang="ja-JP" altLang="en-US" dirty="0"/>
          </a:p>
        </p:txBody>
      </p:sp>
      <p:sp>
        <p:nvSpPr>
          <p:cNvPr id="4" name="スライド番号プレースホルダー 3">
            <a:extLst>
              <a:ext uri="{FF2B5EF4-FFF2-40B4-BE49-F238E27FC236}">
                <a16:creationId xmlns:a16="http://schemas.microsoft.com/office/drawing/2014/main" xmlns="" id="{8E94958B-1557-EA22-0E26-8DC8124FF752}"/>
              </a:ext>
            </a:extLst>
          </p:cNvPr>
          <p:cNvSpPr>
            <a:spLocks noGrp="1"/>
          </p:cNvSpPr>
          <p:nvPr>
            <p:ph type="sldNum" sz="quarter" idx="5"/>
          </p:nvPr>
        </p:nvSpPr>
        <p:spPr/>
        <p:txBody>
          <a:bodyPr/>
          <a:lstStyle/>
          <a:p>
            <a:fld id="{37EF63AD-793A-43F5-A2E6-0B6A27ED4A1C}" type="slidenum">
              <a:rPr kumimoji="1" lang="ja-JP" altLang="en-US" smtClean="0"/>
              <a:t>31</a:t>
            </a:fld>
            <a:endParaRPr kumimoji="1" lang="ja-JP" altLang="en-US"/>
          </a:p>
        </p:txBody>
      </p:sp>
    </p:spTree>
    <p:extLst>
      <p:ext uri="{BB962C8B-B14F-4D97-AF65-F5344CB8AC3E}">
        <p14:creationId xmlns:p14="http://schemas.microsoft.com/office/powerpoint/2010/main" val="3538257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event view. This is full reconstruction in the converter.</a:t>
            </a:r>
          </a:p>
          <a:p>
            <a:r>
              <a:rPr kumimoji="1" lang="en-US" altLang="ja-JP" dirty="0"/>
              <a:t>The left figure shows the low energy event, and right one shows the higher energy event.</a:t>
            </a:r>
          </a:p>
          <a:p>
            <a:r>
              <a:rPr kumimoji="1" lang="en-US" altLang="ja-JP" dirty="0"/>
              <a:t>We can calculate the momentum of electron and positron by detect </a:t>
            </a:r>
            <a:r>
              <a:rPr lang="en-US" altLang="ja-JP" b="0" i="0" dirty="0">
                <a:solidFill>
                  <a:srgbClr val="474747"/>
                </a:solidFill>
                <a:effectLst/>
                <a:latin typeface="Arial" panose="020B0604020202020204" pitchFamily="34" charset="0"/>
              </a:rPr>
              <a:t>Multiple Coulomb scattering angle.</a:t>
            </a:r>
          </a:p>
          <a:p>
            <a:r>
              <a:rPr kumimoji="1" lang="en-US" altLang="ja-JP" b="0" i="0" dirty="0">
                <a:solidFill>
                  <a:srgbClr val="474747"/>
                </a:solidFill>
                <a:effectLst/>
                <a:latin typeface="Arial" panose="020B0604020202020204" pitchFamily="34" charset="0"/>
              </a:rPr>
              <a:t>And we also calculate the gamma-ray energy and the we can determine the gamma-ray direction at the beginning point.</a:t>
            </a:r>
            <a:endParaRPr kumimoji="1" lang="ja-JP" altLang="en-US" dirty="0"/>
          </a:p>
        </p:txBody>
      </p:sp>
      <p:sp>
        <p:nvSpPr>
          <p:cNvPr id="4" name="スライド番号プレースホルダー 3"/>
          <p:cNvSpPr>
            <a:spLocks noGrp="1"/>
          </p:cNvSpPr>
          <p:nvPr>
            <p:ph type="sldNum" sz="quarter" idx="5"/>
          </p:nvPr>
        </p:nvSpPr>
        <p:spPr/>
        <p:txBody>
          <a:bodyPr/>
          <a:lstStyle/>
          <a:p>
            <a:fld id="{62505E76-7BF8-48E2-A7DB-92ABE56F5DDE}" type="slidenum">
              <a:rPr kumimoji="1" lang="ja-JP" altLang="en-US" smtClean="0"/>
              <a:t>32</a:t>
            </a:fld>
            <a:endParaRPr kumimoji="1" lang="ja-JP" altLang="en-US"/>
          </a:p>
        </p:txBody>
      </p:sp>
    </p:spTree>
    <p:extLst>
      <p:ext uri="{BB962C8B-B14F-4D97-AF65-F5344CB8AC3E}">
        <p14:creationId xmlns:p14="http://schemas.microsoft.com/office/powerpoint/2010/main" val="50786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C0B1BD8-B440-F185-64EE-FBAF3F1DA7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64751235-4091-E51B-2FA4-B27484C806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E3C826FF-C0A7-5067-B0C6-AC0B05A52F83}"/>
              </a:ext>
            </a:extLst>
          </p:cNvPr>
          <p:cNvSpPr>
            <a:spLocks noGrp="1"/>
          </p:cNvSpPr>
          <p:nvPr>
            <p:ph type="body" idx="1"/>
          </p:nvPr>
        </p:nvSpPr>
        <p:spPr/>
        <p:txBody>
          <a:bodyPr/>
          <a:lstStyle/>
          <a:p>
            <a:r>
              <a:rPr kumimoji="1" lang="en-US" altLang="ja-JP" dirty="0"/>
              <a:t>We checked the performance of the angular measurement of converter.</a:t>
            </a:r>
          </a:p>
          <a:p>
            <a:r>
              <a:rPr kumimoji="1" lang="en-US" altLang="ja-JP" dirty="0"/>
              <a:t>In converter tracks, Hadronic interaction event caused by primary cosmic ray exist.</a:t>
            </a:r>
          </a:p>
          <a:p>
            <a:r>
              <a:rPr kumimoji="1" lang="en-US" altLang="ja-JP" dirty="0"/>
              <a:t>These event create pi0 and decay 2 gammas.</a:t>
            </a:r>
          </a:p>
          <a:p>
            <a:r>
              <a:rPr kumimoji="1" lang="en-US" altLang="ja-JP" dirty="0"/>
              <a:t>This gamma-ray emit from the top of hadronic shower.</a:t>
            </a:r>
          </a:p>
          <a:p>
            <a:r>
              <a:rPr kumimoji="1" lang="en-US" altLang="ja-JP" dirty="0"/>
              <a:t>Therefore, we can estimate the angular resolution of γ-rays by measuring the direction of γ-rays from hadronic interactions.</a:t>
            </a:r>
          </a:p>
          <a:p>
            <a:r>
              <a:rPr kumimoji="1" lang="en-US" altLang="ja-JP" dirty="0"/>
              <a:t>This figure shows the angle difference distribution of these events.</a:t>
            </a:r>
          </a:p>
          <a:p>
            <a:r>
              <a:rPr kumimoji="1" lang="en-US" altLang="ja-JP" dirty="0"/>
              <a:t>The angular resolution is 0.64 degree at 250MeV.</a:t>
            </a:r>
          </a:p>
          <a:p>
            <a:r>
              <a:rPr kumimoji="1" lang="en-US" altLang="ja-JP" dirty="0"/>
              <a:t>This result is before final tuning. It was confirmed that sufficient angular resolution is expected for this step.</a:t>
            </a:r>
          </a:p>
          <a:p>
            <a:endParaRPr kumimoji="1" lang="ja-JP" altLang="en-US" dirty="0"/>
          </a:p>
        </p:txBody>
      </p:sp>
      <p:sp>
        <p:nvSpPr>
          <p:cNvPr id="4" name="スライド番号プレースホルダー 3">
            <a:extLst>
              <a:ext uri="{FF2B5EF4-FFF2-40B4-BE49-F238E27FC236}">
                <a16:creationId xmlns:a16="http://schemas.microsoft.com/office/drawing/2014/main" xmlns="" id="{2F1C3C06-3314-0E81-DF45-6C32555A8F80}"/>
              </a:ext>
            </a:extLst>
          </p:cNvPr>
          <p:cNvSpPr>
            <a:spLocks noGrp="1"/>
          </p:cNvSpPr>
          <p:nvPr>
            <p:ph type="sldNum" sz="quarter" idx="5"/>
          </p:nvPr>
        </p:nvSpPr>
        <p:spPr/>
        <p:txBody>
          <a:bodyPr/>
          <a:lstStyle/>
          <a:p>
            <a:fld id="{62505E76-7BF8-48E2-A7DB-92ABE56F5DDE}" type="slidenum">
              <a:rPr kumimoji="1" lang="ja-JP" altLang="en-US" smtClean="0"/>
              <a:t>33</a:t>
            </a:fld>
            <a:endParaRPr kumimoji="1" lang="ja-JP" altLang="en-US"/>
          </a:p>
        </p:txBody>
      </p:sp>
    </p:spTree>
    <p:extLst>
      <p:ext uri="{BB962C8B-B14F-4D97-AF65-F5344CB8AC3E}">
        <p14:creationId xmlns:p14="http://schemas.microsoft.com/office/powerpoint/2010/main" val="2253028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506CCB-0D06-4D40-77B2-505EC8CDE7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D18CBE81-B7DC-6E59-4F65-7363534AA82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3A467C18-0863-194D-A924-1A846F8ABE4A}"/>
              </a:ext>
            </a:extLst>
          </p:cNvPr>
          <p:cNvSpPr>
            <a:spLocks noGrp="1"/>
          </p:cNvSpPr>
          <p:nvPr>
            <p:ph type="body" idx="1"/>
          </p:nvPr>
        </p:nvSpPr>
        <p:spPr/>
        <p:txBody>
          <a:bodyPr/>
          <a:lstStyle/>
          <a:p>
            <a:r>
              <a:rPr kumimoji="1" lang="en-US" altLang="ja-JP" dirty="0"/>
              <a:t>Next, timestamper analysis.</a:t>
            </a:r>
            <a:endParaRPr kumimoji="1" lang="ja-JP" altLang="en-US" dirty="0"/>
          </a:p>
        </p:txBody>
      </p:sp>
      <p:sp>
        <p:nvSpPr>
          <p:cNvPr id="4" name="スライド番号プレースホルダー 3">
            <a:extLst>
              <a:ext uri="{FF2B5EF4-FFF2-40B4-BE49-F238E27FC236}">
                <a16:creationId xmlns:a16="http://schemas.microsoft.com/office/drawing/2014/main" xmlns="" id="{35DFD5FC-74DE-7279-CA52-424F80D54208}"/>
              </a:ext>
            </a:extLst>
          </p:cNvPr>
          <p:cNvSpPr>
            <a:spLocks noGrp="1"/>
          </p:cNvSpPr>
          <p:nvPr>
            <p:ph type="sldNum" sz="quarter" idx="5"/>
          </p:nvPr>
        </p:nvSpPr>
        <p:spPr/>
        <p:txBody>
          <a:bodyPr/>
          <a:lstStyle/>
          <a:p>
            <a:fld id="{62505E76-7BF8-48E2-A7DB-92ABE56F5DDE}" type="slidenum">
              <a:rPr kumimoji="1" lang="ja-JP" altLang="en-US" smtClean="0"/>
              <a:t>34</a:t>
            </a:fld>
            <a:endParaRPr kumimoji="1" lang="ja-JP" altLang="en-US"/>
          </a:p>
        </p:txBody>
      </p:sp>
    </p:spTree>
    <p:extLst>
      <p:ext uri="{BB962C8B-B14F-4D97-AF65-F5344CB8AC3E}">
        <p14:creationId xmlns:p14="http://schemas.microsoft.com/office/powerpoint/2010/main" val="3506093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sz="1200" b="0" i="0" u="none" strike="noStrike" baseline="0" dirty="0">
                <a:solidFill>
                  <a:srgbClr val="000000"/>
                </a:solidFill>
                <a:latin typeface="TeXGyreTermes-Regular"/>
              </a:rPr>
              <a:t>The concept of the timestamper is the same of analog clock.</a:t>
            </a:r>
          </a:p>
          <a:p>
            <a:pPr algn="l"/>
            <a:r>
              <a:rPr lang="en-US" altLang="ja-JP" sz="1200" b="0" i="0" u="none" strike="noStrike" baseline="0" dirty="0">
                <a:solidFill>
                  <a:srgbClr val="000000"/>
                </a:solidFill>
                <a:latin typeface="TeXGyreTermes-Regular"/>
              </a:rPr>
              <a:t>Time stampers add time to tracks using the misalignment between films.</a:t>
            </a:r>
          </a:p>
          <a:p>
            <a:pPr algn="l"/>
            <a:r>
              <a:rPr lang="en-US" altLang="ja-JP" sz="1200" b="0" i="0" u="none" strike="noStrike" baseline="0" dirty="0">
                <a:solidFill>
                  <a:srgbClr val="000000"/>
                </a:solidFill>
                <a:latin typeface="TeXGyreTermes-Regular"/>
              </a:rPr>
              <a:t>For example, this film is fixed, and this film moves every few hours.</a:t>
            </a:r>
          </a:p>
          <a:p>
            <a:pPr algn="l"/>
            <a:r>
              <a:rPr lang="en-US" altLang="ja-JP" sz="1200" b="0" i="0" u="none" strike="noStrike" baseline="0" dirty="0">
                <a:solidFill>
                  <a:srgbClr val="000000"/>
                </a:solidFill>
                <a:latin typeface="TeXGyreTermes-Regular"/>
              </a:rPr>
              <a:t>Then, this figure shows the relationship between position displacement and track entries.</a:t>
            </a:r>
          </a:p>
          <a:p>
            <a:pPr algn="l"/>
            <a:r>
              <a:rPr lang="en-US" altLang="ja-JP" sz="1200" b="0" i="0" u="none" strike="noStrike" baseline="0" dirty="0">
                <a:solidFill>
                  <a:srgbClr val="000000"/>
                </a:solidFill>
                <a:latin typeface="TeXGyreTermes-Regular"/>
              </a:rPr>
              <a:t>You can see the many peak exist.</a:t>
            </a:r>
            <a:br>
              <a:rPr lang="en-US" altLang="ja-JP" sz="1200" b="0" i="0" u="none" strike="noStrike" baseline="0" dirty="0">
                <a:solidFill>
                  <a:srgbClr val="000000"/>
                </a:solidFill>
                <a:latin typeface="TeXGyreTermes-Regular"/>
              </a:rPr>
            </a:br>
            <a:r>
              <a:rPr lang="en-US" altLang="ja-JP" sz="1200" b="0" i="0" u="none" strike="noStrike" baseline="0" dirty="0">
                <a:solidFill>
                  <a:srgbClr val="000000"/>
                </a:solidFill>
                <a:latin typeface="TeXGyreTermes-Regular"/>
              </a:rPr>
              <a:t>Each peak represents the tracks during this film was stopped.</a:t>
            </a:r>
          </a:p>
          <a:p>
            <a:pPr algn="l"/>
            <a:r>
              <a:rPr lang="en-US" altLang="ja-JP" sz="1200" b="0" i="0" u="none" strike="noStrike" baseline="0" dirty="0">
                <a:solidFill>
                  <a:srgbClr val="000000"/>
                </a:solidFill>
                <a:latin typeface="TeXGyreTermes-Regular"/>
              </a:rPr>
              <a:t>Therefore, we can separate tracks by time with position displacement.</a:t>
            </a:r>
            <a:endParaRPr kumimoji="1" lang="en-US" altLang="ja-JP" dirty="0"/>
          </a:p>
          <a:p>
            <a:endParaRPr kumimoji="1" lang="en-US" altLang="ja-JP" dirty="0"/>
          </a:p>
          <a:p>
            <a:r>
              <a:rPr kumimoji="1" lang="ja-JP" altLang="en-US" dirty="0"/>
              <a:t>元データメモ</a:t>
            </a:r>
            <a:endParaRPr kumimoji="1" lang="en-US" altLang="ja-JP" dirty="0"/>
          </a:p>
          <a:p>
            <a:r>
              <a:rPr kumimoji="1" lang="en-US" altLang="ja-JP" dirty="0"/>
              <a:t>C:\mnt\ana_gr23_s1_01\S2T1\allarea\linklet\012-021\01\fromTop1_temp </a:t>
            </a:r>
            <a:r>
              <a:rPr kumimoji="1" lang="ja-JP" altLang="en-US" dirty="0"/>
              <a:t>地上蓄積のピークは</a:t>
            </a:r>
            <a:r>
              <a:rPr kumimoji="1" lang="en-US" altLang="ja-JP" dirty="0"/>
              <a:t>370×10^3</a:t>
            </a:r>
            <a:r>
              <a:rPr kumimoji="1" lang="ja-JP" altLang="en-US" dirty="0"/>
              <a:t>ぐらい。</a:t>
            </a:r>
          </a:p>
        </p:txBody>
      </p:sp>
      <p:sp>
        <p:nvSpPr>
          <p:cNvPr id="4" name="スライド番号プレースホルダー 3"/>
          <p:cNvSpPr>
            <a:spLocks noGrp="1"/>
          </p:cNvSpPr>
          <p:nvPr>
            <p:ph type="sldNum" sz="quarter" idx="5"/>
          </p:nvPr>
        </p:nvSpPr>
        <p:spPr/>
        <p:txBody>
          <a:bodyPr/>
          <a:lstStyle/>
          <a:p>
            <a:fld id="{37EF63AD-793A-43F5-A2E6-0B6A27ED4A1C}" type="slidenum">
              <a:rPr kumimoji="1" lang="ja-JP" altLang="en-US" smtClean="0"/>
              <a:t>35</a:t>
            </a:fld>
            <a:endParaRPr kumimoji="1" lang="ja-JP" altLang="en-US"/>
          </a:p>
        </p:txBody>
      </p:sp>
    </p:spTree>
    <p:extLst>
      <p:ext uri="{BB962C8B-B14F-4D97-AF65-F5344CB8AC3E}">
        <p14:creationId xmlns:p14="http://schemas.microsoft.com/office/powerpoint/2010/main" val="3088824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en-US" altLang="ja-JP" dirty="0"/>
              <a:t>In the same way, a 2-hour group can be divided into every 6 minutes. </a:t>
            </a:r>
          </a:p>
          <a:p>
            <a:r>
              <a:rPr kumimoji="1" lang="en-US" altLang="ja-JP" dirty="0"/>
              <a:t>The 6-minute group can be further divided into 15-second groups.</a:t>
            </a:r>
          </a:p>
          <a:p>
            <a:r>
              <a:rPr kumimoji="1" lang="en-US" altLang="ja-JP" dirty="0"/>
              <a:t>The bottom shifter was moved at a constant velocity of 100 um/s, so the displacement and the time correspond one-to-one.</a:t>
            </a:r>
          </a:p>
          <a:p>
            <a:r>
              <a:rPr kumimoji="1" lang="en-US" altLang="ja-JP" dirty="0"/>
              <a:t>So, we can determine the track time by displacement like this.</a:t>
            </a:r>
          </a:p>
          <a:p>
            <a:endParaRPr kumimoji="1" lang="en-US" altLang="ja-JP" dirty="0"/>
          </a:p>
          <a:p>
            <a:r>
              <a:rPr kumimoji="1" lang="ja-JP" altLang="en-US" dirty="0"/>
              <a:t>同様にして、</a:t>
            </a:r>
            <a:r>
              <a:rPr kumimoji="1" lang="en-US" altLang="ja-JP" dirty="0"/>
              <a:t>2</a:t>
            </a:r>
            <a:r>
              <a:rPr kumimoji="1" lang="ja-JP" altLang="en-US" dirty="0"/>
              <a:t>時間の集団をさらに６分ごとに分割できます。</a:t>
            </a:r>
            <a:endParaRPr kumimoji="1" lang="en-US" altLang="ja-JP" dirty="0"/>
          </a:p>
          <a:p>
            <a:r>
              <a:rPr kumimoji="1" lang="ja-JP" altLang="en-US" dirty="0"/>
              <a:t>さらに６分の集団を１５秒ごとに分割できます。</a:t>
            </a:r>
            <a:endParaRPr kumimoji="1" lang="en-US" altLang="ja-JP" dirty="0"/>
          </a:p>
          <a:p>
            <a:r>
              <a:rPr kumimoji="1" lang="ja-JP" altLang="en-US" dirty="0"/>
              <a:t>一番下は</a:t>
            </a:r>
            <a:r>
              <a:rPr kumimoji="1" lang="en-US" altLang="ja-JP" dirty="0"/>
              <a:t>100um/s</a:t>
            </a:r>
            <a:r>
              <a:rPr kumimoji="1" lang="ja-JP" altLang="en-US" dirty="0"/>
              <a:t>で等速運動させることで、位置ズレと時刻を１対１で対応させることができます。</a:t>
            </a:r>
            <a:r>
              <a:rPr kumimoji="1" lang="en-US" altLang="ja-JP" dirty="0"/>
              <a:t> </a:t>
            </a:r>
            <a:br>
              <a:rPr kumimoji="1" lang="en-US" altLang="ja-JP" dirty="0"/>
            </a:br>
            <a:endParaRPr kumimoji="1" lang="en-US" altLang="ja-JP" dirty="0"/>
          </a:p>
          <a:p>
            <a:r>
              <a:rPr kumimoji="1" lang="en-US" altLang="ja-JP" dirty="0"/>
              <a:t>mid%%2==1 bottom%2==1     150 </a:t>
            </a:r>
            <a:r>
              <a:rPr kumimoji="1" lang="ja-JP" altLang="en-US" dirty="0"/>
              <a:t>エリア合体　　</a:t>
            </a:r>
            <a:r>
              <a:rPr kumimoji="1" lang="en-US" altLang="ja-JP" dirty="0"/>
              <a:t>2stroke 300s</a:t>
            </a:r>
            <a:r>
              <a:rPr kumimoji="1" lang="ja-JP" altLang="en-US" dirty="0"/>
              <a:t>蓄積</a:t>
            </a:r>
            <a:r>
              <a:rPr kumimoji="1" lang="en-US" altLang="ja-JP" dirty="0"/>
              <a:t> (10min)</a:t>
            </a:r>
          </a:p>
          <a:p>
            <a:r>
              <a:rPr kumimoji="1" lang="en-US" altLang="ja-JP" dirty="0"/>
              <a:t>20 * 20 =400 /4 =100  (2h)</a:t>
            </a:r>
            <a:r>
              <a:rPr kumimoji="1" lang="ja-JP" altLang="en-US" dirty="0"/>
              <a:t>　　　</a:t>
            </a:r>
            <a:r>
              <a:rPr kumimoji="1" lang="en-US" altLang="ja-JP" dirty="0"/>
              <a:t>15 </a:t>
            </a:r>
            <a:r>
              <a:rPr kumimoji="1" lang="ja-JP" altLang="en-US" dirty="0"/>
              <a:t>エリア合体       </a:t>
            </a:r>
            <a:r>
              <a:rPr kumimoji="1" lang="en-US" altLang="ja-JP" dirty="0"/>
              <a:t>20stroke </a:t>
            </a:r>
            <a:r>
              <a:rPr kumimoji="1" lang="ja-JP" altLang="en-US" dirty="0"/>
              <a:t>   </a:t>
            </a:r>
            <a:r>
              <a:rPr kumimoji="1" lang="en-US" altLang="ja-JP" dirty="0"/>
              <a:t>300s</a:t>
            </a:r>
            <a:r>
              <a:rPr kumimoji="1" lang="ja-JP" altLang="en-US" dirty="0"/>
              <a:t>蓄積</a:t>
            </a:r>
            <a:r>
              <a:rPr kumimoji="1" lang="en-US" altLang="ja-JP" dirty="0"/>
              <a:t>(4mid  24min)</a:t>
            </a:r>
          </a:p>
          <a:p>
            <a:r>
              <a:rPr kumimoji="1" lang="en-US" altLang="ja-JP" dirty="0"/>
              <a:t>    </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7EF63AD-793A-43F5-A2E6-0B6A27ED4A1C}" type="slidenum">
              <a:rPr kumimoji="1" lang="ja-JP" altLang="en-US" smtClean="0"/>
              <a:t>36</a:t>
            </a:fld>
            <a:endParaRPr kumimoji="1" lang="ja-JP" altLang="en-US"/>
          </a:p>
        </p:txBody>
      </p:sp>
    </p:spTree>
    <p:extLst>
      <p:ext uri="{BB962C8B-B14F-4D97-AF65-F5344CB8AC3E}">
        <p14:creationId xmlns:p14="http://schemas.microsoft.com/office/powerpoint/2010/main" val="2279366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E1CB55-DB0C-2E00-92E7-058453E771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CD4EFE86-CF47-FB62-4039-CBA441D9F4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292A9ACB-32B1-D4A2-CD40-866537E8A5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The bottom shifter was moved at a constant velocity of 100 um/s, so the displacement and the time correspond one-to-one.</a:t>
            </a:r>
            <a:endParaRPr lang="en-US" altLang="ja-JP" sz="1800" b="0" i="0" u="none" strike="noStrike" baseline="0" dirty="0">
              <a:solidFill>
                <a:srgbClr val="000000"/>
              </a:solidFill>
              <a:latin typeface="TeXGyreTermes-Regular"/>
            </a:endParaRPr>
          </a:p>
          <a:p>
            <a:pPr algn="l"/>
            <a:r>
              <a:rPr kumimoji="1" lang="en-US" altLang="ja-JP" sz="1800" dirty="0"/>
              <a:t>So, we can determine the track time by displacement like this.</a:t>
            </a:r>
            <a:endParaRPr lang="en-US" altLang="ja-JP" sz="1800" b="0" i="0" u="none" strike="noStrike" baseline="0" dirty="0">
              <a:solidFill>
                <a:srgbClr val="000000"/>
              </a:solidFill>
              <a:latin typeface="TeXGyreTermes-Regular"/>
            </a:endParaRPr>
          </a:p>
          <a:p>
            <a:pPr algn="l"/>
            <a:endParaRPr lang="en-US" altLang="ja-JP" sz="1800" b="0" i="0" u="none" strike="noStrike" baseline="0" dirty="0">
              <a:solidFill>
                <a:srgbClr val="000000"/>
              </a:solidFill>
              <a:latin typeface="TeXGyreTermes-Regular"/>
            </a:endParaRPr>
          </a:p>
          <a:p>
            <a:pPr algn="l"/>
            <a:r>
              <a:rPr lang="en-US" altLang="ja-JP" sz="1800" b="0" i="0" u="none" strike="noStrike" baseline="0" dirty="0">
                <a:solidFill>
                  <a:srgbClr val="000000"/>
                </a:solidFill>
                <a:latin typeface="TeXGyreTermes-Regular"/>
              </a:rPr>
              <a:t>TimeStamp Efficiency</a:t>
            </a:r>
            <a:r>
              <a:rPr lang="ja-JP" altLang="en-US" sz="1800" b="0" i="0" u="none" strike="noStrike" baseline="0" dirty="0">
                <a:solidFill>
                  <a:srgbClr val="000000"/>
                </a:solidFill>
                <a:latin typeface="TeXGyreTermes-Regular"/>
              </a:rPr>
              <a:t>は天頂角、エネルギーにもよるが、</a:t>
            </a:r>
            <a:r>
              <a:rPr lang="en-US" altLang="ja-JP" sz="1800" b="0" i="0" u="none" strike="noStrike" baseline="0" dirty="0">
                <a:solidFill>
                  <a:srgbClr val="000000"/>
                </a:solidFill>
                <a:latin typeface="TeXGyreTermes-Regular"/>
              </a:rPr>
              <a:t>100</a:t>
            </a:r>
            <a:r>
              <a:rPr lang="ja-JP" altLang="en-US" sz="1800" b="0" i="0" u="none" strike="noStrike" baseline="0" dirty="0">
                <a:solidFill>
                  <a:srgbClr val="000000"/>
                </a:solidFill>
                <a:latin typeface="TeXGyreTermes-Regular"/>
              </a:rPr>
              <a:t>～</a:t>
            </a:r>
            <a:r>
              <a:rPr lang="en-US" altLang="ja-JP" sz="1800" b="0" i="0" u="none" strike="noStrike" baseline="0" dirty="0">
                <a:solidFill>
                  <a:srgbClr val="000000"/>
                </a:solidFill>
                <a:latin typeface="TeXGyreTermes-Regular"/>
              </a:rPr>
              <a:t>300MeV</a:t>
            </a:r>
            <a:r>
              <a:rPr lang="ja-JP" altLang="en-US" sz="1800" b="0" i="0" u="none" strike="noStrike" baseline="0" dirty="0">
                <a:solidFill>
                  <a:srgbClr val="000000"/>
                </a:solidFill>
                <a:latin typeface="TeXGyreTermes-Regular"/>
              </a:rPr>
              <a:t>、天頂角</a:t>
            </a:r>
            <a:r>
              <a:rPr lang="en-US" altLang="ja-JP" sz="1800" b="0" i="0" u="none" strike="noStrike" baseline="0" dirty="0" err="1">
                <a:solidFill>
                  <a:srgbClr val="000000"/>
                </a:solidFill>
                <a:latin typeface="TeXGyreTermes-Regular"/>
              </a:rPr>
              <a:t>tanθ</a:t>
            </a:r>
            <a:r>
              <a:rPr lang="ja-JP" altLang="en-US" sz="1800" b="0" i="0" u="none" strike="noStrike" baseline="0" dirty="0">
                <a:solidFill>
                  <a:srgbClr val="000000"/>
                </a:solidFill>
                <a:latin typeface="TeXGyreTermes-Regular"/>
              </a:rPr>
              <a:t>＝</a:t>
            </a:r>
            <a:r>
              <a:rPr lang="en-US" altLang="ja-JP" sz="1800" b="0" i="0" u="none" strike="noStrike" baseline="0" dirty="0">
                <a:solidFill>
                  <a:srgbClr val="000000"/>
                </a:solidFill>
                <a:latin typeface="TeXGyreTermes-Regular"/>
              </a:rPr>
              <a:t>0.5</a:t>
            </a:r>
            <a:r>
              <a:rPr lang="ja-JP" altLang="en-US" sz="1800" b="0" i="0" u="none" strike="noStrike" baseline="0" dirty="0">
                <a:solidFill>
                  <a:srgbClr val="000000"/>
                </a:solidFill>
                <a:latin typeface="TeXGyreTermes-Regular"/>
              </a:rPr>
              <a:t>（</a:t>
            </a:r>
            <a:r>
              <a:rPr lang="en-US" altLang="ja-JP" sz="1800" b="0" i="0" u="none" strike="noStrike" baseline="0" dirty="0">
                <a:solidFill>
                  <a:srgbClr val="000000"/>
                </a:solidFill>
                <a:latin typeface="TeXGyreTermes-Regular"/>
              </a:rPr>
              <a:t>26°</a:t>
            </a:r>
            <a:r>
              <a:rPr lang="ja-JP" altLang="en-US" sz="1800" b="0" i="0" u="none" strike="noStrike" baseline="0" dirty="0">
                <a:solidFill>
                  <a:srgbClr val="000000"/>
                </a:solidFill>
                <a:latin typeface="TeXGyreTermes-Regular"/>
              </a:rPr>
              <a:t>）の電子に対して</a:t>
            </a:r>
            <a:r>
              <a:rPr lang="en-US" altLang="ja-JP" sz="1800" b="0" i="0" u="none" strike="noStrike" baseline="0" dirty="0">
                <a:solidFill>
                  <a:srgbClr val="000000"/>
                </a:solidFill>
                <a:latin typeface="TeXGyreTermes-Regular"/>
              </a:rPr>
              <a:t>3</a:t>
            </a:r>
            <a:r>
              <a:rPr lang="ja-JP" altLang="en-US" sz="1800" b="0" i="0" u="none" strike="noStrike" baseline="0" dirty="0">
                <a:solidFill>
                  <a:srgbClr val="000000"/>
                </a:solidFill>
                <a:latin typeface="TeXGyreTermes-Regular"/>
              </a:rPr>
              <a:t>割ぐらい。</a:t>
            </a:r>
            <a:endParaRPr lang="en-US" altLang="ja-JP" sz="1800" b="0" i="0" u="none" strike="noStrike" baseline="0" dirty="0">
              <a:solidFill>
                <a:srgbClr val="000000"/>
              </a:solidFill>
              <a:latin typeface="TeXGyreTermes-Regular"/>
            </a:endParaRPr>
          </a:p>
          <a:p>
            <a:pPr algn="l"/>
            <a:r>
              <a:rPr lang="ja-JP" altLang="en-US" sz="1800" b="0" i="0" u="none" strike="noStrike" baseline="0" dirty="0">
                <a:solidFill>
                  <a:srgbClr val="000000"/>
                </a:solidFill>
                <a:latin typeface="TeXGyreTermes-Regular"/>
              </a:rPr>
              <a:t>これは１段当たり２まいずつあるシフターに対して、１枚飛ばしまで接続することで倍ぐらいまでは改善できると見込んでいる。</a:t>
            </a:r>
            <a:endParaRPr lang="en-US" altLang="ja-JP" sz="1800" b="0" i="0" u="none" strike="noStrike" baseline="0" dirty="0">
              <a:solidFill>
                <a:srgbClr val="000000"/>
              </a:solidFill>
              <a:latin typeface="TeXGyreTermes-Regular"/>
            </a:endParaRPr>
          </a:p>
          <a:p>
            <a:pPr algn="l"/>
            <a:endParaRPr lang="en-US" altLang="ja-JP" sz="1800" b="0" i="0" u="none" strike="noStrike" baseline="0" dirty="0">
              <a:solidFill>
                <a:srgbClr val="000000"/>
              </a:solidFill>
              <a:latin typeface="TeXGyreTermes-Regular"/>
            </a:endParaRPr>
          </a:p>
          <a:p>
            <a:pPr algn="l"/>
            <a:r>
              <a:rPr lang="en-US" altLang="ja-JP" sz="1800" b="0" i="0" u="none" strike="noStrike" baseline="0" dirty="0">
                <a:solidFill>
                  <a:srgbClr val="000000"/>
                </a:solidFill>
                <a:latin typeface="TeXGyreTermes-Regular"/>
              </a:rPr>
              <a:t>Figure </a:t>
            </a:r>
            <a:r>
              <a:rPr lang="en-US" altLang="ja-JP" sz="1800" b="0" i="0" u="none" strike="noStrike" baseline="0" dirty="0">
                <a:solidFill>
                  <a:srgbClr val="1A1AFF"/>
                </a:solidFill>
                <a:latin typeface="TeXGyreTermes-Regular"/>
              </a:rPr>
              <a:t>6</a:t>
            </a:r>
            <a:r>
              <a:rPr lang="en-US" altLang="ja-JP" sz="1800" b="0" i="0" u="none" strike="noStrike" baseline="0" dirty="0">
                <a:solidFill>
                  <a:srgbClr val="000000"/>
                </a:solidFill>
                <a:latin typeface="TeXGyreTermes-Regular"/>
              </a:rPr>
              <a:t>-(d) shows the distribution of roller 4</a:t>
            </a:r>
            <a:r>
              <a:rPr lang="en-US" altLang="ja-JP" sz="1800" b="0" i="0" u="none" strike="noStrike" baseline="0" dirty="0">
                <a:solidFill>
                  <a:srgbClr val="000000"/>
                </a:solidFill>
                <a:latin typeface="IPAexMincho"/>
              </a:rPr>
              <a:t>’</a:t>
            </a:r>
            <a:r>
              <a:rPr lang="en-US" altLang="ja-JP" sz="1800" b="0" i="0" u="none" strike="noStrike" baseline="0" dirty="0">
                <a:solidFill>
                  <a:srgbClr val="000000"/>
                </a:solidFill>
                <a:latin typeface="TeXGyreTermes-Regular"/>
              </a:rPr>
              <a:t>s position displacement relative to roller 3. There is a banded cluster about 1.5 mm long, consistent with the continuous driving of roller 4.</a:t>
            </a:r>
            <a:endParaRPr kumimoji="1" lang="en-US" altLang="ja-JP" dirty="0"/>
          </a:p>
          <a:p>
            <a:r>
              <a:rPr lang="en-US" altLang="ja-JP" sz="1800" b="0" i="0" u="none" strike="noStrike" baseline="0" dirty="0">
                <a:latin typeface="TeXGyreTermes-Regular"/>
              </a:rPr>
              <a:t>We then evaluated the reconstruction accuracy for each cluster. We made Gaussian fitting </a:t>
            </a:r>
            <a:r>
              <a:rPr lang="ja-JP" altLang="en-US" sz="1800" b="0" i="1" u="none" strike="noStrike" baseline="0" dirty="0">
                <a:latin typeface="NewTXMI"/>
              </a:rPr>
              <a:t>𝑑𝑦 </a:t>
            </a:r>
            <a:r>
              <a:rPr lang="en-US" altLang="ja-JP" sz="1800" b="0" i="0" u="none" strike="noStrike" baseline="0" dirty="0">
                <a:latin typeface="TeXGyreTermes-Regular"/>
              </a:rPr>
              <a:t>distribution for </a:t>
            </a:r>
            <a:r>
              <a:rPr lang="en-US" altLang="ja-JP" sz="1800" b="0" i="0" u="none" strike="noStrike" baseline="0" dirty="0">
                <a:latin typeface="txsys"/>
              </a:rPr>
              <a:t>| </a:t>
            </a:r>
            <a:r>
              <a:rPr lang="en-US" altLang="ja-JP" sz="1800" b="0" i="0" u="none" strike="noStrike" baseline="0" dirty="0">
                <a:latin typeface="TeXGyreTermes-Regular"/>
              </a:rPr>
              <a:t>tan </a:t>
            </a:r>
            <a:r>
              <a:rPr lang="ja-JP" altLang="en-US" sz="1800" b="0" i="1" u="none" strike="noStrike" baseline="0" dirty="0">
                <a:latin typeface="NewTXMI"/>
              </a:rPr>
              <a:t>𝜃</a:t>
            </a:r>
            <a:r>
              <a:rPr lang="ja-JP" altLang="en-US" sz="1800" b="0" i="1" u="none" strike="noStrike" baseline="0" dirty="0">
                <a:latin typeface="NewTXMI7"/>
              </a:rPr>
              <a:t>𝑦 </a:t>
            </a:r>
            <a:r>
              <a:rPr lang="en-US" altLang="ja-JP" sz="1800" b="0" i="0" u="none" strike="noStrike" baseline="0" dirty="0">
                <a:latin typeface="txsys"/>
              </a:rPr>
              <a:t>| </a:t>
            </a:r>
            <a:r>
              <a:rPr lang="en-US" altLang="ja-JP" sz="1800" b="0" i="1" u="none" strike="noStrike" baseline="0" dirty="0">
                <a:latin typeface="NewTXMI"/>
              </a:rPr>
              <a:t>&lt; </a:t>
            </a:r>
            <a:r>
              <a:rPr lang="en-US" altLang="ja-JP" sz="1800" b="0" i="0" u="none" strike="noStrike" baseline="0" dirty="0">
                <a:latin typeface="TeXGyreTermes-Regular"/>
              </a:rPr>
              <a:t>1</a:t>
            </a:r>
            <a:r>
              <a:rPr lang="en-US" altLang="ja-JP" sz="1800" b="0" i="1" u="none" strike="noStrike" baseline="0" dirty="0">
                <a:latin typeface="NewTXMI"/>
              </a:rPr>
              <a:t>.</a:t>
            </a:r>
            <a:r>
              <a:rPr lang="en-US" altLang="ja-JP" sz="1800" b="0" i="0" u="none" strike="noStrike" baseline="0" dirty="0">
                <a:latin typeface="TeXGyreTermes-Regular"/>
              </a:rPr>
              <a:t>0; 1</a:t>
            </a:r>
            <a:r>
              <a:rPr lang="ja-JP" altLang="en-US" sz="1800" b="0" i="1" u="none" strike="noStrike" baseline="0" dirty="0">
                <a:latin typeface="NewTXMI"/>
              </a:rPr>
              <a:t>𝜎 </a:t>
            </a:r>
            <a:r>
              <a:rPr lang="en-US" altLang="ja-JP" sz="1800" b="0" i="0" u="none" strike="noStrike" baseline="0" dirty="0">
                <a:latin typeface="TeXGyreTermes-Regular"/>
              </a:rPr>
              <a:t>was defined as the accuracy of the track reconstruction </a:t>
            </a:r>
            <a:r>
              <a:rPr lang="ja-JP" altLang="en-US" sz="1800" b="0" i="1" u="none" strike="noStrike" baseline="0" dirty="0">
                <a:latin typeface="NewTXMI"/>
              </a:rPr>
              <a:t>𝜎</a:t>
            </a:r>
            <a:r>
              <a:rPr lang="ja-JP" altLang="en-US" sz="1800" b="0" i="1" u="none" strike="noStrike" baseline="0" dirty="0">
                <a:latin typeface="NewTXMI7"/>
              </a:rPr>
              <a:t>𝑑𝑦</a:t>
            </a:r>
            <a:r>
              <a:rPr lang="en-US" altLang="ja-JP" sz="1800" b="0" i="0" u="none" strike="noStrike" baseline="0" dirty="0">
                <a:latin typeface="TeXGyreTermes-Regular"/>
              </a:rPr>
              <a:t>.</a:t>
            </a:r>
            <a:endParaRPr kumimoji="1" lang="en-US" altLang="ja-JP" dirty="0"/>
          </a:p>
          <a:p>
            <a:r>
              <a:rPr kumimoji="1" lang="en-US" altLang="ja-JP" dirty="0"/>
              <a:t>The reconstruction accuracy is 9.1um. </a:t>
            </a:r>
          </a:p>
          <a:p>
            <a:r>
              <a:rPr kumimoji="1" lang="en-US" altLang="ja-JP" dirty="0"/>
              <a:t>Time resolution is </a:t>
            </a:r>
            <a:br>
              <a:rPr kumimoji="1" lang="en-US" altLang="ja-JP" dirty="0"/>
            </a:br>
            <a:endParaRPr kumimoji="1" lang="en-US" altLang="ja-JP" dirty="0"/>
          </a:p>
          <a:p>
            <a:r>
              <a:rPr kumimoji="1" lang="en-US" altLang="ja-JP" dirty="0"/>
              <a:t>mid%%2==1 bottom%2==1     150 </a:t>
            </a:r>
            <a:r>
              <a:rPr kumimoji="1" lang="ja-JP" altLang="en-US" dirty="0"/>
              <a:t>エリア合体　　</a:t>
            </a:r>
            <a:r>
              <a:rPr kumimoji="1" lang="en-US" altLang="ja-JP" dirty="0"/>
              <a:t>2stroke 300s</a:t>
            </a:r>
            <a:r>
              <a:rPr kumimoji="1" lang="ja-JP" altLang="en-US" dirty="0"/>
              <a:t>蓄積</a:t>
            </a:r>
            <a:r>
              <a:rPr kumimoji="1" lang="en-US" altLang="ja-JP" dirty="0"/>
              <a:t> (10min)</a:t>
            </a:r>
          </a:p>
          <a:p>
            <a:r>
              <a:rPr kumimoji="1" lang="en-US" altLang="ja-JP" dirty="0"/>
              <a:t>20 * 20 =400 /4 =100  (2h)</a:t>
            </a:r>
            <a:r>
              <a:rPr kumimoji="1" lang="ja-JP" altLang="en-US" dirty="0"/>
              <a:t>　　　</a:t>
            </a:r>
            <a:r>
              <a:rPr kumimoji="1" lang="en-US" altLang="ja-JP" dirty="0"/>
              <a:t>15 </a:t>
            </a:r>
            <a:r>
              <a:rPr kumimoji="1" lang="ja-JP" altLang="en-US" dirty="0"/>
              <a:t>エリア合体       </a:t>
            </a:r>
            <a:r>
              <a:rPr kumimoji="1" lang="en-US" altLang="ja-JP" dirty="0"/>
              <a:t>20stroke </a:t>
            </a:r>
            <a:r>
              <a:rPr kumimoji="1" lang="ja-JP" altLang="en-US" dirty="0"/>
              <a:t>   </a:t>
            </a:r>
            <a:r>
              <a:rPr kumimoji="1" lang="en-US" altLang="ja-JP" dirty="0"/>
              <a:t>300s</a:t>
            </a:r>
            <a:r>
              <a:rPr kumimoji="1" lang="ja-JP" altLang="en-US" dirty="0"/>
              <a:t>蓄積</a:t>
            </a:r>
            <a:r>
              <a:rPr kumimoji="1" lang="en-US" altLang="ja-JP" dirty="0"/>
              <a:t>(4mid  24min)</a:t>
            </a:r>
          </a:p>
          <a:p>
            <a:r>
              <a:rPr kumimoji="1" lang="en-US" altLang="ja-JP" dirty="0"/>
              <a:t>    </a:t>
            </a: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xmlns="" id="{5C65C663-5F41-60A4-279E-0F6E49B24D7D}"/>
              </a:ext>
            </a:extLst>
          </p:cNvPr>
          <p:cNvSpPr>
            <a:spLocks noGrp="1"/>
          </p:cNvSpPr>
          <p:nvPr>
            <p:ph type="sldNum" sz="quarter" idx="5"/>
          </p:nvPr>
        </p:nvSpPr>
        <p:spPr/>
        <p:txBody>
          <a:bodyPr/>
          <a:lstStyle/>
          <a:p>
            <a:fld id="{37EF63AD-793A-43F5-A2E6-0B6A27ED4A1C}" type="slidenum">
              <a:rPr kumimoji="1" lang="ja-JP" altLang="en-US" smtClean="0"/>
              <a:t>37</a:t>
            </a:fld>
            <a:endParaRPr kumimoji="1" lang="ja-JP" altLang="en-US"/>
          </a:p>
        </p:txBody>
      </p:sp>
    </p:spTree>
    <p:extLst>
      <p:ext uri="{BB962C8B-B14F-4D97-AF65-F5344CB8AC3E}">
        <p14:creationId xmlns:p14="http://schemas.microsoft.com/office/powerpoint/2010/main" val="652728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6CF686-8507-85D5-B4AD-CC2874599E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8707FD89-56ED-EED6-4687-2B0ED26A14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0570D766-4CB2-EAD1-DED1-9586C69B8EE6}"/>
              </a:ext>
            </a:extLst>
          </p:cNvPr>
          <p:cNvSpPr>
            <a:spLocks noGrp="1"/>
          </p:cNvSpPr>
          <p:nvPr>
            <p:ph type="body" idx="1"/>
          </p:nvPr>
        </p:nvSpPr>
        <p:spPr/>
        <p:txBody>
          <a:bodyPr/>
          <a:lstStyle/>
          <a:p>
            <a:r>
              <a:rPr kumimoji="1" lang="en-US" altLang="ja-JP" dirty="0"/>
              <a:t>Last, I talk the </a:t>
            </a:r>
            <a:r>
              <a:rPr kumimoji="1" lang="en-US" altLang="ja-JP" dirty="0" err="1"/>
              <a:t>conbined</a:t>
            </a:r>
            <a:r>
              <a:rPr kumimoji="1" lang="en-US" altLang="ja-JP" dirty="0"/>
              <a:t> result of converter with timestamper.</a:t>
            </a:r>
          </a:p>
          <a:p>
            <a:endParaRPr kumimoji="1" lang="ja-JP" altLang="en-US" dirty="0"/>
          </a:p>
        </p:txBody>
      </p:sp>
      <p:sp>
        <p:nvSpPr>
          <p:cNvPr id="4" name="スライド番号プレースホルダー 3">
            <a:extLst>
              <a:ext uri="{FF2B5EF4-FFF2-40B4-BE49-F238E27FC236}">
                <a16:creationId xmlns:a16="http://schemas.microsoft.com/office/drawing/2014/main" xmlns="" id="{45A0E09E-B7A8-4936-B7C2-499E069ABF12}"/>
              </a:ext>
            </a:extLst>
          </p:cNvPr>
          <p:cNvSpPr>
            <a:spLocks noGrp="1"/>
          </p:cNvSpPr>
          <p:nvPr>
            <p:ph type="sldNum" sz="quarter" idx="5"/>
          </p:nvPr>
        </p:nvSpPr>
        <p:spPr/>
        <p:txBody>
          <a:bodyPr/>
          <a:lstStyle/>
          <a:p>
            <a:fld id="{62505E76-7BF8-48E2-A7DB-92ABE56F5DDE}" type="slidenum">
              <a:rPr kumimoji="1" lang="ja-JP" altLang="en-US" smtClean="0"/>
              <a:t>38</a:t>
            </a:fld>
            <a:endParaRPr kumimoji="1" lang="ja-JP" altLang="en-US"/>
          </a:p>
        </p:txBody>
      </p:sp>
    </p:spTree>
    <p:extLst>
      <p:ext uri="{BB962C8B-B14F-4D97-AF65-F5344CB8AC3E}">
        <p14:creationId xmlns:p14="http://schemas.microsoft.com/office/powerpoint/2010/main" val="276845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By combining the information from Converter and Timestamper, we can determine the arrival time to both electron and positron pairs of γ-rays, </a:t>
                </a:r>
                <a:r>
                  <a:rPr lang="en-US" altLang="ja-JP" dirty="0"/>
                  <a:t>independently</a:t>
                </a:r>
                <a:r>
                  <a:rPr kumimoji="1" lang="en-US" altLang="ja-JP"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Since these two events occurred at the same time, this time difference is the time resolution of timestamper.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This histogram shows the time difference between electron pairs of each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The 1σ of the distribution is 0.04second.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Here we recall the gondola rotation velocity, it is less than 0.3 degree per second.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So, the uncertainty from gondola rotation is 0.01 degree.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This is sufficiently small compared to emulsion's angular resolution of 0.1degree.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rgbClr val="FF0000"/>
                    </a:solidFill>
                  </a:rPr>
                  <a:t>We confirmed that sufficient temporal resolution was obtained for the gondola rotation speed.</a:t>
                </a:r>
                <a:endParaRPr kumimoji="1"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Converter</a:t>
                </a:r>
                <a:r>
                  <a:rPr kumimoji="1" lang="ja-JP" altLang="en-US" sz="1200" dirty="0"/>
                  <a:t>と</a:t>
                </a:r>
                <a:r>
                  <a:rPr kumimoji="1" lang="en-US" altLang="ja-JP" sz="1200" dirty="0"/>
                  <a:t>Timestamper</a:t>
                </a:r>
                <a:r>
                  <a:rPr kumimoji="1" lang="ja-JP" altLang="en-US" sz="1200" dirty="0"/>
                  <a:t>の情報を</a:t>
                </a:r>
                <a:r>
                  <a:rPr kumimoji="1" lang="en-US" altLang="ja-JP" sz="1200" dirty="0"/>
                  <a:t>combine</a:t>
                </a:r>
                <a:r>
                  <a:rPr kumimoji="1" lang="ja-JP" altLang="en-US" sz="1200" dirty="0"/>
                  <a:t>することで、</a:t>
                </a:r>
                <a:r>
                  <a:rPr kumimoji="1" lang="en-US" altLang="ja-JP" sz="1200" dirty="0"/>
                  <a:t>γ</a:t>
                </a:r>
                <a:r>
                  <a:rPr kumimoji="1" lang="ja-JP" altLang="en-US" sz="1200" dirty="0"/>
                  <a:t>線の</a:t>
                </a:r>
                <a:r>
                  <a:rPr kumimoji="1" lang="en-US" altLang="ja-JP" sz="1200" dirty="0"/>
                  <a:t>electron pair</a:t>
                </a:r>
                <a:r>
                  <a:rPr kumimoji="1" lang="ja-JP" altLang="en-US" sz="1200" dirty="0"/>
                  <a:t>の両方に時刻を付与できる場合があります。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この２本は同時に発生したイベントなので、この時刻差が</a:t>
                </a:r>
                <a:r>
                  <a:rPr kumimoji="1" lang="en-US" altLang="ja-JP" sz="1200" dirty="0"/>
                  <a:t>timestamper</a:t>
                </a:r>
                <a:r>
                  <a:rPr kumimoji="1" lang="ja-JP" altLang="en-US" sz="1200" dirty="0"/>
                  <a:t>の時間分解能です。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このヒストグラムはイベントごとの</a:t>
                </a:r>
                <a:r>
                  <a:rPr kumimoji="1" lang="en-US" altLang="ja-JP" sz="1200" dirty="0"/>
                  <a:t>e</a:t>
                </a:r>
                <a:r>
                  <a:rPr kumimoji="1" lang="ja-JP" altLang="en-US" sz="1200" dirty="0"/>
                  <a:t>ペアの時間差を表しています。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分布の１</a:t>
                </a:r>
                <a:r>
                  <a:rPr kumimoji="1" lang="en-US" altLang="ja-JP" sz="1200" dirty="0"/>
                  <a:t>σ</a:t>
                </a:r>
                <a:r>
                  <a:rPr kumimoji="1" lang="ja-JP" altLang="en-US" sz="1200" dirty="0"/>
                  <a:t>は</a:t>
                </a:r>
                <a:r>
                  <a:rPr kumimoji="1" lang="en-US" altLang="ja-JP" sz="1200" dirty="0"/>
                  <a:t>0.04second</a:t>
                </a:r>
                <a:r>
                  <a:rPr kumimoji="1" lang="ja-JP" altLang="en-US" sz="1200" dirty="0"/>
                  <a:t>です。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ゴンドラの回転速度</a:t>
                </a:r>
                <a:r>
                  <a:rPr kumimoji="1" lang="en-US" altLang="ja-JP" sz="1200" dirty="0"/>
                  <a:t>(0.25degree per second)</a:t>
                </a:r>
                <a:r>
                  <a:rPr kumimoji="1" lang="ja-JP" altLang="en-US" sz="1200" dirty="0"/>
                  <a:t>を考慮した</a:t>
                </a:r>
                <a:r>
                  <a:rPr kumimoji="1" lang="en-US" altLang="ja-JP" sz="1200" dirty="0"/>
                  <a:t>track</a:t>
                </a:r>
                <a:r>
                  <a:rPr kumimoji="1" lang="ja-JP" altLang="en-US" sz="1200" dirty="0"/>
                  <a:t>の方向決定精度は</a:t>
                </a:r>
                <a:r>
                  <a:rPr kumimoji="1" lang="en-US" altLang="ja-JP" sz="1200" dirty="0"/>
                  <a:t>0.01degree</a:t>
                </a:r>
                <a:r>
                  <a:rPr kumimoji="1" lang="ja-JP" altLang="en-US" sz="1200" dirty="0"/>
                  <a:t>です。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これは</a:t>
                </a:r>
                <a:r>
                  <a:rPr kumimoji="1" lang="en-US" altLang="ja-JP" sz="1200" dirty="0"/>
                  <a:t>emulsion</a:t>
                </a:r>
                <a:r>
                  <a:rPr kumimoji="1" lang="ja-JP" altLang="en-US" sz="1200" dirty="0"/>
                  <a:t>の角度分解能である</a:t>
                </a:r>
                <a:r>
                  <a:rPr kumimoji="1" lang="en-US" altLang="ja-JP" sz="1200" dirty="0"/>
                  <a:t>0.1degree</a:t>
                </a:r>
                <a:r>
                  <a:rPr kumimoji="1" lang="ja-JP" altLang="en-US" sz="1200" dirty="0"/>
                  <a:t>に比べて十分小さい。</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したがって、</a:t>
                </a:r>
                <a:r>
                  <a:rPr kumimoji="1" lang="en-US" altLang="ja-JP" sz="1200" dirty="0"/>
                  <a:t>emulsion</a:t>
                </a:r>
                <a:r>
                  <a:rPr kumimoji="1" lang="ja-JP" altLang="en-US" sz="1200" dirty="0"/>
                  <a:t>の原理限界に迫る角度分解能が得られることが期待されます。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en-US" altLang="ja-JP" sz="1200" dirty="0"/>
                  <a:t>1</a:t>
                </a:r>
                <a:r>
                  <a:rPr kumimoji="1" lang="ja-JP" altLang="en-US" sz="1200" dirty="0"/>
                  <a:t>本あたりの時刻決定精度は</a:t>
                </a:r>
                <a14:m>
                  <m:oMath xmlns:m="http://schemas.openxmlformats.org/officeDocument/2006/math" xmlns="">
                    <m:r>
                      <a:rPr kumimoji="1" lang="en-US" altLang="ja-JP" sz="1200" b="0" i="1" smtClean="0">
                        <a:latin typeface="Cambria Math" panose="02040503050406030204" pitchFamily="18" charset="0"/>
                      </a:rPr>
                      <m:t>1/</m:t>
                    </m:r>
                    <m:rad>
                      <m:radPr>
                        <m:degHide m:val="on"/>
                        <m:ctrlPr>
                          <a:rPr kumimoji="1" lang="en-US" altLang="ja-JP" sz="1200" i="1" smtClean="0">
                            <a:latin typeface="Cambria Math" panose="02040503050406030204" pitchFamily="18" charset="0"/>
                          </a:rPr>
                        </m:ctrlPr>
                      </m:radPr>
                      <m:deg/>
                      <m:e>
                        <m:r>
                          <a:rPr kumimoji="1" lang="en-US" altLang="ja-JP" sz="1200" b="0" i="1" smtClean="0">
                            <a:latin typeface="Cambria Math" panose="02040503050406030204" pitchFamily="18" charset="0"/>
                          </a:rPr>
                          <m:t>2</m:t>
                        </m:r>
                      </m:e>
                    </m:rad>
                  </m:oMath>
                </a14:m>
                <a:r>
                  <a:rPr kumimoji="1" lang="ja-JP" altLang="en-US" sz="1200" dirty="0"/>
                  <a:t>倍で</a:t>
                </a:r>
                <a:r>
                  <a:rPr kumimoji="1" lang="en-US" altLang="ja-JP" sz="1600" b="1" dirty="0">
                    <a:solidFill>
                      <a:srgbClr val="FF0000"/>
                    </a:solidFill>
                  </a:rPr>
                  <a:t>0.028s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FF0000"/>
                    </a:solidFill>
                  </a:rPr>
                  <a:t>絶対時刻との同期はまだ検証の必要があるが、シフター内での同時性は十分な精度が出ていることが確認された。</a:t>
                </a:r>
                <a:endParaRPr kumimoji="1" lang="en-US" altLang="ja-JP" sz="1200" b="1" dirty="0">
                  <a:solidFill>
                    <a:srgbClr val="FF0000"/>
                  </a:solidFill>
                </a:endParaRPr>
              </a:p>
              <a:p>
                <a:endParaRPr kumimoji="1" lang="en-US" altLang="ja-JP" dirty="0"/>
              </a:p>
              <a:p>
                <a:r>
                  <a:rPr kumimoji="1" lang="ja-JP" altLang="en-US" dirty="0"/>
                  <a:t>ツノが立っている理由</a:t>
                </a:r>
                <a:endParaRPr kumimoji="1" lang="en-US" altLang="ja-JP" dirty="0"/>
              </a:p>
              <a:p>
                <a:r>
                  <a:rPr kumimoji="1" lang="ja-JP" altLang="en-US" dirty="0"/>
                  <a:t>コンバータでの</a:t>
                </a:r>
                <a:r>
                  <a:rPr kumimoji="1" lang="en-US" altLang="ja-JP" dirty="0"/>
                  <a:t>γ</a:t>
                </a:r>
                <a:r>
                  <a:rPr kumimoji="1" lang="ja-JP" altLang="en-US" dirty="0"/>
                  <a:t>線エネルギー決定限界以上の高エネルギートラックに対しては時刻差が</a:t>
                </a:r>
                <a:r>
                  <a:rPr kumimoji="1" lang="en-US" altLang="ja-JP" dirty="0"/>
                  <a:t>0.029</a:t>
                </a:r>
                <a:r>
                  <a:rPr kumimoji="1" lang="ja-JP" altLang="en-US" dirty="0"/>
                  <a:t>秒とさらに良くなっていることが確認されている。</a:t>
                </a:r>
                <a:endParaRPr kumimoji="1" lang="en-US" altLang="ja-JP" dirty="0"/>
              </a:p>
              <a:p>
                <a:r>
                  <a:rPr kumimoji="1" lang="ja-JP" altLang="en-US" dirty="0"/>
                  <a:t>こうした高エネルギー成分による影響と考えている。</a:t>
                </a:r>
                <a:endParaRPr kumimoji="1" lang="en-US" altLang="ja-JP" dirty="0"/>
              </a:p>
              <a:p>
                <a:endParaRPr kumimoji="1" lang="en-US" altLang="ja-JP" dirty="0"/>
              </a:p>
              <a:p>
                <a:r>
                  <a:rPr kumimoji="1" lang="ja-JP" altLang="en-US" dirty="0"/>
                  <a:t>このイベントは</a:t>
                </a:r>
                <a:r>
                  <a:rPr kumimoji="1" lang="en-US" altLang="ja-JP" dirty="0"/>
                  <a:t>e</a:t>
                </a:r>
                <a:r>
                  <a:rPr kumimoji="1" lang="ja-JP" altLang="en-US" dirty="0"/>
                  <a:t>ペアのエネルギーは両方</a:t>
                </a:r>
                <a:r>
                  <a:rPr kumimoji="1" lang="en-US" altLang="ja-JP" dirty="0"/>
                  <a:t>800MeV</a:t>
                </a:r>
                <a:r>
                  <a:rPr kumimoji="1" lang="ja-JP" altLang="en-US" dirty="0"/>
                  <a:t>ぐらい（新運動量で）。</a:t>
                </a:r>
                <a:endParaRPr kumimoji="1" lang="en-US" altLang="ja-JP" dirty="0"/>
              </a:p>
              <a:p>
                <a:r>
                  <a:rPr kumimoji="1" lang="en-US" altLang="ja-JP" dirty="0" err="1"/>
                  <a:t>StepID</a:t>
                </a:r>
                <a:r>
                  <a:rPr kumimoji="1" lang="ja-JP" altLang="en-US" dirty="0"/>
                  <a:t>が異なっている数：</a:t>
                </a:r>
                <a:r>
                  <a:rPr kumimoji="1" lang="en-US" altLang="ja-JP" dirty="0"/>
                  <a:t>17/399</a:t>
                </a:r>
                <a:r>
                  <a:rPr kumimoji="1" lang="ja-JP" altLang="en-US" dirty="0"/>
                  <a:t>（</a:t>
                </a:r>
                <a:r>
                  <a:rPr kumimoji="1" lang="en-US" altLang="ja-JP" dirty="0"/>
                  <a:t>4.3%</a:t>
                </a:r>
                <a:r>
                  <a:rPr kumimoji="1" lang="ja-JP" altLang="en-US" dirty="0"/>
                  <a:t>）</a:t>
                </a:r>
                <a:endParaRPr kumimoji="1" lang="en-US" altLang="ja-JP" dirty="0"/>
              </a:p>
              <a:p>
                <a:r>
                  <a:rPr kumimoji="1" lang="ja-JP" altLang="en-US" dirty="0"/>
                  <a:t>各組合せ別</a:t>
                </a:r>
                <a:endParaRPr kumimoji="1" lang="en-US" altLang="ja-JP" dirty="0"/>
              </a:p>
              <a:p>
                <a:r>
                  <a:rPr kumimoji="1" lang="en-US" altLang="ja-JP" dirty="0"/>
                  <a:t>U04-top2:3/75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U04-top3:3/68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U19-top2:4/73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U19-top3:1/67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U20-top2:2/68</a:t>
                </a:r>
              </a:p>
              <a:p>
                <a:r>
                  <a:rPr kumimoji="1" lang="en-US" altLang="ja-JP" dirty="0"/>
                  <a:t>U20-top3:5/48</a:t>
                </a:r>
              </a:p>
              <a:p>
                <a:endParaRPr kumimoji="1" lang="en-US" altLang="ja-JP" dirty="0"/>
              </a:p>
              <a:p>
                <a:endParaRPr kumimoji="1" lang="ja-JP" altLang="en-US"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en-US" altLang="ja-JP" sz="1200" dirty="0"/>
                  <a:t>1</a:t>
                </a:r>
                <a:r>
                  <a:rPr kumimoji="1" lang="ja-JP" altLang="en-US" sz="1200" dirty="0"/>
                  <a:t>本あたりの時刻決定精度は</a:t>
                </a:r>
                <a:r>
                  <a:rPr kumimoji="1" lang="en-US" altLang="ja-JP" sz="1200" b="0" i="0">
                    <a:latin typeface="Cambria Math" panose="02040503050406030204" pitchFamily="18" charset="0"/>
                  </a:rPr>
                  <a:t>1/</a:t>
                </a:r>
                <a:r>
                  <a:rPr kumimoji="1" lang="en-US" altLang="ja-JP" sz="1200" i="0">
                    <a:latin typeface="Cambria Math" panose="02040503050406030204" pitchFamily="18" charset="0"/>
                  </a:rPr>
                  <a:t>√</a:t>
                </a:r>
                <a:r>
                  <a:rPr kumimoji="1" lang="en-US" altLang="ja-JP" sz="1200" b="0" i="0">
                    <a:latin typeface="Cambria Math" panose="02040503050406030204" pitchFamily="18" charset="0"/>
                  </a:rPr>
                  <a:t>2</a:t>
                </a:r>
                <a:r>
                  <a:rPr kumimoji="1" lang="ja-JP" altLang="en-US" sz="1200" dirty="0"/>
                  <a:t>倍で</a:t>
                </a:r>
                <a:r>
                  <a:rPr kumimoji="1" lang="en-US" altLang="ja-JP" sz="1600" b="1" dirty="0">
                    <a:solidFill>
                      <a:srgbClr val="FF0000"/>
                    </a:solidFill>
                  </a:rPr>
                  <a:t>0.028s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FF0000"/>
                    </a:solidFill>
                  </a:rPr>
                  <a:t>絶対時刻との同期はまだ検証の必要があるが、シフター内での同時性は十分な精度が出ていることが確認された。</a:t>
                </a:r>
                <a:endParaRPr kumimoji="1" lang="en-US" altLang="ja-JP" sz="1200" b="1" dirty="0">
                  <a:solidFill>
                    <a:srgbClr val="FF0000"/>
                  </a:solidFill>
                </a:endParaRPr>
              </a:p>
              <a:p>
                <a:endParaRPr kumimoji="1" lang="en-US" altLang="ja-JP" dirty="0"/>
              </a:p>
              <a:p>
                <a:r>
                  <a:rPr kumimoji="1" lang="ja-JP" altLang="en-US" dirty="0"/>
                  <a:t>このイベントは</a:t>
                </a:r>
                <a:r>
                  <a:rPr kumimoji="1" lang="en-US" altLang="ja-JP" dirty="0"/>
                  <a:t>e</a:t>
                </a:r>
                <a:r>
                  <a:rPr kumimoji="1" lang="ja-JP" altLang="en-US" dirty="0"/>
                  <a:t>ペアのエネルギーは両方</a:t>
                </a:r>
                <a:r>
                  <a:rPr kumimoji="1" lang="en-US" altLang="ja-JP" dirty="0"/>
                  <a:t>800MeV</a:t>
                </a:r>
                <a:r>
                  <a:rPr kumimoji="1" lang="ja-JP" altLang="en-US" dirty="0"/>
                  <a:t>ぐらい（新運動量で）。</a:t>
                </a:r>
                <a:endParaRPr kumimoji="1" lang="en-US" altLang="ja-JP" dirty="0"/>
              </a:p>
              <a:p>
                <a:r>
                  <a:rPr kumimoji="1" lang="en-US" altLang="ja-JP" dirty="0" err="1"/>
                  <a:t>StepID</a:t>
                </a:r>
                <a:r>
                  <a:rPr kumimoji="1" lang="ja-JP" altLang="en-US" dirty="0"/>
                  <a:t>が異なっている数：</a:t>
                </a:r>
                <a:r>
                  <a:rPr kumimoji="1" lang="en-US" altLang="ja-JP" dirty="0"/>
                  <a:t>17/399</a:t>
                </a:r>
                <a:r>
                  <a:rPr kumimoji="1" lang="ja-JP" altLang="en-US" dirty="0"/>
                  <a:t>（</a:t>
                </a:r>
                <a:r>
                  <a:rPr kumimoji="1" lang="en-US" altLang="ja-JP" dirty="0"/>
                  <a:t>4.3%</a:t>
                </a:r>
                <a:r>
                  <a:rPr kumimoji="1" lang="ja-JP" altLang="en-US" dirty="0"/>
                  <a:t>）</a:t>
                </a:r>
                <a:endParaRPr kumimoji="1" lang="en-US" altLang="ja-JP" dirty="0"/>
              </a:p>
              <a:p>
                <a:r>
                  <a:rPr kumimoji="1" lang="ja-JP" altLang="en-US" dirty="0"/>
                  <a:t>各組合せ別</a:t>
                </a:r>
                <a:endParaRPr kumimoji="1" lang="en-US" altLang="ja-JP" dirty="0"/>
              </a:p>
              <a:p>
                <a:r>
                  <a:rPr kumimoji="1" lang="en-US" altLang="ja-JP" dirty="0"/>
                  <a:t>U04-top2:3/75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U04-top3:3/68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U19-top2:4/73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U19-top3:1/67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U20-top2:2/68</a:t>
                </a:r>
              </a:p>
              <a:p>
                <a:r>
                  <a:rPr kumimoji="1" lang="en-US" altLang="ja-JP" dirty="0"/>
                  <a:t>U20-top3:5/48</a:t>
                </a:r>
              </a:p>
              <a:p>
                <a:endParaRPr kumimoji="1" lang="en-US" altLang="ja-JP" dirty="0"/>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37EF63AD-793A-43F5-A2E6-0B6A27ED4A1C}" type="slidenum">
              <a:rPr kumimoji="1" lang="ja-JP" altLang="en-US" smtClean="0"/>
              <a:t>39</a:t>
            </a:fld>
            <a:endParaRPr kumimoji="1" lang="ja-JP" altLang="en-US"/>
          </a:p>
        </p:txBody>
      </p:sp>
    </p:spTree>
    <p:extLst>
      <p:ext uri="{BB962C8B-B14F-4D97-AF65-F5344CB8AC3E}">
        <p14:creationId xmlns:p14="http://schemas.microsoft.com/office/powerpoint/2010/main" val="119803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E035CB0-BC23-2969-6B56-37215D45B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2F4855E6-3E05-E226-7974-A53E3AC1741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152E556A-6756-A003-ECC3-B3C232076972}"/>
              </a:ext>
            </a:extLst>
          </p:cNvPr>
          <p:cNvSpPr>
            <a:spLocks noGrp="1"/>
          </p:cNvSpPr>
          <p:nvPr>
            <p:ph type="body" idx="1"/>
          </p:nvPr>
        </p:nvSpPr>
        <p:spPr/>
        <p:txBody>
          <a:bodyPr/>
          <a:lstStyle/>
          <a:p>
            <a:r>
              <a:rPr kumimoji="1" lang="en-US" altLang="ja-JP" dirty="0"/>
              <a:t>However, there are some unresolved issues in this energy observation.</a:t>
            </a:r>
          </a:p>
          <a:p>
            <a:r>
              <a:rPr kumimoji="1" lang="en-US" altLang="ja-JP" dirty="0"/>
              <a:t>Here we focus on Angular resolution and </a:t>
            </a:r>
            <a:r>
              <a:rPr kumimoji="1" lang="en-US" altLang="ja-JP" dirty="0" err="1"/>
              <a:t>polarimitry</a:t>
            </a:r>
            <a:r>
              <a:rPr kumimoji="1" lang="en-US" altLang="ja-JP" dirty="0"/>
              <a:t>.</a:t>
            </a:r>
          </a:p>
        </p:txBody>
      </p:sp>
      <p:sp>
        <p:nvSpPr>
          <p:cNvPr id="4" name="スライド番号プレースホルダー 3">
            <a:extLst>
              <a:ext uri="{FF2B5EF4-FFF2-40B4-BE49-F238E27FC236}">
                <a16:creationId xmlns:a16="http://schemas.microsoft.com/office/drawing/2014/main" xmlns="" id="{06E69824-6906-F2A4-59E4-A47FC060D8B1}"/>
              </a:ext>
            </a:extLst>
          </p:cNvPr>
          <p:cNvSpPr>
            <a:spLocks noGrp="1"/>
          </p:cNvSpPr>
          <p:nvPr>
            <p:ph type="sldNum" sz="quarter" idx="5"/>
          </p:nvPr>
        </p:nvSpPr>
        <p:spPr/>
        <p:txBody>
          <a:bodyPr/>
          <a:lstStyle/>
          <a:p>
            <a:fld id="{62505E76-7BF8-48E2-A7DB-92ABE56F5DDE}" type="slidenum">
              <a:rPr kumimoji="1" lang="ja-JP" altLang="en-US" smtClean="0"/>
              <a:t>4</a:t>
            </a:fld>
            <a:endParaRPr kumimoji="1" lang="ja-JP" altLang="en-US"/>
          </a:p>
        </p:txBody>
      </p:sp>
    </p:spTree>
    <p:extLst>
      <p:ext uri="{BB962C8B-B14F-4D97-AF65-F5344CB8AC3E}">
        <p14:creationId xmlns:p14="http://schemas.microsoft.com/office/powerpoint/2010/main" val="3307188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result of background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dirty="0"/>
              <a:t>Our main background is atmospheric gamma-ray produced in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dirty="0"/>
              <a:t>This is energy spectrum from various balloon experiments.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dirty="0"/>
              <a:t>The result of GRAINE 2023 is consistent with previous our flight and old experiments.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dirty="0"/>
              <a:t>So we understand our main background and detector response well.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dirty="0"/>
              <a:t>Converter</a:t>
            </a:r>
            <a:r>
              <a:rPr kumimoji="1" lang="ja-JP" altLang="en-US" b="0" dirty="0"/>
              <a:t>と</a:t>
            </a:r>
            <a:r>
              <a:rPr kumimoji="1" lang="en-US" altLang="ja-JP" b="0" dirty="0"/>
              <a:t>Timestamper</a:t>
            </a:r>
            <a:r>
              <a:rPr kumimoji="1" lang="ja-JP" altLang="en-US" b="0" dirty="0"/>
              <a:t>を組み合わせた解析で、上空待機ガンマ線</a:t>
            </a:r>
            <a:r>
              <a:rPr kumimoji="1" lang="en-US" altLang="ja-JP" b="0" dirty="0"/>
              <a:t>flux</a:t>
            </a:r>
            <a:r>
              <a:rPr kumimoji="1" lang="ja-JP" altLang="en-US" b="0" dirty="0"/>
              <a:t>が過去の実験と矛盾していない（＝解析上、大きな問題は起きていない）ということを話す。</a:t>
            </a:r>
            <a:endParaRPr kumimoji="1" lang="en-US" altLang="ja-JP" b="0" dirty="0"/>
          </a:p>
          <a:p>
            <a:endParaRPr kumimoji="1" lang="ja-JP" altLang="en-US" dirty="0"/>
          </a:p>
        </p:txBody>
      </p:sp>
      <p:sp>
        <p:nvSpPr>
          <p:cNvPr id="4" name="スライド番号プレースホルダー 3"/>
          <p:cNvSpPr>
            <a:spLocks noGrp="1"/>
          </p:cNvSpPr>
          <p:nvPr>
            <p:ph type="sldNum" sz="quarter" idx="5"/>
          </p:nvPr>
        </p:nvSpPr>
        <p:spPr/>
        <p:txBody>
          <a:bodyPr/>
          <a:lstStyle/>
          <a:p>
            <a:fld id="{37EF63AD-793A-43F5-A2E6-0B6A27ED4A1C}" type="slidenum">
              <a:rPr kumimoji="1" lang="ja-JP" altLang="en-US" smtClean="0"/>
              <a:t>40</a:t>
            </a:fld>
            <a:endParaRPr kumimoji="1" lang="ja-JP" altLang="en-US"/>
          </a:p>
        </p:txBody>
      </p:sp>
    </p:spTree>
    <p:extLst>
      <p:ext uri="{BB962C8B-B14F-4D97-AF65-F5344CB8AC3E}">
        <p14:creationId xmlns:p14="http://schemas.microsoft.com/office/powerpoint/2010/main" val="692767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B28B31-BE53-E8A0-F17A-21C73AF038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1CB3FD64-40E5-D22E-7348-7BE16773269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6AA18057-67DC-EA46-E81B-9CBC3AAD62E5}"/>
              </a:ext>
            </a:extLst>
          </p:cNvPr>
          <p:cNvSpPr>
            <a:spLocks noGrp="1"/>
          </p:cNvSpPr>
          <p:nvPr>
            <p:ph type="body" idx="1"/>
          </p:nvPr>
        </p:nvSpPr>
        <p:spPr/>
        <p:txBody>
          <a:bodyPr/>
          <a:lstStyle/>
          <a:p>
            <a:r>
              <a:rPr kumimoji="1" lang="en-US" altLang="ja-JP" dirty="0"/>
              <a:t>And now, we are in the process of analyzing the mapping of events onto the celestial coordinate.</a:t>
            </a:r>
          </a:p>
          <a:p>
            <a:endParaRPr kumimoji="1" lang="en-US" altLang="ja-JP" dirty="0"/>
          </a:p>
          <a:p>
            <a:r>
              <a:rPr kumimoji="1" lang="ja-JP" altLang="en-US" dirty="0"/>
              <a:t>現在、私たちはイベントを天球にマッピングする解析を進めているところです。</a:t>
            </a:r>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xmlns="" id="{F428A2BC-867D-DAB8-EDAC-5ED9A50E88C9}"/>
              </a:ext>
            </a:extLst>
          </p:cNvPr>
          <p:cNvSpPr>
            <a:spLocks noGrp="1"/>
          </p:cNvSpPr>
          <p:nvPr>
            <p:ph type="sldNum" sz="quarter" idx="5"/>
          </p:nvPr>
        </p:nvSpPr>
        <p:spPr/>
        <p:txBody>
          <a:bodyPr/>
          <a:lstStyle/>
          <a:p>
            <a:fld id="{62505E76-7BF8-48E2-A7DB-92ABE56F5DDE}" type="slidenum">
              <a:rPr kumimoji="1" lang="ja-JP" altLang="en-US" smtClean="0"/>
              <a:t>41</a:t>
            </a:fld>
            <a:endParaRPr kumimoji="1" lang="ja-JP" altLang="en-US"/>
          </a:p>
        </p:txBody>
      </p:sp>
    </p:spTree>
    <p:extLst>
      <p:ext uri="{BB962C8B-B14F-4D97-AF65-F5344CB8AC3E}">
        <p14:creationId xmlns:p14="http://schemas.microsoft.com/office/powerpoint/2010/main" val="806644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109114-E2D5-4E7E-30F9-CB01880093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98ACE814-F3EB-46EF-07F0-64B5328216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4CB2F55F-71DE-942E-0B16-12BA5F710524}"/>
              </a:ext>
            </a:extLst>
          </p:cNvPr>
          <p:cNvSpPr>
            <a:spLocks noGrp="1"/>
          </p:cNvSpPr>
          <p:nvPr>
            <p:ph type="body" idx="1"/>
          </p:nvPr>
        </p:nvSpPr>
        <p:spPr/>
        <p:txBody>
          <a:bodyPr/>
          <a:lstStyle/>
          <a:p>
            <a:r>
              <a:rPr kumimoji="1" lang="en-US" altLang="ja-JP" dirty="0"/>
              <a:t>Now, analysis ongoing preliminary prediction for GRAINE2023 observation.</a:t>
            </a:r>
          </a:p>
          <a:p>
            <a:r>
              <a:rPr kumimoji="1" lang="en-US" altLang="ja-JP" dirty="0"/>
              <a:t>Top figure shows galactic center detection significance at 1 GeV.</a:t>
            </a:r>
          </a:p>
          <a:p>
            <a:r>
              <a:rPr kumimoji="1" lang="en-US" altLang="ja-JP" dirty="0"/>
              <a:t>Bottom figure shows the Vela pulser minimum detectable polarization at 0.1 GeV.</a:t>
            </a:r>
          </a:p>
          <a:p>
            <a:r>
              <a:rPr kumimoji="1" lang="en-US" altLang="ja-JP" dirty="0"/>
              <a:t>Finally, we start the scientific observation, but MDP about 100 percent.</a:t>
            </a:r>
          </a:p>
          <a:p>
            <a:r>
              <a:rPr kumimoji="1" lang="en-US" altLang="ja-JP" dirty="0"/>
              <a:t>So towards the discovery of polarization of Vela pulsar or precise measurement in galactic center, we have to repeat more balloon flight or large aperture area detector.</a:t>
            </a:r>
          </a:p>
          <a:p>
            <a:r>
              <a:rPr kumimoji="1" lang="en-US" altLang="ja-JP" dirty="0"/>
              <a:t>But now we start observation, at first, we reached this line.</a:t>
            </a:r>
          </a:p>
          <a:p>
            <a:endParaRPr kumimoji="1" lang="en-US" altLang="ja-JP" dirty="0"/>
          </a:p>
          <a:p>
            <a:r>
              <a:rPr kumimoji="1" lang="ja-JP" altLang="en-US" dirty="0"/>
              <a:t>異方性のところでのプチ展望</a:t>
            </a:r>
            <a:endParaRPr kumimoji="1" lang="en-US" altLang="ja-JP" dirty="0"/>
          </a:p>
          <a:p>
            <a:r>
              <a:rPr kumimoji="1" lang="ja-JP" altLang="en-US" dirty="0"/>
              <a:t>・スターカメラとの同期、ゴンドラ姿勢変化と対応するかを確認していく。</a:t>
            </a:r>
            <a:endParaRPr kumimoji="1" lang="en-US" altLang="ja-JP" dirty="0"/>
          </a:p>
          <a:p>
            <a:endParaRPr kumimoji="1" lang="en-US" altLang="ja-JP" dirty="0"/>
          </a:p>
          <a:p>
            <a:r>
              <a:rPr kumimoji="1" lang="ja-JP" altLang="en-US" dirty="0"/>
              <a:t>時刻正答率のところでのプチ展望</a:t>
            </a:r>
            <a:endParaRPr kumimoji="1" lang="en-US" altLang="ja-JP" dirty="0"/>
          </a:p>
          <a:p>
            <a:r>
              <a:rPr kumimoji="1" lang="ja-JP" altLang="en-US" dirty="0"/>
              <a:t>・２</a:t>
            </a:r>
            <a:r>
              <a:rPr kumimoji="1" lang="en-US" altLang="ja-JP" dirty="0"/>
              <a:t>timestamp</a:t>
            </a:r>
            <a:r>
              <a:rPr kumimoji="1" lang="ja-JP" altLang="en-US" dirty="0"/>
              <a:t>イベントの正答率を高められるよう飛跡接続評価の改良などに取り組んでいく。</a:t>
            </a:r>
            <a:endParaRPr kumimoji="1" lang="en-US" altLang="ja-JP" dirty="0"/>
          </a:p>
          <a:p>
            <a:endParaRPr kumimoji="1" lang="en-US" altLang="ja-JP" dirty="0"/>
          </a:p>
          <a:p>
            <a:r>
              <a:rPr kumimoji="1" lang="en-US" altLang="ja-JP" dirty="0"/>
              <a:t>91.5</a:t>
            </a:r>
            <a:r>
              <a:rPr kumimoji="1" lang="ja-JP" altLang="en-US" dirty="0"/>
              <a:t>％は十分なのか？</a:t>
            </a:r>
            <a:endParaRPr kumimoji="1" lang="en-US" altLang="ja-JP" dirty="0"/>
          </a:p>
          <a:p>
            <a:r>
              <a:rPr kumimoji="1" lang="ja-JP" altLang="en-US" dirty="0"/>
              <a:t>・</a:t>
            </a:r>
            <a:r>
              <a:rPr kumimoji="1" lang="en-US" altLang="ja-JP" dirty="0"/>
              <a:t>1</a:t>
            </a:r>
            <a:r>
              <a:rPr kumimoji="1" lang="ja-JP" altLang="en-US" dirty="0"/>
              <a:t>本あたりの話</a:t>
            </a:r>
            <a:endParaRPr kumimoji="1" lang="en-US" altLang="ja-JP" dirty="0"/>
          </a:p>
          <a:p>
            <a:r>
              <a:rPr kumimoji="1" lang="ja-JP" altLang="en-US" dirty="0"/>
              <a:t>　接続条件を改良することで高められる見込みはあるが、初期量産解析としてはまずまずの結果。</a:t>
            </a:r>
            <a:endParaRPr kumimoji="1" lang="en-US" altLang="ja-JP" dirty="0"/>
          </a:p>
          <a:p>
            <a:r>
              <a:rPr kumimoji="1" lang="ja-JP" altLang="en-US" dirty="0"/>
              <a:t>・</a:t>
            </a:r>
            <a:r>
              <a:rPr kumimoji="1" lang="en-US" altLang="ja-JP" dirty="0"/>
              <a:t>e</a:t>
            </a:r>
            <a:r>
              <a:rPr kumimoji="1" lang="ja-JP" altLang="en-US" dirty="0"/>
              <a:t>ペアの</a:t>
            </a:r>
            <a:r>
              <a:rPr kumimoji="1" lang="en-US" altLang="ja-JP" dirty="0"/>
              <a:t>γ</a:t>
            </a:r>
            <a:r>
              <a:rPr kumimoji="1" lang="ja-JP" altLang="en-US" dirty="0"/>
              <a:t>線イベントに対しての話</a:t>
            </a:r>
            <a:endParaRPr kumimoji="1" lang="en-US" altLang="ja-JP" dirty="0"/>
          </a:p>
          <a:p>
            <a:r>
              <a:rPr kumimoji="1" lang="ja-JP" altLang="en-US" dirty="0"/>
              <a:t>　ガンマ線イベントに対しては、</a:t>
            </a:r>
            <a:r>
              <a:rPr kumimoji="1" lang="en-US" altLang="ja-JP" dirty="0"/>
              <a:t>e</a:t>
            </a:r>
            <a:r>
              <a:rPr kumimoji="1" lang="ja-JP" altLang="en-US" dirty="0"/>
              <a:t>ペアの</a:t>
            </a:r>
            <a:r>
              <a:rPr kumimoji="1" lang="en-US" altLang="ja-JP" dirty="0"/>
              <a:t>2</a:t>
            </a:r>
            <a:r>
              <a:rPr kumimoji="1" lang="ja-JP" altLang="en-US" dirty="0"/>
              <a:t>本から適切に</a:t>
            </a:r>
            <a:r>
              <a:rPr kumimoji="1" lang="en-US" altLang="ja-JP" dirty="0"/>
              <a:t>1</a:t>
            </a:r>
            <a:r>
              <a:rPr kumimoji="1" lang="ja-JP" altLang="en-US" dirty="0"/>
              <a:t>本を選ぶことで最大</a:t>
            </a:r>
            <a:r>
              <a:rPr kumimoji="1" lang="en-US" altLang="ja-JP" dirty="0"/>
              <a:t>99</a:t>
            </a:r>
            <a:r>
              <a:rPr kumimoji="1" lang="ja-JP" altLang="en-US" dirty="0"/>
              <a:t>％まで</a:t>
            </a:r>
            <a:endParaRPr kumimoji="1" lang="en-US" altLang="ja-JP" dirty="0"/>
          </a:p>
          <a:p>
            <a:endParaRPr kumimoji="1" lang="en-US" altLang="ja-JP" dirty="0"/>
          </a:p>
          <a:p>
            <a:r>
              <a:rPr kumimoji="1" lang="ja-JP" altLang="en-US" dirty="0"/>
              <a:t>低</a:t>
            </a:r>
            <a:r>
              <a:rPr kumimoji="1" lang="en-US" altLang="ja-JP" dirty="0"/>
              <a:t>efficiency</a:t>
            </a:r>
            <a:r>
              <a:rPr kumimoji="1" lang="ja-JP" altLang="en-US" dirty="0"/>
              <a:t>フィルムの属性の割合：</a:t>
            </a:r>
            <a:r>
              <a:rPr kumimoji="1" lang="en-US" altLang="ja-JP" dirty="0"/>
              <a:t>48</a:t>
            </a:r>
            <a:r>
              <a:rPr kumimoji="1" lang="ja-JP" altLang="en-US" dirty="0"/>
              <a:t>枚</a:t>
            </a:r>
            <a:r>
              <a:rPr kumimoji="1" lang="en-US" altLang="ja-JP" dirty="0"/>
              <a:t>/160</a:t>
            </a:r>
            <a:r>
              <a:rPr kumimoji="1" lang="ja-JP" altLang="en-US" dirty="0"/>
              <a:t>枚→全体の</a:t>
            </a:r>
            <a:r>
              <a:rPr kumimoji="1" lang="en-US" altLang="ja-JP" dirty="0"/>
              <a:t>30</a:t>
            </a:r>
            <a:r>
              <a:rPr kumimoji="1" lang="ja-JP" altLang="en-US" dirty="0"/>
              <a:t>％</a:t>
            </a:r>
            <a:endParaRPr kumimoji="1" lang="en-US" altLang="ja-JP" dirty="0"/>
          </a:p>
          <a:p>
            <a:endParaRPr kumimoji="1" lang="en-US" altLang="ja-JP" dirty="0"/>
          </a:p>
          <a:p>
            <a:r>
              <a:rPr kumimoji="1" lang="ja-JP" altLang="en-US" dirty="0"/>
              <a:t>飛跡の時間分離、再構成精度の評価が進んでいる。</a:t>
            </a:r>
            <a:endParaRPr kumimoji="1" lang="en-US" altLang="ja-JP" dirty="0"/>
          </a:p>
          <a:p>
            <a:r>
              <a:rPr kumimoji="1" lang="ja-JP" altLang="en-US" dirty="0"/>
              <a:t>時間分解能 </a:t>
            </a:r>
            <a:r>
              <a:rPr kumimoji="1" lang="en-US" altLang="ja-JP" dirty="0"/>
              <a:t>= </a:t>
            </a:r>
            <a:r>
              <a:rPr kumimoji="1" lang="ja-JP" altLang="en-US" dirty="0"/>
              <a:t>飛跡再構成精度</a:t>
            </a:r>
            <a:r>
              <a:rPr kumimoji="1" lang="en-US" altLang="ja-JP" dirty="0"/>
              <a:t>/</a:t>
            </a:r>
            <a:r>
              <a:rPr kumimoji="1" lang="ja-JP" altLang="en-US" dirty="0"/>
              <a:t>最下段駆動速度</a:t>
            </a:r>
          </a:p>
          <a:p>
            <a:r>
              <a:rPr kumimoji="1" lang="el-GR" altLang="ja-JP" dirty="0"/>
              <a:t>σ</a:t>
            </a:r>
            <a:r>
              <a:rPr kumimoji="1" lang="en-US" altLang="ja-JP" dirty="0"/>
              <a:t>t = 9.4 [µm] /100 [µm/s]  = ~0.1 [s]</a:t>
            </a:r>
            <a:r>
              <a:rPr kumimoji="1" lang="ja-JP" altLang="en-US" dirty="0"/>
              <a:t>　高時間分解能の実現 </a:t>
            </a:r>
            <a:endParaRPr kumimoji="1" lang="en-US" altLang="ja-JP" dirty="0"/>
          </a:p>
          <a:p>
            <a:r>
              <a:rPr kumimoji="1" lang="en-US" altLang="ja-JP" dirty="0"/>
              <a:t>2018</a:t>
            </a:r>
            <a:r>
              <a:rPr kumimoji="1" lang="ja-JP" altLang="en-US" dirty="0"/>
              <a:t>年実験のゴンドラ回転角　</a:t>
            </a:r>
            <a:r>
              <a:rPr kumimoji="1" lang="en-US" altLang="ja-JP" dirty="0"/>
              <a:t>0.31 deg/s</a:t>
            </a:r>
          </a:p>
          <a:p>
            <a:r>
              <a:rPr kumimoji="1" lang="en-US" altLang="ja-JP" dirty="0"/>
              <a:t> </a:t>
            </a:r>
            <a:r>
              <a:rPr kumimoji="1" lang="ja-JP" altLang="en-US" dirty="0"/>
              <a:t>姿勢決定精度   </a:t>
            </a:r>
            <a:r>
              <a:rPr kumimoji="1" lang="en-US" altLang="ja-JP" dirty="0"/>
              <a:t>0.31 [deg/s] × ~0.1 [s] = 0.03 [deg]</a:t>
            </a:r>
          </a:p>
          <a:p>
            <a:r>
              <a:rPr kumimoji="1" lang="en-US" altLang="ja-JP" dirty="0"/>
              <a:t>0.1°</a:t>
            </a:r>
            <a:r>
              <a:rPr kumimoji="1" lang="ja-JP" altLang="en-US" dirty="0"/>
              <a:t>の高解像度撮像実現が見込める</a:t>
            </a:r>
            <a:endParaRPr kumimoji="1" lang="en-US" altLang="ja-JP" dirty="0"/>
          </a:p>
          <a:p>
            <a:r>
              <a:rPr kumimoji="1" lang="en-US" altLang="ja-JP" dirty="0"/>
              <a:t>tan</a:t>
            </a:r>
            <a:r>
              <a:rPr kumimoji="1" lang="el-GR" altLang="ja-JP" dirty="0"/>
              <a:t>θ&lt;1.0</a:t>
            </a:r>
            <a:r>
              <a:rPr kumimoji="1" lang="ja-JP" altLang="el-GR" dirty="0"/>
              <a:t>　</a:t>
            </a:r>
          </a:p>
          <a:p>
            <a:r>
              <a:rPr kumimoji="1" lang="ja-JP" altLang="en-US" dirty="0"/>
              <a:t>飛跡再構成精度</a:t>
            </a:r>
          </a:p>
          <a:p>
            <a:r>
              <a:rPr kumimoji="1" lang="el-GR" altLang="ja-JP" dirty="0"/>
              <a:t>σ=9.4±0.1</a:t>
            </a:r>
            <a:endParaRPr kumimoji="1" lang="ja-JP" altLang="en-US" dirty="0"/>
          </a:p>
        </p:txBody>
      </p:sp>
      <p:sp>
        <p:nvSpPr>
          <p:cNvPr id="4" name="スライド番号プレースホルダー 3">
            <a:extLst>
              <a:ext uri="{FF2B5EF4-FFF2-40B4-BE49-F238E27FC236}">
                <a16:creationId xmlns:a16="http://schemas.microsoft.com/office/drawing/2014/main" xmlns="" id="{A9FE591C-B77A-CD42-C037-DE874D0ECD35}"/>
              </a:ext>
            </a:extLst>
          </p:cNvPr>
          <p:cNvSpPr>
            <a:spLocks noGrp="1"/>
          </p:cNvSpPr>
          <p:nvPr>
            <p:ph type="sldNum" sz="quarter" idx="5"/>
          </p:nvPr>
        </p:nvSpPr>
        <p:spPr/>
        <p:txBody>
          <a:bodyPr/>
          <a:lstStyle/>
          <a:p>
            <a:fld id="{62505E76-7BF8-48E2-A7DB-92ABE56F5DDE}" type="slidenum">
              <a:rPr kumimoji="1" lang="ja-JP" altLang="en-US" smtClean="0"/>
              <a:t>42</a:t>
            </a:fld>
            <a:endParaRPr kumimoji="1" lang="ja-JP" altLang="en-US"/>
          </a:p>
        </p:txBody>
      </p:sp>
    </p:spTree>
    <p:extLst>
      <p:ext uri="{BB962C8B-B14F-4D97-AF65-F5344CB8AC3E}">
        <p14:creationId xmlns:p14="http://schemas.microsoft.com/office/powerpoint/2010/main" val="1974416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異方性のところでのプチ展望</a:t>
            </a:r>
            <a:endParaRPr kumimoji="1" lang="en-US" altLang="ja-JP" dirty="0"/>
          </a:p>
          <a:p>
            <a:r>
              <a:rPr kumimoji="1" lang="ja-JP" altLang="en-US" dirty="0"/>
              <a:t>・スターカメラとの同期、ゴンドラ姿勢変化と対応するかを確認していく。</a:t>
            </a:r>
            <a:endParaRPr kumimoji="1" lang="en-US" altLang="ja-JP" dirty="0"/>
          </a:p>
          <a:p>
            <a:endParaRPr kumimoji="1" lang="en-US" altLang="ja-JP" dirty="0"/>
          </a:p>
          <a:p>
            <a:r>
              <a:rPr kumimoji="1" lang="ja-JP" altLang="en-US" dirty="0"/>
              <a:t>時刻正答率のところでのプチ展望</a:t>
            </a:r>
            <a:endParaRPr kumimoji="1" lang="en-US" altLang="ja-JP" dirty="0"/>
          </a:p>
          <a:p>
            <a:r>
              <a:rPr kumimoji="1" lang="ja-JP" altLang="en-US" dirty="0"/>
              <a:t>・２</a:t>
            </a:r>
            <a:r>
              <a:rPr kumimoji="1" lang="en-US" altLang="ja-JP" dirty="0"/>
              <a:t>timestamp</a:t>
            </a:r>
            <a:r>
              <a:rPr kumimoji="1" lang="ja-JP" altLang="en-US" dirty="0"/>
              <a:t>イベントの正答率を高められるよう飛跡接続評価の改良などに取り組んでいく。</a:t>
            </a:r>
            <a:endParaRPr kumimoji="1" lang="en-US" altLang="ja-JP" dirty="0"/>
          </a:p>
          <a:p>
            <a:endParaRPr kumimoji="1" lang="en-US" altLang="ja-JP" dirty="0"/>
          </a:p>
          <a:p>
            <a:r>
              <a:rPr kumimoji="1" lang="en-US" altLang="ja-JP" dirty="0"/>
              <a:t>91.5</a:t>
            </a:r>
            <a:r>
              <a:rPr kumimoji="1" lang="ja-JP" altLang="en-US" dirty="0"/>
              <a:t>％は十分なのか？</a:t>
            </a:r>
            <a:endParaRPr kumimoji="1" lang="en-US" altLang="ja-JP" dirty="0"/>
          </a:p>
          <a:p>
            <a:r>
              <a:rPr kumimoji="1" lang="ja-JP" altLang="en-US" dirty="0"/>
              <a:t>・</a:t>
            </a:r>
            <a:r>
              <a:rPr kumimoji="1" lang="en-US" altLang="ja-JP" dirty="0"/>
              <a:t>1</a:t>
            </a:r>
            <a:r>
              <a:rPr kumimoji="1" lang="ja-JP" altLang="en-US" dirty="0"/>
              <a:t>本あたりの話</a:t>
            </a:r>
            <a:endParaRPr kumimoji="1" lang="en-US" altLang="ja-JP" dirty="0"/>
          </a:p>
          <a:p>
            <a:r>
              <a:rPr kumimoji="1" lang="ja-JP" altLang="en-US" dirty="0"/>
              <a:t>　接続条件を改良することで高められる見込みはあるが、初期量産解析としてはまずまずの結果。</a:t>
            </a:r>
            <a:endParaRPr kumimoji="1" lang="en-US" altLang="ja-JP" dirty="0"/>
          </a:p>
          <a:p>
            <a:r>
              <a:rPr kumimoji="1" lang="ja-JP" altLang="en-US" dirty="0"/>
              <a:t>・</a:t>
            </a:r>
            <a:r>
              <a:rPr kumimoji="1" lang="en-US" altLang="ja-JP" dirty="0"/>
              <a:t>e</a:t>
            </a:r>
            <a:r>
              <a:rPr kumimoji="1" lang="ja-JP" altLang="en-US" dirty="0"/>
              <a:t>ペアの</a:t>
            </a:r>
            <a:r>
              <a:rPr kumimoji="1" lang="en-US" altLang="ja-JP" dirty="0"/>
              <a:t>γ</a:t>
            </a:r>
            <a:r>
              <a:rPr kumimoji="1" lang="ja-JP" altLang="en-US" dirty="0"/>
              <a:t>線イベントに対しての話</a:t>
            </a:r>
            <a:endParaRPr kumimoji="1" lang="en-US" altLang="ja-JP" dirty="0"/>
          </a:p>
          <a:p>
            <a:r>
              <a:rPr kumimoji="1" lang="ja-JP" altLang="en-US" dirty="0"/>
              <a:t>　ガンマ線イベントに対しては、</a:t>
            </a:r>
            <a:r>
              <a:rPr kumimoji="1" lang="en-US" altLang="ja-JP" dirty="0"/>
              <a:t>e</a:t>
            </a:r>
            <a:r>
              <a:rPr kumimoji="1" lang="ja-JP" altLang="en-US" dirty="0"/>
              <a:t>ペアの</a:t>
            </a:r>
            <a:r>
              <a:rPr kumimoji="1" lang="en-US" altLang="ja-JP" dirty="0"/>
              <a:t>2</a:t>
            </a:r>
            <a:r>
              <a:rPr kumimoji="1" lang="ja-JP" altLang="en-US" dirty="0"/>
              <a:t>本から適切に</a:t>
            </a:r>
            <a:r>
              <a:rPr kumimoji="1" lang="en-US" altLang="ja-JP" dirty="0"/>
              <a:t>1</a:t>
            </a:r>
            <a:r>
              <a:rPr kumimoji="1" lang="ja-JP" altLang="en-US" dirty="0"/>
              <a:t>本を選ぶことで最大</a:t>
            </a:r>
            <a:r>
              <a:rPr kumimoji="1" lang="en-US" altLang="ja-JP" dirty="0"/>
              <a:t>99</a:t>
            </a:r>
            <a:r>
              <a:rPr kumimoji="1" lang="ja-JP" altLang="en-US" dirty="0"/>
              <a:t>％まで</a:t>
            </a:r>
            <a:endParaRPr kumimoji="1" lang="en-US" altLang="ja-JP" dirty="0"/>
          </a:p>
          <a:p>
            <a:endParaRPr kumimoji="1" lang="en-US" altLang="ja-JP" dirty="0"/>
          </a:p>
          <a:p>
            <a:r>
              <a:rPr kumimoji="1" lang="ja-JP" altLang="en-US" dirty="0"/>
              <a:t>低</a:t>
            </a:r>
            <a:r>
              <a:rPr kumimoji="1" lang="en-US" altLang="ja-JP" dirty="0"/>
              <a:t>efficiency</a:t>
            </a:r>
            <a:r>
              <a:rPr kumimoji="1" lang="ja-JP" altLang="en-US" dirty="0"/>
              <a:t>フィルムの属性の割合：</a:t>
            </a:r>
            <a:r>
              <a:rPr kumimoji="1" lang="en-US" altLang="ja-JP" dirty="0"/>
              <a:t>48</a:t>
            </a:r>
            <a:r>
              <a:rPr kumimoji="1" lang="ja-JP" altLang="en-US" dirty="0"/>
              <a:t>枚</a:t>
            </a:r>
            <a:r>
              <a:rPr kumimoji="1" lang="en-US" altLang="ja-JP" dirty="0"/>
              <a:t>/160</a:t>
            </a:r>
            <a:r>
              <a:rPr kumimoji="1" lang="ja-JP" altLang="en-US" dirty="0"/>
              <a:t>枚→全体の</a:t>
            </a:r>
            <a:r>
              <a:rPr kumimoji="1" lang="en-US" altLang="ja-JP" dirty="0"/>
              <a:t>30</a:t>
            </a:r>
            <a:r>
              <a:rPr kumimoji="1" lang="ja-JP" altLang="en-US" dirty="0"/>
              <a:t>％</a:t>
            </a:r>
            <a:endParaRPr kumimoji="1" lang="en-US" altLang="ja-JP" dirty="0"/>
          </a:p>
          <a:p>
            <a:endParaRPr kumimoji="1" lang="en-US" altLang="ja-JP" dirty="0"/>
          </a:p>
          <a:p>
            <a:r>
              <a:rPr kumimoji="1" lang="ja-JP" altLang="en-US" dirty="0"/>
              <a:t>飛跡の時間分離、再構成精度の評価が進んでいる。</a:t>
            </a:r>
            <a:endParaRPr kumimoji="1" lang="en-US" altLang="ja-JP" dirty="0"/>
          </a:p>
          <a:p>
            <a:r>
              <a:rPr kumimoji="1" lang="ja-JP" altLang="en-US" dirty="0"/>
              <a:t>時間分解能 </a:t>
            </a:r>
            <a:r>
              <a:rPr kumimoji="1" lang="en-US" altLang="ja-JP" dirty="0"/>
              <a:t>= </a:t>
            </a:r>
            <a:r>
              <a:rPr kumimoji="1" lang="ja-JP" altLang="en-US" dirty="0"/>
              <a:t>飛跡再構成精度</a:t>
            </a:r>
            <a:r>
              <a:rPr kumimoji="1" lang="en-US" altLang="ja-JP" dirty="0"/>
              <a:t>/</a:t>
            </a:r>
            <a:r>
              <a:rPr kumimoji="1" lang="ja-JP" altLang="en-US" dirty="0"/>
              <a:t>最下段駆動速度</a:t>
            </a:r>
          </a:p>
          <a:p>
            <a:r>
              <a:rPr kumimoji="1" lang="el-GR" altLang="ja-JP" dirty="0"/>
              <a:t>σ</a:t>
            </a:r>
            <a:r>
              <a:rPr kumimoji="1" lang="en-US" altLang="ja-JP" dirty="0"/>
              <a:t>t = 9.4 [µm] /100 [µm/s]  = ~0.1 [s]</a:t>
            </a:r>
            <a:r>
              <a:rPr kumimoji="1" lang="ja-JP" altLang="en-US" dirty="0"/>
              <a:t>　高時間分解能の実現 </a:t>
            </a:r>
            <a:endParaRPr kumimoji="1" lang="en-US" altLang="ja-JP" dirty="0"/>
          </a:p>
          <a:p>
            <a:r>
              <a:rPr kumimoji="1" lang="en-US" altLang="ja-JP" dirty="0"/>
              <a:t>2018</a:t>
            </a:r>
            <a:r>
              <a:rPr kumimoji="1" lang="ja-JP" altLang="en-US" dirty="0"/>
              <a:t>年実験のゴンドラ回転角　</a:t>
            </a:r>
            <a:r>
              <a:rPr kumimoji="1" lang="en-US" altLang="ja-JP" dirty="0"/>
              <a:t>0.31 deg/s</a:t>
            </a:r>
          </a:p>
          <a:p>
            <a:r>
              <a:rPr kumimoji="1" lang="en-US" altLang="ja-JP" dirty="0"/>
              <a:t> </a:t>
            </a:r>
            <a:r>
              <a:rPr kumimoji="1" lang="ja-JP" altLang="en-US" dirty="0"/>
              <a:t>姿勢決定精度   </a:t>
            </a:r>
            <a:r>
              <a:rPr kumimoji="1" lang="en-US" altLang="ja-JP" dirty="0"/>
              <a:t>0.31 [deg/s] × ~0.1 [s] = 0.03 [deg]</a:t>
            </a:r>
          </a:p>
          <a:p>
            <a:r>
              <a:rPr kumimoji="1" lang="en-US" altLang="ja-JP" dirty="0"/>
              <a:t>0.1°</a:t>
            </a:r>
            <a:r>
              <a:rPr kumimoji="1" lang="ja-JP" altLang="en-US" dirty="0"/>
              <a:t>の高解像度撮像実現が見込める</a:t>
            </a:r>
            <a:endParaRPr kumimoji="1" lang="en-US" altLang="ja-JP" dirty="0"/>
          </a:p>
          <a:p>
            <a:r>
              <a:rPr kumimoji="1" lang="en-US" altLang="ja-JP" dirty="0"/>
              <a:t>tan</a:t>
            </a:r>
            <a:r>
              <a:rPr kumimoji="1" lang="el-GR" altLang="ja-JP" dirty="0"/>
              <a:t>θ&lt;1.0</a:t>
            </a:r>
            <a:r>
              <a:rPr kumimoji="1" lang="ja-JP" altLang="el-GR" dirty="0"/>
              <a:t>　</a:t>
            </a:r>
          </a:p>
          <a:p>
            <a:r>
              <a:rPr kumimoji="1" lang="ja-JP" altLang="en-US" dirty="0"/>
              <a:t>飛跡再構成精度</a:t>
            </a:r>
          </a:p>
          <a:p>
            <a:r>
              <a:rPr kumimoji="1" lang="el-GR" altLang="ja-JP" dirty="0"/>
              <a:t>σ=9.4±0.1</a:t>
            </a:r>
            <a:endParaRPr kumimoji="1" lang="ja-JP" altLang="en-US" dirty="0"/>
          </a:p>
        </p:txBody>
      </p:sp>
      <p:sp>
        <p:nvSpPr>
          <p:cNvPr id="4" name="スライド番号プレースホルダー 3"/>
          <p:cNvSpPr>
            <a:spLocks noGrp="1"/>
          </p:cNvSpPr>
          <p:nvPr>
            <p:ph type="sldNum" sz="quarter" idx="5"/>
          </p:nvPr>
        </p:nvSpPr>
        <p:spPr/>
        <p:txBody>
          <a:bodyPr/>
          <a:lstStyle/>
          <a:p>
            <a:fld id="{62505E76-7BF8-48E2-A7DB-92ABE56F5DDE}" type="slidenum">
              <a:rPr kumimoji="1" lang="ja-JP" altLang="en-US" smtClean="0"/>
              <a:t>43</a:t>
            </a:fld>
            <a:endParaRPr kumimoji="1" lang="ja-JP" altLang="en-US"/>
          </a:p>
        </p:txBody>
      </p:sp>
    </p:spTree>
    <p:extLst>
      <p:ext uri="{BB962C8B-B14F-4D97-AF65-F5344CB8AC3E}">
        <p14:creationId xmlns:p14="http://schemas.microsoft.com/office/powerpoint/2010/main" val="316013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74C220-4A9F-8BD6-1759-BEA4333ECF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F823F309-3714-2037-6DCE-A1317319AD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D79E2170-3490-D97F-C649-A2A98E8FFA3A}"/>
              </a:ext>
            </a:extLst>
          </p:cNvPr>
          <p:cNvSpPr>
            <a:spLocks noGrp="1"/>
          </p:cNvSpPr>
          <p:nvPr>
            <p:ph type="body" idx="1"/>
          </p:nvPr>
        </p:nvSpPr>
        <p:spPr/>
        <p:txBody>
          <a:bodyPr/>
          <a:lstStyle/>
          <a:p>
            <a:r>
              <a:rPr kumimoji="1" lang="en-US" altLang="ja-JP" dirty="0"/>
              <a:t>There are some unresolved issues in this energy observation.</a:t>
            </a:r>
          </a:p>
          <a:p>
            <a:r>
              <a:rPr kumimoji="1" lang="en-US" altLang="ja-JP" dirty="0"/>
              <a:t>One of them is Unknown γ-ray emission in the Galactic center region in the energy band is 1 to 3 GeV.</a:t>
            </a:r>
          </a:p>
          <a:p>
            <a:r>
              <a:rPr kumimoji="1" lang="en-US" altLang="ja-JP" dirty="0"/>
              <a:t>The upper left figure shows the distribution of the all photons near the galactic center region as observed by Fermi.</a:t>
            </a:r>
          </a:p>
          <a:p>
            <a:r>
              <a:rPr kumimoji="1" lang="en-US" altLang="ja-JP" dirty="0"/>
              <a:t>The upper right figure shows the number of photons subtracted from the known sources and background model.</a:t>
            </a:r>
          </a:p>
          <a:p>
            <a:r>
              <a:rPr kumimoji="1" lang="en-US" altLang="ja-JP" dirty="0"/>
              <a:t>Is this annihilation of dark matter WIMPs or unresolved astrophysical objects? </a:t>
            </a:r>
            <a:br>
              <a:rPr kumimoji="1" lang="en-US" altLang="ja-JP" dirty="0"/>
            </a:br>
            <a:r>
              <a:rPr kumimoji="1" lang="en-US" altLang="ja-JP" sz="1200" dirty="0"/>
              <a:t>The discussion has been going on for more than a decade.</a:t>
            </a:r>
            <a:endParaRPr lang="en-US" altLang="ja-JP" b="0" i="0" dirty="0">
              <a:solidFill>
                <a:srgbClr val="474747"/>
              </a:solidFill>
              <a:effectLst/>
              <a:latin typeface="Arial" panose="020B0604020202020204" pitchFamily="34" charset="0"/>
            </a:endParaRPr>
          </a:p>
          <a:p>
            <a:r>
              <a:rPr lang="en-US" altLang="ja-JP" b="0" i="0" dirty="0">
                <a:solidFill>
                  <a:srgbClr val="474747"/>
                </a:solidFill>
                <a:effectLst/>
                <a:latin typeface="Arial" panose="020B0604020202020204" pitchFamily="34" charset="0"/>
              </a:rPr>
              <a:t>This topic is one of the known-unknown issues of GeV gamma-rays.</a:t>
            </a:r>
          </a:p>
          <a:p>
            <a:endParaRPr lang="en-US" altLang="ja-JP" b="0" i="0" dirty="0">
              <a:solidFill>
                <a:srgbClr val="474747"/>
              </a:solidFill>
              <a:effectLst/>
              <a:latin typeface="Arial" panose="020B0604020202020204" pitchFamily="34" charset="0"/>
            </a:endParaRPr>
          </a:p>
          <a:p>
            <a:r>
              <a:rPr lang="en-US" altLang="ja-JP" b="0" i="0" dirty="0">
                <a:solidFill>
                  <a:srgbClr val="474747"/>
                </a:solidFill>
                <a:effectLst/>
                <a:latin typeface="Arial" panose="020B0604020202020204" pitchFamily="34" charset="0"/>
              </a:rPr>
              <a:t>Weakly Interacting Massive Particle</a:t>
            </a:r>
            <a:endParaRPr kumimoji="1" lang="en-US" altLang="ja-JP" dirty="0"/>
          </a:p>
          <a:p>
            <a:endParaRPr kumimoji="1" lang="en-US" altLang="ja-JP" dirty="0"/>
          </a:p>
          <a:p>
            <a:r>
              <a:rPr kumimoji="1" lang="ja-JP" altLang="en-US" dirty="0"/>
              <a:t>銀河中心領域には、未知の</a:t>
            </a:r>
            <a:r>
              <a:rPr kumimoji="1" lang="en-US" altLang="ja-JP" dirty="0"/>
              <a:t>γ</a:t>
            </a:r>
            <a:r>
              <a:rPr kumimoji="1" lang="ja-JP" altLang="en-US" dirty="0"/>
              <a:t>線源の存在が知られています。</a:t>
            </a:r>
            <a:endParaRPr kumimoji="1" lang="en-US" altLang="ja-JP" dirty="0"/>
          </a:p>
          <a:p>
            <a:r>
              <a:rPr kumimoji="1" lang="ja-JP" altLang="en-US" dirty="0"/>
              <a:t>左上は</a:t>
            </a:r>
            <a:r>
              <a:rPr kumimoji="1" lang="en-US" altLang="ja-JP" dirty="0"/>
              <a:t>Fermi</a:t>
            </a:r>
            <a:r>
              <a:rPr kumimoji="1" lang="ja-JP" altLang="en-US" dirty="0"/>
              <a:t>で観測された銀河中心領域の全</a:t>
            </a:r>
            <a:r>
              <a:rPr kumimoji="1" lang="en-US" altLang="ja-JP" dirty="0"/>
              <a:t>photon</a:t>
            </a:r>
            <a:r>
              <a:rPr kumimoji="1" lang="ja-JP" altLang="en-US" dirty="0"/>
              <a:t>数分布です。エネルギー領域は</a:t>
            </a:r>
            <a:r>
              <a:rPr kumimoji="1" lang="en-US" altLang="ja-JP" dirty="0"/>
              <a:t>1.0</a:t>
            </a:r>
            <a:r>
              <a:rPr kumimoji="1" lang="ja-JP" altLang="en-US" dirty="0"/>
              <a:t>から</a:t>
            </a:r>
            <a:r>
              <a:rPr kumimoji="1" lang="en-US" altLang="ja-JP" dirty="0"/>
              <a:t>3.16GeV</a:t>
            </a:r>
            <a:r>
              <a:rPr kumimoji="1" lang="ja-JP" altLang="en-US" dirty="0"/>
              <a:t>です。</a:t>
            </a:r>
            <a:endParaRPr kumimoji="1" lang="en-US" altLang="ja-JP" dirty="0"/>
          </a:p>
          <a:p>
            <a:r>
              <a:rPr kumimoji="1" lang="ja-JP" altLang="en-US" dirty="0"/>
              <a:t>右上は既知の</a:t>
            </a:r>
            <a:r>
              <a:rPr kumimoji="1" lang="en-US" altLang="ja-JP" dirty="0"/>
              <a:t>γ</a:t>
            </a:r>
            <a:r>
              <a:rPr kumimoji="1" lang="ja-JP" altLang="en-US" dirty="0"/>
              <a:t>線源とバックグラウンドモデルを差し引いたものです。</a:t>
            </a:r>
            <a:endParaRPr kumimoji="1" lang="en-US" altLang="ja-JP" dirty="0"/>
          </a:p>
          <a:p>
            <a:r>
              <a:rPr kumimoji="1" lang="ja-JP" altLang="en-US" dirty="0"/>
              <a:t>銀河中心の周辺１度の範囲に</a:t>
            </a:r>
            <a:r>
              <a:rPr kumimoji="1" lang="en-US" altLang="ja-JP" dirty="0"/>
              <a:t>excess</a:t>
            </a:r>
            <a:r>
              <a:rPr kumimoji="1" lang="ja-JP" altLang="en-US" dirty="0"/>
              <a:t>が存在しています。</a:t>
            </a:r>
            <a:endParaRPr kumimoji="1" lang="en-US" altLang="ja-JP" dirty="0"/>
          </a:p>
          <a:p>
            <a:r>
              <a:rPr kumimoji="1" lang="ja-JP" altLang="en-US" dirty="0"/>
              <a:t>この議論は１０年以上続いています。</a:t>
            </a:r>
            <a:endParaRPr kumimoji="1" lang="en-US" altLang="ja-JP" dirty="0"/>
          </a:p>
          <a:p>
            <a:r>
              <a:rPr kumimoji="1" lang="ja-JP" altLang="en-US" dirty="0"/>
              <a:t>これは</a:t>
            </a:r>
            <a:r>
              <a:rPr kumimoji="1" lang="en-US" altLang="ja-JP" dirty="0"/>
              <a:t>GeV</a:t>
            </a:r>
            <a:r>
              <a:rPr kumimoji="1" lang="ja-JP" altLang="en-US" dirty="0"/>
              <a:t>ガンマ線の重要なトピックの一つです。</a:t>
            </a:r>
            <a:endParaRPr kumimoji="1" lang="en-US" altLang="ja-JP" dirty="0"/>
          </a:p>
        </p:txBody>
      </p:sp>
      <p:sp>
        <p:nvSpPr>
          <p:cNvPr id="4" name="スライド番号プレースホルダー 3">
            <a:extLst>
              <a:ext uri="{FF2B5EF4-FFF2-40B4-BE49-F238E27FC236}">
                <a16:creationId xmlns:a16="http://schemas.microsoft.com/office/drawing/2014/main" xmlns="" id="{5F8EDDEA-F70E-802D-BE79-B7EAE91B1D14}"/>
              </a:ext>
            </a:extLst>
          </p:cNvPr>
          <p:cNvSpPr>
            <a:spLocks noGrp="1"/>
          </p:cNvSpPr>
          <p:nvPr>
            <p:ph type="sldNum" sz="quarter" idx="5"/>
          </p:nvPr>
        </p:nvSpPr>
        <p:spPr/>
        <p:txBody>
          <a:bodyPr/>
          <a:lstStyle/>
          <a:p>
            <a:fld id="{62505E76-7BF8-48E2-A7DB-92ABE56F5DDE}" type="slidenum">
              <a:rPr kumimoji="1" lang="ja-JP" altLang="en-US" smtClean="0"/>
              <a:t>5</a:t>
            </a:fld>
            <a:endParaRPr kumimoji="1" lang="ja-JP" altLang="en-US"/>
          </a:p>
        </p:txBody>
      </p:sp>
    </p:spTree>
    <p:extLst>
      <p:ext uri="{BB962C8B-B14F-4D97-AF65-F5344CB8AC3E}">
        <p14:creationId xmlns:p14="http://schemas.microsoft.com/office/powerpoint/2010/main" val="208495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C7A11E-DC73-4EE3-CC9B-689FC430B3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DDD1A8BC-43C7-3CBE-3469-8EE76A38D63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EF32E38D-10AB-09EC-42EF-A4E4CF1B3E7A}"/>
              </a:ext>
            </a:extLst>
          </p:cNvPr>
          <p:cNvSpPr>
            <a:spLocks noGrp="1"/>
          </p:cNvSpPr>
          <p:nvPr>
            <p:ph type="body" idx="1"/>
          </p:nvPr>
        </p:nvSpPr>
        <p:spPr/>
        <p:txBody>
          <a:bodyPr/>
          <a:lstStyle/>
          <a:p>
            <a:r>
              <a:rPr kumimoji="1" lang="en-US" altLang="ja-JP" sz="1200" dirty="0"/>
              <a:t>However, we can not solve this issue by continuing to observe Fermi.</a:t>
            </a:r>
          </a:p>
          <a:p>
            <a:r>
              <a:rPr kumimoji="1" lang="en-US" altLang="ja-JP" sz="1200" dirty="0"/>
              <a:t>This figure shows the relationship between the distance from the galactic center and the flux of γ-ray excess.</a:t>
            </a:r>
          </a:p>
          <a:p>
            <a:pPr algn="l">
              <a:defRPr sz="1800">
                <a:latin typeface="Helvetica"/>
                <a:ea typeface="Helvetica"/>
                <a:cs typeface="Helvetica"/>
                <a:sym typeface="Helvetica"/>
              </a:defRPr>
            </a:pPr>
            <a:r>
              <a:rPr lang="en-US" altLang="ja-JP" sz="1200" dirty="0"/>
              <a:t>All data points are results from Fermi observation data analyzed by various groups.</a:t>
            </a:r>
            <a:endParaRPr kumimoji="1" lang="en-US" altLang="ja-JP" sz="1200" dirty="0"/>
          </a:p>
          <a:p>
            <a:r>
              <a:rPr kumimoji="1" lang="en-US" altLang="ja-JP" sz="1200" dirty="0"/>
              <a:t>This dotted line shows simple dark matter density profile.</a:t>
            </a:r>
          </a:p>
          <a:p>
            <a:r>
              <a:rPr kumimoji="1" lang="en-US" altLang="ja-JP" sz="1200" dirty="0"/>
              <a:t>Dark matter density profile increases near the center, so Gamma-ray emissions sharply increase.</a:t>
            </a:r>
          </a:p>
          <a:p>
            <a:r>
              <a:rPr kumimoji="1" lang="en-US" altLang="ja-JP" sz="1200" dirty="0"/>
              <a:t>So we are interested in t</a:t>
            </a:r>
            <a:r>
              <a:rPr lang="en-US" altLang="ja-JP" sz="1200" dirty="0">
                <a:solidFill>
                  <a:srgbClr val="FF0000"/>
                </a:solidFill>
                <a:latin typeface="+mn-lt"/>
              </a:rPr>
              <a:t>he most central region to confirm this trend with more reliable.</a:t>
            </a:r>
          </a:p>
          <a:p>
            <a:endParaRPr kumimoji="1" lang="en-US" altLang="ja-JP" sz="1200" dirty="0"/>
          </a:p>
          <a:p>
            <a:pPr defTabSz="321457">
              <a:defRPr sz="2200" b="1">
                <a:solidFill>
                  <a:schemeClr val="accent2">
                    <a:hueOff val="2904442"/>
                  </a:schemeClr>
                </a:solidFill>
                <a:latin typeface="Helvetica"/>
                <a:ea typeface="Helvetica"/>
                <a:cs typeface="Helvetica"/>
                <a:sym typeface="Helvetica"/>
              </a:defRPr>
            </a:pPr>
            <a:r>
              <a:rPr kumimoji="1" lang="en-US" altLang="ja-JP" sz="1200" b="0" dirty="0"/>
              <a:t>However, inner region </a:t>
            </a:r>
            <a:r>
              <a:rPr lang="en-US" altLang="ja-JP" sz="1200" b="0" dirty="0">
                <a:solidFill>
                  <a:srgbClr val="FF0000"/>
                </a:solidFill>
              </a:rPr>
              <a:t>Inner region cannot be verified due to limitations of Fermi's angular resolution.</a:t>
            </a:r>
            <a:r>
              <a:rPr kumimoji="1" lang="en-US" altLang="ja-JP" sz="1200" b="0" dirty="0"/>
              <a:t> </a:t>
            </a:r>
          </a:p>
          <a:p>
            <a:r>
              <a:rPr kumimoji="1" lang="en-US" altLang="ja-JP" sz="1200" dirty="0"/>
              <a:t>It is about 1 degree.</a:t>
            </a:r>
          </a:p>
          <a:p>
            <a:endParaRPr kumimoji="1" lang="en-US" altLang="ja-JP" sz="1200" dirty="0"/>
          </a:p>
          <a:p>
            <a:r>
              <a:rPr kumimoji="1" lang="ja-JP" altLang="en-US" sz="1200" dirty="0"/>
              <a:t>しかし、我々は</a:t>
            </a:r>
            <a:r>
              <a:rPr kumimoji="1" lang="en-US" altLang="ja-JP" sz="1200" dirty="0"/>
              <a:t>Fermi</a:t>
            </a:r>
            <a:r>
              <a:rPr kumimoji="1" lang="ja-JP" altLang="en-US" sz="1200" dirty="0"/>
              <a:t>の観測を続けてもこの問題は解決できません。</a:t>
            </a:r>
            <a:endParaRPr kumimoji="1" lang="en-US" altLang="ja-JP" sz="1200" dirty="0"/>
          </a:p>
          <a:p>
            <a:r>
              <a:rPr kumimoji="1" lang="ja-JP" altLang="en-US" sz="1200" dirty="0"/>
              <a:t>この図は銀河中心からの距離と</a:t>
            </a:r>
            <a:r>
              <a:rPr kumimoji="1" lang="en-US" altLang="ja-JP" sz="1200" dirty="0"/>
              <a:t>γ</a:t>
            </a:r>
            <a:r>
              <a:rPr kumimoji="1" lang="ja-JP" altLang="en-US" sz="1200" dirty="0"/>
              <a:t>線エクセスのフラックスの関係です。</a:t>
            </a:r>
            <a:endParaRPr kumimoji="1" lang="en-US" altLang="ja-JP" sz="1200" dirty="0"/>
          </a:p>
          <a:p>
            <a:r>
              <a:rPr kumimoji="1" lang="ja-JP" altLang="en-US" sz="1200" dirty="0"/>
              <a:t>点が異なるグループによる</a:t>
            </a:r>
            <a:r>
              <a:rPr kumimoji="1" lang="en-US" altLang="ja-JP" sz="1200" dirty="0"/>
              <a:t>Fermi</a:t>
            </a:r>
            <a:r>
              <a:rPr kumimoji="1" lang="ja-JP" altLang="en-US" sz="1200" dirty="0"/>
              <a:t>の全解析結果です。</a:t>
            </a:r>
            <a:endParaRPr kumimoji="1" lang="en-US" altLang="ja-JP" sz="1200" dirty="0"/>
          </a:p>
          <a:p>
            <a:r>
              <a:rPr kumimoji="1" lang="ja-JP" altLang="en-US" sz="1200" dirty="0"/>
              <a:t>青い線が</a:t>
            </a:r>
            <a:r>
              <a:rPr kumimoji="1" lang="en-US" altLang="ja-JP" sz="1200" dirty="0"/>
              <a:t>Fermi</a:t>
            </a:r>
            <a:r>
              <a:rPr kumimoji="1" lang="ja-JP" altLang="en-US" sz="1200" dirty="0"/>
              <a:t>の角度分解能です。</a:t>
            </a:r>
            <a:endParaRPr kumimoji="1" lang="en-US" altLang="ja-JP" sz="1200" dirty="0"/>
          </a:p>
          <a:p>
            <a:endParaRPr kumimoji="1" lang="en-US" altLang="ja-JP" sz="1200" dirty="0"/>
          </a:p>
        </p:txBody>
      </p:sp>
      <p:sp>
        <p:nvSpPr>
          <p:cNvPr id="4" name="スライド番号プレースホルダー 3">
            <a:extLst>
              <a:ext uri="{FF2B5EF4-FFF2-40B4-BE49-F238E27FC236}">
                <a16:creationId xmlns:a16="http://schemas.microsoft.com/office/drawing/2014/main" xmlns="" id="{44299EC0-BCD0-6DF7-42D4-FC3982A05168}"/>
              </a:ext>
            </a:extLst>
          </p:cNvPr>
          <p:cNvSpPr>
            <a:spLocks noGrp="1"/>
          </p:cNvSpPr>
          <p:nvPr>
            <p:ph type="sldNum" sz="quarter" idx="5"/>
          </p:nvPr>
        </p:nvSpPr>
        <p:spPr/>
        <p:txBody>
          <a:bodyPr/>
          <a:lstStyle/>
          <a:p>
            <a:fld id="{62505E76-7BF8-48E2-A7DB-92ABE56F5DDE}" type="slidenum">
              <a:rPr kumimoji="1" lang="ja-JP" altLang="en-US" smtClean="0"/>
              <a:t>6</a:t>
            </a:fld>
            <a:endParaRPr kumimoji="1" lang="ja-JP" altLang="en-US"/>
          </a:p>
        </p:txBody>
      </p:sp>
    </p:spTree>
    <p:extLst>
      <p:ext uri="{BB962C8B-B14F-4D97-AF65-F5344CB8AC3E}">
        <p14:creationId xmlns:p14="http://schemas.microsoft.com/office/powerpoint/2010/main" val="73852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You know the angular resolution of gamma-ray is very poor.</a:t>
            </a:r>
          </a:p>
          <a:p>
            <a:r>
              <a:rPr kumimoji="1" lang="en-US" altLang="ja-JP" dirty="0"/>
              <a:t>This is a comparison of crab nebula observations in Fermi and other wavelength bands.</a:t>
            </a:r>
          </a:p>
          <a:p>
            <a:r>
              <a:rPr kumimoji="1" lang="en-US" altLang="ja-JP" dirty="0"/>
              <a:t>In other wavelength bands, angular resolution is less than 0.1 degree.</a:t>
            </a:r>
          </a:p>
          <a:p>
            <a:r>
              <a:rPr kumimoji="1" lang="en-US" altLang="ja-JP" dirty="0"/>
              <a:t>However, in case of Fermi, more than 1degree.</a:t>
            </a:r>
          </a:p>
          <a:p>
            <a:r>
              <a:rPr kumimoji="1" lang="en-US" altLang="ja-JP" dirty="0"/>
              <a:t>So, All objects are blurred with the size of the moon. We need to improvement of angular resolution.</a:t>
            </a:r>
          </a:p>
        </p:txBody>
      </p:sp>
      <p:sp>
        <p:nvSpPr>
          <p:cNvPr id="4" name="スライド番号プレースホルダー 3"/>
          <p:cNvSpPr>
            <a:spLocks noGrp="1"/>
          </p:cNvSpPr>
          <p:nvPr>
            <p:ph type="sldNum" sz="quarter" idx="5"/>
          </p:nvPr>
        </p:nvSpPr>
        <p:spPr/>
        <p:txBody>
          <a:bodyPr/>
          <a:lstStyle/>
          <a:p>
            <a:fld id="{62505E76-7BF8-48E2-A7DB-92ABE56F5DDE}" type="slidenum">
              <a:rPr kumimoji="1" lang="ja-JP" altLang="en-US" smtClean="0"/>
              <a:t>7</a:t>
            </a:fld>
            <a:endParaRPr kumimoji="1" lang="ja-JP" altLang="en-US"/>
          </a:p>
        </p:txBody>
      </p:sp>
    </p:spTree>
    <p:extLst>
      <p:ext uri="{BB962C8B-B14F-4D97-AF65-F5344CB8AC3E}">
        <p14:creationId xmlns:p14="http://schemas.microsoft.com/office/powerpoint/2010/main" val="403634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0384FF-943A-BA84-B33E-804EC888B0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5CEFAD8D-FF04-AFE4-B32F-C22A16FFEF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09776692-2952-6E7C-87D2-C9F09CCEB51B}"/>
              </a:ext>
            </a:extLst>
          </p:cNvPr>
          <p:cNvSpPr>
            <a:spLocks noGrp="1"/>
          </p:cNvSpPr>
          <p:nvPr>
            <p:ph type="body" idx="1"/>
          </p:nvPr>
        </p:nvSpPr>
        <p:spPr/>
        <p:txBody>
          <a:bodyPr/>
          <a:lstStyle/>
          <a:p>
            <a:r>
              <a:rPr kumimoji="1" lang="en-US" altLang="ja-JP" sz="1200" dirty="0"/>
              <a:t>Second, I focus on gamma-ray polarimetry.</a:t>
            </a:r>
          </a:p>
          <a:p>
            <a:r>
              <a:rPr kumimoji="1" lang="en-US" altLang="ja-JP" sz="1200" dirty="0"/>
              <a:t>You know the high-energy photon </a:t>
            </a:r>
            <a:r>
              <a:rPr kumimoji="1" lang="en-US" altLang="ja-JP" sz="1200" b="0" dirty="0"/>
              <a:t>provides information on the emission mechanism of pulsars and AGNs (</a:t>
            </a:r>
            <a:r>
              <a:rPr lang="en-US" altLang="ja-JP" b="0" i="0" dirty="0">
                <a:solidFill>
                  <a:srgbClr val="001D35"/>
                </a:solidFill>
                <a:effectLst/>
                <a:latin typeface="Arial" panose="020B0604020202020204" pitchFamily="34" charset="0"/>
              </a:rPr>
              <a:t>Active Galactic Nucleus</a:t>
            </a:r>
            <a:r>
              <a:rPr kumimoji="1" lang="en-US" altLang="ja-JP" sz="1200" b="0" dirty="0"/>
              <a:t>).</a:t>
            </a:r>
          </a:p>
          <a:p>
            <a:r>
              <a:rPr kumimoji="1" lang="en-US" altLang="ja-JP" sz="1200" b="0" dirty="0"/>
              <a:t>In X-ray band, IXPE observed of X-ray polarimetry imaging.</a:t>
            </a:r>
          </a:p>
          <a:p>
            <a:r>
              <a:rPr kumimoji="1" lang="en-US" altLang="ja-JP" sz="1200" b="0" dirty="0"/>
              <a:t>This figure shows high polarization degree from the Vela pulser wind nebula.</a:t>
            </a:r>
          </a:p>
          <a:p>
            <a:r>
              <a:rPr kumimoji="1" lang="en-US" altLang="ja-JP" sz="1200" b="0" dirty="0"/>
              <a:t>On the other hand, gamma-ray observation is unexplored.</a:t>
            </a:r>
          </a:p>
          <a:p>
            <a:r>
              <a:rPr kumimoji="1" lang="en-US" altLang="ja-JP" sz="1200" b="0" dirty="0"/>
              <a:t>Some models predict high polarization degree at MeV to GeV energy bands of the pulsers and blazars.</a:t>
            </a:r>
          </a:p>
          <a:p>
            <a:r>
              <a:rPr kumimoji="1" lang="en-US" altLang="ja-JP" sz="1200" b="0" dirty="0"/>
              <a:t>Detector capable of polarization observations in the gamma-ray band is awaited.</a:t>
            </a:r>
          </a:p>
        </p:txBody>
      </p:sp>
      <p:sp>
        <p:nvSpPr>
          <p:cNvPr id="4" name="スライド番号プレースホルダー 3">
            <a:extLst>
              <a:ext uri="{FF2B5EF4-FFF2-40B4-BE49-F238E27FC236}">
                <a16:creationId xmlns:a16="http://schemas.microsoft.com/office/drawing/2014/main" xmlns="" id="{4D2BB443-F26C-42B7-7B78-7E46859497D7}"/>
              </a:ext>
            </a:extLst>
          </p:cNvPr>
          <p:cNvSpPr>
            <a:spLocks noGrp="1"/>
          </p:cNvSpPr>
          <p:nvPr>
            <p:ph type="sldNum" sz="quarter" idx="5"/>
          </p:nvPr>
        </p:nvSpPr>
        <p:spPr/>
        <p:txBody>
          <a:bodyPr/>
          <a:lstStyle/>
          <a:p>
            <a:fld id="{62505E76-7BF8-48E2-A7DB-92ABE56F5DDE}" type="slidenum">
              <a:rPr kumimoji="1" lang="ja-JP" altLang="en-US" smtClean="0"/>
              <a:t>8</a:t>
            </a:fld>
            <a:endParaRPr kumimoji="1" lang="ja-JP" altLang="en-US"/>
          </a:p>
        </p:txBody>
      </p:sp>
    </p:spTree>
    <p:extLst>
      <p:ext uri="{BB962C8B-B14F-4D97-AF65-F5344CB8AC3E}">
        <p14:creationId xmlns:p14="http://schemas.microsoft.com/office/powerpoint/2010/main" val="335320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68361E-69C3-9743-1E18-F90EBE6ADC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001A0BE7-F4C5-26AC-F027-37BBBF47B9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1996E560-1756-BDC7-29C4-AC2E1D6B9E8C}"/>
              </a:ext>
            </a:extLst>
          </p:cNvPr>
          <p:cNvSpPr>
            <a:spLocks noGrp="1"/>
          </p:cNvSpPr>
          <p:nvPr>
            <p:ph type="body" idx="1"/>
          </p:nvPr>
        </p:nvSpPr>
        <p:spPr/>
        <p:txBody>
          <a:bodyPr/>
          <a:lstStyle/>
          <a:p>
            <a:r>
              <a:rPr kumimoji="1" lang="en-US" altLang="ja-JP" sz="1200" dirty="0"/>
              <a:t>So, we are developing unique gamma-ray telescope using nuclear emulsion technology.</a:t>
            </a:r>
          </a:p>
          <a:p>
            <a:r>
              <a:rPr kumimoji="1" lang="en-US" altLang="ja-JP" sz="1200" dirty="0"/>
              <a:t>Nuclear emulsion is the photographic films that can record the trajectories of charged particles in 3-dimensional with high resolution.</a:t>
            </a:r>
          </a:p>
          <a:p>
            <a:r>
              <a:rPr kumimoji="1" lang="en-US" altLang="ja-JP" sz="1200" dirty="0"/>
              <a:t>Middle figure shows the principle of our nuclear emulsion detector.</a:t>
            </a:r>
          </a:p>
          <a:p>
            <a:r>
              <a:rPr lang="en-US" altLang="ja-JP" sz="1200" dirty="0">
                <a:solidFill>
                  <a:srgbClr val="FF0000"/>
                </a:solidFill>
              </a:rPr>
              <a:t>Intrinsic position</a:t>
            </a:r>
            <a:r>
              <a:rPr kumimoji="1" lang="en-US" altLang="ja-JP" sz="1200" dirty="0">
                <a:solidFill>
                  <a:srgbClr val="FF0000"/>
                </a:solidFill>
              </a:rPr>
              <a:t> resolution achieve that 50 nanometer, so very high resolution.</a:t>
            </a:r>
          </a:p>
          <a:p>
            <a:r>
              <a:rPr kumimoji="1" lang="en-US" altLang="ja-JP" sz="1200" dirty="0">
                <a:solidFill>
                  <a:srgbClr val="FF0000"/>
                </a:solidFill>
              </a:rPr>
              <a:t>Bottom figure shows the microscopic view of nuclear emulsion.</a:t>
            </a:r>
          </a:p>
          <a:p>
            <a:r>
              <a:rPr kumimoji="1" lang="en-US" altLang="ja-JP" sz="1200" dirty="0">
                <a:solidFill>
                  <a:srgbClr val="FF0000"/>
                </a:solidFill>
              </a:rPr>
              <a:t>Emulsion</a:t>
            </a:r>
            <a:r>
              <a:rPr kumimoji="1" lang="ja-JP" altLang="en-US" sz="1200" dirty="0">
                <a:solidFill>
                  <a:srgbClr val="FF0000"/>
                </a:solidFill>
              </a:rPr>
              <a:t> </a:t>
            </a:r>
            <a:r>
              <a:rPr kumimoji="1" lang="en-US" altLang="ja-JP" sz="1200" dirty="0">
                <a:solidFill>
                  <a:srgbClr val="FF0000"/>
                </a:solidFill>
              </a:rPr>
              <a:t>is function as converter of gamma-ray, so this microscopic image detect the gamma-ray pair creation event.</a:t>
            </a:r>
          </a:p>
          <a:p>
            <a:r>
              <a:rPr kumimoji="1" lang="en-US" altLang="ja-JP" sz="1200" dirty="0">
                <a:solidFill>
                  <a:srgbClr val="FF0000"/>
                </a:solidFill>
              </a:rPr>
              <a:t>And it is also tracker for the electron and positron tracks at the same time.</a:t>
            </a:r>
          </a:p>
          <a:p>
            <a:r>
              <a:rPr kumimoji="1" lang="en-US" altLang="ja-JP" sz="1200" dirty="0">
                <a:solidFill>
                  <a:srgbClr val="FF0000"/>
                </a:solidFill>
              </a:rPr>
              <a:t>Emulsion film can determine the gamma-ray direction with high angular resolution.</a:t>
            </a:r>
          </a:p>
          <a:p>
            <a:r>
              <a:rPr kumimoji="1" lang="en-US" altLang="ja-JP" sz="1200" dirty="0">
                <a:solidFill>
                  <a:srgbClr val="FF0000"/>
                </a:solidFill>
              </a:rPr>
              <a:t>And it has also polarization sensitivity because we can determine the direction of electron and positron before </a:t>
            </a:r>
            <a:r>
              <a:rPr lang="en-US" altLang="ja-JP" b="0" i="0" dirty="0">
                <a:solidFill>
                  <a:srgbClr val="474747"/>
                </a:solidFill>
                <a:effectLst/>
                <a:latin typeface="Arial" panose="020B0604020202020204" pitchFamily="34" charset="0"/>
              </a:rPr>
              <a:t>Multiple Coulomb scattering.</a:t>
            </a:r>
            <a:r>
              <a:rPr kumimoji="1" lang="en-US" altLang="ja-JP" sz="1200" dirty="0">
                <a:solidFill>
                  <a:srgbClr val="FF0000"/>
                </a:solidFill>
              </a:rPr>
              <a:t> </a:t>
            </a:r>
          </a:p>
          <a:p>
            <a:r>
              <a:rPr kumimoji="1" lang="en-US" altLang="ja-JP" sz="1200" dirty="0">
                <a:solidFill>
                  <a:srgbClr val="FF0000"/>
                </a:solidFill>
              </a:rPr>
              <a:t>And it has large scalability because it is just a film.</a:t>
            </a:r>
          </a:p>
          <a:p>
            <a:endParaRPr kumimoji="1" lang="en-US" altLang="ja-JP" sz="1200" dirty="0">
              <a:solidFill>
                <a:srgbClr val="FF0000"/>
              </a:solidFill>
            </a:endParaRPr>
          </a:p>
          <a:p>
            <a:endParaRPr kumimoji="1" lang="en-US" altLang="ja-JP" sz="1200" dirty="0">
              <a:solidFill>
                <a:srgbClr val="FF0000"/>
              </a:solidFill>
            </a:endParaRPr>
          </a:p>
          <a:p>
            <a:r>
              <a:rPr lang="en-US" altLang="ja-JP" sz="1800" b="0" i="0" u="none" strike="noStrike" baseline="0" dirty="0">
                <a:solidFill>
                  <a:srgbClr val="000000"/>
                </a:solidFill>
                <a:latin typeface="Times New Roman" panose="02020603050405020304" pitchFamily="18" charset="0"/>
              </a:rPr>
              <a:t>Nuclear emulsion has three layers: an emulsion gel, a plastic base and an emulsion gel. Typically, the thicknesses are 50-80μm for gel and 180-210</a:t>
            </a:r>
            <a:r>
              <a:rPr lang="en-US" altLang="ja-JP" sz="1800" b="0" i="0" u="none" strike="noStrike" baseline="0" dirty="0">
                <a:solidFill>
                  <a:srgbClr val="000000"/>
                </a:solidFill>
                <a:latin typeface="Cambria Math" panose="02040503050406030204" pitchFamily="18" charset="0"/>
              </a:rPr>
              <a:t>μm </a:t>
            </a:r>
            <a:r>
              <a:rPr lang="en-US" altLang="ja-JP" sz="1800" b="0" i="0" u="none" strike="noStrike" baseline="0" dirty="0">
                <a:solidFill>
                  <a:srgbClr val="000000"/>
                </a:solidFill>
                <a:latin typeface="Times New Roman" panose="02020603050405020304" pitchFamily="18" charset="0"/>
              </a:rPr>
              <a:t>plastic base. The main components of the gel are </a:t>
            </a:r>
            <a:r>
              <a:rPr lang="en-US" altLang="ja-JP" sz="1800" b="0" i="0" u="none" strike="noStrike" baseline="0" dirty="0" err="1">
                <a:solidFill>
                  <a:srgbClr val="000000"/>
                </a:solidFill>
                <a:latin typeface="Times New Roman" panose="02020603050405020304" pitchFamily="18" charset="0"/>
              </a:rPr>
              <a:t>AgBr</a:t>
            </a:r>
            <a:r>
              <a:rPr lang="en-US" altLang="ja-JP" sz="1800" b="0" i="0" u="none" strike="noStrike" baseline="0" dirty="0">
                <a:solidFill>
                  <a:srgbClr val="000000"/>
                </a:solidFill>
                <a:latin typeface="Times New Roman" panose="02020603050405020304" pitchFamily="18" charset="0"/>
              </a:rPr>
              <a:t> crystals and gelatin. When a charged particle passes through the gel layer, latent images are created nearby the trajectory of the particle. After chemical development, these latent images become sub-micron silver grains. The three-dimensional line that connects silver grains is the trajectory of the charged particle. </a:t>
            </a:r>
            <a:endParaRPr kumimoji="1" lang="en-US" altLang="ja-JP" sz="1200" dirty="0">
              <a:solidFill>
                <a:srgbClr val="FF0000"/>
              </a:solidFill>
            </a:endParaRPr>
          </a:p>
          <a:p>
            <a:endParaRPr lang="en-US" altLang="ja-JP" sz="1200" dirty="0">
              <a:solidFill>
                <a:srgbClr val="FF0000"/>
              </a:solidFill>
            </a:endParaRPr>
          </a:p>
          <a:p>
            <a:r>
              <a:rPr lang="en-US" altLang="ja-JP" sz="1200" dirty="0">
                <a:solidFill>
                  <a:srgbClr val="FF0000"/>
                </a:solidFill>
              </a:rPr>
              <a:t>Intrinsic : </a:t>
            </a:r>
            <a:r>
              <a:rPr lang="ja-JP" altLang="en-US" sz="1200" dirty="0">
                <a:solidFill>
                  <a:srgbClr val="FF0000"/>
                </a:solidFill>
              </a:rPr>
              <a:t>本質的な</a:t>
            </a:r>
            <a:endParaRPr kumimoji="1" lang="en-US" altLang="ja-JP" sz="1200" dirty="0">
              <a:solidFill>
                <a:srgbClr val="FF0000"/>
              </a:solidFill>
            </a:endParaRPr>
          </a:p>
          <a:p>
            <a:endParaRPr kumimoji="1" lang="en-US" altLang="ja-JP" sz="1200" dirty="0">
              <a:solidFill>
                <a:srgbClr val="FF0000"/>
              </a:solidFill>
            </a:endParaRPr>
          </a:p>
          <a:p>
            <a:endParaRPr kumimoji="1" lang="en-US" altLang="ja-JP" sz="1200" dirty="0"/>
          </a:p>
        </p:txBody>
      </p:sp>
      <p:sp>
        <p:nvSpPr>
          <p:cNvPr id="4" name="スライド番号プレースホルダー 3">
            <a:extLst>
              <a:ext uri="{FF2B5EF4-FFF2-40B4-BE49-F238E27FC236}">
                <a16:creationId xmlns:a16="http://schemas.microsoft.com/office/drawing/2014/main" xmlns="" id="{4159FD7C-D3E2-2FDE-E26F-85859D223D5B}"/>
              </a:ext>
            </a:extLst>
          </p:cNvPr>
          <p:cNvSpPr>
            <a:spLocks noGrp="1"/>
          </p:cNvSpPr>
          <p:nvPr>
            <p:ph type="sldNum" sz="quarter" idx="5"/>
          </p:nvPr>
        </p:nvSpPr>
        <p:spPr/>
        <p:txBody>
          <a:bodyPr/>
          <a:lstStyle/>
          <a:p>
            <a:fld id="{62505E76-7BF8-48E2-A7DB-92ABE56F5DDE}" type="slidenum">
              <a:rPr kumimoji="1" lang="ja-JP" altLang="en-US" smtClean="0"/>
              <a:t>9</a:t>
            </a:fld>
            <a:endParaRPr kumimoji="1" lang="ja-JP" altLang="en-US"/>
          </a:p>
        </p:txBody>
      </p:sp>
    </p:spTree>
    <p:extLst>
      <p:ext uri="{BB962C8B-B14F-4D97-AF65-F5344CB8AC3E}">
        <p14:creationId xmlns:p14="http://schemas.microsoft.com/office/powerpoint/2010/main" val="212449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6057900" y="25400"/>
            <a:ext cx="3086100" cy="365125"/>
          </a:xfrm>
        </p:spPr>
        <p:txBody>
          <a:bodyPr/>
          <a:lstStyle>
            <a:lvl1pPr>
              <a:defRPr>
                <a:solidFill>
                  <a:schemeClr val="tx1"/>
                </a:solidFill>
              </a:defRPr>
            </a:lvl1pPr>
          </a:lstStyle>
          <a:p>
            <a:pPr algn="r"/>
            <a:endParaRPr kumimoji="1" lang="ja-JP" altLang="en-US" dirty="0"/>
          </a:p>
        </p:txBody>
      </p:sp>
      <p:sp>
        <p:nvSpPr>
          <p:cNvPr id="6" name="Slide Number Placeholder 5"/>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3687612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1506123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3078396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94" name="タイトルテキスト"/>
          <p:cNvSpPr txBox="1">
            <a:spLocks noGrp="1"/>
          </p:cNvSpPr>
          <p:nvPr>
            <p:ph type="title"/>
          </p:nvPr>
        </p:nvSpPr>
        <p:spPr>
          <a:xfrm>
            <a:off x="669727" y="178594"/>
            <a:ext cx="7804547" cy="1518047"/>
          </a:xfrm>
          <a:prstGeom prst="rect">
            <a:avLst/>
          </a:prstGeom>
        </p:spPr>
        <p:txBody>
          <a:bodyPr/>
          <a:lstStyle>
            <a:lvl1pPr>
              <a:defRPr sz="5625">
                <a:latin typeface="ヒラギノ角ゴ ProN W3"/>
                <a:ea typeface="ヒラギノ角ゴ ProN W3"/>
                <a:cs typeface="ヒラギノ角ゴ ProN W3"/>
                <a:sym typeface="ヒラギノ角ゴ ProN W3"/>
              </a:defRPr>
            </a:lvl1pPr>
          </a:lstStyle>
          <a:p>
            <a:r>
              <a:t>タイトルテキスト</a:t>
            </a:r>
          </a:p>
        </p:txBody>
      </p:sp>
      <p:sp>
        <p:nvSpPr>
          <p:cNvPr id="195" name="本文レベル1…"/>
          <p:cNvSpPr txBox="1">
            <a:spLocks noGrp="1"/>
          </p:cNvSpPr>
          <p:nvPr>
            <p:ph type="body" idx="1"/>
          </p:nvPr>
        </p:nvSpPr>
        <p:spPr>
          <a:xfrm>
            <a:off x="669727" y="1821656"/>
            <a:ext cx="7804547" cy="4420195"/>
          </a:xfrm>
          <a:prstGeom prst="rect">
            <a:avLst/>
          </a:prstGeom>
        </p:spPr>
        <p:txBody>
          <a:bodyPr anchor="ctr"/>
          <a:lstStyle>
            <a:lvl1pPr marL="312528" indent="-312528">
              <a:lnSpc>
                <a:spcPct val="100000"/>
              </a:lnSpc>
              <a:spcBef>
                <a:spcPts val="2953"/>
              </a:spcBef>
              <a:buSzPct val="145000"/>
              <a:defRPr sz="2250">
                <a:latin typeface="ヒラギノ角ゴ ProN W3"/>
                <a:ea typeface="ヒラギノ角ゴ ProN W3"/>
                <a:cs typeface="ヒラギノ角ゴ ProN W3"/>
                <a:sym typeface="ヒラギノ角ゴ ProN W3"/>
              </a:defRPr>
            </a:lvl1pPr>
            <a:lvl2pPr marL="625056" indent="-312528">
              <a:lnSpc>
                <a:spcPct val="100000"/>
              </a:lnSpc>
              <a:spcBef>
                <a:spcPts val="2953"/>
              </a:spcBef>
              <a:buSzPct val="145000"/>
              <a:buChar char="•"/>
              <a:defRPr sz="2250">
                <a:latin typeface="ヒラギノ角ゴ ProN W3"/>
                <a:ea typeface="ヒラギノ角ゴ ProN W3"/>
                <a:cs typeface="ヒラギノ角ゴ ProN W3"/>
                <a:sym typeface="ヒラギノ角ゴ ProN W3"/>
              </a:defRPr>
            </a:lvl2pPr>
            <a:lvl3pPr marL="937584" indent="-312528">
              <a:lnSpc>
                <a:spcPct val="100000"/>
              </a:lnSpc>
              <a:spcBef>
                <a:spcPts val="2953"/>
              </a:spcBef>
              <a:buSzPct val="145000"/>
              <a:defRPr sz="2250">
                <a:latin typeface="ヒラギノ角ゴ ProN W3"/>
                <a:ea typeface="ヒラギノ角ゴ ProN W3"/>
                <a:cs typeface="ヒラギノ角ゴ ProN W3"/>
                <a:sym typeface="ヒラギノ角ゴ ProN W3"/>
              </a:defRPr>
            </a:lvl3pPr>
            <a:lvl4pPr marL="1250112" indent="-312528">
              <a:lnSpc>
                <a:spcPct val="100000"/>
              </a:lnSpc>
              <a:spcBef>
                <a:spcPts val="2953"/>
              </a:spcBef>
              <a:buSzPct val="145000"/>
              <a:defRPr sz="2250">
                <a:latin typeface="ヒラギノ角ゴ ProN W3"/>
                <a:ea typeface="ヒラギノ角ゴ ProN W3"/>
                <a:cs typeface="ヒラギノ角ゴ ProN W3"/>
                <a:sym typeface="ヒラギノ角ゴ ProN W3"/>
              </a:defRPr>
            </a:lvl4pPr>
            <a:lvl5pPr marL="1562640" indent="-312528">
              <a:lnSpc>
                <a:spcPct val="100000"/>
              </a:lnSpc>
              <a:spcBef>
                <a:spcPts val="2953"/>
              </a:spcBef>
              <a:buSzPct val="145000"/>
              <a:defRPr sz="2250">
                <a:latin typeface="ヒラギノ角ゴ ProN W3"/>
                <a:ea typeface="ヒラギノ角ゴ ProN W3"/>
                <a:cs typeface="ヒラギノ角ゴ ProN W3"/>
                <a:sym typeface="ヒラギノ角ゴ ProN W3"/>
              </a:defRPr>
            </a:lvl5pPr>
          </a:lstStyle>
          <a:p>
            <a:r>
              <a:t>本文レベル1</a:t>
            </a:r>
          </a:p>
          <a:p>
            <a:pPr lvl="1"/>
            <a:r>
              <a:t>本文レベル2</a:t>
            </a:r>
          </a:p>
          <a:p>
            <a:pPr lvl="2"/>
            <a:r>
              <a:t>本文レベル3</a:t>
            </a:r>
          </a:p>
          <a:p>
            <a:pPr lvl="3"/>
            <a:r>
              <a:t>本文レベル4</a:t>
            </a:r>
          </a:p>
          <a:p>
            <a:pPr lvl="4"/>
            <a:r>
              <a:t>本文レベル5</a:t>
            </a:r>
          </a:p>
        </p:txBody>
      </p:sp>
      <p:sp>
        <p:nvSpPr>
          <p:cNvPr id="196" name="スライド番号"/>
          <p:cNvSpPr txBox="1">
            <a:spLocks noGrp="1"/>
          </p:cNvSpPr>
          <p:nvPr>
            <p:ph type="sldNum" sz="quarter" idx="2"/>
          </p:nvPr>
        </p:nvSpPr>
        <p:spPr>
          <a:xfrm>
            <a:off x="4449997" y="6536531"/>
            <a:ext cx="239245" cy="228028"/>
          </a:xfrm>
          <a:prstGeom prst="rect">
            <a:avLst/>
          </a:prstGeom>
        </p:spPr>
        <p:txBody>
          <a:bodyPr anchor="t"/>
          <a:lstStyle>
            <a:lvl1pPr>
              <a:defRPr sz="1125">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552595130"/>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168601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149333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270224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157125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407393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156746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296365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1437975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6057900" y="0"/>
            <a:ext cx="3086100" cy="365125"/>
          </a:xfrm>
          <a:prstGeom prst="rect">
            <a:avLst/>
          </a:prstGeom>
        </p:spPr>
        <p:txBody>
          <a:bodyPr vert="horz" lIns="91440" tIns="45720" rIns="91440" bIns="45720" rtlCol="0" anchor="ctr"/>
          <a:lstStyle>
            <a:lvl1pPr algn="r">
              <a:defRPr sz="12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2029B-449B-4A15-AEEA-21A8CF85B575}" type="slidenum">
              <a:rPr kumimoji="1" lang="ja-JP" altLang="en-US" smtClean="0"/>
              <a:t>‹#›</a:t>
            </a:fld>
            <a:endParaRPr kumimoji="1" lang="ja-JP" altLang="en-US"/>
          </a:p>
        </p:txBody>
      </p:sp>
    </p:spTree>
    <p:extLst>
      <p:ext uri="{BB962C8B-B14F-4D97-AF65-F5344CB8AC3E}">
        <p14:creationId xmlns:p14="http://schemas.microsoft.com/office/powerpoint/2010/main" val="353574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hyperlink" Target="https://iopscience.iop.org/article/10.3847/1538-4357/ad0973"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jpeg"/><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chart" Target="../charts/chart3.xm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chart" Target="../charts/chart4.xml"/><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9.png"/><Relationship Id="rId5" Type="http://schemas.openxmlformats.org/officeDocument/2006/relationships/image" Target="../media/image56.png"/><Relationship Id="rId6" Type="http://schemas.openxmlformats.org/officeDocument/2006/relationships/image" Target="../media/image380.png"/><Relationship Id="rId7" Type="http://schemas.openxmlformats.org/officeDocument/2006/relationships/image" Target="../media/image390.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t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tif"/><Relationship Id="rId9" Type="http://schemas.openxmlformats.org/officeDocument/2006/relationships/image" Target="../media/image15.tif"/><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ti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xmlns="" id="{A23EB9BD-3079-39C6-34A9-A7B48F359649}"/>
              </a:ext>
            </a:extLst>
          </p:cNvPr>
          <p:cNvPicPr>
            <a:picLocks noChangeAspect="1"/>
          </p:cNvPicPr>
          <p:nvPr/>
        </p:nvPicPr>
        <p:blipFill rotWithShape="1">
          <a:blip r:embed="rId3"/>
          <a:srcRect l="204" t="4009" r="112" b="242"/>
          <a:stretch/>
        </p:blipFill>
        <p:spPr>
          <a:xfrm>
            <a:off x="-11968" y="-85725"/>
            <a:ext cx="9286006" cy="6943725"/>
          </a:xfrm>
          <a:prstGeom prst="rect">
            <a:avLst/>
          </a:prstGeom>
        </p:spPr>
      </p:pic>
      <p:sp>
        <p:nvSpPr>
          <p:cNvPr id="2" name="タイトル 1">
            <a:extLst>
              <a:ext uri="{FF2B5EF4-FFF2-40B4-BE49-F238E27FC236}">
                <a16:creationId xmlns:a16="http://schemas.microsoft.com/office/drawing/2014/main" xmlns="" id="{631C5A7B-2714-432A-B29B-E8616CAB5CF1}"/>
              </a:ext>
            </a:extLst>
          </p:cNvPr>
          <p:cNvSpPr>
            <a:spLocks noGrp="1"/>
          </p:cNvSpPr>
          <p:nvPr>
            <p:ph type="ctrTitle"/>
          </p:nvPr>
        </p:nvSpPr>
        <p:spPr>
          <a:xfrm>
            <a:off x="0" y="1334279"/>
            <a:ext cx="9144000" cy="2729722"/>
          </a:xfrm>
        </p:spPr>
        <p:txBody>
          <a:bodyPr>
            <a:noAutofit/>
          </a:bodyPr>
          <a:lstStyle/>
          <a:p>
            <a:r>
              <a:rPr kumimoji="1" lang="en-US" altLang="ja-JP" sz="4400" b="1" dirty="0">
                <a:ln w="12700">
                  <a:solidFill>
                    <a:schemeClr val="tx1"/>
                  </a:solidFill>
                </a:ln>
                <a:solidFill>
                  <a:schemeClr val="accent6">
                    <a:lumMod val="40000"/>
                    <a:lumOff val="60000"/>
                  </a:schemeClr>
                </a:solidFill>
                <a:latin typeface="+mn-ea"/>
                <a:ea typeface="+mn-ea"/>
              </a:rPr>
              <a:t>GRAINE project :</a:t>
            </a:r>
            <a:br>
              <a:rPr kumimoji="1" lang="en-US" altLang="ja-JP" sz="4400" b="1" dirty="0">
                <a:ln w="12700">
                  <a:solidFill>
                    <a:schemeClr val="tx1"/>
                  </a:solidFill>
                </a:ln>
                <a:solidFill>
                  <a:schemeClr val="accent6">
                    <a:lumMod val="40000"/>
                    <a:lumOff val="60000"/>
                  </a:schemeClr>
                </a:solidFill>
                <a:latin typeface="+mn-ea"/>
                <a:ea typeface="+mn-ea"/>
              </a:rPr>
            </a:br>
            <a:r>
              <a:rPr kumimoji="1" lang="en-US" altLang="ja-JP" sz="4400" b="1" dirty="0">
                <a:ln w="12700">
                  <a:solidFill>
                    <a:schemeClr val="tx1"/>
                  </a:solidFill>
                </a:ln>
                <a:solidFill>
                  <a:schemeClr val="accent6">
                    <a:lumMod val="40000"/>
                    <a:lumOff val="60000"/>
                  </a:schemeClr>
                </a:solidFill>
                <a:latin typeface="+mn-ea"/>
                <a:ea typeface="+mn-ea"/>
              </a:rPr>
              <a:t>a balloon experiment for cosmic GeV Gamma rays</a:t>
            </a:r>
            <a:endParaRPr kumimoji="1" lang="ja-JP" altLang="en-US" sz="4400" b="1" dirty="0">
              <a:ln w="12700">
                <a:solidFill>
                  <a:schemeClr val="tx1"/>
                </a:solidFill>
              </a:ln>
              <a:solidFill>
                <a:schemeClr val="accent6">
                  <a:lumMod val="40000"/>
                  <a:lumOff val="60000"/>
                </a:schemeClr>
              </a:solidFill>
              <a:latin typeface="+mn-ea"/>
              <a:ea typeface="+mn-ea"/>
            </a:endParaRPr>
          </a:p>
        </p:txBody>
      </p:sp>
      <p:sp>
        <p:nvSpPr>
          <p:cNvPr id="3" name="字幕 2">
            <a:extLst>
              <a:ext uri="{FF2B5EF4-FFF2-40B4-BE49-F238E27FC236}">
                <a16:creationId xmlns:a16="http://schemas.microsoft.com/office/drawing/2014/main" xmlns="" id="{1D7AF69C-EA42-4ED1-9119-F267B2B3CFE4}"/>
              </a:ext>
            </a:extLst>
          </p:cNvPr>
          <p:cNvSpPr>
            <a:spLocks noGrp="1"/>
          </p:cNvSpPr>
          <p:nvPr>
            <p:ph type="subTitle" idx="1"/>
          </p:nvPr>
        </p:nvSpPr>
        <p:spPr>
          <a:xfrm>
            <a:off x="-13405" y="4650085"/>
            <a:ext cx="8939981" cy="1929343"/>
          </a:xfrm>
        </p:spPr>
        <p:txBody>
          <a:bodyPr>
            <a:normAutofit fontScale="92500" lnSpcReduction="20000"/>
          </a:bodyPr>
          <a:lstStyle/>
          <a:p>
            <a:r>
              <a:rPr kumimoji="1" lang="en-US" altLang="ja-JP" sz="2400" dirty="0">
                <a:solidFill>
                  <a:schemeClr val="bg1"/>
                </a:solidFill>
              </a:rPr>
              <a:t>TMEX 2025, 10</a:t>
            </a:r>
            <a:r>
              <a:rPr kumimoji="1" lang="en-US" altLang="ja-JP" sz="2400" baseline="30000" dirty="0">
                <a:solidFill>
                  <a:schemeClr val="bg1"/>
                </a:solidFill>
              </a:rPr>
              <a:t>th</a:t>
            </a:r>
            <a:r>
              <a:rPr kumimoji="1" lang="en-US" altLang="ja-JP" sz="2400" dirty="0">
                <a:solidFill>
                  <a:schemeClr val="bg1"/>
                </a:solidFill>
              </a:rPr>
              <a:t> Jan. 2025</a:t>
            </a:r>
          </a:p>
          <a:p>
            <a:r>
              <a:rPr kumimoji="1" lang="ja-JP" altLang="en-US" sz="2400" dirty="0">
                <a:solidFill>
                  <a:schemeClr val="bg1"/>
                </a:solidFill>
              </a:rPr>
              <a:t>              ○</a:t>
            </a:r>
            <a:r>
              <a:rPr kumimoji="1" lang="en-US" altLang="ja-JP" sz="2400" dirty="0">
                <a:solidFill>
                  <a:schemeClr val="bg1"/>
                </a:solidFill>
              </a:rPr>
              <a:t>Shogo </a:t>
            </a:r>
            <a:r>
              <a:rPr kumimoji="1" lang="en-US" altLang="ja-JP" sz="2400" dirty="0" err="1">
                <a:solidFill>
                  <a:schemeClr val="bg1"/>
                </a:solidFill>
              </a:rPr>
              <a:t>Nagahara</a:t>
            </a:r>
            <a:r>
              <a:rPr kumimoji="1" lang="en-US" altLang="ja-JP" sz="2400" baseline="30000" dirty="0" err="1">
                <a:solidFill>
                  <a:schemeClr val="bg1"/>
                </a:solidFill>
              </a:rPr>
              <a:t>B</a:t>
            </a:r>
            <a:r>
              <a:rPr kumimoji="1" lang="en-US" altLang="ja-JP" sz="2400" dirty="0">
                <a:solidFill>
                  <a:schemeClr val="bg1"/>
                </a:solidFill>
              </a:rPr>
              <a:t>,     GRAINE </a:t>
            </a:r>
            <a:r>
              <a:rPr kumimoji="1" lang="en-US" altLang="ja-JP" sz="2400" dirty="0" err="1">
                <a:solidFill>
                  <a:schemeClr val="bg1"/>
                </a:solidFill>
              </a:rPr>
              <a:t>collaboration</a:t>
            </a:r>
            <a:r>
              <a:rPr kumimoji="1" lang="en-US" altLang="ja-JP" sz="2400" baseline="30000" dirty="0" err="1">
                <a:solidFill>
                  <a:schemeClr val="bg1"/>
                </a:solidFill>
              </a:rPr>
              <a:t>A</a:t>
            </a:r>
            <a:r>
              <a:rPr kumimoji="1" lang="en-US" altLang="ja-JP" sz="2400" baseline="30000" dirty="0">
                <a:solidFill>
                  <a:schemeClr val="bg1"/>
                </a:solidFill>
              </a:rPr>
              <a:t>, B, C, D, E, F</a:t>
            </a:r>
          </a:p>
          <a:p>
            <a:r>
              <a:rPr kumimoji="1" lang="en-US" altLang="ja-JP" sz="2400" baseline="30000" dirty="0" err="1">
                <a:solidFill>
                  <a:schemeClr val="bg1"/>
                </a:solidFill>
              </a:rPr>
              <a:t>A</a:t>
            </a:r>
            <a:r>
              <a:rPr lang="en-US" altLang="ja-JP" sz="2400" dirty="0" err="1">
                <a:solidFill>
                  <a:schemeClr val="bg1"/>
                </a:solidFill>
              </a:rPr>
              <a:t>Kobe</a:t>
            </a:r>
            <a:r>
              <a:rPr lang="en-US" altLang="ja-JP" sz="2400" dirty="0">
                <a:solidFill>
                  <a:schemeClr val="bg1"/>
                </a:solidFill>
              </a:rPr>
              <a:t> University, </a:t>
            </a:r>
            <a:r>
              <a:rPr kumimoji="1" lang="en-US" altLang="ja-JP" sz="2400" baseline="30000" dirty="0" err="1">
                <a:solidFill>
                  <a:schemeClr val="bg1"/>
                </a:solidFill>
              </a:rPr>
              <a:t>B</a:t>
            </a:r>
            <a:r>
              <a:rPr lang="en-US" altLang="ja-JP" sz="2400" dirty="0" err="1">
                <a:solidFill>
                  <a:schemeClr val="bg1"/>
                </a:solidFill>
              </a:rPr>
              <a:t>Nagoya</a:t>
            </a:r>
            <a:r>
              <a:rPr lang="en-US" altLang="ja-JP" sz="2400" dirty="0">
                <a:solidFill>
                  <a:schemeClr val="bg1"/>
                </a:solidFill>
              </a:rPr>
              <a:t> University, </a:t>
            </a:r>
          </a:p>
          <a:p>
            <a:r>
              <a:rPr kumimoji="1" lang="en-US" altLang="ja-JP" sz="2400" baseline="30000" dirty="0" err="1">
                <a:solidFill>
                  <a:schemeClr val="bg1"/>
                </a:solidFill>
              </a:rPr>
              <a:t>C</a:t>
            </a:r>
            <a:r>
              <a:rPr lang="en-US" altLang="ja-JP" sz="2400" dirty="0" err="1">
                <a:solidFill>
                  <a:schemeClr val="bg1"/>
                </a:solidFill>
              </a:rPr>
              <a:t>Okayama</a:t>
            </a:r>
            <a:r>
              <a:rPr lang="en-US" altLang="ja-JP" sz="2400" dirty="0">
                <a:solidFill>
                  <a:schemeClr val="bg1"/>
                </a:solidFill>
              </a:rPr>
              <a:t> University of Science,</a:t>
            </a:r>
          </a:p>
          <a:p>
            <a:r>
              <a:rPr kumimoji="1" lang="en-US" altLang="ja-JP" sz="2400" baseline="30000" dirty="0" err="1">
                <a:solidFill>
                  <a:schemeClr val="bg1"/>
                </a:solidFill>
              </a:rPr>
              <a:t>D</a:t>
            </a:r>
            <a:r>
              <a:rPr lang="en-US" altLang="ja-JP" sz="2400" dirty="0" err="1">
                <a:solidFill>
                  <a:schemeClr val="bg1"/>
                </a:solidFill>
              </a:rPr>
              <a:t>Gifu</a:t>
            </a:r>
            <a:r>
              <a:rPr lang="en-US" altLang="ja-JP" sz="2400" dirty="0">
                <a:solidFill>
                  <a:schemeClr val="bg1"/>
                </a:solidFill>
              </a:rPr>
              <a:t> University, </a:t>
            </a:r>
            <a:r>
              <a:rPr kumimoji="1" lang="en-US" altLang="ja-JP" sz="2400" baseline="30000" dirty="0" err="1">
                <a:solidFill>
                  <a:schemeClr val="bg1"/>
                </a:solidFill>
              </a:rPr>
              <a:t>E</a:t>
            </a:r>
            <a:r>
              <a:rPr lang="en-US" altLang="ja-JP" sz="2400" dirty="0" err="1">
                <a:solidFill>
                  <a:schemeClr val="bg1"/>
                </a:solidFill>
              </a:rPr>
              <a:t>Aichi</a:t>
            </a:r>
            <a:r>
              <a:rPr lang="en-US" altLang="ja-JP" sz="2400" dirty="0">
                <a:solidFill>
                  <a:schemeClr val="bg1"/>
                </a:solidFill>
              </a:rPr>
              <a:t> University of Education and </a:t>
            </a:r>
            <a:r>
              <a:rPr kumimoji="1" lang="en-US" altLang="ja-JP" sz="2400" baseline="30000" dirty="0">
                <a:solidFill>
                  <a:schemeClr val="bg1"/>
                </a:solidFill>
              </a:rPr>
              <a:t>F</a:t>
            </a:r>
            <a:r>
              <a:rPr lang="en-US" altLang="ja-JP" sz="2400" dirty="0">
                <a:solidFill>
                  <a:schemeClr val="bg1"/>
                </a:solidFill>
              </a:rPr>
              <a:t>ISAS/JAXA</a:t>
            </a:r>
            <a:endParaRPr lang="en-US" altLang="ja-JP" sz="2200" baseline="30000" dirty="0">
              <a:solidFill>
                <a:schemeClr val="bg1"/>
              </a:solidFill>
            </a:endParaRPr>
          </a:p>
        </p:txBody>
      </p:sp>
      <p:sp>
        <p:nvSpPr>
          <p:cNvPr id="6" name="スライド番号プレースホルダー 5">
            <a:extLst>
              <a:ext uri="{FF2B5EF4-FFF2-40B4-BE49-F238E27FC236}">
                <a16:creationId xmlns:a16="http://schemas.microsoft.com/office/drawing/2014/main" xmlns="" id="{24A4B251-05D8-5546-0CB3-FE35F8DF5B69}"/>
              </a:ext>
            </a:extLst>
          </p:cNvPr>
          <p:cNvSpPr>
            <a:spLocks noGrp="1"/>
          </p:cNvSpPr>
          <p:nvPr>
            <p:ph type="sldNum" sz="quarter" idx="12"/>
          </p:nvPr>
        </p:nvSpPr>
        <p:spPr/>
        <p:txBody>
          <a:bodyPr/>
          <a:lstStyle/>
          <a:p>
            <a:fld id="{32F2029B-449B-4A15-AEEA-21A8CF85B575}" type="slidenum">
              <a:rPr kumimoji="1" lang="ja-JP" altLang="en-US" smtClean="0"/>
              <a:t>1</a:t>
            </a:fld>
            <a:endParaRPr kumimoji="1" lang="ja-JP" altLang="en-US"/>
          </a:p>
        </p:txBody>
      </p:sp>
    </p:spTree>
    <p:extLst>
      <p:ext uri="{BB962C8B-B14F-4D97-AF65-F5344CB8AC3E}">
        <p14:creationId xmlns:p14="http://schemas.microsoft.com/office/powerpoint/2010/main" val="284378181"/>
      </p:ext>
    </p:extLst>
  </p:cSld>
  <p:clrMapOvr>
    <a:masterClrMapping/>
  </p:clrMapOvr>
  <mc:AlternateContent xmlns:mc="http://schemas.openxmlformats.org/markup-compatibility/2006" xmlns:p14="http://schemas.microsoft.com/office/powerpoint/2010/main">
    <mc:Choice Requires="p14">
      <p:transition spd="slow" p14:dur="2000" advTm="3543"/>
    </mc:Choice>
    <mc:Fallback xmlns="">
      <p:transition spd="slow" advTm="35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6B1043-C611-3CF8-5AD2-175A5063180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34CFBD53-3E2A-6192-44FC-15BA9FABACB6}"/>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スライド番号プレースホルダー 3">
            <a:extLst>
              <a:ext uri="{FF2B5EF4-FFF2-40B4-BE49-F238E27FC236}">
                <a16:creationId xmlns:a16="http://schemas.microsoft.com/office/drawing/2014/main" xmlns="" id="{CA3D342A-E41C-9DA7-11E7-A733E40DECE1}"/>
              </a:ext>
            </a:extLst>
          </p:cNvPr>
          <p:cNvSpPr>
            <a:spLocks noGrp="1"/>
          </p:cNvSpPr>
          <p:nvPr>
            <p:ph type="sldNum" sz="quarter" idx="12"/>
          </p:nvPr>
        </p:nvSpPr>
        <p:spPr>
          <a:xfrm>
            <a:off x="6297083" y="6254747"/>
            <a:ext cx="2057400" cy="365125"/>
          </a:xfrm>
        </p:spPr>
        <p:txBody>
          <a:bodyPr/>
          <a:lstStyle/>
          <a:p>
            <a:fld id="{32F2029B-449B-4A15-AEEA-21A8CF85B575}" type="slidenum">
              <a:rPr kumimoji="1" lang="ja-JP" altLang="en-US" smtClean="0">
                <a:solidFill>
                  <a:schemeClr val="tx1"/>
                </a:solidFill>
              </a:rPr>
              <a:t>10</a:t>
            </a:fld>
            <a:endParaRPr kumimoji="1" lang="ja-JP" altLang="en-US">
              <a:solidFill>
                <a:schemeClr val="tx1"/>
              </a:solidFill>
            </a:endParaRPr>
          </a:p>
        </p:txBody>
      </p:sp>
      <p:sp>
        <p:nvSpPr>
          <p:cNvPr id="29" name="テキスト ボックス 28">
            <a:extLst>
              <a:ext uri="{FF2B5EF4-FFF2-40B4-BE49-F238E27FC236}">
                <a16:creationId xmlns:a16="http://schemas.microsoft.com/office/drawing/2014/main" xmlns="" id="{ACC5451F-A5FC-B505-13FF-D60D12EF9B1F}"/>
              </a:ext>
            </a:extLst>
          </p:cNvPr>
          <p:cNvSpPr txBox="1"/>
          <p:nvPr/>
        </p:nvSpPr>
        <p:spPr>
          <a:xfrm>
            <a:off x="0" y="200152"/>
            <a:ext cx="9144000" cy="615553"/>
          </a:xfrm>
          <a:prstGeom prst="rect">
            <a:avLst/>
          </a:prstGeom>
          <a:noFill/>
        </p:spPr>
        <p:txBody>
          <a:bodyPr wrap="square" rtlCol="0">
            <a:spAutoFit/>
          </a:bodyPr>
          <a:lstStyle/>
          <a:p>
            <a:r>
              <a:rPr kumimoji="1" lang="en-US" altLang="ja-JP" sz="3400" b="1" dirty="0">
                <a:latin typeface="+mn-ea"/>
              </a:rPr>
              <a:t>Comparison Post-Fermi (AMEGO/APT)</a:t>
            </a:r>
            <a:endParaRPr kumimoji="1" lang="en-US" altLang="ja-JP" sz="3400" b="1" dirty="0"/>
          </a:p>
        </p:txBody>
      </p:sp>
      <p:grpSp>
        <p:nvGrpSpPr>
          <p:cNvPr id="22" name="グループ化 21">
            <a:extLst>
              <a:ext uri="{FF2B5EF4-FFF2-40B4-BE49-F238E27FC236}">
                <a16:creationId xmlns:a16="http://schemas.microsoft.com/office/drawing/2014/main" xmlns="" id="{7E85780E-DB19-E40D-C38D-BE7037512653}"/>
              </a:ext>
            </a:extLst>
          </p:cNvPr>
          <p:cNvGrpSpPr/>
          <p:nvPr/>
        </p:nvGrpSpPr>
        <p:grpSpPr>
          <a:xfrm>
            <a:off x="362170" y="1100276"/>
            <a:ext cx="8758475" cy="5561418"/>
            <a:chOff x="633103" y="1058454"/>
            <a:chExt cx="8294030" cy="5266507"/>
          </a:xfrm>
        </p:grpSpPr>
        <p:grpSp>
          <p:nvGrpSpPr>
            <p:cNvPr id="23" name="グループ化 22">
              <a:extLst>
                <a:ext uri="{FF2B5EF4-FFF2-40B4-BE49-F238E27FC236}">
                  <a16:creationId xmlns:a16="http://schemas.microsoft.com/office/drawing/2014/main" xmlns="" id="{F8A8B0AE-76C5-B9CA-8397-A032DEDFB800}"/>
                </a:ext>
              </a:extLst>
            </p:cNvPr>
            <p:cNvGrpSpPr/>
            <p:nvPr/>
          </p:nvGrpSpPr>
          <p:grpSpPr>
            <a:xfrm>
              <a:off x="633103" y="1058454"/>
              <a:ext cx="8294030" cy="4970811"/>
              <a:chOff x="633103" y="1058454"/>
              <a:chExt cx="8294030" cy="4970811"/>
            </a:xfrm>
          </p:grpSpPr>
          <p:grpSp>
            <p:nvGrpSpPr>
              <p:cNvPr id="26" name="グループ化 25">
                <a:extLst>
                  <a:ext uri="{FF2B5EF4-FFF2-40B4-BE49-F238E27FC236}">
                    <a16:creationId xmlns:a16="http://schemas.microsoft.com/office/drawing/2014/main" xmlns="" id="{7CA9F8E2-567E-1D66-5A11-262EAC2C3A33}"/>
                  </a:ext>
                </a:extLst>
              </p:cNvPr>
              <p:cNvGrpSpPr/>
              <p:nvPr/>
            </p:nvGrpSpPr>
            <p:grpSpPr>
              <a:xfrm>
                <a:off x="1123640" y="1058454"/>
                <a:ext cx="7803493" cy="4970811"/>
                <a:chOff x="841538" y="1100276"/>
                <a:chExt cx="7803493" cy="4970811"/>
              </a:xfrm>
            </p:grpSpPr>
            <p:grpSp>
              <p:nvGrpSpPr>
                <p:cNvPr id="34" name="グループ化 33">
                  <a:extLst>
                    <a:ext uri="{FF2B5EF4-FFF2-40B4-BE49-F238E27FC236}">
                      <a16:creationId xmlns:a16="http://schemas.microsoft.com/office/drawing/2014/main" xmlns="" id="{6FC12007-DB2D-9509-0941-68A7FB5E5895}"/>
                    </a:ext>
                  </a:extLst>
                </p:cNvPr>
                <p:cNvGrpSpPr/>
                <p:nvPr/>
              </p:nvGrpSpPr>
              <p:grpSpPr>
                <a:xfrm>
                  <a:off x="841538" y="1100276"/>
                  <a:ext cx="7803493" cy="4843407"/>
                  <a:chOff x="246609" y="1173457"/>
                  <a:chExt cx="8513596" cy="5284147"/>
                </a:xfrm>
              </p:grpSpPr>
              <p:pic>
                <p:nvPicPr>
                  <p:cNvPr id="38" name="図 37">
                    <a:extLst>
                      <a:ext uri="{FF2B5EF4-FFF2-40B4-BE49-F238E27FC236}">
                        <a16:creationId xmlns:a16="http://schemas.microsoft.com/office/drawing/2014/main" xmlns="" id="{98BBE7BB-1FE1-C445-6510-68DAA153A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09" y="1173457"/>
                    <a:ext cx="7803964" cy="5284147"/>
                  </a:xfrm>
                  <a:prstGeom prst="rect">
                    <a:avLst/>
                  </a:prstGeom>
                </p:spPr>
              </p:pic>
              <p:sp>
                <p:nvSpPr>
                  <p:cNvPr id="39" name="テキスト ボックス 38">
                    <a:extLst>
                      <a:ext uri="{FF2B5EF4-FFF2-40B4-BE49-F238E27FC236}">
                        <a16:creationId xmlns:a16="http://schemas.microsoft.com/office/drawing/2014/main" xmlns="" id="{6C54E971-1A53-2F40-FDED-8042EDF0F3B3}"/>
                      </a:ext>
                    </a:extLst>
                  </p:cNvPr>
                  <p:cNvSpPr txBox="1"/>
                  <p:nvPr/>
                </p:nvSpPr>
                <p:spPr>
                  <a:xfrm>
                    <a:off x="5931312" y="3341952"/>
                    <a:ext cx="2742689" cy="413371"/>
                  </a:xfrm>
                  <a:prstGeom prst="rect">
                    <a:avLst/>
                  </a:prstGeom>
                  <a:solidFill>
                    <a:schemeClr val="bg1">
                      <a:alpha val="70000"/>
                    </a:schemeClr>
                  </a:solidFill>
                </p:spPr>
                <p:txBody>
                  <a:bodyPr wrap="square" rtlCol="0">
                    <a:spAutoFit/>
                  </a:bodyPr>
                  <a:lstStyle/>
                  <a:p>
                    <a:pPr algn="ctr"/>
                    <a:r>
                      <a:rPr kumimoji="1" lang="en-US" altLang="ja-JP" sz="2000" b="1" dirty="0"/>
                      <a:t>Fermi-LAT(2008</a:t>
                    </a:r>
                    <a:r>
                      <a:rPr kumimoji="1" lang="ja-JP" altLang="en-US" sz="2000" b="1" dirty="0"/>
                      <a:t>～</a:t>
                    </a:r>
                    <a:r>
                      <a:rPr kumimoji="1" lang="en-US" altLang="ja-JP" sz="2000" b="1" dirty="0"/>
                      <a:t>)</a:t>
                    </a:r>
                  </a:p>
                </p:txBody>
              </p:sp>
              <p:sp>
                <p:nvSpPr>
                  <p:cNvPr id="40" name="テキスト ボックス 39">
                    <a:extLst>
                      <a:ext uri="{FF2B5EF4-FFF2-40B4-BE49-F238E27FC236}">
                        <a16:creationId xmlns:a16="http://schemas.microsoft.com/office/drawing/2014/main" xmlns="" id="{CB5305D7-7D4B-4495-B727-C1826951C065}"/>
                      </a:ext>
                    </a:extLst>
                  </p:cNvPr>
                  <p:cNvSpPr txBox="1"/>
                  <p:nvPr/>
                </p:nvSpPr>
                <p:spPr>
                  <a:xfrm>
                    <a:off x="6017516" y="5406521"/>
                    <a:ext cx="2742689" cy="540562"/>
                  </a:xfrm>
                  <a:prstGeom prst="rect">
                    <a:avLst/>
                  </a:prstGeom>
                  <a:solidFill>
                    <a:schemeClr val="bg1">
                      <a:alpha val="70000"/>
                    </a:schemeClr>
                  </a:solidFill>
                </p:spPr>
                <p:txBody>
                  <a:bodyPr wrap="square" rtlCol="0">
                    <a:spAutoFit/>
                  </a:bodyPr>
                  <a:lstStyle/>
                  <a:p>
                    <a:pPr algn="ctr"/>
                    <a:r>
                      <a:rPr kumimoji="1" lang="en-US" altLang="ja-JP" sz="2800" b="1" u="sng" dirty="0">
                        <a:solidFill>
                          <a:srgbClr val="00B050"/>
                        </a:solidFill>
                      </a:rPr>
                      <a:t>Emulsion</a:t>
                    </a:r>
                    <a:r>
                      <a:rPr kumimoji="1" lang="ja-JP" altLang="en-US" sz="2800" b="1" u="sng" dirty="0">
                        <a:solidFill>
                          <a:srgbClr val="00B050"/>
                        </a:solidFill>
                      </a:rPr>
                      <a:t> </a:t>
                    </a:r>
                    <a:r>
                      <a:rPr kumimoji="1" lang="en-US" altLang="ja-JP" sz="2800" b="1" u="sng" dirty="0">
                        <a:solidFill>
                          <a:srgbClr val="00B050"/>
                        </a:solidFill>
                      </a:rPr>
                      <a:t>film</a:t>
                    </a:r>
                  </a:p>
                </p:txBody>
              </p:sp>
            </p:grpSp>
            <p:sp>
              <p:nvSpPr>
                <p:cNvPr id="35" name="テキスト ボックス 34">
                  <a:extLst>
                    <a:ext uri="{FF2B5EF4-FFF2-40B4-BE49-F238E27FC236}">
                      <a16:creationId xmlns:a16="http://schemas.microsoft.com/office/drawing/2014/main" xmlns="" id="{850ABB4C-4392-228F-E5A9-469FC83CF513}"/>
                    </a:ext>
                  </a:extLst>
                </p:cNvPr>
                <p:cNvSpPr txBox="1"/>
                <p:nvPr/>
              </p:nvSpPr>
              <p:spPr>
                <a:xfrm>
                  <a:off x="1634594" y="5670977"/>
                  <a:ext cx="1264264" cy="400110"/>
                </a:xfrm>
                <a:prstGeom prst="rect">
                  <a:avLst/>
                </a:prstGeom>
                <a:solidFill>
                  <a:schemeClr val="bg1"/>
                </a:solidFill>
              </p:spPr>
              <p:txBody>
                <a:bodyPr wrap="square" rtlCol="0">
                  <a:spAutoFit/>
                </a:bodyPr>
                <a:lstStyle/>
                <a:p>
                  <a:pPr algn="ctr"/>
                  <a:r>
                    <a:rPr kumimoji="1" lang="en-US" altLang="ja-JP" sz="2000" b="1" dirty="0">
                      <a:latin typeface="Times New Roman" panose="02020603050405020304" pitchFamily="18" charset="0"/>
                      <a:cs typeface="Times New Roman" panose="02020603050405020304" pitchFamily="18" charset="0"/>
                    </a:rPr>
                    <a:t>100MeV</a:t>
                  </a:r>
                </a:p>
              </p:txBody>
            </p:sp>
            <p:sp>
              <p:nvSpPr>
                <p:cNvPr id="36" name="テキスト ボックス 35">
                  <a:extLst>
                    <a:ext uri="{FF2B5EF4-FFF2-40B4-BE49-F238E27FC236}">
                      <a16:creationId xmlns:a16="http://schemas.microsoft.com/office/drawing/2014/main" xmlns="" id="{B11B8FBF-A9D3-7765-0DDB-CA0167DFF21A}"/>
                    </a:ext>
                  </a:extLst>
                </p:cNvPr>
                <p:cNvSpPr txBox="1"/>
                <p:nvPr/>
              </p:nvSpPr>
              <p:spPr>
                <a:xfrm>
                  <a:off x="4419497" y="5670000"/>
                  <a:ext cx="1264264" cy="400110"/>
                </a:xfrm>
                <a:prstGeom prst="rect">
                  <a:avLst/>
                </a:prstGeom>
                <a:solidFill>
                  <a:schemeClr val="bg1"/>
                </a:solidFill>
              </p:spPr>
              <p:txBody>
                <a:bodyPr wrap="square" rtlCol="0">
                  <a:spAutoFit/>
                </a:bodyPr>
                <a:lstStyle/>
                <a:p>
                  <a:pPr algn="ctr"/>
                  <a:r>
                    <a:rPr kumimoji="1" lang="en-US" altLang="ja-JP" sz="2000" b="1" dirty="0">
                      <a:latin typeface="Times New Roman" panose="02020603050405020304" pitchFamily="18" charset="0"/>
                      <a:cs typeface="Times New Roman" panose="02020603050405020304" pitchFamily="18" charset="0"/>
                    </a:rPr>
                    <a:t>1GeV</a:t>
                  </a:r>
                </a:p>
              </p:txBody>
            </p:sp>
            <p:sp>
              <p:nvSpPr>
                <p:cNvPr id="37" name="テキスト ボックス 36">
                  <a:extLst>
                    <a:ext uri="{FF2B5EF4-FFF2-40B4-BE49-F238E27FC236}">
                      <a16:creationId xmlns:a16="http://schemas.microsoft.com/office/drawing/2014/main" xmlns="" id="{1EF20DFC-BA8F-B6DA-ECD1-28B68F5D0AEF}"/>
                    </a:ext>
                  </a:extLst>
                </p:cNvPr>
                <p:cNvSpPr txBox="1"/>
                <p:nvPr/>
              </p:nvSpPr>
              <p:spPr>
                <a:xfrm>
                  <a:off x="7220860" y="5670000"/>
                  <a:ext cx="1264264" cy="400110"/>
                </a:xfrm>
                <a:prstGeom prst="rect">
                  <a:avLst/>
                </a:prstGeom>
                <a:solidFill>
                  <a:schemeClr val="bg1"/>
                </a:solidFill>
              </p:spPr>
              <p:txBody>
                <a:bodyPr wrap="square" rtlCol="0">
                  <a:spAutoFit/>
                </a:bodyPr>
                <a:lstStyle/>
                <a:p>
                  <a:pPr algn="ctr"/>
                  <a:r>
                    <a:rPr kumimoji="1" lang="en-US" altLang="ja-JP" sz="2000" b="1" dirty="0">
                      <a:latin typeface="Times New Roman" panose="02020603050405020304" pitchFamily="18" charset="0"/>
                      <a:cs typeface="Times New Roman" panose="02020603050405020304" pitchFamily="18" charset="0"/>
                    </a:rPr>
                    <a:t>10GeV</a:t>
                  </a:r>
                </a:p>
              </p:txBody>
            </p:sp>
          </p:gr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xmlns="" id="{3D17AE00-CE3C-45E0-7AAF-4882AFCFCED4}"/>
                      </a:ext>
                    </a:extLst>
                  </p:cNvPr>
                  <p:cNvSpPr txBox="1"/>
                  <p:nvPr/>
                </p:nvSpPr>
                <p:spPr>
                  <a:xfrm rot="16200000">
                    <a:off x="-743911" y="2912235"/>
                    <a:ext cx="3154138" cy="400110"/>
                  </a:xfrm>
                  <a:prstGeom prst="rect">
                    <a:avLst/>
                  </a:prstGeom>
                  <a:solidFill>
                    <a:schemeClr val="bg1"/>
                  </a:solidFill>
                </p:spPr>
                <p:txBody>
                  <a:bodyPr wrap="square" rtlCol="0">
                    <a:spAutoFit/>
                  </a:bodyPr>
                  <a:lstStyle/>
                  <a:p>
                    <a:pPr algn="ctr"/>
                    <a:r>
                      <a:rPr kumimoji="1" lang="en-US" altLang="ja-JP" sz="2000" b="1" dirty="0">
                        <a:latin typeface="Times New Roman" panose="02020603050405020304" pitchFamily="18" charset="0"/>
                        <a:cs typeface="Times New Roman" panose="02020603050405020304" pitchFamily="18" charset="0"/>
                      </a:rPr>
                      <a:t>Angular resolution[</a:t>
                    </a:r>
                    <a14:m>
                      <m:oMath xmlns:m="http://schemas.openxmlformats.org/officeDocument/2006/math" xmlns="">
                        <m:r>
                          <a:rPr kumimoji="1" lang="en-US" altLang="ja-JP" sz="2000" b="1" i="1" smtClean="0">
                            <a:latin typeface="Cambria Math" panose="02040503050406030204" pitchFamily="18" charset="0"/>
                            <a:cs typeface="Times New Roman" panose="02020603050405020304" pitchFamily="18" charset="0"/>
                          </a:rPr>
                          <m:t>°</m:t>
                        </m:r>
                      </m:oMath>
                    </a14:m>
                    <a:r>
                      <a:rPr kumimoji="1" lang="en-US" altLang="ja-JP" sz="2000" b="1" dirty="0">
                        <a:latin typeface="Times New Roman" panose="02020603050405020304" pitchFamily="18" charset="0"/>
                        <a:cs typeface="Times New Roman" panose="02020603050405020304" pitchFamily="18" charset="0"/>
                      </a:rPr>
                      <a:t>]</a:t>
                    </a:r>
                  </a:p>
                </p:txBody>
              </p:sp>
            </mc:Choice>
            <mc:Fallback xmlns="">
              <p:sp>
                <p:nvSpPr>
                  <p:cNvPr id="22" name="テキスト ボックス 21">
                    <a:extLst>
                      <a:ext uri="{FF2B5EF4-FFF2-40B4-BE49-F238E27FC236}">
                        <a16:creationId xmlns:a16="http://schemas.microsoft.com/office/drawing/2014/main" id="{39240498-523F-BDB3-EB66-28B28D23B16C}"/>
                      </a:ext>
                    </a:extLst>
                  </p:cNvPr>
                  <p:cNvSpPr txBox="1">
                    <a:spLocks noRot="1" noChangeAspect="1" noMove="1" noResize="1" noEditPoints="1" noAdjustHandles="1" noChangeArrowheads="1" noChangeShapeType="1" noTextEdit="1"/>
                  </p:cNvSpPr>
                  <p:nvPr/>
                </p:nvSpPr>
                <p:spPr>
                  <a:xfrm rot="16200000">
                    <a:off x="-743911" y="2912235"/>
                    <a:ext cx="3154138" cy="400110"/>
                  </a:xfrm>
                  <a:prstGeom prst="rect">
                    <a:avLst/>
                  </a:prstGeom>
                  <a:blipFill>
                    <a:blip r:embed="rId4"/>
                    <a:stretch>
                      <a:fillRect l="-9231" r="-27692"/>
                    </a:stretch>
                  </a:blipFill>
                </p:spPr>
                <p:txBody>
                  <a:bodyPr/>
                  <a:lstStyle/>
                  <a:p>
                    <a:r>
                      <a:rPr lang="ja-JP" altLang="en-US">
                        <a:noFill/>
                      </a:rPr>
                      <a:t> </a:t>
                    </a:r>
                  </a:p>
                </p:txBody>
              </p:sp>
            </mc:Fallback>
          </mc:AlternateContent>
        </p:grpSp>
        <p:sp>
          <p:nvSpPr>
            <p:cNvPr id="24" name="テキスト ボックス 23">
              <a:extLst>
                <a:ext uri="{FF2B5EF4-FFF2-40B4-BE49-F238E27FC236}">
                  <a16:creationId xmlns:a16="http://schemas.microsoft.com/office/drawing/2014/main" xmlns="" id="{1CCCD26C-D8BB-D26F-C111-15AB3FB51E94}"/>
                </a:ext>
              </a:extLst>
            </p:cNvPr>
            <p:cNvSpPr txBox="1"/>
            <p:nvPr/>
          </p:nvSpPr>
          <p:spPr>
            <a:xfrm>
              <a:off x="6878284" y="5924851"/>
              <a:ext cx="1264264" cy="400110"/>
            </a:xfrm>
            <a:prstGeom prst="rect">
              <a:avLst/>
            </a:prstGeom>
            <a:solidFill>
              <a:schemeClr val="bg1"/>
            </a:solidFill>
          </p:spPr>
          <p:txBody>
            <a:bodyPr wrap="square" rtlCol="0">
              <a:spAutoFit/>
            </a:bodyPr>
            <a:lstStyle/>
            <a:p>
              <a:pPr algn="ctr"/>
              <a:r>
                <a:rPr kumimoji="1" lang="en-US" altLang="ja-JP" sz="2000" b="1" dirty="0">
                  <a:latin typeface="Times New Roman" panose="02020603050405020304" pitchFamily="18" charset="0"/>
                  <a:cs typeface="Times New Roman" panose="02020603050405020304" pitchFamily="18" charset="0"/>
                </a:rPr>
                <a:t>Energy</a:t>
              </a:r>
            </a:p>
          </p:txBody>
        </p:sp>
      </p:grpSp>
      <p:sp>
        <p:nvSpPr>
          <p:cNvPr id="41" name="テキスト ボックス 40">
            <a:extLst>
              <a:ext uri="{FF2B5EF4-FFF2-40B4-BE49-F238E27FC236}">
                <a16:creationId xmlns:a16="http://schemas.microsoft.com/office/drawing/2014/main" xmlns="" id="{71CF7127-7300-05E3-9553-97CBC4E762BA}"/>
              </a:ext>
            </a:extLst>
          </p:cNvPr>
          <p:cNvSpPr txBox="1"/>
          <p:nvPr/>
        </p:nvSpPr>
        <p:spPr>
          <a:xfrm>
            <a:off x="5345609" y="2696309"/>
            <a:ext cx="3416012" cy="523220"/>
          </a:xfrm>
          <a:prstGeom prst="rect">
            <a:avLst/>
          </a:prstGeom>
          <a:solidFill>
            <a:schemeClr val="bg1">
              <a:alpha val="70000"/>
            </a:schemeClr>
          </a:solidFill>
        </p:spPr>
        <p:txBody>
          <a:bodyPr wrap="square" rtlCol="0">
            <a:spAutoFit/>
          </a:bodyPr>
          <a:lstStyle/>
          <a:p>
            <a:r>
              <a:rPr kumimoji="1" lang="en-US" altLang="ja-JP" sz="2800" b="1" dirty="0">
                <a:solidFill>
                  <a:schemeClr val="accent2">
                    <a:lumMod val="50000"/>
                  </a:schemeClr>
                </a:solidFill>
              </a:rPr>
              <a:t>AMEGO-X(Future)</a:t>
            </a:r>
          </a:p>
        </p:txBody>
      </p:sp>
      <p:sp>
        <p:nvSpPr>
          <p:cNvPr id="42" name="線">
            <a:extLst>
              <a:ext uri="{FF2B5EF4-FFF2-40B4-BE49-F238E27FC236}">
                <a16:creationId xmlns:a16="http://schemas.microsoft.com/office/drawing/2014/main" xmlns="" id="{2885C713-55CC-8F9D-1329-355594CFA8B9}"/>
              </a:ext>
            </a:extLst>
          </p:cNvPr>
          <p:cNvSpPr/>
          <p:nvPr/>
        </p:nvSpPr>
        <p:spPr>
          <a:xfrm>
            <a:off x="2385170" y="1676591"/>
            <a:ext cx="2980648" cy="1151276"/>
          </a:xfrm>
          <a:prstGeom prst="line">
            <a:avLst/>
          </a:prstGeom>
          <a:ln w="76200">
            <a:solidFill>
              <a:schemeClr val="accent2"/>
            </a:solidFill>
            <a:miter lim="400000"/>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dirty="0"/>
          </a:p>
        </p:txBody>
      </p:sp>
      <p:sp>
        <p:nvSpPr>
          <p:cNvPr id="43" name="APT/ADAPT">
            <a:extLst>
              <a:ext uri="{FF2B5EF4-FFF2-40B4-BE49-F238E27FC236}">
                <a16:creationId xmlns:a16="http://schemas.microsoft.com/office/drawing/2014/main" xmlns="" id="{DC18F55A-FBBA-7831-C6A9-384C3F09EBB6}"/>
              </a:ext>
            </a:extLst>
          </p:cNvPr>
          <p:cNvSpPr txBox="1"/>
          <p:nvPr/>
        </p:nvSpPr>
        <p:spPr>
          <a:xfrm>
            <a:off x="4385807" y="1893163"/>
            <a:ext cx="2157642"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solidFill>
                  <a:schemeClr val="accent2"/>
                </a:solidFill>
                <a:latin typeface="Helvetica"/>
                <a:ea typeface="Helvetica"/>
                <a:cs typeface="Helvetica"/>
                <a:sym typeface="Helvetica"/>
              </a:defRPr>
            </a:lvl1pPr>
          </a:lstStyle>
          <a:p>
            <a:r>
              <a:rPr sz="2800" dirty="0"/>
              <a:t>APT/ADAPT</a:t>
            </a:r>
          </a:p>
        </p:txBody>
      </p:sp>
      <p:sp>
        <p:nvSpPr>
          <p:cNvPr id="44" name="テキスト ボックス 43">
            <a:extLst>
              <a:ext uri="{FF2B5EF4-FFF2-40B4-BE49-F238E27FC236}">
                <a16:creationId xmlns:a16="http://schemas.microsoft.com/office/drawing/2014/main" xmlns="" id="{E1E36CF7-4C31-52EC-9D3F-ABA5AB4D1320}"/>
              </a:ext>
            </a:extLst>
          </p:cNvPr>
          <p:cNvSpPr txBox="1"/>
          <p:nvPr/>
        </p:nvSpPr>
        <p:spPr>
          <a:xfrm rot="1554744">
            <a:off x="3080599" y="4560958"/>
            <a:ext cx="2982803" cy="338554"/>
          </a:xfrm>
          <a:prstGeom prst="rect">
            <a:avLst/>
          </a:prstGeom>
          <a:noFill/>
        </p:spPr>
        <p:txBody>
          <a:bodyPr wrap="square" rtlCol="0">
            <a:spAutoFit/>
          </a:bodyPr>
          <a:lstStyle/>
          <a:p>
            <a:pPr algn="ctr"/>
            <a:r>
              <a:rPr kumimoji="1" lang="en-US" altLang="ja-JP" sz="1600" dirty="0">
                <a:solidFill>
                  <a:schemeClr val="accent1"/>
                </a:solidFill>
              </a:rPr>
              <a:t>Recoil nucleus uncertainty</a:t>
            </a:r>
          </a:p>
        </p:txBody>
      </p:sp>
      <p:cxnSp>
        <p:nvCxnSpPr>
          <p:cNvPr id="46" name="直線矢印コネクタ 45">
            <a:extLst>
              <a:ext uri="{FF2B5EF4-FFF2-40B4-BE49-F238E27FC236}">
                <a16:creationId xmlns:a16="http://schemas.microsoft.com/office/drawing/2014/main" xmlns="" id="{173E63CC-E021-4949-C094-4A4B97892121}"/>
              </a:ext>
            </a:extLst>
          </p:cNvPr>
          <p:cNvCxnSpPr/>
          <p:nvPr/>
        </p:nvCxnSpPr>
        <p:spPr>
          <a:xfrm>
            <a:off x="5326022" y="5765800"/>
            <a:ext cx="1430378"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xmlns="" id="{2270C809-2D7D-4F1B-B2DF-687FA9209AA3}"/>
              </a:ext>
            </a:extLst>
          </p:cNvPr>
          <p:cNvSpPr txBox="1"/>
          <p:nvPr/>
        </p:nvSpPr>
        <p:spPr>
          <a:xfrm>
            <a:off x="5515780" y="5793009"/>
            <a:ext cx="2207431" cy="400110"/>
          </a:xfrm>
          <a:prstGeom prst="rect">
            <a:avLst/>
          </a:prstGeom>
          <a:noFill/>
        </p:spPr>
        <p:txBody>
          <a:bodyPr wrap="square" rtlCol="0">
            <a:spAutoFit/>
          </a:bodyPr>
          <a:lstStyle/>
          <a:p>
            <a:pPr algn="ctr"/>
            <a:r>
              <a:rPr kumimoji="1" lang="en-US" altLang="ja-JP" sz="2000" b="1" dirty="0">
                <a:solidFill>
                  <a:srgbClr val="FF0000"/>
                </a:solidFill>
              </a:rPr>
              <a:t>Gal.</a:t>
            </a:r>
            <a:r>
              <a:rPr kumimoji="1" lang="ja-JP" altLang="en-US" sz="2000" b="1" dirty="0">
                <a:solidFill>
                  <a:srgbClr val="FF0000"/>
                </a:solidFill>
              </a:rPr>
              <a:t> </a:t>
            </a:r>
            <a:r>
              <a:rPr kumimoji="1" lang="en-US" altLang="ja-JP" sz="2000" b="1" dirty="0">
                <a:solidFill>
                  <a:srgbClr val="FF0000"/>
                </a:solidFill>
              </a:rPr>
              <a:t>GeV Excess</a:t>
            </a:r>
          </a:p>
        </p:txBody>
      </p:sp>
      <p:cxnSp>
        <p:nvCxnSpPr>
          <p:cNvPr id="48" name="直線矢印コネクタ 47">
            <a:extLst>
              <a:ext uri="{FF2B5EF4-FFF2-40B4-BE49-F238E27FC236}">
                <a16:creationId xmlns:a16="http://schemas.microsoft.com/office/drawing/2014/main" xmlns="" id="{8DE2D1A2-37E9-09EB-6130-7A95D0A20D17}"/>
              </a:ext>
            </a:extLst>
          </p:cNvPr>
          <p:cNvCxnSpPr>
            <a:cxnSpLocks/>
          </p:cNvCxnSpPr>
          <p:nvPr/>
        </p:nvCxnSpPr>
        <p:spPr>
          <a:xfrm>
            <a:off x="1349829" y="6353488"/>
            <a:ext cx="708395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xmlns="" id="{01724677-BD95-F7CC-9765-4F69263D6611}"/>
              </a:ext>
            </a:extLst>
          </p:cNvPr>
          <p:cNvSpPr txBox="1"/>
          <p:nvPr/>
        </p:nvSpPr>
        <p:spPr>
          <a:xfrm>
            <a:off x="3394264" y="6339960"/>
            <a:ext cx="2988242" cy="400110"/>
          </a:xfrm>
          <a:prstGeom prst="rect">
            <a:avLst/>
          </a:prstGeom>
          <a:noFill/>
        </p:spPr>
        <p:txBody>
          <a:bodyPr wrap="square" rtlCol="0">
            <a:spAutoFit/>
          </a:bodyPr>
          <a:lstStyle/>
          <a:p>
            <a:pPr algn="ctr"/>
            <a:r>
              <a:rPr kumimoji="1" lang="en-US" altLang="ja-JP" sz="2000" b="1" dirty="0">
                <a:solidFill>
                  <a:srgbClr val="FF0000"/>
                </a:solidFill>
              </a:rPr>
              <a:t>Our Energy Band</a:t>
            </a:r>
          </a:p>
        </p:txBody>
      </p:sp>
      <p:sp>
        <p:nvSpPr>
          <p:cNvPr id="2" name="テキスト ボックス 1">
            <a:extLst>
              <a:ext uri="{FF2B5EF4-FFF2-40B4-BE49-F238E27FC236}">
                <a16:creationId xmlns:a16="http://schemas.microsoft.com/office/drawing/2014/main" xmlns="" id="{F33039F3-5787-15DC-1A6F-FF57A231626E}"/>
              </a:ext>
            </a:extLst>
          </p:cNvPr>
          <p:cNvSpPr txBox="1"/>
          <p:nvPr/>
        </p:nvSpPr>
        <p:spPr>
          <a:xfrm>
            <a:off x="193310" y="4687106"/>
            <a:ext cx="3588115" cy="954107"/>
          </a:xfrm>
          <a:prstGeom prst="rect">
            <a:avLst/>
          </a:prstGeom>
          <a:solidFill>
            <a:schemeClr val="bg1">
              <a:alpha val="70000"/>
            </a:schemeClr>
          </a:solidFill>
        </p:spPr>
        <p:txBody>
          <a:bodyPr wrap="square" rtlCol="0">
            <a:spAutoFit/>
          </a:bodyPr>
          <a:lstStyle/>
          <a:p>
            <a:r>
              <a:rPr kumimoji="1" lang="en-US" altLang="ja-JP" sz="2800" b="1" dirty="0">
                <a:solidFill>
                  <a:srgbClr val="FF0000"/>
                </a:solidFill>
                <a:ea typeface="Yu Gothic UI Semibold" panose="020B0700000000000000" pitchFamily="50" charset="-128"/>
              </a:rPr>
              <a:t>Emulsion Film has High-Angular Res.</a:t>
            </a:r>
            <a:endParaRPr kumimoji="1" lang="ja-JP" altLang="en-US" sz="2800" b="1" baseline="30000" dirty="0">
              <a:solidFill>
                <a:srgbClr val="FF0000"/>
              </a:solidFill>
              <a:ea typeface="Yu Gothic UI Semibold" panose="020B0700000000000000" pitchFamily="50" charset="-128"/>
            </a:endParaRPr>
          </a:p>
        </p:txBody>
      </p:sp>
    </p:spTree>
    <p:extLst>
      <p:ext uri="{BB962C8B-B14F-4D97-AF65-F5344CB8AC3E}">
        <p14:creationId xmlns:p14="http://schemas.microsoft.com/office/powerpoint/2010/main" val="170364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8" descr="Picture 8">
            <a:extLst>
              <a:ext uri="{FF2B5EF4-FFF2-40B4-BE49-F238E27FC236}">
                <a16:creationId xmlns:a16="http://schemas.microsoft.com/office/drawing/2014/main" xmlns="" id="{CD550FD1-A6DF-087F-5E73-554EABE48C5D}"/>
              </a:ext>
            </a:extLst>
          </p:cNvPr>
          <p:cNvPicPr>
            <a:picLocks/>
          </p:cNvPicPr>
          <p:nvPr/>
        </p:nvPicPr>
        <p:blipFill>
          <a:blip r:embed="rId3"/>
          <a:srcRect t="46965"/>
          <a:stretch/>
        </p:blipFill>
        <p:spPr>
          <a:xfrm>
            <a:off x="6015297" y="3392910"/>
            <a:ext cx="3128703" cy="1125282"/>
          </a:xfrm>
          <a:prstGeom prst="rect">
            <a:avLst/>
          </a:prstGeom>
          <a:ln w="12700">
            <a:miter lim="400000"/>
          </a:ln>
        </p:spPr>
      </p:pic>
      <p:pic>
        <p:nvPicPr>
          <p:cNvPr id="16" name="イメージ" descr="イメージ">
            <a:extLst>
              <a:ext uri="{FF2B5EF4-FFF2-40B4-BE49-F238E27FC236}">
                <a16:creationId xmlns:a16="http://schemas.microsoft.com/office/drawing/2014/main" xmlns="" id="{A02CEC63-6135-1AE4-6BB3-82C370520A06}"/>
              </a:ext>
            </a:extLst>
          </p:cNvPr>
          <p:cNvPicPr>
            <a:picLocks noChangeAspect="1"/>
          </p:cNvPicPr>
          <p:nvPr/>
        </p:nvPicPr>
        <p:blipFill>
          <a:blip r:embed="rId4"/>
          <a:srcRect r="24442"/>
          <a:stretch>
            <a:fillRect/>
          </a:stretch>
        </p:blipFill>
        <p:spPr>
          <a:xfrm>
            <a:off x="6225723" y="988206"/>
            <a:ext cx="2438409" cy="2220875"/>
          </a:xfrm>
          <a:prstGeom prst="rect">
            <a:avLst/>
          </a:prstGeom>
          <a:ln w="12700">
            <a:miter lim="400000"/>
          </a:ln>
        </p:spPr>
      </p:pic>
      <p:sp>
        <p:nvSpPr>
          <p:cNvPr id="3" name="正方形/長方形 2">
            <a:extLst>
              <a:ext uri="{FF2B5EF4-FFF2-40B4-BE49-F238E27FC236}">
                <a16:creationId xmlns:a16="http://schemas.microsoft.com/office/drawing/2014/main" xmlns="" id="{EDCA1955-1F7E-4C2E-AB31-720858C77922}"/>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FE896237-0DB2-4BF9-9304-11535A05C36F}"/>
              </a:ext>
            </a:extLst>
          </p:cNvPr>
          <p:cNvSpPr txBox="1"/>
          <p:nvPr/>
        </p:nvSpPr>
        <p:spPr>
          <a:xfrm>
            <a:off x="0" y="-3056"/>
            <a:ext cx="9144000" cy="523220"/>
          </a:xfrm>
          <a:prstGeom prst="rect">
            <a:avLst/>
          </a:prstGeom>
          <a:noFill/>
        </p:spPr>
        <p:txBody>
          <a:bodyPr wrap="square" rtlCol="0">
            <a:spAutoFit/>
          </a:bodyPr>
          <a:lstStyle/>
          <a:p>
            <a:r>
              <a:rPr kumimoji="1" lang="en-US" altLang="ja-JP" sz="2800" b="1" dirty="0"/>
              <a:t>Balloon-borne Emulsion Gamma-ray Telescope</a:t>
            </a:r>
            <a:endParaRPr kumimoji="1" lang="en-US" altLang="ja-JP" sz="3600" b="1" dirty="0"/>
          </a:p>
        </p:txBody>
      </p:sp>
      <p:sp>
        <p:nvSpPr>
          <p:cNvPr id="18" name="テキスト ボックス 17">
            <a:extLst>
              <a:ext uri="{FF2B5EF4-FFF2-40B4-BE49-F238E27FC236}">
                <a16:creationId xmlns:a16="http://schemas.microsoft.com/office/drawing/2014/main" xmlns="" id="{80EB1FC7-25E0-42CF-9C67-21DBDC0597A9}"/>
              </a:ext>
            </a:extLst>
          </p:cNvPr>
          <p:cNvSpPr txBox="1"/>
          <p:nvPr/>
        </p:nvSpPr>
        <p:spPr>
          <a:xfrm>
            <a:off x="-1" y="501652"/>
            <a:ext cx="9144000" cy="538609"/>
          </a:xfrm>
          <a:prstGeom prst="rect">
            <a:avLst/>
          </a:prstGeom>
          <a:noFill/>
        </p:spPr>
        <p:txBody>
          <a:bodyPr wrap="square" rtlCol="0">
            <a:spAutoFit/>
          </a:bodyPr>
          <a:lstStyle/>
          <a:p>
            <a:r>
              <a:rPr kumimoji="1" lang="en-US" altLang="ja-JP" sz="2900" b="1" dirty="0">
                <a:solidFill>
                  <a:srgbClr val="FF0000"/>
                </a:solidFill>
              </a:rPr>
              <a:t>G</a:t>
            </a:r>
            <a:r>
              <a:rPr kumimoji="1" lang="en-US" altLang="ja-JP" sz="2900" b="1" dirty="0"/>
              <a:t>amma-</a:t>
            </a:r>
            <a:r>
              <a:rPr kumimoji="1" lang="en-US" altLang="ja-JP" sz="2900" b="1" dirty="0">
                <a:solidFill>
                  <a:srgbClr val="FF0000"/>
                </a:solidFill>
              </a:rPr>
              <a:t>R</a:t>
            </a:r>
            <a:r>
              <a:rPr kumimoji="1" lang="en-US" altLang="ja-JP" sz="2900" b="1" dirty="0"/>
              <a:t>ay </a:t>
            </a:r>
            <a:r>
              <a:rPr kumimoji="1" lang="en-US" altLang="ja-JP" sz="2900" b="1" dirty="0">
                <a:solidFill>
                  <a:srgbClr val="FF0000"/>
                </a:solidFill>
              </a:rPr>
              <a:t>A</a:t>
            </a:r>
            <a:r>
              <a:rPr kumimoji="1" lang="en-US" altLang="ja-JP" sz="2900" b="1" dirty="0"/>
              <a:t>stro </a:t>
            </a:r>
            <a:r>
              <a:rPr kumimoji="1" lang="en-US" altLang="ja-JP" sz="2900" b="1" dirty="0">
                <a:solidFill>
                  <a:srgbClr val="FF0000"/>
                </a:solidFill>
              </a:rPr>
              <a:t>I</a:t>
            </a:r>
            <a:r>
              <a:rPr kumimoji="1" lang="en-US" altLang="ja-JP" sz="2900" b="1" dirty="0"/>
              <a:t>mager with </a:t>
            </a:r>
            <a:r>
              <a:rPr kumimoji="1" lang="en-US" altLang="ja-JP" sz="2900" b="1" dirty="0">
                <a:solidFill>
                  <a:srgbClr val="FF0000"/>
                </a:solidFill>
              </a:rPr>
              <a:t>N</a:t>
            </a:r>
            <a:r>
              <a:rPr kumimoji="1" lang="en-US" altLang="ja-JP" sz="2900" b="1" dirty="0"/>
              <a:t>uclear </a:t>
            </a:r>
            <a:r>
              <a:rPr kumimoji="1" lang="en-US" altLang="ja-JP" sz="2900" b="1" dirty="0">
                <a:solidFill>
                  <a:srgbClr val="FF0000"/>
                </a:solidFill>
              </a:rPr>
              <a:t>E</a:t>
            </a:r>
            <a:r>
              <a:rPr kumimoji="1" lang="en-US" altLang="ja-JP" sz="2900" b="1" dirty="0"/>
              <a:t>mulsion</a:t>
            </a:r>
          </a:p>
        </p:txBody>
      </p:sp>
      <p:grpSp>
        <p:nvGrpSpPr>
          <p:cNvPr id="38" name="グループ化 37">
            <a:extLst>
              <a:ext uri="{FF2B5EF4-FFF2-40B4-BE49-F238E27FC236}">
                <a16:creationId xmlns:a16="http://schemas.microsoft.com/office/drawing/2014/main" xmlns="" id="{7EAA5719-08B6-44B2-B900-E6C86F239A88}"/>
              </a:ext>
            </a:extLst>
          </p:cNvPr>
          <p:cNvGrpSpPr/>
          <p:nvPr/>
        </p:nvGrpSpPr>
        <p:grpSpPr>
          <a:xfrm>
            <a:off x="581582" y="1703792"/>
            <a:ext cx="3429918" cy="2209933"/>
            <a:chOff x="209005" y="1100275"/>
            <a:chExt cx="3105568" cy="2000951"/>
          </a:xfrm>
        </p:grpSpPr>
        <p:pic>
          <p:nvPicPr>
            <p:cNvPr id="39" name="図 38">
              <a:extLst>
                <a:ext uri="{FF2B5EF4-FFF2-40B4-BE49-F238E27FC236}">
                  <a16:creationId xmlns:a16="http://schemas.microsoft.com/office/drawing/2014/main" xmlns="" id="{59A8696E-9EE5-4818-97E9-34EB6BD1BFDD}"/>
                </a:ext>
              </a:extLst>
            </p:cNvPr>
            <p:cNvPicPr>
              <a:picLocks noChangeAspect="1"/>
            </p:cNvPicPr>
            <p:nvPr/>
          </p:nvPicPr>
          <p:blipFill rotWithShape="1">
            <a:blip r:embed="rId5"/>
            <a:srcRect t="19155" b="10396"/>
            <a:stretch/>
          </p:blipFill>
          <p:spPr>
            <a:xfrm>
              <a:off x="209005" y="1100275"/>
              <a:ext cx="3105568" cy="2000951"/>
            </a:xfrm>
            <a:prstGeom prst="rect">
              <a:avLst/>
            </a:prstGeom>
          </p:spPr>
        </p:pic>
        <p:sp>
          <p:nvSpPr>
            <p:cNvPr id="40" name="テキスト ボックス 39">
              <a:extLst>
                <a:ext uri="{FF2B5EF4-FFF2-40B4-BE49-F238E27FC236}">
                  <a16:creationId xmlns:a16="http://schemas.microsoft.com/office/drawing/2014/main" xmlns="" id="{328A4D8B-D5BA-4716-A3EF-DE21C8DEC3EA}"/>
                </a:ext>
              </a:extLst>
            </p:cNvPr>
            <p:cNvSpPr txBox="1"/>
            <p:nvPr/>
          </p:nvSpPr>
          <p:spPr>
            <a:xfrm>
              <a:off x="1360319" y="1144948"/>
              <a:ext cx="551608" cy="400110"/>
            </a:xfrm>
            <a:prstGeom prst="rect">
              <a:avLst/>
            </a:prstGeom>
            <a:noFill/>
          </p:spPr>
          <p:txBody>
            <a:bodyPr wrap="square" rtlCol="0">
              <a:spAutoFit/>
            </a:bodyPr>
            <a:lstStyle/>
            <a:p>
              <a:r>
                <a:rPr kumimoji="1" lang="en-US" altLang="ja-JP" sz="2000" b="1" dirty="0"/>
                <a:t>γ</a:t>
              </a:r>
            </a:p>
          </p:txBody>
        </p:sp>
      </p:grpSp>
      <p:sp>
        <p:nvSpPr>
          <p:cNvPr id="24" name="スライド番号プレースホルダー 3">
            <a:extLst>
              <a:ext uri="{FF2B5EF4-FFF2-40B4-BE49-F238E27FC236}">
                <a16:creationId xmlns:a16="http://schemas.microsoft.com/office/drawing/2014/main" xmlns="" id="{68BEB860-EDD0-D867-892E-48E051F392FD}"/>
              </a:ext>
            </a:extLst>
          </p:cNvPr>
          <p:cNvSpPr>
            <a:spLocks noGrp="1"/>
          </p:cNvSpPr>
          <p:nvPr>
            <p:ph type="sldNum" sz="quarter" idx="12"/>
          </p:nvPr>
        </p:nvSpPr>
        <p:spPr>
          <a:xfrm>
            <a:off x="6457950" y="6356351"/>
            <a:ext cx="2057400" cy="365125"/>
          </a:xfrm>
        </p:spPr>
        <p:txBody>
          <a:bodyPr/>
          <a:lstStyle/>
          <a:p>
            <a:fld id="{32F2029B-449B-4A15-AEEA-21A8CF85B575}" type="slidenum">
              <a:rPr kumimoji="1" lang="ja-JP" altLang="en-US" smtClean="0">
                <a:solidFill>
                  <a:schemeClr val="tx1"/>
                </a:solidFill>
              </a:rPr>
              <a:t>11</a:t>
            </a:fld>
            <a:endParaRPr kumimoji="1" lang="ja-JP" altLang="en-US">
              <a:solidFill>
                <a:schemeClr val="tx1"/>
              </a:solidFill>
            </a:endParaRPr>
          </a:p>
        </p:txBody>
      </p:sp>
      <p:grpSp>
        <p:nvGrpSpPr>
          <p:cNvPr id="67" name="グループ化 66">
            <a:extLst>
              <a:ext uri="{FF2B5EF4-FFF2-40B4-BE49-F238E27FC236}">
                <a16:creationId xmlns:a16="http://schemas.microsoft.com/office/drawing/2014/main" xmlns="" id="{BFE9A188-D0FE-B2C5-8F03-410F9F48941B}"/>
              </a:ext>
            </a:extLst>
          </p:cNvPr>
          <p:cNvGrpSpPr/>
          <p:nvPr/>
        </p:nvGrpSpPr>
        <p:grpSpPr>
          <a:xfrm>
            <a:off x="3858671" y="1010194"/>
            <a:ext cx="2358102" cy="3321392"/>
            <a:chOff x="6542724" y="1302228"/>
            <a:chExt cx="3346335" cy="4713321"/>
          </a:xfrm>
        </p:grpSpPr>
        <p:pic>
          <p:nvPicPr>
            <p:cNvPr id="62" name="イメージ" descr="イメージ">
              <a:extLst>
                <a:ext uri="{FF2B5EF4-FFF2-40B4-BE49-F238E27FC236}">
                  <a16:creationId xmlns:a16="http://schemas.microsoft.com/office/drawing/2014/main" xmlns="" id="{0C6EBDCB-85A3-D1DA-7349-3E6DD0FA61CC}"/>
                </a:ext>
              </a:extLst>
            </p:cNvPr>
            <p:cNvPicPr>
              <a:picLocks noChangeAspect="1"/>
            </p:cNvPicPr>
            <p:nvPr/>
          </p:nvPicPr>
          <p:blipFill>
            <a:blip r:embed="rId6"/>
            <a:srcRect l="9142" r="2391"/>
            <a:stretch>
              <a:fillRect/>
            </a:stretch>
          </p:blipFill>
          <p:spPr>
            <a:xfrm>
              <a:off x="7116420" y="1302228"/>
              <a:ext cx="2645619" cy="4654598"/>
            </a:xfrm>
            <a:prstGeom prst="rect">
              <a:avLst/>
            </a:prstGeom>
            <a:ln w="12700">
              <a:miter lim="400000"/>
            </a:ln>
          </p:spPr>
        </p:pic>
        <p:sp>
          <p:nvSpPr>
            <p:cNvPr id="64" name="四角形">
              <a:extLst>
                <a:ext uri="{FF2B5EF4-FFF2-40B4-BE49-F238E27FC236}">
                  <a16:creationId xmlns:a16="http://schemas.microsoft.com/office/drawing/2014/main" xmlns="" id="{85B294DF-73C0-FF88-8DC8-75B924980BC7}"/>
                </a:ext>
              </a:extLst>
            </p:cNvPr>
            <p:cNvSpPr/>
            <p:nvPr/>
          </p:nvSpPr>
          <p:spPr>
            <a:xfrm>
              <a:off x="7129120" y="1465547"/>
              <a:ext cx="2759939" cy="4550002"/>
            </a:xfrm>
            <a:prstGeom prst="rect">
              <a:avLst/>
            </a:prstGeom>
            <a:ln w="25400">
              <a:solidFill>
                <a:srgbClr val="000000"/>
              </a:solidFill>
              <a:prstDash val="sysDot"/>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5" name="線">
              <a:extLst>
                <a:ext uri="{FF2B5EF4-FFF2-40B4-BE49-F238E27FC236}">
                  <a16:creationId xmlns:a16="http://schemas.microsoft.com/office/drawing/2014/main" xmlns="" id="{934CC62D-98B3-CEA5-B17C-D0EE5EA2C03B}"/>
                </a:ext>
              </a:extLst>
            </p:cNvPr>
            <p:cNvSpPr/>
            <p:nvPr/>
          </p:nvSpPr>
          <p:spPr>
            <a:xfrm flipV="1">
              <a:off x="6542724" y="1481651"/>
              <a:ext cx="594676" cy="1675443"/>
            </a:xfrm>
            <a:prstGeom prst="line">
              <a:avLst/>
            </a:prstGeom>
            <a:ln w="38100">
              <a:solidFill>
                <a:srgbClr val="000000"/>
              </a:solidFill>
              <a:prstDash val="sysDot"/>
              <a:miter lim="400000"/>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a:p>
          </p:txBody>
        </p:sp>
        <p:sp>
          <p:nvSpPr>
            <p:cNvPr id="66" name="線">
              <a:extLst>
                <a:ext uri="{FF2B5EF4-FFF2-40B4-BE49-F238E27FC236}">
                  <a16:creationId xmlns:a16="http://schemas.microsoft.com/office/drawing/2014/main" xmlns="" id="{5C9ADD8E-38CF-8FAE-EEF7-02536ACACA69}"/>
                </a:ext>
              </a:extLst>
            </p:cNvPr>
            <p:cNvSpPr/>
            <p:nvPr/>
          </p:nvSpPr>
          <p:spPr>
            <a:xfrm>
              <a:off x="6581868" y="4970930"/>
              <a:ext cx="516389" cy="1021990"/>
            </a:xfrm>
            <a:prstGeom prst="line">
              <a:avLst/>
            </a:prstGeom>
            <a:ln w="38100">
              <a:solidFill>
                <a:srgbClr val="000000"/>
              </a:solidFill>
              <a:prstDash val="sysDot"/>
              <a:miter lim="400000"/>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a:p>
          </p:txBody>
        </p:sp>
      </p:grpSp>
      <p:sp>
        <p:nvSpPr>
          <p:cNvPr id="2" name="テキスト ボックス 1">
            <a:extLst>
              <a:ext uri="{FF2B5EF4-FFF2-40B4-BE49-F238E27FC236}">
                <a16:creationId xmlns:a16="http://schemas.microsoft.com/office/drawing/2014/main" xmlns="" id="{7C11A660-7A42-DC9E-810A-53427CFD0E13}"/>
              </a:ext>
            </a:extLst>
          </p:cNvPr>
          <p:cNvSpPr txBox="1"/>
          <p:nvPr/>
        </p:nvSpPr>
        <p:spPr>
          <a:xfrm>
            <a:off x="210477" y="3910378"/>
            <a:ext cx="2566590" cy="461665"/>
          </a:xfrm>
          <a:prstGeom prst="rect">
            <a:avLst/>
          </a:prstGeom>
          <a:noFill/>
          <a:ln>
            <a:noFill/>
          </a:ln>
        </p:spPr>
        <p:txBody>
          <a:bodyPr wrap="square" rtlCol="0">
            <a:spAutoFit/>
          </a:bodyPr>
          <a:lstStyle/>
          <a:p>
            <a:pPr algn="ctr"/>
            <a:r>
              <a:rPr kumimoji="1" lang="ja-JP" altLang="en-US" sz="2400" dirty="0">
                <a:solidFill>
                  <a:srgbClr val="00B050"/>
                </a:solidFill>
                <a:latin typeface="+mn-ea"/>
              </a:rPr>
              <a:t>●</a:t>
            </a:r>
            <a:r>
              <a:rPr kumimoji="1" lang="en-US" altLang="ja-JP" sz="2400" b="1" dirty="0">
                <a:latin typeface="+mn-ea"/>
              </a:rPr>
              <a:t>Timestamper</a:t>
            </a:r>
          </a:p>
        </p:txBody>
      </p:sp>
      <p:sp>
        <p:nvSpPr>
          <p:cNvPr id="4" name="テキスト ボックス 3">
            <a:extLst>
              <a:ext uri="{FF2B5EF4-FFF2-40B4-BE49-F238E27FC236}">
                <a16:creationId xmlns:a16="http://schemas.microsoft.com/office/drawing/2014/main" xmlns="" id="{C2EA6B99-D2F2-528F-4B81-C43F7DE7F816}"/>
              </a:ext>
            </a:extLst>
          </p:cNvPr>
          <p:cNvSpPr txBox="1"/>
          <p:nvPr/>
        </p:nvSpPr>
        <p:spPr>
          <a:xfrm>
            <a:off x="1762442" y="1438642"/>
            <a:ext cx="2251883" cy="461665"/>
          </a:xfrm>
          <a:prstGeom prst="rect">
            <a:avLst/>
          </a:prstGeom>
          <a:noFill/>
          <a:ln>
            <a:noFill/>
          </a:ln>
        </p:spPr>
        <p:txBody>
          <a:bodyPr wrap="square" rtlCol="0">
            <a:spAutoFit/>
          </a:bodyPr>
          <a:lstStyle/>
          <a:p>
            <a:pPr algn="ctr"/>
            <a:r>
              <a:rPr kumimoji="1" lang="ja-JP" altLang="en-US" sz="2400" dirty="0">
                <a:solidFill>
                  <a:schemeClr val="accent2"/>
                </a:solidFill>
                <a:latin typeface="+mn-ea"/>
              </a:rPr>
              <a:t>●</a:t>
            </a:r>
            <a:r>
              <a:rPr kumimoji="1" lang="en-US" altLang="ja-JP" sz="2400" b="1" dirty="0">
                <a:latin typeface="+mn-ea"/>
              </a:rPr>
              <a:t>Converter</a:t>
            </a:r>
          </a:p>
        </p:txBody>
      </p:sp>
      <p:sp>
        <p:nvSpPr>
          <p:cNvPr id="7" name="テキスト ボックス 6">
            <a:extLst>
              <a:ext uri="{FF2B5EF4-FFF2-40B4-BE49-F238E27FC236}">
                <a16:creationId xmlns:a16="http://schemas.microsoft.com/office/drawing/2014/main" xmlns="" id="{C6D17E03-D35A-3CAE-E6AB-E90BFC0C362A}"/>
              </a:ext>
            </a:extLst>
          </p:cNvPr>
          <p:cNvSpPr txBox="1"/>
          <p:nvPr/>
        </p:nvSpPr>
        <p:spPr>
          <a:xfrm>
            <a:off x="134242" y="1032406"/>
            <a:ext cx="3026273" cy="461665"/>
          </a:xfrm>
          <a:prstGeom prst="rect">
            <a:avLst/>
          </a:prstGeom>
          <a:noFill/>
          <a:ln>
            <a:noFill/>
          </a:ln>
        </p:spPr>
        <p:txBody>
          <a:bodyPr wrap="square" rtlCol="0">
            <a:spAutoFit/>
          </a:bodyPr>
          <a:lstStyle/>
          <a:p>
            <a:pPr algn="ctr"/>
            <a:r>
              <a:rPr kumimoji="1" lang="ja-JP" altLang="en-US" sz="2400" dirty="0">
                <a:solidFill>
                  <a:schemeClr val="accent1"/>
                </a:solidFill>
                <a:latin typeface="+mn-ea"/>
              </a:rPr>
              <a:t>●</a:t>
            </a:r>
            <a:r>
              <a:rPr kumimoji="1" lang="en-US" altLang="ja-JP" sz="2400" b="1" dirty="0">
                <a:latin typeface="+mn-ea"/>
              </a:rPr>
              <a:t>Attitude monitor</a:t>
            </a:r>
          </a:p>
        </p:txBody>
      </p:sp>
      <p:cxnSp>
        <p:nvCxnSpPr>
          <p:cNvPr id="9" name="直線コネクタ 8">
            <a:extLst>
              <a:ext uri="{FF2B5EF4-FFF2-40B4-BE49-F238E27FC236}">
                <a16:creationId xmlns:a16="http://schemas.microsoft.com/office/drawing/2014/main" xmlns="" id="{B7C5317D-B01B-07AB-026E-4577FF58DAAD}"/>
              </a:ext>
            </a:extLst>
          </p:cNvPr>
          <p:cNvCxnSpPr>
            <a:cxnSpLocks/>
          </p:cNvCxnSpPr>
          <p:nvPr/>
        </p:nvCxnSpPr>
        <p:spPr>
          <a:xfrm flipV="1">
            <a:off x="2462360" y="1753131"/>
            <a:ext cx="248619" cy="59065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xmlns="" id="{017F13FB-E1E5-EDFC-A059-1AE03856DB50}"/>
              </a:ext>
            </a:extLst>
          </p:cNvPr>
          <p:cNvCxnSpPr>
            <a:cxnSpLocks/>
          </p:cNvCxnSpPr>
          <p:nvPr/>
        </p:nvCxnSpPr>
        <p:spPr>
          <a:xfrm flipV="1">
            <a:off x="984069" y="3552226"/>
            <a:ext cx="307688" cy="4033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xmlns="" id="{27CB1E53-68A2-C975-AD42-CF0AA450B9F3}"/>
              </a:ext>
            </a:extLst>
          </p:cNvPr>
          <p:cNvCxnSpPr>
            <a:cxnSpLocks/>
          </p:cNvCxnSpPr>
          <p:nvPr/>
        </p:nvCxnSpPr>
        <p:spPr>
          <a:xfrm flipH="1" flipV="1">
            <a:off x="1001142" y="1438642"/>
            <a:ext cx="136771" cy="6600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29" name="表 32">
            <a:extLst>
              <a:ext uri="{FF2B5EF4-FFF2-40B4-BE49-F238E27FC236}">
                <a16:creationId xmlns:a16="http://schemas.microsoft.com/office/drawing/2014/main" xmlns="" id="{A937CC5E-13EA-2674-7CE6-A90C0E8F82BE}"/>
              </a:ext>
            </a:extLst>
          </p:cNvPr>
          <p:cNvGraphicFramePr>
            <a:graphicFrameLocks noGrp="1"/>
          </p:cNvGraphicFramePr>
          <p:nvPr>
            <p:extLst>
              <p:ext uri="{D42A27DB-BD31-4B8C-83A1-F6EECF244321}">
                <p14:modId xmlns:p14="http://schemas.microsoft.com/office/powerpoint/2010/main" val="3008581009"/>
              </p:ext>
            </p:extLst>
          </p:nvPr>
        </p:nvGraphicFramePr>
        <p:xfrm>
          <a:off x="134242" y="4499926"/>
          <a:ext cx="5283422" cy="2225040"/>
        </p:xfrm>
        <a:graphic>
          <a:graphicData uri="http://schemas.openxmlformats.org/drawingml/2006/table">
            <a:tbl>
              <a:tblPr firstRow="1" bandRow="1">
                <a:tableStyleId>{5C22544A-7EE6-4342-B048-85BDC9FD1C3A}</a:tableStyleId>
              </a:tblPr>
              <a:tblGrid>
                <a:gridCol w="2761358">
                  <a:extLst>
                    <a:ext uri="{9D8B030D-6E8A-4147-A177-3AD203B41FA5}">
                      <a16:colId xmlns:a16="http://schemas.microsoft.com/office/drawing/2014/main" xmlns="" val="1502333377"/>
                    </a:ext>
                  </a:extLst>
                </a:gridCol>
                <a:gridCol w="1261032">
                  <a:extLst>
                    <a:ext uri="{9D8B030D-6E8A-4147-A177-3AD203B41FA5}">
                      <a16:colId xmlns:a16="http://schemas.microsoft.com/office/drawing/2014/main" xmlns="" val="4110946912"/>
                    </a:ext>
                  </a:extLst>
                </a:gridCol>
                <a:gridCol w="1261032">
                  <a:extLst>
                    <a:ext uri="{9D8B030D-6E8A-4147-A177-3AD203B41FA5}">
                      <a16:colId xmlns:a16="http://schemas.microsoft.com/office/drawing/2014/main" xmlns="" val="37109775"/>
                    </a:ext>
                  </a:extLst>
                </a:gridCol>
              </a:tblGrid>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solidFill>
                            <a:schemeClr val="tx1"/>
                          </a:solidFill>
                        </a:rPr>
                        <a:t>Fermi-LAT</a:t>
                      </a:r>
                      <a:endParaRPr kumimoji="1" lang="ja-JP"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GRAINE</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3398864"/>
                  </a:ext>
                </a:extLst>
              </a:tr>
              <a:tr h="370840">
                <a:tc>
                  <a:txBody>
                    <a:bodyPr/>
                    <a:lstStyle/>
                    <a:p>
                      <a:r>
                        <a:rPr kumimoji="1" lang="en-US" altLang="ja-JP" sz="1600" b="1" dirty="0">
                          <a:solidFill>
                            <a:schemeClr val="tx1"/>
                          </a:solidFill>
                        </a:rPr>
                        <a:t>Angular Res. </a:t>
                      </a:r>
                      <a:r>
                        <a:rPr kumimoji="1" lang="en-US" altLang="ja-JP" sz="1600" dirty="0">
                          <a:solidFill>
                            <a:schemeClr val="tx1"/>
                          </a:solidFill>
                        </a:rPr>
                        <a:t>@100MeV</a:t>
                      </a:r>
                      <a:endParaRPr kumimoji="1" lang="ja-JP"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6.0°</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rgbClr val="FF0000"/>
                          </a:solidFill>
                        </a:rPr>
                        <a:t>1.0°</a:t>
                      </a:r>
                      <a:endParaRPr kumimoji="1" lang="ja-JP" alt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01791546"/>
                  </a:ext>
                </a:extLst>
              </a:tr>
              <a:tr h="370840">
                <a:tc>
                  <a:txBody>
                    <a:bodyPr/>
                    <a:lstStyle/>
                    <a:p>
                      <a:r>
                        <a:rPr kumimoji="1" lang="ja-JP" altLang="en-US" sz="1600" dirty="0">
                          <a:solidFill>
                            <a:schemeClr val="tx1"/>
                          </a:solidFill>
                        </a:rPr>
                        <a:t>　　　　　     </a:t>
                      </a:r>
                      <a:r>
                        <a:rPr kumimoji="1" lang="en-US" altLang="ja-JP" sz="1600" dirty="0">
                          <a:solidFill>
                            <a:schemeClr val="tx1"/>
                          </a:solidFill>
                        </a:rPr>
                        <a:t>@1GeV</a:t>
                      </a:r>
                      <a:endParaRPr kumimoji="1" lang="ja-JP"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0.9°</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rgbClr val="FF0000"/>
                          </a:solidFill>
                        </a:rPr>
                        <a:t>0.1°</a:t>
                      </a:r>
                      <a:endParaRPr kumimoji="1" lang="ja-JP" alt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9628908"/>
                  </a:ext>
                </a:extLst>
              </a:tr>
              <a:tr h="370840">
                <a:tc>
                  <a:txBody>
                    <a:bodyPr/>
                    <a:lstStyle/>
                    <a:p>
                      <a:pPr algn="ctr"/>
                      <a:r>
                        <a:rPr kumimoji="1" lang="en-US" altLang="ja-JP" sz="1600" dirty="0">
                          <a:solidFill>
                            <a:schemeClr val="tx1"/>
                          </a:solidFill>
                        </a:rPr>
                        <a:t>Polarization Sensitivity</a:t>
                      </a:r>
                      <a:endParaRPr kumimoji="1" lang="ja-JP"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rgbClr val="FF0000"/>
                          </a:solidFill>
                        </a:rPr>
                        <a:t>Yes</a:t>
                      </a:r>
                      <a:endParaRPr kumimoji="1" lang="ja-JP" alt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80824757"/>
                  </a:ext>
                </a:extLst>
              </a:tr>
              <a:tr h="370840">
                <a:tc>
                  <a:txBody>
                    <a:bodyPr/>
                    <a:lstStyle/>
                    <a:p>
                      <a:r>
                        <a:rPr kumimoji="1" lang="en-US" altLang="ja-JP" sz="1600" b="1" dirty="0">
                          <a:solidFill>
                            <a:schemeClr val="tx1"/>
                          </a:solidFill>
                        </a:rPr>
                        <a:t>Effective</a:t>
                      </a:r>
                      <a:r>
                        <a:rPr kumimoji="1" lang="ja-JP" altLang="en-US" sz="1600" b="1" dirty="0">
                          <a:solidFill>
                            <a:schemeClr val="tx1"/>
                          </a:solidFill>
                        </a:rPr>
                        <a:t> </a:t>
                      </a:r>
                      <a:r>
                        <a:rPr kumimoji="1" lang="en-US" altLang="ja-JP" sz="1600" b="1" dirty="0">
                          <a:solidFill>
                            <a:schemeClr val="tx1"/>
                          </a:solidFill>
                        </a:rPr>
                        <a:t>Area</a:t>
                      </a:r>
                      <a:r>
                        <a:rPr kumimoji="1" lang="en-US" altLang="ja-JP" sz="1600" dirty="0">
                          <a:solidFill>
                            <a:schemeClr val="tx1"/>
                          </a:solidFill>
                        </a:rPr>
                        <a:t>@100MeV</a:t>
                      </a:r>
                      <a:endParaRPr kumimoji="1" lang="ja-JP"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0.25</a:t>
                      </a:r>
                      <a:r>
                        <a:rPr kumimoji="1" lang="ja-JP" altLang="en-US"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rgbClr val="FF0000"/>
                          </a:solidFill>
                        </a:rPr>
                        <a:t>2.1</a:t>
                      </a:r>
                      <a:r>
                        <a:rPr kumimoji="1" lang="ja-JP" altLang="en-US" b="1" dirty="0">
                          <a:solidFill>
                            <a:srgbClr val="FF0000"/>
                          </a:solidFill>
                        </a:rPr>
                        <a:t>㎡</a:t>
                      </a:r>
                      <a:r>
                        <a:rPr kumimoji="1" lang="en-US" altLang="ja-JP" b="1" dirty="0">
                          <a:solidFill>
                            <a:schemeClr val="tx1"/>
                          </a:solidFill>
                        </a:rPr>
                        <a:t>*</a:t>
                      </a:r>
                      <a:endParaRPr kumimoji="1" lang="ja-JP" alt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32972623"/>
                  </a:ext>
                </a:extLst>
              </a:tr>
              <a:tr h="370840">
                <a:tc>
                  <a:txBody>
                    <a:bodyPr/>
                    <a:lstStyle/>
                    <a:p>
                      <a:r>
                        <a:rPr kumimoji="1" lang="ja-JP" altLang="en-US" sz="1600" dirty="0">
                          <a:solidFill>
                            <a:schemeClr val="tx1"/>
                          </a:solidFill>
                        </a:rPr>
                        <a:t>　　　　          </a:t>
                      </a:r>
                      <a:r>
                        <a:rPr kumimoji="1" lang="en-US" altLang="ja-JP" sz="1600" dirty="0">
                          <a:solidFill>
                            <a:schemeClr val="tx1"/>
                          </a:solidFill>
                        </a:rPr>
                        <a:t>@1GeV</a:t>
                      </a:r>
                      <a:endParaRPr kumimoji="1" lang="ja-JP"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0.88</a:t>
                      </a:r>
                      <a:r>
                        <a:rPr kumimoji="1" lang="ja-JP" altLang="en-US"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rgbClr val="FF0000"/>
                          </a:solidFill>
                        </a:rPr>
                        <a:t>2.8</a:t>
                      </a:r>
                      <a:r>
                        <a:rPr kumimoji="1" lang="ja-JP" altLang="en-US" b="1" dirty="0">
                          <a:solidFill>
                            <a:srgbClr val="FF0000"/>
                          </a:solidFill>
                        </a:rPr>
                        <a:t>㎡</a:t>
                      </a:r>
                      <a:r>
                        <a:rPr kumimoji="1" lang="en-US" altLang="ja-JP" b="1" dirty="0">
                          <a:solidFill>
                            <a:schemeClr val="tx1"/>
                          </a:solidFill>
                        </a:rPr>
                        <a:t>*</a:t>
                      </a:r>
                      <a:endParaRPr kumimoji="1" lang="ja-JP" alt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31256306"/>
                  </a:ext>
                </a:extLst>
              </a:tr>
            </a:tbl>
          </a:graphicData>
        </a:graphic>
      </p:graphicFrame>
      <p:grpSp>
        <p:nvGrpSpPr>
          <p:cNvPr id="30" name="グループ化 29">
            <a:extLst>
              <a:ext uri="{FF2B5EF4-FFF2-40B4-BE49-F238E27FC236}">
                <a16:creationId xmlns:a16="http://schemas.microsoft.com/office/drawing/2014/main" xmlns="" id="{33FD4781-7D94-EF4F-8DA7-88017A615C06}"/>
              </a:ext>
            </a:extLst>
          </p:cNvPr>
          <p:cNvGrpSpPr/>
          <p:nvPr/>
        </p:nvGrpSpPr>
        <p:grpSpPr>
          <a:xfrm>
            <a:off x="3780424" y="4786552"/>
            <a:ext cx="628650" cy="366713"/>
            <a:chOff x="5035064" y="4431661"/>
            <a:chExt cx="628650" cy="366713"/>
          </a:xfrm>
        </p:grpSpPr>
        <p:sp>
          <p:nvSpPr>
            <p:cNvPr id="31" name="Text Box 57">
              <a:extLst>
                <a:ext uri="{FF2B5EF4-FFF2-40B4-BE49-F238E27FC236}">
                  <a16:creationId xmlns:a16="http://schemas.microsoft.com/office/drawing/2014/main" xmlns="" id="{DCF787B2-44E9-3D0D-E80D-01952B71CF79}"/>
                </a:ext>
              </a:extLst>
            </p:cNvPr>
            <p:cNvSpPr txBox="1">
              <a:spLocks noChangeArrowheads="1"/>
            </p:cNvSpPr>
            <p:nvPr/>
          </p:nvSpPr>
          <p:spPr bwMode="auto">
            <a:xfrm>
              <a:off x="5035064" y="4431661"/>
              <a:ext cx="6286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dirty="0">
                  <a:solidFill>
                    <a:srgbClr val="FF0000"/>
                  </a:solidFill>
                </a:rPr>
                <a:t>x1/6</a:t>
              </a:r>
            </a:p>
          </p:txBody>
        </p:sp>
        <p:sp>
          <p:nvSpPr>
            <p:cNvPr id="32" name="Line 61">
              <a:extLst>
                <a:ext uri="{FF2B5EF4-FFF2-40B4-BE49-F238E27FC236}">
                  <a16:creationId xmlns:a16="http://schemas.microsoft.com/office/drawing/2014/main" xmlns="" id="{5A5CC9D1-7E0B-D577-1F87-E4D85BCFDF88}"/>
                </a:ext>
              </a:extLst>
            </p:cNvPr>
            <p:cNvSpPr>
              <a:spLocks noChangeShapeType="1"/>
            </p:cNvSpPr>
            <p:nvPr/>
          </p:nvSpPr>
          <p:spPr bwMode="auto">
            <a:xfrm>
              <a:off x="5167350" y="4734188"/>
              <a:ext cx="381000" cy="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3" name="グループ化 32">
            <a:extLst>
              <a:ext uri="{FF2B5EF4-FFF2-40B4-BE49-F238E27FC236}">
                <a16:creationId xmlns:a16="http://schemas.microsoft.com/office/drawing/2014/main" xmlns="" id="{8F6478AE-54C7-CD13-184C-CC49FD13E849}"/>
              </a:ext>
            </a:extLst>
          </p:cNvPr>
          <p:cNvGrpSpPr/>
          <p:nvPr/>
        </p:nvGrpSpPr>
        <p:grpSpPr>
          <a:xfrm>
            <a:off x="3931053" y="5788306"/>
            <a:ext cx="438150" cy="381000"/>
            <a:chOff x="5186400" y="5877188"/>
            <a:chExt cx="438150" cy="381000"/>
          </a:xfrm>
        </p:grpSpPr>
        <p:sp>
          <p:nvSpPr>
            <p:cNvPr id="34" name="Text Box 58">
              <a:extLst>
                <a:ext uri="{FF2B5EF4-FFF2-40B4-BE49-F238E27FC236}">
                  <a16:creationId xmlns:a16="http://schemas.microsoft.com/office/drawing/2014/main" xmlns="" id="{EF5CE0CB-898B-460D-86F0-F5B73DB59532}"/>
                </a:ext>
              </a:extLst>
            </p:cNvPr>
            <p:cNvSpPr txBox="1">
              <a:spLocks noChangeArrowheads="1"/>
            </p:cNvSpPr>
            <p:nvPr/>
          </p:nvSpPr>
          <p:spPr bwMode="auto">
            <a:xfrm>
              <a:off x="5186400" y="5877188"/>
              <a:ext cx="438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dirty="0">
                  <a:solidFill>
                    <a:srgbClr val="FF0000"/>
                  </a:solidFill>
                </a:rPr>
                <a:t>x8</a:t>
              </a:r>
            </a:p>
          </p:txBody>
        </p:sp>
        <p:sp>
          <p:nvSpPr>
            <p:cNvPr id="35" name="Line 62">
              <a:extLst>
                <a:ext uri="{FF2B5EF4-FFF2-40B4-BE49-F238E27FC236}">
                  <a16:creationId xmlns:a16="http://schemas.microsoft.com/office/drawing/2014/main" xmlns="" id="{3E9B63E0-D5A1-080B-BDBD-6F7638B95C15}"/>
                </a:ext>
              </a:extLst>
            </p:cNvPr>
            <p:cNvSpPr>
              <a:spLocks noChangeShapeType="1"/>
            </p:cNvSpPr>
            <p:nvPr/>
          </p:nvSpPr>
          <p:spPr bwMode="auto">
            <a:xfrm>
              <a:off x="5186400" y="6258188"/>
              <a:ext cx="381000" cy="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6" name="グループ化 35">
            <a:extLst>
              <a:ext uri="{FF2B5EF4-FFF2-40B4-BE49-F238E27FC236}">
                <a16:creationId xmlns:a16="http://schemas.microsoft.com/office/drawing/2014/main" xmlns="" id="{70A74B45-4B1E-CC2A-8ECC-E5B8D92B5B98}"/>
              </a:ext>
            </a:extLst>
          </p:cNvPr>
          <p:cNvGrpSpPr/>
          <p:nvPr/>
        </p:nvGrpSpPr>
        <p:grpSpPr>
          <a:xfrm>
            <a:off x="3904249" y="6252246"/>
            <a:ext cx="438150" cy="381000"/>
            <a:chOff x="5186400" y="6334388"/>
            <a:chExt cx="438150" cy="381000"/>
          </a:xfrm>
        </p:grpSpPr>
        <p:sp>
          <p:nvSpPr>
            <p:cNvPr id="37" name="Text Box 59">
              <a:extLst>
                <a:ext uri="{FF2B5EF4-FFF2-40B4-BE49-F238E27FC236}">
                  <a16:creationId xmlns:a16="http://schemas.microsoft.com/office/drawing/2014/main" xmlns="" id="{2C0B86A1-35CE-6C15-FD9E-4F6E56F10B97}"/>
                </a:ext>
              </a:extLst>
            </p:cNvPr>
            <p:cNvSpPr txBox="1">
              <a:spLocks noChangeArrowheads="1"/>
            </p:cNvSpPr>
            <p:nvPr/>
          </p:nvSpPr>
          <p:spPr bwMode="auto">
            <a:xfrm>
              <a:off x="5186400" y="6334388"/>
              <a:ext cx="438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dirty="0">
                  <a:solidFill>
                    <a:srgbClr val="FF0000"/>
                  </a:solidFill>
                </a:rPr>
                <a:t>x3</a:t>
              </a:r>
            </a:p>
          </p:txBody>
        </p:sp>
        <p:sp>
          <p:nvSpPr>
            <p:cNvPr id="41" name="Line 63">
              <a:extLst>
                <a:ext uri="{FF2B5EF4-FFF2-40B4-BE49-F238E27FC236}">
                  <a16:creationId xmlns:a16="http://schemas.microsoft.com/office/drawing/2014/main" xmlns="" id="{506202E0-3595-18A2-F4C3-D8CC8424EDD9}"/>
                </a:ext>
              </a:extLst>
            </p:cNvPr>
            <p:cNvSpPr>
              <a:spLocks noChangeShapeType="1"/>
            </p:cNvSpPr>
            <p:nvPr/>
          </p:nvSpPr>
          <p:spPr bwMode="auto">
            <a:xfrm>
              <a:off x="5186400" y="6715388"/>
              <a:ext cx="381000" cy="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2" name="グループ化 41">
            <a:extLst>
              <a:ext uri="{FF2B5EF4-FFF2-40B4-BE49-F238E27FC236}">
                <a16:creationId xmlns:a16="http://schemas.microsoft.com/office/drawing/2014/main" xmlns="" id="{B50E635B-A0FB-6F1A-D739-77BC9ACE860B}"/>
              </a:ext>
            </a:extLst>
          </p:cNvPr>
          <p:cNvGrpSpPr/>
          <p:nvPr/>
        </p:nvGrpSpPr>
        <p:grpSpPr>
          <a:xfrm>
            <a:off x="3844264" y="5167410"/>
            <a:ext cx="628650" cy="381000"/>
            <a:chOff x="5072100" y="4810388"/>
            <a:chExt cx="628650" cy="381000"/>
          </a:xfrm>
        </p:grpSpPr>
        <p:sp>
          <p:nvSpPr>
            <p:cNvPr id="43" name="Text Box 60">
              <a:extLst>
                <a:ext uri="{FF2B5EF4-FFF2-40B4-BE49-F238E27FC236}">
                  <a16:creationId xmlns:a16="http://schemas.microsoft.com/office/drawing/2014/main" xmlns="" id="{F2E56E84-B333-BA20-F8F2-1AFF99A0B241}"/>
                </a:ext>
              </a:extLst>
            </p:cNvPr>
            <p:cNvSpPr txBox="1">
              <a:spLocks noChangeArrowheads="1"/>
            </p:cNvSpPr>
            <p:nvPr/>
          </p:nvSpPr>
          <p:spPr bwMode="auto">
            <a:xfrm>
              <a:off x="5072100" y="4810388"/>
              <a:ext cx="6286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dirty="0">
                  <a:solidFill>
                    <a:srgbClr val="FF0000"/>
                  </a:solidFill>
                </a:rPr>
                <a:t>x1/9</a:t>
              </a:r>
            </a:p>
          </p:txBody>
        </p:sp>
        <p:sp>
          <p:nvSpPr>
            <p:cNvPr id="44" name="Line 64">
              <a:extLst>
                <a:ext uri="{FF2B5EF4-FFF2-40B4-BE49-F238E27FC236}">
                  <a16:creationId xmlns:a16="http://schemas.microsoft.com/office/drawing/2014/main" xmlns="" id="{F52D4056-6BB1-B540-6302-E7E6B3C9D1AD}"/>
                </a:ext>
              </a:extLst>
            </p:cNvPr>
            <p:cNvSpPr>
              <a:spLocks noChangeShapeType="1"/>
            </p:cNvSpPr>
            <p:nvPr/>
          </p:nvSpPr>
          <p:spPr bwMode="auto">
            <a:xfrm>
              <a:off x="5186400" y="5191388"/>
              <a:ext cx="381000" cy="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xmlns="" id="{ED61992E-5326-4559-ED9F-2921E76FFF1C}"/>
                  </a:ext>
                </a:extLst>
              </p:cNvPr>
              <p:cNvSpPr txBox="1"/>
              <p:nvPr/>
            </p:nvSpPr>
            <p:spPr>
              <a:xfrm>
                <a:off x="5419178" y="6385024"/>
                <a:ext cx="2586832" cy="307777"/>
              </a:xfrm>
              <a:prstGeom prst="rect">
                <a:avLst/>
              </a:prstGeom>
              <a:noFill/>
              <a:ln>
                <a:noFill/>
              </a:ln>
            </p:spPr>
            <p:txBody>
              <a:bodyPr wrap="square" rtlCol="0">
                <a:spAutoFit/>
              </a:bodyPr>
              <a:lstStyle/>
              <a:p>
                <a:r>
                  <a:rPr kumimoji="1" lang="en-US" altLang="ja-JP" sz="1400" b="1" dirty="0">
                    <a:latin typeface="+mn-ea"/>
                  </a:rPr>
                  <a:t>*10</a:t>
                </a:r>
                <a:r>
                  <a:rPr kumimoji="1" lang="ja-JP" altLang="en-US" sz="1400" b="1" dirty="0">
                    <a:latin typeface="+mn-ea"/>
                  </a:rPr>
                  <a:t>㎡</a:t>
                </a:r>
                <a:r>
                  <a:rPr kumimoji="1" lang="en-US" altLang="ja-JP" sz="1400" b="1" dirty="0">
                    <a:latin typeface="+mn-ea"/>
                  </a:rPr>
                  <a:t>×</a:t>
                </a:r>
                <a14:m>
                  <m:oMath xmlns:m="http://schemas.openxmlformats.org/officeDocument/2006/math" xmlns="">
                    <m:sSub>
                      <m:sSubPr>
                        <m:ctrlPr>
                          <a:rPr kumimoji="1" lang="en-US" altLang="ja-JP" sz="1400" b="1" i="1" dirty="0" smtClean="0">
                            <a:latin typeface="Cambria Math" panose="02040503050406030204" pitchFamily="18" charset="0"/>
                          </a:rPr>
                        </m:ctrlPr>
                      </m:sSubPr>
                      <m:e>
                        <m:r>
                          <a:rPr kumimoji="1" lang="en-US" altLang="ja-JP" sz="1400" b="1" i="1" dirty="0" smtClean="0">
                            <a:latin typeface="Cambria Math" panose="02040503050406030204" pitchFamily="18" charset="0"/>
                          </a:rPr>
                          <m:t>𝜺</m:t>
                        </m:r>
                      </m:e>
                      <m:sub>
                        <m:r>
                          <a:rPr kumimoji="1" lang="en-US" altLang="ja-JP" sz="1400" b="1" i="0" dirty="0" smtClean="0">
                            <a:latin typeface="Cambria Math" panose="02040503050406030204" pitchFamily="18" charset="0"/>
                          </a:rPr>
                          <m:t>𝐭𝐫𝐚𝐧𝐬</m:t>
                        </m:r>
                      </m:sub>
                    </m:sSub>
                  </m:oMath>
                </a14:m>
                <a:r>
                  <a:rPr kumimoji="1" lang="en-US" altLang="ja-JP" sz="1400" b="1" dirty="0">
                    <a:latin typeface="+mn-ea"/>
                  </a:rPr>
                  <a:t>×</a:t>
                </a:r>
                <a:r>
                  <a:rPr kumimoji="1" lang="en-US" altLang="ja-JP" sz="1400" b="1" dirty="0"/>
                  <a:t> </a:t>
                </a:r>
                <a14:m>
                  <m:oMath xmlns:m="http://schemas.openxmlformats.org/officeDocument/2006/math" xmlns="">
                    <m:sSub>
                      <m:sSubPr>
                        <m:ctrlPr>
                          <a:rPr kumimoji="1" lang="en-US" altLang="ja-JP" sz="1400" b="1" i="1" dirty="0">
                            <a:latin typeface="Cambria Math" panose="02040503050406030204" pitchFamily="18" charset="0"/>
                          </a:rPr>
                        </m:ctrlPr>
                      </m:sSubPr>
                      <m:e>
                        <m:r>
                          <a:rPr kumimoji="1" lang="en-US" altLang="ja-JP" sz="1400" b="1" i="1" dirty="0">
                            <a:latin typeface="Cambria Math" panose="02040503050406030204" pitchFamily="18" charset="0"/>
                          </a:rPr>
                          <m:t>𝜺</m:t>
                        </m:r>
                      </m:e>
                      <m:sub>
                        <m:r>
                          <a:rPr kumimoji="1" lang="en-US" altLang="ja-JP" sz="1400" b="1" i="0" dirty="0" smtClean="0">
                            <a:latin typeface="Cambria Math" panose="02040503050406030204" pitchFamily="18" charset="0"/>
                          </a:rPr>
                          <m:t>𝐜𝐨𝐧𝐯</m:t>
                        </m:r>
                      </m:sub>
                    </m:sSub>
                  </m:oMath>
                </a14:m>
                <a:r>
                  <a:rPr kumimoji="1" lang="en-US" altLang="ja-JP" sz="1400" b="1" dirty="0">
                    <a:latin typeface="+mn-ea"/>
                  </a:rPr>
                  <a:t>×</a:t>
                </a:r>
                <a:r>
                  <a:rPr kumimoji="1" lang="en-US" altLang="ja-JP" sz="1400" b="1" dirty="0"/>
                  <a:t> </a:t>
                </a:r>
                <a14:m>
                  <m:oMath xmlns:m="http://schemas.openxmlformats.org/officeDocument/2006/math" xmlns="">
                    <m:sSub>
                      <m:sSubPr>
                        <m:ctrlPr>
                          <a:rPr kumimoji="1" lang="en-US" altLang="ja-JP" sz="1400" b="1" i="1" dirty="0">
                            <a:latin typeface="Cambria Math" panose="02040503050406030204" pitchFamily="18" charset="0"/>
                          </a:rPr>
                        </m:ctrlPr>
                      </m:sSubPr>
                      <m:e>
                        <m:r>
                          <a:rPr kumimoji="1" lang="en-US" altLang="ja-JP" sz="1400" b="1" i="1" dirty="0">
                            <a:latin typeface="Cambria Math" panose="02040503050406030204" pitchFamily="18" charset="0"/>
                          </a:rPr>
                          <m:t>𝜺</m:t>
                        </m:r>
                      </m:e>
                      <m:sub>
                        <m:r>
                          <a:rPr kumimoji="1" lang="en-US" altLang="ja-JP" sz="1400" b="1" i="0" dirty="0" smtClean="0">
                            <a:latin typeface="Cambria Math" panose="02040503050406030204" pitchFamily="18" charset="0"/>
                          </a:rPr>
                          <m:t>𝐝𝐞𝐭</m:t>
                        </m:r>
                      </m:sub>
                    </m:sSub>
                  </m:oMath>
                </a14:m>
                <a:endParaRPr kumimoji="1" lang="en-US" altLang="ja-JP" sz="1400" b="1" dirty="0">
                  <a:latin typeface="+mn-ea"/>
                </a:endParaRPr>
              </a:p>
            </p:txBody>
          </p:sp>
        </mc:Choice>
        <mc:Fallback xmlns="">
          <p:sp>
            <p:nvSpPr>
              <p:cNvPr id="46" name="テキスト ボックス 45">
                <a:extLst>
                  <a:ext uri="{FF2B5EF4-FFF2-40B4-BE49-F238E27FC236}">
                    <a16:creationId xmlns:a16="http://schemas.microsoft.com/office/drawing/2014/main" id="{ED61992E-5326-4559-ED9F-2921E76FFF1C}"/>
                  </a:ext>
                </a:extLst>
              </p:cNvPr>
              <p:cNvSpPr txBox="1">
                <a:spLocks noRot="1" noChangeAspect="1" noMove="1" noResize="1" noEditPoints="1" noAdjustHandles="1" noChangeArrowheads="1" noChangeShapeType="1" noTextEdit="1"/>
              </p:cNvSpPr>
              <p:nvPr/>
            </p:nvSpPr>
            <p:spPr>
              <a:xfrm>
                <a:off x="5419178" y="6385024"/>
                <a:ext cx="2586832" cy="307777"/>
              </a:xfrm>
              <a:prstGeom prst="rect">
                <a:avLst/>
              </a:prstGeom>
              <a:blipFill>
                <a:blip r:embed="rId7"/>
                <a:stretch>
                  <a:fillRect l="-708" t="-1961" b="-19608"/>
                </a:stretch>
              </a:blipFill>
              <a:ln>
                <a:noFill/>
              </a:ln>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xmlns="" id="{DFB63C6D-B293-CD8B-2CE5-D95ACA08D157}"/>
              </a:ext>
            </a:extLst>
          </p:cNvPr>
          <p:cNvSpPr txBox="1"/>
          <p:nvPr/>
        </p:nvSpPr>
        <p:spPr>
          <a:xfrm>
            <a:off x="5366837" y="4858778"/>
            <a:ext cx="3703974" cy="1200329"/>
          </a:xfrm>
          <a:prstGeom prst="rect">
            <a:avLst/>
          </a:prstGeom>
          <a:noFill/>
        </p:spPr>
        <p:txBody>
          <a:bodyPr wrap="square" rtlCol="0">
            <a:spAutoFit/>
          </a:bodyPr>
          <a:lstStyle/>
          <a:p>
            <a:r>
              <a:rPr kumimoji="1" lang="en-US" altLang="ja-JP" sz="2400" b="1" dirty="0">
                <a:solidFill>
                  <a:srgbClr val="FF0000"/>
                </a:solidFill>
                <a:ea typeface="Yu Gothic UI Semibold" panose="020B0700000000000000" pitchFamily="50" charset="-128"/>
              </a:rPr>
              <a:t>High-angular resolution</a:t>
            </a:r>
          </a:p>
          <a:p>
            <a:r>
              <a:rPr kumimoji="1" lang="en-US" altLang="ja-JP" sz="2400" b="1" dirty="0">
                <a:solidFill>
                  <a:srgbClr val="FF0000"/>
                </a:solidFill>
                <a:ea typeface="Yu Gothic UI Semibold" panose="020B0700000000000000" pitchFamily="50" charset="-128"/>
              </a:rPr>
              <a:t>Polarization sensitive</a:t>
            </a:r>
          </a:p>
          <a:p>
            <a:r>
              <a:rPr kumimoji="1" lang="en-US" altLang="ja-JP" sz="2400" b="1" dirty="0">
                <a:solidFill>
                  <a:srgbClr val="FF0000"/>
                </a:solidFill>
                <a:ea typeface="Yu Gothic UI Semibold" panose="020B0700000000000000" pitchFamily="50" charset="-128"/>
              </a:rPr>
              <a:t>Large aperture area</a:t>
            </a:r>
          </a:p>
        </p:txBody>
      </p:sp>
    </p:spTree>
    <p:extLst>
      <p:ext uri="{BB962C8B-B14F-4D97-AF65-F5344CB8AC3E}">
        <p14:creationId xmlns:p14="http://schemas.microsoft.com/office/powerpoint/2010/main" val="3542051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4E1225-BD31-3C37-2A1A-F7D6BE5401C0}"/>
            </a:ext>
          </a:extLst>
        </p:cNvPr>
        <p:cNvGrpSpPr/>
        <p:nvPr/>
      </p:nvGrpSpPr>
      <p:grpSpPr>
        <a:xfrm>
          <a:off x="0" y="0"/>
          <a:ext cx="0" cy="0"/>
          <a:chOff x="0" y="0"/>
          <a:chExt cx="0" cy="0"/>
        </a:xfrm>
      </p:grpSpPr>
      <p:pic>
        <p:nvPicPr>
          <p:cNvPr id="33" name="図 32">
            <a:extLst>
              <a:ext uri="{FF2B5EF4-FFF2-40B4-BE49-F238E27FC236}">
                <a16:creationId xmlns:a16="http://schemas.microsoft.com/office/drawing/2014/main" xmlns="" id="{906C4E51-192A-0CF0-6EA8-7831E3E05A6C}"/>
              </a:ext>
            </a:extLst>
          </p:cNvPr>
          <p:cNvPicPr>
            <a:picLocks noChangeAspect="1"/>
          </p:cNvPicPr>
          <p:nvPr/>
        </p:nvPicPr>
        <p:blipFill>
          <a:blip r:embed="rId3"/>
          <a:srcRect t="3595"/>
          <a:stretch/>
        </p:blipFill>
        <p:spPr>
          <a:xfrm>
            <a:off x="0" y="1010194"/>
            <a:ext cx="8424333" cy="5842720"/>
          </a:xfrm>
          <a:prstGeom prst="rect">
            <a:avLst/>
          </a:prstGeom>
        </p:spPr>
      </p:pic>
      <p:sp>
        <p:nvSpPr>
          <p:cNvPr id="4" name="スライド番号プレースホルダー 3">
            <a:extLst>
              <a:ext uri="{FF2B5EF4-FFF2-40B4-BE49-F238E27FC236}">
                <a16:creationId xmlns:a16="http://schemas.microsoft.com/office/drawing/2014/main" xmlns="" id="{5A8BE2AC-83D8-EDF8-7EBF-DC5C2F6313EA}"/>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12</a:t>
            </a:fld>
            <a:endParaRPr kumimoji="1" lang="ja-JP" altLang="en-US" dirty="0">
              <a:solidFill>
                <a:schemeClr val="tx1"/>
              </a:solidFill>
            </a:endParaRPr>
          </a:p>
        </p:txBody>
      </p:sp>
      <p:sp>
        <p:nvSpPr>
          <p:cNvPr id="3" name="正方形/長方形 2">
            <a:extLst>
              <a:ext uri="{FF2B5EF4-FFF2-40B4-BE49-F238E27FC236}">
                <a16:creationId xmlns:a16="http://schemas.microsoft.com/office/drawing/2014/main" xmlns="" id="{EDF241ED-3054-4B84-D79B-E05938F83179}"/>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6E44B1E3-906A-1F48-7CFE-01D37AE3D6CE}"/>
              </a:ext>
            </a:extLst>
          </p:cNvPr>
          <p:cNvSpPr txBox="1"/>
          <p:nvPr/>
        </p:nvSpPr>
        <p:spPr>
          <a:xfrm>
            <a:off x="330201" y="90081"/>
            <a:ext cx="8604794" cy="830997"/>
          </a:xfrm>
          <a:prstGeom prst="rect">
            <a:avLst/>
          </a:prstGeom>
          <a:noFill/>
        </p:spPr>
        <p:txBody>
          <a:bodyPr wrap="square" rtlCol="0">
            <a:spAutoFit/>
          </a:bodyPr>
          <a:lstStyle/>
          <a:p>
            <a:r>
              <a:rPr kumimoji="1" lang="en-US" altLang="ja-JP" sz="4800" b="1" dirty="0">
                <a:latin typeface="+mn-ea"/>
              </a:rPr>
              <a:t>GRAINE Project</a:t>
            </a:r>
            <a:endParaRPr kumimoji="1" lang="en-US" altLang="ja-JP" sz="4800" b="1" dirty="0"/>
          </a:p>
        </p:txBody>
      </p:sp>
      <p:sp>
        <p:nvSpPr>
          <p:cNvPr id="24" name="星: 5 pt 23">
            <a:extLst>
              <a:ext uri="{FF2B5EF4-FFF2-40B4-BE49-F238E27FC236}">
                <a16:creationId xmlns:a16="http://schemas.microsoft.com/office/drawing/2014/main" xmlns="" id="{997B176B-D25B-1A16-11F0-DD6664F7D70C}"/>
              </a:ext>
            </a:extLst>
          </p:cNvPr>
          <p:cNvSpPr/>
          <p:nvPr/>
        </p:nvSpPr>
        <p:spPr>
          <a:xfrm>
            <a:off x="2757957" y="1148671"/>
            <a:ext cx="322217" cy="322217"/>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xmlns="" id="{737DA6C0-68C6-376A-EE49-F9D59A4B8E61}"/>
              </a:ext>
            </a:extLst>
          </p:cNvPr>
          <p:cNvSpPr txBox="1"/>
          <p:nvPr/>
        </p:nvSpPr>
        <p:spPr>
          <a:xfrm>
            <a:off x="3522133" y="1064567"/>
            <a:ext cx="4453478" cy="1323439"/>
          </a:xfrm>
          <a:prstGeom prst="rect">
            <a:avLst/>
          </a:prstGeom>
          <a:solidFill>
            <a:schemeClr val="bg1">
              <a:alpha val="80000"/>
            </a:schemeClr>
          </a:solidFill>
          <a:ln w="28575">
            <a:solidFill>
              <a:schemeClr val="accent5">
                <a:lumMod val="60000"/>
                <a:lumOff val="40000"/>
              </a:schemeClr>
            </a:solidFill>
          </a:ln>
        </p:spPr>
        <p:txBody>
          <a:bodyPr wrap="square" rtlCol="0">
            <a:spAutoFit/>
          </a:bodyPr>
          <a:lstStyle/>
          <a:p>
            <a:r>
              <a:rPr kumimoji="1" lang="en-US" altLang="ja-JP" b="1" dirty="0"/>
              <a:t>2011 1st</a:t>
            </a:r>
            <a:r>
              <a:rPr kumimoji="1" lang="ja-JP" altLang="en-US" b="1" dirty="0"/>
              <a:t> </a:t>
            </a:r>
            <a:r>
              <a:rPr kumimoji="1" lang="en-US" altLang="ja-JP" b="1" dirty="0"/>
              <a:t>Balloon exp. @Hokkaido, JPN</a:t>
            </a:r>
          </a:p>
          <a:p>
            <a:r>
              <a:rPr kumimoji="1" lang="ja-JP" altLang="en-US" b="1" dirty="0"/>
              <a:t>　</a:t>
            </a:r>
            <a:r>
              <a:rPr kumimoji="1" lang="en-US" altLang="ja-JP" sz="1600" dirty="0"/>
              <a:t>1.6hour,</a:t>
            </a:r>
            <a:r>
              <a:rPr kumimoji="1" lang="ja-JP" altLang="en-US" sz="1600" dirty="0"/>
              <a:t>  </a:t>
            </a:r>
            <a:r>
              <a:rPr kumimoji="1" lang="en-US" altLang="ja-JP" sz="1600" dirty="0"/>
              <a:t>0.0125</a:t>
            </a:r>
            <a:r>
              <a:rPr kumimoji="1" lang="ja-JP" altLang="en-US" sz="1600" dirty="0"/>
              <a:t>㎡</a:t>
            </a:r>
            <a:endParaRPr kumimoji="1" lang="en-US" altLang="ja-JP" sz="1600" dirty="0"/>
          </a:p>
          <a:p>
            <a:r>
              <a:rPr kumimoji="1" lang="ja-JP" altLang="en-US" sz="1600" b="1" dirty="0"/>
              <a:t>　</a:t>
            </a:r>
            <a:r>
              <a:rPr kumimoji="1" lang="en-US" altLang="ja-JP" sz="1600" b="1" dirty="0">
                <a:solidFill>
                  <a:schemeClr val="accent1"/>
                </a:solidFill>
              </a:rPr>
              <a:t>Checking Feasibility</a:t>
            </a:r>
          </a:p>
          <a:p>
            <a:r>
              <a:rPr kumimoji="1" lang="ja-JP" altLang="en-US" sz="1400" dirty="0"/>
              <a:t>　　</a:t>
            </a:r>
            <a:r>
              <a:rPr kumimoji="1" lang="en-US" altLang="ja-JP" sz="1400" dirty="0" err="1"/>
              <a:t>H.Rokujo</a:t>
            </a:r>
            <a:r>
              <a:rPr kumimoji="1" lang="en-US" altLang="ja-JP" sz="1400" dirty="0"/>
              <a:t> et al. NIMA 701, 127 (2013). </a:t>
            </a:r>
          </a:p>
          <a:p>
            <a:r>
              <a:rPr kumimoji="1" lang="ja-JP" altLang="en-US" sz="1400" dirty="0"/>
              <a:t>　　</a:t>
            </a:r>
            <a:r>
              <a:rPr kumimoji="1" lang="en-US" altLang="ja-JP" sz="1400" dirty="0" err="1"/>
              <a:t>S.Takahashi</a:t>
            </a:r>
            <a:r>
              <a:rPr kumimoji="1" lang="en-US" altLang="ja-JP" sz="1400" dirty="0"/>
              <a:t> et al. PTEP 2015 043H01.</a:t>
            </a:r>
          </a:p>
        </p:txBody>
      </p:sp>
      <p:sp>
        <p:nvSpPr>
          <p:cNvPr id="26" name="星: 5 pt 25">
            <a:extLst>
              <a:ext uri="{FF2B5EF4-FFF2-40B4-BE49-F238E27FC236}">
                <a16:creationId xmlns:a16="http://schemas.microsoft.com/office/drawing/2014/main" xmlns="" id="{61DC59AB-45F4-D0A9-A4DB-48BD156C2D53}"/>
              </a:ext>
            </a:extLst>
          </p:cNvPr>
          <p:cNvSpPr/>
          <p:nvPr/>
        </p:nvSpPr>
        <p:spPr>
          <a:xfrm>
            <a:off x="1999101" y="5622801"/>
            <a:ext cx="322217" cy="322217"/>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xmlns="" id="{2A4C1CBF-A805-421C-DA2A-A7464F90BB76}"/>
              </a:ext>
            </a:extLst>
          </p:cNvPr>
          <p:cNvCxnSpPr>
            <a:cxnSpLocks/>
          </p:cNvCxnSpPr>
          <p:nvPr/>
        </p:nvCxnSpPr>
        <p:spPr>
          <a:xfrm flipH="1" flipV="1">
            <a:off x="2919065" y="1348232"/>
            <a:ext cx="603068" cy="3541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xmlns="" id="{F5287844-177C-C86B-F88B-B1FFB27346E1}"/>
              </a:ext>
            </a:extLst>
          </p:cNvPr>
          <p:cNvSpPr txBox="1"/>
          <p:nvPr/>
        </p:nvSpPr>
        <p:spPr>
          <a:xfrm>
            <a:off x="3522133" y="2446379"/>
            <a:ext cx="4966195" cy="1538883"/>
          </a:xfrm>
          <a:prstGeom prst="rect">
            <a:avLst/>
          </a:prstGeom>
          <a:solidFill>
            <a:schemeClr val="bg1">
              <a:alpha val="80000"/>
            </a:schemeClr>
          </a:solidFill>
          <a:ln w="28575">
            <a:solidFill>
              <a:srgbClr val="00B050"/>
            </a:solidFill>
          </a:ln>
        </p:spPr>
        <p:txBody>
          <a:bodyPr wrap="square" rtlCol="0">
            <a:spAutoFit/>
          </a:bodyPr>
          <a:lstStyle/>
          <a:p>
            <a:r>
              <a:rPr kumimoji="1" lang="en-US" altLang="ja-JP" b="1" dirty="0"/>
              <a:t>2015 2nd Balloon Exp. @AliceSprings, AUS</a:t>
            </a:r>
          </a:p>
          <a:p>
            <a:r>
              <a:rPr kumimoji="1" lang="ja-JP" altLang="en-US" b="1" dirty="0"/>
              <a:t>　</a:t>
            </a:r>
            <a:r>
              <a:rPr kumimoji="1" lang="en-US" altLang="ja-JP" sz="1600" dirty="0"/>
              <a:t>11.5hour,</a:t>
            </a:r>
            <a:r>
              <a:rPr kumimoji="1" lang="ja-JP" altLang="en-US" sz="1600" dirty="0"/>
              <a:t>  </a:t>
            </a:r>
            <a:r>
              <a:rPr kumimoji="1" lang="en-US" altLang="ja-JP" sz="1600" dirty="0"/>
              <a:t>0.378</a:t>
            </a:r>
            <a:r>
              <a:rPr kumimoji="1" lang="ja-JP" altLang="en-US" sz="1600" dirty="0"/>
              <a:t>㎡</a:t>
            </a:r>
            <a:endParaRPr kumimoji="1" lang="en-US" altLang="ja-JP" sz="1600" dirty="0"/>
          </a:p>
          <a:p>
            <a:r>
              <a:rPr kumimoji="1" lang="ja-JP" altLang="en-US" sz="1600" dirty="0"/>
              <a:t>　</a:t>
            </a:r>
            <a:r>
              <a:rPr kumimoji="1" lang="en-US" altLang="ja-JP" sz="1600" b="1" dirty="0">
                <a:solidFill>
                  <a:srgbClr val="00B050"/>
                </a:solidFill>
              </a:rPr>
              <a:t>Detector Performance</a:t>
            </a:r>
          </a:p>
          <a:p>
            <a:r>
              <a:rPr kumimoji="1" lang="ja-JP" altLang="en-US" sz="1400" dirty="0"/>
              <a:t>　　</a:t>
            </a:r>
            <a:r>
              <a:rPr kumimoji="1" lang="da-DK" altLang="ja-JP" sz="1400" dirty="0"/>
              <a:t>K.Ozaki et al. JINST 10, P12018 (2015)</a:t>
            </a:r>
          </a:p>
          <a:p>
            <a:r>
              <a:rPr kumimoji="1" lang="ja-JP" altLang="en-US" sz="1400" dirty="0"/>
              <a:t>　　</a:t>
            </a:r>
            <a:r>
              <a:rPr kumimoji="1" lang="da-DK" altLang="ja-JP" sz="1400" dirty="0"/>
              <a:t>S.Takahashi et al. PTEP 2016, 073F01</a:t>
            </a:r>
            <a:br>
              <a:rPr kumimoji="1" lang="da-DK" altLang="ja-JP" sz="1400" dirty="0"/>
            </a:br>
            <a:r>
              <a:rPr kumimoji="1" lang="ja-JP" altLang="en-US" sz="1400" dirty="0"/>
              <a:t>　　</a:t>
            </a:r>
            <a:r>
              <a:rPr kumimoji="1" lang="da-DK" altLang="ja-JP" sz="1400" dirty="0"/>
              <a:t>H. Rokujo et al. PTEP 2018, 063H01</a:t>
            </a:r>
          </a:p>
        </p:txBody>
      </p:sp>
      <p:sp>
        <p:nvSpPr>
          <p:cNvPr id="35" name="テキスト ボックス 34">
            <a:extLst>
              <a:ext uri="{FF2B5EF4-FFF2-40B4-BE49-F238E27FC236}">
                <a16:creationId xmlns:a16="http://schemas.microsoft.com/office/drawing/2014/main" xmlns="" id="{941A346D-92A2-FCFE-8206-56EC4E010E49}"/>
              </a:ext>
            </a:extLst>
          </p:cNvPr>
          <p:cNvSpPr txBox="1"/>
          <p:nvPr/>
        </p:nvSpPr>
        <p:spPr>
          <a:xfrm>
            <a:off x="3522132" y="4036612"/>
            <a:ext cx="4966195" cy="1754326"/>
          </a:xfrm>
          <a:prstGeom prst="rect">
            <a:avLst/>
          </a:prstGeom>
          <a:solidFill>
            <a:schemeClr val="bg1">
              <a:alpha val="80000"/>
            </a:schemeClr>
          </a:solidFill>
          <a:ln w="28575">
            <a:solidFill>
              <a:schemeClr val="accent2"/>
            </a:solidFill>
          </a:ln>
        </p:spPr>
        <p:txBody>
          <a:bodyPr wrap="square" rtlCol="0">
            <a:spAutoFit/>
          </a:bodyPr>
          <a:lstStyle/>
          <a:p>
            <a:r>
              <a:rPr kumimoji="1" lang="en-US" altLang="ja-JP" b="1" dirty="0"/>
              <a:t>2018 3rd Balloon Exp. @AliceSprings, AUS</a:t>
            </a:r>
          </a:p>
          <a:p>
            <a:r>
              <a:rPr kumimoji="1" lang="ja-JP" altLang="en-US" b="1" dirty="0"/>
              <a:t>　</a:t>
            </a:r>
            <a:r>
              <a:rPr kumimoji="1" lang="en-US" altLang="ja-JP" sz="1600" dirty="0"/>
              <a:t>14.7hour,</a:t>
            </a:r>
            <a:r>
              <a:rPr kumimoji="1" lang="ja-JP" altLang="en-US" sz="1600" dirty="0"/>
              <a:t>  </a:t>
            </a:r>
            <a:r>
              <a:rPr kumimoji="1" lang="en-US" altLang="ja-JP" sz="1600" dirty="0"/>
              <a:t>0.378</a:t>
            </a:r>
            <a:r>
              <a:rPr kumimoji="1" lang="ja-JP" altLang="en-US" sz="1600" dirty="0"/>
              <a:t>㎡</a:t>
            </a:r>
            <a:endParaRPr kumimoji="1" lang="en-US" altLang="ja-JP" sz="1600" dirty="0"/>
          </a:p>
          <a:p>
            <a:r>
              <a:rPr kumimoji="1" lang="ja-JP" altLang="en-US" sz="1600" dirty="0"/>
              <a:t>　</a:t>
            </a:r>
            <a:r>
              <a:rPr kumimoji="1" lang="en-US" altLang="ja-JP" sz="1600" b="1" dirty="0">
                <a:solidFill>
                  <a:srgbClr val="FF0000"/>
                </a:solidFill>
              </a:rPr>
              <a:t>Detection &amp; Highest imaging of Vela pulser</a:t>
            </a:r>
          </a:p>
          <a:p>
            <a:r>
              <a:rPr kumimoji="1" lang="ja-JP" altLang="en-US" sz="1400" dirty="0"/>
              <a:t>　　</a:t>
            </a:r>
            <a:r>
              <a:rPr kumimoji="1" lang="da-DK" altLang="ja-JP" sz="1400" dirty="0"/>
              <a:t>H. Rokujo et al. JINST 14, P09009 (2019)</a:t>
            </a:r>
            <a:br>
              <a:rPr kumimoji="1" lang="da-DK" altLang="ja-JP" sz="1400" dirty="0"/>
            </a:br>
            <a:r>
              <a:rPr kumimoji="1" lang="ja-JP" altLang="en-US" sz="1400" dirty="0"/>
              <a:t>　　</a:t>
            </a:r>
            <a:r>
              <a:rPr kumimoji="1" lang="da-DK" altLang="ja-JP" sz="1400" dirty="0"/>
              <a:t>Y. Nakamura et al. PTEP 2021, 123H02</a:t>
            </a:r>
          </a:p>
          <a:p>
            <a:r>
              <a:rPr kumimoji="1" lang="ja-JP" altLang="en-US" sz="1400" dirty="0"/>
              <a:t>　　</a:t>
            </a:r>
            <a:r>
              <a:rPr kumimoji="1" lang="da-DK" altLang="ja-JP" sz="1400" dirty="0"/>
              <a:t>S.Takahashi et al., ApJ. 960 (2024) 47</a:t>
            </a:r>
          </a:p>
          <a:p>
            <a:r>
              <a:rPr kumimoji="1" lang="ja-JP" altLang="en-US" sz="1400" dirty="0"/>
              <a:t>　　</a:t>
            </a:r>
            <a:r>
              <a:rPr kumimoji="1" lang="en-US" altLang="ja-JP" sz="1400" dirty="0"/>
              <a:t>Y. Nakamura et al. </a:t>
            </a:r>
            <a:r>
              <a:rPr kumimoji="1" lang="en-US" altLang="ja-JP" sz="1400" dirty="0" err="1"/>
              <a:t>Astroparticle</a:t>
            </a:r>
            <a:r>
              <a:rPr kumimoji="1" lang="en-US" altLang="ja-JP" sz="1400" dirty="0"/>
              <a:t> 165 (2025) 103055</a:t>
            </a:r>
          </a:p>
        </p:txBody>
      </p:sp>
      <p:sp>
        <p:nvSpPr>
          <p:cNvPr id="36" name="テキスト ボックス 35">
            <a:extLst>
              <a:ext uri="{FF2B5EF4-FFF2-40B4-BE49-F238E27FC236}">
                <a16:creationId xmlns:a16="http://schemas.microsoft.com/office/drawing/2014/main" xmlns="" id="{923884F2-3C2E-5C0F-86C2-F4ED94257179}"/>
              </a:ext>
            </a:extLst>
          </p:cNvPr>
          <p:cNvSpPr txBox="1"/>
          <p:nvPr/>
        </p:nvSpPr>
        <p:spPr>
          <a:xfrm>
            <a:off x="3522132" y="5944069"/>
            <a:ext cx="4966195" cy="646331"/>
          </a:xfrm>
          <a:prstGeom prst="rect">
            <a:avLst/>
          </a:prstGeom>
          <a:solidFill>
            <a:schemeClr val="bg1">
              <a:alpha val="80000"/>
            </a:schemeClr>
          </a:solidFill>
          <a:ln w="28575">
            <a:solidFill>
              <a:srgbClr val="FF0000"/>
            </a:solidFill>
          </a:ln>
        </p:spPr>
        <p:txBody>
          <a:bodyPr wrap="square" rtlCol="0">
            <a:spAutoFit/>
          </a:bodyPr>
          <a:lstStyle/>
          <a:p>
            <a:r>
              <a:rPr kumimoji="1" lang="en-US" altLang="ja-JP" b="1" dirty="0"/>
              <a:t>2023 4th Balloon Exp. @AliceSprings, AUS</a:t>
            </a:r>
          </a:p>
          <a:p>
            <a:r>
              <a:rPr kumimoji="1" lang="ja-JP" altLang="en-US" b="1" dirty="0"/>
              <a:t>　</a:t>
            </a:r>
            <a:r>
              <a:rPr kumimoji="1" lang="en-US" altLang="ja-JP" sz="1600" b="1" dirty="0">
                <a:solidFill>
                  <a:srgbClr val="FF0000"/>
                </a:solidFill>
              </a:rPr>
              <a:t>24.3hour,</a:t>
            </a:r>
            <a:r>
              <a:rPr kumimoji="1" lang="ja-JP" altLang="en-US" sz="1600" b="1" dirty="0">
                <a:solidFill>
                  <a:srgbClr val="FF0000"/>
                </a:solidFill>
              </a:rPr>
              <a:t>  </a:t>
            </a:r>
            <a:r>
              <a:rPr kumimoji="1" lang="en-US" altLang="ja-JP" sz="1600" b="1" dirty="0">
                <a:solidFill>
                  <a:srgbClr val="FF0000"/>
                </a:solidFill>
              </a:rPr>
              <a:t>2.5</a:t>
            </a:r>
            <a:r>
              <a:rPr kumimoji="1" lang="ja-JP" altLang="en-US" sz="1600" b="1" dirty="0">
                <a:solidFill>
                  <a:srgbClr val="FF0000"/>
                </a:solidFill>
              </a:rPr>
              <a:t>㎡</a:t>
            </a:r>
            <a:endParaRPr kumimoji="1" lang="en-US" altLang="ja-JP" sz="1600" b="1" dirty="0">
              <a:solidFill>
                <a:srgbClr val="FF0000"/>
              </a:solidFill>
            </a:endParaRPr>
          </a:p>
        </p:txBody>
      </p:sp>
      <p:sp>
        <p:nvSpPr>
          <p:cNvPr id="37" name="星: 5 pt 36">
            <a:extLst>
              <a:ext uri="{FF2B5EF4-FFF2-40B4-BE49-F238E27FC236}">
                <a16:creationId xmlns:a16="http://schemas.microsoft.com/office/drawing/2014/main" xmlns="" id="{461CA9DC-42CD-C55F-EA64-2DED729AFFA1}"/>
              </a:ext>
            </a:extLst>
          </p:cNvPr>
          <p:cNvSpPr/>
          <p:nvPr/>
        </p:nvSpPr>
        <p:spPr>
          <a:xfrm>
            <a:off x="563988" y="3267891"/>
            <a:ext cx="322217" cy="322217"/>
          </a:xfrm>
          <a:prstGeom prst="star5">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xmlns="" id="{9A88ADB0-26E2-CB35-8375-9699F5BD2E38}"/>
              </a:ext>
            </a:extLst>
          </p:cNvPr>
          <p:cNvSpPr txBox="1"/>
          <p:nvPr/>
        </p:nvSpPr>
        <p:spPr>
          <a:xfrm>
            <a:off x="232587" y="3590108"/>
            <a:ext cx="1528480" cy="276999"/>
          </a:xfrm>
          <a:prstGeom prst="rect">
            <a:avLst/>
          </a:prstGeom>
          <a:solidFill>
            <a:schemeClr val="bg1">
              <a:alpha val="70000"/>
            </a:schemeClr>
          </a:solidFill>
          <a:ln>
            <a:noFill/>
          </a:ln>
        </p:spPr>
        <p:txBody>
          <a:bodyPr wrap="square" lIns="0" tIns="0" rIns="0" bIns="0" rtlCol="0">
            <a:spAutoFit/>
          </a:bodyPr>
          <a:lstStyle/>
          <a:p>
            <a:pPr algn="ctr"/>
            <a:r>
              <a:rPr kumimoji="1" lang="en-US" altLang="ja-JP" dirty="0"/>
              <a:t>Qui Nhon</a:t>
            </a:r>
          </a:p>
        </p:txBody>
      </p:sp>
    </p:spTree>
    <p:extLst>
      <p:ext uri="{BB962C8B-B14F-4D97-AF65-F5344CB8AC3E}">
        <p14:creationId xmlns:p14="http://schemas.microsoft.com/office/powerpoint/2010/main" val="2609793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C166DE5-5D06-919D-319E-220FBAE3C2DB}"/>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94548AC7-A321-88E1-B9AE-24B7265591EE}"/>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13</a:t>
            </a:fld>
            <a:endParaRPr kumimoji="1" lang="ja-JP" altLang="en-US" dirty="0">
              <a:solidFill>
                <a:schemeClr val="tx1"/>
              </a:solidFill>
            </a:endParaRPr>
          </a:p>
        </p:txBody>
      </p:sp>
      <p:sp>
        <p:nvSpPr>
          <p:cNvPr id="3" name="正方形/長方形 2">
            <a:extLst>
              <a:ext uri="{FF2B5EF4-FFF2-40B4-BE49-F238E27FC236}">
                <a16:creationId xmlns:a16="http://schemas.microsoft.com/office/drawing/2014/main" xmlns="" id="{45C3CDA7-6BDD-35D3-CA12-71428172110D}"/>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3FD6A5F5-45F1-23AA-EE6C-6F23D2E8BEB3}"/>
              </a:ext>
            </a:extLst>
          </p:cNvPr>
          <p:cNvSpPr txBox="1"/>
          <p:nvPr/>
        </p:nvSpPr>
        <p:spPr>
          <a:xfrm>
            <a:off x="0" y="-53858"/>
            <a:ext cx="9143999" cy="1138773"/>
          </a:xfrm>
          <a:prstGeom prst="rect">
            <a:avLst/>
          </a:prstGeom>
          <a:noFill/>
        </p:spPr>
        <p:txBody>
          <a:bodyPr wrap="square" rtlCol="0">
            <a:spAutoFit/>
          </a:bodyPr>
          <a:lstStyle/>
          <a:p>
            <a:r>
              <a:rPr kumimoji="1" lang="en-US" altLang="ja-JP" sz="2800" b="1" dirty="0">
                <a:latin typeface="+mn-ea"/>
              </a:rPr>
              <a:t>GRAINE 2018</a:t>
            </a:r>
          </a:p>
          <a:p>
            <a:r>
              <a:rPr kumimoji="1" lang="en-US" altLang="ja-JP" sz="4000" b="1" dirty="0">
                <a:latin typeface="+mn-ea"/>
              </a:rPr>
              <a:t>First Detection of Vela pulsar</a:t>
            </a:r>
          </a:p>
        </p:txBody>
      </p:sp>
      <p:grpSp>
        <p:nvGrpSpPr>
          <p:cNvPr id="17" name="グループ化 16">
            <a:extLst>
              <a:ext uri="{FF2B5EF4-FFF2-40B4-BE49-F238E27FC236}">
                <a16:creationId xmlns:a16="http://schemas.microsoft.com/office/drawing/2014/main" xmlns="" id="{BCC2A4B4-C716-EDDD-936E-F6A296199C74}"/>
              </a:ext>
            </a:extLst>
          </p:cNvPr>
          <p:cNvGrpSpPr/>
          <p:nvPr/>
        </p:nvGrpSpPr>
        <p:grpSpPr>
          <a:xfrm>
            <a:off x="3667141" y="1110960"/>
            <a:ext cx="5212624" cy="3984100"/>
            <a:chOff x="3851638" y="1138773"/>
            <a:chExt cx="5212624" cy="3984100"/>
          </a:xfrm>
        </p:grpSpPr>
        <p:pic>
          <p:nvPicPr>
            <p:cNvPr id="7" name="イメージ" descr="イメージ">
              <a:extLst>
                <a:ext uri="{FF2B5EF4-FFF2-40B4-BE49-F238E27FC236}">
                  <a16:creationId xmlns:a16="http://schemas.microsoft.com/office/drawing/2014/main" xmlns="" id="{F12F6E31-181D-2F92-265A-A639B959DFCB}"/>
                </a:ext>
              </a:extLst>
            </p:cNvPr>
            <p:cNvPicPr>
              <a:picLocks noChangeAspect="1"/>
            </p:cNvPicPr>
            <p:nvPr/>
          </p:nvPicPr>
          <p:blipFill>
            <a:blip r:embed="rId3"/>
            <a:srcRect r="5542" b="3739"/>
            <a:stretch>
              <a:fillRect/>
            </a:stretch>
          </p:blipFill>
          <p:spPr>
            <a:xfrm>
              <a:off x="3851638" y="1138773"/>
              <a:ext cx="5212624" cy="3984100"/>
            </a:xfrm>
            <a:prstGeom prst="rect">
              <a:avLst/>
            </a:prstGeom>
            <a:ln w="12700">
              <a:miter lim="400000"/>
            </a:ln>
          </p:spPr>
        </p:pic>
        <p:sp>
          <p:nvSpPr>
            <p:cNvPr id="9" name="&gt;80 MeV">
              <a:extLst>
                <a:ext uri="{FF2B5EF4-FFF2-40B4-BE49-F238E27FC236}">
                  <a16:creationId xmlns:a16="http://schemas.microsoft.com/office/drawing/2014/main" xmlns="" id="{D47E38B0-4F4C-AB29-0DBA-432A11D783F6}"/>
                </a:ext>
              </a:extLst>
            </p:cNvPr>
            <p:cNvSpPr txBox="1"/>
            <p:nvPr/>
          </p:nvSpPr>
          <p:spPr>
            <a:xfrm>
              <a:off x="7128349" y="1699581"/>
              <a:ext cx="1126912" cy="38593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900">
                  <a:solidFill>
                    <a:srgbClr val="FFFFFF"/>
                  </a:solidFill>
                  <a:latin typeface="Helvetica"/>
                  <a:ea typeface="Helvetica"/>
                  <a:cs typeface="Helvetica"/>
                  <a:sym typeface="Helvetica"/>
                </a:defRPr>
              </a:lvl1pPr>
            </a:lstStyle>
            <a:p>
              <a:r>
                <a:rPr sz="2039" dirty="0"/>
                <a:t>&gt;80 MeV</a:t>
              </a:r>
            </a:p>
          </p:txBody>
        </p:sp>
      </p:grpSp>
      <p:pic>
        <p:nvPicPr>
          <p:cNvPr id="10" name="P3242792.jpeg" descr="P3242792.jpeg">
            <a:extLst>
              <a:ext uri="{FF2B5EF4-FFF2-40B4-BE49-F238E27FC236}">
                <a16:creationId xmlns:a16="http://schemas.microsoft.com/office/drawing/2014/main" xmlns="" id="{2E05E4D0-5690-AD6F-30C0-F8F9D2410AAC}"/>
              </a:ext>
            </a:extLst>
          </p:cNvPr>
          <p:cNvPicPr>
            <a:picLocks noChangeAspect="1"/>
          </p:cNvPicPr>
          <p:nvPr/>
        </p:nvPicPr>
        <p:blipFill>
          <a:blip r:embed="rId4"/>
          <a:srcRect l="12218" r="6613"/>
          <a:stretch>
            <a:fillRect/>
          </a:stretch>
        </p:blipFill>
        <p:spPr>
          <a:xfrm>
            <a:off x="264235" y="1145778"/>
            <a:ext cx="2867849" cy="2649926"/>
          </a:xfrm>
          <a:prstGeom prst="rect">
            <a:avLst/>
          </a:prstGeom>
          <a:ln w="12700">
            <a:miter lim="400000"/>
          </a:ln>
        </p:spPr>
      </p:pic>
      <p:pic>
        <p:nvPicPr>
          <p:cNvPr id="11" name="C:\Users\staff02\Desktop\f.jpg" descr="C:\Users\staff02\Desktop\f.jpg">
            <a:extLst>
              <a:ext uri="{FF2B5EF4-FFF2-40B4-BE49-F238E27FC236}">
                <a16:creationId xmlns:a16="http://schemas.microsoft.com/office/drawing/2014/main" xmlns="" id="{8A1E1BB3-F5BF-0DC3-9800-BAAD77C50269}"/>
              </a:ext>
            </a:extLst>
          </p:cNvPr>
          <p:cNvPicPr>
            <a:picLocks noChangeAspect="1"/>
          </p:cNvPicPr>
          <p:nvPr/>
        </p:nvPicPr>
        <p:blipFill>
          <a:blip r:embed="rId5"/>
          <a:srcRect l="4630" r="4630" b="12086"/>
          <a:stretch>
            <a:fillRect/>
          </a:stretch>
        </p:blipFill>
        <p:spPr>
          <a:xfrm>
            <a:off x="146284" y="3856568"/>
            <a:ext cx="3485318" cy="2532610"/>
          </a:xfrm>
          <a:prstGeom prst="rect">
            <a:avLst/>
          </a:prstGeom>
          <a:ln w="12700">
            <a:miter lim="400000"/>
          </a:ln>
        </p:spPr>
      </p:pic>
      <p:sp>
        <p:nvSpPr>
          <p:cNvPr id="12" name="0.4m2 telescope">
            <a:extLst>
              <a:ext uri="{FF2B5EF4-FFF2-40B4-BE49-F238E27FC236}">
                <a16:creationId xmlns:a16="http://schemas.microsoft.com/office/drawing/2014/main" xmlns="" id="{1065FEEC-2EB7-B96D-3C9C-8DE479512D3E}"/>
              </a:ext>
            </a:extLst>
          </p:cNvPr>
          <p:cNvSpPr txBox="1"/>
          <p:nvPr/>
        </p:nvSpPr>
        <p:spPr>
          <a:xfrm>
            <a:off x="888739" y="1851731"/>
            <a:ext cx="1883529" cy="37516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800">
                <a:solidFill>
                  <a:srgbClr val="F5D328"/>
                </a:solidFill>
                <a:latin typeface="Helvetica"/>
                <a:ea typeface="Helvetica"/>
                <a:cs typeface="Helvetica"/>
                <a:sym typeface="Helvetica"/>
              </a:defRPr>
            </a:pPr>
            <a:r>
              <a:rPr sz="1969" dirty="0">
                <a:solidFill>
                  <a:srgbClr val="FFFF00"/>
                </a:solidFill>
              </a:rPr>
              <a:t>0.4m</a:t>
            </a:r>
            <a:r>
              <a:rPr sz="1969" baseline="31999" dirty="0">
                <a:solidFill>
                  <a:srgbClr val="FFFF00"/>
                </a:solidFill>
              </a:rPr>
              <a:t>2</a:t>
            </a:r>
            <a:r>
              <a:rPr sz="1969" dirty="0">
                <a:solidFill>
                  <a:srgbClr val="FFFF00"/>
                </a:solidFill>
              </a:rPr>
              <a:t> telescope</a:t>
            </a:r>
          </a:p>
        </p:txBody>
      </p:sp>
      <p:sp>
        <p:nvSpPr>
          <p:cNvPr id="13" name="Balloon Flight in AUS">
            <a:extLst>
              <a:ext uri="{FF2B5EF4-FFF2-40B4-BE49-F238E27FC236}">
                <a16:creationId xmlns:a16="http://schemas.microsoft.com/office/drawing/2014/main" xmlns="" id="{AAE68E3E-1A79-510F-8BA7-14EDA40B9341}"/>
              </a:ext>
            </a:extLst>
          </p:cNvPr>
          <p:cNvSpPr txBox="1"/>
          <p:nvPr/>
        </p:nvSpPr>
        <p:spPr>
          <a:xfrm>
            <a:off x="781817" y="3987152"/>
            <a:ext cx="2354235" cy="36420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700">
                <a:solidFill>
                  <a:srgbClr val="F5D328"/>
                </a:solidFill>
                <a:latin typeface="Helvetica"/>
                <a:ea typeface="Helvetica"/>
                <a:cs typeface="Helvetica"/>
                <a:sym typeface="Helvetica"/>
              </a:defRPr>
            </a:lvl1pPr>
          </a:lstStyle>
          <a:p>
            <a:r>
              <a:rPr sz="1898" dirty="0">
                <a:solidFill>
                  <a:srgbClr val="FFFF00"/>
                </a:solidFill>
              </a:rPr>
              <a:t>Balloon Flight in AUS</a:t>
            </a:r>
          </a:p>
        </p:txBody>
      </p:sp>
      <p:sp>
        <p:nvSpPr>
          <p:cNvPr id="14" name="Flight duration ~17h">
            <a:extLst>
              <a:ext uri="{FF2B5EF4-FFF2-40B4-BE49-F238E27FC236}">
                <a16:creationId xmlns:a16="http://schemas.microsoft.com/office/drawing/2014/main" xmlns="" id="{A21550B1-6B00-461C-ACB3-60C9480E8337}"/>
              </a:ext>
            </a:extLst>
          </p:cNvPr>
          <p:cNvSpPr txBox="1"/>
          <p:nvPr/>
        </p:nvSpPr>
        <p:spPr>
          <a:xfrm>
            <a:off x="1041157" y="4861178"/>
            <a:ext cx="2224969" cy="36420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700">
                <a:solidFill>
                  <a:srgbClr val="F5D328"/>
                </a:solidFill>
                <a:latin typeface="Helvetica"/>
                <a:ea typeface="Helvetica"/>
                <a:cs typeface="Helvetica"/>
                <a:sym typeface="Helvetica"/>
              </a:defRPr>
            </a:lvl1pPr>
          </a:lstStyle>
          <a:p>
            <a:r>
              <a:rPr sz="1898">
                <a:solidFill>
                  <a:srgbClr val="FFFF00"/>
                </a:solidFill>
              </a:rPr>
              <a:t>Flight duration ~17h</a:t>
            </a:r>
          </a:p>
        </p:txBody>
      </p:sp>
      <p:sp>
        <p:nvSpPr>
          <p:cNvPr id="15" name="JAXA Balloon Program">
            <a:extLst>
              <a:ext uri="{FF2B5EF4-FFF2-40B4-BE49-F238E27FC236}">
                <a16:creationId xmlns:a16="http://schemas.microsoft.com/office/drawing/2014/main" xmlns="" id="{F58E89AF-31FC-408E-6B26-46DEEFE6F49F}"/>
              </a:ext>
            </a:extLst>
          </p:cNvPr>
          <p:cNvSpPr txBox="1"/>
          <p:nvPr/>
        </p:nvSpPr>
        <p:spPr>
          <a:xfrm>
            <a:off x="1434171" y="6110976"/>
            <a:ext cx="2092176" cy="310214"/>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200">
                <a:solidFill>
                  <a:srgbClr val="FFFFFF"/>
                </a:solidFill>
                <a:latin typeface="Helvetica"/>
                <a:ea typeface="Helvetica"/>
                <a:cs typeface="Helvetica"/>
                <a:sym typeface="Helvetica"/>
              </a:defRPr>
            </a:lvl1pPr>
          </a:lstStyle>
          <a:p>
            <a:r>
              <a:rPr sz="1547" dirty="0"/>
              <a:t>JAXA Balloon Program</a:t>
            </a:r>
          </a:p>
        </p:txBody>
      </p:sp>
      <p:sp>
        <p:nvSpPr>
          <p:cNvPr id="16" name="テキスト ボックス 15">
            <a:extLst>
              <a:ext uri="{FF2B5EF4-FFF2-40B4-BE49-F238E27FC236}">
                <a16:creationId xmlns:a16="http://schemas.microsoft.com/office/drawing/2014/main" xmlns="" id="{43E5F2DB-4D41-D217-91AD-ED3C28B8C5B7}"/>
              </a:ext>
            </a:extLst>
          </p:cNvPr>
          <p:cNvSpPr txBox="1"/>
          <p:nvPr/>
        </p:nvSpPr>
        <p:spPr>
          <a:xfrm>
            <a:off x="3779902" y="5603144"/>
            <a:ext cx="5217814" cy="1015663"/>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b="1" dirty="0">
                <a:ea typeface="Yu Gothic UI Semibold" panose="020B0700000000000000" pitchFamily="50" charset="-128"/>
              </a:rPr>
              <a:t>Detection of Vela pulsar (&gt;80MeV)</a:t>
            </a:r>
          </a:p>
          <a:p>
            <a:pPr marL="342900" indent="-342900">
              <a:buFont typeface="Arial" panose="020B0604020202020204" pitchFamily="34" charset="0"/>
              <a:buChar char="•"/>
            </a:pPr>
            <a:r>
              <a:rPr kumimoji="1" lang="en-US" altLang="ja-JP" sz="2000" b="1" dirty="0">
                <a:ea typeface="Yu Gothic UI Semibold" panose="020B0700000000000000" pitchFamily="50" charset="-128"/>
              </a:rPr>
              <a:t>World’s Highest imaging</a:t>
            </a:r>
          </a:p>
          <a:p>
            <a:pPr lvl="1"/>
            <a:r>
              <a:rPr kumimoji="1" lang="en-US" altLang="ja-JP" sz="2000" b="1" dirty="0">
                <a:ea typeface="Yu Gothic UI Semibold" panose="020B0700000000000000" pitchFamily="50" charset="-128"/>
              </a:rPr>
              <a:t> 0.4deg 68%radius (&gt;80MeV)</a:t>
            </a:r>
          </a:p>
        </p:txBody>
      </p:sp>
      <p:sp>
        <p:nvSpPr>
          <p:cNvPr id="2" name="テキスト ボックス 1">
            <a:extLst>
              <a:ext uri="{FF2B5EF4-FFF2-40B4-BE49-F238E27FC236}">
                <a16:creationId xmlns:a16="http://schemas.microsoft.com/office/drawing/2014/main" xmlns="" id="{8A5C9272-5549-A955-EDA2-62A3EE3D54C6}"/>
              </a:ext>
            </a:extLst>
          </p:cNvPr>
          <p:cNvSpPr txBox="1"/>
          <p:nvPr/>
        </p:nvSpPr>
        <p:spPr>
          <a:xfrm>
            <a:off x="4768645" y="5077439"/>
            <a:ext cx="4111120" cy="646331"/>
          </a:xfrm>
          <a:prstGeom prst="rect">
            <a:avLst/>
          </a:prstGeom>
          <a:noFill/>
        </p:spPr>
        <p:txBody>
          <a:bodyPr wrap="square" rtlCol="0">
            <a:spAutoFit/>
          </a:bodyPr>
          <a:lstStyle/>
          <a:p>
            <a:r>
              <a:rPr kumimoji="1" lang="en-US" altLang="ja-JP" b="1" dirty="0">
                <a:solidFill>
                  <a:srgbClr val="954F72"/>
                </a:solidFill>
                <a:hlinkClick r:id="rId6">
                  <a:extLst>
                    <a:ext uri="{A12FA001-AC4F-418D-AE19-62706E023703}">
                      <ahyp:hlinkClr xmlns:ahyp="http://schemas.microsoft.com/office/drawing/2018/hyperlinkcolor" xmlns="" val="tx"/>
                    </a:ext>
                  </a:extLst>
                </a:hlinkClick>
              </a:rPr>
              <a:t>Takahashi et al., (2024, </a:t>
            </a:r>
            <a:r>
              <a:rPr kumimoji="1" lang="en-US" altLang="ja-JP" b="1" i="1" dirty="0" err="1">
                <a:solidFill>
                  <a:srgbClr val="954F72"/>
                </a:solidFill>
                <a:hlinkClick r:id="rId6">
                  <a:extLst>
                    <a:ext uri="{A12FA001-AC4F-418D-AE19-62706E023703}">
                      <ahyp:hlinkClr xmlns:ahyp="http://schemas.microsoft.com/office/drawing/2018/hyperlinkcolor" xmlns="" val="tx"/>
                    </a:ext>
                  </a:extLst>
                </a:hlinkClick>
              </a:rPr>
              <a:t>ApJ</a:t>
            </a:r>
            <a:r>
              <a:rPr kumimoji="1" lang="en-US" altLang="ja-JP" b="1" dirty="0">
                <a:solidFill>
                  <a:srgbClr val="954F72"/>
                </a:solidFill>
                <a:hlinkClick r:id="rId6">
                  <a:extLst>
                    <a:ext uri="{A12FA001-AC4F-418D-AE19-62706E023703}">
                      <ahyp:hlinkClr xmlns:ahyp="http://schemas.microsoft.com/office/drawing/2018/hyperlinkcolor" xmlns="" val="tx"/>
                    </a:ext>
                  </a:extLst>
                </a:hlinkClick>
              </a:rPr>
              <a:t> 960 47</a:t>
            </a:r>
            <a:r>
              <a:rPr kumimoji="1" lang="en-US" altLang="ja-JP" b="1" dirty="0">
                <a:solidFill>
                  <a:srgbClr val="FF0000"/>
                </a:solidFill>
                <a:hlinkClick r:id="rId6">
                  <a:extLst>
                    <a:ext uri="{A12FA001-AC4F-418D-AE19-62706E023703}">
                      <ahyp:hlinkClr xmlns:ahyp="http://schemas.microsoft.com/office/drawing/2018/hyperlinkcolor" xmlns="" val="tx"/>
                    </a:ext>
                  </a:extLst>
                </a:hlinkClick>
              </a:rPr>
              <a:t>)</a:t>
            </a:r>
            <a:endParaRPr kumimoji="1" lang="en-US" altLang="ja-JP" b="1" dirty="0">
              <a:solidFill>
                <a:srgbClr val="FF0000"/>
              </a:solidFill>
            </a:endParaRPr>
          </a:p>
          <a:p>
            <a:r>
              <a:rPr kumimoji="1" lang="ja-JP" altLang="en-US" dirty="0">
                <a:solidFill>
                  <a:srgbClr val="FF0000"/>
                </a:solidFill>
              </a:rPr>
              <a:t>↑</a:t>
            </a:r>
            <a:r>
              <a:rPr kumimoji="1" lang="en-US" altLang="ja-JP" dirty="0">
                <a:solidFill>
                  <a:srgbClr val="FF0000"/>
                </a:solidFill>
              </a:rPr>
              <a:t>Link for this article</a:t>
            </a:r>
          </a:p>
        </p:txBody>
      </p:sp>
      <p:sp>
        <p:nvSpPr>
          <p:cNvPr id="8" name="テキスト ボックス 7">
            <a:extLst>
              <a:ext uri="{FF2B5EF4-FFF2-40B4-BE49-F238E27FC236}">
                <a16:creationId xmlns:a16="http://schemas.microsoft.com/office/drawing/2014/main" xmlns="" id="{2AB18DE3-602C-365B-0137-8259155CD3DC}"/>
              </a:ext>
            </a:extLst>
          </p:cNvPr>
          <p:cNvSpPr txBox="1"/>
          <p:nvPr/>
        </p:nvSpPr>
        <p:spPr>
          <a:xfrm>
            <a:off x="900841" y="6444034"/>
            <a:ext cx="6963473" cy="400110"/>
          </a:xfrm>
          <a:prstGeom prst="rect">
            <a:avLst/>
          </a:prstGeom>
          <a:noFill/>
        </p:spPr>
        <p:txBody>
          <a:bodyPr wrap="square" rtlCol="0">
            <a:spAutoFit/>
          </a:bodyPr>
          <a:lstStyle/>
          <a:p>
            <a:r>
              <a:rPr kumimoji="1" lang="en-US" altLang="ja-JP" sz="2000" b="1" dirty="0">
                <a:solidFill>
                  <a:srgbClr val="0000FF"/>
                </a:solidFill>
                <a:ea typeface="Yu Gothic UI Semibold" panose="020B0700000000000000" pitchFamily="50" charset="-128"/>
              </a:rPr>
              <a:t>The size is not enough for scientific observation.</a:t>
            </a:r>
          </a:p>
        </p:txBody>
      </p:sp>
    </p:spTree>
    <p:extLst>
      <p:ext uri="{BB962C8B-B14F-4D97-AF65-F5344CB8AC3E}">
        <p14:creationId xmlns:p14="http://schemas.microsoft.com/office/powerpoint/2010/main" val="147012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107377-4B71-1ACB-1502-3C93D7B44A36}"/>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F0DCECB9-60EA-1F24-E5FD-BAF1FDF43E4F}"/>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14</a:t>
            </a:fld>
            <a:endParaRPr kumimoji="1" lang="ja-JP" altLang="en-US" dirty="0">
              <a:solidFill>
                <a:schemeClr val="tx1"/>
              </a:solidFill>
            </a:endParaRPr>
          </a:p>
        </p:txBody>
      </p:sp>
      <p:sp>
        <p:nvSpPr>
          <p:cNvPr id="3" name="正方形/長方形 2">
            <a:extLst>
              <a:ext uri="{FF2B5EF4-FFF2-40B4-BE49-F238E27FC236}">
                <a16:creationId xmlns:a16="http://schemas.microsoft.com/office/drawing/2014/main" xmlns="" id="{5E768753-E6F4-830C-3640-8C4AF57596B4}"/>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EE88D540-A08C-AF78-2FCA-14DDDD90A401}"/>
              </a:ext>
            </a:extLst>
          </p:cNvPr>
          <p:cNvSpPr txBox="1"/>
          <p:nvPr/>
        </p:nvSpPr>
        <p:spPr>
          <a:xfrm>
            <a:off x="0" y="-53858"/>
            <a:ext cx="9143999" cy="1138773"/>
          </a:xfrm>
          <a:prstGeom prst="rect">
            <a:avLst/>
          </a:prstGeom>
          <a:noFill/>
        </p:spPr>
        <p:txBody>
          <a:bodyPr wrap="square" rtlCol="0">
            <a:spAutoFit/>
          </a:bodyPr>
          <a:lstStyle/>
          <a:p>
            <a:r>
              <a:rPr kumimoji="1" lang="en-US" altLang="ja-JP" sz="2800" b="1" dirty="0">
                <a:latin typeface="+mn-ea"/>
              </a:rPr>
              <a:t>GRAINE 2023</a:t>
            </a:r>
          </a:p>
          <a:p>
            <a:r>
              <a:rPr kumimoji="1" lang="en-US" altLang="ja-JP" sz="4000" b="1" dirty="0">
                <a:latin typeface="+mn-ea"/>
              </a:rPr>
              <a:t>First Scientific observation</a:t>
            </a:r>
          </a:p>
        </p:txBody>
      </p:sp>
      <p:grpSp>
        <p:nvGrpSpPr>
          <p:cNvPr id="11" name="グループ化 10">
            <a:extLst>
              <a:ext uri="{FF2B5EF4-FFF2-40B4-BE49-F238E27FC236}">
                <a16:creationId xmlns:a16="http://schemas.microsoft.com/office/drawing/2014/main" xmlns="" id="{BD915DB8-9D1B-72EC-680B-067E8BDFA98E}"/>
              </a:ext>
            </a:extLst>
          </p:cNvPr>
          <p:cNvGrpSpPr/>
          <p:nvPr/>
        </p:nvGrpSpPr>
        <p:grpSpPr>
          <a:xfrm>
            <a:off x="172193" y="1084915"/>
            <a:ext cx="8799612" cy="2675331"/>
            <a:chOff x="135383" y="1100275"/>
            <a:chExt cx="8799612" cy="2675331"/>
          </a:xfrm>
        </p:grpSpPr>
        <p:grpSp>
          <p:nvGrpSpPr>
            <p:cNvPr id="13" name="グループ化 12">
              <a:extLst>
                <a:ext uri="{FF2B5EF4-FFF2-40B4-BE49-F238E27FC236}">
                  <a16:creationId xmlns:a16="http://schemas.microsoft.com/office/drawing/2014/main" xmlns="" id="{3B9D9BD8-B53F-76BF-E148-7CED4A7ED7BF}"/>
                </a:ext>
              </a:extLst>
            </p:cNvPr>
            <p:cNvGrpSpPr/>
            <p:nvPr/>
          </p:nvGrpSpPr>
          <p:grpSpPr>
            <a:xfrm>
              <a:off x="135383" y="1772969"/>
              <a:ext cx="2742037" cy="1766724"/>
              <a:chOff x="209005" y="1100275"/>
              <a:chExt cx="3105568" cy="2000951"/>
            </a:xfrm>
          </p:grpSpPr>
          <p:pic>
            <p:nvPicPr>
              <p:cNvPr id="33" name="図 32">
                <a:extLst>
                  <a:ext uri="{FF2B5EF4-FFF2-40B4-BE49-F238E27FC236}">
                    <a16:creationId xmlns:a16="http://schemas.microsoft.com/office/drawing/2014/main" xmlns="" id="{FC55E342-ACB6-57E8-73CA-A50060DFE4AE}"/>
                  </a:ext>
                </a:extLst>
              </p:cNvPr>
              <p:cNvPicPr>
                <a:picLocks noChangeAspect="1"/>
              </p:cNvPicPr>
              <p:nvPr/>
            </p:nvPicPr>
            <p:blipFill rotWithShape="1">
              <a:blip r:embed="rId3"/>
              <a:srcRect t="19155" b="10396"/>
              <a:stretch/>
            </p:blipFill>
            <p:spPr>
              <a:xfrm>
                <a:off x="209005" y="1100275"/>
                <a:ext cx="3105568" cy="2000951"/>
              </a:xfrm>
              <a:prstGeom prst="rect">
                <a:avLst/>
              </a:prstGeom>
            </p:spPr>
          </p:pic>
          <p:sp>
            <p:nvSpPr>
              <p:cNvPr id="34" name="テキスト ボックス 33">
                <a:extLst>
                  <a:ext uri="{FF2B5EF4-FFF2-40B4-BE49-F238E27FC236}">
                    <a16:creationId xmlns:a16="http://schemas.microsoft.com/office/drawing/2014/main" xmlns="" id="{CCBB6E9E-64A5-0650-2932-9713D04FE7A0}"/>
                  </a:ext>
                </a:extLst>
              </p:cNvPr>
              <p:cNvSpPr txBox="1"/>
              <p:nvPr/>
            </p:nvSpPr>
            <p:spPr>
              <a:xfrm>
                <a:off x="1360319" y="1144948"/>
                <a:ext cx="551608" cy="400110"/>
              </a:xfrm>
              <a:prstGeom prst="rect">
                <a:avLst/>
              </a:prstGeom>
              <a:noFill/>
            </p:spPr>
            <p:txBody>
              <a:bodyPr wrap="square" rtlCol="0">
                <a:spAutoFit/>
              </a:bodyPr>
              <a:lstStyle/>
              <a:p>
                <a:r>
                  <a:rPr kumimoji="1" lang="en-US" altLang="ja-JP" sz="2000" b="1" dirty="0"/>
                  <a:t>γ</a:t>
                </a:r>
              </a:p>
            </p:txBody>
          </p:sp>
        </p:grpSp>
        <p:grpSp>
          <p:nvGrpSpPr>
            <p:cNvPr id="14" name="グループ化 13">
              <a:extLst>
                <a:ext uri="{FF2B5EF4-FFF2-40B4-BE49-F238E27FC236}">
                  <a16:creationId xmlns:a16="http://schemas.microsoft.com/office/drawing/2014/main" xmlns="" id="{1DA051B4-1193-1958-5D45-5341626E2A6B}"/>
                </a:ext>
              </a:extLst>
            </p:cNvPr>
            <p:cNvGrpSpPr/>
            <p:nvPr/>
          </p:nvGrpSpPr>
          <p:grpSpPr>
            <a:xfrm>
              <a:off x="3155235" y="1100275"/>
              <a:ext cx="5779760" cy="2675331"/>
              <a:chOff x="3155235" y="1213222"/>
              <a:chExt cx="5779760" cy="2675331"/>
            </a:xfrm>
          </p:grpSpPr>
          <p:pic>
            <p:nvPicPr>
              <p:cNvPr id="31" name="図 30">
                <a:extLst>
                  <a:ext uri="{FF2B5EF4-FFF2-40B4-BE49-F238E27FC236}">
                    <a16:creationId xmlns:a16="http://schemas.microsoft.com/office/drawing/2014/main" xmlns="" id="{C2D27784-9501-F798-DA8F-91B04D7B4492}"/>
                  </a:ext>
                </a:extLst>
              </p:cNvPr>
              <p:cNvPicPr>
                <a:picLocks noChangeAspect="1"/>
              </p:cNvPicPr>
              <p:nvPr/>
            </p:nvPicPr>
            <p:blipFill rotWithShape="1">
              <a:blip r:embed="rId4">
                <a:extLst>
                  <a:ext uri="{28A0092B-C50C-407E-A947-70E740481C1C}">
                    <a14:useLocalDpi xmlns:a14="http://schemas.microsoft.com/office/drawing/2010/main" val="0"/>
                  </a:ext>
                </a:extLst>
              </a:blip>
              <a:srcRect l="4307" t="25631" r="2286" b="16721"/>
              <a:stretch/>
            </p:blipFill>
            <p:spPr>
              <a:xfrm>
                <a:off x="3155235" y="1213222"/>
                <a:ext cx="5779760" cy="2675331"/>
              </a:xfrm>
              <a:prstGeom prst="rect">
                <a:avLst/>
              </a:prstGeom>
            </p:spPr>
          </p:pic>
          <p:sp>
            <p:nvSpPr>
              <p:cNvPr id="32" name="正方形/長方形 36">
                <a:extLst>
                  <a:ext uri="{FF2B5EF4-FFF2-40B4-BE49-F238E27FC236}">
                    <a16:creationId xmlns:a16="http://schemas.microsoft.com/office/drawing/2014/main" xmlns="" id="{13CC7602-D915-AD65-4711-62F704765946}"/>
                  </a:ext>
                </a:extLst>
              </p:cNvPr>
              <p:cNvSpPr/>
              <p:nvPr/>
            </p:nvSpPr>
            <p:spPr>
              <a:xfrm>
                <a:off x="3710865" y="1802167"/>
                <a:ext cx="3613212" cy="772358"/>
              </a:xfrm>
              <a:custGeom>
                <a:avLst/>
                <a:gdLst>
                  <a:gd name="connsiteX0" fmla="*/ 0 w 2849732"/>
                  <a:gd name="connsiteY0" fmla="*/ 0 h 1482571"/>
                  <a:gd name="connsiteX1" fmla="*/ 2849732 w 2849732"/>
                  <a:gd name="connsiteY1" fmla="*/ 0 h 1482571"/>
                  <a:gd name="connsiteX2" fmla="*/ 2849732 w 2849732"/>
                  <a:gd name="connsiteY2" fmla="*/ 1482571 h 1482571"/>
                  <a:gd name="connsiteX3" fmla="*/ 0 w 2849732"/>
                  <a:gd name="connsiteY3" fmla="*/ 1482571 h 1482571"/>
                  <a:gd name="connsiteX4" fmla="*/ 0 w 2849732"/>
                  <a:gd name="connsiteY4" fmla="*/ 0 h 1482571"/>
                  <a:gd name="connsiteX0" fmla="*/ 781235 w 3630967"/>
                  <a:gd name="connsiteY0" fmla="*/ 0 h 1482571"/>
                  <a:gd name="connsiteX1" fmla="*/ 3630967 w 3630967"/>
                  <a:gd name="connsiteY1" fmla="*/ 0 h 1482571"/>
                  <a:gd name="connsiteX2" fmla="*/ 3630967 w 3630967"/>
                  <a:gd name="connsiteY2" fmla="*/ 1482571 h 1482571"/>
                  <a:gd name="connsiteX3" fmla="*/ 0 w 3630967"/>
                  <a:gd name="connsiteY3" fmla="*/ 452762 h 1482571"/>
                  <a:gd name="connsiteX4" fmla="*/ 781235 w 3630967"/>
                  <a:gd name="connsiteY4" fmla="*/ 0 h 1482571"/>
                  <a:gd name="connsiteX0" fmla="*/ 781235 w 3630967"/>
                  <a:gd name="connsiteY0" fmla="*/ 0 h 1482571"/>
                  <a:gd name="connsiteX1" fmla="*/ 3435658 w 3630967"/>
                  <a:gd name="connsiteY1" fmla="*/ 292963 h 1482571"/>
                  <a:gd name="connsiteX2" fmla="*/ 3630967 w 3630967"/>
                  <a:gd name="connsiteY2" fmla="*/ 1482571 h 1482571"/>
                  <a:gd name="connsiteX3" fmla="*/ 0 w 3630967"/>
                  <a:gd name="connsiteY3" fmla="*/ 452762 h 1482571"/>
                  <a:gd name="connsiteX4" fmla="*/ 781235 w 3630967"/>
                  <a:gd name="connsiteY4" fmla="*/ 0 h 1482571"/>
                  <a:gd name="connsiteX0" fmla="*/ 781235 w 3630967"/>
                  <a:gd name="connsiteY0" fmla="*/ 0 h 1482571"/>
                  <a:gd name="connsiteX1" fmla="*/ 3613212 w 3630967"/>
                  <a:gd name="connsiteY1" fmla="*/ 186431 h 1482571"/>
                  <a:gd name="connsiteX2" fmla="*/ 3630967 w 3630967"/>
                  <a:gd name="connsiteY2" fmla="*/ 1482571 h 1482571"/>
                  <a:gd name="connsiteX3" fmla="*/ 0 w 3630967"/>
                  <a:gd name="connsiteY3" fmla="*/ 452762 h 1482571"/>
                  <a:gd name="connsiteX4" fmla="*/ 781235 w 3630967"/>
                  <a:gd name="connsiteY4" fmla="*/ 0 h 1482571"/>
                  <a:gd name="connsiteX0" fmla="*/ 1109709 w 3630967"/>
                  <a:gd name="connsiteY0" fmla="*/ 0 h 1331651"/>
                  <a:gd name="connsiteX1" fmla="*/ 3613212 w 3630967"/>
                  <a:gd name="connsiteY1" fmla="*/ 35511 h 1331651"/>
                  <a:gd name="connsiteX2" fmla="*/ 3630967 w 3630967"/>
                  <a:gd name="connsiteY2" fmla="*/ 1331651 h 1331651"/>
                  <a:gd name="connsiteX3" fmla="*/ 0 w 3630967"/>
                  <a:gd name="connsiteY3" fmla="*/ 301842 h 1331651"/>
                  <a:gd name="connsiteX4" fmla="*/ 1109709 w 3630967"/>
                  <a:gd name="connsiteY4" fmla="*/ 0 h 1331651"/>
                  <a:gd name="connsiteX0" fmla="*/ 1171853 w 3630967"/>
                  <a:gd name="connsiteY0" fmla="*/ 0 h 1358284"/>
                  <a:gd name="connsiteX1" fmla="*/ 3613212 w 3630967"/>
                  <a:gd name="connsiteY1" fmla="*/ 62144 h 1358284"/>
                  <a:gd name="connsiteX2" fmla="*/ 3630967 w 3630967"/>
                  <a:gd name="connsiteY2" fmla="*/ 1358284 h 1358284"/>
                  <a:gd name="connsiteX3" fmla="*/ 0 w 3630967"/>
                  <a:gd name="connsiteY3" fmla="*/ 328475 h 1358284"/>
                  <a:gd name="connsiteX4" fmla="*/ 1171853 w 3630967"/>
                  <a:gd name="connsiteY4" fmla="*/ 0 h 1358284"/>
                  <a:gd name="connsiteX0" fmla="*/ 1171853 w 3613212"/>
                  <a:gd name="connsiteY0" fmla="*/ 0 h 772358"/>
                  <a:gd name="connsiteX1" fmla="*/ 3613212 w 3613212"/>
                  <a:gd name="connsiteY1" fmla="*/ 62144 h 772358"/>
                  <a:gd name="connsiteX2" fmla="*/ 2432482 w 3613212"/>
                  <a:gd name="connsiteY2" fmla="*/ 772358 h 772358"/>
                  <a:gd name="connsiteX3" fmla="*/ 0 w 3613212"/>
                  <a:gd name="connsiteY3" fmla="*/ 328475 h 772358"/>
                  <a:gd name="connsiteX4" fmla="*/ 1171853 w 3613212"/>
                  <a:gd name="connsiteY4" fmla="*/ 0 h 77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3212" h="772358">
                    <a:moveTo>
                      <a:pt x="1171853" y="0"/>
                    </a:moveTo>
                    <a:lnTo>
                      <a:pt x="3613212" y="62144"/>
                    </a:lnTo>
                    <a:lnTo>
                      <a:pt x="2432482" y="772358"/>
                    </a:lnTo>
                    <a:lnTo>
                      <a:pt x="0" y="328475"/>
                    </a:lnTo>
                    <a:lnTo>
                      <a:pt x="1171853" y="0"/>
                    </a:lnTo>
                    <a:close/>
                  </a:path>
                </a:pathLst>
              </a:cu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xmlns="" id="{724A4A61-422C-D016-335B-8390BBE9E0ED}"/>
                </a:ext>
              </a:extLst>
            </p:cNvPr>
            <p:cNvSpPr txBox="1"/>
            <p:nvPr/>
          </p:nvSpPr>
          <p:spPr>
            <a:xfrm>
              <a:off x="4572000" y="1229807"/>
              <a:ext cx="1335312" cy="369332"/>
            </a:xfrm>
            <a:prstGeom prst="rect">
              <a:avLst/>
            </a:prstGeom>
            <a:solidFill>
              <a:schemeClr val="bg1">
                <a:alpha val="70000"/>
              </a:schemeClr>
            </a:solidFill>
            <a:ln w="28575">
              <a:solidFill>
                <a:schemeClr val="accent2"/>
              </a:solidFill>
            </a:ln>
          </p:spPr>
          <p:txBody>
            <a:bodyPr wrap="square" rtlCol="0">
              <a:spAutoFit/>
            </a:bodyPr>
            <a:lstStyle/>
            <a:p>
              <a:pPr algn="ctr"/>
              <a:r>
                <a:rPr kumimoji="1" lang="en-US" altLang="ja-JP" b="1" dirty="0">
                  <a:solidFill>
                    <a:schemeClr val="accent2">
                      <a:lumMod val="75000"/>
                    </a:schemeClr>
                  </a:solidFill>
                </a:rPr>
                <a:t>Converter</a:t>
              </a:r>
            </a:p>
          </p:txBody>
        </p:sp>
        <p:sp>
          <p:nvSpPr>
            <p:cNvPr id="19" name="正方形/長方形 36">
              <a:extLst>
                <a:ext uri="{FF2B5EF4-FFF2-40B4-BE49-F238E27FC236}">
                  <a16:creationId xmlns:a16="http://schemas.microsoft.com/office/drawing/2014/main" xmlns="" id="{742B66E0-C1E5-C9DD-F593-8243F689CA9C}"/>
                </a:ext>
              </a:extLst>
            </p:cNvPr>
            <p:cNvSpPr/>
            <p:nvPr/>
          </p:nvSpPr>
          <p:spPr>
            <a:xfrm>
              <a:off x="3615098" y="1809750"/>
              <a:ext cx="4088153" cy="1098966"/>
            </a:xfrm>
            <a:custGeom>
              <a:avLst/>
              <a:gdLst>
                <a:gd name="connsiteX0" fmla="*/ 0 w 2849732"/>
                <a:gd name="connsiteY0" fmla="*/ 0 h 1482571"/>
                <a:gd name="connsiteX1" fmla="*/ 2849732 w 2849732"/>
                <a:gd name="connsiteY1" fmla="*/ 0 h 1482571"/>
                <a:gd name="connsiteX2" fmla="*/ 2849732 w 2849732"/>
                <a:gd name="connsiteY2" fmla="*/ 1482571 h 1482571"/>
                <a:gd name="connsiteX3" fmla="*/ 0 w 2849732"/>
                <a:gd name="connsiteY3" fmla="*/ 1482571 h 1482571"/>
                <a:gd name="connsiteX4" fmla="*/ 0 w 2849732"/>
                <a:gd name="connsiteY4" fmla="*/ 0 h 1482571"/>
                <a:gd name="connsiteX0" fmla="*/ 781235 w 3630967"/>
                <a:gd name="connsiteY0" fmla="*/ 0 h 1482571"/>
                <a:gd name="connsiteX1" fmla="*/ 3630967 w 3630967"/>
                <a:gd name="connsiteY1" fmla="*/ 0 h 1482571"/>
                <a:gd name="connsiteX2" fmla="*/ 3630967 w 3630967"/>
                <a:gd name="connsiteY2" fmla="*/ 1482571 h 1482571"/>
                <a:gd name="connsiteX3" fmla="*/ 0 w 3630967"/>
                <a:gd name="connsiteY3" fmla="*/ 452762 h 1482571"/>
                <a:gd name="connsiteX4" fmla="*/ 781235 w 3630967"/>
                <a:gd name="connsiteY4" fmla="*/ 0 h 1482571"/>
                <a:gd name="connsiteX0" fmla="*/ 781235 w 3630967"/>
                <a:gd name="connsiteY0" fmla="*/ 0 h 1482571"/>
                <a:gd name="connsiteX1" fmla="*/ 3435658 w 3630967"/>
                <a:gd name="connsiteY1" fmla="*/ 292963 h 1482571"/>
                <a:gd name="connsiteX2" fmla="*/ 3630967 w 3630967"/>
                <a:gd name="connsiteY2" fmla="*/ 1482571 h 1482571"/>
                <a:gd name="connsiteX3" fmla="*/ 0 w 3630967"/>
                <a:gd name="connsiteY3" fmla="*/ 452762 h 1482571"/>
                <a:gd name="connsiteX4" fmla="*/ 781235 w 3630967"/>
                <a:gd name="connsiteY4" fmla="*/ 0 h 1482571"/>
                <a:gd name="connsiteX0" fmla="*/ 781235 w 3630967"/>
                <a:gd name="connsiteY0" fmla="*/ 0 h 1482571"/>
                <a:gd name="connsiteX1" fmla="*/ 3613212 w 3630967"/>
                <a:gd name="connsiteY1" fmla="*/ 186431 h 1482571"/>
                <a:gd name="connsiteX2" fmla="*/ 3630967 w 3630967"/>
                <a:gd name="connsiteY2" fmla="*/ 1482571 h 1482571"/>
                <a:gd name="connsiteX3" fmla="*/ 0 w 3630967"/>
                <a:gd name="connsiteY3" fmla="*/ 452762 h 1482571"/>
                <a:gd name="connsiteX4" fmla="*/ 781235 w 3630967"/>
                <a:gd name="connsiteY4" fmla="*/ 0 h 1482571"/>
                <a:gd name="connsiteX0" fmla="*/ 1109709 w 3630967"/>
                <a:gd name="connsiteY0" fmla="*/ 0 h 1331651"/>
                <a:gd name="connsiteX1" fmla="*/ 3613212 w 3630967"/>
                <a:gd name="connsiteY1" fmla="*/ 35511 h 1331651"/>
                <a:gd name="connsiteX2" fmla="*/ 3630967 w 3630967"/>
                <a:gd name="connsiteY2" fmla="*/ 1331651 h 1331651"/>
                <a:gd name="connsiteX3" fmla="*/ 0 w 3630967"/>
                <a:gd name="connsiteY3" fmla="*/ 301842 h 1331651"/>
                <a:gd name="connsiteX4" fmla="*/ 1109709 w 3630967"/>
                <a:gd name="connsiteY4" fmla="*/ 0 h 1331651"/>
                <a:gd name="connsiteX0" fmla="*/ 1171853 w 3630967"/>
                <a:gd name="connsiteY0" fmla="*/ 0 h 1358284"/>
                <a:gd name="connsiteX1" fmla="*/ 3613212 w 3630967"/>
                <a:gd name="connsiteY1" fmla="*/ 62144 h 1358284"/>
                <a:gd name="connsiteX2" fmla="*/ 3630967 w 3630967"/>
                <a:gd name="connsiteY2" fmla="*/ 1358284 h 1358284"/>
                <a:gd name="connsiteX3" fmla="*/ 0 w 3630967"/>
                <a:gd name="connsiteY3" fmla="*/ 328475 h 1358284"/>
                <a:gd name="connsiteX4" fmla="*/ 1171853 w 3630967"/>
                <a:gd name="connsiteY4" fmla="*/ 0 h 1358284"/>
                <a:gd name="connsiteX0" fmla="*/ 1171853 w 3613212"/>
                <a:gd name="connsiteY0" fmla="*/ 0 h 772358"/>
                <a:gd name="connsiteX1" fmla="*/ 3613212 w 3613212"/>
                <a:gd name="connsiteY1" fmla="*/ 62144 h 772358"/>
                <a:gd name="connsiteX2" fmla="*/ 2432482 w 3613212"/>
                <a:gd name="connsiteY2" fmla="*/ 772358 h 772358"/>
                <a:gd name="connsiteX3" fmla="*/ 0 w 3613212"/>
                <a:gd name="connsiteY3" fmla="*/ 328475 h 772358"/>
                <a:gd name="connsiteX4" fmla="*/ 1171853 w 3613212"/>
                <a:gd name="connsiteY4" fmla="*/ 0 h 772358"/>
                <a:gd name="connsiteX0" fmla="*/ 1171853 w 3746377"/>
                <a:gd name="connsiteY0" fmla="*/ 159797 h 932155"/>
                <a:gd name="connsiteX1" fmla="*/ 3746377 w 3746377"/>
                <a:gd name="connsiteY1" fmla="*/ 0 h 932155"/>
                <a:gd name="connsiteX2" fmla="*/ 2432482 w 3746377"/>
                <a:gd name="connsiteY2" fmla="*/ 932155 h 932155"/>
                <a:gd name="connsiteX3" fmla="*/ 0 w 3746377"/>
                <a:gd name="connsiteY3" fmla="*/ 488272 h 932155"/>
                <a:gd name="connsiteX4" fmla="*/ 1171853 w 3746377"/>
                <a:gd name="connsiteY4" fmla="*/ 159797 h 932155"/>
                <a:gd name="connsiteX0" fmla="*/ 559294 w 3746377"/>
                <a:gd name="connsiteY0" fmla="*/ 0 h 1189609"/>
                <a:gd name="connsiteX1" fmla="*/ 3746377 w 3746377"/>
                <a:gd name="connsiteY1" fmla="*/ 257454 h 1189609"/>
                <a:gd name="connsiteX2" fmla="*/ 2432482 w 3746377"/>
                <a:gd name="connsiteY2" fmla="*/ 1189609 h 1189609"/>
                <a:gd name="connsiteX3" fmla="*/ 0 w 3746377"/>
                <a:gd name="connsiteY3" fmla="*/ 745726 h 1189609"/>
                <a:gd name="connsiteX4" fmla="*/ 559294 w 3746377"/>
                <a:gd name="connsiteY4" fmla="*/ 0 h 1189609"/>
                <a:gd name="connsiteX0" fmla="*/ 1091954 w 4279037"/>
                <a:gd name="connsiteY0" fmla="*/ 0 h 1189609"/>
                <a:gd name="connsiteX1" fmla="*/ 4279037 w 4279037"/>
                <a:gd name="connsiteY1" fmla="*/ 257454 h 1189609"/>
                <a:gd name="connsiteX2" fmla="*/ 2965142 w 4279037"/>
                <a:gd name="connsiteY2" fmla="*/ 1189609 h 1189609"/>
                <a:gd name="connsiteX3" fmla="*/ 0 w 4279037"/>
                <a:gd name="connsiteY3" fmla="*/ 497151 h 1189609"/>
                <a:gd name="connsiteX4" fmla="*/ 1091954 w 4279037"/>
                <a:gd name="connsiteY4" fmla="*/ 0 h 1189609"/>
                <a:gd name="connsiteX0" fmla="*/ 1020932 w 4279037"/>
                <a:gd name="connsiteY0" fmla="*/ 0 h 1145221"/>
                <a:gd name="connsiteX1" fmla="*/ 4279037 w 4279037"/>
                <a:gd name="connsiteY1" fmla="*/ 213066 h 1145221"/>
                <a:gd name="connsiteX2" fmla="*/ 2965142 w 4279037"/>
                <a:gd name="connsiteY2" fmla="*/ 1145221 h 1145221"/>
                <a:gd name="connsiteX3" fmla="*/ 0 w 4279037"/>
                <a:gd name="connsiteY3" fmla="*/ 452763 h 1145221"/>
                <a:gd name="connsiteX4" fmla="*/ 1020932 w 4279037"/>
                <a:gd name="connsiteY4" fmla="*/ 0 h 1145221"/>
                <a:gd name="connsiteX0" fmla="*/ 1020932 w 4279037"/>
                <a:gd name="connsiteY0" fmla="*/ 0 h 1206181"/>
                <a:gd name="connsiteX1" fmla="*/ 4279037 w 4279037"/>
                <a:gd name="connsiteY1" fmla="*/ 213066 h 1206181"/>
                <a:gd name="connsiteX2" fmla="*/ 3026102 w 4279037"/>
                <a:gd name="connsiteY2" fmla="*/ 1206181 h 1206181"/>
                <a:gd name="connsiteX3" fmla="*/ 0 w 4279037"/>
                <a:gd name="connsiteY3" fmla="*/ 452763 h 1206181"/>
                <a:gd name="connsiteX4" fmla="*/ 1020932 w 4279037"/>
                <a:gd name="connsiteY4" fmla="*/ 0 h 1206181"/>
                <a:gd name="connsiteX0" fmla="*/ 1020932 w 4279037"/>
                <a:gd name="connsiteY0" fmla="*/ 0 h 1206181"/>
                <a:gd name="connsiteX1" fmla="*/ 4279037 w 4279037"/>
                <a:gd name="connsiteY1" fmla="*/ 213066 h 1206181"/>
                <a:gd name="connsiteX2" fmla="*/ 4210642 w 4279037"/>
                <a:gd name="connsiteY2" fmla="*/ 385345 h 1206181"/>
                <a:gd name="connsiteX3" fmla="*/ 3026102 w 4279037"/>
                <a:gd name="connsiteY3" fmla="*/ 1206181 h 1206181"/>
                <a:gd name="connsiteX4" fmla="*/ 0 w 4279037"/>
                <a:gd name="connsiteY4" fmla="*/ 452763 h 1206181"/>
                <a:gd name="connsiteX5" fmla="*/ 1020932 w 4279037"/>
                <a:gd name="connsiteY5" fmla="*/ 0 h 1206181"/>
                <a:gd name="connsiteX0" fmla="*/ 1020932 w 4240937"/>
                <a:gd name="connsiteY0" fmla="*/ 0 h 1206181"/>
                <a:gd name="connsiteX1" fmla="*/ 4240937 w 4240937"/>
                <a:gd name="connsiteY1" fmla="*/ 114006 h 1206181"/>
                <a:gd name="connsiteX2" fmla="*/ 4210642 w 4240937"/>
                <a:gd name="connsiteY2" fmla="*/ 385345 h 1206181"/>
                <a:gd name="connsiteX3" fmla="*/ 3026102 w 4240937"/>
                <a:gd name="connsiteY3" fmla="*/ 1206181 h 1206181"/>
                <a:gd name="connsiteX4" fmla="*/ 0 w 4240937"/>
                <a:gd name="connsiteY4" fmla="*/ 452763 h 1206181"/>
                <a:gd name="connsiteX5" fmla="*/ 1020932 w 4240937"/>
                <a:gd name="connsiteY5" fmla="*/ 0 h 1206181"/>
                <a:gd name="connsiteX0" fmla="*/ 1020932 w 4258827"/>
                <a:gd name="connsiteY0" fmla="*/ 0 h 1206181"/>
                <a:gd name="connsiteX1" fmla="*/ 4240937 w 4258827"/>
                <a:gd name="connsiteY1" fmla="*/ 114006 h 1206181"/>
                <a:gd name="connsiteX2" fmla="*/ 4256362 w 4258827"/>
                <a:gd name="connsiteY2" fmla="*/ 423445 h 1206181"/>
                <a:gd name="connsiteX3" fmla="*/ 3026102 w 4258827"/>
                <a:gd name="connsiteY3" fmla="*/ 1206181 h 1206181"/>
                <a:gd name="connsiteX4" fmla="*/ 0 w 4258827"/>
                <a:gd name="connsiteY4" fmla="*/ 452763 h 1206181"/>
                <a:gd name="connsiteX5" fmla="*/ 1020932 w 4258827"/>
                <a:gd name="connsiteY5" fmla="*/ 0 h 1206181"/>
                <a:gd name="connsiteX0" fmla="*/ 1020932 w 4248173"/>
                <a:gd name="connsiteY0" fmla="*/ 0 h 1206181"/>
                <a:gd name="connsiteX1" fmla="*/ 4240937 w 4248173"/>
                <a:gd name="connsiteY1" fmla="*/ 114006 h 1206181"/>
                <a:gd name="connsiteX2" fmla="*/ 4244932 w 4248173"/>
                <a:gd name="connsiteY2" fmla="*/ 423445 h 1206181"/>
                <a:gd name="connsiteX3" fmla="*/ 3026102 w 4248173"/>
                <a:gd name="connsiteY3" fmla="*/ 1206181 h 1206181"/>
                <a:gd name="connsiteX4" fmla="*/ 0 w 4248173"/>
                <a:gd name="connsiteY4" fmla="*/ 452763 h 1206181"/>
                <a:gd name="connsiteX5" fmla="*/ 1020932 w 4248173"/>
                <a:gd name="connsiteY5" fmla="*/ 0 h 1206181"/>
                <a:gd name="connsiteX0" fmla="*/ 1020932 w 4248173"/>
                <a:gd name="connsiteY0" fmla="*/ 0 h 1206181"/>
                <a:gd name="connsiteX1" fmla="*/ 4240937 w 4248173"/>
                <a:gd name="connsiteY1" fmla="*/ 114006 h 1206181"/>
                <a:gd name="connsiteX2" fmla="*/ 4244932 w 4248173"/>
                <a:gd name="connsiteY2" fmla="*/ 423445 h 1206181"/>
                <a:gd name="connsiteX3" fmla="*/ 3026102 w 4248173"/>
                <a:gd name="connsiteY3" fmla="*/ 1206181 h 1206181"/>
                <a:gd name="connsiteX4" fmla="*/ 0 w 4248173"/>
                <a:gd name="connsiteY4" fmla="*/ 452763 h 1206181"/>
                <a:gd name="connsiteX5" fmla="*/ 252052 w 4248173"/>
                <a:gd name="connsiteY5" fmla="*/ 335815 h 1206181"/>
                <a:gd name="connsiteX6" fmla="*/ 1020932 w 4248173"/>
                <a:gd name="connsiteY6" fmla="*/ 0 h 1206181"/>
                <a:gd name="connsiteX0" fmla="*/ 1020932 w 4248173"/>
                <a:gd name="connsiteY0" fmla="*/ 0 h 1206181"/>
                <a:gd name="connsiteX1" fmla="*/ 4240937 w 4248173"/>
                <a:gd name="connsiteY1" fmla="*/ 114006 h 1206181"/>
                <a:gd name="connsiteX2" fmla="*/ 4244932 w 4248173"/>
                <a:gd name="connsiteY2" fmla="*/ 423445 h 1206181"/>
                <a:gd name="connsiteX3" fmla="*/ 3026102 w 4248173"/>
                <a:gd name="connsiteY3" fmla="*/ 1206181 h 1206181"/>
                <a:gd name="connsiteX4" fmla="*/ 0 w 4248173"/>
                <a:gd name="connsiteY4" fmla="*/ 452763 h 1206181"/>
                <a:gd name="connsiteX5" fmla="*/ 213952 w 4248173"/>
                <a:gd name="connsiteY5" fmla="*/ 332005 h 1206181"/>
                <a:gd name="connsiteX6" fmla="*/ 1020932 w 4248173"/>
                <a:gd name="connsiteY6" fmla="*/ 0 h 1206181"/>
                <a:gd name="connsiteX0" fmla="*/ 2712572 w 4248173"/>
                <a:gd name="connsiteY0" fmla="*/ 769914 h 1092175"/>
                <a:gd name="connsiteX1" fmla="*/ 4240937 w 4248173"/>
                <a:gd name="connsiteY1" fmla="*/ 0 h 1092175"/>
                <a:gd name="connsiteX2" fmla="*/ 4244932 w 4248173"/>
                <a:gd name="connsiteY2" fmla="*/ 309439 h 1092175"/>
                <a:gd name="connsiteX3" fmla="*/ 3026102 w 4248173"/>
                <a:gd name="connsiteY3" fmla="*/ 1092175 h 1092175"/>
                <a:gd name="connsiteX4" fmla="*/ 0 w 4248173"/>
                <a:gd name="connsiteY4" fmla="*/ 338757 h 1092175"/>
                <a:gd name="connsiteX5" fmla="*/ 213952 w 4248173"/>
                <a:gd name="connsiteY5" fmla="*/ 217999 h 1092175"/>
                <a:gd name="connsiteX6" fmla="*/ 2712572 w 4248173"/>
                <a:gd name="connsiteY6" fmla="*/ 769914 h 1092175"/>
                <a:gd name="connsiteX0" fmla="*/ 2712572 w 4248173"/>
                <a:gd name="connsiteY0" fmla="*/ 769914 h 1092175"/>
                <a:gd name="connsiteX1" fmla="*/ 4073482 w 4248173"/>
                <a:gd name="connsiteY1" fmla="*/ 77029 h 1092175"/>
                <a:gd name="connsiteX2" fmla="*/ 4240937 w 4248173"/>
                <a:gd name="connsiteY2" fmla="*/ 0 h 1092175"/>
                <a:gd name="connsiteX3" fmla="*/ 4244932 w 4248173"/>
                <a:gd name="connsiteY3" fmla="*/ 309439 h 1092175"/>
                <a:gd name="connsiteX4" fmla="*/ 3026102 w 4248173"/>
                <a:gd name="connsiteY4" fmla="*/ 1092175 h 1092175"/>
                <a:gd name="connsiteX5" fmla="*/ 0 w 4248173"/>
                <a:gd name="connsiteY5" fmla="*/ 338757 h 1092175"/>
                <a:gd name="connsiteX6" fmla="*/ 213952 w 4248173"/>
                <a:gd name="connsiteY6" fmla="*/ 217999 h 1092175"/>
                <a:gd name="connsiteX7" fmla="*/ 2712572 w 4248173"/>
                <a:gd name="connsiteY7" fmla="*/ 769914 h 1092175"/>
                <a:gd name="connsiteX0" fmla="*/ 2712572 w 4248173"/>
                <a:gd name="connsiteY0" fmla="*/ 776705 h 1098966"/>
                <a:gd name="connsiteX1" fmla="*/ 3917272 w 4248173"/>
                <a:gd name="connsiteY1" fmla="*/ 0 h 1098966"/>
                <a:gd name="connsiteX2" fmla="*/ 4240937 w 4248173"/>
                <a:gd name="connsiteY2" fmla="*/ 6791 h 1098966"/>
                <a:gd name="connsiteX3" fmla="*/ 4244932 w 4248173"/>
                <a:gd name="connsiteY3" fmla="*/ 316230 h 1098966"/>
                <a:gd name="connsiteX4" fmla="*/ 3026102 w 4248173"/>
                <a:gd name="connsiteY4" fmla="*/ 1098966 h 1098966"/>
                <a:gd name="connsiteX5" fmla="*/ 0 w 4248173"/>
                <a:gd name="connsiteY5" fmla="*/ 345548 h 1098966"/>
                <a:gd name="connsiteX6" fmla="*/ 213952 w 4248173"/>
                <a:gd name="connsiteY6" fmla="*/ 224790 h 1098966"/>
                <a:gd name="connsiteX7" fmla="*/ 2712572 w 4248173"/>
                <a:gd name="connsiteY7" fmla="*/ 776705 h 1098966"/>
                <a:gd name="connsiteX0" fmla="*/ 2712572 w 4248173"/>
                <a:gd name="connsiteY0" fmla="*/ 776705 h 1098966"/>
                <a:gd name="connsiteX1" fmla="*/ 3917272 w 4248173"/>
                <a:gd name="connsiteY1" fmla="*/ 0 h 1098966"/>
                <a:gd name="connsiteX2" fmla="*/ 4240937 w 4248173"/>
                <a:gd name="connsiteY2" fmla="*/ 6791 h 1098966"/>
                <a:gd name="connsiteX3" fmla="*/ 4244932 w 4248173"/>
                <a:gd name="connsiteY3" fmla="*/ 316230 h 1098966"/>
                <a:gd name="connsiteX4" fmla="*/ 3026102 w 4248173"/>
                <a:gd name="connsiteY4" fmla="*/ 1098966 h 1098966"/>
                <a:gd name="connsiteX5" fmla="*/ 0 w 4248173"/>
                <a:gd name="connsiteY5" fmla="*/ 345548 h 1098966"/>
                <a:gd name="connsiteX6" fmla="*/ 160612 w 4248173"/>
                <a:gd name="connsiteY6" fmla="*/ 209550 h 1098966"/>
                <a:gd name="connsiteX7" fmla="*/ 2712572 w 4248173"/>
                <a:gd name="connsiteY7" fmla="*/ 776705 h 1098966"/>
                <a:gd name="connsiteX0" fmla="*/ 2552552 w 4088153"/>
                <a:gd name="connsiteY0" fmla="*/ 776705 h 1098966"/>
                <a:gd name="connsiteX1" fmla="*/ 3757252 w 4088153"/>
                <a:gd name="connsiteY1" fmla="*/ 0 h 1098966"/>
                <a:gd name="connsiteX2" fmla="*/ 4080917 w 4088153"/>
                <a:gd name="connsiteY2" fmla="*/ 6791 h 1098966"/>
                <a:gd name="connsiteX3" fmla="*/ 4084912 w 4088153"/>
                <a:gd name="connsiteY3" fmla="*/ 316230 h 1098966"/>
                <a:gd name="connsiteX4" fmla="*/ 2866082 w 4088153"/>
                <a:gd name="connsiteY4" fmla="*/ 1098966 h 1098966"/>
                <a:gd name="connsiteX5" fmla="*/ 0 w 4088153"/>
                <a:gd name="connsiteY5" fmla="*/ 406508 h 1098966"/>
                <a:gd name="connsiteX6" fmla="*/ 592 w 4088153"/>
                <a:gd name="connsiteY6" fmla="*/ 209550 h 1098966"/>
                <a:gd name="connsiteX7" fmla="*/ 2552552 w 4088153"/>
                <a:gd name="connsiteY7" fmla="*/ 776705 h 109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153" h="1098966">
                  <a:moveTo>
                    <a:pt x="2552552" y="776705"/>
                  </a:moveTo>
                  <a:lnTo>
                    <a:pt x="3757252" y="0"/>
                  </a:lnTo>
                  <a:lnTo>
                    <a:pt x="4080917" y="6791"/>
                  </a:lnTo>
                  <a:cubicBezTo>
                    <a:pt x="4068279" y="12147"/>
                    <a:pt x="4097550" y="310874"/>
                    <a:pt x="4084912" y="316230"/>
                  </a:cubicBezTo>
                  <a:lnTo>
                    <a:pt x="2866082" y="1098966"/>
                  </a:lnTo>
                  <a:lnTo>
                    <a:pt x="0" y="406508"/>
                  </a:lnTo>
                  <a:cubicBezTo>
                    <a:pt x="197" y="340855"/>
                    <a:pt x="395" y="275203"/>
                    <a:pt x="592" y="209550"/>
                  </a:cubicBezTo>
                  <a:lnTo>
                    <a:pt x="2552552" y="776705"/>
                  </a:lnTo>
                  <a:close/>
                </a:path>
              </a:pathLst>
            </a:cu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xmlns="" id="{3B20BF32-4E74-6A40-FD25-0F7C806EFD23}"/>
                </a:ext>
              </a:extLst>
            </p:cNvPr>
            <p:cNvSpPr/>
            <p:nvPr/>
          </p:nvSpPr>
          <p:spPr>
            <a:xfrm>
              <a:off x="2308194" y="2681056"/>
              <a:ext cx="3275860" cy="959410"/>
            </a:xfrm>
            <a:custGeom>
              <a:avLst/>
              <a:gdLst>
                <a:gd name="connsiteX0" fmla="*/ 0 w 3275860"/>
                <a:gd name="connsiteY0" fmla="*/ 532661 h 959410"/>
                <a:gd name="connsiteX1" fmla="*/ 2024109 w 3275860"/>
                <a:gd name="connsiteY1" fmla="*/ 941033 h 959410"/>
                <a:gd name="connsiteX2" fmla="*/ 3275860 w 3275860"/>
                <a:gd name="connsiteY2" fmla="*/ 0 h 959410"/>
              </a:gdLst>
              <a:ahLst/>
              <a:cxnLst>
                <a:cxn ang="0">
                  <a:pos x="connsiteX0" y="connsiteY0"/>
                </a:cxn>
                <a:cxn ang="0">
                  <a:pos x="connsiteX1" y="connsiteY1"/>
                </a:cxn>
                <a:cxn ang="0">
                  <a:pos x="connsiteX2" y="connsiteY2"/>
                </a:cxn>
              </a:cxnLst>
              <a:rect l="l" t="t" r="r" b="b"/>
              <a:pathLst>
                <a:path w="3275860" h="959410">
                  <a:moveTo>
                    <a:pt x="0" y="532661"/>
                  </a:moveTo>
                  <a:cubicBezTo>
                    <a:pt x="739066" y="781235"/>
                    <a:pt x="1478132" y="1029810"/>
                    <a:pt x="2024109" y="941033"/>
                  </a:cubicBezTo>
                  <a:cubicBezTo>
                    <a:pt x="2570086" y="852256"/>
                    <a:pt x="2922973" y="426128"/>
                    <a:pt x="3275860" y="0"/>
                  </a:cubicBezTo>
                </a:path>
              </a:pathLst>
            </a:custGeom>
            <a:noFill/>
            <a:ln w="38100">
              <a:solidFill>
                <a:srgbClr val="00FF00"/>
              </a:solidFill>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xmlns="" id="{DB4586A7-CF1D-6AD6-CB56-83334E99073A}"/>
                </a:ext>
              </a:extLst>
            </p:cNvPr>
            <p:cNvSpPr/>
            <p:nvPr/>
          </p:nvSpPr>
          <p:spPr>
            <a:xfrm>
              <a:off x="2192784" y="1647967"/>
              <a:ext cx="2334828" cy="953190"/>
            </a:xfrm>
            <a:custGeom>
              <a:avLst/>
              <a:gdLst>
                <a:gd name="connsiteX0" fmla="*/ 0 w 2334828"/>
                <a:gd name="connsiteY0" fmla="*/ 953190 h 953190"/>
                <a:gd name="connsiteX1" fmla="*/ 497150 w 2334828"/>
                <a:gd name="connsiteY1" fmla="*/ 47668 h 953190"/>
                <a:gd name="connsiteX2" fmla="*/ 2334828 w 2334828"/>
                <a:gd name="connsiteY2" fmla="*/ 207466 h 953190"/>
              </a:gdLst>
              <a:ahLst/>
              <a:cxnLst>
                <a:cxn ang="0">
                  <a:pos x="connsiteX0" y="connsiteY0"/>
                </a:cxn>
                <a:cxn ang="0">
                  <a:pos x="connsiteX1" y="connsiteY1"/>
                </a:cxn>
                <a:cxn ang="0">
                  <a:pos x="connsiteX2" y="connsiteY2"/>
                </a:cxn>
              </a:cxnLst>
              <a:rect l="l" t="t" r="r" b="b"/>
              <a:pathLst>
                <a:path w="2334828" h="953190">
                  <a:moveTo>
                    <a:pt x="0" y="953190"/>
                  </a:moveTo>
                  <a:cubicBezTo>
                    <a:pt x="54006" y="562572"/>
                    <a:pt x="108012" y="171955"/>
                    <a:pt x="497150" y="47668"/>
                  </a:cubicBezTo>
                  <a:cubicBezTo>
                    <a:pt x="886288" y="-76619"/>
                    <a:pt x="1610558" y="65423"/>
                    <a:pt x="2334828" y="207466"/>
                  </a:cubicBezTo>
                </a:path>
              </a:pathLst>
            </a:custGeom>
            <a:noFill/>
            <a:ln w="38100">
              <a:solidFill>
                <a:schemeClr val="accent4"/>
              </a:solidFill>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xmlns="" id="{18E6EC9B-BAFA-255F-2ED5-F9B8B0C38BE9}"/>
                </a:ext>
              </a:extLst>
            </p:cNvPr>
            <p:cNvSpPr txBox="1"/>
            <p:nvPr/>
          </p:nvSpPr>
          <p:spPr>
            <a:xfrm>
              <a:off x="5050232" y="3295844"/>
              <a:ext cx="1813292" cy="369332"/>
            </a:xfrm>
            <a:prstGeom prst="rect">
              <a:avLst/>
            </a:prstGeom>
            <a:solidFill>
              <a:schemeClr val="bg1">
                <a:alpha val="70000"/>
              </a:schemeClr>
            </a:solidFill>
            <a:ln w="28575">
              <a:solidFill>
                <a:srgbClr val="00FF00"/>
              </a:solidFill>
            </a:ln>
          </p:spPr>
          <p:txBody>
            <a:bodyPr wrap="square" rtlCol="0">
              <a:spAutoFit/>
            </a:bodyPr>
            <a:lstStyle/>
            <a:p>
              <a:pPr algn="ctr"/>
              <a:r>
                <a:rPr kumimoji="1" lang="en-US" altLang="ja-JP" b="1" dirty="0">
                  <a:solidFill>
                    <a:schemeClr val="accent6">
                      <a:lumMod val="75000"/>
                    </a:schemeClr>
                  </a:solidFill>
                </a:rPr>
                <a:t>Timestamper</a:t>
              </a:r>
            </a:p>
          </p:txBody>
        </p:sp>
        <p:sp>
          <p:nvSpPr>
            <p:cNvPr id="26" name="正方形/長方形 49">
              <a:extLst>
                <a:ext uri="{FF2B5EF4-FFF2-40B4-BE49-F238E27FC236}">
                  <a16:creationId xmlns:a16="http://schemas.microsoft.com/office/drawing/2014/main" xmlns="" id="{C6B64424-6900-4FF0-9B76-03A7624D4DD1}"/>
                </a:ext>
              </a:extLst>
            </p:cNvPr>
            <p:cNvSpPr/>
            <p:nvPr/>
          </p:nvSpPr>
          <p:spPr>
            <a:xfrm>
              <a:off x="3698918" y="2118360"/>
              <a:ext cx="903562" cy="937002"/>
            </a:xfrm>
            <a:custGeom>
              <a:avLst/>
              <a:gdLst>
                <a:gd name="connsiteX0" fmla="*/ 0 w 1157318"/>
                <a:gd name="connsiteY0" fmla="*/ 0 h 1144945"/>
                <a:gd name="connsiteX1" fmla="*/ 1157318 w 1157318"/>
                <a:gd name="connsiteY1" fmla="*/ 0 h 1144945"/>
                <a:gd name="connsiteX2" fmla="*/ 1157318 w 1157318"/>
                <a:gd name="connsiteY2" fmla="*/ 1144945 h 1144945"/>
                <a:gd name="connsiteX3" fmla="*/ 0 w 1157318"/>
                <a:gd name="connsiteY3" fmla="*/ 1144945 h 1144945"/>
                <a:gd name="connsiteX4" fmla="*/ 0 w 1157318"/>
                <a:gd name="connsiteY4" fmla="*/ 0 h 1144945"/>
                <a:gd name="connsiteX0" fmla="*/ 0 w 1157318"/>
                <a:gd name="connsiteY0" fmla="*/ 0 h 1144945"/>
                <a:gd name="connsiteX1" fmla="*/ 978248 w 1157318"/>
                <a:gd name="connsiteY1" fmla="*/ 323850 h 1144945"/>
                <a:gd name="connsiteX2" fmla="*/ 1157318 w 1157318"/>
                <a:gd name="connsiteY2" fmla="*/ 1144945 h 1144945"/>
                <a:gd name="connsiteX3" fmla="*/ 0 w 1157318"/>
                <a:gd name="connsiteY3" fmla="*/ 1144945 h 1144945"/>
                <a:gd name="connsiteX4" fmla="*/ 0 w 1157318"/>
                <a:gd name="connsiteY4" fmla="*/ 0 h 1144945"/>
                <a:gd name="connsiteX0" fmla="*/ 83820 w 1157318"/>
                <a:gd name="connsiteY0" fmla="*/ 0 h 1042075"/>
                <a:gd name="connsiteX1" fmla="*/ 978248 w 1157318"/>
                <a:gd name="connsiteY1" fmla="*/ 220980 h 1042075"/>
                <a:gd name="connsiteX2" fmla="*/ 1157318 w 1157318"/>
                <a:gd name="connsiteY2" fmla="*/ 1042075 h 1042075"/>
                <a:gd name="connsiteX3" fmla="*/ 0 w 1157318"/>
                <a:gd name="connsiteY3" fmla="*/ 1042075 h 1042075"/>
                <a:gd name="connsiteX4" fmla="*/ 83820 w 1157318"/>
                <a:gd name="connsiteY4" fmla="*/ 0 h 1042075"/>
                <a:gd name="connsiteX0" fmla="*/ 0 w 1073498"/>
                <a:gd name="connsiteY0" fmla="*/ 0 h 1042075"/>
                <a:gd name="connsiteX1" fmla="*/ 894428 w 1073498"/>
                <a:gd name="connsiteY1" fmla="*/ 220980 h 1042075"/>
                <a:gd name="connsiteX2" fmla="*/ 1073498 w 1073498"/>
                <a:gd name="connsiteY2" fmla="*/ 1042075 h 1042075"/>
                <a:gd name="connsiteX3" fmla="*/ 68580 w 1073498"/>
                <a:gd name="connsiteY3" fmla="*/ 653455 h 1042075"/>
                <a:gd name="connsiteX4" fmla="*/ 0 w 1073498"/>
                <a:gd name="connsiteY4" fmla="*/ 0 h 1042075"/>
                <a:gd name="connsiteX0" fmla="*/ 0 w 894428"/>
                <a:gd name="connsiteY0" fmla="*/ 0 h 786805"/>
                <a:gd name="connsiteX1" fmla="*/ 894428 w 894428"/>
                <a:gd name="connsiteY1" fmla="*/ 220980 h 786805"/>
                <a:gd name="connsiteX2" fmla="*/ 490568 w 894428"/>
                <a:gd name="connsiteY2" fmla="*/ 786805 h 786805"/>
                <a:gd name="connsiteX3" fmla="*/ 68580 w 894428"/>
                <a:gd name="connsiteY3" fmla="*/ 653455 h 786805"/>
                <a:gd name="connsiteX4" fmla="*/ 0 w 894428"/>
                <a:gd name="connsiteY4" fmla="*/ 0 h 786805"/>
                <a:gd name="connsiteX0" fmla="*/ 0 w 894428"/>
                <a:gd name="connsiteY0" fmla="*/ 0 h 786805"/>
                <a:gd name="connsiteX1" fmla="*/ 894428 w 894428"/>
                <a:gd name="connsiteY1" fmla="*/ 220980 h 786805"/>
                <a:gd name="connsiteX2" fmla="*/ 766402 w 894428"/>
                <a:gd name="connsiteY2" fmla="*/ 409873 h 786805"/>
                <a:gd name="connsiteX3" fmla="*/ 490568 w 894428"/>
                <a:gd name="connsiteY3" fmla="*/ 786805 h 786805"/>
                <a:gd name="connsiteX4" fmla="*/ 68580 w 894428"/>
                <a:gd name="connsiteY4" fmla="*/ 653455 h 786805"/>
                <a:gd name="connsiteX5" fmla="*/ 0 w 894428"/>
                <a:gd name="connsiteY5" fmla="*/ 0 h 786805"/>
                <a:gd name="connsiteX0" fmla="*/ 0 w 956902"/>
                <a:gd name="connsiteY0" fmla="*/ 0 h 786805"/>
                <a:gd name="connsiteX1" fmla="*/ 894428 w 956902"/>
                <a:gd name="connsiteY1" fmla="*/ 220980 h 786805"/>
                <a:gd name="connsiteX2" fmla="*/ 956902 w 956902"/>
                <a:gd name="connsiteY2" fmla="*/ 527983 h 786805"/>
                <a:gd name="connsiteX3" fmla="*/ 490568 w 956902"/>
                <a:gd name="connsiteY3" fmla="*/ 786805 h 786805"/>
                <a:gd name="connsiteX4" fmla="*/ 68580 w 956902"/>
                <a:gd name="connsiteY4" fmla="*/ 653455 h 786805"/>
                <a:gd name="connsiteX5" fmla="*/ 0 w 956902"/>
                <a:gd name="connsiteY5" fmla="*/ 0 h 786805"/>
                <a:gd name="connsiteX0" fmla="*/ 0 w 956902"/>
                <a:gd name="connsiteY0" fmla="*/ 0 h 786805"/>
                <a:gd name="connsiteX1" fmla="*/ 894428 w 956902"/>
                <a:gd name="connsiteY1" fmla="*/ 220980 h 786805"/>
                <a:gd name="connsiteX2" fmla="*/ 956902 w 956902"/>
                <a:gd name="connsiteY2" fmla="*/ 527983 h 786805"/>
                <a:gd name="connsiteX3" fmla="*/ 490568 w 956902"/>
                <a:gd name="connsiteY3" fmla="*/ 786805 h 786805"/>
                <a:gd name="connsiteX4" fmla="*/ 15240 w 956902"/>
                <a:gd name="connsiteY4" fmla="*/ 611545 h 786805"/>
                <a:gd name="connsiteX5" fmla="*/ 0 w 956902"/>
                <a:gd name="connsiteY5" fmla="*/ 0 h 786805"/>
                <a:gd name="connsiteX0" fmla="*/ 0 w 894428"/>
                <a:gd name="connsiteY0" fmla="*/ 0 h 786805"/>
                <a:gd name="connsiteX1" fmla="*/ 894428 w 894428"/>
                <a:gd name="connsiteY1" fmla="*/ 220980 h 786805"/>
                <a:gd name="connsiteX2" fmla="*/ 880702 w 894428"/>
                <a:gd name="connsiteY2" fmla="*/ 527983 h 786805"/>
                <a:gd name="connsiteX3" fmla="*/ 490568 w 894428"/>
                <a:gd name="connsiteY3" fmla="*/ 786805 h 786805"/>
                <a:gd name="connsiteX4" fmla="*/ 15240 w 894428"/>
                <a:gd name="connsiteY4" fmla="*/ 611545 h 786805"/>
                <a:gd name="connsiteX5" fmla="*/ 0 w 894428"/>
                <a:gd name="connsiteY5" fmla="*/ 0 h 786805"/>
                <a:gd name="connsiteX0" fmla="*/ 0 w 903562"/>
                <a:gd name="connsiteY0" fmla="*/ 0 h 786805"/>
                <a:gd name="connsiteX1" fmla="*/ 894428 w 903562"/>
                <a:gd name="connsiteY1" fmla="*/ 220980 h 786805"/>
                <a:gd name="connsiteX2" fmla="*/ 903562 w 903562"/>
                <a:gd name="connsiteY2" fmla="*/ 531793 h 786805"/>
                <a:gd name="connsiteX3" fmla="*/ 490568 w 903562"/>
                <a:gd name="connsiteY3" fmla="*/ 786805 h 786805"/>
                <a:gd name="connsiteX4" fmla="*/ 15240 w 903562"/>
                <a:gd name="connsiteY4" fmla="*/ 611545 h 786805"/>
                <a:gd name="connsiteX5" fmla="*/ 0 w 903562"/>
                <a:gd name="connsiteY5" fmla="*/ 0 h 786805"/>
                <a:gd name="connsiteX0" fmla="*/ 0 w 903562"/>
                <a:gd name="connsiteY0" fmla="*/ 0 h 786805"/>
                <a:gd name="connsiteX1" fmla="*/ 503512 w 903562"/>
                <a:gd name="connsiteY1" fmla="*/ 112693 h 786805"/>
                <a:gd name="connsiteX2" fmla="*/ 894428 w 903562"/>
                <a:gd name="connsiteY2" fmla="*/ 220980 h 786805"/>
                <a:gd name="connsiteX3" fmla="*/ 903562 w 903562"/>
                <a:gd name="connsiteY3" fmla="*/ 531793 h 786805"/>
                <a:gd name="connsiteX4" fmla="*/ 490568 w 903562"/>
                <a:gd name="connsiteY4" fmla="*/ 786805 h 786805"/>
                <a:gd name="connsiteX5" fmla="*/ 15240 w 903562"/>
                <a:gd name="connsiteY5" fmla="*/ 611545 h 786805"/>
                <a:gd name="connsiteX6" fmla="*/ 0 w 903562"/>
                <a:gd name="connsiteY6" fmla="*/ 0 h 786805"/>
                <a:gd name="connsiteX0" fmla="*/ 0 w 903562"/>
                <a:gd name="connsiteY0" fmla="*/ 150197 h 937002"/>
                <a:gd name="connsiteX1" fmla="*/ 488272 w 903562"/>
                <a:gd name="connsiteY1" fmla="*/ 0 h 937002"/>
                <a:gd name="connsiteX2" fmla="*/ 894428 w 903562"/>
                <a:gd name="connsiteY2" fmla="*/ 371177 h 937002"/>
                <a:gd name="connsiteX3" fmla="*/ 903562 w 903562"/>
                <a:gd name="connsiteY3" fmla="*/ 681990 h 937002"/>
                <a:gd name="connsiteX4" fmla="*/ 490568 w 903562"/>
                <a:gd name="connsiteY4" fmla="*/ 937002 h 937002"/>
                <a:gd name="connsiteX5" fmla="*/ 15240 w 903562"/>
                <a:gd name="connsiteY5" fmla="*/ 761742 h 937002"/>
                <a:gd name="connsiteX6" fmla="*/ 0 w 903562"/>
                <a:gd name="connsiteY6" fmla="*/ 150197 h 93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562" h="937002">
                  <a:moveTo>
                    <a:pt x="0" y="150197"/>
                  </a:moveTo>
                  <a:lnTo>
                    <a:pt x="488272" y="0"/>
                  </a:lnTo>
                  <a:lnTo>
                    <a:pt x="894428" y="371177"/>
                  </a:lnTo>
                  <a:lnTo>
                    <a:pt x="903562" y="681990"/>
                  </a:lnTo>
                  <a:lnTo>
                    <a:pt x="490568" y="937002"/>
                  </a:lnTo>
                  <a:lnTo>
                    <a:pt x="15240" y="761742"/>
                  </a:lnTo>
                  <a:lnTo>
                    <a:pt x="0" y="150197"/>
                  </a:ln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xmlns="" id="{C7E78B48-9E16-49EE-6325-2128A5BA2657}"/>
                </a:ext>
              </a:extLst>
            </p:cNvPr>
            <p:cNvSpPr/>
            <p:nvPr/>
          </p:nvSpPr>
          <p:spPr>
            <a:xfrm>
              <a:off x="426128" y="1911707"/>
              <a:ext cx="3258105" cy="547408"/>
            </a:xfrm>
            <a:custGeom>
              <a:avLst/>
              <a:gdLst>
                <a:gd name="connsiteX0" fmla="*/ 0 w 3258105"/>
                <a:gd name="connsiteY0" fmla="*/ 307710 h 547408"/>
                <a:gd name="connsiteX1" fmla="*/ 1553592 w 3258105"/>
                <a:gd name="connsiteY1" fmla="*/ 5870 h 547408"/>
                <a:gd name="connsiteX2" fmla="*/ 3258105 w 3258105"/>
                <a:gd name="connsiteY2" fmla="*/ 547408 h 547408"/>
              </a:gdLst>
              <a:ahLst/>
              <a:cxnLst>
                <a:cxn ang="0">
                  <a:pos x="connsiteX0" y="connsiteY0"/>
                </a:cxn>
                <a:cxn ang="0">
                  <a:pos x="connsiteX1" y="connsiteY1"/>
                </a:cxn>
                <a:cxn ang="0">
                  <a:pos x="connsiteX2" y="connsiteY2"/>
                </a:cxn>
              </a:cxnLst>
              <a:rect l="l" t="t" r="r" b="b"/>
              <a:pathLst>
                <a:path w="3258105" h="547408">
                  <a:moveTo>
                    <a:pt x="0" y="307710"/>
                  </a:moveTo>
                  <a:cubicBezTo>
                    <a:pt x="505287" y="136815"/>
                    <a:pt x="1010575" y="-34080"/>
                    <a:pt x="1553592" y="5870"/>
                  </a:cubicBezTo>
                  <a:cubicBezTo>
                    <a:pt x="2096609" y="45820"/>
                    <a:pt x="2677357" y="296614"/>
                    <a:pt x="3258105" y="547408"/>
                  </a:cubicBezTo>
                </a:path>
              </a:pathLst>
            </a:custGeom>
            <a:noFill/>
            <a:ln w="38100">
              <a:solidFill>
                <a:srgbClr val="00B0F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xmlns="" id="{F801413C-EDC4-AAB4-32C0-8F98190E3836}"/>
                </a:ext>
              </a:extLst>
            </p:cNvPr>
            <p:cNvSpPr txBox="1"/>
            <p:nvPr/>
          </p:nvSpPr>
          <p:spPr>
            <a:xfrm>
              <a:off x="272746" y="1432636"/>
              <a:ext cx="2073421" cy="369332"/>
            </a:xfrm>
            <a:prstGeom prst="rect">
              <a:avLst/>
            </a:prstGeom>
            <a:solidFill>
              <a:schemeClr val="bg1">
                <a:alpha val="70000"/>
              </a:schemeClr>
            </a:solidFill>
            <a:ln w="28575">
              <a:solidFill>
                <a:schemeClr val="accent5"/>
              </a:solidFill>
            </a:ln>
          </p:spPr>
          <p:txBody>
            <a:bodyPr wrap="square" rtlCol="0">
              <a:spAutoFit/>
            </a:bodyPr>
            <a:lstStyle/>
            <a:p>
              <a:pPr algn="ctr"/>
              <a:r>
                <a:rPr kumimoji="1" lang="en-US" altLang="ja-JP" b="1" dirty="0">
                  <a:solidFill>
                    <a:schemeClr val="accent1"/>
                  </a:solidFill>
                </a:rPr>
                <a:t>Attitude</a:t>
              </a:r>
              <a:r>
                <a:rPr kumimoji="1" lang="ja-JP" altLang="en-US" b="1" dirty="0">
                  <a:solidFill>
                    <a:schemeClr val="accent1"/>
                  </a:solidFill>
                </a:rPr>
                <a:t> </a:t>
              </a:r>
              <a:r>
                <a:rPr kumimoji="1" lang="en-US" altLang="ja-JP" b="1" dirty="0">
                  <a:solidFill>
                    <a:schemeClr val="accent1"/>
                  </a:solidFill>
                </a:rPr>
                <a:t>monitor</a:t>
              </a:r>
            </a:p>
          </p:txBody>
        </p:sp>
      </p:grpSp>
      <p:pic>
        <p:nvPicPr>
          <p:cNvPr id="41" name="図 40">
            <a:extLst>
              <a:ext uri="{FF2B5EF4-FFF2-40B4-BE49-F238E27FC236}">
                <a16:creationId xmlns:a16="http://schemas.microsoft.com/office/drawing/2014/main" xmlns="" id="{8BCFE1D9-4F10-DFE7-D961-C7D6D56CEC72}"/>
              </a:ext>
            </a:extLst>
          </p:cNvPr>
          <p:cNvPicPr>
            <a:picLocks noChangeAspect="1"/>
          </p:cNvPicPr>
          <p:nvPr/>
        </p:nvPicPr>
        <p:blipFill>
          <a:blip r:embed="rId5"/>
          <a:srcRect l="47418" t="67663"/>
          <a:stretch/>
        </p:blipFill>
        <p:spPr>
          <a:xfrm>
            <a:off x="107798" y="3801499"/>
            <a:ext cx="6438318" cy="2985700"/>
          </a:xfrm>
          <a:prstGeom prst="rect">
            <a:avLst/>
          </a:prstGeom>
        </p:spPr>
      </p:pic>
      <p:sp>
        <p:nvSpPr>
          <p:cNvPr id="42" name="テキスト ボックス 41">
            <a:extLst>
              <a:ext uri="{FF2B5EF4-FFF2-40B4-BE49-F238E27FC236}">
                <a16:creationId xmlns:a16="http://schemas.microsoft.com/office/drawing/2014/main" xmlns="" id="{A9AF9E54-D44A-8A7B-FDF9-C277C4EC7D81}"/>
              </a:ext>
            </a:extLst>
          </p:cNvPr>
          <p:cNvSpPr txBox="1"/>
          <p:nvPr/>
        </p:nvSpPr>
        <p:spPr>
          <a:xfrm>
            <a:off x="5419799" y="4164525"/>
            <a:ext cx="2961069" cy="369332"/>
          </a:xfrm>
          <a:prstGeom prst="rect">
            <a:avLst/>
          </a:prstGeom>
          <a:solidFill>
            <a:schemeClr val="bg1">
              <a:alpha val="70000"/>
            </a:schemeClr>
          </a:solidFill>
          <a:ln w="28575">
            <a:solidFill>
              <a:schemeClr val="accent5"/>
            </a:solidFill>
          </a:ln>
        </p:spPr>
        <p:txBody>
          <a:bodyPr wrap="square" rtlCol="0">
            <a:spAutoFit/>
          </a:bodyPr>
          <a:lstStyle/>
          <a:p>
            <a:pPr algn="ctr"/>
            <a:r>
              <a:rPr kumimoji="1" lang="en-US" altLang="ja-JP" b="1" dirty="0"/>
              <a:t>Pressure vessel gondola</a:t>
            </a:r>
          </a:p>
        </p:txBody>
      </p:sp>
      <p:cxnSp>
        <p:nvCxnSpPr>
          <p:cNvPr id="43" name="直線コネクタ 42">
            <a:extLst>
              <a:ext uri="{FF2B5EF4-FFF2-40B4-BE49-F238E27FC236}">
                <a16:creationId xmlns:a16="http://schemas.microsoft.com/office/drawing/2014/main" xmlns="" id="{0D2285B2-1BA9-664D-B94D-E7C68C483E06}"/>
              </a:ext>
            </a:extLst>
          </p:cNvPr>
          <p:cNvCxnSpPr>
            <a:cxnSpLocks/>
          </p:cNvCxnSpPr>
          <p:nvPr/>
        </p:nvCxnSpPr>
        <p:spPr>
          <a:xfrm flipH="1" flipV="1">
            <a:off x="4639290" y="4349191"/>
            <a:ext cx="749286" cy="354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0.4m2 telescope">
            <a:extLst>
              <a:ext uri="{FF2B5EF4-FFF2-40B4-BE49-F238E27FC236}">
                <a16:creationId xmlns:a16="http://schemas.microsoft.com/office/drawing/2014/main" xmlns="" id="{4F68D055-318E-BE01-0034-52F6781D8B94}"/>
              </a:ext>
            </a:extLst>
          </p:cNvPr>
          <p:cNvSpPr txBox="1"/>
          <p:nvPr/>
        </p:nvSpPr>
        <p:spPr>
          <a:xfrm>
            <a:off x="6331078" y="1271516"/>
            <a:ext cx="1979709" cy="375167"/>
          </a:xfrm>
          <a:prstGeom prst="rect">
            <a:avLst/>
          </a:prstGeom>
          <a:solidFill>
            <a:schemeClr val="bg1">
              <a:alpha val="70000"/>
            </a:schemeClr>
          </a:solidFill>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800">
                <a:solidFill>
                  <a:srgbClr val="F5D328"/>
                </a:solidFill>
                <a:latin typeface="Helvetica"/>
                <a:ea typeface="Helvetica"/>
                <a:cs typeface="Helvetica"/>
                <a:sym typeface="Helvetica"/>
              </a:defRPr>
            </a:pPr>
            <a:r>
              <a:rPr lang="en-US" sz="1969" b="1" dirty="0">
                <a:solidFill>
                  <a:srgbClr val="FF0000"/>
                </a:solidFill>
              </a:rPr>
              <a:t>2</a:t>
            </a:r>
            <a:r>
              <a:rPr sz="1969" b="1" dirty="0">
                <a:solidFill>
                  <a:srgbClr val="FF0000"/>
                </a:solidFill>
              </a:rPr>
              <a:t>.</a:t>
            </a:r>
            <a:r>
              <a:rPr lang="en-US" sz="1969" b="1" dirty="0">
                <a:solidFill>
                  <a:srgbClr val="FF0000"/>
                </a:solidFill>
              </a:rPr>
              <a:t>5</a:t>
            </a:r>
            <a:r>
              <a:rPr sz="1969" b="1" dirty="0">
                <a:solidFill>
                  <a:srgbClr val="FF0000"/>
                </a:solidFill>
              </a:rPr>
              <a:t>m</a:t>
            </a:r>
            <a:r>
              <a:rPr sz="1969" b="1" baseline="31999" dirty="0">
                <a:solidFill>
                  <a:srgbClr val="FF0000"/>
                </a:solidFill>
              </a:rPr>
              <a:t>2</a:t>
            </a:r>
            <a:r>
              <a:rPr sz="1969" b="1" dirty="0">
                <a:solidFill>
                  <a:srgbClr val="FF0000"/>
                </a:solidFill>
              </a:rPr>
              <a:t> telescope</a:t>
            </a:r>
          </a:p>
        </p:txBody>
      </p:sp>
      <p:sp>
        <p:nvSpPr>
          <p:cNvPr id="6" name="0.4m2 telescope">
            <a:extLst>
              <a:ext uri="{FF2B5EF4-FFF2-40B4-BE49-F238E27FC236}">
                <a16:creationId xmlns:a16="http://schemas.microsoft.com/office/drawing/2014/main" xmlns="" id="{C16D7ADF-87D4-8BBB-C8F5-C1C79B13A4B3}"/>
              </a:ext>
            </a:extLst>
          </p:cNvPr>
          <p:cNvSpPr txBox="1"/>
          <p:nvPr/>
        </p:nvSpPr>
        <p:spPr>
          <a:xfrm>
            <a:off x="249885" y="6412032"/>
            <a:ext cx="5607990" cy="375167"/>
          </a:xfrm>
          <a:prstGeom prst="rect">
            <a:avLst/>
          </a:prstGeom>
          <a:solidFill>
            <a:schemeClr val="bg1">
              <a:alpha val="70000"/>
            </a:schemeClr>
          </a:solidFill>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defRPr sz="2800">
                <a:solidFill>
                  <a:srgbClr val="F5D328"/>
                </a:solidFill>
                <a:latin typeface="Helvetica"/>
                <a:ea typeface="Helvetica"/>
                <a:cs typeface="Helvetica"/>
                <a:sym typeface="Helvetica"/>
              </a:defRPr>
            </a:pPr>
            <a:r>
              <a:rPr lang="en-US" sz="1969" b="1" dirty="0">
                <a:solidFill>
                  <a:srgbClr val="FF0000"/>
                </a:solidFill>
              </a:rPr>
              <a:t>2</a:t>
            </a:r>
            <a:r>
              <a:rPr sz="1969" b="1" dirty="0">
                <a:solidFill>
                  <a:srgbClr val="FF0000"/>
                </a:solidFill>
              </a:rPr>
              <a:t>.</a:t>
            </a:r>
            <a:r>
              <a:rPr lang="en-US" sz="1969" b="1" dirty="0">
                <a:solidFill>
                  <a:srgbClr val="FF0000"/>
                </a:solidFill>
              </a:rPr>
              <a:t>5</a:t>
            </a:r>
            <a:r>
              <a:rPr sz="1969" b="1" dirty="0">
                <a:solidFill>
                  <a:srgbClr val="FF0000"/>
                </a:solidFill>
              </a:rPr>
              <a:t>m</a:t>
            </a:r>
            <a:r>
              <a:rPr sz="1969" b="1" baseline="31999" dirty="0">
                <a:solidFill>
                  <a:srgbClr val="FF0000"/>
                </a:solidFill>
              </a:rPr>
              <a:t>2</a:t>
            </a:r>
            <a:r>
              <a:rPr sz="1969" b="1" dirty="0">
                <a:solidFill>
                  <a:srgbClr val="FF0000"/>
                </a:solidFill>
              </a:rPr>
              <a:t> telescope</a:t>
            </a:r>
            <a:r>
              <a:rPr lang="ja-JP" altLang="en-US" sz="1969" b="1" dirty="0">
                <a:solidFill>
                  <a:srgbClr val="FF0000"/>
                </a:solidFill>
              </a:rPr>
              <a:t> </a:t>
            </a:r>
            <a:r>
              <a:rPr lang="en-US" altLang="ja-JP" sz="1969" b="1" dirty="0">
                <a:solidFill>
                  <a:srgbClr val="FF0000"/>
                </a:solidFill>
              </a:rPr>
              <a:t>(6.5 times larger than in 2018)</a:t>
            </a:r>
            <a:endParaRPr sz="1969" b="1" dirty="0">
              <a:solidFill>
                <a:srgbClr val="FF0000"/>
              </a:solidFill>
            </a:endParaRPr>
          </a:p>
        </p:txBody>
      </p:sp>
    </p:spTree>
    <p:extLst>
      <p:ext uri="{BB962C8B-B14F-4D97-AF65-F5344CB8AC3E}">
        <p14:creationId xmlns:p14="http://schemas.microsoft.com/office/powerpoint/2010/main" val="1949258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B57D5D-E6E8-1203-74D6-142D8EA41A46}"/>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xmlns="" id="{E89AE3A9-92B5-2575-E1F9-D24B9786D7AD}"/>
              </a:ext>
            </a:extLst>
          </p:cNvPr>
          <p:cNvPicPr>
            <a:picLocks noChangeAspect="1"/>
          </p:cNvPicPr>
          <p:nvPr/>
        </p:nvPicPr>
        <p:blipFill>
          <a:blip r:embed="rId3">
            <a:extLst>
              <a:ext uri="{28A0092B-C50C-407E-A947-70E740481C1C}">
                <a14:useLocalDpi xmlns:a14="http://schemas.microsoft.com/office/drawing/2010/main" val="0"/>
              </a:ext>
            </a:extLst>
          </a:blip>
          <a:srcRect t="2361" b="10000"/>
          <a:stretch/>
        </p:blipFill>
        <p:spPr>
          <a:xfrm>
            <a:off x="0" y="838200"/>
            <a:ext cx="9144000" cy="6010276"/>
          </a:xfrm>
          <a:prstGeom prst="rect">
            <a:avLst/>
          </a:prstGeom>
        </p:spPr>
      </p:pic>
      <p:sp>
        <p:nvSpPr>
          <p:cNvPr id="4" name="スライド番号プレースホルダー 3">
            <a:extLst>
              <a:ext uri="{FF2B5EF4-FFF2-40B4-BE49-F238E27FC236}">
                <a16:creationId xmlns:a16="http://schemas.microsoft.com/office/drawing/2014/main" xmlns="" id="{8012AC67-E2D5-6435-2307-606B3790095B}"/>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15</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EF466E5D-7645-3FA0-526A-428EB5504BA8}"/>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B2A37127-E571-2A12-0CC8-62D8DEF4B466}"/>
              </a:ext>
            </a:extLst>
          </p:cNvPr>
          <p:cNvSpPr txBox="1"/>
          <p:nvPr/>
        </p:nvSpPr>
        <p:spPr>
          <a:xfrm>
            <a:off x="119715" y="142518"/>
            <a:ext cx="8881089" cy="769441"/>
          </a:xfrm>
          <a:prstGeom prst="rect">
            <a:avLst/>
          </a:prstGeom>
          <a:noFill/>
        </p:spPr>
        <p:txBody>
          <a:bodyPr wrap="square" rtlCol="0">
            <a:spAutoFit/>
          </a:bodyPr>
          <a:lstStyle/>
          <a:p>
            <a:r>
              <a:rPr kumimoji="1" lang="en-US" altLang="ja-JP" sz="4400" b="1" dirty="0">
                <a:latin typeface="+mn-ea"/>
              </a:rPr>
              <a:t>GRAINE 2023 Flight (Apl. 30th)</a:t>
            </a:r>
            <a:endParaRPr kumimoji="1" lang="en-US" altLang="ja-JP" sz="6000" b="1" dirty="0">
              <a:latin typeface="+mn-ea"/>
            </a:endParaRPr>
          </a:p>
        </p:txBody>
      </p:sp>
    </p:spTree>
    <p:extLst>
      <p:ext uri="{BB962C8B-B14F-4D97-AF65-F5344CB8AC3E}">
        <p14:creationId xmlns:p14="http://schemas.microsoft.com/office/powerpoint/2010/main" val="319942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C5B91D-4D6C-8235-936A-5CBE0748153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6324FB20-A60E-701C-B858-81AB26629979}"/>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16</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66150CD5-5796-08CC-F564-BDDE94F79990}"/>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5E1E697B-BB79-30A8-D01F-F0E7B1901222}"/>
              </a:ext>
            </a:extLst>
          </p:cNvPr>
          <p:cNvSpPr txBox="1"/>
          <p:nvPr/>
        </p:nvSpPr>
        <p:spPr>
          <a:xfrm>
            <a:off x="119715" y="142518"/>
            <a:ext cx="8881089" cy="769441"/>
          </a:xfrm>
          <a:prstGeom prst="rect">
            <a:avLst/>
          </a:prstGeom>
          <a:noFill/>
        </p:spPr>
        <p:txBody>
          <a:bodyPr wrap="square" rtlCol="0">
            <a:spAutoFit/>
          </a:bodyPr>
          <a:lstStyle/>
          <a:p>
            <a:r>
              <a:rPr kumimoji="1" lang="en-US" altLang="ja-JP" sz="4400" b="1" dirty="0">
                <a:latin typeface="+mn-ea"/>
              </a:rPr>
              <a:t>GRAINE 2023 Flight (Apl. 30th)</a:t>
            </a:r>
            <a:endParaRPr kumimoji="1" lang="en-US" altLang="ja-JP" sz="6000" b="1" dirty="0">
              <a:latin typeface="+mn-ea"/>
            </a:endParaRPr>
          </a:p>
        </p:txBody>
      </p:sp>
      <p:pic>
        <p:nvPicPr>
          <p:cNvPr id="7" name="図 6">
            <a:extLst>
              <a:ext uri="{FF2B5EF4-FFF2-40B4-BE49-F238E27FC236}">
                <a16:creationId xmlns:a16="http://schemas.microsoft.com/office/drawing/2014/main" xmlns="" id="{4A138D1A-6FB2-4B71-BBF7-550AD150AB45}"/>
              </a:ext>
            </a:extLst>
          </p:cNvPr>
          <p:cNvPicPr>
            <a:picLocks noChangeAspect="1"/>
          </p:cNvPicPr>
          <p:nvPr/>
        </p:nvPicPr>
        <p:blipFill>
          <a:blip r:embed="rId3">
            <a:extLst>
              <a:ext uri="{28A0092B-C50C-407E-A947-70E740481C1C}">
                <a14:useLocalDpi xmlns:a14="http://schemas.microsoft.com/office/drawing/2010/main" val="0"/>
              </a:ext>
            </a:extLst>
          </a:blip>
          <a:srcRect t="6944"/>
          <a:stretch/>
        </p:blipFill>
        <p:spPr>
          <a:xfrm>
            <a:off x="314325" y="914995"/>
            <a:ext cx="8515350" cy="5943005"/>
          </a:xfrm>
          <a:prstGeom prst="rect">
            <a:avLst/>
          </a:prstGeom>
        </p:spPr>
      </p:pic>
    </p:spTree>
    <p:extLst>
      <p:ext uri="{BB962C8B-B14F-4D97-AF65-F5344CB8AC3E}">
        <p14:creationId xmlns:p14="http://schemas.microsoft.com/office/powerpoint/2010/main" val="693245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642725-A3E8-2152-C2DB-80E62F71E03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05FAD9E2-F942-49C0-490E-0BDFBF324262}"/>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17</a:t>
            </a:fld>
            <a:endParaRPr kumimoji="1" lang="ja-JP" altLang="en-US">
              <a:solidFill>
                <a:schemeClr val="tx1"/>
              </a:solidFill>
            </a:endParaRPr>
          </a:p>
        </p:txBody>
      </p:sp>
      <p:pic>
        <p:nvPicPr>
          <p:cNvPr id="2" name="IMG_4013.JPG" descr="IMG_4013.JPG">
            <a:extLst>
              <a:ext uri="{FF2B5EF4-FFF2-40B4-BE49-F238E27FC236}">
                <a16:creationId xmlns:a16="http://schemas.microsoft.com/office/drawing/2014/main" xmlns="" id="{E7F49F94-F9A3-1DC1-62A7-333A4F0E4C73}"/>
              </a:ext>
            </a:extLst>
          </p:cNvPr>
          <p:cNvPicPr>
            <a:picLocks noChangeAspect="1"/>
          </p:cNvPicPr>
          <p:nvPr/>
        </p:nvPicPr>
        <p:blipFill>
          <a:blip r:embed="rId3"/>
          <a:stretch>
            <a:fillRect/>
          </a:stretch>
        </p:blipFill>
        <p:spPr>
          <a:xfrm>
            <a:off x="3820660" y="0"/>
            <a:ext cx="5143501" cy="6858000"/>
          </a:xfrm>
          <a:prstGeom prst="rect">
            <a:avLst/>
          </a:prstGeom>
          <a:ln w="12700">
            <a:miter lim="400000"/>
          </a:ln>
        </p:spPr>
      </p:pic>
      <p:sp>
        <p:nvSpPr>
          <p:cNvPr id="6" name="Emulsion…">
            <a:extLst>
              <a:ext uri="{FF2B5EF4-FFF2-40B4-BE49-F238E27FC236}">
                <a16:creationId xmlns:a16="http://schemas.microsoft.com/office/drawing/2014/main" xmlns="" id="{65D88FF8-3E26-6EF7-5D0B-D1DEFAFD8EF1}"/>
              </a:ext>
            </a:extLst>
          </p:cNvPr>
          <p:cNvSpPr txBox="1"/>
          <p:nvPr/>
        </p:nvSpPr>
        <p:spPr>
          <a:xfrm>
            <a:off x="1014880" y="5154707"/>
            <a:ext cx="2155040"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a:latin typeface="Helvetica"/>
                <a:ea typeface="Helvetica"/>
                <a:cs typeface="Helvetica"/>
                <a:sym typeface="Helvetica"/>
              </a:defRPr>
            </a:pPr>
            <a:r>
              <a:rPr dirty="0"/>
              <a:t>Emulsion</a:t>
            </a:r>
            <a:r>
              <a:rPr lang="en-US" dirty="0"/>
              <a:t> </a:t>
            </a:r>
            <a:r>
              <a:rPr dirty="0"/>
              <a:t>Telescope</a:t>
            </a:r>
          </a:p>
        </p:txBody>
      </p:sp>
      <p:sp>
        <p:nvSpPr>
          <p:cNvPr id="9" name="Balloon successfully…">
            <a:extLst>
              <a:ext uri="{FF2B5EF4-FFF2-40B4-BE49-F238E27FC236}">
                <a16:creationId xmlns:a16="http://schemas.microsoft.com/office/drawing/2014/main" xmlns="" id="{427DD491-83C6-4EC3-DC64-CE9289D959AB}"/>
              </a:ext>
            </a:extLst>
          </p:cNvPr>
          <p:cNvSpPr txBox="1"/>
          <p:nvPr/>
        </p:nvSpPr>
        <p:spPr>
          <a:xfrm>
            <a:off x="221163" y="5840701"/>
            <a:ext cx="315068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a:latin typeface="Helvetica"/>
                <a:ea typeface="Helvetica"/>
                <a:cs typeface="Helvetica"/>
                <a:sym typeface="Helvetica"/>
              </a:defRPr>
            </a:pPr>
            <a:r>
              <a:rPr dirty="0"/>
              <a:t>Balloon successfully </a:t>
            </a:r>
          </a:p>
          <a:p>
            <a:pPr>
              <a:defRPr sz="2300">
                <a:latin typeface="Helvetica"/>
                <a:ea typeface="Helvetica"/>
                <a:cs typeface="Helvetica"/>
                <a:sym typeface="Helvetica"/>
              </a:defRPr>
            </a:pPr>
            <a:r>
              <a:rPr dirty="0"/>
              <a:t>released by JAXA team</a:t>
            </a:r>
          </a:p>
        </p:txBody>
      </p:sp>
      <p:sp>
        <p:nvSpPr>
          <p:cNvPr id="10" name="テキスト ボックス 9">
            <a:extLst>
              <a:ext uri="{FF2B5EF4-FFF2-40B4-BE49-F238E27FC236}">
                <a16:creationId xmlns:a16="http://schemas.microsoft.com/office/drawing/2014/main" xmlns="" id="{F3A4D44B-C3BE-05A2-11AF-60699D590794}"/>
              </a:ext>
            </a:extLst>
          </p:cNvPr>
          <p:cNvSpPr txBox="1"/>
          <p:nvPr/>
        </p:nvSpPr>
        <p:spPr>
          <a:xfrm>
            <a:off x="182246" y="0"/>
            <a:ext cx="3433109" cy="2123658"/>
          </a:xfrm>
          <a:prstGeom prst="rect">
            <a:avLst/>
          </a:prstGeom>
          <a:noFill/>
        </p:spPr>
        <p:txBody>
          <a:bodyPr wrap="square" rtlCol="0">
            <a:spAutoFit/>
          </a:bodyPr>
          <a:lstStyle/>
          <a:p>
            <a:r>
              <a:rPr kumimoji="1" lang="en-US" altLang="ja-JP" sz="4400" b="1" dirty="0">
                <a:latin typeface="+mn-ea"/>
              </a:rPr>
              <a:t>Launch on </a:t>
            </a:r>
          </a:p>
          <a:p>
            <a:r>
              <a:rPr kumimoji="1" lang="en-US" altLang="ja-JP" sz="4400" b="1" dirty="0">
                <a:latin typeface="+mn-ea"/>
              </a:rPr>
              <a:t>Apl. 30th, </a:t>
            </a:r>
          </a:p>
          <a:p>
            <a:r>
              <a:rPr kumimoji="1" lang="en-US" altLang="ja-JP" sz="4400" b="1" dirty="0">
                <a:latin typeface="+mn-ea"/>
              </a:rPr>
              <a:t>6:32am</a:t>
            </a:r>
            <a:endParaRPr kumimoji="1" lang="en-US" altLang="ja-JP" sz="6000" b="1" dirty="0">
              <a:latin typeface="+mn-ea"/>
            </a:endParaRPr>
          </a:p>
        </p:txBody>
      </p:sp>
      <p:grpSp>
        <p:nvGrpSpPr>
          <p:cNvPr id="17" name="グループ化 16">
            <a:extLst>
              <a:ext uri="{FF2B5EF4-FFF2-40B4-BE49-F238E27FC236}">
                <a16:creationId xmlns:a16="http://schemas.microsoft.com/office/drawing/2014/main" xmlns="" id="{A9432FE7-35C7-1584-93D6-B3B548A8E5B7}"/>
              </a:ext>
            </a:extLst>
          </p:cNvPr>
          <p:cNvGrpSpPr/>
          <p:nvPr/>
        </p:nvGrpSpPr>
        <p:grpSpPr>
          <a:xfrm>
            <a:off x="59556" y="3004990"/>
            <a:ext cx="4217090" cy="2177746"/>
            <a:chOff x="59556" y="3004990"/>
            <a:chExt cx="4217090" cy="2177746"/>
          </a:xfrm>
        </p:grpSpPr>
        <p:pic>
          <p:nvPicPr>
            <p:cNvPr id="14" name="図 13">
              <a:extLst>
                <a:ext uri="{FF2B5EF4-FFF2-40B4-BE49-F238E27FC236}">
                  <a16:creationId xmlns:a16="http://schemas.microsoft.com/office/drawing/2014/main" xmlns="" id="{CF467182-ACD6-D75B-70C0-716A40DD5C86}"/>
                </a:ext>
              </a:extLst>
            </p:cNvPr>
            <p:cNvPicPr>
              <a:picLocks noChangeAspect="1"/>
            </p:cNvPicPr>
            <p:nvPr/>
          </p:nvPicPr>
          <p:blipFill>
            <a:blip r:embed="rId4">
              <a:extLst>
                <a:ext uri="{28A0092B-C50C-407E-A947-70E740481C1C}">
                  <a14:useLocalDpi xmlns:a14="http://schemas.microsoft.com/office/drawing/2010/main" val="0"/>
                </a:ext>
              </a:extLst>
            </a:blip>
            <a:srcRect l="27740" t="39356" r="16666" b="22348"/>
            <a:stretch/>
          </p:blipFill>
          <p:spPr>
            <a:xfrm>
              <a:off x="59556" y="3004990"/>
              <a:ext cx="4215186" cy="2177746"/>
            </a:xfrm>
            <a:prstGeom prst="rect">
              <a:avLst/>
            </a:prstGeom>
          </p:spPr>
        </p:pic>
        <p:sp>
          <p:nvSpPr>
            <p:cNvPr id="16" name="吹き出し: 四角形 15">
              <a:extLst>
                <a:ext uri="{FF2B5EF4-FFF2-40B4-BE49-F238E27FC236}">
                  <a16:creationId xmlns:a16="http://schemas.microsoft.com/office/drawing/2014/main" xmlns="" id="{3BA3B6F1-10A9-AD9C-3CE9-33B50C16CEA9}"/>
                </a:ext>
              </a:extLst>
            </p:cNvPr>
            <p:cNvSpPr/>
            <p:nvPr/>
          </p:nvSpPr>
          <p:spPr>
            <a:xfrm>
              <a:off x="59556" y="3004990"/>
              <a:ext cx="4217090" cy="2177746"/>
            </a:xfrm>
            <a:prstGeom prst="wedgeRectCallout">
              <a:avLst>
                <a:gd name="adj1" fmla="val 106411"/>
                <a:gd name="adj2" fmla="val 33606"/>
              </a:avLst>
            </a:prstGeom>
            <a:noFill/>
            <a:ln w="254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64829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編集エリア"/>
          <p:cNvSpPr txBox="1">
            <a:spLocks noGrp="1"/>
          </p:cNvSpPr>
          <p:nvPr>
            <p:ph type="body" idx="1"/>
          </p:nvPr>
        </p:nvSpPr>
        <p:spPr>
          <a:prstGeom prst="rect">
            <a:avLst/>
          </a:prstGeom>
        </p:spPr>
        <p:txBody>
          <a:bodyPr/>
          <a:lstStyle/>
          <a:p>
            <a:endParaRPr/>
          </a:p>
        </p:txBody>
      </p:sp>
      <p:pic>
        <p:nvPicPr>
          <p:cNvPr id="550" name="イメージ" descr="イメージ"/>
          <p:cNvPicPr>
            <a:picLocks noChangeAspect="1"/>
          </p:cNvPicPr>
          <p:nvPr/>
        </p:nvPicPr>
        <p:blipFill>
          <a:blip r:embed="rId3"/>
          <a:srcRect t="3471"/>
          <a:stretch>
            <a:fillRect/>
          </a:stretch>
        </p:blipFill>
        <p:spPr>
          <a:xfrm>
            <a:off x="-12019" y="239023"/>
            <a:ext cx="9141248" cy="66179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579801-7965-EB7B-2461-9C857B2C411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28406C52-104C-5F63-9977-88ED4E7B4B19}"/>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19</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F360A426-8206-A9B3-FAE1-2DE1CD10E609}"/>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12D52926-27F6-BD67-B4F9-3F9301F0DFA3}"/>
              </a:ext>
            </a:extLst>
          </p:cNvPr>
          <p:cNvSpPr txBox="1"/>
          <p:nvPr/>
        </p:nvSpPr>
        <p:spPr>
          <a:xfrm>
            <a:off x="0" y="-18349"/>
            <a:ext cx="9144000" cy="1200329"/>
          </a:xfrm>
          <a:prstGeom prst="rect">
            <a:avLst/>
          </a:prstGeom>
          <a:noFill/>
        </p:spPr>
        <p:txBody>
          <a:bodyPr wrap="square" rtlCol="0">
            <a:spAutoFit/>
          </a:bodyPr>
          <a:lstStyle/>
          <a:p>
            <a:r>
              <a:rPr kumimoji="1" lang="en-US" altLang="ja-JP" sz="3600" b="1" dirty="0">
                <a:latin typeface="+mn-ea"/>
              </a:rPr>
              <a:t>Celestial regions observed </a:t>
            </a:r>
          </a:p>
          <a:p>
            <a:r>
              <a:rPr kumimoji="1" lang="en-US" altLang="ja-JP" sz="3600" b="1" dirty="0">
                <a:latin typeface="+mn-ea"/>
              </a:rPr>
              <a:t>by the Emulsion Telescope (</a:t>
            </a:r>
            <a:r>
              <a:rPr kumimoji="1" lang="en-US" altLang="ja-JP" sz="3600" b="1" dirty="0" err="1">
                <a:latin typeface="+mn-ea"/>
              </a:rPr>
              <a:t>FoV</a:t>
            </a:r>
            <a:r>
              <a:rPr kumimoji="1" lang="en-US" altLang="ja-JP" sz="3600" b="1" dirty="0">
                <a:latin typeface="+mn-ea"/>
              </a:rPr>
              <a:t> ±45°)</a:t>
            </a:r>
            <a:endParaRPr kumimoji="1" lang="en-US" altLang="ja-JP" sz="4800" b="1" dirty="0">
              <a:latin typeface="+mn-ea"/>
            </a:endParaRPr>
          </a:p>
        </p:txBody>
      </p:sp>
      <p:grpSp>
        <p:nvGrpSpPr>
          <p:cNvPr id="6" name="グループ">
            <a:extLst>
              <a:ext uri="{FF2B5EF4-FFF2-40B4-BE49-F238E27FC236}">
                <a16:creationId xmlns:a16="http://schemas.microsoft.com/office/drawing/2014/main" xmlns="" id="{D59A93DF-7476-5D87-8F61-2D2B1000D2C4}"/>
              </a:ext>
            </a:extLst>
          </p:cNvPr>
          <p:cNvGrpSpPr/>
          <p:nvPr/>
        </p:nvGrpSpPr>
        <p:grpSpPr>
          <a:xfrm>
            <a:off x="2915" y="1339949"/>
            <a:ext cx="9144000" cy="4613942"/>
            <a:chOff x="0" y="0"/>
            <a:chExt cx="13004800" cy="6562050"/>
          </a:xfrm>
        </p:grpSpPr>
        <p:pic>
          <p:nvPicPr>
            <p:cNvPr id="10" name="イメージ" descr="イメージ">
              <a:extLst>
                <a:ext uri="{FF2B5EF4-FFF2-40B4-BE49-F238E27FC236}">
                  <a16:creationId xmlns:a16="http://schemas.microsoft.com/office/drawing/2014/main" xmlns="" id="{D702AEC1-C730-256B-6D00-18EB045E873E}"/>
                </a:ext>
              </a:extLst>
            </p:cNvPr>
            <p:cNvPicPr>
              <a:picLocks noChangeAspect="1"/>
            </p:cNvPicPr>
            <p:nvPr/>
          </p:nvPicPr>
          <p:blipFill>
            <a:blip r:embed="rId3"/>
            <a:srcRect t="14108"/>
            <a:stretch>
              <a:fillRect/>
            </a:stretch>
          </p:blipFill>
          <p:spPr>
            <a:xfrm>
              <a:off x="0" y="110708"/>
              <a:ext cx="13004800" cy="6283116"/>
            </a:xfrm>
            <a:prstGeom prst="rect">
              <a:avLst/>
            </a:prstGeom>
            <a:ln w="12700" cap="flat">
              <a:noFill/>
              <a:miter lim="400000"/>
            </a:ln>
            <a:effectLst/>
          </p:spPr>
        </p:pic>
        <p:sp>
          <p:nvSpPr>
            <p:cNvPr id="13" name="線">
              <a:extLst>
                <a:ext uri="{FF2B5EF4-FFF2-40B4-BE49-F238E27FC236}">
                  <a16:creationId xmlns:a16="http://schemas.microsoft.com/office/drawing/2014/main" xmlns="" id="{6F7E25C8-CDE5-1E6C-CE45-867F03A26F1A}"/>
                </a:ext>
              </a:extLst>
            </p:cNvPr>
            <p:cNvSpPr/>
            <p:nvPr/>
          </p:nvSpPr>
          <p:spPr>
            <a:xfrm>
              <a:off x="5875256" y="1933288"/>
              <a:ext cx="4717273" cy="4276028"/>
            </a:xfrm>
            <a:custGeom>
              <a:avLst/>
              <a:gdLst/>
              <a:ahLst/>
              <a:cxnLst>
                <a:cxn ang="0">
                  <a:pos x="wd2" y="hd2"/>
                </a:cxn>
                <a:cxn ang="5400000">
                  <a:pos x="wd2" y="hd2"/>
                </a:cxn>
                <a:cxn ang="10800000">
                  <a:pos x="wd2" y="hd2"/>
                </a:cxn>
                <a:cxn ang="16200000">
                  <a:pos x="wd2" y="hd2"/>
                </a:cxn>
              </a:cxnLst>
              <a:rect l="0" t="0" r="r" b="b"/>
              <a:pathLst>
                <a:path w="21538" h="21524" extrusionOk="0">
                  <a:moveTo>
                    <a:pt x="5830" y="21523"/>
                  </a:moveTo>
                  <a:cubicBezTo>
                    <a:pt x="7199" y="21223"/>
                    <a:pt x="8558" y="20872"/>
                    <a:pt x="9904" y="20469"/>
                  </a:cubicBezTo>
                  <a:cubicBezTo>
                    <a:pt x="11418" y="20017"/>
                    <a:pt x="12918" y="19500"/>
                    <a:pt x="14350" y="18793"/>
                  </a:cubicBezTo>
                  <a:cubicBezTo>
                    <a:pt x="15638" y="18159"/>
                    <a:pt x="16863" y="17374"/>
                    <a:pt x="17968" y="16407"/>
                  </a:cubicBezTo>
                  <a:cubicBezTo>
                    <a:pt x="18820" y="15661"/>
                    <a:pt x="19595" y="14811"/>
                    <a:pt x="20225" y="13833"/>
                  </a:cubicBezTo>
                  <a:cubicBezTo>
                    <a:pt x="20766" y="12995"/>
                    <a:pt x="21196" y="12069"/>
                    <a:pt x="21401" y="11065"/>
                  </a:cubicBezTo>
                  <a:cubicBezTo>
                    <a:pt x="21588" y="10146"/>
                    <a:pt x="21580" y="9193"/>
                    <a:pt x="21403" y="8272"/>
                  </a:cubicBezTo>
                  <a:cubicBezTo>
                    <a:pt x="21248" y="7458"/>
                    <a:pt x="20963" y="6681"/>
                    <a:pt x="20580" y="5963"/>
                  </a:cubicBezTo>
                  <a:cubicBezTo>
                    <a:pt x="20062" y="4991"/>
                    <a:pt x="19373" y="4145"/>
                    <a:pt x="18593" y="3415"/>
                  </a:cubicBezTo>
                  <a:cubicBezTo>
                    <a:pt x="17709" y="2587"/>
                    <a:pt x="16715" y="1915"/>
                    <a:pt x="15662" y="1378"/>
                  </a:cubicBezTo>
                  <a:cubicBezTo>
                    <a:pt x="14909" y="993"/>
                    <a:pt x="14127" y="678"/>
                    <a:pt x="13326" y="436"/>
                  </a:cubicBezTo>
                  <a:cubicBezTo>
                    <a:pt x="12385" y="151"/>
                    <a:pt x="11417" y="-35"/>
                    <a:pt x="10442" y="5"/>
                  </a:cubicBezTo>
                  <a:cubicBezTo>
                    <a:pt x="9695" y="36"/>
                    <a:pt x="8959" y="199"/>
                    <a:pt x="8245" y="440"/>
                  </a:cubicBezTo>
                  <a:cubicBezTo>
                    <a:pt x="7619" y="651"/>
                    <a:pt x="7009" y="922"/>
                    <a:pt x="6461" y="1317"/>
                  </a:cubicBezTo>
                  <a:cubicBezTo>
                    <a:pt x="5852" y="1755"/>
                    <a:pt x="5341" y="2330"/>
                    <a:pt x="4829" y="2897"/>
                  </a:cubicBezTo>
                  <a:cubicBezTo>
                    <a:pt x="4341" y="3439"/>
                    <a:pt x="3848" y="3978"/>
                    <a:pt x="3414" y="4573"/>
                  </a:cubicBezTo>
                  <a:cubicBezTo>
                    <a:pt x="2907" y="5269"/>
                    <a:pt x="2486" y="6032"/>
                    <a:pt x="2093" y="6811"/>
                  </a:cubicBezTo>
                  <a:cubicBezTo>
                    <a:pt x="1721" y="7548"/>
                    <a:pt x="1373" y="8300"/>
                    <a:pt x="1069" y="9074"/>
                  </a:cubicBezTo>
                  <a:cubicBezTo>
                    <a:pt x="762" y="9855"/>
                    <a:pt x="499" y="10657"/>
                    <a:pt x="315" y="11484"/>
                  </a:cubicBezTo>
                  <a:cubicBezTo>
                    <a:pt x="124" y="12340"/>
                    <a:pt x="20" y="13216"/>
                    <a:pt x="3" y="14097"/>
                  </a:cubicBezTo>
                  <a:cubicBezTo>
                    <a:pt x="-12" y="14869"/>
                    <a:pt x="39" y="15639"/>
                    <a:pt x="150" y="16401"/>
                  </a:cubicBezTo>
                  <a:cubicBezTo>
                    <a:pt x="286" y="17337"/>
                    <a:pt x="511" y="18254"/>
                    <a:pt x="814" y="19141"/>
                  </a:cubicBezTo>
                  <a:cubicBezTo>
                    <a:pt x="985" y="19642"/>
                    <a:pt x="1187" y="20136"/>
                    <a:pt x="1505" y="20541"/>
                  </a:cubicBezTo>
                  <a:cubicBezTo>
                    <a:pt x="1613" y="20679"/>
                    <a:pt x="1734" y="20824"/>
                    <a:pt x="1720" y="21004"/>
                  </a:cubicBezTo>
                  <a:cubicBezTo>
                    <a:pt x="1675" y="21565"/>
                    <a:pt x="993" y="21297"/>
                    <a:pt x="554" y="21444"/>
                  </a:cubicBezTo>
                  <a:cubicBezTo>
                    <a:pt x="529" y="21452"/>
                    <a:pt x="505" y="21462"/>
                    <a:pt x="482" y="21474"/>
                  </a:cubicBezTo>
                </a:path>
              </a:pathLst>
            </a:custGeom>
            <a:noFill/>
            <a:ln w="101600" cap="flat">
              <a:solidFill>
                <a:srgbClr val="00B050"/>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4" name="星形">
              <a:extLst>
                <a:ext uri="{FF2B5EF4-FFF2-40B4-BE49-F238E27FC236}">
                  <a16:creationId xmlns:a16="http://schemas.microsoft.com/office/drawing/2014/main" xmlns="" id="{7867071E-59DD-2A20-9B7D-5CA0165AD0EB}"/>
                </a:ext>
              </a:extLst>
            </p:cNvPr>
            <p:cNvSpPr/>
            <p:nvPr/>
          </p:nvSpPr>
          <p:spPr>
            <a:xfrm>
              <a:off x="9468746" y="2998897"/>
              <a:ext cx="678494" cy="645287"/>
            </a:xfrm>
            <a:prstGeom prst="star5">
              <a:avLst>
                <a:gd name="adj" fmla="val 19100"/>
                <a:gd name="hf" fmla="val 105146"/>
                <a:gd name="vf" fmla="val 110557"/>
              </a:avLst>
            </a:prstGeom>
            <a:solidFill>
              <a:srgbClr val="FF0000"/>
            </a:solidFill>
            <a:ln w="381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6" name="星形">
              <a:extLst>
                <a:ext uri="{FF2B5EF4-FFF2-40B4-BE49-F238E27FC236}">
                  <a16:creationId xmlns:a16="http://schemas.microsoft.com/office/drawing/2014/main" xmlns="" id="{82CC356B-D8F8-8279-13BC-D9B3C12E3A9B}"/>
                </a:ext>
              </a:extLst>
            </p:cNvPr>
            <p:cNvSpPr/>
            <p:nvPr/>
          </p:nvSpPr>
          <p:spPr>
            <a:xfrm>
              <a:off x="11507644" y="2817228"/>
              <a:ext cx="474632" cy="451402"/>
            </a:xfrm>
            <a:prstGeom prst="star5">
              <a:avLst>
                <a:gd name="adj" fmla="val 19100"/>
                <a:gd name="hf" fmla="val 105146"/>
                <a:gd name="vf" fmla="val 110557"/>
              </a:avLst>
            </a:prstGeom>
            <a:solidFill>
              <a:srgbClr val="FF0000"/>
            </a:solidFill>
            <a:ln w="12700" cap="flat">
              <a:noFill/>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7" name="星形">
              <a:extLst>
                <a:ext uri="{FF2B5EF4-FFF2-40B4-BE49-F238E27FC236}">
                  <a16:creationId xmlns:a16="http://schemas.microsoft.com/office/drawing/2014/main" xmlns="" id="{5AD85225-877D-A5AB-619B-4EC5514994D5}"/>
                </a:ext>
              </a:extLst>
            </p:cNvPr>
            <p:cNvSpPr/>
            <p:nvPr/>
          </p:nvSpPr>
          <p:spPr>
            <a:xfrm>
              <a:off x="11837325" y="3418149"/>
              <a:ext cx="474633" cy="451403"/>
            </a:xfrm>
            <a:prstGeom prst="star5">
              <a:avLst>
                <a:gd name="adj" fmla="val 19100"/>
                <a:gd name="hf" fmla="val 105146"/>
                <a:gd name="vf" fmla="val 110557"/>
              </a:avLst>
            </a:prstGeom>
            <a:solidFill>
              <a:srgbClr val="FF0000"/>
            </a:solidFill>
            <a:ln w="12700" cap="flat">
              <a:noFill/>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9" name="線">
              <a:extLst>
                <a:ext uri="{FF2B5EF4-FFF2-40B4-BE49-F238E27FC236}">
                  <a16:creationId xmlns:a16="http://schemas.microsoft.com/office/drawing/2014/main" xmlns="" id="{D600CA6E-2B8B-A21D-9E95-AB415409BF87}"/>
                </a:ext>
              </a:extLst>
            </p:cNvPr>
            <p:cNvSpPr/>
            <p:nvPr/>
          </p:nvSpPr>
          <p:spPr>
            <a:xfrm>
              <a:off x="5859617" y="2020724"/>
              <a:ext cx="1821341" cy="26416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947" y="286"/>
                    <a:pt x="18379" y="768"/>
                    <a:pt x="16965" y="1425"/>
                  </a:cubicBezTo>
                  <a:cubicBezTo>
                    <a:pt x="15402" y="2151"/>
                    <a:pt x="14062" y="3074"/>
                    <a:pt x="12729" y="3992"/>
                  </a:cubicBezTo>
                  <a:cubicBezTo>
                    <a:pt x="11455" y="4869"/>
                    <a:pt x="10179" y="5747"/>
                    <a:pt x="9052" y="6715"/>
                  </a:cubicBezTo>
                  <a:cubicBezTo>
                    <a:pt x="7738" y="7845"/>
                    <a:pt x="6644" y="9086"/>
                    <a:pt x="5621" y="10350"/>
                  </a:cubicBezTo>
                  <a:cubicBezTo>
                    <a:pt x="4652" y="11546"/>
                    <a:pt x="3744" y="12767"/>
                    <a:pt x="2961" y="14026"/>
                  </a:cubicBezTo>
                  <a:cubicBezTo>
                    <a:pt x="2171" y="15297"/>
                    <a:pt x="1511" y="16604"/>
                    <a:pt x="1002" y="17940"/>
                  </a:cubicBezTo>
                  <a:cubicBezTo>
                    <a:pt x="544" y="19142"/>
                    <a:pt x="209" y="20365"/>
                    <a:pt x="0" y="21600"/>
                  </a:cubicBezTo>
                </a:path>
              </a:pathLst>
            </a:custGeom>
            <a:noFill/>
            <a:ln w="101600" cap="flat">
              <a:solidFill>
                <a:srgbClr val="0000FF"/>
              </a:solidFill>
              <a:prstDash val="solid"/>
              <a:miter lim="400000"/>
              <a:tailEnd type="arrow" w="med" len="med"/>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0" name="星形">
              <a:extLst>
                <a:ext uri="{FF2B5EF4-FFF2-40B4-BE49-F238E27FC236}">
                  <a16:creationId xmlns:a16="http://schemas.microsoft.com/office/drawing/2014/main" xmlns="" id="{D6FB04F6-CDB0-549E-F6D1-52F285337774}"/>
                </a:ext>
              </a:extLst>
            </p:cNvPr>
            <p:cNvSpPr/>
            <p:nvPr/>
          </p:nvSpPr>
          <p:spPr>
            <a:xfrm>
              <a:off x="6163435" y="2946281"/>
              <a:ext cx="677931" cy="572602"/>
            </a:xfrm>
            <a:prstGeom prst="star5">
              <a:avLst>
                <a:gd name="adj" fmla="val 19100"/>
                <a:gd name="hf" fmla="val 105146"/>
                <a:gd name="vf" fmla="val 110557"/>
              </a:avLst>
            </a:prstGeom>
            <a:solidFill>
              <a:srgbClr val="FF0000"/>
            </a:solidFill>
            <a:ln w="381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4" name="線">
              <a:extLst>
                <a:ext uri="{FF2B5EF4-FFF2-40B4-BE49-F238E27FC236}">
                  <a16:creationId xmlns:a16="http://schemas.microsoft.com/office/drawing/2014/main" xmlns="" id="{2A9AF8CE-0E70-054A-4D0E-4B42ABACF09A}"/>
                </a:ext>
              </a:extLst>
            </p:cNvPr>
            <p:cNvSpPr/>
            <p:nvPr/>
          </p:nvSpPr>
          <p:spPr>
            <a:xfrm>
              <a:off x="8403047" y="1928135"/>
              <a:ext cx="2188594" cy="2753399"/>
            </a:xfrm>
            <a:custGeom>
              <a:avLst/>
              <a:gdLst/>
              <a:ahLst/>
              <a:cxnLst>
                <a:cxn ang="0">
                  <a:pos x="wd2" y="hd2"/>
                </a:cxn>
                <a:cxn ang="5400000">
                  <a:pos x="wd2" y="hd2"/>
                </a:cxn>
                <a:cxn ang="10800000">
                  <a:pos x="wd2" y="hd2"/>
                </a:cxn>
                <a:cxn ang="16200000">
                  <a:pos x="wd2" y="hd2"/>
                </a:cxn>
              </a:cxnLst>
              <a:rect l="0" t="0" r="r" b="b"/>
              <a:pathLst>
                <a:path w="21505" h="21600" extrusionOk="0">
                  <a:moveTo>
                    <a:pt x="18690" y="21600"/>
                  </a:moveTo>
                  <a:cubicBezTo>
                    <a:pt x="19937" y="20336"/>
                    <a:pt x="20802" y="18859"/>
                    <a:pt x="21220" y="17285"/>
                  </a:cubicBezTo>
                  <a:cubicBezTo>
                    <a:pt x="21600" y="15850"/>
                    <a:pt x="21599" y="14368"/>
                    <a:pt x="21225" y="12933"/>
                  </a:cubicBezTo>
                  <a:cubicBezTo>
                    <a:pt x="20895" y="11662"/>
                    <a:pt x="20279" y="10452"/>
                    <a:pt x="19454" y="9335"/>
                  </a:cubicBezTo>
                  <a:cubicBezTo>
                    <a:pt x="18336" y="7820"/>
                    <a:pt x="16857" y="6500"/>
                    <a:pt x="15178" y="5364"/>
                  </a:cubicBezTo>
                  <a:cubicBezTo>
                    <a:pt x="13273" y="4074"/>
                    <a:pt x="11132" y="3032"/>
                    <a:pt x="8870" y="2188"/>
                  </a:cubicBezTo>
                  <a:cubicBezTo>
                    <a:pt x="6053" y="1137"/>
                    <a:pt x="3068" y="401"/>
                    <a:pt x="0" y="0"/>
                  </a:cubicBezTo>
                </a:path>
              </a:pathLst>
            </a:custGeom>
            <a:noFill/>
            <a:ln w="101600" cap="flat">
              <a:solidFill>
                <a:srgbClr val="FF0000"/>
              </a:solidFill>
              <a:prstDash val="solid"/>
              <a:miter lim="400000"/>
              <a:tailEnd type="arrow" w="med" len="med"/>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5" name="Vela pulsar…">
              <a:extLst>
                <a:ext uri="{FF2B5EF4-FFF2-40B4-BE49-F238E27FC236}">
                  <a16:creationId xmlns:a16="http://schemas.microsoft.com/office/drawing/2014/main" xmlns="" id="{3A9B93E7-8D28-F472-BB83-46C1E2F404A7}"/>
                </a:ext>
              </a:extLst>
            </p:cNvPr>
            <p:cNvSpPr txBox="1"/>
            <p:nvPr/>
          </p:nvSpPr>
          <p:spPr>
            <a:xfrm>
              <a:off x="9638317" y="0"/>
              <a:ext cx="3183739" cy="1150334"/>
            </a:xfrm>
            <a:prstGeom prst="rect">
              <a:avLst/>
            </a:prstGeom>
            <a:solidFill>
              <a:srgbClr val="FFFFFF"/>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pPr>
                <a:defRPr sz="3300" b="1">
                  <a:solidFill>
                    <a:schemeClr val="accent1">
                      <a:hueOff val="4136873"/>
                      <a:lumOff val="-12639"/>
                    </a:schemeClr>
                  </a:solidFill>
                  <a:latin typeface="Helvetica"/>
                  <a:ea typeface="Helvetica"/>
                  <a:cs typeface="Helvetica"/>
                  <a:sym typeface="Helvetica"/>
                </a:defRPr>
              </a:pPr>
              <a:r>
                <a:rPr sz="2320" dirty="0">
                  <a:solidFill>
                    <a:srgbClr val="FF0000"/>
                  </a:solidFill>
                </a:rPr>
                <a:t>Vela pulsar</a:t>
              </a:r>
            </a:p>
            <a:p>
              <a:pPr>
                <a:defRPr sz="3300" b="1">
                  <a:solidFill>
                    <a:schemeClr val="accent1">
                      <a:hueOff val="4136873"/>
                      <a:lumOff val="-12639"/>
                    </a:schemeClr>
                  </a:solidFill>
                  <a:latin typeface="Helvetica"/>
                  <a:ea typeface="Helvetica"/>
                  <a:cs typeface="Helvetica"/>
                  <a:sym typeface="Helvetica"/>
                </a:defRPr>
              </a:pPr>
              <a:r>
                <a:rPr sz="2320" dirty="0">
                  <a:solidFill>
                    <a:srgbClr val="FF0000"/>
                  </a:solidFill>
                </a:rPr>
                <a:t>15pm–21pm</a:t>
              </a:r>
            </a:p>
          </p:txBody>
        </p:sp>
        <p:sp>
          <p:nvSpPr>
            <p:cNvPr id="26" name="overlayed  circles…">
              <a:extLst>
                <a:ext uri="{FF2B5EF4-FFF2-40B4-BE49-F238E27FC236}">
                  <a16:creationId xmlns:a16="http://schemas.microsoft.com/office/drawing/2014/main" xmlns="" id="{53F38E03-5364-D7AD-EFAE-702A5F19A123}"/>
                </a:ext>
              </a:extLst>
            </p:cNvPr>
            <p:cNvSpPr txBox="1"/>
            <p:nvPr/>
          </p:nvSpPr>
          <p:spPr>
            <a:xfrm>
              <a:off x="383630" y="984173"/>
              <a:ext cx="5095960" cy="96858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pPr>
                <a:defRPr sz="2500">
                  <a:latin typeface="Helvetica"/>
                  <a:ea typeface="Helvetica"/>
                  <a:cs typeface="Helvetica"/>
                  <a:sym typeface="Helvetica"/>
                </a:defRPr>
              </a:pPr>
              <a:r>
                <a:rPr sz="1758"/>
                <a:t>overlayed  circles </a:t>
              </a:r>
            </a:p>
            <a:p>
              <a:pPr>
                <a:defRPr sz="2500">
                  <a:latin typeface="Helvetica"/>
                  <a:ea typeface="Helvetica"/>
                  <a:cs typeface="Helvetica"/>
                  <a:sym typeface="Helvetica"/>
                </a:defRPr>
              </a:pPr>
              <a:r>
                <a:rPr sz="1758"/>
                <a:t>with a 45-deg. radius every 30min.</a:t>
              </a:r>
            </a:p>
          </p:txBody>
        </p:sp>
        <p:sp>
          <p:nvSpPr>
            <p:cNvPr id="27" name="Galactic Center…">
              <a:extLst>
                <a:ext uri="{FF2B5EF4-FFF2-40B4-BE49-F238E27FC236}">
                  <a16:creationId xmlns:a16="http://schemas.microsoft.com/office/drawing/2014/main" xmlns="" id="{2F445859-575A-0D40-43EE-61C565AC3F64}"/>
                </a:ext>
              </a:extLst>
            </p:cNvPr>
            <p:cNvSpPr txBox="1"/>
            <p:nvPr/>
          </p:nvSpPr>
          <p:spPr>
            <a:xfrm>
              <a:off x="1440790" y="2273575"/>
              <a:ext cx="3028656" cy="1076960"/>
            </a:xfrm>
            <a:prstGeom prst="rect">
              <a:avLst/>
            </a:prstGeom>
            <a:solidFill>
              <a:srgbClr val="FFFFFF"/>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pPr>
                <a:defRPr sz="3000" b="1">
                  <a:solidFill>
                    <a:schemeClr val="accent2">
                      <a:hueOff val="2904442"/>
                    </a:schemeClr>
                  </a:solidFill>
                  <a:latin typeface="Helvetica"/>
                  <a:ea typeface="Helvetica"/>
                  <a:cs typeface="Helvetica"/>
                  <a:sym typeface="Helvetica"/>
                </a:defRPr>
              </a:pPr>
              <a:r>
                <a:rPr sz="2109" dirty="0">
                  <a:solidFill>
                    <a:srgbClr val="0000FF"/>
                  </a:solidFill>
                </a:rPr>
                <a:t>Galactic Center</a:t>
              </a:r>
            </a:p>
            <a:p>
              <a:pPr>
                <a:defRPr sz="3000" b="1">
                  <a:solidFill>
                    <a:schemeClr val="accent2">
                      <a:hueOff val="2904442"/>
                    </a:schemeClr>
                  </a:solidFill>
                  <a:latin typeface="Helvetica"/>
                  <a:ea typeface="Helvetica"/>
                  <a:cs typeface="Helvetica"/>
                  <a:sym typeface="Helvetica"/>
                </a:defRPr>
              </a:pPr>
              <a:r>
                <a:rPr sz="2109" dirty="0">
                  <a:solidFill>
                    <a:srgbClr val="0000FF"/>
                  </a:solidFill>
                </a:rPr>
                <a:t>0am–6am</a:t>
              </a:r>
            </a:p>
          </p:txBody>
        </p:sp>
        <p:sp>
          <p:nvSpPr>
            <p:cNvPr id="30" name="Center of view…">
              <a:extLst>
                <a:ext uri="{FF2B5EF4-FFF2-40B4-BE49-F238E27FC236}">
                  <a16:creationId xmlns:a16="http://schemas.microsoft.com/office/drawing/2014/main" xmlns="" id="{25A56C24-0C75-0A63-CE36-40BA702CAA6E}"/>
                </a:ext>
              </a:extLst>
            </p:cNvPr>
            <p:cNvSpPr txBox="1"/>
            <p:nvPr/>
          </p:nvSpPr>
          <p:spPr>
            <a:xfrm>
              <a:off x="9672848" y="5573143"/>
              <a:ext cx="3114678" cy="988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pPr>
                <a:defRPr sz="2600" b="1">
                  <a:latin typeface="Helvetica"/>
                  <a:ea typeface="Helvetica"/>
                  <a:cs typeface="Helvetica"/>
                  <a:sym typeface="Helvetica"/>
                </a:defRPr>
              </a:pPr>
              <a:r>
                <a:rPr sz="1828"/>
                <a:t>Center of view</a:t>
              </a:r>
            </a:p>
            <a:p>
              <a:pPr>
                <a:defRPr sz="2600" b="1">
                  <a:latin typeface="Helvetica"/>
                  <a:ea typeface="Helvetica"/>
                  <a:cs typeface="Helvetica"/>
                  <a:sym typeface="Helvetica"/>
                </a:defRPr>
              </a:pPr>
              <a:r>
                <a:rPr sz="1828"/>
                <a:t>(≒zenith direction)</a:t>
              </a:r>
            </a:p>
          </p:txBody>
        </p:sp>
        <p:sp>
          <p:nvSpPr>
            <p:cNvPr id="31" name="線">
              <a:extLst>
                <a:ext uri="{FF2B5EF4-FFF2-40B4-BE49-F238E27FC236}">
                  <a16:creationId xmlns:a16="http://schemas.microsoft.com/office/drawing/2014/main" xmlns="" id="{BEF66FAA-864A-F817-BAF5-9FD976AD3008}"/>
                </a:ext>
              </a:extLst>
            </p:cNvPr>
            <p:cNvSpPr/>
            <p:nvPr/>
          </p:nvSpPr>
          <p:spPr>
            <a:xfrm flipH="1" flipV="1">
              <a:off x="8932928" y="5686063"/>
              <a:ext cx="913507" cy="309828"/>
            </a:xfrm>
            <a:prstGeom prst="line">
              <a:avLst/>
            </a:prstGeom>
            <a:noFill/>
            <a:ln w="38100" cap="flat">
              <a:solidFill>
                <a:srgbClr val="000000"/>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2" name="線">
              <a:extLst>
                <a:ext uri="{FF2B5EF4-FFF2-40B4-BE49-F238E27FC236}">
                  <a16:creationId xmlns:a16="http://schemas.microsoft.com/office/drawing/2014/main" xmlns="" id="{376C8624-DF43-2AB1-A8A3-33E533D3DDAD}"/>
                </a:ext>
              </a:extLst>
            </p:cNvPr>
            <p:cNvSpPr/>
            <p:nvPr/>
          </p:nvSpPr>
          <p:spPr>
            <a:xfrm flipH="1">
              <a:off x="9944205" y="1144612"/>
              <a:ext cx="887096" cy="1467470"/>
            </a:xfrm>
            <a:prstGeom prst="line">
              <a:avLst/>
            </a:prstGeom>
            <a:noFill/>
            <a:ln w="38100" cap="flat">
              <a:solidFill>
                <a:srgbClr val="000000"/>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3" name="線">
              <a:extLst>
                <a:ext uri="{FF2B5EF4-FFF2-40B4-BE49-F238E27FC236}">
                  <a16:creationId xmlns:a16="http://schemas.microsoft.com/office/drawing/2014/main" xmlns="" id="{2E983B0B-DEC7-6E64-9177-ED3585E00BE2}"/>
                </a:ext>
              </a:extLst>
            </p:cNvPr>
            <p:cNvSpPr/>
            <p:nvPr/>
          </p:nvSpPr>
          <p:spPr>
            <a:xfrm>
              <a:off x="4451761" y="2971836"/>
              <a:ext cx="1679047" cy="521492"/>
            </a:xfrm>
            <a:prstGeom prst="line">
              <a:avLst/>
            </a:prstGeom>
            <a:noFill/>
            <a:ln w="38100" cap="flat">
              <a:solidFill>
                <a:srgbClr val="000000"/>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4" name="G.C.">
              <a:extLst>
                <a:ext uri="{FF2B5EF4-FFF2-40B4-BE49-F238E27FC236}">
                  <a16:creationId xmlns:a16="http://schemas.microsoft.com/office/drawing/2014/main" xmlns="" id="{8199C673-2D86-7C8A-26CB-D221041BA649}"/>
                </a:ext>
              </a:extLst>
            </p:cNvPr>
            <p:cNvSpPr txBox="1"/>
            <p:nvPr/>
          </p:nvSpPr>
          <p:spPr>
            <a:xfrm>
              <a:off x="6482285" y="3582978"/>
              <a:ext cx="1291006" cy="53509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3100">
                  <a:solidFill>
                    <a:schemeClr val="accent1">
                      <a:hueOff val="4136873"/>
                      <a:lumOff val="-12639"/>
                    </a:schemeClr>
                  </a:solidFill>
                  <a:latin typeface="+mj-lt"/>
                  <a:ea typeface="+mj-ea"/>
                  <a:cs typeface="+mj-cs"/>
                  <a:sym typeface="ヒラギノ角ゴ Pro W6"/>
                </a:defRPr>
              </a:lvl1pPr>
            </a:lstStyle>
            <a:p>
              <a:r>
                <a:rPr sz="2180" b="1" dirty="0">
                  <a:solidFill>
                    <a:srgbClr val="FF0000"/>
                  </a:solidFill>
                </a:rPr>
                <a:t>G.C.</a:t>
              </a:r>
            </a:p>
          </p:txBody>
        </p:sp>
        <p:sp>
          <p:nvSpPr>
            <p:cNvPr id="35" name="Vela">
              <a:extLst>
                <a:ext uri="{FF2B5EF4-FFF2-40B4-BE49-F238E27FC236}">
                  <a16:creationId xmlns:a16="http://schemas.microsoft.com/office/drawing/2014/main" xmlns="" id="{17978876-49E4-D3E1-A7DC-83B8955A6178}"/>
                </a:ext>
              </a:extLst>
            </p:cNvPr>
            <p:cNvSpPr txBox="1"/>
            <p:nvPr/>
          </p:nvSpPr>
          <p:spPr>
            <a:xfrm>
              <a:off x="9179469" y="3803228"/>
              <a:ext cx="1077719" cy="53509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3100">
                  <a:solidFill>
                    <a:schemeClr val="accent1">
                      <a:hueOff val="4136873"/>
                      <a:lumOff val="-12639"/>
                    </a:schemeClr>
                  </a:solidFill>
                  <a:latin typeface="+mj-lt"/>
                  <a:ea typeface="+mj-ea"/>
                  <a:cs typeface="+mj-cs"/>
                  <a:sym typeface="ヒラギノ角ゴ Pro W6"/>
                </a:defRPr>
              </a:lvl1pPr>
            </a:lstStyle>
            <a:p>
              <a:r>
                <a:rPr sz="2180" b="1" dirty="0">
                  <a:solidFill>
                    <a:srgbClr val="FF0000"/>
                  </a:solidFill>
                </a:rPr>
                <a:t>Vela</a:t>
              </a:r>
            </a:p>
          </p:txBody>
        </p:sp>
        <p:sp>
          <p:nvSpPr>
            <p:cNvPr id="36" name="Geminga">
              <a:extLst>
                <a:ext uri="{FF2B5EF4-FFF2-40B4-BE49-F238E27FC236}">
                  <a16:creationId xmlns:a16="http://schemas.microsoft.com/office/drawing/2014/main" xmlns="" id="{CC970DA3-DCEA-0C53-5A01-710909ECD6F5}"/>
                </a:ext>
              </a:extLst>
            </p:cNvPr>
            <p:cNvSpPr txBox="1"/>
            <p:nvPr/>
          </p:nvSpPr>
          <p:spPr>
            <a:xfrm>
              <a:off x="10988195" y="2268081"/>
              <a:ext cx="1475708" cy="42672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300"/>
              </a:lvl1pPr>
            </a:lstStyle>
            <a:p>
              <a:r>
                <a:rPr sz="1617"/>
                <a:t>Geminga</a:t>
              </a:r>
            </a:p>
          </p:txBody>
        </p:sp>
        <p:sp>
          <p:nvSpPr>
            <p:cNvPr id="37" name="Crab">
              <a:extLst>
                <a:ext uri="{FF2B5EF4-FFF2-40B4-BE49-F238E27FC236}">
                  <a16:creationId xmlns:a16="http://schemas.microsoft.com/office/drawing/2014/main" xmlns="" id="{B2AED10B-46A1-E832-4E54-AEEA745F1577}"/>
                </a:ext>
              </a:extLst>
            </p:cNvPr>
            <p:cNvSpPr txBox="1"/>
            <p:nvPr/>
          </p:nvSpPr>
          <p:spPr>
            <a:xfrm>
              <a:off x="12048695" y="3857415"/>
              <a:ext cx="871878" cy="42672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300"/>
              </a:lvl1pPr>
            </a:lstStyle>
            <a:p>
              <a:r>
                <a:rPr sz="1617"/>
                <a:t>Crab</a:t>
              </a:r>
            </a:p>
          </p:txBody>
        </p:sp>
      </p:grpSp>
      <p:sp>
        <p:nvSpPr>
          <p:cNvPr id="38" name="GRAINE2023">
            <a:extLst>
              <a:ext uri="{FF2B5EF4-FFF2-40B4-BE49-F238E27FC236}">
                <a16:creationId xmlns:a16="http://schemas.microsoft.com/office/drawing/2014/main" xmlns="" id="{E173A043-1A23-12E9-6E6E-B2A3ED85C16A}"/>
              </a:ext>
            </a:extLst>
          </p:cNvPr>
          <p:cNvSpPr txBox="1"/>
          <p:nvPr/>
        </p:nvSpPr>
        <p:spPr>
          <a:xfrm>
            <a:off x="198308" y="1253692"/>
            <a:ext cx="1955665" cy="441468"/>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rPr sz="2400" dirty="0"/>
              <a:t>GRAINE2023</a:t>
            </a:r>
          </a:p>
        </p:txBody>
      </p:sp>
      <p:sp>
        <p:nvSpPr>
          <p:cNvPr id="60" name="successfully observed full coverage of the Vela pulsar and G.C.">
            <a:extLst>
              <a:ext uri="{FF2B5EF4-FFF2-40B4-BE49-F238E27FC236}">
                <a16:creationId xmlns:a16="http://schemas.microsoft.com/office/drawing/2014/main" xmlns="" id="{1E7883F2-B186-341D-48EF-16A25EEABB26}"/>
              </a:ext>
            </a:extLst>
          </p:cNvPr>
          <p:cNvSpPr txBox="1"/>
          <p:nvPr/>
        </p:nvSpPr>
        <p:spPr>
          <a:xfrm>
            <a:off x="0" y="5936337"/>
            <a:ext cx="9144001" cy="461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3600">
                <a:latin typeface="Helvetica"/>
                <a:ea typeface="Helvetica"/>
                <a:cs typeface="Helvetica"/>
                <a:sym typeface="Helvetica"/>
              </a:defRPr>
            </a:lvl1pPr>
          </a:lstStyle>
          <a:p>
            <a:r>
              <a:rPr sz="2531" dirty="0"/>
              <a:t>successfully observed full coverage of the Vela pulsar and G.C.</a:t>
            </a:r>
          </a:p>
        </p:txBody>
      </p:sp>
    </p:spTree>
    <p:extLst>
      <p:ext uri="{BB962C8B-B14F-4D97-AF65-F5344CB8AC3E}">
        <p14:creationId xmlns:p14="http://schemas.microsoft.com/office/powerpoint/2010/main" val="93251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0850E6-4812-7EEC-19CB-41D93E5CB88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0F1CED74-91BA-F9DF-342D-4C23FEBE34ED}"/>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69DF840B-BE35-6336-9AEA-278BF3022866}"/>
              </a:ext>
            </a:extLst>
          </p:cNvPr>
          <p:cNvSpPr txBox="1"/>
          <p:nvPr/>
        </p:nvSpPr>
        <p:spPr>
          <a:xfrm>
            <a:off x="330201" y="90081"/>
            <a:ext cx="8604794" cy="923330"/>
          </a:xfrm>
          <a:prstGeom prst="rect">
            <a:avLst/>
          </a:prstGeom>
          <a:noFill/>
        </p:spPr>
        <p:txBody>
          <a:bodyPr wrap="square" rtlCol="0">
            <a:spAutoFit/>
          </a:bodyPr>
          <a:lstStyle/>
          <a:p>
            <a:r>
              <a:rPr kumimoji="1" lang="en-US" altLang="ja-JP" sz="5400" b="1" dirty="0"/>
              <a:t>Outline</a:t>
            </a:r>
          </a:p>
        </p:txBody>
      </p:sp>
      <p:sp>
        <p:nvSpPr>
          <p:cNvPr id="34" name="テキスト ボックス 33">
            <a:extLst>
              <a:ext uri="{FF2B5EF4-FFF2-40B4-BE49-F238E27FC236}">
                <a16:creationId xmlns:a16="http://schemas.microsoft.com/office/drawing/2014/main" xmlns="" id="{C64811E0-AB7F-4367-C64D-FD08DA9B2385}"/>
              </a:ext>
            </a:extLst>
          </p:cNvPr>
          <p:cNvSpPr txBox="1"/>
          <p:nvPr/>
        </p:nvSpPr>
        <p:spPr>
          <a:xfrm>
            <a:off x="4431977" y="6442236"/>
            <a:ext cx="4701714" cy="400110"/>
          </a:xfrm>
          <a:prstGeom prst="rect">
            <a:avLst/>
          </a:prstGeom>
          <a:noFill/>
        </p:spPr>
        <p:txBody>
          <a:bodyPr wrap="square" rtlCol="0">
            <a:spAutoFit/>
          </a:bodyPr>
          <a:lstStyle/>
          <a:p>
            <a:pPr algn="r"/>
            <a:r>
              <a:rPr kumimoji="1" lang="en-US" altLang="ja-JP" sz="2000" b="1" dirty="0">
                <a:solidFill>
                  <a:schemeClr val="bg1"/>
                </a:solidFill>
              </a:rPr>
              <a:t>Fermi-LAT&gt; 1GeV</a:t>
            </a:r>
          </a:p>
        </p:txBody>
      </p:sp>
      <p:sp>
        <p:nvSpPr>
          <p:cNvPr id="2" name="スライド番号プレースホルダー 1">
            <a:extLst>
              <a:ext uri="{FF2B5EF4-FFF2-40B4-BE49-F238E27FC236}">
                <a16:creationId xmlns:a16="http://schemas.microsoft.com/office/drawing/2014/main" xmlns="" id="{782F0648-A793-6F2D-D344-B1309D734967}"/>
              </a:ext>
            </a:extLst>
          </p:cNvPr>
          <p:cNvSpPr>
            <a:spLocks noGrp="1"/>
          </p:cNvSpPr>
          <p:nvPr>
            <p:ph type="sldNum" sz="quarter" idx="12"/>
          </p:nvPr>
        </p:nvSpPr>
        <p:spPr/>
        <p:txBody>
          <a:bodyPr/>
          <a:lstStyle/>
          <a:p>
            <a:fld id="{32F2029B-449B-4A15-AEEA-21A8CF85B575}" type="slidenum">
              <a:rPr kumimoji="1" lang="ja-JP" altLang="en-US" smtClean="0"/>
              <a:t>2</a:t>
            </a:fld>
            <a:endParaRPr kumimoji="1" lang="ja-JP" altLang="en-US"/>
          </a:p>
        </p:txBody>
      </p:sp>
      <p:sp>
        <p:nvSpPr>
          <p:cNvPr id="4" name="テキスト ボックス 3">
            <a:extLst>
              <a:ext uri="{FF2B5EF4-FFF2-40B4-BE49-F238E27FC236}">
                <a16:creationId xmlns:a16="http://schemas.microsoft.com/office/drawing/2014/main" xmlns="" id="{8E60B4DE-D6E7-589C-98CE-92DFF183E8F8}"/>
              </a:ext>
            </a:extLst>
          </p:cNvPr>
          <p:cNvSpPr txBox="1"/>
          <p:nvPr/>
        </p:nvSpPr>
        <p:spPr>
          <a:xfrm>
            <a:off x="56357" y="1096079"/>
            <a:ext cx="5256485" cy="5016758"/>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dirty="0"/>
              <a:t>Introduction</a:t>
            </a:r>
          </a:p>
          <a:p>
            <a:pPr marL="800100" lvl="1" indent="-342900">
              <a:buFont typeface="Arial" panose="020B0604020202020204" pitchFamily="34" charset="0"/>
              <a:buChar char="•"/>
            </a:pPr>
            <a:r>
              <a:rPr kumimoji="1" lang="en-US" altLang="ja-JP" sz="2000" dirty="0"/>
              <a:t>What is GRAINE?</a:t>
            </a:r>
          </a:p>
          <a:p>
            <a:pPr marL="1257300" lvl="2" indent="-342900">
              <a:buFont typeface="Arial" panose="020B0604020202020204" pitchFamily="34" charset="0"/>
              <a:buChar char="•"/>
            </a:pPr>
            <a:r>
              <a:rPr kumimoji="1" lang="en-US" altLang="ja-JP" sz="2000" b="1" dirty="0">
                <a:solidFill>
                  <a:srgbClr val="FF0000"/>
                </a:solidFill>
              </a:rPr>
              <a:t>G</a:t>
            </a:r>
            <a:r>
              <a:rPr kumimoji="1" lang="en-US" altLang="ja-JP" sz="2000" b="1" dirty="0"/>
              <a:t>amma-</a:t>
            </a:r>
            <a:r>
              <a:rPr kumimoji="1" lang="en-US" altLang="ja-JP" sz="2000" b="1" dirty="0">
                <a:solidFill>
                  <a:srgbClr val="FF0000"/>
                </a:solidFill>
              </a:rPr>
              <a:t>R</a:t>
            </a:r>
            <a:r>
              <a:rPr kumimoji="1" lang="en-US" altLang="ja-JP" sz="2000" b="1" dirty="0"/>
              <a:t>ay </a:t>
            </a:r>
            <a:r>
              <a:rPr kumimoji="1" lang="en-US" altLang="ja-JP" sz="2000" b="1" dirty="0">
                <a:solidFill>
                  <a:srgbClr val="FF0000"/>
                </a:solidFill>
              </a:rPr>
              <a:t>A</a:t>
            </a:r>
            <a:r>
              <a:rPr kumimoji="1" lang="en-US" altLang="ja-JP" sz="2000" b="1" dirty="0"/>
              <a:t>stro </a:t>
            </a:r>
            <a:r>
              <a:rPr kumimoji="1" lang="en-US" altLang="ja-JP" sz="2000" b="1" dirty="0">
                <a:solidFill>
                  <a:srgbClr val="FF0000"/>
                </a:solidFill>
              </a:rPr>
              <a:t>I</a:t>
            </a:r>
            <a:r>
              <a:rPr kumimoji="1" lang="en-US" altLang="ja-JP" sz="2000" b="1" dirty="0"/>
              <a:t>mager with </a:t>
            </a:r>
            <a:r>
              <a:rPr kumimoji="1" lang="en-US" altLang="ja-JP" sz="2000" b="1" dirty="0">
                <a:solidFill>
                  <a:srgbClr val="FF0000"/>
                </a:solidFill>
              </a:rPr>
              <a:t>N</a:t>
            </a:r>
            <a:r>
              <a:rPr kumimoji="1" lang="en-US" altLang="ja-JP" sz="2000" b="1" dirty="0"/>
              <a:t>uclear </a:t>
            </a:r>
            <a:r>
              <a:rPr kumimoji="1" lang="en-US" altLang="ja-JP" sz="2000" b="1" dirty="0">
                <a:solidFill>
                  <a:srgbClr val="FF0000"/>
                </a:solidFill>
              </a:rPr>
              <a:t>E</a:t>
            </a:r>
            <a:r>
              <a:rPr kumimoji="1" lang="en-US" altLang="ja-JP" sz="2000" b="1" dirty="0"/>
              <a:t>mulsion</a:t>
            </a:r>
            <a:endParaRPr kumimoji="1" lang="en-US" altLang="ja-JP" sz="2000" dirty="0"/>
          </a:p>
          <a:p>
            <a:pPr marL="1257300" lvl="2" indent="-342900">
              <a:buFont typeface="Arial" panose="020B0604020202020204" pitchFamily="34" charset="0"/>
              <a:buChar char="•"/>
            </a:pPr>
            <a:r>
              <a:rPr kumimoji="1" lang="en-US" altLang="ja-JP" sz="2000" dirty="0"/>
              <a:t>Balloon-borne experiment.</a:t>
            </a:r>
          </a:p>
          <a:p>
            <a:pPr marL="1257300" lvl="2" indent="-342900">
              <a:buFont typeface="Arial" panose="020B0604020202020204" pitchFamily="34" charset="0"/>
              <a:buChar char="•"/>
            </a:pPr>
            <a:r>
              <a:rPr kumimoji="1" lang="en-US" altLang="ja-JP" sz="2000" dirty="0"/>
              <a:t>World’s Highest imaging of Vela pulser.</a:t>
            </a:r>
          </a:p>
          <a:p>
            <a:pPr marL="1714500" lvl="3" indent="-342900">
              <a:buFont typeface="Arial" panose="020B0604020202020204" pitchFamily="34" charset="0"/>
              <a:buChar char="•"/>
            </a:pPr>
            <a:r>
              <a:rPr kumimoji="1" lang="en-US" altLang="ja-JP" sz="2000" dirty="0"/>
              <a:t> 0.4deg 68%radius (&gt;80MeV)</a:t>
            </a:r>
          </a:p>
          <a:p>
            <a:pPr marL="800100" lvl="1" indent="-342900">
              <a:buFont typeface="Arial" panose="020B0604020202020204" pitchFamily="34" charset="0"/>
              <a:buChar char="•"/>
            </a:pPr>
            <a:endParaRPr kumimoji="1" lang="en-US" altLang="ja-JP" sz="2000" dirty="0"/>
          </a:p>
          <a:p>
            <a:pPr marL="342900" indent="-342900">
              <a:buFont typeface="Arial" panose="020B0604020202020204" pitchFamily="34" charset="0"/>
              <a:buChar char="•"/>
            </a:pPr>
            <a:r>
              <a:rPr kumimoji="1" lang="en-US" altLang="ja-JP" sz="2000" dirty="0"/>
              <a:t>Our latest flight (2023 flight @Australia)</a:t>
            </a:r>
          </a:p>
          <a:p>
            <a:pPr marL="800100" lvl="1" indent="-342900">
              <a:buFont typeface="Arial" panose="020B0604020202020204" pitchFamily="34" charset="0"/>
              <a:buChar char="•"/>
            </a:pPr>
            <a:r>
              <a:rPr kumimoji="1" lang="en-US" altLang="ja-JP" sz="2000" dirty="0"/>
              <a:t>We started scientific observation.</a:t>
            </a:r>
          </a:p>
          <a:p>
            <a:pPr marL="800100" lvl="1" indent="-342900">
              <a:buFont typeface="Arial" panose="020B0604020202020204" pitchFamily="34" charset="0"/>
              <a:buChar char="•"/>
            </a:pPr>
            <a:r>
              <a:rPr kumimoji="1" lang="en-US" altLang="ja-JP" sz="2000" dirty="0"/>
              <a:t>Latest analysis status of GRAINE 2023.</a:t>
            </a:r>
          </a:p>
          <a:p>
            <a:pPr marL="342900" indent="-342900">
              <a:buFont typeface="Arial" panose="020B0604020202020204" pitchFamily="34" charset="0"/>
              <a:buChar char="•"/>
            </a:pPr>
            <a:endParaRPr kumimoji="1" lang="en-US" altLang="ja-JP" sz="2000" dirty="0"/>
          </a:p>
          <a:p>
            <a:pPr marL="342900" indent="-342900">
              <a:buFont typeface="Arial" panose="020B0604020202020204" pitchFamily="34" charset="0"/>
              <a:buChar char="•"/>
            </a:pPr>
            <a:r>
              <a:rPr kumimoji="1" lang="en-US" altLang="ja-JP" sz="2000" dirty="0"/>
              <a:t>Future prospect</a:t>
            </a:r>
          </a:p>
        </p:txBody>
      </p:sp>
      <p:grpSp>
        <p:nvGrpSpPr>
          <p:cNvPr id="6" name="グループ化 5">
            <a:extLst>
              <a:ext uri="{FF2B5EF4-FFF2-40B4-BE49-F238E27FC236}">
                <a16:creationId xmlns:a16="http://schemas.microsoft.com/office/drawing/2014/main" xmlns="" id="{343D1550-7DD9-1FE2-EBC3-EC72763C853C}"/>
              </a:ext>
            </a:extLst>
          </p:cNvPr>
          <p:cNvGrpSpPr/>
          <p:nvPr/>
        </p:nvGrpSpPr>
        <p:grpSpPr>
          <a:xfrm>
            <a:off x="5288677" y="1010194"/>
            <a:ext cx="3581836" cy="3425326"/>
            <a:chOff x="91800" y="1842910"/>
            <a:chExt cx="3190672" cy="3051254"/>
          </a:xfrm>
        </p:grpSpPr>
        <p:pic>
          <p:nvPicPr>
            <p:cNvPr id="7" name="図 6">
              <a:extLst>
                <a:ext uri="{FF2B5EF4-FFF2-40B4-BE49-F238E27FC236}">
                  <a16:creationId xmlns:a16="http://schemas.microsoft.com/office/drawing/2014/main" xmlns="" id="{5F1F6B10-0BBB-FA08-D200-67BB9E956A1B}"/>
                </a:ext>
              </a:extLst>
            </p:cNvPr>
            <p:cNvPicPr>
              <a:picLocks noChangeAspect="1"/>
            </p:cNvPicPr>
            <p:nvPr/>
          </p:nvPicPr>
          <p:blipFill>
            <a:blip r:embed="rId3"/>
            <a:stretch>
              <a:fillRect/>
            </a:stretch>
          </p:blipFill>
          <p:spPr>
            <a:xfrm>
              <a:off x="91800" y="1842910"/>
              <a:ext cx="3190672" cy="2563238"/>
            </a:xfrm>
            <a:prstGeom prst="rect">
              <a:avLst/>
            </a:prstGeom>
          </p:spPr>
        </p:pic>
        <p:sp>
          <p:nvSpPr>
            <p:cNvPr id="8" name="テキスト ボックス 7">
              <a:extLst>
                <a:ext uri="{FF2B5EF4-FFF2-40B4-BE49-F238E27FC236}">
                  <a16:creationId xmlns:a16="http://schemas.microsoft.com/office/drawing/2014/main" xmlns="" id="{D44C91D6-A83D-8C84-7D9E-0004B9B81842}"/>
                </a:ext>
              </a:extLst>
            </p:cNvPr>
            <p:cNvSpPr txBox="1"/>
            <p:nvPr/>
          </p:nvSpPr>
          <p:spPr>
            <a:xfrm>
              <a:off x="208537" y="4428084"/>
              <a:ext cx="3073935" cy="466080"/>
            </a:xfrm>
            <a:prstGeom prst="rect">
              <a:avLst/>
            </a:prstGeom>
            <a:noFill/>
          </p:spPr>
          <p:txBody>
            <a:bodyPr wrap="square" rtlCol="0">
              <a:spAutoFit/>
            </a:bodyPr>
            <a:lstStyle/>
            <a:p>
              <a:r>
                <a:rPr kumimoji="1" lang="en-US" altLang="ja-JP" sz="1400" b="1" dirty="0"/>
                <a:t>GRAINE 2018, Vela pulser</a:t>
              </a:r>
              <a:r>
                <a:rPr kumimoji="1" lang="en-US" altLang="ja-JP" sz="1400" dirty="0"/>
                <a:t/>
              </a:r>
              <a:br>
                <a:rPr kumimoji="1" lang="en-US" altLang="ja-JP" sz="1400" dirty="0"/>
              </a:br>
              <a:r>
                <a:rPr kumimoji="1" lang="en-US" altLang="ja-JP" sz="1400" dirty="0"/>
                <a:t>Takahashi et al., (2024) </a:t>
              </a:r>
            </a:p>
          </p:txBody>
        </p:sp>
        <p:sp>
          <p:nvSpPr>
            <p:cNvPr id="9" name="楕円 8">
              <a:extLst>
                <a:ext uri="{FF2B5EF4-FFF2-40B4-BE49-F238E27FC236}">
                  <a16:creationId xmlns:a16="http://schemas.microsoft.com/office/drawing/2014/main" xmlns="" id="{589F2C24-BF12-68EF-755C-D8F70DE494D3}"/>
                </a:ext>
              </a:extLst>
            </p:cNvPr>
            <p:cNvSpPr/>
            <p:nvPr/>
          </p:nvSpPr>
          <p:spPr>
            <a:xfrm>
              <a:off x="750418" y="2323581"/>
              <a:ext cx="1553401" cy="155340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1FFC3134-3105-B675-D61B-F24B77C6F58A}"/>
                </a:ext>
              </a:extLst>
            </p:cNvPr>
            <p:cNvSpPr txBox="1"/>
            <p:nvPr/>
          </p:nvSpPr>
          <p:spPr>
            <a:xfrm>
              <a:off x="574104" y="1985027"/>
              <a:ext cx="2169130" cy="301581"/>
            </a:xfrm>
            <a:prstGeom prst="rect">
              <a:avLst/>
            </a:prstGeom>
            <a:noFill/>
          </p:spPr>
          <p:txBody>
            <a:bodyPr wrap="square" rtlCol="0">
              <a:spAutoFit/>
            </a:bodyPr>
            <a:lstStyle/>
            <a:p>
              <a:r>
                <a:rPr kumimoji="1" lang="en-US" altLang="ja-JP" sz="1600" b="1" dirty="0">
                  <a:solidFill>
                    <a:schemeClr val="bg1"/>
                  </a:solidFill>
                </a:rPr>
                <a:t>Fermi-LAT</a:t>
              </a:r>
              <a:r>
                <a:rPr kumimoji="1" lang="ja-JP" altLang="en-US" sz="1600" b="1" dirty="0">
                  <a:solidFill>
                    <a:schemeClr val="bg1"/>
                  </a:solidFill>
                </a:rPr>
                <a:t> </a:t>
              </a:r>
              <a:r>
                <a:rPr kumimoji="1" lang="en-US" altLang="ja-JP" sz="1600" b="1" dirty="0">
                  <a:solidFill>
                    <a:schemeClr val="bg1"/>
                  </a:solidFill>
                </a:rPr>
                <a:t>resolution</a:t>
              </a:r>
            </a:p>
          </p:txBody>
        </p:sp>
        <p:sp>
          <p:nvSpPr>
            <p:cNvPr id="11" name="テキスト ボックス 10">
              <a:extLst>
                <a:ext uri="{FF2B5EF4-FFF2-40B4-BE49-F238E27FC236}">
                  <a16:creationId xmlns:a16="http://schemas.microsoft.com/office/drawing/2014/main" xmlns="" id="{0F9005AE-7307-052D-7679-C5BCCB474251}"/>
                </a:ext>
              </a:extLst>
            </p:cNvPr>
            <p:cNvSpPr txBox="1"/>
            <p:nvPr/>
          </p:nvSpPr>
          <p:spPr>
            <a:xfrm>
              <a:off x="632141" y="4065217"/>
              <a:ext cx="2342717" cy="301581"/>
            </a:xfrm>
            <a:prstGeom prst="rect">
              <a:avLst/>
            </a:prstGeom>
            <a:noFill/>
          </p:spPr>
          <p:txBody>
            <a:bodyPr wrap="square" rtlCol="0">
              <a:spAutoFit/>
            </a:bodyPr>
            <a:lstStyle/>
            <a:p>
              <a:r>
                <a:rPr kumimoji="1" lang="en-US" altLang="ja-JP" sz="1600" b="1" dirty="0">
                  <a:solidFill>
                    <a:srgbClr val="FFFF00"/>
                  </a:solidFill>
                </a:rPr>
                <a:t>GRAINE 2018 resolution</a:t>
              </a:r>
            </a:p>
          </p:txBody>
        </p:sp>
        <p:sp>
          <p:nvSpPr>
            <p:cNvPr id="12" name="楕円 11">
              <a:extLst>
                <a:ext uri="{FF2B5EF4-FFF2-40B4-BE49-F238E27FC236}">
                  <a16:creationId xmlns:a16="http://schemas.microsoft.com/office/drawing/2014/main" xmlns="" id="{A66E3A67-34F7-6AC7-CC06-422A708FC2C6}"/>
                </a:ext>
              </a:extLst>
            </p:cNvPr>
            <p:cNvSpPr/>
            <p:nvPr/>
          </p:nvSpPr>
          <p:spPr>
            <a:xfrm>
              <a:off x="480333" y="3926253"/>
              <a:ext cx="237898" cy="23789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図 12">
            <a:extLst>
              <a:ext uri="{FF2B5EF4-FFF2-40B4-BE49-F238E27FC236}">
                <a16:creationId xmlns:a16="http://schemas.microsoft.com/office/drawing/2014/main" xmlns="" id="{A7FEE0F2-46C0-5747-B15B-CBE88C56F29C}"/>
              </a:ext>
            </a:extLst>
          </p:cNvPr>
          <p:cNvPicPr>
            <a:picLocks noChangeAspect="1"/>
          </p:cNvPicPr>
          <p:nvPr/>
        </p:nvPicPr>
        <p:blipFill>
          <a:blip r:embed="rId4"/>
          <a:srcRect l="47418" t="67663"/>
          <a:stretch/>
        </p:blipFill>
        <p:spPr>
          <a:xfrm>
            <a:off x="4976056" y="4476715"/>
            <a:ext cx="4143163" cy="1921347"/>
          </a:xfrm>
          <a:prstGeom prst="rect">
            <a:avLst/>
          </a:prstGeom>
        </p:spPr>
      </p:pic>
      <p:sp>
        <p:nvSpPr>
          <p:cNvPr id="14" name="テキスト ボックス 13">
            <a:extLst>
              <a:ext uri="{FF2B5EF4-FFF2-40B4-BE49-F238E27FC236}">
                <a16:creationId xmlns:a16="http://schemas.microsoft.com/office/drawing/2014/main" xmlns="" id="{8D37AC20-C9E3-B216-FF75-C6EF4DF9D1C5}"/>
              </a:ext>
            </a:extLst>
          </p:cNvPr>
          <p:cNvSpPr txBox="1"/>
          <p:nvPr/>
        </p:nvSpPr>
        <p:spPr>
          <a:xfrm>
            <a:off x="4976056" y="6364597"/>
            <a:ext cx="3289111" cy="338554"/>
          </a:xfrm>
          <a:prstGeom prst="rect">
            <a:avLst/>
          </a:prstGeom>
          <a:noFill/>
        </p:spPr>
        <p:txBody>
          <a:bodyPr wrap="square" rtlCol="0">
            <a:spAutoFit/>
          </a:bodyPr>
          <a:lstStyle/>
          <a:p>
            <a:pPr algn="ctr"/>
            <a:r>
              <a:rPr lang="en-US" altLang="ja-JP" sz="1600" b="1" dirty="0"/>
              <a:t>Our telescope of GRAINE2023</a:t>
            </a:r>
          </a:p>
        </p:txBody>
      </p:sp>
    </p:spTree>
    <p:extLst>
      <p:ext uri="{BB962C8B-B14F-4D97-AF65-F5344CB8AC3E}">
        <p14:creationId xmlns:p14="http://schemas.microsoft.com/office/powerpoint/2010/main" val="2533672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6B65CC-0C4E-B88C-C7DF-9A68E61606F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26280AD2-94F8-4A31-8568-483CFBFA04FF}"/>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20</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7E7800D6-75B5-8810-C1B9-D3DF958C2C3F}"/>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84A544F0-8415-D233-2DE6-BAC54A98A0AF}"/>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Analysis Flow</a:t>
            </a:r>
          </a:p>
        </p:txBody>
      </p:sp>
      <p:sp>
        <p:nvSpPr>
          <p:cNvPr id="16" name="Emulsion data scanning">
            <a:extLst>
              <a:ext uri="{FF2B5EF4-FFF2-40B4-BE49-F238E27FC236}">
                <a16:creationId xmlns:a16="http://schemas.microsoft.com/office/drawing/2014/main" xmlns="" id="{5386FE59-4F20-584C-9D7D-0B4A1E0DF207}"/>
              </a:ext>
            </a:extLst>
          </p:cNvPr>
          <p:cNvSpPr txBox="1"/>
          <p:nvPr/>
        </p:nvSpPr>
        <p:spPr>
          <a:xfrm>
            <a:off x="4158912" y="1034909"/>
            <a:ext cx="4203686" cy="349135"/>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latin typeface="Helvetica"/>
                <a:ea typeface="Helvetica"/>
                <a:cs typeface="Helvetica"/>
                <a:sym typeface="Helvetica"/>
              </a:defRPr>
            </a:lvl1pPr>
          </a:lstStyle>
          <a:p>
            <a:r>
              <a:t> Emulsion data scanning</a:t>
            </a:r>
          </a:p>
        </p:txBody>
      </p:sp>
      <p:sp>
        <p:nvSpPr>
          <p:cNvPr id="17" name="Star Camera…">
            <a:extLst>
              <a:ext uri="{FF2B5EF4-FFF2-40B4-BE49-F238E27FC236}">
                <a16:creationId xmlns:a16="http://schemas.microsoft.com/office/drawing/2014/main" xmlns="" id="{5DF0547B-8EEC-48B3-3794-79550A35F2B5}"/>
              </a:ext>
            </a:extLst>
          </p:cNvPr>
          <p:cNvSpPr txBox="1"/>
          <p:nvPr/>
        </p:nvSpPr>
        <p:spPr>
          <a:xfrm>
            <a:off x="6091227" y="4081971"/>
            <a:ext cx="2792746" cy="1121077"/>
          </a:xfrm>
          <a:prstGeom prst="rect">
            <a:avLst/>
          </a:prstGeom>
          <a:ln w="38100">
            <a:solidFill>
              <a:schemeClr val="accent1"/>
            </a:solidFill>
            <a:miter lim="400000"/>
          </a:ln>
          <a:extLst>
            <a:ext uri="{C572A759-6A51-4108-AA02-DFA0A04FC94B}">
              <ma14:wrappingTextBoxFlag xmlns:ma14="http://schemas.microsoft.com/office/mac/drawingml/2011/main" val="1"/>
            </a:ext>
          </a:extLst>
        </p:spPr>
        <p:txBody>
          <a:bodyPr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chemeClr val="accent1"/>
                </a:solidFill>
              </a:rPr>
              <a:t>Attitude monitor</a:t>
            </a:r>
          </a:p>
          <a:p>
            <a:pPr>
              <a:lnSpc>
                <a:spcPct val="80000"/>
              </a:lnSpc>
              <a:spcBef>
                <a:spcPts val="1687"/>
              </a:spcBef>
              <a:defRPr sz="3600" b="1">
                <a:solidFill>
                  <a:schemeClr val="accent2"/>
                </a:solidFill>
                <a:latin typeface="Helvetica"/>
                <a:ea typeface="Helvetica"/>
                <a:cs typeface="Helvetica"/>
                <a:sym typeface="Helvetica"/>
              </a:defRPr>
            </a:pPr>
            <a:r>
              <a:rPr lang="ja-JP" altLang="en-US" sz="2109" dirty="0">
                <a:solidFill>
                  <a:srgbClr val="000000"/>
                </a:solidFill>
              </a:rPr>
              <a:t>・</a:t>
            </a:r>
            <a:r>
              <a:rPr sz="2109" dirty="0">
                <a:solidFill>
                  <a:srgbClr val="000000"/>
                </a:solidFill>
              </a:rPr>
              <a:t>Arrival direction on celestial coord.</a:t>
            </a:r>
          </a:p>
        </p:txBody>
      </p:sp>
      <p:sp>
        <p:nvSpPr>
          <p:cNvPr id="19" name="Time stamper…">
            <a:extLst>
              <a:ext uri="{FF2B5EF4-FFF2-40B4-BE49-F238E27FC236}">
                <a16:creationId xmlns:a16="http://schemas.microsoft.com/office/drawing/2014/main" xmlns="" id="{2EF6540E-D795-CA8F-F237-166E478CDAB9}"/>
              </a:ext>
            </a:extLst>
          </p:cNvPr>
          <p:cNvSpPr txBox="1"/>
          <p:nvPr/>
        </p:nvSpPr>
        <p:spPr>
          <a:xfrm>
            <a:off x="6380703" y="2628741"/>
            <a:ext cx="2705696" cy="776944"/>
          </a:xfrm>
          <a:prstGeom prst="rect">
            <a:avLst/>
          </a:prstGeom>
          <a:ln w="38100">
            <a:solidFill>
              <a:srgbClr val="669C35"/>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b="1">
                <a:solidFill>
                  <a:srgbClr val="669C35"/>
                </a:solidFill>
                <a:latin typeface="Helvetica"/>
                <a:ea typeface="Helvetica"/>
                <a:cs typeface="Helvetica"/>
                <a:sym typeface="Helvetica"/>
              </a:defRPr>
            </a:pPr>
            <a:r>
              <a:rPr sz="2400" dirty="0"/>
              <a:t>Time stamper</a:t>
            </a:r>
          </a:p>
          <a:p>
            <a:pPr marL="223235">
              <a:buSzPct val="171000"/>
              <a:defRPr sz="3100">
                <a:latin typeface="Helvetica"/>
                <a:ea typeface="Helvetica"/>
                <a:cs typeface="Helvetica"/>
                <a:sym typeface="Helvetica"/>
              </a:defRPr>
            </a:pPr>
            <a:r>
              <a:rPr lang="ja-JP" altLang="en-US" sz="2180" dirty="0"/>
              <a:t>・</a:t>
            </a:r>
            <a:r>
              <a:rPr sz="2180" dirty="0"/>
              <a:t>Arrival Timing</a:t>
            </a:r>
          </a:p>
        </p:txBody>
      </p:sp>
      <p:sp>
        <p:nvSpPr>
          <p:cNvPr id="20" name="Converter…">
            <a:extLst>
              <a:ext uri="{FF2B5EF4-FFF2-40B4-BE49-F238E27FC236}">
                <a16:creationId xmlns:a16="http://schemas.microsoft.com/office/drawing/2014/main" xmlns="" id="{0895D51C-848A-21E7-0FD3-4262CECA76E2}"/>
              </a:ext>
            </a:extLst>
          </p:cNvPr>
          <p:cNvSpPr txBox="1"/>
          <p:nvPr/>
        </p:nvSpPr>
        <p:spPr>
          <a:xfrm>
            <a:off x="3197048" y="2070869"/>
            <a:ext cx="3062884" cy="1511312"/>
          </a:xfrm>
          <a:prstGeom prst="rect">
            <a:avLst/>
          </a:prstGeom>
          <a:ln w="50800">
            <a:solidFill>
              <a:schemeClr val="accent2"/>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4000" b="1">
                <a:solidFill>
                  <a:schemeClr val="accent5">
                    <a:hueOff val="74980"/>
                    <a:lumOff val="21062"/>
                  </a:schemeClr>
                </a:solidFill>
                <a:latin typeface="Helvetica"/>
                <a:ea typeface="Helvetica"/>
                <a:cs typeface="Helvetica"/>
                <a:sym typeface="Helvetica"/>
              </a:defRPr>
            </a:pPr>
            <a:r>
              <a:rPr sz="2812" dirty="0">
                <a:solidFill>
                  <a:schemeClr val="accent2"/>
                </a:solidFill>
              </a:rPr>
              <a:t>Converter</a:t>
            </a:r>
          </a:p>
          <a:p>
            <a:pPr marL="223235">
              <a:buSzPct val="171000"/>
              <a:defRPr sz="3100">
                <a:latin typeface="Helvetica"/>
                <a:ea typeface="Helvetica"/>
                <a:cs typeface="Helvetica"/>
                <a:sym typeface="Helvetica"/>
              </a:defRPr>
            </a:pPr>
            <a:r>
              <a:rPr lang="ja-JP" altLang="en-US" sz="2180" dirty="0"/>
              <a:t>・</a:t>
            </a:r>
            <a:r>
              <a:rPr sz="2180" dirty="0"/>
              <a:t>Event Selection</a:t>
            </a:r>
          </a:p>
          <a:p>
            <a:pPr marL="223235">
              <a:buSzPct val="171000"/>
              <a:defRPr sz="3100">
                <a:latin typeface="Helvetica"/>
                <a:ea typeface="Helvetica"/>
                <a:cs typeface="Helvetica"/>
                <a:sym typeface="Helvetica"/>
              </a:defRPr>
            </a:pPr>
            <a:r>
              <a:rPr lang="ja-JP" altLang="en-US" sz="2180" dirty="0"/>
              <a:t>・</a:t>
            </a:r>
            <a:r>
              <a:rPr sz="2180" dirty="0"/>
              <a:t>Angle, Energy </a:t>
            </a:r>
            <a:r>
              <a:rPr lang="ja-JP" altLang="en-US" sz="2180" dirty="0"/>
              <a:t>　　</a:t>
            </a:r>
            <a:endParaRPr lang="en-US" altLang="ja-JP" sz="2180" dirty="0"/>
          </a:p>
          <a:p>
            <a:pPr marL="223235">
              <a:buSzPct val="171000"/>
              <a:defRPr sz="3100">
                <a:latin typeface="Helvetica"/>
                <a:ea typeface="Helvetica"/>
                <a:cs typeface="Helvetica"/>
                <a:sym typeface="Helvetica"/>
              </a:defRPr>
            </a:pPr>
            <a:r>
              <a:rPr lang="ja-JP" altLang="en-US" sz="2180" dirty="0"/>
              <a:t>　</a:t>
            </a:r>
            <a:r>
              <a:rPr sz="2180" dirty="0"/>
              <a:t>reconstruction</a:t>
            </a:r>
          </a:p>
        </p:txBody>
      </p:sp>
      <p:sp>
        <p:nvSpPr>
          <p:cNvPr id="21" name="線">
            <a:extLst>
              <a:ext uri="{FF2B5EF4-FFF2-40B4-BE49-F238E27FC236}">
                <a16:creationId xmlns:a16="http://schemas.microsoft.com/office/drawing/2014/main" xmlns="" id="{05DA7EE9-F2A9-1793-6E16-FFED9943AB47}"/>
              </a:ext>
            </a:extLst>
          </p:cNvPr>
          <p:cNvSpPr/>
          <p:nvPr/>
        </p:nvSpPr>
        <p:spPr>
          <a:xfrm flipV="1">
            <a:off x="3989321" y="3566648"/>
            <a:ext cx="1" cy="1902118"/>
          </a:xfrm>
          <a:prstGeom prst="line">
            <a:avLst/>
          </a:prstGeom>
          <a:ln w="63500">
            <a:solidFill>
              <a:srgbClr val="FF0000"/>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3" name="線">
            <a:extLst>
              <a:ext uri="{FF2B5EF4-FFF2-40B4-BE49-F238E27FC236}">
                <a16:creationId xmlns:a16="http://schemas.microsoft.com/office/drawing/2014/main" xmlns="" id="{59392DB4-2B1B-090A-6A9A-3A2E76FB793C}"/>
              </a:ext>
            </a:extLst>
          </p:cNvPr>
          <p:cNvSpPr/>
          <p:nvPr/>
        </p:nvSpPr>
        <p:spPr>
          <a:xfrm flipV="1">
            <a:off x="4032070" y="4448056"/>
            <a:ext cx="2065444" cy="4"/>
          </a:xfrm>
          <a:prstGeom prst="line">
            <a:avLst/>
          </a:prstGeom>
          <a:ln w="63500">
            <a:solidFill>
              <a:schemeClr val="accent1"/>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4" name="線">
            <a:extLst>
              <a:ext uri="{FF2B5EF4-FFF2-40B4-BE49-F238E27FC236}">
                <a16:creationId xmlns:a16="http://schemas.microsoft.com/office/drawing/2014/main" xmlns="" id="{C708BD64-F34D-F6AA-4A8B-F3FE769E1725}"/>
              </a:ext>
            </a:extLst>
          </p:cNvPr>
          <p:cNvSpPr/>
          <p:nvPr/>
        </p:nvSpPr>
        <p:spPr>
          <a:xfrm>
            <a:off x="4566645" y="1444157"/>
            <a:ext cx="1708895" cy="5890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22" y="8582"/>
                </a:lnTo>
                <a:lnTo>
                  <a:pt x="196" y="8582"/>
                </a:lnTo>
                <a:lnTo>
                  <a:pt x="0" y="21600"/>
                </a:lnTo>
              </a:path>
            </a:pathLst>
          </a:custGeom>
          <a:ln w="88900">
            <a:solidFill>
              <a:srgbClr val="000000"/>
            </a:solidFill>
            <a:miter lim="400000"/>
            <a:tailEnd type="stealth"/>
          </a:ln>
        </p:spPr>
        <p:txBody>
          <a:bodyPr lIns="35719" tIns="35719" rIns="35719" bIns="35719" anchor="ctr"/>
          <a:lstStyle/>
          <a:p>
            <a:endParaRPr sz="1266"/>
          </a:p>
        </p:txBody>
      </p:sp>
      <p:sp>
        <p:nvSpPr>
          <p:cNvPr id="25" name="線">
            <a:extLst>
              <a:ext uri="{FF2B5EF4-FFF2-40B4-BE49-F238E27FC236}">
                <a16:creationId xmlns:a16="http://schemas.microsoft.com/office/drawing/2014/main" xmlns="" id="{CE364C06-48F2-F4BE-ABF5-008F4A2BAF19}"/>
              </a:ext>
            </a:extLst>
          </p:cNvPr>
          <p:cNvSpPr/>
          <p:nvPr/>
        </p:nvSpPr>
        <p:spPr>
          <a:xfrm>
            <a:off x="6270915" y="1669735"/>
            <a:ext cx="1285601" cy="914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88900">
            <a:solidFill>
              <a:srgbClr val="000000"/>
            </a:solidFill>
            <a:miter lim="400000"/>
            <a:tailEnd type="stealth"/>
          </a:ln>
        </p:spPr>
        <p:txBody>
          <a:bodyPr lIns="35719" tIns="35719" rIns="35719" bIns="35719" anchor="ctr"/>
          <a:lstStyle/>
          <a:p>
            <a:endParaRPr sz="1266"/>
          </a:p>
        </p:txBody>
      </p:sp>
      <p:sp>
        <p:nvSpPr>
          <p:cNvPr id="56" name="線">
            <a:extLst>
              <a:ext uri="{FF2B5EF4-FFF2-40B4-BE49-F238E27FC236}">
                <a16:creationId xmlns:a16="http://schemas.microsoft.com/office/drawing/2014/main" xmlns="" id="{DF74C9B1-1B62-3355-10BC-1AA16B6575BE}"/>
              </a:ext>
            </a:extLst>
          </p:cNvPr>
          <p:cNvSpPr/>
          <p:nvPr/>
        </p:nvSpPr>
        <p:spPr>
          <a:xfrm rot="5400000">
            <a:off x="5110459" y="2410768"/>
            <a:ext cx="504257" cy="255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0">
            <a:solidFill>
              <a:schemeClr val="accent6"/>
            </a:solidFill>
            <a:miter lim="400000"/>
            <a:tailEnd type="arrow"/>
          </a:ln>
        </p:spPr>
        <p:txBody>
          <a:bodyPr lIns="35719" tIns="35719" rIns="35719" bIns="35719" anchor="ctr"/>
          <a:lstStyle/>
          <a:p>
            <a:endParaRPr sz="1266"/>
          </a:p>
        </p:txBody>
      </p:sp>
      <p:sp>
        <p:nvSpPr>
          <p:cNvPr id="57" name="Star Camera…">
            <a:extLst>
              <a:ext uri="{FF2B5EF4-FFF2-40B4-BE49-F238E27FC236}">
                <a16:creationId xmlns:a16="http://schemas.microsoft.com/office/drawing/2014/main" xmlns="" id="{A14BEDDF-8FFD-C23C-4D13-9C7948549EBB}"/>
              </a:ext>
            </a:extLst>
          </p:cNvPr>
          <p:cNvSpPr txBox="1"/>
          <p:nvPr/>
        </p:nvSpPr>
        <p:spPr>
          <a:xfrm>
            <a:off x="2838574" y="5520689"/>
            <a:ext cx="6045395" cy="1192635"/>
          </a:xfrm>
          <a:prstGeom prst="rect">
            <a:avLst/>
          </a:prstGeom>
          <a:ln w="38100">
            <a:solidFill>
              <a:srgbClr val="FF0000"/>
            </a:solidFill>
            <a:miter lim="400000"/>
          </a:ln>
          <a:extLst>
            <a:ext uri="{C572A759-6A51-4108-AA02-DFA0A04FC94B}">
              <ma14:wrappingTextBoxFlag xmlns:ma14="http://schemas.microsoft.com/office/mac/drawingml/2011/main" val="1"/>
            </a:ext>
          </a:extLst>
        </p:spPr>
        <p:txBody>
          <a:bodyPr wrap="square"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chemeClr val="accent1"/>
                </a:solidFill>
              </a:rPr>
              <a:t> </a:t>
            </a:r>
            <a:r>
              <a:rPr lang="en-US" sz="2531" dirty="0">
                <a:solidFill>
                  <a:srgbClr val="FF0000"/>
                </a:solidFill>
              </a:rPr>
              <a:t>Combined Analysis</a:t>
            </a:r>
          </a:p>
          <a:p>
            <a:pPr marL="223235">
              <a:lnSpc>
                <a:spcPct val="80000"/>
              </a:lnSpc>
              <a:spcBef>
                <a:spcPts val="1687"/>
              </a:spcBef>
              <a:buSzPct val="171000"/>
              <a:defRPr sz="3000">
                <a:latin typeface="Helvetica"/>
                <a:ea typeface="Helvetica"/>
                <a:cs typeface="Helvetica"/>
                <a:sym typeface="Helvetica"/>
              </a:defRPr>
            </a:pPr>
            <a:r>
              <a:rPr lang="ja-JP" altLang="en-US" sz="2400" dirty="0"/>
              <a:t>・</a:t>
            </a:r>
            <a:r>
              <a:rPr lang="en-US" altLang="ja-JP" sz="2400" dirty="0"/>
              <a:t>Mapping detected events on celestial coord. (on going analysis)</a:t>
            </a:r>
            <a:endParaRPr lang="ja-JP" altLang="en-US" sz="2400" dirty="0"/>
          </a:p>
        </p:txBody>
      </p:sp>
      <p:grpSp>
        <p:nvGrpSpPr>
          <p:cNvPr id="2" name="グループ化 1">
            <a:extLst>
              <a:ext uri="{FF2B5EF4-FFF2-40B4-BE49-F238E27FC236}">
                <a16:creationId xmlns:a16="http://schemas.microsoft.com/office/drawing/2014/main" xmlns="" id="{41DC369A-3735-1B60-6AFC-046924CA3FBA}"/>
              </a:ext>
            </a:extLst>
          </p:cNvPr>
          <p:cNvGrpSpPr/>
          <p:nvPr/>
        </p:nvGrpSpPr>
        <p:grpSpPr>
          <a:xfrm>
            <a:off x="-8930" y="1130480"/>
            <a:ext cx="3098602" cy="5582843"/>
            <a:chOff x="-8930" y="1130480"/>
            <a:chExt cx="3098602" cy="5582843"/>
          </a:xfrm>
        </p:grpSpPr>
        <p:pic>
          <p:nvPicPr>
            <p:cNvPr id="6" name="droppedImage.png" descr="droppedImage.png">
              <a:extLst>
                <a:ext uri="{FF2B5EF4-FFF2-40B4-BE49-F238E27FC236}">
                  <a16:creationId xmlns:a16="http://schemas.microsoft.com/office/drawing/2014/main" xmlns="" id="{9B898CC6-B26E-F0BE-1F44-DEF636592455}"/>
                </a:ext>
              </a:extLst>
            </p:cNvPr>
            <p:cNvPicPr>
              <a:picLocks noChangeAspect="1"/>
            </p:cNvPicPr>
            <p:nvPr/>
          </p:nvPicPr>
          <p:blipFill>
            <a:blip r:embed="rId3"/>
            <a:srcRect t="15110" r="7712" b="22662"/>
            <a:stretch/>
          </p:blipFill>
          <p:spPr>
            <a:xfrm>
              <a:off x="-8930" y="1633832"/>
              <a:ext cx="3098602" cy="3371268"/>
            </a:xfrm>
            <a:prstGeom prst="rect">
              <a:avLst/>
            </a:prstGeom>
            <a:ln w="12700">
              <a:miter lim="400000"/>
            </a:ln>
          </p:spPr>
        </p:pic>
        <p:grpSp>
          <p:nvGrpSpPr>
            <p:cNvPr id="7" name="グループ化 6">
              <a:extLst>
                <a:ext uri="{FF2B5EF4-FFF2-40B4-BE49-F238E27FC236}">
                  <a16:creationId xmlns:a16="http://schemas.microsoft.com/office/drawing/2014/main" xmlns="" id="{30BC8591-0541-368F-4369-10A2F6CE68FD}"/>
                </a:ext>
              </a:extLst>
            </p:cNvPr>
            <p:cNvGrpSpPr/>
            <p:nvPr/>
          </p:nvGrpSpPr>
          <p:grpSpPr>
            <a:xfrm>
              <a:off x="0" y="1130480"/>
              <a:ext cx="2986109" cy="5582843"/>
              <a:chOff x="0" y="1130480"/>
              <a:chExt cx="2986109" cy="5582843"/>
            </a:xfrm>
          </p:grpSpPr>
          <p:pic>
            <p:nvPicPr>
              <p:cNvPr id="8" name="droppedImage.png" descr="droppedImage.png">
                <a:extLst>
                  <a:ext uri="{FF2B5EF4-FFF2-40B4-BE49-F238E27FC236}">
                    <a16:creationId xmlns:a16="http://schemas.microsoft.com/office/drawing/2014/main" xmlns="" id="{BF78BAA2-B256-132F-A7EA-AAE95CA0B6AE}"/>
                  </a:ext>
                </a:extLst>
              </p:cNvPr>
              <p:cNvPicPr>
                <a:picLocks noChangeAspect="1"/>
              </p:cNvPicPr>
              <p:nvPr/>
            </p:nvPicPr>
            <p:blipFill>
              <a:blip r:embed="rId3"/>
              <a:srcRect t="1706" r="18352" b="84630"/>
              <a:stretch/>
            </p:blipFill>
            <p:spPr>
              <a:xfrm>
                <a:off x="0" y="5075640"/>
                <a:ext cx="2741352" cy="740292"/>
              </a:xfrm>
              <a:prstGeom prst="rect">
                <a:avLst/>
              </a:prstGeom>
              <a:ln w="12700">
                <a:miter lim="400000"/>
              </a:ln>
            </p:spPr>
          </p:pic>
          <p:sp>
            <p:nvSpPr>
              <p:cNvPr id="9" name="線">
                <a:extLst>
                  <a:ext uri="{FF2B5EF4-FFF2-40B4-BE49-F238E27FC236}">
                    <a16:creationId xmlns:a16="http://schemas.microsoft.com/office/drawing/2014/main" xmlns="" id="{9174A7CF-96EF-A6A3-BD77-C2A3D59AC5D8}"/>
                  </a:ext>
                </a:extLst>
              </p:cNvPr>
              <p:cNvSpPr/>
              <p:nvPr/>
            </p:nvSpPr>
            <p:spPr>
              <a:xfrm flipV="1">
                <a:off x="663941" y="1174617"/>
                <a:ext cx="412961" cy="5467149"/>
              </a:xfrm>
              <a:prstGeom prst="line">
                <a:avLst/>
              </a:prstGeom>
              <a:ln w="38100">
                <a:solidFill>
                  <a:srgbClr val="0061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grpSp>
            <p:nvGrpSpPr>
              <p:cNvPr id="10" name="グループ">
                <a:extLst>
                  <a:ext uri="{FF2B5EF4-FFF2-40B4-BE49-F238E27FC236}">
                    <a16:creationId xmlns:a16="http://schemas.microsoft.com/office/drawing/2014/main" xmlns="" id="{0BC1DB44-3213-868D-F70A-D86A7050484E}"/>
                  </a:ext>
                </a:extLst>
              </p:cNvPr>
              <p:cNvGrpSpPr/>
              <p:nvPr/>
            </p:nvGrpSpPr>
            <p:grpSpPr>
              <a:xfrm>
                <a:off x="1610091" y="1266963"/>
                <a:ext cx="648534" cy="2551305"/>
                <a:chOff x="322719" y="781766"/>
                <a:chExt cx="922359" cy="3628520"/>
              </a:xfrm>
            </p:grpSpPr>
            <p:grpSp>
              <p:nvGrpSpPr>
                <p:cNvPr id="62" name="グループ">
                  <a:extLst>
                    <a:ext uri="{FF2B5EF4-FFF2-40B4-BE49-F238E27FC236}">
                      <a16:creationId xmlns:a16="http://schemas.microsoft.com/office/drawing/2014/main" xmlns="" id="{DDB2CCEC-F9C1-73B9-7D6E-A2B651F018E3}"/>
                    </a:ext>
                  </a:extLst>
                </p:cNvPr>
                <p:cNvGrpSpPr/>
                <p:nvPr/>
              </p:nvGrpSpPr>
              <p:grpSpPr>
                <a:xfrm rot="1992565">
                  <a:off x="916946" y="781766"/>
                  <a:ext cx="328132" cy="686792"/>
                  <a:chOff x="319570" y="684809"/>
                  <a:chExt cx="328131" cy="686791"/>
                </a:xfrm>
              </p:grpSpPr>
              <p:sp>
                <p:nvSpPr>
                  <p:cNvPr id="77" name="線">
                    <a:extLst>
                      <a:ext uri="{FF2B5EF4-FFF2-40B4-BE49-F238E27FC236}">
                        <a16:creationId xmlns:a16="http://schemas.microsoft.com/office/drawing/2014/main" xmlns="" id="{4911C284-A215-A077-3E7C-D375F4C4CDA5}"/>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8" name="線">
                    <a:extLst>
                      <a:ext uri="{FF2B5EF4-FFF2-40B4-BE49-F238E27FC236}">
                        <a16:creationId xmlns:a16="http://schemas.microsoft.com/office/drawing/2014/main" xmlns="" id="{C50EBE32-73BC-0391-BE36-FDB00A68FB73}"/>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9" name="線">
                    <a:extLst>
                      <a:ext uri="{FF2B5EF4-FFF2-40B4-BE49-F238E27FC236}">
                        <a16:creationId xmlns:a16="http://schemas.microsoft.com/office/drawing/2014/main" xmlns="" id="{D00B7F37-119F-3578-6D28-8455DB034464}"/>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3" name="グループ">
                  <a:extLst>
                    <a:ext uri="{FF2B5EF4-FFF2-40B4-BE49-F238E27FC236}">
                      <a16:creationId xmlns:a16="http://schemas.microsoft.com/office/drawing/2014/main" xmlns="" id="{53FF2099-AAAF-36F0-4BA4-2C5D0B71B32C}"/>
                    </a:ext>
                  </a:extLst>
                </p:cNvPr>
                <p:cNvGrpSpPr/>
                <p:nvPr/>
              </p:nvGrpSpPr>
              <p:grpSpPr>
                <a:xfrm rot="1992565">
                  <a:off x="576720" y="1565485"/>
                  <a:ext cx="647701" cy="1371601"/>
                  <a:chOff x="0" y="0"/>
                  <a:chExt cx="647700" cy="1371599"/>
                </a:xfrm>
              </p:grpSpPr>
              <p:sp>
                <p:nvSpPr>
                  <p:cNvPr id="71" name="線">
                    <a:extLst>
                      <a:ext uri="{FF2B5EF4-FFF2-40B4-BE49-F238E27FC236}">
                        <a16:creationId xmlns:a16="http://schemas.microsoft.com/office/drawing/2014/main" xmlns="" id="{212C04BF-3FD7-A061-1DCE-96A3B68233C2}"/>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2" name="線">
                    <a:extLst>
                      <a:ext uri="{FF2B5EF4-FFF2-40B4-BE49-F238E27FC236}">
                        <a16:creationId xmlns:a16="http://schemas.microsoft.com/office/drawing/2014/main" xmlns="" id="{344D8343-BA90-93FB-F2DD-F5ACECEF0CDC}"/>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3" name="線">
                    <a:extLst>
                      <a:ext uri="{FF2B5EF4-FFF2-40B4-BE49-F238E27FC236}">
                        <a16:creationId xmlns:a16="http://schemas.microsoft.com/office/drawing/2014/main" xmlns="" id="{7EE121D9-83CA-053D-1205-D1B891CB1D79}"/>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4" name="線">
                    <a:extLst>
                      <a:ext uri="{FF2B5EF4-FFF2-40B4-BE49-F238E27FC236}">
                        <a16:creationId xmlns:a16="http://schemas.microsoft.com/office/drawing/2014/main" xmlns="" id="{5D824962-E328-9CEF-6E8E-6C570C35A83D}"/>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dirty="0"/>
                  </a:p>
                </p:txBody>
              </p:sp>
              <p:sp>
                <p:nvSpPr>
                  <p:cNvPr id="75" name="線">
                    <a:extLst>
                      <a:ext uri="{FF2B5EF4-FFF2-40B4-BE49-F238E27FC236}">
                        <a16:creationId xmlns:a16="http://schemas.microsoft.com/office/drawing/2014/main" xmlns="" id="{C19DE265-DA0E-007F-E8EC-FC319535B945}"/>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6" name="線">
                    <a:extLst>
                      <a:ext uri="{FF2B5EF4-FFF2-40B4-BE49-F238E27FC236}">
                        <a16:creationId xmlns:a16="http://schemas.microsoft.com/office/drawing/2014/main" xmlns="" id="{C449B06C-C8B5-FE96-52F2-D6C372399ED6}"/>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4" name="グループ">
                  <a:extLst>
                    <a:ext uri="{FF2B5EF4-FFF2-40B4-BE49-F238E27FC236}">
                      <a16:creationId xmlns:a16="http://schemas.microsoft.com/office/drawing/2014/main" xmlns="" id="{38BBF3F3-75F4-A6DC-23E1-2FECEBD0651F}"/>
                    </a:ext>
                  </a:extLst>
                </p:cNvPr>
                <p:cNvGrpSpPr/>
                <p:nvPr/>
              </p:nvGrpSpPr>
              <p:grpSpPr>
                <a:xfrm rot="1992565">
                  <a:off x="322719" y="3038685"/>
                  <a:ext cx="647702" cy="1371601"/>
                  <a:chOff x="0" y="0"/>
                  <a:chExt cx="647700" cy="1371599"/>
                </a:xfrm>
              </p:grpSpPr>
              <p:sp>
                <p:nvSpPr>
                  <p:cNvPr id="65" name="線">
                    <a:extLst>
                      <a:ext uri="{FF2B5EF4-FFF2-40B4-BE49-F238E27FC236}">
                        <a16:creationId xmlns:a16="http://schemas.microsoft.com/office/drawing/2014/main" xmlns="" id="{C7CBFA5E-E408-E630-549C-1457C52811BA}"/>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6" name="線">
                    <a:extLst>
                      <a:ext uri="{FF2B5EF4-FFF2-40B4-BE49-F238E27FC236}">
                        <a16:creationId xmlns:a16="http://schemas.microsoft.com/office/drawing/2014/main" xmlns="" id="{120CD5C0-AC9D-267D-C6E4-A203860DE337}"/>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7" name="線">
                    <a:extLst>
                      <a:ext uri="{FF2B5EF4-FFF2-40B4-BE49-F238E27FC236}">
                        <a16:creationId xmlns:a16="http://schemas.microsoft.com/office/drawing/2014/main" xmlns="" id="{6FFB7D2E-D50A-0AEE-551C-2931704F987F}"/>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8" name="線">
                    <a:extLst>
                      <a:ext uri="{FF2B5EF4-FFF2-40B4-BE49-F238E27FC236}">
                        <a16:creationId xmlns:a16="http://schemas.microsoft.com/office/drawing/2014/main" xmlns="" id="{05D028B4-CCA4-06BE-F5FF-9668F92ADD19}"/>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9" name="線">
                    <a:extLst>
                      <a:ext uri="{FF2B5EF4-FFF2-40B4-BE49-F238E27FC236}">
                        <a16:creationId xmlns:a16="http://schemas.microsoft.com/office/drawing/2014/main" xmlns="" id="{64822472-909E-B184-A0CA-87D36434F0C6}"/>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0" name="線">
                    <a:extLst>
                      <a:ext uri="{FF2B5EF4-FFF2-40B4-BE49-F238E27FC236}">
                        <a16:creationId xmlns:a16="http://schemas.microsoft.com/office/drawing/2014/main" xmlns="" id="{F4D27C6E-F7DB-2305-12BF-C0EDED61B3A4}"/>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sp>
            <p:nvSpPr>
              <p:cNvPr id="11" name="線">
                <a:extLst>
                  <a:ext uri="{FF2B5EF4-FFF2-40B4-BE49-F238E27FC236}">
                    <a16:creationId xmlns:a16="http://schemas.microsoft.com/office/drawing/2014/main" xmlns="" id="{72F56733-AD2D-7D0C-2C7D-1D4B15306A0F}"/>
                  </a:ext>
                </a:extLst>
              </p:cNvPr>
              <p:cNvSpPr/>
              <p:nvPr/>
            </p:nvSpPr>
            <p:spPr>
              <a:xfrm flipH="1" flipV="1">
                <a:off x="1699615" y="3881831"/>
                <a:ext cx="214477" cy="2474519"/>
              </a:xfrm>
              <a:prstGeom prst="line">
                <a:avLst/>
              </a:prstGeom>
              <a:ln w="63500">
                <a:solidFill>
                  <a:srgbClr val="0061FF"/>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2" name="線">
                <a:extLst>
                  <a:ext uri="{FF2B5EF4-FFF2-40B4-BE49-F238E27FC236}">
                    <a16:creationId xmlns:a16="http://schemas.microsoft.com/office/drawing/2014/main" xmlns="" id="{06534F01-2927-0440-1474-543D1F6531E4}"/>
                  </a:ext>
                </a:extLst>
              </p:cNvPr>
              <p:cNvSpPr/>
              <p:nvPr/>
            </p:nvSpPr>
            <p:spPr>
              <a:xfrm flipV="1">
                <a:off x="1310893" y="3914655"/>
                <a:ext cx="393373" cy="2798668"/>
              </a:xfrm>
              <a:prstGeom prst="line">
                <a:avLst/>
              </a:prstGeom>
              <a:ln w="63500">
                <a:solidFill>
                  <a:srgbClr val="FF4013"/>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3" name="P,α,e etc">
                <a:extLst>
                  <a:ext uri="{FF2B5EF4-FFF2-40B4-BE49-F238E27FC236}">
                    <a16:creationId xmlns:a16="http://schemas.microsoft.com/office/drawing/2014/main" xmlns="" id="{67CB3949-F492-D1FC-AF22-4742AF017BA8}"/>
                  </a:ext>
                </a:extLst>
              </p:cNvPr>
              <p:cNvSpPr txBox="1"/>
              <p:nvPr/>
            </p:nvSpPr>
            <p:spPr>
              <a:xfrm>
                <a:off x="136338" y="1130480"/>
                <a:ext cx="1335302"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3600">
                    <a:solidFill>
                      <a:srgbClr val="0061FF"/>
                    </a:solidFill>
                  </a:defRPr>
                </a:pPr>
                <a:r>
                  <a:rPr sz="2531"/>
                  <a:t>P,α,e </a:t>
                </a:r>
                <a:r>
                  <a:rPr sz="1547"/>
                  <a:t>etc</a:t>
                </a:r>
              </a:p>
            </p:txBody>
          </p:sp>
          <p:sp>
            <p:nvSpPr>
              <p:cNvPr id="18" name="γ">
                <a:extLst>
                  <a:ext uri="{FF2B5EF4-FFF2-40B4-BE49-F238E27FC236}">
                    <a16:creationId xmlns:a16="http://schemas.microsoft.com/office/drawing/2014/main" xmlns="" id="{0B757F8E-4709-0515-5FF2-8E32618E2683}"/>
                  </a:ext>
                </a:extLst>
              </p:cNvPr>
              <p:cNvSpPr txBox="1"/>
              <p:nvPr/>
            </p:nvSpPr>
            <p:spPr>
              <a:xfrm>
                <a:off x="1814626" y="3119526"/>
                <a:ext cx="594715"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5800">
                    <a:solidFill>
                      <a:srgbClr val="BE38F3"/>
                    </a:solidFill>
                    <a:latin typeface="+mj-lt"/>
                    <a:ea typeface="+mj-ea"/>
                    <a:cs typeface="+mj-cs"/>
                    <a:sym typeface="ヒラギノ角ゴ Pro W6"/>
                  </a:defRPr>
                </a:lvl1pPr>
              </a:lstStyle>
              <a:p>
                <a:r>
                  <a:rPr sz="4078" b="1" dirty="0"/>
                  <a:t>γ</a:t>
                </a:r>
              </a:p>
            </p:txBody>
          </p:sp>
          <p:sp>
            <p:nvSpPr>
              <p:cNvPr id="58" name="e+">
                <a:extLst>
                  <a:ext uri="{FF2B5EF4-FFF2-40B4-BE49-F238E27FC236}">
                    <a16:creationId xmlns:a16="http://schemas.microsoft.com/office/drawing/2014/main" xmlns="" id="{1C4E7C4C-C507-1B14-E376-BB9E4DCEEC24}"/>
                  </a:ext>
                </a:extLst>
              </p:cNvPr>
              <p:cNvSpPr txBox="1"/>
              <p:nvPr/>
            </p:nvSpPr>
            <p:spPr>
              <a:xfrm>
                <a:off x="1853955" y="4103494"/>
                <a:ext cx="581891"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0061FF"/>
                    </a:solidFill>
                    <a:latin typeface="+mj-lt"/>
                    <a:ea typeface="+mj-ea"/>
                    <a:cs typeface="+mj-cs"/>
                    <a:sym typeface="ヒラギノ角ゴ Pro W6"/>
                  </a:defRPr>
                </a:pPr>
                <a:r>
                  <a:rPr sz="4078"/>
                  <a:t>e</a:t>
                </a:r>
                <a:r>
                  <a:rPr sz="4078" baseline="31999"/>
                  <a:t>+</a:t>
                </a:r>
              </a:p>
            </p:txBody>
          </p:sp>
          <p:sp>
            <p:nvSpPr>
              <p:cNvPr id="59" name="e-">
                <a:extLst>
                  <a:ext uri="{FF2B5EF4-FFF2-40B4-BE49-F238E27FC236}">
                    <a16:creationId xmlns:a16="http://schemas.microsoft.com/office/drawing/2014/main" xmlns="" id="{FC09052B-A673-34FA-BDA7-722213E35501}"/>
                  </a:ext>
                </a:extLst>
              </p:cNvPr>
              <p:cNvSpPr txBox="1"/>
              <p:nvPr/>
            </p:nvSpPr>
            <p:spPr>
              <a:xfrm>
                <a:off x="1005584" y="4103494"/>
                <a:ext cx="487314"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FF4013"/>
                    </a:solidFill>
                    <a:latin typeface="+mj-lt"/>
                    <a:ea typeface="+mj-ea"/>
                    <a:cs typeface="+mj-cs"/>
                    <a:sym typeface="ヒラギノ角ゴ Pro W6"/>
                  </a:defRPr>
                </a:pPr>
                <a:r>
                  <a:rPr sz="4078"/>
                  <a:t>e</a:t>
                </a:r>
                <a:r>
                  <a:rPr sz="4078" baseline="31999"/>
                  <a:t>-</a:t>
                </a:r>
              </a:p>
            </p:txBody>
          </p:sp>
          <p:sp>
            <p:nvSpPr>
              <p:cNvPr id="60" name="0.47 g/cm2">
                <a:extLst>
                  <a:ext uri="{FF2B5EF4-FFF2-40B4-BE49-F238E27FC236}">
                    <a16:creationId xmlns:a16="http://schemas.microsoft.com/office/drawing/2014/main" xmlns="" id="{74900901-9EBF-7A0F-28C4-2B1280C43952}"/>
                  </a:ext>
                </a:extLst>
              </p:cNvPr>
              <p:cNvSpPr txBox="1"/>
              <p:nvPr/>
            </p:nvSpPr>
            <p:spPr>
              <a:xfrm>
                <a:off x="2152546" y="2538785"/>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a:t>0.47 g/cm</a:t>
                </a:r>
                <a:r>
                  <a:rPr sz="1195" baseline="31999"/>
                  <a:t>2</a:t>
                </a:r>
              </a:p>
            </p:txBody>
          </p:sp>
          <p:sp>
            <p:nvSpPr>
              <p:cNvPr id="61" name="0.37 g/cm2">
                <a:extLst>
                  <a:ext uri="{FF2B5EF4-FFF2-40B4-BE49-F238E27FC236}">
                    <a16:creationId xmlns:a16="http://schemas.microsoft.com/office/drawing/2014/main" xmlns="" id="{E89438B4-DE72-3AFA-B4FE-09A1DB6CDB35}"/>
                  </a:ext>
                </a:extLst>
              </p:cNvPr>
              <p:cNvSpPr txBox="1"/>
              <p:nvPr/>
            </p:nvSpPr>
            <p:spPr>
              <a:xfrm>
                <a:off x="1908089" y="5373102"/>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dirty="0"/>
                  <a:t>0.37 g/cm</a:t>
                </a:r>
                <a:r>
                  <a:rPr sz="1195" baseline="31999" dirty="0"/>
                  <a:t>2</a:t>
                </a:r>
              </a:p>
            </p:txBody>
          </p:sp>
        </p:grpSp>
      </p:grpSp>
    </p:spTree>
    <p:extLst>
      <p:ext uri="{BB962C8B-B14F-4D97-AF65-F5344CB8AC3E}">
        <p14:creationId xmlns:p14="http://schemas.microsoft.com/office/powerpoint/2010/main" val="2842582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49313A-ACAA-C819-D208-F589C579F46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C00B86DE-416B-6717-3D16-88C42FEDB50F}"/>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21</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AE1F7D91-8D6D-5173-BFD9-4873296C0DCB}"/>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50359F14-B697-B265-F7BE-E9D4970618E7}"/>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Analysis Flow</a:t>
            </a:r>
          </a:p>
        </p:txBody>
      </p:sp>
      <p:sp>
        <p:nvSpPr>
          <p:cNvPr id="16" name="Emulsion data scanning">
            <a:extLst>
              <a:ext uri="{FF2B5EF4-FFF2-40B4-BE49-F238E27FC236}">
                <a16:creationId xmlns:a16="http://schemas.microsoft.com/office/drawing/2014/main" xmlns="" id="{70958B5E-7AD3-A02C-E3B4-79AB59AB22C3}"/>
              </a:ext>
            </a:extLst>
          </p:cNvPr>
          <p:cNvSpPr txBox="1"/>
          <p:nvPr/>
        </p:nvSpPr>
        <p:spPr>
          <a:xfrm>
            <a:off x="4158912" y="1076010"/>
            <a:ext cx="4203686" cy="266933"/>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latin typeface="Helvetica"/>
                <a:ea typeface="Helvetica"/>
                <a:cs typeface="Helvetica"/>
                <a:sym typeface="Helvetica"/>
              </a:defRPr>
            </a:lvl1pPr>
          </a:lstStyle>
          <a:p>
            <a:r>
              <a:rPr sz="1266"/>
              <a:t> Emulsion data scanning</a:t>
            </a:r>
          </a:p>
        </p:txBody>
      </p:sp>
      <p:sp>
        <p:nvSpPr>
          <p:cNvPr id="17" name="Star Camera…">
            <a:extLst>
              <a:ext uri="{FF2B5EF4-FFF2-40B4-BE49-F238E27FC236}">
                <a16:creationId xmlns:a16="http://schemas.microsoft.com/office/drawing/2014/main" xmlns="" id="{47C6FF7B-5706-A92E-08D2-539129DE7500}"/>
              </a:ext>
            </a:extLst>
          </p:cNvPr>
          <p:cNvSpPr txBox="1"/>
          <p:nvPr/>
        </p:nvSpPr>
        <p:spPr>
          <a:xfrm>
            <a:off x="6091227" y="4081971"/>
            <a:ext cx="2792746" cy="1121077"/>
          </a:xfrm>
          <a:prstGeom prst="rect">
            <a:avLst/>
          </a:prstGeom>
          <a:ln w="38100">
            <a:solidFill>
              <a:schemeClr val="accent1"/>
            </a:solidFill>
            <a:miter lim="400000"/>
          </a:ln>
          <a:extLst>
            <a:ext uri="{C572A759-6A51-4108-AA02-DFA0A04FC94B}">
              <ma14:wrappingTextBoxFlag xmlns:ma14="http://schemas.microsoft.com/office/mac/drawingml/2011/main" val="1"/>
            </a:ext>
          </a:extLst>
        </p:spPr>
        <p:txBody>
          <a:bodyPr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altLang="ja-JP" sz="2531" dirty="0">
                <a:solidFill>
                  <a:schemeClr val="accent1"/>
                </a:solidFill>
              </a:rPr>
              <a:t>Attitude monitor</a:t>
            </a:r>
            <a:endParaRPr lang="en-US" sz="2531" dirty="0">
              <a:solidFill>
                <a:schemeClr val="accent1"/>
              </a:solidFill>
            </a:endParaRPr>
          </a:p>
          <a:p>
            <a:pPr>
              <a:lnSpc>
                <a:spcPct val="80000"/>
              </a:lnSpc>
              <a:spcBef>
                <a:spcPts val="1687"/>
              </a:spcBef>
              <a:defRPr sz="3600" b="1">
                <a:solidFill>
                  <a:schemeClr val="accent2"/>
                </a:solidFill>
                <a:latin typeface="Helvetica"/>
                <a:ea typeface="Helvetica"/>
                <a:cs typeface="Helvetica"/>
                <a:sym typeface="Helvetica"/>
              </a:defRPr>
            </a:pPr>
            <a:r>
              <a:rPr lang="ja-JP" altLang="en-US" sz="2109" dirty="0">
                <a:solidFill>
                  <a:srgbClr val="000000"/>
                </a:solidFill>
              </a:rPr>
              <a:t>・</a:t>
            </a:r>
            <a:r>
              <a:rPr sz="2109" dirty="0">
                <a:solidFill>
                  <a:srgbClr val="000000"/>
                </a:solidFill>
              </a:rPr>
              <a:t>Arrival direction on celestial coord.</a:t>
            </a:r>
          </a:p>
        </p:txBody>
      </p:sp>
      <p:sp>
        <p:nvSpPr>
          <p:cNvPr id="19" name="Time stamper…">
            <a:extLst>
              <a:ext uri="{FF2B5EF4-FFF2-40B4-BE49-F238E27FC236}">
                <a16:creationId xmlns:a16="http://schemas.microsoft.com/office/drawing/2014/main" xmlns="" id="{78EF96A1-AF30-0865-E52B-C11C8DE22C79}"/>
              </a:ext>
            </a:extLst>
          </p:cNvPr>
          <p:cNvSpPr txBox="1"/>
          <p:nvPr/>
        </p:nvSpPr>
        <p:spPr>
          <a:xfrm>
            <a:off x="6380703" y="2628741"/>
            <a:ext cx="2705696" cy="776944"/>
          </a:xfrm>
          <a:prstGeom prst="rect">
            <a:avLst/>
          </a:prstGeom>
          <a:ln w="38100">
            <a:solidFill>
              <a:schemeClr val="accent6">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b="1">
                <a:solidFill>
                  <a:srgbClr val="669C35"/>
                </a:solidFill>
                <a:latin typeface="Helvetica"/>
                <a:ea typeface="Helvetica"/>
                <a:cs typeface="Helvetica"/>
                <a:sym typeface="Helvetica"/>
              </a:defRPr>
            </a:pPr>
            <a:r>
              <a:rPr sz="2400" dirty="0">
                <a:solidFill>
                  <a:schemeClr val="accent6">
                    <a:lumMod val="20000"/>
                    <a:lumOff val="80000"/>
                  </a:schemeClr>
                </a:solidFill>
              </a:rPr>
              <a:t>Time stamper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Arrival Timing</a:t>
            </a:r>
          </a:p>
        </p:txBody>
      </p:sp>
      <p:sp>
        <p:nvSpPr>
          <p:cNvPr id="20" name="Converter…">
            <a:extLst>
              <a:ext uri="{FF2B5EF4-FFF2-40B4-BE49-F238E27FC236}">
                <a16:creationId xmlns:a16="http://schemas.microsoft.com/office/drawing/2014/main" xmlns="" id="{F98A264D-2E29-79AA-E3EF-6133A1BDE884}"/>
              </a:ext>
            </a:extLst>
          </p:cNvPr>
          <p:cNvSpPr txBox="1"/>
          <p:nvPr/>
        </p:nvSpPr>
        <p:spPr>
          <a:xfrm>
            <a:off x="3197048" y="2070869"/>
            <a:ext cx="3062884" cy="1511312"/>
          </a:xfrm>
          <a:prstGeom prst="rect">
            <a:avLst/>
          </a:prstGeom>
          <a:ln w="50800">
            <a:solidFill>
              <a:schemeClr val="accent2">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4000" b="1">
                <a:solidFill>
                  <a:schemeClr val="accent5">
                    <a:hueOff val="74980"/>
                    <a:lumOff val="21062"/>
                  </a:schemeClr>
                </a:solidFill>
                <a:latin typeface="Helvetica"/>
                <a:ea typeface="Helvetica"/>
                <a:cs typeface="Helvetica"/>
                <a:sym typeface="Helvetica"/>
              </a:defRPr>
            </a:pPr>
            <a:r>
              <a:rPr sz="2812" dirty="0">
                <a:solidFill>
                  <a:schemeClr val="accent2">
                    <a:lumMod val="20000"/>
                    <a:lumOff val="80000"/>
                  </a:schemeClr>
                </a:solidFill>
              </a:rPr>
              <a:t>Converter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Event Selection</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Angle, Energy </a:t>
            </a:r>
            <a:r>
              <a:rPr lang="ja-JP" altLang="en-US" sz="2180" dirty="0">
                <a:solidFill>
                  <a:schemeClr val="bg1">
                    <a:lumMod val="65000"/>
                  </a:schemeClr>
                </a:solidFill>
              </a:rPr>
              <a:t>　　</a:t>
            </a:r>
            <a:endParaRPr lang="en-US" altLang="ja-JP" sz="2180" dirty="0">
              <a:solidFill>
                <a:schemeClr val="bg1">
                  <a:lumMod val="65000"/>
                </a:schemeClr>
              </a:solidFill>
            </a:endParaRP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　</a:t>
            </a:r>
            <a:r>
              <a:rPr sz="2180" dirty="0">
                <a:solidFill>
                  <a:schemeClr val="bg1">
                    <a:lumMod val="65000"/>
                  </a:schemeClr>
                </a:solidFill>
              </a:rPr>
              <a:t>reconstruction</a:t>
            </a:r>
          </a:p>
        </p:txBody>
      </p:sp>
      <p:sp>
        <p:nvSpPr>
          <p:cNvPr id="21" name="線">
            <a:extLst>
              <a:ext uri="{FF2B5EF4-FFF2-40B4-BE49-F238E27FC236}">
                <a16:creationId xmlns:a16="http://schemas.microsoft.com/office/drawing/2014/main" xmlns="" id="{224CBF73-B64C-18EC-6D87-DA3AE9104C6A}"/>
              </a:ext>
            </a:extLst>
          </p:cNvPr>
          <p:cNvSpPr/>
          <p:nvPr/>
        </p:nvSpPr>
        <p:spPr>
          <a:xfrm flipV="1">
            <a:off x="3989321" y="3566648"/>
            <a:ext cx="1" cy="1902118"/>
          </a:xfrm>
          <a:prstGeom prst="line">
            <a:avLst/>
          </a:prstGeom>
          <a:ln w="63500">
            <a:solidFill>
              <a:srgbClr val="FFCC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3" name="線">
            <a:extLst>
              <a:ext uri="{FF2B5EF4-FFF2-40B4-BE49-F238E27FC236}">
                <a16:creationId xmlns:a16="http://schemas.microsoft.com/office/drawing/2014/main" xmlns="" id="{B9F25A34-CDEF-8D9E-48EA-E2FC9226D6F8}"/>
              </a:ext>
            </a:extLst>
          </p:cNvPr>
          <p:cNvSpPr/>
          <p:nvPr/>
        </p:nvSpPr>
        <p:spPr>
          <a:xfrm flipV="1">
            <a:off x="4032070" y="4448056"/>
            <a:ext cx="2065444" cy="4"/>
          </a:xfrm>
          <a:prstGeom prst="line">
            <a:avLst/>
          </a:prstGeom>
          <a:ln w="63500">
            <a:solidFill>
              <a:schemeClr val="accent1"/>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4" name="線">
            <a:extLst>
              <a:ext uri="{FF2B5EF4-FFF2-40B4-BE49-F238E27FC236}">
                <a16:creationId xmlns:a16="http://schemas.microsoft.com/office/drawing/2014/main" xmlns="" id="{56675C91-5958-5260-AB74-4089DCABC749}"/>
              </a:ext>
            </a:extLst>
          </p:cNvPr>
          <p:cNvSpPr/>
          <p:nvPr/>
        </p:nvSpPr>
        <p:spPr>
          <a:xfrm>
            <a:off x="4566645" y="1444157"/>
            <a:ext cx="1708895" cy="5890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22" y="8582"/>
                </a:lnTo>
                <a:lnTo>
                  <a:pt x="196" y="8582"/>
                </a:lnTo>
                <a:lnTo>
                  <a:pt x="0" y="21600"/>
                </a:lnTo>
              </a:path>
            </a:pathLst>
          </a:custGeom>
          <a:ln w="88900">
            <a:solidFill>
              <a:srgbClr val="000000"/>
            </a:solidFill>
            <a:miter lim="400000"/>
            <a:tailEnd type="stealth"/>
          </a:ln>
        </p:spPr>
        <p:txBody>
          <a:bodyPr lIns="35719" tIns="35719" rIns="35719" bIns="35719" anchor="ctr"/>
          <a:lstStyle/>
          <a:p>
            <a:endParaRPr sz="1266"/>
          </a:p>
        </p:txBody>
      </p:sp>
      <p:sp>
        <p:nvSpPr>
          <p:cNvPr id="25" name="線">
            <a:extLst>
              <a:ext uri="{FF2B5EF4-FFF2-40B4-BE49-F238E27FC236}">
                <a16:creationId xmlns:a16="http://schemas.microsoft.com/office/drawing/2014/main" xmlns="" id="{BE0121E5-66BD-0729-CB5A-423C990D3734}"/>
              </a:ext>
            </a:extLst>
          </p:cNvPr>
          <p:cNvSpPr/>
          <p:nvPr/>
        </p:nvSpPr>
        <p:spPr>
          <a:xfrm>
            <a:off x="6270915" y="1669735"/>
            <a:ext cx="1285601" cy="914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88900">
            <a:solidFill>
              <a:srgbClr val="000000"/>
            </a:solidFill>
            <a:miter lim="400000"/>
            <a:tailEnd type="stealth"/>
          </a:ln>
        </p:spPr>
        <p:txBody>
          <a:bodyPr lIns="35719" tIns="35719" rIns="35719" bIns="35719" anchor="ctr"/>
          <a:lstStyle/>
          <a:p>
            <a:endParaRPr sz="1266"/>
          </a:p>
        </p:txBody>
      </p:sp>
      <p:sp>
        <p:nvSpPr>
          <p:cNvPr id="56" name="線">
            <a:extLst>
              <a:ext uri="{FF2B5EF4-FFF2-40B4-BE49-F238E27FC236}">
                <a16:creationId xmlns:a16="http://schemas.microsoft.com/office/drawing/2014/main" xmlns="" id="{514B5871-7F32-98DB-41B4-5DBF09EB2589}"/>
              </a:ext>
            </a:extLst>
          </p:cNvPr>
          <p:cNvSpPr/>
          <p:nvPr/>
        </p:nvSpPr>
        <p:spPr>
          <a:xfrm rot="5400000">
            <a:off x="5110459" y="2410768"/>
            <a:ext cx="504257" cy="255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0">
            <a:solidFill>
              <a:schemeClr val="accent6">
                <a:lumMod val="20000"/>
                <a:lumOff val="80000"/>
              </a:schemeClr>
            </a:solidFill>
            <a:miter lim="400000"/>
            <a:tailEnd type="arrow"/>
          </a:ln>
        </p:spPr>
        <p:txBody>
          <a:bodyPr lIns="35719" tIns="35719" rIns="35719" bIns="35719" anchor="ctr"/>
          <a:lstStyle/>
          <a:p>
            <a:endParaRPr sz="1266">
              <a:solidFill>
                <a:schemeClr val="accent6">
                  <a:lumMod val="20000"/>
                  <a:lumOff val="80000"/>
                </a:schemeClr>
              </a:solidFill>
            </a:endParaRPr>
          </a:p>
        </p:txBody>
      </p:sp>
      <p:sp>
        <p:nvSpPr>
          <p:cNvPr id="57" name="Star Camera…">
            <a:extLst>
              <a:ext uri="{FF2B5EF4-FFF2-40B4-BE49-F238E27FC236}">
                <a16:creationId xmlns:a16="http://schemas.microsoft.com/office/drawing/2014/main" xmlns="" id="{B385DED4-D868-33F3-8E0B-F3EDC253BA0D}"/>
              </a:ext>
            </a:extLst>
          </p:cNvPr>
          <p:cNvSpPr txBox="1"/>
          <p:nvPr/>
        </p:nvSpPr>
        <p:spPr>
          <a:xfrm>
            <a:off x="2838574" y="5520689"/>
            <a:ext cx="6045395" cy="1192635"/>
          </a:xfrm>
          <a:prstGeom prst="rect">
            <a:avLst/>
          </a:prstGeom>
          <a:ln w="38100">
            <a:solidFill>
              <a:srgbClr val="FFCCFF"/>
            </a:solidFill>
            <a:miter lim="400000"/>
          </a:ln>
          <a:extLst>
            <a:ext uri="{C572A759-6A51-4108-AA02-DFA0A04FC94B}">
              <ma14:wrappingTextBoxFlag xmlns:ma14="http://schemas.microsoft.com/office/mac/drawingml/2011/main" val="1"/>
            </a:ext>
          </a:extLst>
        </p:spPr>
        <p:txBody>
          <a:bodyPr wrap="square"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rgbClr val="FFCCFF"/>
                </a:solidFill>
              </a:rPr>
              <a:t> Combined Analysis</a:t>
            </a:r>
          </a:p>
          <a:p>
            <a:pPr marL="223235">
              <a:lnSpc>
                <a:spcPct val="80000"/>
              </a:lnSpc>
              <a:spcBef>
                <a:spcPts val="1687"/>
              </a:spcBef>
              <a:buSzPct val="171000"/>
              <a:defRPr sz="3000">
                <a:latin typeface="Helvetica"/>
                <a:ea typeface="Helvetica"/>
                <a:cs typeface="Helvetica"/>
                <a:sym typeface="Helvetica"/>
              </a:defRPr>
            </a:pPr>
            <a:r>
              <a:rPr lang="ja-JP" altLang="en-US" sz="2400" dirty="0">
                <a:solidFill>
                  <a:schemeClr val="bg1">
                    <a:lumMod val="65000"/>
                  </a:schemeClr>
                </a:solidFill>
              </a:rPr>
              <a:t>・</a:t>
            </a:r>
            <a:r>
              <a:rPr lang="en-US" altLang="ja-JP" sz="2400" dirty="0">
                <a:solidFill>
                  <a:schemeClr val="bg1">
                    <a:lumMod val="65000"/>
                  </a:schemeClr>
                </a:solidFill>
              </a:rPr>
              <a:t>Mapping detected events on celestial coord. (on going analysis)</a:t>
            </a:r>
            <a:endParaRPr lang="ja-JP" altLang="en-US" sz="2400" dirty="0">
              <a:solidFill>
                <a:schemeClr val="bg1">
                  <a:lumMod val="65000"/>
                </a:schemeClr>
              </a:solidFill>
            </a:endParaRPr>
          </a:p>
        </p:txBody>
      </p:sp>
      <p:grpSp>
        <p:nvGrpSpPr>
          <p:cNvPr id="2" name="グループ化 1">
            <a:extLst>
              <a:ext uri="{FF2B5EF4-FFF2-40B4-BE49-F238E27FC236}">
                <a16:creationId xmlns:a16="http://schemas.microsoft.com/office/drawing/2014/main" xmlns="" id="{C453F51A-FE48-BC9F-39DB-810A110670C7}"/>
              </a:ext>
            </a:extLst>
          </p:cNvPr>
          <p:cNvGrpSpPr/>
          <p:nvPr/>
        </p:nvGrpSpPr>
        <p:grpSpPr>
          <a:xfrm>
            <a:off x="-8930" y="1130480"/>
            <a:ext cx="3098602" cy="5582843"/>
            <a:chOff x="-8930" y="1130480"/>
            <a:chExt cx="3098602" cy="5582843"/>
          </a:xfrm>
        </p:grpSpPr>
        <p:pic>
          <p:nvPicPr>
            <p:cNvPr id="6" name="droppedImage.png" descr="droppedImage.png">
              <a:extLst>
                <a:ext uri="{FF2B5EF4-FFF2-40B4-BE49-F238E27FC236}">
                  <a16:creationId xmlns:a16="http://schemas.microsoft.com/office/drawing/2014/main" xmlns="" id="{37CF6872-409D-0F0B-87DD-A0DB1D299090}"/>
                </a:ext>
              </a:extLst>
            </p:cNvPr>
            <p:cNvPicPr>
              <a:picLocks noChangeAspect="1"/>
            </p:cNvPicPr>
            <p:nvPr/>
          </p:nvPicPr>
          <p:blipFill>
            <a:blip r:embed="rId3"/>
            <a:srcRect t="15110" r="7712" b="22662"/>
            <a:stretch/>
          </p:blipFill>
          <p:spPr>
            <a:xfrm>
              <a:off x="-8930" y="1633832"/>
              <a:ext cx="3098602" cy="3371268"/>
            </a:xfrm>
            <a:prstGeom prst="rect">
              <a:avLst/>
            </a:prstGeom>
            <a:ln w="12700">
              <a:miter lim="400000"/>
            </a:ln>
          </p:spPr>
        </p:pic>
        <p:grpSp>
          <p:nvGrpSpPr>
            <p:cNvPr id="7" name="グループ化 6">
              <a:extLst>
                <a:ext uri="{FF2B5EF4-FFF2-40B4-BE49-F238E27FC236}">
                  <a16:creationId xmlns:a16="http://schemas.microsoft.com/office/drawing/2014/main" xmlns="" id="{AB99303C-B413-23C3-29FE-4DE1394DD2CB}"/>
                </a:ext>
              </a:extLst>
            </p:cNvPr>
            <p:cNvGrpSpPr/>
            <p:nvPr/>
          </p:nvGrpSpPr>
          <p:grpSpPr>
            <a:xfrm>
              <a:off x="0" y="1130480"/>
              <a:ext cx="2986109" cy="5582843"/>
              <a:chOff x="0" y="1130480"/>
              <a:chExt cx="2986109" cy="5582843"/>
            </a:xfrm>
          </p:grpSpPr>
          <p:pic>
            <p:nvPicPr>
              <p:cNvPr id="8" name="droppedImage.png" descr="droppedImage.png">
                <a:extLst>
                  <a:ext uri="{FF2B5EF4-FFF2-40B4-BE49-F238E27FC236}">
                    <a16:creationId xmlns:a16="http://schemas.microsoft.com/office/drawing/2014/main" xmlns="" id="{3FC45E8B-6E4D-65B4-9533-EC98AD6184DA}"/>
                  </a:ext>
                </a:extLst>
              </p:cNvPr>
              <p:cNvPicPr>
                <a:picLocks noChangeAspect="1"/>
              </p:cNvPicPr>
              <p:nvPr/>
            </p:nvPicPr>
            <p:blipFill>
              <a:blip r:embed="rId3"/>
              <a:srcRect t="1706" r="18352" b="84630"/>
              <a:stretch/>
            </p:blipFill>
            <p:spPr>
              <a:xfrm>
                <a:off x="0" y="5075640"/>
                <a:ext cx="2741352" cy="740292"/>
              </a:xfrm>
              <a:prstGeom prst="rect">
                <a:avLst/>
              </a:prstGeom>
              <a:ln w="12700">
                <a:miter lim="400000"/>
              </a:ln>
            </p:spPr>
          </p:pic>
          <p:sp>
            <p:nvSpPr>
              <p:cNvPr id="9" name="線">
                <a:extLst>
                  <a:ext uri="{FF2B5EF4-FFF2-40B4-BE49-F238E27FC236}">
                    <a16:creationId xmlns:a16="http://schemas.microsoft.com/office/drawing/2014/main" xmlns="" id="{72BD8525-1AD5-AC24-AD6E-54862C59651E}"/>
                  </a:ext>
                </a:extLst>
              </p:cNvPr>
              <p:cNvSpPr/>
              <p:nvPr/>
            </p:nvSpPr>
            <p:spPr>
              <a:xfrm flipV="1">
                <a:off x="663941" y="1174617"/>
                <a:ext cx="412961" cy="5467149"/>
              </a:xfrm>
              <a:prstGeom prst="line">
                <a:avLst/>
              </a:prstGeom>
              <a:ln w="38100">
                <a:solidFill>
                  <a:srgbClr val="0061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grpSp>
            <p:nvGrpSpPr>
              <p:cNvPr id="10" name="グループ">
                <a:extLst>
                  <a:ext uri="{FF2B5EF4-FFF2-40B4-BE49-F238E27FC236}">
                    <a16:creationId xmlns:a16="http://schemas.microsoft.com/office/drawing/2014/main" xmlns="" id="{4BD330B0-E7D1-9743-3792-A4590CCA5A37}"/>
                  </a:ext>
                </a:extLst>
              </p:cNvPr>
              <p:cNvGrpSpPr/>
              <p:nvPr/>
            </p:nvGrpSpPr>
            <p:grpSpPr>
              <a:xfrm>
                <a:off x="1610091" y="1266963"/>
                <a:ext cx="648534" cy="2551305"/>
                <a:chOff x="322719" y="781766"/>
                <a:chExt cx="922359" cy="3628520"/>
              </a:xfrm>
            </p:grpSpPr>
            <p:grpSp>
              <p:nvGrpSpPr>
                <p:cNvPr id="61" name="グループ">
                  <a:extLst>
                    <a:ext uri="{FF2B5EF4-FFF2-40B4-BE49-F238E27FC236}">
                      <a16:creationId xmlns:a16="http://schemas.microsoft.com/office/drawing/2014/main" xmlns="" id="{413D354D-DFBB-BA84-EDDC-D5EBBB5A6871}"/>
                    </a:ext>
                  </a:extLst>
                </p:cNvPr>
                <p:cNvGrpSpPr/>
                <p:nvPr/>
              </p:nvGrpSpPr>
              <p:grpSpPr>
                <a:xfrm rot="1992565">
                  <a:off x="916946" y="781766"/>
                  <a:ext cx="328132" cy="686792"/>
                  <a:chOff x="319570" y="684809"/>
                  <a:chExt cx="328131" cy="686791"/>
                </a:xfrm>
              </p:grpSpPr>
              <p:sp>
                <p:nvSpPr>
                  <p:cNvPr id="76" name="線">
                    <a:extLst>
                      <a:ext uri="{FF2B5EF4-FFF2-40B4-BE49-F238E27FC236}">
                        <a16:creationId xmlns:a16="http://schemas.microsoft.com/office/drawing/2014/main" xmlns="" id="{2FBD6627-616D-834C-5508-3BB21924CF20}"/>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7" name="線">
                    <a:extLst>
                      <a:ext uri="{FF2B5EF4-FFF2-40B4-BE49-F238E27FC236}">
                        <a16:creationId xmlns:a16="http://schemas.microsoft.com/office/drawing/2014/main" xmlns="" id="{65684D7B-B8D0-DF6C-D042-74A74285F41D}"/>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8" name="線">
                    <a:extLst>
                      <a:ext uri="{FF2B5EF4-FFF2-40B4-BE49-F238E27FC236}">
                        <a16:creationId xmlns:a16="http://schemas.microsoft.com/office/drawing/2014/main" xmlns="" id="{2E75F6E3-6AEC-614A-011A-31D80CF2ED24}"/>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2" name="グループ">
                  <a:extLst>
                    <a:ext uri="{FF2B5EF4-FFF2-40B4-BE49-F238E27FC236}">
                      <a16:creationId xmlns:a16="http://schemas.microsoft.com/office/drawing/2014/main" xmlns="" id="{F0E1F691-37DA-8A94-ACF6-EFDBAB877CAF}"/>
                    </a:ext>
                  </a:extLst>
                </p:cNvPr>
                <p:cNvGrpSpPr/>
                <p:nvPr/>
              </p:nvGrpSpPr>
              <p:grpSpPr>
                <a:xfrm rot="1992565">
                  <a:off x="576720" y="1565485"/>
                  <a:ext cx="647701" cy="1371601"/>
                  <a:chOff x="0" y="0"/>
                  <a:chExt cx="647700" cy="1371599"/>
                </a:xfrm>
              </p:grpSpPr>
              <p:sp>
                <p:nvSpPr>
                  <p:cNvPr id="70" name="線">
                    <a:extLst>
                      <a:ext uri="{FF2B5EF4-FFF2-40B4-BE49-F238E27FC236}">
                        <a16:creationId xmlns:a16="http://schemas.microsoft.com/office/drawing/2014/main" xmlns="" id="{6F0E275D-34F5-1EDA-7B6F-03C4D6E28846}"/>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1" name="線">
                    <a:extLst>
                      <a:ext uri="{FF2B5EF4-FFF2-40B4-BE49-F238E27FC236}">
                        <a16:creationId xmlns:a16="http://schemas.microsoft.com/office/drawing/2014/main" xmlns="" id="{D7E78343-3BAC-74B3-D228-77BDD5D54671}"/>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2" name="線">
                    <a:extLst>
                      <a:ext uri="{FF2B5EF4-FFF2-40B4-BE49-F238E27FC236}">
                        <a16:creationId xmlns:a16="http://schemas.microsoft.com/office/drawing/2014/main" xmlns="" id="{FB11A77E-2B87-5BE7-B41F-751E768F3BC8}"/>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3" name="線">
                    <a:extLst>
                      <a:ext uri="{FF2B5EF4-FFF2-40B4-BE49-F238E27FC236}">
                        <a16:creationId xmlns:a16="http://schemas.microsoft.com/office/drawing/2014/main" xmlns="" id="{387EA861-6613-DCC6-7328-FB18A491C106}"/>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dirty="0"/>
                  </a:p>
                </p:txBody>
              </p:sp>
              <p:sp>
                <p:nvSpPr>
                  <p:cNvPr id="74" name="線">
                    <a:extLst>
                      <a:ext uri="{FF2B5EF4-FFF2-40B4-BE49-F238E27FC236}">
                        <a16:creationId xmlns:a16="http://schemas.microsoft.com/office/drawing/2014/main" xmlns="" id="{D419C7E6-362D-C2B1-CC3D-0A461B886AB1}"/>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5" name="線">
                    <a:extLst>
                      <a:ext uri="{FF2B5EF4-FFF2-40B4-BE49-F238E27FC236}">
                        <a16:creationId xmlns:a16="http://schemas.microsoft.com/office/drawing/2014/main" xmlns="" id="{5003B9A2-4C7C-FA93-B4CC-E25399EDAE62}"/>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3" name="グループ">
                  <a:extLst>
                    <a:ext uri="{FF2B5EF4-FFF2-40B4-BE49-F238E27FC236}">
                      <a16:creationId xmlns:a16="http://schemas.microsoft.com/office/drawing/2014/main" xmlns="" id="{A9A2DBF0-5758-3CFA-498B-83CA2B26FAE4}"/>
                    </a:ext>
                  </a:extLst>
                </p:cNvPr>
                <p:cNvGrpSpPr/>
                <p:nvPr/>
              </p:nvGrpSpPr>
              <p:grpSpPr>
                <a:xfrm rot="1992565">
                  <a:off x="322719" y="3038685"/>
                  <a:ext cx="647702" cy="1371601"/>
                  <a:chOff x="0" y="0"/>
                  <a:chExt cx="647700" cy="1371599"/>
                </a:xfrm>
              </p:grpSpPr>
              <p:sp>
                <p:nvSpPr>
                  <p:cNvPr id="64" name="線">
                    <a:extLst>
                      <a:ext uri="{FF2B5EF4-FFF2-40B4-BE49-F238E27FC236}">
                        <a16:creationId xmlns:a16="http://schemas.microsoft.com/office/drawing/2014/main" xmlns="" id="{80384142-DADD-BE0A-816E-DCF528AFB684}"/>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5" name="線">
                    <a:extLst>
                      <a:ext uri="{FF2B5EF4-FFF2-40B4-BE49-F238E27FC236}">
                        <a16:creationId xmlns:a16="http://schemas.microsoft.com/office/drawing/2014/main" xmlns="" id="{B6E81A7E-BE67-5072-E392-1D5E6FE8DBD8}"/>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6" name="線">
                    <a:extLst>
                      <a:ext uri="{FF2B5EF4-FFF2-40B4-BE49-F238E27FC236}">
                        <a16:creationId xmlns:a16="http://schemas.microsoft.com/office/drawing/2014/main" xmlns="" id="{6FBF9C6D-B2B0-4475-0649-15844DA97976}"/>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7" name="線">
                    <a:extLst>
                      <a:ext uri="{FF2B5EF4-FFF2-40B4-BE49-F238E27FC236}">
                        <a16:creationId xmlns:a16="http://schemas.microsoft.com/office/drawing/2014/main" xmlns="" id="{86323DAB-30D1-776D-EC13-5A5C44178876}"/>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8" name="線">
                    <a:extLst>
                      <a:ext uri="{FF2B5EF4-FFF2-40B4-BE49-F238E27FC236}">
                        <a16:creationId xmlns:a16="http://schemas.microsoft.com/office/drawing/2014/main" xmlns="" id="{4568609F-DDE9-D09D-C529-32FB9BE7FBE3}"/>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9" name="線">
                    <a:extLst>
                      <a:ext uri="{FF2B5EF4-FFF2-40B4-BE49-F238E27FC236}">
                        <a16:creationId xmlns:a16="http://schemas.microsoft.com/office/drawing/2014/main" xmlns="" id="{9AA731C1-B8D7-89C8-18EA-4B1361411465}"/>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sp>
            <p:nvSpPr>
              <p:cNvPr id="11" name="線">
                <a:extLst>
                  <a:ext uri="{FF2B5EF4-FFF2-40B4-BE49-F238E27FC236}">
                    <a16:creationId xmlns:a16="http://schemas.microsoft.com/office/drawing/2014/main" xmlns="" id="{446ECDAB-40D2-BEA1-45D5-0094524CE31D}"/>
                  </a:ext>
                </a:extLst>
              </p:cNvPr>
              <p:cNvSpPr/>
              <p:nvPr/>
            </p:nvSpPr>
            <p:spPr>
              <a:xfrm flipH="1" flipV="1">
                <a:off x="1699615" y="3881831"/>
                <a:ext cx="214477" cy="2474519"/>
              </a:xfrm>
              <a:prstGeom prst="line">
                <a:avLst/>
              </a:prstGeom>
              <a:ln w="63500">
                <a:solidFill>
                  <a:srgbClr val="0061FF"/>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2" name="線">
                <a:extLst>
                  <a:ext uri="{FF2B5EF4-FFF2-40B4-BE49-F238E27FC236}">
                    <a16:creationId xmlns:a16="http://schemas.microsoft.com/office/drawing/2014/main" xmlns="" id="{84409DD9-CB05-A171-D87E-8B20A4EBF317}"/>
                  </a:ext>
                </a:extLst>
              </p:cNvPr>
              <p:cNvSpPr/>
              <p:nvPr/>
            </p:nvSpPr>
            <p:spPr>
              <a:xfrm flipV="1">
                <a:off x="1310893" y="3914655"/>
                <a:ext cx="393373" cy="2798668"/>
              </a:xfrm>
              <a:prstGeom prst="line">
                <a:avLst/>
              </a:prstGeom>
              <a:ln w="63500">
                <a:solidFill>
                  <a:srgbClr val="FF4013"/>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3" name="P,α,e etc">
                <a:extLst>
                  <a:ext uri="{FF2B5EF4-FFF2-40B4-BE49-F238E27FC236}">
                    <a16:creationId xmlns:a16="http://schemas.microsoft.com/office/drawing/2014/main" xmlns="" id="{02C015D4-1406-0604-2F9A-74406B2F4CF7}"/>
                  </a:ext>
                </a:extLst>
              </p:cNvPr>
              <p:cNvSpPr txBox="1"/>
              <p:nvPr/>
            </p:nvSpPr>
            <p:spPr>
              <a:xfrm>
                <a:off x="136338" y="1130480"/>
                <a:ext cx="1335302"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3600">
                    <a:solidFill>
                      <a:srgbClr val="0061FF"/>
                    </a:solidFill>
                  </a:defRPr>
                </a:pPr>
                <a:r>
                  <a:rPr sz="2531"/>
                  <a:t>P,α,e </a:t>
                </a:r>
                <a:r>
                  <a:rPr sz="1547"/>
                  <a:t>etc</a:t>
                </a:r>
              </a:p>
            </p:txBody>
          </p:sp>
          <p:sp>
            <p:nvSpPr>
              <p:cNvPr id="14" name="γ">
                <a:extLst>
                  <a:ext uri="{FF2B5EF4-FFF2-40B4-BE49-F238E27FC236}">
                    <a16:creationId xmlns:a16="http://schemas.microsoft.com/office/drawing/2014/main" xmlns="" id="{B08513E2-60E8-8B01-BE30-22ADA613B1C8}"/>
                  </a:ext>
                </a:extLst>
              </p:cNvPr>
              <p:cNvSpPr txBox="1"/>
              <p:nvPr/>
            </p:nvSpPr>
            <p:spPr>
              <a:xfrm>
                <a:off x="1814626" y="3119526"/>
                <a:ext cx="594715"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5800">
                    <a:solidFill>
                      <a:srgbClr val="BE38F3"/>
                    </a:solidFill>
                    <a:latin typeface="+mj-lt"/>
                    <a:ea typeface="+mj-ea"/>
                    <a:cs typeface="+mj-cs"/>
                    <a:sym typeface="ヒラギノ角ゴ Pro W6"/>
                  </a:defRPr>
                </a:lvl1pPr>
              </a:lstStyle>
              <a:p>
                <a:r>
                  <a:rPr sz="4078" b="1" dirty="0"/>
                  <a:t>γ</a:t>
                </a:r>
              </a:p>
            </p:txBody>
          </p:sp>
          <p:sp>
            <p:nvSpPr>
              <p:cNvPr id="18" name="e+">
                <a:extLst>
                  <a:ext uri="{FF2B5EF4-FFF2-40B4-BE49-F238E27FC236}">
                    <a16:creationId xmlns:a16="http://schemas.microsoft.com/office/drawing/2014/main" xmlns="" id="{21361F8F-AE58-2C09-491A-1215F912EE4C}"/>
                  </a:ext>
                </a:extLst>
              </p:cNvPr>
              <p:cNvSpPr txBox="1"/>
              <p:nvPr/>
            </p:nvSpPr>
            <p:spPr>
              <a:xfrm>
                <a:off x="1853955" y="4103494"/>
                <a:ext cx="581891"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0061FF"/>
                    </a:solidFill>
                    <a:latin typeface="+mj-lt"/>
                    <a:ea typeface="+mj-ea"/>
                    <a:cs typeface="+mj-cs"/>
                    <a:sym typeface="ヒラギノ角ゴ Pro W6"/>
                  </a:defRPr>
                </a:pPr>
                <a:r>
                  <a:rPr sz="4078"/>
                  <a:t>e</a:t>
                </a:r>
                <a:r>
                  <a:rPr sz="4078" baseline="31999"/>
                  <a:t>+</a:t>
                </a:r>
              </a:p>
            </p:txBody>
          </p:sp>
          <p:sp>
            <p:nvSpPr>
              <p:cNvPr id="58" name="e-">
                <a:extLst>
                  <a:ext uri="{FF2B5EF4-FFF2-40B4-BE49-F238E27FC236}">
                    <a16:creationId xmlns:a16="http://schemas.microsoft.com/office/drawing/2014/main" xmlns="" id="{E2DB22BC-3DCD-8579-81A3-2963F78B22FE}"/>
                  </a:ext>
                </a:extLst>
              </p:cNvPr>
              <p:cNvSpPr txBox="1"/>
              <p:nvPr/>
            </p:nvSpPr>
            <p:spPr>
              <a:xfrm>
                <a:off x="1005584" y="4103494"/>
                <a:ext cx="487314"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FF4013"/>
                    </a:solidFill>
                    <a:latin typeface="+mj-lt"/>
                    <a:ea typeface="+mj-ea"/>
                    <a:cs typeface="+mj-cs"/>
                    <a:sym typeface="ヒラギノ角ゴ Pro W6"/>
                  </a:defRPr>
                </a:pPr>
                <a:r>
                  <a:rPr sz="4078"/>
                  <a:t>e</a:t>
                </a:r>
                <a:r>
                  <a:rPr sz="4078" baseline="31999"/>
                  <a:t>-</a:t>
                </a:r>
              </a:p>
            </p:txBody>
          </p:sp>
          <p:sp>
            <p:nvSpPr>
              <p:cNvPr id="59" name="0.47 g/cm2">
                <a:extLst>
                  <a:ext uri="{FF2B5EF4-FFF2-40B4-BE49-F238E27FC236}">
                    <a16:creationId xmlns:a16="http://schemas.microsoft.com/office/drawing/2014/main" xmlns="" id="{EBEE7BD9-F25E-13AF-63B0-DD3FEC1F2470}"/>
                  </a:ext>
                </a:extLst>
              </p:cNvPr>
              <p:cNvSpPr txBox="1"/>
              <p:nvPr/>
            </p:nvSpPr>
            <p:spPr>
              <a:xfrm>
                <a:off x="2152546" y="2538785"/>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a:t>0.47 g/cm</a:t>
                </a:r>
                <a:r>
                  <a:rPr sz="1195" baseline="31999"/>
                  <a:t>2</a:t>
                </a:r>
              </a:p>
            </p:txBody>
          </p:sp>
          <p:sp>
            <p:nvSpPr>
              <p:cNvPr id="60" name="0.37 g/cm2">
                <a:extLst>
                  <a:ext uri="{FF2B5EF4-FFF2-40B4-BE49-F238E27FC236}">
                    <a16:creationId xmlns:a16="http://schemas.microsoft.com/office/drawing/2014/main" xmlns="" id="{6E54606F-48FB-178E-B031-6B73BD85300E}"/>
                  </a:ext>
                </a:extLst>
              </p:cNvPr>
              <p:cNvSpPr txBox="1"/>
              <p:nvPr/>
            </p:nvSpPr>
            <p:spPr>
              <a:xfrm>
                <a:off x="1908089" y="5373102"/>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dirty="0"/>
                  <a:t>0.37 g/cm</a:t>
                </a:r>
                <a:r>
                  <a:rPr sz="1195" baseline="31999" dirty="0"/>
                  <a:t>2</a:t>
                </a:r>
              </a:p>
            </p:txBody>
          </p:sp>
        </p:grpSp>
      </p:grpSp>
    </p:spTree>
    <p:extLst>
      <p:ext uri="{BB962C8B-B14F-4D97-AF65-F5344CB8AC3E}">
        <p14:creationId xmlns:p14="http://schemas.microsoft.com/office/powerpoint/2010/main" val="3700865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xmlns="" id="{EA31CE4C-B1DD-9C16-60D2-6E2955ED02EF}"/>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テキスト ボックス 189">
            <a:extLst>
              <a:ext uri="{FF2B5EF4-FFF2-40B4-BE49-F238E27FC236}">
                <a16:creationId xmlns:a16="http://schemas.microsoft.com/office/drawing/2014/main" xmlns="" id="{79642C87-4047-1142-BDE7-C2DBDBE78324}"/>
              </a:ext>
            </a:extLst>
          </p:cNvPr>
          <p:cNvSpPr txBox="1"/>
          <p:nvPr/>
        </p:nvSpPr>
        <p:spPr>
          <a:xfrm>
            <a:off x="330201" y="90081"/>
            <a:ext cx="8604794" cy="769441"/>
          </a:xfrm>
          <a:prstGeom prst="rect">
            <a:avLst/>
          </a:prstGeom>
          <a:noFill/>
        </p:spPr>
        <p:txBody>
          <a:bodyPr wrap="square" rtlCol="0">
            <a:spAutoFit/>
          </a:bodyPr>
          <a:lstStyle/>
          <a:p>
            <a:r>
              <a:rPr kumimoji="1" lang="en-US" altLang="ja-JP" sz="4400" b="1" dirty="0"/>
              <a:t>Star</a:t>
            </a:r>
            <a:r>
              <a:rPr kumimoji="1" lang="ja-JP" altLang="en-US" sz="4400" b="1" dirty="0"/>
              <a:t> </a:t>
            </a:r>
            <a:r>
              <a:rPr kumimoji="1" lang="en-US" altLang="ja-JP" sz="4400" b="1" dirty="0"/>
              <a:t>Camera</a:t>
            </a:r>
          </a:p>
        </p:txBody>
      </p:sp>
      <p:sp>
        <p:nvSpPr>
          <p:cNvPr id="2" name="スライド番号プレースホルダー 1">
            <a:extLst>
              <a:ext uri="{FF2B5EF4-FFF2-40B4-BE49-F238E27FC236}">
                <a16:creationId xmlns:a16="http://schemas.microsoft.com/office/drawing/2014/main" xmlns="" id="{D985CB2F-7C7B-80FA-027D-6022A408D224}"/>
              </a:ext>
            </a:extLst>
          </p:cNvPr>
          <p:cNvSpPr>
            <a:spLocks noGrp="1"/>
          </p:cNvSpPr>
          <p:nvPr>
            <p:ph type="sldNum" sz="quarter" idx="12"/>
          </p:nvPr>
        </p:nvSpPr>
        <p:spPr/>
        <p:txBody>
          <a:bodyPr/>
          <a:lstStyle/>
          <a:p>
            <a:fld id="{32F2029B-449B-4A15-AEEA-21A8CF85B575}" type="slidenum">
              <a:rPr kumimoji="1" lang="ja-JP" altLang="en-US" smtClean="0"/>
              <a:t>22</a:t>
            </a:fld>
            <a:endParaRPr kumimoji="1" lang="ja-JP" altLang="en-US"/>
          </a:p>
        </p:txBody>
      </p:sp>
      <p:pic>
        <p:nvPicPr>
          <p:cNvPr id="10" name="図 9">
            <a:extLst>
              <a:ext uri="{FF2B5EF4-FFF2-40B4-BE49-F238E27FC236}">
                <a16:creationId xmlns:a16="http://schemas.microsoft.com/office/drawing/2014/main" xmlns="" id="{FBE78C22-6E08-50D4-2FBC-9EE979401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63" y="1024073"/>
            <a:ext cx="3800746" cy="2595428"/>
          </a:xfrm>
          <a:prstGeom prst="rect">
            <a:avLst/>
          </a:prstGeom>
        </p:spPr>
      </p:pic>
      <p:pic>
        <p:nvPicPr>
          <p:cNvPr id="11" name="図 10">
            <a:extLst>
              <a:ext uri="{FF2B5EF4-FFF2-40B4-BE49-F238E27FC236}">
                <a16:creationId xmlns:a16="http://schemas.microsoft.com/office/drawing/2014/main" xmlns="" id="{23825A02-15ED-08CF-F414-5BC44C650C2A}"/>
              </a:ext>
            </a:extLst>
          </p:cNvPr>
          <p:cNvPicPr>
            <a:picLocks noChangeAspect="1"/>
          </p:cNvPicPr>
          <p:nvPr/>
        </p:nvPicPr>
        <p:blipFill>
          <a:blip r:embed="rId4">
            <a:extLst>
              <a:ext uri="{28A0092B-C50C-407E-A947-70E740481C1C}">
                <a14:useLocalDpi xmlns:a14="http://schemas.microsoft.com/office/drawing/2010/main" val="0"/>
              </a:ext>
            </a:extLst>
          </a:blip>
          <a:srcRect l="8023" t="8238" r="5124" b="10174"/>
          <a:stretch/>
        </p:blipFill>
        <p:spPr>
          <a:xfrm>
            <a:off x="4572000" y="1024073"/>
            <a:ext cx="3841849" cy="2595428"/>
          </a:xfrm>
          <a:prstGeom prst="rect">
            <a:avLst/>
          </a:prstGeom>
        </p:spPr>
      </p:pic>
      <p:sp>
        <p:nvSpPr>
          <p:cNvPr id="12" name="テキスト ボックス 11">
            <a:extLst>
              <a:ext uri="{FF2B5EF4-FFF2-40B4-BE49-F238E27FC236}">
                <a16:creationId xmlns:a16="http://schemas.microsoft.com/office/drawing/2014/main" xmlns="" id="{75A73618-6B5B-2D5C-BC24-633BDC3323D3}"/>
              </a:ext>
            </a:extLst>
          </p:cNvPr>
          <p:cNvSpPr txBox="1"/>
          <p:nvPr/>
        </p:nvSpPr>
        <p:spPr>
          <a:xfrm>
            <a:off x="4198187" y="4024852"/>
            <a:ext cx="4326813" cy="707886"/>
          </a:xfrm>
          <a:prstGeom prst="rect">
            <a:avLst/>
          </a:prstGeom>
          <a:noFill/>
        </p:spPr>
        <p:txBody>
          <a:bodyPr wrap="square" rtlCol="0">
            <a:spAutoFit/>
          </a:bodyPr>
          <a:lstStyle/>
          <a:p>
            <a:r>
              <a:rPr kumimoji="1" lang="en-US" altLang="ja-JP" sz="2000" b="1" dirty="0">
                <a:solidFill>
                  <a:schemeClr val="accent2"/>
                </a:solidFill>
              </a:rPr>
              <a:t>Pattern matching to determine camera direction.</a:t>
            </a:r>
          </a:p>
        </p:txBody>
      </p:sp>
      <p:sp>
        <p:nvSpPr>
          <p:cNvPr id="13" name="テキスト ボックス 12">
            <a:extLst>
              <a:ext uri="{FF2B5EF4-FFF2-40B4-BE49-F238E27FC236}">
                <a16:creationId xmlns:a16="http://schemas.microsoft.com/office/drawing/2014/main" xmlns="" id="{B2260F14-7682-0D3F-9D68-FDA28154D01A}"/>
              </a:ext>
            </a:extLst>
          </p:cNvPr>
          <p:cNvSpPr txBox="1"/>
          <p:nvPr/>
        </p:nvSpPr>
        <p:spPr>
          <a:xfrm>
            <a:off x="1511524" y="3559943"/>
            <a:ext cx="2270124" cy="369332"/>
          </a:xfrm>
          <a:prstGeom prst="rect">
            <a:avLst/>
          </a:prstGeom>
          <a:noFill/>
        </p:spPr>
        <p:txBody>
          <a:bodyPr wrap="square" rtlCol="0">
            <a:spAutoFit/>
          </a:bodyPr>
          <a:lstStyle/>
          <a:p>
            <a:pPr algn="ctr"/>
            <a:r>
              <a:rPr kumimoji="1" lang="en-US" altLang="ja-JP" b="1" dirty="0"/>
              <a:t>Camera Photo</a:t>
            </a:r>
          </a:p>
        </p:txBody>
      </p:sp>
      <p:sp>
        <p:nvSpPr>
          <p:cNvPr id="14" name="テキスト ボックス 13">
            <a:extLst>
              <a:ext uri="{FF2B5EF4-FFF2-40B4-BE49-F238E27FC236}">
                <a16:creationId xmlns:a16="http://schemas.microsoft.com/office/drawing/2014/main" xmlns="" id="{7E6B9B1A-F2A8-9D1D-152A-4DF4B023953C}"/>
              </a:ext>
            </a:extLst>
          </p:cNvPr>
          <p:cNvSpPr txBox="1"/>
          <p:nvPr/>
        </p:nvSpPr>
        <p:spPr>
          <a:xfrm>
            <a:off x="4965412" y="3596372"/>
            <a:ext cx="3055023" cy="369332"/>
          </a:xfrm>
          <a:prstGeom prst="rect">
            <a:avLst/>
          </a:prstGeom>
          <a:noFill/>
        </p:spPr>
        <p:txBody>
          <a:bodyPr wrap="square" rtlCol="0">
            <a:spAutoFit/>
          </a:bodyPr>
          <a:lstStyle/>
          <a:p>
            <a:pPr algn="ctr"/>
            <a:r>
              <a:rPr kumimoji="1" lang="en-US" altLang="ja-JP" b="1" dirty="0"/>
              <a:t>Star Catalog</a:t>
            </a:r>
          </a:p>
        </p:txBody>
      </p:sp>
      <p:sp>
        <p:nvSpPr>
          <p:cNvPr id="5" name="テキスト ボックス 4">
            <a:extLst>
              <a:ext uri="{FF2B5EF4-FFF2-40B4-BE49-F238E27FC236}">
                <a16:creationId xmlns:a16="http://schemas.microsoft.com/office/drawing/2014/main" xmlns="" id="{5AFEC71F-0061-A490-B1ED-BCADCBF814B3}"/>
              </a:ext>
            </a:extLst>
          </p:cNvPr>
          <p:cNvSpPr txBox="1"/>
          <p:nvPr/>
        </p:nvSpPr>
        <p:spPr>
          <a:xfrm>
            <a:off x="1054490" y="6469275"/>
            <a:ext cx="2454253" cy="338554"/>
          </a:xfrm>
          <a:prstGeom prst="rect">
            <a:avLst/>
          </a:prstGeom>
          <a:noFill/>
        </p:spPr>
        <p:txBody>
          <a:bodyPr wrap="square" rtlCol="0">
            <a:spAutoFit/>
          </a:bodyPr>
          <a:lstStyle/>
          <a:p>
            <a:pPr algn="ctr"/>
            <a:r>
              <a:rPr lang="en-US" altLang="ja-JP" sz="1600" b="1" dirty="0"/>
              <a:t>Azimuth resolution</a:t>
            </a:r>
          </a:p>
        </p:txBody>
      </p:sp>
      <p:cxnSp>
        <p:nvCxnSpPr>
          <p:cNvPr id="8" name="直線矢印コネクタ 7">
            <a:extLst>
              <a:ext uri="{FF2B5EF4-FFF2-40B4-BE49-F238E27FC236}">
                <a16:creationId xmlns:a16="http://schemas.microsoft.com/office/drawing/2014/main" xmlns="" id="{715C9FBD-992B-C227-6DCA-E9FA4FB2055F}"/>
              </a:ext>
            </a:extLst>
          </p:cNvPr>
          <p:cNvCxnSpPr>
            <a:cxnSpLocks/>
          </p:cNvCxnSpPr>
          <p:nvPr/>
        </p:nvCxnSpPr>
        <p:spPr>
          <a:xfrm flipH="1" flipV="1">
            <a:off x="4268751" y="3669087"/>
            <a:ext cx="363847" cy="355765"/>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xmlns="" id="{A94D7D8A-039B-6A02-484C-D9586A09DEB9}"/>
              </a:ext>
            </a:extLst>
          </p:cNvPr>
          <p:cNvCxnSpPr>
            <a:cxnSpLocks/>
          </p:cNvCxnSpPr>
          <p:nvPr/>
        </p:nvCxnSpPr>
        <p:spPr>
          <a:xfrm flipV="1">
            <a:off x="4784998" y="3596372"/>
            <a:ext cx="0" cy="42848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xmlns="" id="{AEE578F2-6AE3-49AF-F37B-187172C959EB}"/>
              </a:ext>
            </a:extLst>
          </p:cNvPr>
          <p:cNvSpPr txBox="1"/>
          <p:nvPr/>
        </p:nvSpPr>
        <p:spPr>
          <a:xfrm>
            <a:off x="4268750" y="5384857"/>
            <a:ext cx="4699883" cy="830997"/>
          </a:xfrm>
          <a:prstGeom prst="rect">
            <a:avLst/>
          </a:prstGeom>
          <a:noFill/>
        </p:spPr>
        <p:txBody>
          <a:bodyPr wrap="square" rtlCol="0">
            <a:spAutoFit/>
          </a:bodyPr>
          <a:lstStyle/>
          <a:p>
            <a:r>
              <a:rPr kumimoji="1" lang="en-US" altLang="ja-JP" sz="2400" b="1" dirty="0">
                <a:solidFill>
                  <a:srgbClr val="FF0000"/>
                </a:solidFill>
              </a:rPr>
              <a:t>Attitude accuracy is less than 0.01°</a:t>
            </a:r>
          </a:p>
        </p:txBody>
      </p:sp>
      <p:grpSp>
        <p:nvGrpSpPr>
          <p:cNvPr id="33" name="グループ化 32">
            <a:extLst>
              <a:ext uri="{FF2B5EF4-FFF2-40B4-BE49-F238E27FC236}">
                <a16:creationId xmlns:a16="http://schemas.microsoft.com/office/drawing/2014/main" xmlns="" id="{2992C44B-7581-55B1-E645-53E0917B756D}"/>
              </a:ext>
            </a:extLst>
          </p:cNvPr>
          <p:cNvGrpSpPr/>
          <p:nvPr/>
        </p:nvGrpSpPr>
        <p:grpSpPr>
          <a:xfrm>
            <a:off x="153916" y="3900262"/>
            <a:ext cx="3942056" cy="2552359"/>
            <a:chOff x="-160409" y="3900262"/>
            <a:chExt cx="3942056" cy="2552359"/>
          </a:xfrm>
        </p:grpSpPr>
        <p:grpSp>
          <p:nvGrpSpPr>
            <p:cNvPr id="32" name="グループ化 31">
              <a:extLst>
                <a:ext uri="{FF2B5EF4-FFF2-40B4-BE49-F238E27FC236}">
                  <a16:creationId xmlns:a16="http://schemas.microsoft.com/office/drawing/2014/main" xmlns="" id="{09054499-1B5D-5C85-91B4-56E08D8A42DE}"/>
                </a:ext>
              </a:extLst>
            </p:cNvPr>
            <p:cNvGrpSpPr/>
            <p:nvPr/>
          </p:nvGrpSpPr>
          <p:grpSpPr>
            <a:xfrm>
              <a:off x="-160409" y="3900495"/>
              <a:ext cx="3942056" cy="2552126"/>
              <a:chOff x="-160409" y="3900495"/>
              <a:chExt cx="3942056" cy="2552126"/>
            </a:xfrm>
          </p:grpSpPr>
          <p:sp>
            <p:nvSpPr>
              <p:cNvPr id="27" name="テキスト ボックス 26">
                <a:extLst>
                  <a:ext uri="{FF2B5EF4-FFF2-40B4-BE49-F238E27FC236}">
                    <a16:creationId xmlns:a16="http://schemas.microsoft.com/office/drawing/2014/main" xmlns="" id="{4A1538D0-F192-8C56-265E-8AC426CE5C9D}"/>
                  </a:ext>
                </a:extLst>
              </p:cNvPr>
              <p:cNvSpPr txBox="1"/>
              <p:nvPr/>
            </p:nvSpPr>
            <p:spPr>
              <a:xfrm>
                <a:off x="-12109" y="3915792"/>
                <a:ext cx="497758"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grpSp>
            <p:nvGrpSpPr>
              <p:cNvPr id="30" name="グループ化 29">
                <a:extLst>
                  <a:ext uri="{FF2B5EF4-FFF2-40B4-BE49-F238E27FC236}">
                    <a16:creationId xmlns:a16="http://schemas.microsoft.com/office/drawing/2014/main" xmlns="" id="{B56DB359-4005-7718-0163-834508B7A0E4}"/>
                  </a:ext>
                </a:extLst>
              </p:cNvPr>
              <p:cNvGrpSpPr/>
              <p:nvPr/>
            </p:nvGrpSpPr>
            <p:grpSpPr>
              <a:xfrm>
                <a:off x="-160409" y="3900495"/>
                <a:ext cx="3942056" cy="2552126"/>
                <a:chOff x="-160409" y="3900495"/>
                <a:chExt cx="3942056" cy="2552126"/>
              </a:xfrm>
            </p:grpSpPr>
            <p:grpSp>
              <p:nvGrpSpPr>
                <p:cNvPr id="28" name="グループ化 27">
                  <a:extLst>
                    <a:ext uri="{FF2B5EF4-FFF2-40B4-BE49-F238E27FC236}">
                      <a16:creationId xmlns:a16="http://schemas.microsoft.com/office/drawing/2014/main" xmlns="" id="{FF235BDD-DE59-7B6B-1170-EA7E1740F1CF}"/>
                    </a:ext>
                  </a:extLst>
                </p:cNvPr>
                <p:cNvGrpSpPr/>
                <p:nvPr/>
              </p:nvGrpSpPr>
              <p:grpSpPr>
                <a:xfrm>
                  <a:off x="-160409" y="3900495"/>
                  <a:ext cx="3942056" cy="2552126"/>
                  <a:chOff x="-160409" y="3900495"/>
                  <a:chExt cx="3942056" cy="2552126"/>
                </a:xfrm>
              </p:grpSpPr>
              <p:pic>
                <p:nvPicPr>
                  <p:cNvPr id="3" name="図 2">
                    <a:extLst>
                      <a:ext uri="{FF2B5EF4-FFF2-40B4-BE49-F238E27FC236}">
                        <a16:creationId xmlns:a16="http://schemas.microsoft.com/office/drawing/2014/main" xmlns="" id="{C6EFFC46-DD5B-87BE-6DD5-0C0184259F26}"/>
                      </a:ext>
                    </a:extLst>
                  </p:cNvPr>
                  <p:cNvPicPr>
                    <a:picLocks noChangeAspect="1"/>
                  </p:cNvPicPr>
                  <p:nvPr/>
                </p:nvPicPr>
                <p:blipFill>
                  <a:blip r:embed="rId5"/>
                  <a:srcRect l="9623" t="7482" r="5717" b="9509"/>
                  <a:stretch/>
                </p:blipFill>
                <p:spPr>
                  <a:xfrm>
                    <a:off x="485650" y="3900495"/>
                    <a:ext cx="3295997" cy="2328644"/>
                  </a:xfrm>
                  <a:prstGeom prst="rect">
                    <a:avLst/>
                  </a:prstGeom>
                </p:spPr>
              </p:pic>
              <p:sp>
                <p:nvSpPr>
                  <p:cNvPr id="20" name="テキスト ボックス 19">
                    <a:extLst>
                      <a:ext uri="{FF2B5EF4-FFF2-40B4-BE49-F238E27FC236}">
                        <a16:creationId xmlns:a16="http://schemas.microsoft.com/office/drawing/2014/main" xmlns="" id="{9848A1E2-B5C3-0A4B-4EFF-C26045DBDD06}"/>
                      </a:ext>
                    </a:extLst>
                  </p:cNvPr>
                  <p:cNvSpPr txBox="1"/>
                  <p:nvPr/>
                </p:nvSpPr>
                <p:spPr>
                  <a:xfrm rot="16200000">
                    <a:off x="-747007" y="5051861"/>
                    <a:ext cx="1419417" cy="246221"/>
                  </a:xfrm>
                  <a:prstGeom prst="rect">
                    <a:avLst/>
                  </a:prstGeom>
                  <a:noFill/>
                </p:spPr>
                <p:txBody>
                  <a:bodyPr wrap="square" lIns="0" tIns="0" rIns="0" bIns="0" rtlCol="0">
                    <a:spAutoFit/>
                  </a:bodyPr>
                  <a:lstStyle/>
                  <a:p>
                    <a:pPr algn="ctr"/>
                    <a:r>
                      <a:rPr lang="en-US" altLang="ja-JP" sz="1600" i="1" dirty="0">
                        <a:latin typeface="Times New Roman" panose="02020603050405020304" pitchFamily="18" charset="0"/>
                        <a:cs typeface="Times New Roman" panose="02020603050405020304" pitchFamily="18" charset="0"/>
                      </a:rPr>
                      <a:t>Entries</a:t>
                    </a:r>
                    <a:endParaRPr kumimoji="1" lang="ja-JP" altLang="en-US" sz="16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8B60C5B3-E4E1-6995-3683-5ED366F58812}"/>
                      </a:ext>
                    </a:extLst>
                  </p:cNvPr>
                  <p:cNvSpPr txBox="1"/>
                  <p:nvPr/>
                </p:nvSpPr>
                <p:spPr>
                  <a:xfrm>
                    <a:off x="1837064" y="6206400"/>
                    <a:ext cx="413909" cy="246221"/>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0.00</a:t>
                    </a:r>
                    <a:endParaRPr kumimoji="1" lang="ja-JP" altLang="en-US" sz="16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C8B98884-E7DF-2804-A65B-ECB6877B277C}"/>
                      </a:ext>
                    </a:extLst>
                  </p:cNvPr>
                  <p:cNvSpPr txBox="1"/>
                  <p:nvPr/>
                </p:nvSpPr>
                <p:spPr>
                  <a:xfrm>
                    <a:off x="2439631" y="6204955"/>
                    <a:ext cx="413909" cy="246221"/>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0.02</a:t>
                    </a:r>
                    <a:endParaRPr kumimoji="1" lang="ja-JP" altLang="en-US" sz="16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8C3077DB-F7AB-B34B-1428-B4428478A1CE}"/>
                      </a:ext>
                    </a:extLst>
                  </p:cNvPr>
                  <p:cNvSpPr txBox="1"/>
                  <p:nvPr/>
                </p:nvSpPr>
                <p:spPr>
                  <a:xfrm>
                    <a:off x="1050366" y="6206400"/>
                    <a:ext cx="625373" cy="246221"/>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-0.02</a:t>
                    </a:r>
                    <a:endParaRPr kumimoji="1" lang="ja-JP" altLang="en-US" sz="16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B8AC08DB-2950-D5CE-972E-E2E58F6C26B2}"/>
                      </a:ext>
                    </a:extLst>
                  </p:cNvPr>
                  <p:cNvSpPr txBox="1"/>
                  <p:nvPr/>
                </p:nvSpPr>
                <p:spPr>
                  <a:xfrm>
                    <a:off x="427479" y="6206400"/>
                    <a:ext cx="625373" cy="246221"/>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-0.04</a:t>
                    </a:r>
                    <a:endParaRPr kumimoji="1" lang="ja-JP" altLang="en-US" sz="16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xmlns="" id="{90D201E2-02C4-06B0-C859-38C1E353C7BA}"/>
                      </a:ext>
                    </a:extLst>
                  </p:cNvPr>
                  <p:cNvSpPr txBox="1"/>
                  <p:nvPr/>
                </p:nvSpPr>
                <p:spPr>
                  <a:xfrm>
                    <a:off x="3072513" y="6204955"/>
                    <a:ext cx="413909" cy="246221"/>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0.04</a:t>
                    </a:r>
                    <a:endParaRPr kumimoji="1" lang="ja-JP" altLang="en-US" sz="1600" dirty="0">
                      <a:latin typeface="Times New Roman" panose="02020603050405020304" pitchFamily="18" charset="0"/>
                      <a:cs typeface="Times New Roman" panose="02020603050405020304" pitchFamily="18" charset="0"/>
                    </a:endParaRPr>
                  </a:p>
                </p:txBody>
              </p:sp>
            </p:grpSp>
            <p:sp>
              <p:nvSpPr>
                <p:cNvPr id="26" name="テキスト ボックス 25">
                  <a:extLst>
                    <a:ext uri="{FF2B5EF4-FFF2-40B4-BE49-F238E27FC236}">
                      <a16:creationId xmlns:a16="http://schemas.microsoft.com/office/drawing/2014/main" xmlns="" id="{180D1BE7-5B5A-CA49-FF59-CB1DF23E225C}"/>
                    </a:ext>
                  </a:extLst>
                </p:cNvPr>
                <p:cNvSpPr txBox="1"/>
                <p:nvPr/>
              </p:nvSpPr>
              <p:spPr>
                <a:xfrm>
                  <a:off x="0" y="4981766"/>
                  <a:ext cx="485649"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xmlns="" id="{070F7D22-93B2-1D06-5FE9-E663794603BE}"/>
                    </a:ext>
                  </a:extLst>
                </p:cNvPr>
                <p:cNvSpPr txBox="1"/>
                <p:nvPr/>
              </p:nvSpPr>
              <p:spPr>
                <a:xfrm>
                  <a:off x="-6055" y="6058194"/>
                  <a:ext cx="485649"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grpSp>
        <p:sp>
          <p:nvSpPr>
            <p:cNvPr id="31" name="テキスト ボックス 30">
              <a:extLst>
                <a:ext uri="{FF2B5EF4-FFF2-40B4-BE49-F238E27FC236}">
                  <a16:creationId xmlns:a16="http://schemas.microsoft.com/office/drawing/2014/main" xmlns="" id="{2863DAC2-959A-4477-458A-086B202C054C}"/>
                </a:ext>
              </a:extLst>
            </p:cNvPr>
            <p:cNvSpPr txBox="1"/>
            <p:nvPr/>
          </p:nvSpPr>
          <p:spPr>
            <a:xfrm>
              <a:off x="2172968" y="3900262"/>
              <a:ext cx="1599667" cy="584775"/>
            </a:xfrm>
            <a:prstGeom prst="rect">
              <a:avLst/>
            </a:prstGeom>
            <a:solidFill>
              <a:schemeClr val="bg1"/>
            </a:solidFill>
            <a:ln w="6350">
              <a:solidFill>
                <a:schemeClr val="tx1"/>
              </a:solidFill>
            </a:ln>
          </p:spPr>
          <p:txBody>
            <a:bodyPr wrap="square" rtlCol="0">
              <a:spAutoFit/>
            </a:bodyPr>
            <a:lstStyle/>
            <a:p>
              <a:pPr algn="ctr"/>
              <a:r>
                <a:rPr lang="en-US" altLang="ja-JP" sz="1600" b="1" dirty="0"/>
                <a:t>   σ=0.0042°</a:t>
              </a:r>
            </a:p>
            <a:p>
              <a:pPr algn="ctr"/>
              <a:r>
                <a:rPr lang="en-US" altLang="ja-JP" sz="1600" b="1" dirty="0"/>
                <a:t>Dev=0.0059°</a:t>
              </a:r>
            </a:p>
          </p:txBody>
        </p:sp>
      </p:grpSp>
      <p:sp>
        <p:nvSpPr>
          <p:cNvPr id="34" name="テキスト ボックス 33">
            <a:extLst>
              <a:ext uri="{FF2B5EF4-FFF2-40B4-BE49-F238E27FC236}">
                <a16:creationId xmlns:a16="http://schemas.microsoft.com/office/drawing/2014/main" xmlns="" id="{388C8762-5534-7918-078B-20F0A1338678}"/>
              </a:ext>
            </a:extLst>
          </p:cNvPr>
          <p:cNvSpPr txBox="1"/>
          <p:nvPr/>
        </p:nvSpPr>
        <p:spPr>
          <a:xfrm>
            <a:off x="3402991" y="6374825"/>
            <a:ext cx="856515"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[degree]</a:t>
            </a:r>
            <a:endParaRPr kumimoji="1" lang="ja-JP" altLang="en-US" sz="1600" dirty="0">
              <a:latin typeface="Times New Roman" panose="02020603050405020304" pitchFamily="18" charset="0"/>
              <a:cs typeface="Times New Roman" panose="02020603050405020304" pitchFamily="18" charset="0"/>
            </a:endParaRPr>
          </a:p>
        </p:txBody>
      </p:sp>
      <p:cxnSp>
        <p:nvCxnSpPr>
          <p:cNvPr id="4" name="直線矢印コネクタ 3">
            <a:extLst>
              <a:ext uri="{FF2B5EF4-FFF2-40B4-BE49-F238E27FC236}">
                <a16:creationId xmlns:a16="http://schemas.microsoft.com/office/drawing/2014/main" xmlns="" id="{CCA0BAE8-D079-6E5C-10DE-910F7ECD6F21}"/>
              </a:ext>
            </a:extLst>
          </p:cNvPr>
          <p:cNvCxnSpPr>
            <a:cxnSpLocks/>
          </p:cNvCxnSpPr>
          <p:nvPr/>
        </p:nvCxnSpPr>
        <p:spPr>
          <a:xfrm flipV="1">
            <a:off x="564647" y="1054220"/>
            <a:ext cx="0" cy="2565281"/>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xmlns="" id="{F3295C3E-DBC0-4B62-2F0B-922620D2BB43}"/>
              </a:ext>
            </a:extLst>
          </p:cNvPr>
          <p:cNvSpPr txBox="1"/>
          <p:nvPr/>
        </p:nvSpPr>
        <p:spPr>
          <a:xfrm>
            <a:off x="16554" y="1837935"/>
            <a:ext cx="777365" cy="369332"/>
          </a:xfrm>
          <a:prstGeom prst="rect">
            <a:avLst/>
          </a:prstGeom>
          <a:noFill/>
        </p:spPr>
        <p:txBody>
          <a:bodyPr wrap="square" rtlCol="0">
            <a:spAutoFit/>
          </a:bodyPr>
          <a:lstStyle/>
          <a:p>
            <a:pPr algn="ctr"/>
            <a:r>
              <a:rPr kumimoji="1" lang="en-US" altLang="ja-JP" b="1" dirty="0"/>
              <a:t>4.9°</a:t>
            </a:r>
          </a:p>
        </p:txBody>
      </p:sp>
      <p:sp>
        <p:nvSpPr>
          <p:cNvPr id="17" name="テキスト ボックス 16">
            <a:extLst>
              <a:ext uri="{FF2B5EF4-FFF2-40B4-BE49-F238E27FC236}">
                <a16:creationId xmlns:a16="http://schemas.microsoft.com/office/drawing/2014/main" xmlns="" id="{BC1CA0F9-13B4-36FA-5C82-206D12309CB8}"/>
              </a:ext>
            </a:extLst>
          </p:cNvPr>
          <p:cNvSpPr txBox="1"/>
          <p:nvPr/>
        </p:nvSpPr>
        <p:spPr>
          <a:xfrm rot="20962220">
            <a:off x="876382" y="4138427"/>
            <a:ext cx="1580611" cy="400110"/>
          </a:xfrm>
          <a:prstGeom prst="rect">
            <a:avLst/>
          </a:prstGeom>
          <a:noFill/>
        </p:spPr>
        <p:txBody>
          <a:bodyPr wrap="square" rtlCol="0">
            <a:spAutoFit/>
          </a:bodyPr>
          <a:lstStyle/>
          <a:p>
            <a:r>
              <a:rPr kumimoji="1" lang="en-US" altLang="ja-JP" sz="2000" dirty="0">
                <a:solidFill>
                  <a:srgbClr val="FF0BFF"/>
                </a:solidFill>
                <a:latin typeface="Times New Roman" panose="02020603050405020304" pitchFamily="18" charset="0"/>
                <a:cs typeface="Times New Roman" panose="02020603050405020304" pitchFamily="18" charset="0"/>
              </a:rPr>
              <a:t>Preliminary</a:t>
            </a:r>
            <a:endParaRPr kumimoji="1" lang="ja-JP" altLang="en-US" sz="2000" dirty="0">
              <a:solidFill>
                <a:srgbClr val="FF0B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56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45C027-F28B-FCF6-4631-1B0D9F7FBD2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xmlns="" id="{03898D17-993B-0D55-0DE2-1F787F9BD2BB}"/>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テキスト ボックス 189">
            <a:extLst>
              <a:ext uri="{FF2B5EF4-FFF2-40B4-BE49-F238E27FC236}">
                <a16:creationId xmlns:a16="http://schemas.microsoft.com/office/drawing/2014/main" xmlns="" id="{1DD8255A-BD26-B931-002D-D45C4971863A}"/>
              </a:ext>
            </a:extLst>
          </p:cNvPr>
          <p:cNvSpPr txBox="1"/>
          <p:nvPr/>
        </p:nvSpPr>
        <p:spPr>
          <a:xfrm>
            <a:off x="330201" y="90081"/>
            <a:ext cx="8604794" cy="769441"/>
          </a:xfrm>
          <a:prstGeom prst="rect">
            <a:avLst/>
          </a:prstGeom>
          <a:noFill/>
        </p:spPr>
        <p:txBody>
          <a:bodyPr wrap="square" rtlCol="0">
            <a:spAutoFit/>
          </a:bodyPr>
          <a:lstStyle/>
          <a:p>
            <a:r>
              <a:rPr kumimoji="1" lang="en-US" altLang="ja-JP" sz="4400" b="1" dirty="0"/>
              <a:t>Star</a:t>
            </a:r>
            <a:r>
              <a:rPr kumimoji="1" lang="ja-JP" altLang="en-US" sz="4400" b="1" dirty="0"/>
              <a:t> </a:t>
            </a:r>
            <a:r>
              <a:rPr kumimoji="1" lang="en-US" altLang="ja-JP" sz="4400" b="1" dirty="0"/>
              <a:t>Camera</a:t>
            </a:r>
          </a:p>
        </p:txBody>
      </p:sp>
      <p:grpSp>
        <p:nvGrpSpPr>
          <p:cNvPr id="23" name="グループ化 22">
            <a:extLst>
              <a:ext uri="{FF2B5EF4-FFF2-40B4-BE49-F238E27FC236}">
                <a16:creationId xmlns:a16="http://schemas.microsoft.com/office/drawing/2014/main" xmlns="" id="{71EE8B95-66D1-AF4D-A80D-79072C1CA7DF}"/>
              </a:ext>
            </a:extLst>
          </p:cNvPr>
          <p:cNvGrpSpPr/>
          <p:nvPr/>
        </p:nvGrpSpPr>
        <p:grpSpPr>
          <a:xfrm>
            <a:off x="175793" y="980603"/>
            <a:ext cx="4859868" cy="2107446"/>
            <a:chOff x="186266" y="1041763"/>
            <a:chExt cx="4859868" cy="2107446"/>
          </a:xfrm>
        </p:grpSpPr>
        <p:pic>
          <p:nvPicPr>
            <p:cNvPr id="7" name="図 6">
              <a:extLst>
                <a:ext uri="{FF2B5EF4-FFF2-40B4-BE49-F238E27FC236}">
                  <a16:creationId xmlns:a16="http://schemas.microsoft.com/office/drawing/2014/main" xmlns="" id="{07D33C01-80BF-3220-5420-614ADDA5D09F}"/>
                </a:ext>
              </a:extLst>
            </p:cNvPr>
            <p:cNvPicPr>
              <a:picLocks noChangeAspect="1"/>
            </p:cNvPicPr>
            <p:nvPr/>
          </p:nvPicPr>
          <p:blipFill>
            <a:blip r:embed="rId3">
              <a:extLst>
                <a:ext uri="{28A0092B-C50C-407E-A947-70E740481C1C}">
                  <a14:useLocalDpi xmlns:a14="http://schemas.microsoft.com/office/drawing/2010/main" val="0"/>
                </a:ext>
              </a:extLst>
            </a:blip>
            <a:srcRect l="28796" t="44568" r="18056" b="25555"/>
            <a:stretch/>
          </p:blipFill>
          <p:spPr>
            <a:xfrm>
              <a:off x="186266" y="1100275"/>
              <a:ext cx="4859868" cy="2048934"/>
            </a:xfrm>
            <a:prstGeom prst="rect">
              <a:avLst/>
            </a:prstGeom>
          </p:spPr>
        </p:pic>
        <p:sp>
          <p:nvSpPr>
            <p:cNvPr id="8" name="テキスト ボックス 7">
              <a:extLst>
                <a:ext uri="{FF2B5EF4-FFF2-40B4-BE49-F238E27FC236}">
                  <a16:creationId xmlns:a16="http://schemas.microsoft.com/office/drawing/2014/main" xmlns="" id="{3F48889A-AF2D-BDF6-2CAA-D6462E663832}"/>
                </a:ext>
              </a:extLst>
            </p:cNvPr>
            <p:cNvSpPr txBox="1"/>
            <p:nvPr/>
          </p:nvSpPr>
          <p:spPr>
            <a:xfrm>
              <a:off x="292101" y="1041763"/>
              <a:ext cx="931331" cy="400110"/>
            </a:xfrm>
            <a:prstGeom prst="rect">
              <a:avLst/>
            </a:prstGeom>
            <a:solidFill>
              <a:schemeClr val="bg1">
                <a:alpha val="70000"/>
              </a:schemeClr>
            </a:solidFill>
          </p:spPr>
          <p:txBody>
            <a:bodyPr wrap="square" rtlCol="0">
              <a:spAutoFit/>
            </a:bodyPr>
            <a:lstStyle/>
            <a:p>
              <a:pPr algn="ctr"/>
              <a:r>
                <a:rPr kumimoji="1" lang="en-US" altLang="ja-JP" sz="2000" b="1" dirty="0">
                  <a:solidFill>
                    <a:srgbClr val="FF0000"/>
                  </a:solidFill>
                </a:rPr>
                <a:t>SC1</a:t>
              </a:r>
            </a:p>
          </p:txBody>
        </p:sp>
        <p:cxnSp>
          <p:nvCxnSpPr>
            <p:cNvPr id="15" name="直線コネクタ 14">
              <a:extLst>
                <a:ext uri="{FF2B5EF4-FFF2-40B4-BE49-F238E27FC236}">
                  <a16:creationId xmlns:a16="http://schemas.microsoft.com/office/drawing/2014/main" xmlns="" id="{0D663AF3-A167-7882-A185-81D70AC0AAF3}"/>
                </a:ext>
              </a:extLst>
            </p:cNvPr>
            <p:cNvCxnSpPr/>
            <p:nvPr/>
          </p:nvCxnSpPr>
          <p:spPr>
            <a:xfrm>
              <a:off x="635000" y="1430867"/>
              <a:ext cx="0" cy="4795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xmlns="" id="{3A617EA7-E2A3-8F93-0D42-E58C0F69F747}"/>
                </a:ext>
              </a:extLst>
            </p:cNvPr>
            <p:cNvSpPr txBox="1"/>
            <p:nvPr/>
          </p:nvSpPr>
          <p:spPr>
            <a:xfrm>
              <a:off x="2349501" y="2391520"/>
              <a:ext cx="931331" cy="400110"/>
            </a:xfrm>
            <a:prstGeom prst="rect">
              <a:avLst/>
            </a:prstGeom>
            <a:solidFill>
              <a:schemeClr val="bg1">
                <a:alpha val="70000"/>
              </a:schemeClr>
            </a:solidFill>
          </p:spPr>
          <p:txBody>
            <a:bodyPr wrap="square" rtlCol="0">
              <a:spAutoFit/>
            </a:bodyPr>
            <a:lstStyle/>
            <a:p>
              <a:pPr algn="ctr"/>
              <a:r>
                <a:rPr kumimoji="1" lang="en-US" altLang="ja-JP" sz="2000" b="1" dirty="0">
                  <a:solidFill>
                    <a:srgbClr val="0070C0"/>
                  </a:solidFill>
                </a:rPr>
                <a:t>SC2</a:t>
              </a:r>
            </a:p>
          </p:txBody>
        </p:sp>
        <p:cxnSp>
          <p:nvCxnSpPr>
            <p:cNvPr id="17" name="直線コネクタ 16">
              <a:extLst>
                <a:ext uri="{FF2B5EF4-FFF2-40B4-BE49-F238E27FC236}">
                  <a16:creationId xmlns:a16="http://schemas.microsoft.com/office/drawing/2014/main" xmlns="" id="{B42C20EA-BB52-8E8D-1E5B-C8640B7EBB61}"/>
                </a:ext>
              </a:extLst>
            </p:cNvPr>
            <p:cNvCxnSpPr>
              <a:cxnSpLocks/>
            </p:cNvCxnSpPr>
            <p:nvPr/>
          </p:nvCxnSpPr>
          <p:spPr>
            <a:xfrm>
              <a:off x="2286000" y="1910424"/>
              <a:ext cx="389467" cy="5396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xmlns="" id="{1BDA909A-0D31-D1D9-5B9E-2FD4BFC3C734}"/>
                </a:ext>
              </a:extLst>
            </p:cNvPr>
            <p:cNvSpPr txBox="1"/>
            <p:nvPr/>
          </p:nvSpPr>
          <p:spPr>
            <a:xfrm>
              <a:off x="3543301" y="1100275"/>
              <a:ext cx="931331" cy="400110"/>
            </a:xfrm>
            <a:prstGeom prst="rect">
              <a:avLst/>
            </a:prstGeom>
            <a:solidFill>
              <a:schemeClr val="bg1">
                <a:alpha val="80000"/>
              </a:schemeClr>
            </a:solidFill>
          </p:spPr>
          <p:txBody>
            <a:bodyPr wrap="square" rtlCol="0">
              <a:spAutoFit/>
            </a:bodyPr>
            <a:lstStyle/>
            <a:p>
              <a:pPr algn="ctr"/>
              <a:r>
                <a:rPr kumimoji="1" lang="en-US" altLang="ja-JP" sz="2000" b="1" dirty="0">
                  <a:solidFill>
                    <a:srgbClr val="00B050"/>
                  </a:solidFill>
                </a:rPr>
                <a:t>SC3</a:t>
              </a:r>
            </a:p>
          </p:txBody>
        </p:sp>
        <p:cxnSp>
          <p:nvCxnSpPr>
            <p:cNvPr id="20" name="直線コネクタ 19">
              <a:extLst>
                <a:ext uri="{FF2B5EF4-FFF2-40B4-BE49-F238E27FC236}">
                  <a16:creationId xmlns:a16="http://schemas.microsoft.com/office/drawing/2014/main" xmlns="" id="{F1D2CE4D-D228-1D60-7A28-290F4186FB61}"/>
                </a:ext>
              </a:extLst>
            </p:cNvPr>
            <p:cNvCxnSpPr>
              <a:cxnSpLocks/>
            </p:cNvCxnSpPr>
            <p:nvPr/>
          </p:nvCxnSpPr>
          <p:spPr>
            <a:xfrm>
              <a:off x="4250267" y="1500385"/>
              <a:ext cx="310363" cy="20898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 name="successfully observed full coverage of the Vela pulsar and G.C.">
            <a:extLst>
              <a:ext uri="{FF2B5EF4-FFF2-40B4-BE49-F238E27FC236}">
                <a16:creationId xmlns:a16="http://schemas.microsoft.com/office/drawing/2014/main" xmlns="" id="{EDC36DD1-368A-245C-E9EE-2CCC3C2CF458}"/>
              </a:ext>
            </a:extLst>
          </p:cNvPr>
          <p:cNvSpPr txBox="1"/>
          <p:nvPr/>
        </p:nvSpPr>
        <p:spPr>
          <a:xfrm>
            <a:off x="175793" y="6327776"/>
            <a:ext cx="8748730" cy="461601"/>
          </a:xfrm>
          <a:prstGeom prst="rect">
            <a:avLst/>
          </a:prstGeom>
          <a:noFill/>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3600">
                <a:latin typeface="Helvetica"/>
                <a:ea typeface="Helvetica"/>
                <a:cs typeface="Helvetica"/>
                <a:sym typeface="Helvetica"/>
              </a:defRPr>
            </a:lvl1pPr>
          </a:lstStyle>
          <a:p>
            <a:r>
              <a:rPr lang="en-US" sz="2531" b="1" dirty="0"/>
              <a:t>All Camera direction was determined through Vela Time.</a:t>
            </a:r>
            <a:endParaRPr sz="2531" b="1" dirty="0"/>
          </a:p>
        </p:txBody>
      </p:sp>
      <p:sp>
        <p:nvSpPr>
          <p:cNvPr id="5" name="successfully observed full coverage of the Vela pulsar and G.C.">
            <a:extLst>
              <a:ext uri="{FF2B5EF4-FFF2-40B4-BE49-F238E27FC236}">
                <a16:creationId xmlns:a16="http://schemas.microsoft.com/office/drawing/2014/main" xmlns="" id="{FF09B9DD-4CF4-2894-BD13-011DC2BBD06F}"/>
              </a:ext>
            </a:extLst>
          </p:cNvPr>
          <p:cNvSpPr txBox="1"/>
          <p:nvPr/>
        </p:nvSpPr>
        <p:spPr>
          <a:xfrm>
            <a:off x="5101388" y="1062995"/>
            <a:ext cx="3483812" cy="810799"/>
          </a:xfrm>
          <a:prstGeom prst="rect">
            <a:avLst/>
          </a:prstGeom>
          <a:noFill/>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3600">
                <a:latin typeface="Helvetica"/>
                <a:ea typeface="Helvetica"/>
                <a:cs typeface="Helvetica"/>
                <a:sym typeface="Helvetica"/>
              </a:defRPr>
            </a:lvl1pPr>
          </a:lstStyle>
          <a:p>
            <a:r>
              <a:rPr lang="en-US" sz="2400" b="1" dirty="0"/>
              <a:t>Mean rotation velocity</a:t>
            </a:r>
          </a:p>
          <a:p>
            <a:r>
              <a:rPr lang="en-US" sz="2400" b="1" dirty="0"/>
              <a:t> </a:t>
            </a:r>
            <a:r>
              <a:rPr lang="ja-JP" altLang="en-US" sz="2400" b="1" dirty="0"/>
              <a:t>　</a:t>
            </a:r>
            <a:r>
              <a:rPr lang="en-US" sz="2400" b="1" dirty="0"/>
              <a:t>= 0.25[deg/s]</a:t>
            </a:r>
          </a:p>
        </p:txBody>
      </p:sp>
      <p:sp>
        <p:nvSpPr>
          <p:cNvPr id="2" name="successfully observed full coverage of the Vela pulsar and G.C.">
            <a:extLst>
              <a:ext uri="{FF2B5EF4-FFF2-40B4-BE49-F238E27FC236}">
                <a16:creationId xmlns:a16="http://schemas.microsoft.com/office/drawing/2014/main" xmlns="" id="{5D5F5601-9062-57CF-9D8E-E58D7A519043}"/>
              </a:ext>
            </a:extLst>
          </p:cNvPr>
          <p:cNvSpPr txBox="1"/>
          <p:nvPr/>
        </p:nvSpPr>
        <p:spPr>
          <a:xfrm>
            <a:off x="5099162" y="1960413"/>
            <a:ext cx="3808428" cy="1180131"/>
          </a:xfrm>
          <a:prstGeom prst="rect">
            <a:avLst/>
          </a:prstGeom>
          <a:noFill/>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3600">
                <a:latin typeface="Helvetica"/>
                <a:ea typeface="Helvetica"/>
                <a:cs typeface="Helvetica"/>
                <a:sym typeface="Helvetica"/>
              </a:defRPr>
            </a:lvl1pPr>
          </a:lstStyle>
          <a:p>
            <a:r>
              <a:rPr lang="en-US" sz="2400" b="1" dirty="0"/>
              <a:t>We need time resolution at least 0.4s for 0.1[deg] imaging.</a:t>
            </a:r>
          </a:p>
        </p:txBody>
      </p:sp>
      <p:sp>
        <p:nvSpPr>
          <p:cNvPr id="9" name="テキスト ボックス 8">
            <a:extLst>
              <a:ext uri="{FF2B5EF4-FFF2-40B4-BE49-F238E27FC236}">
                <a16:creationId xmlns:a16="http://schemas.microsoft.com/office/drawing/2014/main" xmlns="" id="{F8D48E69-C15C-2C91-4290-11021FFD9EAD}"/>
              </a:ext>
            </a:extLst>
          </p:cNvPr>
          <p:cNvSpPr txBox="1"/>
          <p:nvPr/>
        </p:nvSpPr>
        <p:spPr>
          <a:xfrm>
            <a:off x="7119693" y="3027108"/>
            <a:ext cx="1536219" cy="400110"/>
          </a:xfrm>
          <a:prstGeom prst="rect">
            <a:avLst/>
          </a:prstGeom>
          <a:noFill/>
        </p:spPr>
        <p:txBody>
          <a:bodyPr wrap="square" rtlCol="0">
            <a:spAutoFit/>
          </a:bodyPr>
          <a:lstStyle/>
          <a:p>
            <a:r>
              <a:rPr kumimoji="1" lang="en-US" altLang="ja-JP" sz="2000" dirty="0">
                <a:solidFill>
                  <a:srgbClr val="FF0BFF"/>
                </a:solidFill>
                <a:latin typeface="Times New Roman" panose="02020603050405020304" pitchFamily="18" charset="0"/>
                <a:cs typeface="Times New Roman" panose="02020603050405020304" pitchFamily="18" charset="0"/>
              </a:rPr>
              <a:t>Preliminary</a:t>
            </a:r>
            <a:endParaRPr kumimoji="1" lang="ja-JP" altLang="en-US" sz="2000" dirty="0">
              <a:solidFill>
                <a:srgbClr val="FF0BFF"/>
              </a:solidFill>
              <a:latin typeface="Times New Roman" panose="02020603050405020304" pitchFamily="18" charset="0"/>
              <a:cs typeface="Times New Roman" panose="02020603050405020304" pitchFamily="18" charset="0"/>
            </a:endParaRPr>
          </a:p>
        </p:txBody>
      </p:sp>
      <p:pic>
        <p:nvPicPr>
          <p:cNvPr id="11" name="図 10">
            <a:extLst>
              <a:ext uri="{FF2B5EF4-FFF2-40B4-BE49-F238E27FC236}">
                <a16:creationId xmlns:a16="http://schemas.microsoft.com/office/drawing/2014/main" xmlns="" id="{763F62B2-436E-0326-BD65-AF637EF68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77" y="3273125"/>
            <a:ext cx="8750616" cy="3208744"/>
          </a:xfrm>
          <a:prstGeom prst="rect">
            <a:avLst/>
          </a:prstGeom>
        </p:spPr>
      </p:pic>
    </p:spTree>
    <p:extLst>
      <p:ext uri="{BB962C8B-B14F-4D97-AF65-F5344CB8AC3E}">
        <p14:creationId xmlns:p14="http://schemas.microsoft.com/office/powerpoint/2010/main" val="3619661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99321F-7FCA-D688-30AF-1C3B0024D4C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4133DD56-E998-730E-F8AD-76AEF72C066A}"/>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24</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AD7C20F4-07DA-4CB4-7A84-07C9D77C3291}"/>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9DA0AA52-97FD-4F39-1CB9-09B95F8EE73E}"/>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Analysis Flow</a:t>
            </a:r>
          </a:p>
        </p:txBody>
      </p:sp>
      <p:sp>
        <p:nvSpPr>
          <p:cNvPr id="16" name="Emulsion data scanning">
            <a:extLst>
              <a:ext uri="{FF2B5EF4-FFF2-40B4-BE49-F238E27FC236}">
                <a16:creationId xmlns:a16="http://schemas.microsoft.com/office/drawing/2014/main" xmlns="" id="{614357A3-0BCD-D205-8CD8-0CA71414BD16}"/>
              </a:ext>
            </a:extLst>
          </p:cNvPr>
          <p:cNvSpPr txBox="1"/>
          <p:nvPr/>
        </p:nvSpPr>
        <p:spPr>
          <a:xfrm>
            <a:off x="4158089" y="1032319"/>
            <a:ext cx="4203686" cy="441468"/>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latin typeface="Helvetica"/>
                <a:ea typeface="Helvetica"/>
                <a:cs typeface="Helvetica"/>
                <a:sym typeface="Helvetica"/>
              </a:defRPr>
            </a:lvl1pPr>
          </a:lstStyle>
          <a:p>
            <a:r>
              <a:rPr sz="2400"/>
              <a:t> Emulsion data scanning</a:t>
            </a:r>
          </a:p>
        </p:txBody>
      </p:sp>
      <p:sp>
        <p:nvSpPr>
          <p:cNvPr id="17" name="Star Camera…">
            <a:extLst>
              <a:ext uri="{FF2B5EF4-FFF2-40B4-BE49-F238E27FC236}">
                <a16:creationId xmlns:a16="http://schemas.microsoft.com/office/drawing/2014/main" xmlns="" id="{54190B40-5128-000F-14A3-FA6B36F2C9E1}"/>
              </a:ext>
            </a:extLst>
          </p:cNvPr>
          <p:cNvSpPr txBox="1"/>
          <p:nvPr/>
        </p:nvSpPr>
        <p:spPr>
          <a:xfrm>
            <a:off x="6091227" y="4081971"/>
            <a:ext cx="2792746" cy="1121077"/>
          </a:xfrm>
          <a:prstGeom prst="rect">
            <a:avLst/>
          </a:prstGeom>
          <a:ln w="38100">
            <a:solidFill>
              <a:schemeClr val="accent5">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chemeClr val="accent1">
                    <a:lumMod val="20000"/>
                    <a:lumOff val="80000"/>
                  </a:schemeClr>
                </a:solidFill>
              </a:rPr>
              <a:t>Attitude monitor</a:t>
            </a:r>
          </a:p>
          <a:p>
            <a:pPr>
              <a:lnSpc>
                <a:spcPct val="80000"/>
              </a:lnSpc>
              <a:spcBef>
                <a:spcPts val="1687"/>
              </a:spcBef>
              <a:defRPr sz="3600" b="1">
                <a:solidFill>
                  <a:schemeClr val="accent2"/>
                </a:solidFill>
                <a:latin typeface="Helvetica"/>
                <a:ea typeface="Helvetica"/>
                <a:cs typeface="Helvetica"/>
                <a:sym typeface="Helvetica"/>
              </a:defRPr>
            </a:pPr>
            <a:r>
              <a:rPr lang="ja-JP" altLang="en-US" sz="2109" dirty="0">
                <a:solidFill>
                  <a:schemeClr val="bg1">
                    <a:lumMod val="65000"/>
                  </a:schemeClr>
                </a:solidFill>
              </a:rPr>
              <a:t>・</a:t>
            </a:r>
            <a:r>
              <a:rPr sz="2109" dirty="0">
                <a:solidFill>
                  <a:schemeClr val="bg1">
                    <a:lumMod val="65000"/>
                  </a:schemeClr>
                </a:solidFill>
              </a:rPr>
              <a:t>Arrival direction on celestial coord.</a:t>
            </a:r>
          </a:p>
        </p:txBody>
      </p:sp>
      <p:sp>
        <p:nvSpPr>
          <p:cNvPr id="19" name="Time stamper…">
            <a:extLst>
              <a:ext uri="{FF2B5EF4-FFF2-40B4-BE49-F238E27FC236}">
                <a16:creationId xmlns:a16="http://schemas.microsoft.com/office/drawing/2014/main" xmlns="" id="{BAD128F9-1C2F-5C2A-3CB5-CE32CF1EDBBC}"/>
              </a:ext>
            </a:extLst>
          </p:cNvPr>
          <p:cNvSpPr txBox="1"/>
          <p:nvPr/>
        </p:nvSpPr>
        <p:spPr>
          <a:xfrm>
            <a:off x="6380703" y="2628741"/>
            <a:ext cx="2705696" cy="776944"/>
          </a:xfrm>
          <a:prstGeom prst="rect">
            <a:avLst/>
          </a:prstGeom>
          <a:ln w="38100">
            <a:solidFill>
              <a:schemeClr val="accent6">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b="1">
                <a:solidFill>
                  <a:srgbClr val="669C35"/>
                </a:solidFill>
                <a:latin typeface="Helvetica"/>
                <a:ea typeface="Helvetica"/>
                <a:cs typeface="Helvetica"/>
                <a:sym typeface="Helvetica"/>
              </a:defRPr>
            </a:pPr>
            <a:r>
              <a:rPr sz="2400" dirty="0">
                <a:solidFill>
                  <a:schemeClr val="accent6">
                    <a:lumMod val="20000"/>
                    <a:lumOff val="80000"/>
                  </a:schemeClr>
                </a:solidFill>
              </a:rPr>
              <a:t>Time stamper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Arrival Timing</a:t>
            </a:r>
          </a:p>
        </p:txBody>
      </p:sp>
      <p:sp>
        <p:nvSpPr>
          <p:cNvPr id="20" name="Converter…">
            <a:extLst>
              <a:ext uri="{FF2B5EF4-FFF2-40B4-BE49-F238E27FC236}">
                <a16:creationId xmlns:a16="http://schemas.microsoft.com/office/drawing/2014/main" xmlns="" id="{DED72B11-5B46-A80A-967C-B23F77294C61}"/>
              </a:ext>
            </a:extLst>
          </p:cNvPr>
          <p:cNvSpPr txBox="1"/>
          <p:nvPr/>
        </p:nvSpPr>
        <p:spPr>
          <a:xfrm>
            <a:off x="3197048" y="2070869"/>
            <a:ext cx="3062884" cy="1511312"/>
          </a:xfrm>
          <a:prstGeom prst="rect">
            <a:avLst/>
          </a:prstGeom>
          <a:ln w="50800">
            <a:solidFill>
              <a:schemeClr val="accent2">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4000" b="1">
                <a:solidFill>
                  <a:schemeClr val="accent5">
                    <a:hueOff val="74980"/>
                    <a:lumOff val="21062"/>
                  </a:schemeClr>
                </a:solidFill>
                <a:latin typeface="Helvetica"/>
                <a:ea typeface="Helvetica"/>
                <a:cs typeface="Helvetica"/>
                <a:sym typeface="Helvetica"/>
              </a:defRPr>
            </a:pPr>
            <a:r>
              <a:rPr sz="2812" dirty="0">
                <a:solidFill>
                  <a:schemeClr val="accent2">
                    <a:lumMod val="20000"/>
                    <a:lumOff val="80000"/>
                  </a:schemeClr>
                </a:solidFill>
              </a:rPr>
              <a:t>Converter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Event Selection</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Angle, Energy </a:t>
            </a:r>
            <a:r>
              <a:rPr lang="ja-JP" altLang="en-US" sz="2180" dirty="0">
                <a:solidFill>
                  <a:schemeClr val="bg1">
                    <a:lumMod val="65000"/>
                  </a:schemeClr>
                </a:solidFill>
              </a:rPr>
              <a:t>　　</a:t>
            </a:r>
            <a:endParaRPr lang="en-US" altLang="ja-JP" sz="2180" dirty="0">
              <a:solidFill>
                <a:schemeClr val="bg1">
                  <a:lumMod val="65000"/>
                </a:schemeClr>
              </a:solidFill>
            </a:endParaRP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　</a:t>
            </a:r>
            <a:r>
              <a:rPr sz="2180" dirty="0">
                <a:solidFill>
                  <a:schemeClr val="bg1">
                    <a:lumMod val="65000"/>
                  </a:schemeClr>
                </a:solidFill>
              </a:rPr>
              <a:t>reconstruction</a:t>
            </a:r>
          </a:p>
        </p:txBody>
      </p:sp>
      <p:sp>
        <p:nvSpPr>
          <p:cNvPr id="21" name="線">
            <a:extLst>
              <a:ext uri="{FF2B5EF4-FFF2-40B4-BE49-F238E27FC236}">
                <a16:creationId xmlns:a16="http://schemas.microsoft.com/office/drawing/2014/main" xmlns="" id="{77C288BC-993D-F4EF-BF8C-64F3ED688182}"/>
              </a:ext>
            </a:extLst>
          </p:cNvPr>
          <p:cNvSpPr/>
          <p:nvPr/>
        </p:nvSpPr>
        <p:spPr>
          <a:xfrm flipV="1">
            <a:off x="3989321" y="3566648"/>
            <a:ext cx="1" cy="1902118"/>
          </a:xfrm>
          <a:prstGeom prst="line">
            <a:avLst/>
          </a:prstGeom>
          <a:ln w="63500">
            <a:solidFill>
              <a:srgbClr val="FFCC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3" name="線">
            <a:extLst>
              <a:ext uri="{FF2B5EF4-FFF2-40B4-BE49-F238E27FC236}">
                <a16:creationId xmlns:a16="http://schemas.microsoft.com/office/drawing/2014/main" xmlns="" id="{BFD9429C-606F-7B9D-E002-030CF8CC9300}"/>
              </a:ext>
            </a:extLst>
          </p:cNvPr>
          <p:cNvSpPr/>
          <p:nvPr/>
        </p:nvSpPr>
        <p:spPr>
          <a:xfrm flipV="1">
            <a:off x="4032070" y="4448056"/>
            <a:ext cx="2065444" cy="4"/>
          </a:xfrm>
          <a:prstGeom prst="line">
            <a:avLst/>
          </a:prstGeom>
          <a:ln w="63500">
            <a:solidFill>
              <a:schemeClr val="accent5">
                <a:lumMod val="20000"/>
                <a:lumOff val="80000"/>
              </a:schemeClr>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4" name="線">
            <a:extLst>
              <a:ext uri="{FF2B5EF4-FFF2-40B4-BE49-F238E27FC236}">
                <a16:creationId xmlns:a16="http://schemas.microsoft.com/office/drawing/2014/main" xmlns="" id="{5AEF4DE3-9734-1833-70F4-922EB33DCA32}"/>
              </a:ext>
            </a:extLst>
          </p:cNvPr>
          <p:cNvSpPr/>
          <p:nvPr/>
        </p:nvSpPr>
        <p:spPr>
          <a:xfrm>
            <a:off x="4566645" y="1444157"/>
            <a:ext cx="1708895" cy="5890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22" y="8582"/>
                </a:lnTo>
                <a:lnTo>
                  <a:pt x="196" y="8582"/>
                </a:lnTo>
                <a:lnTo>
                  <a:pt x="0" y="21600"/>
                </a:lnTo>
              </a:path>
            </a:pathLst>
          </a:custGeom>
          <a:ln w="88900">
            <a:solidFill>
              <a:srgbClr val="000000"/>
            </a:solidFill>
            <a:miter lim="400000"/>
            <a:tailEnd type="stealth"/>
          </a:ln>
        </p:spPr>
        <p:txBody>
          <a:bodyPr lIns="35719" tIns="35719" rIns="35719" bIns="35719" anchor="ctr"/>
          <a:lstStyle/>
          <a:p>
            <a:endParaRPr sz="1266"/>
          </a:p>
        </p:txBody>
      </p:sp>
      <p:sp>
        <p:nvSpPr>
          <p:cNvPr id="25" name="線">
            <a:extLst>
              <a:ext uri="{FF2B5EF4-FFF2-40B4-BE49-F238E27FC236}">
                <a16:creationId xmlns:a16="http://schemas.microsoft.com/office/drawing/2014/main" xmlns="" id="{5E7AED9B-614C-F6DB-6F11-82234D27DB3F}"/>
              </a:ext>
            </a:extLst>
          </p:cNvPr>
          <p:cNvSpPr/>
          <p:nvPr/>
        </p:nvSpPr>
        <p:spPr>
          <a:xfrm>
            <a:off x="6270915" y="1669735"/>
            <a:ext cx="1285601" cy="914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88900">
            <a:solidFill>
              <a:srgbClr val="000000"/>
            </a:solidFill>
            <a:miter lim="400000"/>
            <a:tailEnd type="stealth"/>
          </a:ln>
        </p:spPr>
        <p:txBody>
          <a:bodyPr lIns="35719" tIns="35719" rIns="35719" bIns="35719" anchor="ctr"/>
          <a:lstStyle/>
          <a:p>
            <a:endParaRPr sz="1266"/>
          </a:p>
        </p:txBody>
      </p:sp>
      <p:sp>
        <p:nvSpPr>
          <p:cNvPr id="56" name="線">
            <a:extLst>
              <a:ext uri="{FF2B5EF4-FFF2-40B4-BE49-F238E27FC236}">
                <a16:creationId xmlns:a16="http://schemas.microsoft.com/office/drawing/2014/main" xmlns="" id="{D0332BAB-94D4-771F-7E0B-31862DA0BC49}"/>
              </a:ext>
            </a:extLst>
          </p:cNvPr>
          <p:cNvSpPr/>
          <p:nvPr/>
        </p:nvSpPr>
        <p:spPr>
          <a:xfrm rot="5400000">
            <a:off x="5110459" y="2410768"/>
            <a:ext cx="504257" cy="255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0">
            <a:solidFill>
              <a:schemeClr val="accent6">
                <a:lumMod val="20000"/>
                <a:lumOff val="80000"/>
              </a:schemeClr>
            </a:solidFill>
            <a:miter lim="400000"/>
            <a:tailEnd type="arrow"/>
          </a:ln>
        </p:spPr>
        <p:txBody>
          <a:bodyPr lIns="35719" tIns="35719" rIns="35719" bIns="35719" anchor="ctr"/>
          <a:lstStyle/>
          <a:p>
            <a:endParaRPr sz="1266">
              <a:solidFill>
                <a:schemeClr val="accent6">
                  <a:lumMod val="20000"/>
                  <a:lumOff val="80000"/>
                </a:schemeClr>
              </a:solidFill>
            </a:endParaRPr>
          </a:p>
        </p:txBody>
      </p:sp>
      <p:sp>
        <p:nvSpPr>
          <p:cNvPr id="57" name="Star Camera…">
            <a:extLst>
              <a:ext uri="{FF2B5EF4-FFF2-40B4-BE49-F238E27FC236}">
                <a16:creationId xmlns:a16="http://schemas.microsoft.com/office/drawing/2014/main" xmlns="" id="{B1192B76-39E6-21DA-AD7D-507FFD408BC5}"/>
              </a:ext>
            </a:extLst>
          </p:cNvPr>
          <p:cNvSpPr txBox="1"/>
          <p:nvPr/>
        </p:nvSpPr>
        <p:spPr>
          <a:xfrm>
            <a:off x="2838574" y="5520689"/>
            <a:ext cx="6045395" cy="1192635"/>
          </a:xfrm>
          <a:prstGeom prst="rect">
            <a:avLst/>
          </a:prstGeom>
          <a:ln w="38100">
            <a:solidFill>
              <a:srgbClr val="FFCCFF"/>
            </a:solidFill>
            <a:miter lim="400000"/>
          </a:ln>
          <a:extLst>
            <a:ext uri="{C572A759-6A51-4108-AA02-DFA0A04FC94B}">
              <ma14:wrappingTextBoxFlag xmlns:ma14="http://schemas.microsoft.com/office/mac/drawingml/2011/main" val="1"/>
            </a:ext>
          </a:extLst>
        </p:spPr>
        <p:txBody>
          <a:bodyPr wrap="square"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rgbClr val="FFCCFF"/>
                </a:solidFill>
              </a:rPr>
              <a:t> Combined Analysis</a:t>
            </a:r>
          </a:p>
          <a:p>
            <a:pPr marL="223235">
              <a:lnSpc>
                <a:spcPct val="80000"/>
              </a:lnSpc>
              <a:spcBef>
                <a:spcPts val="1687"/>
              </a:spcBef>
              <a:buSzPct val="171000"/>
              <a:defRPr sz="3000">
                <a:latin typeface="Helvetica"/>
                <a:ea typeface="Helvetica"/>
                <a:cs typeface="Helvetica"/>
                <a:sym typeface="Helvetica"/>
              </a:defRPr>
            </a:pPr>
            <a:r>
              <a:rPr lang="ja-JP" altLang="en-US" sz="2400" dirty="0">
                <a:solidFill>
                  <a:schemeClr val="bg1">
                    <a:lumMod val="65000"/>
                  </a:schemeClr>
                </a:solidFill>
              </a:rPr>
              <a:t>・</a:t>
            </a:r>
            <a:r>
              <a:rPr lang="en-US" altLang="ja-JP" sz="2400" dirty="0">
                <a:solidFill>
                  <a:schemeClr val="bg1">
                    <a:lumMod val="65000"/>
                  </a:schemeClr>
                </a:solidFill>
              </a:rPr>
              <a:t>Mapping detected events on celestial coord. (on going analysis)</a:t>
            </a:r>
            <a:endParaRPr lang="ja-JP" altLang="en-US" sz="2400" dirty="0">
              <a:solidFill>
                <a:schemeClr val="bg1">
                  <a:lumMod val="65000"/>
                </a:schemeClr>
              </a:solidFill>
            </a:endParaRPr>
          </a:p>
        </p:txBody>
      </p:sp>
      <p:grpSp>
        <p:nvGrpSpPr>
          <p:cNvPr id="2" name="グループ化 1">
            <a:extLst>
              <a:ext uri="{FF2B5EF4-FFF2-40B4-BE49-F238E27FC236}">
                <a16:creationId xmlns:a16="http://schemas.microsoft.com/office/drawing/2014/main" xmlns="" id="{7D21DF53-A7AF-783B-8EFB-54D45C584C31}"/>
              </a:ext>
            </a:extLst>
          </p:cNvPr>
          <p:cNvGrpSpPr/>
          <p:nvPr/>
        </p:nvGrpSpPr>
        <p:grpSpPr>
          <a:xfrm>
            <a:off x="-8930" y="1130480"/>
            <a:ext cx="3098602" cy="5582843"/>
            <a:chOff x="-8930" y="1130480"/>
            <a:chExt cx="3098602" cy="5582843"/>
          </a:xfrm>
        </p:grpSpPr>
        <p:pic>
          <p:nvPicPr>
            <p:cNvPr id="6" name="droppedImage.png" descr="droppedImage.png">
              <a:extLst>
                <a:ext uri="{FF2B5EF4-FFF2-40B4-BE49-F238E27FC236}">
                  <a16:creationId xmlns:a16="http://schemas.microsoft.com/office/drawing/2014/main" xmlns="" id="{52FAF31C-90AE-0B8B-296A-1CF8373BD5A4}"/>
                </a:ext>
              </a:extLst>
            </p:cNvPr>
            <p:cNvPicPr>
              <a:picLocks noChangeAspect="1"/>
            </p:cNvPicPr>
            <p:nvPr/>
          </p:nvPicPr>
          <p:blipFill>
            <a:blip r:embed="rId3"/>
            <a:srcRect t="15110" r="7712" b="22662"/>
            <a:stretch/>
          </p:blipFill>
          <p:spPr>
            <a:xfrm>
              <a:off x="-8930" y="1633832"/>
              <a:ext cx="3098602" cy="3371268"/>
            </a:xfrm>
            <a:prstGeom prst="rect">
              <a:avLst/>
            </a:prstGeom>
            <a:ln w="12700">
              <a:miter lim="400000"/>
            </a:ln>
          </p:spPr>
        </p:pic>
        <p:grpSp>
          <p:nvGrpSpPr>
            <p:cNvPr id="7" name="グループ化 6">
              <a:extLst>
                <a:ext uri="{FF2B5EF4-FFF2-40B4-BE49-F238E27FC236}">
                  <a16:creationId xmlns:a16="http://schemas.microsoft.com/office/drawing/2014/main" xmlns="" id="{93CB61E0-353E-0D60-456B-44D46ADC48A0}"/>
                </a:ext>
              </a:extLst>
            </p:cNvPr>
            <p:cNvGrpSpPr/>
            <p:nvPr/>
          </p:nvGrpSpPr>
          <p:grpSpPr>
            <a:xfrm>
              <a:off x="0" y="1130480"/>
              <a:ext cx="2986109" cy="5582843"/>
              <a:chOff x="0" y="1130480"/>
              <a:chExt cx="2986109" cy="5582843"/>
            </a:xfrm>
          </p:grpSpPr>
          <p:pic>
            <p:nvPicPr>
              <p:cNvPr id="8" name="droppedImage.png" descr="droppedImage.png">
                <a:extLst>
                  <a:ext uri="{FF2B5EF4-FFF2-40B4-BE49-F238E27FC236}">
                    <a16:creationId xmlns:a16="http://schemas.microsoft.com/office/drawing/2014/main" xmlns="" id="{A26E78C5-2CB4-0332-B992-75E42692D0D8}"/>
                  </a:ext>
                </a:extLst>
              </p:cNvPr>
              <p:cNvPicPr>
                <a:picLocks noChangeAspect="1"/>
              </p:cNvPicPr>
              <p:nvPr/>
            </p:nvPicPr>
            <p:blipFill>
              <a:blip r:embed="rId3"/>
              <a:srcRect t="1706" r="18352" b="84630"/>
              <a:stretch/>
            </p:blipFill>
            <p:spPr>
              <a:xfrm>
                <a:off x="0" y="5075640"/>
                <a:ext cx="2741352" cy="740292"/>
              </a:xfrm>
              <a:prstGeom prst="rect">
                <a:avLst/>
              </a:prstGeom>
              <a:ln w="12700">
                <a:miter lim="400000"/>
              </a:ln>
            </p:spPr>
          </p:pic>
          <p:sp>
            <p:nvSpPr>
              <p:cNvPr id="9" name="線">
                <a:extLst>
                  <a:ext uri="{FF2B5EF4-FFF2-40B4-BE49-F238E27FC236}">
                    <a16:creationId xmlns:a16="http://schemas.microsoft.com/office/drawing/2014/main" xmlns="" id="{1702A37A-B6FC-847C-5BE6-C6663C20E68F}"/>
                  </a:ext>
                </a:extLst>
              </p:cNvPr>
              <p:cNvSpPr/>
              <p:nvPr/>
            </p:nvSpPr>
            <p:spPr>
              <a:xfrm flipV="1">
                <a:off x="663941" y="1174617"/>
                <a:ext cx="412961" cy="5467149"/>
              </a:xfrm>
              <a:prstGeom prst="line">
                <a:avLst/>
              </a:prstGeom>
              <a:ln w="38100">
                <a:solidFill>
                  <a:srgbClr val="0061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grpSp>
            <p:nvGrpSpPr>
              <p:cNvPr id="10" name="グループ">
                <a:extLst>
                  <a:ext uri="{FF2B5EF4-FFF2-40B4-BE49-F238E27FC236}">
                    <a16:creationId xmlns:a16="http://schemas.microsoft.com/office/drawing/2014/main" xmlns="" id="{6AA2F890-558B-7ACB-CA3B-A4928AB6F1C0}"/>
                  </a:ext>
                </a:extLst>
              </p:cNvPr>
              <p:cNvGrpSpPr/>
              <p:nvPr/>
            </p:nvGrpSpPr>
            <p:grpSpPr>
              <a:xfrm>
                <a:off x="1610091" y="1266963"/>
                <a:ext cx="648534" cy="2551305"/>
                <a:chOff x="322719" y="781766"/>
                <a:chExt cx="922359" cy="3628520"/>
              </a:xfrm>
            </p:grpSpPr>
            <p:grpSp>
              <p:nvGrpSpPr>
                <p:cNvPr id="61" name="グループ">
                  <a:extLst>
                    <a:ext uri="{FF2B5EF4-FFF2-40B4-BE49-F238E27FC236}">
                      <a16:creationId xmlns:a16="http://schemas.microsoft.com/office/drawing/2014/main" xmlns="" id="{07964149-639F-905C-D88B-CEBAC2855E13}"/>
                    </a:ext>
                  </a:extLst>
                </p:cNvPr>
                <p:cNvGrpSpPr/>
                <p:nvPr/>
              </p:nvGrpSpPr>
              <p:grpSpPr>
                <a:xfrm rot="1992565">
                  <a:off x="916946" y="781766"/>
                  <a:ext cx="328132" cy="686792"/>
                  <a:chOff x="319570" y="684809"/>
                  <a:chExt cx="328131" cy="686791"/>
                </a:xfrm>
              </p:grpSpPr>
              <p:sp>
                <p:nvSpPr>
                  <p:cNvPr id="76" name="線">
                    <a:extLst>
                      <a:ext uri="{FF2B5EF4-FFF2-40B4-BE49-F238E27FC236}">
                        <a16:creationId xmlns:a16="http://schemas.microsoft.com/office/drawing/2014/main" xmlns="" id="{4CC67CE8-5559-E80A-4E5A-4C26572DBB2E}"/>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7" name="線">
                    <a:extLst>
                      <a:ext uri="{FF2B5EF4-FFF2-40B4-BE49-F238E27FC236}">
                        <a16:creationId xmlns:a16="http://schemas.microsoft.com/office/drawing/2014/main" xmlns="" id="{0F59138B-09A0-8D7B-4285-6FFFBB805ABC}"/>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8" name="線">
                    <a:extLst>
                      <a:ext uri="{FF2B5EF4-FFF2-40B4-BE49-F238E27FC236}">
                        <a16:creationId xmlns:a16="http://schemas.microsoft.com/office/drawing/2014/main" xmlns="" id="{D405BA33-0407-84B9-81FB-53E6D509A391}"/>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2" name="グループ">
                  <a:extLst>
                    <a:ext uri="{FF2B5EF4-FFF2-40B4-BE49-F238E27FC236}">
                      <a16:creationId xmlns:a16="http://schemas.microsoft.com/office/drawing/2014/main" xmlns="" id="{49DAEC44-7EAB-7CBC-B2D1-3293CA8E7716}"/>
                    </a:ext>
                  </a:extLst>
                </p:cNvPr>
                <p:cNvGrpSpPr/>
                <p:nvPr/>
              </p:nvGrpSpPr>
              <p:grpSpPr>
                <a:xfrm rot="1992565">
                  <a:off x="576720" y="1565485"/>
                  <a:ext cx="647701" cy="1371601"/>
                  <a:chOff x="0" y="0"/>
                  <a:chExt cx="647700" cy="1371599"/>
                </a:xfrm>
              </p:grpSpPr>
              <p:sp>
                <p:nvSpPr>
                  <p:cNvPr id="70" name="線">
                    <a:extLst>
                      <a:ext uri="{FF2B5EF4-FFF2-40B4-BE49-F238E27FC236}">
                        <a16:creationId xmlns:a16="http://schemas.microsoft.com/office/drawing/2014/main" xmlns="" id="{E7E30AE0-DF98-AB1B-AD2C-10DDD6B4AD7A}"/>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1" name="線">
                    <a:extLst>
                      <a:ext uri="{FF2B5EF4-FFF2-40B4-BE49-F238E27FC236}">
                        <a16:creationId xmlns:a16="http://schemas.microsoft.com/office/drawing/2014/main" xmlns="" id="{2C9215BE-B92D-285F-26CF-D2F8193D9416}"/>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2" name="線">
                    <a:extLst>
                      <a:ext uri="{FF2B5EF4-FFF2-40B4-BE49-F238E27FC236}">
                        <a16:creationId xmlns:a16="http://schemas.microsoft.com/office/drawing/2014/main" xmlns="" id="{612FAFF1-CC30-65C2-47F9-EE8335939FB3}"/>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3" name="線">
                    <a:extLst>
                      <a:ext uri="{FF2B5EF4-FFF2-40B4-BE49-F238E27FC236}">
                        <a16:creationId xmlns:a16="http://schemas.microsoft.com/office/drawing/2014/main" xmlns="" id="{ED50EBEF-F82F-0428-E025-EE78BC2ED724}"/>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dirty="0"/>
                  </a:p>
                </p:txBody>
              </p:sp>
              <p:sp>
                <p:nvSpPr>
                  <p:cNvPr id="74" name="線">
                    <a:extLst>
                      <a:ext uri="{FF2B5EF4-FFF2-40B4-BE49-F238E27FC236}">
                        <a16:creationId xmlns:a16="http://schemas.microsoft.com/office/drawing/2014/main" xmlns="" id="{23B5D927-4C64-8C77-8445-617C0D5AD298}"/>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5" name="線">
                    <a:extLst>
                      <a:ext uri="{FF2B5EF4-FFF2-40B4-BE49-F238E27FC236}">
                        <a16:creationId xmlns:a16="http://schemas.microsoft.com/office/drawing/2014/main" xmlns="" id="{D1752776-83DA-5347-C7DD-DC75234D2091}"/>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3" name="グループ">
                  <a:extLst>
                    <a:ext uri="{FF2B5EF4-FFF2-40B4-BE49-F238E27FC236}">
                      <a16:creationId xmlns:a16="http://schemas.microsoft.com/office/drawing/2014/main" xmlns="" id="{9FB2F814-D7B1-7E1E-736D-6C25CC68A432}"/>
                    </a:ext>
                  </a:extLst>
                </p:cNvPr>
                <p:cNvGrpSpPr/>
                <p:nvPr/>
              </p:nvGrpSpPr>
              <p:grpSpPr>
                <a:xfrm rot="1992565">
                  <a:off x="322719" y="3038685"/>
                  <a:ext cx="647702" cy="1371601"/>
                  <a:chOff x="0" y="0"/>
                  <a:chExt cx="647700" cy="1371599"/>
                </a:xfrm>
              </p:grpSpPr>
              <p:sp>
                <p:nvSpPr>
                  <p:cNvPr id="64" name="線">
                    <a:extLst>
                      <a:ext uri="{FF2B5EF4-FFF2-40B4-BE49-F238E27FC236}">
                        <a16:creationId xmlns:a16="http://schemas.microsoft.com/office/drawing/2014/main" xmlns="" id="{D22653F5-2E7C-2B95-B1BC-A70DA222FB6A}"/>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5" name="線">
                    <a:extLst>
                      <a:ext uri="{FF2B5EF4-FFF2-40B4-BE49-F238E27FC236}">
                        <a16:creationId xmlns:a16="http://schemas.microsoft.com/office/drawing/2014/main" xmlns="" id="{3FD9132E-5A8D-442F-2CA7-4E2561A8DB66}"/>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6" name="線">
                    <a:extLst>
                      <a:ext uri="{FF2B5EF4-FFF2-40B4-BE49-F238E27FC236}">
                        <a16:creationId xmlns:a16="http://schemas.microsoft.com/office/drawing/2014/main" xmlns="" id="{F9170CFF-FFE7-65D1-6E83-AB4D76AF3411}"/>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7" name="線">
                    <a:extLst>
                      <a:ext uri="{FF2B5EF4-FFF2-40B4-BE49-F238E27FC236}">
                        <a16:creationId xmlns:a16="http://schemas.microsoft.com/office/drawing/2014/main" xmlns="" id="{9779A91A-0BAC-CF2F-CFBF-8CD5FA132768}"/>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8" name="線">
                    <a:extLst>
                      <a:ext uri="{FF2B5EF4-FFF2-40B4-BE49-F238E27FC236}">
                        <a16:creationId xmlns:a16="http://schemas.microsoft.com/office/drawing/2014/main" xmlns="" id="{4CB9FEEF-218E-621F-E987-68DC5C70BC3E}"/>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9" name="線">
                    <a:extLst>
                      <a:ext uri="{FF2B5EF4-FFF2-40B4-BE49-F238E27FC236}">
                        <a16:creationId xmlns:a16="http://schemas.microsoft.com/office/drawing/2014/main" xmlns="" id="{050A8148-06F9-704F-4A45-2F711AECC19F}"/>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sp>
            <p:nvSpPr>
              <p:cNvPr id="11" name="線">
                <a:extLst>
                  <a:ext uri="{FF2B5EF4-FFF2-40B4-BE49-F238E27FC236}">
                    <a16:creationId xmlns:a16="http://schemas.microsoft.com/office/drawing/2014/main" xmlns="" id="{28E683F1-5FAB-B278-FF87-51D193FD9FC7}"/>
                  </a:ext>
                </a:extLst>
              </p:cNvPr>
              <p:cNvSpPr/>
              <p:nvPr/>
            </p:nvSpPr>
            <p:spPr>
              <a:xfrm flipH="1" flipV="1">
                <a:off x="1699615" y="3881831"/>
                <a:ext cx="214477" cy="2474519"/>
              </a:xfrm>
              <a:prstGeom prst="line">
                <a:avLst/>
              </a:prstGeom>
              <a:ln w="63500">
                <a:solidFill>
                  <a:srgbClr val="0061FF"/>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2" name="線">
                <a:extLst>
                  <a:ext uri="{FF2B5EF4-FFF2-40B4-BE49-F238E27FC236}">
                    <a16:creationId xmlns:a16="http://schemas.microsoft.com/office/drawing/2014/main" xmlns="" id="{C2A85701-B652-BF6D-7DD3-75A37803FBC8}"/>
                  </a:ext>
                </a:extLst>
              </p:cNvPr>
              <p:cNvSpPr/>
              <p:nvPr/>
            </p:nvSpPr>
            <p:spPr>
              <a:xfrm flipV="1">
                <a:off x="1310893" y="3914655"/>
                <a:ext cx="393373" cy="2798668"/>
              </a:xfrm>
              <a:prstGeom prst="line">
                <a:avLst/>
              </a:prstGeom>
              <a:ln w="63500">
                <a:solidFill>
                  <a:srgbClr val="FF4013"/>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3" name="P,α,e etc">
                <a:extLst>
                  <a:ext uri="{FF2B5EF4-FFF2-40B4-BE49-F238E27FC236}">
                    <a16:creationId xmlns:a16="http://schemas.microsoft.com/office/drawing/2014/main" xmlns="" id="{866933A5-CA14-097D-F8E6-78140F14D3B2}"/>
                  </a:ext>
                </a:extLst>
              </p:cNvPr>
              <p:cNvSpPr txBox="1"/>
              <p:nvPr/>
            </p:nvSpPr>
            <p:spPr>
              <a:xfrm>
                <a:off x="136338" y="1130480"/>
                <a:ext cx="1335302"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3600">
                    <a:solidFill>
                      <a:srgbClr val="0061FF"/>
                    </a:solidFill>
                  </a:defRPr>
                </a:pPr>
                <a:r>
                  <a:rPr sz="2531"/>
                  <a:t>P,α,e </a:t>
                </a:r>
                <a:r>
                  <a:rPr sz="1547"/>
                  <a:t>etc</a:t>
                </a:r>
              </a:p>
            </p:txBody>
          </p:sp>
          <p:sp>
            <p:nvSpPr>
              <p:cNvPr id="14" name="γ">
                <a:extLst>
                  <a:ext uri="{FF2B5EF4-FFF2-40B4-BE49-F238E27FC236}">
                    <a16:creationId xmlns:a16="http://schemas.microsoft.com/office/drawing/2014/main" xmlns="" id="{13B914C3-D96F-584B-7290-19F2CE5D20DC}"/>
                  </a:ext>
                </a:extLst>
              </p:cNvPr>
              <p:cNvSpPr txBox="1"/>
              <p:nvPr/>
            </p:nvSpPr>
            <p:spPr>
              <a:xfrm>
                <a:off x="1814626" y="3119526"/>
                <a:ext cx="594715"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5800">
                    <a:solidFill>
                      <a:srgbClr val="BE38F3"/>
                    </a:solidFill>
                    <a:latin typeface="+mj-lt"/>
                    <a:ea typeface="+mj-ea"/>
                    <a:cs typeface="+mj-cs"/>
                    <a:sym typeface="ヒラギノ角ゴ Pro W6"/>
                  </a:defRPr>
                </a:lvl1pPr>
              </a:lstStyle>
              <a:p>
                <a:r>
                  <a:rPr sz="4078" b="1" dirty="0"/>
                  <a:t>γ</a:t>
                </a:r>
              </a:p>
            </p:txBody>
          </p:sp>
          <p:sp>
            <p:nvSpPr>
              <p:cNvPr id="18" name="e+">
                <a:extLst>
                  <a:ext uri="{FF2B5EF4-FFF2-40B4-BE49-F238E27FC236}">
                    <a16:creationId xmlns:a16="http://schemas.microsoft.com/office/drawing/2014/main" xmlns="" id="{6B31A890-3CBA-DA71-30AB-5A46468EF76A}"/>
                  </a:ext>
                </a:extLst>
              </p:cNvPr>
              <p:cNvSpPr txBox="1"/>
              <p:nvPr/>
            </p:nvSpPr>
            <p:spPr>
              <a:xfrm>
                <a:off x="1853955" y="4103494"/>
                <a:ext cx="581891"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0061FF"/>
                    </a:solidFill>
                    <a:latin typeface="+mj-lt"/>
                    <a:ea typeface="+mj-ea"/>
                    <a:cs typeface="+mj-cs"/>
                    <a:sym typeface="ヒラギノ角ゴ Pro W6"/>
                  </a:defRPr>
                </a:pPr>
                <a:r>
                  <a:rPr sz="4078"/>
                  <a:t>e</a:t>
                </a:r>
                <a:r>
                  <a:rPr sz="4078" baseline="31999"/>
                  <a:t>+</a:t>
                </a:r>
              </a:p>
            </p:txBody>
          </p:sp>
          <p:sp>
            <p:nvSpPr>
              <p:cNvPr id="58" name="e-">
                <a:extLst>
                  <a:ext uri="{FF2B5EF4-FFF2-40B4-BE49-F238E27FC236}">
                    <a16:creationId xmlns:a16="http://schemas.microsoft.com/office/drawing/2014/main" xmlns="" id="{3B55CDDF-59B2-1255-809E-CA2F8E12B99C}"/>
                  </a:ext>
                </a:extLst>
              </p:cNvPr>
              <p:cNvSpPr txBox="1"/>
              <p:nvPr/>
            </p:nvSpPr>
            <p:spPr>
              <a:xfrm>
                <a:off x="1005584" y="4103494"/>
                <a:ext cx="487314"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FF4013"/>
                    </a:solidFill>
                    <a:latin typeface="+mj-lt"/>
                    <a:ea typeface="+mj-ea"/>
                    <a:cs typeface="+mj-cs"/>
                    <a:sym typeface="ヒラギノ角ゴ Pro W6"/>
                  </a:defRPr>
                </a:pPr>
                <a:r>
                  <a:rPr sz="4078"/>
                  <a:t>e</a:t>
                </a:r>
                <a:r>
                  <a:rPr sz="4078" baseline="31999"/>
                  <a:t>-</a:t>
                </a:r>
              </a:p>
            </p:txBody>
          </p:sp>
          <p:sp>
            <p:nvSpPr>
              <p:cNvPr id="59" name="0.47 g/cm2">
                <a:extLst>
                  <a:ext uri="{FF2B5EF4-FFF2-40B4-BE49-F238E27FC236}">
                    <a16:creationId xmlns:a16="http://schemas.microsoft.com/office/drawing/2014/main" xmlns="" id="{97FBF937-24C8-1214-5E3B-97B2C5EE5A2E}"/>
                  </a:ext>
                </a:extLst>
              </p:cNvPr>
              <p:cNvSpPr txBox="1"/>
              <p:nvPr/>
            </p:nvSpPr>
            <p:spPr>
              <a:xfrm>
                <a:off x="2152546" y="2538785"/>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a:t>0.47 g/cm</a:t>
                </a:r>
                <a:r>
                  <a:rPr sz="1195" baseline="31999"/>
                  <a:t>2</a:t>
                </a:r>
              </a:p>
            </p:txBody>
          </p:sp>
          <p:sp>
            <p:nvSpPr>
              <p:cNvPr id="60" name="0.37 g/cm2">
                <a:extLst>
                  <a:ext uri="{FF2B5EF4-FFF2-40B4-BE49-F238E27FC236}">
                    <a16:creationId xmlns:a16="http://schemas.microsoft.com/office/drawing/2014/main" xmlns="" id="{B37AA242-7B8F-1555-3165-3D3763724F9A}"/>
                  </a:ext>
                </a:extLst>
              </p:cNvPr>
              <p:cNvSpPr txBox="1"/>
              <p:nvPr/>
            </p:nvSpPr>
            <p:spPr>
              <a:xfrm>
                <a:off x="1908089" y="5373102"/>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dirty="0"/>
                  <a:t>0.37 g/cm</a:t>
                </a:r>
                <a:r>
                  <a:rPr sz="1195" baseline="31999" dirty="0"/>
                  <a:t>2</a:t>
                </a:r>
              </a:p>
            </p:txBody>
          </p:sp>
        </p:grpSp>
      </p:grpSp>
    </p:spTree>
    <p:extLst>
      <p:ext uri="{BB962C8B-B14F-4D97-AF65-F5344CB8AC3E}">
        <p14:creationId xmlns:p14="http://schemas.microsoft.com/office/powerpoint/2010/main" val="3768235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A6364C-F423-C797-42C9-0A7CDDB2090E}"/>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ABAFA911-2EDA-A272-9F3E-FE35606AAB15}"/>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25</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B9EC3A47-C4B2-2039-07F7-5509BF496D2B}"/>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A5054198-4EF2-71AF-64BC-7CF16BF36AD4}"/>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Emulsion Data Readout System</a:t>
            </a:r>
          </a:p>
        </p:txBody>
      </p:sp>
      <p:grpSp>
        <p:nvGrpSpPr>
          <p:cNvPr id="7" name="グループ">
            <a:extLst>
              <a:ext uri="{FF2B5EF4-FFF2-40B4-BE49-F238E27FC236}">
                <a16:creationId xmlns:a16="http://schemas.microsoft.com/office/drawing/2014/main" xmlns="" id="{5CD969FB-0BB7-F878-C498-72CDBE3A6BBD}"/>
              </a:ext>
            </a:extLst>
          </p:cNvPr>
          <p:cNvGrpSpPr/>
          <p:nvPr/>
        </p:nvGrpSpPr>
        <p:grpSpPr>
          <a:xfrm>
            <a:off x="1981209" y="1042884"/>
            <a:ext cx="7137400" cy="5252070"/>
            <a:chOff x="128060" y="0"/>
            <a:chExt cx="7302272" cy="5373392"/>
          </a:xfrm>
        </p:grpSpPr>
        <p:pic>
          <p:nvPicPr>
            <p:cNvPr id="8" name="IMG_7201.jpeg" descr="IMG_7201.jpeg">
              <a:extLst>
                <a:ext uri="{FF2B5EF4-FFF2-40B4-BE49-F238E27FC236}">
                  <a16:creationId xmlns:a16="http://schemas.microsoft.com/office/drawing/2014/main" xmlns="" id="{C18B4A5C-169E-B459-0E8E-B9E1F4AFC158}"/>
                </a:ext>
              </a:extLst>
            </p:cNvPr>
            <p:cNvPicPr>
              <a:picLocks noChangeAspect="1"/>
            </p:cNvPicPr>
            <p:nvPr/>
          </p:nvPicPr>
          <p:blipFill>
            <a:blip r:embed="rId3"/>
            <a:srcRect t="1886"/>
            <a:stretch>
              <a:fillRect/>
            </a:stretch>
          </p:blipFill>
          <p:spPr>
            <a:xfrm>
              <a:off x="128060" y="0"/>
              <a:ext cx="7302274" cy="5373393"/>
            </a:xfrm>
            <a:prstGeom prst="rect">
              <a:avLst/>
            </a:prstGeom>
            <a:ln w="12700" cap="flat">
              <a:noFill/>
              <a:miter lim="400000"/>
            </a:ln>
            <a:effectLst/>
          </p:spPr>
        </p:pic>
        <p:sp>
          <p:nvSpPr>
            <p:cNvPr id="9" name="図形">
              <a:extLst>
                <a:ext uri="{FF2B5EF4-FFF2-40B4-BE49-F238E27FC236}">
                  <a16:creationId xmlns:a16="http://schemas.microsoft.com/office/drawing/2014/main" xmlns="" id="{EB19D418-922C-C9D6-F6BC-C29BFFFE8B41}"/>
                </a:ext>
              </a:extLst>
            </p:cNvPr>
            <p:cNvSpPr/>
            <p:nvPr/>
          </p:nvSpPr>
          <p:spPr>
            <a:xfrm>
              <a:off x="4254374" y="2693283"/>
              <a:ext cx="1446617" cy="809573"/>
            </a:xfrm>
            <a:custGeom>
              <a:avLst/>
              <a:gdLst/>
              <a:ahLst/>
              <a:cxnLst>
                <a:cxn ang="0">
                  <a:pos x="wd2" y="hd2"/>
                </a:cxn>
                <a:cxn ang="5400000">
                  <a:pos x="wd2" y="hd2"/>
                </a:cxn>
                <a:cxn ang="10800000">
                  <a:pos x="wd2" y="hd2"/>
                </a:cxn>
                <a:cxn ang="16200000">
                  <a:pos x="wd2" y="hd2"/>
                </a:cxn>
              </a:cxnLst>
              <a:rect l="0" t="0" r="r" b="b"/>
              <a:pathLst>
                <a:path w="21600" h="21600" extrusionOk="0">
                  <a:moveTo>
                    <a:pt x="0" y="11533"/>
                  </a:moveTo>
                  <a:lnTo>
                    <a:pt x="8264" y="21600"/>
                  </a:lnTo>
                  <a:lnTo>
                    <a:pt x="21600" y="6626"/>
                  </a:lnTo>
                  <a:lnTo>
                    <a:pt x="13323" y="0"/>
                  </a:lnTo>
                  <a:lnTo>
                    <a:pt x="0" y="11533"/>
                  </a:lnTo>
                  <a:close/>
                </a:path>
              </a:pathLst>
            </a:custGeom>
            <a:noFill/>
            <a:ln w="38100" cap="flat">
              <a:solidFill>
                <a:srgbClr val="FF0000"/>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a:p>
          </p:txBody>
        </p:sp>
      </p:grpSp>
      <p:sp>
        <p:nvSpPr>
          <p:cNvPr id="12" name="Hyper Track Selector 2 (2023-)">
            <a:extLst>
              <a:ext uri="{FF2B5EF4-FFF2-40B4-BE49-F238E27FC236}">
                <a16:creationId xmlns:a16="http://schemas.microsoft.com/office/drawing/2014/main" xmlns="" id="{514F6A2F-51FB-1197-C21E-964FC1F1250C}"/>
              </a:ext>
            </a:extLst>
          </p:cNvPr>
          <p:cNvSpPr txBox="1"/>
          <p:nvPr/>
        </p:nvSpPr>
        <p:spPr>
          <a:xfrm>
            <a:off x="1979091" y="1018005"/>
            <a:ext cx="5670947" cy="584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Helvetica"/>
                <a:ea typeface="Helvetica"/>
                <a:cs typeface="Helvetica"/>
                <a:sym typeface="Helvetica"/>
              </a:defRPr>
            </a:lvl1pPr>
          </a:lstStyle>
          <a:p>
            <a:r>
              <a:rPr dirty="0"/>
              <a:t>Hyper Track Selector 2 (2023-)</a:t>
            </a:r>
          </a:p>
        </p:txBody>
      </p:sp>
      <p:sp>
        <p:nvSpPr>
          <p:cNvPr id="6" name="テキスト ボックス 5">
            <a:extLst>
              <a:ext uri="{FF2B5EF4-FFF2-40B4-BE49-F238E27FC236}">
                <a16:creationId xmlns:a16="http://schemas.microsoft.com/office/drawing/2014/main" xmlns="" id="{43EBFD04-34B3-ABB9-E554-39493C2F770B}"/>
              </a:ext>
            </a:extLst>
          </p:cNvPr>
          <p:cNvSpPr txBox="1"/>
          <p:nvPr/>
        </p:nvSpPr>
        <p:spPr>
          <a:xfrm>
            <a:off x="1988616" y="6058392"/>
            <a:ext cx="5661422" cy="707886"/>
          </a:xfrm>
          <a:prstGeom prst="rect">
            <a:avLst/>
          </a:prstGeom>
          <a:solidFill>
            <a:schemeClr val="bg1"/>
          </a:solidFill>
        </p:spPr>
        <p:txBody>
          <a:bodyPr wrap="square" rtlCol="0">
            <a:spAutoFit/>
          </a:bodyPr>
          <a:lstStyle/>
          <a:p>
            <a:r>
              <a:rPr kumimoji="1" lang="en-US" altLang="ja-JP" sz="2000" b="1" dirty="0">
                <a:ea typeface="Yu Gothic UI Semibold" panose="020B0700000000000000" pitchFamily="50" charset="-128"/>
              </a:rPr>
              <a:t>Converted Analog Tracks into Digital Data</a:t>
            </a:r>
          </a:p>
          <a:p>
            <a:r>
              <a:rPr kumimoji="1" lang="en-US" altLang="ja-JP" sz="2000" b="1" dirty="0">
                <a:ea typeface="Yu Gothic UI Semibold" panose="020B0700000000000000" pitchFamily="50" charset="-128"/>
              </a:rPr>
              <a:t>the Fastest Scanning Speed  9400</a:t>
            </a:r>
            <a:r>
              <a:rPr kumimoji="1" lang="ja-JP" altLang="en-US" sz="2000" b="1" dirty="0">
                <a:ea typeface="Yu Gothic UI Semibold" panose="020B0700000000000000" pitchFamily="50" charset="-128"/>
              </a:rPr>
              <a:t>㎠</a:t>
            </a:r>
            <a:r>
              <a:rPr kumimoji="1" lang="en-US" altLang="ja-JP" sz="2000" b="1" dirty="0">
                <a:ea typeface="Yu Gothic UI Semibold" panose="020B0700000000000000" pitchFamily="50" charset="-128"/>
              </a:rPr>
              <a:t>/h</a:t>
            </a:r>
          </a:p>
        </p:txBody>
      </p:sp>
      <p:sp>
        <p:nvSpPr>
          <p:cNvPr id="10" name="50 cm x 25 cm…">
            <a:extLst>
              <a:ext uri="{FF2B5EF4-FFF2-40B4-BE49-F238E27FC236}">
                <a16:creationId xmlns:a16="http://schemas.microsoft.com/office/drawing/2014/main" xmlns="" id="{D6E6F7E1-3F00-EB84-F0BE-07F931281E73}"/>
              </a:ext>
            </a:extLst>
          </p:cNvPr>
          <p:cNvSpPr txBox="1"/>
          <p:nvPr/>
        </p:nvSpPr>
        <p:spPr>
          <a:xfrm>
            <a:off x="3657311" y="4796429"/>
            <a:ext cx="2540760" cy="96436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b="1">
                <a:solidFill>
                  <a:schemeClr val="accent1">
                    <a:hueOff val="4136873"/>
                    <a:lumOff val="-12639"/>
                  </a:schemeClr>
                </a:solidFill>
                <a:latin typeface="Helvetica"/>
                <a:ea typeface="Helvetica"/>
                <a:cs typeface="Helvetica"/>
                <a:sym typeface="Helvetica"/>
              </a:defRPr>
            </a:pPr>
            <a:r>
              <a:rPr sz="2800" dirty="0">
                <a:solidFill>
                  <a:srgbClr val="FF0000"/>
                </a:solidFill>
              </a:rPr>
              <a:t>50 cm x 25 cm</a:t>
            </a:r>
          </a:p>
          <a:p>
            <a:pPr>
              <a:defRPr sz="3400" b="1">
                <a:solidFill>
                  <a:schemeClr val="accent1">
                    <a:hueOff val="4136873"/>
                    <a:lumOff val="-12639"/>
                  </a:schemeClr>
                </a:solidFill>
                <a:latin typeface="Helvetica"/>
                <a:ea typeface="Helvetica"/>
                <a:cs typeface="Helvetica"/>
                <a:sym typeface="Helvetica"/>
              </a:defRPr>
            </a:pPr>
            <a:r>
              <a:rPr sz="2800" dirty="0">
                <a:solidFill>
                  <a:srgbClr val="FF0000"/>
                </a:solidFill>
              </a:rPr>
              <a:t>1800 plates</a:t>
            </a:r>
          </a:p>
        </p:txBody>
      </p:sp>
    </p:spTree>
    <p:extLst>
      <p:ext uri="{BB962C8B-B14F-4D97-AF65-F5344CB8AC3E}">
        <p14:creationId xmlns:p14="http://schemas.microsoft.com/office/powerpoint/2010/main" val="3216619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62FC15-0785-D4BA-629F-E6CFB20C437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491A7B24-2209-4B32-82AB-373FD52FFECC}"/>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26</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258C4D24-2AF6-82B5-FF43-DBBE61CB236E}"/>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174CD4FD-0EF2-6FDA-A776-FAFEBC9191F6}"/>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Emulsion Data Readout System</a:t>
            </a:r>
          </a:p>
        </p:txBody>
      </p:sp>
      <p:grpSp>
        <p:nvGrpSpPr>
          <p:cNvPr id="7" name="グループ">
            <a:extLst>
              <a:ext uri="{FF2B5EF4-FFF2-40B4-BE49-F238E27FC236}">
                <a16:creationId xmlns:a16="http://schemas.microsoft.com/office/drawing/2014/main" xmlns="" id="{86E3D0D9-E959-F4A7-2129-A0843A622FB3}"/>
              </a:ext>
            </a:extLst>
          </p:cNvPr>
          <p:cNvGrpSpPr/>
          <p:nvPr/>
        </p:nvGrpSpPr>
        <p:grpSpPr>
          <a:xfrm>
            <a:off x="1981209" y="1042884"/>
            <a:ext cx="7137400" cy="5252070"/>
            <a:chOff x="128060" y="0"/>
            <a:chExt cx="7302272" cy="5373392"/>
          </a:xfrm>
        </p:grpSpPr>
        <p:pic>
          <p:nvPicPr>
            <p:cNvPr id="8" name="IMG_7201.jpeg" descr="IMG_7201.jpeg">
              <a:extLst>
                <a:ext uri="{FF2B5EF4-FFF2-40B4-BE49-F238E27FC236}">
                  <a16:creationId xmlns:a16="http://schemas.microsoft.com/office/drawing/2014/main" xmlns="" id="{A31382CE-865F-B9BD-AD79-A2AB7E45F702}"/>
                </a:ext>
              </a:extLst>
            </p:cNvPr>
            <p:cNvPicPr>
              <a:picLocks noChangeAspect="1"/>
            </p:cNvPicPr>
            <p:nvPr/>
          </p:nvPicPr>
          <p:blipFill>
            <a:blip r:embed="rId3"/>
            <a:srcRect t="1886"/>
            <a:stretch>
              <a:fillRect/>
            </a:stretch>
          </p:blipFill>
          <p:spPr>
            <a:xfrm>
              <a:off x="128060" y="0"/>
              <a:ext cx="7302274" cy="5373393"/>
            </a:xfrm>
            <a:prstGeom prst="rect">
              <a:avLst/>
            </a:prstGeom>
            <a:ln w="12700" cap="flat">
              <a:noFill/>
              <a:miter lim="400000"/>
            </a:ln>
            <a:effectLst/>
          </p:spPr>
        </p:pic>
        <p:sp>
          <p:nvSpPr>
            <p:cNvPr id="9" name="図形">
              <a:extLst>
                <a:ext uri="{FF2B5EF4-FFF2-40B4-BE49-F238E27FC236}">
                  <a16:creationId xmlns:a16="http://schemas.microsoft.com/office/drawing/2014/main" xmlns="" id="{19E92234-2794-FE29-4E6A-E870914C6BE8}"/>
                </a:ext>
              </a:extLst>
            </p:cNvPr>
            <p:cNvSpPr/>
            <p:nvPr/>
          </p:nvSpPr>
          <p:spPr>
            <a:xfrm>
              <a:off x="4254374" y="2693283"/>
              <a:ext cx="1446617" cy="809573"/>
            </a:xfrm>
            <a:custGeom>
              <a:avLst/>
              <a:gdLst/>
              <a:ahLst/>
              <a:cxnLst>
                <a:cxn ang="0">
                  <a:pos x="wd2" y="hd2"/>
                </a:cxn>
                <a:cxn ang="5400000">
                  <a:pos x="wd2" y="hd2"/>
                </a:cxn>
                <a:cxn ang="10800000">
                  <a:pos x="wd2" y="hd2"/>
                </a:cxn>
                <a:cxn ang="16200000">
                  <a:pos x="wd2" y="hd2"/>
                </a:cxn>
              </a:cxnLst>
              <a:rect l="0" t="0" r="r" b="b"/>
              <a:pathLst>
                <a:path w="21600" h="21600" extrusionOk="0">
                  <a:moveTo>
                    <a:pt x="0" y="11533"/>
                  </a:moveTo>
                  <a:lnTo>
                    <a:pt x="8264" y="21600"/>
                  </a:lnTo>
                  <a:lnTo>
                    <a:pt x="21600" y="6626"/>
                  </a:lnTo>
                  <a:lnTo>
                    <a:pt x="13323" y="0"/>
                  </a:lnTo>
                  <a:lnTo>
                    <a:pt x="0" y="11533"/>
                  </a:lnTo>
                  <a:close/>
                </a:path>
              </a:pathLst>
            </a:custGeom>
            <a:noFill/>
            <a:ln w="38100" cap="flat">
              <a:solidFill>
                <a:srgbClr val="FF0000"/>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a:p>
          </p:txBody>
        </p:sp>
      </p:grpSp>
      <p:sp>
        <p:nvSpPr>
          <p:cNvPr id="11" name="50 cm x 25 cm…">
            <a:extLst>
              <a:ext uri="{FF2B5EF4-FFF2-40B4-BE49-F238E27FC236}">
                <a16:creationId xmlns:a16="http://schemas.microsoft.com/office/drawing/2014/main" xmlns="" id="{84AB380E-6008-0E19-817E-2484FD185CD7}"/>
              </a:ext>
            </a:extLst>
          </p:cNvPr>
          <p:cNvSpPr txBox="1"/>
          <p:nvPr/>
        </p:nvSpPr>
        <p:spPr>
          <a:xfrm>
            <a:off x="3657311" y="4796429"/>
            <a:ext cx="2540760" cy="96436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b="1">
                <a:solidFill>
                  <a:schemeClr val="accent1">
                    <a:hueOff val="4136873"/>
                    <a:lumOff val="-12639"/>
                  </a:schemeClr>
                </a:solidFill>
                <a:latin typeface="Helvetica"/>
                <a:ea typeface="Helvetica"/>
                <a:cs typeface="Helvetica"/>
                <a:sym typeface="Helvetica"/>
              </a:defRPr>
            </a:pPr>
            <a:r>
              <a:rPr sz="2800" dirty="0">
                <a:solidFill>
                  <a:srgbClr val="FF0000"/>
                </a:solidFill>
              </a:rPr>
              <a:t>50 cm x 25 cm</a:t>
            </a:r>
          </a:p>
          <a:p>
            <a:pPr>
              <a:defRPr sz="3400" b="1">
                <a:solidFill>
                  <a:schemeClr val="accent1">
                    <a:hueOff val="4136873"/>
                    <a:lumOff val="-12639"/>
                  </a:schemeClr>
                </a:solidFill>
                <a:latin typeface="Helvetica"/>
                <a:ea typeface="Helvetica"/>
                <a:cs typeface="Helvetica"/>
                <a:sym typeface="Helvetica"/>
              </a:defRPr>
            </a:pPr>
            <a:r>
              <a:rPr sz="2800" dirty="0">
                <a:solidFill>
                  <a:srgbClr val="FF0000"/>
                </a:solidFill>
              </a:rPr>
              <a:t>1800 plates</a:t>
            </a:r>
          </a:p>
        </p:txBody>
      </p:sp>
      <p:sp>
        <p:nvSpPr>
          <p:cNvPr id="12" name="Hyper Track Selector 2 (2023-)">
            <a:extLst>
              <a:ext uri="{FF2B5EF4-FFF2-40B4-BE49-F238E27FC236}">
                <a16:creationId xmlns:a16="http://schemas.microsoft.com/office/drawing/2014/main" xmlns="" id="{EFDA2ACE-A6BF-5E1B-06F5-2F1AC8C52E9A}"/>
              </a:ext>
            </a:extLst>
          </p:cNvPr>
          <p:cNvSpPr txBox="1"/>
          <p:nvPr/>
        </p:nvSpPr>
        <p:spPr>
          <a:xfrm>
            <a:off x="1979091" y="1018005"/>
            <a:ext cx="5670947" cy="584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Helvetica"/>
                <a:ea typeface="Helvetica"/>
                <a:cs typeface="Helvetica"/>
                <a:sym typeface="Helvetica"/>
              </a:defRPr>
            </a:lvl1pPr>
          </a:lstStyle>
          <a:p>
            <a:r>
              <a:rPr dirty="0"/>
              <a:t>Hyper Track Selector 2 (2023-)</a:t>
            </a:r>
          </a:p>
        </p:txBody>
      </p:sp>
      <p:grpSp>
        <p:nvGrpSpPr>
          <p:cNvPr id="19" name="グループ化 18">
            <a:extLst>
              <a:ext uri="{FF2B5EF4-FFF2-40B4-BE49-F238E27FC236}">
                <a16:creationId xmlns:a16="http://schemas.microsoft.com/office/drawing/2014/main" xmlns="" id="{B8CE678A-B11F-0CDC-4B41-5BDFB11946DB}"/>
              </a:ext>
            </a:extLst>
          </p:cNvPr>
          <p:cNvGrpSpPr/>
          <p:nvPr/>
        </p:nvGrpSpPr>
        <p:grpSpPr>
          <a:xfrm>
            <a:off x="111738" y="1594395"/>
            <a:ext cx="4763993" cy="3034375"/>
            <a:chOff x="111738" y="1594395"/>
            <a:chExt cx="4763993" cy="3034375"/>
          </a:xfrm>
        </p:grpSpPr>
        <p:grpSp>
          <p:nvGrpSpPr>
            <p:cNvPr id="26" name="グループ化 25">
              <a:extLst>
                <a:ext uri="{FF2B5EF4-FFF2-40B4-BE49-F238E27FC236}">
                  <a16:creationId xmlns:a16="http://schemas.microsoft.com/office/drawing/2014/main" xmlns="" id="{538721D0-588F-9A2C-AFA2-B6E70DBDFA61}"/>
                </a:ext>
              </a:extLst>
            </p:cNvPr>
            <p:cNvGrpSpPr/>
            <p:nvPr/>
          </p:nvGrpSpPr>
          <p:grpSpPr>
            <a:xfrm>
              <a:off x="111738" y="1627085"/>
              <a:ext cx="4763993" cy="3001685"/>
              <a:chOff x="226038" y="1627085"/>
              <a:chExt cx="4763993" cy="3001685"/>
            </a:xfrm>
          </p:grpSpPr>
          <p:sp>
            <p:nvSpPr>
              <p:cNvPr id="25" name="正方形/長方形 24">
                <a:extLst>
                  <a:ext uri="{FF2B5EF4-FFF2-40B4-BE49-F238E27FC236}">
                    <a16:creationId xmlns:a16="http://schemas.microsoft.com/office/drawing/2014/main" xmlns="" id="{B0077F56-D8F1-1924-D0AB-6F5775D16124}"/>
                  </a:ext>
                </a:extLst>
              </p:cNvPr>
              <p:cNvSpPr/>
              <p:nvPr/>
            </p:nvSpPr>
            <p:spPr>
              <a:xfrm>
                <a:off x="226038" y="1627085"/>
                <a:ext cx="4763993" cy="3001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xmlns="" id="{24602914-4674-A455-0417-8B6E786FCA0D}"/>
                  </a:ext>
                </a:extLst>
              </p:cNvPr>
              <p:cNvGrpSpPr/>
              <p:nvPr/>
            </p:nvGrpSpPr>
            <p:grpSpPr>
              <a:xfrm>
                <a:off x="290911" y="1649831"/>
                <a:ext cx="643692" cy="2572858"/>
                <a:chOff x="290911" y="1649831"/>
                <a:chExt cx="643692" cy="2572858"/>
              </a:xfrm>
            </p:grpSpPr>
            <p:sp>
              <p:nvSpPr>
                <p:cNvPr id="14" name="テキスト ボックス 13">
                  <a:extLst>
                    <a:ext uri="{FF2B5EF4-FFF2-40B4-BE49-F238E27FC236}">
                      <a16:creationId xmlns:a16="http://schemas.microsoft.com/office/drawing/2014/main" xmlns="" id="{56B563CF-1B48-1786-F7C5-F73BF5054CF2}"/>
                    </a:ext>
                  </a:extLst>
                </p:cNvPr>
                <p:cNvSpPr txBox="1"/>
                <p:nvPr/>
              </p:nvSpPr>
              <p:spPr>
                <a:xfrm rot="16200000">
                  <a:off x="-295687" y="2860150"/>
                  <a:ext cx="1419417" cy="246221"/>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Number of Films</a:t>
                  </a:r>
                  <a:endParaRPr kumimoji="1" lang="ja-JP" altLang="en-US" sz="16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8C3EF7C1-0A7A-31BC-BB4E-03B53ED15BB6}"/>
                    </a:ext>
                  </a:extLst>
                </p:cNvPr>
                <p:cNvSpPr txBox="1"/>
                <p:nvPr/>
              </p:nvSpPr>
              <p:spPr>
                <a:xfrm>
                  <a:off x="431289" y="3976468"/>
                  <a:ext cx="485649"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xmlns="" id="{C9E4CC52-2441-4873-ABF4-5E19E3B42AA3}"/>
                    </a:ext>
                  </a:extLst>
                </p:cNvPr>
                <p:cNvSpPr txBox="1"/>
                <p:nvPr/>
              </p:nvSpPr>
              <p:spPr>
                <a:xfrm>
                  <a:off x="448954" y="1649831"/>
                  <a:ext cx="485649"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1800</a:t>
                  </a:r>
                  <a:endParaRPr kumimoji="1" lang="ja-JP" altLang="en-US" sz="16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9330E6C1-3223-4B01-7215-CA1EB8A4A83F}"/>
                    </a:ext>
                  </a:extLst>
                </p:cNvPr>
                <p:cNvSpPr txBox="1"/>
                <p:nvPr/>
              </p:nvSpPr>
              <p:spPr>
                <a:xfrm>
                  <a:off x="437468" y="2670607"/>
                  <a:ext cx="485649"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grpSp>
          <p:sp>
            <p:nvSpPr>
              <p:cNvPr id="20" name="テキスト ボックス 19">
                <a:extLst>
                  <a:ext uri="{FF2B5EF4-FFF2-40B4-BE49-F238E27FC236}">
                    <a16:creationId xmlns:a16="http://schemas.microsoft.com/office/drawing/2014/main" xmlns="" id="{FAD9BC78-C1C2-8BEC-22CD-63F03E249EE8}"/>
                  </a:ext>
                </a:extLst>
              </p:cNvPr>
              <p:cNvSpPr txBox="1"/>
              <p:nvPr/>
            </p:nvSpPr>
            <p:spPr>
              <a:xfrm>
                <a:off x="811095" y="4063934"/>
                <a:ext cx="485649" cy="492443"/>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2023</a:t>
                </a:r>
              </a:p>
              <a:p>
                <a:pPr algn="r"/>
                <a:r>
                  <a:rPr kumimoji="1" lang="en-US" altLang="ja-JP" sz="1600" dirty="0">
                    <a:latin typeface="Times New Roman" panose="02020603050405020304" pitchFamily="18" charset="0"/>
                    <a:cs typeface="Times New Roman" panose="02020603050405020304" pitchFamily="18" charset="0"/>
                  </a:rPr>
                  <a:t>7/2</a:t>
                </a:r>
                <a:endParaRPr kumimoji="1" lang="ja-JP" altLang="en-US" sz="16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D57303E0-F4D3-773F-969E-81597C8B2463}"/>
                  </a:ext>
                </a:extLst>
              </p:cNvPr>
              <p:cNvSpPr txBox="1"/>
              <p:nvPr/>
            </p:nvSpPr>
            <p:spPr>
              <a:xfrm>
                <a:off x="1656243" y="4063934"/>
                <a:ext cx="485649" cy="492443"/>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2023</a:t>
                </a:r>
              </a:p>
              <a:p>
                <a:pPr algn="r"/>
                <a:r>
                  <a:rPr kumimoji="1" lang="en-US" altLang="ja-JP" sz="1600" dirty="0">
                    <a:latin typeface="Times New Roman" panose="02020603050405020304" pitchFamily="18" charset="0"/>
                    <a:cs typeface="Times New Roman" panose="02020603050405020304" pitchFamily="18" charset="0"/>
                  </a:rPr>
                  <a:t>11/1</a:t>
                </a:r>
                <a:endParaRPr kumimoji="1" lang="ja-JP" altLang="en-US" sz="16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77D541C3-7F33-80C8-C7D3-1C9BA40E6E20}"/>
                  </a:ext>
                </a:extLst>
              </p:cNvPr>
              <p:cNvSpPr txBox="1"/>
              <p:nvPr/>
            </p:nvSpPr>
            <p:spPr>
              <a:xfrm>
                <a:off x="2499005" y="4063933"/>
                <a:ext cx="485649" cy="492443"/>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2024</a:t>
                </a:r>
              </a:p>
              <a:p>
                <a:pPr algn="r"/>
                <a:r>
                  <a:rPr kumimoji="1" lang="en-US" altLang="ja-JP" sz="1600" dirty="0">
                    <a:latin typeface="Times New Roman" panose="02020603050405020304" pitchFamily="18" charset="0"/>
                    <a:cs typeface="Times New Roman" panose="02020603050405020304" pitchFamily="18" charset="0"/>
                  </a:rPr>
                  <a:t>3/1</a:t>
                </a:r>
                <a:endParaRPr kumimoji="1" lang="ja-JP" altLang="en-US" sz="16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E720F2E8-8EEB-6F95-2203-BD5C0EDA5540}"/>
                  </a:ext>
                </a:extLst>
              </p:cNvPr>
              <p:cNvSpPr txBox="1"/>
              <p:nvPr/>
            </p:nvSpPr>
            <p:spPr>
              <a:xfrm>
                <a:off x="3291292" y="4067349"/>
                <a:ext cx="485649" cy="492443"/>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2024</a:t>
                </a:r>
              </a:p>
              <a:p>
                <a:pPr algn="r"/>
                <a:r>
                  <a:rPr kumimoji="1" lang="en-US" altLang="ja-JP" sz="1600" dirty="0">
                    <a:latin typeface="Times New Roman" panose="02020603050405020304" pitchFamily="18" charset="0"/>
                    <a:cs typeface="Times New Roman" panose="02020603050405020304" pitchFamily="18" charset="0"/>
                  </a:rPr>
                  <a:t>7/1</a:t>
                </a:r>
                <a:endParaRPr kumimoji="1" lang="ja-JP" altLang="en-US" sz="16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63B8A79F-F063-1790-D8D3-01C9C9183942}"/>
                  </a:ext>
                </a:extLst>
              </p:cNvPr>
              <p:cNvSpPr txBox="1"/>
              <p:nvPr/>
            </p:nvSpPr>
            <p:spPr>
              <a:xfrm>
                <a:off x="4161500" y="4078884"/>
                <a:ext cx="485649" cy="492443"/>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2024</a:t>
                </a:r>
              </a:p>
              <a:p>
                <a:pPr algn="r"/>
                <a:r>
                  <a:rPr kumimoji="1" lang="en-US" altLang="ja-JP" sz="1600" dirty="0">
                    <a:latin typeface="Times New Roman" panose="02020603050405020304" pitchFamily="18" charset="0"/>
                    <a:cs typeface="Times New Roman" panose="02020603050405020304" pitchFamily="18" charset="0"/>
                  </a:rPr>
                  <a:t>10/31</a:t>
                </a:r>
                <a:endParaRPr kumimoji="1" lang="ja-JP" altLang="en-US" sz="1600" dirty="0">
                  <a:latin typeface="Times New Roman" panose="02020603050405020304" pitchFamily="18" charset="0"/>
                  <a:cs typeface="Times New Roman" panose="02020603050405020304" pitchFamily="18" charset="0"/>
                </a:endParaRPr>
              </a:p>
            </p:txBody>
          </p:sp>
        </p:grpSp>
        <p:pic>
          <p:nvPicPr>
            <p:cNvPr id="13" name="図 12">
              <a:extLst>
                <a:ext uri="{FF2B5EF4-FFF2-40B4-BE49-F238E27FC236}">
                  <a16:creationId xmlns:a16="http://schemas.microsoft.com/office/drawing/2014/main" xmlns="" id="{87728110-A303-4A10-7A76-E56EC89B84E1}"/>
                </a:ext>
              </a:extLst>
            </p:cNvPr>
            <p:cNvPicPr>
              <a:picLocks noChangeAspect="1"/>
            </p:cNvPicPr>
            <p:nvPr/>
          </p:nvPicPr>
          <p:blipFill>
            <a:blip r:embed="rId4"/>
            <a:srcRect l="9522" b="9581"/>
            <a:stretch/>
          </p:blipFill>
          <p:spPr>
            <a:xfrm>
              <a:off x="864977" y="1594395"/>
              <a:ext cx="4010754" cy="2536077"/>
            </a:xfrm>
            <a:prstGeom prst="rect">
              <a:avLst/>
            </a:prstGeom>
          </p:spPr>
        </p:pic>
      </p:grpSp>
      <p:sp>
        <p:nvSpPr>
          <p:cNvPr id="28" name="50 cm x 25 cm…">
            <a:extLst>
              <a:ext uri="{FF2B5EF4-FFF2-40B4-BE49-F238E27FC236}">
                <a16:creationId xmlns:a16="http://schemas.microsoft.com/office/drawing/2014/main" xmlns="" id="{0395044E-05B1-FD66-0498-D6A3D2911B64}"/>
              </a:ext>
            </a:extLst>
          </p:cNvPr>
          <p:cNvSpPr txBox="1"/>
          <p:nvPr/>
        </p:nvSpPr>
        <p:spPr>
          <a:xfrm>
            <a:off x="4813391" y="1663602"/>
            <a:ext cx="2540760" cy="71814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3400" b="1">
                <a:solidFill>
                  <a:schemeClr val="accent1">
                    <a:hueOff val="4136873"/>
                    <a:lumOff val="-12639"/>
                  </a:schemeClr>
                </a:solidFill>
                <a:latin typeface="Helvetica"/>
                <a:ea typeface="Helvetica"/>
                <a:cs typeface="Helvetica"/>
                <a:sym typeface="Helvetica"/>
              </a:defRPr>
            </a:pPr>
            <a:r>
              <a:rPr lang="en-US" sz="2000" dirty="0">
                <a:solidFill>
                  <a:srgbClr val="FF0000"/>
                </a:solidFill>
              </a:rPr>
              <a:t>Completed</a:t>
            </a:r>
          </a:p>
          <a:p>
            <a:pPr>
              <a:defRPr sz="3400" b="1">
                <a:solidFill>
                  <a:schemeClr val="accent1">
                    <a:hueOff val="4136873"/>
                    <a:lumOff val="-12639"/>
                  </a:schemeClr>
                </a:solidFill>
                <a:latin typeface="Helvetica"/>
                <a:ea typeface="Helvetica"/>
                <a:cs typeface="Helvetica"/>
                <a:sym typeface="Helvetica"/>
              </a:defRPr>
            </a:pPr>
            <a:r>
              <a:rPr lang="en-US" sz="2000" dirty="0">
                <a:solidFill>
                  <a:srgbClr val="FF0000"/>
                </a:solidFill>
              </a:rPr>
              <a:t>at the end of 2024 !</a:t>
            </a:r>
            <a:endParaRPr sz="2000" dirty="0">
              <a:solidFill>
                <a:srgbClr val="FF0000"/>
              </a:solidFill>
            </a:endParaRPr>
          </a:p>
        </p:txBody>
      </p:sp>
      <p:sp>
        <p:nvSpPr>
          <p:cNvPr id="2" name="テキスト ボックス 1">
            <a:extLst>
              <a:ext uri="{FF2B5EF4-FFF2-40B4-BE49-F238E27FC236}">
                <a16:creationId xmlns:a16="http://schemas.microsoft.com/office/drawing/2014/main" xmlns="" id="{E0DCCD21-4D4C-A08F-AB92-6069BFDA0910}"/>
              </a:ext>
            </a:extLst>
          </p:cNvPr>
          <p:cNvSpPr txBox="1"/>
          <p:nvPr/>
        </p:nvSpPr>
        <p:spPr>
          <a:xfrm>
            <a:off x="1988616" y="6058392"/>
            <a:ext cx="5661422" cy="707886"/>
          </a:xfrm>
          <a:prstGeom prst="rect">
            <a:avLst/>
          </a:prstGeom>
          <a:solidFill>
            <a:schemeClr val="bg1"/>
          </a:solidFill>
        </p:spPr>
        <p:txBody>
          <a:bodyPr wrap="square" rtlCol="0">
            <a:spAutoFit/>
          </a:bodyPr>
          <a:lstStyle/>
          <a:p>
            <a:r>
              <a:rPr kumimoji="1" lang="en-US" altLang="ja-JP" sz="2000" b="1" dirty="0">
                <a:ea typeface="Yu Gothic UI Semibold" panose="020B0700000000000000" pitchFamily="50" charset="-128"/>
              </a:rPr>
              <a:t>Converted Analog Tracks into Digital Data</a:t>
            </a:r>
          </a:p>
          <a:p>
            <a:r>
              <a:rPr kumimoji="1" lang="en-US" altLang="ja-JP" sz="2000" b="1" dirty="0">
                <a:ea typeface="Yu Gothic UI Semibold" panose="020B0700000000000000" pitchFamily="50" charset="-128"/>
              </a:rPr>
              <a:t>the Fastest Scanning Speed  9400</a:t>
            </a:r>
            <a:r>
              <a:rPr kumimoji="1" lang="ja-JP" altLang="en-US" sz="2000" b="1" dirty="0">
                <a:ea typeface="Yu Gothic UI Semibold" panose="020B0700000000000000" pitchFamily="50" charset="-128"/>
              </a:rPr>
              <a:t>㎠</a:t>
            </a:r>
            <a:r>
              <a:rPr kumimoji="1" lang="en-US" altLang="ja-JP" sz="2000" b="1" dirty="0">
                <a:ea typeface="Yu Gothic UI Semibold" panose="020B0700000000000000" pitchFamily="50" charset="-128"/>
              </a:rPr>
              <a:t>/h</a:t>
            </a:r>
          </a:p>
        </p:txBody>
      </p:sp>
    </p:spTree>
    <p:extLst>
      <p:ext uri="{BB962C8B-B14F-4D97-AF65-F5344CB8AC3E}">
        <p14:creationId xmlns:p14="http://schemas.microsoft.com/office/powerpoint/2010/main" val="2966468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C21753-E518-E454-99CE-BC6830CC5CE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F0CC5EB6-6045-E558-E546-3D7556750FD5}"/>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27</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CC0B735D-42AA-B2DC-064A-F5AC8AC54489}"/>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6DDD628C-ED56-5FD7-F328-745259860679}"/>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Analysis Flow</a:t>
            </a:r>
          </a:p>
        </p:txBody>
      </p:sp>
      <p:sp>
        <p:nvSpPr>
          <p:cNvPr id="16" name="Emulsion data scanning">
            <a:extLst>
              <a:ext uri="{FF2B5EF4-FFF2-40B4-BE49-F238E27FC236}">
                <a16:creationId xmlns:a16="http://schemas.microsoft.com/office/drawing/2014/main" xmlns="" id="{6EB44772-CDE9-BAC9-D0A3-F484565506A6}"/>
              </a:ext>
            </a:extLst>
          </p:cNvPr>
          <p:cNvSpPr txBox="1"/>
          <p:nvPr/>
        </p:nvSpPr>
        <p:spPr>
          <a:xfrm>
            <a:off x="4158912" y="1076010"/>
            <a:ext cx="4203686" cy="266933"/>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latin typeface="Helvetica"/>
                <a:ea typeface="Helvetica"/>
                <a:cs typeface="Helvetica"/>
                <a:sym typeface="Helvetica"/>
              </a:defRPr>
            </a:lvl1pPr>
          </a:lstStyle>
          <a:p>
            <a:r>
              <a:rPr sz="1266"/>
              <a:t> Emulsion data scanning</a:t>
            </a:r>
          </a:p>
        </p:txBody>
      </p:sp>
      <p:sp>
        <p:nvSpPr>
          <p:cNvPr id="17" name="Star Camera…">
            <a:extLst>
              <a:ext uri="{FF2B5EF4-FFF2-40B4-BE49-F238E27FC236}">
                <a16:creationId xmlns:a16="http://schemas.microsoft.com/office/drawing/2014/main" xmlns="" id="{55FF4E94-0BC8-1020-E059-54AE2DD9A031}"/>
              </a:ext>
            </a:extLst>
          </p:cNvPr>
          <p:cNvSpPr txBox="1"/>
          <p:nvPr/>
        </p:nvSpPr>
        <p:spPr>
          <a:xfrm>
            <a:off x="6091227" y="4081971"/>
            <a:ext cx="2792746" cy="1121077"/>
          </a:xfrm>
          <a:prstGeom prst="rect">
            <a:avLst/>
          </a:prstGeom>
          <a:ln w="38100">
            <a:solidFill>
              <a:schemeClr val="accent5">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chemeClr val="accent1">
                    <a:lumMod val="20000"/>
                    <a:lumOff val="80000"/>
                  </a:schemeClr>
                </a:solidFill>
              </a:rPr>
              <a:t>Attitude monitor</a:t>
            </a:r>
          </a:p>
          <a:p>
            <a:pPr>
              <a:lnSpc>
                <a:spcPct val="80000"/>
              </a:lnSpc>
              <a:spcBef>
                <a:spcPts val="1687"/>
              </a:spcBef>
              <a:defRPr sz="3600" b="1">
                <a:solidFill>
                  <a:schemeClr val="accent2"/>
                </a:solidFill>
                <a:latin typeface="Helvetica"/>
                <a:ea typeface="Helvetica"/>
                <a:cs typeface="Helvetica"/>
                <a:sym typeface="Helvetica"/>
              </a:defRPr>
            </a:pPr>
            <a:r>
              <a:rPr lang="ja-JP" altLang="en-US" sz="2109" dirty="0">
                <a:solidFill>
                  <a:schemeClr val="bg1">
                    <a:lumMod val="65000"/>
                  </a:schemeClr>
                </a:solidFill>
              </a:rPr>
              <a:t>・</a:t>
            </a:r>
            <a:r>
              <a:rPr sz="2109" dirty="0">
                <a:solidFill>
                  <a:schemeClr val="bg1">
                    <a:lumMod val="65000"/>
                  </a:schemeClr>
                </a:solidFill>
              </a:rPr>
              <a:t>Arrival direction on celestial coord.</a:t>
            </a:r>
          </a:p>
        </p:txBody>
      </p:sp>
      <p:sp>
        <p:nvSpPr>
          <p:cNvPr id="19" name="Time stamper…">
            <a:extLst>
              <a:ext uri="{FF2B5EF4-FFF2-40B4-BE49-F238E27FC236}">
                <a16:creationId xmlns:a16="http://schemas.microsoft.com/office/drawing/2014/main" xmlns="" id="{790FA371-C723-F33B-279E-E489B62EF0E9}"/>
              </a:ext>
            </a:extLst>
          </p:cNvPr>
          <p:cNvSpPr txBox="1"/>
          <p:nvPr/>
        </p:nvSpPr>
        <p:spPr>
          <a:xfrm>
            <a:off x="6380703" y="2628741"/>
            <a:ext cx="2705696" cy="776944"/>
          </a:xfrm>
          <a:prstGeom prst="rect">
            <a:avLst/>
          </a:prstGeom>
          <a:ln w="38100">
            <a:solidFill>
              <a:schemeClr val="accent6">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b="1">
                <a:solidFill>
                  <a:srgbClr val="669C35"/>
                </a:solidFill>
                <a:latin typeface="Helvetica"/>
                <a:ea typeface="Helvetica"/>
                <a:cs typeface="Helvetica"/>
                <a:sym typeface="Helvetica"/>
              </a:defRPr>
            </a:pPr>
            <a:r>
              <a:rPr sz="2400" dirty="0">
                <a:solidFill>
                  <a:schemeClr val="accent6">
                    <a:lumMod val="20000"/>
                    <a:lumOff val="80000"/>
                  </a:schemeClr>
                </a:solidFill>
              </a:rPr>
              <a:t>Time stamper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Arrival Timing</a:t>
            </a:r>
          </a:p>
        </p:txBody>
      </p:sp>
      <p:sp>
        <p:nvSpPr>
          <p:cNvPr id="20" name="Converter…">
            <a:extLst>
              <a:ext uri="{FF2B5EF4-FFF2-40B4-BE49-F238E27FC236}">
                <a16:creationId xmlns:a16="http://schemas.microsoft.com/office/drawing/2014/main" xmlns="" id="{323B1C7C-D5EA-AA5D-3061-020C44212029}"/>
              </a:ext>
            </a:extLst>
          </p:cNvPr>
          <p:cNvSpPr txBox="1"/>
          <p:nvPr/>
        </p:nvSpPr>
        <p:spPr>
          <a:xfrm>
            <a:off x="3197048" y="2070869"/>
            <a:ext cx="3062884" cy="1511312"/>
          </a:xfrm>
          <a:prstGeom prst="rect">
            <a:avLst/>
          </a:prstGeom>
          <a:ln w="50800">
            <a:solidFill>
              <a:schemeClr val="accent2"/>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4000" b="1">
                <a:solidFill>
                  <a:schemeClr val="accent5">
                    <a:hueOff val="74980"/>
                    <a:lumOff val="21062"/>
                  </a:schemeClr>
                </a:solidFill>
                <a:latin typeface="Helvetica"/>
                <a:ea typeface="Helvetica"/>
                <a:cs typeface="Helvetica"/>
                <a:sym typeface="Helvetica"/>
              </a:defRPr>
            </a:pPr>
            <a:r>
              <a:rPr sz="2812" dirty="0">
                <a:solidFill>
                  <a:schemeClr val="accent2"/>
                </a:solidFill>
              </a:rPr>
              <a:t>Converter</a:t>
            </a:r>
          </a:p>
          <a:p>
            <a:pPr marL="223235">
              <a:buSzPct val="171000"/>
              <a:defRPr sz="3100">
                <a:latin typeface="Helvetica"/>
                <a:ea typeface="Helvetica"/>
                <a:cs typeface="Helvetica"/>
                <a:sym typeface="Helvetica"/>
              </a:defRPr>
            </a:pPr>
            <a:r>
              <a:rPr lang="ja-JP" altLang="en-US" sz="2180" dirty="0"/>
              <a:t>・</a:t>
            </a:r>
            <a:r>
              <a:rPr sz="2180" dirty="0"/>
              <a:t>Event Selection</a:t>
            </a:r>
          </a:p>
          <a:p>
            <a:pPr marL="223235">
              <a:buSzPct val="171000"/>
              <a:defRPr sz="3100">
                <a:latin typeface="Helvetica"/>
                <a:ea typeface="Helvetica"/>
                <a:cs typeface="Helvetica"/>
                <a:sym typeface="Helvetica"/>
              </a:defRPr>
            </a:pPr>
            <a:r>
              <a:rPr lang="ja-JP" altLang="en-US" sz="2180" dirty="0"/>
              <a:t>・</a:t>
            </a:r>
            <a:r>
              <a:rPr sz="2180" dirty="0"/>
              <a:t>Angle, Energy </a:t>
            </a:r>
            <a:r>
              <a:rPr lang="ja-JP" altLang="en-US" sz="2180" dirty="0"/>
              <a:t>　　</a:t>
            </a:r>
            <a:endParaRPr lang="en-US" altLang="ja-JP" sz="2180" dirty="0"/>
          </a:p>
          <a:p>
            <a:pPr marL="223235">
              <a:buSzPct val="171000"/>
              <a:defRPr sz="3100">
                <a:latin typeface="Helvetica"/>
                <a:ea typeface="Helvetica"/>
                <a:cs typeface="Helvetica"/>
                <a:sym typeface="Helvetica"/>
              </a:defRPr>
            </a:pPr>
            <a:r>
              <a:rPr lang="ja-JP" altLang="en-US" sz="2180" dirty="0"/>
              <a:t>　</a:t>
            </a:r>
            <a:r>
              <a:rPr sz="2180" dirty="0"/>
              <a:t>reconstruction</a:t>
            </a:r>
          </a:p>
        </p:txBody>
      </p:sp>
      <p:sp>
        <p:nvSpPr>
          <p:cNvPr id="21" name="線">
            <a:extLst>
              <a:ext uri="{FF2B5EF4-FFF2-40B4-BE49-F238E27FC236}">
                <a16:creationId xmlns:a16="http://schemas.microsoft.com/office/drawing/2014/main" xmlns="" id="{770091FF-1CE0-EE88-BCAC-C81EF7A7025D}"/>
              </a:ext>
            </a:extLst>
          </p:cNvPr>
          <p:cNvSpPr/>
          <p:nvPr/>
        </p:nvSpPr>
        <p:spPr>
          <a:xfrm flipV="1">
            <a:off x="3989321" y="3566648"/>
            <a:ext cx="1" cy="1902118"/>
          </a:xfrm>
          <a:prstGeom prst="line">
            <a:avLst/>
          </a:prstGeom>
          <a:ln w="63500">
            <a:solidFill>
              <a:srgbClr val="FFCC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3" name="線">
            <a:extLst>
              <a:ext uri="{FF2B5EF4-FFF2-40B4-BE49-F238E27FC236}">
                <a16:creationId xmlns:a16="http://schemas.microsoft.com/office/drawing/2014/main" xmlns="" id="{0ED8E5C5-C975-2D06-07CB-38C867B3D559}"/>
              </a:ext>
            </a:extLst>
          </p:cNvPr>
          <p:cNvSpPr/>
          <p:nvPr/>
        </p:nvSpPr>
        <p:spPr>
          <a:xfrm flipV="1">
            <a:off x="4032070" y="4448056"/>
            <a:ext cx="2065444" cy="4"/>
          </a:xfrm>
          <a:prstGeom prst="line">
            <a:avLst/>
          </a:prstGeom>
          <a:ln w="63500">
            <a:solidFill>
              <a:schemeClr val="accent5">
                <a:lumMod val="20000"/>
                <a:lumOff val="80000"/>
              </a:schemeClr>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4" name="線">
            <a:extLst>
              <a:ext uri="{FF2B5EF4-FFF2-40B4-BE49-F238E27FC236}">
                <a16:creationId xmlns:a16="http://schemas.microsoft.com/office/drawing/2014/main" xmlns="" id="{8D978EFD-C677-52F9-7B83-CD161D86DC48}"/>
              </a:ext>
            </a:extLst>
          </p:cNvPr>
          <p:cNvSpPr/>
          <p:nvPr/>
        </p:nvSpPr>
        <p:spPr>
          <a:xfrm>
            <a:off x="4566645" y="1444157"/>
            <a:ext cx="1708895" cy="5890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22" y="8582"/>
                </a:lnTo>
                <a:lnTo>
                  <a:pt x="196" y="8582"/>
                </a:lnTo>
                <a:lnTo>
                  <a:pt x="0" y="21600"/>
                </a:lnTo>
              </a:path>
            </a:pathLst>
          </a:custGeom>
          <a:ln w="88900">
            <a:solidFill>
              <a:srgbClr val="000000"/>
            </a:solidFill>
            <a:miter lim="400000"/>
            <a:tailEnd type="stealth"/>
          </a:ln>
        </p:spPr>
        <p:txBody>
          <a:bodyPr lIns="35719" tIns="35719" rIns="35719" bIns="35719" anchor="ctr"/>
          <a:lstStyle/>
          <a:p>
            <a:endParaRPr sz="1266"/>
          </a:p>
        </p:txBody>
      </p:sp>
      <p:sp>
        <p:nvSpPr>
          <p:cNvPr id="25" name="線">
            <a:extLst>
              <a:ext uri="{FF2B5EF4-FFF2-40B4-BE49-F238E27FC236}">
                <a16:creationId xmlns:a16="http://schemas.microsoft.com/office/drawing/2014/main" xmlns="" id="{0CD11855-BC3D-CD09-43F0-4CFD757D7AE5}"/>
              </a:ext>
            </a:extLst>
          </p:cNvPr>
          <p:cNvSpPr/>
          <p:nvPr/>
        </p:nvSpPr>
        <p:spPr>
          <a:xfrm>
            <a:off x="6270915" y="1669735"/>
            <a:ext cx="1285601" cy="914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88900">
            <a:solidFill>
              <a:srgbClr val="000000"/>
            </a:solidFill>
            <a:miter lim="400000"/>
            <a:tailEnd type="stealth"/>
          </a:ln>
        </p:spPr>
        <p:txBody>
          <a:bodyPr lIns="35719" tIns="35719" rIns="35719" bIns="35719" anchor="ctr"/>
          <a:lstStyle/>
          <a:p>
            <a:endParaRPr sz="1266"/>
          </a:p>
        </p:txBody>
      </p:sp>
      <p:sp>
        <p:nvSpPr>
          <p:cNvPr id="56" name="線">
            <a:extLst>
              <a:ext uri="{FF2B5EF4-FFF2-40B4-BE49-F238E27FC236}">
                <a16:creationId xmlns:a16="http://schemas.microsoft.com/office/drawing/2014/main" xmlns="" id="{3F635BA2-8D38-D805-1BC4-23A9710B005A}"/>
              </a:ext>
            </a:extLst>
          </p:cNvPr>
          <p:cNvSpPr/>
          <p:nvPr/>
        </p:nvSpPr>
        <p:spPr>
          <a:xfrm rot="5400000">
            <a:off x="5110459" y="2410768"/>
            <a:ext cx="504257" cy="255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0">
            <a:solidFill>
              <a:schemeClr val="accent6">
                <a:lumMod val="20000"/>
                <a:lumOff val="80000"/>
              </a:schemeClr>
            </a:solidFill>
            <a:miter lim="400000"/>
            <a:tailEnd type="arrow"/>
          </a:ln>
        </p:spPr>
        <p:txBody>
          <a:bodyPr lIns="35719" tIns="35719" rIns="35719" bIns="35719" anchor="ctr"/>
          <a:lstStyle/>
          <a:p>
            <a:endParaRPr sz="1266">
              <a:solidFill>
                <a:schemeClr val="accent6">
                  <a:lumMod val="20000"/>
                  <a:lumOff val="80000"/>
                </a:schemeClr>
              </a:solidFill>
            </a:endParaRPr>
          </a:p>
        </p:txBody>
      </p:sp>
      <p:sp>
        <p:nvSpPr>
          <p:cNvPr id="57" name="Star Camera…">
            <a:extLst>
              <a:ext uri="{FF2B5EF4-FFF2-40B4-BE49-F238E27FC236}">
                <a16:creationId xmlns:a16="http://schemas.microsoft.com/office/drawing/2014/main" xmlns="" id="{F9E9DAA2-5D52-E5E8-D551-252017023EB1}"/>
              </a:ext>
            </a:extLst>
          </p:cNvPr>
          <p:cNvSpPr txBox="1"/>
          <p:nvPr/>
        </p:nvSpPr>
        <p:spPr>
          <a:xfrm>
            <a:off x="2838574" y="5520689"/>
            <a:ext cx="6045395" cy="1192635"/>
          </a:xfrm>
          <a:prstGeom prst="rect">
            <a:avLst/>
          </a:prstGeom>
          <a:ln w="38100">
            <a:solidFill>
              <a:srgbClr val="FFCCFF"/>
            </a:solidFill>
            <a:miter lim="400000"/>
          </a:ln>
          <a:extLst>
            <a:ext uri="{C572A759-6A51-4108-AA02-DFA0A04FC94B}">
              <ma14:wrappingTextBoxFlag xmlns:ma14="http://schemas.microsoft.com/office/mac/drawingml/2011/main" val="1"/>
            </a:ext>
          </a:extLst>
        </p:spPr>
        <p:txBody>
          <a:bodyPr wrap="square"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rgbClr val="FFCCFF"/>
                </a:solidFill>
              </a:rPr>
              <a:t> Combined Analysis</a:t>
            </a:r>
          </a:p>
          <a:p>
            <a:pPr marL="223235">
              <a:lnSpc>
                <a:spcPct val="80000"/>
              </a:lnSpc>
              <a:spcBef>
                <a:spcPts val="1687"/>
              </a:spcBef>
              <a:buSzPct val="171000"/>
              <a:defRPr sz="3000">
                <a:latin typeface="Helvetica"/>
                <a:ea typeface="Helvetica"/>
                <a:cs typeface="Helvetica"/>
                <a:sym typeface="Helvetica"/>
              </a:defRPr>
            </a:pPr>
            <a:r>
              <a:rPr lang="ja-JP" altLang="en-US" sz="2400" dirty="0">
                <a:solidFill>
                  <a:schemeClr val="bg1">
                    <a:lumMod val="65000"/>
                  </a:schemeClr>
                </a:solidFill>
              </a:rPr>
              <a:t>・</a:t>
            </a:r>
            <a:r>
              <a:rPr lang="en-US" altLang="ja-JP" sz="2400" dirty="0">
                <a:solidFill>
                  <a:schemeClr val="bg1">
                    <a:lumMod val="65000"/>
                  </a:schemeClr>
                </a:solidFill>
              </a:rPr>
              <a:t>Mapping detected events on celestial coord. (on going analysis)</a:t>
            </a:r>
            <a:endParaRPr lang="ja-JP" altLang="en-US" sz="2400" dirty="0">
              <a:solidFill>
                <a:schemeClr val="bg1">
                  <a:lumMod val="65000"/>
                </a:schemeClr>
              </a:solidFill>
            </a:endParaRPr>
          </a:p>
        </p:txBody>
      </p:sp>
      <p:grpSp>
        <p:nvGrpSpPr>
          <p:cNvPr id="79" name="グループ化 78">
            <a:extLst>
              <a:ext uri="{FF2B5EF4-FFF2-40B4-BE49-F238E27FC236}">
                <a16:creationId xmlns:a16="http://schemas.microsoft.com/office/drawing/2014/main" xmlns="" id="{5D5720E9-B434-90B5-43C6-1247A440E30F}"/>
              </a:ext>
            </a:extLst>
          </p:cNvPr>
          <p:cNvGrpSpPr/>
          <p:nvPr/>
        </p:nvGrpSpPr>
        <p:grpSpPr>
          <a:xfrm>
            <a:off x="-8930" y="1130480"/>
            <a:ext cx="3098602" cy="5582843"/>
            <a:chOff x="-8930" y="1130480"/>
            <a:chExt cx="3098602" cy="5582843"/>
          </a:xfrm>
        </p:grpSpPr>
        <p:pic>
          <p:nvPicPr>
            <p:cNvPr id="80" name="droppedImage.png" descr="droppedImage.png">
              <a:extLst>
                <a:ext uri="{FF2B5EF4-FFF2-40B4-BE49-F238E27FC236}">
                  <a16:creationId xmlns:a16="http://schemas.microsoft.com/office/drawing/2014/main" xmlns="" id="{1ADC423B-0B25-2B65-B46C-F04A149C66DC}"/>
                </a:ext>
              </a:extLst>
            </p:cNvPr>
            <p:cNvPicPr>
              <a:picLocks noChangeAspect="1"/>
            </p:cNvPicPr>
            <p:nvPr/>
          </p:nvPicPr>
          <p:blipFill>
            <a:blip r:embed="rId3"/>
            <a:srcRect t="15110" r="7712" b="22662"/>
            <a:stretch/>
          </p:blipFill>
          <p:spPr>
            <a:xfrm>
              <a:off x="-8930" y="1633832"/>
              <a:ext cx="3098602" cy="3371268"/>
            </a:xfrm>
            <a:prstGeom prst="rect">
              <a:avLst/>
            </a:prstGeom>
            <a:ln w="12700">
              <a:miter lim="400000"/>
            </a:ln>
          </p:spPr>
        </p:pic>
        <p:grpSp>
          <p:nvGrpSpPr>
            <p:cNvPr id="81" name="グループ化 80">
              <a:extLst>
                <a:ext uri="{FF2B5EF4-FFF2-40B4-BE49-F238E27FC236}">
                  <a16:creationId xmlns:a16="http://schemas.microsoft.com/office/drawing/2014/main" xmlns="" id="{CD2C900A-2722-2346-4E86-F4AE2AB5FAF5}"/>
                </a:ext>
              </a:extLst>
            </p:cNvPr>
            <p:cNvGrpSpPr/>
            <p:nvPr/>
          </p:nvGrpSpPr>
          <p:grpSpPr>
            <a:xfrm>
              <a:off x="0" y="1130480"/>
              <a:ext cx="2986109" cy="5582843"/>
              <a:chOff x="0" y="1130480"/>
              <a:chExt cx="2986109" cy="5582843"/>
            </a:xfrm>
          </p:grpSpPr>
          <p:pic>
            <p:nvPicPr>
              <p:cNvPr id="82" name="droppedImage.png" descr="droppedImage.png">
                <a:extLst>
                  <a:ext uri="{FF2B5EF4-FFF2-40B4-BE49-F238E27FC236}">
                    <a16:creationId xmlns:a16="http://schemas.microsoft.com/office/drawing/2014/main" xmlns="" id="{BABBC109-7CE8-4982-5591-ED8FE0007879}"/>
                  </a:ext>
                </a:extLst>
              </p:cNvPr>
              <p:cNvPicPr>
                <a:picLocks noChangeAspect="1"/>
              </p:cNvPicPr>
              <p:nvPr/>
            </p:nvPicPr>
            <p:blipFill>
              <a:blip r:embed="rId3"/>
              <a:srcRect t="1706" r="18352" b="84630"/>
              <a:stretch/>
            </p:blipFill>
            <p:spPr>
              <a:xfrm>
                <a:off x="0" y="5075640"/>
                <a:ext cx="2741352" cy="740292"/>
              </a:xfrm>
              <a:prstGeom prst="rect">
                <a:avLst/>
              </a:prstGeom>
              <a:ln w="12700">
                <a:miter lim="400000"/>
              </a:ln>
            </p:spPr>
          </p:pic>
          <p:sp>
            <p:nvSpPr>
              <p:cNvPr id="83" name="線">
                <a:extLst>
                  <a:ext uri="{FF2B5EF4-FFF2-40B4-BE49-F238E27FC236}">
                    <a16:creationId xmlns:a16="http://schemas.microsoft.com/office/drawing/2014/main" xmlns="" id="{60CA585D-0BAB-C788-6B51-FE37D8399FBA}"/>
                  </a:ext>
                </a:extLst>
              </p:cNvPr>
              <p:cNvSpPr/>
              <p:nvPr/>
            </p:nvSpPr>
            <p:spPr>
              <a:xfrm flipV="1">
                <a:off x="663941" y="1174617"/>
                <a:ext cx="412961" cy="5467149"/>
              </a:xfrm>
              <a:prstGeom prst="line">
                <a:avLst/>
              </a:prstGeom>
              <a:ln w="38100">
                <a:solidFill>
                  <a:srgbClr val="0061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grpSp>
            <p:nvGrpSpPr>
              <p:cNvPr id="84" name="グループ">
                <a:extLst>
                  <a:ext uri="{FF2B5EF4-FFF2-40B4-BE49-F238E27FC236}">
                    <a16:creationId xmlns:a16="http://schemas.microsoft.com/office/drawing/2014/main" xmlns="" id="{D779E9DE-9B83-C4FB-CF3B-726A6801FAB5}"/>
                  </a:ext>
                </a:extLst>
              </p:cNvPr>
              <p:cNvGrpSpPr/>
              <p:nvPr/>
            </p:nvGrpSpPr>
            <p:grpSpPr>
              <a:xfrm>
                <a:off x="1610091" y="1266963"/>
                <a:ext cx="648534" cy="2551305"/>
                <a:chOff x="322719" y="781766"/>
                <a:chExt cx="922359" cy="3628520"/>
              </a:xfrm>
            </p:grpSpPr>
            <p:grpSp>
              <p:nvGrpSpPr>
                <p:cNvPr id="93" name="グループ">
                  <a:extLst>
                    <a:ext uri="{FF2B5EF4-FFF2-40B4-BE49-F238E27FC236}">
                      <a16:creationId xmlns:a16="http://schemas.microsoft.com/office/drawing/2014/main" xmlns="" id="{C88B7E55-EC28-E22C-9F6B-9A7A3D12DE48}"/>
                    </a:ext>
                  </a:extLst>
                </p:cNvPr>
                <p:cNvGrpSpPr/>
                <p:nvPr/>
              </p:nvGrpSpPr>
              <p:grpSpPr>
                <a:xfrm rot="1992565">
                  <a:off x="916946" y="781766"/>
                  <a:ext cx="328132" cy="686792"/>
                  <a:chOff x="319570" y="684809"/>
                  <a:chExt cx="328131" cy="686791"/>
                </a:xfrm>
              </p:grpSpPr>
              <p:sp>
                <p:nvSpPr>
                  <p:cNvPr id="108" name="線">
                    <a:extLst>
                      <a:ext uri="{FF2B5EF4-FFF2-40B4-BE49-F238E27FC236}">
                        <a16:creationId xmlns:a16="http://schemas.microsoft.com/office/drawing/2014/main" xmlns="" id="{2E084C31-F784-1823-4935-88E577D3C87B}"/>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09" name="線">
                    <a:extLst>
                      <a:ext uri="{FF2B5EF4-FFF2-40B4-BE49-F238E27FC236}">
                        <a16:creationId xmlns:a16="http://schemas.microsoft.com/office/drawing/2014/main" xmlns="" id="{88876492-3050-8B58-DB57-FA0625C1AFC0}"/>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10" name="線">
                    <a:extLst>
                      <a:ext uri="{FF2B5EF4-FFF2-40B4-BE49-F238E27FC236}">
                        <a16:creationId xmlns:a16="http://schemas.microsoft.com/office/drawing/2014/main" xmlns="" id="{C70BF029-1999-F296-C7D3-899CF718CB4E}"/>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94" name="グループ">
                  <a:extLst>
                    <a:ext uri="{FF2B5EF4-FFF2-40B4-BE49-F238E27FC236}">
                      <a16:creationId xmlns:a16="http://schemas.microsoft.com/office/drawing/2014/main" xmlns="" id="{3A6400F5-6B79-D51C-5C44-3CACD1F1A47C}"/>
                    </a:ext>
                  </a:extLst>
                </p:cNvPr>
                <p:cNvGrpSpPr/>
                <p:nvPr/>
              </p:nvGrpSpPr>
              <p:grpSpPr>
                <a:xfrm rot="1992565">
                  <a:off x="576720" y="1565485"/>
                  <a:ext cx="647701" cy="1371601"/>
                  <a:chOff x="0" y="0"/>
                  <a:chExt cx="647700" cy="1371599"/>
                </a:xfrm>
              </p:grpSpPr>
              <p:sp>
                <p:nvSpPr>
                  <p:cNvPr id="102" name="線">
                    <a:extLst>
                      <a:ext uri="{FF2B5EF4-FFF2-40B4-BE49-F238E27FC236}">
                        <a16:creationId xmlns:a16="http://schemas.microsoft.com/office/drawing/2014/main" xmlns="" id="{6D523FC3-E4A7-99BB-3045-87B35A3E2E9A}"/>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03" name="線">
                    <a:extLst>
                      <a:ext uri="{FF2B5EF4-FFF2-40B4-BE49-F238E27FC236}">
                        <a16:creationId xmlns:a16="http://schemas.microsoft.com/office/drawing/2014/main" xmlns="" id="{A401F1C0-9350-A3A7-47FB-9CA8BEEE239B}"/>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04" name="線">
                    <a:extLst>
                      <a:ext uri="{FF2B5EF4-FFF2-40B4-BE49-F238E27FC236}">
                        <a16:creationId xmlns:a16="http://schemas.microsoft.com/office/drawing/2014/main" xmlns="" id="{F15EABF3-34D2-967A-269C-8AA285C31EAB}"/>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05" name="線">
                    <a:extLst>
                      <a:ext uri="{FF2B5EF4-FFF2-40B4-BE49-F238E27FC236}">
                        <a16:creationId xmlns:a16="http://schemas.microsoft.com/office/drawing/2014/main" xmlns="" id="{31501463-FB92-1829-C4FA-3B957815D6AF}"/>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dirty="0"/>
                  </a:p>
                </p:txBody>
              </p:sp>
              <p:sp>
                <p:nvSpPr>
                  <p:cNvPr id="106" name="線">
                    <a:extLst>
                      <a:ext uri="{FF2B5EF4-FFF2-40B4-BE49-F238E27FC236}">
                        <a16:creationId xmlns:a16="http://schemas.microsoft.com/office/drawing/2014/main" xmlns="" id="{1F4D562D-9FC4-C38A-2F36-CC8BDD1C473E}"/>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07" name="線">
                    <a:extLst>
                      <a:ext uri="{FF2B5EF4-FFF2-40B4-BE49-F238E27FC236}">
                        <a16:creationId xmlns:a16="http://schemas.microsoft.com/office/drawing/2014/main" xmlns="" id="{AAC98344-7DC9-180C-9DEB-1635EA3FAEA7}"/>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95" name="グループ">
                  <a:extLst>
                    <a:ext uri="{FF2B5EF4-FFF2-40B4-BE49-F238E27FC236}">
                      <a16:creationId xmlns:a16="http://schemas.microsoft.com/office/drawing/2014/main" xmlns="" id="{9A9E4052-0392-3A69-10B8-9640F3621364}"/>
                    </a:ext>
                  </a:extLst>
                </p:cNvPr>
                <p:cNvGrpSpPr/>
                <p:nvPr/>
              </p:nvGrpSpPr>
              <p:grpSpPr>
                <a:xfrm rot="1992565">
                  <a:off x="322719" y="3038685"/>
                  <a:ext cx="647702" cy="1371601"/>
                  <a:chOff x="0" y="0"/>
                  <a:chExt cx="647700" cy="1371599"/>
                </a:xfrm>
              </p:grpSpPr>
              <p:sp>
                <p:nvSpPr>
                  <p:cNvPr id="96" name="線">
                    <a:extLst>
                      <a:ext uri="{FF2B5EF4-FFF2-40B4-BE49-F238E27FC236}">
                        <a16:creationId xmlns:a16="http://schemas.microsoft.com/office/drawing/2014/main" xmlns="" id="{F0DF74B6-F1A7-5534-973D-2AFCA3F78346}"/>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97" name="線">
                    <a:extLst>
                      <a:ext uri="{FF2B5EF4-FFF2-40B4-BE49-F238E27FC236}">
                        <a16:creationId xmlns:a16="http://schemas.microsoft.com/office/drawing/2014/main" xmlns="" id="{001F7EAD-3527-2DF4-0156-0204D6BF4B84}"/>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98" name="線">
                    <a:extLst>
                      <a:ext uri="{FF2B5EF4-FFF2-40B4-BE49-F238E27FC236}">
                        <a16:creationId xmlns:a16="http://schemas.microsoft.com/office/drawing/2014/main" xmlns="" id="{CC70A953-E988-0686-6885-236490BBC750}"/>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99" name="線">
                    <a:extLst>
                      <a:ext uri="{FF2B5EF4-FFF2-40B4-BE49-F238E27FC236}">
                        <a16:creationId xmlns:a16="http://schemas.microsoft.com/office/drawing/2014/main" xmlns="" id="{D721DF98-A8FC-FA2E-E247-C3F4E147EDF4}"/>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00" name="線">
                    <a:extLst>
                      <a:ext uri="{FF2B5EF4-FFF2-40B4-BE49-F238E27FC236}">
                        <a16:creationId xmlns:a16="http://schemas.microsoft.com/office/drawing/2014/main" xmlns="" id="{6DAEF4E4-9457-F267-B54E-957DF616E2FA}"/>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101" name="線">
                    <a:extLst>
                      <a:ext uri="{FF2B5EF4-FFF2-40B4-BE49-F238E27FC236}">
                        <a16:creationId xmlns:a16="http://schemas.microsoft.com/office/drawing/2014/main" xmlns="" id="{242D763B-C6AD-84A3-51C5-905CABA82109}"/>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sp>
            <p:nvSpPr>
              <p:cNvPr id="85" name="線">
                <a:extLst>
                  <a:ext uri="{FF2B5EF4-FFF2-40B4-BE49-F238E27FC236}">
                    <a16:creationId xmlns:a16="http://schemas.microsoft.com/office/drawing/2014/main" xmlns="" id="{6138C6D8-541A-F322-258E-3DB3EB382051}"/>
                  </a:ext>
                </a:extLst>
              </p:cNvPr>
              <p:cNvSpPr/>
              <p:nvPr/>
            </p:nvSpPr>
            <p:spPr>
              <a:xfrm flipH="1" flipV="1">
                <a:off x="1699615" y="3881831"/>
                <a:ext cx="214477" cy="2474519"/>
              </a:xfrm>
              <a:prstGeom prst="line">
                <a:avLst/>
              </a:prstGeom>
              <a:ln w="63500">
                <a:solidFill>
                  <a:srgbClr val="0061FF"/>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86" name="線">
                <a:extLst>
                  <a:ext uri="{FF2B5EF4-FFF2-40B4-BE49-F238E27FC236}">
                    <a16:creationId xmlns:a16="http://schemas.microsoft.com/office/drawing/2014/main" xmlns="" id="{7EFAFEFB-5D95-150E-1881-BCF9B85EC6D2}"/>
                  </a:ext>
                </a:extLst>
              </p:cNvPr>
              <p:cNvSpPr/>
              <p:nvPr/>
            </p:nvSpPr>
            <p:spPr>
              <a:xfrm flipV="1">
                <a:off x="1310893" y="3914655"/>
                <a:ext cx="393373" cy="2798668"/>
              </a:xfrm>
              <a:prstGeom prst="line">
                <a:avLst/>
              </a:prstGeom>
              <a:ln w="63500">
                <a:solidFill>
                  <a:srgbClr val="FF4013"/>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87" name="P,α,e etc">
                <a:extLst>
                  <a:ext uri="{FF2B5EF4-FFF2-40B4-BE49-F238E27FC236}">
                    <a16:creationId xmlns:a16="http://schemas.microsoft.com/office/drawing/2014/main" xmlns="" id="{4F21497F-5D28-3589-8C15-FF6F8EEABFBE}"/>
                  </a:ext>
                </a:extLst>
              </p:cNvPr>
              <p:cNvSpPr txBox="1"/>
              <p:nvPr/>
            </p:nvSpPr>
            <p:spPr>
              <a:xfrm>
                <a:off x="136338" y="1130480"/>
                <a:ext cx="1335302"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3600">
                    <a:solidFill>
                      <a:srgbClr val="0061FF"/>
                    </a:solidFill>
                  </a:defRPr>
                </a:pPr>
                <a:r>
                  <a:rPr sz="2531"/>
                  <a:t>P,α,e </a:t>
                </a:r>
                <a:r>
                  <a:rPr sz="1547"/>
                  <a:t>etc</a:t>
                </a:r>
              </a:p>
            </p:txBody>
          </p:sp>
          <p:sp>
            <p:nvSpPr>
              <p:cNvPr id="88" name="γ">
                <a:extLst>
                  <a:ext uri="{FF2B5EF4-FFF2-40B4-BE49-F238E27FC236}">
                    <a16:creationId xmlns:a16="http://schemas.microsoft.com/office/drawing/2014/main" xmlns="" id="{8539BBC7-1D81-92CE-76CD-A6B9D3212B70}"/>
                  </a:ext>
                </a:extLst>
              </p:cNvPr>
              <p:cNvSpPr txBox="1"/>
              <p:nvPr/>
            </p:nvSpPr>
            <p:spPr>
              <a:xfrm>
                <a:off x="1814626" y="3119526"/>
                <a:ext cx="594715"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5800">
                    <a:solidFill>
                      <a:srgbClr val="BE38F3"/>
                    </a:solidFill>
                    <a:latin typeface="+mj-lt"/>
                    <a:ea typeface="+mj-ea"/>
                    <a:cs typeface="+mj-cs"/>
                    <a:sym typeface="ヒラギノ角ゴ Pro W6"/>
                  </a:defRPr>
                </a:lvl1pPr>
              </a:lstStyle>
              <a:p>
                <a:r>
                  <a:rPr sz="4078" b="1" dirty="0"/>
                  <a:t>γ</a:t>
                </a:r>
              </a:p>
            </p:txBody>
          </p:sp>
          <p:sp>
            <p:nvSpPr>
              <p:cNvPr id="89" name="e+">
                <a:extLst>
                  <a:ext uri="{FF2B5EF4-FFF2-40B4-BE49-F238E27FC236}">
                    <a16:creationId xmlns:a16="http://schemas.microsoft.com/office/drawing/2014/main" xmlns="" id="{7989255E-7D3C-F7BC-8C2A-961B00FC7B35}"/>
                  </a:ext>
                </a:extLst>
              </p:cNvPr>
              <p:cNvSpPr txBox="1"/>
              <p:nvPr/>
            </p:nvSpPr>
            <p:spPr>
              <a:xfrm>
                <a:off x="1853955" y="4103494"/>
                <a:ext cx="581891"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0061FF"/>
                    </a:solidFill>
                    <a:latin typeface="+mj-lt"/>
                    <a:ea typeface="+mj-ea"/>
                    <a:cs typeface="+mj-cs"/>
                    <a:sym typeface="ヒラギノ角ゴ Pro W6"/>
                  </a:defRPr>
                </a:pPr>
                <a:r>
                  <a:rPr sz="4078"/>
                  <a:t>e</a:t>
                </a:r>
                <a:r>
                  <a:rPr sz="4078" baseline="31999"/>
                  <a:t>+</a:t>
                </a:r>
              </a:p>
            </p:txBody>
          </p:sp>
          <p:sp>
            <p:nvSpPr>
              <p:cNvPr id="90" name="e-">
                <a:extLst>
                  <a:ext uri="{FF2B5EF4-FFF2-40B4-BE49-F238E27FC236}">
                    <a16:creationId xmlns:a16="http://schemas.microsoft.com/office/drawing/2014/main" xmlns="" id="{829592FD-0749-3275-B621-7614AC0F4D48}"/>
                  </a:ext>
                </a:extLst>
              </p:cNvPr>
              <p:cNvSpPr txBox="1"/>
              <p:nvPr/>
            </p:nvSpPr>
            <p:spPr>
              <a:xfrm>
                <a:off x="1005584" y="4103494"/>
                <a:ext cx="487314"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FF4013"/>
                    </a:solidFill>
                    <a:latin typeface="+mj-lt"/>
                    <a:ea typeface="+mj-ea"/>
                    <a:cs typeface="+mj-cs"/>
                    <a:sym typeface="ヒラギノ角ゴ Pro W6"/>
                  </a:defRPr>
                </a:pPr>
                <a:r>
                  <a:rPr sz="4078"/>
                  <a:t>e</a:t>
                </a:r>
                <a:r>
                  <a:rPr sz="4078" baseline="31999"/>
                  <a:t>-</a:t>
                </a:r>
              </a:p>
            </p:txBody>
          </p:sp>
          <p:sp>
            <p:nvSpPr>
              <p:cNvPr id="91" name="0.47 g/cm2">
                <a:extLst>
                  <a:ext uri="{FF2B5EF4-FFF2-40B4-BE49-F238E27FC236}">
                    <a16:creationId xmlns:a16="http://schemas.microsoft.com/office/drawing/2014/main" xmlns="" id="{E4CF7827-4863-BECB-366B-4A47426C3AA2}"/>
                  </a:ext>
                </a:extLst>
              </p:cNvPr>
              <p:cNvSpPr txBox="1"/>
              <p:nvPr/>
            </p:nvSpPr>
            <p:spPr>
              <a:xfrm>
                <a:off x="2152546" y="2538785"/>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a:t>0.47 g/cm</a:t>
                </a:r>
                <a:r>
                  <a:rPr sz="1195" baseline="31999"/>
                  <a:t>2</a:t>
                </a:r>
              </a:p>
            </p:txBody>
          </p:sp>
          <p:sp>
            <p:nvSpPr>
              <p:cNvPr id="92" name="0.37 g/cm2">
                <a:extLst>
                  <a:ext uri="{FF2B5EF4-FFF2-40B4-BE49-F238E27FC236}">
                    <a16:creationId xmlns:a16="http://schemas.microsoft.com/office/drawing/2014/main" xmlns="" id="{E8C4E733-00AD-BC18-B7FC-A247709CC018}"/>
                  </a:ext>
                </a:extLst>
              </p:cNvPr>
              <p:cNvSpPr txBox="1"/>
              <p:nvPr/>
            </p:nvSpPr>
            <p:spPr>
              <a:xfrm>
                <a:off x="1908089" y="5373102"/>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dirty="0"/>
                  <a:t>0.37 g/cm</a:t>
                </a:r>
                <a:r>
                  <a:rPr sz="1195" baseline="31999" dirty="0"/>
                  <a:t>2</a:t>
                </a:r>
              </a:p>
            </p:txBody>
          </p:sp>
        </p:grpSp>
      </p:grpSp>
    </p:spTree>
    <p:extLst>
      <p:ext uri="{BB962C8B-B14F-4D97-AF65-F5344CB8AC3E}">
        <p14:creationId xmlns:p14="http://schemas.microsoft.com/office/powerpoint/2010/main" val="111135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CAFBB65-EA63-A55F-2081-07A0EC367E7E}"/>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xmlns="" id="{F19A7F59-B0EE-7F95-83A0-6C9F99B18221}"/>
              </a:ext>
            </a:extLst>
          </p:cNvPr>
          <p:cNvSpPr/>
          <p:nvPr/>
        </p:nvSpPr>
        <p:spPr>
          <a:xfrm>
            <a:off x="0" y="1865370"/>
            <a:ext cx="9144000" cy="49926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all.png" descr="all.png">
            <a:extLst>
              <a:ext uri="{FF2B5EF4-FFF2-40B4-BE49-F238E27FC236}">
                <a16:creationId xmlns:a16="http://schemas.microsoft.com/office/drawing/2014/main" xmlns="" id="{195C34F5-0CD9-6248-DCAE-A884F7D005D6}"/>
              </a:ext>
            </a:extLst>
          </p:cNvPr>
          <p:cNvPicPr>
            <a:picLocks noChangeAspect="1"/>
          </p:cNvPicPr>
          <p:nvPr/>
        </p:nvPicPr>
        <p:blipFill>
          <a:blip r:embed="rId3"/>
          <a:srcRect t="24000"/>
          <a:stretch/>
        </p:blipFill>
        <p:spPr>
          <a:xfrm>
            <a:off x="-1" y="1007526"/>
            <a:ext cx="9143999" cy="4992629"/>
          </a:xfrm>
          <a:prstGeom prst="rect">
            <a:avLst/>
          </a:prstGeom>
          <a:ln w="12700">
            <a:miter lim="400000"/>
          </a:ln>
        </p:spPr>
      </p:pic>
      <p:sp>
        <p:nvSpPr>
          <p:cNvPr id="6" name="正方形/長方形 5">
            <a:extLst>
              <a:ext uri="{FF2B5EF4-FFF2-40B4-BE49-F238E27FC236}">
                <a16:creationId xmlns:a16="http://schemas.microsoft.com/office/drawing/2014/main" xmlns="" id="{57C1E465-F023-2F38-68C7-73FCB3089222}"/>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A8AA51EC-B52E-7223-A74F-8DED11DE8AFC}"/>
              </a:ext>
            </a:extLst>
          </p:cNvPr>
          <p:cNvSpPr txBox="1"/>
          <p:nvPr/>
        </p:nvSpPr>
        <p:spPr>
          <a:xfrm>
            <a:off x="330201" y="90081"/>
            <a:ext cx="8604794" cy="830997"/>
          </a:xfrm>
          <a:prstGeom prst="rect">
            <a:avLst/>
          </a:prstGeom>
          <a:noFill/>
        </p:spPr>
        <p:txBody>
          <a:bodyPr wrap="square" rtlCol="0">
            <a:spAutoFit/>
          </a:bodyPr>
          <a:lstStyle/>
          <a:p>
            <a:r>
              <a:rPr kumimoji="1" lang="en-US" altLang="ja-JP" sz="4800" b="1" dirty="0"/>
              <a:t>γ</a:t>
            </a:r>
            <a:r>
              <a:rPr kumimoji="1" lang="ja-JP" altLang="en-US" sz="4800" b="1" dirty="0"/>
              <a:t>→</a:t>
            </a:r>
            <a:r>
              <a:rPr kumimoji="1" lang="en-US" altLang="ja-JP" sz="4800" b="1" dirty="0" err="1"/>
              <a:t>e</a:t>
            </a:r>
            <a:r>
              <a:rPr kumimoji="1" lang="en-US" altLang="ja-JP" sz="4800" b="1" baseline="30000" dirty="0" err="1"/>
              <a:t>+</a:t>
            </a:r>
            <a:r>
              <a:rPr kumimoji="1" lang="en-US" altLang="ja-JP" sz="4800" b="1" dirty="0" err="1"/>
              <a:t>e</a:t>
            </a:r>
            <a:r>
              <a:rPr kumimoji="1" lang="en-US" altLang="ja-JP" sz="4800" b="1" baseline="30000" dirty="0"/>
              <a:t>-</a:t>
            </a:r>
            <a:r>
              <a:rPr kumimoji="1" lang="en-US" altLang="ja-JP" sz="4800" b="1" dirty="0"/>
              <a:t> Event Selection</a:t>
            </a:r>
          </a:p>
        </p:txBody>
      </p:sp>
      <p:sp>
        <p:nvSpPr>
          <p:cNvPr id="4" name="スライド番号プレースホルダー 3">
            <a:extLst>
              <a:ext uri="{FF2B5EF4-FFF2-40B4-BE49-F238E27FC236}">
                <a16:creationId xmlns:a16="http://schemas.microsoft.com/office/drawing/2014/main" xmlns="" id="{F439FB27-0759-E6F1-47A3-8085BFB16787}"/>
              </a:ext>
            </a:extLst>
          </p:cNvPr>
          <p:cNvSpPr>
            <a:spLocks noGrp="1"/>
          </p:cNvSpPr>
          <p:nvPr>
            <p:ph type="sldNum" sz="quarter" idx="12"/>
          </p:nvPr>
        </p:nvSpPr>
        <p:spPr>
          <a:xfrm>
            <a:off x="6457950" y="6356351"/>
            <a:ext cx="2057400" cy="365125"/>
          </a:xfrm>
        </p:spPr>
        <p:txBody>
          <a:bodyPr/>
          <a:lstStyle/>
          <a:p>
            <a:fld id="{32F2029B-449B-4A15-AEEA-21A8CF85B575}" type="slidenum">
              <a:rPr kumimoji="1" lang="ja-JP" altLang="en-US" smtClean="0">
                <a:solidFill>
                  <a:schemeClr val="tx1"/>
                </a:solidFill>
              </a:rPr>
              <a:t>28</a:t>
            </a:fld>
            <a:endParaRPr kumimoji="1" lang="ja-JP" altLang="en-US">
              <a:solidFill>
                <a:schemeClr val="tx1"/>
              </a:solidFill>
            </a:endParaRPr>
          </a:p>
        </p:txBody>
      </p:sp>
      <p:grpSp>
        <p:nvGrpSpPr>
          <p:cNvPr id="24" name="グループ化 23">
            <a:extLst>
              <a:ext uri="{FF2B5EF4-FFF2-40B4-BE49-F238E27FC236}">
                <a16:creationId xmlns:a16="http://schemas.microsoft.com/office/drawing/2014/main" xmlns="" id="{B482975E-6BFA-65F8-2A08-CB4BCF050F43}"/>
              </a:ext>
            </a:extLst>
          </p:cNvPr>
          <p:cNvGrpSpPr/>
          <p:nvPr/>
        </p:nvGrpSpPr>
        <p:grpSpPr>
          <a:xfrm>
            <a:off x="184808" y="5030665"/>
            <a:ext cx="7960321" cy="1690811"/>
            <a:chOff x="184808" y="5030665"/>
            <a:chExt cx="7960321" cy="1690811"/>
          </a:xfrm>
        </p:grpSpPr>
        <p:sp>
          <p:nvSpPr>
            <p:cNvPr id="9" name="/(5mm x 5mm )">
              <a:extLst>
                <a:ext uri="{FF2B5EF4-FFF2-40B4-BE49-F238E27FC236}">
                  <a16:creationId xmlns:a16="http://schemas.microsoft.com/office/drawing/2014/main" xmlns="" id="{2B4EC06A-A664-396C-A023-9FEFF279C122}"/>
                </a:ext>
              </a:extLst>
            </p:cNvPr>
            <p:cNvSpPr txBox="1"/>
            <p:nvPr/>
          </p:nvSpPr>
          <p:spPr>
            <a:xfrm rot="16200000">
              <a:off x="-390862" y="5631382"/>
              <a:ext cx="1494000"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500">
                  <a:solidFill>
                    <a:srgbClr val="FFFFFF"/>
                  </a:solidFill>
                  <a:latin typeface="ヒラギノ角ゴ ProN W3"/>
                  <a:ea typeface="ヒラギノ角ゴ ProN W3"/>
                  <a:cs typeface="ヒラギノ角ゴ ProN W3"/>
                  <a:sym typeface="ヒラギノ角ゴ ProN W3"/>
                </a:defRPr>
              </a:lvl1pPr>
            </a:lstStyle>
            <a:p>
              <a:r>
                <a:rPr sz="1758" dirty="0"/>
                <a:t>/(5mm x 5mm )</a:t>
              </a:r>
            </a:p>
          </p:txBody>
        </p:sp>
        <p:graphicFrame>
          <p:nvGraphicFramePr>
            <p:cNvPr id="17" name="2D縦棒グラフ">
              <a:extLst>
                <a:ext uri="{FF2B5EF4-FFF2-40B4-BE49-F238E27FC236}">
                  <a16:creationId xmlns:a16="http://schemas.microsoft.com/office/drawing/2014/main" xmlns="" id="{CB685AB8-0E28-A12C-347B-E3AFCE8BD13E}"/>
                </a:ext>
              </a:extLst>
            </p:cNvPr>
            <p:cNvGraphicFramePr/>
            <p:nvPr>
              <p:extLst>
                <p:ext uri="{D42A27DB-BD31-4B8C-83A1-F6EECF244321}">
                  <p14:modId xmlns:p14="http://schemas.microsoft.com/office/powerpoint/2010/main" val="961680393"/>
                </p:ext>
              </p:extLst>
            </p:nvPr>
          </p:nvGraphicFramePr>
          <p:xfrm>
            <a:off x="669727" y="5030665"/>
            <a:ext cx="7475402" cy="1519047"/>
          </p:xfrm>
          <a:graphic>
            <a:graphicData uri="http://schemas.openxmlformats.org/drawingml/2006/chart">
              <c:chart xmlns:c="http://schemas.openxmlformats.org/drawingml/2006/chart" xmlns:r="http://schemas.openxmlformats.org/officeDocument/2006/relationships" r:id="rId4"/>
            </a:graphicData>
          </a:graphic>
        </p:graphicFrame>
        <p:sp>
          <p:nvSpPr>
            <p:cNvPr id="20" name="テキスト ボックス 19">
              <a:extLst>
                <a:ext uri="{FF2B5EF4-FFF2-40B4-BE49-F238E27FC236}">
                  <a16:creationId xmlns:a16="http://schemas.microsoft.com/office/drawing/2014/main" xmlns="" id="{5360D778-E1ED-A1D1-156F-02CCCE4EB741}"/>
                </a:ext>
              </a:extLst>
            </p:cNvPr>
            <p:cNvSpPr txBox="1"/>
            <p:nvPr/>
          </p:nvSpPr>
          <p:spPr>
            <a:xfrm>
              <a:off x="1525871" y="6444477"/>
              <a:ext cx="1110163" cy="276999"/>
            </a:xfrm>
            <a:prstGeom prst="rect">
              <a:avLst/>
            </a:prstGeom>
            <a:noFill/>
          </p:spPr>
          <p:txBody>
            <a:bodyPr wrap="square" rtlCol="0">
              <a:spAutoFit/>
            </a:bodyPr>
            <a:lstStyle/>
            <a:p>
              <a:pPr algn="ctr"/>
              <a:r>
                <a:rPr kumimoji="1" lang="en-US" altLang="ja-JP" sz="1200" b="1" dirty="0">
                  <a:solidFill>
                    <a:schemeClr val="bg1"/>
                  </a:solidFill>
                </a:rPr>
                <a:t>All</a:t>
              </a:r>
            </a:p>
          </p:txBody>
        </p:sp>
      </p:grpSp>
      <p:cxnSp>
        <p:nvCxnSpPr>
          <p:cNvPr id="5" name="直線矢印コネクタ 4">
            <a:extLst>
              <a:ext uri="{FF2B5EF4-FFF2-40B4-BE49-F238E27FC236}">
                <a16:creationId xmlns:a16="http://schemas.microsoft.com/office/drawing/2014/main" xmlns="" id="{D82A0612-79FB-3D52-F721-86DD824A4B1F}"/>
              </a:ext>
            </a:extLst>
          </p:cNvPr>
          <p:cNvCxnSpPr/>
          <p:nvPr/>
        </p:nvCxnSpPr>
        <p:spPr>
          <a:xfrm flipH="1">
            <a:off x="798990" y="1007526"/>
            <a:ext cx="1038688" cy="759130"/>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xmlns="" id="{5EC9B42A-8F18-9A3F-34A4-C02AD7F6F83D}"/>
              </a:ext>
            </a:extLst>
          </p:cNvPr>
          <p:cNvSpPr txBox="1"/>
          <p:nvPr/>
        </p:nvSpPr>
        <p:spPr>
          <a:xfrm>
            <a:off x="527468" y="1161924"/>
            <a:ext cx="1110163" cy="307777"/>
          </a:xfrm>
          <a:prstGeom prst="rect">
            <a:avLst/>
          </a:prstGeom>
          <a:noFill/>
        </p:spPr>
        <p:txBody>
          <a:bodyPr wrap="square" rtlCol="0">
            <a:spAutoFit/>
          </a:bodyPr>
          <a:lstStyle/>
          <a:p>
            <a:pPr algn="ctr"/>
            <a:r>
              <a:rPr kumimoji="1" lang="en-US" altLang="ja-JP" sz="1400" b="1" dirty="0">
                <a:solidFill>
                  <a:schemeClr val="bg1"/>
                </a:solidFill>
              </a:rPr>
              <a:t>5mm</a:t>
            </a:r>
          </a:p>
        </p:txBody>
      </p:sp>
      <p:cxnSp>
        <p:nvCxnSpPr>
          <p:cNvPr id="10" name="直線矢印コネクタ 9">
            <a:extLst>
              <a:ext uri="{FF2B5EF4-FFF2-40B4-BE49-F238E27FC236}">
                <a16:creationId xmlns:a16="http://schemas.microsoft.com/office/drawing/2014/main" xmlns="" id="{5FD47216-1194-3575-9F5E-73E6966F3C3D}"/>
              </a:ext>
            </a:extLst>
          </p:cNvPr>
          <p:cNvCxnSpPr>
            <a:cxnSpLocks/>
          </p:cNvCxnSpPr>
          <p:nvPr/>
        </p:nvCxnSpPr>
        <p:spPr>
          <a:xfrm flipH="1">
            <a:off x="1912270" y="1157035"/>
            <a:ext cx="5296398" cy="24781"/>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xmlns="" id="{D5EC5F28-D82F-A7E5-5A2B-FC53A42BBE22}"/>
              </a:ext>
            </a:extLst>
          </p:cNvPr>
          <p:cNvSpPr txBox="1"/>
          <p:nvPr/>
        </p:nvSpPr>
        <p:spPr>
          <a:xfrm>
            <a:off x="4005387" y="1198214"/>
            <a:ext cx="1110163" cy="307777"/>
          </a:xfrm>
          <a:prstGeom prst="rect">
            <a:avLst/>
          </a:prstGeom>
          <a:noFill/>
        </p:spPr>
        <p:txBody>
          <a:bodyPr wrap="square" rtlCol="0">
            <a:spAutoFit/>
          </a:bodyPr>
          <a:lstStyle/>
          <a:p>
            <a:pPr algn="ctr"/>
            <a:r>
              <a:rPr kumimoji="1" lang="en-US" altLang="ja-JP" sz="1400" b="1" dirty="0">
                <a:solidFill>
                  <a:schemeClr val="bg1"/>
                </a:solidFill>
              </a:rPr>
              <a:t>5mm</a:t>
            </a:r>
          </a:p>
        </p:txBody>
      </p:sp>
      <p:cxnSp>
        <p:nvCxnSpPr>
          <p:cNvPr id="14" name="直線矢印コネクタ 13">
            <a:extLst>
              <a:ext uri="{FF2B5EF4-FFF2-40B4-BE49-F238E27FC236}">
                <a16:creationId xmlns:a16="http://schemas.microsoft.com/office/drawing/2014/main" xmlns="" id="{E9F1D332-AB69-2FAF-3B45-E10D6427F44C}"/>
              </a:ext>
            </a:extLst>
          </p:cNvPr>
          <p:cNvCxnSpPr>
            <a:cxnSpLocks/>
          </p:cNvCxnSpPr>
          <p:nvPr/>
        </p:nvCxnSpPr>
        <p:spPr>
          <a:xfrm>
            <a:off x="704152" y="2070645"/>
            <a:ext cx="0" cy="289197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xmlns="" id="{093A2CDE-A588-1907-6E55-B98B1794A92C}"/>
              </a:ext>
            </a:extLst>
          </p:cNvPr>
          <p:cNvSpPr txBox="1"/>
          <p:nvPr/>
        </p:nvSpPr>
        <p:spPr>
          <a:xfrm>
            <a:off x="-113571" y="3429000"/>
            <a:ext cx="939417" cy="307777"/>
          </a:xfrm>
          <a:prstGeom prst="rect">
            <a:avLst/>
          </a:prstGeom>
          <a:noFill/>
        </p:spPr>
        <p:txBody>
          <a:bodyPr wrap="square" rtlCol="0">
            <a:spAutoFit/>
          </a:bodyPr>
          <a:lstStyle/>
          <a:p>
            <a:pPr algn="ctr"/>
            <a:r>
              <a:rPr kumimoji="1" lang="en-US" altLang="ja-JP" sz="1400" b="1" dirty="0">
                <a:solidFill>
                  <a:schemeClr val="bg1"/>
                </a:solidFill>
              </a:rPr>
              <a:t>8 films</a:t>
            </a:r>
          </a:p>
        </p:txBody>
      </p:sp>
    </p:spTree>
    <p:extLst>
      <p:ext uri="{BB962C8B-B14F-4D97-AF65-F5344CB8AC3E}">
        <p14:creationId xmlns:p14="http://schemas.microsoft.com/office/powerpoint/2010/main" val="615912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200842-38E2-0966-C730-FCB9B937941F}"/>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xmlns="" id="{E15C5481-4B32-62CF-E711-62EB7D5A41E6}"/>
              </a:ext>
            </a:extLst>
          </p:cNvPr>
          <p:cNvSpPr/>
          <p:nvPr/>
        </p:nvSpPr>
        <p:spPr>
          <a:xfrm>
            <a:off x="0" y="1865370"/>
            <a:ext cx="9144000" cy="49926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19B35CF0-3AF2-E85C-611A-172364BC132D}"/>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DDA894B6-78D3-D157-D222-B2809C732A54}"/>
              </a:ext>
            </a:extLst>
          </p:cNvPr>
          <p:cNvSpPr txBox="1"/>
          <p:nvPr/>
        </p:nvSpPr>
        <p:spPr>
          <a:xfrm>
            <a:off x="330201" y="90081"/>
            <a:ext cx="8604794" cy="830997"/>
          </a:xfrm>
          <a:prstGeom prst="rect">
            <a:avLst/>
          </a:prstGeom>
          <a:noFill/>
        </p:spPr>
        <p:txBody>
          <a:bodyPr wrap="square" rtlCol="0">
            <a:spAutoFit/>
          </a:bodyPr>
          <a:lstStyle/>
          <a:p>
            <a:r>
              <a:rPr kumimoji="1" lang="en-US" altLang="ja-JP" sz="4800" b="1" dirty="0"/>
              <a:t>γ</a:t>
            </a:r>
            <a:r>
              <a:rPr kumimoji="1" lang="ja-JP" altLang="en-US" sz="4800" b="1" dirty="0"/>
              <a:t>→</a:t>
            </a:r>
            <a:r>
              <a:rPr kumimoji="1" lang="en-US" altLang="ja-JP" sz="4800" b="1" dirty="0" err="1"/>
              <a:t>e</a:t>
            </a:r>
            <a:r>
              <a:rPr kumimoji="1" lang="en-US" altLang="ja-JP" sz="4800" b="1" baseline="30000" dirty="0" err="1"/>
              <a:t>+</a:t>
            </a:r>
            <a:r>
              <a:rPr kumimoji="1" lang="en-US" altLang="ja-JP" sz="4800" b="1" dirty="0" err="1"/>
              <a:t>e</a:t>
            </a:r>
            <a:r>
              <a:rPr kumimoji="1" lang="en-US" altLang="ja-JP" sz="4800" b="1" baseline="30000" dirty="0"/>
              <a:t>-</a:t>
            </a:r>
            <a:r>
              <a:rPr kumimoji="1" lang="en-US" altLang="ja-JP" sz="4800" b="1" dirty="0"/>
              <a:t> Event Selection</a:t>
            </a:r>
          </a:p>
        </p:txBody>
      </p:sp>
      <p:sp>
        <p:nvSpPr>
          <p:cNvPr id="4" name="スライド番号プレースホルダー 3">
            <a:extLst>
              <a:ext uri="{FF2B5EF4-FFF2-40B4-BE49-F238E27FC236}">
                <a16:creationId xmlns:a16="http://schemas.microsoft.com/office/drawing/2014/main" xmlns="" id="{BB455D3A-1AFA-F4BF-3D74-724256B6F485}"/>
              </a:ext>
            </a:extLst>
          </p:cNvPr>
          <p:cNvSpPr>
            <a:spLocks noGrp="1"/>
          </p:cNvSpPr>
          <p:nvPr>
            <p:ph type="sldNum" sz="quarter" idx="12"/>
          </p:nvPr>
        </p:nvSpPr>
        <p:spPr>
          <a:xfrm>
            <a:off x="6457950" y="6356351"/>
            <a:ext cx="2057400" cy="365125"/>
          </a:xfrm>
        </p:spPr>
        <p:txBody>
          <a:bodyPr/>
          <a:lstStyle/>
          <a:p>
            <a:fld id="{32F2029B-449B-4A15-AEEA-21A8CF85B575}" type="slidenum">
              <a:rPr kumimoji="1" lang="ja-JP" altLang="en-US" smtClean="0">
                <a:solidFill>
                  <a:schemeClr val="tx1"/>
                </a:solidFill>
              </a:rPr>
              <a:t>29</a:t>
            </a:fld>
            <a:endParaRPr kumimoji="1" lang="ja-JP" altLang="en-US">
              <a:solidFill>
                <a:schemeClr val="tx1"/>
              </a:solidFill>
            </a:endParaRPr>
          </a:p>
        </p:txBody>
      </p:sp>
      <p:pic>
        <p:nvPicPr>
          <p:cNvPr id="3" name="pene.png" descr="pene.png">
            <a:extLst>
              <a:ext uri="{FF2B5EF4-FFF2-40B4-BE49-F238E27FC236}">
                <a16:creationId xmlns:a16="http://schemas.microsoft.com/office/drawing/2014/main" xmlns="" id="{ABBEDE2A-C48C-ABA1-7F89-DD94E6508D28}"/>
              </a:ext>
            </a:extLst>
          </p:cNvPr>
          <p:cNvPicPr>
            <a:picLocks noChangeAspect="1"/>
          </p:cNvPicPr>
          <p:nvPr/>
        </p:nvPicPr>
        <p:blipFill>
          <a:blip r:embed="rId3"/>
          <a:srcRect t="23682" b="310"/>
          <a:stretch/>
        </p:blipFill>
        <p:spPr>
          <a:xfrm>
            <a:off x="0" y="1008000"/>
            <a:ext cx="9144001" cy="4993200"/>
          </a:xfrm>
          <a:prstGeom prst="rect">
            <a:avLst/>
          </a:prstGeom>
          <a:ln w="12700">
            <a:miter lim="400000"/>
          </a:ln>
        </p:spPr>
      </p:pic>
      <p:grpSp>
        <p:nvGrpSpPr>
          <p:cNvPr id="5" name="グループ化 4">
            <a:extLst>
              <a:ext uri="{FF2B5EF4-FFF2-40B4-BE49-F238E27FC236}">
                <a16:creationId xmlns:a16="http://schemas.microsoft.com/office/drawing/2014/main" xmlns="" id="{A5670753-DFD2-D4BD-4E78-271C1C747F6C}"/>
              </a:ext>
            </a:extLst>
          </p:cNvPr>
          <p:cNvGrpSpPr/>
          <p:nvPr/>
        </p:nvGrpSpPr>
        <p:grpSpPr>
          <a:xfrm>
            <a:off x="184808" y="5030665"/>
            <a:ext cx="7960321" cy="1827334"/>
            <a:chOff x="184808" y="5030665"/>
            <a:chExt cx="7960321" cy="1827334"/>
          </a:xfrm>
        </p:grpSpPr>
        <p:sp>
          <p:nvSpPr>
            <p:cNvPr id="8" name="/(5mm x 5mm )">
              <a:extLst>
                <a:ext uri="{FF2B5EF4-FFF2-40B4-BE49-F238E27FC236}">
                  <a16:creationId xmlns:a16="http://schemas.microsoft.com/office/drawing/2014/main" xmlns="" id="{860009EC-A478-C90D-CEC4-B770A52A0C8A}"/>
                </a:ext>
              </a:extLst>
            </p:cNvPr>
            <p:cNvSpPr txBox="1"/>
            <p:nvPr/>
          </p:nvSpPr>
          <p:spPr>
            <a:xfrm rot="16200000">
              <a:off x="-390862" y="5631382"/>
              <a:ext cx="1494000"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500">
                  <a:solidFill>
                    <a:srgbClr val="FFFFFF"/>
                  </a:solidFill>
                  <a:latin typeface="ヒラギノ角ゴ ProN W3"/>
                  <a:ea typeface="ヒラギノ角ゴ ProN W3"/>
                  <a:cs typeface="ヒラギノ角ゴ ProN W3"/>
                  <a:sym typeface="ヒラギノ角ゴ ProN W3"/>
                </a:defRPr>
              </a:lvl1pPr>
            </a:lstStyle>
            <a:p>
              <a:r>
                <a:rPr sz="1758" dirty="0"/>
                <a:t>/(5mm x 5mm )</a:t>
              </a:r>
            </a:p>
          </p:txBody>
        </p:sp>
        <p:graphicFrame>
          <p:nvGraphicFramePr>
            <p:cNvPr id="10" name="2D縦棒グラフ">
              <a:extLst>
                <a:ext uri="{FF2B5EF4-FFF2-40B4-BE49-F238E27FC236}">
                  <a16:creationId xmlns:a16="http://schemas.microsoft.com/office/drawing/2014/main" xmlns="" id="{F800DC36-4AA8-C61D-D57F-253FAD3C957A}"/>
                </a:ext>
              </a:extLst>
            </p:cNvPr>
            <p:cNvGraphicFramePr/>
            <p:nvPr>
              <p:extLst>
                <p:ext uri="{D42A27DB-BD31-4B8C-83A1-F6EECF244321}">
                  <p14:modId xmlns:p14="http://schemas.microsoft.com/office/powerpoint/2010/main" val="2402331239"/>
                </p:ext>
              </p:extLst>
            </p:nvPr>
          </p:nvGraphicFramePr>
          <p:xfrm>
            <a:off x="669727" y="5030665"/>
            <a:ext cx="7475402" cy="1519047"/>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a:extLst>
                <a:ext uri="{FF2B5EF4-FFF2-40B4-BE49-F238E27FC236}">
                  <a16:creationId xmlns:a16="http://schemas.microsoft.com/office/drawing/2014/main" xmlns="" id="{87E0FD28-84CA-EA03-4784-617AFF4F6451}"/>
                </a:ext>
              </a:extLst>
            </p:cNvPr>
            <p:cNvSpPr txBox="1"/>
            <p:nvPr/>
          </p:nvSpPr>
          <p:spPr>
            <a:xfrm>
              <a:off x="1525871" y="6444477"/>
              <a:ext cx="1110163" cy="276999"/>
            </a:xfrm>
            <a:prstGeom prst="rect">
              <a:avLst/>
            </a:prstGeom>
            <a:noFill/>
          </p:spPr>
          <p:txBody>
            <a:bodyPr wrap="square" rtlCol="0">
              <a:spAutoFit/>
            </a:bodyPr>
            <a:lstStyle/>
            <a:p>
              <a:pPr algn="ctr"/>
              <a:r>
                <a:rPr kumimoji="1" lang="en-US" altLang="ja-JP" sz="1200" b="1" dirty="0">
                  <a:solidFill>
                    <a:schemeClr val="bg1"/>
                  </a:solidFill>
                </a:rPr>
                <a:t>All</a:t>
              </a:r>
            </a:p>
          </p:txBody>
        </p:sp>
        <p:sp>
          <p:nvSpPr>
            <p:cNvPr id="12" name="テキスト ボックス 11">
              <a:extLst>
                <a:ext uri="{FF2B5EF4-FFF2-40B4-BE49-F238E27FC236}">
                  <a16:creationId xmlns:a16="http://schemas.microsoft.com/office/drawing/2014/main" xmlns="" id="{06DE56E7-BA1B-1F82-A46C-2C0BA9FF2DB9}"/>
                </a:ext>
              </a:extLst>
            </p:cNvPr>
            <p:cNvSpPr txBox="1"/>
            <p:nvPr/>
          </p:nvSpPr>
          <p:spPr>
            <a:xfrm>
              <a:off x="3027552" y="6396334"/>
              <a:ext cx="1544446" cy="461665"/>
            </a:xfrm>
            <a:prstGeom prst="rect">
              <a:avLst/>
            </a:prstGeom>
            <a:noFill/>
          </p:spPr>
          <p:txBody>
            <a:bodyPr wrap="square" rtlCol="0">
              <a:spAutoFit/>
            </a:bodyPr>
            <a:lstStyle/>
            <a:p>
              <a:pPr algn="ctr"/>
              <a:r>
                <a:rPr kumimoji="1" lang="en-US" altLang="ja-JP" sz="1200" b="1" dirty="0">
                  <a:solidFill>
                    <a:schemeClr val="bg1"/>
                  </a:solidFill>
                </a:rPr>
                <a:t>Remove</a:t>
              </a:r>
            </a:p>
            <a:p>
              <a:pPr algn="ctr"/>
              <a:r>
                <a:rPr kumimoji="1" lang="en-US" altLang="ja-JP" sz="1200" b="1" dirty="0">
                  <a:solidFill>
                    <a:schemeClr val="bg1"/>
                  </a:solidFill>
                </a:rPr>
                <a:t>penetrating track</a:t>
              </a:r>
            </a:p>
          </p:txBody>
        </p:sp>
      </p:grpSp>
    </p:spTree>
    <p:extLst>
      <p:ext uri="{BB962C8B-B14F-4D97-AF65-F5344CB8AC3E}">
        <p14:creationId xmlns:p14="http://schemas.microsoft.com/office/powerpoint/2010/main" val="475144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EDCA1955-1F7E-4C2E-AB31-720858C77922}"/>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FE896237-0DB2-4BF9-9304-11535A05C36F}"/>
              </a:ext>
            </a:extLst>
          </p:cNvPr>
          <p:cNvSpPr txBox="1"/>
          <p:nvPr/>
        </p:nvSpPr>
        <p:spPr>
          <a:xfrm>
            <a:off x="330201" y="90081"/>
            <a:ext cx="8604794" cy="646331"/>
          </a:xfrm>
          <a:prstGeom prst="rect">
            <a:avLst/>
          </a:prstGeom>
          <a:noFill/>
        </p:spPr>
        <p:txBody>
          <a:bodyPr wrap="square" rtlCol="0">
            <a:spAutoFit/>
          </a:bodyPr>
          <a:lstStyle/>
          <a:p>
            <a:r>
              <a:rPr kumimoji="1" lang="en-US" altLang="ja-JP" sz="3600" b="1" dirty="0">
                <a:latin typeface="+mn-ea"/>
              </a:rPr>
              <a:t>Cosmic Gamma ray(sub-</a:t>
            </a:r>
            <a:r>
              <a:rPr kumimoji="1" lang="en-US" altLang="ja-JP" sz="3600" b="1" dirty="0" err="1">
                <a:latin typeface="+mn-ea"/>
              </a:rPr>
              <a:t>GeV,GeV</a:t>
            </a:r>
            <a:r>
              <a:rPr kumimoji="1" lang="en-US" altLang="ja-JP" sz="3600" b="1" dirty="0">
                <a:latin typeface="+mn-ea"/>
              </a:rPr>
              <a:t>)</a:t>
            </a:r>
            <a:endParaRPr kumimoji="1" lang="en-US" altLang="ja-JP" sz="3600" b="1" dirty="0"/>
          </a:p>
        </p:txBody>
      </p:sp>
      <p:sp>
        <p:nvSpPr>
          <p:cNvPr id="17" name="テキスト ボックス 8">
            <a:extLst>
              <a:ext uri="{FF2B5EF4-FFF2-40B4-BE49-F238E27FC236}">
                <a16:creationId xmlns:a16="http://schemas.microsoft.com/office/drawing/2014/main" xmlns="" id="{8E5474B9-C6A3-4C95-A248-FC9F96069577}"/>
              </a:ext>
            </a:extLst>
          </p:cNvPr>
          <p:cNvSpPr txBox="1"/>
          <p:nvPr/>
        </p:nvSpPr>
        <p:spPr>
          <a:xfrm>
            <a:off x="0" y="5653205"/>
            <a:ext cx="737086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2800" dirty="0">
                <a:solidFill>
                  <a:schemeClr val="bg1"/>
                </a:solidFill>
                <a:latin typeface="Yu Gothic UI Semibold" panose="020B0700000000000000" pitchFamily="50" charset="-128"/>
                <a:ea typeface="Yu Gothic UI Semibold" panose="020B0700000000000000" pitchFamily="50" charset="-128"/>
              </a:rPr>
              <a:t>NASA  Fermi-LAT</a:t>
            </a:r>
            <a:r>
              <a:rPr lang="ja-JP" altLang="en-US" sz="2800" dirty="0">
                <a:solidFill>
                  <a:schemeClr val="bg1"/>
                </a:solidFill>
                <a:latin typeface="Yu Gothic UI Semibold" panose="020B0700000000000000" pitchFamily="50" charset="-128"/>
                <a:ea typeface="Yu Gothic UI Semibold" panose="020B0700000000000000" pitchFamily="50" charset="-128"/>
              </a:rPr>
              <a:t>による</a:t>
            </a:r>
            <a:r>
              <a:rPr lang="en-US" altLang="ja-JP" sz="2800" dirty="0">
                <a:solidFill>
                  <a:schemeClr val="bg1"/>
                </a:solidFill>
                <a:latin typeface="Yu Gothic UI Semibold" panose="020B0700000000000000" pitchFamily="50" charset="-128"/>
                <a:ea typeface="Yu Gothic UI Semibold" panose="020B0700000000000000" pitchFamily="50" charset="-128"/>
              </a:rPr>
              <a:t>9</a:t>
            </a:r>
            <a:r>
              <a:rPr lang="ja-JP" altLang="en-US" sz="2800" dirty="0">
                <a:solidFill>
                  <a:schemeClr val="bg1"/>
                </a:solidFill>
                <a:latin typeface="Yu Gothic UI Semibold" panose="020B0700000000000000" pitchFamily="50" charset="-128"/>
                <a:ea typeface="Yu Gothic UI Semibold" panose="020B0700000000000000" pitchFamily="50" charset="-128"/>
              </a:rPr>
              <a:t>年間の観測　</a:t>
            </a:r>
            <a:r>
              <a:rPr lang="en-US" altLang="ja-JP" sz="2800" dirty="0">
                <a:solidFill>
                  <a:schemeClr val="bg1"/>
                </a:solidFill>
                <a:latin typeface="Yu Gothic UI Semibold" panose="020B0700000000000000" pitchFamily="50" charset="-128"/>
                <a:ea typeface="Yu Gothic UI Semibold" panose="020B0700000000000000" pitchFamily="50" charset="-128"/>
              </a:rPr>
              <a:t>&gt;1GeV</a:t>
            </a:r>
          </a:p>
        </p:txBody>
      </p:sp>
      <p:grpSp>
        <p:nvGrpSpPr>
          <p:cNvPr id="19" name="グループ化 18">
            <a:extLst>
              <a:ext uri="{FF2B5EF4-FFF2-40B4-BE49-F238E27FC236}">
                <a16:creationId xmlns:a16="http://schemas.microsoft.com/office/drawing/2014/main" xmlns="" id="{BB63810E-97FA-4DF0-90A6-33E47A34E4A0}"/>
              </a:ext>
            </a:extLst>
          </p:cNvPr>
          <p:cNvGrpSpPr/>
          <p:nvPr/>
        </p:nvGrpSpPr>
        <p:grpSpPr>
          <a:xfrm>
            <a:off x="10309" y="1876758"/>
            <a:ext cx="9133691" cy="4974610"/>
            <a:chOff x="61686" y="1661082"/>
            <a:chExt cx="7101534" cy="3867811"/>
          </a:xfrm>
        </p:grpSpPr>
        <p:pic>
          <p:nvPicPr>
            <p:cNvPr id="6" name="図 5">
              <a:extLst>
                <a:ext uri="{FF2B5EF4-FFF2-40B4-BE49-F238E27FC236}">
                  <a16:creationId xmlns:a16="http://schemas.microsoft.com/office/drawing/2014/main" xmlns="" id="{495EA2A0-1B8B-4F12-9653-FBA77F1B2432}"/>
                </a:ext>
              </a:extLst>
            </p:cNvPr>
            <p:cNvPicPr>
              <a:picLocks noChangeAspect="1"/>
            </p:cNvPicPr>
            <p:nvPr/>
          </p:nvPicPr>
          <p:blipFill rotWithShape="1">
            <a:blip r:embed="rId3"/>
            <a:srcRect l="4309" r="3887"/>
            <a:stretch/>
          </p:blipFill>
          <p:spPr>
            <a:xfrm>
              <a:off x="61686" y="1661082"/>
              <a:ext cx="7101534" cy="3867811"/>
            </a:xfrm>
            <a:prstGeom prst="rect">
              <a:avLst/>
            </a:prstGeom>
          </p:spPr>
        </p:pic>
        <p:sp>
          <p:nvSpPr>
            <p:cNvPr id="18" name="正方形/長方形 17">
              <a:extLst>
                <a:ext uri="{FF2B5EF4-FFF2-40B4-BE49-F238E27FC236}">
                  <a16:creationId xmlns:a16="http://schemas.microsoft.com/office/drawing/2014/main" xmlns="" id="{FC98EEDF-9325-476A-B598-72A40E1F493F}"/>
                </a:ext>
              </a:extLst>
            </p:cNvPr>
            <p:cNvSpPr/>
            <p:nvPr/>
          </p:nvSpPr>
          <p:spPr>
            <a:xfrm>
              <a:off x="61686" y="5019349"/>
              <a:ext cx="3110054" cy="50252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dirty="0">
                  <a:solidFill>
                    <a:srgbClr val="FFFFFF"/>
                  </a:solidFill>
                  <a:latin typeface="HiraMaruPro-W4"/>
                </a:rPr>
                <a:t>Image Credit:</a:t>
              </a:r>
            </a:p>
            <a:p>
              <a:r>
                <a:rPr lang="en-US" altLang="ja-JP" dirty="0">
                  <a:solidFill>
                    <a:srgbClr val="FFFFFF"/>
                  </a:solidFill>
                  <a:latin typeface="HiraMaruPro-W4"/>
                </a:rPr>
                <a:t>NASA/DOE/Fermi LAT Collaboration</a:t>
              </a:r>
              <a:endParaRPr lang="ja-JP" altLang="en-US" dirty="0"/>
            </a:p>
          </p:txBody>
        </p:sp>
      </p:grpSp>
      <p:sp>
        <p:nvSpPr>
          <p:cNvPr id="34" name="テキスト ボックス 33">
            <a:extLst>
              <a:ext uri="{FF2B5EF4-FFF2-40B4-BE49-F238E27FC236}">
                <a16:creationId xmlns:a16="http://schemas.microsoft.com/office/drawing/2014/main" xmlns="" id="{F4FC8EEA-D017-4E83-86E0-469E607D2DE4}"/>
              </a:ext>
            </a:extLst>
          </p:cNvPr>
          <p:cNvSpPr txBox="1"/>
          <p:nvPr/>
        </p:nvSpPr>
        <p:spPr>
          <a:xfrm>
            <a:off x="4431977" y="6442236"/>
            <a:ext cx="4701714" cy="400110"/>
          </a:xfrm>
          <a:prstGeom prst="rect">
            <a:avLst/>
          </a:prstGeom>
          <a:noFill/>
        </p:spPr>
        <p:txBody>
          <a:bodyPr wrap="square" rtlCol="0">
            <a:spAutoFit/>
          </a:bodyPr>
          <a:lstStyle/>
          <a:p>
            <a:pPr algn="r"/>
            <a:r>
              <a:rPr kumimoji="1" lang="en-US" altLang="ja-JP" sz="2000" b="1" dirty="0">
                <a:solidFill>
                  <a:schemeClr val="bg1"/>
                </a:solidFill>
              </a:rPr>
              <a:t>Fermi-LAT&gt; 1GeV</a:t>
            </a:r>
          </a:p>
        </p:txBody>
      </p:sp>
      <p:sp>
        <p:nvSpPr>
          <p:cNvPr id="2" name="スライド番号プレースホルダー 1">
            <a:extLst>
              <a:ext uri="{FF2B5EF4-FFF2-40B4-BE49-F238E27FC236}">
                <a16:creationId xmlns:a16="http://schemas.microsoft.com/office/drawing/2014/main" xmlns="" id="{1F2A337C-6C69-3983-B526-E9BD3D16837B}"/>
              </a:ext>
            </a:extLst>
          </p:cNvPr>
          <p:cNvSpPr>
            <a:spLocks noGrp="1"/>
          </p:cNvSpPr>
          <p:nvPr>
            <p:ph type="sldNum" sz="quarter" idx="12"/>
          </p:nvPr>
        </p:nvSpPr>
        <p:spPr/>
        <p:txBody>
          <a:bodyPr/>
          <a:lstStyle/>
          <a:p>
            <a:fld id="{32F2029B-449B-4A15-AEEA-21A8CF85B575}" type="slidenum">
              <a:rPr kumimoji="1" lang="ja-JP" altLang="en-US" smtClean="0"/>
              <a:t>3</a:t>
            </a:fld>
            <a:endParaRPr kumimoji="1" lang="ja-JP" altLang="en-US"/>
          </a:p>
        </p:txBody>
      </p:sp>
      <p:sp>
        <p:nvSpPr>
          <p:cNvPr id="4" name="テキスト ボックス 3">
            <a:extLst>
              <a:ext uri="{FF2B5EF4-FFF2-40B4-BE49-F238E27FC236}">
                <a16:creationId xmlns:a16="http://schemas.microsoft.com/office/drawing/2014/main" xmlns="" id="{0E7FCCD5-9F66-3EF1-D618-0CB9282985BB}"/>
              </a:ext>
            </a:extLst>
          </p:cNvPr>
          <p:cNvSpPr txBox="1"/>
          <p:nvPr/>
        </p:nvSpPr>
        <p:spPr>
          <a:xfrm flipH="1">
            <a:off x="94003" y="1022334"/>
            <a:ext cx="8955994" cy="830997"/>
          </a:xfrm>
          <a:prstGeom prst="rect">
            <a:avLst/>
          </a:prstGeom>
          <a:noFill/>
        </p:spPr>
        <p:txBody>
          <a:bodyPr wrap="square" rtlCol="0">
            <a:spAutoFit/>
          </a:bodyPr>
          <a:lstStyle/>
          <a:p>
            <a:r>
              <a:rPr kumimoji="1" lang="en-US" altLang="ja-JP" sz="2400" b="1" dirty="0"/>
              <a:t>γ-ray observations have made great progress with the discovery of many γ-ray sources by Fermi-LAT.</a:t>
            </a:r>
          </a:p>
        </p:txBody>
      </p:sp>
    </p:spTree>
    <p:extLst>
      <p:ext uri="{BB962C8B-B14F-4D97-AF65-F5344CB8AC3E}">
        <p14:creationId xmlns:p14="http://schemas.microsoft.com/office/powerpoint/2010/main" val="2140033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0C5DF5-D3BD-D417-41C9-31D710C30432}"/>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xmlns="" id="{97EDD82E-F81E-DB12-AD72-425CE35162F6}"/>
              </a:ext>
            </a:extLst>
          </p:cNvPr>
          <p:cNvSpPr/>
          <p:nvPr/>
        </p:nvSpPr>
        <p:spPr>
          <a:xfrm>
            <a:off x="0" y="921078"/>
            <a:ext cx="9144000" cy="59369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C717A2D4-E3B6-C8DE-CB8A-F98435867FD1}"/>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640EDA52-0551-A75F-7A02-E8151633683B}"/>
              </a:ext>
            </a:extLst>
          </p:cNvPr>
          <p:cNvSpPr txBox="1"/>
          <p:nvPr/>
        </p:nvSpPr>
        <p:spPr>
          <a:xfrm>
            <a:off x="330201" y="90081"/>
            <a:ext cx="8604794" cy="830997"/>
          </a:xfrm>
          <a:prstGeom prst="rect">
            <a:avLst/>
          </a:prstGeom>
          <a:noFill/>
        </p:spPr>
        <p:txBody>
          <a:bodyPr wrap="square" rtlCol="0">
            <a:spAutoFit/>
          </a:bodyPr>
          <a:lstStyle/>
          <a:p>
            <a:r>
              <a:rPr kumimoji="1" lang="en-US" altLang="ja-JP" sz="4800" b="1" dirty="0"/>
              <a:t>γ</a:t>
            </a:r>
            <a:r>
              <a:rPr kumimoji="1" lang="ja-JP" altLang="en-US" sz="4800" b="1" dirty="0"/>
              <a:t>→</a:t>
            </a:r>
            <a:r>
              <a:rPr kumimoji="1" lang="en-US" altLang="ja-JP" sz="4800" b="1" dirty="0" err="1"/>
              <a:t>e</a:t>
            </a:r>
            <a:r>
              <a:rPr kumimoji="1" lang="en-US" altLang="ja-JP" sz="4800" b="1" baseline="30000" dirty="0" err="1"/>
              <a:t>+</a:t>
            </a:r>
            <a:r>
              <a:rPr kumimoji="1" lang="en-US" altLang="ja-JP" sz="4800" b="1" dirty="0" err="1"/>
              <a:t>e</a:t>
            </a:r>
            <a:r>
              <a:rPr kumimoji="1" lang="en-US" altLang="ja-JP" sz="4800" b="1" baseline="30000" dirty="0"/>
              <a:t>-</a:t>
            </a:r>
            <a:r>
              <a:rPr kumimoji="1" lang="en-US" altLang="ja-JP" sz="4800" b="1" dirty="0"/>
              <a:t> Event Selection</a:t>
            </a:r>
          </a:p>
        </p:txBody>
      </p:sp>
      <p:sp>
        <p:nvSpPr>
          <p:cNvPr id="4" name="スライド番号プレースホルダー 3">
            <a:extLst>
              <a:ext uri="{FF2B5EF4-FFF2-40B4-BE49-F238E27FC236}">
                <a16:creationId xmlns:a16="http://schemas.microsoft.com/office/drawing/2014/main" xmlns="" id="{8DC810E1-3E67-8F5A-A3EA-EDB78FDFB49C}"/>
              </a:ext>
            </a:extLst>
          </p:cNvPr>
          <p:cNvSpPr>
            <a:spLocks noGrp="1"/>
          </p:cNvSpPr>
          <p:nvPr>
            <p:ph type="sldNum" sz="quarter" idx="12"/>
          </p:nvPr>
        </p:nvSpPr>
        <p:spPr>
          <a:xfrm>
            <a:off x="6457950" y="6356351"/>
            <a:ext cx="2057400" cy="365125"/>
          </a:xfrm>
        </p:spPr>
        <p:txBody>
          <a:bodyPr/>
          <a:lstStyle/>
          <a:p>
            <a:fld id="{32F2029B-449B-4A15-AEEA-21A8CF85B575}" type="slidenum">
              <a:rPr kumimoji="1" lang="ja-JP" altLang="en-US" smtClean="0">
                <a:solidFill>
                  <a:schemeClr val="tx1"/>
                </a:solidFill>
              </a:rPr>
              <a:t>30</a:t>
            </a:fld>
            <a:endParaRPr kumimoji="1" lang="ja-JP" altLang="en-US">
              <a:solidFill>
                <a:schemeClr val="tx1"/>
              </a:solidFill>
            </a:endParaRPr>
          </a:p>
        </p:txBody>
      </p:sp>
      <p:pic>
        <p:nvPicPr>
          <p:cNvPr id="2" name="single.png" descr="single.png">
            <a:extLst>
              <a:ext uri="{FF2B5EF4-FFF2-40B4-BE49-F238E27FC236}">
                <a16:creationId xmlns:a16="http://schemas.microsoft.com/office/drawing/2014/main" xmlns="" id="{E1F00427-0912-D43B-6761-CF7AE31FB177}"/>
              </a:ext>
            </a:extLst>
          </p:cNvPr>
          <p:cNvPicPr>
            <a:picLocks noChangeAspect="1"/>
          </p:cNvPicPr>
          <p:nvPr/>
        </p:nvPicPr>
        <p:blipFill>
          <a:blip r:embed="rId3"/>
          <a:srcRect t="20441" b="11351"/>
          <a:stretch/>
        </p:blipFill>
        <p:spPr>
          <a:xfrm>
            <a:off x="225456" y="996172"/>
            <a:ext cx="8248817" cy="4042098"/>
          </a:xfrm>
          <a:prstGeom prst="rect">
            <a:avLst/>
          </a:prstGeom>
          <a:ln w="12700">
            <a:miter lim="400000"/>
          </a:ln>
        </p:spPr>
      </p:pic>
      <p:grpSp>
        <p:nvGrpSpPr>
          <p:cNvPr id="9" name="グループ化 8">
            <a:extLst>
              <a:ext uri="{FF2B5EF4-FFF2-40B4-BE49-F238E27FC236}">
                <a16:creationId xmlns:a16="http://schemas.microsoft.com/office/drawing/2014/main" xmlns="" id="{798E4BB6-32A4-30FE-805E-C1F74F0A5918}"/>
              </a:ext>
            </a:extLst>
          </p:cNvPr>
          <p:cNvGrpSpPr/>
          <p:nvPr/>
        </p:nvGrpSpPr>
        <p:grpSpPr>
          <a:xfrm>
            <a:off x="184808" y="5030665"/>
            <a:ext cx="7960321" cy="1839774"/>
            <a:chOff x="184808" y="5030665"/>
            <a:chExt cx="7960321" cy="1839774"/>
          </a:xfrm>
        </p:grpSpPr>
        <p:sp>
          <p:nvSpPr>
            <p:cNvPr id="15" name="/(5mm x 5mm )">
              <a:extLst>
                <a:ext uri="{FF2B5EF4-FFF2-40B4-BE49-F238E27FC236}">
                  <a16:creationId xmlns:a16="http://schemas.microsoft.com/office/drawing/2014/main" xmlns="" id="{175AC3CD-A0BC-8673-4C20-46184C7AAEC8}"/>
                </a:ext>
              </a:extLst>
            </p:cNvPr>
            <p:cNvSpPr txBox="1"/>
            <p:nvPr/>
          </p:nvSpPr>
          <p:spPr>
            <a:xfrm rot="16200000">
              <a:off x="-390862" y="5631382"/>
              <a:ext cx="1494000"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500">
                  <a:solidFill>
                    <a:srgbClr val="FFFFFF"/>
                  </a:solidFill>
                  <a:latin typeface="ヒラギノ角ゴ ProN W3"/>
                  <a:ea typeface="ヒラギノ角ゴ ProN W3"/>
                  <a:cs typeface="ヒラギノ角ゴ ProN W3"/>
                  <a:sym typeface="ヒラギノ角ゴ ProN W3"/>
                </a:defRPr>
              </a:lvl1pPr>
            </a:lstStyle>
            <a:p>
              <a:r>
                <a:rPr sz="1758" dirty="0"/>
                <a:t>/(5mm x 5mm )</a:t>
              </a:r>
            </a:p>
          </p:txBody>
        </p:sp>
        <p:graphicFrame>
          <p:nvGraphicFramePr>
            <p:cNvPr id="16" name="2D縦棒グラフ">
              <a:extLst>
                <a:ext uri="{FF2B5EF4-FFF2-40B4-BE49-F238E27FC236}">
                  <a16:creationId xmlns:a16="http://schemas.microsoft.com/office/drawing/2014/main" xmlns="" id="{19CB525F-E04B-344A-E46D-03959A421E54}"/>
                </a:ext>
              </a:extLst>
            </p:cNvPr>
            <p:cNvGraphicFramePr/>
            <p:nvPr>
              <p:extLst>
                <p:ext uri="{D42A27DB-BD31-4B8C-83A1-F6EECF244321}">
                  <p14:modId xmlns:p14="http://schemas.microsoft.com/office/powerpoint/2010/main" val="918305160"/>
                </p:ext>
              </p:extLst>
            </p:nvPr>
          </p:nvGraphicFramePr>
          <p:xfrm>
            <a:off x="669727" y="5030665"/>
            <a:ext cx="7475402" cy="1519047"/>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a:extLst>
                <a:ext uri="{FF2B5EF4-FFF2-40B4-BE49-F238E27FC236}">
                  <a16:creationId xmlns:a16="http://schemas.microsoft.com/office/drawing/2014/main" xmlns="" id="{8F64A605-D76D-BDBD-B903-4F0589F07230}"/>
                </a:ext>
              </a:extLst>
            </p:cNvPr>
            <p:cNvSpPr txBox="1"/>
            <p:nvPr/>
          </p:nvSpPr>
          <p:spPr>
            <a:xfrm>
              <a:off x="1525871" y="6444477"/>
              <a:ext cx="1110163" cy="276999"/>
            </a:xfrm>
            <a:prstGeom prst="rect">
              <a:avLst/>
            </a:prstGeom>
            <a:noFill/>
          </p:spPr>
          <p:txBody>
            <a:bodyPr wrap="square" rtlCol="0">
              <a:spAutoFit/>
            </a:bodyPr>
            <a:lstStyle/>
            <a:p>
              <a:pPr algn="ctr"/>
              <a:r>
                <a:rPr kumimoji="1" lang="en-US" altLang="ja-JP" sz="1200" b="1" dirty="0">
                  <a:solidFill>
                    <a:schemeClr val="bg1"/>
                  </a:solidFill>
                </a:rPr>
                <a:t>All</a:t>
              </a:r>
            </a:p>
          </p:txBody>
        </p:sp>
        <p:sp>
          <p:nvSpPr>
            <p:cNvPr id="18" name="テキスト ボックス 17">
              <a:extLst>
                <a:ext uri="{FF2B5EF4-FFF2-40B4-BE49-F238E27FC236}">
                  <a16:creationId xmlns:a16="http://schemas.microsoft.com/office/drawing/2014/main" xmlns="" id="{E3705D30-6DE9-030C-062B-47D329843FA3}"/>
                </a:ext>
              </a:extLst>
            </p:cNvPr>
            <p:cNvSpPr txBox="1"/>
            <p:nvPr/>
          </p:nvSpPr>
          <p:spPr>
            <a:xfrm>
              <a:off x="3027552" y="6396334"/>
              <a:ext cx="1544446" cy="461665"/>
            </a:xfrm>
            <a:prstGeom prst="rect">
              <a:avLst/>
            </a:prstGeom>
            <a:noFill/>
          </p:spPr>
          <p:txBody>
            <a:bodyPr wrap="square" rtlCol="0">
              <a:spAutoFit/>
            </a:bodyPr>
            <a:lstStyle/>
            <a:p>
              <a:pPr algn="ctr"/>
              <a:r>
                <a:rPr kumimoji="1" lang="en-US" altLang="ja-JP" sz="1200" b="1" dirty="0">
                  <a:solidFill>
                    <a:schemeClr val="bg1"/>
                  </a:solidFill>
                </a:rPr>
                <a:t>Remove</a:t>
              </a:r>
            </a:p>
            <a:p>
              <a:pPr algn="ctr"/>
              <a:r>
                <a:rPr kumimoji="1" lang="en-US" altLang="ja-JP" sz="1200" b="1" dirty="0">
                  <a:solidFill>
                    <a:schemeClr val="bg1"/>
                  </a:solidFill>
                </a:rPr>
                <a:t>penetrating track</a:t>
              </a:r>
            </a:p>
          </p:txBody>
        </p:sp>
        <p:sp>
          <p:nvSpPr>
            <p:cNvPr id="20" name="テキスト ボックス 19">
              <a:extLst>
                <a:ext uri="{FF2B5EF4-FFF2-40B4-BE49-F238E27FC236}">
                  <a16:creationId xmlns:a16="http://schemas.microsoft.com/office/drawing/2014/main" xmlns="" id="{4733E019-6D94-CE15-DECD-CB8183D40F9D}"/>
                </a:ext>
              </a:extLst>
            </p:cNvPr>
            <p:cNvSpPr txBox="1"/>
            <p:nvPr/>
          </p:nvSpPr>
          <p:spPr>
            <a:xfrm>
              <a:off x="4742751" y="6408774"/>
              <a:ext cx="1544446" cy="461665"/>
            </a:xfrm>
            <a:prstGeom prst="rect">
              <a:avLst/>
            </a:prstGeom>
            <a:noFill/>
          </p:spPr>
          <p:txBody>
            <a:bodyPr wrap="square" rtlCol="0">
              <a:spAutoFit/>
            </a:bodyPr>
            <a:lstStyle/>
            <a:p>
              <a:pPr algn="ctr"/>
              <a:r>
                <a:rPr kumimoji="1" lang="en-US" altLang="ja-JP" sz="1200" b="1" dirty="0">
                  <a:solidFill>
                    <a:schemeClr val="bg1"/>
                  </a:solidFill>
                </a:rPr>
                <a:t>start intermediate films</a:t>
              </a:r>
            </a:p>
          </p:txBody>
        </p:sp>
      </p:grpSp>
      <p:sp>
        <p:nvSpPr>
          <p:cNvPr id="3" name="テキスト ボックス 2">
            <a:extLst>
              <a:ext uri="{FF2B5EF4-FFF2-40B4-BE49-F238E27FC236}">
                <a16:creationId xmlns:a16="http://schemas.microsoft.com/office/drawing/2014/main" xmlns="" id="{51DEC2B8-6238-4CEE-6281-94880B186A34}"/>
              </a:ext>
            </a:extLst>
          </p:cNvPr>
          <p:cNvSpPr txBox="1"/>
          <p:nvPr/>
        </p:nvSpPr>
        <p:spPr>
          <a:xfrm>
            <a:off x="607550" y="1116350"/>
            <a:ext cx="7928896" cy="369332"/>
          </a:xfrm>
          <a:prstGeom prst="rect">
            <a:avLst/>
          </a:prstGeom>
          <a:noFill/>
        </p:spPr>
        <p:txBody>
          <a:bodyPr wrap="square" rtlCol="0">
            <a:spAutoFit/>
          </a:bodyPr>
          <a:lstStyle/>
          <a:p>
            <a:pPr algn="ctr"/>
            <a:r>
              <a:rPr kumimoji="1" lang="en-US" altLang="ja-JP" b="1" dirty="0">
                <a:solidFill>
                  <a:schemeClr val="bg1"/>
                </a:solidFill>
              </a:rPr>
              <a:t>select the tracks that start intermediate films</a:t>
            </a:r>
          </a:p>
        </p:txBody>
      </p:sp>
    </p:spTree>
    <p:extLst>
      <p:ext uri="{BB962C8B-B14F-4D97-AF65-F5344CB8AC3E}">
        <p14:creationId xmlns:p14="http://schemas.microsoft.com/office/powerpoint/2010/main" val="1449976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E1C602-4CFB-FF94-953A-6BB5FD0568F8}"/>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xmlns="" id="{041ED34C-CA8E-1A25-3641-7202B6CA9F04}"/>
              </a:ext>
            </a:extLst>
          </p:cNvPr>
          <p:cNvSpPr/>
          <p:nvPr/>
        </p:nvSpPr>
        <p:spPr>
          <a:xfrm>
            <a:off x="0" y="921078"/>
            <a:ext cx="9144000" cy="59369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2C61C6B0-7E22-EB48-E602-807F7E1F8555}"/>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BEB79ED0-D554-7B03-6F5D-CF01E3045B38}"/>
              </a:ext>
            </a:extLst>
          </p:cNvPr>
          <p:cNvSpPr txBox="1"/>
          <p:nvPr/>
        </p:nvSpPr>
        <p:spPr>
          <a:xfrm>
            <a:off x="330201" y="90081"/>
            <a:ext cx="8604794" cy="830997"/>
          </a:xfrm>
          <a:prstGeom prst="rect">
            <a:avLst/>
          </a:prstGeom>
          <a:noFill/>
        </p:spPr>
        <p:txBody>
          <a:bodyPr wrap="square" rtlCol="0">
            <a:spAutoFit/>
          </a:bodyPr>
          <a:lstStyle/>
          <a:p>
            <a:r>
              <a:rPr kumimoji="1" lang="en-US" altLang="ja-JP" sz="4800" b="1" dirty="0"/>
              <a:t>γ</a:t>
            </a:r>
            <a:r>
              <a:rPr kumimoji="1" lang="ja-JP" altLang="en-US" sz="4800" b="1" dirty="0"/>
              <a:t>→</a:t>
            </a:r>
            <a:r>
              <a:rPr kumimoji="1" lang="en-US" altLang="ja-JP" sz="4800" b="1" dirty="0" err="1"/>
              <a:t>e</a:t>
            </a:r>
            <a:r>
              <a:rPr kumimoji="1" lang="en-US" altLang="ja-JP" sz="4800" b="1" baseline="30000" dirty="0" err="1"/>
              <a:t>+</a:t>
            </a:r>
            <a:r>
              <a:rPr kumimoji="1" lang="en-US" altLang="ja-JP" sz="4800" b="1" dirty="0" err="1"/>
              <a:t>e</a:t>
            </a:r>
            <a:r>
              <a:rPr kumimoji="1" lang="en-US" altLang="ja-JP" sz="4800" b="1" baseline="30000" dirty="0"/>
              <a:t>-</a:t>
            </a:r>
            <a:r>
              <a:rPr kumimoji="1" lang="en-US" altLang="ja-JP" sz="4800" b="1" dirty="0"/>
              <a:t> Event Selection</a:t>
            </a:r>
          </a:p>
        </p:txBody>
      </p:sp>
      <p:sp>
        <p:nvSpPr>
          <p:cNvPr id="4" name="スライド番号プレースホルダー 3">
            <a:extLst>
              <a:ext uri="{FF2B5EF4-FFF2-40B4-BE49-F238E27FC236}">
                <a16:creationId xmlns:a16="http://schemas.microsoft.com/office/drawing/2014/main" xmlns="" id="{5F6744C9-EC4B-F72A-3113-68C41BE4E8E7}"/>
              </a:ext>
            </a:extLst>
          </p:cNvPr>
          <p:cNvSpPr>
            <a:spLocks noGrp="1"/>
          </p:cNvSpPr>
          <p:nvPr>
            <p:ph type="sldNum" sz="quarter" idx="12"/>
          </p:nvPr>
        </p:nvSpPr>
        <p:spPr>
          <a:xfrm>
            <a:off x="6457950" y="6356351"/>
            <a:ext cx="2057400" cy="365125"/>
          </a:xfrm>
        </p:spPr>
        <p:txBody>
          <a:bodyPr/>
          <a:lstStyle/>
          <a:p>
            <a:fld id="{32F2029B-449B-4A15-AEEA-21A8CF85B575}" type="slidenum">
              <a:rPr kumimoji="1" lang="ja-JP" altLang="en-US" smtClean="0">
                <a:solidFill>
                  <a:schemeClr val="tx1"/>
                </a:solidFill>
              </a:rPr>
              <a:t>31</a:t>
            </a:fld>
            <a:endParaRPr kumimoji="1" lang="ja-JP" altLang="en-US">
              <a:solidFill>
                <a:schemeClr val="tx1"/>
              </a:solidFill>
            </a:endParaRPr>
          </a:p>
        </p:txBody>
      </p:sp>
      <p:pic>
        <p:nvPicPr>
          <p:cNvPr id="2" name="Partner.png" descr="Partner.png">
            <a:extLst>
              <a:ext uri="{FF2B5EF4-FFF2-40B4-BE49-F238E27FC236}">
                <a16:creationId xmlns:a16="http://schemas.microsoft.com/office/drawing/2014/main" xmlns="" id="{74E505A2-C604-13D0-40D1-BB6E1BD9CEF5}"/>
              </a:ext>
            </a:extLst>
          </p:cNvPr>
          <p:cNvPicPr>
            <a:picLocks noChangeAspect="1"/>
          </p:cNvPicPr>
          <p:nvPr/>
        </p:nvPicPr>
        <p:blipFill>
          <a:blip r:embed="rId3"/>
          <a:srcRect t="21633" b="-1"/>
          <a:stretch/>
        </p:blipFill>
        <p:spPr>
          <a:xfrm>
            <a:off x="156713" y="1085288"/>
            <a:ext cx="8317560" cy="4682836"/>
          </a:xfrm>
          <a:prstGeom prst="rect">
            <a:avLst/>
          </a:prstGeom>
          <a:ln w="12700">
            <a:miter lim="400000"/>
          </a:ln>
        </p:spPr>
      </p:pic>
      <p:grpSp>
        <p:nvGrpSpPr>
          <p:cNvPr id="9" name="グループ化 8">
            <a:extLst>
              <a:ext uri="{FF2B5EF4-FFF2-40B4-BE49-F238E27FC236}">
                <a16:creationId xmlns:a16="http://schemas.microsoft.com/office/drawing/2014/main" xmlns="" id="{BF070603-4219-CA16-67C0-3C8626520B8D}"/>
              </a:ext>
            </a:extLst>
          </p:cNvPr>
          <p:cNvGrpSpPr/>
          <p:nvPr/>
        </p:nvGrpSpPr>
        <p:grpSpPr>
          <a:xfrm>
            <a:off x="184808" y="5030665"/>
            <a:ext cx="7960321" cy="1827334"/>
            <a:chOff x="184808" y="5030665"/>
            <a:chExt cx="7960321" cy="1827334"/>
          </a:xfrm>
        </p:grpSpPr>
        <p:sp>
          <p:nvSpPr>
            <p:cNvPr id="15" name="/(5mm x 5mm )">
              <a:extLst>
                <a:ext uri="{FF2B5EF4-FFF2-40B4-BE49-F238E27FC236}">
                  <a16:creationId xmlns:a16="http://schemas.microsoft.com/office/drawing/2014/main" xmlns="" id="{E0A3823B-3F9C-FE7F-5908-49F5D2CD6FC1}"/>
                </a:ext>
              </a:extLst>
            </p:cNvPr>
            <p:cNvSpPr txBox="1"/>
            <p:nvPr/>
          </p:nvSpPr>
          <p:spPr>
            <a:xfrm rot="16200000">
              <a:off x="-390862" y="5631382"/>
              <a:ext cx="1494000"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500">
                  <a:solidFill>
                    <a:srgbClr val="FFFFFF"/>
                  </a:solidFill>
                  <a:latin typeface="ヒラギノ角ゴ ProN W3"/>
                  <a:ea typeface="ヒラギノ角ゴ ProN W3"/>
                  <a:cs typeface="ヒラギノ角ゴ ProN W3"/>
                  <a:sym typeface="ヒラギノ角ゴ ProN W3"/>
                </a:defRPr>
              </a:lvl1pPr>
            </a:lstStyle>
            <a:p>
              <a:r>
                <a:rPr sz="1758" dirty="0"/>
                <a:t>/(5mm x 5mm )</a:t>
              </a:r>
            </a:p>
          </p:txBody>
        </p:sp>
        <p:graphicFrame>
          <p:nvGraphicFramePr>
            <p:cNvPr id="16" name="2D縦棒グラフ">
              <a:extLst>
                <a:ext uri="{FF2B5EF4-FFF2-40B4-BE49-F238E27FC236}">
                  <a16:creationId xmlns:a16="http://schemas.microsoft.com/office/drawing/2014/main" xmlns="" id="{7B1F6646-2362-66AF-1F53-2E4C2DE536A6}"/>
                </a:ext>
              </a:extLst>
            </p:cNvPr>
            <p:cNvGraphicFramePr/>
            <p:nvPr/>
          </p:nvGraphicFramePr>
          <p:xfrm>
            <a:off x="669727" y="5030665"/>
            <a:ext cx="7475402" cy="1519047"/>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a:extLst>
                <a:ext uri="{FF2B5EF4-FFF2-40B4-BE49-F238E27FC236}">
                  <a16:creationId xmlns:a16="http://schemas.microsoft.com/office/drawing/2014/main" xmlns="" id="{B8C0F34C-1E48-AF73-BA55-57742D466F31}"/>
                </a:ext>
              </a:extLst>
            </p:cNvPr>
            <p:cNvSpPr txBox="1"/>
            <p:nvPr/>
          </p:nvSpPr>
          <p:spPr>
            <a:xfrm>
              <a:off x="1525871" y="6444477"/>
              <a:ext cx="1110163" cy="276999"/>
            </a:xfrm>
            <a:prstGeom prst="rect">
              <a:avLst/>
            </a:prstGeom>
            <a:noFill/>
          </p:spPr>
          <p:txBody>
            <a:bodyPr wrap="square" rtlCol="0">
              <a:spAutoFit/>
            </a:bodyPr>
            <a:lstStyle/>
            <a:p>
              <a:pPr algn="ctr"/>
              <a:r>
                <a:rPr kumimoji="1" lang="en-US" altLang="ja-JP" sz="1200" b="1" dirty="0">
                  <a:solidFill>
                    <a:schemeClr val="bg1"/>
                  </a:solidFill>
                </a:rPr>
                <a:t>All</a:t>
              </a:r>
            </a:p>
          </p:txBody>
        </p:sp>
        <p:sp>
          <p:nvSpPr>
            <p:cNvPr id="18" name="テキスト ボックス 17">
              <a:extLst>
                <a:ext uri="{FF2B5EF4-FFF2-40B4-BE49-F238E27FC236}">
                  <a16:creationId xmlns:a16="http://schemas.microsoft.com/office/drawing/2014/main" xmlns="" id="{0C85F08C-0849-17B1-8339-8546CC207791}"/>
                </a:ext>
              </a:extLst>
            </p:cNvPr>
            <p:cNvSpPr txBox="1"/>
            <p:nvPr/>
          </p:nvSpPr>
          <p:spPr>
            <a:xfrm>
              <a:off x="3027552" y="6396334"/>
              <a:ext cx="1544446" cy="461665"/>
            </a:xfrm>
            <a:prstGeom prst="rect">
              <a:avLst/>
            </a:prstGeom>
            <a:noFill/>
          </p:spPr>
          <p:txBody>
            <a:bodyPr wrap="square" rtlCol="0">
              <a:spAutoFit/>
            </a:bodyPr>
            <a:lstStyle/>
            <a:p>
              <a:pPr algn="ctr"/>
              <a:r>
                <a:rPr kumimoji="1" lang="en-US" altLang="ja-JP" sz="1200" b="1" dirty="0">
                  <a:solidFill>
                    <a:schemeClr val="bg1"/>
                  </a:solidFill>
                </a:rPr>
                <a:t>Remove</a:t>
              </a:r>
            </a:p>
            <a:p>
              <a:pPr algn="ctr"/>
              <a:r>
                <a:rPr kumimoji="1" lang="en-US" altLang="ja-JP" sz="1200" b="1" dirty="0">
                  <a:solidFill>
                    <a:schemeClr val="bg1"/>
                  </a:solidFill>
                </a:rPr>
                <a:t>penetrating track</a:t>
              </a:r>
            </a:p>
          </p:txBody>
        </p:sp>
        <p:sp>
          <p:nvSpPr>
            <p:cNvPr id="21" name="テキスト ボックス 20">
              <a:extLst>
                <a:ext uri="{FF2B5EF4-FFF2-40B4-BE49-F238E27FC236}">
                  <a16:creationId xmlns:a16="http://schemas.microsoft.com/office/drawing/2014/main" xmlns="" id="{C5BFFAA6-3E45-0F68-03B1-0F28A970D4A5}"/>
                </a:ext>
              </a:extLst>
            </p:cNvPr>
            <p:cNvSpPr txBox="1"/>
            <p:nvPr/>
          </p:nvSpPr>
          <p:spPr>
            <a:xfrm>
              <a:off x="6704045" y="6431445"/>
              <a:ext cx="1278150" cy="276999"/>
            </a:xfrm>
            <a:prstGeom prst="rect">
              <a:avLst/>
            </a:prstGeom>
            <a:noFill/>
          </p:spPr>
          <p:txBody>
            <a:bodyPr wrap="square" rtlCol="0">
              <a:spAutoFit/>
            </a:bodyPr>
            <a:lstStyle/>
            <a:p>
              <a:pPr algn="ctr"/>
              <a:r>
                <a:rPr kumimoji="1" lang="en-US" altLang="ja-JP" sz="1200" b="1" dirty="0">
                  <a:solidFill>
                    <a:schemeClr val="bg1"/>
                  </a:solidFill>
                </a:rPr>
                <a:t>Pair topology</a:t>
              </a:r>
            </a:p>
          </p:txBody>
        </p:sp>
      </p:grpSp>
      <p:sp>
        <p:nvSpPr>
          <p:cNvPr id="3" name="テキスト ボックス 2">
            <a:extLst>
              <a:ext uri="{FF2B5EF4-FFF2-40B4-BE49-F238E27FC236}">
                <a16:creationId xmlns:a16="http://schemas.microsoft.com/office/drawing/2014/main" xmlns="" id="{1EB4850B-FE71-CE0F-6B0E-1A1CDE44B49F}"/>
              </a:ext>
            </a:extLst>
          </p:cNvPr>
          <p:cNvSpPr txBox="1"/>
          <p:nvPr/>
        </p:nvSpPr>
        <p:spPr>
          <a:xfrm>
            <a:off x="607550" y="1116350"/>
            <a:ext cx="7928896" cy="369332"/>
          </a:xfrm>
          <a:prstGeom prst="rect">
            <a:avLst/>
          </a:prstGeom>
          <a:noFill/>
        </p:spPr>
        <p:txBody>
          <a:bodyPr wrap="square" rtlCol="0">
            <a:spAutoFit/>
          </a:bodyPr>
          <a:lstStyle/>
          <a:p>
            <a:pPr algn="ctr"/>
            <a:r>
              <a:rPr kumimoji="1" lang="en-US" altLang="ja-JP" b="1" dirty="0">
                <a:solidFill>
                  <a:schemeClr val="bg1"/>
                </a:solidFill>
              </a:rPr>
              <a:t>select the pair topology events</a:t>
            </a:r>
          </a:p>
        </p:txBody>
      </p:sp>
      <p:sp>
        <p:nvSpPr>
          <p:cNvPr id="5" name="テキスト ボックス 4">
            <a:extLst>
              <a:ext uri="{FF2B5EF4-FFF2-40B4-BE49-F238E27FC236}">
                <a16:creationId xmlns:a16="http://schemas.microsoft.com/office/drawing/2014/main" xmlns="" id="{07AC36C1-6B28-1316-A5AD-EE41BB653FAB}"/>
              </a:ext>
            </a:extLst>
          </p:cNvPr>
          <p:cNvSpPr txBox="1"/>
          <p:nvPr/>
        </p:nvSpPr>
        <p:spPr>
          <a:xfrm>
            <a:off x="4742751" y="6408774"/>
            <a:ext cx="1544446" cy="461665"/>
          </a:xfrm>
          <a:prstGeom prst="rect">
            <a:avLst/>
          </a:prstGeom>
          <a:noFill/>
        </p:spPr>
        <p:txBody>
          <a:bodyPr wrap="square" rtlCol="0">
            <a:spAutoFit/>
          </a:bodyPr>
          <a:lstStyle/>
          <a:p>
            <a:pPr algn="ctr"/>
            <a:r>
              <a:rPr kumimoji="1" lang="en-US" altLang="ja-JP" sz="1200" b="1" dirty="0">
                <a:solidFill>
                  <a:schemeClr val="bg1"/>
                </a:solidFill>
              </a:rPr>
              <a:t>start intermediate films</a:t>
            </a:r>
          </a:p>
        </p:txBody>
      </p:sp>
    </p:spTree>
    <p:extLst>
      <p:ext uri="{BB962C8B-B14F-4D97-AF65-F5344CB8AC3E}">
        <p14:creationId xmlns:p14="http://schemas.microsoft.com/office/powerpoint/2010/main" val="486391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xmlns="" id="{01F5BF8D-DE0E-EE03-E6E0-AC4AF7D27680}"/>
              </a:ext>
            </a:extLst>
          </p:cNvPr>
          <p:cNvSpPr/>
          <p:nvPr/>
        </p:nvSpPr>
        <p:spPr>
          <a:xfrm>
            <a:off x="0" y="0"/>
            <a:ext cx="9144000" cy="68548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1" name="Detected “e-pair” event topologies"/>
          <p:cNvSpPr txBox="1">
            <a:spLocks noGrp="1"/>
          </p:cNvSpPr>
          <p:nvPr>
            <p:ph type="title"/>
          </p:nvPr>
        </p:nvSpPr>
        <p:spPr>
          <a:xfrm>
            <a:off x="76201" y="142258"/>
            <a:ext cx="8924924" cy="822177"/>
          </a:xfrm>
          <a:prstGeom prst="rect">
            <a:avLst/>
          </a:prstGeom>
        </p:spPr>
        <p:txBody>
          <a:bodyPr>
            <a:noAutofit/>
          </a:bodyPr>
          <a:lstStyle>
            <a:lvl1pPr defTabSz="373887">
              <a:defRPr sz="5376" b="1">
                <a:solidFill>
                  <a:srgbClr val="FFFFFF"/>
                </a:solidFill>
                <a:latin typeface="Helvetica"/>
                <a:ea typeface="Helvetica"/>
                <a:cs typeface="Helvetica"/>
                <a:sym typeface="Helvetica"/>
              </a:defRPr>
            </a:lvl1pPr>
          </a:lstStyle>
          <a:p>
            <a:r>
              <a:rPr sz="4000" dirty="0"/>
              <a:t>Detected “e-pair” event topologies</a:t>
            </a:r>
          </a:p>
        </p:txBody>
      </p:sp>
      <p:pic>
        <p:nvPicPr>
          <p:cNvPr id="652" name="u10pl25gid8237284_587MeV.gif" descr="u10pl25gid8237284_587MeV.gif"/>
          <p:cNvPicPr>
            <a:picLocks/>
          </p:cNvPicPr>
          <p:nvPr/>
        </p:nvPicPr>
        <p:blipFill>
          <a:blip r:embed="rId3"/>
          <a:stretch>
            <a:fillRect/>
          </a:stretch>
        </p:blipFill>
        <p:spPr>
          <a:xfrm>
            <a:off x="5374211" y="2758757"/>
            <a:ext cx="3335343" cy="4007633"/>
          </a:xfrm>
          <a:prstGeom prst="rect">
            <a:avLst/>
          </a:prstGeom>
          <a:ln w="12700">
            <a:miter lim="400000"/>
          </a:ln>
        </p:spPr>
      </p:pic>
      <p:pic>
        <p:nvPicPr>
          <p:cNvPr id="653" name="u10pl25gid6915973_54MeV.gif" descr="u10pl25gid6915973_54MeV.gif"/>
          <p:cNvPicPr>
            <a:picLocks/>
          </p:cNvPicPr>
          <p:nvPr/>
        </p:nvPicPr>
        <p:blipFill>
          <a:blip r:embed="rId4"/>
          <a:stretch>
            <a:fillRect/>
          </a:stretch>
        </p:blipFill>
        <p:spPr>
          <a:xfrm>
            <a:off x="819177" y="2736005"/>
            <a:ext cx="3521829" cy="4118863"/>
          </a:xfrm>
          <a:prstGeom prst="rect">
            <a:avLst/>
          </a:prstGeom>
          <a:ln w="12700">
            <a:miter lim="400000"/>
          </a:ln>
        </p:spPr>
      </p:pic>
      <p:sp>
        <p:nvSpPr>
          <p:cNvPr id="654" name="unit 10…"/>
          <p:cNvSpPr txBox="1"/>
          <p:nvPr/>
        </p:nvSpPr>
        <p:spPr>
          <a:xfrm>
            <a:off x="633922" y="1203101"/>
            <a:ext cx="1811394" cy="166237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l">
              <a:defRPr sz="1700">
                <a:solidFill>
                  <a:srgbClr val="A6AAA9"/>
                </a:solidFill>
                <a:latin typeface="Helvetica"/>
                <a:ea typeface="Helvetica"/>
                <a:cs typeface="Helvetica"/>
                <a:sym typeface="Helvetica"/>
              </a:defRPr>
            </a:pPr>
            <a:r>
              <a:rPr sz="1195" dirty="0"/>
              <a:t>unit 10</a:t>
            </a:r>
          </a:p>
          <a:p>
            <a:pPr algn="l">
              <a:defRPr sz="1700">
                <a:solidFill>
                  <a:srgbClr val="A6AAA9"/>
                </a:solidFill>
                <a:latin typeface="Helvetica"/>
                <a:ea typeface="Helvetica"/>
                <a:cs typeface="Helvetica"/>
                <a:sym typeface="Helvetica"/>
              </a:defRPr>
            </a:pPr>
            <a:r>
              <a:rPr sz="1195" dirty="0" err="1"/>
              <a:t>start_pl</a:t>
            </a:r>
            <a:r>
              <a:rPr sz="1195" dirty="0"/>
              <a:t> 25</a:t>
            </a:r>
          </a:p>
          <a:p>
            <a:pPr algn="l">
              <a:defRPr sz="1700">
                <a:solidFill>
                  <a:srgbClr val="A6AAA9"/>
                </a:solidFill>
                <a:latin typeface="Helvetica"/>
                <a:ea typeface="Helvetica"/>
                <a:cs typeface="Helvetica"/>
                <a:sym typeface="Helvetica"/>
              </a:defRPr>
            </a:pPr>
            <a:r>
              <a:rPr sz="1195" dirty="0"/>
              <a:t>gid 6915973</a:t>
            </a:r>
          </a:p>
          <a:p>
            <a:pPr algn="l">
              <a:defRPr sz="1700">
                <a:solidFill>
                  <a:srgbClr val="A6AAA9"/>
                </a:solidFill>
                <a:latin typeface="Helvetica"/>
                <a:ea typeface="Helvetica"/>
                <a:cs typeface="Helvetica"/>
                <a:sym typeface="Helvetica"/>
              </a:defRPr>
            </a:pPr>
            <a:r>
              <a:rPr sz="1195" dirty="0" err="1"/>
              <a:t>θ_zenith</a:t>
            </a:r>
            <a:r>
              <a:rPr sz="1195" dirty="0"/>
              <a:t> 29.6°</a:t>
            </a:r>
          </a:p>
          <a:p>
            <a:pPr algn="l">
              <a:defRPr sz="1700">
                <a:solidFill>
                  <a:srgbClr val="A6AAA9"/>
                </a:solidFill>
                <a:latin typeface="Helvetica"/>
                <a:ea typeface="Helvetica"/>
                <a:cs typeface="Helvetica"/>
                <a:sym typeface="Helvetica"/>
              </a:defRPr>
            </a:pPr>
            <a:r>
              <a:rPr sz="1195" dirty="0" err="1"/>
              <a:t>θ_open</a:t>
            </a:r>
            <a:r>
              <a:rPr sz="1195" dirty="0"/>
              <a:t> 5.17°</a:t>
            </a:r>
          </a:p>
          <a:p>
            <a:pPr algn="l">
              <a:defRPr sz="2000">
                <a:solidFill>
                  <a:srgbClr val="FFFFFF"/>
                </a:solidFill>
                <a:latin typeface="Helvetica"/>
                <a:ea typeface="Helvetica"/>
                <a:cs typeface="Helvetica"/>
                <a:sym typeface="Helvetica"/>
              </a:defRPr>
            </a:pPr>
            <a:r>
              <a:rPr sz="1406" dirty="0" err="1"/>
              <a:t>E_gamma</a:t>
            </a:r>
            <a:endParaRPr sz="1406" dirty="0"/>
          </a:p>
          <a:p>
            <a:pPr algn="l">
              <a:defRPr sz="2000">
                <a:solidFill>
                  <a:srgbClr val="A6AAA9"/>
                </a:solidFill>
                <a:latin typeface="Helvetica"/>
                <a:ea typeface="Helvetica"/>
                <a:cs typeface="Helvetica"/>
                <a:sym typeface="Helvetica"/>
              </a:defRPr>
            </a:pPr>
            <a:r>
              <a:rPr sz="2953" dirty="0">
                <a:solidFill>
                  <a:srgbClr val="FFFFFF"/>
                </a:solidFill>
              </a:rPr>
              <a:t>54</a:t>
            </a:r>
            <a:r>
              <a:rPr sz="2953" baseline="-5999" dirty="0">
                <a:solidFill>
                  <a:srgbClr val="FFFFFF"/>
                </a:solidFill>
              </a:rPr>
              <a:t>±19 </a:t>
            </a:r>
            <a:r>
              <a:rPr sz="2953" dirty="0">
                <a:solidFill>
                  <a:srgbClr val="FFFFFF"/>
                </a:solidFill>
              </a:rPr>
              <a:t>MeV</a:t>
            </a:r>
            <a:r>
              <a:rPr sz="1406" dirty="0"/>
              <a:t> </a:t>
            </a:r>
          </a:p>
        </p:txBody>
      </p:sp>
      <p:sp>
        <p:nvSpPr>
          <p:cNvPr id="655" name="unit 10…"/>
          <p:cNvSpPr txBox="1"/>
          <p:nvPr/>
        </p:nvSpPr>
        <p:spPr>
          <a:xfrm>
            <a:off x="5036340" y="1194171"/>
            <a:ext cx="2162451" cy="166237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l">
              <a:defRPr sz="1700">
                <a:solidFill>
                  <a:srgbClr val="A6AAA9"/>
                </a:solidFill>
                <a:latin typeface="Helvetica"/>
                <a:ea typeface="Helvetica"/>
                <a:cs typeface="Helvetica"/>
                <a:sym typeface="Helvetica"/>
              </a:defRPr>
            </a:pPr>
            <a:r>
              <a:rPr sz="1195"/>
              <a:t>unit 10</a:t>
            </a:r>
          </a:p>
          <a:p>
            <a:pPr algn="l">
              <a:defRPr sz="1700">
                <a:solidFill>
                  <a:srgbClr val="A6AAA9"/>
                </a:solidFill>
                <a:latin typeface="Helvetica"/>
                <a:ea typeface="Helvetica"/>
                <a:cs typeface="Helvetica"/>
                <a:sym typeface="Helvetica"/>
              </a:defRPr>
            </a:pPr>
            <a:r>
              <a:rPr sz="1195"/>
              <a:t>start_pl 25</a:t>
            </a:r>
          </a:p>
          <a:p>
            <a:pPr algn="l">
              <a:defRPr sz="1700">
                <a:solidFill>
                  <a:srgbClr val="A6AAA9"/>
                </a:solidFill>
                <a:latin typeface="Helvetica"/>
                <a:ea typeface="Helvetica"/>
                <a:cs typeface="Helvetica"/>
                <a:sym typeface="Helvetica"/>
              </a:defRPr>
            </a:pPr>
            <a:r>
              <a:rPr sz="1195"/>
              <a:t>gid 8237284</a:t>
            </a:r>
          </a:p>
          <a:p>
            <a:pPr algn="l">
              <a:defRPr sz="1700">
                <a:solidFill>
                  <a:srgbClr val="A6AAA9"/>
                </a:solidFill>
                <a:latin typeface="Helvetica"/>
                <a:ea typeface="Helvetica"/>
                <a:cs typeface="Helvetica"/>
                <a:sym typeface="Helvetica"/>
              </a:defRPr>
            </a:pPr>
            <a:r>
              <a:rPr sz="1195"/>
              <a:t>θ_zenith 30.5°</a:t>
            </a:r>
          </a:p>
          <a:p>
            <a:pPr algn="l">
              <a:defRPr sz="1700">
                <a:solidFill>
                  <a:srgbClr val="A6AAA9"/>
                </a:solidFill>
                <a:latin typeface="Helvetica"/>
                <a:ea typeface="Helvetica"/>
                <a:cs typeface="Helvetica"/>
                <a:sym typeface="Helvetica"/>
              </a:defRPr>
            </a:pPr>
            <a:r>
              <a:rPr sz="1195"/>
              <a:t>θ_open 1.36°</a:t>
            </a:r>
          </a:p>
          <a:p>
            <a:pPr algn="l">
              <a:defRPr sz="2000">
                <a:solidFill>
                  <a:srgbClr val="FFFFFF"/>
                </a:solidFill>
                <a:latin typeface="Helvetica"/>
                <a:ea typeface="Helvetica"/>
                <a:cs typeface="Helvetica"/>
                <a:sym typeface="Helvetica"/>
              </a:defRPr>
            </a:pPr>
            <a:r>
              <a:rPr sz="1406"/>
              <a:t>E_gamma</a:t>
            </a:r>
          </a:p>
          <a:p>
            <a:pPr algn="l">
              <a:defRPr sz="2000">
                <a:solidFill>
                  <a:srgbClr val="A6AAA9"/>
                </a:solidFill>
                <a:latin typeface="Helvetica"/>
                <a:ea typeface="Helvetica"/>
                <a:cs typeface="Helvetica"/>
                <a:sym typeface="Helvetica"/>
              </a:defRPr>
            </a:pPr>
            <a:r>
              <a:rPr sz="2953">
                <a:solidFill>
                  <a:srgbClr val="FFFFFF"/>
                </a:solidFill>
              </a:rPr>
              <a:t>587</a:t>
            </a:r>
            <a:r>
              <a:rPr sz="2953" baseline="-5999">
                <a:solidFill>
                  <a:srgbClr val="FFFFFF"/>
                </a:solidFill>
              </a:rPr>
              <a:t>±204 </a:t>
            </a:r>
            <a:r>
              <a:rPr sz="2953">
                <a:solidFill>
                  <a:srgbClr val="FFFFFF"/>
                </a:solidFill>
              </a:rPr>
              <a:t>MeV</a:t>
            </a:r>
            <a:r>
              <a:rPr sz="1406"/>
              <a:t> </a:t>
            </a:r>
          </a:p>
        </p:txBody>
      </p:sp>
      <p:grpSp>
        <p:nvGrpSpPr>
          <p:cNvPr id="664" name="グループ"/>
          <p:cNvGrpSpPr/>
          <p:nvPr/>
        </p:nvGrpSpPr>
        <p:grpSpPr>
          <a:xfrm>
            <a:off x="2634035" y="1091915"/>
            <a:ext cx="1767180" cy="2298737"/>
            <a:chOff x="0" y="171450"/>
            <a:chExt cx="2513322" cy="3269314"/>
          </a:xfrm>
        </p:grpSpPr>
        <p:grpSp>
          <p:nvGrpSpPr>
            <p:cNvPr id="658" name="グループ"/>
            <p:cNvGrpSpPr/>
            <p:nvPr/>
          </p:nvGrpSpPr>
          <p:grpSpPr>
            <a:xfrm>
              <a:off x="54613" y="306188"/>
              <a:ext cx="2248883" cy="2193670"/>
              <a:chOff x="0" y="0"/>
              <a:chExt cx="2248881" cy="2193669"/>
            </a:xfrm>
          </p:grpSpPr>
          <p:sp>
            <p:nvSpPr>
              <p:cNvPr id="656" name="a"/>
              <p:cNvSpPr/>
              <p:nvPr/>
            </p:nvSpPr>
            <p:spPr>
              <a:xfrm>
                <a:off x="0" y="0"/>
                <a:ext cx="2248882" cy="2193670"/>
              </a:xfrm>
              <a:prstGeom prst="rect">
                <a:avLst/>
              </a:prstGeom>
              <a:solidFill>
                <a:srgbClr val="000000"/>
              </a:solidFill>
              <a:ln w="25400" cap="flat">
                <a:solidFill>
                  <a:srgbClr val="DCDEE0"/>
                </a:solidFill>
                <a:prstDash val="solid"/>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4000">
                    <a:solidFill>
                      <a:srgbClr val="FFFFFF"/>
                    </a:solidFill>
                    <a:effectLst>
                      <a:outerShdw blurRad="38100" dist="12700" dir="5400000" rotWithShape="0">
                        <a:srgbClr val="000000">
                          <a:alpha val="50000"/>
                        </a:srgbClr>
                      </a:outerShdw>
                    </a:effectLst>
                  </a:defRPr>
                </a:lvl1pPr>
              </a:lstStyle>
              <a:p>
                <a:r>
                  <a:rPr sz="2812"/>
                  <a:t>a</a:t>
                </a:r>
              </a:p>
            </p:txBody>
          </p:sp>
          <p:pic>
            <p:nvPicPr>
              <p:cNvPr id="657" name="イメージ" descr="イメージ"/>
              <p:cNvPicPr>
                <a:picLocks noChangeAspect="1"/>
              </p:cNvPicPr>
              <p:nvPr/>
            </p:nvPicPr>
            <p:blipFill>
              <a:blip r:embed="rId5"/>
              <a:srcRect l="11504" t="2988" b="2988"/>
              <a:stretch>
                <a:fillRect/>
              </a:stretch>
            </p:blipFill>
            <p:spPr>
              <a:xfrm>
                <a:off x="162217" y="56029"/>
                <a:ext cx="1924628" cy="2081459"/>
              </a:xfrm>
              <a:prstGeom prst="rect">
                <a:avLst/>
              </a:prstGeom>
              <a:ln w="12700" cap="flat">
                <a:noFill/>
                <a:miter lim="400000"/>
              </a:ln>
              <a:effectLst/>
            </p:spPr>
          </p:pic>
        </p:grpSp>
        <p:sp>
          <p:nvSpPr>
            <p:cNvPr id="659" name="31 MeV/c"/>
            <p:cNvSpPr/>
            <p:nvPr/>
          </p:nvSpPr>
          <p:spPr>
            <a:xfrm>
              <a:off x="1243322" y="76225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a:defRPr sz="1700">
                  <a:solidFill>
                    <a:srgbClr val="DCDEE0"/>
                  </a:solidFill>
                  <a:latin typeface="Helvetica"/>
                  <a:ea typeface="Helvetica"/>
                  <a:cs typeface="Helvetica"/>
                  <a:sym typeface="Helvetica"/>
                </a:defRPr>
              </a:lvl1pPr>
            </a:lstStyle>
            <a:p>
              <a:r>
                <a:rPr sz="1195"/>
                <a:t>31 MeV/c</a:t>
              </a:r>
            </a:p>
          </p:txBody>
        </p:sp>
        <p:sp>
          <p:nvSpPr>
            <p:cNvPr id="660" name="23 MeV/c"/>
            <p:cNvSpPr/>
            <p:nvPr/>
          </p:nvSpPr>
          <p:spPr>
            <a:xfrm>
              <a:off x="593103" y="217076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a:defRPr sz="1700">
                  <a:solidFill>
                    <a:srgbClr val="DCDEE0"/>
                  </a:solidFill>
                  <a:latin typeface="Helvetica"/>
                  <a:ea typeface="Helvetica"/>
                  <a:cs typeface="Helvetica"/>
                  <a:sym typeface="Helvetica"/>
                </a:defRPr>
              </a:lvl1pPr>
            </a:lstStyle>
            <a:p>
              <a:r>
                <a:rPr sz="1195"/>
                <a:t>23 MeV/c</a:t>
              </a:r>
            </a:p>
          </p:txBody>
        </p:sp>
        <p:sp>
          <p:nvSpPr>
            <p:cNvPr id="661" name="線"/>
            <p:cNvSpPr/>
            <p:nvPr/>
          </p:nvSpPr>
          <p:spPr>
            <a:xfrm flipV="1">
              <a:off x="1281204" y="1441893"/>
              <a:ext cx="102811" cy="102811"/>
            </a:xfrm>
            <a:prstGeom prst="line">
              <a:avLst/>
            </a:prstGeom>
            <a:noFill/>
            <a:ln w="12700" cap="flat">
              <a:solidFill>
                <a:srgbClr val="FFFFFF"/>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62" name="線"/>
            <p:cNvSpPr/>
            <p:nvPr/>
          </p:nvSpPr>
          <p:spPr>
            <a:xfrm>
              <a:off x="1281204" y="1441893"/>
              <a:ext cx="102811" cy="102811"/>
            </a:xfrm>
            <a:prstGeom prst="line">
              <a:avLst/>
            </a:prstGeom>
            <a:noFill/>
            <a:ln w="12700" cap="flat">
              <a:solidFill>
                <a:srgbClr val="FFFFFF"/>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63" name="View from γ-ray direction"/>
            <p:cNvSpPr/>
            <p:nvPr/>
          </p:nvSpPr>
          <p:spPr>
            <a:xfrm>
              <a:off x="0" y="17145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a:defRPr sz="1600">
                  <a:solidFill>
                    <a:srgbClr val="DCDEE0"/>
                  </a:solidFill>
                  <a:latin typeface="Helvetica"/>
                  <a:ea typeface="Helvetica"/>
                  <a:cs typeface="Helvetica"/>
                  <a:sym typeface="Helvetica"/>
                </a:defRPr>
              </a:lvl1pPr>
            </a:lstStyle>
            <a:p>
              <a:r>
                <a:rPr sz="1125"/>
                <a:t>View from γ-ray direction</a:t>
              </a:r>
            </a:p>
          </p:txBody>
        </p:sp>
      </p:grpSp>
      <p:grpSp>
        <p:nvGrpSpPr>
          <p:cNvPr id="674" name="グループ"/>
          <p:cNvGrpSpPr/>
          <p:nvPr/>
        </p:nvGrpSpPr>
        <p:grpSpPr>
          <a:xfrm>
            <a:off x="7194888" y="978431"/>
            <a:ext cx="1659109" cy="1764252"/>
            <a:chOff x="0" y="-2956"/>
            <a:chExt cx="2359620" cy="2509157"/>
          </a:xfrm>
        </p:grpSpPr>
        <p:grpSp>
          <p:nvGrpSpPr>
            <p:cNvPr id="672" name="グループ"/>
            <p:cNvGrpSpPr/>
            <p:nvPr/>
          </p:nvGrpSpPr>
          <p:grpSpPr>
            <a:xfrm>
              <a:off x="78282" y="312530"/>
              <a:ext cx="2248883" cy="2193671"/>
              <a:chOff x="0" y="0"/>
              <a:chExt cx="2248882" cy="2193670"/>
            </a:xfrm>
          </p:grpSpPr>
          <p:grpSp>
            <p:nvGrpSpPr>
              <p:cNvPr id="667" name="グループ"/>
              <p:cNvGrpSpPr/>
              <p:nvPr/>
            </p:nvGrpSpPr>
            <p:grpSpPr>
              <a:xfrm>
                <a:off x="0" y="0"/>
                <a:ext cx="2248882" cy="2193670"/>
                <a:chOff x="0" y="0"/>
                <a:chExt cx="2248881" cy="2193669"/>
              </a:xfrm>
            </p:grpSpPr>
            <p:sp>
              <p:nvSpPr>
                <p:cNvPr id="665" name="a"/>
                <p:cNvSpPr/>
                <p:nvPr/>
              </p:nvSpPr>
              <p:spPr>
                <a:xfrm>
                  <a:off x="0" y="0"/>
                  <a:ext cx="2248882" cy="2193670"/>
                </a:xfrm>
                <a:prstGeom prst="rect">
                  <a:avLst/>
                </a:prstGeom>
                <a:solidFill>
                  <a:srgbClr val="000000"/>
                </a:solidFill>
                <a:ln w="25400" cap="flat">
                  <a:solidFill>
                    <a:srgbClr val="DCDEE0"/>
                  </a:solidFill>
                  <a:prstDash val="solid"/>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4000">
                      <a:solidFill>
                        <a:srgbClr val="FFFFFF"/>
                      </a:solidFill>
                      <a:effectLst>
                        <a:outerShdw blurRad="38100" dist="12700" dir="5400000" rotWithShape="0">
                          <a:srgbClr val="000000">
                            <a:alpha val="50000"/>
                          </a:srgbClr>
                        </a:outerShdw>
                      </a:effectLst>
                    </a:defRPr>
                  </a:lvl1pPr>
                </a:lstStyle>
                <a:p>
                  <a:r>
                    <a:rPr sz="2812"/>
                    <a:t>a</a:t>
                  </a:r>
                </a:p>
              </p:txBody>
            </p:sp>
            <p:pic>
              <p:nvPicPr>
                <p:cNvPr id="666" name="イメージ" descr="イメージ"/>
                <p:cNvPicPr>
                  <a:picLocks noChangeAspect="1"/>
                </p:cNvPicPr>
                <p:nvPr/>
              </p:nvPicPr>
              <p:blipFill>
                <a:blip r:embed="rId6"/>
                <a:stretch>
                  <a:fillRect/>
                </a:stretch>
              </p:blipFill>
              <p:spPr>
                <a:xfrm>
                  <a:off x="448375" y="844199"/>
                  <a:ext cx="1352132" cy="505271"/>
                </a:xfrm>
                <a:prstGeom prst="rect">
                  <a:avLst/>
                </a:prstGeom>
                <a:ln w="12700" cap="flat">
                  <a:noFill/>
                  <a:miter lim="400000"/>
                </a:ln>
                <a:effectLst/>
              </p:spPr>
            </p:pic>
          </p:grpSp>
          <p:sp>
            <p:nvSpPr>
              <p:cNvPr id="668" name="116 MeV/c"/>
              <p:cNvSpPr txBox="1"/>
              <p:nvPr/>
            </p:nvSpPr>
            <p:spPr>
              <a:xfrm>
                <a:off x="88458" y="532310"/>
                <a:ext cx="1146752" cy="364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a:defRPr sz="1700">
                    <a:solidFill>
                      <a:srgbClr val="DCDEE0"/>
                    </a:solidFill>
                    <a:latin typeface="Helvetica"/>
                    <a:ea typeface="Helvetica"/>
                    <a:cs typeface="Helvetica"/>
                    <a:sym typeface="Helvetica"/>
                  </a:defRPr>
                </a:lvl1pPr>
              </a:lstStyle>
              <a:p>
                <a:r>
                  <a:rPr sz="1195"/>
                  <a:t>116 MeV/c</a:t>
                </a:r>
              </a:p>
            </p:txBody>
          </p:sp>
          <p:sp>
            <p:nvSpPr>
              <p:cNvPr id="669" name="471 MeV/c"/>
              <p:cNvSpPr txBox="1"/>
              <p:nvPr/>
            </p:nvSpPr>
            <p:spPr>
              <a:xfrm>
                <a:off x="1066219" y="1133506"/>
                <a:ext cx="1146752" cy="364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a:defRPr sz="1700">
                    <a:solidFill>
                      <a:srgbClr val="DCDEE0"/>
                    </a:solidFill>
                    <a:latin typeface="Helvetica"/>
                    <a:ea typeface="Helvetica"/>
                    <a:cs typeface="Helvetica"/>
                    <a:sym typeface="Helvetica"/>
                  </a:defRPr>
                </a:lvl1pPr>
              </a:lstStyle>
              <a:p>
                <a:r>
                  <a:rPr sz="1195"/>
                  <a:t>471 MeV/c</a:t>
                </a:r>
              </a:p>
            </p:txBody>
          </p:sp>
          <p:sp>
            <p:nvSpPr>
              <p:cNvPr id="670" name="線"/>
              <p:cNvSpPr/>
              <p:nvPr/>
            </p:nvSpPr>
            <p:spPr>
              <a:xfrm flipV="1">
                <a:off x="1340660" y="970605"/>
                <a:ext cx="102811" cy="102810"/>
              </a:xfrm>
              <a:prstGeom prst="line">
                <a:avLst/>
              </a:prstGeom>
              <a:noFill/>
              <a:ln w="12700" cap="flat">
                <a:solidFill>
                  <a:srgbClr val="FFFFFF"/>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71" name="線"/>
              <p:cNvSpPr/>
              <p:nvPr/>
            </p:nvSpPr>
            <p:spPr>
              <a:xfrm>
                <a:off x="1340660" y="970605"/>
                <a:ext cx="102811" cy="102810"/>
              </a:xfrm>
              <a:prstGeom prst="line">
                <a:avLst/>
              </a:prstGeom>
              <a:noFill/>
              <a:ln w="12700" cap="flat">
                <a:solidFill>
                  <a:srgbClr val="FFFFFF"/>
                </a:solidFill>
                <a:prstDash val="solid"/>
                <a:miter lim="400000"/>
              </a:ln>
              <a:effectLst/>
            </p:spPr>
            <p:txBody>
              <a:bodyPr wrap="square" lIns="0" tIns="0" rIns="0" bIns="0" numCol="1" anchor="t">
                <a:noAutofit/>
              </a:bodyPr>
              <a:lstStyle/>
              <a:p>
                <a:pPr>
                  <a:defRPr sz="4000">
                    <a:solidFill>
                      <a:srgbClr val="FFFFFF"/>
                    </a:solidFill>
                    <a:effectLst>
                      <a:outerShdw blurRad="38100" dist="12700" dir="5400000" rotWithShape="0">
                        <a:srgbClr val="000000">
                          <a:alpha val="50000"/>
                        </a:srgbClr>
                      </a:outerShdw>
                    </a:effectLst>
                  </a:defRPr>
                </a:pPr>
                <a:endParaRPr sz="2812"/>
              </a:p>
            </p:txBody>
          </p:sp>
        </p:grpSp>
        <p:sp>
          <p:nvSpPr>
            <p:cNvPr id="673" name="View from γ-ray direction"/>
            <p:cNvSpPr txBox="1"/>
            <p:nvPr/>
          </p:nvSpPr>
          <p:spPr>
            <a:xfrm>
              <a:off x="0" y="-2956"/>
              <a:ext cx="2359620" cy="348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a:defRPr sz="1600">
                  <a:solidFill>
                    <a:srgbClr val="DCDEE0"/>
                  </a:solidFill>
                  <a:latin typeface="Helvetica"/>
                  <a:ea typeface="Helvetica"/>
                  <a:cs typeface="Helvetica"/>
                  <a:sym typeface="Helvetica"/>
                </a:defRPr>
              </a:lvl1pPr>
            </a:lstStyle>
            <a:p>
              <a:r>
                <a:rPr sz="1125"/>
                <a:t>View from γ-ray direction</a:t>
              </a:r>
            </a:p>
          </p:txBody>
        </p:sp>
      </p:grpSp>
      <p:sp>
        <p:nvSpPr>
          <p:cNvPr id="675" name="vertex"/>
          <p:cNvSpPr txBox="1"/>
          <p:nvPr/>
        </p:nvSpPr>
        <p:spPr>
          <a:xfrm>
            <a:off x="3554193" y="1806088"/>
            <a:ext cx="439224"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FFFFFF"/>
                </a:solidFill>
                <a:latin typeface="Helvetica"/>
                <a:ea typeface="Helvetica"/>
                <a:cs typeface="Helvetica"/>
                <a:sym typeface="Helvetica"/>
              </a:defRPr>
            </a:lvl1pPr>
          </a:lstStyle>
          <a:p>
            <a:r>
              <a:rPr sz="1055"/>
              <a:t>vertex</a:t>
            </a:r>
          </a:p>
        </p:txBody>
      </p:sp>
      <p:sp>
        <p:nvSpPr>
          <p:cNvPr id="676" name="vertex"/>
          <p:cNvSpPr txBox="1"/>
          <p:nvPr/>
        </p:nvSpPr>
        <p:spPr>
          <a:xfrm>
            <a:off x="8224113" y="1704525"/>
            <a:ext cx="439224"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FFFFFF"/>
                </a:solidFill>
                <a:latin typeface="Helvetica"/>
                <a:ea typeface="Helvetica"/>
                <a:cs typeface="Helvetica"/>
                <a:sym typeface="Helvetica"/>
              </a:defRPr>
            </a:lvl1pPr>
          </a:lstStyle>
          <a:p>
            <a:r>
              <a:rPr sz="1055"/>
              <a:t>vertex</a:t>
            </a:r>
          </a:p>
        </p:txBody>
      </p:sp>
      <p:sp>
        <p:nvSpPr>
          <p:cNvPr id="677" name="線"/>
          <p:cNvSpPr/>
          <p:nvPr/>
        </p:nvSpPr>
        <p:spPr>
          <a:xfrm flipV="1">
            <a:off x="2754886" y="1211886"/>
            <a:ext cx="672511" cy="1276668"/>
          </a:xfrm>
          <a:prstGeom prst="line">
            <a:avLst/>
          </a:prstGeom>
          <a:ln>
            <a:solidFill>
              <a:srgbClr val="F53193"/>
            </a:solidFill>
            <a:miter lim="400000"/>
            <a:headEnd type="triangle"/>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78" name="線"/>
          <p:cNvSpPr/>
          <p:nvPr/>
        </p:nvSpPr>
        <p:spPr>
          <a:xfrm>
            <a:off x="7634316" y="2383316"/>
            <a:ext cx="655384" cy="1"/>
          </a:xfrm>
          <a:prstGeom prst="line">
            <a:avLst/>
          </a:prstGeom>
          <a:ln>
            <a:solidFill>
              <a:srgbClr val="F53193"/>
            </a:solidFill>
            <a:miter lim="400000"/>
            <a:headEnd type="triangle"/>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79" name="1.926 mm"/>
          <p:cNvSpPr txBox="1"/>
          <p:nvPr/>
        </p:nvSpPr>
        <p:spPr>
          <a:xfrm rot="17879749">
            <a:off x="2759169" y="1760067"/>
            <a:ext cx="472886" cy="18030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000">
                <a:solidFill>
                  <a:srgbClr val="EF2F8F"/>
                </a:solidFill>
              </a:defRPr>
            </a:lvl1pPr>
          </a:lstStyle>
          <a:p>
            <a:r>
              <a:rPr sz="703"/>
              <a:t>1.926 mm</a:t>
            </a:r>
          </a:p>
        </p:txBody>
      </p:sp>
      <p:sp>
        <p:nvSpPr>
          <p:cNvPr id="680" name="0.387 mm"/>
          <p:cNvSpPr txBox="1"/>
          <p:nvPr/>
        </p:nvSpPr>
        <p:spPr>
          <a:xfrm>
            <a:off x="7695260" y="2357790"/>
            <a:ext cx="533496" cy="18030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1000">
                <a:solidFill>
                  <a:srgbClr val="EF2F8F"/>
                </a:solidFill>
              </a:defRPr>
            </a:lvl1pPr>
          </a:lstStyle>
          <a:p>
            <a:r>
              <a:rPr sz="703"/>
              <a:t>0.387 mm</a:t>
            </a:r>
          </a:p>
        </p:txBody>
      </p:sp>
      <p:sp>
        <p:nvSpPr>
          <p:cNvPr id="681" name="線"/>
          <p:cNvSpPr/>
          <p:nvPr/>
        </p:nvSpPr>
        <p:spPr>
          <a:xfrm flipH="1">
            <a:off x="3215800" y="2294281"/>
            <a:ext cx="244055" cy="103680"/>
          </a:xfrm>
          <a:prstGeom prst="line">
            <a:avLst/>
          </a:prstGeom>
          <a:ln w="12700">
            <a:solidFill>
              <a:srgbClr val="FFFFFF"/>
            </a:solidFill>
            <a:miter lim="400000"/>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82" name="線"/>
          <p:cNvSpPr/>
          <p:nvPr/>
        </p:nvSpPr>
        <p:spPr>
          <a:xfrm flipV="1">
            <a:off x="3500175" y="1386160"/>
            <a:ext cx="1" cy="287435"/>
          </a:xfrm>
          <a:prstGeom prst="line">
            <a:avLst/>
          </a:prstGeom>
          <a:ln w="12700">
            <a:solidFill>
              <a:srgbClr val="FFFFFF"/>
            </a:solidFill>
            <a:miter lim="400000"/>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83" name="線"/>
          <p:cNvSpPr/>
          <p:nvPr/>
        </p:nvSpPr>
        <p:spPr>
          <a:xfrm>
            <a:off x="8311358" y="1931872"/>
            <a:ext cx="66466" cy="107223"/>
          </a:xfrm>
          <a:prstGeom prst="line">
            <a:avLst/>
          </a:prstGeom>
          <a:ln w="12700">
            <a:solidFill>
              <a:srgbClr val="FFFFFF"/>
            </a:solidFill>
            <a:miter lim="400000"/>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684" name="線"/>
          <p:cNvSpPr/>
          <p:nvPr/>
        </p:nvSpPr>
        <p:spPr>
          <a:xfrm flipH="1">
            <a:off x="7905182" y="1833621"/>
            <a:ext cx="180255" cy="30475"/>
          </a:xfrm>
          <a:prstGeom prst="line">
            <a:avLst/>
          </a:prstGeom>
          <a:ln w="12700">
            <a:solidFill>
              <a:srgbClr val="FFFFFF"/>
            </a:solidFill>
            <a:miter lim="400000"/>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 name="テキスト ボックス 2">
            <a:extLst>
              <a:ext uri="{FF2B5EF4-FFF2-40B4-BE49-F238E27FC236}">
                <a16:creationId xmlns:a16="http://schemas.microsoft.com/office/drawing/2014/main" xmlns="" id="{042183B3-74EB-C5B9-9CA6-694D1EF8024D}"/>
              </a:ext>
            </a:extLst>
          </p:cNvPr>
          <p:cNvSpPr txBox="1"/>
          <p:nvPr/>
        </p:nvSpPr>
        <p:spPr>
          <a:xfrm>
            <a:off x="587017" y="6170444"/>
            <a:ext cx="7928896" cy="646331"/>
          </a:xfrm>
          <a:prstGeom prst="rect">
            <a:avLst/>
          </a:prstGeom>
          <a:noFill/>
        </p:spPr>
        <p:txBody>
          <a:bodyPr wrap="square" rtlCol="0">
            <a:spAutoFit/>
          </a:bodyPr>
          <a:lstStyle/>
          <a:p>
            <a:pPr algn="ctr"/>
            <a:r>
              <a:rPr kumimoji="1" lang="en-US" altLang="ja-JP" b="1" dirty="0">
                <a:solidFill>
                  <a:schemeClr val="bg1"/>
                </a:solidFill>
              </a:rPr>
              <a:t>We can calculate the momentum of electron and positron by measuring Multiple Coulomb scattering angle.</a:t>
            </a: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F473AE6-18BB-F667-6CF4-73F522750E9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C39AC1D2-9D3A-8764-8713-AE20E223AEA6}"/>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33</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C350E8F3-24FB-D851-9B0D-4A92F6F64A52}"/>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8A3EC82A-4743-9A70-B42E-4AFAE849E4ED}"/>
              </a:ext>
            </a:extLst>
          </p:cNvPr>
          <p:cNvSpPr txBox="1"/>
          <p:nvPr/>
        </p:nvSpPr>
        <p:spPr>
          <a:xfrm>
            <a:off x="0" y="91722"/>
            <a:ext cx="9144000" cy="584775"/>
          </a:xfrm>
          <a:prstGeom prst="rect">
            <a:avLst/>
          </a:prstGeom>
          <a:noFill/>
        </p:spPr>
        <p:txBody>
          <a:bodyPr wrap="square" rtlCol="0">
            <a:spAutoFit/>
          </a:bodyPr>
          <a:lstStyle/>
          <a:p>
            <a:r>
              <a:rPr kumimoji="1" lang="en-US" altLang="ja-JP" sz="3200" b="1" dirty="0">
                <a:latin typeface="+mn-ea"/>
              </a:rPr>
              <a:t>Performance of the angular measurement</a:t>
            </a:r>
          </a:p>
        </p:txBody>
      </p:sp>
      <p:pic>
        <p:nvPicPr>
          <p:cNvPr id="9" name="図 8">
            <a:extLst>
              <a:ext uri="{FF2B5EF4-FFF2-40B4-BE49-F238E27FC236}">
                <a16:creationId xmlns:a16="http://schemas.microsoft.com/office/drawing/2014/main" xmlns="" id="{D2631AF9-15DE-60E3-AD91-7B3E936A7FEE}"/>
              </a:ext>
            </a:extLst>
          </p:cNvPr>
          <p:cNvPicPr>
            <a:picLocks noChangeAspect="1"/>
          </p:cNvPicPr>
          <p:nvPr/>
        </p:nvPicPr>
        <p:blipFill>
          <a:blip r:embed="rId3"/>
          <a:srcRect t="8799"/>
          <a:stretch/>
        </p:blipFill>
        <p:spPr>
          <a:xfrm>
            <a:off x="125524" y="995221"/>
            <a:ext cx="8542226" cy="5862779"/>
          </a:xfrm>
          <a:prstGeom prst="rect">
            <a:avLst/>
          </a:prstGeom>
        </p:spPr>
      </p:pic>
      <p:sp>
        <p:nvSpPr>
          <p:cNvPr id="11" name="正方形/長方形 10">
            <a:extLst>
              <a:ext uri="{FF2B5EF4-FFF2-40B4-BE49-F238E27FC236}">
                <a16:creationId xmlns:a16="http://schemas.microsoft.com/office/drawing/2014/main" xmlns="" id="{03E1FEC6-25BA-5768-70A9-4BF7A12E9A51}"/>
              </a:ext>
            </a:extLst>
          </p:cNvPr>
          <p:cNvSpPr/>
          <p:nvPr/>
        </p:nvSpPr>
        <p:spPr>
          <a:xfrm>
            <a:off x="125524" y="1010194"/>
            <a:ext cx="4255976" cy="389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7447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CA7415-2A47-ACF3-7001-8AF469BF7BD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B5CAE624-292F-E91B-16D0-488EA1735066}"/>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34</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0FD0DD01-A834-E91F-5993-43EDE8DFAC8B}"/>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3D9D792F-BB4F-E5C9-9DF9-F800F04530B8}"/>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Analysis Flow</a:t>
            </a:r>
          </a:p>
        </p:txBody>
      </p:sp>
      <p:sp>
        <p:nvSpPr>
          <p:cNvPr id="16" name="Emulsion data scanning">
            <a:extLst>
              <a:ext uri="{FF2B5EF4-FFF2-40B4-BE49-F238E27FC236}">
                <a16:creationId xmlns:a16="http://schemas.microsoft.com/office/drawing/2014/main" xmlns="" id="{2788E18E-4F8D-171A-718B-5603997E601E}"/>
              </a:ext>
            </a:extLst>
          </p:cNvPr>
          <p:cNvSpPr txBox="1"/>
          <p:nvPr/>
        </p:nvSpPr>
        <p:spPr>
          <a:xfrm>
            <a:off x="4158912" y="1076010"/>
            <a:ext cx="4203686" cy="266933"/>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latin typeface="Helvetica"/>
                <a:ea typeface="Helvetica"/>
                <a:cs typeface="Helvetica"/>
                <a:sym typeface="Helvetica"/>
              </a:defRPr>
            </a:lvl1pPr>
          </a:lstStyle>
          <a:p>
            <a:r>
              <a:rPr sz="1266"/>
              <a:t> Emulsion data scanning</a:t>
            </a:r>
          </a:p>
        </p:txBody>
      </p:sp>
      <p:sp>
        <p:nvSpPr>
          <p:cNvPr id="17" name="Star Camera…">
            <a:extLst>
              <a:ext uri="{FF2B5EF4-FFF2-40B4-BE49-F238E27FC236}">
                <a16:creationId xmlns:a16="http://schemas.microsoft.com/office/drawing/2014/main" xmlns="" id="{FFE97367-95E2-F525-8B8A-57FC903320B6}"/>
              </a:ext>
            </a:extLst>
          </p:cNvPr>
          <p:cNvSpPr txBox="1"/>
          <p:nvPr/>
        </p:nvSpPr>
        <p:spPr>
          <a:xfrm>
            <a:off x="6091227" y="4081971"/>
            <a:ext cx="2792746" cy="1121077"/>
          </a:xfrm>
          <a:prstGeom prst="rect">
            <a:avLst/>
          </a:prstGeom>
          <a:ln w="38100">
            <a:solidFill>
              <a:schemeClr val="accent5">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chemeClr val="accent1">
                    <a:lumMod val="20000"/>
                    <a:lumOff val="80000"/>
                  </a:schemeClr>
                </a:solidFill>
              </a:rPr>
              <a:t>Attitude monitor</a:t>
            </a:r>
          </a:p>
          <a:p>
            <a:pPr>
              <a:lnSpc>
                <a:spcPct val="80000"/>
              </a:lnSpc>
              <a:spcBef>
                <a:spcPts val="1687"/>
              </a:spcBef>
              <a:defRPr sz="3600" b="1">
                <a:solidFill>
                  <a:schemeClr val="accent2"/>
                </a:solidFill>
                <a:latin typeface="Helvetica"/>
                <a:ea typeface="Helvetica"/>
                <a:cs typeface="Helvetica"/>
                <a:sym typeface="Helvetica"/>
              </a:defRPr>
            </a:pPr>
            <a:r>
              <a:rPr lang="ja-JP" altLang="en-US" sz="2109" dirty="0">
                <a:solidFill>
                  <a:schemeClr val="bg1">
                    <a:lumMod val="65000"/>
                  </a:schemeClr>
                </a:solidFill>
              </a:rPr>
              <a:t>・</a:t>
            </a:r>
            <a:r>
              <a:rPr sz="2109" dirty="0">
                <a:solidFill>
                  <a:schemeClr val="bg1">
                    <a:lumMod val="65000"/>
                  </a:schemeClr>
                </a:solidFill>
              </a:rPr>
              <a:t>Arrival direction on celestial coord.</a:t>
            </a:r>
          </a:p>
        </p:txBody>
      </p:sp>
      <p:sp>
        <p:nvSpPr>
          <p:cNvPr id="19" name="Time stamper…">
            <a:extLst>
              <a:ext uri="{FF2B5EF4-FFF2-40B4-BE49-F238E27FC236}">
                <a16:creationId xmlns:a16="http://schemas.microsoft.com/office/drawing/2014/main" xmlns="" id="{0B5317E2-A299-71D5-7BDE-14DAB00A73FE}"/>
              </a:ext>
            </a:extLst>
          </p:cNvPr>
          <p:cNvSpPr txBox="1"/>
          <p:nvPr/>
        </p:nvSpPr>
        <p:spPr>
          <a:xfrm>
            <a:off x="6380703" y="2628741"/>
            <a:ext cx="2705696" cy="776944"/>
          </a:xfrm>
          <a:prstGeom prst="rect">
            <a:avLst/>
          </a:prstGeom>
          <a:ln w="38100">
            <a:solidFill>
              <a:schemeClr val="accent6"/>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b="1">
                <a:solidFill>
                  <a:srgbClr val="669C35"/>
                </a:solidFill>
                <a:latin typeface="Helvetica"/>
                <a:ea typeface="Helvetica"/>
                <a:cs typeface="Helvetica"/>
                <a:sym typeface="Helvetica"/>
              </a:defRPr>
            </a:pPr>
            <a:r>
              <a:rPr sz="2400" dirty="0">
                <a:solidFill>
                  <a:schemeClr val="accent6"/>
                </a:solidFill>
              </a:rPr>
              <a:t>Time stamper</a:t>
            </a:r>
          </a:p>
          <a:p>
            <a:pPr marL="223235">
              <a:buSzPct val="171000"/>
              <a:defRPr sz="3100">
                <a:latin typeface="Helvetica"/>
                <a:ea typeface="Helvetica"/>
                <a:cs typeface="Helvetica"/>
                <a:sym typeface="Helvetica"/>
              </a:defRPr>
            </a:pPr>
            <a:r>
              <a:rPr lang="ja-JP" altLang="en-US" sz="2180" dirty="0"/>
              <a:t>・</a:t>
            </a:r>
            <a:r>
              <a:rPr sz="2180" dirty="0"/>
              <a:t>Arrival Timing</a:t>
            </a:r>
          </a:p>
        </p:txBody>
      </p:sp>
      <p:sp>
        <p:nvSpPr>
          <p:cNvPr id="20" name="Converter…">
            <a:extLst>
              <a:ext uri="{FF2B5EF4-FFF2-40B4-BE49-F238E27FC236}">
                <a16:creationId xmlns:a16="http://schemas.microsoft.com/office/drawing/2014/main" xmlns="" id="{572C383A-40C6-26EF-229F-340C86F619D5}"/>
              </a:ext>
            </a:extLst>
          </p:cNvPr>
          <p:cNvSpPr txBox="1"/>
          <p:nvPr/>
        </p:nvSpPr>
        <p:spPr>
          <a:xfrm>
            <a:off x="3197048" y="2070869"/>
            <a:ext cx="3062884" cy="1511312"/>
          </a:xfrm>
          <a:prstGeom prst="rect">
            <a:avLst/>
          </a:prstGeom>
          <a:ln w="50800">
            <a:solidFill>
              <a:schemeClr val="accent2">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4000" b="1">
                <a:solidFill>
                  <a:schemeClr val="accent5">
                    <a:hueOff val="74980"/>
                    <a:lumOff val="21062"/>
                  </a:schemeClr>
                </a:solidFill>
                <a:latin typeface="Helvetica"/>
                <a:ea typeface="Helvetica"/>
                <a:cs typeface="Helvetica"/>
                <a:sym typeface="Helvetica"/>
              </a:defRPr>
            </a:pPr>
            <a:r>
              <a:rPr sz="2812" dirty="0">
                <a:solidFill>
                  <a:schemeClr val="accent2">
                    <a:lumMod val="20000"/>
                    <a:lumOff val="80000"/>
                  </a:schemeClr>
                </a:solidFill>
              </a:rPr>
              <a:t>Converter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Event Selection</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Angle, Energy </a:t>
            </a:r>
            <a:r>
              <a:rPr lang="ja-JP" altLang="en-US" sz="2180" dirty="0">
                <a:solidFill>
                  <a:schemeClr val="bg1">
                    <a:lumMod val="65000"/>
                  </a:schemeClr>
                </a:solidFill>
              </a:rPr>
              <a:t>　　</a:t>
            </a:r>
            <a:endParaRPr lang="en-US" altLang="ja-JP" sz="2180" dirty="0">
              <a:solidFill>
                <a:schemeClr val="bg1">
                  <a:lumMod val="65000"/>
                </a:schemeClr>
              </a:solidFill>
            </a:endParaRP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　</a:t>
            </a:r>
            <a:r>
              <a:rPr sz="2180" dirty="0">
                <a:solidFill>
                  <a:schemeClr val="bg1">
                    <a:lumMod val="65000"/>
                  </a:schemeClr>
                </a:solidFill>
              </a:rPr>
              <a:t>reconstruction</a:t>
            </a:r>
          </a:p>
        </p:txBody>
      </p:sp>
      <p:sp>
        <p:nvSpPr>
          <p:cNvPr id="21" name="線">
            <a:extLst>
              <a:ext uri="{FF2B5EF4-FFF2-40B4-BE49-F238E27FC236}">
                <a16:creationId xmlns:a16="http://schemas.microsoft.com/office/drawing/2014/main" xmlns="" id="{AE6CAA5E-8929-3890-F5BF-08B2CCCCFCB5}"/>
              </a:ext>
            </a:extLst>
          </p:cNvPr>
          <p:cNvSpPr/>
          <p:nvPr/>
        </p:nvSpPr>
        <p:spPr>
          <a:xfrm flipV="1">
            <a:off x="3989321" y="3566648"/>
            <a:ext cx="1" cy="1902118"/>
          </a:xfrm>
          <a:prstGeom prst="line">
            <a:avLst/>
          </a:prstGeom>
          <a:ln w="63500">
            <a:solidFill>
              <a:srgbClr val="FFCC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3" name="線">
            <a:extLst>
              <a:ext uri="{FF2B5EF4-FFF2-40B4-BE49-F238E27FC236}">
                <a16:creationId xmlns:a16="http://schemas.microsoft.com/office/drawing/2014/main" xmlns="" id="{461D0CBE-D84B-14D0-2F27-5C654DE94A72}"/>
              </a:ext>
            </a:extLst>
          </p:cNvPr>
          <p:cNvSpPr/>
          <p:nvPr/>
        </p:nvSpPr>
        <p:spPr>
          <a:xfrm flipV="1">
            <a:off x="4032070" y="4448056"/>
            <a:ext cx="2065444" cy="4"/>
          </a:xfrm>
          <a:prstGeom prst="line">
            <a:avLst/>
          </a:prstGeom>
          <a:ln w="63500">
            <a:solidFill>
              <a:schemeClr val="accent5">
                <a:lumMod val="20000"/>
                <a:lumOff val="80000"/>
              </a:schemeClr>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4" name="線">
            <a:extLst>
              <a:ext uri="{FF2B5EF4-FFF2-40B4-BE49-F238E27FC236}">
                <a16:creationId xmlns:a16="http://schemas.microsoft.com/office/drawing/2014/main" xmlns="" id="{45690C7B-0460-7B77-3BE0-B0470116DB51}"/>
              </a:ext>
            </a:extLst>
          </p:cNvPr>
          <p:cNvSpPr/>
          <p:nvPr/>
        </p:nvSpPr>
        <p:spPr>
          <a:xfrm>
            <a:off x="4566645" y="1444157"/>
            <a:ext cx="1708895" cy="5890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22" y="8582"/>
                </a:lnTo>
                <a:lnTo>
                  <a:pt x="196" y="8582"/>
                </a:lnTo>
                <a:lnTo>
                  <a:pt x="0" y="21600"/>
                </a:lnTo>
              </a:path>
            </a:pathLst>
          </a:custGeom>
          <a:ln w="88900">
            <a:solidFill>
              <a:srgbClr val="000000"/>
            </a:solidFill>
            <a:miter lim="400000"/>
            <a:tailEnd type="stealth"/>
          </a:ln>
        </p:spPr>
        <p:txBody>
          <a:bodyPr lIns="35719" tIns="35719" rIns="35719" bIns="35719" anchor="ctr"/>
          <a:lstStyle/>
          <a:p>
            <a:endParaRPr sz="1266"/>
          </a:p>
        </p:txBody>
      </p:sp>
      <p:sp>
        <p:nvSpPr>
          <p:cNvPr id="25" name="線">
            <a:extLst>
              <a:ext uri="{FF2B5EF4-FFF2-40B4-BE49-F238E27FC236}">
                <a16:creationId xmlns:a16="http://schemas.microsoft.com/office/drawing/2014/main" xmlns="" id="{E949F562-03CD-4DBB-6C6F-2FCFEA14779E}"/>
              </a:ext>
            </a:extLst>
          </p:cNvPr>
          <p:cNvSpPr/>
          <p:nvPr/>
        </p:nvSpPr>
        <p:spPr>
          <a:xfrm>
            <a:off x="6270915" y="1669735"/>
            <a:ext cx="1285601" cy="914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88900">
            <a:solidFill>
              <a:srgbClr val="000000"/>
            </a:solidFill>
            <a:miter lim="400000"/>
            <a:tailEnd type="stealth"/>
          </a:ln>
        </p:spPr>
        <p:txBody>
          <a:bodyPr lIns="35719" tIns="35719" rIns="35719" bIns="35719" anchor="ctr"/>
          <a:lstStyle/>
          <a:p>
            <a:endParaRPr sz="1266"/>
          </a:p>
        </p:txBody>
      </p:sp>
      <p:sp>
        <p:nvSpPr>
          <p:cNvPr id="56" name="線">
            <a:extLst>
              <a:ext uri="{FF2B5EF4-FFF2-40B4-BE49-F238E27FC236}">
                <a16:creationId xmlns:a16="http://schemas.microsoft.com/office/drawing/2014/main" xmlns="" id="{8D27130D-AB56-917A-F02D-6208031C3D4A}"/>
              </a:ext>
            </a:extLst>
          </p:cNvPr>
          <p:cNvSpPr/>
          <p:nvPr/>
        </p:nvSpPr>
        <p:spPr>
          <a:xfrm rot="5400000">
            <a:off x="5110459" y="2410768"/>
            <a:ext cx="504257" cy="255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0">
            <a:solidFill>
              <a:schemeClr val="accent6">
                <a:lumMod val="20000"/>
                <a:lumOff val="80000"/>
              </a:schemeClr>
            </a:solidFill>
            <a:miter lim="400000"/>
            <a:tailEnd type="arrow"/>
          </a:ln>
        </p:spPr>
        <p:txBody>
          <a:bodyPr lIns="35719" tIns="35719" rIns="35719" bIns="35719" anchor="ctr"/>
          <a:lstStyle/>
          <a:p>
            <a:endParaRPr sz="1266">
              <a:solidFill>
                <a:schemeClr val="accent6">
                  <a:lumMod val="20000"/>
                  <a:lumOff val="80000"/>
                </a:schemeClr>
              </a:solidFill>
            </a:endParaRPr>
          </a:p>
        </p:txBody>
      </p:sp>
      <p:sp>
        <p:nvSpPr>
          <p:cNvPr id="57" name="Star Camera…">
            <a:extLst>
              <a:ext uri="{FF2B5EF4-FFF2-40B4-BE49-F238E27FC236}">
                <a16:creationId xmlns:a16="http://schemas.microsoft.com/office/drawing/2014/main" xmlns="" id="{8B23483B-7AB8-E581-8492-36FAA57AF5F1}"/>
              </a:ext>
            </a:extLst>
          </p:cNvPr>
          <p:cNvSpPr txBox="1"/>
          <p:nvPr/>
        </p:nvSpPr>
        <p:spPr>
          <a:xfrm>
            <a:off x="2838574" y="5520689"/>
            <a:ext cx="6045395" cy="1192635"/>
          </a:xfrm>
          <a:prstGeom prst="rect">
            <a:avLst/>
          </a:prstGeom>
          <a:ln w="38100">
            <a:solidFill>
              <a:srgbClr val="FFCCFF"/>
            </a:solidFill>
            <a:miter lim="400000"/>
          </a:ln>
          <a:extLst>
            <a:ext uri="{C572A759-6A51-4108-AA02-DFA0A04FC94B}">
              <ma14:wrappingTextBoxFlag xmlns:ma14="http://schemas.microsoft.com/office/mac/drawingml/2011/main" val="1"/>
            </a:ext>
          </a:extLst>
        </p:spPr>
        <p:txBody>
          <a:bodyPr wrap="square"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rgbClr val="FFCCFF"/>
                </a:solidFill>
              </a:rPr>
              <a:t> Combined Analysis</a:t>
            </a:r>
          </a:p>
          <a:p>
            <a:pPr marL="223235">
              <a:lnSpc>
                <a:spcPct val="80000"/>
              </a:lnSpc>
              <a:spcBef>
                <a:spcPts val="1687"/>
              </a:spcBef>
              <a:buSzPct val="171000"/>
              <a:defRPr sz="3000">
                <a:latin typeface="Helvetica"/>
                <a:ea typeface="Helvetica"/>
                <a:cs typeface="Helvetica"/>
                <a:sym typeface="Helvetica"/>
              </a:defRPr>
            </a:pPr>
            <a:r>
              <a:rPr lang="ja-JP" altLang="en-US" sz="2400" dirty="0">
                <a:solidFill>
                  <a:schemeClr val="bg1">
                    <a:lumMod val="65000"/>
                  </a:schemeClr>
                </a:solidFill>
              </a:rPr>
              <a:t>・</a:t>
            </a:r>
            <a:r>
              <a:rPr lang="en-US" altLang="ja-JP" sz="2400" dirty="0">
                <a:solidFill>
                  <a:schemeClr val="bg1">
                    <a:lumMod val="65000"/>
                  </a:schemeClr>
                </a:solidFill>
              </a:rPr>
              <a:t>Mapping detected events on celestial coord. (on going analysis)</a:t>
            </a:r>
            <a:endParaRPr lang="ja-JP" altLang="en-US" sz="2400" dirty="0">
              <a:solidFill>
                <a:schemeClr val="bg1">
                  <a:lumMod val="65000"/>
                </a:schemeClr>
              </a:solidFill>
            </a:endParaRPr>
          </a:p>
        </p:txBody>
      </p:sp>
      <p:grpSp>
        <p:nvGrpSpPr>
          <p:cNvPr id="8" name="グループ化 7">
            <a:extLst>
              <a:ext uri="{FF2B5EF4-FFF2-40B4-BE49-F238E27FC236}">
                <a16:creationId xmlns:a16="http://schemas.microsoft.com/office/drawing/2014/main" xmlns="" id="{BB562F8B-377F-E29F-460E-C6C6B4BE89A3}"/>
              </a:ext>
            </a:extLst>
          </p:cNvPr>
          <p:cNvGrpSpPr/>
          <p:nvPr/>
        </p:nvGrpSpPr>
        <p:grpSpPr>
          <a:xfrm>
            <a:off x="-8930" y="1130480"/>
            <a:ext cx="3098602" cy="5582843"/>
            <a:chOff x="-8930" y="1130480"/>
            <a:chExt cx="3098602" cy="5582843"/>
          </a:xfrm>
        </p:grpSpPr>
        <p:pic>
          <p:nvPicPr>
            <p:cNvPr id="15" name="droppedImage.png" descr="droppedImage.png">
              <a:extLst>
                <a:ext uri="{FF2B5EF4-FFF2-40B4-BE49-F238E27FC236}">
                  <a16:creationId xmlns:a16="http://schemas.microsoft.com/office/drawing/2014/main" xmlns="" id="{3EA6AF49-6A28-AAC6-A73C-0DAFE584D883}"/>
                </a:ext>
              </a:extLst>
            </p:cNvPr>
            <p:cNvPicPr>
              <a:picLocks noChangeAspect="1"/>
            </p:cNvPicPr>
            <p:nvPr/>
          </p:nvPicPr>
          <p:blipFill>
            <a:blip r:embed="rId3"/>
            <a:srcRect t="15110" r="7712" b="22662"/>
            <a:stretch/>
          </p:blipFill>
          <p:spPr>
            <a:xfrm>
              <a:off x="-8930" y="1633832"/>
              <a:ext cx="3098602" cy="3371268"/>
            </a:xfrm>
            <a:prstGeom prst="rect">
              <a:avLst/>
            </a:prstGeom>
            <a:ln w="12700">
              <a:miter lim="400000"/>
            </a:ln>
          </p:spPr>
        </p:pic>
        <p:grpSp>
          <p:nvGrpSpPr>
            <p:cNvPr id="7" name="グループ化 6">
              <a:extLst>
                <a:ext uri="{FF2B5EF4-FFF2-40B4-BE49-F238E27FC236}">
                  <a16:creationId xmlns:a16="http://schemas.microsoft.com/office/drawing/2014/main" xmlns="" id="{6D2121CD-0BF8-00A1-CA45-30E61DB2F022}"/>
                </a:ext>
              </a:extLst>
            </p:cNvPr>
            <p:cNvGrpSpPr/>
            <p:nvPr/>
          </p:nvGrpSpPr>
          <p:grpSpPr>
            <a:xfrm>
              <a:off x="0" y="1130480"/>
              <a:ext cx="2986109" cy="5582843"/>
              <a:chOff x="0" y="1130480"/>
              <a:chExt cx="2986109" cy="5582843"/>
            </a:xfrm>
          </p:grpSpPr>
          <p:pic>
            <p:nvPicPr>
              <p:cNvPr id="2" name="droppedImage.png" descr="droppedImage.png">
                <a:extLst>
                  <a:ext uri="{FF2B5EF4-FFF2-40B4-BE49-F238E27FC236}">
                    <a16:creationId xmlns:a16="http://schemas.microsoft.com/office/drawing/2014/main" xmlns="" id="{BF24926F-C8DE-2B72-B169-8E5459597888}"/>
                  </a:ext>
                </a:extLst>
              </p:cNvPr>
              <p:cNvPicPr>
                <a:picLocks noChangeAspect="1"/>
              </p:cNvPicPr>
              <p:nvPr/>
            </p:nvPicPr>
            <p:blipFill>
              <a:blip r:embed="rId3"/>
              <a:srcRect t="1706" r="18352" b="84630"/>
              <a:stretch/>
            </p:blipFill>
            <p:spPr>
              <a:xfrm>
                <a:off x="0" y="5075640"/>
                <a:ext cx="2741352" cy="740292"/>
              </a:xfrm>
              <a:prstGeom prst="rect">
                <a:avLst/>
              </a:prstGeom>
              <a:ln w="12700">
                <a:miter lim="400000"/>
              </a:ln>
            </p:spPr>
          </p:pic>
          <p:sp>
            <p:nvSpPr>
              <p:cNvPr id="22" name="線">
                <a:extLst>
                  <a:ext uri="{FF2B5EF4-FFF2-40B4-BE49-F238E27FC236}">
                    <a16:creationId xmlns:a16="http://schemas.microsoft.com/office/drawing/2014/main" xmlns="" id="{3C142774-7060-6040-C8C7-43FF06AB444A}"/>
                  </a:ext>
                </a:extLst>
              </p:cNvPr>
              <p:cNvSpPr/>
              <p:nvPr/>
            </p:nvSpPr>
            <p:spPr>
              <a:xfrm flipV="1">
                <a:off x="663941" y="1174617"/>
                <a:ext cx="412961" cy="5467149"/>
              </a:xfrm>
              <a:prstGeom prst="line">
                <a:avLst/>
              </a:prstGeom>
              <a:ln w="38100">
                <a:solidFill>
                  <a:srgbClr val="0061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grpSp>
            <p:nvGrpSpPr>
              <p:cNvPr id="26" name="グループ">
                <a:extLst>
                  <a:ext uri="{FF2B5EF4-FFF2-40B4-BE49-F238E27FC236}">
                    <a16:creationId xmlns:a16="http://schemas.microsoft.com/office/drawing/2014/main" xmlns="" id="{782DDAC0-194D-0362-5CF6-C96797B3A275}"/>
                  </a:ext>
                </a:extLst>
              </p:cNvPr>
              <p:cNvGrpSpPr/>
              <p:nvPr/>
            </p:nvGrpSpPr>
            <p:grpSpPr>
              <a:xfrm>
                <a:off x="1610091" y="1266963"/>
                <a:ext cx="648534" cy="2551305"/>
                <a:chOff x="322719" y="781766"/>
                <a:chExt cx="922359" cy="3628520"/>
              </a:xfrm>
            </p:grpSpPr>
            <p:grpSp>
              <p:nvGrpSpPr>
                <p:cNvPr id="27" name="グループ">
                  <a:extLst>
                    <a:ext uri="{FF2B5EF4-FFF2-40B4-BE49-F238E27FC236}">
                      <a16:creationId xmlns:a16="http://schemas.microsoft.com/office/drawing/2014/main" xmlns="" id="{4890975C-4BC3-4503-7153-938756EF89EB}"/>
                    </a:ext>
                  </a:extLst>
                </p:cNvPr>
                <p:cNvGrpSpPr/>
                <p:nvPr/>
              </p:nvGrpSpPr>
              <p:grpSpPr>
                <a:xfrm rot="1992565">
                  <a:off x="916946" y="781766"/>
                  <a:ext cx="328132" cy="686792"/>
                  <a:chOff x="319570" y="684809"/>
                  <a:chExt cx="328131" cy="686791"/>
                </a:xfrm>
              </p:grpSpPr>
              <p:sp>
                <p:nvSpPr>
                  <p:cNvPr id="45" name="線">
                    <a:extLst>
                      <a:ext uri="{FF2B5EF4-FFF2-40B4-BE49-F238E27FC236}">
                        <a16:creationId xmlns:a16="http://schemas.microsoft.com/office/drawing/2014/main" xmlns="" id="{F729EBAA-278F-3499-0F57-97AD0112DD29}"/>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46" name="線">
                    <a:extLst>
                      <a:ext uri="{FF2B5EF4-FFF2-40B4-BE49-F238E27FC236}">
                        <a16:creationId xmlns:a16="http://schemas.microsoft.com/office/drawing/2014/main" xmlns="" id="{282998CA-6DD1-3060-DF96-E7F7EEFC2F6A}"/>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47" name="線">
                    <a:extLst>
                      <a:ext uri="{FF2B5EF4-FFF2-40B4-BE49-F238E27FC236}">
                        <a16:creationId xmlns:a16="http://schemas.microsoft.com/office/drawing/2014/main" xmlns="" id="{B2D3AF05-79F4-5351-126E-327913A4AFF4}"/>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28" name="グループ">
                  <a:extLst>
                    <a:ext uri="{FF2B5EF4-FFF2-40B4-BE49-F238E27FC236}">
                      <a16:creationId xmlns:a16="http://schemas.microsoft.com/office/drawing/2014/main" xmlns="" id="{4988B426-03FF-24F2-675F-F12F1BF3298B}"/>
                    </a:ext>
                  </a:extLst>
                </p:cNvPr>
                <p:cNvGrpSpPr/>
                <p:nvPr/>
              </p:nvGrpSpPr>
              <p:grpSpPr>
                <a:xfrm rot="1992565">
                  <a:off x="576720" y="1565485"/>
                  <a:ext cx="647701" cy="1371601"/>
                  <a:chOff x="0" y="0"/>
                  <a:chExt cx="647700" cy="1371599"/>
                </a:xfrm>
              </p:grpSpPr>
              <p:sp>
                <p:nvSpPr>
                  <p:cNvPr id="36" name="線">
                    <a:extLst>
                      <a:ext uri="{FF2B5EF4-FFF2-40B4-BE49-F238E27FC236}">
                        <a16:creationId xmlns:a16="http://schemas.microsoft.com/office/drawing/2014/main" xmlns="" id="{5F588A73-1A88-660E-659F-934C1E36DCE0}"/>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7" name="線">
                    <a:extLst>
                      <a:ext uri="{FF2B5EF4-FFF2-40B4-BE49-F238E27FC236}">
                        <a16:creationId xmlns:a16="http://schemas.microsoft.com/office/drawing/2014/main" xmlns="" id="{F84EB289-6260-65B5-DAA1-A15A8FDEE066}"/>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8" name="線">
                    <a:extLst>
                      <a:ext uri="{FF2B5EF4-FFF2-40B4-BE49-F238E27FC236}">
                        <a16:creationId xmlns:a16="http://schemas.microsoft.com/office/drawing/2014/main" xmlns="" id="{811ABB7B-C00D-4FC9-9C3F-7817A3CDA557}"/>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9" name="線">
                    <a:extLst>
                      <a:ext uri="{FF2B5EF4-FFF2-40B4-BE49-F238E27FC236}">
                        <a16:creationId xmlns:a16="http://schemas.microsoft.com/office/drawing/2014/main" xmlns="" id="{DDD746B1-0AD5-4FFA-9B15-D08B81FA9688}"/>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dirty="0"/>
                  </a:p>
                </p:txBody>
              </p:sp>
              <p:sp>
                <p:nvSpPr>
                  <p:cNvPr id="40" name="線">
                    <a:extLst>
                      <a:ext uri="{FF2B5EF4-FFF2-40B4-BE49-F238E27FC236}">
                        <a16:creationId xmlns:a16="http://schemas.microsoft.com/office/drawing/2014/main" xmlns="" id="{C3D16770-9DCC-F072-13BE-76E935814250}"/>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41" name="線">
                    <a:extLst>
                      <a:ext uri="{FF2B5EF4-FFF2-40B4-BE49-F238E27FC236}">
                        <a16:creationId xmlns:a16="http://schemas.microsoft.com/office/drawing/2014/main" xmlns="" id="{9A194F77-2BA9-51AE-2123-BB02144FAB27}"/>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29" name="グループ">
                  <a:extLst>
                    <a:ext uri="{FF2B5EF4-FFF2-40B4-BE49-F238E27FC236}">
                      <a16:creationId xmlns:a16="http://schemas.microsoft.com/office/drawing/2014/main" xmlns="" id="{8D1E9F50-13A3-6B76-8C97-DB9C6B058C5B}"/>
                    </a:ext>
                  </a:extLst>
                </p:cNvPr>
                <p:cNvGrpSpPr/>
                <p:nvPr/>
              </p:nvGrpSpPr>
              <p:grpSpPr>
                <a:xfrm rot="1992565">
                  <a:off x="322719" y="3038685"/>
                  <a:ext cx="647702" cy="1371601"/>
                  <a:chOff x="0" y="0"/>
                  <a:chExt cx="647700" cy="1371599"/>
                </a:xfrm>
              </p:grpSpPr>
              <p:sp>
                <p:nvSpPr>
                  <p:cNvPr id="30" name="線">
                    <a:extLst>
                      <a:ext uri="{FF2B5EF4-FFF2-40B4-BE49-F238E27FC236}">
                        <a16:creationId xmlns:a16="http://schemas.microsoft.com/office/drawing/2014/main" xmlns="" id="{E66D1474-BFC5-5600-0C03-FD8685D6C4B0}"/>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1" name="線">
                    <a:extLst>
                      <a:ext uri="{FF2B5EF4-FFF2-40B4-BE49-F238E27FC236}">
                        <a16:creationId xmlns:a16="http://schemas.microsoft.com/office/drawing/2014/main" xmlns="" id="{B8905C43-710A-1165-599A-C5EAE37A36B1}"/>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2" name="線">
                    <a:extLst>
                      <a:ext uri="{FF2B5EF4-FFF2-40B4-BE49-F238E27FC236}">
                        <a16:creationId xmlns:a16="http://schemas.microsoft.com/office/drawing/2014/main" xmlns="" id="{D2112491-8C8F-99F6-C4F7-E3EF505260A3}"/>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3" name="線">
                    <a:extLst>
                      <a:ext uri="{FF2B5EF4-FFF2-40B4-BE49-F238E27FC236}">
                        <a16:creationId xmlns:a16="http://schemas.microsoft.com/office/drawing/2014/main" xmlns="" id="{D9962672-7798-B6D4-1C75-015583357111}"/>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4" name="線">
                    <a:extLst>
                      <a:ext uri="{FF2B5EF4-FFF2-40B4-BE49-F238E27FC236}">
                        <a16:creationId xmlns:a16="http://schemas.microsoft.com/office/drawing/2014/main" xmlns="" id="{69120D0B-A711-237B-3B9E-F06F4440CC49}"/>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5" name="線">
                    <a:extLst>
                      <a:ext uri="{FF2B5EF4-FFF2-40B4-BE49-F238E27FC236}">
                        <a16:creationId xmlns:a16="http://schemas.microsoft.com/office/drawing/2014/main" xmlns="" id="{EF2DC87B-0560-4E5E-1F1F-9B5C8A10AAE5}"/>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sp>
            <p:nvSpPr>
              <p:cNvPr id="48" name="線">
                <a:extLst>
                  <a:ext uri="{FF2B5EF4-FFF2-40B4-BE49-F238E27FC236}">
                    <a16:creationId xmlns:a16="http://schemas.microsoft.com/office/drawing/2014/main" xmlns="" id="{010EE2D0-F435-288B-9D14-63C903216066}"/>
                  </a:ext>
                </a:extLst>
              </p:cNvPr>
              <p:cNvSpPr/>
              <p:nvPr/>
            </p:nvSpPr>
            <p:spPr>
              <a:xfrm flipH="1" flipV="1">
                <a:off x="1699615" y="3881831"/>
                <a:ext cx="214477" cy="2474519"/>
              </a:xfrm>
              <a:prstGeom prst="line">
                <a:avLst/>
              </a:prstGeom>
              <a:ln w="63500">
                <a:solidFill>
                  <a:srgbClr val="0061FF"/>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49" name="線">
                <a:extLst>
                  <a:ext uri="{FF2B5EF4-FFF2-40B4-BE49-F238E27FC236}">
                    <a16:creationId xmlns:a16="http://schemas.microsoft.com/office/drawing/2014/main" xmlns="" id="{EEF0C339-1CCC-A3C4-8C13-2C960791C90D}"/>
                  </a:ext>
                </a:extLst>
              </p:cNvPr>
              <p:cNvSpPr/>
              <p:nvPr/>
            </p:nvSpPr>
            <p:spPr>
              <a:xfrm flipV="1">
                <a:off x="1310893" y="3914655"/>
                <a:ext cx="393373" cy="2798668"/>
              </a:xfrm>
              <a:prstGeom prst="line">
                <a:avLst/>
              </a:prstGeom>
              <a:ln w="63500">
                <a:solidFill>
                  <a:srgbClr val="FF4013"/>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50" name="P,α,e etc">
                <a:extLst>
                  <a:ext uri="{FF2B5EF4-FFF2-40B4-BE49-F238E27FC236}">
                    <a16:creationId xmlns:a16="http://schemas.microsoft.com/office/drawing/2014/main" xmlns="" id="{C440AFB4-708B-5C04-B84E-5E8FEB63854E}"/>
                  </a:ext>
                </a:extLst>
              </p:cNvPr>
              <p:cNvSpPr txBox="1"/>
              <p:nvPr/>
            </p:nvSpPr>
            <p:spPr>
              <a:xfrm>
                <a:off x="136338" y="1130480"/>
                <a:ext cx="1335302"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3600">
                    <a:solidFill>
                      <a:srgbClr val="0061FF"/>
                    </a:solidFill>
                  </a:defRPr>
                </a:pPr>
                <a:r>
                  <a:rPr sz="2531"/>
                  <a:t>P,α,e </a:t>
                </a:r>
                <a:r>
                  <a:rPr sz="1547"/>
                  <a:t>etc</a:t>
                </a:r>
              </a:p>
            </p:txBody>
          </p:sp>
          <p:sp>
            <p:nvSpPr>
              <p:cNvPr id="51" name="γ">
                <a:extLst>
                  <a:ext uri="{FF2B5EF4-FFF2-40B4-BE49-F238E27FC236}">
                    <a16:creationId xmlns:a16="http://schemas.microsoft.com/office/drawing/2014/main" xmlns="" id="{BC1692AE-3690-CE6C-9A43-376F6B07CFA0}"/>
                  </a:ext>
                </a:extLst>
              </p:cNvPr>
              <p:cNvSpPr txBox="1"/>
              <p:nvPr/>
            </p:nvSpPr>
            <p:spPr>
              <a:xfrm>
                <a:off x="1814626" y="3119526"/>
                <a:ext cx="594715"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5800">
                    <a:solidFill>
                      <a:srgbClr val="BE38F3"/>
                    </a:solidFill>
                    <a:latin typeface="+mj-lt"/>
                    <a:ea typeface="+mj-ea"/>
                    <a:cs typeface="+mj-cs"/>
                    <a:sym typeface="ヒラギノ角ゴ Pro W6"/>
                  </a:defRPr>
                </a:lvl1pPr>
              </a:lstStyle>
              <a:p>
                <a:r>
                  <a:rPr sz="4078" b="1" dirty="0"/>
                  <a:t>γ</a:t>
                </a:r>
              </a:p>
            </p:txBody>
          </p:sp>
          <p:sp>
            <p:nvSpPr>
              <p:cNvPr id="52" name="e+">
                <a:extLst>
                  <a:ext uri="{FF2B5EF4-FFF2-40B4-BE49-F238E27FC236}">
                    <a16:creationId xmlns:a16="http://schemas.microsoft.com/office/drawing/2014/main" xmlns="" id="{83328DC8-3D5C-4037-F0E3-239A4C102DAD}"/>
                  </a:ext>
                </a:extLst>
              </p:cNvPr>
              <p:cNvSpPr txBox="1"/>
              <p:nvPr/>
            </p:nvSpPr>
            <p:spPr>
              <a:xfrm>
                <a:off x="1853955" y="4103494"/>
                <a:ext cx="581891"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0061FF"/>
                    </a:solidFill>
                    <a:latin typeface="+mj-lt"/>
                    <a:ea typeface="+mj-ea"/>
                    <a:cs typeface="+mj-cs"/>
                    <a:sym typeface="ヒラギノ角ゴ Pro W6"/>
                  </a:defRPr>
                </a:pPr>
                <a:r>
                  <a:rPr sz="4078"/>
                  <a:t>e</a:t>
                </a:r>
                <a:r>
                  <a:rPr sz="4078" baseline="31999"/>
                  <a:t>+</a:t>
                </a:r>
              </a:p>
            </p:txBody>
          </p:sp>
          <p:sp>
            <p:nvSpPr>
              <p:cNvPr id="53" name="e-">
                <a:extLst>
                  <a:ext uri="{FF2B5EF4-FFF2-40B4-BE49-F238E27FC236}">
                    <a16:creationId xmlns:a16="http://schemas.microsoft.com/office/drawing/2014/main" xmlns="" id="{F0B267EA-BA10-4D6F-AE8A-EA4F430C896B}"/>
                  </a:ext>
                </a:extLst>
              </p:cNvPr>
              <p:cNvSpPr txBox="1"/>
              <p:nvPr/>
            </p:nvSpPr>
            <p:spPr>
              <a:xfrm>
                <a:off x="1005584" y="4103494"/>
                <a:ext cx="487314"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FF4013"/>
                    </a:solidFill>
                    <a:latin typeface="+mj-lt"/>
                    <a:ea typeface="+mj-ea"/>
                    <a:cs typeface="+mj-cs"/>
                    <a:sym typeface="ヒラギノ角ゴ Pro W6"/>
                  </a:defRPr>
                </a:pPr>
                <a:r>
                  <a:rPr sz="4078"/>
                  <a:t>e</a:t>
                </a:r>
                <a:r>
                  <a:rPr sz="4078" baseline="31999"/>
                  <a:t>-</a:t>
                </a:r>
              </a:p>
            </p:txBody>
          </p:sp>
          <p:sp>
            <p:nvSpPr>
              <p:cNvPr id="54" name="0.47 g/cm2">
                <a:extLst>
                  <a:ext uri="{FF2B5EF4-FFF2-40B4-BE49-F238E27FC236}">
                    <a16:creationId xmlns:a16="http://schemas.microsoft.com/office/drawing/2014/main" xmlns="" id="{075D69DB-9111-AA8F-274B-7163334350F0}"/>
                  </a:ext>
                </a:extLst>
              </p:cNvPr>
              <p:cNvSpPr txBox="1"/>
              <p:nvPr/>
            </p:nvSpPr>
            <p:spPr>
              <a:xfrm>
                <a:off x="2152546" y="2538785"/>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a:t>0.47 g/cm</a:t>
                </a:r>
                <a:r>
                  <a:rPr sz="1195" baseline="31999"/>
                  <a:t>2</a:t>
                </a:r>
              </a:p>
            </p:txBody>
          </p:sp>
          <p:sp>
            <p:nvSpPr>
              <p:cNvPr id="6" name="0.37 g/cm2">
                <a:extLst>
                  <a:ext uri="{FF2B5EF4-FFF2-40B4-BE49-F238E27FC236}">
                    <a16:creationId xmlns:a16="http://schemas.microsoft.com/office/drawing/2014/main" xmlns="" id="{8A1D1C1A-0CC6-812C-7345-5DA24E2568ED}"/>
                  </a:ext>
                </a:extLst>
              </p:cNvPr>
              <p:cNvSpPr txBox="1"/>
              <p:nvPr/>
            </p:nvSpPr>
            <p:spPr>
              <a:xfrm>
                <a:off x="1908089" y="5373102"/>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dirty="0"/>
                  <a:t>0.37 g/cm</a:t>
                </a:r>
                <a:r>
                  <a:rPr sz="1195" baseline="31999" dirty="0"/>
                  <a:t>2</a:t>
                </a:r>
              </a:p>
            </p:txBody>
          </p:sp>
        </p:grpSp>
      </p:grpSp>
    </p:spTree>
    <p:extLst>
      <p:ext uri="{BB962C8B-B14F-4D97-AF65-F5344CB8AC3E}">
        <p14:creationId xmlns:p14="http://schemas.microsoft.com/office/powerpoint/2010/main" val="3169732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91A73465-F4BA-2E08-F019-EA7795D64BFC}"/>
              </a:ext>
            </a:extLst>
          </p:cNvPr>
          <p:cNvPicPr>
            <a:picLocks noChangeAspect="1"/>
          </p:cNvPicPr>
          <p:nvPr/>
        </p:nvPicPr>
        <p:blipFill>
          <a:blip r:embed="rId3"/>
          <a:stretch>
            <a:fillRect/>
          </a:stretch>
        </p:blipFill>
        <p:spPr>
          <a:xfrm>
            <a:off x="156446" y="1017820"/>
            <a:ext cx="2223601" cy="3946731"/>
          </a:xfrm>
          <a:prstGeom prst="rect">
            <a:avLst/>
          </a:prstGeom>
        </p:spPr>
      </p:pic>
      <p:sp>
        <p:nvSpPr>
          <p:cNvPr id="6" name="正方形/長方形 5">
            <a:extLst>
              <a:ext uri="{FF2B5EF4-FFF2-40B4-BE49-F238E27FC236}">
                <a16:creationId xmlns:a16="http://schemas.microsoft.com/office/drawing/2014/main" xmlns="" id="{EA31CE4C-B1DD-9C16-60D2-6E2955ED02EF}"/>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18755F09-7B53-1BF0-C811-4EB23464677E}"/>
              </a:ext>
            </a:extLst>
          </p:cNvPr>
          <p:cNvSpPr txBox="1"/>
          <p:nvPr/>
        </p:nvSpPr>
        <p:spPr>
          <a:xfrm>
            <a:off x="330201" y="90081"/>
            <a:ext cx="8604794" cy="707886"/>
          </a:xfrm>
          <a:prstGeom prst="rect">
            <a:avLst/>
          </a:prstGeom>
          <a:noFill/>
        </p:spPr>
        <p:txBody>
          <a:bodyPr wrap="square" rtlCol="0">
            <a:spAutoFit/>
          </a:bodyPr>
          <a:lstStyle/>
          <a:p>
            <a:r>
              <a:rPr kumimoji="1" lang="en-US" altLang="ja-JP" sz="4000" b="1" dirty="0"/>
              <a:t>Timestamper Analysis</a:t>
            </a:r>
          </a:p>
        </p:txBody>
      </p:sp>
      <p:sp>
        <p:nvSpPr>
          <p:cNvPr id="4" name="スライド番号プレースホルダー 3">
            <a:extLst>
              <a:ext uri="{FF2B5EF4-FFF2-40B4-BE49-F238E27FC236}">
                <a16:creationId xmlns:a16="http://schemas.microsoft.com/office/drawing/2014/main" xmlns="" id="{6E904596-1710-FB29-870B-82ED9E7319EA}"/>
              </a:ext>
            </a:extLst>
          </p:cNvPr>
          <p:cNvSpPr>
            <a:spLocks noGrp="1"/>
          </p:cNvSpPr>
          <p:nvPr>
            <p:ph type="sldNum" sz="quarter" idx="12"/>
          </p:nvPr>
        </p:nvSpPr>
        <p:spPr>
          <a:xfrm>
            <a:off x="6457950" y="6356351"/>
            <a:ext cx="2057400" cy="365125"/>
          </a:xfrm>
        </p:spPr>
        <p:txBody>
          <a:bodyPr/>
          <a:lstStyle/>
          <a:p>
            <a:fld id="{32F2029B-449B-4A15-AEEA-21A8CF85B575}" type="slidenum">
              <a:rPr kumimoji="1" lang="ja-JP" altLang="en-US" smtClean="0">
                <a:solidFill>
                  <a:schemeClr val="tx1"/>
                </a:solidFill>
              </a:rPr>
              <a:t>35</a:t>
            </a:fld>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xmlns="" id="{C71185DD-CF05-6D3F-5B90-B5C64ABF162B}"/>
              </a:ext>
            </a:extLst>
          </p:cNvPr>
          <p:cNvSpPr txBox="1"/>
          <p:nvPr/>
        </p:nvSpPr>
        <p:spPr>
          <a:xfrm>
            <a:off x="19665" y="5742571"/>
            <a:ext cx="9124335" cy="523220"/>
          </a:xfrm>
          <a:prstGeom prst="rect">
            <a:avLst/>
          </a:prstGeom>
          <a:noFill/>
        </p:spPr>
        <p:txBody>
          <a:bodyPr wrap="square" rtlCol="0">
            <a:spAutoFit/>
          </a:bodyPr>
          <a:lstStyle/>
          <a:p>
            <a:pPr algn="ctr"/>
            <a:r>
              <a:rPr kumimoji="1" lang="en-US" altLang="ja-JP" sz="2800" b="1" dirty="0">
                <a:solidFill>
                  <a:srgbClr val="FF0000"/>
                </a:solidFill>
              </a:rPr>
              <a:t>Separate tracks by time with position displacement</a:t>
            </a:r>
          </a:p>
        </p:txBody>
      </p:sp>
      <p:grpSp>
        <p:nvGrpSpPr>
          <p:cNvPr id="9" name="グループ化 8">
            <a:extLst>
              <a:ext uri="{FF2B5EF4-FFF2-40B4-BE49-F238E27FC236}">
                <a16:creationId xmlns:a16="http://schemas.microsoft.com/office/drawing/2014/main" xmlns="" id="{E3071C91-6DC5-7FBB-DD90-1A6483AFAC15}"/>
              </a:ext>
            </a:extLst>
          </p:cNvPr>
          <p:cNvGrpSpPr/>
          <p:nvPr/>
        </p:nvGrpSpPr>
        <p:grpSpPr>
          <a:xfrm>
            <a:off x="2555846" y="1045788"/>
            <a:ext cx="6482062" cy="2675106"/>
            <a:chOff x="2611372" y="1617496"/>
            <a:chExt cx="6482062" cy="2675106"/>
          </a:xfrm>
        </p:grpSpPr>
        <p:grpSp>
          <p:nvGrpSpPr>
            <p:cNvPr id="47" name="グループ化 46">
              <a:extLst>
                <a:ext uri="{FF2B5EF4-FFF2-40B4-BE49-F238E27FC236}">
                  <a16:creationId xmlns:a16="http://schemas.microsoft.com/office/drawing/2014/main" xmlns="" id="{2736CD6E-73F7-9CB6-2551-63FC0562EBBD}"/>
                </a:ext>
              </a:extLst>
            </p:cNvPr>
            <p:cNvGrpSpPr/>
            <p:nvPr/>
          </p:nvGrpSpPr>
          <p:grpSpPr>
            <a:xfrm>
              <a:off x="2611372" y="1617496"/>
              <a:ext cx="6482062" cy="2675106"/>
              <a:chOff x="2611372" y="1617496"/>
              <a:chExt cx="6482062" cy="2675106"/>
            </a:xfrm>
          </p:grpSpPr>
          <p:grpSp>
            <p:nvGrpSpPr>
              <p:cNvPr id="46" name="グループ化 45">
                <a:extLst>
                  <a:ext uri="{FF2B5EF4-FFF2-40B4-BE49-F238E27FC236}">
                    <a16:creationId xmlns:a16="http://schemas.microsoft.com/office/drawing/2014/main" xmlns="" id="{549327D4-2498-FA42-B9D8-DC4FA871F093}"/>
                  </a:ext>
                </a:extLst>
              </p:cNvPr>
              <p:cNvGrpSpPr/>
              <p:nvPr/>
            </p:nvGrpSpPr>
            <p:grpSpPr>
              <a:xfrm>
                <a:off x="2611372" y="2039366"/>
                <a:ext cx="6482062" cy="2253236"/>
                <a:chOff x="2611372" y="2039366"/>
                <a:chExt cx="6482062" cy="2253236"/>
              </a:xfrm>
            </p:grpSpPr>
            <p:grpSp>
              <p:nvGrpSpPr>
                <p:cNvPr id="12" name="グループ化 11">
                  <a:extLst>
                    <a:ext uri="{FF2B5EF4-FFF2-40B4-BE49-F238E27FC236}">
                      <a16:creationId xmlns:a16="http://schemas.microsoft.com/office/drawing/2014/main" xmlns="" id="{4E0965D0-7970-8806-AE6D-5480E52133A1}"/>
                    </a:ext>
                  </a:extLst>
                </p:cNvPr>
                <p:cNvGrpSpPr/>
                <p:nvPr/>
              </p:nvGrpSpPr>
              <p:grpSpPr>
                <a:xfrm>
                  <a:off x="2611372" y="2039366"/>
                  <a:ext cx="6482062" cy="2253236"/>
                  <a:chOff x="2532991" y="567617"/>
                  <a:chExt cx="6482062" cy="2253236"/>
                </a:xfrm>
              </p:grpSpPr>
              <p:grpSp>
                <p:nvGrpSpPr>
                  <p:cNvPr id="11" name="グループ化 10">
                    <a:extLst>
                      <a:ext uri="{FF2B5EF4-FFF2-40B4-BE49-F238E27FC236}">
                        <a16:creationId xmlns:a16="http://schemas.microsoft.com/office/drawing/2014/main" xmlns="" id="{BF6FBB57-1DD7-E833-38D9-FF79AD61A017}"/>
                      </a:ext>
                    </a:extLst>
                  </p:cNvPr>
                  <p:cNvGrpSpPr/>
                  <p:nvPr/>
                </p:nvGrpSpPr>
                <p:grpSpPr>
                  <a:xfrm>
                    <a:off x="2532991" y="567617"/>
                    <a:ext cx="6482062" cy="2253236"/>
                    <a:chOff x="2532991" y="833954"/>
                    <a:chExt cx="6482062" cy="2253236"/>
                  </a:xfrm>
                </p:grpSpPr>
                <p:sp>
                  <p:nvSpPr>
                    <p:cNvPr id="28" name="テキスト ボックス 27">
                      <a:extLst>
                        <a:ext uri="{FF2B5EF4-FFF2-40B4-BE49-F238E27FC236}">
                          <a16:creationId xmlns:a16="http://schemas.microsoft.com/office/drawing/2014/main" xmlns="" id="{4321E291-FEB7-2137-516B-8609339BB7DF}"/>
                        </a:ext>
                      </a:extLst>
                    </p:cNvPr>
                    <p:cNvSpPr txBox="1"/>
                    <p:nvPr/>
                  </p:nvSpPr>
                  <p:spPr>
                    <a:xfrm rot="16200000">
                      <a:off x="1946393" y="1601871"/>
                      <a:ext cx="1419417" cy="246221"/>
                    </a:xfrm>
                    <a:prstGeom prst="rect">
                      <a:avLst/>
                    </a:prstGeom>
                    <a:no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 / </a:t>
                      </a:r>
                      <a:r>
                        <a:rPr lang="en-US" altLang="ja-JP" sz="1600" dirty="0">
                          <a:latin typeface="Times New Roman" panose="02020603050405020304" pitchFamily="18" charset="0"/>
                          <a:cs typeface="Times New Roman" panose="02020603050405020304" pitchFamily="18" charset="0"/>
                        </a:rPr>
                        <a:t>10</a:t>
                      </a:r>
                      <a:r>
                        <a:rPr lang="en-US" altLang="ja-JP" sz="1600" i="1"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xmlns="" id="{4603F91A-08F8-49C3-D194-952D58999D4C}"/>
                        </a:ext>
                      </a:extLst>
                    </p:cNvPr>
                    <p:cNvSpPr txBox="1"/>
                    <p:nvPr/>
                  </p:nvSpPr>
                  <p:spPr>
                    <a:xfrm>
                      <a:off x="2627501" y="833954"/>
                      <a:ext cx="793181"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200000</a:t>
                      </a:r>
                      <a:endParaRPr kumimoji="1" lang="ja-JP" altLang="en-US" sz="1600" dirty="0">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a16="http://schemas.microsoft.com/office/drawing/2014/main" xmlns="" id="{7C2F04AC-2D3C-49F2-BFF3-3CD524449209}"/>
                        </a:ext>
                      </a:extLst>
                    </p:cNvPr>
                    <p:cNvSpPr txBox="1"/>
                    <p:nvPr/>
                  </p:nvSpPr>
                  <p:spPr>
                    <a:xfrm>
                      <a:off x="2775722" y="1686830"/>
                      <a:ext cx="644960"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100000</a:t>
                      </a:r>
                      <a:endParaRPr kumimoji="1" lang="ja-JP" altLang="en-US" sz="1600" dirty="0">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xmlns="" id="{7F31CFB1-7197-40DD-E583-5E8ADB238463}"/>
                        </a:ext>
                      </a:extLst>
                    </p:cNvPr>
                    <p:cNvSpPr txBox="1"/>
                    <p:nvPr/>
                  </p:nvSpPr>
                  <p:spPr>
                    <a:xfrm>
                      <a:off x="6493979" y="2840969"/>
                      <a:ext cx="2521074" cy="246221"/>
                    </a:xfrm>
                    <a:prstGeom prst="rect">
                      <a:avLst/>
                    </a:prstGeom>
                    <a:solidFill>
                      <a:schemeClr val="bg1"/>
                    </a:solid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Position displacement </a:t>
                      </a:r>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49" name="テキスト ボックス 48">
                      <a:extLst>
                        <a:ext uri="{FF2B5EF4-FFF2-40B4-BE49-F238E27FC236}">
                          <a16:creationId xmlns:a16="http://schemas.microsoft.com/office/drawing/2014/main" xmlns="" id="{C3409768-6E6B-4F6E-E864-2A896F32FAB7}"/>
                        </a:ext>
                      </a:extLst>
                    </p:cNvPr>
                    <p:cNvSpPr txBox="1"/>
                    <p:nvPr/>
                  </p:nvSpPr>
                  <p:spPr>
                    <a:xfrm>
                      <a:off x="5511405" y="2630045"/>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52" name="テキスト ボックス 51">
                      <a:extLst>
                        <a:ext uri="{FF2B5EF4-FFF2-40B4-BE49-F238E27FC236}">
                          <a16:creationId xmlns:a16="http://schemas.microsoft.com/office/drawing/2014/main" xmlns="" id="{0B8506AD-EBC3-1F10-EE4D-747B21D89B57}"/>
                        </a:ext>
                      </a:extLst>
                    </p:cNvPr>
                    <p:cNvSpPr txBox="1"/>
                    <p:nvPr/>
                  </p:nvSpPr>
                  <p:spPr>
                    <a:xfrm>
                      <a:off x="6380956" y="2614520"/>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53" name="テキスト ボックス 52">
                      <a:extLst>
                        <a:ext uri="{FF2B5EF4-FFF2-40B4-BE49-F238E27FC236}">
                          <a16:creationId xmlns:a16="http://schemas.microsoft.com/office/drawing/2014/main" xmlns="" id="{95E93121-728E-12F4-BE55-24EFA0ADD703}"/>
                        </a:ext>
                      </a:extLst>
                    </p:cNvPr>
                    <p:cNvSpPr txBox="1"/>
                    <p:nvPr/>
                  </p:nvSpPr>
                  <p:spPr>
                    <a:xfrm>
                      <a:off x="7233852" y="2608602"/>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3000</a:t>
                      </a:r>
                      <a:endParaRPr kumimoji="1" lang="ja-JP" altLang="en-US" sz="1600" dirty="0">
                        <a:latin typeface="Times New Roman" panose="02020603050405020304" pitchFamily="18" charset="0"/>
                        <a:cs typeface="Times New Roman" panose="02020603050405020304" pitchFamily="18" charset="0"/>
                      </a:endParaRPr>
                    </a:p>
                  </p:txBody>
                </p:sp>
                <p:sp>
                  <p:nvSpPr>
                    <p:cNvPr id="54" name="テキスト ボックス 53">
                      <a:extLst>
                        <a:ext uri="{FF2B5EF4-FFF2-40B4-BE49-F238E27FC236}">
                          <a16:creationId xmlns:a16="http://schemas.microsoft.com/office/drawing/2014/main" xmlns="" id="{6C0F9C60-262B-1D80-FDC6-8760EFEAA9AB}"/>
                        </a:ext>
                      </a:extLst>
                    </p:cNvPr>
                    <p:cNvSpPr txBox="1"/>
                    <p:nvPr/>
                  </p:nvSpPr>
                  <p:spPr>
                    <a:xfrm>
                      <a:off x="4590726" y="2634624"/>
                      <a:ext cx="485357" cy="246221"/>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55" name="テキスト ボックス 54">
                      <a:extLst>
                        <a:ext uri="{FF2B5EF4-FFF2-40B4-BE49-F238E27FC236}">
                          <a16:creationId xmlns:a16="http://schemas.microsoft.com/office/drawing/2014/main" xmlns="" id="{230BAA02-D991-DE77-FA6B-A600F56CB26C}"/>
                        </a:ext>
                      </a:extLst>
                    </p:cNvPr>
                    <p:cNvSpPr txBox="1"/>
                    <p:nvPr/>
                  </p:nvSpPr>
                  <p:spPr>
                    <a:xfrm>
                      <a:off x="3691448" y="2624157"/>
                      <a:ext cx="485357"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cxnSp>
                  <p:nvCxnSpPr>
                    <p:cNvPr id="8" name="直線矢印コネクタ 7">
                      <a:extLst>
                        <a:ext uri="{FF2B5EF4-FFF2-40B4-BE49-F238E27FC236}">
                          <a16:creationId xmlns:a16="http://schemas.microsoft.com/office/drawing/2014/main" xmlns="" id="{A11B9AE3-F9EF-D5E1-ABD5-5C129350A5B7}"/>
                        </a:ext>
                      </a:extLst>
                    </p:cNvPr>
                    <p:cNvCxnSpPr>
                      <a:cxnSpLocks/>
                    </p:cNvCxnSpPr>
                    <p:nvPr/>
                  </p:nvCxnSpPr>
                  <p:spPr>
                    <a:xfrm>
                      <a:off x="6134345" y="2434691"/>
                      <a:ext cx="422379"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0" name="テキスト ボックス 9">
                      <a:extLst>
                        <a:ext uri="{FF2B5EF4-FFF2-40B4-BE49-F238E27FC236}">
                          <a16:creationId xmlns:a16="http://schemas.microsoft.com/office/drawing/2014/main" xmlns="" id="{C052F7B0-46C1-AF40-E66F-FEFBF7CC6BD6}"/>
                        </a:ext>
                      </a:extLst>
                    </p:cNvPr>
                    <p:cNvSpPr txBox="1"/>
                    <p:nvPr/>
                  </p:nvSpPr>
                  <p:spPr>
                    <a:xfrm>
                      <a:off x="6096708" y="2022293"/>
                      <a:ext cx="981533" cy="400110"/>
                    </a:xfrm>
                    <a:prstGeom prst="rect">
                      <a:avLst/>
                    </a:prstGeom>
                    <a:noFill/>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500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sp>
                  <p:nvSpPr>
                    <p:cNvPr id="85" name="吹き出し: 四角形 84">
                      <a:extLst>
                        <a:ext uri="{FF2B5EF4-FFF2-40B4-BE49-F238E27FC236}">
                          <a16:creationId xmlns:a16="http://schemas.microsoft.com/office/drawing/2014/main" xmlns="" id="{A727E78A-E9A3-D54D-E0C7-4E7BEB7C8043}"/>
                        </a:ext>
                      </a:extLst>
                    </p:cNvPr>
                    <p:cNvSpPr/>
                    <p:nvPr/>
                  </p:nvSpPr>
                  <p:spPr>
                    <a:xfrm>
                      <a:off x="5765773" y="1519830"/>
                      <a:ext cx="1194308" cy="386202"/>
                    </a:xfrm>
                    <a:prstGeom prst="wedgeRectCallout">
                      <a:avLst>
                        <a:gd name="adj1" fmla="val -21011"/>
                        <a:gd name="adj2" fmla="val 140604"/>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2 h/step</a:t>
                      </a:r>
                      <a:endParaRPr kumimoji="1" lang="ja-JP" altLang="en-US" sz="2000" dirty="0">
                        <a:solidFill>
                          <a:srgbClr val="FF0000"/>
                        </a:solidFill>
                      </a:endParaRPr>
                    </a:p>
                  </p:txBody>
                </p:sp>
              </p:grpSp>
              <p:sp>
                <p:nvSpPr>
                  <p:cNvPr id="5" name="テキスト ボックス 4">
                    <a:extLst>
                      <a:ext uri="{FF2B5EF4-FFF2-40B4-BE49-F238E27FC236}">
                        <a16:creationId xmlns:a16="http://schemas.microsoft.com/office/drawing/2014/main" xmlns="" id="{25DECF31-7BCC-94EA-63FD-9423818707B6}"/>
                      </a:ext>
                    </a:extLst>
                  </p:cNvPr>
                  <p:cNvSpPr txBox="1"/>
                  <p:nvPr/>
                </p:nvSpPr>
                <p:spPr>
                  <a:xfrm>
                    <a:off x="3019646" y="2261904"/>
                    <a:ext cx="413909" cy="246221"/>
                  </a:xfrm>
                  <a:prstGeom prst="rect">
                    <a:avLst/>
                  </a:prstGeom>
                  <a:solidFill>
                    <a:schemeClr val="bg1"/>
                  </a:solid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pic>
              <p:nvPicPr>
                <p:cNvPr id="32" name="図 31">
                  <a:extLst>
                    <a:ext uri="{FF2B5EF4-FFF2-40B4-BE49-F238E27FC236}">
                      <a16:creationId xmlns:a16="http://schemas.microsoft.com/office/drawing/2014/main" xmlns="" id="{5813BB90-1EFD-A1EE-3F93-0F638B529A27}"/>
                    </a:ext>
                  </a:extLst>
                </p:cNvPr>
                <p:cNvPicPr>
                  <a:picLocks noChangeAspect="1"/>
                </p:cNvPicPr>
                <p:nvPr/>
              </p:nvPicPr>
              <p:blipFill rotWithShape="1">
                <a:blip r:embed="rId4"/>
                <a:srcRect l="11804" t="15778" r="23631" b="12037"/>
                <a:stretch/>
              </p:blipFill>
              <p:spPr>
                <a:xfrm>
                  <a:off x="3503263" y="2050687"/>
                  <a:ext cx="4580362" cy="1816121"/>
                </a:xfrm>
                <a:prstGeom prst="rect">
                  <a:avLst/>
                </a:prstGeom>
              </p:spPr>
            </p:pic>
          </p:grpSp>
          <p:sp>
            <p:nvSpPr>
              <p:cNvPr id="34" name="吹き出し: 四角形 33">
                <a:extLst>
                  <a:ext uri="{FF2B5EF4-FFF2-40B4-BE49-F238E27FC236}">
                    <a16:creationId xmlns:a16="http://schemas.microsoft.com/office/drawing/2014/main" xmlns="" id="{FF08C27C-CE62-EEDA-9126-E06EB6003781}"/>
                  </a:ext>
                </a:extLst>
              </p:cNvPr>
              <p:cNvSpPr/>
              <p:nvPr/>
            </p:nvSpPr>
            <p:spPr>
              <a:xfrm>
                <a:off x="3338658" y="1617496"/>
                <a:ext cx="5232218" cy="386202"/>
              </a:xfrm>
              <a:prstGeom prst="wedgeRectCallout">
                <a:avLst>
                  <a:gd name="adj1" fmla="val -19880"/>
                  <a:gd name="adj2" fmla="val 158643"/>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On ground tracks</a:t>
                </a:r>
                <a:r>
                  <a:rPr kumimoji="1" lang="ja-JP" altLang="en-US" sz="2000" dirty="0">
                    <a:solidFill>
                      <a:srgbClr val="FF0000"/>
                    </a:solidFill>
                  </a:rPr>
                  <a:t>（～</a:t>
                </a:r>
                <a:r>
                  <a:rPr kumimoji="1" lang="en-US" altLang="ja-JP" sz="2000" dirty="0">
                    <a:solidFill>
                      <a:srgbClr val="FF0000"/>
                    </a:solidFill>
                  </a:rPr>
                  <a:t>8×10</a:t>
                </a:r>
                <a:r>
                  <a:rPr kumimoji="1" lang="en-US" altLang="ja-JP" sz="2000" baseline="30000" dirty="0">
                    <a:solidFill>
                      <a:srgbClr val="FF0000"/>
                    </a:solidFill>
                  </a:rPr>
                  <a:t>5</a:t>
                </a:r>
                <a:r>
                  <a:rPr kumimoji="1" lang="ja-JP" altLang="en-US" sz="2000" dirty="0">
                    <a:solidFill>
                      <a:srgbClr val="FF0000"/>
                    </a:solidFill>
                  </a:rPr>
                  <a:t>）</a:t>
                </a:r>
                <a:r>
                  <a:rPr kumimoji="1" lang="en-US" altLang="ja-JP" sz="2000" dirty="0">
                    <a:solidFill>
                      <a:srgbClr val="FF0000"/>
                    </a:solidFill>
                  </a:rPr>
                  <a:t>/10µm</a:t>
                </a:r>
                <a:endParaRPr kumimoji="1" lang="ja-JP" altLang="en-US" sz="2000" dirty="0">
                  <a:solidFill>
                    <a:srgbClr val="FF0000"/>
                  </a:solidFill>
                </a:endParaRPr>
              </a:p>
            </p:txBody>
          </p:sp>
          <p:sp>
            <p:nvSpPr>
              <p:cNvPr id="36" name="二等辺三角形 35">
                <a:extLst>
                  <a:ext uri="{FF2B5EF4-FFF2-40B4-BE49-F238E27FC236}">
                    <a16:creationId xmlns:a16="http://schemas.microsoft.com/office/drawing/2014/main" xmlns="" id="{3CFA7632-AC07-1286-B3D3-BF22A19A41FB}"/>
                  </a:ext>
                </a:extLst>
              </p:cNvPr>
              <p:cNvSpPr/>
              <p:nvPr/>
            </p:nvSpPr>
            <p:spPr>
              <a:xfrm rot="11887721">
                <a:off x="4133429" y="1921655"/>
                <a:ext cx="311076" cy="749276"/>
              </a:xfrm>
              <a:prstGeom prst="triangle">
                <a:avLst>
                  <a:gd name="adj" fmla="val 100000"/>
                </a:avLst>
              </a:prstGeom>
              <a:solidFill>
                <a:schemeClr val="accent2">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吹き出し: 四角形 32">
              <a:extLst>
                <a:ext uri="{FF2B5EF4-FFF2-40B4-BE49-F238E27FC236}">
                  <a16:creationId xmlns:a16="http://schemas.microsoft.com/office/drawing/2014/main" xmlns="" id="{5BBFB815-31D0-6FD6-B44C-8D7374096367}"/>
                </a:ext>
              </a:extLst>
            </p:cNvPr>
            <p:cNvSpPr/>
            <p:nvPr/>
          </p:nvSpPr>
          <p:spPr>
            <a:xfrm>
              <a:off x="6004245" y="2175130"/>
              <a:ext cx="776011" cy="386202"/>
            </a:xfrm>
            <a:prstGeom prst="wedgeRectCallout">
              <a:avLst>
                <a:gd name="adj1" fmla="val -79636"/>
                <a:gd name="adj2" fmla="val 170669"/>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9h</a:t>
              </a:r>
              <a:endParaRPr kumimoji="1" lang="ja-JP" altLang="en-US" sz="2000" dirty="0">
                <a:solidFill>
                  <a:srgbClr val="FF0000"/>
                </a:solidFill>
              </a:endParaRPr>
            </a:p>
          </p:txBody>
        </p:sp>
        <p:sp>
          <p:nvSpPr>
            <p:cNvPr id="35" name="吹き出し: 四角形 34">
              <a:extLst>
                <a:ext uri="{FF2B5EF4-FFF2-40B4-BE49-F238E27FC236}">
                  <a16:creationId xmlns:a16="http://schemas.microsoft.com/office/drawing/2014/main" xmlns="" id="{BA2398AD-89DA-388B-997C-2CC229F6E4E8}"/>
                </a:ext>
              </a:extLst>
            </p:cNvPr>
            <p:cNvSpPr/>
            <p:nvPr/>
          </p:nvSpPr>
          <p:spPr>
            <a:xfrm>
              <a:off x="6454671" y="2699306"/>
              <a:ext cx="776011" cy="386202"/>
            </a:xfrm>
            <a:prstGeom prst="wedgeRectCallout">
              <a:avLst>
                <a:gd name="adj1" fmla="val -79636"/>
                <a:gd name="adj2" fmla="val 170669"/>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2h</a:t>
              </a:r>
              <a:endParaRPr kumimoji="1" lang="ja-JP" altLang="en-US" sz="2000" dirty="0">
                <a:solidFill>
                  <a:srgbClr val="FF0000"/>
                </a:solidFill>
              </a:endParaRPr>
            </a:p>
          </p:txBody>
        </p:sp>
        <p:sp>
          <p:nvSpPr>
            <p:cNvPr id="40" name="テキスト ボックス 39">
              <a:extLst>
                <a:ext uri="{FF2B5EF4-FFF2-40B4-BE49-F238E27FC236}">
                  <a16:creationId xmlns:a16="http://schemas.microsoft.com/office/drawing/2014/main" xmlns="" id="{DD2F95AA-7383-E186-3DAF-ECD8F47E93AB}"/>
                </a:ext>
              </a:extLst>
            </p:cNvPr>
            <p:cNvSpPr txBox="1"/>
            <p:nvPr/>
          </p:nvSpPr>
          <p:spPr>
            <a:xfrm>
              <a:off x="7208653" y="2970898"/>
              <a:ext cx="1179783" cy="400110"/>
            </a:xfrm>
            <a:prstGeom prst="rect">
              <a:avLst/>
            </a:prstGeom>
            <a:solidFill>
              <a:schemeClr val="bg1"/>
            </a:solidFill>
            <a:ln>
              <a:solidFill>
                <a:schemeClr val="accent1"/>
              </a:solidFill>
            </a:ln>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1500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cxnSp>
          <p:nvCxnSpPr>
            <p:cNvPr id="41" name="直線矢印コネクタ 40">
              <a:extLst>
                <a:ext uri="{FF2B5EF4-FFF2-40B4-BE49-F238E27FC236}">
                  <a16:creationId xmlns:a16="http://schemas.microsoft.com/office/drawing/2014/main" xmlns="" id="{743DB455-CC73-8E4C-0473-6D6C588D9336}"/>
                </a:ext>
              </a:extLst>
            </p:cNvPr>
            <p:cNvCxnSpPr>
              <a:cxnSpLocks/>
              <a:endCxn id="40" idx="1"/>
            </p:cNvCxnSpPr>
            <p:nvPr/>
          </p:nvCxnSpPr>
          <p:spPr>
            <a:xfrm flipV="1">
              <a:off x="5528068" y="3170953"/>
              <a:ext cx="1680585" cy="400110"/>
            </a:xfrm>
            <a:prstGeom prst="straightConnector1">
              <a:avLst/>
            </a:prstGeom>
            <a:ln>
              <a:solidFill>
                <a:schemeClr val="accent1"/>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42" name="直線矢印コネクタ 41">
              <a:extLst>
                <a:ext uri="{FF2B5EF4-FFF2-40B4-BE49-F238E27FC236}">
                  <a16:creationId xmlns:a16="http://schemas.microsoft.com/office/drawing/2014/main" xmlns="" id="{0C05A4C2-CADD-784D-B1B4-886377467A15}"/>
                </a:ext>
              </a:extLst>
            </p:cNvPr>
            <p:cNvCxnSpPr>
              <a:cxnSpLocks/>
            </p:cNvCxnSpPr>
            <p:nvPr/>
          </p:nvCxnSpPr>
          <p:spPr>
            <a:xfrm>
              <a:off x="4943274" y="3601936"/>
              <a:ext cx="1231815"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grpSp>
      <p:grpSp>
        <p:nvGrpSpPr>
          <p:cNvPr id="14" name="グループ化 13">
            <a:extLst>
              <a:ext uri="{FF2B5EF4-FFF2-40B4-BE49-F238E27FC236}">
                <a16:creationId xmlns:a16="http://schemas.microsoft.com/office/drawing/2014/main" xmlns="" id="{170DB6D4-B8E4-93F2-20AA-B3068EC4B3AF}"/>
              </a:ext>
            </a:extLst>
          </p:cNvPr>
          <p:cNvGrpSpPr/>
          <p:nvPr/>
        </p:nvGrpSpPr>
        <p:grpSpPr>
          <a:xfrm>
            <a:off x="2714349" y="3913488"/>
            <a:ext cx="5867917" cy="1369903"/>
            <a:chOff x="2026045" y="3633937"/>
            <a:chExt cx="3558155" cy="830674"/>
          </a:xfrm>
        </p:grpSpPr>
        <p:sp>
          <p:nvSpPr>
            <p:cNvPr id="15" name="吹き出し: 四角形 14">
              <a:extLst>
                <a:ext uri="{FF2B5EF4-FFF2-40B4-BE49-F238E27FC236}">
                  <a16:creationId xmlns:a16="http://schemas.microsoft.com/office/drawing/2014/main" xmlns="" id="{08E400A4-4B0E-1B8A-AE45-F6DF2188C3A3}"/>
                </a:ext>
              </a:extLst>
            </p:cNvPr>
            <p:cNvSpPr/>
            <p:nvPr/>
          </p:nvSpPr>
          <p:spPr>
            <a:xfrm>
              <a:off x="2026045" y="3633937"/>
              <a:ext cx="1608152" cy="801320"/>
            </a:xfrm>
            <a:prstGeom prst="wedgeRectCallout">
              <a:avLst>
                <a:gd name="adj1" fmla="val 31227"/>
                <a:gd name="adj2" fmla="val -122487"/>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吹き出し: 四角形 15">
              <a:extLst>
                <a:ext uri="{FF2B5EF4-FFF2-40B4-BE49-F238E27FC236}">
                  <a16:creationId xmlns:a16="http://schemas.microsoft.com/office/drawing/2014/main" xmlns="" id="{348CE9EB-9420-AC20-0F2A-2F750062A335}"/>
                </a:ext>
              </a:extLst>
            </p:cNvPr>
            <p:cNvSpPr/>
            <p:nvPr/>
          </p:nvSpPr>
          <p:spPr>
            <a:xfrm>
              <a:off x="3698543" y="3633937"/>
              <a:ext cx="1885657" cy="801320"/>
            </a:xfrm>
            <a:prstGeom prst="wedgeRectCallout">
              <a:avLst>
                <a:gd name="adj1" fmla="val -27942"/>
                <a:gd name="adj2" fmla="val -111072"/>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xmlns="" id="{5AE021F9-31CA-B6F6-9605-15EF0491C775}"/>
                </a:ext>
              </a:extLst>
            </p:cNvPr>
            <p:cNvGrpSpPr/>
            <p:nvPr/>
          </p:nvGrpSpPr>
          <p:grpSpPr>
            <a:xfrm>
              <a:off x="2154928" y="3662085"/>
              <a:ext cx="3360346" cy="802526"/>
              <a:chOff x="2154928" y="3662085"/>
              <a:chExt cx="3360346" cy="802526"/>
            </a:xfrm>
          </p:grpSpPr>
          <p:grpSp>
            <p:nvGrpSpPr>
              <p:cNvPr id="18" name="グループ化 17">
                <a:extLst>
                  <a:ext uri="{FF2B5EF4-FFF2-40B4-BE49-F238E27FC236}">
                    <a16:creationId xmlns:a16="http://schemas.microsoft.com/office/drawing/2014/main" xmlns="" id="{E1B80CD4-BA75-2100-B049-B5C515F28B59}"/>
                  </a:ext>
                </a:extLst>
              </p:cNvPr>
              <p:cNvGrpSpPr/>
              <p:nvPr/>
            </p:nvGrpSpPr>
            <p:grpSpPr>
              <a:xfrm>
                <a:off x="2154928" y="3662085"/>
                <a:ext cx="3360346" cy="607848"/>
                <a:chOff x="2154928" y="3774143"/>
                <a:chExt cx="3360346" cy="607848"/>
              </a:xfrm>
            </p:grpSpPr>
            <p:grpSp>
              <p:nvGrpSpPr>
                <p:cNvPr id="20" name="グループ化 19">
                  <a:extLst>
                    <a:ext uri="{FF2B5EF4-FFF2-40B4-BE49-F238E27FC236}">
                      <a16:creationId xmlns:a16="http://schemas.microsoft.com/office/drawing/2014/main" xmlns="" id="{C6AB0D63-B305-5E33-DD0E-3063B2475A76}"/>
                    </a:ext>
                  </a:extLst>
                </p:cNvPr>
                <p:cNvGrpSpPr/>
                <p:nvPr/>
              </p:nvGrpSpPr>
              <p:grpSpPr>
                <a:xfrm>
                  <a:off x="2154928" y="3774143"/>
                  <a:ext cx="3360346" cy="519699"/>
                  <a:chOff x="3202423" y="4259898"/>
                  <a:chExt cx="3360346" cy="519699"/>
                </a:xfrm>
              </p:grpSpPr>
              <p:grpSp>
                <p:nvGrpSpPr>
                  <p:cNvPr id="26" name="グループ化 25">
                    <a:extLst>
                      <a:ext uri="{FF2B5EF4-FFF2-40B4-BE49-F238E27FC236}">
                        <a16:creationId xmlns:a16="http://schemas.microsoft.com/office/drawing/2014/main" xmlns="" id="{09A26359-6539-ED10-DFBE-DC9EF02CB85B}"/>
                      </a:ext>
                    </a:extLst>
                  </p:cNvPr>
                  <p:cNvGrpSpPr/>
                  <p:nvPr/>
                </p:nvGrpSpPr>
                <p:grpSpPr>
                  <a:xfrm>
                    <a:off x="4995638" y="4381200"/>
                    <a:ext cx="1414732" cy="100504"/>
                    <a:chOff x="4995638" y="4381200"/>
                    <a:chExt cx="1414732" cy="100504"/>
                  </a:xfrm>
                </p:grpSpPr>
                <p:grpSp>
                  <p:nvGrpSpPr>
                    <p:cNvPr id="130" name="グループ化 129">
                      <a:extLst>
                        <a:ext uri="{FF2B5EF4-FFF2-40B4-BE49-F238E27FC236}">
                          <a16:creationId xmlns:a16="http://schemas.microsoft.com/office/drawing/2014/main" xmlns="" id="{1EB3C87E-663B-F383-72A6-F68FB1A8BFD3}"/>
                        </a:ext>
                      </a:extLst>
                    </p:cNvPr>
                    <p:cNvGrpSpPr/>
                    <p:nvPr/>
                  </p:nvGrpSpPr>
                  <p:grpSpPr>
                    <a:xfrm>
                      <a:off x="4995638" y="4381200"/>
                      <a:ext cx="1414732" cy="100504"/>
                      <a:chOff x="4995638" y="4381200"/>
                      <a:chExt cx="1414732" cy="100504"/>
                    </a:xfrm>
                  </p:grpSpPr>
                  <p:grpSp>
                    <p:nvGrpSpPr>
                      <p:cNvPr id="132" name="グループ化 131">
                        <a:extLst>
                          <a:ext uri="{FF2B5EF4-FFF2-40B4-BE49-F238E27FC236}">
                            <a16:creationId xmlns:a16="http://schemas.microsoft.com/office/drawing/2014/main" xmlns="" id="{6718C1DB-A36E-0E30-984E-6397B6A11843}"/>
                          </a:ext>
                        </a:extLst>
                      </p:cNvPr>
                      <p:cNvGrpSpPr/>
                      <p:nvPr/>
                    </p:nvGrpSpPr>
                    <p:grpSpPr>
                      <a:xfrm>
                        <a:off x="4995638" y="4381200"/>
                        <a:ext cx="1414732" cy="95712"/>
                        <a:chOff x="3254823" y="4379279"/>
                        <a:chExt cx="1414732" cy="95712"/>
                      </a:xfrm>
                    </p:grpSpPr>
                    <p:grpSp>
                      <p:nvGrpSpPr>
                        <p:cNvPr id="134" name="グループ化 133">
                          <a:extLst>
                            <a:ext uri="{FF2B5EF4-FFF2-40B4-BE49-F238E27FC236}">
                              <a16:creationId xmlns:a16="http://schemas.microsoft.com/office/drawing/2014/main" xmlns="" id="{1383902C-81C2-91AA-073F-34F650E8661E}"/>
                            </a:ext>
                          </a:extLst>
                        </p:cNvPr>
                        <p:cNvGrpSpPr/>
                        <p:nvPr/>
                      </p:nvGrpSpPr>
                      <p:grpSpPr>
                        <a:xfrm>
                          <a:off x="3254823" y="4379279"/>
                          <a:ext cx="1414732" cy="95712"/>
                          <a:chOff x="3157267" y="4286749"/>
                          <a:chExt cx="1414732" cy="95712"/>
                        </a:xfrm>
                      </p:grpSpPr>
                      <p:sp>
                        <p:nvSpPr>
                          <p:cNvPr id="136" name="正方形/長方形 135">
                            <a:extLst>
                              <a:ext uri="{FF2B5EF4-FFF2-40B4-BE49-F238E27FC236}">
                                <a16:creationId xmlns:a16="http://schemas.microsoft.com/office/drawing/2014/main" xmlns="" id="{5EB5D90F-6E21-F1C7-E0C1-ED6039769CFE}"/>
                              </a:ext>
                            </a:extLst>
                          </p:cNvPr>
                          <p:cNvSpPr/>
                          <p:nvPr/>
                        </p:nvSpPr>
                        <p:spPr>
                          <a:xfrm>
                            <a:off x="3157267" y="4286749"/>
                            <a:ext cx="1414732" cy="95712"/>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xmlns="" id="{F92E5ACB-34D4-EB32-E652-84188E45BE59}"/>
                              </a:ext>
                            </a:extLst>
                          </p:cNvPr>
                          <p:cNvCxnSpPr/>
                          <p:nvPr/>
                        </p:nvCxnSpPr>
                        <p:spPr>
                          <a:xfrm>
                            <a:off x="3588544" y="4286749"/>
                            <a:ext cx="76200" cy="9571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35" name="直線矢印コネクタ 134">
                          <a:extLst>
                            <a:ext uri="{FF2B5EF4-FFF2-40B4-BE49-F238E27FC236}">
                              <a16:creationId xmlns:a16="http://schemas.microsoft.com/office/drawing/2014/main" xmlns="" id="{74B0D29E-D51D-6952-CE0B-E059D7D252A9}"/>
                            </a:ext>
                          </a:extLst>
                        </p:cNvPr>
                        <p:cNvCxnSpPr>
                          <a:cxnSpLocks/>
                        </p:cNvCxnSpPr>
                        <p:nvPr/>
                      </p:nvCxnSpPr>
                      <p:spPr>
                        <a:xfrm flipH="1">
                          <a:off x="4179691" y="4381782"/>
                          <a:ext cx="15514" cy="9070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33" name="直線矢印コネクタ 132">
                        <a:extLst>
                          <a:ext uri="{FF2B5EF4-FFF2-40B4-BE49-F238E27FC236}">
                            <a16:creationId xmlns:a16="http://schemas.microsoft.com/office/drawing/2014/main" xmlns="" id="{D36AF47A-323F-35A0-CB77-6ECB33A17282}"/>
                          </a:ext>
                        </a:extLst>
                      </p:cNvPr>
                      <p:cNvCxnSpPr>
                        <a:cxnSpLocks/>
                      </p:cNvCxnSpPr>
                      <p:nvPr/>
                    </p:nvCxnSpPr>
                    <p:spPr>
                      <a:xfrm flipH="1">
                        <a:off x="5288102" y="4381508"/>
                        <a:ext cx="21487" cy="100196"/>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31" name="直線矢印コネクタ 130">
                      <a:extLst>
                        <a:ext uri="{FF2B5EF4-FFF2-40B4-BE49-F238E27FC236}">
                          <a16:creationId xmlns:a16="http://schemas.microsoft.com/office/drawing/2014/main" xmlns="" id="{A2FA421B-5444-1B03-F0FA-76545BF08029}"/>
                        </a:ext>
                      </a:extLst>
                    </p:cNvPr>
                    <p:cNvCxnSpPr>
                      <a:cxnSpLocks/>
                    </p:cNvCxnSpPr>
                    <p:nvPr/>
                  </p:nvCxnSpPr>
                  <p:spPr>
                    <a:xfrm>
                      <a:off x="5977039" y="4386818"/>
                      <a:ext cx="10666" cy="82888"/>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xmlns="" id="{3145F1A4-7D89-3662-E6AD-D5CCEEAE548D}"/>
                      </a:ext>
                    </a:extLst>
                  </p:cNvPr>
                  <p:cNvGrpSpPr/>
                  <p:nvPr/>
                </p:nvGrpSpPr>
                <p:grpSpPr>
                  <a:xfrm>
                    <a:off x="5148037" y="4489732"/>
                    <a:ext cx="1414732" cy="101513"/>
                    <a:chOff x="5148037" y="4489732"/>
                    <a:chExt cx="1414732" cy="101513"/>
                  </a:xfrm>
                </p:grpSpPr>
                <p:grpSp>
                  <p:nvGrpSpPr>
                    <p:cNvPr id="69" name="グループ化 68">
                      <a:extLst>
                        <a:ext uri="{FF2B5EF4-FFF2-40B4-BE49-F238E27FC236}">
                          <a16:creationId xmlns:a16="http://schemas.microsoft.com/office/drawing/2014/main" xmlns="" id="{39A07353-1032-F27B-4BCE-BF929CE1A0F9}"/>
                        </a:ext>
                      </a:extLst>
                    </p:cNvPr>
                    <p:cNvGrpSpPr/>
                    <p:nvPr/>
                  </p:nvGrpSpPr>
                  <p:grpSpPr>
                    <a:xfrm>
                      <a:off x="5148037" y="4489732"/>
                      <a:ext cx="1414732" cy="101513"/>
                      <a:chOff x="5148037" y="4489732"/>
                      <a:chExt cx="1414732" cy="101513"/>
                    </a:xfrm>
                  </p:grpSpPr>
                  <p:grpSp>
                    <p:nvGrpSpPr>
                      <p:cNvPr id="71" name="グループ化 70">
                        <a:extLst>
                          <a:ext uri="{FF2B5EF4-FFF2-40B4-BE49-F238E27FC236}">
                            <a16:creationId xmlns:a16="http://schemas.microsoft.com/office/drawing/2014/main" xmlns="" id="{B0F3E7F2-0B77-1EFB-D328-2F046E799A3D}"/>
                          </a:ext>
                        </a:extLst>
                      </p:cNvPr>
                      <p:cNvGrpSpPr/>
                      <p:nvPr/>
                    </p:nvGrpSpPr>
                    <p:grpSpPr>
                      <a:xfrm>
                        <a:off x="5148037" y="4489732"/>
                        <a:ext cx="1414732" cy="98978"/>
                        <a:chOff x="3254823" y="4487811"/>
                        <a:chExt cx="1414732" cy="98978"/>
                      </a:xfrm>
                    </p:grpSpPr>
                    <p:grpSp>
                      <p:nvGrpSpPr>
                        <p:cNvPr id="81" name="グループ化 80">
                          <a:extLst>
                            <a:ext uri="{FF2B5EF4-FFF2-40B4-BE49-F238E27FC236}">
                              <a16:creationId xmlns:a16="http://schemas.microsoft.com/office/drawing/2014/main" xmlns="" id="{C944D10F-F2A7-E621-B199-94F35314B49F}"/>
                            </a:ext>
                          </a:extLst>
                        </p:cNvPr>
                        <p:cNvGrpSpPr/>
                        <p:nvPr/>
                      </p:nvGrpSpPr>
                      <p:grpSpPr>
                        <a:xfrm>
                          <a:off x="3254823" y="4487811"/>
                          <a:ext cx="1414732" cy="95871"/>
                          <a:chOff x="3157267" y="4514343"/>
                          <a:chExt cx="1414732" cy="95871"/>
                        </a:xfrm>
                      </p:grpSpPr>
                      <p:sp>
                        <p:nvSpPr>
                          <p:cNvPr id="128" name="正方形/長方形 127">
                            <a:extLst>
                              <a:ext uri="{FF2B5EF4-FFF2-40B4-BE49-F238E27FC236}">
                                <a16:creationId xmlns:a16="http://schemas.microsoft.com/office/drawing/2014/main" xmlns="" id="{AF480678-1DE9-AA63-D79F-DDA47ACD90B7}"/>
                              </a:ext>
                            </a:extLst>
                          </p:cNvPr>
                          <p:cNvSpPr/>
                          <p:nvPr/>
                        </p:nvSpPr>
                        <p:spPr>
                          <a:xfrm>
                            <a:off x="3157267" y="4514343"/>
                            <a:ext cx="1414732" cy="95712"/>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 name="直線コネクタ 128">
                            <a:extLst>
                              <a:ext uri="{FF2B5EF4-FFF2-40B4-BE49-F238E27FC236}">
                                <a16:creationId xmlns:a16="http://schemas.microsoft.com/office/drawing/2014/main" xmlns="" id="{95FF9EB2-614B-489B-0D2E-BE3DB61D4569}"/>
                              </a:ext>
                            </a:extLst>
                          </p:cNvPr>
                          <p:cNvCxnSpPr/>
                          <p:nvPr/>
                        </p:nvCxnSpPr>
                        <p:spPr>
                          <a:xfrm>
                            <a:off x="3674136" y="4514502"/>
                            <a:ext cx="76200" cy="9571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83" name="直線矢印コネクタ 82">
                          <a:extLst>
                            <a:ext uri="{FF2B5EF4-FFF2-40B4-BE49-F238E27FC236}">
                              <a16:creationId xmlns:a16="http://schemas.microsoft.com/office/drawing/2014/main" xmlns="" id="{1D8BE693-2693-904C-EA07-A508DDCD4E3C}"/>
                            </a:ext>
                          </a:extLst>
                        </p:cNvPr>
                        <p:cNvCxnSpPr>
                          <a:cxnSpLocks/>
                        </p:cNvCxnSpPr>
                        <p:nvPr/>
                      </p:nvCxnSpPr>
                      <p:spPr>
                        <a:xfrm flipH="1">
                          <a:off x="4158254" y="4496084"/>
                          <a:ext cx="15514" cy="9070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6" name="直線矢印コネクタ 75">
                        <a:extLst>
                          <a:ext uri="{FF2B5EF4-FFF2-40B4-BE49-F238E27FC236}">
                            <a16:creationId xmlns:a16="http://schemas.microsoft.com/office/drawing/2014/main" xmlns="" id="{E3C92F5E-FDF3-2D24-3708-5D480C1A59A6}"/>
                          </a:ext>
                        </a:extLst>
                      </p:cNvPr>
                      <p:cNvCxnSpPr>
                        <a:cxnSpLocks/>
                      </p:cNvCxnSpPr>
                      <p:nvPr/>
                    </p:nvCxnSpPr>
                    <p:spPr>
                      <a:xfrm flipH="1">
                        <a:off x="5264284" y="4491049"/>
                        <a:ext cx="21487" cy="100196"/>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0" name="直線矢印コネクタ 69">
                      <a:extLst>
                        <a:ext uri="{FF2B5EF4-FFF2-40B4-BE49-F238E27FC236}">
                          <a16:creationId xmlns:a16="http://schemas.microsoft.com/office/drawing/2014/main" xmlns="" id="{8C72CDD1-3704-CC23-3E5B-3DA6CCDD8E14}"/>
                        </a:ext>
                      </a:extLst>
                    </p:cNvPr>
                    <p:cNvCxnSpPr>
                      <a:cxnSpLocks/>
                    </p:cNvCxnSpPr>
                    <p:nvPr/>
                  </p:nvCxnSpPr>
                  <p:spPr>
                    <a:xfrm>
                      <a:off x="5993527" y="4500761"/>
                      <a:ext cx="10666" cy="82888"/>
                    </a:xfrm>
                    <a:prstGeom prst="straightConnector1">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xmlns="" id="{719619C6-4DDB-74D6-6EF9-701AC2CCCECF}"/>
                      </a:ext>
                    </a:extLst>
                  </p:cNvPr>
                  <p:cNvGrpSpPr/>
                  <p:nvPr/>
                </p:nvGrpSpPr>
                <p:grpSpPr>
                  <a:xfrm>
                    <a:off x="3202430" y="4381200"/>
                    <a:ext cx="1414732" cy="95712"/>
                    <a:chOff x="3254823" y="4379279"/>
                    <a:chExt cx="1414732" cy="95712"/>
                  </a:xfrm>
                </p:grpSpPr>
                <p:grpSp>
                  <p:nvGrpSpPr>
                    <p:cNvPr id="65" name="グループ化 64">
                      <a:extLst>
                        <a:ext uri="{FF2B5EF4-FFF2-40B4-BE49-F238E27FC236}">
                          <a16:creationId xmlns:a16="http://schemas.microsoft.com/office/drawing/2014/main" xmlns="" id="{03C99242-062D-99CB-67FD-BA10721CE715}"/>
                        </a:ext>
                      </a:extLst>
                    </p:cNvPr>
                    <p:cNvGrpSpPr/>
                    <p:nvPr/>
                  </p:nvGrpSpPr>
                  <p:grpSpPr>
                    <a:xfrm>
                      <a:off x="3254823" y="4379279"/>
                      <a:ext cx="1414732" cy="95712"/>
                      <a:chOff x="3157267" y="4286749"/>
                      <a:chExt cx="1414732" cy="95712"/>
                    </a:xfrm>
                  </p:grpSpPr>
                  <p:sp>
                    <p:nvSpPr>
                      <p:cNvPr id="67" name="正方形/長方形 66">
                        <a:extLst>
                          <a:ext uri="{FF2B5EF4-FFF2-40B4-BE49-F238E27FC236}">
                            <a16:creationId xmlns:a16="http://schemas.microsoft.com/office/drawing/2014/main" xmlns="" id="{04DEB953-E769-D0F6-A902-C878CD8DA889}"/>
                          </a:ext>
                        </a:extLst>
                      </p:cNvPr>
                      <p:cNvSpPr/>
                      <p:nvPr/>
                    </p:nvSpPr>
                    <p:spPr>
                      <a:xfrm>
                        <a:off x="3157267" y="4286749"/>
                        <a:ext cx="1414732" cy="95712"/>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xmlns="" id="{A1593323-B7A1-BED0-B9B9-0E28D83B7A64}"/>
                          </a:ext>
                        </a:extLst>
                      </p:cNvPr>
                      <p:cNvCxnSpPr/>
                      <p:nvPr/>
                    </p:nvCxnSpPr>
                    <p:spPr>
                      <a:xfrm>
                        <a:off x="3588544" y="4286749"/>
                        <a:ext cx="76200" cy="957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66" name="直線矢印コネクタ 65">
                      <a:extLst>
                        <a:ext uri="{FF2B5EF4-FFF2-40B4-BE49-F238E27FC236}">
                          <a16:creationId xmlns:a16="http://schemas.microsoft.com/office/drawing/2014/main" xmlns="" id="{025A1704-EA87-91D3-277F-59FF539443A9}"/>
                        </a:ext>
                      </a:extLst>
                    </p:cNvPr>
                    <p:cNvCxnSpPr>
                      <a:cxnSpLocks/>
                    </p:cNvCxnSpPr>
                    <p:nvPr/>
                  </p:nvCxnSpPr>
                  <p:spPr>
                    <a:xfrm flipH="1">
                      <a:off x="4179691" y="4381782"/>
                      <a:ext cx="15514" cy="90705"/>
                    </a:xfrm>
                    <a:prstGeom prst="straightConnector1">
                      <a:avLst/>
                    </a:prstGeom>
                    <a:ln w="127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グループ化 50">
                    <a:extLst>
                      <a:ext uri="{FF2B5EF4-FFF2-40B4-BE49-F238E27FC236}">
                        <a16:creationId xmlns:a16="http://schemas.microsoft.com/office/drawing/2014/main" xmlns="" id="{E2DDC493-12A4-0634-30F9-A69A53726DDD}"/>
                      </a:ext>
                    </a:extLst>
                  </p:cNvPr>
                  <p:cNvGrpSpPr/>
                  <p:nvPr/>
                </p:nvGrpSpPr>
                <p:grpSpPr>
                  <a:xfrm>
                    <a:off x="3202423" y="4489200"/>
                    <a:ext cx="1414732" cy="98978"/>
                    <a:chOff x="3254823" y="4487811"/>
                    <a:chExt cx="1414732" cy="98978"/>
                  </a:xfrm>
                </p:grpSpPr>
                <p:grpSp>
                  <p:nvGrpSpPr>
                    <p:cNvPr id="57" name="グループ化 56">
                      <a:extLst>
                        <a:ext uri="{FF2B5EF4-FFF2-40B4-BE49-F238E27FC236}">
                          <a16:creationId xmlns:a16="http://schemas.microsoft.com/office/drawing/2014/main" xmlns="" id="{B8C5A738-4CDF-13DB-968F-E184736CDA9D}"/>
                        </a:ext>
                      </a:extLst>
                    </p:cNvPr>
                    <p:cNvGrpSpPr/>
                    <p:nvPr/>
                  </p:nvGrpSpPr>
                  <p:grpSpPr>
                    <a:xfrm>
                      <a:off x="3254823" y="4487811"/>
                      <a:ext cx="1414732" cy="95871"/>
                      <a:chOff x="3157267" y="4514343"/>
                      <a:chExt cx="1414732" cy="95871"/>
                    </a:xfrm>
                  </p:grpSpPr>
                  <p:sp>
                    <p:nvSpPr>
                      <p:cNvPr id="59" name="正方形/長方形 58">
                        <a:extLst>
                          <a:ext uri="{FF2B5EF4-FFF2-40B4-BE49-F238E27FC236}">
                            <a16:creationId xmlns:a16="http://schemas.microsoft.com/office/drawing/2014/main" xmlns="" id="{C81C4C99-839E-4BA3-4DC0-406E50240D9C}"/>
                          </a:ext>
                        </a:extLst>
                      </p:cNvPr>
                      <p:cNvSpPr/>
                      <p:nvPr/>
                    </p:nvSpPr>
                    <p:spPr>
                      <a:xfrm>
                        <a:off x="3157267" y="4514343"/>
                        <a:ext cx="1414732" cy="95712"/>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a:extLst>
                          <a:ext uri="{FF2B5EF4-FFF2-40B4-BE49-F238E27FC236}">
                            <a16:creationId xmlns:a16="http://schemas.microsoft.com/office/drawing/2014/main" xmlns="" id="{8D42BFC1-51F6-EF5A-2D35-00360BAA323F}"/>
                          </a:ext>
                        </a:extLst>
                      </p:cNvPr>
                      <p:cNvCxnSpPr/>
                      <p:nvPr/>
                    </p:nvCxnSpPr>
                    <p:spPr>
                      <a:xfrm>
                        <a:off x="3674136" y="4514502"/>
                        <a:ext cx="76200" cy="957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58" name="直線矢印コネクタ 57">
                      <a:extLst>
                        <a:ext uri="{FF2B5EF4-FFF2-40B4-BE49-F238E27FC236}">
                          <a16:creationId xmlns:a16="http://schemas.microsoft.com/office/drawing/2014/main" xmlns="" id="{F63A8E92-4666-C635-137B-227F7520C43C}"/>
                        </a:ext>
                      </a:extLst>
                    </p:cNvPr>
                    <p:cNvCxnSpPr>
                      <a:cxnSpLocks/>
                    </p:cNvCxnSpPr>
                    <p:nvPr/>
                  </p:nvCxnSpPr>
                  <p:spPr>
                    <a:xfrm flipH="1">
                      <a:off x="4158254" y="4496084"/>
                      <a:ext cx="15514" cy="90705"/>
                    </a:xfrm>
                    <a:prstGeom prst="straightConnector1">
                      <a:avLst/>
                    </a:prstGeom>
                    <a:ln w="12700">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38" name="直線矢印コネクタ 37">
                    <a:extLst>
                      <a:ext uri="{FF2B5EF4-FFF2-40B4-BE49-F238E27FC236}">
                        <a16:creationId xmlns:a16="http://schemas.microsoft.com/office/drawing/2014/main" xmlns="" id="{77CFAFE6-E530-9AFB-12FF-46FC97592CDF}"/>
                      </a:ext>
                    </a:extLst>
                  </p:cNvPr>
                  <p:cNvCxnSpPr>
                    <a:cxnSpLocks/>
                  </p:cNvCxnSpPr>
                  <p:nvPr/>
                </p:nvCxnSpPr>
                <p:spPr>
                  <a:xfrm>
                    <a:off x="3577549" y="4306853"/>
                    <a:ext cx="350891" cy="457690"/>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xmlns="" id="{214D8079-3D9D-8D2B-CB53-18A7A868F919}"/>
                      </a:ext>
                    </a:extLst>
                  </p:cNvPr>
                  <p:cNvCxnSpPr>
                    <a:cxnSpLocks/>
                  </p:cNvCxnSpPr>
                  <p:nvPr/>
                </p:nvCxnSpPr>
                <p:spPr>
                  <a:xfrm flipH="1">
                    <a:off x="4073454" y="4259898"/>
                    <a:ext cx="87870" cy="513752"/>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xmlns="" id="{A9E3F71B-2A99-59D9-DDF9-160ADEC99464}"/>
                      </a:ext>
                    </a:extLst>
                  </p:cNvPr>
                  <p:cNvCxnSpPr>
                    <a:cxnSpLocks/>
                  </p:cNvCxnSpPr>
                  <p:nvPr/>
                </p:nvCxnSpPr>
                <p:spPr>
                  <a:xfrm flipH="1">
                    <a:off x="5226934" y="4259898"/>
                    <a:ext cx="108221" cy="504645"/>
                  </a:xfrm>
                  <a:prstGeom prst="straightConnector1">
                    <a:avLst/>
                  </a:prstGeom>
                  <a:ln w="38100">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xmlns="" id="{CC6F20A5-11B0-8C3E-A2FF-A0CFB288865A}"/>
                      </a:ext>
                    </a:extLst>
                  </p:cNvPr>
                  <p:cNvCxnSpPr>
                    <a:cxnSpLocks/>
                  </p:cNvCxnSpPr>
                  <p:nvPr/>
                </p:nvCxnSpPr>
                <p:spPr>
                  <a:xfrm>
                    <a:off x="5960481" y="4259898"/>
                    <a:ext cx="66875" cy="519699"/>
                  </a:xfrm>
                  <a:prstGeom prst="straightConnector1">
                    <a:avLst/>
                  </a:prstGeom>
                  <a:ln w="38100">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xmlns="" id="{281E7C3B-24A4-F56C-A593-2D1EFE243D5C}"/>
                    </a:ext>
                  </a:extLst>
                </p:cNvPr>
                <p:cNvCxnSpPr/>
                <p:nvPr/>
              </p:nvCxnSpPr>
              <p:spPr>
                <a:xfrm>
                  <a:off x="4100542" y="3812731"/>
                  <a:ext cx="0" cy="5692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xmlns="" id="{9D9DB9BF-82A9-826D-35FE-5CF041851FA5}"/>
                    </a:ext>
                  </a:extLst>
                </p:cNvPr>
                <p:cNvCxnSpPr/>
                <p:nvPr/>
              </p:nvCxnSpPr>
              <p:spPr>
                <a:xfrm>
                  <a:off x="3948143" y="3812732"/>
                  <a:ext cx="0" cy="5692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xmlns="" id="{E8E0A533-CE84-467F-1F93-7658E9434693}"/>
                    </a:ext>
                  </a:extLst>
                </p:cNvPr>
                <p:cNvCxnSpPr>
                  <a:cxnSpLocks/>
                </p:cNvCxnSpPr>
                <p:nvPr/>
              </p:nvCxnSpPr>
              <p:spPr>
                <a:xfrm>
                  <a:off x="3799373" y="4320000"/>
                  <a:ext cx="144000"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xmlns="" id="{243C3800-F941-7CD6-1FF2-4A6C8F3026D3}"/>
                    </a:ext>
                  </a:extLst>
                </p:cNvPr>
                <p:cNvCxnSpPr>
                  <a:cxnSpLocks/>
                </p:cNvCxnSpPr>
                <p:nvPr/>
              </p:nvCxnSpPr>
              <p:spPr>
                <a:xfrm>
                  <a:off x="4095206" y="4320000"/>
                  <a:ext cx="144000" cy="0"/>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xmlns="" id="{6430A823-6802-9A76-C144-334111395087}"/>
                  </a:ext>
                </a:extLst>
              </p:cNvPr>
              <p:cNvSpPr txBox="1"/>
              <p:nvPr/>
            </p:nvSpPr>
            <p:spPr>
              <a:xfrm>
                <a:off x="3634197" y="4259321"/>
                <a:ext cx="855898" cy="205290"/>
              </a:xfrm>
              <a:prstGeom prst="rect">
                <a:avLst/>
              </a:prstGeom>
              <a:noFill/>
            </p:spPr>
            <p:txBody>
              <a:bodyPr wrap="square" rtlCol="0">
                <a:spAutoFit/>
              </a:bodyPr>
              <a:lstStyle/>
              <a:p>
                <a:pPr algn="ctr"/>
                <a:r>
                  <a:rPr kumimoji="1" lang="en-US" altLang="ja-JP" sz="1600" dirty="0"/>
                  <a:t>1500</a:t>
                </a:r>
                <a:r>
                  <a:rPr kumimoji="1" lang="ja-JP" altLang="en-US" sz="1600" dirty="0"/>
                  <a:t>㎛</a:t>
                </a:r>
              </a:p>
            </p:txBody>
          </p:sp>
        </p:grpSp>
      </p:grpSp>
      <p:cxnSp>
        <p:nvCxnSpPr>
          <p:cNvPr id="140" name="直線矢印コネクタ 139">
            <a:extLst>
              <a:ext uri="{FF2B5EF4-FFF2-40B4-BE49-F238E27FC236}">
                <a16:creationId xmlns:a16="http://schemas.microsoft.com/office/drawing/2014/main" xmlns="" id="{A4A92890-7387-D38E-BA9C-C88D49E7A157}"/>
              </a:ext>
            </a:extLst>
          </p:cNvPr>
          <p:cNvCxnSpPr>
            <a:cxnSpLocks/>
          </p:cNvCxnSpPr>
          <p:nvPr/>
        </p:nvCxnSpPr>
        <p:spPr>
          <a:xfrm>
            <a:off x="1246647" y="1585740"/>
            <a:ext cx="0" cy="360892"/>
          </a:xfrm>
          <a:prstGeom prst="straightConnector1">
            <a:avLst/>
          </a:prstGeom>
          <a:ln w="285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xmlns="" id="{7F5C33EA-3CB7-FE41-8970-9581B7442637}"/>
              </a:ext>
            </a:extLst>
          </p:cNvPr>
          <p:cNvCxnSpPr>
            <a:cxnSpLocks/>
          </p:cNvCxnSpPr>
          <p:nvPr/>
        </p:nvCxnSpPr>
        <p:spPr>
          <a:xfrm flipH="1" flipV="1">
            <a:off x="1268021" y="1786337"/>
            <a:ext cx="1165427" cy="3141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xmlns="" id="{5F9459FD-FC27-536B-5689-A2AE26A8F73D}"/>
              </a:ext>
            </a:extLst>
          </p:cNvPr>
          <p:cNvCxnSpPr>
            <a:cxnSpLocks/>
          </p:cNvCxnSpPr>
          <p:nvPr/>
        </p:nvCxnSpPr>
        <p:spPr>
          <a:xfrm flipV="1">
            <a:off x="2192634" y="979388"/>
            <a:ext cx="322568" cy="231664"/>
          </a:xfrm>
          <a:prstGeom prst="straightConnector1">
            <a:avLst/>
          </a:prstGeom>
          <a:ln w="28575">
            <a:solidFill>
              <a:schemeClr val="accent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xmlns="" id="{4D6BD66A-1E09-56C6-07D1-6EA9BD59F589}"/>
              </a:ext>
            </a:extLst>
          </p:cNvPr>
          <p:cNvSpPr txBox="1"/>
          <p:nvPr/>
        </p:nvSpPr>
        <p:spPr>
          <a:xfrm>
            <a:off x="372265" y="1134748"/>
            <a:ext cx="923406" cy="400110"/>
          </a:xfrm>
          <a:prstGeom prst="rect">
            <a:avLst/>
          </a:prstGeom>
          <a:solidFill>
            <a:schemeClr val="bg1">
              <a:alpha val="50000"/>
            </a:schemeClr>
          </a:solidFill>
        </p:spPr>
        <p:txBody>
          <a:bodyPr wrap="square" rtlCol="0">
            <a:spAutoFit/>
          </a:bodyPr>
          <a:lstStyle/>
          <a:p>
            <a:pPr algn="ctr"/>
            <a:r>
              <a:rPr kumimoji="1" lang="en-US" altLang="ja-JP" sz="2000" b="1" dirty="0">
                <a:solidFill>
                  <a:schemeClr val="accent2"/>
                </a:solidFill>
              </a:rPr>
              <a:t>Fixed </a:t>
            </a:r>
          </a:p>
        </p:txBody>
      </p:sp>
      <p:sp>
        <p:nvSpPr>
          <p:cNvPr id="48" name="テキスト ボックス 47">
            <a:extLst>
              <a:ext uri="{FF2B5EF4-FFF2-40B4-BE49-F238E27FC236}">
                <a16:creationId xmlns:a16="http://schemas.microsoft.com/office/drawing/2014/main" xmlns="" id="{8F862CBC-2FDC-362C-8E6B-F55FD5CD9AD0}"/>
              </a:ext>
            </a:extLst>
          </p:cNvPr>
          <p:cNvSpPr txBox="1"/>
          <p:nvPr/>
        </p:nvSpPr>
        <p:spPr>
          <a:xfrm>
            <a:off x="19665" y="1914455"/>
            <a:ext cx="2420720" cy="369332"/>
          </a:xfrm>
          <a:prstGeom prst="rect">
            <a:avLst/>
          </a:prstGeom>
          <a:solidFill>
            <a:schemeClr val="bg1">
              <a:alpha val="50000"/>
            </a:schemeClr>
          </a:solidFill>
        </p:spPr>
        <p:txBody>
          <a:bodyPr wrap="square" rtlCol="0">
            <a:spAutoFit/>
          </a:bodyPr>
          <a:lstStyle/>
          <a:p>
            <a:pPr algn="ctr"/>
            <a:r>
              <a:rPr kumimoji="1" lang="en-US" altLang="ja-JP" b="1" dirty="0">
                <a:solidFill>
                  <a:schemeClr val="accent2"/>
                </a:solidFill>
              </a:rPr>
              <a:t>Move every 2 hours </a:t>
            </a:r>
          </a:p>
        </p:txBody>
      </p:sp>
    </p:spTree>
    <p:extLst>
      <p:ext uri="{BB962C8B-B14F-4D97-AF65-F5344CB8AC3E}">
        <p14:creationId xmlns:p14="http://schemas.microsoft.com/office/powerpoint/2010/main" val="1668610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xmlns="" id="{B48BE8EE-6E05-E439-6906-6F2F68AD4E3E}"/>
              </a:ext>
            </a:extLst>
          </p:cNvPr>
          <p:cNvPicPr>
            <a:picLocks noChangeAspect="1"/>
          </p:cNvPicPr>
          <p:nvPr/>
        </p:nvPicPr>
        <p:blipFill rotWithShape="1">
          <a:blip r:embed="rId3"/>
          <a:srcRect l="11845" t="14791" r="23569" b="12123"/>
          <a:stretch/>
        </p:blipFill>
        <p:spPr>
          <a:xfrm>
            <a:off x="3495898" y="5097530"/>
            <a:ext cx="4596870" cy="838679"/>
          </a:xfrm>
          <a:prstGeom prst="rect">
            <a:avLst/>
          </a:prstGeom>
        </p:spPr>
      </p:pic>
      <p:pic>
        <p:nvPicPr>
          <p:cNvPr id="2" name="図 1">
            <a:extLst>
              <a:ext uri="{FF2B5EF4-FFF2-40B4-BE49-F238E27FC236}">
                <a16:creationId xmlns:a16="http://schemas.microsoft.com/office/drawing/2014/main" xmlns="" id="{91A73465-F4BA-2E08-F019-EA7795D64BFC}"/>
              </a:ext>
            </a:extLst>
          </p:cNvPr>
          <p:cNvPicPr>
            <a:picLocks noChangeAspect="1"/>
          </p:cNvPicPr>
          <p:nvPr/>
        </p:nvPicPr>
        <p:blipFill>
          <a:blip r:embed="rId4"/>
          <a:stretch>
            <a:fillRect/>
          </a:stretch>
        </p:blipFill>
        <p:spPr>
          <a:xfrm>
            <a:off x="156446" y="1017820"/>
            <a:ext cx="2223601" cy="3946731"/>
          </a:xfrm>
          <a:prstGeom prst="rect">
            <a:avLst/>
          </a:prstGeom>
        </p:spPr>
      </p:pic>
      <p:cxnSp>
        <p:nvCxnSpPr>
          <p:cNvPr id="23" name="直線矢印コネクタ 22">
            <a:extLst>
              <a:ext uri="{FF2B5EF4-FFF2-40B4-BE49-F238E27FC236}">
                <a16:creationId xmlns:a16="http://schemas.microsoft.com/office/drawing/2014/main" xmlns="" id="{C7FF5A1D-D889-13D8-E084-FC29E9771455}"/>
              </a:ext>
            </a:extLst>
          </p:cNvPr>
          <p:cNvCxnSpPr>
            <a:cxnSpLocks/>
          </p:cNvCxnSpPr>
          <p:nvPr/>
        </p:nvCxnSpPr>
        <p:spPr>
          <a:xfrm>
            <a:off x="1246647" y="1585740"/>
            <a:ext cx="0" cy="360892"/>
          </a:xfrm>
          <a:prstGeom prst="straightConnector1">
            <a:avLst/>
          </a:prstGeom>
          <a:ln w="285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xmlns="" id="{931E3D38-868D-6C12-3FFD-E8886280F26C}"/>
              </a:ext>
            </a:extLst>
          </p:cNvPr>
          <p:cNvCxnSpPr>
            <a:cxnSpLocks/>
          </p:cNvCxnSpPr>
          <p:nvPr/>
        </p:nvCxnSpPr>
        <p:spPr>
          <a:xfrm>
            <a:off x="1235297" y="2271158"/>
            <a:ext cx="0" cy="29807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xmlns="" id="{F7721635-485B-1E7C-7291-C12C479CA7D5}"/>
              </a:ext>
            </a:extLst>
          </p:cNvPr>
          <p:cNvCxnSpPr>
            <a:cxnSpLocks/>
          </p:cNvCxnSpPr>
          <p:nvPr/>
        </p:nvCxnSpPr>
        <p:spPr>
          <a:xfrm flipH="1">
            <a:off x="1268021" y="1543610"/>
            <a:ext cx="1469417" cy="24272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xmlns="" id="{44F1ABA4-8855-CB02-228C-D62CB7388760}"/>
              </a:ext>
            </a:extLst>
          </p:cNvPr>
          <p:cNvCxnSpPr>
            <a:cxnSpLocks/>
          </p:cNvCxnSpPr>
          <p:nvPr/>
        </p:nvCxnSpPr>
        <p:spPr>
          <a:xfrm flipH="1" flipV="1">
            <a:off x="1261879" y="2466263"/>
            <a:ext cx="1429103" cy="5249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xmlns="" id="{EA31CE4C-B1DD-9C16-60D2-6E2955ED02EF}"/>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左中かっこ 21">
            <a:extLst>
              <a:ext uri="{FF2B5EF4-FFF2-40B4-BE49-F238E27FC236}">
                <a16:creationId xmlns:a16="http://schemas.microsoft.com/office/drawing/2014/main" xmlns="" id="{C2A2D8F3-8F09-F62E-AF44-FB2DE51A5F64}"/>
              </a:ext>
            </a:extLst>
          </p:cNvPr>
          <p:cNvSpPr/>
          <p:nvPr/>
        </p:nvSpPr>
        <p:spPr>
          <a:xfrm rot="5400000">
            <a:off x="5502159" y="-65567"/>
            <a:ext cx="542791" cy="4567190"/>
          </a:xfrm>
          <a:prstGeom prst="leftBrace">
            <a:avLst>
              <a:gd name="adj1" fmla="val 8333"/>
              <a:gd name="adj2" fmla="val 41014"/>
            </a:avLst>
          </a:prstGeom>
          <a:ln w="38100">
            <a:solidFill>
              <a:schemeClr val="accent4"/>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41" name="スライド番号プレースホルダー 40">
            <a:extLst>
              <a:ext uri="{FF2B5EF4-FFF2-40B4-BE49-F238E27FC236}">
                <a16:creationId xmlns:a16="http://schemas.microsoft.com/office/drawing/2014/main" xmlns="" id="{979FF629-46E3-C71A-C3F0-84C0CFE6F409}"/>
              </a:ext>
            </a:extLst>
          </p:cNvPr>
          <p:cNvSpPr>
            <a:spLocks noGrp="1"/>
          </p:cNvSpPr>
          <p:nvPr>
            <p:ph type="sldNum" sz="quarter" idx="12"/>
          </p:nvPr>
        </p:nvSpPr>
        <p:spPr/>
        <p:txBody>
          <a:bodyPr/>
          <a:lstStyle/>
          <a:p>
            <a:fld id="{32F2029B-449B-4A15-AEEA-21A8CF85B575}" type="slidenum">
              <a:rPr kumimoji="1" lang="ja-JP" altLang="en-US" smtClean="0"/>
              <a:t>36</a:t>
            </a:fld>
            <a:endParaRPr kumimoji="1" lang="ja-JP" altLang="en-US"/>
          </a:p>
        </p:txBody>
      </p:sp>
      <p:pic>
        <p:nvPicPr>
          <p:cNvPr id="195" name="図 194">
            <a:extLst>
              <a:ext uri="{FF2B5EF4-FFF2-40B4-BE49-F238E27FC236}">
                <a16:creationId xmlns:a16="http://schemas.microsoft.com/office/drawing/2014/main" xmlns="" id="{F06B40E9-7D83-F68D-14E3-662E4C66E84C}"/>
              </a:ext>
            </a:extLst>
          </p:cNvPr>
          <p:cNvPicPr>
            <a:picLocks noChangeAspect="1"/>
          </p:cNvPicPr>
          <p:nvPr/>
        </p:nvPicPr>
        <p:blipFill rotWithShape="1">
          <a:blip r:embed="rId5"/>
          <a:srcRect l="11659" t="15911" r="23540" b="11865"/>
          <a:stretch/>
        </p:blipFill>
        <p:spPr>
          <a:xfrm>
            <a:off x="3437964" y="2466263"/>
            <a:ext cx="4644000" cy="838689"/>
          </a:xfrm>
          <a:prstGeom prst="rect">
            <a:avLst/>
          </a:prstGeom>
        </p:spPr>
      </p:pic>
      <p:grpSp>
        <p:nvGrpSpPr>
          <p:cNvPr id="125" name="グループ化 124">
            <a:extLst>
              <a:ext uri="{FF2B5EF4-FFF2-40B4-BE49-F238E27FC236}">
                <a16:creationId xmlns:a16="http://schemas.microsoft.com/office/drawing/2014/main" xmlns="" id="{3838A2CD-1C3B-3B51-3E15-B7FC035F9D23}"/>
              </a:ext>
            </a:extLst>
          </p:cNvPr>
          <p:cNvGrpSpPr/>
          <p:nvPr/>
        </p:nvGrpSpPr>
        <p:grpSpPr>
          <a:xfrm>
            <a:off x="2742381" y="2137712"/>
            <a:ext cx="6087655" cy="1384509"/>
            <a:chOff x="2739109" y="2631299"/>
            <a:chExt cx="6087655" cy="1771867"/>
          </a:xfrm>
        </p:grpSpPr>
        <p:sp>
          <p:nvSpPr>
            <p:cNvPr id="126" name="テキスト ボックス 125">
              <a:extLst>
                <a:ext uri="{FF2B5EF4-FFF2-40B4-BE49-F238E27FC236}">
                  <a16:creationId xmlns:a16="http://schemas.microsoft.com/office/drawing/2014/main" xmlns="" id="{08B57625-7CD3-924A-E849-0F486ADA6DAE}"/>
                </a:ext>
              </a:extLst>
            </p:cNvPr>
            <p:cNvSpPr txBox="1"/>
            <p:nvPr/>
          </p:nvSpPr>
          <p:spPr>
            <a:xfrm>
              <a:off x="2990345" y="3954594"/>
              <a:ext cx="458314"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nvGrpSpPr>
            <p:cNvPr id="127" name="グループ化 126">
              <a:extLst>
                <a:ext uri="{FF2B5EF4-FFF2-40B4-BE49-F238E27FC236}">
                  <a16:creationId xmlns:a16="http://schemas.microsoft.com/office/drawing/2014/main" xmlns="" id="{F22F679F-DA99-AABB-C24D-CDE5FABC35F9}"/>
                </a:ext>
              </a:extLst>
            </p:cNvPr>
            <p:cNvGrpSpPr/>
            <p:nvPr/>
          </p:nvGrpSpPr>
          <p:grpSpPr>
            <a:xfrm>
              <a:off x="2739109" y="2631299"/>
              <a:ext cx="6087655" cy="1771867"/>
              <a:chOff x="2739109" y="2631299"/>
              <a:chExt cx="6087655" cy="1771867"/>
            </a:xfrm>
          </p:grpSpPr>
          <p:grpSp>
            <p:nvGrpSpPr>
              <p:cNvPr id="128" name="グループ化 127">
                <a:extLst>
                  <a:ext uri="{FF2B5EF4-FFF2-40B4-BE49-F238E27FC236}">
                    <a16:creationId xmlns:a16="http://schemas.microsoft.com/office/drawing/2014/main" xmlns="" id="{1535E672-E428-952C-EF33-21E7C2BF1F09}"/>
                  </a:ext>
                </a:extLst>
              </p:cNvPr>
              <p:cNvGrpSpPr/>
              <p:nvPr/>
            </p:nvGrpSpPr>
            <p:grpSpPr>
              <a:xfrm>
                <a:off x="2739109" y="2631299"/>
                <a:ext cx="6087655" cy="1771867"/>
                <a:chOff x="2739109" y="2631299"/>
                <a:chExt cx="6087655" cy="1771867"/>
              </a:xfrm>
            </p:grpSpPr>
            <p:grpSp>
              <p:nvGrpSpPr>
                <p:cNvPr id="130" name="グループ化 129">
                  <a:extLst>
                    <a:ext uri="{FF2B5EF4-FFF2-40B4-BE49-F238E27FC236}">
                      <a16:creationId xmlns:a16="http://schemas.microsoft.com/office/drawing/2014/main" xmlns="" id="{1F62921D-46B5-D363-00CE-34A79C944FBD}"/>
                    </a:ext>
                  </a:extLst>
                </p:cNvPr>
                <p:cNvGrpSpPr/>
                <p:nvPr/>
              </p:nvGrpSpPr>
              <p:grpSpPr>
                <a:xfrm>
                  <a:off x="3725900" y="4087607"/>
                  <a:ext cx="4081869" cy="315559"/>
                  <a:chOff x="3900047" y="4087607"/>
                  <a:chExt cx="3919636" cy="315559"/>
                </a:xfrm>
              </p:grpSpPr>
              <p:sp>
                <p:nvSpPr>
                  <p:cNvPr id="139" name="テキスト ボックス 138">
                    <a:extLst>
                      <a:ext uri="{FF2B5EF4-FFF2-40B4-BE49-F238E27FC236}">
                        <a16:creationId xmlns:a16="http://schemas.microsoft.com/office/drawing/2014/main" xmlns="" id="{B5C53C4A-6F9C-D249-DCBE-AC28C8EE77D2}"/>
                      </a:ext>
                    </a:extLst>
                  </p:cNvPr>
                  <p:cNvSpPr txBox="1"/>
                  <p:nvPr/>
                </p:nvSpPr>
                <p:spPr>
                  <a:xfrm>
                    <a:off x="7405774"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4000</a:t>
                    </a:r>
                    <a:endParaRPr kumimoji="1" lang="ja-JP" altLang="en-US" sz="1600" dirty="0">
                      <a:latin typeface="Times New Roman" panose="02020603050405020304" pitchFamily="18" charset="0"/>
                      <a:cs typeface="Times New Roman" panose="02020603050405020304" pitchFamily="18" charset="0"/>
                    </a:endParaRPr>
                  </a:p>
                </p:txBody>
              </p:sp>
              <p:sp>
                <p:nvSpPr>
                  <p:cNvPr id="140" name="テキスト ボックス 139">
                    <a:extLst>
                      <a:ext uri="{FF2B5EF4-FFF2-40B4-BE49-F238E27FC236}">
                        <a16:creationId xmlns:a16="http://schemas.microsoft.com/office/drawing/2014/main" xmlns="" id="{1EFE2BB1-5799-C41A-59EE-6428EC4AD6C4}"/>
                      </a:ext>
                    </a:extLst>
                  </p:cNvPr>
                  <p:cNvSpPr txBox="1"/>
                  <p:nvPr/>
                </p:nvSpPr>
                <p:spPr>
                  <a:xfrm>
                    <a:off x="3900047" y="4088057"/>
                    <a:ext cx="413909"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141" name="テキスト ボックス 140">
                    <a:extLst>
                      <a:ext uri="{FF2B5EF4-FFF2-40B4-BE49-F238E27FC236}">
                        <a16:creationId xmlns:a16="http://schemas.microsoft.com/office/drawing/2014/main" xmlns="" id="{C99C7D4A-32B5-4648-91E5-73CB67511D0A}"/>
                      </a:ext>
                    </a:extLst>
                  </p:cNvPr>
                  <p:cNvSpPr txBox="1"/>
                  <p:nvPr/>
                </p:nvSpPr>
                <p:spPr>
                  <a:xfrm>
                    <a:off x="4768412" y="4087607"/>
                    <a:ext cx="413909" cy="246222"/>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142" name="テキスト ボックス 141">
                    <a:extLst>
                      <a:ext uri="{FF2B5EF4-FFF2-40B4-BE49-F238E27FC236}">
                        <a16:creationId xmlns:a16="http://schemas.microsoft.com/office/drawing/2014/main" xmlns="" id="{55329CD5-5D1E-1055-BDCA-4BE28024EB16}"/>
                      </a:ext>
                    </a:extLst>
                  </p:cNvPr>
                  <p:cNvSpPr txBox="1"/>
                  <p:nvPr/>
                </p:nvSpPr>
                <p:spPr>
                  <a:xfrm>
                    <a:off x="5659385"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143" name="テキスト ボックス 142">
                    <a:extLst>
                      <a:ext uri="{FF2B5EF4-FFF2-40B4-BE49-F238E27FC236}">
                        <a16:creationId xmlns:a16="http://schemas.microsoft.com/office/drawing/2014/main" xmlns="" id="{F0A9780F-CA5C-9728-25E7-2242234CCC53}"/>
                      </a:ext>
                    </a:extLst>
                  </p:cNvPr>
                  <p:cNvSpPr txBox="1"/>
                  <p:nvPr/>
                </p:nvSpPr>
                <p:spPr>
                  <a:xfrm>
                    <a:off x="6525578"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3000</a:t>
                    </a:r>
                    <a:endParaRPr kumimoji="1" lang="ja-JP" altLang="en-US" sz="1600" dirty="0">
                      <a:latin typeface="Times New Roman" panose="02020603050405020304" pitchFamily="18" charset="0"/>
                      <a:cs typeface="Times New Roman" panose="02020603050405020304" pitchFamily="18" charset="0"/>
                    </a:endParaRPr>
                  </a:p>
                </p:txBody>
              </p:sp>
            </p:grpSp>
            <p:grpSp>
              <p:nvGrpSpPr>
                <p:cNvPr id="131" name="グループ化 130">
                  <a:extLst>
                    <a:ext uri="{FF2B5EF4-FFF2-40B4-BE49-F238E27FC236}">
                      <a16:creationId xmlns:a16="http://schemas.microsoft.com/office/drawing/2014/main" xmlns="" id="{F5205536-944D-5FBD-B260-6AF56FD6A26A}"/>
                    </a:ext>
                  </a:extLst>
                </p:cNvPr>
                <p:cNvGrpSpPr/>
                <p:nvPr/>
              </p:nvGrpSpPr>
              <p:grpSpPr>
                <a:xfrm>
                  <a:off x="2739109" y="2631299"/>
                  <a:ext cx="6087655" cy="1614311"/>
                  <a:chOff x="2739109" y="2178538"/>
                  <a:chExt cx="6087655" cy="1614311"/>
                </a:xfrm>
              </p:grpSpPr>
              <p:sp>
                <p:nvSpPr>
                  <p:cNvPr id="132" name="テキスト ボックス 131">
                    <a:extLst>
                      <a:ext uri="{FF2B5EF4-FFF2-40B4-BE49-F238E27FC236}">
                        <a16:creationId xmlns:a16="http://schemas.microsoft.com/office/drawing/2014/main" xmlns="" id="{DE0F5851-DE78-AF8D-56B8-E787889FFE47}"/>
                      </a:ext>
                    </a:extLst>
                  </p:cNvPr>
                  <p:cNvSpPr txBox="1"/>
                  <p:nvPr/>
                </p:nvSpPr>
                <p:spPr>
                  <a:xfrm rot="16200000">
                    <a:off x="2055064" y="2862583"/>
                    <a:ext cx="1614311" cy="246221"/>
                  </a:xfrm>
                  <a:prstGeom prst="rect">
                    <a:avLst/>
                  </a:prstGeom>
                  <a:solidFill>
                    <a:schemeClr val="bg1"/>
                  </a:solid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a:t>
                    </a:r>
                    <a:r>
                      <a:rPr lang="en-US" altLang="ja-JP" sz="1600" dirty="0">
                        <a:latin typeface="Times New Roman" panose="02020603050405020304" pitchFamily="18" charset="0"/>
                        <a:cs typeface="Times New Roman" panose="02020603050405020304" pitchFamily="18" charset="0"/>
                      </a:rPr>
                      <a:t>10</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133" name="テキスト ボックス 132">
                    <a:extLst>
                      <a:ext uri="{FF2B5EF4-FFF2-40B4-BE49-F238E27FC236}">
                        <a16:creationId xmlns:a16="http://schemas.microsoft.com/office/drawing/2014/main" xmlns="" id="{3217E5CE-8952-3611-178E-D7F2DEBBD666}"/>
                      </a:ext>
                    </a:extLst>
                  </p:cNvPr>
                  <p:cNvSpPr txBox="1"/>
                  <p:nvPr/>
                </p:nvSpPr>
                <p:spPr>
                  <a:xfrm>
                    <a:off x="2854870" y="2914609"/>
                    <a:ext cx="574323"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134" name="テキスト ボックス 133">
                    <a:extLst>
                      <a:ext uri="{FF2B5EF4-FFF2-40B4-BE49-F238E27FC236}">
                        <a16:creationId xmlns:a16="http://schemas.microsoft.com/office/drawing/2014/main" xmlns="" id="{8B1631B0-4242-B0B2-9E72-5A5FDCA757A2}"/>
                      </a:ext>
                    </a:extLst>
                  </p:cNvPr>
                  <p:cNvSpPr txBox="1"/>
                  <p:nvPr/>
                </p:nvSpPr>
                <p:spPr>
                  <a:xfrm>
                    <a:off x="8187323" y="3503284"/>
                    <a:ext cx="639441" cy="246221"/>
                  </a:xfrm>
                  <a:prstGeom prst="rect">
                    <a:avLst/>
                  </a:prstGeom>
                  <a:solidFill>
                    <a:schemeClr val="bg1"/>
                  </a:solidFill>
                </p:spPr>
                <p:txBody>
                  <a:bodyPr wrap="square" lIns="0" tIns="0" rIns="0" bIns="0" rtlCol="0">
                    <a:spAutoFit/>
                  </a:bodyPr>
                  <a:lstStyle/>
                  <a:p>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cxnSp>
                <p:nvCxnSpPr>
                  <p:cNvPr id="135" name="直線矢印コネクタ 134">
                    <a:extLst>
                      <a:ext uri="{FF2B5EF4-FFF2-40B4-BE49-F238E27FC236}">
                        <a16:creationId xmlns:a16="http://schemas.microsoft.com/office/drawing/2014/main" xmlns="" id="{00F4E25A-9139-2451-9047-77270B5AD406}"/>
                      </a:ext>
                    </a:extLst>
                  </p:cNvPr>
                  <p:cNvCxnSpPr>
                    <a:cxnSpLocks/>
                  </p:cNvCxnSpPr>
                  <p:nvPr/>
                </p:nvCxnSpPr>
                <p:spPr>
                  <a:xfrm>
                    <a:off x="7217669" y="3115349"/>
                    <a:ext cx="229516"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36" name="テキスト ボックス 135">
                    <a:extLst>
                      <a:ext uri="{FF2B5EF4-FFF2-40B4-BE49-F238E27FC236}">
                        <a16:creationId xmlns:a16="http://schemas.microsoft.com/office/drawing/2014/main" xmlns="" id="{75669F81-103A-CA28-2CFC-315012E934CC}"/>
                      </a:ext>
                    </a:extLst>
                  </p:cNvPr>
                  <p:cNvSpPr txBox="1"/>
                  <p:nvPr/>
                </p:nvSpPr>
                <p:spPr>
                  <a:xfrm>
                    <a:off x="7567083" y="2474767"/>
                    <a:ext cx="1034976" cy="512053"/>
                  </a:xfrm>
                  <a:prstGeom prst="rect">
                    <a:avLst/>
                  </a:prstGeom>
                  <a:solidFill>
                    <a:schemeClr val="bg1"/>
                  </a:solidFill>
                  <a:ln>
                    <a:solidFill>
                      <a:schemeClr val="accent1"/>
                    </a:solidFill>
                  </a:ln>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200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sp>
                <p:nvSpPr>
                  <p:cNvPr id="137" name="吹き出し: 四角形 136">
                    <a:extLst>
                      <a:ext uri="{FF2B5EF4-FFF2-40B4-BE49-F238E27FC236}">
                        <a16:creationId xmlns:a16="http://schemas.microsoft.com/office/drawing/2014/main" xmlns="" id="{F87A1A47-D129-7588-94FE-DC9FC4579952}"/>
                      </a:ext>
                    </a:extLst>
                  </p:cNvPr>
                  <p:cNvSpPr/>
                  <p:nvPr/>
                </p:nvSpPr>
                <p:spPr>
                  <a:xfrm>
                    <a:off x="3778050" y="2310477"/>
                    <a:ext cx="1797411" cy="339382"/>
                  </a:xfrm>
                  <a:prstGeom prst="wedgeRectCallout">
                    <a:avLst>
                      <a:gd name="adj1" fmla="val -3441"/>
                      <a:gd name="adj2" fmla="val 147503"/>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6 min/step</a:t>
                    </a:r>
                    <a:endParaRPr kumimoji="1" lang="ja-JP" altLang="en-US" sz="2000" dirty="0">
                      <a:solidFill>
                        <a:srgbClr val="FF0000"/>
                      </a:solidFill>
                    </a:endParaRPr>
                  </a:p>
                </p:txBody>
              </p:sp>
            </p:grpSp>
          </p:grpSp>
          <p:cxnSp>
            <p:nvCxnSpPr>
              <p:cNvPr id="129" name="直線矢印コネクタ 128">
                <a:extLst>
                  <a:ext uri="{FF2B5EF4-FFF2-40B4-BE49-F238E27FC236}">
                    <a16:creationId xmlns:a16="http://schemas.microsoft.com/office/drawing/2014/main" xmlns="" id="{F87785DC-2EB5-2C65-9497-72DB4E05BA05}"/>
                  </a:ext>
                </a:extLst>
              </p:cNvPr>
              <p:cNvCxnSpPr>
                <a:cxnSpLocks/>
                <a:endCxn id="136" idx="1"/>
              </p:cNvCxnSpPr>
              <p:nvPr/>
            </p:nvCxnSpPr>
            <p:spPr>
              <a:xfrm flipV="1">
                <a:off x="7297531" y="3183555"/>
                <a:ext cx="269552" cy="384556"/>
              </a:xfrm>
              <a:prstGeom prst="straightConnector1">
                <a:avLst/>
              </a:prstGeom>
              <a:ln>
                <a:solidFill>
                  <a:schemeClr val="accent1"/>
                </a:solidFill>
                <a:headEnd type="none"/>
                <a:tailEnd type="none"/>
              </a:ln>
            </p:spPr>
            <p:style>
              <a:lnRef idx="1">
                <a:schemeClr val="accent2"/>
              </a:lnRef>
              <a:fillRef idx="0">
                <a:schemeClr val="accent2"/>
              </a:fillRef>
              <a:effectRef idx="0">
                <a:schemeClr val="accent2"/>
              </a:effectRef>
              <a:fontRef idx="minor">
                <a:schemeClr val="tx1"/>
              </a:fontRef>
            </p:style>
          </p:cxnSp>
        </p:grpSp>
      </p:grpSp>
      <p:grpSp>
        <p:nvGrpSpPr>
          <p:cNvPr id="251" name="グループ化 250">
            <a:extLst>
              <a:ext uri="{FF2B5EF4-FFF2-40B4-BE49-F238E27FC236}">
                <a16:creationId xmlns:a16="http://schemas.microsoft.com/office/drawing/2014/main" xmlns="" id="{050C4D70-8C51-E4A4-6052-EFC8BC28C49A}"/>
              </a:ext>
            </a:extLst>
          </p:cNvPr>
          <p:cNvGrpSpPr/>
          <p:nvPr/>
        </p:nvGrpSpPr>
        <p:grpSpPr>
          <a:xfrm>
            <a:off x="1241863" y="2951159"/>
            <a:ext cx="7561928" cy="2007265"/>
            <a:chOff x="1241863" y="2951159"/>
            <a:chExt cx="7561928" cy="2007265"/>
          </a:xfrm>
        </p:grpSpPr>
        <p:cxnSp>
          <p:nvCxnSpPr>
            <p:cNvPr id="50" name="直線矢印コネクタ 49">
              <a:extLst>
                <a:ext uri="{FF2B5EF4-FFF2-40B4-BE49-F238E27FC236}">
                  <a16:creationId xmlns:a16="http://schemas.microsoft.com/office/drawing/2014/main" xmlns="" id="{E420CF8E-0503-B42B-C518-751149E64D9C}"/>
                </a:ext>
              </a:extLst>
            </p:cNvPr>
            <p:cNvCxnSpPr>
              <a:cxnSpLocks/>
            </p:cNvCxnSpPr>
            <p:nvPr/>
          </p:nvCxnSpPr>
          <p:spPr>
            <a:xfrm>
              <a:off x="1241863" y="2951159"/>
              <a:ext cx="0" cy="322070"/>
            </a:xfrm>
            <a:prstGeom prst="straightConnector1">
              <a:avLst/>
            </a:prstGeom>
            <a:ln w="28575">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xmlns="" id="{449F583A-13F9-6FE4-8F08-E81C21CF2DA0}"/>
                </a:ext>
              </a:extLst>
            </p:cNvPr>
            <p:cNvCxnSpPr>
              <a:cxnSpLocks/>
            </p:cNvCxnSpPr>
            <p:nvPr/>
          </p:nvCxnSpPr>
          <p:spPr>
            <a:xfrm flipH="1" flipV="1">
              <a:off x="1267062" y="3074149"/>
              <a:ext cx="1471337" cy="102698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2" name="左中かっこ 41">
              <a:extLst>
                <a:ext uri="{FF2B5EF4-FFF2-40B4-BE49-F238E27FC236}">
                  <a16:creationId xmlns:a16="http://schemas.microsoft.com/office/drawing/2014/main" xmlns="" id="{79C8DB89-F395-9FEE-8B94-D638B569953C}"/>
                </a:ext>
              </a:extLst>
            </p:cNvPr>
            <p:cNvSpPr/>
            <p:nvPr/>
          </p:nvSpPr>
          <p:spPr>
            <a:xfrm rot="5400000">
              <a:off x="5588545" y="1210022"/>
              <a:ext cx="434280" cy="4567190"/>
            </a:xfrm>
            <a:prstGeom prst="leftBrace">
              <a:avLst>
                <a:gd name="adj1" fmla="val 8333"/>
                <a:gd name="adj2" fmla="val 74866"/>
              </a:avLst>
            </a:prstGeom>
            <a:ln w="38100">
              <a:solidFill>
                <a:schemeClr val="accent4"/>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70" name="左中かっこ 169">
              <a:extLst>
                <a:ext uri="{FF2B5EF4-FFF2-40B4-BE49-F238E27FC236}">
                  <a16:creationId xmlns:a16="http://schemas.microsoft.com/office/drawing/2014/main" xmlns="" id="{BA24511D-FAE8-CED9-C0F7-5A9C3A5EFB34}"/>
                </a:ext>
              </a:extLst>
            </p:cNvPr>
            <p:cNvSpPr/>
            <p:nvPr/>
          </p:nvSpPr>
          <p:spPr>
            <a:xfrm rot="5400000">
              <a:off x="5593444" y="2457689"/>
              <a:ext cx="434280" cy="4567190"/>
            </a:xfrm>
            <a:prstGeom prst="leftBrace">
              <a:avLst>
                <a:gd name="adj1" fmla="val 8333"/>
                <a:gd name="adj2" fmla="val 50396"/>
              </a:avLst>
            </a:prstGeom>
            <a:ln w="38100">
              <a:solidFill>
                <a:schemeClr val="accent4"/>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pic>
          <p:nvPicPr>
            <p:cNvPr id="199" name="図 198">
              <a:extLst>
                <a:ext uri="{FF2B5EF4-FFF2-40B4-BE49-F238E27FC236}">
                  <a16:creationId xmlns:a16="http://schemas.microsoft.com/office/drawing/2014/main" xmlns="" id="{438F7078-6376-BF1B-E8DD-7F44E2B54B01}"/>
                </a:ext>
              </a:extLst>
            </p:cNvPr>
            <p:cNvPicPr>
              <a:picLocks noChangeAspect="1"/>
            </p:cNvPicPr>
            <p:nvPr/>
          </p:nvPicPr>
          <p:blipFill rotWithShape="1">
            <a:blip r:embed="rId6"/>
            <a:srcRect l="11812" t="15777" r="23622" b="12134"/>
            <a:stretch/>
          </p:blipFill>
          <p:spPr>
            <a:xfrm>
              <a:off x="3457722" y="3683986"/>
              <a:ext cx="4626000" cy="842383"/>
            </a:xfrm>
            <a:prstGeom prst="rect">
              <a:avLst/>
            </a:prstGeom>
          </p:spPr>
        </p:pic>
        <p:grpSp>
          <p:nvGrpSpPr>
            <p:cNvPr id="200" name="グループ化 199">
              <a:extLst>
                <a:ext uri="{FF2B5EF4-FFF2-40B4-BE49-F238E27FC236}">
                  <a16:creationId xmlns:a16="http://schemas.microsoft.com/office/drawing/2014/main" xmlns="" id="{BD96C110-C1AE-E3B7-9AFA-B6BD31D6CC9B}"/>
                </a:ext>
              </a:extLst>
            </p:cNvPr>
            <p:cNvGrpSpPr/>
            <p:nvPr/>
          </p:nvGrpSpPr>
          <p:grpSpPr>
            <a:xfrm>
              <a:off x="2761141" y="3417462"/>
              <a:ext cx="6042650" cy="1302974"/>
              <a:chOff x="2784114" y="2735646"/>
              <a:chExt cx="6042650" cy="1667520"/>
            </a:xfrm>
          </p:grpSpPr>
          <p:sp>
            <p:nvSpPr>
              <p:cNvPr id="201" name="テキスト ボックス 200">
                <a:extLst>
                  <a:ext uri="{FF2B5EF4-FFF2-40B4-BE49-F238E27FC236}">
                    <a16:creationId xmlns:a16="http://schemas.microsoft.com/office/drawing/2014/main" xmlns="" id="{E5141A3A-E847-3C0D-D3E8-330B13CD2496}"/>
                  </a:ext>
                </a:extLst>
              </p:cNvPr>
              <p:cNvSpPr txBox="1"/>
              <p:nvPr/>
            </p:nvSpPr>
            <p:spPr>
              <a:xfrm>
                <a:off x="3019655" y="3954594"/>
                <a:ext cx="458314"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nvGrpSpPr>
              <p:cNvPr id="202" name="グループ化 201">
                <a:extLst>
                  <a:ext uri="{FF2B5EF4-FFF2-40B4-BE49-F238E27FC236}">
                    <a16:creationId xmlns:a16="http://schemas.microsoft.com/office/drawing/2014/main" xmlns="" id="{4C189CD4-FB9B-475A-1921-179722E56D30}"/>
                  </a:ext>
                </a:extLst>
              </p:cNvPr>
              <p:cNvGrpSpPr/>
              <p:nvPr/>
            </p:nvGrpSpPr>
            <p:grpSpPr>
              <a:xfrm>
                <a:off x="2784114" y="2735646"/>
                <a:ext cx="6042650" cy="1667520"/>
                <a:chOff x="2784114" y="2735646"/>
                <a:chExt cx="6042650" cy="1667520"/>
              </a:xfrm>
            </p:grpSpPr>
            <p:grpSp>
              <p:nvGrpSpPr>
                <p:cNvPr id="203" name="グループ化 202">
                  <a:extLst>
                    <a:ext uri="{FF2B5EF4-FFF2-40B4-BE49-F238E27FC236}">
                      <a16:creationId xmlns:a16="http://schemas.microsoft.com/office/drawing/2014/main" xmlns="" id="{BC8129BA-200B-B984-96FD-C3FB63763C1F}"/>
                    </a:ext>
                  </a:extLst>
                </p:cNvPr>
                <p:cNvGrpSpPr/>
                <p:nvPr/>
              </p:nvGrpSpPr>
              <p:grpSpPr>
                <a:xfrm>
                  <a:off x="2784114" y="2735646"/>
                  <a:ext cx="6042650" cy="1667520"/>
                  <a:chOff x="2784114" y="2735646"/>
                  <a:chExt cx="6042650" cy="1667520"/>
                </a:xfrm>
              </p:grpSpPr>
              <p:grpSp>
                <p:nvGrpSpPr>
                  <p:cNvPr id="205" name="グループ化 204">
                    <a:extLst>
                      <a:ext uri="{FF2B5EF4-FFF2-40B4-BE49-F238E27FC236}">
                        <a16:creationId xmlns:a16="http://schemas.microsoft.com/office/drawing/2014/main" xmlns="" id="{7EBA363F-C8A3-0026-871C-FE8593BFFA7F}"/>
                      </a:ext>
                    </a:extLst>
                  </p:cNvPr>
                  <p:cNvGrpSpPr/>
                  <p:nvPr/>
                </p:nvGrpSpPr>
                <p:grpSpPr>
                  <a:xfrm>
                    <a:off x="3725900" y="4087607"/>
                    <a:ext cx="4081869" cy="315559"/>
                    <a:chOff x="3900047" y="4087607"/>
                    <a:chExt cx="3919636" cy="315559"/>
                  </a:xfrm>
                </p:grpSpPr>
                <p:sp>
                  <p:nvSpPr>
                    <p:cNvPr id="213" name="テキスト ボックス 212">
                      <a:extLst>
                        <a:ext uri="{FF2B5EF4-FFF2-40B4-BE49-F238E27FC236}">
                          <a16:creationId xmlns:a16="http://schemas.microsoft.com/office/drawing/2014/main" xmlns="" id="{F612ABC4-18F6-0587-9D2B-B73ACD15763E}"/>
                        </a:ext>
                      </a:extLst>
                    </p:cNvPr>
                    <p:cNvSpPr txBox="1"/>
                    <p:nvPr/>
                  </p:nvSpPr>
                  <p:spPr>
                    <a:xfrm>
                      <a:off x="7405774"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4000</a:t>
                      </a:r>
                      <a:endParaRPr kumimoji="1" lang="ja-JP" altLang="en-US" sz="1600" dirty="0">
                        <a:latin typeface="Times New Roman" panose="02020603050405020304" pitchFamily="18" charset="0"/>
                        <a:cs typeface="Times New Roman" panose="02020603050405020304" pitchFamily="18" charset="0"/>
                      </a:endParaRPr>
                    </a:p>
                  </p:txBody>
                </p:sp>
                <p:sp>
                  <p:nvSpPr>
                    <p:cNvPr id="214" name="テキスト ボックス 213">
                      <a:extLst>
                        <a:ext uri="{FF2B5EF4-FFF2-40B4-BE49-F238E27FC236}">
                          <a16:creationId xmlns:a16="http://schemas.microsoft.com/office/drawing/2014/main" xmlns="" id="{05CD03EA-35FA-9726-F841-EE8501981E85}"/>
                        </a:ext>
                      </a:extLst>
                    </p:cNvPr>
                    <p:cNvSpPr txBox="1"/>
                    <p:nvPr/>
                  </p:nvSpPr>
                  <p:spPr>
                    <a:xfrm>
                      <a:off x="3900047" y="4088057"/>
                      <a:ext cx="413909"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215" name="テキスト ボックス 214">
                      <a:extLst>
                        <a:ext uri="{FF2B5EF4-FFF2-40B4-BE49-F238E27FC236}">
                          <a16:creationId xmlns:a16="http://schemas.microsoft.com/office/drawing/2014/main" xmlns="" id="{D19D802A-8134-E2DA-8DA7-B74CED8303C7}"/>
                        </a:ext>
                      </a:extLst>
                    </p:cNvPr>
                    <p:cNvSpPr txBox="1"/>
                    <p:nvPr/>
                  </p:nvSpPr>
                  <p:spPr>
                    <a:xfrm>
                      <a:off x="4768412" y="4087607"/>
                      <a:ext cx="413909" cy="246222"/>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216" name="テキスト ボックス 215">
                      <a:extLst>
                        <a:ext uri="{FF2B5EF4-FFF2-40B4-BE49-F238E27FC236}">
                          <a16:creationId xmlns:a16="http://schemas.microsoft.com/office/drawing/2014/main" xmlns="" id="{0FADC9D2-73D1-4A3A-E908-B8E513F263F5}"/>
                        </a:ext>
                      </a:extLst>
                    </p:cNvPr>
                    <p:cNvSpPr txBox="1"/>
                    <p:nvPr/>
                  </p:nvSpPr>
                  <p:spPr>
                    <a:xfrm>
                      <a:off x="5659385"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217" name="テキスト ボックス 216">
                      <a:extLst>
                        <a:ext uri="{FF2B5EF4-FFF2-40B4-BE49-F238E27FC236}">
                          <a16:creationId xmlns:a16="http://schemas.microsoft.com/office/drawing/2014/main" xmlns="" id="{8ACE3037-74DE-6EB2-E924-36DC08B35C46}"/>
                        </a:ext>
                      </a:extLst>
                    </p:cNvPr>
                    <p:cNvSpPr txBox="1"/>
                    <p:nvPr/>
                  </p:nvSpPr>
                  <p:spPr>
                    <a:xfrm>
                      <a:off x="6525578"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3000</a:t>
                      </a:r>
                      <a:endParaRPr kumimoji="1" lang="ja-JP" altLang="en-US" sz="1600" dirty="0">
                        <a:latin typeface="Times New Roman" panose="02020603050405020304" pitchFamily="18" charset="0"/>
                        <a:cs typeface="Times New Roman" panose="02020603050405020304" pitchFamily="18" charset="0"/>
                      </a:endParaRPr>
                    </a:p>
                  </p:txBody>
                </p:sp>
              </p:grpSp>
              <p:grpSp>
                <p:nvGrpSpPr>
                  <p:cNvPr id="206" name="グループ化 205">
                    <a:extLst>
                      <a:ext uri="{FF2B5EF4-FFF2-40B4-BE49-F238E27FC236}">
                        <a16:creationId xmlns:a16="http://schemas.microsoft.com/office/drawing/2014/main" xmlns="" id="{FC3CE087-3617-9389-B52C-E6C48993AD39}"/>
                      </a:ext>
                    </a:extLst>
                  </p:cNvPr>
                  <p:cNvGrpSpPr/>
                  <p:nvPr/>
                </p:nvGrpSpPr>
                <p:grpSpPr>
                  <a:xfrm>
                    <a:off x="2784114" y="2735646"/>
                    <a:ext cx="6042650" cy="1614311"/>
                    <a:chOff x="2784114" y="2282885"/>
                    <a:chExt cx="6042650" cy="1614311"/>
                  </a:xfrm>
                </p:grpSpPr>
                <p:sp>
                  <p:nvSpPr>
                    <p:cNvPr id="207" name="テキスト ボックス 206">
                      <a:extLst>
                        <a:ext uri="{FF2B5EF4-FFF2-40B4-BE49-F238E27FC236}">
                          <a16:creationId xmlns:a16="http://schemas.microsoft.com/office/drawing/2014/main" xmlns="" id="{B5A34B46-AB11-3EC3-6670-04F413D07A6B}"/>
                        </a:ext>
                      </a:extLst>
                    </p:cNvPr>
                    <p:cNvSpPr txBox="1"/>
                    <p:nvPr/>
                  </p:nvSpPr>
                  <p:spPr>
                    <a:xfrm rot="16200000">
                      <a:off x="2100069" y="2966930"/>
                      <a:ext cx="1614311" cy="246221"/>
                    </a:xfrm>
                    <a:prstGeom prst="rect">
                      <a:avLst/>
                    </a:prstGeom>
                    <a:no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a:t>
                      </a:r>
                      <a:r>
                        <a:rPr lang="en-US" altLang="ja-JP" sz="1600" dirty="0">
                          <a:latin typeface="Times New Roman" panose="02020603050405020304" pitchFamily="18" charset="0"/>
                          <a:cs typeface="Times New Roman" panose="02020603050405020304" pitchFamily="18" charset="0"/>
                        </a:rPr>
                        <a:t>10</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208" name="テキスト ボックス 207">
                      <a:extLst>
                        <a:ext uri="{FF2B5EF4-FFF2-40B4-BE49-F238E27FC236}">
                          <a16:creationId xmlns:a16="http://schemas.microsoft.com/office/drawing/2014/main" xmlns="" id="{428DF97F-B0E7-3849-0BF6-714B72ADCA3C}"/>
                        </a:ext>
                      </a:extLst>
                    </p:cNvPr>
                    <p:cNvSpPr txBox="1"/>
                    <p:nvPr/>
                  </p:nvSpPr>
                  <p:spPr>
                    <a:xfrm>
                      <a:off x="2913484" y="2854592"/>
                      <a:ext cx="574323"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100</a:t>
                      </a:r>
                      <a:endParaRPr kumimoji="1" lang="ja-JP" altLang="en-US" sz="1600" dirty="0">
                        <a:latin typeface="Times New Roman" panose="02020603050405020304" pitchFamily="18" charset="0"/>
                        <a:cs typeface="Times New Roman" panose="02020603050405020304" pitchFamily="18" charset="0"/>
                      </a:endParaRPr>
                    </a:p>
                  </p:txBody>
                </p:sp>
                <p:sp>
                  <p:nvSpPr>
                    <p:cNvPr id="209" name="テキスト ボックス 208">
                      <a:extLst>
                        <a:ext uri="{FF2B5EF4-FFF2-40B4-BE49-F238E27FC236}">
                          <a16:creationId xmlns:a16="http://schemas.microsoft.com/office/drawing/2014/main" xmlns="" id="{583C5F66-6E3A-8C0D-5BE7-EFB71B58C49B}"/>
                        </a:ext>
                      </a:extLst>
                    </p:cNvPr>
                    <p:cNvSpPr txBox="1"/>
                    <p:nvPr/>
                  </p:nvSpPr>
                  <p:spPr>
                    <a:xfrm>
                      <a:off x="8187323" y="3503284"/>
                      <a:ext cx="639441" cy="246221"/>
                    </a:xfrm>
                    <a:prstGeom prst="rect">
                      <a:avLst/>
                    </a:prstGeom>
                    <a:solidFill>
                      <a:schemeClr val="bg1"/>
                    </a:solidFill>
                  </p:spPr>
                  <p:txBody>
                    <a:bodyPr wrap="square" lIns="0" tIns="0" rIns="0" bIns="0" rtlCol="0">
                      <a:spAutoFit/>
                    </a:bodyPr>
                    <a:lstStyle/>
                    <a:p>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cxnSp>
                  <p:nvCxnSpPr>
                    <p:cNvPr id="210" name="直線矢印コネクタ 209">
                      <a:extLst>
                        <a:ext uri="{FF2B5EF4-FFF2-40B4-BE49-F238E27FC236}">
                          <a16:creationId xmlns:a16="http://schemas.microsoft.com/office/drawing/2014/main" xmlns="" id="{C4EC86C0-4054-AAED-4966-DDE9EB50C59F}"/>
                        </a:ext>
                      </a:extLst>
                    </p:cNvPr>
                    <p:cNvCxnSpPr>
                      <a:cxnSpLocks/>
                    </p:cNvCxnSpPr>
                    <p:nvPr/>
                  </p:nvCxnSpPr>
                  <p:spPr>
                    <a:xfrm>
                      <a:off x="7217669" y="3115349"/>
                      <a:ext cx="229516"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11" name="テキスト ボックス 210">
                      <a:extLst>
                        <a:ext uri="{FF2B5EF4-FFF2-40B4-BE49-F238E27FC236}">
                          <a16:creationId xmlns:a16="http://schemas.microsoft.com/office/drawing/2014/main" xmlns="" id="{27A47C96-9429-3ECE-679A-1ACA87EE10ED}"/>
                        </a:ext>
                      </a:extLst>
                    </p:cNvPr>
                    <p:cNvSpPr txBox="1"/>
                    <p:nvPr/>
                  </p:nvSpPr>
                  <p:spPr>
                    <a:xfrm>
                      <a:off x="7567083" y="2474767"/>
                      <a:ext cx="1034977" cy="512053"/>
                    </a:xfrm>
                    <a:prstGeom prst="rect">
                      <a:avLst/>
                    </a:prstGeom>
                    <a:solidFill>
                      <a:schemeClr val="bg1"/>
                    </a:solidFill>
                    <a:ln>
                      <a:solidFill>
                        <a:schemeClr val="accent1"/>
                      </a:solidFill>
                    </a:ln>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200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sp>
                  <p:nvSpPr>
                    <p:cNvPr id="212" name="吹き出し: 四角形 211">
                      <a:extLst>
                        <a:ext uri="{FF2B5EF4-FFF2-40B4-BE49-F238E27FC236}">
                          <a16:creationId xmlns:a16="http://schemas.microsoft.com/office/drawing/2014/main" xmlns="" id="{67708D1A-DC30-0AAF-840D-98256C2952B6}"/>
                        </a:ext>
                      </a:extLst>
                    </p:cNvPr>
                    <p:cNvSpPr/>
                    <p:nvPr/>
                  </p:nvSpPr>
                  <p:spPr>
                    <a:xfrm>
                      <a:off x="4614273" y="2524048"/>
                      <a:ext cx="1797411" cy="339382"/>
                    </a:xfrm>
                    <a:prstGeom prst="wedgeRectCallout">
                      <a:avLst>
                        <a:gd name="adj1" fmla="val 13517"/>
                        <a:gd name="adj2" fmla="val 147503"/>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15 sec/step</a:t>
                      </a:r>
                      <a:endParaRPr kumimoji="1" lang="ja-JP" altLang="en-US" sz="2000" dirty="0">
                        <a:solidFill>
                          <a:srgbClr val="FF0000"/>
                        </a:solidFill>
                      </a:endParaRPr>
                    </a:p>
                  </p:txBody>
                </p:sp>
              </p:grpSp>
            </p:grpSp>
            <p:cxnSp>
              <p:nvCxnSpPr>
                <p:cNvPr id="204" name="直線矢印コネクタ 203">
                  <a:extLst>
                    <a:ext uri="{FF2B5EF4-FFF2-40B4-BE49-F238E27FC236}">
                      <a16:creationId xmlns:a16="http://schemas.microsoft.com/office/drawing/2014/main" xmlns="" id="{EFA92FB6-EB1D-2B35-5047-520175B61AD4}"/>
                    </a:ext>
                  </a:extLst>
                </p:cNvPr>
                <p:cNvCxnSpPr>
                  <a:cxnSpLocks/>
                  <a:endCxn id="211" idx="1"/>
                </p:cNvCxnSpPr>
                <p:nvPr/>
              </p:nvCxnSpPr>
              <p:spPr>
                <a:xfrm flipV="1">
                  <a:off x="7297531" y="3183555"/>
                  <a:ext cx="269552" cy="384556"/>
                </a:xfrm>
                <a:prstGeom prst="straightConnector1">
                  <a:avLst/>
                </a:prstGeom>
                <a:ln>
                  <a:solidFill>
                    <a:schemeClr val="accent1"/>
                  </a:solidFill>
                  <a:headEnd type="none"/>
                  <a:tailEnd type="none"/>
                </a:ln>
              </p:spPr>
              <p:style>
                <a:lnRef idx="1">
                  <a:schemeClr val="accent2"/>
                </a:lnRef>
                <a:fillRef idx="0">
                  <a:schemeClr val="accent2"/>
                </a:fillRef>
                <a:effectRef idx="0">
                  <a:schemeClr val="accent2"/>
                </a:effectRef>
                <a:fontRef idx="minor">
                  <a:schemeClr val="tx1"/>
                </a:fontRef>
              </p:style>
            </p:cxnSp>
          </p:grpSp>
        </p:grpSp>
        <p:cxnSp>
          <p:nvCxnSpPr>
            <p:cNvPr id="224" name="直線矢印コネクタ 223">
              <a:extLst>
                <a:ext uri="{FF2B5EF4-FFF2-40B4-BE49-F238E27FC236}">
                  <a16:creationId xmlns:a16="http://schemas.microsoft.com/office/drawing/2014/main" xmlns="" id="{4339E773-D12F-E70B-7B6C-ED0727F29D9C}"/>
                </a:ext>
              </a:extLst>
            </p:cNvPr>
            <p:cNvCxnSpPr>
              <a:cxnSpLocks/>
            </p:cNvCxnSpPr>
            <p:nvPr/>
          </p:nvCxnSpPr>
          <p:spPr>
            <a:xfrm>
              <a:off x="1261879" y="3711929"/>
              <a:ext cx="0" cy="32207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25" name="直線コネクタ 224">
            <a:extLst>
              <a:ext uri="{FF2B5EF4-FFF2-40B4-BE49-F238E27FC236}">
                <a16:creationId xmlns:a16="http://schemas.microsoft.com/office/drawing/2014/main" xmlns="" id="{BD27F358-541A-1958-04A0-9A5CE46F5B55}"/>
              </a:ext>
            </a:extLst>
          </p:cNvPr>
          <p:cNvCxnSpPr>
            <a:cxnSpLocks/>
          </p:cNvCxnSpPr>
          <p:nvPr/>
        </p:nvCxnSpPr>
        <p:spPr>
          <a:xfrm flipH="1" flipV="1">
            <a:off x="1287078" y="3834919"/>
            <a:ext cx="1657412" cy="13937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31" name="グループ化 230">
            <a:extLst>
              <a:ext uri="{FF2B5EF4-FFF2-40B4-BE49-F238E27FC236}">
                <a16:creationId xmlns:a16="http://schemas.microsoft.com/office/drawing/2014/main" xmlns="" id="{D25CCF2D-AD9E-029C-76DC-668A5784D945}"/>
              </a:ext>
            </a:extLst>
          </p:cNvPr>
          <p:cNvGrpSpPr/>
          <p:nvPr/>
        </p:nvGrpSpPr>
        <p:grpSpPr>
          <a:xfrm>
            <a:off x="2929699" y="4875671"/>
            <a:ext cx="5900338" cy="1303444"/>
            <a:chOff x="2913484" y="2735042"/>
            <a:chExt cx="5900338" cy="1668124"/>
          </a:xfrm>
        </p:grpSpPr>
        <p:sp>
          <p:nvSpPr>
            <p:cNvPr id="232" name="テキスト ボックス 231">
              <a:extLst>
                <a:ext uri="{FF2B5EF4-FFF2-40B4-BE49-F238E27FC236}">
                  <a16:creationId xmlns:a16="http://schemas.microsoft.com/office/drawing/2014/main" xmlns="" id="{2534AA43-6D26-64D7-57DD-D418D4FD2867}"/>
                </a:ext>
              </a:extLst>
            </p:cNvPr>
            <p:cNvSpPr txBox="1"/>
            <p:nvPr/>
          </p:nvSpPr>
          <p:spPr>
            <a:xfrm>
              <a:off x="3019655" y="3954594"/>
              <a:ext cx="458314"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nvGrpSpPr>
            <p:cNvPr id="234" name="グループ化 233">
              <a:extLst>
                <a:ext uri="{FF2B5EF4-FFF2-40B4-BE49-F238E27FC236}">
                  <a16:creationId xmlns:a16="http://schemas.microsoft.com/office/drawing/2014/main" xmlns="" id="{A75F82EE-DE24-5145-1C0E-BDB5F6F05433}"/>
                </a:ext>
              </a:extLst>
            </p:cNvPr>
            <p:cNvGrpSpPr/>
            <p:nvPr/>
          </p:nvGrpSpPr>
          <p:grpSpPr>
            <a:xfrm>
              <a:off x="2913484" y="2735042"/>
              <a:ext cx="5900338" cy="1668124"/>
              <a:chOff x="2913484" y="2735042"/>
              <a:chExt cx="5900338" cy="1668124"/>
            </a:xfrm>
          </p:grpSpPr>
          <p:grpSp>
            <p:nvGrpSpPr>
              <p:cNvPr id="236" name="グループ化 235">
                <a:extLst>
                  <a:ext uri="{FF2B5EF4-FFF2-40B4-BE49-F238E27FC236}">
                    <a16:creationId xmlns:a16="http://schemas.microsoft.com/office/drawing/2014/main" xmlns="" id="{09A6279F-108D-96D0-813E-95F1A082941D}"/>
                  </a:ext>
                </a:extLst>
              </p:cNvPr>
              <p:cNvGrpSpPr/>
              <p:nvPr/>
            </p:nvGrpSpPr>
            <p:grpSpPr>
              <a:xfrm>
                <a:off x="3701574" y="4087607"/>
                <a:ext cx="4338531" cy="315559"/>
                <a:chOff x="3876688" y="4087607"/>
                <a:chExt cx="4166101" cy="315559"/>
              </a:xfrm>
            </p:grpSpPr>
            <p:sp>
              <p:nvSpPr>
                <p:cNvPr id="244" name="テキスト ボックス 243">
                  <a:extLst>
                    <a:ext uri="{FF2B5EF4-FFF2-40B4-BE49-F238E27FC236}">
                      <a16:creationId xmlns:a16="http://schemas.microsoft.com/office/drawing/2014/main" xmlns="" id="{3CD826D0-99FE-AAA4-9AF9-C0342CC194F2}"/>
                    </a:ext>
                  </a:extLst>
                </p:cNvPr>
                <p:cNvSpPr txBox="1"/>
                <p:nvPr/>
              </p:nvSpPr>
              <p:spPr>
                <a:xfrm>
                  <a:off x="7358297" y="4088057"/>
                  <a:ext cx="684492"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-8800</a:t>
                  </a:r>
                  <a:endParaRPr kumimoji="1" lang="ja-JP" altLang="en-US" sz="1600" dirty="0">
                    <a:latin typeface="Times New Roman" panose="02020603050405020304" pitchFamily="18" charset="0"/>
                    <a:cs typeface="Times New Roman" panose="02020603050405020304" pitchFamily="18" charset="0"/>
                  </a:endParaRPr>
                </a:p>
              </p:txBody>
            </p:sp>
            <p:sp>
              <p:nvSpPr>
                <p:cNvPr id="246" name="テキスト ボックス 245">
                  <a:extLst>
                    <a:ext uri="{FF2B5EF4-FFF2-40B4-BE49-F238E27FC236}">
                      <a16:creationId xmlns:a16="http://schemas.microsoft.com/office/drawing/2014/main" xmlns="" id="{C3D238A4-1FD7-7C4A-E546-237723E68745}"/>
                    </a:ext>
                  </a:extLst>
                </p:cNvPr>
                <p:cNvSpPr txBox="1"/>
                <p:nvPr/>
              </p:nvSpPr>
              <p:spPr>
                <a:xfrm>
                  <a:off x="3876688" y="4087607"/>
                  <a:ext cx="808188"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-10000</a:t>
                  </a:r>
                  <a:endParaRPr kumimoji="1" lang="ja-JP" altLang="en-US" sz="1600" dirty="0">
                    <a:latin typeface="Times New Roman" panose="02020603050405020304" pitchFamily="18" charset="0"/>
                    <a:cs typeface="Times New Roman" panose="02020603050405020304" pitchFamily="18" charset="0"/>
                  </a:endParaRPr>
                </a:p>
              </p:txBody>
            </p:sp>
            <p:sp>
              <p:nvSpPr>
                <p:cNvPr id="247" name="テキスト ボックス 246">
                  <a:extLst>
                    <a:ext uri="{FF2B5EF4-FFF2-40B4-BE49-F238E27FC236}">
                      <a16:creationId xmlns:a16="http://schemas.microsoft.com/office/drawing/2014/main" xmlns="" id="{28F52C95-44B7-E6BB-D4CC-DF8EA14DD814}"/>
                    </a:ext>
                  </a:extLst>
                </p:cNvPr>
                <p:cNvSpPr txBox="1"/>
                <p:nvPr/>
              </p:nvSpPr>
              <p:spPr>
                <a:xfrm>
                  <a:off x="5055338" y="4088057"/>
                  <a:ext cx="730717"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-9600</a:t>
                  </a:r>
                  <a:endParaRPr kumimoji="1" lang="ja-JP" altLang="en-US" sz="1600" dirty="0">
                    <a:latin typeface="Times New Roman" panose="02020603050405020304" pitchFamily="18" charset="0"/>
                    <a:cs typeface="Times New Roman" panose="02020603050405020304" pitchFamily="18" charset="0"/>
                  </a:endParaRPr>
                </a:p>
              </p:txBody>
            </p:sp>
            <p:sp>
              <p:nvSpPr>
                <p:cNvPr id="248" name="テキスト ボックス 247">
                  <a:extLst>
                    <a:ext uri="{FF2B5EF4-FFF2-40B4-BE49-F238E27FC236}">
                      <a16:creationId xmlns:a16="http://schemas.microsoft.com/office/drawing/2014/main" xmlns="" id="{F0C55AEF-2514-A700-CE5F-C221F1824E67}"/>
                    </a:ext>
                  </a:extLst>
                </p:cNvPr>
                <p:cNvSpPr txBox="1"/>
                <p:nvPr/>
              </p:nvSpPr>
              <p:spPr>
                <a:xfrm>
                  <a:off x="6176504" y="4088057"/>
                  <a:ext cx="756568"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-9200</a:t>
                  </a:r>
                  <a:endParaRPr kumimoji="1" lang="ja-JP" altLang="en-US" sz="1600" dirty="0">
                    <a:latin typeface="Times New Roman" panose="02020603050405020304" pitchFamily="18" charset="0"/>
                    <a:cs typeface="Times New Roman" panose="02020603050405020304" pitchFamily="18" charset="0"/>
                  </a:endParaRPr>
                </a:p>
              </p:txBody>
            </p:sp>
          </p:grpSp>
          <p:grpSp>
            <p:nvGrpSpPr>
              <p:cNvPr id="237" name="グループ化 236">
                <a:extLst>
                  <a:ext uri="{FF2B5EF4-FFF2-40B4-BE49-F238E27FC236}">
                    <a16:creationId xmlns:a16="http://schemas.microsoft.com/office/drawing/2014/main" xmlns="" id="{F7B8DEC5-076A-FBA1-1FBD-4D8861E25BE6}"/>
                  </a:ext>
                </a:extLst>
              </p:cNvPr>
              <p:cNvGrpSpPr/>
              <p:nvPr/>
            </p:nvGrpSpPr>
            <p:grpSpPr>
              <a:xfrm>
                <a:off x="2913484" y="2735042"/>
                <a:ext cx="5900338" cy="1614311"/>
                <a:chOff x="2913484" y="2282281"/>
                <a:chExt cx="5900338" cy="1614311"/>
              </a:xfrm>
            </p:grpSpPr>
            <p:sp>
              <p:nvSpPr>
                <p:cNvPr id="238" name="テキスト ボックス 237">
                  <a:extLst>
                    <a:ext uri="{FF2B5EF4-FFF2-40B4-BE49-F238E27FC236}">
                      <a16:creationId xmlns:a16="http://schemas.microsoft.com/office/drawing/2014/main" xmlns="" id="{06433D7A-0437-5153-1562-EA823FDEFCC0}"/>
                    </a:ext>
                  </a:extLst>
                </p:cNvPr>
                <p:cNvSpPr txBox="1"/>
                <p:nvPr/>
              </p:nvSpPr>
              <p:spPr>
                <a:xfrm rot="16200000">
                  <a:off x="2367448" y="2966326"/>
                  <a:ext cx="1614311" cy="246221"/>
                </a:xfrm>
                <a:prstGeom prst="rect">
                  <a:avLst/>
                </a:prstGeom>
                <a:no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a:t>
                  </a:r>
                  <a:r>
                    <a:rPr lang="en-US" altLang="ja-JP" sz="1600" dirty="0">
                      <a:latin typeface="Times New Roman" panose="02020603050405020304" pitchFamily="18" charset="0"/>
                      <a:cs typeface="Times New Roman" panose="02020603050405020304" pitchFamily="18" charset="0"/>
                    </a:rPr>
                    <a:t>10</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239" name="テキスト ボックス 238">
                  <a:extLst>
                    <a:ext uri="{FF2B5EF4-FFF2-40B4-BE49-F238E27FC236}">
                      <a16:creationId xmlns:a16="http://schemas.microsoft.com/office/drawing/2014/main" xmlns="" id="{BB296542-405D-0F3D-A4CF-E3FACF83997E}"/>
                    </a:ext>
                  </a:extLst>
                </p:cNvPr>
                <p:cNvSpPr txBox="1"/>
                <p:nvPr/>
              </p:nvSpPr>
              <p:spPr>
                <a:xfrm>
                  <a:off x="2913484" y="2766878"/>
                  <a:ext cx="574323"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a:t>
                  </a:r>
                  <a:endParaRPr kumimoji="1" lang="ja-JP" altLang="en-US" sz="1600" dirty="0">
                    <a:latin typeface="Times New Roman" panose="02020603050405020304" pitchFamily="18" charset="0"/>
                    <a:cs typeface="Times New Roman" panose="02020603050405020304" pitchFamily="18" charset="0"/>
                  </a:endParaRPr>
                </a:p>
              </p:txBody>
            </p:sp>
            <p:sp>
              <p:nvSpPr>
                <p:cNvPr id="240" name="テキスト ボックス 239">
                  <a:extLst>
                    <a:ext uri="{FF2B5EF4-FFF2-40B4-BE49-F238E27FC236}">
                      <a16:creationId xmlns:a16="http://schemas.microsoft.com/office/drawing/2014/main" xmlns="" id="{D6031DED-858D-3264-2814-5222C82A95BA}"/>
                    </a:ext>
                  </a:extLst>
                </p:cNvPr>
                <p:cNvSpPr txBox="1"/>
                <p:nvPr/>
              </p:nvSpPr>
              <p:spPr>
                <a:xfrm>
                  <a:off x="8187324" y="3503284"/>
                  <a:ext cx="626498" cy="315109"/>
                </a:xfrm>
                <a:prstGeom prst="rect">
                  <a:avLst/>
                </a:prstGeom>
                <a:solidFill>
                  <a:schemeClr val="bg1"/>
                </a:solidFill>
              </p:spPr>
              <p:txBody>
                <a:bodyPr wrap="square" lIns="0" tIns="0" rIns="0" bIns="0" rtlCol="0">
                  <a:spAutoFit/>
                </a:bodyPr>
                <a:lstStyle/>
                <a:p>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grpSp>
        </p:grpSp>
      </p:grpSp>
      <p:grpSp>
        <p:nvGrpSpPr>
          <p:cNvPr id="253" name="グループ化 252">
            <a:extLst>
              <a:ext uri="{FF2B5EF4-FFF2-40B4-BE49-F238E27FC236}">
                <a16:creationId xmlns:a16="http://schemas.microsoft.com/office/drawing/2014/main" xmlns="" id="{81C2FB91-4DB7-7396-68E8-34A9C29824EF}"/>
              </a:ext>
            </a:extLst>
          </p:cNvPr>
          <p:cNvGrpSpPr/>
          <p:nvPr/>
        </p:nvGrpSpPr>
        <p:grpSpPr>
          <a:xfrm>
            <a:off x="2557027" y="983160"/>
            <a:ext cx="6038632" cy="1287998"/>
            <a:chOff x="2607532" y="1804498"/>
            <a:chExt cx="6038632" cy="2878367"/>
          </a:xfrm>
        </p:grpSpPr>
        <p:grpSp>
          <p:nvGrpSpPr>
            <p:cNvPr id="256" name="グループ化 255">
              <a:extLst>
                <a:ext uri="{FF2B5EF4-FFF2-40B4-BE49-F238E27FC236}">
                  <a16:creationId xmlns:a16="http://schemas.microsoft.com/office/drawing/2014/main" xmlns="" id="{E7533EC4-35F5-87F1-F414-5C1CB836DA24}"/>
                </a:ext>
              </a:extLst>
            </p:cNvPr>
            <p:cNvGrpSpPr/>
            <p:nvPr/>
          </p:nvGrpSpPr>
          <p:grpSpPr>
            <a:xfrm>
              <a:off x="2607532" y="1804498"/>
              <a:ext cx="6038632" cy="2878367"/>
              <a:chOff x="2529151" y="332749"/>
              <a:chExt cx="6038632" cy="2878367"/>
            </a:xfrm>
          </p:grpSpPr>
          <p:grpSp>
            <p:nvGrpSpPr>
              <p:cNvPr id="258" name="グループ化 257">
                <a:extLst>
                  <a:ext uri="{FF2B5EF4-FFF2-40B4-BE49-F238E27FC236}">
                    <a16:creationId xmlns:a16="http://schemas.microsoft.com/office/drawing/2014/main" xmlns="" id="{17BEC9AF-96BC-9E94-2C7C-DA2B30550CD2}"/>
                  </a:ext>
                </a:extLst>
              </p:cNvPr>
              <p:cNvGrpSpPr/>
              <p:nvPr/>
            </p:nvGrpSpPr>
            <p:grpSpPr>
              <a:xfrm>
                <a:off x="2529151" y="332749"/>
                <a:ext cx="6038632" cy="2878367"/>
                <a:chOff x="2529151" y="599086"/>
                <a:chExt cx="6038632" cy="2878367"/>
              </a:xfrm>
            </p:grpSpPr>
            <p:sp>
              <p:nvSpPr>
                <p:cNvPr id="260" name="テキスト ボックス 259">
                  <a:extLst>
                    <a:ext uri="{FF2B5EF4-FFF2-40B4-BE49-F238E27FC236}">
                      <a16:creationId xmlns:a16="http://schemas.microsoft.com/office/drawing/2014/main" xmlns="" id="{07785680-F7B9-143D-6707-B19A3738994C}"/>
                    </a:ext>
                  </a:extLst>
                </p:cNvPr>
                <p:cNvSpPr txBox="1"/>
                <p:nvPr/>
              </p:nvSpPr>
              <p:spPr>
                <a:xfrm rot="16200000">
                  <a:off x="1213078" y="1915159"/>
                  <a:ext cx="2878367" cy="246221"/>
                </a:xfrm>
                <a:prstGeom prst="rect">
                  <a:avLst/>
                </a:prstGeom>
                <a:no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 / </a:t>
                  </a:r>
                  <a:r>
                    <a:rPr lang="en-US" altLang="ja-JP" sz="1600" dirty="0">
                      <a:latin typeface="Times New Roman" panose="02020603050405020304" pitchFamily="18" charset="0"/>
                      <a:cs typeface="Times New Roman" panose="02020603050405020304" pitchFamily="18" charset="0"/>
                    </a:rPr>
                    <a:t>10</a:t>
                  </a:r>
                  <a:r>
                    <a:rPr lang="en-US" altLang="ja-JP" sz="1600" i="1"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261" name="テキスト ボックス 260">
                  <a:extLst>
                    <a:ext uri="{FF2B5EF4-FFF2-40B4-BE49-F238E27FC236}">
                      <a16:creationId xmlns:a16="http://schemas.microsoft.com/office/drawing/2014/main" xmlns="" id="{45D5B68D-04AE-8D78-1424-29FC06165A5E}"/>
                    </a:ext>
                  </a:extLst>
                </p:cNvPr>
                <p:cNvSpPr txBox="1"/>
                <p:nvPr/>
              </p:nvSpPr>
              <p:spPr>
                <a:xfrm>
                  <a:off x="2627501" y="833954"/>
                  <a:ext cx="793181"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200000</a:t>
                  </a:r>
                  <a:endParaRPr kumimoji="1" lang="ja-JP" altLang="en-US" sz="1600" dirty="0">
                    <a:latin typeface="Times New Roman" panose="02020603050405020304" pitchFamily="18" charset="0"/>
                    <a:cs typeface="Times New Roman" panose="02020603050405020304" pitchFamily="18" charset="0"/>
                  </a:endParaRPr>
                </a:p>
              </p:txBody>
            </p:sp>
            <p:sp>
              <p:nvSpPr>
                <p:cNvPr id="262" name="テキスト ボックス 261">
                  <a:extLst>
                    <a:ext uri="{FF2B5EF4-FFF2-40B4-BE49-F238E27FC236}">
                      <a16:creationId xmlns:a16="http://schemas.microsoft.com/office/drawing/2014/main" xmlns="" id="{1FC28285-9CB9-8428-95DA-63CA1A7E2F31}"/>
                    </a:ext>
                  </a:extLst>
                </p:cNvPr>
                <p:cNvSpPr txBox="1"/>
                <p:nvPr/>
              </p:nvSpPr>
              <p:spPr>
                <a:xfrm>
                  <a:off x="2775722" y="1686830"/>
                  <a:ext cx="644960"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100000</a:t>
                  </a:r>
                  <a:endParaRPr kumimoji="1" lang="ja-JP" altLang="en-US" sz="1600" dirty="0">
                    <a:latin typeface="Times New Roman" panose="02020603050405020304" pitchFamily="18" charset="0"/>
                    <a:cs typeface="Times New Roman" panose="02020603050405020304" pitchFamily="18" charset="0"/>
                  </a:endParaRPr>
                </a:p>
              </p:txBody>
            </p:sp>
            <p:sp>
              <p:nvSpPr>
                <p:cNvPr id="263" name="テキスト ボックス 262">
                  <a:extLst>
                    <a:ext uri="{FF2B5EF4-FFF2-40B4-BE49-F238E27FC236}">
                      <a16:creationId xmlns:a16="http://schemas.microsoft.com/office/drawing/2014/main" xmlns="" id="{E947FB26-363C-0ED8-4171-2ECE6348BF1C}"/>
                    </a:ext>
                  </a:extLst>
                </p:cNvPr>
                <p:cNvSpPr txBox="1"/>
                <p:nvPr/>
              </p:nvSpPr>
              <p:spPr>
                <a:xfrm>
                  <a:off x="7928342" y="2642777"/>
                  <a:ext cx="639441" cy="246221"/>
                </a:xfrm>
                <a:prstGeom prst="rect">
                  <a:avLst/>
                </a:prstGeom>
                <a:solidFill>
                  <a:schemeClr val="bg1"/>
                </a:solidFill>
              </p:spPr>
              <p:txBody>
                <a:bodyPr wrap="square" lIns="0" tIns="0" rIns="0" bIns="0" rtlCol="0">
                  <a:spAutoFit/>
                </a:bodyPr>
                <a:lstStyle/>
                <a:p>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264" name="テキスト ボックス 263">
                  <a:extLst>
                    <a:ext uri="{FF2B5EF4-FFF2-40B4-BE49-F238E27FC236}">
                      <a16:creationId xmlns:a16="http://schemas.microsoft.com/office/drawing/2014/main" xmlns="" id="{0F29623C-60B9-CA6A-21CD-03A61565661F}"/>
                    </a:ext>
                  </a:extLst>
                </p:cNvPr>
                <p:cNvSpPr txBox="1"/>
                <p:nvPr/>
              </p:nvSpPr>
              <p:spPr>
                <a:xfrm>
                  <a:off x="5449974" y="2630043"/>
                  <a:ext cx="517032" cy="550245"/>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265" name="テキスト ボックス 264">
                  <a:extLst>
                    <a:ext uri="{FF2B5EF4-FFF2-40B4-BE49-F238E27FC236}">
                      <a16:creationId xmlns:a16="http://schemas.microsoft.com/office/drawing/2014/main" xmlns="" id="{5D50C6E2-1B5D-80A9-544A-AB71F3543A32}"/>
                    </a:ext>
                  </a:extLst>
                </p:cNvPr>
                <p:cNvSpPr txBox="1"/>
                <p:nvPr/>
              </p:nvSpPr>
              <p:spPr>
                <a:xfrm>
                  <a:off x="6380956" y="2614520"/>
                  <a:ext cx="413909" cy="550245"/>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266" name="テキスト ボックス 265">
                  <a:extLst>
                    <a:ext uri="{FF2B5EF4-FFF2-40B4-BE49-F238E27FC236}">
                      <a16:creationId xmlns:a16="http://schemas.microsoft.com/office/drawing/2014/main" xmlns="" id="{ADF0E274-FE19-BF7A-CBF1-BF9996C6CAE1}"/>
                    </a:ext>
                  </a:extLst>
                </p:cNvPr>
                <p:cNvSpPr txBox="1"/>
                <p:nvPr/>
              </p:nvSpPr>
              <p:spPr>
                <a:xfrm>
                  <a:off x="7233852" y="2608603"/>
                  <a:ext cx="413909" cy="550245"/>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3000</a:t>
                  </a:r>
                  <a:endParaRPr kumimoji="1" lang="ja-JP" altLang="en-US" sz="1600" dirty="0">
                    <a:latin typeface="Times New Roman" panose="02020603050405020304" pitchFamily="18" charset="0"/>
                    <a:cs typeface="Times New Roman" panose="02020603050405020304" pitchFamily="18" charset="0"/>
                  </a:endParaRPr>
                </a:p>
              </p:txBody>
            </p:sp>
            <p:sp>
              <p:nvSpPr>
                <p:cNvPr id="267" name="テキスト ボックス 266">
                  <a:extLst>
                    <a:ext uri="{FF2B5EF4-FFF2-40B4-BE49-F238E27FC236}">
                      <a16:creationId xmlns:a16="http://schemas.microsoft.com/office/drawing/2014/main" xmlns="" id="{1504FEC0-AA8D-FEA0-0695-417F0180A31B}"/>
                    </a:ext>
                  </a:extLst>
                </p:cNvPr>
                <p:cNvSpPr txBox="1"/>
                <p:nvPr/>
              </p:nvSpPr>
              <p:spPr>
                <a:xfrm>
                  <a:off x="4590726" y="2634624"/>
                  <a:ext cx="485357" cy="550245"/>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268" name="テキスト ボックス 267">
                  <a:extLst>
                    <a:ext uri="{FF2B5EF4-FFF2-40B4-BE49-F238E27FC236}">
                      <a16:creationId xmlns:a16="http://schemas.microsoft.com/office/drawing/2014/main" xmlns="" id="{D612AAFF-DCC5-926D-5A78-ACD688C25A70}"/>
                    </a:ext>
                  </a:extLst>
                </p:cNvPr>
                <p:cNvSpPr txBox="1"/>
                <p:nvPr/>
              </p:nvSpPr>
              <p:spPr>
                <a:xfrm>
                  <a:off x="3691448" y="2624157"/>
                  <a:ext cx="485357" cy="550245"/>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cxnSp>
              <p:nvCxnSpPr>
                <p:cNvPr id="269" name="直線矢印コネクタ 268">
                  <a:extLst>
                    <a:ext uri="{FF2B5EF4-FFF2-40B4-BE49-F238E27FC236}">
                      <a16:creationId xmlns:a16="http://schemas.microsoft.com/office/drawing/2014/main" xmlns="" id="{4BB1D0CB-BA5D-4C81-7685-864C1E86E59F}"/>
                    </a:ext>
                  </a:extLst>
                </p:cNvPr>
                <p:cNvCxnSpPr>
                  <a:cxnSpLocks/>
                </p:cNvCxnSpPr>
                <p:nvPr/>
              </p:nvCxnSpPr>
              <p:spPr>
                <a:xfrm>
                  <a:off x="6134345" y="2434691"/>
                  <a:ext cx="422379"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70" name="テキスト ボックス 269">
                  <a:extLst>
                    <a:ext uri="{FF2B5EF4-FFF2-40B4-BE49-F238E27FC236}">
                      <a16:creationId xmlns:a16="http://schemas.microsoft.com/office/drawing/2014/main" xmlns="" id="{7620AD50-F993-1300-CA6F-4BAFA46F19BE}"/>
                    </a:ext>
                  </a:extLst>
                </p:cNvPr>
                <p:cNvSpPr txBox="1"/>
                <p:nvPr/>
              </p:nvSpPr>
              <p:spPr>
                <a:xfrm>
                  <a:off x="6096708" y="2022293"/>
                  <a:ext cx="981533" cy="400110"/>
                </a:xfrm>
                <a:prstGeom prst="rect">
                  <a:avLst/>
                </a:prstGeom>
                <a:noFill/>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500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sp>
              <p:nvSpPr>
                <p:cNvPr id="271" name="吹き出し: 四角形 270">
                  <a:extLst>
                    <a:ext uri="{FF2B5EF4-FFF2-40B4-BE49-F238E27FC236}">
                      <a16:creationId xmlns:a16="http://schemas.microsoft.com/office/drawing/2014/main" xmlns="" id="{250D8B5F-E93A-B338-3777-52AF8F913BAD}"/>
                    </a:ext>
                  </a:extLst>
                </p:cNvPr>
                <p:cNvSpPr/>
                <p:nvPr/>
              </p:nvSpPr>
              <p:spPr>
                <a:xfrm>
                  <a:off x="5765773" y="1519830"/>
                  <a:ext cx="1194308" cy="386202"/>
                </a:xfrm>
                <a:prstGeom prst="wedgeRectCallout">
                  <a:avLst>
                    <a:gd name="adj1" fmla="val -21011"/>
                    <a:gd name="adj2" fmla="val 140604"/>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2 h/step</a:t>
                  </a:r>
                  <a:endParaRPr kumimoji="1" lang="ja-JP" altLang="en-US" sz="2000" dirty="0">
                    <a:solidFill>
                      <a:srgbClr val="FF0000"/>
                    </a:solidFill>
                  </a:endParaRPr>
                </a:p>
              </p:txBody>
            </p:sp>
          </p:grpSp>
          <p:sp>
            <p:nvSpPr>
              <p:cNvPr id="259" name="テキスト ボックス 258">
                <a:extLst>
                  <a:ext uri="{FF2B5EF4-FFF2-40B4-BE49-F238E27FC236}">
                    <a16:creationId xmlns:a16="http://schemas.microsoft.com/office/drawing/2014/main" xmlns="" id="{E695C285-848B-7DE8-85FD-85A853548629}"/>
                  </a:ext>
                </a:extLst>
              </p:cNvPr>
              <p:cNvSpPr txBox="1"/>
              <p:nvPr/>
            </p:nvSpPr>
            <p:spPr>
              <a:xfrm>
                <a:off x="3070446" y="2292384"/>
                <a:ext cx="413909" cy="246221"/>
              </a:xfrm>
              <a:prstGeom prst="rect">
                <a:avLst/>
              </a:prstGeom>
              <a:solidFill>
                <a:schemeClr val="bg1"/>
              </a:solid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pic>
          <p:nvPicPr>
            <p:cNvPr id="257" name="図 256">
              <a:extLst>
                <a:ext uri="{FF2B5EF4-FFF2-40B4-BE49-F238E27FC236}">
                  <a16:creationId xmlns:a16="http://schemas.microsoft.com/office/drawing/2014/main" xmlns="" id="{CC611B7D-6719-2371-70CD-B3AA28C1DE6D}"/>
                </a:ext>
              </a:extLst>
            </p:cNvPr>
            <p:cNvPicPr>
              <a:picLocks noChangeAspect="1"/>
            </p:cNvPicPr>
            <p:nvPr/>
          </p:nvPicPr>
          <p:blipFill rotWithShape="1">
            <a:blip r:embed="rId7"/>
            <a:srcRect l="11804" t="15778" r="23631" b="12037"/>
            <a:stretch/>
          </p:blipFill>
          <p:spPr>
            <a:xfrm>
              <a:off x="3503263" y="2050687"/>
              <a:ext cx="4580362" cy="1816121"/>
            </a:xfrm>
            <a:prstGeom prst="rect">
              <a:avLst/>
            </a:prstGeom>
          </p:spPr>
        </p:pic>
      </p:grpSp>
      <p:sp>
        <p:nvSpPr>
          <p:cNvPr id="272" name="吹き出し: 四角形 271">
            <a:extLst>
              <a:ext uri="{FF2B5EF4-FFF2-40B4-BE49-F238E27FC236}">
                <a16:creationId xmlns:a16="http://schemas.microsoft.com/office/drawing/2014/main" xmlns="" id="{DA2CC4A2-708C-095B-A5CB-6567750C3996}"/>
              </a:ext>
            </a:extLst>
          </p:cNvPr>
          <p:cNvSpPr/>
          <p:nvPr/>
        </p:nvSpPr>
        <p:spPr>
          <a:xfrm>
            <a:off x="6133193" y="1125573"/>
            <a:ext cx="1194307" cy="386202"/>
          </a:xfrm>
          <a:prstGeom prst="wedgeRectCallout">
            <a:avLst>
              <a:gd name="adj1" fmla="val -44722"/>
              <a:gd name="adj2" fmla="val 126823"/>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2h/step</a:t>
            </a:r>
            <a:endParaRPr kumimoji="1" lang="ja-JP" altLang="en-US" sz="2000" dirty="0">
              <a:solidFill>
                <a:srgbClr val="FF0000"/>
              </a:solidFill>
            </a:endParaRPr>
          </a:p>
        </p:txBody>
      </p:sp>
      <p:cxnSp>
        <p:nvCxnSpPr>
          <p:cNvPr id="4" name="直線矢印コネクタ 3">
            <a:extLst>
              <a:ext uri="{FF2B5EF4-FFF2-40B4-BE49-F238E27FC236}">
                <a16:creationId xmlns:a16="http://schemas.microsoft.com/office/drawing/2014/main" xmlns="" id="{AE7EA1C0-F263-356F-4372-23B19540FEF7}"/>
              </a:ext>
            </a:extLst>
          </p:cNvPr>
          <p:cNvCxnSpPr>
            <a:cxnSpLocks/>
          </p:cNvCxnSpPr>
          <p:nvPr/>
        </p:nvCxnSpPr>
        <p:spPr>
          <a:xfrm>
            <a:off x="3500856" y="5469948"/>
            <a:ext cx="4572855" cy="0"/>
          </a:xfrm>
          <a:prstGeom prst="straightConnector1">
            <a:avLst/>
          </a:prstGeom>
          <a:ln w="19050">
            <a:solidFill>
              <a:srgbClr val="FFC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5" name="テキスト ボックス 4">
            <a:extLst>
              <a:ext uri="{FF2B5EF4-FFF2-40B4-BE49-F238E27FC236}">
                <a16:creationId xmlns:a16="http://schemas.microsoft.com/office/drawing/2014/main" xmlns="" id="{EE37CBAF-4C29-73B9-F10F-48B876CBF0F1}"/>
              </a:ext>
            </a:extLst>
          </p:cNvPr>
          <p:cNvSpPr txBox="1"/>
          <p:nvPr/>
        </p:nvSpPr>
        <p:spPr>
          <a:xfrm>
            <a:off x="3434470" y="4905026"/>
            <a:ext cx="3184217" cy="400110"/>
          </a:xfrm>
          <a:prstGeom prst="rect">
            <a:avLst/>
          </a:prstGeom>
          <a:solidFill>
            <a:schemeClr val="accent2">
              <a:lumMod val="20000"/>
              <a:lumOff val="80000"/>
              <a:alpha val="90000"/>
            </a:schemeClr>
          </a:solidFill>
        </p:spPr>
        <p:txBody>
          <a:bodyPr wrap="square" rtlCol="0">
            <a:spAutoFit/>
          </a:bodyPr>
          <a:lstStyle/>
          <a:p>
            <a:pPr algn="ctr"/>
            <a:r>
              <a:rPr kumimoji="1" lang="en-US" altLang="ja-JP" sz="2000" dirty="0">
                <a:solidFill>
                  <a:srgbClr val="FF0000"/>
                </a:solidFill>
                <a:latin typeface="Times New Roman" panose="02020603050405020304" pitchFamily="18" charset="0"/>
                <a:cs typeface="Times New Roman" panose="02020603050405020304" pitchFamily="18" charset="0"/>
              </a:rPr>
              <a:t>100 µm/sec</a:t>
            </a:r>
            <a:r>
              <a:rPr kumimoji="1" lang="ja-JP" altLang="en-US" sz="2000" dirty="0">
                <a:solidFill>
                  <a:srgbClr val="FF0000"/>
                </a:solidFill>
                <a:latin typeface="Times New Roman" panose="02020603050405020304" pitchFamily="18" charset="0"/>
                <a:cs typeface="Times New Roman" panose="02020603050405020304" pitchFamily="18" charset="0"/>
              </a:rPr>
              <a:t> </a:t>
            </a:r>
            <a:r>
              <a:rPr kumimoji="1" lang="en-US" altLang="ja-JP" sz="2000" dirty="0">
                <a:solidFill>
                  <a:srgbClr val="FF0000"/>
                </a:solidFill>
                <a:latin typeface="Times New Roman" panose="02020603050405020304" pitchFamily="18" charset="0"/>
                <a:cs typeface="Times New Roman" panose="02020603050405020304" pitchFamily="18" charset="0"/>
              </a:rPr>
              <a:t>constant</a:t>
            </a:r>
            <a:r>
              <a:rPr kumimoji="1" lang="ja-JP" altLang="en-US" sz="2000" dirty="0">
                <a:solidFill>
                  <a:srgbClr val="FF0000"/>
                </a:solidFill>
                <a:latin typeface="Times New Roman" panose="02020603050405020304" pitchFamily="18" charset="0"/>
                <a:cs typeface="Times New Roman" panose="02020603050405020304" pitchFamily="18" charset="0"/>
              </a:rPr>
              <a:t> </a:t>
            </a:r>
            <a:r>
              <a:rPr kumimoji="1" lang="en-US" altLang="ja-JP" sz="2000" dirty="0">
                <a:solidFill>
                  <a:srgbClr val="FF0000"/>
                </a:solidFill>
                <a:latin typeface="Times New Roman" panose="02020603050405020304" pitchFamily="18" charset="0"/>
                <a:cs typeface="Times New Roman" panose="02020603050405020304" pitchFamily="18" charset="0"/>
              </a:rPr>
              <a:t>velocity</a:t>
            </a:r>
            <a:endParaRPr kumimoji="1" lang="ja-JP" altLang="en-US" sz="2000" dirty="0">
              <a:solidFill>
                <a:srgbClr val="FF0000"/>
              </a:solidFill>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B8D8C760-7068-7407-646F-B5C27264F054}"/>
              </a:ext>
            </a:extLst>
          </p:cNvPr>
          <p:cNvSpPr txBox="1"/>
          <p:nvPr/>
        </p:nvSpPr>
        <p:spPr>
          <a:xfrm>
            <a:off x="7709548" y="4964724"/>
            <a:ext cx="1225447" cy="400110"/>
          </a:xfrm>
          <a:prstGeom prst="rect">
            <a:avLst/>
          </a:prstGeom>
          <a:solidFill>
            <a:schemeClr val="bg1"/>
          </a:solidFill>
          <a:ln>
            <a:solidFill>
              <a:schemeClr val="accent1"/>
            </a:solidFill>
          </a:ln>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1500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cxnSp>
        <p:nvCxnSpPr>
          <p:cNvPr id="8" name="直線矢印コネクタ 7">
            <a:extLst>
              <a:ext uri="{FF2B5EF4-FFF2-40B4-BE49-F238E27FC236}">
                <a16:creationId xmlns:a16="http://schemas.microsoft.com/office/drawing/2014/main" xmlns="" id="{E6D873BC-5AFA-08C5-B3EA-68BB32B1DA5C}"/>
              </a:ext>
            </a:extLst>
          </p:cNvPr>
          <p:cNvCxnSpPr>
            <a:cxnSpLocks/>
            <a:endCxn id="7" idx="1"/>
          </p:cNvCxnSpPr>
          <p:nvPr/>
        </p:nvCxnSpPr>
        <p:spPr>
          <a:xfrm flipV="1">
            <a:off x="7439996" y="5164779"/>
            <a:ext cx="269552" cy="300486"/>
          </a:xfrm>
          <a:prstGeom prst="straightConnector1">
            <a:avLst/>
          </a:prstGeom>
          <a:ln>
            <a:solidFill>
              <a:schemeClr val="accent1"/>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9" name="テキスト ボックス 8">
            <a:extLst>
              <a:ext uri="{FF2B5EF4-FFF2-40B4-BE49-F238E27FC236}">
                <a16:creationId xmlns:a16="http://schemas.microsoft.com/office/drawing/2014/main" xmlns="" id="{F45CD1D0-7B56-756F-A9CC-9B29384E285C}"/>
              </a:ext>
            </a:extLst>
          </p:cNvPr>
          <p:cNvSpPr txBox="1"/>
          <p:nvPr/>
        </p:nvSpPr>
        <p:spPr>
          <a:xfrm>
            <a:off x="330201" y="90081"/>
            <a:ext cx="8604794" cy="707886"/>
          </a:xfrm>
          <a:prstGeom prst="rect">
            <a:avLst/>
          </a:prstGeom>
          <a:noFill/>
        </p:spPr>
        <p:txBody>
          <a:bodyPr wrap="square" rtlCol="0">
            <a:spAutoFit/>
          </a:bodyPr>
          <a:lstStyle/>
          <a:p>
            <a:r>
              <a:rPr kumimoji="1" lang="en-US" altLang="ja-JP" sz="4000" b="1" dirty="0"/>
              <a:t>Timestamper Analysis</a:t>
            </a:r>
          </a:p>
        </p:txBody>
      </p:sp>
    </p:spTree>
    <p:extLst>
      <p:ext uri="{BB962C8B-B14F-4D97-AF65-F5344CB8AC3E}">
        <p14:creationId xmlns:p14="http://schemas.microsoft.com/office/powerpoint/2010/main" val="3896855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65DFA5-8CA6-9FEE-EB8E-B9C8B38791F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xmlns="" id="{3FFC06BE-A21D-8C4C-BA6E-126BE449643E}"/>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40">
            <a:extLst>
              <a:ext uri="{FF2B5EF4-FFF2-40B4-BE49-F238E27FC236}">
                <a16:creationId xmlns:a16="http://schemas.microsoft.com/office/drawing/2014/main" xmlns="" id="{865271CC-8CF7-53A3-AB03-165A0B1AEC04}"/>
              </a:ext>
            </a:extLst>
          </p:cNvPr>
          <p:cNvSpPr>
            <a:spLocks noGrp="1"/>
          </p:cNvSpPr>
          <p:nvPr>
            <p:ph type="sldNum" sz="quarter" idx="12"/>
          </p:nvPr>
        </p:nvSpPr>
        <p:spPr/>
        <p:txBody>
          <a:bodyPr/>
          <a:lstStyle/>
          <a:p>
            <a:fld id="{32F2029B-449B-4A15-AEEA-21A8CF85B575}" type="slidenum">
              <a:rPr kumimoji="1" lang="ja-JP" altLang="en-US" smtClean="0"/>
              <a:t>37</a:t>
            </a:fld>
            <a:endParaRPr kumimoji="1" lang="ja-JP" altLang="en-US"/>
          </a:p>
        </p:txBody>
      </p:sp>
      <p:grpSp>
        <p:nvGrpSpPr>
          <p:cNvPr id="3" name="グループ化 2">
            <a:extLst>
              <a:ext uri="{FF2B5EF4-FFF2-40B4-BE49-F238E27FC236}">
                <a16:creationId xmlns:a16="http://schemas.microsoft.com/office/drawing/2014/main" xmlns="" id="{973E7CDA-6714-3DF9-1087-99CD09698198}"/>
              </a:ext>
            </a:extLst>
          </p:cNvPr>
          <p:cNvGrpSpPr/>
          <p:nvPr/>
        </p:nvGrpSpPr>
        <p:grpSpPr>
          <a:xfrm>
            <a:off x="156446" y="983160"/>
            <a:ext cx="8778549" cy="5426000"/>
            <a:chOff x="156446" y="983160"/>
            <a:chExt cx="8778549" cy="5426000"/>
          </a:xfrm>
        </p:grpSpPr>
        <p:pic>
          <p:nvPicPr>
            <p:cNvPr id="29" name="図 28">
              <a:extLst>
                <a:ext uri="{FF2B5EF4-FFF2-40B4-BE49-F238E27FC236}">
                  <a16:creationId xmlns:a16="http://schemas.microsoft.com/office/drawing/2014/main" xmlns="" id="{54B9A011-6CF5-29FB-BA14-86FBEBEF85B4}"/>
                </a:ext>
              </a:extLst>
            </p:cNvPr>
            <p:cNvPicPr>
              <a:picLocks noChangeAspect="1"/>
            </p:cNvPicPr>
            <p:nvPr/>
          </p:nvPicPr>
          <p:blipFill rotWithShape="1">
            <a:blip r:embed="rId3"/>
            <a:srcRect l="11845" t="14791" r="23569" b="12123"/>
            <a:stretch/>
          </p:blipFill>
          <p:spPr>
            <a:xfrm>
              <a:off x="3495898" y="5097530"/>
              <a:ext cx="4596870" cy="838679"/>
            </a:xfrm>
            <a:prstGeom prst="rect">
              <a:avLst/>
            </a:prstGeom>
          </p:spPr>
        </p:pic>
        <p:pic>
          <p:nvPicPr>
            <p:cNvPr id="2" name="図 1">
              <a:extLst>
                <a:ext uri="{FF2B5EF4-FFF2-40B4-BE49-F238E27FC236}">
                  <a16:creationId xmlns:a16="http://schemas.microsoft.com/office/drawing/2014/main" xmlns="" id="{965F9BA8-3AD3-E24E-A05B-6AEEC7CF5A32}"/>
                </a:ext>
              </a:extLst>
            </p:cNvPr>
            <p:cNvPicPr>
              <a:picLocks noChangeAspect="1"/>
            </p:cNvPicPr>
            <p:nvPr/>
          </p:nvPicPr>
          <p:blipFill>
            <a:blip r:embed="rId4"/>
            <a:stretch>
              <a:fillRect/>
            </a:stretch>
          </p:blipFill>
          <p:spPr>
            <a:xfrm>
              <a:off x="156446" y="1017820"/>
              <a:ext cx="2223601" cy="3946731"/>
            </a:xfrm>
            <a:prstGeom prst="rect">
              <a:avLst/>
            </a:prstGeom>
          </p:spPr>
        </p:pic>
        <p:cxnSp>
          <p:nvCxnSpPr>
            <p:cNvPr id="23" name="直線矢印コネクタ 22">
              <a:extLst>
                <a:ext uri="{FF2B5EF4-FFF2-40B4-BE49-F238E27FC236}">
                  <a16:creationId xmlns:a16="http://schemas.microsoft.com/office/drawing/2014/main" xmlns="" id="{3363CA12-5A87-5F5E-41FF-9B15A6C7DE79}"/>
                </a:ext>
              </a:extLst>
            </p:cNvPr>
            <p:cNvCxnSpPr>
              <a:cxnSpLocks/>
            </p:cNvCxnSpPr>
            <p:nvPr/>
          </p:nvCxnSpPr>
          <p:spPr>
            <a:xfrm>
              <a:off x="1246647" y="1585740"/>
              <a:ext cx="0" cy="360892"/>
            </a:xfrm>
            <a:prstGeom prst="straightConnector1">
              <a:avLst/>
            </a:prstGeom>
            <a:ln w="285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xmlns="" id="{9A11350E-1839-207C-4FC1-5559234C2954}"/>
                </a:ext>
              </a:extLst>
            </p:cNvPr>
            <p:cNvCxnSpPr>
              <a:cxnSpLocks/>
            </p:cNvCxnSpPr>
            <p:nvPr/>
          </p:nvCxnSpPr>
          <p:spPr>
            <a:xfrm>
              <a:off x="1235297" y="2271158"/>
              <a:ext cx="0" cy="29807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xmlns="" id="{9B02A3C5-9BBB-25BC-D95A-70D356C0650A}"/>
                </a:ext>
              </a:extLst>
            </p:cNvPr>
            <p:cNvCxnSpPr>
              <a:cxnSpLocks/>
            </p:cNvCxnSpPr>
            <p:nvPr/>
          </p:nvCxnSpPr>
          <p:spPr>
            <a:xfrm flipH="1">
              <a:off x="1268021" y="1543610"/>
              <a:ext cx="1469417" cy="24272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xmlns="" id="{94C9DCE5-CA4F-9CF7-1581-F61EAB4D7BC9}"/>
                </a:ext>
              </a:extLst>
            </p:cNvPr>
            <p:cNvCxnSpPr>
              <a:cxnSpLocks/>
            </p:cNvCxnSpPr>
            <p:nvPr/>
          </p:nvCxnSpPr>
          <p:spPr>
            <a:xfrm flipH="1" flipV="1">
              <a:off x="1261879" y="2466263"/>
              <a:ext cx="1429103" cy="5249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左中かっこ 21">
              <a:extLst>
                <a:ext uri="{FF2B5EF4-FFF2-40B4-BE49-F238E27FC236}">
                  <a16:creationId xmlns:a16="http://schemas.microsoft.com/office/drawing/2014/main" xmlns="" id="{65DDBA4C-4E81-55B0-2CA2-4A9A4815B874}"/>
                </a:ext>
              </a:extLst>
            </p:cNvPr>
            <p:cNvSpPr/>
            <p:nvPr/>
          </p:nvSpPr>
          <p:spPr>
            <a:xfrm rot="5400000">
              <a:off x="5502159" y="-65567"/>
              <a:ext cx="542791" cy="4567190"/>
            </a:xfrm>
            <a:prstGeom prst="leftBrace">
              <a:avLst>
                <a:gd name="adj1" fmla="val 8333"/>
                <a:gd name="adj2" fmla="val 41014"/>
              </a:avLst>
            </a:prstGeom>
            <a:ln w="38100">
              <a:solidFill>
                <a:schemeClr val="accent4"/>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pic>
          <p:nvPicPr>
            <p:cNvPr id="195" name="図 194">
              <a:extLst>
                <a:ext uri="{FF2B5EF4-FFF2-40B4-BE49-F238E27FC236}">
                  <a16:creationId xmlns:a16="http://schemas.microsoft.com/office/drawing/2014/main" xmlns="" id="{5C3790DF-2610-E474-3201-31101535665E}"/>
                </a:ext>
              </a:extLst>
            </p:cNvPr>
            <p:cNvPicPr>
              <a:picLocks noChangeAspect="1"/>
            </p:cNvPicPr>
            <p:nvPr/>
          </p:nvPicPr>
          <p:blipFill rotWithShape="1">
            <a:blip r:embed="rId5"/>
            <a:srcRect l="11659" t="15911" r="23540" b="11865"/>
            <a:stretch/>
          </p:blipFill>
          <p:spPr>
            <a:xfrm>
              <a:off x="3437964" y="2466263"/>
              <a:ext cx="4644000" cy="838689"/>
            </a:xfrm>
            <a:prstGeom prst="rect">
              <a:avLst/>
            </a:prstGeom>
          </p:spPr>
        </p:pic>
        <p:grpSp>
          <p:nvGrpSpPr>
            <p:cNvPr id="125" name="グループ化 124">
              <a:extLst>
                <a:ext uri="{FF2B5EF4-FFF2-40B4-BE49-F238E27FC236}">
                  <a16:creationId xmlns:a16="http://schemas.microsoft.com/office/drawing/2014/main" xmlns="" id="{56718F27-3A66-F688-8EF5-A4B859EDB931}"/>
                </a:ext>
              </a:extLst>
            </p:cNvPr>
            <p:cNvGrpSpPr/>
            <p:nvPr/>
          </p:nvGrpSpPr>
          <p:grpSpPr>
            <a:xfrm>
              <a:off x="2742381" y="2137712"/>
              <a:ext cx="6087655" cy="1384509"/>
              <a:chOff x="2739109" y="2631299"/>
              <a:chExt cx="6087655" cy="1771867"/>
            </a:xfrm>
          </p:grpSpPr>
          <p:sp>
            <p:nvSpPr>
              <p:cNvPr id="126" name="テキスト ボックス 125">
                <a:extLst>
                  <a:ext uri="{FF2B5EF4-FFF2-40B4-BE49-F238E27FC236}">
                    <a16:creationId xmlns:a16="http://schemas.microsoft.com/office/drawing/2014/main" xmlns="" id="{D05FA4FE-7AD4-8544-31EA-FAC910DE0911}"/>
                  </a:ext>
                </a:extLst>
              </p:cNvPr>
              <p:cNvSpPr txBox="1"/>
              <p:nvPr/>
            </p:nvSpPr>
            <p:spPr>
              <a:xfrm>
                <a:off x="2990345" y="3954594"/>
                <a:ext cx="458314"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nvGrpSpPr>
              <p:cNvPr id="127" name="グループ化 126">
                <a:extLst>
                  <a:ext uri="{FF2B5EF4-FFF2-40B4-BE49-F238E27FC236}">
                    <a16:creationId xmlns:a16="http://schemas.microsoft.com/office/drawing/2014/main" xmlns="" id="{10D17B94-B0CC-53D1-0130-6BF08CEFF2EC}"/>
                  </a:ext>
                </a:extLst>
              </p:cNvPr>
              <p:cNvGrpSpPr/>
              <p:nvPr/>
            </p:nvGrpSpPr>
            <p:grpSpPr>
              <a:xfrm>
                <a:off x="2739109" y="2631299"/>
                <a:ext cx="6087655" cy="1771867"/>
                <a:chOff x="2739109" y="2631299"/>
                <a:chExt cx="6087655" cy="1771867"/>
              </a:xfrm>
            </p:grpSpPr>
            <p:grpSp>
              <p:nvGrpSpPr>
                <p:cNvPr id="128" name="グループ化 127">
                  <a:extLst>
                    <a:ext uri="{FF2B5EF4-FFF2-40B4-BE49-F238E27FC236}">
                      <a16:creationId xmlns:a16="http://schemas.microsoft.com/office/drawing/2014/main" xmlns="" id="{42699169-0864-0A48-D378-45C0510FD8F7}"/>
                    </a:ext>
                  </a:extLst>
                </p:cNvPr>
                <p:cNvGrpSpPr/>
                <p:nvPr/>
              </p:nvGrpSpPr>
              <p:grpSpPr>
                <a:xfrm>
                  <a:off x="2739109" y="2631299"/>
                  <a:ext cx="6087655" cy="1771867"/>
                  <a:chOff x="2739109" y="2631299"/>
                  <a:chExt cx="6087655" cy="1771867"/>
                </a:xfrm>
              </p:grpSpPr>
              <p:grpSp>
                <p:nvGrpSpPr>
                  <p:cNvPr id="130" name="グループ化 129">
                    <a:extLst>
                      <a:ext uri="{FF2B5EF4-FFF2-40B4-BE49-F238E27FC236}">
                        <a16:creationId xmlns:a16="http://schemas.microsoft.com/office/drawing/2014/main" xmlns="" id="{4C80F244-060D-7509-A463-3AF2091C9574}"/>
                      </a:ext>
                    </a:extLst>
                  </p:cNvPr>
                  <p:cNvGrpSpPr/>
                  <p:nvPr/>
                </p:nvGrpSpPr>
                <p:grpSpPr>
                  <a:xfrm>
                    <a:off x="3725900" y="4087607"/>
                    <a:ext cx="4081869" cy="315559"/>
                    <a:chOff x="3900047" y="4087607"/>
                    <a:chExt cx="3919636" cy="315559"/>
                  </a:xfrm>
                </p:grpSpPr>
                <p:sp>
                  <p:nvSpPr>
                    <p:cNvPr id="139" name="テキスト ボックス 138">
                      <a:extLst>
                        <a:ext uri="{FF2B5EF4-FFF2-40B4-BE49-F238E27FC236}">
                          <a16:creationId xmlns:a16="http://schemas.microsoft.com/office/drawing/2014/main" xmlns="" id="{32AC1582-C3D2-2C3A-9783-2AE697445789}"/>
                        </a:ext>
                      </a:extLst>
                    </p:cNvPr>
                    <p:cNvSpPr txBox="1"/>
                    <p:nvPr/>
                  </p:nvSpPr>
                  <p:spPr>
                    <a:xfrm>
                      <a:off x="7405774"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4000</a:t>
                      </a:r>
                      <a:endParaRPr kumimoji="1" lang="ja-JP" altLang="en-US" sz="1600" dirty="0">
                        <a:latin typeface="Times New Roman" panose="02020603050405020304" pitchFamily="18" charset="0"/>
                        <a:cs typeface="Times New Roman" panose="02020603050405020304" pitchFamily="18" charset="0"/>
                      </a:endParaRPr>
                    </a:p>
                  </p:txBody>
                </p:sp>
                <p:sp>
                  <p:nvSpPr>
                    <p:cNvPr id="140" name="テキスト ボックス 139">
                      <a:extLst>
                        <a:ext uri="{FF2B5EF4-FFF2-40B4-BE49-F238E27FC236}">
                          <a16:creationId xmlns:a16="http://schemas.microsoft.com/office/drawing/2014/main" xmlns="" id="{CF766F6B-42CF-8336-862E-10E848AB0DB7}"/>
                        </a:ext>
                      </a:extLst>
                    </p:cNvPr>
                    <p:cNvSpPr txBox="1"/>
                    <p:nvPr/>
                  </p:nvSpPr>
                  <p:spPr>
                    <a:xfrm>
                      <a:off x="3900047" y="4088057"/>
                      <a:ext cx="413909"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141" name="テキスト ボックス 140">
                      <a:extLst>
                        <a:ext uri="{FF2B5EF4-FFF2-40B4-BE49-F238E27FC236}">
                          <a16:creationId xmlns:a16="http://schemas.microsoft.com/office/drawing/2014/main" xmlns="" id="{9E299BC4-3E91-D92A-07C3-A8A43878DC45}"/>
                        </a:ext>
                      </a:extLst>
                    </p:cNvPr>
                    <p:cNvSpPr txBox="1"/>
                    <p:nvPr/>
                  </p:nvSpPr>
                  <p:spPr>
                    <a:xfrm>
                      <a:off x="4768412" y="4087607"/>
                      <a:ext cx="413909" cy="246222"/>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142" name="テキスト ボックス 141">
                      <a:extLst>
                        <a:ext uri="{FF2B5EF4-FFF2-40B4-BE49-F238E27FC236}">
                          <a16:creationId xmlns:a16="http://schemas.microsoft.com/office/drawing/2014/main" xmlns="" id="{5F2867E0-9430-01F4-39B4-6C9B459C6311}"/>
                        </a:ext>
                      </a:extLst>
                    </p:cNvPr>
                    <p:cNvSpPr txBox="1"/>
                    <p:nvPr/>
                  </p:nvSpPr>
                  <p:spPr>
                    <a:xfrm>
                      <a:off x="5659385"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143" name="テキスト ボックス 142">
                      <a:extLst>
                        <a:ext uri="{FF2B5EF4-FFF2-40B4-BE49-F238E27FC236}">
                          <a16:creationId xmlns:a16="http://schemas.microsoft.com/office/drawing/2014/main" xmlns="" id="{7C47A09C-307D-246D-B8A3-7CA2CC790080}"/>
                        </a:ext>
                      </a:extLst>
                    </p:cNvPr>
                    <p:cNvSpPr txBox="1"/>
                    <p:nvPr/>
                  </p:nvSpPr>
                  <p:spPr>
                    <a:xfrm>
                      <a:off x="6525578"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3000</a:t>
                      </a:r>
                      <a:endParaRPr kumimoji="1" lang="ja-JP" altLang="en-US" sz="1600" dirty="0">
                        <a:latin typeface="Times New Roman" panose="02020603050405020304" pitchFamily="18" charset="0"/>
                        <a:cs typeface="Times New Roman" panose="02020603050405020304" pitchFamily="18" charset="0"/>
                      </a:endParaRPr>
                    </a:p>
                  </p:txBody>
                </p:sp>
              </p:grpSp>
              <p:grpSp>
                <p:nvGrpSpPr>
                  <p:cNvPr id="131" name="グループ化 130">
                    <a:extLst>
                      <a:ext uri="{FF2B5EF4-FFF2-40B4-BE49-F238E27FC236}">
                        <a16:creationId xmlns:a16="http://schemas.microsoft.com/office/drawing/2014/main" xmlns="" id="{3DCC9FBB-B100-78BA-34BF-3B4B0595EFBA}"/>
                      </a:ext>
                    </a:extLst>
                  </p:cNvPr>
                  <p:cNvGrpSpPr/>
                  <p:nvPr/>
                </p:nvGrpSpPr>
                <p:grpSpPr>
                  <a:xfrm>
                    <a:off x="2739109" y="2631299"/>
                    <a:ext cx="6087655" cy="1614311"/>
                    <a:chOff x="2739109" y="2178538"/>
                    <a:chExt cx="6087655" cy="1614311"/>
                  </a:xfrm>
                </p:grpSpPr>
                <p:sp>
                  <p:nvSpPr>
                    <p:cNvPr id="132" name="テキスト ボックス 131">
                      <a:extLst>
                        <a:ext uri="{FF2B5EF4-FFF2-40B4-BE49-F238E27FC236}">
                          <a16:creationId xmlns:a16="http://schemas.microsoft.com/office/drawing/2014/main" xmlns="" id="{B4542470-A13D-3770-67E4-D3730421B0B2}"/>
                        </a:ext>
                      </a:extLst>
                    </p:cNvPr>
                    <p:cNvSpPr txBox="1"/>
                    <p:nvPr/>
                  </p:nvSpPr>
                  <p:spPr>
                    <a:xfrm rot="16200000">
                      <a:off x="2055064" y="2862583"/>
                      <a:ext cx="1614311" cy="246221"/>
                    </a:xfrm>
                    <a:prstGeom prst="rect">
                      <a:avLst/>
                    </a:prstGeom>
                    <a:solidFill>
                      <a:schemeClr val="bg1"/>
                    </a:solid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a:t>
                      </a:r>
                      <a:r>
                        <a:rPr lang="en-US" altLang="ja-JP" sz="1600" dirty="0">
                          <a:latin typeface="Times New Roman" panose="02020603050405020304" pitchFamily="18" charset="0"/>
                          <a:cs typeface="Times New Roman" panose="02020603050405020304" pitchFamily="18" charset="0"/>
                        </a:rPr>
                        <a:t>10</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133" name="テキスト ボックス 132">
                      <a:extLst>
                        <a:ext uri="{FF2B5EF4-FFF2-40B4-BE49-F238E27FC236}">
                          <a16:creationId xmlns:a16="http://schemas.microsoft.com/office/drawing/2014/main" xmlns="" id="{4EEA95EE-8E3C-1EAF-DD3C-D79910CC2227}"/>
                        </a:ext>
                      </a:extLst>
                    </p:cNvPr>
                    <p:cNvSpPr txBox="1"/>
                    <p:nvPr/>
                  </p:nvSpPr>
                  <p:spPr>
                    <a:xfrm>
                      <a:off x="2854870" y="2914609"/>
                      <a:ext cx="574323"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134" name="テキスト ボックス 133">
                      <a:extLst>
                        <a:ext uri="{FF2B5EF4-FFF2-40B4-BE49-F238E27FC236}">
                          <a16:creationId xmlns:a16="http://schemas.microsoft.com/office/drawing/2014/main" xmlns="" id="{8B3BECF6-7299-BEC3-3332-A3B32D3D7FE6}"/>
                        </a:ext>
                      </a:extLst>
                    </p:cNvPr>
                    <p:cNvSpPr txBox="1"/>
                    <p:nvPr/>
                  </p:nvSpPr>
                  <p:spPr>
                    <a:xfrm>
                      <a:off x="8187323" y="3503284"/>
                      <a:ext cx="639441" cy="246221"/>
                    </a:xfrm>
                    <a:prstGeom prst="rect">
                      <a:avLst/>
                    </a:prstGeom>
                    <a:solidFill>
                      <a:schemeClr val="bg1"/>
                    </a:solidFill>
                  </p:spPr>
                  <p:txBody>
                    <a:bodyPr wrap="square" lIns="0" tIns="0" rIns="0" bIns="0" rtlCol="0">
                      <a:spAutoFit/>
                    </a:bodyPr>
                    <a:lstStyle/>
                    <a:p>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cxnSp>
                  <p:nvCxnSpPr>
                    <p:cNvPr id="135" name="直線矢印コネクタ 134">
                      <a:extLst>
                        <a:ext uri="{FF2B5EF4-FFF2-40B4-BE49-F238E27FC236}">
                          <a16:creationId xmlns:a16="http://schemas.microsoft.com/office/drawing/2014/main" xmlns="" id="{84812B0E-CB0C-6709-53E3-3759C03266E7}"/>
                        </a:ext>
                      </a:extLst>
                    </p:cNvPr>
                    <p:cNvCxnSpPr>
                      <a:cxnSpLocks/>
                    </p:cNvCxnSpPr>
                    <p:nvPr/>
                  </p:nvCxnSpPr>
                  <p:spPr>
                    <a:xfrm>
                      <a:off x="7217669" y="3115349"/>
                      <a:ext cx="229516"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36" name="テキスト ボックス 135">
                      <a:extLst>
                        <a:ext uri="{FF2B5EF4-FFF2-40B4-BE49-F238E27FC236}">
                          <a16:creationId xmlns:a16="http://schemas.microsoft.com/office/drawing/2014/main" xmlns="" id="{EDDD9FDC-05AB-B289-94F6-44541CD9D1F2}"/>
                        </a:ext>
                      </a:extLst>
                    </p:cNvPr>
                    <p:cNvSpPr txBox="1"/>
                    <p:nvPr/>
                  </p:nvSpPr>
                  <p:spPr>
                    <a:xfrm>
                      <a:off x="7567083" y="2474767"/>
                      <a:ext cx="1034976" cy="512053"/>
                    </a:xfrm>
                    <a:prstGeom prst="rect">
                      <a:avLst/>
                    </a:prstGeom>
                    <a:solidFill>
                      <a:schemeClr val="bg1"/>
                    </a:solidFill>
                    <a:ln>
                      <a:solidFill>
                        <a:schemeClr val="accent1"/>
                      </a:solidFill>
                    </a:ln>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200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sp>
                  <p:nvSpPr>
                    <p:cNvPr id="137" name="吹き出し: 四角形 136">
                      <a:extLst>
                        <a:ext uri="{FF2B5EF4-FFF2-40B4-BE49-F238E27FC236}">
                          <a16:creationId xmlns:a16="http://schemas.microsoft.com/office/drawing/2014/main" xmlns="" id="{B92EF6FB-278A-17BF-BD97-281CE2BF5AEC}"/>
                        </a:ext>
                      </a:extLst>
                    </p:cNvPr>
                    <p:cNvSpPr/>
                    <p:nvPr/>
                  </p:nvSpPr>
                  <p:spPr>
                    <a:xfrm>
                      <a:off x="3778050" y="2310477"/>
                      <a:ext cx="1797411" cy="339382"/>
                    </a:xfrm>
                    <a:prstGeom prst="wedgeRectCallout">
                      <a:avLst>
                        <a:gd name="adj1" fmla="val -3441"/>
                        <a:gd name="adj2" fmla="val 147503"/>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6 min/step</a:t>
                      </a:r>
                      <a:endParaRPr kumimoji="1" lang="ja-JP" altLang="en-US" sz="2000" dirty="0">
                        <a:solidFill>
                          <a:srgbClr val="FF0000"/>
                        </a:solidFill>
                      </a:endParaRPr>
                    </a:p>
                  </p:txBody>
                </p:sp>
              </p:grpSp>
            </p:grpSp>
            <p:cxnSp>
              <p:nvCxnSpPr>
                <p:cNvPr id="129" name="直線矢印コネクタ 128">
                  <a:extLst>
                    <a:ext uri="{FF2B5EF4-FFF2-40B4-BE49-F238E27FC236}">
                      <a16:creationId xmlns:a16="http://schemas.microsoft.com/office/drawing/2014/main" xmlns="" id="{04497FF6-23F5-4E82-0D4A-E379C386865D}"/>
                    </a:ext>
                  </a:extLst>
                </p:cNvPr>
                <p:cNvCxnSpPr>
                  <a:cxnSpLocks/>
                  <a:endCxn id="136" idx="1"/>
                </p:cNvCxnSpPr>
                <p:nvPr/>
              </p:nvCxnSpPr>
              <p:spPr>
                <a:xfrm flipV="1">
                  <a:off x="7297531" y="3183555"/>
                  <a:ext cx="269552" cy="384556"/>
                </a:xfrm>
                <a:prstGeom prst="straightConnector1">
                  <a:avLst/>
                </a:prstGeom>
                <a:ln>
                  <a:solidFill>
                    <a:schemeClr val="accent1"/>
                  </a:solidFill>
                  <a:headEnd type="none"/>
                  <a:tailEnd type="none"/>
                </a:ln>
              </p:spPr>
              <p:style>
                <a:lnRef idx="1">
                  <a:schemeClr val="accent2"/>
                </a:lnRef>
                <a:fillRef idx="0">
                  <a:schemeClr val="accent2"/>
                </a:fillRef>
                <a:effectRef idx="0">
                  <a:schemeClr val="accent2"/>
                </a:effectRef>
                <a:fontRef idx="minor">
                  <a:schemeClr val="tx1"/>
                </a:fontRef>
              </p:style>
            </p:cxnSp>
          </p:grpSp>
        </p:grpSp>
        <p:grpSp>
          <p:nvGrpSpPr>
            <p:cNvPr id="251" name="グループ化 250">
              <a:extLst>
                <a:ext uri="{FF2B5EF4-FFF2-40B4-BE49-F238E27FC236}">
                  <a16:creationId xmlns:a16="http://schemas.microsoft.com/office/drawing/2014/main" xmlns="" id="{62E4B3D9-89F4-12EB-3B04-3CD611E9983D}"/>
                </a:ext>
              </a:extLst>
            </p:cNvPr>
            <p:cNvGrpSpPr/>
            <p:nvPr/>
          </p:nvGrpSpPr>
          <p:grpSpPr>
            <a:xfrm>
              <a:off x="1241863" y="2951159"/>
              <a:ext cx="7561928" cy="2007265"/>
              <a:chOff x="1241863" y="2951159"/>
              <a:chExt cx="7561928" cy="2007265"/>
            </a:xfrm>
          </p:grpSpPr>
          <p:cxnSp>
            <p:nvCxnSpPr>
              <p:cNvPr id="50" name="直線矢印コネクタ 49">
                <a:extLst>
                  <a:ext uri="{FF2B5EF4-FFF2-40B4-BE49-F238E27FC236}">
                    <a16:creationId xmlns:a16="http://schemas.microsoft.com/office/drawing/2014/main" xmlns="" id="{7D2F50A2-30AF-2A72-824F-1B74F5E39EFF}"/>
                  </a:ext>
                </a:extLst>
              </p:cNvPr>
              <p:cNvCxnSpPr>
                <a:cxnSpLocks/>
              </p:cNvCxnSpPr>
              <p:nvPr/>
            </p:nvCxnSpPr>
            <p:spPr>
              <a:xfrm>
                <a:off x="1241863" y="2951159"/>
                <a:ext cx="0" cy="322070"/>
              </a:xfrm>
              <a:prstGeom prst="straightConnector1">
                <a:avLst/>
              </a:prstGeom>
              <a:ln w="28575">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xmlns="" id="{66EF2A1A-2CEE-5A75-C284-33FE9891060B}"/>
                  </a:ext>
                </a:extLst>
              </p:cNvPr>
              <p:cNvCxnSpPr>
                <a:cxnSpLocks/>
              </p:cNvCxnSpPr>
              <p:nvPr/>
            </p:nvCxnSpPr>
            <p:spPr>
              <a:xfrm flipH="1" flipV="1">
                <a:off x="1267062" y="3074149"/>
                <a:ext cx="1471337" cy="102698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2" name="左中かっこ 41">
                <a:extLst>
                  <a:ext uri="{FF2B5EF4-FFF2-40B4-BE49-F238E27FC236}">
                    <a16:creationId xmlns:a16="http://schemas.microsoft.com/office/drawing/2014/main" xmlns="" id="{714A2DFE-C3CE-0352-E6B5-123DD4B8A896}"/>
                  </a:ext>
                </a:extLst>
              </p:cNvPr>
              <p:cNvSpPr/>
              <p:nvPr/>
            </p:nvSpPr>
            <p:spPr>
              <a:xfrm rot="5400000">
                <a:off x="5588545" y="1210022"/>
                <a:ext cx="434280" cy="4567190"/>
              </a:xfrm>
              <a:prstGeom prst="leftBrace">
                <a:avLst>
                  <a:gd name="adj1" fmla="val 8333"/>
                  <a:gd name="adj2" fmla="val 74866"/>
                </a:avLst>
              </a:prstGeom>
              <a:ln w="38100">
                <a:solidFill>
                  <a:schemeClr val="accent4"/>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70" name="左中かっこ 169">
                <a:extLst>
                  <a:ext uri="{FF2B5EF4-FFF2-40B4-BE49-F238E27FC236}">
                    <a16:creationId xmlns:a16="http://schemas.microsoft.com/office/drawing/2014/main" xmlns="" id="{B9AFAB16-4CD3-CABF-71C5-3726826FA59B}"/>
                  </a:ext>
                </a:extLst>
              </p:cNvPr>
              <p:cNvSpPr/>
              <p:nvPr/>
            </p:nvSpPr>
            <p:spPr>
              <a:xfrm rot="5400000">
                <a:off x="5593444" y="2457689"/>
                <a:ext cx="434280" cy="4567190"/>
              </a:xfrm>
              <a:prstGeom prst="leftBrace">
                <a:avLst>
                  <a:gd name="adj1" fmla="val 8333"/>
                  <a:gd name="adj2" fmla="val 50396"/>
                </a:avLst>
              </a:prstGeom>
              <a:ln w="38100">
                <a:solidFill>
                  <a:schemeClr val="accent4"/>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pic>
            <p:nvPicPr>
              <p:cNvPr id="199" name="図 198">
                <a:extLst>
                  <a:ext uri="{FF2B5EF4-FFF2-40B4-BE49-F238E27FC236}">
                    <a16:creationId xmlns:a16="http://schemas.microsoft.com/office/drawing/2014/main" xmlns="" id="{3CDD560C-C419-A401-71A0-F269487310DD}"/>
                  </a:ext>
                </a:extLst>
              </p:cNvPr>
              <p:cNvPicPr>
                <a:picLocks noChangeAspect="1"/>
              </p:cNvPicPr>
              <p:nvPr/>
            </p:nvPicPr>
            <p:blipFill rotWithShape="1">
              <a:blip r:embed="rId6"/>
              <a:srcRect l="11812" t="15777" r="23622" b="12134"/>
              <a:stretch/>
            </p:blipFill>
            <p:spPr>
              <a:xfrm>
                <a:off x="3457722" y="3683986"/>
                <a:ext cx="4626000" cy="842383"/>
              </a:xfrm>
              <a:prstGeom prst="rect">
                <a:avLst/>
              </a:prstGeom>
            </p:spPr>
          </p:pic>
          <p:grpSp>
            <p:nvGrpSpPr>
              <p:cNvPr id="200" name="グループ化 199">
                <a:extLst>
                  <a:ext uri="{FF2B5EF4-FFF2-40B4-BE49-F238E27FC236}">
                    <a16:creationId xmlns:a16="http://schemas.microsoft.com/office/drawing/2014/main" xmlns="" id="{ED2B5CFD-C33A-DF14-7E59-90F99CF3AFFF}"/>
                  </a:ext>
                </a:extLst>
              </p:cNvPr>
              <p:cNvGrpSpPr/>
              <p:nvPr/>
            </p:nvGrpSpPr>
            <p:grpSpPr>
              <a:xfrm>
                <a:off x="2761141" y="3417462"/>
                <a:ext cx="6042650" cy="1302974"/>
                <a:chOff x="2784114" y="2735646"/>
                <a:chExt cx="6042650" cy="1667520"/>
              </a:xfrm>
            </p:grpSpPr>
            <p:sp>
              <p:nvSpPr>
                <p:cNvPr id="201" name="テキスト ボックス 200">
                  <a:extLst>
                    <a:ext uri="{FF2B5EF4-FFF2-40B4-BE49-F238E27FC236}">
                      <a16:creationId xmlns:a16="http://schemas.microsoft.com/office/drawing/2014/main" xmlns="" id="{E683B7B0-0319-BF3B-80EF-C617887C39EB}"/>
                    </a:ext>
                  </a:extLst>
                </p:cNvPr>
                <p:cNvSpPr txBox="1"/>
                <p:nvPr/>
              </p:nvSpPr>
              <p:spPr>
                <a:xfrm>
                  <a:off x="3019655" y="3954594"/>
                  <a:ext cx="458314"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nvGrpSpPr>
                <p:cNvPr id="202" name="グループ化 201">
                  <a:extLst>
                    <a:ext uri="{FF2B5EF4-FFF2-40B4-BE49-F238E27FC236}">
                      <a16:creationId xmlns:a16="http://schemas.microsoft.com/office/drawing/2014/main" xmlns="" id="{939B3280-3E96-D388-B73C-50AE32ECDEC7}"/>
                    </a:ext>
                  </a:extLst>
                </p:cNvPr>
                <p:cNvGrpSpPr/>
                <p:nvPr/>
              </p:nvGrpSpPr>
              <p:grpSpPr>
                <a:xfrm>
                  <a:off x="2784114" y="2735646"/>
                  <a:ext cx="6042650" cy="1667520"/>
                  <a:chOff x="2784114" y="2735646"/>
                  <a:chExt cx="6042650" cy="1667520"/>
                </a:xfrm>
              </p:grpSpPr>
              <p:grpSp>
                <p:nvGrpSpPr>
                  <p:cNvPr id="203" name="グループ化 202">
                    <a:extLst>
                      <a:ext uri="{FF2B5EF4-FFF2-40B4-BE49-F238E27FC236}">
                        <a16:creationId xmlns:a16="http://schemas.microsoft.com/office/drawing/2014/main" xmlns="" id="{99341602-129F-0DE7-DD66-93664DEDB76C}"/>
                      </a:ext>
                    </a:extLst>
                  </p:cNvPr>
                  <p:cNvGrpSpPr/>
                  <p:nvPr/>
                </p:nvGrpSpPr>
                <p:grpSpPr>
                  <a:xfrm>
                    <a:off x="2784114" y="2735646"/>
                    <a:ext cx="6042650" cy="1667520"/>
                    <a:chOff x="2784114" y="2735646"/>
                    <a:chExt cx="6042650" cy="1667520"/>
                  </a:xfrm>
                </p:grpSpPr>
                <p:grpSp>
                  <p:nvGrpSpPr>
                    <p:cNvPr id="205" name="グループ化 204">
                      <a:extLst>
                        <a:ext uri="{FF2B5EF4-FFF2-40B4-BE49-F238E27FC236}">
                          <a16:creationId xmlns:a16="http://schemas.microsoft.com/office/drawing/2014/main" xmlns="" id="{2F970F3D-16A2-EB58-D0CF-3649AD7B73AB}"/>
                        </a:ext>
                      </a:extLst>
                    </p:cNvPr>
                    <p:cNvGrpSpPr/>
                    <p:nvPr/>
                  </p:nvGrpSpPr>
                  <p:grpSpPr>
                    <a:xfrm>
                      <a:off x="3725900" y="4087607"/>
                      <a:ext cx="4081869" cy="315559"/>
                      <a:chOff x="3900047" y="4087607"/>
                      <a:chExt cx="3919636" cy="315559"/>
                    </a:xfrm>
                  </p:grpSpPr>
                  <p:sp>
                    <p:nvSpPr>
                      <p:cNvPr id="213" name="テキスト ボックス 212">
                        <a:extLst>
                          <a:ext uri="{FF2B5EF4-FFF2-40B4-BE49-F238E27FC236}">
                            <a16:creationId xmlns:a16="http://schemas.microsoft.com/office/drawing/2014/main" xmlns="" id="{017EF75A-8CC3-C8B7-6D18-8CADAFA968FE}"/>
                          </a:ext>
                        </a:extLst>
                      </p:cNvPr>
                      <p:cNvSpPr txBox="1"/>
                      <p:nvPr/>
                    </p:nvSpPr>
                    <p:spPr>
                      <a:xfrm>
                        <a:off x="7405774"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4000</a:t>
                        </a:r>
                        <a:endParaRPr kumimoji="1" lang="ja-JP" altLang="en-US" sz="1600" dirty="0">
                          <a:latin typeface="Times New Roman" panose="02020603050405020304" pitchFamily="18" charset="0"/>
                          <a:cs typeface="Times New Roman" panose="02020603050405020304" pitchFamily="18" charset="0"/>
                        </a:endParaRPr>
                      </a:p>
                    </p:txBody>
                  </p:sp>
                  <p:sp>
                    <p:nvSpPr>
                      <p:cNvPr id="214" name="テキスト ボックス 213">
                        <a:extLst>
                          <a:ext uri="{FF2B5EF4-FFF2-40B4-BE49-F238E27FC236}">
                            <a16:creationId xmlns:a16="http://schemas.microsoft.com/office/drawing/2014/main" xmlns="" id="{302AE90E-AB3B-012B-2200-730704C3CCB5}"/>
                          </a:ext>
                        </a:extLst>
                      </p:cNvPr>
                      <p:cNvSpPr txBox="1"/>
                      <p:nvPr/>
                    </p:nvSpPr>
                    <p:spPr>
                      <a:xfrm>
                        <a:off x="3900047" y="4088057"/>
                        <a:ext cx="413909" cy="315109"/>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215" name="テキスト ボックス 214">
                        <a:extLst>
                          <a:ext uri="{FF2B5EF4-FFF2-40B4-BE49-F238E27FC236}">
                            <a16:creationId xmlns:a16="http://schemas.microsoft.com/office/drawing/2014/main" xmlns="" id="{FDF3FD40-1D4C-D9A5-57D1-BBAC2335D760}"/>
                          </a:ext>
                        </a:extLst>
                      </p:cNvPr>
                      <p:cNvSpPr txBox="1"/>
                      <p:nvPr/>
                    </p:nvSpPr>
                    <p:spPr>
                      <a:xfrm>
                        <a:off x="4768412" y="4087607"/>
                        <a:ext cx="413909" cy="246222"/>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216" name="テキスト ボックス 215">
                        <a:extLst>
                          <a:ext uri="{FF2B5EF4-FFF2-40B4-BE49-F238E27FC236}">
                            <a16:creationId xmlns:a16="http://schemas.microsoft.com/office/drawing/2014/main" xmlns="" id="{714C1025-9D79-FFCE-664D-4102145DA16C}"/>
                          </a:ext>
                        </a:extLst>
                      </p:cNvPr>
                      <p:cNvSpPr txBox="1"/>
                      <p:nvPr/>
                    </p:nvSpPr>
                    <p:spPr>
                      <a:xfrm>
                        <a:off x="5659385"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217" name="テキスト ボックス 216">
                        <a:extLst>
                          <a:ext uri="{FF2B5EF4-FFF2-40B4-BE49-F238E27FC236}">
                            <a16:creationId xmlns:a16="http://schemas.microsoft.com/office/drawing/2014/main" xmlns="" id="{99CBA7A5-F50A-0E39-1E21-DB5130FC31EA}"/>
                          </a:ext>
                        </a:extLst>
                      </p:cNvPr>
                      <p:cNvSpPr txBox="1"/>
                      <p:nvPr/>
                    </p:nvSpPr>
                    <p:spPr>
                      <a:xfrm>
                        <a:off x="6525578" y="4088057"/>
                        <a:ext cx="413909" cy="246221"/>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3000</a:t>
                        </a:r>
                        <a:endParaRPr kumimoji="1" lang="ja-JP" altLang="en-US" sz="1600" dirty="0">
                          <a:latin typeface="Times New Roman" panose="02020603050405020304" pitchFamily="18" charset="0"/>
                          <a:cs typeface="Times New Roman" panose="02020603050405020304" pitchFamily="18" charset="0"/>
                        </a:endParaRPr>
                      </a:p>
                    </p:txBody>
                  </p:sp>
                </p:grpSp>
                <p:grpSp>
                  <p:nvGrpSpPr>
                    <p:cNvPr id="206" name="グループ化 205">
                      <a:extLst>
                        <a:ext uri="{FF2B5EF4-FFF2-40B4-BE49-F238E27FC236}">
                          <a16:creationId xmlns:a16="http://schemas.microsoft.com/office/drawing/2014/main" xmlns="" id="{E0924761-702A-B432-3DBB-77484A9AC147}"/>
                        </a:ext>
                      </a:extLst>
                    </p:cNvPr>
                    <p:cNvGrpSpPr/>
                    <p:nvPr/>
                  </p:nvGrpSpPr>
                  <p:grpSpPr>
                    <a:xfrm>
                      <a:off x="2784114" y="2735646"/>
                      <a:ext cx="6042650" cy="1614311"/>
                      <a:chOff x="2784114" y="2282885"/>
                      <a:chExt cx="6042650" cy="1614311"/>
                    </a:xfrm>
                  </p:grpSpPr>
                  <p:sp>
                    <p:nvSpPr>
                      <p:cNvPr id="207" name="テキスト ボックス 206">
                        <a:extLst>
                          <a:ext uri="{FF2B5EF4-FFF2-40B4-BE49-F238E27FC236}">
                            <a16:creationId xmlns:a16="http://schemas.microsoft.com/office/drawing/2014/main" xmlns="" id="{1BCE6D63-3CA8-F213-ED39-FF3ABBB42CD3}"/>
                          </a:ext>
                        </a:extLst>
                      </p:cNvPr>
                      <p:cNvSpPr txBox="1"/>
                      <p:nvPr/>
                    </p:nvSpPr>
                    <p:spPr>
                      <a:xfrm rot="16200000">
                        <a:off x="2100069" y="2966930"/>
                        <a:ext cx="1614311" cy="246221"/>
                      </a:xfrm>
                      <a:prstGeom prst="rect">
                        <a:avLst/>
                      </a:prstGeom>
                      <a:no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a:t>
                        </a:r>
                        <a:r>
                          <a:rPr lang="en-US" altLang="ja-JP" sz="1600" dirty="0">
                            <a:latin typeface="Times New Roman" panose="02020603050405020304" pitchFamily="18" charset="0"/>
                            <a:cs typeface="Times New Roman" panose="02020603050405020304" pitchFamily="18" charset="0"/>
                          </a:rPr>
                          <a:t>10</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208" name="テキスト ボックス 207">
                        <a:extLst>
                          <a:ext uri="{FF2B5EF4-FFF2-40B4-BE49-F238E27FC236}">
                            <a16:creationId xmlns:a16="http://schemas.microsoft.com/office/drawing/2014/main" xmlns="" id="{9788CB1E-9B99-BE37-2A07-40FA0DDB77A1}"/>
                          </a:ext>
                        </a:extLst>
                      </p:cNvPr>
                      <p:cNvSpPr txBox="1"/>
                      <p:nvPr/>
                    </p:nvSpPr>
                    <p:spPr>
                      <a:xfrm>
                        <a:off x="2913484" y="2854592"/>
                        <a:ext cx="574323"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100</a:t>
                        </a:r>
                        <a:endParaRPr kumimoji="1" lang="ja-JP" altLang="en-US" sz="1600" dirty="0">
                          <a:latin typeface="Times New Roman" panose="02020603050405020304" pitchFamily="18" charset="0"/>
                          <a:cs typeface="Times New Roman" panose="02020603050405020304" pitchFamily="18" charset="0"/>
                        </a:endParaRPr>
                      </a:p>
                    </p:txBody>
                  </p:sp>
                  <p:sp>
                    <p:nvSpPr>
                      <p:cNvPr id="209" name="テキスト ボックス 208">
                        <a:extLst>
                          <a:ext uri="{FF2B5EF4-FFF2-40B4-BE49-F238E27FC236}">
                            <a16:creationId xmlns:a16="http://schemas.microsoft.com/office/drawing/2014/main" xmlns="" id="{850AAE6D-5601-938A-14D2-E5757BF90216}"/>
                          </a:ext>
                        </a:extLst>
                      </p:cNvPr>
                      <p:cNvSpPr txBox="1"/>
                      <p:nvPr/>
                    </p:nvSpPr>
                    <p:spPr>
                      <a:xfrm>
                        <a:off x="8187323" y="3503284"/>
                        <a:ext cx="639441" cy="246221"/>
                      </a:xfrm>
                      <a:prstGeom prst="rect">
                        <a:avLst/>
                      </a:prstGeom>
                      <a:solidFill>
                        <a:schemeClr val="bg1"/>
                      </a:solidFill>
                    </p:spPr>
                    <p:txBody>
                      <a:bodyPr wrap="square" lIns="0" tIns="0" rIns="0" bIns="0" rtlCol="0">
                        <a:spAutoFit/>
                      </a:bodyPr>
                      <a:lstStyle/>
                      <a:p>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cxnSp>
                    <p:nvCxnSpPr>
                      <p:cNvPr id="210" name="直線矢印コネクタ 209">
                        <a:extLst>
                          <a:ext uri="{FF2B5EF4-FFF2-40B4-BE49-F238E27FC236}">
                            <a16:creationId xmlns:a16="http://schemas.microsoft.com/office/drawing/2014/main" xmlns="" id="{4F428718-8CB6-B8DE-AEAA-39E5D8A4F8CD}"/>
                          </a:ext>
                        </a:extLst>
                      </p:cNvPr>
                      <p:cNvCxnSpPr>
                        <a:cxnSpLocks/>
                      </p:cNvCxnSpPr>
                      <p:nvPr/>
                    </p:nvCxnSpPr>
                    <p:spPr>
                      <a:xfrm>
                        <a:off x="7217669" y="3115349"/>
                        <a:ext cx="229516"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11" name="テキスト ボックス 210">
                        <a:extLst>
                          <a:ext uri="{FF2B5EF4-FFF2-40B4-BE49-F238E27FC236}">
                            <a16:creationId xmlns:a16="http://schemas.microsoft.com/office/drawing/2014/main" xmlns="" id="{CF46C6AB-DA65-8DFC-A5F3-EBF53B537C09}"/>
                          </a:ext>
                        </a:extLst>
                      </p:cNvPr>
                      <p:cNvSpPr txBox="1"/>
                      <p:nvPr/>
                    </p:nvSpPr>
                    <p:spPr>
                      <a:xfrm>
                        <a:off x="7567083" y="2474767"/>
                        <a:ext cx="1034977" cy="512053"/>
                      </a:xfrm>
                      <a:prstGeom prst="rect">
                        <a:avLst/>
                      </a:prstGeom>
                      <a:solidFill>
                        <a:schemeClr val="bg1"/>
                      </a:solidFill>
                      <a:ln>
                        <a:solidFill>
                          <a:schemeClr val="accent1"/>
                        </a:solidFill>
                      </a:ln>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200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sp>
                    <p:nvSpPr>
                      <p:cNvPr id="212" name="吹き出し: 四角形 211">
                        <a:extLst>
                          <a:ext uri="{FF2B5EF4-FFF2-40B4-BE49-F238E27FC236}">
                            <a16:creationId xmlns:a16="http://schemas.microsoft.com/office/drawing/2014/main" xmlns="" id="{2BDBA1A0-7033-7A21-F821-92C172B68D78}"/>
                          </a:ext>
                        </a:extLst>
                      </p:cNvPr>
                      <p:cNvSpPr/>
                      <p:nvPr/>
                    </p:nvSpPr>
                    <p:spPr>
                      <a:xfrm>
                        <a:off x="4614273" y="2524048"/>
                        <a:ext cx="1797411" cy="339382"/>
                      </a:xfrm>
                      <a:prstGeom prst="wedgeRectCallout">
                        <a:avLst>
                          <a:gd name="adj1" fmla="val 13517"/>
                          <a:gd name="adj2" fmla="val 147503"/>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15 sec/step</a:t>
                        </a:r>
                        <a:endParaRPr kumimoji="1" lang="ja-JP" altLang="en-US" sz="2000" dirty="0">
                          <a:solidFill>
                            <a:srgbClr val="FF0000"/>
                          </a:solidFill>
                        </a:endParaRPr>
                      </a:p>
                    </p:txBody>
                  </p:sp>
                </p:grpSp>
              </p:grpSp>
              <p:cxnSp>
                <p:nvCxnSpPr>
                  <p:cNvPr id="204" name="直線矢印コネクタ 203">
                    <a:extLst>
                      <a:ext uri="{FF2B5EF4-FFF2-40B4-BE49-F238E27FC236}">
                        <a16:creationId xmlns:a16="http://schemas.microsoft.com/office/drawing/2014/main" xmlns="" id="{16A8EFDB-E6E5-94E3-9680-FC2B2EC0D12A}"/>
                      </a:ext>
                    </a:extLst>
                  </p:cNvPr>
                  <p:cNvCxnSpPr>
                    <a:cxnSpLocks/>
                    <a:endCxn id="211" idx="1"/>
                  </p:cNvCxnSpPr>
                  <p:nvPr/>
                </p:nvCxnSpPr>
                <p:spPr>
                  <a:xfrm flipV="1">
                    <a:off x="7297531" y="3183555"/>
                    <a:ext cx="269552" cy="384556"/>
                  </a:xfrm>
                  <a:prstGeom prst="straightConnector1">
                    <a:avLst/>
                  </a:prstGeom>
                  <a:ln>
                    <a:solidFill>
                      <a:schemeClr val="accent1"/>
                    </a:solidFill>
                    <a:headEnd type="none"/>
                    <a:tailEnd type="none"/>
                  </a:ln>
                </p:spPr>
                <p:style>
                  <a:lnRef idx="1">
                    <a:schemeClr val="accent2"/>
                  </a:lnRef>
                  <a:fillRef idx="0">
                    <a:schemeClr val="accent2"/>
                  </a:fillRef>
                  <a:effectRef idx="0">
                    <a:schemeClr val="accent2"/>
                  </a:effectRef>
                  <a:fontRef idx="minor">
                    <a:schemeClr val="tx1"/>
                  </a:fontRef>
                </p:style>
              </p:cxnSp>
            </p:grpSp>
          </p:grpSp>
          <p:cxnSp>
            <p:nvCxnSpPr>
              <p:cNvPr id="224" name="直線矢印コネクタ 223">
                <a:extLst>
                  <a:ext uri="{FF2B5EF4-FFF2-40B4-BE49-F238E27FC236}">
                    <a16:creationId xmlns:a16="http://schemas.microsoft.com/office/drawing/2014/main" xmlns="" id="{DBF368BD-7518-CA49-619B-398EBD044401}"/>
                  </a:ext>
                </a:extLst>
              </p:cNvPr>
              <p:cNvCxnSpPr>
                <a:cxnSpLocks/>
              </p:cNvCxnSpPr>
              <p:nvPr/>
            </p:nvCxnSpPr>
            <p:spPr>
              <a:xfrm>
                <a:off x="1261879" y="3711929"/>
                <a:ext cx="0" cy="32207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25" name="直線コネクタ 224">
              <a:extLst>
                <a:ext uri="{FF2B5EF4-FFF2-40B4-BE49-F238E27FC236}">
                  <a16:creationId xmlns:a16="http://schemas.microsoft.com/office/drawing/2014/main" xmlns="" id="{4F672E2E-41D6-42A2-9CF9-8F09573C5C35}"/>
                </a:ext>
              </a:extLst>
            </p:cNvPr>
            <p:cNvCxnSpPr>
              <a:cxnSpLocks/>
            </p:cNvCxnSpPr>
            <p:nvPr/>
          </p:nvCxnSpPr>
          <p:spPr>
            <a:xfrm flipH="1" flipV="1">
              <a:off x="1287078" y="3834919"/>
              <a:ext cx="1657412" cy="13937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31" name="グループ化 230">
              <a:extLst>
                <a:ext uri="{FF2B5EF4-FFF2-40B4-BE49-F238E27FC236}">
                  <a16:creationId xmlns:a16="http://schemas.microsoft.com/office/drawing/2014/main" xmlns="" id="{90AD2889-7170-704B-AA2D-640C4313E546}"/>
                </a:ext>
              </a:extLst>
            </p:cNvPr>
            <p:cNvGrpSpPr/>
            <p:nvPr/>
          </p:nvGrpSpPr>
          <p:grpSpPr>
            <a:xfrm>
              <a:off x="2929699" y="4875671"/>
              <a:ext cx="5819173" cy="1533489"/>
              <a:chOff x="2913484" y="2735042"/>
              <a:chExt cx="5819173" cy="1962531"/>
            </a:xfrm>
          </p:grpSpPr>
          <p:sp>
            <p:nvSpPr>
              <p:cNvPr id="232" name="テキスト ボックス 231">
                <a:extLst>
                  <a:ext uri="{FF2B5EF4-FFF2-40B4-BE49-F238E27FC236}">
                    <a16:creationId xmlns:a16="http://schemas.microsoft.com/office/drawing/2014/main" xmlns="" id="{203DBA89-A94C-338D-B946-A4519A139C08}"/>
                  </a:ext>
                </a:extLst>
              </p:cNvPr>
              <p:cNvSpPr txBox="1"/>
              <p:nvPr/>
            </p:nvSpPr>
            <p:spPr>
              <a:xfrm>
                <a:off x="3019655" y="3954594"/>
                <a:ext cx="458314"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nvGrpSpPr>
              <p:cNvPr id="234" name="グループ化 233">
                <a:extLst>
                  <a:ext uri="{FF2B5EF4-FFF2-40B4-BE49-F238E27FC236}">
                    <a16:creationId xmlns:a16="http://schemas.microsoft.com/office/drawing/2014/main" xmlns="" id="{3CC4D433-2281-3C74-17A4-C08486607DFE}"/>
                  </a:ext>
                </a:extLst>
              </p:cNvPr>
              <p:cNvGrpSpPr/>
              <p:nvPr/>
            </p:nvGrpSpPr>
            <p:grpSpPr>
              <a:xfrm>
                <a:off x="2913484" y="2735042"/>
                <a:ext cx="5819173" cy="1962531"/>
                <a:chOff x="2913484" y="2735042"/>
                <a:chExt cx="5819173" cy="1962531"/>
              </a:xfrm>
            </p:grpSpPr>
            <p:grpSp>
              <p:nvGrpSpPr>
                <p:cNvPr id="236" name="グループ化 235">
                  <a:extLst>
                    <a:ext uri="{FF2B5EF4-FFF2-40B4-BE49-F238E27FC236}">
                      <a16:creationId xmlns:a16="http://schemas.microsoft.com/office/drawing/2014/main" xmlns="" id="{BFB0D0BD-FE42-9FFC-90AF-5DF16DAABB5C}"/>
                    </a:ext>
                  </a:extLst>
                </p:cNvPr>
                <p:cNvGrpSpPr/>
                <p:nvPr/>
              </p:nvGrpSpPr>
              <p:grpSpPr>
                <a:xfrm>
                  <a:off x="3615978" y="4087607"/>
                  <a:ext cx="4529311" cy="315559"/>
                  <a:chOff x="3794494" y="4087607"/>
                  <a:chExt cx="4349298" cy="315559"/>
                </a:xfrm>
              </p:grpSpPr>
              <p:sp>
                <p:nvSpPr>
                  <p:cNvPr id="244" name="テキスト ボックス 243">
                    <a:extLst>
                      <a:ext uri="{FF2B5EF4-FFF2-40B4-BE49-F238E27FC236}">
                        <a16:creationId xmlns:a16="http://schemas.microsoft.com/office/drawing/2014/main" xmlns="" id="{9235F7D6-D54D-257A-0057-7C6047518547}"/>
                      </a:ext>
                    </a:extLst>
                  </p:cNvPr>
                  <p:cNvSpPr txBox="1"/>
                  <p:nvPr/>
                </p:nvSpPr>
                <p:spPr>
                  <a:xfrm>
                    <a:off x="7236340" y="4088057"/>
                    <a:ext cx="907452" cy="315109"/>
                  </a:xfrm>
                  <a:prstGeom prst="rect">
                    <a:avLst/>
                  </a:prstGeom>
                  <a:noFill/>
                </p:spPr>
                <p:txBody>
                  <a:bodyPr wrap="square" lIns="0" tIns="0" rIns="0" bIns="0" rtlCol="0">
                    <a:spAutoFit/>
                  </a:bodyPr>
                  <a:lstStyle/>
                  <a:p>
                    <a:pPr algn="ctr"/>
                    <a:r>
                      <a:rPr kumimoji="1" lang="en-US" altLang="ja-JP" sz="1600" b="1" dirty="0">
                        <a:solidFill>
                          <a:srgbClr val="FF0000"/>
                        </a:solidFill>
                        <a:latin typeface="Times New Roman" panose="02020603050405020304" pitchFamily="18" charset="0"/>
                        <a:cs typeface="Times New Roman" panose="02020603050405020304" pitchFamily="18" charset="0"/>
                      </a:rPr>
                      <a:t>16:21:56.0</a:t>
                    </a:r>
                    <a:endParaRPr kumimoji="1" lang="ja-JP" altLang="en-US" sz="1600" dirty="0">
                      <a:latin typeface="Times New Roman" panose="02020603050405020304" pitchFamily="18" charset="0"/>
                      <a:cs typeface="Times New Roman" panose="02020603050405020304" pitchFamily="18" charset="0"/>
                    </a:endParaRPr>
                  </a:p>
                </p:txBody>
              </p:sp>
              <p:sp>
                <p:nvSpPr>
                  <p:cNvPr id="246" name="テキスト ボックス 245">
                    <a:extLst>
                      <a:ext uri="{FF2B5EF4-FFF2-40B4-BE49-F238E27FC236}">
                        <a16:creationId xmlns:a16="http://schemas.microsoft.com/office/drawing/2014/main" xmlns="" id="{8CE3E835-0426-F649-ED90-C52DAAF04A82}"/>
                      </a:ext>
                    </a:extLst>
                  </p:cNvPr>
                  <p:cNvSpPr txBox="1"/>
                  <p:nvPr/>
                </p:nvSpPr>
                <p:spPr>
                  <a:xfrm>
                    <a:off x="3794494" y="4087607"/>
                    <a:ext cx="890382" cy="315109"/>
                  </a:xfrm>
                  <a:prstGeom prst="rect">
                    <a:avLst/>
                  </a:prstGeom>
                  <a:noFill/>
                </p:spPr>
                <p:txBody>
                  <a:bodyPr wrap="square" lIns="0" tIns="0" rIns="0" bIns="0" rtlCol="0">
                    <a:spAutoFit/>
                  </a:bodyPr>
                  <a:lstStyle/>
                  <a:p>
                    <a:pPr algn="ctr"/>
                    <a:r>
                      <a:rPr kumimoji="1" lang="en-US" altLang="ja-JP" sz="1600" b="1" dirty="0">
                        <a:solidFill>
                          <a:srgbClr val="FF0000"/>
                        </a:solidFill>
                        <a:latin typeface="Times New Roman" panose="02020603050405020304" pitchFamily="18" charset="0"/>
                        <a:cs typeface="Times New Roman" panose="02020603050405020304" pitchFamily="18" charset="0"/>
                      </a:rPr>
                      <a:t>16:21:44.1</a:t>
                    </a:r>
                    <a:endParaRPr kumimoji="1" lang="ja-JP" altLang="en-US" sz="1600" dirty="0">
                      <a:latin typeface="Times New Roman" panose="02020603050405020304" pitchFamily="18" charset="0"/>
                      <a:cs typeface="Times New Roman" panose="02020603050405020304" pitchFamily="18" charset="0"/>
                    </a:endParaRPr>
                  </a:p>
                </p:txBody>
              </p:sp>
              <p:sp>
                <p:nvSpPr>
                  <p:cNvPr id="247" name="テキスト ボックス 246">
                    <a:extLst>
                      <a:ext uri="{FF2B5EF4-FFF2-40B4-BE49-F238E27FC236}">
                        <a16:creationId xmlns:a16="http://schemas.microsoft.com/office/drawing/2014/main" xmlns="" id="{DCADA7CD-92E5-CC64-DE8A-5B029328532B}"/>
                      </a:ext>
                    </a:extLst>
                  </p:cNvPr>
                  <p:cNvSpPr txBox="1"/>
                  <p:nvPr/>
                </p:nvSpPr>
                <p:spPr>
                  <a:xfrm>
                    <a:off x="4976979" y="4088057"/>
                    <a:ext cx="890381" cy="315109"/>
                  </a:xfrm>
                  <a:prstGeom prst="rect">
                    <a:avLst/>
                  </a:prstGeom>
                  <a:noFill/>
                </p:spPr>
                <p:txBody>
                  <a:bodyPr wrap="square" lIns="0" tIns="0" rIns="0" bIns="0" rtlCol="0">
                    <a:spAutoFit/>
                  </a:bodyPr>
                  <a:lstStyle/>
                  <a:p>
                    <a:pPr algn="ctr"/>
                    <a:r>
                      <a:rPr kumimoji="1" lang="en-US" altLang="ja-JP" sz="1600" b="1" dirty="0">
                        <a:solidFill>
                          <a:srgbClr val="FF0000"/>
                        </a:solidFill>
                        <a:latin typeface="Times New Roman" panose="02020603050405020304" pitchFamily="18" charset="0"/>
                        <a:cs typeface="Times New Roman" panose="02020603050405020304" pitchFamily="18" charset="0"/>
                      </a:rPr>
                      <a:t>16:21:48.1</a:t>
                    </a:r>
                    <a:endParaRPr kumimoji="1" lang="ja-JP" altLang="en-US" sz="1600" dirty="0">
                      <a:latin typeface="Times New Roman" panose="02020603050405020304" pitchFamily="18" charset="0"/>
                      <a:cs typeface="Times New Roman" panose="02020603050405020304" pitchFamily="18" charset="0"/>
                    </a:endParaRPr>
                  </a:p>
                </p:txBody>
              </p:sp>
              <p:sp>
                <p:nvSpPr>
                  <p:cNvPr id="248" name="テキスト ボックス 247">
                    <a:extLst>
                      <a:ext uri="{FF2B5EF4-FFF2-40B4-BE49-F238E27FC236}">
                        <a16:creationId xmlns:a16="http://schemas.microsoft.com/office/drawing/2014/main" xmlns="" id="{DBF8D28F-DB09-C669-AE99-5AA189DDE4D2}"/>
                      </a:ext>
                    </a:extLst>
                  </p:cNvPr>
                  <p:cNvSpPr txBox="1"/>
                  <p:nvPr/>
                </p:nvSpPr>
                <p:spPr>
                  <a:xfrm>
                    <a:off x="6111460" y="4088057"/>
                    <a:ext cx="907452" cy="315109"/>
                  </a:xfrm>
                  <a:prstGeom prst="rect">
                    <a:avLst/>
                  </a:prstGeom>
                  <a:noFill/>
                </p:spPr>
                <p:txBody>
                  <a:bodyPr wrap="square" lIns="0" tIns="0" rIns="0" bIns="0" rtlCol="0">
                    <a:spAutoFit/>
                  </a:bodyPr>
                  <a:lstStyle/>
                  <a:p>
                    <a:pPr algn="ctr"/>
                    <a:r>
                      <a:rPr kumimoji="1" lang="en-US" altLang="ja-JP" sz="1600" b="1" dirty="0">
                        <a:solidFill>
                          <a:srgbClr val="FF0000"/>
                        </a:solidFill>
                        <a:latin typeface="Times New Roman" panose="02020603050405020304" pitchFamily="18" charset="0"/>
                        <a:cs typeface="Times New Roman" panose="02020603050405020304" pitchFamily="18" charset="0"/>
                      </a:rPr>
                      <a:t>16:21:52.0</a:t>
                    </a:r>
                    <a:endParaRPr kumimoji="1" lang="ja-JP" altLang="en-US" sz="1600" dirty="0">
                      <a:latin typeface="Times New Roman" panose="02020603050405020304" pitchFamily="18" charset="0"/>
                      <a:cs typeface="Times New Roman" panose="02020603050405020304" pitchFamily="18" charset="0"/>
                    </a:endParaRPr>
                  </a:p>
                </p:txBody>
              </p:sp>
            </p:grpSp>
            <p:grpSp>
              <p:nvGrpSpPr>
                <p:cNvPr id="237" name="グループ化 236">
                  <a:extLst>
                    <a:ext uri="{FF2B5EF4-FFF2-40B4-BE49-F238E27FC236}">
                      <a16:creationId xmlns:a16="http://schemas.microsoft.com/office/drawing/2014/main" xmlns="" id="{A6A22308-FB20-DC43-00C3-45E0975B2184}"/>
                    </a:ext>
                  </a:extLst>
                </p:cNvPr>
                <p:cNvGrpSpPr/>
                <p:nvPr/>
              </p:nvGrpSpPr>
              <p:grpSpPr>
                <a:xfrm>
                  <a:off x="2913484" y="2735042"/>
                  <a:ext cx="5819173" cy="1962531"/>
                  <a:chOff x="2913484" y="2282281"/>
                  <a:chExt cx="5819173" cy="1962531"/>
                </a:xfrm>
              </p:grpSpPr>
              <p:sp>
                <p:nvSpPr>
                  <p:cNvPr id="238" name="テキスト ボックス 237">
                    <a:extLst>
                      <a:ext uri="{FF2B5EF4-FFF2-40B4-BE49-F238E27FC236}">
                        <a16:creationId xmlns:a16="http://schemas.microsoft.com/office/drawing/2014/main" xmlns="" id="{4D18F363-EF14-E655-9BF1-B0FF8F4D7756}"/>
                      </a:ext>
                    </a:extLst>
                  </p:cNvPr>
                  <p:cNvSpPr txBox="1"/>
                  <p:nvPr/>
                </p:nvSpPr>
                <p:spPr>
                  <a:xfrm rot="16200000">
                    <a:off x="2367448" y="2966326"/>
                    <a:ext cx="1614311" cy="246221"/>
                  </a:xfrm>
                  <a:prstGeom prst="rect">
                    <a:avLst/>
                  </a:prstGeom>
                  <a:noFill/>
                </p:spPr>
                <p:txBody>
                  <a:bodyPr wrap="square" lIns="0" tIns="0" rIns="0" bIns="0" rtlCol="0">
                    <a:spAutoFit/>
                  </a:bodyPr>
                  <a:lstStyle/>
                  <a:p>
                    <a:pPr algn="ctr"/>
                    <a:r>
                      <a:rPr lang="en-US" altLang="ja-JP" sz="1600" i="1" dirty="0">
                        <a:latin typeface="Times New Roman" panose="02020603050405020304" pitchFamily="18" charset="0"/>
                        <a:cs typeface="Times New Roman" panose="02020603050405020304" pitchFamily="18" charset="0"/>
                      </a:rPr>
                      <a:t>Entries/ </a:t>
                    </a:r>
                    <a:r>
                      <a:rPr lang="en-US" altLang="ja-JP" sz="1600" b="1" dirty="0">
                        <a:solidFill>
                          <a:srgbClr val="FF0000"/>
                        </a:solidFill>
                        <a:latin typeface="Times New Roman" panose="02020603050405020304" pitchFamily="18" charset="0"/>
                        <a:cs typeface="Times New Roman" panose="02020603050405020304" pitchFamily="18" charset="0"/>
                      </a:rPr>
                      <a:t>0.1sec</a:t>
                    </a:r>
                    <a:endParaRPr kumimoji="1" lang="ja-JP" altLang="en-US" sz="1600" dirty="0">
                      <a:latin typeface="Times New Roman" panose="02020603050405020304" pitchFamily="18" charset="0"/>
                      <a:cs typeface="Times New Roman" panose="02020603050405020304" pitchFamily="18" charset="0"/>
                    </a:endParaRPr>
                  </a:p>
                </p:txBody>
              </p:sp>
              <p:sp>
                <p:nvSpPr>
                  <p:cNvPr id="239" name="テキスト ボックス 238">
                    <a:extLst>
                      <a:ext uri="{FF2B5EF4-FFF2-40B4-BE49-F238E27FC236}">
                        <a16:creationId xmlns:a16="http://schemas.microsoft.com/office/drawing/2014/main" xmlns="" id="{AA4E8593-7062-9071-3C5F-56BCFCF30A79}"/>
                      </a:ext>
                    </a:extLst>
                  </p:cNvPr>
                  <p:cNvSpPr txBox="1"/>
                  <p:nvPr/>
                </p:nvSpPr>
                <p:spPr>
                  <a:xfrm>
                    <a:off x="2913484" y="2766878"/>
                    <a:ext cx="574323" cy="315109"/>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a:t>
                    </a:r>
                    <a:endParaRPr kumimoji="1" lang="ja-JP" altLang="en-US" sz="1600" dirty="0">
                      <a:latin typeface="Times New Roman" panose="02020603050405020304" pitchFamily="18" charset="0"/>
                      <a:cs typeface="Times New Roman" panose="02020603050405020304" pitchFamily="18" charset="0"/>
                    </a:endParaRPr>
                  </a:p>
                </p:txBody>
              </p:sp>
              <p:sp>
                <p:nvSpPr>
                  <p:cNvPr id="240" name="テキスト ボックス 239">
                    <a:extLst>
                      <a:ext uri="{FF2B5EF4-FFF2-40B4-BE49-F238E27FC236}">
                        <a16:creationId xmlns:a16="http://schemas.microsoft.com/office/drawing/2014/main" xmlns="" id="{B9B3F9FA-B490-AE1B-3A8A-45E1CD2C2517}"/>
                      </a:ext>
                    </a:extLst>
                  </p:cNvPr>
                  <p:cNvSpPr txBox="1"/>
                  <p:nvPr/>
                </p:nvSpPr>
                <p:spPr>
                  <a:xfrm>
                    <a:off x="6208212" y="3929703"/>
                    <a:ext cx="2524445" cy="315109"/>
                  </a:xfrm>
                  <a:prstGeom prst="rect">
                    <a:avLst/>
                  </a:prstGeom>
                  <a:solidFill>
                    <a:schemeClr val="bg1"/>
                  </a:solidFill>
                </p:spPr>
                <p:txBody>
                  <a:bodyPr wrap="square" lIns="0" tIns="0" rIns="0" bIns="0" rtlCol="0">
                    <a:spAutoFit/>
                  </a:bodyPr>
                  <a:lstStyle/>
                  <a:p>
                    <a:r>
                      <a:rPr kumimoji="1" lang="en-US" altLang="ja-JP" sz="1600" b="1" dirty="0">
                        <a:solidFill>
                          <a:srgbClr val="FF0000"/>
                        </a:solidFill>
                        <a:latin typeface="Times New Roman" panose="02020603050405020304" pitchFamily="18" charset="0"/>
                        <a:cs typeface="Times New Roman" panose="02020603050405020304" pitchFamily="18" charset="0"/>
                      </a:rPr>
                      <a:t>Time</a:t>
                    </a:r>
                    <a:r>
                      <a:rPr kumimoji="1" lang="ja-JP" altLang="en-US" sz="1600" b="1" dirty="0">
                        <a:solidFill>
                          <a:srgbClr val="FF0000"/>
                        </a:solidFill>
                        <a:latin typeface="Times New Roman" panose="02020603050405020304" pitchFamily="18" charset="0"/>
                        <a:cs typeface="Times New Roman" panose="02020603050405020304" pitchFamily="18" charset="0"/>
                      </a:rPr>
                      <a:t>（</a:t>
                    </a:r>
                    <a:r>
                      <a:rPr kumimoji="1" lang="en-US" altLang="ja-JP" sz="1600" b="1" dirty="0">
                        <a:solidFill>
                          <a:srgbClr val="FF0000"/>
                        </a:solidFill>
                        <a:latin typeface="Times New Roman" panose="02020603050405020304" pitchFamily="18" charset="0"/>
                        <a:cs typeface="Times New Roman" panose="02020603050405020304" pitchFamily="18" charset="0"/>
                      </a:rPr>
                      <a:t>Alice Springs Time</a:t>
                    </a:r>
                    <a:r>
                      <a:rPr kumimoji="1" lang="ja-JP" altLang="en-US" sz="1600" b="1" dirty="0">
                        <a:solidFill>
                          <a:srgbClr val="FF0000"/>
                        </a:solidFill>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grpSp>
          </p:grpSp>
        </p:grpSp>
        <p:grpSp>
          <p:nvGrpSpPr>
            <p:cNvPr id="253" name="グループ化 252">
              <a:extLst>
                <a:ext uri="{FF2B5EF4-FFF2-40B4-BE49-F238E27FC236}">
                  <a16:creationId xmlns:a16="http://schemas.microsoft.com/office/drawing/2014/main" xmlns="" id="{3B252E63-C5D7-86AC-F972-49929B09E962}"/>
                </a:ext>
              </a:extLst>
            </p:cNvPr>
            <p:cNvGrpSpPr/>
            <p:nvPr/>
          </p:nvGrpSpPr>
          <p:grpSpPr>
            <a:xfrm>
              <a:off x="2557027" y="983160"/>
              <a:ext cx="6038632" cy="1287998"/>
              <a:chOff x="2607532" y="1804498"/>
              <a:chExt cx="6038632" cy="2878367"/>
            </a:xfrm>
          </p:grpSpPr>
          <p:grpSp>
            <p:nvGrpSpPr>
              <p:cNvPr id="256" name="グループ化 255">
                <a:extLst>
                  <a:ext uri="{FF2B5EF4-FFF2-40B4-BE49-F238E27FC236}">
                    <a16:creationId xmlns:a16="http://schemas.microsoft.com/office/drawing/2014/main" xmlns="" id="{CB493527-F4B8-DE5B-96BA-71FF2FB14333}"/>
                  </a:ext>
                </a:extLst>
              </p:cNvPr>
              <p:cNvGrpSpPr/>
              <p:nvPr/>
            </p:nvGrpSpPr>
            <p:grpSpPr>
              <a:xfrm>
                <a:off x="2607532" y="1804498"/>
                <a:ext cx="6038632" cy="2878367"/>
                <a:chOff x="2529151" y="332749"/>
                <a:chExt cx="6038632" cy="2878367"/>
              </a:xfrm>
            </p:grpSpPr>
            <p:grpSp>
              <p:nvGrpSpPr>
                <p:cNvPr id="258" name="グループ化 257">
                  <a:extLst>
                    <a:ext uri="{FF2B5EF4-FFF2-40B4-BE49-F238E27FC236}">
                      <a16:creationId xmlns:a16="http://schemas.microsoft.com/office/drawing/2014/main" xmlns="" id="{18BB0911-E3BA-5C6D-0F24-0B75218406A4}"/>
                    </a:ext>
                  </a:extLst>
                </p:cNvPr>
                <p:cNvGrpSpPr/>
                <p:nvPr/>
              </p:nvGrpSpPr>
              <p:grpSpPr>
                <a:xfrm>
                  <a:off x="2529151" y="332749"/>
                  <a:ext cx="6038632" cy="2878367"/>
                  <a:chOff x="2529151" y="599086"/>
                  <a:chExt cx="6038632" cy="2878367"/>
                </a:xfrm>
              </p:grpSpPr>
              <p:sp>
                <p:nvSpPr>
                  <p:cNvPr id="260" name="テキスト ボックス 259">
                    <a:extLst>
                      <a:ext uri="{FF2B5EF4-FFF2-40B4-BE49-F238E27FC236}">
                        <a16:creationId xmlns:a16="http://schemas.microsoft.com/office/drawing/2014/main" xmlns="" id="{6CED9F03-746E-CBA0-718E-6099F0EF4FC2}"/>
                      </a:ext>
                    </a:extLst>
                  </p:cNvPr>
                  <p:cNvSpPr txBox="1"/>
                  <p:nvPr/>
                </p:nvSpPr>
                <p:spPr>
                  <a:xfrm rot="16200000">
                    <a:off x="1213078" y="1915159"/>
                    <a:ext cx="2878367" cy="246221"/>
                  </a:xfrm>
                  <a:prstGeom prst="rect">
                    <a:avLst/>
                  </a:prstGeom>
                  <a:noFill/>
                </p:spPr>
                <p:txBody>
                  <a:bodyPr wrap="square" lIns="0" tIns="0" rIns="0" bIns="0" rtlCol="0">
                    <a:spAutoFit/>
                  </a:bodyPr>
                  <a:lstStyle/>
                  <a:p>
                    <a:r>
                      <a:rPr lang="en-US" altLang="ja-JP" sz="1600" i="1" dirty="0">
                        <a:latin typeface="Times New Roman" panose="02020603050405020304" pitchFamily="18" charset="0"/>
                        <a:cs typeface="Times New Roman" panose="02020603050405020304" pitchFamily="18" charset="0"/>
                      </a:rPr>
                      <a:t>Entries / </a:t>
                    </a:r>
                    <a:r>
                      <a:rPr lang="en-US" altLang="ja-JP" sz="1600" dirty="0">
                        <a:latin typeface="Times New Roman" panose="02020603050405020304" pitchFamily="18" charset="0"/>
                        <a:cs typeface="Times New Roman" panose="02020603050405020304" pitchFamily="18" charset="0"/>
                      </a:rPr>
                      <a:t>10</a:t>
                    </a:r>
                    <a:r>
                      <a:rPr lang="en-US" altLang="ja-JP" sz="1600" i="1"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261" name="テキスト ボックス 260">
                    <a:extLst>
                      <a:ext uri="{FF2B5EF4-FFF2-40B4-BE49-F238E27FC236}">
                        <a16:creationId xmlns:a16="http://schemas.microsoft.com/office/drawing/2014/main" xmlns="" id="{C1FBCE09-4715-C98A-99F0-8E477FCF2E3C}"/>
                      </a:ext>
                    </a:extLst>
                  </p:cNvPr>
                  <p:cNvSpPr txBox="1"/>
                  <p:nvPr/>
                </p:nvSpPr>
                <p:spPr>
                  <a:xfrm>
                    <a:off x="2627501" y="833954"/>
                    <a:ext cx="793181"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200000</a:t>
                    </a:r>
                    <a:endParaRPr kumimoji="1" lang="ja-JP" altLang="en-US" sz="1600" dirty="0">
                      <a:latin typeface="Times New Roman" panose="02020603050405020304" pitchFamily="18" charset="0"/>
                      <a:cs typeface="Times New Roman" panose="02020603050405020304" pitchFamily="18" charset="0"/>
                    </a:endParaRPr>
                  </a:p>
                </p:txBody>
              </p:sp>
              <p:sp>
                <p:nvSpPr>
                  <p:cNvPr id="262" name="テキスト ボックス 261">
                    <a:extLst>
                      <a:ext uri="{FF2B5EF4-FFF2-40B4-BE49-F238E27FC236}">
                        <a16:creationId xmlns:a16="http://schemas.microsoft.com/office/drawing/2014/main" xmlns="" id="{97A603AC-8E68-BCE1-01D0-C857B62AA628}"/>
                      </a:ext>
                    </a:extLst>
                  </p:cNvPr>
                  <p:cNvSpPr txBox="1"/>
                  <p:nvPr/>
                </p:nvSpPr>
                <p:spPr>
                  <a:xfrm>
                    <a:off x="2775722" y="1686830"/>
                    <a:ext cx="644960" cy="246221"/>
                  </a:xfrm>
                  <a:prstGeom prst="rect">
                    <a:avLst/>
                  </a:prstGeom>
                  <a:no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100000</a:t>
                    </a:r>
                    <a:endParaRPr kumimoji="1" lang="ja-JP" altLang="en-US" sz="1600" dirty="0">
                      <a:latin typeface="Times New Roman" panose="02020603050405020304" pitchFamily="18" charset="0"/>
                      <a:cs typeface="Times New Roman" panose="02020603050405020304" pitchFamily="18" charset="0"/>
                    </a:endParaRPr>
                  </a:p>
                </p:txBody>
              </p:sp>
              <p:sp>
                <p:nvSpPr>
                  <p:cNvPr id="263" name="テキスト ボックス 262">
                    <a:extLst>
                      <a:ext uri="{FF2B5EF4-FFF2-40B4-BE49-F238E27FC236}">
                        <a16:creationId xmlns:a16="http://schemas.microsoft.com/office/drawing/2014/main" xmlns="" id="{FC8AA930-1116-63AD-A7DE-5B7323545ECE}"/>
                      </a:ext>
                    </a:extLst>
                  </p:cNvPr>
                  <p:cNvSpPr txBox="1"/>
                  <p:nvPr/>
                </p:nvSpPr>
                <p:spPr>
                  <a:xfrm>
                    <a:off x="7928342" y="2642777"/>
                    <a:ext cx="639441" cy="246221"/>
                  </a:xfrm>
                  <a:prstGeom prst="rect">
                    <a:avLst/>
                  </a:prstGeom>
                  <a:solidFill>
                    <a:schemeClr val="bg1"/>
                  </a:solidFill>
                </p:spPr>
                <p:txBody>
                  <a:bodyPr wrap="square" lIns="0" tIns="0" rIns="0" bIns="0" rtlCol="0">
                    <a:spAutoFit/>
                  </a:bodyPr>
                  <a:lstStyle/>
                  <a:p>
                    <a:r>
                      <a:rPr kumimoji="1" lang="en-US" altLang="ja-JP" sz="1600" i="1" dirty="0">
                        <a:latin typeface="Times New Roman" panose="02020603050405020304" pitchFamily="18" charset="0"/>
                        <a:cs typeface="Times New Roman" panose="02020603050405020304" pitchFamily="18" charset="0"/>
                      </a:rPr>
                      <a:t>dx</a:t>
                    </a:r>
                    <a:r>
                      <a:rPr kumimoji="1" lang="en-US" altLang="ja-JP" sz="1600" dirty="0">
                        <a:latin typeface="Times New Roman" panose="02020603050405020304" pitchFamily="18" charset="0"/>
                        <a:cs typeface="Times New Roman" panose="02020603050405020304" pitchFamily="18" charset="0"/>
                      </a:rPr>
                      <a:t>[µm]</a:t>
                    </a:r>
                    <a:endParaRPr kumimoji="1" lang="ja-JP" altLang="en-US" sz="1600" dirty="0">
                      <a:latin typeface="Times New Roman" panose="02020603050405020304" pitchFamily="18" charset="0"/>
                      <a:cs typeface="Times New Roman" panose="02020603050405020304" pitchFamily="18" charset="0"/>
                    </a:endParaRPr>
                  </a:p>
                </p:txBody>
              </p:sp>
              <p:sp>
                <p:nvSpPr>
                  <p:cNvPr id="264" name="テキスト ボックス 263">
                    <a:extLst>
                      <a:ext uri="{FF2B5EF4-FFF2-40B4-BE49-F238E27FC236}">
                        <a16:creationId xmlns:a16="http://schemas.microsoft.com/office/drawing/2014/main" xmlns="" id="{BE21BD10-2C79-4E3E-4CB1-9F8ABFC5D8DB}"/>
                      </a:ext>
                    </a:extLst>
                  </p:cNvPr>
                  <p:cNvSpPr txBox="1"/>
                  <p:nvPr/>
                </p:nvSpPr>
                <p:spPr>
                  <a:xfrm>
                    <a:off x="5449974" y="2630043"/>
                    <a:ext cx="517032" cy="550245"/>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sp>
                <p:nvSpPr>
                  <p:cNvPr id="265" name="テキスト ボックス 264">
                    <a:extLst>
                      <a:ext uri="{FF2B5EF4-FFF2-40B4-BE49-F238E27FC236}">
                        <a16:creationId xmlns:a16="http://schemas.microsoft.com/office/drawing/2014/main" xmlns="" id="{15358038-290A-B901-C457-7D020F5B588D}"/>
                      </a:ext>
                    </a:extLst>
                  </p:cNvPr>
                  <p:cNvSpPr txBox="1"/>
                  <p:nvPr/>
                </p:nvSpPr>
                <p:spPr>
                  <a:xfrm>
                    <a:off x="6380956" y="2614520"/>
                    <a:ext cx="413909" cy="550245"/>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2000</a:t>
                    </a:r>
                    <a:endParaRPr kumimoji="1" lang="ja-JP" altLang="en-US" sz="1600" dirty="0">
                      <a:latin typeface="Times New Roman" panose="02020603050405020304" pitchFamily="18" charset="0"/>
                      <a:cs typeface="Times New Roman" panose="02020603050405020304" pitchFamily="18" charset="0"/>
                    </a:endParaRPr>
                  </a:p>
                </p:txBody>
              </p:sp>
              <p:sp>
                <p:nvSpPr>
                  <p:cNvPr id="266" name="テキスト ボックス 265">
                    <a:extLst>
                      <a:ext uri="{FF2B5EF4-FFF2-40B4-BE49-F238E27FC236}">
                        <a16:creationId xmlns:a16="http://schemas.microsoft.com/office/drawing/2014/main" xmlns="" id="{66F0B19D-91CF-890B-B521-3DC80D8BB15C}"/>
                      </a:ext>
                    </a:extLst>
                  </p:cNvPr>
                  <p:cNvSpPr txBox="1"/>
                  <p:nvPr/>
                </p:nvSpPr>
                <p:spPr>
                  <a:xfrm>
                    <a:off x="7233852" y="2608603"/>
                    <a:ext cx="413909" cy="550245"/>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3000</a:t>
                    </a:r>
                    <a:endParaRPr kumimoji="1" lang="ja-JP" altLang="en-US" sz="1600" dirty="0">
                      <a:latin typeface="Times New Roman" panose="02020603050405020304" pitchFamily="18" charset="0"/>
                      <a:cs typeface="Times New Roman" panose="02020603050405020304" pitchFamily="18" charset="0"/>
                    </a:endParaRPr>
                  </a:p>
                </p:txBody>
              </p:sp>
              <p:sp>
                <p:nvSpPr>
                  <p:cNvPr id="267" name="テキスト ボックス 266">
                    <a:extLst>
                      <a:ext uri="{FF2B5EF4-FFF2-40B4-BE49-F238E27FC236}">
                        <a16:creationId xmlns:a16="http://schemas.microsoft.com/office/drawing/2014/main" xmlns="" id="{2D1DACF3-FC8C-D1CF-75C3-577F8003EB63}"/>
                      </a:ext>
                    </a:extLst>
                  </p:cNvPr>
                  <p:cNvSpPr txBox="1"/>
                  <p:nvPr/>
                </p:nvSpPr>
                <p:spPr>
                  <a:xfrm>
                    <a:off x="4590726" y="2634624"/>
                    <a:ext cx="485357" cy="550245"/>
                  </a:xfrm>
                  <a:prstGeom prst="rect">
                    <a:avLst/>
                  </a:prstGeom>
                  <a:noFill/>
                </p:spPr>
                <p:txBody>
                  <a:bodyPr wrap="square" lIns="0" tIns="0" rIns="0" bIns="0" rtlCol="0">
                    <a:spAutoFit/>
                  </a:bodyPr>
                  <a:lstStyle/>
                  <a:p>
                    <a:pPr algn="ct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sp>
                <p:nvSpPr>
                  <p:cNvPr id="268" name="テキスト ボックス 267">
                    <a:extLst>
                      <a:ext uri="{FF2B5EF4-FFF2-40B4-BE49-F238E27FC236}">
                        <a16:creationId xmlns:a16="http://schemas.microsoft.com/office/drawing/2014/main" xmlns="" id="{DC8EBEBF-9033-0008-70F5-386D4DAB513E}"/>
                      </a:ext>
                    </a:extLst>
                  </p:cNvPr>
                  <p:cNvSpPr txBox="1"/>
                  <p:nvPr/>
                </p:nvSpPr>
                <p:spPr>
                  <a:xfrm>
                    <a:off x="3691448" y="2624157"/>
                    <a:ext cx="485357" cy="550245"/>
                  </a:xfrm>
                  <a:prstGeom prst="rect">
                    <a:avLst/>
                  </a:prstGeom>
                  <a:noFill/>
                </p:spPr>
                <p:txBody>
                  <a:bodyPr wrap="square" lIns="0" tIns="0" rIns="0" bIns="0" rtlCol="0">
                    <a:spAutoFit/>
                  </a:bodyPr>
                  <a:lstStyle/>
                  <a:p>
                    <a:r>
                      <a:rPr kumimoji="1" lang="en-US" altLang="ja-JP" sz="1600" dirty="0">
                        <a:latin typeface="Times New Roman" panose="02020603050405020304" pitchFamily="18" charset="0"/>
                        <a:cs typeface="Times New Roman" panose="02020603050405020304" pitchFamily="18" charset="0"/>
                      </a:rPr>
                      <a:t>-1000</a:t>
                    </a:r>
                    <a:endParaRPr kumimoji="1" lang="ja-JP" altLang="en-US" sz="1600" dirty="0">
                      <a:latin typeface="Times New Roman" panose="02020603050405020304" pitchFamily="18" charset="0"/>
                      <a:cs typeface="Times New Roman" panose="02020603050405020304" pitchFamily="18" charset="0"/>
                    </a:endParaRPr>
                  </a:p>
                </p:txBody>
              </p:sp>
              <p:cxnSp>
                <p:nvCxnSpPr>
                  <p:cNvPr id="269" name="直線矢印コネクタ 268">
                    <a:extLst>
                      <a:ext uri="{FF2B5EF4-FFF2-40B4-BE49-F238E27FC236}">
                        <a16:creationId xmlns:a16="http://schemas.microsoft.com/office/drawing/2014/main" xmlns="" id="{B6EF324B-E970-B596-364E-9C90557D2781}"/>
                      </a:ext>
                    </a:extLst>
                  </p:cNvPr>
                  <p:cNvCxnSpPr>
                    <a:cxnSpLocks/>
                  </p:cNvCxnSpPr>
                  <p:nvPr/>
                </p:nvCxnSpPr>
                <p:spPr>
                  <a:xfrm>
                    <a:off x="6134345" y="2434691"/>
                    <a:ext cx="422379" cy="0"/>
                  </a:xfrm>
                  <a:prstGeom prst="straightConnector1">
                    <a:avLst/>
                  </a:prstGeom>
                  <a:ln>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70" name="テキスト ボックス 269">
                    <a:extLst>
                      <a:ext uri="{FF2B5EF4-FFF2-40B4-BE49-F238E27FC236}">
                        <a16:creationId xmlns:a16="http://schemas.microsoft.com/office/drawing/2014/main" xmlns="" id="{88E7923D-1A69-2532-C928-A9F64DF99D6C}"/>
                      </a:ext>
                    </a:extLst>
                  </p:cNvPr>
                  <p:cNvSpPr txBox="1"/>
                  <p:nvPr/>
                </p:nvSpPr>
                <p:spPr>
                  <a:xfrm>
                    <a:off x="6096708" y="2022293"/>
                    <a:ext cx="981533" cy="400110"/>
                  </a:xfrm>
                  <a:prstGeom prst="rect">
                    <a:avLst/>
                  </a:prstGeom>
                  <a:noFill/>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500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sp>
                <p:nvSpPr>
                  <p:cNvPr id="271" name="吹き出し: 四角形 270">
                    <a:extLst>
                      <a:ext uri="{FF2B5EF4-FFF2-40B4-BE49-F238E27FC236}">
                        <a16:creationId xmlns:a16="http://schemas.microsoft.com/office/drawing/2014/main" xmlns="" id="{86A69CED-D29F-A3A9-0434-A058ACBAF341}"/>
                      </a:ext>
                    </a:extLst>
                  </p:cNvPr>
                  <p:cNvSpPr/>
                  <p:nvPr/>
                </p:nvSpPr>
                <p:spPr>
                  <a:xfrm>
                    <a:off x="5765773" y="1519830"/>
                    <a:ext cx="1194308" cy="386202"/>
                  </a:xfrm>
                  <a:prstGeom prst="wedgeRectCallout">
                    <a:avLst>
                      <a:gd name="adj1" fmla="val -21011"/>
                      <a:gd name="adj2" fmla="val 140604"/>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2 h/step</a:t>
                    </a:r>
                    <a:endParaRPr kumimoji="1" lang="ja-JP" altLang="en-US" sz="2000" dirty="0">
                      <a:solidFill>
                        <a:srgbClr val="FF0000"/>
                      </a:solidFill>
                    </a:endParaRPr>
                  </a:p>
                </p:txBody>
              </p:sp>
            </p:grpSp>
            <p:sp>
              <p:nvSpPr>
                <p:cNvPr id="259" name="テキスト ボックス 258">
                  <a:extLst>
                    <a:ext uri="{FF2B5EF4-FFF2-40B4-BE49-F238E27FC236}">
                      <a16:creationId xmlns:a16="http://schemas.microsoft.com/office/drawing/2014/main" xmlns="" id="{69EDCFFF-E570-5D1C-D38D-E697CDD0A63D}"/>
                    </a:ext>
                  </a:extLst>
                </p:cNvPr>
                <p:cNvSpPr txBox="1"/>
                <p:nvPr/>
              </p:nvSpPr>
              <p:spPr>
                <a:xfrm>
                  <a:off x="3070446" y="2292384"/>
                  <a:ext cx="413909" cy="246221"/>
                </a:xfrm>
                <a:prstGeom prst="rect">
                  <a:avLst/>
                </a:prstGeom>
                <a:solidFill>
                  <a:schemeClr val="bg1"/>
                </a:solidFill>
              </p:spPr>
              <p:txBody>
                <a:bodyPr wrap="square" lIns="0" tIns="0" rIns="0" bIns="0" rtlCol="0">
                  <a:spAutoFit/>
                </a:bodyPr>
                <a:lstStyle/>
                <a:p>
                  <a:pPr algn="r"/>
                  <a:r>
                    <a:rPr kumimoji="1" lang="en-US" altLang="ja-JP" sz="1600" dirty="0">
                      <a:latin typeface="Times New Roman" panose="02020603050405020304" pitchFamily="18" charset="0"/>
                      <a:cs typeface="Times New Roman" panose="02020603050405020304" pitchFamily="18" charset="0"/>
                    </a:rPr>
                    <a:t>0</a:t>
                  </a:r>
                  <a:endParaRPr kumimoji="1" lang="ja-JP" altLang="en-US" sz="1600" dirty="0">
                    <a:latin typeface="Times New Roman" panose="02020603050405020304" pitchFamily="18" charset="0"/>
                    <a:cs typeface="Times New Roman" panose="02020603050405020304" pitchFamily="18" charset="0"/>
                  </a:endParaRPr>
                </a:p>
              </p:txBody>
            </p:sp>
          </p:grpSp>
          <p:pic>
            <p:nvPicPr>
              <p:cNvPr id="257" name="図 256">
                <a:extLst>
                  <a:ext uri="{FF2B5EF4-FFF2-40B4-BE49-F238E27FC236}">
                    <a16:creationId xmlns:a16="http://schemas.microsoft.com/office/drawing/2014/main" xmlns="" id="{640824A5-A3B3-F749-54CF-5E0B66C3C574}"/>
                  </a:ext>
                </a:extLst>
              </p:cNvPr>
              <p:cNvPicPr>
                <a:picLocks noChangeAspect="1"/>
              </p:cNvPicPr>
              <p:nvPr/>
            </p:nvPicPr>
            <p:blipFill rotWithShape="1">
              <a:blip r:embed="rId7"/>
              <a:srcRect l="11804" t="15778" r="23631" b="12037"/>
              <a:stretch/>
            </p:blipFill>
            <p:spPr>
              <a:xfrm>
                <a:off x="3503263" y="2050687"/>
                <a:ext cx="4580362" cy="1816121"/>
              </a:xfrm>
              <a:prstGeom prst="rect">
                <a:avLst/>
              </a:prstGeom>
            </p:spPr>
          </p:pic>
        </p:grpSp>
        <p:sp>
          <p:nvSpPr>
            <p:cNvPr id="272" name="吹き出し: 四角形 271">
              <a:extLst>
                <a:ext uri="{FF2B5EF4-FFF2-40B4-BE49-F238E27FC236}">
                  <a16:creationId xmlns:a16="http://schemas.microsoft.com/office/drawing/2014/main" xmlns="" id="{6850CA9B-99DE-EA28-41B4-5685F2A118AE}"/>
                </a:ext>
              </a:extLst>
            </p:cNvPr>
            <p:cNvSpPr/>
            <p:nvPr/>
          </p:nvSpPr>
          <p:spPr>
            <a:xfrm>
              <a:off x="6133193" y="1125573"/>
              <a:ext cx="1194307" cy="386202"/>
            </a:xfrm>
            <a:prstGeom prst="wedgeRectCallout">
              <a:avLst>
                <a:gd name="adj1" fmla="val -44722"/>
                <a:gd name="adj2" fmla="val 126823"/>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rPr>
                <a:t>2h/step</a:t>
              </a:r>
              <a:endParaRPr kumimoji="1" lang="ja-JP" altLang="en-US" sz="2000" dirty="0">
                <a:solidFill>
                  <a:srgbClr val="FF0000"/>
                </a:solidFill>
              </a:endParaRPr>
            </a:p>
          </p:txBody>
        </p:sp>
        <p:cxnSp>
          <p:nvCxnSpPr>
            <p:cNvPr id="4" name="直線矢印コネクタ 3">
              <a:extLst>
                <a:ext uri="{FF2B5EF4-FFF2-40B4-BE49-F238E27FC236}">
                  <a16:creationId xmlns:a16="http://schemas.microsoft.com/office/drawing/2014/main" xmlns="" id="{FC814B47-6FFB-88D0-65ED-7BD53EC63D78}"/>
                </a:ext>
              </a:extLst>
            </p:cNvPr>
            <p:cNvCxnSpPr>
              <a:cxnSpLocks/>
            </p:cNvCxnSpPr>
            <p:nvPr/>
          </p:nvCxnSpPr>
          <p:spPr>
            <a:xfrm>
              <a:off x="3500856" y="5469948"/>
              <a:ext cx="4572855" cy="0"/>
            </a:xfrm>
            <a:prstGeom prst="straightConnector1">
              <a:avLst/>
            </a:prstGeom>
            <a:ln w="19050">
              <a:solidFill>
                <a:srgbClr val="FFC000"/>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7" name="テキスト ボックス 6">
              <a:extLst>
                <a:ext uri="{FF2B5EF4-FFF2-40B4-BE49-F238E27FC236}">
                  <a16:creationId xmlns:a16="http://schemas.microsoft.com/office/drawing/2014/main" xmlns="" id="{9262E873-C760-6001-8968-7AF8C00BB897}"/>
                </a:ext>
              </a:extLst>
            </p:cNvPr>
            <p:cNvSpPr txBox="1"/>
            <p:nvPr/>
          </p:nvSpPr>
          <p:spPr>
            <a:xfrm>
              <a:off x="7709548" y="4964724"/>
              <a:ext cx="1225447" cy="400110"/>
            </a:xfrm>
            <a:prstGeom prst="rect">
              <a:avLst/>
            </a:prstGeom>
            <a:solidFill>
              <a:schemeClr val="bg1"/>
            </a:solidFill>
            <a:ln>
              <a:solidFill>
                <a:schemeClr val="accent1"/>
              </a:solidFill>
            </a:ln>
          </p:spPr>
          <p:txBody>
            <a:bodyPr wrap="square" rtlCol="0">
              <a:spAutoFit/>
            </a:bodyPr>
            <a:lstStyle/>
            <a:p>
              <a:r>
                <a:rPr kumimoji="1" lang="en-US" altLang="ja-JP" sz="2000" dirty="0">
                  <a:solidFill>
                    <a:schemeClr val="accent1"/>
                  </a:solidFill>
                  <a:latin typeface="Times New Roman" panose="02020603050405020304" pitchFamily="18" charset="0"/>
                  <a:cs typeface="Times New Roman" panose="02020603050405020304" pitchFamily="18" charset="0"/>
                </a:rPr>
                <a:t>1500</a:t>
              </a:r>
              <a:r>
                <a:rPr kumimoji="1" lang="ja-JP" altLang="en-US" sz="2000" dirty="0">
                  <a:solidFill>
                    <a:schemeClr val="accent1"/>
                  </a:solidFill>
                  <a:latin typeface="Times New Roman" panose="02020603050405020304" pitchFamily="18" charset="0"/>
                  <a:cs typeface="Times New Roman" panose="02020603050405020304" pitchFamily="18" charset="0"/>
                </a:rPr>
                <a:t> </a:t>
              </a:r>
              <a:r>
                <a:rPr kumimoji="1" lang="en-US" altLang="ja-JP" sz="2000" dirty="0">
                  <a:solidFill>
                    <a:schemeClr val="accent1"/>
                  </a:solidFill>
                  <a:latin typeface="Times New Roman" panose="02020603050405020304" pitchFamily="18" charset="0"/>
                  <a:cs typeface="Times New Roman" panose="02020603050405020304" pitchFamily="18" charset="0"/>
                </a:rPr>
                <a:t>µm</a:t>
              </a:r>
              <a:endParaRPr kumimoji="1" lang="ja-JP" altLang="en-US" sz="2000" dirty="0">
                <a:solidFill>
                  <a:schemeClr val="accent1"/>
                </a:solidFill>
                <a:latin typeface="Times New Roman" panose="02020603050405020304" pitchFamily="18" charset="0"/>
                <a:cs typeface="Times New Roman" panose="02020603050405020304" pitchFamily="18" charset="0"/>
              </a:endParaRPr>
            </a:p>
          </p:txBody>
        </p:sp>
        <p:cxnSp>
          <p:nvCxnSpPr>
            <p:cNvPr id="8" name="直線矢印コネクタ 7">
              <a:extLst>
                <a:ext uri="{FF2B5EF4-FFF2-40B4-BE49-F238E27FC236}">
                  <a16:creationId xmlns:a16="http://schemas.microsoft.com/office/drawing/2014/main" xmlns="" id="{03D80DB7-C8B8-8412-3313-8468781475F4}"/>
                </a:ext>
              </a:extLst>
            </p:cNvPr>
            <p:cNvCxnSpPr>
              <a:cxnSpLocks/>
              <a:endCxn id="7" idx="1"/>
            </p:cNvCxnSpPr>
            <p:nvPr/>
          </p:nvCxnSpPr>
          <p:spPr>
            <a:xfrm flipV="1">
              <a:off x="7439996" y="5164779"/>
              <a:ext cx="269552" cy="300486"/>
            </a:xfrm>
            <a:prstGeom prst="straightConnector1">
              <a:avLst/>
            </a:prstGeom>
            <a:ln>
              <a:solidFill>
                <a:schemeClr val="accent1"/>
              </a:solidFill>
              <a:headEnd type="none"/>
              <a:tailEnd type="none"/>
            </a:ln>
          </p:spPr>
          <p:style>
            <a:lnRef idx="1">
              <a:schemeClr val="accent2"/>
            </a:lnRef>
            <a:fillRef idx="0">
              <a:schemeClr val="accent2"/>
            </a:fillRef>
            <a:effectRef idx="0">
              <a:schemeClr val="accent2"/>
            </a:effectRef>
            <a:fontRef idx="minor">
              <a:schemeClr val="tx1"/>
            </a:fontRef>
          </p:style>
        </p:cxnSp>
      </p:grpSp>
      <p:sp>
        <p:nvSpPr>
          <p:cNvPr id="11" name="テキスト ボックス 10">
            <a:extLst>
              <a:ext uri="{FF2B5EF4-FFF2-40B4-BE49-F238E27FC236}">
                <a16:creationId xmlns:a16="http://schemas.microsoft.com/office/drawing/2014/main" xmlns="" id="{5A64F159-A1D7-0C1A-AC27-8669DC87B719}"/>
              </a:ext>
            </a:extLst>
          </p:cNvPr>
          <p:cNvSpPr txBox="1"/>
          <p:nvPr/>
        </p:nvSpPr>
        <p:spPr>
          <a:xfrm>
            <a:off x="330201" y="90081"/>
            <a:ext cx="8604794" cy="707886"/>
          </a:xfrm>
          <a:prstGeom prst="rect">
            <a:avLst/>
          </a:prstGeom>
          <a:noFill/>
        </p:spPr>
        <p:txBody>
          <a:bodyPr wrap="square" rtlCol="0">
            <a:spAutoFit/>
          </a:bodyPr>
          <a:lstStyle/>
          <a:p>
            <a:r>
              <a:rPr kumimoji="1" lang="en-US" altLang="ja-JP" sz="4000" b="1" dirty="0"/>
              <a:t>Timestamper Analysis</a:t>
            </a:r>
          </a:p>
        </p:txBody>
      </p:sp>
      <p:sp>
        <p:nvSpPr>
          <p:cNvPr id="12" name="テキスト ボックス 11">
            <a:extLst>
              <a:ext uri="{FF2B5EF4-FFF2-40B4-BE49-F238E27FC236}">
                <a16:creationId xmlns:a16="http://schemas.microsoft.com/office/drawing/2014/main" xmlns="" id="{57A5155C-7B20-F602-7010-F3CEBF023532}"/>
              </a:ext>
            </a:extLst>
          </p:cNvPr>
          <p:cNvSpPr txBox="1"/>
          <p:nvPr/>
        </p:nvSpPr>
        <p:spPr>
          <a:xfrm>
            <a:off x="3434470" y="4905026"/>
            <a:ext cx="3184217" cy="400110"/>
          </a:xfrm>
          <a:prstGeom prst="rect">
            <a:avLst/>
          </a:prstGeom>
          <a:solidFill>
            <a:schemeClr val="accent2">
              <a:lumMod val="20000"/>
              <a:lumOff val="80000"/>
              <a:alpha val="90000"/>
            </a:schemeClr>
          </a:solidFill>
        </p:spPr>
        <p:txBody>
          <a:bodyPr wrap="square" rtlCol="0">
            <a:spAutoFit/>
          </a:bodyPr>
          <a:lstStyle/>
          <a:p>
            <a:pPr algn="ctr"/>
            <a:r>
              <a:rPr kumimoji="1" lang="en-US" altLang="ja-JP" sz="2000" dirty="0">
                <a:solidFill>
                  <a:srgbClr val="FF0000"/>
                </a:solidFill>
                <a:latin typeface="Times New Roman" panose="02020603050405020304" pitchFamily="18" charset="0"/>
                <a:cs typeface="Times New Roman" panose="02020603050405020304" pitchFamily="18" charset="0"/>
              </a:rPr>
              <a:t>100 µm/sec</a:t>
            </a:r>
            <a:r>
              <a:rPr kumimoji="1" lang="ja-JP" altLang="en-US" sz="2000" dirty="0">
                <a:solidFill>
                  <a:srgbClr val="FF0000"/>
                </a:solidFill>
                <a:latin typeface="Times New Roman" panose="02020603050405020304" pitchFamily="18" charset="0"/>
                <a:cs typeface="Times New Roman" panose="02020603050405020304" pitchFamily="18" charset="0"/>
              </a:rPr>
              <a:t> </a:t>
            </a:r>
            <a:r>
              <a:rPr kumimoji="1" lang="en-US" altLang="ja-JP" sz="2000" dirty="0">
                <a:solidFill>
                  <a:srgbClr val="FF0000"/>
                </a:solidFill>
                <a:latin typeface="Times New Roman" panose="02020603050405020304" pitchFamily="18" charset="0"/>
                <a:cs typeface="Times New Roman" panose="02020603050405020304" pitchFamily="18" charset="0"/>
              </a:rPr>
              <a:t>constant</a:t>
            </a:r>
            <a:r>
              <a:rPr kumimoji="1" lang="ja-JP" altLang="en-US" sz="2000" dirty="0">
                <a:solidFill>
                  <a:srgbClr val="FF0000"/>
                </a:solidFill>
                <a:latin typeface="Times New Roman" panose="02020603050405020304" pitchFamily="18" charset="0"/>
                <a:cs typeface="Times New Roman" panose="02020603050405020304" pitchFamily="18" charset="0"/>
              </a:rPr>
              <a:t> </a:t>
            </a:r>
            <a:r>
              <a:rPr kumimoji="1" lang="en-US" altLang="ja-JP" sz="2000" dirty="0">
                <a:solidFill>
                  <a:srgbClr val="FF0000"/>
                </a:solidFill>
                <a:latin typeface="Times New Roman" panose="02020603050405020304" pitchFamily="18" charset="0"/>
                <a:cs typeface="Times New Roman" panose="02020603050405020304" pitchFamily="18" charset="0"/>
              </a:rPr>
              <a:t>velocity</a:t>
            </a:r>
            <a:endParaRPr kumimoji="1" lang="ja-JP"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39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CC2F5B-06EC-C5DB-CB6F-9B9DDC65C518}"/>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2C6B0CDC-4E15-6AE3-9EE9-81ACE1B4C84A}"/>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38</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3AFA02C5-B69E-E1BE-F8C4-6812593236CB}"/>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70DCA065-529E-8B51-683E-DA92115F4551}"/>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Analysis Flow</a:t>
            </a:r>
          </a:p>
        </p:txBody>
      </p:sp>
      <p:sp>
        <p:nvSpPr>
          <p:cNvPr id="16" name="Emulsion data scanning">
            <a:extLst>
              <a:ext uri="{FF2B5EF4-FFF2-40B4-BE49-F238E27FC236}">
                <a16:creationId xmlns:a16="http://schemas.microsoft.com/office/drawing/2014/main" xmlns="" id="{95640FB7-DE62-D19B-7F29-37A8C7F403DC}"/>
              </a:ext>
            </a:extLst>
          </p:cNvPr>
          <p:cNvSpPr txBox="1"/>
          <p:nvPr/>
        </p:nvSpPr>
        <p:spPr>
          <a:xfrm>
            <a:off x="4158912" y="1076010"/>
            <a:ext cx="4203686" cy="266933"/>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latin typeface="Helvetica"/>
                <a:ea typeface="Helvetica"/>
                <a:cs typeface="Helvetica"/>
                <a:sym typeface="Helvetica"/>
              </a:defRPr>
            </a:lvl1pPr>
          </a:lstStyle>
          <a:p>
            <a:r>
              <a:rPr sz="1266"/>
              <a:t> Emulsion data scanning</a:t>
            </a:r>
          </a:p>
        </p:txBody>
      </p:sp>
      <p:sp>
        <p:nvSpPr>
          <p:cNvPr id="17" name="Star Camera…">
            <a:extLst>
              <a:ext uri="{FF2B5EF4-FFF2-40B4-BE49-F238E27FC236}">
                <a16:creationId xmlns:a16="http://schemas.microsoft.com/office/drawing/2014/main" xmlns="" id="{A8A4441E-C581-FAA7-EAEE-6683B9AEDE19}"/>
              </a:ext>
            </a:extLst>
          </p:cNvPr>
          <p:cNvSpPr txBox="1"/>
          <p:nvPr/>
        </p:nvSpPr>
        <p:spPr>
          <a:xfrm>
            <a:off x="6091227" y="4081971"/>
            <a:ext cx="2792746" cy="1121077"/>
          </a:xfrm>
          <a:prstGeom prst="rect">
            <a:avLst/>
          </a:prstGeom>
          <a:ln w="38100">
            <a:solidFill>
              <a:schemeClr val="accent5">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altLang="ja-JP" sz="2531" dirty="0">
                <a:solidFill>
                  <a:schemeClr val="accent1">
                    <a:lumMod val="20000"/>
                    <a:lumOff val="80000"/>
                  </a:schemeClr>
                </a:solidFill>
              </a:rPr>
              <a:t>Attitude monitor</a:t>
            </a:r>
            <a:endParaRPr lang="en-US" sz="2531" dirty="0">
              <a:solidFill>
                <a:schemeClr val="accent1">
                  <a:lumMod val="20000"/>
                  <a:lumOff val="80000"/>
                </a:schemeClr>
              </a:solidFill>
            </a:endParaRPr>
          </a:p>
          <a:p>
            <a:pPr>
              <a:lnSpc>
                <a:spcPct val="80000"/>
              </a:lnSpc>
              <a:spcBef>
                <a:spcPts val="1687"/>
              </a:spcBef>
              <a:defRPr sz="3600" b="1">
                <a:solidFill>
                  <a:schemeClr val="accent2"/>
                </a:solidFill>
                <a:latin typeface="Helvetica"/>
                <a:ea typeface="Helvetica"/>
                <a:cs typeface="Helvetica"/>
                <a:sym typeface="Helvetica"/>
              </a:defRPr>
            </a:pPr>
            <a:r>
              <a:rPr lang="ja-JP" altLang="en-US" sz="2109" dirty="0">
                <a:solidFill>
                  <a:schemeClr val="bg1">
                    <a:lumMod val="65000"/>
                  </a:schemeClr>
                </a:solidFill>
              </a:rPr>
              <a:t>・</a:t>
            </a:r>
            <a:r>
              <a:rPr sz="2109" dirty="0">
                <a:solidFill>
                  <a:schemeClr val="bg1">
                    <a:lumMod val="65000"/>
                  </a:schemeClr>
                </a:solidFill>
              </a:rPr>
              <a:t>Arrival direction on celestial coord.</a:t>
            </a:r>
          </a:p>
        </p:txBody>
      </p:sp>
      <p:sp>
        <p:nvSpPr>
          <p:cNvPr id="19" name="Time stamper…">
            <a:extLst>
              <a:ext uri="{FF2B5EF4-FFF2-40B4-BE49-F238E27FC236}">
                <a16:creationId xmlns:a16="http://schemas.microsoft.com/office/drawing/2014/main" xmlns="" id="{27D0F723-E1B7-0608-46CE-152411C97D08}"/>
              </a:ext>
            </a:extLst>
          </p:cNvPr>
          <p:cNvSpPr txBox="1"/>
          <p:nvPr/>
        </p:nvSpPr>
        <p:spPr>
          <a:xfrm>
            <a:off x="6380703" y="2628741"/>
            <a:ext cx="2705696" cy="776944"/>
          </a:xfrm>
          <a:prstGeom prst="rect">
            <a:avLst/>
          </a:prstGeom>
          <a:ln w="38100">
            <a:solidFill>
              <a:schemeClr val="accent6">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b="1">
                <a:solidFill>
                  <a:srgbClr val="669C35"/>
                </a:solidFill>
                <a:latin typeface="Helvetica"/>
                <a:ea typeface="Helvetica"/>
                <a:cs typeface="Helvetica"/>
                <a:sym typeface="Helvetica"/>
              </a:defRPr>
            </a:pPr>
            <a:r>
              <a:rPr sz="2400" dirty="0">
                <a:solidFill>
                  <a:schemeClr val="accent6">
                    <a:lumMod val="20000"/>
                    <a:lumOff val="80000"/>
                  </a:schemeClr>
                </a:solidFill>
              </a:rPr>
              <a:t>Time stamper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Arrival Timing</a:t>
            </a:r>
          </a:p>
        </p:txBody>
      </p:sp>
      <p:sp>
        <p:nvSpPr>
          <p:cNvPr id="20" name="Converter…">
            <a:extLst>
              <a:ext uri="{FF2B5EF4-FFF2-40B4-BE49-F238E27FC236}">
                <a16:creationId xmlns:a16="http://schemas.microsoft.com/office/drawing/2014/main" xmlns="" id="{BCC6D988-6E6D-5E07-B29B-1439DC117E26}"/>
              </a:ext>
            </a:extLst>
          </p:cNvPr>
          <p:cNvSpPr txBox="1"/>
          <p:nvPr/>
        </p:nvSpPr>
        <p:spPr>
          <a:xfrm>
            <a:off x="3197048" y="2070869"/>
            <a:ext cx="3062884" cy="1511312"/>
          </a:xfrm>
          <a:prstGeom prst="rect">
            <a:avLst/>
          </a:prstGeom>
          <a:ln w="50800">
            <a:solidFill>
              <a:schemeClr val="accent2">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4000" b="1">
                <a:solidFill>
                  <a:schemeClr val="accent5">
                    <a:hueOff val="74980"/>
                    <a:lumOff val="21062"/>
                  </a:schemeClr>
                </a:solidFill>
                <a:latin typeface="Helvetica"/>
                <a:ea typeface="Helvetica"/>
                <a:cs typeface="Helvetica"/>
                <a:sym typeface="Helvetica"/>
              </a:defRPr>
            </a:pPr>
            <a:r>
              <a:rPr sz="2812" dirty="0">
                <a:solidFill>
                  <a:schemeClr val="accent2">
                    <a:lumMod val="20000"/>
                    <a:lumOff val="80000"/>
                  </a:schemeClr>
                </a:solidFill>
              </a:rPr>
              <a:t>Converter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Event Selection</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Angle, Energy </a:t>
            </a:r>
            <a:r>
              <a:rPr lang="ja-JP" altLang="en-US" sz="2180" dirty="0">
                <a:solidFill>
                  <a:schemeClr val="bg1">
                    <a:lumMod val="65000"/>
                  </a:schemeClr>
                </a:solidFill>
              </a:rPr>
              <a:t>　　</a:t>
            </a:r>
            <a:endParaRPr lang="en-US" altLang="ja-JP" sz="2180" dirty="0">
              <a:solidFill>
                <a:schemeClr val="bg1">
                  <a:lumMod val="65000"/>
                </a:schemeClr>
              </a:solidFill>
            </a:endParaRP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　</a:t>
            </a:r>
            <a:r>
              <a:rPr sz="2180" dirty="0">
                <a:solidFill>
                  <a:schemeClr val="bg1">
                    <a:lumMod val="65000"/>
                  </a:schemeClr>
                </a:solidFill>
              </a:rPr>
              <a:t>reconstruction</a:t>
            </a:r>
          </a:p>
        </p:txBody>
      </p:sp>
      <p:sp>
        <p:nvSpPr>
          <p:cNvPr id="21" name="線">
            <a:extLst>
              <a:ext uri="{FF2B5EF4-FFF2-40B4-BE49-F238E27FC236}">
                <a16:creationId xmlns:a16="http://schemas.microsoft.com/office/drawing/2014/main" xmlns="" id="{4672FEEA-F526-4076-9714-CECFFA4C218C}"/>
              </a:ext>
            </a:extLst>
          </p:cNvPr>
          <p:cNvSpPr/>
          <p:nvPr/>
        </p:nvSpPr>
        <p:spPr>
          <a:xfrm flipV="1">
            <a:off x="3989321" y="3566648"/>
            <a:ext cx="1" cy="1902118"/>
          </a:xfrm>
          <a:prstGeom prst="line">
            <a:avLst/>
          </a:prstGeom>
          <a:ln w="63500">
            <a:solidFill>
              <a:srgbClr val="FF0000"/>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3" name="線">
            <a:extLst>
              <a:ext uri="{FF2B5EF4-FFF2-40B4-BE49-F238E27FC236}">
                <a16:creationId xmlns:a16="http://schemas.microsoft.com/office/drawing/2014/main" xmlns="" id="{F468E066-EAC9-5DF7-2805-E4D4A9D144ED}"/>
              </a:ext>
            </a:extLst>
          </p:cNvPr>
          <p:cNvSpPr/>
          <p:nvPr/>
        </p:nvSpPr>
        <p:spPr>
          <a:xfrm flipV="1">
            <a:off x="4032070" y="4448056"/>
            <a:ext cx="2065444" cy="4"/>
          </a:xfrm>
          <a:prstGeom prst="line">
            <a:avLst/>
          </a:prstGeom>
          <a:ln w="63500">
            <a:solidFill>
              <a:schemeClr val="accent5">
                <a:lumMod val="20000"/>
                <a:lumOff val="80000"/>
              </a:schemeClr>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4" name="線">
            <a:extLst>
              <a:ext uri="{FF2B5EF4-FFF2-40B4-BE49-F238E27FC236}">
                <a16:creationId xmlns:a16="http://schemas.microsoft.com/office/drawing/2014/main" xmlns="" id="{FE609428-D4EA-3F0A-4D74-5E108CBA4CFD}"/>
              </a:ext>
            </a:extLst>
          </p:cNvPr>
          <p:cNvSpPr/>
          <p:nvPr/>
        </p:nvSpPr>
        <p:spPr>
          <a:xfrm>
            <a:off x="4566645" y="1444157"/>
            <a:ext cx="1708895" cy="5890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22" y="8582"/>
                </a:lnTo>
                <a:lnTo>
                  <a:pt x="196" y="8582"/>
                </a:lnTo>
                <a:lnTo>
                  <a:pt x="0" y="21600"/>
                </a:lnTo>
              </a:path>
            </a:pathLst>
          </a:custGeom>
          <a:ln w="88900">
            <a:solidFill>
              <a:srgbClr val="000000"/>
            </a:solidFill>
            <a:miter lim="400000"/>
            <a:tailEnd type="stealth"/>
          </a:ln>
        </p:spPr>
        <p:txBody>
          <a:bodyPr lIns="35719" tIns="35719" rIns="35719" bIns="35719" anchor="ctr"/>
          <a:lstStyle/>
          <a:p>
            <a:endParaRPr sz="1266"/>
          </a:p>
        </p:txBody>
      </p:sp>
      <p:sp>
        <p:nvSpPr>
          <p:cNvPr id="25" name="線">
            <a:extLst>
              <a:ext uri="{FF2B5EF4-FFF2-40B4-BE49-F238E27FC236}">
                <a16:creationId xmlns:a16="http://schemas.microsoft.com/office/drawing/2014/main" xmlns="" id="{ED6ABD27-E828-4262-C0E3-86919520D5C3}"/>
              </a:ext>
            </a:extLst>
          </p:cNvPr>
          <p:cNvSpPr/>
          <p:nvPr/>
        </p:nvSpPr>
        <p:spPr>
          <a:xfrm>
            <a:off x="6270915" y="1669735"/>
            <a:ext cx="1285601" cy="914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88900">
            <a:solidFill>
              <a:srgbClr val="000000"/>
            </a:solidFill>
            <a:miter lim="400000"/>
            <a:tailEnd type="stealth"/>
          </a:ln>
        </p:spPr>
        <p:txBody>
          <a:bodyPr lIns="35719" tIns="35719" rIns="35719" bIns="35719" anchor="ctr"/>
          <a:lstStyle/>
          <a:p>
            <a:endParaRPr sz="1266"/>
          </a:p>
        </p:txBody>
      </p:sp>
      <p:sp>
        <p:nvSpPr>
          <p:cNvPr id="56" name="線">
            <a:extLst>
              <a:ext uri="{FF2B5EF4-FFF2-40B4-BE49-F238E27FC236}">
                <a16:creationId xmlns:a16="http://schemas.microsoft.com/office/drawing/2014/main" xmlns="" id="{EBD46D67-9F96-4FE4-EA2D-0799685FA27F}"/>
              </a:ext>
            </a:extLst>
          </p:cNvPr>
          <p:cNvSpPr/>
          <p:nvPr/>
        </p:nvSpPr>
        <p:spPr>
          <a:xfrm rot="5400000">
            <a:off x="5110459" y="2410768"/>
            <a:ext cx="504257" cy="255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0">
            <a:solidFill>
              <a:schemeClr val="accent6"/>
            </a:solidFill>
            <a:miter lim="400000"/>
            <a:tailEnd type="arrow"/>
          </a:ln>
        </p:spPr>
        <p:txBody>
          <a:bodyPr lIns="35719" tIns="35719" rIns="35719" bIns="35719" anchor="ctr"/>
          <a:lstStyle/>
          <a:p>
            <a:endParaRPr sz="1266">
              <a:solidFill>
                <a:schemeClr val="accent6">
                  <a:lumMod val="20000"/>
                  <a:lumOff val="80000"/>
                </a:schemeClr>
              </a:solidFill>
            </a:endParaRPr>
          </a:p>
        </p:txBody>
      </p:sp>
      <p:sp>
        <p:nvSpPr>
          <p:cNvPr id="57" name="Star Camera…">
            <a:extLst>
              <a:ext uri="{FF2B5EF4-FFF2-40B4-BE49-F238E27FC236}">
                <a16:creationId xmlns:a16="http://schemas.microsoft.com/office/drawing/2014/main" xmlns="" id="{17E9E576-C492-D27A-CD5F-3DAEE2074AE0}"/>
              </a:ext>
            </a:extLst>
          </p:cNvPr>
          <p:cNvSpPr txBox="1"/>
          <p:nvPr/>
        </p:nvSpPr>
        <p:spPr>
          <a:xfrm>
            <a:off x="2838574" y="5520689"/>
            <a:ext cx="6045395" cy="1192635"/>
          </a:xfrm>
          <a:prstGeom prst="rect">
            <a:avLst/>
          </a:prstGeom>
          <a:ln w="38100">
            <a:solidFill>
              <a:srgbClr val="FFCCFF"/>
            </a:solidFill>
            <a:miter lim="400000"/>
          </a:ln>
          <a:extLst>
            <a:ext uri="{C572A759-6A51-4108-AA02-DFA0A04FC94B}">
              <ma14:wrappingTextBoxFlag xmlns:ma14="http://schemas.microsoft.com/office/mac/drawingml/2011/main" val="1"/>
            </a:ext>
          </a:extLst>
        </p:spPr>
        <p:txBody>
          <a:bodyPr wrap="square"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rgbClr val="FFCCFF"/>
                </a:solidFill>
              </a:rPr>
              <a:t> Combined Analysis</a:t>
            </a:r>
          </a:p>
          <a:p>
            <a:pPr marL="223235">
              <a:lnSpc>
                <a:spcPct val="80000"/>
              </a:lnSpc>
              <a:spcBef>
                <a:spcPts val="1687"/>
              </a:spcBef>
              <a:buSzPct val="171000"/>
              <a:defRPr sz="3000">
                <a:latin typeface="Helvetica"/>
                <a:ea typeface="Helvetica"/>
                <a:cs typeface="Helvetica"/>
                <a:sym typeface="Helvetica"/>
              </a:defRPr>
            </a:pPr>
            <a:r>
              <a:rPr lang="ja-JP" altLang="en-US" sz="2400" dirty="0">
                <a:solidFill>
                  <a:schemeClr val="bg1">
                    <a:lumMod val="65000"/>
                  </a:schemeClr>
                </a:solidFill>
              </a:rPr>
              <a:t>・</a:t>
            </a:r>
            <a:r>
              <a:rPr lang="en-US" altLang="ja-JP" sz="2400" dirty="0">
                <a:solidFill>
                  <a:schemeClr val="bg1">
                    <a:lumMod val="65000"/>
                  </a:schemeClr>
                </a:solidFill>
              </a:rPr>
              <a:t>Mapping detected events on celestial coord. (on going analysis)</a:t>
            </a:r>
            <a:endParaRPr lang="ja-JP" altLang="en-US" sz="2400" dirty="0">
              <a:solidFill>
                <a:schemeClr val="bg1">
                  <a:lumMod val="65000"/>
                </a:schemeClr>
              </a:solidFill>
            </a:endParaRPr>
          </a:p>
        </p:txBody>
      </p:sp>
      <p:sp>
        <p:nvSpPr>
          <p:cNvPr id="2" name="successfully observed full coverage of the Vela pulsar and G.C.">
            <a:extLst>
              <a:ext uri="{FF2B5EF4-FFF2-40B4-BE49-F238E27FC236}">
                <a16:creationId xmlns:a16="http://schemas.microsoft.com/office/drawing/2014/main" xmlns="" id="{F7F39E67-13B8-3FD0-41FC-A22545AE6DEC}"/>
              </a:ext>
            </a:extLst>
          </p:cNvPr>
          <p:cNvSpPr txBox="1"/>
          <p:nvPr/>
        </p:nvSpPr>
        <p:spPr>
          <a:xfrm>
            <a:off x="4086544" y="4118813"/>
            <a:ext cx="3562687" cy="851067"/>
          </a:xfrm>
          <a:prstGeom prst="rect">
            <a:avLst/>
          </a:prstGeom>
          <a:solidFill>
            <a:srgbClr val="FFFFFF"/>
          </a:solidFill>
          <a:ln w="38100">
            <a:solidFill>
              <a:srgbClr val="FF0000"/>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3600">
                <a:latin typeface="Helvetica"/>
                <a:ea typeface="Helvetica"/>
                <a:cs typeface="Helvetica"/>
                <a:sym typeface="Helvetica"/>
              </a:defRPr>
            </a:lvl1pPr>
          </a:lstStyle>
          <a:p>
            <a:r>
              <a:rPr lang="en-US" sz="2531" dirty="0"/>
              <a:t>Combine converter with timestamper </a:t>
            </a:r>
            <a:endParaRPr sz="2531" dirty="0"/>
          </a:p>
        </p:txBody>
      </p:sp>
      <p:grpSp>
        <p:nvGrpSpPr>
          <p:cNvPr id="6" name="グループ化 5">
            <a:extLst>
              <a:ext uri="{FF2B5EF4-FFF2-40B4-BE49-F238E27FC236}">
                <a16:creationId xmlns:a16="http://schemas.microsoft.com/office/drawing/2014/main" xmlns="" id="{2DAB3AE6-FEBA-0CC8-C74E-EEAAE6169656}"/>
              </a:ext>
            </a:extLst>
          </p:cNvPr>
          <p:cNvGrpSpPr/>
          <p:nvPr/>
        </p:nvGrpSpPr>
        <p:grpSpPr>
          <a:xfrm>
            <a:off x="-8930" y="1130480"/>
            <a:ext cx="3098602" cy="5582843"/>
            <a:chOff x="-8930" y="1130480"/>
            <a:chExt cx="3098602" cy="5582843"/>
          </a:xfrm>
        </p:grpSpPr>
        <p:pic>
          <p:nvPicPr>
            <p:cNvPr id="7" name="droppedImage.png" descr="droppedImage.png">
              <a:extLst>
                <a:ext uri="{FF2B5EF4-FFF2-40B4-BE49-F238E27FC236}">
                  <a16:creationId xmlns:a16="http://schemas.microsoft.com/office/drawing/2014/main" xmlns="" id="{D778B91F-3DD6-7774-F6A4-5CDA0D62DE6E}"/>
                </a:ext>
              </a:extLst>
            </p:cNvPr>
            <p:cNvPicPr>
              <a:picLocks noChangeAspect="1"/>
            </p:cNvPicPr>
            <p:nvPr/>
          </p:nvPicPr>
          <p:blipFill>
            <a:blip r:embed="rId3"/>
            <a:srcRect t="15110" r="7712" b="22662"/>
            <a:stretch/>
          </p:blipFill>
          <p:spPr>
            <a:xfrm>
              <a:off x="-8930" y="1633832"/>
              <a:ext cx="3098602" cy="3371268"/>
            </a:xfrm>
            <a:prstGeom prst="rect">
              <a:avLst/>
            </a:prstGeom>
            <a:ln w="12700">
              <a:miter lim="400000"/>
            </a:ln>
          </p:spPr>
        </p:pic>
        <p:grpSp>
          <p:nvGrpSpPr>
            <p:cNvPr id="8" name="グループ化 7">
              <a:extLst>
                <a:ext uri="{FF2B5EF4-FFF2-40B4-BE49-F238E27FC236}">
                  <a16:creationId xmlns:a16="http://schemas.microsoft.com/office/drawing/2014/main" xmlns="" id="{26ADDF9D-2C84-E8E8-947E-46D93B97DD8E}"/>
                </a:ext>
              </a:extLst>
            </p:cNvPr>
            <p:cNvGrpSpPr/>
            <p:nvPr/>
          </p:nvGrpSpPr>
          <p:grpSpPr>
            <a:xfrm>
              <a:off x="0" y="1130480"/>
              <a:ext cx="2986109" cy="5582843"/>
              <a:chOff x="0" y="1130480"/>
              <a:chExt cx="2986109" cy="5582843"/>
            </a:xfrm>
          </p:grpSpPr>
          <p:pic>
            <p:nvPicPr>
              <p:cNvPr id="9" name="droppedImage.png" descr="droppedImage.png">
                <a:extLst>
                  <a:ext uri="{FF2B5EF4-FFF2-40B4-BE49-F238E27FC236}">
                    <a16:creationId xmlns:a16="http://schemas.microsoft.com/office/drawing/2014/main" xmlns="" id="{72A09E01-BD6D-0701-CA29-A8572C0F81D6}"/>
                  </a:ext>
                </a:extLst>
              </p:cNvPr>
              <p:cNvPicPr>
                <a:picLocks noChangeAspect="1"/>
              </p:cNvPicPr>
              <p:nvPr/>
            </p:nvPicPr>
            <p:blipFill>
              <a:blip r:embed="rId3"/>
              <a:srcRect t="1706" r="18352" b="84630"/>
              <a:stretch/>
            </p:blipFill>
            <p:spPr>
              <a:xfrm>
                <a:off x="0" y="5075640"/>
                <a:ext cx="2741352" cy="740292"/>
              </a:xfrm>
              <a:prstGeom prst="rect">
                <a:avLst/>
              </a:prstGeom>
              <a:ln w="12700">
                <a:miter lim="400000"/>
              </a:ln>
            </p:spPr>
          </p:pic>
          <p:sp>
            <p:nvSpPr>
              <p:cNvPr id="10" name="線">
                <a:extLst>
                  <a:ext uri="{FF2B5EF4-FFF2-40B4-BE49-F238E27FC236}">
                    <a16:creationId xmlns:a16="http://schemas.microsoft.com/office/drawing/2014/main" xmlns="" id="{D0FDF6A8-00EA-B251-7823-B94920F3D545}"/>
                  </a:ext>
                </a:extLst>
              </p:cNvPr>
              <p:cNvSpPr/>
              <p:nvPr/>
            </p:nvSpPr>
            <p:spPr>
              <a:xfrm flipV="1">
                <a:off x="663941" y="1174617"/>
                <a:ext cx="412961" cy="5467149"/>
              </a:xfrm>
              <a:prstGeom prst="line">
                <a:avLst/>
              </a:prstGeom>
              <a:ln w="38100">
                <a:solidFill>
                  <a:srgbClr val="0061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grpSp>
            <p:nvGrpSpPr>
              <p:cNvPr id="11" name="グループ">
                <a:extLst>
                  <a:ext uri="{FF2B5EF4-FFF2-40B4-BE49-F238E27FC236}">
                    <a16:creationId xmlns:a16="http://schemas.microsoft.com/office/drawing/2014/main" xmlns="" id="{AC4E8601-FC40-23BA-B64E-9C48F6C5E140}"/>
                  </a:ext>
                </a:extLst>
              </p:cNvPr>
              <p:cNvGrpSpPr/>
              <p:nvPr/>
            </p:nvGrpSpPr>
            <p:grpSpPr>
              <a:xfrm>
                <a:off x="1610091" y="1266963"/>
                <a:ext cx="648534" cy="2551305"/>
                <a:chOff x="322719" y="781766"/>
                <a:chExt cx="922359" cy="3628520"/>
              </a:xfrm>
            </p:grpSpPr>
            <p:grpSp>
              <p:nvGrpSpPr>
                <p:cNvPr id="62" name="グループ">
                  <a:extLst>
                    <a:ext uri="{FF2B5EF4-FFF2-40B4-BE49-F238E27FC236}">
                      <a16:creationId xmlns:a16="http://schemas.microsoft.com/office/drawing/2014/main" xmlns="" id="{E99C111B-CF52-2857-77DE-CC2C2821FB22}"/>
                    </a:ext>
                  </a:extLst>
                </p:cNvPr>
                <p:cNvGrpSpPr/>
                <p:nvPr/>
              </p:nvGrpSpPr>
              <p:grpSpPr>
                <a:xfrm rot="1992565">
                  <a:off x="916946" y="781766"/>
                  <a:ext cx="328132" cy="686792"/>
                  <a:chOff x="319570" y="684809"/>
                  <a:chExt cx="328131" cy="686791"/>
                </a:xfrm>
              </p:grpSpPr>
              <p:sp>
                <p:nvSpPr>
                  <p:cNvPr id="77" name="線">
                    <a:extLst>
                      <a:ext uri="{FF2B5EF4-FFF2-40B4-BE49-F238E27FC236}">
                        <a16:creationId xmlns:a16="http://schemas.microsoft.com/office/drawing/2014/main" xmlns="" id="{60A4D91B-52B0-D926-2FAD-4A2D7754377E}"/>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8" name="線">
                    <a:extLst>
                      <a:ext uri="{FF2B5EF4-FFF2-40B4-BE49-F238E27FC236}">
                        <a16:creationId xmlns:a16="http://schemas.microsoft.com/office/drawing/2014/main" xmlns="" id="{8EEFF951-EC10-DD8B-9D51-539CD45591AF}"/>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9" name="線">
                    <a:extLst>
                      <a:ext uri="{FF2B5EF4-FFF2-40B4-BE49-F238E27FC236}">
                        <a16:creationId xmlns:a16="http://schemas.microsoft.com/office/drawing/2014/main" xmlns="" id="{90E8DBC5-70BA-8321-F530-DA8612A2BFED}"/>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3" name="グループ">
                  <a:extLst>
                    <a:ext uri="{FF2B5EF4-FFF2-40B4-BE49-F238E27FC236}">
                      <a16:creationId xmlns:a16="http://schemas.microsoft.com/office/drawing/2014/main" xmlns="" id="{F75935E7-6108-254C-A6E6-01BC748933E9}"/>
                    </a:ext>
                  </a:extLst>
                </p:cNvPr>
                <p:cNvGrpSpPr/>
                <p:nvPr/>
              </p:nvGrpSpPr>
              <p:grpSpPr>
                <a:xfrm rot="1992565">
                  <a:off x="576720" y="1565485"/>
                  <a:ext cx="647701" cy="1371601"/>
                  <a:chOff x="0" y="0"/>
                  <a:chExt cx="647700" cy="1371599"/>
                </a:xfrm>
              </p:grpSpPr>
              <p:sp>
                <p:nvSpPr>
                  <p:cNvPr id="71" name="線">
                    <a:extLst>
                      <a:ext uri="{FF2B5EF4-FFF2-40B4-BE49-F238E27FC236}">
                        <a16:creationId xmlns:a16="http://schemas.microsoft.com/office/drawing/2014/main" xmlns="" id="{7913674B-5D09-8A4D-73C6-C9834332F384}"/>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2" name="線">
                    <a:extLst>
                      <a:ext uri="{FF2B5EF4-FFF2-40B4-BE49-F238E27FC236}">
                        <a16:creationId xmlns:a16="http://schemas.microsoft.com/office/drawing/2014/main" xmlns="" id="{29E3ADA2-C493-D236-3DF0-56FCC7DE476D}"/>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3" name="線">
                    <a:extLst>
                      <a:ext uri="{FF2B5EF4-FFF2-40B4-BE49-F238E27FC236}">
                        <a16:creationId xmlns:a16="http://schemas.microsoft.com/office/drawing/2014/main" xmlns="" id="{C47D84AE-25FD-FFEB-3925-165C012A988C}"/>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4" name="線">
                    <a:extLst>
                      <a:ext uri="{FF2B5EF4-FFF2-40B4-BE49-F238E27FC236}">
                        <a16:creationId xmlns:a16="http://schemas.microsoft.com/office/drawing/2014/main" xmlns="" id="{50B3E5DD-C278-F5D5-6A6F-A50E5B740288}"/>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dirty="0"/>
                  </a:p>
                </p:txBody>
              </p:sp>
              <p:sp>
                <p:nvSpPr>
                  <p:cNvPr id="75" name="線">
                    <a:extLst>
                      <a:ext uri="{FF2B5EF4-FFF2-40B4-BE49-F238E27FC236}">
                        <a16:creationId xmlns:a16="http://schemas.microsoft.com/office/drawing/2014/main" xmlns="" id="{F3968703-DA1E-A7D6-2D9A-23431CEBC077}"/>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6" name="線">
                    <a:extLst>
                      <a:ext uri="{FF2B5EF4-FFF2-40B4-BE49-F238E27FC236}">
                        <a16:creationId xmlns:a16="http://schemas.microsoft.com/office/drawing/2014/main" xmlns="" id="{F00515D3-0E9F-187B-5C0E-5DEF8E8D56E4}"/>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64" name="グループ">
                  <a:extLst>
                    <a:ext uri="{FF2B5EF4-FFF2-40B4-BE49-F238E27FC236}">
                      <a16:creationId xmlns:a16="http://schemas.microsoft.com/office/drawing/2014/main" xmlns="" id="{E57D5CA8-ACBC-F91A-F5EC-29F40C61E977}"/>
                    </a:ext>
                  </a:extLst>
                </p:cNvPr>
                <p:cNvGrpSpPr/>
                <p:nvPr/>
              </p:nvGrpSpPr>
              <p:grpSpPr>
                <a:xfrm rot="1992565">
                  <a:off x="322719" y="3038685"/>
                  <a:ext cx="647702" cy="1371601"/>
                  <a:chOff x="0" y="0"/>
                  <a:chExt cx="647700" cy="1371599"/>
                </a:xfrm>
              </p:grpSpPr>
              <p:sp>
                <p:nvSpPr>
                  <p:cNvPr id="65" name="線">
                    <a:extLst>
                      <a:ext uri="{FF2B5EF4-FFF2-40B4-BE49-F238E27FC236}">
                        <a16:creationId xmlns:a16="http://schemas.microsoft.com/office/drawing/2014/main" xmlns="" id="{5211368B-4998-1155-0CA5-FF292A48D008}"/>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6" name="線">
                    <a:extLst>
                      <a:ext uri="{FF2B5EF4-FFF2-40B4-BE49-F238E27FC236}">
                        <a16:creationId xmlns:a16="http://schemas.microsoft.com/office/drawing/2014/main" xmlns="" id="{2B2362D0-7807-ABAA-66FD-22BCC45FBABE}"/>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7" name="線">
                    <a:extLst>
                      <a:ext uri="{FF2B5EF4-FFF2-40B4-BE49-F238E27FC236}">
                        <a16:creationId xmlns:a16="http://schemas.microsoft.com/office/drawing/2014/main" xmlns="" id="{32F27318-A388-EBCE-A0D3-8B8B233C197E}"/>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8" name="線">
                    <a:extLst>
                      <a:ext uri="{FF2B5EF4-FFF2-40B4-BE49-F238E27FC236}">
                        <a16:creationId xmlns:a16="http://schemas.microsoft.com/office/drawing/2014/main" xmlns="" id="{25DD8868-3713-6F4B-28EB-2E30D14D0282}"/>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69" name="線">
                    <a:extLst>
                      <a:ext uri="{FF2B5EF4-FFF2-40B4-BE49-F238E27FC236}">
                        <a16:creationId xmlns:a16="http://schemas.microsoft.com/office/drawing/2014/main" xmlns="" id="{7B3C8D65-4CEA-4F7F-F03E-0F2EFF0423F1}"/>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70" name="線">
                    <a:extLst>
                      <a:ext uri="{FF2B5EF4-FFF2-40B4-BE49-F238E27FC236}">
                        <a16:creationId xmlns:a16="http://schemas.microsoft.com/office/drawing/2014/main" xmlns="" id="{2D961AD5-2E78-CC62-F4E6-BD24F74C2D3F}"/>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sp>
            <p:nvSpPr>
              <p:cNvPr id="12" name="線">
                <a:extLst>
                  <a:ext uri="{FF2B5EF4-FFF2-40B4-BE49-F238E27FC236}">
                    <a16:creationId xmlns:a16="http://schemas.microsoft.com/office/drawing/2014/main" xmlns="" id="{ED384877-436D-0424-A583-8EA0A04E5AAE}"/>
                  </a:ext>
                </a:extLst>
              </p:cNvPr>
              <p:cNvSpPr/>
              <p:nvPr/>
            </p:nvSpPr>
            <p:spPr>
              <a:xfrm flipH="1" flipV="1">
                <a:off x="1699615" y="3881831"/>
                <a:ext cx="214477" cy="2474519"/>
              </a:xfrm>
              <a:prstGeom prst="line">
                <a:avLst/>
              </a:prstGeom>
              <a:ln w="63500">
                <a:solidFill>
                  <a:srgbClr val="0061FF"/>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3" name="線">
                <a:extLst>
                  <a:ext uri="{FF2B5EF4-FFF2-40B4-BE49-F238E27FC236}">
                    <a16:creationId xmlns:a16="http://schemas.microsoft.com/office/drawing/2014/main" xmlns="" id="{BD69FF42-FDCC-F0AF-7B6E-585FBCD24E52}"/>
                  </a:ext>
                </a:extLst>
              </p:cNvPr>
              <p:cNvSpPr/>
              <p:nvPr/>
            </p:nvSpPr>
            <p:spPr>
              <a:xfrm flipV="1">
                <a:off x="1310893" y="3914655"/>
                <a:ext cx="393373" cy="2798668"/>
              </a:xfrm>
              <a:prstGeom prst="line">
                <a:avLst/>
              </a:prstGeom>
              <a:ln w="63500">
                <a:solidFill>
                  <a:srgbClr val="FF4013"/>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14" name="P,α,e etc">
                <a:extLst>
                  <a:ext uri="{FF2B5EF4-FFF2-40B4-BE49-F238E27FC236}">
                    <a16:creationId xmlns:a16="http://schemas.microsoft.com/office/drawing/2014/main" xmlns="" id="{9A5A7995-B190-C4AA-164D-853141A5C78C}"/>
                  </a:ext>
                </a:extLst>
              </p:cNvPr>
              <p:cNvSpPr txBox="1"/>
              <p:nvPr/>
            </p:nvSpPr>
            <p:spPr>
              <a:xfrm>
                <a:off x="136338" y="1130480"/>
                <a:ext cx="1335302"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3600">
                    <a:solidFill>
                      <a:srgbClr val="0061FF"/>
                    </a:solidFill>
                  </a:defRPr>
                </a:pPr>
                <a:r>
                  <a:rPr sz="2531"/>
                  <a:t>P,α,e </a:t>
                </a:r>
                <a:r>
                  <a:rPr sz="1547"/>
                  <a:t>etc</a:t>
                </a:r>
              </a:p>
            </p:txBody>
          </p:sp>
          <p:sp>
            <p:nvSpPr>
              <p:cNvPr id="18" name="γ">
                <a:extLst>
                  <a:ext uri="{FF2B5EF4-FFF2-40B4-BE49-F238E27FC236}">
                    <a16:creationId xmlns:a16="http://schemas.microsoft.com/office/drawing/2014/main" xmlns="" id="{2C1C1BD8-8442-E908-E9F4-D2C389691EB1}"/>
                  </a:ext>
                </a:extLst>
              </p:cNvPr>
              <p:cNvSpPr txBox="1"/>
              <p:nvPr/>
            </p:nvSpPr>
            <p:spPr>
              <a:xfrm>
                <a:off x="1814626" y="3119526"/>
                <a:ext cx="594715"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5800">
                    <a:solidFill>
                      <a:srgbClr val="BE38F3"/>
                    </a:solidFill>
                    <a:latin typeface="+mj-lt"/>
                    <a:ea typeface="+mj-ea"/>
                    <a:cs typeface="+mj-cs"/>
                    <a:sym typeface="ヒラギノ角ゴ Pro W6"/>
                  </a:defRPr>
                </a:lvl1pPr>
              </a:lstStyle>
              <a:p>
                <a:r>
                  <a:rPr sz="4078" b="1" dirty="0"/>
                  <a:t>γ</a:t>
                </a:r>
              </a:p>
            </p:txBody>
          </p:sp>
          <p:sp>
            <p:nvSpPr>
              <p:cNvPr id="58" name="e+">
                <a:extLst>
                  <a:ext uri="{FF2B5EF4-FFF2-40B4-BE49-F238E27FC236}">
                    <a16:creationId xmlns:a16="http://schemas.microsoft.com/office/drawing/2014/main" xmlns="" id="{FD9B7D3A-C85C-FFDB-75F3-691577CB512C}"/>
                  </a:ext>
                </a:extLst>
              </p:cNvPr>
              <p:cNvSpPr txBox="1"/>
              <p:nvPr/>
            </p:nvSpPr>
            <p:spPr>
              <a:xfrm>
                <a:off x="1853955" y="4103494"/>
                <a:ext cx="581891"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0061FF"/>
                    </a:solidFill>
                    <a:latin typeface="+mj-lt"/>
                    <a:ea typeface="+mj-ea"/>
                    <a:cs typeface="+mj-cs"/>
                    <a:sym typeface="ヒラギノ角ゴ Pro W6"/>
                  </a:defRPr>
                </a:pPr>
                <a:r>
                  <a:rPr sz="4078"/>
                  <a:t>e</a:t>
                </a:r>
                <a:r>
                  <a:rPr sz="4078" baseline="31999"/>
                  <a:t>+</a:t>
                </a:r>
              </a:p>
            </p:txBody>
          </p:sp>
          <p:sp>
            <p:nvSpPr>
              <p:cNvPr id="59" name="e-">
                <a:extLst>
                  <a:ext uri="{FF2B5EF4-FFF2-40B4-BE49-F238E27FC236}">
                    <a16:creationId xmlns:a16="http://schemas.microsoft.com/office/drawing/2014/main" xmlns="" id="{48856AC7-8D37-11A2-5DAB-4128BB0CA636}"/>
                  </a:ext>
                </a:extLst>
              </p:cNvPr>
              <p:cNvSpPr txBox="1"/>
              <p:nvPr/>
            </p:nvSpPr>
            <p:spPr>
              <a:xfrm>
                <a:off x="1005584" y="4103494"/>
                <a:ext cx="487314"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FF4013"/>
                    </a:solidFill>
                    <a:latin typeface="+mj-lt"/>
                    <a:ea typeface="+mj-ea"/>
                    <a:cs typeface="+mj-cs"/>
                    <a:sym typeface="ヒラギノ角ゴ Pro W6"/>
                  </a:defRPr>
                </a:pPr>
                <a:r>
                  <a:rPr sz="4078"/>
                  <a:t>e</a:t>
                </a:r>
                <a:r>
                  <a:rPr sz="4078" baseline="31999"/>
                  <a:t>-</a:t>
                </a:r>
              </a:p>
            </p:txBody>
          </p:sp>
          <p:sp>
            <p:nvSpPr>
              <p:cNvPr id="60" name="0.47 g/cm2">
                <a:extLst>
                  <a:ext uri="{FF2B5EF4-FFF2-40B4-BE49-F238E27FC236}">
                    <a16:creationId xmlns:a16="http://schemas.microsoft.com/office/drawing/2014/main" xmlns="" id="{CD991DCD-BFD1-DAAD-C4B6-AA6D539D0EA3}"/>
                  </a:ext>
                </a:extLst>
              </p:cNvPr>
              <p:cNvSpPr txBox="1"/>
              <p:nvPr/>
            </p:nvSpPr>
            <p:spPr>
              <a:xfrm>
                <a:off x="2152546" y="2538785"/>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a:t>0.47 g/cm</a:t>
                </a:r>
                <a:r>
                  <a:rPr sz="1195" baseline="31999"/>
                  <a:t>2</a:t>
                </a:r>
              </a:p>
            </p:txBody>
          </p:sp>
          <p:sp>
            <p:nvSpPr>
              <p:cNvPr id="61" name="0.37 g/cm2">
                <a:extLst>
                  <a:ext uri="{FF2B5EF4-FFF2-40B4-BE49-F238E27FC236}">
                    <a16:creationId xmlns:a16="http://schemas.microsoft.com/office/drawing/2014/main" xmlns="" id="{700A4E7A-5F28-68CF-EE39-ACFF2F0F6583}"/>
                  </a:ext>
                </a:extLst>
              </p:cNvPr>
              <p:cNvSpPr txBox="1"/>
              <p:nvPr/>
            </p:nvSpPr>
            <p:spPr>
              <a:xfrm>
                <a:off x="1908089" y="5373102"/>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dirty="0"/>
                  <a:t>0.37 g/cm</a:t>
                </a:r>
                <a:r>
                  <a:rPr sz="1195" baseline="31999" dirty="0"/>
                  <a:t>2</a:t>
                </a:r>
              </a:p>
            </p:txBody>
          </p:sp>
        </p:grpSp>
      </p:grpSp>
    </p:spTree>
    <p:extLst>
      <p:ext uri="{BB962C8B-B14F-4D97-AF65-F5344CB8AC3E}">
        <p14:creationId xmlns:p14="http://schemas.microsoft.com/office/powerpoint/2010/main" val="1842344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xmlns="" id="{EA31CE4C-B1DD-9C16-60D2-6E2955ED02EF}"/>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テキスト ボックス 189">
            <a:extLst>
              <a:ext uri="{FF2B5EF4-FFF2-40B4-BE49-F238E27FC236}">
                <a16:creationId xmlns:a16="http://schemas.microsoft.com/office/drawing/2014/main" xmlns="" id="{79642C87-4047-1142-BDE7-C2DBDBE78324}"/>
              </a:ext>
            </a:extLst>
          </p:cNvPr>
          <p:cNvSpPr txBox="1"/>
          <p:nvPr/>
        </p:nvSpPr>
        <p:spPr>
          <a:xfrm>
            <a:off x="330201" y="90081"/>
            <a:ext cx="8604794" cy="769441"/>
          </a:xfrm>
          <a:prstGeom prst="rect">
            <a:avLst/>
          </a:prstGeom>
          <a:noFill/>
        </p:spPr>
        <p:txBody>
          <a:bodyPr wrap="square" rtlCol="0">
            <a:spAutoFit/>
          </a:bodyPr>
          <a:lstStyle/>
          <a:p>
            <a:r>
              <a:rPr kumimoji="1" lang="en-US" altLang="ja-JP" sz="4400" b="1" dirty="0"/>
              <a:t>Time resolution</a:t>
            </a:r>
          </a:p>
        </p:txBody>
      </p:sp>
      <p:sp>
        <p:nvSpPr>
          <p:cNvPr id="2" name="スライド番号プレースホルダー 1">
            <a:extLst>
              <a:ext uri="{FF2B5EF4-FFF2-40B4-BE49-F238E27FC236}">
                <a16:creationId xmlns:a16="http://schemas.microsoft.com/office/drawing/2014/main" xmlns="" id="{D985CB2F-7C7B-80FA-027D-6022A408D224}"/>
              </a:ext>
            </a:extLst>
          </p:cNvPr>
          <p:cNvSpPr>
            <a:spLocks noGrp="1"/>
          </p:cNvSpPr>
          <p:nvPr>
            <p:ph type="sldNum" sz="quarter" idx="12"/>
          </p:nvPr>
        </p:nvSpPr>
        <p:spPr/>
        <p:txBody>
          <a:bodyPr/>
          <a:lstStyle/>
          <a:p>
            <a:fld id="{32F2029B-449B-4A15-AEEA-21A8CF85B575}" type="slidenum">
              <a:rPr kumimoji="1" lang="ja-JP" altLang="en-US" smtClean="0"/>
              <a:t>39</a:t>
            </a:fld>
            <a:endParaRPr kumimoji="1" lang="ja-JP" altLang="en-US"/>
          </a:p>
        </p:txBody>
      </p:sp>
      <p:sp>
        <p:nvSpPr>
          <p:cNvPr id="57" name="テキスト ボックス 56">
            <a:extLst>
              <a:ext uri="{FF2B5EF4-FFF2-40B4-BE49-F238E27FC236}">
                <a16:creationId xmlns:a16="http://schemas.microsoft.com/office/drawing/2014/main" xmlns="" id="{F4B90F8B-D6B3-2B51-DD34-D39335F24D4C}"/>
              </a:ext>
            </a:extLst>
          </p:cNvPr>
          <p:cNvSpPr txBox="1"/>
          <p:nvPr/>
        </p:nvSpPr>
        <p:spPr>
          <a:xfrm>
            <a:off x="0" y="5893900"/>
            <a:ext cx="9144000" cy="861774"/>
          </a:xfrm>
          <a:prstGeom prst="rect">
            <a:avLst/>
          </a:prstGeom>
          <a:noFill/>
        </p:spPr>
        <p:txBody>
          <a:bodyPr wrap="square" rtlCol="0">
            <a:spAutoFit/>
          </a:bodyPr>
          <a:lstStyle/>
          <a:p>
            <a:pPr algn="ctr"/>
            <a:r>
              <a:rPr kumimoji="1" lang="en-US" altLang="ja-JP" sz="2500" b="1" dirty="0">
                <a:solidFill>
                  <a:srgbClr val="FF0000"/>
                </a:solidFill>
              </a:rPr>
              <a:t>We confirmed that sufficient time resolution was obtained for the gondola rotation speed.</a:t>
            </a:r>
          </a:p>
        </p:txBody>
      </p:sp>
      <p:grpSp>
        <p:nvGrpSpPr>
          <p:cNvPr id="140" name="グループ化 139">
            <a:extLst>
              <a:ext uri="{FF2B5EF4-FFF2-40B4-BE49-F238E27FC236}">
                <a16:creationId xmlns:a16="http://schemas.microsoft.com/office/drawing/2014/main" xmlns="" id="{79786203-F3BA-72AE-BEAF-25D443A222FD}"/>
              </a:ext>
            </a:extLst>
          </p:cNvPr>
          <p:cNvGrpSpPr/>
          <p:nvPr/>
        </p:nvGrpSpPr>
        <p:grpSpPr>
          <a:xfrm>
            <a:off x="3448392" y="1006325"/>
            <a:ext cx="5623899" cy="4297043"/>
            <a:chOff x="3549060" y="1225207"/>
            <a:chExt cx="5623899" cy="4297043"/>
          </a:xfrm>
        </p:grpSpPr>
        <p:grpSp>
          <p:nvGrpSpPr>
            <p:cNvPr id="55" name="グループ化 54">
              <a:extLst>
                <a:ext uri="{FF2B5EF4-FFF2-40B4-BE49-F238E27FC236}">
                  <a16:creationId xmlns:a16="http://schemas.microsoft.com/office/drawing/2014/main" xmlns="" id="{35B84331-A277-A93C-4DC1-5D87018451DC}"/>
                </a:ext>
              </a:extLst>
            </p:cNvPr>
            <p:cNvGrpSpPr/>
            <p:nvPr/>
          </p:nvGrpSpPr>
          <p:grpSpPr>
            <a:xfrm>
              <a:off x="4302000" y="1307787"/>
              <a:ext cx="4803075" cy="3683313"/>
              <a:chOff x="4236103" y="1391896"/>
              <a:chExt cx="4803075" cy="3683313"/>
            </a:xfrm>
          </p:grpSpPr>
          <p:pic>
            <p:nvPicPr>
              <p:cNvPr id="37" name="図 36">
                <a:extLst>
                  <a:ext uri="{FF2B5EF4-FFF2-40B4-BE49-F238E27FC236}">
                    <a16:creationId xmlns:a16="http://schemas.microsoft.com/office/drawing/2014/main" xmlns="" id="{18B7D019-4F02-A258-6324-5DD77180650E}"/>
                  </a:ext>
                </a:extLst>
              </p:cNvPr>
              <p:cNvPicPr>
                <a:picLocks noChangeAspect="1"/>
              </p:cNvPicPr>
              <p:nvPr/>
            </p:nvPicPr>
            <p:blipFill>
              <a:blip r:embed="rId3"/>
              <a:srcRect l="9519" t="8310" r="13796" b="9942"/>
              <a:stretch/>
            </p:blipFill>
            <p:spPr>
              <a:xfrm>
                <a:off x="4236103" y="1391896"/>
                <a:ext cx="4803075" cy="3683313"/>
              </a:xfrm>
              <a:prstGeom prst="rect">
                <a:avLst/>
              </a:prstGeom>
            </p:spPr>
          </p:pic>
          <p:sp>
            <p:nvSpPr>
              <p:cNvPr id="53" name="テキスト ボックス 52">
                <a:extLst>
                  <a:ext uri="{FF2B5EF4-FFF2-40B4-BE49-F238E27FC236}">
                    <a16:creationId xmlns:a16="http://schemas.microsoft.com/office/drawing/2014/main" xmlns="" id="{4D8749C5-09C1-E9A0-FF88-12EF7E860D58}"/>
                  </a:ext>
                </a:extLst>
              </p:cNvPr>
              <p:cNvSpPr txBox="1"/>
              <p:nvPr/>
            </p:nvSpPr>
            <p:spPr>
              <a:xfrm>
                <a:off x="6637640" y="2885573"/>
                <a:ext cx="1861364" cy="584775"/>
              </a:xfrm>
              <a:prstGeom prst="rect">
                <a:avLst/>
              </a:prstGeom>
              <a:noFill/>
            </p:spPr>
            <p:txBody>
              <a:bodyPr wrap="square" rtlCol="0">
                <a:spAutoFit/>
              </a:bodyPr>
              <a:lstStyle/>
              <a:p>
                <a:r>
                  <a:rPr kumimoji="1" lang="en-US" altLang="ja-JP" sz="3200" b="1" dirty="0">
                    <a:solidFill>
                      <a:schemeClr val="accent2"/>
                    </a:solidFill>
                    <a:latin typeface="Times New Roman" panose="02020603050405020304" pitchFamily="18" charset="0"/>
                    <a:cs typeface="Times New Roman" panose="02020603050405020304" pitchFamily="18" charset="0"/>
                  </a:rPr>
                  <a:t>σ=0.039 s</a:t>
                </a:r>
              </a:p>
            </p:txBody>
          </p:sp>
        </p:grpSp>
        <p:sp>
          <p:nvSpPr>
            <p:cNvPr id="58" name="テキスト ボックス 57">
              <a:extLst>
                <a:ext uri="{FF2B5EF4-FFF2-40B4-BE49-F238E27FC236}">
                  <a16:creationId xmlns:a16="http://schemas.microsoft.com/office/drawing/2014/main" xmlns="" id="{0F5F5A3A-4B34-A1FB-FCE8-521D270E2D64}"/>
                </a:ext>
              </a:extLst>
            </p:cNvPr>
            <p:cNvSpPr txBox="1"/>
            <p:nvPr/>
          </p:nvSpPr>
          <p:spPr>
            <a:xfrm>
              <a:off x="6297759"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0.0</a:t>
              </a:r>
              <a:endParaRPr kumimoji="1" lang="en-US" altLang="ja-JP" b="1" baseline="30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xmlns="" id="{CF5D07C7-E75A-8B3E-679F-3F510B21370C}"/>
                    </a:ext>
                  </a:extLst>
                </p:cNvPr>
                <p:cNvSpPr txBox="1"/>
                <p:nvPr/>
              </p:nvSpPr>
              <p:spPr>
                <a:xfrm>
                  <a:off x="5739468" y="5152918"/>
                  <a:ext cx="3196029" cy="369332"/>
                </a:xfrm>
                <a:prstGeom prst="rect">
                  <a:avLst/>
                </a:prstGeom>
                <a:solidFill>
                  <a:schemeClr val="bg1"/>
                </a:solidFill>
              </p:spPr>
              <p:txBody>
                <a:bodyPr wrap="square" rtlCol="0">
                  <a:spAutoFit/>
                </a:bodyPr>
                <a:lstStyle/>
                <a:p>
                  <a:pPr algn="r"/>
                  <a:r>
                    <a:rPr kumimoji="1" lang="en-US" altLang="ja-JP" b="1" dirty="0">
                      <a:latin typeface="Times New Roman" panose="02020603050405020304" pitchFamily="18" charset="0"/>
                      <a:cs typeface="Times New Roman" panose="02020603050405020304" pitchFamily="18" charset="0"/>
                    </a:rPr>
                    <a:t>Time difference</a:t>
                  </a:r>
                  <a:r>
                    <a:rPr kumimoji="1" lang="ja-JP" altLang="en-US" b="1" dirty="0">
                      <a:latin typeface="Times New Roman" panose="02020603050405020304" pitchFamily="18" charset="0"/>
                      <a:cs typeface="Times New Roman" panose="02020603050405020304" pitchFamily="18" charset="0"/>
                    </a:rPr>
                    <a:t>（</a:t>
                  </a:r>
                  <a14:m>
                    <m:oMath xmlns:m="http://schemas.openxmlformats.org/officeDocument/2006/math" xmlns="">
                      <m:sSub>
                        <m:sSubPr>
                          <m:ctrlPr>
                            <a:rPr kumimoji="1" lang="en-US" altLang="ja-JP" b="1" i="1" smtClean="0">
                              <a:latin typeface="Cambria Math" panose="02040503050406030204" pitchFamily="18" charset="0"/>
                              <a:cs typeface="Times New Roman" panose="02020603050405020304" pitchFamily="18" charset="0"/>
                            </a:rPr>
                          </m:ctrlPr>
                        </m:sSubPr>
                        <m:e>
                          <m:r>
                            <a:rPr kumimoji="1" lang="en-US" altLang="ja-JP" b="1" i="1" smtClean="0">
                              <a:latin typeface="Cambria Math" panose="02040503050406030204" pitchFamily="18" charset="0"/>
                              <a:cs typeface="Times New Roman" panose="02020603050405020304" pitchFamily="18" charset="0"/>
                            </a:rPr>
                            <m:t>𝒕</m:t>
                          </m:r>
                        </m:e>
                        <m:sub>
                          <m:r>
                            <a:rPr kumimoji="1" lang="en-US" altLang="ja-JP" b="1" i="1" smtClean="0">
                              <a:latin typeface="Cambria Math" panose="02040503050406030204" pitchFamily="18" charset="0"/>
                              <a:cs typeface="Times New Roman" panose="02020603050405020304" pitchFamily="18" charset="0"/>
                            </a:rPr>
                            <m:t>𝟏</m:t>
                          </m:r>
                        </m:sub>
                      </m:sSub>
                      <m:r>
                        <a:rPr kumimoji="1" lang="en-US" altLang="ja-JP" b="1" i="1" smtClean="0">
                          <a:latin typeface="Cambria Math" panose="02040503050406030204" pitchFamily="18" charset="0"/>
                          <a:cs typeface="Times New Roman" panose="02020603050405020304" pitchFamily="18" charset="0"/>
                        </a:rPr>
                        <m:t>−</m:t>
                      </m:r>
                      <m:sSub>
                        <m:sSubPr>
                          <m:ctrlPr>
                            <a:rPr kumimoji="1" lang="en-US" altLang="ja-JP" b="1" i="1" smtClean="0">
                              <a:latin typeface="Cambria Math" panose="02040503050406030204" pitchFamily="18" charset="0"/>
                              <a:cs typeface="Times New Roman" panose="02020603050405020304" pitchFamily="18" charset="0"/>
                            </a:rPr>
                          </m:ctrlPr>
                        </m:sSubPr>
                        <m:e>
                          <m:r>
                            <a:rPr kumimoji="1" lang="en-US" altLang="ja-JP" b="1" i="1" smtClean="0">
                              <a:latin typeface="Cambria Math" panose="02040503050406030204" pitchFamily="18" charset="0"/>
                              <a:cs typeface="Times New Roman" panose="02020603050405020304" pitchFamily="18" charset="0"/>
                            </a:rPr>
                            <m:t>𝒕</m:t>
                          </m:r>
                        </m:e>
                        <m:sub>
                          <m:r>
                            <a:rPr kumimoji="1" lang="en-US" altLang="ja-JP" b="1" i="1" smtClean="0">
                              <a:latin typeface="Cambria Math" panose="02040503050406030204" pitchFamily="18" charset="0"/>
                              <a:cs typeface="Times New Roman" panose="02020603050405020304" pitchFamily="18" charset="0"/>
                            </a:rPr>
                            <m:t>𝟐</m:t>
                          </m:r>
                        </m:sub>
                      </m:sSub>
                    </m:oMath>
                  </a14:m>
                  <a:r>
                    <a:rPr kumimoji="1" lang="ja-JP" altLang="en-US" b="1" dirty="0">
                      <a:latin typeface="Times New Roman" panose="02020603050405020304" pitchFamily="18" charset="0"/>
                      <a:cs typeface="Times New Roman" panose="02020603050405020304" pitchFamily="18" charset="0"/>
                    </a:rPr>
                    <a:t>）</a:t>
                  </a:r>
                  <a:r>
                    <a:rPr kumimoji="1" lang="en-US" altLang="ja-JP" b="1" dirty="0">
                      <a:latin typeface="Times New Roman" panose="02020603050405020304" pitchFamily="18" charset="0"/>
                      <a:cs typeface="Times New Roman" panose="02020603050405020304" pitchFamily="18" charset="0"/>
                    </a:rPr>
                    <a:t>[s]</a:t>
                  </a:r>
                  <a:endParaRPr kumimoji="1" lang="en-US" altLang="ja-JP" b="1" baseline="30000" dirty="0">
                    <a:latin typeface="Times New Roman" panose="02020603050405020304" pitchFamily="18" charset="0"/>
                    <a:cs typeface="Times New Roman" panose="02020603050405020304" pitchFamily="18" charset="0"/>
                  </a:endParaRPr>
                </a:p>
              </p:txBody>
            </p:sp>
          </mc:Choice>
          <mc:Fallback xmlns="">
            <p:sp>
              <p:nvSpPr>
                <p:cNvPr id="59" name="テキスト ボックス 58">
                  <a:extLst>
                    <a:ext uri="{FF2B5EF4-FFF2-40B4-BE49-F238E27FC236}">
                      <a16:creationId xmlns:a16="http://schemas.microsoft.com/office/drawing/2014/main" id="{CF5D07C7-E75A-8B3E-679F-3F510B21370C}"/>
                    </a:ext>
                  </a:extLst>
                </p:cNvPr>
                <p:cNvSpPr txBox="1">
                  <a:spLocks noRot="1" noChangeAspect="1" noMove="1" noResize="1" noEditPoints="1" noAdjustHandles="1" noChangeArrowheads="1" noChangeShapeType="1" noTextEdit="1"/>
                </p:cNvSpPr>
                <p:nvPr/>
              </p:nvSpPr>
              <p:spPr>
                <a:xfrm>
                  <a:off x="5739468" y="5152918"/>
                  <a:ext cx="3196029" cy="369332"/>
                </a:xfrm>
                <a:prstGeom prst="rect">
                  <a:avLst/>
                </a:prstGeom>
                <a:blipFill>
                  <a:blip r:embed="rId4"/>
                  <a:stretch>
                    <a:fillRect t="-9836" r="-1527" b="-24590"/>
                  </a:stretch>
                </a:blipFill>
              </p:spPr>
              <p:txBody>
                <a:bodyPr/>
                <a:lstStyle/>
                <a:p>
                  <a:r>
                    <a:rPr lang="ja-JP" altLang="en-US">
                      <a:noFill/>
                    </a:rPr>
                    <a:t> </a:t>
                  </a:r>
                </a:p>
              </p:txBody>
            </p:sp>
          </mc:Fallback>
        </mc:AlternateContent>
        <p:sp>
          <p:nvSpPr>
            <p:cNvPr id="60" name="テキスト ボックス 59">
              <a:extLst>
                <a:ext uri="{FF2B5EF4-FFF2-40B4-BE49-F238E27FC236}">
                  <a16:creationId xmlns:a16="http://schemas.microsoft.com/office/drawing/2014/main" xmlns="" id="{8F23C0A4-5ED8-A402-D611-F6DEDE757FF5}"/>
                </a:ext>
              </a:extLst>
            </p:cNvPr>
            <p:cNvSpPr txBox="1"/>
            <p:nvPr/>
          </p:nvSpPr>
          <p:spPr>
            <a:xfrm rot="16200000">
              <a:off x="2920853" y="1853414"/>
              <a:ext cx="1625746" cy="369332"/>
            </a:xfrm>
            <a:prstGeom prst="rect">
              <a:avLst/>
            </a:prstGeom>
            <a:solidFill>
              <a:schemeClr val="bg1"/>
            </a:solid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Counts[/0.01s]</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61" name="テキスト ボックス 60">
              <a:extLst>
                <a:ext uri="{FF2B5EF4-FFF2-40B4-BE49-F238E27FC236}">
                  <a16:creationId xmlns:a16="http://schemas.microsoft.com/office/drawing/2014/main" xmlns="" id="{9F3D537D-4251-25A4-9A92-455AB644B0C2}"/>
                </a:ext>
              </a:extLst>
            </p:cNvPr>
            <p:cNvSpPr txBox="1"/>
            <p:nvPr/>
          </p:nvSpPr>
          <p:spPr>
            <a:xfrm>
              <a:off x="3766324" y="1871694"/>
              <a:ext cx="608058" cy="369332"/>
            </a:xfrm>
            <a:prstGeom prst="rect">
              <a:avLst/>
            </a:prstGeom>
            <a:noFill/>
          </p:spPr>
          <p:txBody>
            <a:bodyPr wrap="square" rtlCol="0">
              <a:spAutoFit/>
            </a:bodyPr>
            <a:lstStyle/>
            <a:p>
              <a:pPr algn="r"/>
              <a:r>
                <a:rPr kumimoji="1" lang="en-US" altLang="ja-JP" b="1" dirty="0">
                  <a:latin typeface="Times New Roman" panose="02020603050405020304" pitchFamily="18" charset="0"/>
                  <a:cs typeface="Times New Roman" panose="02020603050405020304" pitchFamily="18" charset="0"/>
                </a:rPr>
                <a:t>40</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62" name="テキスト ボックス 61">
              <a:extLst>
                <a:ext uri="{FF2B5EF4-FFF2-40B4-BE49-F238E27FC236}">
                  <a16:creationId xmlns:a16="http://schemas.microsoft.com/office/drawing/2014/main" xmlns="" id="{3176B363-20C6-DAEF-584B-6F3911418597}"/>
                </a:ext>
              </a:extLst>
            </p:cNvPr>
            <p:cNvSpPr txBox="1"/>
            <p:nvPr/>
          </p:nvSpPr>
          <p:spPr>
            <a:xfrm>
              <a:off x="3765600" y="2601217"/>
              <a:ext cx="608058" cy="369332"/>
            </a:xfrm>
            <a:prstGeom prst="rect">
              <a:avLst/>
            </a:prstGeom>
            <a:noFill/>
          </p:spPr>
          <p:txBody>
            <a:bodyPr wrap="square" rtlCol="0">
              <a:spAutoFit/>
            </a:bodyPr>
            <a:lstStyle/>
            <a:p>
              <a:pPr algn="r"/>
              <a:r>
                <a:rPr kumimoji="1" lang="en-US" altLang="ja-JP" b="1" dirty="0">
                  <a:latin typeface="Times New Roman" panose="02020603050405020304" pitchFamily="18" charset="0"/>
                  <a:cs typeface="Times New Roman" panose="02020603050405020304" pitchFamily="18" charset="0"/>
                </a:rPr>
                <a:t>30</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63" name="テキスト ボックス 62">
              <a:extLst>
                <a:ext uri="{FF2B5EF4-FFF2-40B4-BE49-F238E27FC236}">
                  <a16:creationId xmlns:a16="http://schemas.microsoft.com/office/drawing/2014/main" xmlns="" id="{80E8672C-4724-6976-25A2-305B2A6F68A4}"/>
                </a:ext>
              </a:extLst>
            </p:cNvPr>
            <p:cNvSpPr txBox="1"/>
            <p:nvPr/>
          </p:nvSpPr>
          <p:spPr>
            <a:xfrm>
              <a:off x="3765600" y="3349790"/>
              <a:ext cx="608058" cy="369332"/>
            </a:xfrm>
            <a:prstGeom prst="rect">
              <a:avLst/>
            </a:prstGeom>
            <a:noFill/>
          </p:spPr>
          <p:txBody>
            <a:bodyPr wrap="square" rtlCol="0">
              <a:spAutoFit/>
            </a:bodyPr>
            <a:lstStyle/>
            <a:p>
              <a:pPr algn="r"/>
              <a:r>
                <a:rPr kumimoji="1" lang="en-US" altLang="ja-JP" b="1" dirty="0">
                  <a:latin typeface="Times New Roman" panose="02020603050405020304" pitchFamily="18" charset="0"/>
                  <a:cs typeface="Times New Roman" panose="02020603050405020304" pitchFamily="18" charset="0"/>
                </a:rPr>
                <a:t>20</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28" name="テキスト ボックス 127">
              <a:extLst>
                <a:ext uri="{FF2B5EF4-FFF2-40B4-BE49-F238E27FC236}">
                  <a16:creationId xmlns:a16="http://schemas.microsoft.com/office/drawing/2014/main" xmlns="" id="{844F2234-239A-95DA-052C-91805A99A765}"/>
                </a:ext>
              </a:extLst>
            </p:cNvPr>
            <p:cNvSpPr txBox="1"/>
            <p:nvPr/>
          </p:nvSpPr>
          <p:spPr>
            <a:xfrm>
              <a:off x="3765600" y="4079313"/>
              <a:ext cx="608058" cy="369332"/>
            </a:xfrm>
            <a:prstGeom prst="rect">
              <a:avLst/>
            </a:prstGeom>
            <a:noFill/>
          </p:spPr>
          <p:txBody>
            <a:bodyPr wrap="square" rtlCol="0">
              <a:spAutoFit/>
            </a:bodyPr>
            <a:lstStyle/>
            <a:p>
              <a:pPr algn="r"/>
              <a:r>
                <a:rPr kumimoji="1" lang="en-US" altLang="ja-JP" b="1" dirty="0">
                  <a:latin typeface="Times New Roman" panose="02020603050405020304" pitchFamily="18" charset="0"/>
                  <a:cs typeface="Times New Roman" panose="02020603050405020304" pitchFamily="18" charset="0"/>
                </a:rPr>
                <a:t>10</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29" name="テキスト ボックス 128">
              <a:extLst>
                <a:ext uri="{FF2B5EF4-FFF2-40B4-BE49-F238E27FC236}">
                  <a16:creationId xmlns:a16="http://schemas.microsoft.com/office/drawing/2014/main" xmlns="" id="{F235213B-B100-08DF-844B-ED09913D8651}"/>
                </a:ext>
              </a:extLst>
            </p:cNvPr>
            <p:cNvSpPr txBox="1"/>
            <p:nvPr/>
          </p:nvSpPr>
          <p:spPr>
            <a:xfrm>
              <a:off x="3765600" y="4764980"/>
              <a:ext cx="608058" cy="369332"/>
            </a:xfrm>
            <a:prstGeom prst="rect">
              <a:avLst/>
            </a:prstGeom>
            <a:noFill/>
          </p:spPr>
          <p:txBody>
            <a:bodyPr wrap="square" rtlCol="0">
              <a:spAutoFit/>
            </a:bodyPr>
            <a:lstStyle/>
            <a:p>
              <a:pPr algn="r"/>
              <a:r>
                <a:rPr kumimoji="1" lang="en-US" altLang="ja-JP" b="1" dirty="0">
                  <a:latin typeface="Times New Roman" panose="02020603050405020304" pitchFamily="18" charset="0"/>
                  <a:cs typeface="Times New Roman" panose="02020603050405020304" pitchFamily="18" charset="0"/>
                </a:rPr>
                <a:t>0</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0" name="テキスト ボックス 129">
              <a:extLst>
                <a:ext uri="{FF2B5EF4-FFF2-40B4-BE49-F238E27FC236}">
                  <a16:creationId xmlns:a16="http://schemas.microsoft.com/office/drawing/2014/main" xmlns="" id="{84245948-99BD-738A-2E02-E739E7636A63}"/>
                </a:ext>
              </a:extLst>
            </p:cNvPr>
            <p:cNvSpPr txBox="1"/>
            <p:nvPr/>
          </p:nvSpPr>
          <p:spPr>
            <a:xfrm>
              <a:off x="4031386"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-1.0</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1" name="テキスト ボックス 130">
              <a:extLst>
                <a:ext uri="{FF2B5EF4-FFF2-40B4-BE49-F238E27FC236}">
                  <a16:creationId xmlns:a16="http://schemas.microsoft.com/office/drawing/2014/main" xmlns="" id="{DBBBF2A9-1FC0-7F39-6C8D-AA4E7DC29DC8}"/>
                </a:ext>
              </a:extLst>
            </p:cNvPr>
            <p:cNvSpPr txBox="1"/>
            <p:nvPr/>
          </p:nvSpPr>
          <p:spPr>
            <a:xfrm>
              <a:off x="8564901"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1.0</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2" name="テキスト ボックス 131">
              <a:extLst>
                <a:ext uri="{FF2B5EF4-FFF2-40B4-BE49-F238E27FC236}">
                  <a16:creationId xmlns:a16="http://schemas.microsoft.com/office/drawing/2014/main" xmlns="" id="{AEFAE813-31A7-71E8-32A2-05EEB43A8E50}"/>
                </a:ext>
              </a:extLst>
            </p:cNvPr>
            <p:cNvSpPr txBox="1"/>
            <p:nvPr/>
          </p:nvSpPr>
          <p:spPr>
            <a:xfrm>
              <a:off x="5827279"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-0.2</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3" name="テキスト ボックス 132">
              <a:extLst>
                <a:ext uri="{FF2B5EF4-FFF2-40B4-BE49-F238E27FC236}">
                  <a16:creationId xmlns:a16="http://schemas.microsoft.com/office/drawing/2014/main" xmlns="" id="{1F0D1AA5-909B-AB64-C364-BD2EF004179F}"/>
                </a:ext>
              </a:extLst>
            </p:cNvPr>
            <p:cNvSpPr txBox="1"/>
            <p:nvPr/>
          </p:nvSpPr>
          <p:spPr>
            <a:xfrm>
              <a:off x="5357548"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-0.4</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4" name="テキスト ボックス 133">
              <a:extLst>
                <a:ext uri="{FF2B5EF4-FFF2-40B4-BE49-F238E27FC236}">
                  <a16:creationId xmlns:a16="http://schemas.microsoft.com/office/drawing/2014/main" xmlns="" id="{B472E8D6-C0D9-E7FA-BC04-A97E74A8F55D}"/>
                </a:ext>
              </a:extLst>
            </p:cNvPr>
            <p:cNvSpPr txBox="1"/>
            <p:nvPr/>
          </p:nvSpPr>
          <p:spPr>
            <a:xfrm>
              <a:off x="4920794"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-0.6</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5" name="テキスト ボックス 134">
              <a:extLst>
                <a:ext uri="{FF2B5EF4-FFF2-40B4-BE49-F238E27FC236}">
                  <a16:creationId xmlns:a16="http://schemas.microsoft.com/office/drawing/2014/main" xmlns="" id="{7B936EAB-404A-B536-62D0-B50338833921}"/>
                </a:ext>
              </a:extLst>
            </p:cNvPr>
            <p:cNvSpPr txBox="1"/>
            <p:nvPr/>
          </p:nvSpPr>
          <p:spPr>
            <a:xfrm>
              <a:off x="4454660"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-0.8</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6" name="テキスト ボックス 135">
              <a:extLst>
                <a:ext uri="{FF2B5EF4-FFF2-40B4-BE49-F238E27FC236}">
                  <a16:creationId xmlns:a16="http://schemas.microsoft.com/office/drawing/2014/main" xmlns="" id="{9D1AA54F-FB53-E947-85F0-5FDFB0D85EBC}"/>
                </a:ext>
              </a:extLst>
            </p:cNvPr>
            <p:cNvSpPr txBox="1"/>
            <p:nvPr/>
          </p:nvSpPr>
          <p:spPr>
            <a:xfrm>
              <a:off x="6736270"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0.2</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7" name="テキスト ボックス 136">
              <a:extLst>
                <a:ext uri="{FF2B5EF4-FFF2-40B4-BE49-F238E27FC236}">
                  <a16:creationId xmlns:a16="http://schemas.microsoft.com/office/drawing/2014/main" xmlns="" id="{9CD58C89-E445-15EE-566A-1681E8FD0682}"/>
                </a:ext>
              </a:extLst>
            </p:cNvPr>
            <p:cNvSpPr txBox="1"/>
            <p:nvPr/>
          </p:nvSpPr>
          <p:spPr>
            <a:xfrm>
              <a:off x="7188985"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0.4</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8" name="テキスト ボックス 137">
              <a:extLst>
                <a:ext uri="{FF2B5EF4-FFF2-40B4-BE49-F238E27FC236}">
                  <a16:creationId xmlns:a16="http://schemas.microsoft.com/office/drawing/2014/main" xmlns="" id="{52BB1B93-AF98-B97A-6EC8-27192F0000B2}"/>
                </a:ext>
              </a:extLst>
            </p:cNvPr>
            <p:cNvSpPr txBox="1"/>
            <p:nvPr/>
          </p:nvSpPr>
          <p:spPr>
            <a:xfrm>
              <a:off x="7645261"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0.6</a:t>
              </a:r>
              <a:endParaRPr kumimoji="1" lang="en-US" altLang="ja-JP" b="1" baseline="30000" dirty="0">
                <a:latin typeface="Times New Roman" panose="02020603050405020304" pitchFamily="18" charset="0"/>
                <a:cs typeface="Times New Roman" panose="02020603050405020304" pitchFamily="18" charset="0"/>
              </a:endParaRPr>
            </a:p>
          </p:txBody>
        </p:sp>
        <p:sp>
          <p:nvSpPr>
            <p:cNvPr id="139" name="テキスト ボックス 138">
              <a:extLst>
                <a:ext uri="{FF2B5EF4-FFF2-40B4-BE49-F238E27FC236}">
                  <a16:creationId xmlns:a16="http://schemas.microsoft.com/office/drawing/2014/main" xmlns="" id="{B3E53500-9708-485C-A41B-886EFABDB46E}"/>
                </a:ext>
              </a:extLst>
            </p:cNvPr>
            <p:cNvSpPr txBox="1"/>
            <p:nvPr/>
          </p:nvSpPr>
          <p:spPr>
            <a:xfrm>
              <a:off x="8142551" y="4903200"/>
              <a:ext cx="608058" cy="369332"/>
            </a:xfrm>
            <a:prstGeom prst="rect">
              <a:avLst/>
            </a:prstGeom>
            <a:noFill/>
          </p:spPr>
          <p:txBody>
            <a:bodyPr wrap="square" rtlCol="0">
              <a:spAutoFit/>
            </a:bodyPr>
            <a:lstStyle/>
            <a:p>
              <a:pPr algn="ctr"/>
              <a:r>
                <a:rPr kumimoji="1" lang="en-US" altLang="ja-JP" b="1" dirty="0">
                  <a:latin typeface="Times New Roman" panose="02020603050405020304" pitchFamily="18" charset="0"/>
                  <a:cs typeface="Times New Roman" panose="02020603050405020304" pitchFamily="18" charset="0"/>
                </a:rPr>
                <a:t>0.8</a:t>
              </a:r>
              <a:endParaRPr kumimoji="1" lang="en-US" altLang="ja-JP" b="1" baseline="30000" dirty="0">
                <a:latin typeface="Times New Roman" panose="02020603050405020304" pitchFamily="18" charset="0"/>
                <a:cs typeface="Times New Roman" panose="02020603050405020304" pitchFamily="18" charset="0"/>
              </a:endParaRPr>
            </a:p>
          </p:txBody>
        </p:sp>
      </p:grpSp>
      <p:grpSp>
        <p:nvGrpSpPr>
          <p:cNvPr id="192" name="グループ化 191">
            <a:extLst>
              <a:ext uri="{FF2B5EF4-FFF2-40B4-BE49-F238E27FC236}">
                <a16:creationId xmlns:a16="http://schemas.microsoft.com/office/drawing/2014/main" xmlns="" id="{7B5F5329-7336-0D03-558D-C4FE9EC9F331}"/>
              </a:ext>
            </a:extLst>
          </p:cNvPr>
          <p:cNvGrpSpPr/>
          <p:nvPr/>
        </p:nvGrpSpPr>
        <p:grpSpPr>
          <a:xfrm>
            <a:off x="1034854" y="1125173"/>
            <a:ext cx="1646012" cy="3899793"/>
            <a:chOff x="665967" y="1668278"/>
            <a:chExt cx="1646012" cy="3899793"/>
          </a:xfrm>
        </p:grpSpPr>
        <p:pic>
          <p:nvPicPr>
            <p:cNvPr id="188" name="図 187">
              <a:extLst>
                <a:ext uri="{FF2B5EF4-FFF2-40B4-BE49-F238E27FC236}">
                  <a16:creationId xmlns:a16="http://schemas.microsoft.com/office/drawing/2014/main" xmlns="" id="{F3900990-F69D-56FA-704D-4EEA9F3BD367}"/>
                </a:ext>
              </a:extLst>
            </p:cNvPr>
            <p:cNvPicPr>
              <a:picLocks noChangeAspect="1"/>
            </p:cNvPicPr>
            <p:nvPr/>
          </p:nvPicPr>
          <p:blipFill>
            <a:blip r:embed="rId5"/>
            <a:srcRect l="37574" t="10027" r="36162"/>
            <a:stretch/>
          </p:blipFill>
          <p:spPr>
            <a:xfrm>
              <a:off x="665967" y="1668278"/>
              <a:ext cx="1646012" cy="3784814"/>
            </a:xfrm>
            <a:prstGeom prst="rect">
              <a:avLst/>
            </a:prstGeom>
          </p:spPr>
        </p:pic>
        <mc:AlternateContent xmlns:mc="http://schemas.openxmlformats.org/markup-compatibility/2006" xmlns:a14="http://schemas.microsoft.com/office/drawing/2010/main">
          <mc:Choice Requires="a14">
            <p:sp>
              <p:nvSpPr>
                <p:cNvPr id="189" name="テキスト ボックス 188">
                  <a:extLst>
                    <a:ext uri="{FF2B5EF4-FFF2-40B4-BE49-F238E27FC236}">
                      <a16:creationId xmlns:a16="http://schemas.microsoft.com/office/drawing/2014/main" xmlns="" id="{8B00CED6-F015-BA20-4847-BD5BB82528EF}"/>
                    </a:ext>
                  </a:extLst>
                </p:cNvPr>
                <p:cNvSpPr txBox="1"/>
                <p:nvPr/>
              </p:nvSpPr>
              <p:spPr>
                <a:xfrm>
                  <a:off x="1126327" y="5205087"/>
                  <a:ext cx="474936" cy="362984"/>
                </a:xfrm>
                <a:prstGeom prst="rect">
                  <a:avLst/>
                </a:prstGeom>
                <a:noFill/>
              </p:spPr>
              <p:txBody>
                <a:bodyPr wrap="square" rtlCol="0">
                  <a:spAutoFit/>
                </a:bodyPr>
                <a:lstStyle/>
                <a:p>
                  <a:pPr algn="r"/>
                  <a14:m>
                    <m:oMathPara xmlns:m="http://schemas.openxmlformats.org/officeDocument/2006/math" xmlns="">
                      <m:oMathParaPr>
                        <m:jc m:val="centerGroup"/>
                      </m:oMathParaPr>
                      <m:oMath xmlns:m="http://schemas.openxmlformats.org/officeDocument/2006/math">
                        <m:sSub>
                          <m:sSubPr>
                            <m:ctrlPr>
                              <a:rPr kumimoji="1" lang="en-US" altLang="ja-JP" b="1" i="1" smtClean="0">
                                <a:latin typeface="Cambria Math" panose="02040503050406030204" pitchFamily="18" charset="0"/>
                                <a:cs typeface="Times New Roman" panose="02020603050405020304" pitchFamily="18" charset="0"/>
                              </a:rPr>
                            </m:ctrlPr>
                          </m:sSubPr>
                          <m:e>
                            <m:r>
                              <a:rPr kumimoji="1" lang="en-US" altLang="ja-JP" b="1" i="1" smtClean="0">
                                <a:latin typeface="Cambria Math" panose="02040503050406030204" pitchFamily="18" charset="0"/>
                                <a:cs typeface="Times New Roman" panose="02020603050405020304" pitchFamily="18" charset="0"/>
                              </a:rPr>
                              <m:t>𝒕</m:t>
                            </m:r>
                          </m:e>
                          <m:sub>
                            <m:r>
                              <a:rPr kumimoji="1" lang="en-US" altLang="ja-JP" b="1" i="1" smtClean="0">
                                <a:latin typeface="Cambria Math" panose="02040503050406030204" pitchFamily="18" charset="0"/>
                                <a:cs typeface="Times New Roman" panose="02020603050405020304" pitchFamily="18" charset="0"/>
                              </a:rPr>
                              <m:t>𝟏</m:t>
                            </m:r>
                          </m:sub>
                        </m:sSub>
                      </m:oMath>
                    </m:oMathPara>
                  </a14:m>
                  <a:endParaRPr kumimoji="1" lang="en-US" altLang="ja-JP" b="1" baseline="30000" dirty="0">
                    <a:latin typeface="Times New Roman" panose="02020603050405020304" pitchFamily="18" charset="0"/>
                    <a:cs typeface="Times New Roman" panose="02020603050405020304" pitchFamily="18" charset="0"/>
                  </a:endParaRPr>
                </a:p>
              </p:txBody>
            </p:sp>
          </mc:Choice>
          <mc:Fallback xmlns="">
            <p:sp>
              <p:nvSpPr>
                <p:cNvPr id="189" name="テキスト ボックス 188">
                  <a:extLst>
                    <a:ext uri="{FF2B5EF4-FFF2-40B4-BE49-F238E27FC236}">
                      <a16:creationId xmlns:a16="http://schemas.microsoft.com/office/drawing/2014/main" id="{8B00CED6-F015-BA20-4847-BD5BB82528EF}"/>
                    </a:ext>
                  </a:extLst>
                </p:cNvPr>
                <p:cNvSpPr txBox="1">
                  <a:spLocks noRot="1" noChangeAspect="1" noMove="1" noResize="1" noEditPoints="1" noAdjustHandles="1" noChangeArrowheads="1" noChangeShapeType="1" noTextEdit="1"/>
                </p:cNvSpPr>
                <p:nvPr/>
              </p:nvSpPr>
              <p:spPr>
                <a:xfrm>
                  <a:off x="1126327" y="5205087"/>
                  <a:ext cx="474936" cy="362984"/>
                </a:xfrm>
                <a:prstGeom prst="rect">
                  <a:avLst/>
                </a:prstGeom>
                <a:blipFill>
                  <a:blip r:embed="rId6"/>
                  <a:stretch>
                    <a:fillRect b="-33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1" name="テキスト ボックス 190">
                  <a:extLst>
                    <a:ext uri="{FF2B5EF4-FFF2-40B4-BE49-F238E27FC236}">
                      <a16:creationId xmlns:a16="http://schemas.microsoft.com/office/drawing/2014/main" xmlns="" id="{7607AF02-DDD6-07D9-A7FC-264B1A0625FC}"/>
                    </a:ext>
                  </a:extLst>
                </p:cNvPr>
                <p:cNvSpPr txBox="1"/>
                <p:nvPr/>
              </p:nvSpPr>
              <p:spPr>
                <a:xfrm>
                  <a:off x="1519586" y="5205087"/>
                  <a:ext cx="599372" cy="362984"/>
                </a:xfrm>
                <a:prstGeom prst="rect">
                  <a:avLst/>
                </a:prstGeom>
                <a:noFill/>
              </p:spPr>
              <p:txBody>
                <a:bodyPr wrap="square" rtlCol="0">
                  <a:spAutoFit/>
                </a:bodyPr>
                <a:lstStyle/>
                <a:p>
                  <a:pPr algn="r"/>
                  <a14:m>
                    <m:oMathPara xmlns:m="http://schemas.openxmlformats.org/officeDocument/2006/math" xmlns="">
                      <m:oMathParaPr>
                        <m:jc m:val="centerGroup"/>
                      </m:oMathParaPr>
                      <m:oMath xmlns:m="http://schemas.openxmlformats.org/officeDocument/2006/math">
                        <m:sSub>
                          <m:sSubPr>
                            <m:ctrlPr>
                              <a:rPr kumimoji="1" lang="en-US" altLang="ja-JP" b="1" i="1" smtClean="0">
                                <a:latin typeface="Cambria Math" panose="02040503050406030204" pitchFamily="18" charset="0"/>
                                <a:cs typeface="Times New Roman" panose="02020603050405020304" pitchFamily="18" charset="0"/>
                              </a:rPr>
                            </m:ctrlPr>
                          </m:sSubPr>
                          <m:e>
                            <m:r>
                              <a:rPr kumimoji="1" lang="en-US" altLang="ja-JP" b="1" i="1" smtClean="0">
                                <a:latin typeface="Cambria Math" panose="02040503050406030204" pitchFamily="18" charset="0"/>
                                <a:cs typeface="Times New Roman" panose="02020603050405020304" pitchFamily="18" charset="0"/>
                              </a:rPr>
                              <m:t>𝒕</m:t>
                            </m:r>
                          </m:e>
                          <m:sub>
                            <m:r>
                              <a:rPr kumimoji="1" lang="en-US" altLang="ja-JP" b="1" i="1" smtClean="0">
                                <a:latin typeface="Cambria Math" panose="02040503050406030204" pitchFamily="18" charset="0"/>
                                <a:cs typeface="Times New Roman" panose="02020603050405020304" pitchFamily="18" charset="0"/>
                              </a:rPr>
                              <m:t>𝟐</m:t>
                            </m:r>
                          </m:sub>
                        </m:sSub>
                      </m:oMath>
                    </m:oMathPara>
                  </a14:m>
                  <a:endParaRPr kumimoji="1" lang="en-US" altLang="ja-JP" b="1" baseline="30000" dirty="0">
                    <a:latin typeface="Times New Roman" panose="02020603050405020304" pitchFamily="18" charset="0"/>
                    <a:cs typeface="Times New Roman" panose="02020603050405020304" pitchFamily="18" charset="0"/>
                  </a:endParaRPr>
                </a:p>
              </p:txBody>
            </p:sp>
          </mc:Choice>
          <mc:Fallback xmlns="">
            <p:sp>
              <p:nvSpPr>
                <p:cNvPr id="191" name="テキスト ボックス 190">
                  <a:extLst>
                    <a:ext uri="{FF2B5EF4-FFF2-40B4-BE49-F238E27FC236}">
                      <a16:creationId xmlns:a16="http://schemas.microsoft.com/office/drawing/2014/main" id="{7607AF02-DDD6-07D9-A7FC-264B1A0625FC}"/>
                    </a:ext>
                  </a:extLst>
                </p:cNvPr>
                <p:cNvSpPr txBox="1">
                  <a:spLocks noRot="1" noChangeAspect="1" noMove="1" noResize="1" noEditPoints="1" noAdjustHandles="1" noChangeArrowheads="1" noChangeShapeType="1" noTextEdit="1"/>
                </p:cNvSpPr>
                <p:nvPr/>
              </p:nvSpPr>
              <p:spPr>
                <a:xfrm>
                  <a:off x="1519586" y="5205087"/>
                  <a:ext cx="599372" cy="362984"/>
                </a:xfrm>
                <a:prstGeom prst="rect">
                  <a:avLst/>
                </a:prstGeom>
                <a:blipFill>
                  <a:blip r:embed="rId7"/>
                  <a:stretch>
                    <a:fillRect b="-3390"/>
                  </a:stretch>
                </a:blipFill>
              </p:spPr>
              <p:txBody>
                <a:bodyPr/>
                <a:lstStyle/>
                <a:p>
                  <a:r>
                    <a:rPr lang="ja-JP" altLang="en-US">
                      <a:noFill/>
                    </a:rPr>
                    <a:t> </a:t>
                  </a:r>
                </a:p>
              </p:txBody>
            </p:sp>
          </mc:Fallback>
        </mc:AlternateContent>
      </p:grpSp>
      <p:sp>
        <p:nvSpPr>
          <p:cNvPr id="195" name="テキスト ボックス 194">
            <a:extLst>
              <a:ext uri="{FF2B5EF4-FFF2-40B4-BE49-F238E27FC236}">
                <a16:creationId xmlns:a16="http://schemas.microsoft.com/office/drawing/2014/main" xmlns="" id="{24FC11DA-2DB2-BAE3-2583-C0E285A77CBF}"/>
              </a:ext>
            </a:extLst>
          </p:cNvPr>
          <p:cNvSpPr txBox="1"/>
          <p:nvPr/>
        </p:nvSpPr>
        <p:spPr>
          <a:xfrm>
            <a:off x="485255" y="5179165"/>
            <a:ext cx="8449740" cy="830997"/>
          </a:xfrm>
          <a:prstGeom prst="rect">
            <a:avLst/>
          </a:prstGeom>
          <a:noFill/>
        </p:spPr>
        <p:txBody>
          <a:bodyPr wrap="square" rtlCol="0">
            <a:spAutoFit/>
          </a:bodyPr>
          <a:lstStyle/>
          <a:p>
            <a:r>
              <a:rPr kumimoji="1" lang="en-US" altLang="ja-JP" sz="2400" b="1" dirty="0">
                <a:solidFill>
                  <a:schemeClr val="accent2"/>
                </a:solidFill>
              </a:rPr>
              <a:t>*Gondola rotation velocity = 0.3 [deg/s]</a:t>
            </a:r>
          </a:p>
          <a:p>
            <a:r>
              <a:rPr kumimoji="1" lang="ja-JP" altLang="en-US" sz="2400" dirty="0"/>
              <a:t>　</a:t>
            </a:r>
            <a:r>
              <a:rPr kumimoji="1" lang="en-US" altLang="ja-JP" sz="2400" b="1" dirty="0"/>
              <a:t>0.3 [deg/s] × 0.039 [s] = 0.0117 [deg]</a:t>
            </a:r>
            <a:endParaRPr kumimoji="1" lang="en-US" altLang="ja-JP" sz="3200" b="1" dirty="0">
              <a:solidFill>
                <a:srgbClr val="FF0000"/>
              </a:solidFill>
            </a:endParaRPr>
          </a:p>
        </p:txBody>
      </p:sp>
      <p:sp>
        <p:nvSpPr>
          <p:cNvPr id="3" name="テキスト ボックス 2">
            <a:extLst>
              <a:ext uri="{FF2B5EF4-FFF2-40B4-BE49-F238E27FC236}">
                <a16:creationId xmlns:a16="http://schemas.microsoft.com/office/drawing/2014/main" xmlns="" id="{D4C3E8C2-1A43-2552-5646-720AAB2763E6}"/>
              </a:ext>
            </a:extLst>
          </p:cNvPr>
          <p:cNvSpPr txBox="1"/>
          <p:nvPr/>
        </p:nvSpPr>
        <p:spPr>
          <a:xfrm rot="20962220">
            <a:off x="4473168" y="1423740"/>
            <a:ext cx="2506885" cy="523220"/>
          </a:xfrm>
          <a:prstGeom prst="rect">
            <a:avLst/>
          </a:prstGeom>
          <a:noFill/>
        </p:spPr>
        <p:txBody>
          <a:bodyPr wrap="square" rtlCol="0">
            <a:spAutoFit/>
          </a:bodyPr>
          <a:lstStyle/>
          <a:p>
            <a:r>
              <a:rPr kumimoji="1" lang="en-US" altLang="ja-JP" sz="2800" dirty="0">
                <a:solidFill>
                  <a:srgbClr val="FF0BFF"/>
                </a:solidFill>
                <a:latin typeface="Times New Roman" panose="02020603050405020304" pitchFamily="18" charset="0"/>
                <a:cs typeface="Times New Roman" panose="02020603050405020304" pitchFamily="18" charset="0"/>
              </a:rPr>
              <a:t>Preliminary</a:t>
            </a:r>
            <a:endParaRPr kumimoji="1" lang="ja-JP" altLang="en-US" sz="2800" dirty="0">
              <a:solidFill>
                <a:srgbClr val="FF0B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0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A6E720-389F-A8D5-BCAB-3DE8F8C705D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7CCE02FC-D5A3-22F9-41CC-00EE3240777A}"/>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FC1F6363-7247-2BCF-462A-2393EBFCD0DF}"/>
              </a:ext>
            </a:extLst>
          </p:cNvPr>
          <p:cNvSpPr txBox="1"/>
          <p:nvPr/>
        </p:nvSpPr>
        <p:spPr>
          <a:xfrm>
            <a:off x="330201" y="90081"/>
            <a:ext cx="8604794" cy="646331"/>
          </a:xfrm>
          <a:prstGeom prst="rect">
            <a:avLst/>
          </a:prstGeom>
          <a:noFill/>
        </p:spPr>
        <p:txBody>
          <a:bodyPr wrap="square" rtlCol="0">
            <a:spAutoFit/>
          </a:bodyPr>
          <a:lstStyle/>
          <a:p>
            <a:r>
              <a:rPr kumimoji="1" lang="en-US" altLang="ja-JP" sz="3600" b="1" dirty="0">
                <a:latin typeface="+mn-ea"/>
              </a:rPr>
              <a:t>Cosmic Gamma ray(sub-</a:t>
            </a:r>
            <a:r>
              <a:rPr kumimoji="1" lang="en-US" altLang="ja-JP" sz="3600" b="1" dirty="0" err="1">
                <a:latin typeface="+mn-ea"/>
              </a:rPr>
              <a:t>GeV,GeV</a:t>
            </a:r>
            <a:r>
              <a:rPr kumimoji="1" lang="en-US" altLang="ja-JP" sz="3600" b="1" dirty="0">
                <a:latin typeface="+mn-ea"/>
              </a:rPr>
              <a:t>)</a:t>
            </a:r>
            <a:endParaRPr kumimoji="1" lang="en-US" altLang="ja-JP" sz="3600" b="1" dirty="0"/>
          </a:p>
        </p:txBody>
      </p:sp>
      <p:sp>
        <p:nvSpPr>
          <p:cNvPr id="17" name="テキスト ボックス 8">
            <a:extLst>
              <a:ext uri="{FF2B5EF4-FFF2-40B4-BE49-F238E27FC236}">
                <a16:creationId xmlns:a16="http://schemas.microsoft.com/office/drawing/2014/main" xmlns="" id="{5D67E11B-BE34-F7FF-F268-12A9EE849CCE}"/>
              </a:ext>
            </a:extLst>
          </p:cNvPr>
          <p:cNvSpPr txBox="1"/>
          <p:nvPr/>
        </p:nvSpPr>
        <p:spPr>
          <a:xfrm>
            <a:off x="0" y="5653205"/>
            <a:ext cx="737086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2800" dirty="0">
                <a:solidFill>
                  <a:schemeClr val="bg1"/>
                </a:solidFill>
                <a:latin typeface="Yu Gothic UI Semibold" panose="020B0700000000000000" pitchFamily="50" charset="-128"/>
                <a:ea typeface="Yu Gothic UI Semibold" panose="020B0700000000000000" pitchFamily="50" charset="-128"/>
              </a:rPr>
              <a:t>NASA  Fermi-LAT</a:t>
            </a:r>
            <a:r>
              <a:rPr lang="ja-JP" altLang="en-US" sz="2800" dirty="0">
                <a:solidFill>
                  <a:schemeClr val="bg1"/>
                </a:solidFill>
                <a:latin typeface="Yu Gothic UI Semibold" panose="020B0700000000000000" pitchFamily="50" charset="-128"/>
                <a:ea typeface="Yu Gothic UI Semibold" panose="020B0700000000000000" pitchFamily="50" charset="-128"/>
              </a:rPr>
              <a:t>による</a:t>
            </a:r>
            <a:r>
              <a:rPr lang="en-US" altLang="ja-JP" sz="2800" dirty="0">
                <a:solidFill>
                  <a:schemeClr val="bg1"/>
                </a:solidFill>
                <a:latin typeface="Yu Gothic UI Semibold" panose="020B0700000000000000" pitchFamily="50" charset="-128"/>
                <a:ea typeface="Yu Gothic UI Semibold" panose="020B0700000000000000" pitchFamily="50" charset="-128"/>
              </a:rPr>
              <a:t>9</a:t>
            </a:r>
            <a:r>
              <a:rPr lang="ja-JP" altLang="en-US" sz="2800" dirty="0">
                <a:solidFill>
                  <a:schemeClr val="bg1"/>
                </a:solidFill>
                <a:latin typeface="Yu Gothic UI Semibold" panose="020B0700000000000000" pitchFamily="50" charset="-128"/>
                <a:ea typeface="Yu Gothic UI Semibold" panose="020B0700000000000000" pitchFamily="50" charset="-128"/>
              </a:rPr>
              <a:t>年間の観測　</a:t>
            </a:r>
            <a:r>
              <a:rPr lang="en-US" altLang="ja-JP" sz="2800" dirty="0">
                <a:solidFill>
                  <a:schemeClr val="bg1"/>
                </a:solidFill>
                <a:latin typeface="Yu Gothic UI Semibold" panose="020B0700000000000000" pitchFamily="50" charset="-128"/>
                <a:ea typeface="Yu Gothic UI Semibold" panose="020B0700000000000000" pitchFamily="50" charset="-128"/>
              </a:rPr>
              <a:t>&gt;1GeV</a:t>
            </a:r>
          </a:p>
        </p:txBody>
      </p:sp>
      <p:pic>
        <p:nvPicPr>
          <p:cNvPr id="6" name="図 5">
            <a:extLst>
              <a:ext uri="{FF2B5EF4-FFF2-40B4-BE49-F238E27FC236}">
                <a16:creationId xmlns:a16="http://schemas.microsoft.com/office/drawing/2014/main" xmlns="" id="{9E3D672E-D5AD-EA69-8DB2-3B3266E8F5A6}"/>
              </a:ext>
            </a:extLst>
          </p:cNvPr>
          <p:cNvPicPr>
            <a:picLocks noChangeAspect="1"/>
          </p:cNvPicPr>
          <p:nvPr/>
        </p:nvPicPr>
        <p:blipFill rotWithShape="1">
          <a:blip r:embed="rId3"/>
          <a:srcRect l="4309" r="3887"/>
          <a:stretch/>
        </p:blipFill>
        <p:spPr>
          <a:xfrm>
            <a:off x="10309" y="1876758"/>
            <a:ext cx="9133691" cy="4974610"/>
          </a:xfrm>
          <a:prstGeom prst="rect">
            <a:avLst/>
          </a:prstGeom>
        </p:spPr>
      </p:pic>
      <p:sp>
        <p:nvSpPr>
          <p:cNvPr id="34" name="テキスト ボックス 33">
            <a:extLst>
              <a:ext uri="{FF2B5EF4-FFF2-40B4-BE49-F238E27FC236}">
                <a16:creationId xmlns:a16="http://schemas.microsoft.com/office/drawing/2014/main" xmlns="" id="{C854399F-A8BD-99CE-1D5E-67A86ABC6E93}"/>
              </a:ext>
            </a:extLst>
          </p:cNvPr>
          <p:cNvSpPr txBox="1"/>
          <p:nvPr/>
        </p:nvSpPr>
        <p:spPr>
          <a:xfrm>
            <a:off x="4431977" y="6442236"/>
            <a:ext cx="4701714" cy="400110"/>
          </a:xfrm>
          <a:prstGeom prst="rect">
            <a:avLst/>
          </a:prstGeom>
          <a:noFill/>
        </p:spPr>
        <p:txBody>
          <a:bodyPr wrap="square" rtlCol="0">
            <a:spAutoFit/>
          </a:bodyPr>
          <a:lstStyle/>
          <a:p>
            <a:pPr algn="r"/>
            <a:r>
              <a:rPr kumimoji="1" lang="en-US" altLang="ja-JP" sz="2000" b="1" dirty="0">
                <a:solidFill>
                  <a:schemeClr val="bg1"/>
                </a:solidFill>
              </a:rPr>
              <a:t>Fermi-LAT&gt; 1GeV</a:t>
            </a:r>
          </a:p>
        </p:txBody>
      </p:sp>
      <p:grpSp>
        <p:nvGrpSpPr>
          <p:cNvPr id="2" name="グループ化 1">
            <a:extLst>
              <a:ext uri="{FF2B5EF4-FFF2-40B4-BE49-F238E27FC236}">
                <a16:creationId xmlns:a16="http://schemas.microsoft.com/office/drawing/2014/main" xmlns="" id="{1E554238-EBA3-98BC-AF5F-B0DD3BC16011}"/>
              </a:ext>
            </a:extLst>
          </p:cNvPr>
          <p:cNvGrpSpPr/>
          <p:nvPr/>
        </p:nvGrpSpPr>
        <p:grpSpPr>
          <a:xfrm>
            <a:off x="137742" y="5208165"/>
            <a:ext cx="4370832" cy="1590452"/>
            <a:chOff x="-113498" y="5172249"/>
            <a:chExt cx="4370832" cy="1590452"/>
          </a:xfrm>
        </p:grpSpPr>
        <p:pic>
          <p:nvPicPr>
            <p:cNvPr id="4" name="図 3">
              <a:extLst>
                <a:ext uri="{FF2B5EF4-FFF2-40B4-BE49-F238E27FC236}">
                  <a16:creationId xmlns:a16="http://schemas.microsoft.com/office/drawing/2014/main" xmlns="" id="{3C168787-4FE1-3982-7483-269291735B42}"/>
                </a:ext>
              </a:extLst>
            </p:cNvPr>
            <p:cNvPicPr>
              <a:picLocks noChangeAspect="1"/>
            </p:cNvPicPr>
            <p:nvPr/>
          </p:nvPicPr>
          <p:blipFill rotWithShape="1">
            <a:blip r:embed="rId4">
              <a:extLst>
                <a:ext uri="{28A0092B-C50C-407E-A947-70E740481C1C}">
                  <a14:useLocalDpi xmlns:a14="http://schemas.microsoft.com/office/drawing/2010/main" val="0"/>
                </a:ext>
              </a:extLst>
            </a:blip>
            <a:srcRect l="1152" t="33864" r="1154" b="35473"/>
            <a:stretch/>
          </p:blipFill>
          <p:spPr>
            <a:xfrm>
              <a:off x="-113498" y="5172249"/>
              <a:ext cx="4370832" cy="1380386"/>
            </a:xfrm>
            <a:prstGeom prst="rect">
              <a:avLst/>
            </a:prstGeom>
          </p:spPr>
        </p:pic>
        <p:sp>
          <p:nvSpPr>
            <p:cNvPr id="7" name="テキスト ボックス 6">
              <a:extLst>
                <a:ext uri="{FF2B5EF4-FFF2-40B4-BE49-F238E27FC236}">
                  <a16:creationId xmlns:a16="http://schemas.microsoft.com/office/drawing/2014/main" xmlns="" id="{4C25ABED-5684-A6A1-B8A5-22E32EEC84C6}"/>
                </a:ext>
              </a:extLst>
            </p:cNvPr>
            <p:cNvSpPr txBox="1"/>
            <p:nvPr/>
          </p:nvSpPr>
          <p:spPr>
            <a:xfrm>
              <a:off x="379600" y="6485702"/>
              <a:ext cx="3801137" cy="276999"/>
            </a:xfrm>
            <a:prstGeom prst="rect">
              <a:avLst/>
            </a:prstGeom>
            <a:noFill/>
          </p:spPr>
          <p:txBody>
            <a:bodyPr wrap="square">
              <a:spAutoFit/>
            </a:bodyPr>
            <a:lstStyle/>
            <a:p>
              <a:r>
                <a:rPr lang="nl-NL" altLang="ja-JP" sz="1200" dirty="0">
                  <a:solidFill>
                    <a:schemeClr val="bg1"/>
                  </a:solidFill>
                  <a:latin typeface="Times New Roman" panose="02020603050405020304" pitchFamily="18" charset="0"/>
                  <a:cs typeface="Times New Roman" panose="02020603050405020304" pitchFamily="18" charset="0"/>
                </a:rPr>
                <a:t>T. Daylan et al., P hys.DarkUniverse,Vol.12,pp1 (2016)</a:t>
              </a:r>
              <a:endParaRPr lang="ja-JP" altLang="en-US" sz="1200" dirty="0">
                <a:solidFill>
                  <a:schemeClr val="bg1"/>
                </a:solidFill>
                <a:latin typeface="Times New Roman" panose="02020603050405020304" pitchFamily="18" charset="0"/>
                <a:cs typeface="Times New Roman" panose="02020603050405020304" pitchFamily="18" charset="0"/>
              </a:endParaRPr>
            </a:p>
          </p:txBody>
        </p:sp>
      </p:grpSp>
      <p:sp>
        <p:nvSpPr>
          <p:cNvPr id="8" name="テキスト ボックス 7">
            <a:extLst>
              <a:ext uri="{FF2B5EF4-FFF2-40B4-BE49-F238E27FC236}">
                <a16:creationId xmlns:a16="http://schemas.microsoft.com/office/drawing/2014/main" xmlns="" id="{C70EC8B7-609F-84DB-BF5B-8E5DC88D4C4F}"/>
              </a:ext>
            </a:extLst>
          </p:cNvPr>
          <p:cNvSpPr txBox="1"/>
          <p:nvPr/>
        </p:nvSpPr>
        <p:spPr>
          <a:xfrm>
            <a:off x="2210902" y="5203279"/>
            <a:ext cx="1659929" cy="307777"/>
          </a:xfrm>
          <a:prstGeom prst="rect">
            <a:avLst/>
          </a:prstGeom>
          <a:noFill/>
        </p:spPr>
        <p:txBody>
          <a:bodyPr wrap="square">
            <a:spAutoFit/>
          </a:bodyPr>
          <a:lstStyle/>
          <a:p>
            <a:r>
              <a:rPr lang="en-US" altLang="ja-JP" sz="1400" dirty="0">
                <a:solidFill>
                  <a:schemeClr val="bg1"/>
                </a:solidFill>
                <a:latin typeface="Times New Roman" panose="02020603050405020304" pitchFamily="18" charset="0"/>
                <a:cs typeface="Times New Roman" panose="02020603050405020304" pitchFamily="18" charset="0"/>
              </a:rPr>
              <a:t>Subtracts</a:t>
            </a:r>
            <a:endParaRPr lang="ja-JP" altLang="en-US" sz="1400" dirty="0">
              <a:solidFill>
                <a:schemeClr val="bg1"/>
              </a:solidFill>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xmlns="" id="{33E311CD-8A6F-D919-6E64-C71A1400215C}"/>
              </a:ext>
            </a:extLst>
          </p:cNvPr>
          <p:cNvSpPr txBox="1"/>
          <p:nvPr/>
        </p:nvSpPr>
        <p:spPr>
          <a:xfrm>
            <a:off x="783135" y="5194530"/>
            <a:ext cx="1062764" cy="307777"/>
          </a:xfrm>
          <a:prstGeom prst="rect">
            <a:avLst/>
          </a:prstGeom>
          <a:noFill/>
        </p:spPr>
        <p:txBody>
          <a:bodyPr wrap="square">
            <a:spAutoFit/>
          </a:bodyPr>
          <a:lstStyle/>
          <a:p>
            <a:r>
              <a:rPr lang="en-US" altLang="ja-JP" sz="1400" dirty="0">
                <a:solidFill>
                  <a:schemeClr val="bg1"/>
                </a:solidFill>
                <a:latin typeface="Times New Roman" panose="02020603050405020304" pitchFamily="18" charset="0"/>
                <a:cs typeface="Times New Roman" panose="02020603050405020304" pitchFamily="18" charset="0"/>
              </a:rPr>
              <a:t>All photons</a:t>
            </a:r>
          </a:p>
        </p:txBody>
      </p:sp>
      <p:cxnSp>
        <p:nvCxnSpPr>
          <p:cNvPr id="10" name="直線コネクタ 9">
            <a:extLst>
              <a:ext uri="{FF2B5EF4-FFF2-40B4-BE49-F238E27FC236}">
                <a16:creationId xmlns:a16="http://schemas.microsoft.com/office/drawing/2014/main" xmlns="" id="{704157CF-1759-EF53-A86D-BA67558D6A62}"/>
              </a:ext>
            </a:extLst>
          </p:cNvPr>
          <p:cNvCxnSpPr>
            <a:cxnSpLocks/>
          </p:cNvCxnSpPr>
          <p:nvPr/>
        </p:nvCxnSpPr>
        <p:spPr>
          <a:xfrm flipV="1">
            <a:off x="137742" y="4486568"/>
            <a:ext cx="4370832" cy="719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xmlns="" id="{8EC9FBC2-41FB-A072-B126-D4232159744D}"/>
              </a:ext>
            </a:extLst>
          </p:cNvPr>
          <p:cNvSpPr/>
          <p:nvPr/>
        </p:nvSpPr>
        <p:spPr>
          <a:xfrm>
            <a:off x="4508574" y="4277066"/>
            <a:ext cx="167337" cy="19581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2" name="直線コネクタ 11">
            <a:extLst>
              <a:ext uri="{FF2B5EF4-FFF2-40B4-BE49-F238E27FC236}">
                <a16:creationId xmlns:a16="http://schemas.microsoft.com/office/drawing/2014/main" xmlns="" id="{1E177211-57C3-C5C9-B26B-0B816233D2C6}"/>
              </a:ext>
            </a:extLst>
          </p:cNvPr>
          <p:cNvCxnSpPr>
            <a:cxnSpLocks/>
          </p:cNvCxnSpPr>
          <p:nvPr/>
        </p:nvCxnSpPr>
        <p:spPr>
          <a:xfrm flipV="1">
            <a:off x="4486160" y="4486568"/>
            <a:ext cx="189751" cy="7545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イメージ" descr="イメージ">
            <a:extLst>
              <a:ext uri="{FF2B5EF4-FFF2-40B4-BE49-F238E27FC236}">
                <a16:creationId xmlns:a16="http://schemas.microsoft.com/office/drawing/2014/main" xmlns="" id="{67E8122F-0417-BEDA-E9CA-BF6B8361457F}"/>
              </a:ext>
            </a:extLst>
          </p:cNvPr>
          <p:cNvPicPr>
            <a:picLocks noChangeAspect="1"/>
          </p:cNvPicPr>
          <p:nvPr/>
        </p:nvPicPr>
        <p:blipFill>
          <a:blip r:embed="rId5"/>
          <a:stretch>
            <a:fillRect/>
          </a:stretch>
        </p:blipFill>
        <p:spPr>
          <a:xfrm>
            <a:off x="6287851" y="1274343"/>
            <a:ext cx="2533853" cy="2389062"/>
          </a:xfrm>
          <a:prstGeom prst="rect">
            <a:avLst/>
          </a:prstGeom>
          <a:ln w="12700">
            <a:miter lim="400000"/>
          </a:ln>
        </p:spPr>
      </p:pic>
      <p:sp>
        <p:nvSpPr>
          <p:cNvPr id="21" name="正方形/長方形 20">
            <a:extLst>
              <a:ext uri="{FF2B5EF4-FFF2-40B4-BE49-F238E27FC236}">
                <a16:creationId xmlns:a16="http://schemas.microsoft.com/office/drawing/2014/main" xmlns="" id="{148E3764-59C4-5435-CBDA-E7A8C7310F0A}"/>
              </a:ext>
            </a:extLst>
          </p:cNvPr>
          <p:cNvSpPr/>
          <p:nvPr/>
        </p:nvSpPr>
        <p:spPr>
          <a:xfrm>
            <a:off x="7065846" y="4364063"/>
            <a:ext cx="167337" cy="19581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3" name="直線コネクタ 22">
            <a:extLst>
              <a:ext uri="{FF2B5EF4-FFF2-40B4-BE49-F238E27FC236}">
                <a16:creationId xmlns:a16="http://schemas.microsoft.com/office/drawing/2014/main" xmlns="" id="{2A82B01E-F7FE-28DF-AB25-58DCAC0FBABF}"/>
              </a:ext>
            </a:extLst>
          </p:cNvPr>
          <p:cNvCxnSpPr>
            <a:cxnSpLocks/>
          </p:cNvCxnSpPr>
          <p:nvPr/>
        </p:nvCxnSpPr>
        <p:spPr>
          <a:xfrm flipV="1">
            <a:off x="7243492" y="3663405"/>
            <a:ext cx="1578212" cy="714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xmlns="" id="{E3074D56-86F2-AD15-7D5C-7156EF35690B}"/>
              </a:ext>
            </a:extLst>
          </p:cNvPr>
          <p:cNvCxnSpPr>
            <a:cxnSpLocks/>
          </p:cNvCxnSpPr>
          <p:nvPr/>
        </p:nvCxnSpPr>
        <p:spPr>
          <a:xfrm flipH="1" flipV="1">
            <a:off x="6287851" y="3664466"/>
            <a:ext cx="806800" cy="6995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a:extLst>
              <a:ext uri="{FF2B5EF4-FFF2-40B4-BE49-F238E27FC236}">
                <a16:creationId xmlns:a16="http://schemas.microsoft.com/office/drawing/2014/main" xmlns="" id="{33E0325A-E634-68DC-48B5-B2E33C18B593}"/>
              </a:ext>
            </a:extLst>
          </p:cNvPr>
          <p:cNvSpPr>
            <a:spLocks noGrp="1"/>
          </p:cNvSpPr>
          <p:nvPr>
            <p:ph type="sldNum" sz="quarter" idx="12"/>
          </p:nvPr>
        </p:nvSpPr>
        <p:spPr/>
        <p:txBody>
          <a:bodyPr/>
          <a:lstStyle/>
          <a:p>
            <a:fld id="{32F2029B-449B-4A15-AEEA-21A8CF85B575}" type="slidenum">
              <a:rPr kumimoji="1" lang="ja-JP" altLang="en-US" smtClean="0"/>
              <a:t>4</a:t>
            </a:fld>
            <a:endParaRPr kumimoji="1" lang="ja-JP" altLang="en-US"/>
          </a:p>
        </p:txBody>
      </p:sp>
      <p:sp>
        <p:nvSpPr>
          <p:cNvPr id="14" name="テキスト ボックス 13">
            <a:extLst>
              <a:ext uri="{FF2B5EF4-FFF2-40B4-BE49-F238E27FC236}">
                <a16:creationId xmlns:a16="http://schemas.microsoft.com/office/drawing/2014/main" xmlns="" id="{CB129295-9259-12EC-A8C0-15E6C32D4F84}"/>
              </a:ext>
            </a:extLst>
          </p:cNvPr>
          <p:cNvSpPr txBox="1"/>
          <p:nvPr/>
        </p:nvSpPr>
        <p:spPr>
          <a:xfrm>
            <a:off x="3552589" y="3811625"/>
            <a:ext cx="2079305" cy="369332"/>
          </a:xfrm>
          <a:prstGeom prst="rect">
            <a:avLst/>
          </a:prstGeom>
          <a:noFill/>
        </p:spPr>
        <p:txBody>
          <a:bodyPr wrap="square" rtlCol="0">
            <a:spAutoFit/>
          </a:bodyPr>
          <a:lstStyle/>
          <a:p>
            <a:r>
              <a:rPr kumimoji="1" lang="en-US" altLang="ja-JP" b="1" dirty="0">
                <a:solidFill>
                  <a:schemeClr val="bg1"/>
                </a:solidFill>
              </a:rPr>
              <a:t>Galactic Center</a:t>
            </a:r>
            <a:endParaRPr kumimoji="1" lang="ja-JP" altLang="en-US" b="1" dirty="0">
              <a:solidFill>
                <a:schemeClr val="bg1"/>
              </a:solidFill>
            </a:endParaRPr>
          </a:p>
        </p:txBody>
      </p:sp>
      <p:sp>
        <p:nvSpPr>
          <p:cNvPr id="15" name="テキスト ボックス 14">
            <a:extLst>
              <a:ext uri="{FF2B5EF4-FFF2-40B4-BE49-F238E27FC236}">
                <a16:creationId xmlns:a16="http://schemas.microsoft.com/office/drawing/2014/main" xmlns="" id="{0818ACA7-ED29-61A7-AAD4-C293359CD54D}"/>
              </a:ext>
            </a:extLst>
          </p:cNvPr>
          <p:cNvSpPr txBox="1"/>
          <p:nvPr/>
        </p:nvSpPr>
        <p:spPr>
          <a:xfrm>
            <a:off x="6264596" y="4574326"/>
            <a:ext cx="2079305" cy="369332"/>
          </a:xfrm>
          <a:prstGeom prst="rect">
            <a:avLst/>
          </a:prstGeom>
          <a:noFill/>
        </p:spPr>
        <p:txBody>
          <a:bodyPr wrap="square" rtlCol="0">
            <a:spAutoFit/>
          </a:bodyPr>
          <a:lstStyle/>
          <a:p>
            <a:r>
              <a:rPr kumimoji="1" lang="en-US" altLang="ja-JP" b="1" dirty="0">
                <a:solidFill>
                  <a:schemeClr val="bg1"/>
                </a:solidFill>
              </a:rPr>
              <a:t>Vela Pulsar</a:t>
            </a:r>
            <a:endParaRPr kumimoji="1" lang="ja-JP" altLang="en-US" b="1" dirty="0">
              <a:solidFill>
                <a:schemeClr val="bg1"/>
              </a:solidFill>
            </a:endParaRPr>
          </a:p>
        </p:txBody>
      </p:sp>
      <p:sp>
        <p:nvSpPr>
          <p:cNvPr id="16" name="テキスト ボックス 15">
            <a:extLst>
              <a:ext uri="{FF2B5EF4-FFF2-40B4-BE49-F238E27FC236}">
                <a16:creationId xmlns:a16="http://schemas.microsoft.com/office/drawing/2014/main" xmlns="" id="{D1901459-0AE6-BD95-A0C6-FA96C2E496F8}"/>
              </a:ext>
            </a:extLst>
          </p:cNvPr>
          <p:cNvSpPr txBox="1"/>
          <p:nvPr/>
        </p:nvSpPr>
        <p:spPr>
          <a:xfrm flipH="1">
            <a:off x="49983" y="1079014"/>
            <a:ext cx="6237868" cy="830997"/>
          </a:xfrm>
          <a:prstGeom prst="rect">
            <a:avLst/>
          </a:prstGeom>
          <a:noFill/>
        </p:spPr>
        <p:txBody>
          <a:bodyPr wrap="square" rtlCol="0">
            <a:spAutoFit/>
          </a:bodyPr>
          <a:lstStyle/>
          <a:p>
            <a:r>
              <a:rPr kumimoji="1" lang="en-US" altLang="ja-JP" sz="2400" b="1" dirty="0"/>
              <a:t>However, there are some unresolved issues in this energy observation.</a:t>
            </a:r>
          </a:p>
        </p:txBody>
      </p:sp>
    </p:spTree>
    <p:extLst>
      <p:ext uri="{BB962C8B-B14F-4D97-AF65-F5344CB8AC3E}">
        <p14:creationId xmlns:p14="http://schemas.microsoft.com/office/powerpoint/2010/main" val="884361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xmlns="" id="{EA31CE4C-B1DD-9C16-60D2-6E2955ED02EF}"/>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テキスト ボックス 189">
            <a:extLst>
              <a:ext uri="{FF2B5EF4-FFF2-40B4-BE49-F238E27FC236}">
                <a16:creationId xmlns:a16="http://schemas.microsoft.com/office/drawing/2014/main" xmlns="" id="{79642C87-4047-1142-BDE7-C2DBDBE78324}"/>
              </a:ext>
            </a:extLst>
          </p:cNvPr>
          <p:cNvSpPr txBox="1"/>
          <p:nvPr/>
        </p:nvSpPr>
        <p:spPr>
          <a:xfrm>
            <a:off x="0" y="20409"/>
            <a:ext cx="9143999" cy="1077218"/>
          </a:xfrm>
          <a:prstGeom prst="rect">
            <a:avLst/>
          </a:prstGeom>
          <a:noFill/>
        </p:spPr>
        <p:txBody>
          <a:bodyPr wrap="square" rtlCol="0">
            <a:spAutoFit/>
          </a:bodyPr>
          <a:lstStyle/>
          <a:p>
            <a:r>
              <a:rPr kumimoji="1" lang="en-US" altLang="ja-JP" sz="3200" b="1" dirty="0"/>
              <a:t>Atmospheric gamma ray observation at the balloon attitude (</a:t>
            </a:r>
            <a:r>
              <a:rPr kumimoji="1" lang="ja-JP" altLang="en-US" sz="3200" b="1" dirty="0"/>
              <a:t>～</a:t>
            </a:r>
            <a:r>
              <a:rPr kumimoji="1" lang="en-US" altLang="ja-JP" sz="3200" b="1" dirty="0"/>
              <a:t>36km)</a:t>
            </a:r>
          </a:p>
        </p:txBody>
      </p:sp>
      <p:sp>
        <p:nvSpPr>
          <p:cNvPr id="2" name="スライド番号プレースホルダー 1">
            <a:extLst>
              <a:ext uri="{FF2B5EF4-FFF2-40B4-BE49-F238E27FC236}">
                <a16:creationId xmlns:a16="http://schemas.microsoft.com/office/drawing/2014/main" xmlns="" id="{D985CB2F-7C7B-80FA-027D-6022A408D224}"/>
              </a:ext>
            </a:extLst>
          </p:cNvPr>
          <p:cNvSpPr>
            <a:spLocks noGrp="1"/>
          </p:cNvSpPr>
          <p:nvPr>
            <p:ph type="sldNum" sz="quarter" idx="12"/>
          </p:nvPr>
        </p:nvSpPr>
        <p:spPr/>
        <p:txBody>
          <a:bodyPr/>
          <a:lstStyle/>
          <a:p>
            <a:fld id="{32F2029B-449B-4A15-AEEA-21A8CF85B575}" type="slidenum">
              <a:rPr kumimoji="1" lang="ja-JP" altLang="en-US" smtClean="0"/>
              <a:t>40</a:t>
            </a:fld>
            <a:endParaRPr kumimoji="1" lang="ja-JP" altLang="en-US"/>
          </a:p>
        </p:txBody>
      </p:sp>
      <p:sp>
        <p:nvSpPr>
          <p:cNvPr id="9" name="テキスト ボックス 8">
            <a:extLst>
              <a:ext uri="{FF2B5EF4-FFF2-40B4-BE49-F238E27FC236}">
                <a16:creationId xmlns:a16="http://schemas.microsoft.com/office/drawing/2014/main" xmlns="" id="{19F0C9D3-C176-6BAA-7DE5-117D80A986A6}"/>
              </a:ext>
            </a:extLst>
          </p:cNvPr>
          <p:cNvSpPr txBox="1"/>
          <p:nvPr/>
        </p:nvSpPr>
        <p:spPr>
          <a:xfrm>
            <a:off x="186792" y="6408422"/>
            <a:ext cx="8186228" cy="400110"/>
          </a:xfrm>
          <a:prstGeom prst="rect">
            <a:avLst/>
          </a:prstGeom>
          <a:noFill/>
        </p:spPr>
        <p:txBody>
          <a:bodyPr wrap="square" rtlCol="0">
            <a:spAutoFit/>
          </a:bodyPr>
          <a:lstStyle/>
          <a:p>
            <a:r>
              <a:rPr kumimoji="1" lang="en-US" altLang="ja-JP" sz="2000" b="1" dirty="0">
                <a:solidFill>
                  <a:srgbClr val="FF0000"/>
                </a:solidFill>
              </a:rPr>
              <a:t>We understand our main background and the detector response</a:t>
            </a:r>
          </a:p>
        </p:txBody>
      </p:sp>
      <p:grpSp>
        <p:nvGrpSpPr>
          <p:cNvPr id="11" name="グループ化 10">
            <a:extLst>
              <a:ext uri="{FF2B5EF4-FFF2-40B4-BE49-F238E27FC236}">
                <a16:creationId xmlns:a16="http://schemas.microsoft.com/office/drawing/2014/main" xmlns="" id="{38DEA165-0A7F-6E68-0CD7-768905C9E6E1}"/>
              </a:ext>
            </a:extLst>
          </p:cNvPr>
          <p:cNvGrpSpPr/>
          <p:nvPr/>
        </p:nvGrpSpPr>
        <p:grpSpPr>
          <a:xfrm>
            <a:off x="186792" y="1010194"/>
            <a:ext cx="8614308" cy="5398228"/>
            <a:chOff x="186792" y="1010194"/>
            <a:chExt cx="8614308" cy="5398228"/>
          </a:xfrm>
        </p:grpSpPr>
        <p:pic>
          <p:nvPicPr>
            <p:cNvPr id="5" name="図 4">
              <a:extLst>
                <a:ext uri="{FF2B5EF4-FFF2-40B4-BE49-F238E27FC236}">
                  <a16:creationId xmlns:a16="http://schemas.microsoft.com/office/drawing/2014/main" xmlns="" id="{B6FF1B98-02AE-F0F2-0715-0EED4BC894C0}"/>
                </a:ext>
              </a:extLst>
            </p:cNvPr>
            <p:cNvPicPr>
              <a:picLocks noChangeAspect="1"/>
            </p:cNvPicPr>
            <p:nvPr/>
          </p:nvPicPr>
          <p:blipFill>
            <a:blip r:embed="rId3"/>
            <a:srcRect t="13780" b="4504"/>
            <a:stretch/>
          </p:blipFill>
          <p:spPr>
            <a:xfrm>
              <a:off x="186792" y="1100275"/>
              <a:ext cx="8614308" cy="5308147"/>
            </a:xfrm>
            <a:prstGeom prst="rect">
              <a:avLst/>
            </a:prstGeom>
          </p:spPr>
        </p:pic>
        <p:sp>
          <p:nvSpPr>
            <p:cNvPr id="10" name="テキスト ボックス 9">
              <a:extLst>
                <a:ext uri="{FF2B5EF4-FFF2-40B4-BE49-F238E27FC236}">
                  <a16:creationId xmlns:a16="http://schemas.microsoft.com/office/drawing/2014/main" xmlns="" id="{DEA4983B-0915-BFFE-7378-F5ED8C9D5A0C}"/>
                </a:ext>
              </a:extLst>
            </p:cNvPr>
            <p:cNvSpPr txBox="1"/>
            <p:nvPr/>
          </p:nvSpPr>
          <p:spPr>
            <a:xfrm>
              <a:off x="962025" y="1010194"/>
              <a:ext cx="608058" cy="369332"/>
            </a:xfrm>
            <a:prstGeom prst="rect">
              <a:avLst/>
            </a:prstGeom>
            <a:solidFill>
              <a:schemeClr val="bg1"/>
            </a:solidFill>
          </p:spPr>
          <p:txBody>
            <a:bodyPr wrap="square" rtlCol="0">
              <a:spAutoFit/>
            </a:bodyPr>
            <a:lstStyle/>
            <a:p>
              <a:pPr algn="r"/>
              <a:r>
                <a:rPr kumimoji="1" lang="en-US" altLang="ja-JP" b="1" dirty="0">
                  <a:latin typeface="Times New Roman" panose="02020603050405020304" pitchFamily="18" charset="0"/>
                  <a:cs typeface="Times New Roman" panose="02020603050405020304" pitchFamily="18" charset="0"/>
                </a:rPr>
                <a:t>10</a:t>
              </a:r>
              <a:r>
                <a:rPr kumimoji="1" lang="en-US" altLang="ja-JP" b="1" baseline="30000" dirty="0">
                  <a:latin typeface="Times New Roman" panose="02020603050405020304" pitchFamily="18" charset="0"/>
                  <a:cs typeface="Times New Roman" panose="02020603050405020304" pitchFamily="18" charset="0"/>
                </a:rPr>
                <a:t>-4</a:t>
              </a:r>
            </a:p>
          </p:txBody>
        </p:sp>
      </p:grpSp>
    </p:spTree>
    <p:extLst>
      <p:ext uri="{BB962C8B-B14F-4D97-AF65-F5344CB8AC3E}">
        <p14:creationId xmlns:p14="http://schemas.microsoft.com/office/powerpoint/2010/main" val="1726458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72BD3E-C38A-7EF5-0CF9-400A3B92864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9D63B4F6-617D-C53C-67AD-7265F300A7C9}"/>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41</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1BB39C47-9F71-D026-4897-0F65F04EA3F4}"/>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1D80E74B-96F2-BD66-EDD7-AE9C741FC2EF}"/>
              </a:ext>
            </a:extLst>
          </p:cNvPr>
          <p:cNvSpPr txBox="1"/>
          <p:nvPr/>
        </p:nvSpPr>
        <p:spPr>
          <a:xfrm>
            <a:off x="0" y="91722"/>
            <a:ext cx="9144000" cy="769441"/>
          </a:xfrm>
          <a:prstGeom prst="rect">
            <a:avLst/>
          </a:prstGeom>
          <a:noFill/>
        </p:spPr>
        <p:txBody>
          <a:bodyPr wrap="square" rtlCol="0">
            <a:spAutoFit/>
          </a:bodyPr>
          <a:lstStyle/>
          <a:p>
            <a:r>
              <a:rPr kumimoji="1" lang="en-US" altLang="ja-JP" sz="4400" b="1" dirty="0">
                <a:latin typeface="+mn-ea"/>
              </a:rPr>
              <a:t>Analysis Flow</a:t>
            </a:r>
          </a:p>
        </p:txBody>
      </p:sp>
      <p:sp>
        <p:nvSpPr>
          <p:cNvPr id="16" name="Emulsion data scanning">
            <a:extLst>
              <a:ext uri="{FF2B5EF4-FFF2-40B4-BE49-F238E27FC236}">
                <a16:creationId xmlns:a16="http://schemas.microsoft.com/office/drawing/2014/main" xmlns="" id="{1B205B36-7A67-57A6-30C5-A728C459F85D}"/>
              </a:ext>
            </a:extLst>
          </p:cNvPr>
          <p:cNvSpPr txBox="1"/>
          <p:nvPr/>
        </p:nvSpPr>
        <p:spPr>
          <a:xfrm>
            <a:off x="4158912" y="1076010"/>
            <a:ext cx="4203686" cy="266933"/>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a:latin typeface="Helvetica"/>
                <a:ea typeface="Helvetica"/>
                <a:cs typeface="Helvetica"/>
                <a:sym typeface="Helvetica"/>
              </a:defRPr>
            </a:lvl1pPr>
          </a:lstStyle>
          <a:p>
            <a:r>
              <a:rPr sz="1266"/>
              <a:t> Emulsion data scanning</a:t>
            </a:r>
          </a:p>
        </p:txBody>
      </p:sp>
      <p:sp>
        <p:nvSpPr>
          <p:cNvPr id="17" name="Star Camera…">
            <a:extLst>
              <a:ext uri="{FF2B5EF4-FFF2-40B4-BE49-F238E27FC236}">
                <a16:creationId xmlns:a16="http://schemas.microsoft.com/office/drawing/2014/main" xmlns="" id="{A5CCB517-EE67-2BA5-79E3-A1E8FA1418C3}"/>
              </a:ext>
            </a:extLst>
          </p:cNvPr>
          <p:cNvSpPr txBox="1"/>
          <p:nvPr/>
        </p:nvSpPr>
        <p:spPr>
          <a:xfrm>
            <a:off x="6091227" y="4081971"/>
            <a:ext cx="2792746" cy="1121077"/>
          </a:xfrm>
          <a:prstGeom prst="rect">
            <a:avLst/>
          </a:prstGeom>
          <a:ln w="38100">
            <a:solidFill>
              <a:schemeClr val="accent5">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solidFill>
                  <a:schemeClr val="accent1">
                    <a:lumMod val="20000"/>
                    <a:lumOff val="80000"/>
                  </a:schemeClr>
                </a:solidFill>
              </a:rPr>
              <a:t>Attitude monitor</a:t>
            </a:r>
          </a:p>
          <a:p>
            <a:pPr>
              <a:lnSpc>
                <a:spcPct val="80000"/>
              </a:lnSpc>
              <a:spcBef>
                <a:spcPts val="1687"/>
              </a:spcBef>
              <a:defRPr sz="3600" b="1">
                <a:solidFill>
                  <a:schemeClr val="accent2"/>
                </a:solidFill>
                <a:latin typeface="Helvetica"/>
                <a:ea typeface="Helvetica"/>
                <a:cs typeface="Helvetica"/>
                <a:sym typeface="Helvetica"/>
              </a:defRPr>
            </a:pPr>
            <a:r>
              <a:rPr lang="ja-JP" altLang="en-US" sz="2109" dirty="0">
                <a:solidFill>
                  <a:schemeClr val="bg1">
                    <a:lumMod val="65000"/>
                  </a:schemeClr>
                </a:solidFill>
              </a:rPr>
              <a:t>・</a:t>
            </a:r>
            <a:r>
              <a:rPr sz="2109" dirty="0">
                <a:solidFill>
                  <a:schemeClr val="bg1">
                    <a:lumMod val="65000"/>
                  </a:schemeClr>
                </a:solidFill>
              </a:rPr>
              <a:t>Arrival direction on celestial coord.</a:t>
            </a:r>
          </a:p>
        </p:txBody>
      </p:sp>
      <p:sp>
        <p:nvSpPr>
          <p:cNvPr id="19" name="Time stamper…">
            <a:extLst>
              <a:ext uri="{FF2B5EF4-FFF2-40B4-BE49-F238E27FC236}">
                <a16:creationId xmlns:a16="http://schemas.microsoft.com/office/drawing/2014/main" xmlns="" id="{8B6C991E-F649-CE3F-7158-F3EA08D29501}"/>
              </a:ext>
            </a:extLst>
          </p:cNvPr>
          <p:cNvSpPr txBox="1"/>
          <p:nvPr/>
        </p:nvSpPr>
        <p:spPr>
          <a:xfrm>
            <a:off x="6380703" y="2628741"/>
            <a:ext cx="2705696" cy="776944"/>
          </a:xfrm>
          <a:prstGeom prst="rect">
            <a:avLst/>
          </a:prstGeom>
          <a:ln w="38100">
            <a:solidFill>
              <a:schemeClr val="accent6">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b="1">
                <a:solidFill>
                  <a:srgbClr val="669C35"/>
                </a:solidFill>
                <a:latin typeface="Helvetica"/>
                <a:ea typeface="Helvetica"/>
                <a:cs typeface="Helvetica"/>
                <a:sym typeface="Helvetica"/>
              </a:defRPr>
            </a:pPr>
            <a:r>
              <a:rPr sz="2400" dirty="0">
                <a:solidFill>
                  <a:schemeClr val="accent6">
                    <a:lumMod val="20000"/>
                    <a:lumOff val="80000"/>
                  </a:schemeClr>
                </a:solidFill>
              </a:rPr>
              <a:t>Time stamper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Arrival Timing</a:t>
            </a:r>
          </a:p>
        </p:txBody>
      </p:sp>
      <p:sp>
        <p:nvSpPr>
          <p:cNvPr id="20" name="Converter…">
            <a:extLst>
              <a:ext uri="{FF2B5EF4-FFF2-40B4-BE49-F238E27FC236}">
                <a16:creationId xmlns:a16="http://schemas.microsoft.com/office/drawing/2014/main" xmlns="" id="{9982C20C-3EA9-E9A3-CBBB-ACC111B49AD0}"/>
              </a:ext>
            </a:extLst>
          </p:cNvPr>
          <p:cNvSpPr txBox="1"/>
          <p:nvPr/>
        </p:nvSpPr>
        <p:spPr>
          <a:xfrm>
            <a:off x="3197048" y="2070869"/>
            <a:ext cx="3062884" cy="1511312"/>
          </a:xfrm>
          <a:prstGeom prst="rect">
            <a:avLst/>
          </a:prstGeom>
          <a:ln w="50800">
            <a:solidFill>
              <a:schemeClr val="accent2">
                <a:lumMod val="20000"/>
                <a:lumOff val="80000"/>
              </a:schemeClr>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4000" b="1">
                <a:solidFill>
                  <a:schemeClr val="accent5">
                    <a:hueOff val="74980"/>
                    <a:lumOff val="21062"/>
                  </a:schemeClr>
                </a:solidFill>
                <a:latin typeface="Helvetica"/>
                <a:ea typeface="Helvetica"/>
                <a:cs typeface="Helvetica"/>
                <a:sym typeface="Helvetica"/>
              </a:defRPr>
            </a:pPr>
            <a:r>
              <a:rPr sz="2812" dirty="0">
                <a:solidFill>
                  <a:schemeClr val="accent2">
                    <a:lumMod val="20000"/>
                    <a:lumOff val="80000"/>
                  </a:schemeClr>
                </a:solidFill>
              </a:rPr>
              <a:t>Converter</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Event Selection</a:t>
            </a: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a:t>
            </a:r>
            <a:r>
              <a:rPr sz="2180" dirty="0">
                <a:solidFill>
                  <a:schemeClr val="bg1">
                    <a:lumMod val="65000"/>
                  </a:schemeClr>
                </a:solidFill>
              </a:rPr>
              <a:t>Angle, Energy </a:t>
            </a:r>
            <a:r>
              <a:rPr lang="ja-JP" altLang="en-US" sz="2180" dirty="0">
                <a:solidFill>
                  <a:schemeClr val="bg1">
                    <a:lumMod val="65000"/>
                  </a:schemeClr>
                </a:solidFill>
              </a:rPr>
              <a:t>　　</a:t>
            </a:r>
            <a:endParaRPr lang="en-US" altLang="ja-JP" sz="2180" dirty="0">
              <a:solidFill>
                <a:schemeClr val="bg1">
                  <a:lumMod val="65000"/>
                </a:schemeClr>
              </a:solidFill>
            </a:endParaRPr>
          </a:p>
          <a:p>
            <a:pPr marL="223235">
              <a:buSzPct val="171000"/>
              <a:defRPr sz="3100">
                <a:latin typeface="Helvetica"/>
                <a:ea typeface="Helvetica"/>
                <a:cs typeface="Helvetica"/>
                <a:sym typeface="Helvetica"/>
              </a:defRPr>
            </a:pPr>
            <a:r>
              <a:rPr lang="ja-JP" altLang="en-US" sz="2180" dirty="0">
                <a:solidFill>
                  <a:schemeClr val="bg1">
                    <a:lumMod val="65000"/>
                  </a:schemeClr>
                </a:solidFill>
              </a:rPr>
              <a:t>　</a:t>
            </a:r>
            <a:r>
              <a:rPr sz="2180" dirty="0">
                <a:solidFill>
                  <a:schemeClr val="bg1">
                    <a:lumMod val="65000"/>
                  </a:schemeClr>
                </a:solidFill>
              </a:rPr>
              <a:t>reconstruction</a:t>
            </a:r>
          </a:p>
        </p:txBody>
      </p:sp>
      <p:sp>
        <p:nvSpPr>
          <p:cNvPr id="21" name="線">
            <a:extLst>
              <a:ext uri="{FF2B5EF4-FFF2-40B4-BE49-F238E27FC236}">
                <a16:creationId xmlns:a16="http://schemas.microsoft.com/office/drawing/2014/main" xmlns="" id="{87C8244D-77B6-F4B2-64BB-99878FFBFE42}"/>
              </a:ext>
            </a:extLst>
          </p:cNvPr>
          <p:cNvSpPr/>
          <p:nvPr/>
        </p:nvSpPr>
        <p:spPr>
          <a:xfrm flipV="1">
            <a:off x="3989321" y="3566648"/>
            <a:ext cx="1" cy="1902118"/>
          </a:xfrm>
          <a:prstGeom prst="line">
            <a:avLst/>
          </a:prstGeom>
          <a:ln w="63500">
            <a:solidFill>
              <a:srgbClr val="FFCC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3" name="線">
            <a:extLst>
              <a:ext uri="{FF2B5EF4-FFF2-40B4-BE49-F238E27FC236}">
                <a16:creationId xmlns:a16="http://schemas.microsoft.com/office/drawing/2014/main" xmlns="" id="{EC214C31-6923-C609-E4FD-56668988E22F}"/>
              </a:ext>
            </a:extLst>
          </p:cNvPr>
          <p:cNvSpPr/>
          <p:nvPr/>
        </p:nvSpPr>
        <p:spPr>
          <a:xfrm flipV="1">
            <a:off x="4032070" y="4448056"/>
            <a:ext cx="2065444" cy="4"/>
          </a:xfrm>
          <a:prstGeom prst="line">
            <a:avLst/>
          </a:prstGeom>
          <a:ln w="63500">
            <a:solidFill>
              <a:schemeClr val="accent5">
                <a:lumMod val="20000"/>
                <a:lumOff val="80000"/>
              </a:schemeClr>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24" name="線">
            <a:extLst>
              <a:ext uri="{FF2B5EF4-FFF2-40B4-BE49-F238E27FC236}">
                <a16:creationId xmlns:a16="http://schemas.microsoft.com/office/drawing/2014/main" xmlns="" id="{7A76DEDE-7E88-3B48-3B33-BB037D546717}"/>
              </a:ext>
            </a:extLst>
          </p:cNvPr>
          <p:cNvSpPr/>
          <p:nvPr/>
        </p:nvSpPr>
        <p:spPr>
          <a:xfrm>
            <a:off x="4566645" y="1444157"/>
            <a:ext cx="1708895" cy="5890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22" y="8582"/>
                </a:lnTo>
                <a:lnTo>
                  <a:pt x="196" y="8582"/>
                </a:lnTo>
                <a:lnTo>
                  <a:pt x="0" y="21600"/>
                </a:lnTo>
              </a:path>
            </a:pathLst>
          </a:custGeom>
          <a:ln w="88900">
            <a:solidFill>
              <a:srgbClr val="000000"/>
            </a:solidFill>
            <a:miter lim="400000"/>
            <a:tailEnd type="stealth"/>
          </a:ln>
        </p:spPr>
        <p:txBody>
          <a:bodyPr lIns="35719" tIns="35719" rIns="35719" bIns="35719" anchor="ctr"/>
          <a:lstStyle/>
          <a:p>
            <a:endParaRPr sz="1266"/>
          </a:p>
        </p:txBody>
      </p:sp>
      <p:sp>
        <p:nvSpPr>
          <p:cNvPr id="25" name="線">
            <a:extLst>
              <a:ext uri="{FF2B5EF4-FFF2-40B4-BE49-F238E27FC236}">
                <a16:creationId xmlns:a16="http://schemas.microsoft.com/office/drawing/2014/main" xmlns="" id="{40475F59-BFEF-3C1D-67AD-8E907B750B4D}"/>
              </a:ext>
            </a:extLst>
          </p:cNvPr>
          <p:cNvSpPr/>
          <p:nvPr/>
        </p:nvSpPr>
        <p:spPr>
          <a:xfrm>
            <a:off x="6270915" y="1669735"/>
            <a:ext cx="1285601" cy="914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88900">
            <a:solidFill>
              <a:srgbClr val="000000"/>
            </a:solidFill>
            <a:miter lim="400000"/>
            <a:tailEnd type="stealth"/>
          </a:ln>
        </p:spPr>
        <p:txBody>
          <a:bodyPr lIns="35719" tIns="35719" rIns="35719" bIns="35719" anchor="ctr"/>
          <a:lstStyle/>
          <a:p>
            <a:endParaRPr sz="1266"/>
          </a:p>
        </p:txBody>
      </p:sp>
      <p:sp>
        <p:nvSpPr>
          <p:cNvPr id="56" name="線">
            <a:extLst>
              <a:ext uri="{FF2B5EF4-FFF2-40B4-BE49-F238E27FC236}">
                <a16:creationId xmlns:a16="http://schemas.microsoft.com/office/drawing/2014/main" xmlns="" id="{932F2793-2F2C-CAEB-B404-1DCD2C89E78A}"/>
              </a:ext>
            </a:extLst>
          </p:cNvPr>
          <p:cNvSpPr/>
          <p:nvPr/>
        </p:nvSpPr>
        <p:spPr>
          <a:xfrm rot="5400000">
            <a:off x="5110459" y="2410768"/>
            <a:ext cx="504257" cy="2552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0">
            <a:solidFill>
              <a:schemeClr val="accent6">
                <a:lumMod val="20000"/>
                <a:lumOff val="80000"/>
              </a:schemeClr>
            </a:solidFill>
            <a:miter lim="400000"/>
            <a:tailEnd type="arrow"/>
          </a:ln>
        </p:spPr>
        <p:txBody>
          <a:bodyPr lIns="35719" tIns="35719" rIns="35719" bIns="35719" anchor="ctr"/>
          <a:lstStyle/>
          <a:p>
            <a:endParaRPr sz="1266">
              <a:solidFill>
                <a:schemeClr val="accent6">
                  <a:lumMod val="20000"/>
                  <a:lumOff val="80000"/>
                </a:schemeClr>
              </a:solidFill>
            </a:endParaRPr>
          </a:p>
        </p:txBody>
      </p:sp>
      <p:sp>
        <p:nvSpPr>
          <p:cNvPr id="57" name="Star Camera…">
            <a:extLst>
              <a:ext uri="{FF2B5EF4-FFF2-40B4-BE49-F238E27FC236}">
                <a16:creationId xmlns:a16="http://schemas.microsoft.com/office/drawing/2014/main" xmlns="" id="{B33F5934-4789-88CE-595F-ACECD4B4F459}"/>
              </a:ext>
            </a:extLst>
          </p:cNvPr>
          <p:cNvSpPr txBox="1"/>
          <p:nvPr/>
        </p:nvSpPr>
        <p:spPr>
          <a:xfrm>
            <a:off x="2838574" y="5520689"/>
            <a:ext cx="6045395" cy="1192635"/>
          </a:xfrm>
          <a:prstGeom prst="rect">
            <a:avLst/>
          </a:prstGeom>
          <a:ln w="38100">
            <a:solidFill>
              <a:srgbClr val="FF0000"/>
            </a:solidFill>
            <a:miter lim="400000"/>
          </a:ln>
          <a:extLst>
            <a:ext uri="{C572A759-6A51-4108-AA02-DFA0A04FC94B}">
              <ma14:wrappingTextBoxFlag xmlns:ma14="http://schemas.microsoft.com/office/mac/drawingml/2011/main" val="1"/>
            </a:ext>
          </a:extLst>
        </p:spPr>
        <p:txBody>
          <a:bodyPr wrap="square" lIns="35719" tIns="35719" rIns="35719" bIns="35719">
            <a:spAutoFit/>
          </a:bodyPr>
          <a:lstStyle/>
          <a:p>
            <a:pPr>
              <a:lnSpc>
                <a:spcPct val="80000"/>
              </a:lnSpc>
              <a:spcBef>
                <a:spcPts val="1687"/>
              </a:spcBef>
              <a:defRPr sz="3600" b="1">
                <a:solidFill>
                  <a:schemeClr val="accent2"/>
                </a:solidFill>
                <a:latin typeface="Helvetica"/>
                <a:ea typeface="Helvetica"/>
                <a:cs typeface="Helvetica"/>
                <a:sym typeface="Helvetica"/>
              </a:defRPr>
            </a:pPr>
            <a:r>
              <a:rPr lang="en-US" sz="2531" dirty="0"/>
              <a:t> </a:t>
            </a:r>
            <a:r>
              <a:rPr lang="en-US" sz="2531" dirty="0">
                <a:solidFill>
                  <a:srgbClr val="FF0000"/>
                </a:solidFill>
              </a:rPr>
              <a:t>Combined Analysis</a:t>
            </a:r>
          </a:p>
          <a:p>
            <a:pPr marL="223235">
              <a:lnSpc>
                <a:spcPct val="80000"/>
              </a:lnSpc>
              <a:spcBef>
                <a:spcPts val="1687"/>
              </a:spcBef>
              <a:buSzPct val="171000"/>
              <a:defRPr sz="3000">
                <a:latin typeface="Helvetica"/>
                <a:ea typeface="Helvetica"/>
                <a:cs typeface="Helvetica"/>
                <a:sym typeface="Helvetica"/>
              </a:defRPr>
            </a:pPr>
            <a:r>
              <a:rPr lang="ja-JP" altLang="en-US" sz="2400" dirty="0"/>
              <a:t>・</a:t>
            </a:r>
            <a:r>
              <a:rPr lang="en-US" altLang="ja-JP" sz="2400" dirty="0"/>
              <a:t>Mapping detected events on celestial coord. (on going analysis)</a:t>
            </a:r>
            <a:endParaRPr lang="ja-JP" altLang="en-US" sz="2400" dirty="0"/>
          </a:p>
        </p:txBody>
      </p:sp>
      <p:grpSp>
        <p:nvGrpSpPr>
          <p:cNvPr id="8" name="グループ化 7">
            <a:extLst>
              <a:ext uri="{FF2B5EF4-FFF2-40B4-BE49-F238E27FC236}">
                <a16:creationId xmlns:a16="http://schemas.microsoft.com/office/drawing/2014/main" xmlns="" id="{6AC16D47-5C94-599B-2DC2-2D59EC499C92}"/>
              </a:ext>
            </a:extLst>
          </p:cNvPr>
          <p:cNvGrpSpPr/>
          <p:nvPr/>
        </p:nvGrpSpPr>
        <p:grpSpPr>
          <a:xfrm>
            <a:off x="-8930" y="1130480"/>
            <a:ext cx="3098602" cy="5582843"/>
            <a:chOff x="-8930" y="1130480"/>
            <a:chExt cx="3098602" cy="5582843"/>
          </a:xfrm>
        </p:grpSpPr>
        <p:pic>
          <p:nvPicPr>
            <p:cNvPr id="15" name="droppedImage.png" descr="droppedImage.png">
              <a:extLst>
                <a:ext uri="{FF2B5EF4-FFF2-40B4-BE49-F238E27FC236}">
                  <a16:creationId xmlns:a16="http://schemas.microsoft.com/office/drawing/2014/main" xmlns="" id="{BE61682A-355A-E169-E3EB-2611B2822C2C}"/>
                </a:ext>
              </a:extLst>
            </p:cNvPr>
            <p:cNvPicPr>
              <a:picLocks noChangeAspect="1"/>
            </p:cNvPicPr>
            <p:nvPr/>
          </p:nvPicPr>
          <p:blipFill>
            <a:blip r:embed="rId3"/>
            <a:srcRect t="15110" r="7712" b="22662"/>
            <a:stretch/>
          </p:blipFill>
          <p:spPr>
            <a:xfrm>
              <a:off x="-8930" y="1633832"/>
              <a:ext cx="3098602" cy="3371268"/>
            </a:xfrm>
            <a:prstGeom prst="rect">
              <a:avLst/>
            </a:prstGeom>
            <a:ln w="12700">
              <a:miter lim="400000"/>
            </a:ln>
          </p:spPr>
        </p:pic>
        <p:grpSp>
          <p:nvGrpSpPr>
            <p:cNvPr id="7" name="グループ化 6">
              <a:extLst>
                <a:ext uri="{FF2B5EF4-FFF2-40B4-BE49-F238E27FC236}">
                  <a16:creationId xmlns:a16="http://schemas.microsoft.com/office/drawing/2014/main" xmlns="" id="{4E71CD94-C342-3CA1-8E5A-74892E9FF533}"/>
                </a:ext>
              </a:extLst>
            </p:cNvPr>
            <p:cNvGrpSpPr/>
            <p:nvPr/>
          </p:nvGrpSpPr>
          <p:grpSpPr>
            <a:xfrm>
              <a:off x="0" y="1130480"/>
              <a:ext cx="2986109" cy="5582843"/>
              <a:chOff x="0" y="1130480"/>
              <a:chExt cx="2986109" cy="5582843"/>
            </a:xfrm>
          </p:grpSpPr>
          <p:pic>
            <p:nvPicPr>
              <p:cNvPr id="2" name="droppedImage.png" descr="droppedImage.png">
                <a:extLst>
                  <a:ext uri="{FF2B5EF4-FFF2-40B4-BE49-F238E27FC236}">
                    <a16:creationId xmlns:a16="http://schemas.microsoft.com/office/drawing/2014/main" xmlns="" id="{A6A0501C-A71C-C8E9-52A8-86BD4BC54313}"/>
                  </a:ext>
                </a:extLst>
              </p:cNvPr>
              <p:cNvPicPr>
                <a:picLocks noChangeAspect="1"/>
              </p:cNvPicPr>
              <p:nvPr/>
            </p:nvPicPr>
            <p:blipFill>
              <a:blip r:embed="rId3"/>
              <a:srcRect t="1706" r="18352" b="84630"/>
              <a:stretch/>
            </p:blipFill>
            <p:spPr>
              <a:xfrm>
                <a:off x="0" y="5075640"/>
                <a:ext cx="2741352" cy="740292"/>
              </a:xfrm>
              <a:prstGeom prst="rect">
                <a:avLst/>
              </a:prstGeom>
              <a:ln w="12700">
                <a:miter lim="400000"/>
              </a:ln>
            </p:spPr>
          </p:pic>
          <p:sp>
            <p:nvSpPr>
              <p:cNvPr id="22" name="線">
                <a:extLst>
                  <a:ext uri="{FF2B5EF4-FFF2-40B4-BE49-F238E27FC236}">
                    <a16:creationId xmlns:a16="http://schemas.microsoft.com/office/drawing/2014/main" xmlns="" id="{63E738C9-E96D-613A-6B7E-F2FDFB80585A}"/>
                  </a:ext>
                </a:extLst>
              </p:cNvPr>
              <p:cNvSpPr/>
              <p:nvPr/>
            </p:nvSpPr>
            <p:spPr>
              <a:xfrm flipV="1">
                <a:off x="663941" y="1174617"/>
                <a:ext cx="412961" cy="5467149"/>
              </a:xfrm>
              <a:prstGeom prst="line">
                <a:avLst/>
              </a:prstGeom>
              <a:ln w="38100">
                <a:solidFill>
                  <a:srgbClr val="0061FF"/>
                </a:solidFill>
                <a:miter lim="400000"/>
                <a:headEnd type="arrow"/>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grpSp>
            <p:nvGrpSpPr>
              <p:cNvPr id="26" name="グループ">
                <a:extLst>
                  <a:ext uri="{FF2B5EF4-FFF2-40B4-BE49-F238E27FC236}">
                    <a16:creationId xmlns:a16="http://schemas.microsoft.com/office/drawing/2014/main" xmlns="" id="{31D7EAE6-7631-4D6F-CEC9-CD9730D804F2}"/>
                  </a:ext>
                </a:extLst>
              </p:cNvPr>
              <p:cNvGrpSpPr/>
              <p:nvPr/>
            </p:nvGrpSpPr>
            <p:grpSpPr>
              <a:xfrm>
                <a:off x="1610091" y="1266963"/>
                <a:ext cx="648534" cy="2551305"/>
                <a:chOff x="322719" y="781766"/>
                <a:chExt cx="922359" cy="3628520"/>
              </a:xfrm>
            </p:grpSpPr>
            <p:grpSp>
              <p:nvGrpSpPr>
                <p:cNvPr id="27" name="グループ">
                  <a:extLst>
                    <a:ext uri="{FF2B5EF4-FFF2-40B4-BE49-F238E27FC236}">
                      <a16:creationId xmlns:a16="http://schemas.microsoft.com/office/drawing/2014/main" xmlns="" id="{DBEA8353-E021-CBF0-06F1-25802EC9D3A7}"/>
                    </a:ext>
                  </a:extLst>
                </p:cNvPr>
                <p:cNvGrpSpPr/>
                <p:nvPr/>
              </p:nvGrpSpPr>
              <p:grpSpPr>
                <a:xfrm rot="1992565">
                  <a:off x="916946" y="781766"/>
                  <a:ext cx="328132" cy="686792"/>
                  <a:chOff x="319570" y="684809"/>
                  <a:chExt cx="328131" cy="686791"/>
                </a:xfrm>
              </p:grpSpPr>
              <p:sp>
                <p:nvSpPr>
                  <p:cNvPr id="45" name="線">
                    <a:extLst>
                      <a:ext uri="{FF2B5EF4-FFF2-40B4-BE49-F238E27FC236}">
                        <a16:creationId xmlns:a16="http://schemas.microsoft.com/office/drawing/2014/main" xmlns="" id="{7733938F-6A6F-49A5-D26C-E4D6F3AB4DA1}"/>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46" name="線">
                    <a:extLst>
                      <a:ext uri="{FF2B5EF4-FFF2-40B4-BE49-F238E27FC236}">
                        <a16:creationId xmlns:a16="http://schemas.microsoft.com/office/drawing/2014/main" xmlns="" id="{83ECE3CC-A62D-AF6D-BA78-DBC49D28FACA}"/>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47" name="線">
                    <a:extLst>
                      <a:ext uri="{FF2B5EF4-FFF2-40B4-BE49-F238E27FC236}">
                        <a16:creationId xmlns:a16="http://schemas.microsoft.com/office/drawing/2014/main" xmlns="" id="{B09B2FA8-C3F6-C221-C358-973D4E96E266}"/>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28" name="グループ">
                  <a:extLst>
                    <a:ext uri="{FF2B5EF4-FFF2-40B4-BE49-F238E27FC236}">
                      <a16:creationId xmlns:a16="http://schemas.microsoft.com/office/drawing/2014/main" xmlns="" id="{830BCCFC-874D-7FE1-C0C5-3283DA8E1209}"/>
                    </a:ext>
                  </a:extLst>
                </p:cNvPr>
                <p:cNvGrpSpPr/>
                <p:nvPr/>
              </p:nvGrpSpPr>
              <p:grpSpPr>
                <a:xfrm rot="1992565">
                  <a:off x="576720" y="1565485"/>
                  <a:ext cx="647701" cy="1371601"/>
                  <a:chOff x="0" y="0"/>
                  <a:chExt cx="647700" cy="1371599"/>
                </a:xfrm>
              </p:grpSpPr>
              <p:sp>
                <p:nvSpPr>
                  <p:cNvPr id="36" name="線">
                    <a:extLst>
                      <a:ext uri="{FF2B5EF4-FFF2-40B4-BE49-F238E27FC236}">
                        <a16:creationId xmlns:a16="http://schemas.microsoft.com/office/drawing/2014/main" xmlns="" id="{5953A419-E66E-4AB9-4371-9EF8480486B3}"/>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7" name="線">
                    <a:extLst>
                      <a:ext uri="{FF2B5EF4-FFF2-40B4-BE49-F238E27FC236}">
                        <a16:creationId xmlns:a16="http://schemas.microsoft.com/office/drawing/2014/main" xmlns="" id="{1124A212-4F74-CC5F-85F9-627A25B7CE35}"/>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8" name="線">
                    <a:extLst>
                      <a:ext uri="{FF2B5EF4-FFF2-40B4-BE49-F238E27FC236}">
                        <a16:creationId xmlns:a16="http://schemas.microsoft.com/office/drawing/2014/main" xmlns="" id="{4B0AE870-E29E-636B-003E-E178BE271D5A}"/>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9" name="線">
                    <a:extLst>
                      <a:ext uri="{FF2B5EF4-FFF2-40B4-BE49-F238E27FC236}">
                        <a16:creationId xmlns:a16="http://schemas.microsoft.com/office/drawing/2014/main" xmlns="" id="{E0F64F4F-32C8-6693-2E45-66045555FC59}"/>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dirty="0"/>
                  </a:p>
                </p:txBody>
              </p:sp>
              <p:sp>
                <p:nvSpPr>
                  <p:cNvPr id="40" name="線">
                    <a:extLst>
                      <a:ext uri="{FF2B5EF4-FFF2-40B4-BE49-F238E27FC236}">
                        <a16:creationId xmlns:a16="http://schemas.microsoft.com/office/drawing/2014/main" xmlns="" id="{69AE456F-A550-AC8F-7DBB-A6EE270591FB}"/>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41" name="線">
                    <a:extLst>
                      <a:ext uri="{FF2B5EF4-FFF2-40B4-BE49-F238E27FC236}">
                        <a16:creationId xmlns:a16="http://schemas.microsoft.com/office/drawing/2014/main" xmlns="" id="{265E840A-3CCC-C70C-3CAE-1E3FC81F651E}"/>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nvGrpSpPr>
                <p:cNvPr id="29" name="グループ">
                  <a:extLst>
                    <a:ext uri="{FF2B5EF4-FFF2-40B4-BE49-F238E27FC236}">
                      <a16:creationId xmlns:a16="http://schemas.microsoft.com/office/drawing/2014/main" xmlns="" id="{F7022ADA-BBBF-911D-1637-E86B2DDD4F98}"/>
                    </a:ext>
                  </a:extLst>
                </p:cNvPr>
                <p:cNvGrpSpPr/>
                <p:nvPr/>
              </p:nvGrpSpPr>
              <p:grpSpPr>
                <a:xfrm rot="1992565">
                  <a:off x="322719" y="3038685"/>
                  <a:ext cx="647702" cy="1371601"/>
                  <a:chOff x="0" y="0"/>
                  <a:chExt cx="647700" cy="1371599"/>
                </a:xfrm>
              </p:grpSpPr>
              <p:sp>
                <p:nvSpPr>
                  <p:cNvPr id="30" name="線">
                    <a:extLst>
                      <a:ext uri="{FF2B5EF4-FFF2-40B4-BE49-F238E27FC236}">
                        <a16:creationId xmlns:a16="http://schemas.microsoft.com/office/drawing/2014/main" xmlns="" id="{B74AF20B-2D92-0410-709F-903B2C63E6C9}"/>
                      </a:ext>
                    </a:extLst>
                  </p:cNvPr>
                  <p:cNvSpPr/>
                  <p:nvPr/>
                </p:nvSpPr>
                <p:spPr>
                  <a:xfrm>
                    <a:off x="-1" y="0"/>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1" name="線">
                    <a:extLst>
                      <a:ext uri="{FF2B5EF4-FFF2-40B4-BE49-F238E27FC236}">
                        <a16:creationId xmlns:a16="http://schemas.microsoft.com/office/drawing/2014/main" xmlns="" id="{D4B2AA8C-D1FC-2B88-F0D9-73865DBF47F3}"/>
                      </a:ext>
                    </a:extLst>
                  </p:cNvPr>
                  <p:cNvSpPr/>
                  <p:nvPr/>
                </p:nvSpPr>
                <p:spPr>
                  <a:xfrm>
                    <a:off x="112336" y="231906"/>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2" name="線">
                    <a:extLst>
                      <a:ext uri="{FF2B5EF4-FFF2-40B4-BE49-F238E27FC236}">
                        <a16:creationId xmlns:a16="http://schemas.microsoft.com/office/drawing/2014/main" xmlns="" id="{C8EE1BFA-EB5D-D43C-04C0-09C1DBE60F72}"/>
                      </a:ext>
                    </a:extLst>
                  </p:cNvPr>
                  <p:cNvSpPr/>
                  <p:nvPr/>
                </p:nvSpPr>
                <p:spPr>
                  <a:xfrm>
                    <a:off x="202669" y="455923"/>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3" name="線">
                    <a:extLst>
                      <a:ext uri="{FF2B5EF4-FFF2-40B4-BE49-F238E27FC236}">
                        <a16:creationId xmlns:a16="http://schemas.microsoft.com/office/drawing/2014/main" xmlns="" id="{D2E74C24-68BD-0023-23A9-ACBA7E68059C}"/>
                      </a:ext>
                    </a:extLst>
                  </p:cNvPr>
                  <p:cNvSpPr/>
                  <p:nvPr/>
                </p:nvSpPr>
                <p:spPr>
                  <a:xfrm>
                    <a:off x="319570" y="684809"/>
                    <a:ext cx="126211" cy="229019"/>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4" name="線">
                    <a:extLst>
                      <a:ext uri="{FF2B5EF4-FFF2-40B4-BE49-F238E27FC236}">
                        <a16:creationId xmlns:a16="http://schemas.microsoft.com/office/drawing/2014/main" xmlns="" id="{7D8FD235-B29A-B5F1-BF3A-4F564F9EF75F}"/>
                      </a:ext>
                    </a:extLst>
                  </p:cNvPr>
                  <p:cNvSpPr/>
                  <p:nvPr/>
                </p:nvSpPr>
                <p:spPr>
                  <a:xfrm>
                    <a:off x="431157" y="918565"/>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sp>
                <p:nvSpPr>
                  <p:cNvPr id="35" name="線">
                    <a:extLst>
                      <a:ext uri="{FF2B5EF4-FFF2-40B4-BE49-F238E27FC236}">
                        <a16:creationId xmlns:a16="http://schemas.microsoft.com/office/drawing/2014/main" xmlns="" id="{B7D669E4-8791-CC06-BD5E-B3CFE65B9A41}"/>
                      </a:ext>
                    </a:extLst>
                  </p:cNvPr>
                  <p:cNvSpPr/>
                  <p:nvPr/>
                </p:nvSpPr>
                <p:spPr>
                  <a:xfrm>
                    <a:off x="521490" y="1142582"/>
                    <a:ext cx="126211" cy="229018"/>
                  </a:xfrm>
                  <a:custGeom>
                    <a:avLst/>
                    <a:gdLst/>
                    <a:ahLst/>
                    <a:cxnLst>
                      <a:cxn ang="0">
                        <a:pos x="wd2" y="hd2"/>
                      </a:cxn>
                      <a:cxn ang="5400000">
                        <a:pos x="wd2" y="hd2"/>
                      </a:cxn>
                      <a:cxn ang="10800000">
                        <a:pos x="wd2" y="hd2"/>
                      </a:cxn>
                      <a:cxn ang="16200000">
                        <a:pos x="wd2" y="hd2"/>
                      </a:cxn>
                    </a:cxnLst>
                    <a:rect l="0" t="0" r="r" b="b"/>
                    <a:pathLst>
                      <a:path w="10477" h="21056" extrusionOk="0">
                        <a:moveTo>
                          <a:pt x="1086" y="0"/>
                        </a:moveTo>
                        <a:cubicBezTo>
                          <a:pt x="1086" y="0"/>
                          <a:pt x="15783" y="1328"/>
                          <a:pt x="4983" y="11464"/>
                        </a:cubicBezTo>
                        <a:cubicBezTo>
                          <a:pt x="-5817" y="21600"/>
                          <a:pt x="3245" y="20157"/>
                          <a:pt x="10477" y="21056"/>
                        </a:cubicBezTo>
                      </a:path>
                    </a:pathLst>
                  </a:custGeom>
                  <a:noFill/>
                  <a:ln w="38100" cap="flat">
                    <a:solidFill>
                      <a:srgbClr val="BE38F3"/>
                    </a:solidFill>
                    <a:prstDash val="solid"/>
                    <a:miter lim="400000"/>
                  </a:ln>
                  <a:effectLst/>
                </p:spPr>
                <p:txBody>
                  <a:bodyPr wrap="square" lIns="35719" tIns="35719" rIns="35719" bIns="35719" numCol="1" anchor="ctr">
                    <a:noAutofit/>
                  </a:bodyPr>
                  <a:lstStyle/>
                  <a:p>
                    <a:endParaRPr sz="1266"/>
                  </a:p>
                </p:txBody>
              </p:sp>
            </p:grpSp>
          </p:grpSp>
          <p:sp>
            <p:nvSpPr>
              <p:cNvPr id="48" name="線">
                <a:extLst>
                  <a:ext uri="{FF2B5EF4-FFF2-40B4-BE49-F238E27FC236}">
                    <a16:creationId xmlns:a16="http://schemas.microsoft.com/office/drawing/2014/main" xmlns="" id="{CECB321A-868D-51F8-3A09-BF42371A6EE1}"/>
                  </a:ext>
                </a:extLst>
              </p:cNvPr>
              <p:cNvSpPr/>
              <p:nvPr/>
            </p:nvSpPr>
            <p:spPr>
              <a:xfrm flipH="1" flipV="1">
                <a:off x="1699615" y="3881831"/>
                <a:ext cx="214477" cy="2474519"/>
              </a:xfrm>
              <a:prstGeom prst="line">
                <a:avLst/>
              </a:prstGeom>
              <a:ln w="63500">
                <a:solidFill>
                  <a:srgbClr val="0061FF"/>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49" name="線">
                <a:extLst>
                  <a:ext uri="{FF2B5EF4-FFF2-40B4-BE49-F238E27FC236}">
                    <a16:creationId xmlns:a16="http://schemas.microsoft.com/office/drawing/2014/main" xmlns="" id="{9720CD07-BEBA-D03B-4DB8-0389DE9E69E3}"/>
                  </a:ext>
                </a:extLst>
              </p:cNvPr>
              <p:cNvSpPr/>
              <p:nvPr/>
            </p:nvSpPr>
            <p:spPr>
              <a:xfrm flipV="1">
                <a:off x="1310893" y="3914655"/>
                <a:ext cx="393373" cy="2798668"/>
              </a:xfrm>
              <a:prstGeom prst="line">
                <a:avLst/>
              </a:prstGeom>
              <a:ln w="63500">
                <a:solidFill>
                  <a:srgbClr val="FF4013"/>
                </a:solidFill>
                <a:miter lim="400000"/>
                <a:headEnd type="stealth"/>
              </a:ln>
            </p:spPr>
            <p:txBody>
              <a:bodyPr lIns="35719" tIns="35719" rIns="35719" bIns="35719" anchor="ctr"/>
              <a:lstStyle/>
              <a:p>
                <a:pPr defTabSz="321457">
                  <a:defRPr sz="1200">
                    <a:latin typeface="ヒラギノ角ゴ ProN W3"/>
                    <a:ea typeface="ヒラギノ角ゴ ProN W3"/>
                    <a:cs typeface="ヒラギノ角ゴ ProN W3"/>
                    <a:sym typeface="ヒラギノ角ゴ ProN W3"/>
                  </a:defRPr>
                </a:pPr>
                <a:endParaRPr sz="844"/>
              </a:p>
            </p:txBody>
          </p:sp>
          <p:sp>
            <p:nvSpPr>
              <p:cNvPr id="50" name="P,α,e etc">
                <a:extLst>
                  <a:ext uri="{FF2B5EF4-FFF2-40B4-BE49-F238E27FC236}">
                    <a16:creationId xmlns:a16="http://schemas.microsoft.com/office/drawing/2014/main" xmlns="" id="{A25AAA75-C0AB-9C52-3DDB-6BB2C52E553D}"/>
                  </a:ext>
                </a:extLst>
              </p:cNvPr>
              <p:cNvSpPr txBox="1"/>
              <p:nvPr/>
            </p:nvSpPr>
            <p:spPr>
              <a:xfrm>
                <a:off x="136338" y="1130480"/>
                <a:ext cx="1335302"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3600">
                    <a:solidFill>
                      <a:srgbClr val="0061FF"/>
                    </a:solidFill>
                  </a:defRPr>
                </a:pPr>
                <a:r>
                  <a:rPr sz="2531"/>
                  <a:t>P,α,e </a:t>
                </a:r>
                <a:r>
                  <a:rPr sz="1547"/>
                  <a:t>etc</a:t>
                </a:r>
              </a:p>
            </p:txBody>
          </p:sp>
          <p:sp>
            <p:nvSpPr>
              <p:cNvPr id="51" name="γ">
                <a:extLst>
                  <a:ext uri="{FF2B5EF4-FFF2-40B4-BE49-F238E27FC236}">
                    <a16:creationId xmlns:a16="http://schemas.microsoft.com/office/drawing/2014/main" xmlns="" id="{EB45B7C1-39A8-A2B1-9C56-B4C84D72095A}"/>
                  </a:ext>
                </a:extLst>
              </p:cNvPr>
              <p:cNvSpPr txBox="1"/>
              <p:nvPr/>
            </p:nvSpPr>
            <p:spPr>
              <a:xfrm>
                <a:off x="1814626" y="3119526"/>
                <a:ext cx="594715"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5800">
                    <a:solidFill>
                      <a:srgbClr val="BE38F3"/>
                    </a:solidFill>
                    <a:latin typeface="+mj-lt"/>
                    <a:ea typeface="+mj-ea"/>
                    <a:cs typeface="+mj-cs"/>
                    <a:sym typeface="ヒラギノ角ゴ Pro W6"/>
                  </a:defRPr>
                </a:lvl1pPr>
              </a:lstStyle>
              <a:p>
                <a:r>
                  <a:rPr sz="4078" b="1" dirty="0"/>
                  <a:t>γ</a:t>
                </a:r>
              </a:p>
            </p:txBody>
          </p:sp>
          <p:sp>
            <p:nvSpPr>
              <p:cNvPr id="52" name="e+">
                <a:extLst>
                  <a:ext uri="{FF2B5EF4-FFF2-40B4-BE49-F238E27FC236}">
                    <a16:creationId xmlns:a16="http://schemas.microsoft.com/office/drawing/2014/main" xmlns="" id="{FF9BABAE-9D83-E388-6AC5-90D6116EC60B}"/>
                  </a:ext>
                </a:extLst>
              </p:cNvPr>
              <p:cNvSpPr txBox="1"/>
              <p:nvPr/>
            </p:nvSpPr>
            <p:spPr>
              <a:xfrm>
                <a:off x="1853955" y="4103494"/>
                <a:ext cx="581891"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0061FF"/>
                    </a:solidFill>
                    <a:latin typeface="+mj-lt"/>
                    <a:ea typeface="+mj-ea"/>
                    <a:cs typeface="+mj-cs"/>
                    <a:sym typeface="ヒラギノ角ゴ Pro W6"/>
                  </a:defRPr>
                </a:pPr>
                <a:r>
                  <a:rPr sz="4078"/>
                  <a:t>e</a:t>
                </a:r>
                <a:r>
                  <a:rPr sz="4078" baseline="31999"/>
                  <a:t>+</a:t>
                </a:r>
              </a:p>
            </p:txBody>
          </p:sp>
          <p:sp>
            <p:nvSpPr>
              <p:cNvPr id="53" name="e-">
                <a:extLst>
                  <a:ext uri="{FF2B5EF4-FFF2-40B4-BE49-F238E27FC236}">
                    <a16:creationId xmlns:a16="http://schemas.microsoft.com/office/drawing/2014/main" xmlns="" id="{6CAE3C32-40AA-ED8E-A96B-107A93A041C5}"/>
                  </a:ext>
                </a:extLst>
              </p:cNvPr>
              <p:cNvSpPr txBox="1"/>
              <p:nvPr/>
            </p:nvSpPr>
            <p:spPr>
              <a:xfrm>
                <a:off x="1005584" y="4103494"/>
                <a:ext cx="487314" cy="6996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800">
                    <a:solidFill>
                      <a:srgbClr val="FF4013"/>
                    </a:solidFill>
                    <a:latin typeface="+mj-lt"/>
                    <a:ea typeface="+mj-ea"/>
                    <a:cs typeface="+mj-cs"/>
                    <a:sym typeface="ヒラギノ角ゴ Pro W6"/>
                  </a:defRPr>
                </a:pPr>
                <a:r>
                  <a:rPr sz="4078"/>
                  <a:t>e</a:t>
                </a:r>
                <a:r>
                  <a:rPr sz="4078" baseline="31999"/>
                  <a:t>-</a:t>
                </a:r>
              </a:p>
            </p:txBody>
          </p:sp>
          <p:sp>
            <p:nvSpPr>
              <p:cNvPr id="54" name="0.47 g/cm2">
                <a:extLst>
                  <a:ext uri="{FF2B5EF4-FFF2-40B4-BE49-F238E27FC236}">
                    <a16:creationId xmlns:a16="http://schemas.microsoft.com/office/drawing/2014/main" xmlns="" id="{8DFC46AB-5F56-47EF-0E6D-FD4D6B30B13B}"/>
                  </a:ext>
                </a:extLst>
              </p:cNvPr>
              <p:cNvSpPr txBox="1"/>
              <p:nvPr/>
            </p:nvSpPr>
            <p:spPr>
              <a:xfrm>
                <a:off x="2152546" y="2538785"/>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a:t>0.47 g/cm</a:t>
                </a:r>
                <a:r>
                  <a:rPr sz="1195" baseline="31999"/>
                  <a:t>2</a:t>
                </a:r>
              </a:p>
            </p:txBody>
          </p:sp>
          <p:sp>
            <p:nvSpPr>
              <p:cNvPr id="6" name="0.37 g/cm2">
                <a:extLst>
                  <a:ext uri="{FF2B5EF4-FFF2-40B4-BE49-F238E27FC236}">
                    <a16:creationId xmlns:a16="http://schemas.microsoft.com/office/drawing/2014/main" xmlns="" id="{B3F8CB84-2858-4B09-6AA7-37A2423F63FB}"/>
                  </a:ext>
                </a:extLst>
              </p:cNvPr>
              <p:cNvSpPr txBox="1"/>
              <p:nvPr/>
            </p:nvSpPr>
            <p:spPr>
              <a:xfrm>
                <a:off x="1908089" y="5373102"/>
                <a:ext cx="833563" cy="25603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700"/>
                </a:pPr>
                <a:r>
                  <a:rPr sz="1195" dirty="0"/>
                  <a:t>0.37 g/cm</a:t>
                </a:r>
                <a:r>
                  <a:rPr sz="1195" baseline="31999" dirty="0"/>
                  <a:t>2</a:t>
                </a:r>
              </a:p>
            </p:txBody>
          </p:sp>
        </p:grpSp>
      </p:grpSp>
    </p:spTree>
    <p:extLst>
      <p:ext uri="{BB962C8B-B14F-4D97-AF65-F5344CB8AC3E}">
        <p14:creationId xmlns:p14="http://schemas.microsoft.com/office/powerpoint/2010/main" val="2340379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1E4B39A-504D-33C9-98B9-4C9BA68CCDFE}"/>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xmlns="" id="{4F7248B6-CBE2-4038-61A4-5241B7BEB080}"/>
              </a:ext>
            </a:extLst>
          </p:cNvPr>
          <p:cNvGrpSpPr/>
          <p:nvPr/>
        </p:nvGrpSpPr>
        <p:grpSpPr>
          <a:xfrm>
            <a:off x="-8469" y="863600"/>
            <a:ext cx="8653566" cy="5935539"/>
            <a:chOff x="-8469" y="863600"/>
            <a:chExt cx="8653566" cy="5935539"/>
          </a:xfrm>
        </p:grpSpPr>
        <p:grpSp>
          <p:nvGrpSpPr>
            <p:cNvPr id="10" name="グループ化 9">
              <a:extLst>
                <a:ext uri="{FF2B5EF4-FFF2-40B4-BE49-F238E27FC236}">
                  <a16:creationId xmlns:a16="http://schemas.microsoft.com/office/drawing/2014/main" xmlns="" id="{D26AD80B-6C6B-49AD-6AFF-B8DE2AB59EB4}"/>
                </a:ext>
              </a:extLst>
            </p:cNvPr>
            <p:cNvGrpSpPr/>
            <p:nvPr/>
          </p:nvGrpSpPr>
          <p:grpSpPr>
            <a:xfrm>
              <a:off x="-8469" y="863600"/>
              <a:ext cx="8653566" cy="5935539"/>
              <a:chOff x="-8469" y="863600"/>
              <a:chExt cx="8653566" cy="5935539"/>
            </a:xfrm>
          </p:grpSpPr>
          <p:pic>
            <p:nvPicPr>
              <p:cNvPr id="2" name="イメージ" descr="イメージ">
                <a:extLst>
                  <a:ext uri="{FF2B5EF4-FFF2-40B4-BE49-F238E27FC236}">
                    <a16:creationId xmlns:a16="http://schemas.microsoft.com/office/drawing/2014/main" xmlns="" id="{19F8C9A1-6427-1760-8D19-0A99EAE2A7F7}"/>
                  </a:ext>
                </a:extLst>
              </p:cNvPr>
              <p:cNvPicPr>
                <a:picLocks noChangeAspect="1"/>
              </p:cNvPicPr>
              <p:nvPr/>
            </p:nvPicPr>
            <p:blipFill>
              <a:blip r:embed="rId3"/>
              <a:srcRect t="10805"/>
              <a:stretch/>
            </p:blipFill>
            <p:spPr>
              <a:xfrm>
                <a:off x="-8469" y="1010194"/>
                <a:ext cx="8653566" cy="5788945"/>
              </a:xfrm>
              <a:prstGeom prst="rect">
                <a:avLst/>
              </a:prstGeom>
              <a:ln w="12700">
                <a:miter lim="400000"/>
              </a:ln>
            </p:spPr>
          </p:pic>
          <p:sp>
            <p:nvSpPr>
              <p:cNvPr id="6" name="正方形/長方形 5">
                <a:extLst>
                  <a:ext uri="{FF2B5EF4-FFF2-40B4-BE49-F238E27FC236}">
                    <a16:creationId xmlns:a16="http://schemas.microsoft.com/office/drawing/2014/main" xmlns="" id="{35CAD93B-4D99-4B1B-A5A7-BC77AAD1AA94}"/>
                  </a:ext>
                </a:extLst>
              </p:cNvPr>
              <p:cNvSpPr/>
              <p:nvPr/>
            </p:nvSpPr>
            <p:spPr>
              <a:xfrm>
                <a:off x="982133" y="863600"/>
                <a:ext cx="6790267"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xmlns="" id="{1A0BAB9C-7A18-388B-269C-6FC7FC96344B}"/>
                  </a:ext>
                </a:extLst>
              </p:cNvPr>
              <p:cNvSpPr/>
              <p:nvPr/>
            </p:nvSpPr>
            <p:spPr>
              <a:xfrm>
                <a:off x="7459133" y="6481313"/>
                <a:ext cx="897467" cy="309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xmlns="" id="{568FB910-667D-61F2-076A-525098EB6369}"/>
                </a:ext>
              </a:extLst>
            </p:cNvPr>
            <p:cNvSpPr txBox="1"/>
            <p:nvPr/>
          </p:nvSpPr>
          <p:spPr>
            <a:xfrm>
              <a:off x="4961467" y="6174328"/>
              <a:ext cx="1058333" cy="461665"/>
            </a:xfrm>
            <a:prstGeom prst="rect">
              <a:avLst/>
            </a:prstGeom>
            <a:noFill/>
          </p:spPr>
          <p:txBody>
            <a:bodyPr wrap="square" rtlCol="0">
              <a:spAutoFit/>
            </a:bodyPr>
            <a:lstStyle/>
            <a:p>
              <a:r>
                <a:rPr kumimoji="1" lang="en-US" altLang="ja-JP" sz="2400" b="1" dirty="0"/>
                <a:t>10</a:t>
              </a:r>
              <a:r>
                <a:rPr kumimoji="1" lang="ja-JP" altLang="en-US" sz="2400" b="1" dirty="0"/>
                <a:t>㎡</a:t>
              </a:r>
              <a:endParaRPr kumimoji="1" lang="en-US" altLang="ja-JP" sz="2400" b="1" dirty="0"/>
            </a:p>
          </p:txBody>
        </p:sp>
      </p:grpSp>
      <p:sp>
        <p:nvSpPr>
          <p:cNvPr id="3" name="正方形/長方形 2">
            <a:extLst>
              <a:ext uri="{FF2B5EF4-FFF2-40B4-BE49-F238E27FC236}">
                <a16:creationId xmlns:a16="http://schemas.microsoft.com/office/drawing/2014/main" xmlns="" id="{2FB78548-28C1-D02F-358C-007403CBF293}"/>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3C4EC6F8-7D8A-17F5-5084-E981822EF0CF}"/>
              </a:ext>
            </a:extLst>
          </p:cNvPr>
          <p:cNvSpPr txBox="1"/>
          <p:nvPr/>
        </p:nvSpPr>
        <p:spPr>
          <a:xfrm>
            <a:off x="1134533" y="-3056"/>
            <a:ext cx="7027334" cy="1200329"/>
          </a:xfrm>
          <a:prstGeom prst="rect">
            <a:avLst/>
          </a:prstGeom>
          <a:noFill/>
        </p:spPr>
        <p:txBody>
          <a:bodyPr wrap="square" rtlCol="0">
            <a:spAutoFit/>
          </a:bodyPr>
          <a:lstStyle/>
          <a:p>
            <a:r>
              <a:rPr kumimoji="1" lang="en-US" altLang="ja-JP" sz="3600" b="1" dirty="0"/>
              <a:t>Preliminary predictions for GRAINE2023 observations</a:t>
            </a:r>
          </a:p>
        </p:txBody>
      </p:sp>
      <p:sp>
        <p:nvSpPr>
          <p:cNvPr id="4" name="スライド番号プレースホルダー 4">
            <a:extLst>
              <a:ext uri="{FF2B5EF4-FFF2-40B4-BE49-F238E27FC236}">
                <a16:creationId xmlns:a16="http://schemas.microsoft.com/office/drawing/2014/main" xmlns="" id="{943C53E1-2DFD-F03D-8B09-8C194A5BB395}"/>
              </a:ext>
            </a:extLst>
          </p:cNvPr>
          <p:cNvSpPr>
            <a:spLocks noGrp="1"/>
          </p:cNvSpPr>
          <p:nvPr>
            <p:ph type="sldNum" sz="quarter" idx="12"/>
          </p:nvPr>
        </p:nvSpPr>
        <p:spPr>
          <a:xfrm>
            <a:off x="6457950" y="6356351"/>
            <a:ext cx="2057400" cy="365125"/>
          </a:xfrm>
        </p:spPr>
        <p:txBody>
          <a:bodyPr/>
          <a:lstStyle/>
          <a:p>
            <a:fld id="{32F2029B-449B-4A15-AEEA-21A8CF85B575}" type="slidenum">
              <a:rPr kumimoji="1" lang="ja-JP" altLang="en-US" smtClean="0"/>
              <a:t>42</a:t>
            </a:fld>
            <a:endParaRPr kumimoji="1" lang="ja-JP" altLang="en-US"/>
          </a:p>
        </p:txBody>
      </p:sp>
      <p:cxnSp>
        <p:nvCxnSpPr>
          <p:cNvPr id="8" name="直線コネクタ 7">
            <a:extLst>
              <a:ext uri="{FF2B5EF4-FFF2-40B4-BE49-F238E27FC236}">
                <a16:creationId xmlns:a16="http://schemas.microsoft.com/office/drawing/2014/main" xmlns="" id="{DA1E828E-241F-9F4A-D075-E04A8182BCC1}"/>
              </a:ext>
            </a:extLst>
          </p:cNvPr>
          <p:cNvCxnSpPr>
            <a:cxnSpLocks/>
          </p:cNvCxnSpPr>
          <p:nvPr/>
        </p:nvCxnSpPr>
        <p:spPr>
          <a:xfrm>
            <a:off x="4209691" y="1742536"/>
            <a:ext cx="0" cy="4978940"/>
          </a:xfrm>
          <a:prstGeom prst="line">
            <a:avLst/>
          </a:prstGeom>
          <a:ln w="317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xmlns="" id="{905EFC32-DEDA-B53E-7040-C0B30FEDE5E1}"/>
              </a:ext>
            </a:extLst>
          </p:cNvPr>
          <p:cNvCxnSpPr>
            <a:cxnSpLocks/>
          </p:cNvCxnSpPr>
          <p:nvPr/>
        </p:nvCxnSpPr>
        <p:spPr>
          <a:xfrm>
            <a:off x="3186023" y="6260084"/>
            <a:ext cx="1023668" cy="0"/>
          </a:xfrm>
          <a:prstGeom prst="line">
            <a:avLst/>
          </a:prstGeom>
          <a:ln w="31750">
            <a:solidFill>
              <a:schemeClr val="accent4"/>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xmlns="" id="{0A247C05-B4E8-3BFA-254C-4504D3610653}"/>
              </a:ext>
            </a:extLst>
          </p:cNvPr>
          <p:cNvSpPr txBox="1"/>
          <p:nvPr/>
        </p:nvSpPr>
        <p:spPr>
          <a:xfrm>
            <a:off x="3295178" y="6364452"/>
            <a:ext cx="947740" cy="400110"/>
          </a:xfrm>
          <a:prstGeom prst="rect">
            <a:avLst/>
          </a:prstGeom>
          <a:noFill/>
        </p:spPr>
        <p:txBody>
          <a:bodyPr wrap="square" rtlCol="0">
            <a:spAutoFit/>
          </a:bodyPr>
          <a:lstStyle/>
          <a:p>
            <a:r>
              <a:rPr kumimoji="1" lang="en-US" altLang="ja-JP" sz="2000" b="1" dirty="0">
                <a:solidFill>
                  <a:schemeClr val="accent4"/>
                </a:solidFill>
              </a:rPr>
              <a:t>2027?</a:t>
            </a:r>
          </a:p>
        </p:txBody>
      </p:sp>
    </p:spTree>
    <p:extLst>
      <p:ext uri="{BB962C8B-B14F-4D97-AF65-F5344CB8AC3E}">
        <p14:creationId xmlns:p14="http://schemas.microsoft.com/office/powerpoint/2010/main" val="787503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EDCA1955-1F7E-4C2E-AB31-720858C77922}"/>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62425CBD-1176-4F2C-BC2F-0F966A0E8415}"/>
              </a:ext>
            </a:extLst>
          </p:cNvPr>
          <p:cNvSpPr txBox="1"/>
          <p:nvPr/>
        </p:nvSpPr>
        <p:spPr>
          <a:xfrm>
            <a:off x="330201" y="90081"/>
            <a:ext cx="8604794" cy="830997"/>
          </a:xfrm>
          <a:prstGeom prst="rect">
            <a:avLst/>
          </a:prstGeom>
          <a:noFill/>
        </p:spPr>
        <p:txBody>
          <a:bodyPr wrap="square" rtlCol="0">
            <a:spAutoFit/>
          </a:bodyPr>
          <a:lstStyle/>
          <a:p>
            <a:r>
              <a:rPr kumimoji="1" lang="en-US" altLang="ja-JP" sz="4800" b="1" dirty="0"/>
              <a:t>Summary</a:t>
            </a:r>
          </a:p>
        </p:txBody>
      </p:sp>
      <p:sp>
        <p:nvSpPr>
          <p:cNvPr id="8" name="テキスト ボックス 7">
            <a:extLst>
              <a:ext uri="{FF2B5EF4-FFF2-40B4-BE49-F238E27FC236}">
                <a16:creationId xmlns:a16="http://schemas.microsoft.com/office/drawing/2014/main" xmlns="" id="{90AC3E38-58E6-43A3-A87B-4C704F7ED904}"/>
              </a:ext>
            </a:extLst>
          </p:cNvPr>
          <p:cNvSpPr txBox="1"/>
          <p:nvPr/>
        </p:nvSpPr>
        <p:spPr>
          <a:xfrm>
            <a:off x="1" y="1058387"/>
            <a:ext cx="9143999" cy="566308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b="1" dirty="0"/>
              <a:t>GRAINE (Gamma-Ray Astro Imager with Nuclear Emulsion)</a:t>
            </a:r>
          </a:p>
          <a:p>
            <a:pPr marL="742950" lvl="1" indent="-285750">
              <a:buFont typeface="Arial" panose="020B0604020202020204" pitchFamily="34" charset="0"/>
              <a:buChar char="•"/>
            </a:pPr>
            <a:r>
              <a:rPr kumimoji="1" lang="en-US" altLang="ja-JP" sz="2000" dirty="0"/>
              <a:t>Frontier of high-resolution imaging at GeV (G.C.)</a:t>
            </a:r>
          </a:p>
          <a:p>
            <a:pPr marL="742950" lvl="1" indent="-285750">
              <a:buFont typeface="Arial" panose="020B0604020202020204" pitchFamily="34" charset="0"/>
              <a:buChar char="•"/>
            </a:pPr>
            <a:r>
              <a:rPr kumimoji="1" lang="en-US" altLang="ja-JP" sz="2000" dirty="0"/>
              <a:t>Pioneer of gamma-ray polarimetry at sub-GeV (Vela)</a:t>
            </a:r>
          </a:p>
          <a:p>
            <a:pPr marL="742950" lvl="1" indent="-285750">
              <a:buFont typeface="Arial" panose="020B0604020202020204" pitchFamily="34" charset="0"/>
              <a:buChar char="•"/>
            </a:pPr>
            <a:r>
              <a:rPr kumimoji="1" lang="en-US" altLang="ja-JP" sz="2000" dirty="0"/>
              <a:t>In GRAINE 2018, we successfully detected the Vela pulsar with the world’s highest angular resolution (0.4 deg) at 0.1GeV. </a:t>
            </a:r>
          </a:p>
          <a:p>
            <a:pPr marL="285750" indent="-285750">
              <a:buFont typeface="Arial" panose="020B0604020202020204" pitchFamily="34" charset="0"/>
              <a:buChar char="•"/>
            </a:pPr>
            <a:endParaRPr kumimoji="1" lang="en-US" altLang="ja-JP" sz="1100" dirty="0"/>
          </a:p>
          <a:p>
            <a:pPr marL="285750" indent="-285750">
              <a:buFont typeface="Arial" panose="020B0604020202020204" pitchFamily="34" charset="0"/>
              <a:buChar char="•"/>
            </a:pPr>
            <a:r>
              <a:rPr kumimoji="1" lang="en-US" altLang="ja-JP" sz="2000" b="1" dirty="0"/>
              <a:t>GRAINE2023</a:t>
            </a:r>
          </a:p>
          <a:p>
            <a:pPr marL="742950" lvl="1" indent="-285750">
              <a:buFont typeface="Arial" panose="020B0604020202020204" pitchFamily="34" charset="0"/>
              <a:buChar char="•"/>
            </a:pPr>
            <a:r>
              <a:rPr kumimoji="1" lang="en-US" altLang="ja-JP" sz="2000" dirty="0"/>
              <a:t>We started scientific observation.</a:t>
            </a:r>
          </a:p>
          <a:p>
            <a:pPr marL="742950" lvl="1" indent="-285750">
              <a:buFont typeface="Arial" panose="020B0604020202020204" pitchFamily="34" charset="0"/>
              <a:buChar char="•"/>
            </a:pPr>
            <a:r>
              <a:rPr kumimoji="1" lang="en-US" altLang="ja-JP" sz="2000" dirty="0"/>
              <a:t>Performed the successful 1-day flight in Alice Springs.</a:t>
            </a:r>
          </a:p>
          <a:p>
            <a:pPr marL="1200150" lvl="2" indent="-285750">
              <a:buFont typeface="Arial" panose="020B0604020202020204" pitchFamily="34" charset="0"/>
              <a:buChar char="•"/>
            </a:pPr>
            <a:r>
              <a:rPr kumimoji="1" lang="en-US" altLang="ja-JP" sz="2000" dirty="0"/>
              <a:t>successfully observed full coverage of the Vela pulsar and G.C.</a:t>
            </a:r>
          </a:p>
          <a:p>
            <a:pPr marL="742950" lvl="1" indent="-285750">
              <a:buFont typeface="Arial" panose="020B0604020202020204" pitchFamily="34" charset="0"/>
              <a:buChar char="•"/>
            </a:pPr>
            <a:r>
              <a:rPr kumimoji="1" lang="en-US" altLang="ja-JP" sz="2000" b="1" dirty="0"/>
              <a:t>Data analysis is ongoing!</a:t>
            </a:r>
          </a:p>
          <a:p>
            <a:pPr marL="1200150" lvl="2" indent="-285750">
              <a:buFont typeface="Arial" panose="020B0604020202020204" pitchFamily="34" charset="0"/>
              <a:buChar char="•"/>
            </a:pPr>
            <a:r>
              <a:rPr kumimoji="1" lang="en-US" altLang="ja-JP" sz="2000" dirty="0"/>
              <a:t>Basic performance are well consistent with expected values in each parts.</a:t>
            </a:r>
          </a:p>
          <a:p>
            <a:pPr marL="1200150" lvl="2" indent="-285750">
              <a:buFont typeface="Arial" panose="020B0604020202020204" pitchFamily="34" charset="0"/>
              <a:buChar char="•"/>
            </a:pPr>
            <a:r>
              <a:rPr kumimoji="1" lang="en-US" altLang="ja-JP" sz="2000" b="1" dirty="0"/>
              <a:t>We will image Vela and the Galactic center with angular resolution 0.1 degree at 1 GeV until the end of 2025.</a:t>
            </a:r>
          </a:p>
          <a:p>
            <a:pPr marL="742950" lvl="1" indent="-285750">
              <a:buFont typeface="Arial" panose="020B0604020202020204" pitchFamily="34" charset="0"/>
              <a:buChar char="•"/>
            </a:pPr>
            <a:endParaRPr kumimoji="1" lang="en-US" altLang="ja-JP" sz="1100" dirty="0"/>
          </a:p>
          <a:p>
            <a:pPr marL="285750" indent="-285750">
              <a:buFont typeface="Arial" panose="020B0604020202020204" pitchFamily="34" charset="0"/>
              <a:buChar char="•"/>
            </a:pPr>
            <a:r>
              <a:rPr kumimoji="1" lang="en-US" altLang="ja-JP" sz="2000" b="1" dirty="0"/>
              <a:t>Future prospects</a:t>
            </a:r>
          </a:p>
          <a:p>
            <a:pPr marL="742950" lvl="1" indent="-285750">
              <a:buFont typeface="Arial" panose="020B0604020202020204" pitchFamily="34" charset="0"/>
              <a:buChar char="•"/>
            </a:pPr>
            <a:r>
              <a:rPr kumimoji="1" lang="en-US" altLang="ja-JP" sz="2000" dirty="0"/>
              <a:t>We want to conduct repeatedly balloon experiments with </a:t>
            </a:r>
            <a:r>
              <a:rPr kumimoji="1" lang="en-US" altLang="ja-JP" sz="2000" b="1" dirty="0"/>
              <a:t>larger aperture area and longer flight duration</a:t>
            </a:r>
            <a:r>
              <a:rPr kumimoji="1" lang="en-US" altLang="ja-JP" sz="2000" dirty="0"/>
              <a:t>.</a:t>
            </a:r>
          </a:p>
        </p:txBody>
      </p:sp>
      <p:sp>
        <p:nvSpPr>
          <p:cNvPr id="5" name="スライド番号プレースホルダー 4">
            <a:extLst>
              <a:ext uri="{FF2B5EF4-FFF2-40B4-BE49-F238E27FC236}">
                <a16:creationId xmlns:a16="http://schemas.microsoft.com/office/drawing/2014/main" xmlns="" id="{78A114D9-63F0-1DB2-62C7-5D8BD16A3144}"/>
              </a:ext>
            </a:extLst>
          </p:cNvPr>
          <p:cNvSpPr>
            <a:spLocks noGrp="1"/>
          </p:cNvSpPr>
          <p:nvPr>
            <p:ph type="sldNum" sz="quarter" idx="12"/>
          </p:nvPr>
        </p:nvSpPr>
        <p:spPr/>
        <p:txBody>
          <a:bodyPr/>
          <a:lstStyle/>
          <a:p>
            <a:fld id="{32F2029B-449B-4A15-AEEA-21A8CF85B575}" type="slidenum">
              <a:rPr kumimoji="1" lang="ja-JP" altLang="en-US" smtClean="0"/>
              <a:t>43</a:t>
            </a:fld>
            <a:endParaRPr kumimoji="1" lang="ja-JP" altLang="en-US"/>
          </a:p>
        </p:txBody>
      </p:sp>
    </p:spTree>
    <p:extLst>
      <p:ext uri="{BB962C8B-B14F-4D97-AF65-F5344CB8AC3E}">
        <p14:creationId xmlns:p14="http://schemas.microsoft.com/office/powerpoint/2010/main" val="3887804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F3F2AB-C2DE-3B9E-0389-A1D04DEAC318}"/>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958CADF0-84DB-5EC1-F2E7-4B4222DE8AFA}"/>
              </a:ext>
            </a:extLst>
          </p:cNvPr>
          <p:cNvSpPr>
            <a:spLocks noGrp="1"/>
          </p:cNvSpPr>
          <p:nvPr>
            <p:ph type="sldNum" sz="quarter" idx="12"/>
          </p:nvPr>
        </p:nvSpPr>
        <p:spPr/>
        <p:txBody>
          <a:bodyPr/>
          <a:lstStyle/>
          <a:p>
            <a:fld id="{32F2029B-449B-4A15-AEEA-21A8CF85B575}" type="slidenum">
              <a:rPr kumimoji="1" lang="ja-JP" altLang="en-US" smtClean="0">
                <a:solidFill>
                  <a:schemeClr val="tx1"/>
                </a:solidFill>
              </a:rPr>
              <a:t>5</a:t>
            </a:fld>
            <a:endParaRPr kumimoji="1" lang="ja-JP" altLang="en-US">
              <a:solidFill>
                <a:schemeClr val="tx1"/>
              </a:solidFill>
            </a:endParaRPr>
          </a:p>
        </p:txBody>
      </p:sp>
      <p:sp>
        <p:nvSpPr>
          <p:cNvPr id="3" name="正方形/長方形 2">
            <a:extLst>
              <a:ext uri="{FF2B5EF4-FFF2-40B4-BE49-F238E27FC236}">
                <a16:creationId xmlns:a16="http://schemas.microsoft.com/office/drawing/2014/main" xmlns="" id="{D8EDE354-6BB1-42E0-50E8-DB2EA61AC18E}"/>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xmlns="" id="{67FA6E93-8104-5BC3-3EAC-9C66D5F0BA37}"/>
              </a:ext>
            </a:extLst>
          </p:cNvPr>
          <p:cNvSpPr txBox="1"/>
          <p:nvPr/>
        </p:nvSpPr>
        <p:spPr>
          <a:xfrm>
            <a:off x="0" y="90081"/>
            <a:ext cx="9144000" cy="584775"/>
          </a:xfrm>
          <a:prstGeom prst="rect">
            <a:avLst/>
          </a:prstGeom>
          <a:noFill/>
        </p:spPr>
        <p:txBody>
          <a:bodyPr wrap="square" rtlCol="0">
            <a:spAutoFit/>
          </a:bodyPr>
          <a:lstStyle/>
          <a:p>
            <a:r>
              <a:rPr kumimoji="1" lang="en-US" altLang="ja-JP" sz="3200" b="1" dirty="0">
                <a:latin typeface="+mn-ea"/>
              </a:rPr>
              <a:t>Unresolved issues in gamma-ray observation</a:t>
            </a:r>
            <a:endParaRPr kumimoji="1" lang="en-US" altLang="ja-JP" sz="3200" b="1" dirty="0"/>
          </a:p>
        </p:txBody>
      </p:sp>
      <p:sp>
        <p:nvSpPr>
          <p:cNvPr id="26" name="テキスト ボックス 25">
            <a:extLst>
              <a:ext uri="{FF2B5EF4-FFF2-40B4-BE49-F238E27FC236}">
                <a16:creationId xmlns:a16="http://schemas.microsoft.com/office/drawing/2014/main" xmlns="" id="{4F006426-5416-995B-CE7D-539488AD5CBB}"/>
              </a:ext>
            </a:extLst>
          </p:cNvPr>
          <p:cNvSpPr txBox="1"/>
          <p:nvPr/>
        </p:nvSpPr>
        <p:spPr>
          <a:xfrm>
            <a:off x="0" y="611616"/>
            <a:ext cx="9144000" cy="400110"/>
          </a:xfrm>
          <a:prstGeom prst="rect">
            <a:avLst/>
          </a:prstGeom>
          <a:noFill/>
        </p:spPr>
        <p:txBody>
          <a:bodyPr wrap="square" rtlCol="0">
            <a:spAutoFit/>
          </a:bodyPr>
          <a:lstStyle/>
          <a:p>
            <a:r>
              <a:rPr kumimoji="1" lang="ja-JP" altLang="en-US" sz="2000" b="1" u="sng" dirty="0"/>
              <a:t>・</a:t>
            </a:r>
            <a:r>
              <a:rPr kumimoji="1" lang="en-US" altLang="ja-JP" sz="2000" b="1" u="sng" dirty="0"/>
              <a:t>Unknown gamma-ray emission in the Galactic center region</a:t>
            </a:r>
          </a:p>
        </p:txBody>
      </p:sp>
      <p:sp>
        <p:nvSpPr>
          <p:cNvPr id="32" name="テキスト ボックス 31">
            <a:extLst>
              <a:ext uri="{FF2B5EF4-FFF2-40B4-BE49-F238E27FC236}">
                <a16:creationId xmlns:a16="http://schemas.microsoft.com/office/drawing/2014/main" xmlns="" id="{FA92C090-C60A-60A1-98C7-7345EC104F99}"/>
              </a:ext>
            </a:extLst>
          </p:cNvPr>
          <p:cNvSpPr txBox="1"/>
          <p:nvPr/>
        </p:nvSpPr>
        <p:spPr>
          <a:xfrm>
            <a:off x="260720" y="4528192"/>
            <a:ext cx="5402388" cy="830997"/>
          </a:xfrm>
          <a:prstGeom prst="rect">
            <a:avLst/>
          </a:prstGeom>
          <a:noFill/>
        </p:spPr>
        <p:txBody>
          <a:bodyPr wrap="square" rtlCol="0">
            <a:spAutoFit/>
          </a:bodyPr>
          <a:lstStyle/>
          <a:p>
            <a:r>
              <a:rPr kumimoji="1" lang="en-US" altLang="ja-JP" sz="2400" b="1" dirty="0">
                <a:solidFill>
                  <a:schemeClr val="accent1"/>
                </a:solidFill>
              </a:rPr>
              <a:t>Annihilation of WIMPs ?</a:t>
            </a:r>
            <a:r>
              <a:rPr kumimoji="1" lang="ja-JP" altLang="en-US" sz="2400" b="1" dirty="0">
                <a:solidFill>
                  <a:schemeClr val="accent1"/>
                </a:solidFill>
              </a:rPr>
              <a:t> </a:t>
            </a:r>
          </a:p>
          <a:p>
            <a:r>
              <a:rPr kumimoji="1" lang="en-US" altLang="ja-JP" sz="2400" b="1" dirty="0">
                <a:solidFill>
                  <a:schemeClr val="accent1"/>
                </a:solidFill>
              </a:rPr>
              <a:t>Unresolved astrophysical object ?</a:t>
            </a:r>
            <a:endParaRPr kumimoji="1" lang="ja-JP" altLang="en-US" sz="2400" b="1" dirty="0">
              <a:solidFill>
                <a:schemeClr val="accent1"/>
              </a:solidFill>
            </a:endParaRPr>
          </a:p>
        </p:txBody>
      </p:sp>
      <p:sp>
        <p:nvSpPr>
          <p:cNvPr id="33" name="テキスト ボックス 32">
            <a:extLst>
              <a:ext uri="{FF2B5EF4-FFF2-40B4-BE49-F238E27FC236}">
                <a16:creationId xmlns:a16="http://schemas.microsoft.com/office/drawing/2014/main" xmlns="" id="{87AF3665-4F16-79CC-15B9-BED6220F35A4}"/>
              </a:ext>
            </a:extLst>
          </p:cNvPr>
          <p:cNvSpPr txBox="1"/>
          <p:nvPr/>
        </p:nvSpPr>
        <p:spPr>
          <a:xfrm>
            <a:off x="328805" y="5482875"/>
            <a:ext cx="8673870" cy="461665"/>
          </a:xfrm>
          <a:prstGeom prst="rect">
            <a:avLst/>
          </a:prstGeom>
          <a:noFill/>
        </p:spPr>
        <p:txBody>
          <a:bodyPr wrap="square" rtlCol="0">
            <a:spAutoFit/>
          </a:bodyPr>
          <a:lstStyle/>
          <a:p>
            <a:r>
              <a:rPr kumimoji="1" lang="en-US" altLang="ja-JP" sz="2400" dirty="0"/>
              <a:t>The discussion has been going on for more than a decade.</a:t>
            </a:r>
            <a:endParaRPr kumimoji="1" lang="ja-JP" altLang="en-US" sz="2400" dirty="0"/>
          </a:p>
        </p:txBody>
      </p:sp>
      <p:sp>
        <p:nvSpPr>
          <p:cNvPr id="34" name="テキスト ボックス 33">
            <a:extLst>
              <a:ext uri="{FF2B5EF4-FFF2-40B4-BE49-F238E27FC236}">
                <a16:creationId xmlns:a16="http://schemas.microsoft.com/office/drawing/2014/main" xmlns="" id="{0C14C7DF-0CF9-B0E7-7018-D95901A205CF}"/>
              </a:ext>
            </a:extLst>
          </p:cNvPr>
          <p:cNvSpPr txBox="1"/>
          <p:nvPr/>
        </p:nvSpPr>
        <p:spPr>
          <a:xfrm>
            <a:off x="337683" y="6032091"/>
            <a:ext cx="5402388" cy="461665"/>
          </a:xfrm>
          <a:prstGeom prst="rect">
            <a:avLst/>
          </a:prstGeom>
          <a:noFill/>
        </p:spPr>
        <p:txBody>
          <a:bodyPr wrap="square" rtlCol="0">
            <a:spAutoFit/>
          </a:bodyPr>
          <a:lstStyle/>
          <a:p>
            <a:r>
              <a:rPr kumimoji="1" lang="en-US" altLang="ja-JP" sz="2400" b="1" dirty="0">
                <a:solidFill>
                  <a:srgbClr val="FF0000"/>
                </a:solidFill>
              </a:rPr>
              <a:t>One of the known-unknown issues</a:t>
            </a:r>
            <a:endParaRPr kumimoji="1" lang="ja-JP" altLang="en-US" sz="2400" b="1" dirty="0">
              <a:solidFill>
                <a:srgbClr val="FF0000"/>
              </a:solidFill>
            </a:endParaRPr>
          </a:p>
        </p:txBody>
      </p:sp>
      <p:grpSp>
        <p:nvGrpSpPr>
          <p:cNvPr id="7" name="グループ化 6">
            <a:extLst>
              <a:ext uri="{FF2B5EF4-FFF2-40B4-BE49-F238E27FC236}">
                <a16:creationId xmlns:a16="http://schemas.microsoft.com/office/drawing/2014/main" xmlns="" id="{A1C51495-E001-4802-9DCD-1AD92A0E2433}"/>
              </a:ext>
            </a:extLst>
          </p:cNvPr>
          <p:cNvGrpSpPr/>
          <p:nvPr/>
        </p:nvGrpSpPr>
        <p:grpSpPr>
          <a:xfrm>
            <a:off x="110807" y="1244988"/>
            <a:ext cx="8900864" cy="3060683"/>
            <a:chOff x="110807" y="1244988"/>
            <a:chExt cx="8900864" cy="3060683"/>
          </a:xfrm>
        </p:grpSpPr>
        <p:grpSp>
          <p:nvGrpSpPr>
            <p:cNvPr id="2" name="グループ化 1">
              <a:extLst>
                <a:ext uri="{FF2B5EF4-FFF2-40B4-BE49-F238E27FC236}">
                  <a16:creationId xmlns:a16="http://schemas.microsoft.com/office/drawing/2014/main" xmlns="" id="{342B1769-2284-6B0F-3B86-8A1AFF37C310}"/>
                </a:ext>
              </a:extLst>
            </p:cNvPr>
            <p:cNvGrpSpPr/>
            <p:nvPr/>
          </p:nvGrpSpPr>
          <p:grpSpPr>
            <a:xfrm>
              <a:off x="110807" y="1246520"/>
              <a:ext cx="7639401" cy="3059151"/>
              <a:chOff x="75295" y="1113353"/>
              <a:chExt cx="7639401" cy="3059151"/>
            </a:xfrm>
          </p:grpSpPr>
          <p:pic>
            <p:nvPicPr>
              <p:cNvPr id="6" name="galacticcenter.png" descr="galacticcenter.png">
                <a:extLst>
                  <a:ext uri="{FF2B5EF4-FFF2-40B4-BE49-F238E27FC236}">
                    <a16:creationId xmlns:a16="http://schemas.microsoft.com/office/drawing/2014/main" xmlns="" id="{2BA4A10E-18C7-8010-A2FD-4A2EA0FF2A13}"/>
                  </a:ext>
                </a:extLst>
              </p:cNvPr>
              <p:cNvPicPr>
                <a:picLocks noChangeAspect="1"/>
              </p:cNvPicPr>
              <p:nvPr/>
            </p:nvPicPr>
            <p:blipFill>
              <a:blip r:embed="rId3"/>
              <a:srcRect r="15893"/>
              <a:stretch/>
            </p:blipFill>
            <p:spPr>
              <a:xfrm>
                <a:off x="154426" y="1113353"/>
                <a:ext cx="7560270" cy="3059151"/>
              </a:xfrm>
              <a:prstGeom prst="rect">
                <a:avLst/>
              </a:prstGeom>
              <a:ln w="12700" cap="flat">
                <a:noFill/>
                <a:miter lim="400000"/>
              </a:ln>
              <a:effectLst/>
            </p:spPr>
          </p:pic>
          <p:sp>
            <p:nvSpPr>
              <p:cNvPr id="13" name="線">
                <a:extLst>
                  <a:ext uri="{FF2B5EF4-FFF2-40B4-BE49-F238E27FC236}">
                    <a16:creationId xmlns:a16="http://schemas.microsoft.com/office/drawing/2014/main" xmlns="" id="{E3F8AE04-674E-0A9B-089B-87B31653D13A}"/>
                  </a:ext>
                </a:extLst>
              </p:cNvPr>
              <p:cNvSpPr/>
              <p:nvPr/>
            </p:nvSpPr>
            <p:spPr>
              <a:xfrm flipV="1">
                <a:off x="6047490" y="2802694"/>
                <a:ext cx="0" cy="336418"/>
              </a:xfrm>
              <a:prstGeom prst="line">
                <a:avLst/>
              </a:prstGeom>
              <a:ln w="38100">
                <a:solidFill>
                  <a:srgbClr val="FFFF00"/>
                </a:solidFill>
                <a:miter lim="400000"/>
                <a:tailEnd type="arrow"/>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4" name="四角形">
                <a:extLst>
                  <a:ext uri="{FF2B5EF4-FFF2-40B4-BE49-F238E27FC236}">
                    <a16:creationId xmlns:a16="http://schemas.microsoft.com/office/drawing/2014/main" xmlns="" id="{E50B5A2A-8AB8-7482-2E99-35E927F543C3}"/>
                  </a:ext>
                </a:extLst>
              </p:cNvPr>
              <p:cNvSpPr/>
              <p:nvPr/>
            </p:nvSpPr>
            <p:spPr>
              <a:xfrm>
                <a:off x="75295" y="1769091"/>
                <a:ext cx="370851" cy="1659909"/>
              </a:xfrm>
              <a:prstGeom prst="rect">
                <a:avLst/>
              </a:prstGeom>
              <a:ln w="88900">
                <a:solidFill>
                  <a:schemeClr val="accent1">
                    <a:hueOff val="4136873"/>
                    <a:lumOff val="-12639"/>
                  </a:schemeClr>
                </a:solidFill>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dirty="0"/>
              </a:p>
            </p:txBody>
          </p:sp>
          <p:sp>
            <p:nvSpPr>
              <p:cNvPr id="27" name="テキスト ボックス 26">
                <a:extLst>
                  <a:ext uri="{FF2B5EF4-FFF2-40B4-BE49-F238E27FC236}">
                    <a16:creationId xmlns:a16="http://schemas.microsoft.com/office/drawing/2014/main" xmlns="" id="{223A9C95-DDD1-E315-BF58-CE8B3A9ABD2D}"/>
                  </a:ext>
                </a:extLst>
              </p:cNvPr>
              <p:cNvSpPr txBox="1"/>
              <p:nvPr/>
            </p:nvSpPr>
            <p:spPr>
              <a:xfrm>
                <a:off x="1019617" y="1162397"/>
                <a:ext cx="3167030" cy="369332"/>
              </a:xfrm>
              <a:prstGeom prst="rect">
                <a:avLst/>
              </a:prstGeom>
              <a:noFill/>
            </p:spPr>
            <p:txBody>
              <a:bodyPr wrap="square" rtlCol="0">
                <a:spAutoFit/>
              </a:bodyPr>
              <a:lstStyle/>
              <a:p>
                <a:r>
                  <a:rPr kumimoji="1" lang="en-US" altLang="ja-JP" b="1" dirty="0">
                    <a:solidFill>
                      <a:schemeClr val="bg1"/>
                    </a:solidFill>
                  </a:rPr>
                  <a:t>Count map (All photons)</a:t>
                </a:r>
                <a:endParaRPr kumimoji="1" lang="ja-JP" altLang="en-US" b="1" dirty="0">
                  <a:solidFill>
                    <a:schemeClr val="bg1"/>
                  </a:solidFill>
                </a:endParaRPr>
              </a:p>
            </p:txBody>
          </p:sp>
          <p:sp>
            <p:nvSpPr>
              <p:cNvPr id="28" name="テキスト ボックス 27">
                <a:extLst>
                  <a:ext uri="{FF2B5EF4-FFF2-40B4-BE49-F238E27FC236}">
                    <a16:creationId xmlns:a16="http://schemas.microsoft.com/office/drawing/2014/main" xmlns="" id="{A1B8821A-C0ED-1AD8-8D8A-2584145E7BAC}"/>
                  </a:ext>
                </a:extLst>
              </p:cNvPr>
              <p:cNvSpPr txBox="1"/>
              <p:nvPr/>
            </p:nvSpPr>
            <p:spPr>
              <a:xfrm>
                <a:off x="4497581" y="1162397"/>
                <a:ext cx="2484980" cy="923330"/>
              </a:xfrm>
              <a:prstGeom prst="rect">
                <a:avLst/>
              </a:prstGeom>
              <a:noFill/>
            </p:spPr>
            <p:txBody>
              <a:bodyPr wrap="square" rtlCol="0">
                <a:spAutoFit/>
              </a:bodyPr>
              <a:lstStyle/>
              <a:p>
                <a:r>
                  <a:rPr kumimoji="1" lang="en-US" altLang="ja-JP" b="1" dirty="0">
                    <a:solidFill>
                      <a:schemeClr val="bg1"/>
                    </a:solidFill>
                  </a:rPr>
                  <a:t>Subtracted</a:t>
                </a:r>
              </a:p>
              <a:p>
                <a:pPr marL="285750" indent="-285750">
                  <a:buFontTx/>
                  <a:buChar char="-"/>
                </a:pPr>
                <a:r>
                  <a:rPr kumimoji="1" lang="en-US" altLang="ja-JP" b="1" dirty="0">
                    <a:solidFill>
                      <a:schemeClr val="bg1"/>
                    </a:solidFill>
                  </a:rPr>
                  <a:t>Known sources</a:t>
                </a:r>
              </a:p>
              <a:p>
                <a:pPr marL="285750" indent="-285750">
                  <a:buFontTx/>
                  <a:buChar char="-"/>
                </a:pPr>
                <a:r>
                  <a:rPr kumimoji="1" lang="en-US" altLang="ja-JP" b="1" dirty="0">
                    <a:solidFill>
                      <a:schemeClr val="bg1"/>
                    </a:solidFill>
                  </a:rPr>
                  <a:t>BG (model)</a:t>
                </a:r>
                <a:endParaRPr kumimoji="1" lang="ja-JP" altLang="en-US" b="1" dirty="0">
                  <a:solidFill>
                    <a:schemeClr val="bg1"/>
                  </a:solidFill>
                </a:endParaRPr>
              </a:p>
            </p:txBody>
          </p:sp>
          <p:sp>
            <p:nvSpPr>
              <p:cNvPr id="30" name="テキスト ボックス 29">
                <a:extLst>
                  <a:ext uri="{FF2B5EF4-FFF2-40B4-BE49-F238E27FC236}">
                    <a16:creationId xmlns:a16="http://schemas.microsoft.com/office/drawing/2014/main" xmlns="" id="{71E2E83F-899A-2941-3477-6F7FF9177D83}"/>
                  </a:ext>
                </a:extLst>
              </p:cNvPr>
              <p:cNvSpPr txBox="1"/>
              <p:nvPr/>
            </p:nvSpPr>
            <p:spPr>
              <a:xfrm>
                <a:off x="4674618" y="3186698"/>
                <a:ext cx="2674449" cy="830997"/>
              </a:xfrm>
              <a:prstGeom prst="rect">
                <a:avLst/>
              </a:prstGeom>
              <a:noFill/>
            </p:spPr>
            <p:txBody>
              <a:bodyPr wrap="square" rtlCol="0">
                <a:spAutoFit/>
              </a:bodyPr>
              <a:lstStyle/>
              <a:p>
                <a:r>
                  <a:rPr kumimoji="1" lang="en-US" altLang="ja-JP" sz="2400" b="1" dirty="0">
                    <a:solidFill>
                      <a:srgbClr val="FFFF00"/>
                    </a:solidFill>
                  </a:rPr>
                  <a:t>Galactic Center</a:t>
                </a:r>
              </a:p>
              <a:p>
                <a:r>
                  <a:rPr kumimoji="1" lang="en-US" altLang="ja-JP" sz="2400" b="1" dirty="0">
                    <a:solidFill>
                      <a:srgbClr val="FFFF00"/>
                    </a:solidFill>
                  </a:rPr>
                  <a:t>GeV Excess</a:t>
                </a:r>
                <a:endParaRPr kumimoji="1" lang="ja-JP" altLang="en-US" sz="2400" b="1" dirty="0">
                  <a:solidFill>
                    <a:srgbClr val="FFFF00"/>
                  </a:solidFill>
                </a:endParaRPr>
              </a:p>
            </p:txBody>
          </p:sp>
        </p:grpSp>
        <p:pic>
          <p:nvPicPr>
            <p:cNvPr id="5" name="galacticcenter.png" descr="galacticcenter.png">
              <a:extLst>
                <a:ext uri="{FF2B5EF4-FFF2-40B4-BE49-F238E27FC236}">
                  <a16:creationId xmlns:a16="http://schemas.microsoft.com/office/drawing/2014/main" xmlns="" id="{ABB7A31D-0FF6-B937-5205-FFA92006E42E}"/>
                </a:ext>
              </a:extLst>
            </p:cNvPr>
            <p:cNvPicPr>
              <a:picLocks noChangeAspect="1"/>
            </p:cNvPicPr>
            <p:nvPr/>
          </p:nvPicPr>
          <p:blipFill>
            <a:blip r:embed="rId3"/>
            <a:srcRect l="85966"/>
            <a:stretch/>
          </p:blipFill>
          <p:spPr>
            <a:xfrm>
              <a:off x="7750208" y="1244988"/>
              <a:ext cx="1261463" cy="3059151"/>
            </a:xfrm>
            <a:prstGeom prst="rect">
              <a:avLst/>
            </a:prstGeom>
            <a:ln w="12700" cap="flat">
              <a:noFill/>
              <a:miter lim="400000"/>
            </a:ln>
            <a:effectLst/>
          </p:spPr>
        </p:pic>
      </p:grpSp>
    </p:spTree>
    <p:extLst>
      <p:ext uri="{BB962C8B-B14F-4D97-AF65-F5344CB8AC3E}">
        <p14:creationId xmlns:p14="http://schemas.microsoft.com/office/powerpoint/2010/main" val="311447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9F886A-1892-35A9-4749-4470FB6FBA32}"/>
            </a:ext>
          </a:extLst>
        </p:cNvPr>
        <p:cNvGrpSpPr/>
        <p:nvPr/>
      </p:nvGrpSpPr>
      <p:grpSpPr>
        <a:xfrm>
          <a:off x="0" y="0"/>
          <a:ext cx="0" cy="0"/>
          <a:chOff x="0" y="0"/>
          <a:chExt cx="0" cy="0"/>
        </a:xfrm>
      </p:grpSpPr>
      <p:grpSp>
        <p:nvGrpSpPr>
          <p:cNvPr id="19" name="グループ">
            <a:extLst>
              <a:ext uri="{FF2B5EF4-FFF2-40B4-BE49-F238E27FC236}">
                <a16:creationId xmlns:a16="http://schemas.microsoft.com/office/drawing/2014/main" xmlns="" id="{C120A9EE-7D02-D538-1310-A54F1B80FD59}"/>
              </a:ext>
            </a:extLst>
          </p:cNvPr>
          <p:cNvGrpSpPr/>
          <p:nvPr/>
        </p:nvGrpSpPr>
        <p:grpSpPr>
          <a:xfrm>
            <a:off x="266044" y="1240087"/>
            <a:ext cx="8769579" cy="5155219"/>
            <a:chOff x="0" y="282667"/>
            <a:chExt cx="12472288" cy="7331866"/>
          </a:xfrm>
        </p:grpSpPr>
        <p:pic>
          <p:nvPicPr>
            <p:cNvPr id="20" name="イメージ" descr="イメージ">
              <a:extLst>
                <a:ext uri="{FF2B5EF4-FFF2-40B4-BE49-F238E27FC236}">
                  <a16:creationId xmlns:a16="http://schemas.microsoft.com/office/drawing/2014/main" xmlns="" id="{87828786-FB35-275C-6186-EEF07486B8AD}"/>
                </a:ext>
              </a:extLst>
            </p:cNvPr>
            <p:cNvPicPr>
              <a:picLocks/>
            </p:cNvPicPr>
            <p:nvPr/>
          </p:nvPicPr>
          <p:blipFill>
            <a:blip r:embed="rId3"/>
            <a:srcRect l="5884" r="5884" b="28973"/>
            <a:stretch>
              <a:fillRect/>
            </a:stretch>
          </p:blipFill>
          <p:spPr>
            <a:xfrm>
              <a:off x="0" y="945423"/>
              <a:ext cx="12472288" cy="6669110"/>
            </a:xfrm>
            <a:prstGeom prst="rect">
              <a:avLst/>
            </a:prstGeom>
            <a:ln w="12700" cap="flat">
              <a:noFill/>
              <a:miter lim="400000"/>
            </a:ln>
            <a:effectLst/>
          </p:spPr>
        </p:pic>
        <p:sp>
          <p:nvSpPr>
            <p:cNvPr id="21" name="線">
              <a:extLst>
                <a:ext uri="{FF2B5EF4-FFF2-40B4-BE49-F238E27FC236}">
                  <a16:creationId xmlns:a16="http://schemas.microsoft.com/office/drawing/2014/main" xmlns="" id="{B74CA8B7-F1D0-CB19-A841-F8EFA017869F}"/>
                </a:ext>
              </a:extLst>
            </p:cNvPr>
            <p:cNvSpPr/>
            <p:nvPr/>
          </p:nvSpPr>
          <p:spPr>
            <a:xfrm flipH="1" flipV="1">
              <a:off x="1249916" y="282667"/>
              <a:ext cx="108506" cy="977674"/>
            </a:xfrm>
            <a:prstGeom prst="line">
              <a:avLst/>
            </a:prstGeom>
            <a:noFill/>
            <a:ln w="50800" cap="flat">
              <a:solidFill>
                <a:srgbClr val="000000"/>
              </a:solidFill>
              <a:prstDash val="solid"/>
              <a:miter lim="400000"/>
              <a:tailEnd type="triangle" w="med" len="med"/>
            </a:ln>
            <a:effectLst/>
          </p:spPr>
          <p:txBody>
            <a:bodyPr wrap="square" lIns="35719" tIns="35719" rIns="35719" bIns="35719" numCol="1" anchor="ctr">
              <a:noAutofit/>
            </a:bodyPr>
            <a:lstStyle/>
            <a:p>
              <a:pPr>
                <a:defRPr sz="2200">
                  <a:solidFill>
                    <a:srgbClr val="FFFFFF"/>
                  </a:solidFill>
                  <a:latin typeface="ヒラギノ角ゴ ProN W3"/>
                  <a:ea typeface="ヒラギノ角ゴ ProN W3"/>
                  <a:cs typeface="ヒラギノ角ゴ ProN W3"/>
                  <a:sym typeface="ヒラギノ角ゴ ProN W3"/>
                </a:defRPr>
              </a:pPr>
              <a:endParaRPr sz="1547"/>
            </a:p>
          </p:txBody>
        </p:sp>
        <p:sp>
          <p:nvSpPr>
            <p:cNvPr id="23" name="(Fermi)">
              <a:extLst>
                <a:ext uri="{FF2B5EF4-FFF2-40B4-BE49-F238E27FC236}">
                  <a16:creationId xmlns:a16="http://schemas.microsoft.com/office/drawing/2014/main" xmlns="" id="{FF75A7EE-2E71-474D-80E8-6176C760A472}"/>
                </a:ext>
              </a:extLst>
            </p:cNvPr>
            <p:cNvSpPr txBox="1"/>
            <p:nvPr/>
          </p:nvSpPr>
          <p:spPr>
            <a:xfrm>
              <a:off x="1053663" y="7025623"/>
              <a:ext cx="1948711" cy="554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3000" b="1">
                  <a:solidFill>
                    <a:srgbClr val="FF0000"/>
                  </a:solidFill>
                  <a:latin typeface="Helvetica"/>
                  <a:ea typeface="Helvetica"/>
                  <a:cs typeface="Helvetica"/>
                  <a:sym typeface="Helvetica"/>
                </a:defRPr>
              </a:lvl1pPr>
            </a:lstStyle>
            <a:p>
              <a:pPr algn="ctr"/>
              <a:r>
                <a:rPr sz="2000" dirty="0">
                  <a:solidFill>
                    <a:schemeClr val="accent1"/>
                  </a:solidFill>
                  <a:latin typeface="+mn-lt"/>
                </a:rPr>
                <a:t>(Fermi)</a:t>
              </a:r>
            </a:p>
          </p:txBody>
        </p:sp>
        <p:sp>
          <p:nvSpPr>
            <p:cNvPr id="24" name="NFW(DM density profile),γ=1.26 is favored">
              <a:extLst>
                <a:ext uri="{FF2B5EF4-FFF2-40B4-BE49-F238E27FC236}">
                  <a16:creationId xmlns:a16="http://schemas.microsoft.com/office/drawing/2014/main" xmlns="" id="{A21F97E7-2C29-13E3-371A-FCD8462B4B9A}"/>
                </a:ext>
              </a:extLst>
            </p:cNvPr>
            <p:cNvSpPr txBox="1"/>
            <p:nvPr/>
          </p:nvSpPr>
          <p:spPr>
            <a:xfrm rot="1242742">
              <a:off x="2225550" y="4104247"/>
              <a:ext cx="6368778" cy="759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pPr algn="l">
                <a:lnSpc>
                  <a:spcPct val="80000"/>
                </a:lnSpc>
                <a:defRPr sz="2400" b="1">
                  <a:latin typeface="Helvetica"/>
                  <a:ea typeface="Helvetica"/>
                  <a:cs typeface="Helvetica"/>
                  <a:sym typeface="Helvetica"/>
                </a:defRPr>
              </a:pPr>
              <a:r>
                <a:rPr sz="1687" dirty="0"/>
                <a:t>NFW(DM density profile),γ=1.26 is favored</a:t>
              </a:r>
            </a:p>
          </p:txBody>
        </p:sp>
        <p:sp>
          <p:nvSpPr>
            <p:cNvPr id="26" name="線">
              <a:extLst>
                <a:ext uri="{FF2B5EF4-FFF2-40B4-BE49-F238E27FC236}">
                  <a16:creationId xmlns:a16="http://schemas.microsoft.com/office/drawing/2014/main" xmlns="" id="{E859C76B-22F3-8D6B-0C07-188648356275}"/>
                </a:ext>
              </a:extLst>
            </p:cNvPr>
            <p:cNvSpPr/>
            <p:nvPr/>
          </p:nvSpPr>
          <p:spPr>
            <a:xfrm flipV="1">
              <a:off x="1308530" y="6768092"/>
              <a:ext cx="0" cy="699722"/>
            </a:xfrm>
            <a:prstGeom prst="line">
              <a:avLst/>
            </a:prstGeom>
            <a:noFill/>
            <a:ln w="50800" cap="flat">
              <a:solidFill>
                <a:srgbClr val="FF0000"/>
              </a:solidFill>
              <a:prstDash val="solid"/>
              <a:miter lim="400000"/>
              <a:headEnd type="none"/>
              <a:tailEnd type="arrow" w="med" len="med"/>
            </a:ln>
            <a:effectLst/>
          </p:spPr>
          <p:txBody>
            <a:bodyPr wrap="square" lIns="35719" tIns="35719" rIns="35719" bIns="35719" numCol="1" anchor="ctr">
              <a:noAutofit/>
            </a:bodyPr>
            <a:lstStyle/>
            <a:p>
              <a:pPr>
                <a:defRPr sz="2200">
                  <a:solidFill>
                    <a:srgbClr val="FFFFFF"/>
                  </a:solidFill>
                  <a:latin typeface="ヒラギノ角ゴ ProN W3"/>
                  <a:ea typeface="ヒラギノ角ゴ ProN W3"/>
                  <a:cs typeface="ヒラギノ角ゴ ProN W3"/>
                  <a:sym typeface="ヒラギノ角ゴ ProN W3"/>
                </a:defRPr>
              </a:pPr>
              <a:endParaRPr sz="1547" dirty="0"/>
            </a:p>
          </p:txBody>
        </p:sp>
      </p:grpSp>
      <p:sp>
        <p:nvSpPr>
          <p:cNvPr id="3" name="正方形/長方形 2">
            <a:extLst>
              <a:ext uri="{FF2B5EF4-FFF2-40B4-BE49-F238E27FC236}">
                <a16:creationId xmlns:a16="http://schemas.microsoft.com/office/drawing/2014/main" xmlns="" id="{0250FD35-143C-EE15-0F3F-01F3ED07D3BF}"/>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スライド番号プレースホルダー 3">
            <a:extLst>
              <a:ext uri="{FF2B5EF4-FFF2-40B4-BE49-F238E27FC236}">
                <a16:creationId xmlns:a16="http://schemas.microsoft.com/office/drawing/2014/main" xmlns="" id="{D9EA7202-48FF-651E-64FA-96F6E479D37E}"/>
              </a:ext>
            </a:extLst>
          </p:cNvPr>
          <p:cNvSpPr>
            <a:spLocks noGrp="1"/>
          </p:cNvSpPr>
          <p:nvPr>
            <p:ph type="sldNum" sz="quarter" idx="12"/>
          </p:nvPr>
        </p:nvSpPr>
        <p:spPr>
          <a:xfrm>
            <a:off x="6297083" y="6254747"/>
            <a:ext cx="2057400" cy="365125"/>
          </a:xfrm>
        </p:spPr>
        <p:txBody>
          <a:bodyPr/>
          <a:lstStyle/>
          <a:p>
            <a:fld id="{32F2029B-449B-4A15-AEEA-21A8CF85B575}" type="slidenum">
              <a:rPr kumimoji="1" lang="ja-JP" altLang="en-US" smtClean="0">
                <a:solidFill>
                  <a:schemeClr val="tx1"/>
                </a:solidFill>
              </a:rPr>
              <a:t>6</a:t>
            </a:fld>
            <a:endParaRPr kumimoji="1" lang="ja-JP" altLang="en-US">
              <a:solidFill>
                <a:schemeClr val="tx1"/>
              </a:solidFill>
            </a:endParaRPr>
          </a:p>
        </p:txBody>
      </p:sp>
      <p:sp>
        <p:nvSpPr>
          <p:cNvPr id="9" name="Contamination of…">
            <a:extLst>
              <a:ext uri="{FF2B5EF4-FFF2-40B4-BE49-F238E27FC236}">
                <a16:creationId xmlns:a16="http://schemas.microsoft.com/office/drawing/2014/main" xmlns="" id="{84CF491C-1B96-6B5F-96C6-1317579F7D55}"/>
              </a:ext>
            </a:extLst>
          </p:cNvPr>
          <p:cNvSpPr txBox="1"/>
          <p:nvPr/>
        </p:nvSpPr>
        <p:spPr>
          <a:xfrm>
            <a:off x="1306433" y="4747122"/>
            <a:ext cx="1981313" cy="43992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l">
              <a:defRPr sz="1700">
                <a:latin typeface="Helvetica"/>
                <a:ea typeface="Helvetica"/>
                <a:cs typeface="Helvetica"/>
                <a:sym typeface="Helvetica"/>
              </a:defRPr>
            </a:pPr>
            <a:r>
              <a:rPr sz="1195"/>
              <a:t>Contamination of</a:t>
            </a:r>
          </a:p>
          <a:p>
            <a:pPr algn="l">
              <a:defRPr sz="1700">
                <a:latin typeface="Helvetica"/>
                <a:ea typeface="Helvetica"/>
                <a:cs typeface="Helvetica"/>
                <a:sym typeface="Helvetica"/>
              </a:defRPr>
            </a:pPr>
            <a:r>
              <a:rPr sz="1195"/>
              <a:t>Galactic Diffuse Component</a:t>
            </a:r>
          </a:p>
        </p:txBody>
      </p:sp>
      <p:sp>
        <p:nvSpPr>
          <p:cNvPr id="10" name="線">
            <a:extLst>
              <a:ext uri="{FF2B5EF4-FFF2-40B4-BE49-F238E27FC236}">
                <a16:creationId xmlns:a16="http://schemas.microsoft.com/office/drawing/2014/main" xmlns="" id="{8A4E3F70-1BAA-5E79-1E71-5713A8E133E3}"/>
              </a:ext>
            </a:extLst>
          </p:cNvPr>
          <p:cNvSpPr/>
          <p:nvPr/>
        </p:nvSpPr>
        <p:spPr>
          <a:xfrm>
            <a:off x="1280891" y="4581684"/>
            <a:ext cx="525826" cy="1"/>
          </a:xfrm>
          <a:prstGeom prst="line">
            <a:avLst/>
          </a:prstGeom>
          <a:ln w="38100">
            <a:solidFill>
              <a:srgbClr val="000000"/>
            </a:solidFill>
            <a:miter lim="400000"/>
            <a:headEnd type="triangle"/>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1" name="Excess gamma-ray flux">
            <a:extLst>
              <a:ext uri="{FF2B5EF4-FFF2-40B4-BE49-F238E27FC236}">
                <a16:creationId xmlns:a16="http://schemas.microsoft.com/office/drawing/2014/main" xmlns="" id="{78177D48-5263-7FDA-AF63-D3E346D0CFF5}"/>
              </a:ext>
            </a:extLst>
          </p:cNvPr>
          <p:cNvSpPr txBox="1"/>
          <p:nvPr/>
        </p:nvSpPr>
        <p:spPr>
          <a:xfrm rot="16200000">
            <a:off x="-1119839" y="3740734"/>
            <a:ext cx="2715488" cy="35343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defTabSz="457200">
              <a:defRPr sz="2600">
                <a:latin typeface="Helvetica"/>
                <a:ea typeface="Helvetica"/>
                <a:cs typeface="Helvetica"/>
                <a:sym typeface="Helvetica"/>
              </a:defRPr>
            </a:lvl1pPr>
          </a:lstStyle>
          <a:p>
            <a:r>
              <a:rPr sz="1828" b="1" dirty="0">
                <a:latin typeface="+mn-lt"/>
              </a:rPr>
              <a:t>Excess gamma-ray flux</a:t>
            </a:r>
          </a:p>
        </p:txBody>
      </p:sp>
      <p:sp>
        <p:nvSpPr>
          <p:cNvPr id="13" name="Distance…">
            <a:extLst>
              <a:ext uri="{FF2B5EF4-FFF2-40B4-BE49-F238E27FC236}">
                <a16:creationId xmlns:a16="http://schemas.microsoft.com/office/drawing/2014/main" xmlns="" id="{A4C92234-FF43-5B61-ECEF-3FCB75308EDF}"/>
              </a:ext>
            </a:extLst>
          </p:cNvPr>
          <p:cNvSpPr txBox="1"/>
          <p:nvPr/>
        </p:nvSpPr>
        <p:spPr>
          <a:xfrm>
            <a:off x="6709064" y="5879902"/>
            <a:ext cx="2326560" cy="569836"/>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defTabSz="321457">
              <a:defRPr sz="2300">
                <a:latin typeface="Helvetica"/>
                <a:ea typeface="Helvetica"/>
                <a:cs typeface="Helvetica"/>
                <a:sym typeface="Helvetica"/>
              </a:defRPr>
            </a:pPr>
            <a:r>
              <a:rPr sz="1617" dirty="0"/>
              <a:t>Distance</a:t>
            </a:r>
            <a:endParaRPr lang="en-US" sz="1617" dirty="0"/>
          </a:p>
          <a:p>
            <a:pPr defTabSz="321457">
              <a:defRPr sz="2300">
                <a:latin typeface="Helvetica"/>
                <a:ea typeface="Helvetica"/>
                <a:cs typeface="Helvetica"/>
                <a:sym typeface="Helvetica"/>
              </a:defRPr>
            </a:pPr>
            <a:r>
              <a:rPr sz="1617" dirty="0"/>
              <a:t>from the Galactic center </a:t>
            </a:r>
          </a:p>
        </p:txBody>
      </p:sp>
      <p:sp>
        <p:nvSpPr>
          <p:cNvPr id="14" name="The most central region is interesting to confirm this trend with more reliable">
            <a:extLst>
              <a:ext uri="{FF2B5EF4-FFF2-40B4-BE49-F238E27FC236}">
                <a16:creationId xmlns:a16="http://schemas.microsoft.com/office/drawing/2014/main" xmlns="" id="{D23CED80-6E4E-6B73-6121-F09506476CB7}"/>
              </a:ext>
            </a:extLst>
          </p:cNvPr>
          <p:cNvSpPr txBox="1"/>
          <p:nvPr/>
        </p:nvSpPr>
        <p:spPr>
          <a:xfrm>
            <a:off x="1251611" y="1717478"/>
            <a:ext cx="7864333" cy="320986"/>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defTabSz="457200">
              <a:defRPr sz="2300" b="1">
                <a:solidFill>
                  <a:schemeClr val="accent2">
                    <a:hueOff val="2904442"/>
                  </a:schemeClr>
                </a:solidFill>
                <a:latin typeface="Helvetica"/>
                <a:ea typeface="Helvetica"/>
                <a:cs typeface="Helvetica"/>
                <a:sym typeface="Helvetica"/>
              </a:defRPr>
            </a:lvl1pPr>
          </a:lstStyle>
          <a:p>
            <a:r>
              <a:rPr sz="1617" dirty="0">
                <a:solidFill>
                  <a:srgbClr val="FF0000"/>
                </a:solidFill>
                <a:latin typeface="+mn-lt"/>
              </a:rPr>
              <a:t>The most central region is interesting to confirm this trend with more reliable</a:t>
            </a:r>
          </a:p>
        </p:txBody>
      </p:sp>
      <p:sp>
        <p:nvSpPr>
          <p:cNvPr id="15" name="Inner region cannot be verified…">
            <a:extLst>
              <a:ext uri="{FF2B5EF4-FFF2-40B4-BE49-F238E27FC236}">
                <a16:creationId xmlns:a16="http://schemas.microsoft.com/office/drawing/2014/main" xmlns="" id="{66E8F769-C27A-CDE0-7617-18BA4985A3B5}"/>
              </a:ext>
            </a:extLst>
          </p:cNvPr>
          <p:cNvSpPr txBox="1"/>
          <p:nvPr/>
        </p:nvSpPr>
        <p:spPr>
          <a:xfrm>
            <a:off x="1006902" y="6315563"/>
            <a:ext cx="4549323" cy="54829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defTabSz="321457">
              <a:defRPr sz="2200" b="1">
                <a:solidFill>
                  <a:schemeClr val="accent2">
                    <a:hueOff val="2904442"/>
                  </a:schemeClr>
                </a:solidFill>
                <a:latin typeface="Helvetica"/>
                <a:ea typeface="Helvetica"/>
                <a:cs typeface="Helvetica"/>
                <a:sym typeface="Helvetica"/>
              </a:defRPr>
            </a:pPr>
            <a:r>
              <a:rPr sz="1547" dirty="0">
                <a:solidFill>
                  <a:srgbClr val="FF0000"/>
                </a:solidFill>
              </a:rPr>
              <a:t>Inner region cannot be verified </a:t>
            </a:r>
          </a:p>
          <a:p>
            <a:pPr defTabSz="321457">
              <a:defRPr sz="2200" b="1">
                <a:solidFill>
                  <a:schemeClr val="accent2">
                    <a:hueOff val="2904442"/>
                  </a:schemeClr>
                </a:solidFill>
                <a:latin typeface="Helvetica"/>
                <a:ea typeface="Helvetica"/>
                <a:cs typeface="Helvetica"/>
                <a:sym typeface="Helvetica"/>
              </a:defRPr>
            </a:pPr>
            <a:r>
              <a:rPr sz="1547" dirty="0">
                <a:solidFill>
                  <a:srgbClr val="FF0000"/>
                </a:solidFill>
              </a:rPr>
              <a:t>due to limitations of Fermi's angular resolution.</a:t>
            </a:r>
          </a:p>
        </p:txBody>
      </p:sp>
      <p:sp>
        <p:nvSpPr>
          <p:cNvPr id="16" name="All data points are results from…">
            <a:extLst>
              <a:ext uri="{FF2B5EF4-FFF2-40B4-BE49-F238E27FC236}">
                <a16:creationId xmlns:a16="http://schemas.microsoft.com/office/drawing/2014/main" xmlns="" id="{B67904EC-1456-1377-EF0F-3F6AA0B7C94F}"/>
              </a:ext>
            </a:extLst>
          </p:cNvPr>
          <p:cNvSpPr txBox="1"/>
          <p:nvPr/>
        </p:nvSpPr>
        <p:spPr>
          <a:xfrm>
            <a:off x="4809956" y="3686586"/>
            <a:ext cx="2924135" cy="46172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l">
              <a:defRPr sz="1800">
                <a:latin typeface="Helvetica"/>
                <a:ea typeface="Helvetica"/>
                <a:cs typeface="Helvetica"/>
                <a:sym typeface="Helvetica"/>
              </a:defRPr>
            </a:pPr>
            <a:r>
              <a:rPr sz="1266" dirty="0"/>
              <a:t>All data points are results from </a:t>
            </a:r>
          </a:p>
          <a:p>
            <a:pPr algn="l">
              <a:defRPr sz="1800">
                <a:latin typeface="Helvetica"/>
                <a:ea typeface="Helvetica"/>
                <a:cs typeface="Helvetica"/>
                <a:sym typeface="Helvetica"/>
              </a:defRPr>
            </a:pPr>
            <a:r>
              <a:rPr sz="1266" dirty="0"/>
              <a:t>Fermi data analyzed by different groups</a:t>
            </a:r>
          </a:p>
        </p:txBody>
      </p:sp>
      <p:sp>
        <p:nvSpPr>
          <p:cNvPr id="17" name="Francesca Calore, Ilias Cholis, et al.,Phys. Rev. D 91, 063003">
            <a:extLst>
              <a:ext uri="{FF2B5EF4-FFF2-40B4-BE49-F238E27FC236}">
                <a16:creationId xmlns:a16="http://schemas.microsoft.com/office/drawing/2014/main" xmlns="" id="{8A992C31-6CD7-C441-F162-B1663B0186BF}"/>
              </a:ext>
            </a:extLst>
          </p:cNvPr>
          <p:cNvSpPr txBox="1"/>
          <p:nvPr/>
        </p:nvSpPr>
        <p:spPr>
          <a:xfrm>
            <a:off x="4488557" y="1006879"/>
            <a:ext cx="4655442" cy="27770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defTabSz="321457">
              <a:spcBef>
                <a:spcPts val="141"/>
              </a:spcBef>
              <a:defRPr sz="1900">
                <a:solidFill>
                  <a:srgbClr val="555555"/>
                </a:solidFill>
                <a:latin typeface="Proxima Nova"/>
                <a:ea typeface="Proxima Nova"/>
                <a:cs typeface="Proxima Nova"/>
                <a:sym typeface="Proxima Nova"/>
              </a:defRPr>
            </a:pPr>
            <a:r>
              <a:rPr sz="1336" dirty="0"/>
              <a:t>Francesca </a:t>
            </a:r>
            <a:r>
              <a:rPr sz="1336" dirty="0" err="1"/>
              <a:t>Calore</a:t>
            </a:r>
            <a:r>
              <a:rPr sz="1336" dirty="0"/>
              <a:t>, Ilias Cholis, et </a:t>
            </a:r>
            <a:r>
              <a:rPr sz="1336" dirty="0" err="1"/>
              <a:t>al.,Phys</a:t>
            </a:r>
            <a:r>
              <a:rPr sz="1336" dirty="0"/>
              <a:t>. Rev. D </a:t>
            </a:r>
            <a:r>
              <a:rPr sz="1336" b="1" dirty="0"/>
              <a:t>91</a:t>
            </a:r>
            <a:r>
              <a:rPr sz="1336" dirty="0"/>
              <a:t>, 063003</a:t>
            </a:r>
          </a:p>
        </p:txBody>
      </p:sp>
      <p:sp>
        <p:nvSpPr>
          <p:cNvPr id="27" name="線">
            <a:extLst>
              <a:ext uri="{FF2B5EF4-FFF2-40B4-BE49-F238E27FC236}">
                <a16:creationId xmlns:a16="http://schemas.microsoft.com/office/drawing/2014/main" xmlns="" id="{F942ED14-E0AC-68BA-646A-5A69DA57C76B}"/>
              </a:ext>
            </a:extLst>
          </p:cNvPr>
          <p:cNvSpPr/>
          <p:nvPr/>
        </p:nvSpPr>
        <p:spPr>
          <a:xfrm flipV="1">
            <a:off x="1519174" y="5754288"/>
            <a:ext cx="0" cy="304616"/>
          </a:xfrm>
          <a:prstGeom prst="line">
            <a:avLst/>
          </a:prstGeom>
          <a:noFill/>
          <a:ln w="44450" cap="flat">
            <a:solidFill>
              <a:srgbClr val="0070C0"/>
            </a:solidFill>
            <a:prstDash val="solid"/>
            <a:miter lim="400000"/>
            <a:headEnd type="none"/>
            <a:tailEnd type="arrow" w="med" len="med"/>
          </a:ln>
          <a:effectLst/>
        </p:spPr>
        <p:txBody>
          <a:bodyPr wrap="square" lIns="35719" tIns="35719" rIns="35719" bIns="35719" numCol="1" anchor="ctr">
            <a:noAutofit/>
          </a:bodyPr>
          <a:lstStyle/>
          <a:p>
            <a:pPr>
              <a:defRPr sz="2200">
                <a:solidFill>
                  <a:srgbClr val="FFFFFF"/>
                </a:solidFill>
                <a:latin typeface="ヒラギノ角ゴ ProN W3"/>
                <a:ea typeface="ヒラギノ角ゴ ProN W3"/>
                <a:cs typeface="ヒラギノ角ゴ ProN W3"/>
                <a:sym typeface="ヒラギノ角ゴ ProN W3"/>
              </a:defRPr>
            </a:pPr>
            <a:endParaRPr sz="1547" dirty="0"/>
          </a:p>
        </p:txBody>
      </p:sp>
      <p:sp>
        <p:nvSpPr>
          <p:cNvPr id="28" name="テキスト ボックス 27">
            <a:extLst>
              <a:ext uri="{FF2B5EF4-FFF2-40B4-BE49-F238E27FC236}">
                <a16:creationId xmlns:a16="http://schemas.microsoft.com/office/drawing/2014/main" xmlns="" id="{69FEB558-422B-3CDB-4280-196F636B5ACA}"/>
              </a:ext>
            </a:extLst>
          </p:cNvPr>
          <p:cNvSpPr txBox="1"/>
          <p:nvPr/>
        </p:nvSpPr>
        <p:spPr>
          <a:xfrm>
            <a:off x="1183037" y="1202069"/>
            <a:ext cx="5342467" cy="646331"/>
          </a:xfrm>
          <a:prstGeom prst="rect">
            <a:avLst/>
          </a:prstGeom>
          <a:noFill/>
        </p:spPr>
        <p:txBody>
          <a:bodyPr wrap="square" rtlCol="0">
            <a:spAutoFit/>
          </a:bodyPr>
          <a:lstStyle/>
          <a:p>
            <a:r>
              <a:rPr kumimoji="1" lang="en-US" altLang="ja-JP" b="1" dirty="0"/>
              <a:t>DM Density increases near the center</a:t>
            </a:r>
          </a:p>
          <a:p>
            <a:r>
              <a:rPr kumimoji="1" lang="en-US" altLang="ja-JP" b="1" dirty="0"/>
              <a:t> → Gamma-ray emissions sharply increase</a:t>
            </a:r>
            <a:endParaRPr kumimoji="1" lang="ja-JP" altLang="en-US" b="1" dirty="0"/>
          </a:p>
        </p:txBody>
      </p:sp>
      <p:sp>
        <p:nvSpPr>
          <p:cNvPr id="29" name="テキスト ボックス 28">
            <a:extLst>
              <a:ext uri="{FF2B5EF4-FFF2-40B4-BE49-F238E27FC236}">
                <a16:creationId xmlns:a16="http://schemas.microsoft.com/office/drawing/2014/main" xmlns="" id="{48189B96-91B7-DA98-32F8-09DB92CF0B2F}"/>
              </a:ext>
            </a:extLst>
          </p:cNvPr>
          <p:cNvSpPr txBox="1"/>
          <p:nvPr/>
        </p:nvSpPr>
        <p:spPr>
          <a:xfrm>
            <a:off x="0" y="90081"/>
            <a:ext cx="9144000" cy="584775"/>
          </a:xfrm>
          <a:prstGeom prst="rect">
            <a:avLst/>
          </a:prstGeom>
          <a:noFill/>
        </p:spPr>
        <p:txBody>
          <a:bodyPr wrap="square" rtlCol="0">
            <a:spAutoFit/>
          </a:bodyPr>
          <a:lstStyle/>
          <a:p>
            <a:r>
              <a:rPr kumimoji="1" lang="en-US" altLang="ja-JP" sz="3200" b="1" dirty="0">
                <a:latin typeface="+mn-ea"/>
              </a:rPr>
              <a:t>Unresolved issues in gamma-ray observation</a:t>
            </a:r>
            <a:endParaRPr kumimoji="1" lang="en-US" altLang="ja-JP" sz="3200" b="1" dirty="0"/>
          </a:p>
        </p:txBody>
      </p:sp>
      <p:sp>
        <p:nvSpPr>
          <p:cNvPr id="30" name="テキスト ボックス 29">
            <a:extLst>
              <a:ext uri="{FF2B5EF4-FFF2-40B4-BE49-F238E27FC236}">
                <a16:creationId xmlns:a16="http://schemas.microsoft.com/office/drawing/2014/main" xmlns="" id="{9948813C-2D1E-6CD8-3F08-E91A9E8CC32B}"/>
              </a:ext>
            </a:extLst>
          </p:cNvPr>
          <p:cNvSpPr txBox="1"/>
          <p:nvPr/>
        </p:nvSpPr>
        <p:spPr>
          <a:xfrm>
            <a:off x="0" y="611616"/>
            <a:ext cx="9144000" cy="400110"/>
          </a:xfrm>
          <a:prstGeom prst="rect">
            <a:avLst/>
          </a:prstGeom>
          <a:noFill/>
        </p:spPr>
        <p:txBody>
          <a:bodyPr wrap="square" rtlCol="0">
            <a:spAutoFit/>
          </a:bodyPr>
          <a:lstStyle/>
          <a:p>
            <a:r>
              <a:rPr kumimoji="1" lang="ja-JP" altLang="en-US" sz="2000" b="1" u="sng" dirty="0"/>
              <a:t>・</a:t>
            </a:r>
            <a:r>
              <a:rPr kumimoji="1" lang="en-US" altLang="ja-JP" sz="2000" b="1" u="sng" dirty="0"/>
              <a:t>Unknown gamma-ray emission in the Galactic center region</a:t>
            </a:r>
          </a:p>
        </p:txBody>
      </p:sp>
    </p:spTree>
    <p:extLst>
      <p:ext uri="{BB962C8B-B14F-4D97-AF65-F5344CB8AC3E}">
        <p14:creationId xmlns:p14="http://schemas.microsoft.com/office/powerpoint/2010/main" val="310244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2.png" descr="image2.png"/>
          <p:cNvPicPr>
            <a:picLocks noChangeAspect="1"/>
          </p:cNvPicPr>
          <p:nvPr/>
        </p:nvPicPr>
        <p:blipFill>
          <a:blip r:embed="rId3"/>
          <a:srcRect l="36950" t="42222" r="43559" b="44385"/>
          <a:stretch>
            <a:fillRect/>
          </a:stretch>
        </p:blipFill>
        <p:spPr>
          <a:xfrm>
            <a:off x="-427167" y="139"/>
            <a:ext cx="9998333" cy="6857816"/>
          </a:xfrm>
          <a:prstGeom prst="rect">
            <a:avLst/>
          </a:prstGeom>
          <a:ln w="12700">
            <a:miter lim="400000"/>
          </a:ln>
        </p:spPr>
      </p:pic>
      <p:grpSp>
        <p:nvGrpSpPr>
          <p:cNvPr id="317" name="グループ"/>
          <p:cNvGrpSpPr/>
          <p:nvPr/>
        </p:nvGrpSpPr>
        <p:grpSpPr>
          <a:xfrm>
            <a:off x="26250" y="161207"/>
            <a:ext cx="1721743" cy="6696793"/>
            <a:chOff x="0" y="602927"/>
            <a:chExt cx="2448698" cy="9524326"/>
          </a:xfrm>
        </p:grpSpPr>
        <p:grpSp>
          <p:nvGrpSpPr>
            <p:cNvPr id="312" name="グループ"/>
            <p:cNvGrpSpPr/>
            <p:nvPr/>
          </p:nvGrpSpPr>
          <p:grpSpPr>
            <a:xfrm>
              <a:off x="0" y="794843"/>
              <a:ext cx="2448698" cy="9332410"/>
              <a:chOff x="0" y="0"/>
              <a:chExt cx="2448697" cy="9332408"/>
            </a:xfrm>
          </p:grpSpPr>
          <p:pic>
            <p:nvPicPr>
              <p:cNvPr id="308" name="Picture 2" descr="Picture 2"/>
              <p:cNvPicPr>
                <a:picLocks noChangeAspect="1"/>
              </p:cNvPicPr>
              <p:nvPr/>
            </p:nvPicPr>
            <p:blipFill>
              <a:blip r:embed="rId4"/>
              <a:srcRect l="16128" t="13923" r="13025" b="8970"/>
              <a:stretch>
                <a:fillRect/>
              </a:stretch>
            </p:blipFill>
            <p:spPr>
              <a:xfrm>
                <a:off x="18265" y="0"/>
                <a:ext cx="2379123" cy="2377398"/>
              </a:xfrm>
              <a:prstGeom prst="rect">
                <a:avLst/>
              </a:prstGeom>
              <a:ln w="12700" cap="flat">
                <a:noFill/>
                <a:miter lim="400000"/>
              </a:ln>
              <a:effectLst/>
            </p:spPr>
          </p:pic>
          <p:pic>
            <p:nvPicPr>
              <p:cNvPr id="309" name="Picture 4" descr="Picture 4"/>
              <p:cNvPicPr>
                <a:picLocks noChangeAspect="1"/>
              </p:cNvPicPr>
              <p:nvPr/>
            </p:nvPicPr>
            <p:blipFill>
              <a:blip r:embed="rId5"/>
              <a:srcRect l="14696" t="14722" r="14696" b="13304"/>
              <a:stretch>
                <a:fillRect/>
              </a:stretch>
            </p:blipFill>
            <p:spPr>
              <a:xfrm>
                <a:off x="55312" y="2449749"/>
                <a:ext cx="2368974" cy="2219116"/>
              </a:xfrm>
              <a:prstGeom prst="rect">
                <a:avLst/>
              </a:prstGeom>
              <a:ln w="12700" cap="flat">
                <a:noFill/>
                <a:miter lim="400000"/>
              </a:ln>
              <a:effectLst/>
            </p:spPr>
          </p:pic>
          <p:pic>
            <p:nvPicPr>
              <p:cNvPr id="310" name="Picture 8" descr="Picture 8"/>
              <p:cNvPicPr>
                <a:picLocks noChangeAspect="1"/>
              </p:cNvPicPr>
              <p:nvPr/>
            </p:nvPicPr>
            <p:blipFill>
              <a:blip r:embed="rId6"/>
              <a:srcRect l="13790" t="14464" r="13790" b="19255"/>
              <a:stretch/>
            </p:blipFill>
            <p:spPr>
              <a:xfrm>
                <a:off x="4572" y="7208255"/>
                <a:ext cx="2406634" cy="2124153"/>
              </a:xfrm>
              <a:prstGeom prst="rect">
                <a:avLst/>
              </a:prstGeom>
              <a:ln w="12700" cap="flat">
                <a:noFill/>
                <a:miter lim="400000"/>
              </a:ln>
              <a:effectLst/>
            </p:spPr>
          </p:pic>
          <p:pic>
            <p:nvPicPr>
              <p:cNvPr id="311" name="Picture 6" descr="Picture 6"/>
              <p:cNvPicPr>
                <a:picLocks noChangeAspect="1"/>
              </p:cNvPicPr>
              <p:nvPr/>
            </p:nvPicPr>
            <p:blipFill>
              <a:blip r:embed="rId7"/>
              <a:srcRect l="12937" t="10574" r="12937" b="10574"/>
              <a:stretch>
                <a:fillRect/>
              </a:stretch>
            </p:blipFill>
            <p:spPr>
              <a:xfrm>
                <a:off x="0" y="4742349"/>
                <a:ext cx="2448697" cy="2535935"/>
              </a:xfrm>
              <a:prstGeom prst="rect">
                <a:avLst/>
              </a:prstGeom>
              <a:ln w="12700" cap="flat">
                <a:noFill/>
                <a:miter lim="400000"/>
              </a:ln>
              <a:effectLst/>
            </p:spPr>
          </p:pic>
        </p:grpSp>
        <p:sp>
          <p:nvSpPr>
            <p:cNvPr id="313" name="直線矢印コネクタ 85"/>
            <p:cNvSpPr/>
            <p:nvPr/>
          </p:nvSpPr>
          <p:spPr>
            <a:xfrm flipH="1" flipV="1">
              <a:off x="374730" y="602927"/>
              <a:ext cx="1659045" cy="1"/>
            </a:xfrm>
            <a:prstGeom prst="line">
              <a:avLst/>
            </a:prstGeom>
            <a:noFill/>
            <a:ln w="25400"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pPr defTabSz="914367">
                <a:defRPr sz="2400">
                  <a:latin typeface="Calibri"/>
                  <a:ea typeface="Calibri"/>
                  <a:cs typeface="Calibri"/>
                  <a:sym typeface="Calibri"/>
                </a:defRPr>
              </a:pPr>
              <a:endParaRPr sz="1687"/>
            </a:p>
          </p:txBody>
        </p:sp>
      </p:grpSp>
      <p:sp>
        <p:nvSpPr>
          <p:cNvPr id="318" name="テキスト ボックス 15"/>
          <p:cNvSpPr txBox="1"/>
          <p:nvPr/>
        </p:nvSpPr>
        <p:spPr>
          <a:xfrm>
            <a:off x="3408875" y="5002575"/>
            <a:ext cx="3960378" cy="828173"/>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algn="r" defTabSz="914367">
              <a:defRPr sz="3400" b="1">
                <a:solidFill>
                  <a:srgbClr val="FFFFFF"/>
                </a:solidFill>
                <a:latin typeface="Helvetica"/>
                <a:ea typeface="Helvetica"/>
                <a:cs typeface="Helvetica"/>
                <a:sym typeface="Helvetica"/>
              </a:defRPr>
            </a:pPr>
            <a:r>
              <a:rPr sz="2391" dirty="0"/>
              <a:t>All objects are blurred </a:t>
            </a:r>
          </a:p>
          <a:p>
            <a:pPr algn="r" defTabSz="914367">
              <a:defRPr sz="3400" b="1">
                <a:solidFill>
                  <a:srgbClr val="FFFFFF"/>
                </a:solidFill>
                <a:latin typeface="Helvetica"/>
                <a:ea typeface="Helvetica"/>
                <a:cs typeface="Helvetica"/>
                <a:sym typeface="Helvetica"/>
              </a:defRPr>
            </a:pPr>
            <a:r>
              <a:rPr sz="2391" dirty="0"/>
              <a:t>with the size of the moon!!</a:t>
            </a:r>
          </a:p>
        </p:txBody>
      </p:sp>
      <p:sp>
        <p:nvSpPr>
          <p:cNvPr id="319" name="テキスト ボックス 15"/>
          <p:cNvSpPr txBox="1"/>
          <p:nvPr/>
        </p:nvSpPr>
        <p:spPr>
          <a:xfrm>
            <a:off x="2222080" y="1537145"/>
            <a:ext cx="2323711" cy="88229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defTabSz="914367">
              <a:defRPr sz="4400">
                <a:solidFill>
                  <a:srgbClr val="FFFFFF"/>
                </a:solidFill>
                <a:latin typeface="Helvetica"/>
                <a:ea typeface="Helvetica"/>
                <a:cs typeface="Helvetica"/>
                <a:sym typeface="Helvetica"/>
              </a:defRPr>
            </a:pPr>
            <a:r>
              <a:rPr sz="3094"/>
              <a:t>Crab Nebula</a:t>
            </a:r>
          </a:p>
          <a:p>
            <a:pPr defTabSz="914367">
              <a:defRPr sz="2900">
                <a:solidFill>
                  <a:srgbClr val="FFFFFF"/>
                </a:solidFill>
                <a:latin typeface="Helvetica"/>
                <a:ea typeface="Helvetica"/>
                <a:cs typeface="Helvetica"/>
                <a:sym typeface="Helvetica"/>
              </a:defRPr>
            </a:pPr>
            <a:r>
              <a:rPr sz="2039"/>
              <a:t>（M1:SN1054）</a:t>
            </a:r>
          </a:p>
        </p:txBody>
      </p:sp>
      <p:sp>
        <p:nvSpPr>
          <p:cNvPr id="320" name="電波"/>
          <p:cNvSpPr txBox="1"/>
          <p:nvPr/>
        </p:nvSpPr>
        <p:spPr>
          <a:xfrm>
            <a:off x="6855706" y="1379037"/>
            <a:ext cx="2545631" cy="933910"/>
          </a:xfrm>
          <a:prstGeom prst="rect">
            <a:avLst/>
          </a:prstGeom>
          <a:noFill/>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defTabSz="914367">
              <a:defRPr sz="3400">
                <a:solidFill>
                  <a:schemeClr val="accent1">
                    <a:hueOff val="4136873"/>
                    <a:lumOff val="-12639"/>
                  </a:schemeClr>
                </a:solidFill>
              </a:defRPr>
            </a:pPr>
            <a:r>
              <a:rPr sz="2800" b="1" dirty="0">
                <a:solidFill>
                  <a:srgbClr val="FFFF00"/>
                </a:solidFill>
                <a:latin typeface="+mj-lt"/>
                <a:ea typeface="+mj-ea"/>
                <a:cs typeface="+mj-cs"/>
                <a:sym typeface="ヒラギノ角ゴ Pro W6"/>
              </a:rPr>
              <a:t>γ ray </a:t>
            </a:r>
            <a:r>
              <a:rPr b="1" dirty="0">
                <a:solidFill>
                  <a:srgbClr val="FFFF00"/>
                </a:solidFill>
                <a:latin typeface="+mj-lt"/>
                <a:ea typeface="+mj-ea"/>
                <a:cs typeface="+mj-cs"/>
                <a:sym typeface="ヒラギノ角ゴ Pro W6"/>
              </a:rPr>
              <a:t>&gt;1GeV</a:t>
            </a:r>
            <a:endParaRPr sz="2800" b="1" dirty="0">
              <a:solidFill>
                <a:srgbClr val="FFFF00"/>
              </a:solidFill>
              <a:latin typeface="+mj-lt"/>
              <a:ea typeface="+mj-ea"/>
              <a:cs typeface="+mj-cs"/>
              <a:sym typeface="ヒラギノ角ゴ Pro W6"/>
            </a:endParaRPr>
          </a:p>
          <a:p>
            <a:pPr defTabSz="914367">
              <a:defRPr sz="2200">
                <a:solidFill>
                  <a:schemeClr val="accent1">
                    <a:hueOff val="4136873"/>
                    <a:lumOff val="-12639"/>
                  </a:schemeClr>
                </a:solidFill>
              </a:defRPr>
            </a:pPr>
            <a:r>
              <a:rPr b="1" dirty="0">
                <a:solidFill>
                  <a:srgbClr val="FFFF00"/>
                </a:solidFill>
              </a:rPr>
              <a:t>(Fermi-LAT)</a:t>
            </a:r>
          </a:p>
        </p:txBody>
      </p:sp>
      <p:sp>
        <p:nvSpPr>
          <p:cNvPr id="321" name="Imaging Performance…"/>
          <p:cNvSpPr txBox="1">
            <a:spLocks noGrp="1"/>
          </p:cNvSpPr>
          <p:nvPr>
            <p:ph type="title"/>
          </p:nvPr>
        </p:nvSpPr>
        <p:spPr>
          <a:xfrm>
            <a:off x="2502720" y="-153203"/>
            <a:ext cx="6191725" cy="1722593"/>
          </a:xfrm>
          <a:prstGeom prst="rect">
            <a:avLst/>
          </a:prstGeom>
        </p:spPr>
        <p:txBody>
          <a:bodyPr>
            <a:normAutofit fontScale="90000"/>
          </a:bodyPr>
          <a:lstStyle/>
          <a:p>
            <a:pPr lvl="1" algn="l" defTabSz="362191">
              <a:lnSpc>
                <a:spcPct val="90000"/>
              </a:lnSpc>
              <a:defRPr sz="5000" b="1">
                <a:solidFill>
                  <a:srgbClr val="FFFFFF"/>
                </a:solidFill>
                <a:latin typeface="Helvetica"/>
                <a:ea typeface="Helvetica"/>
                <a:cs typeface="Helvetica"/>
                <a:sym typeface="Helvetica"/>
              </a:defRPr>
            </a:pPr>
            <a:r>
              <a:rPr dirty="0"/>
              <a:t>Imaging Performance </a:t>
            </a:r>
          </a:p>
          <a:p>
            <a:pPr lvl="1" algn="r" defTabSz="362191">
              <a:lnSpc>
                <a:spcPct val="90000"/>
              </a:lnSpc>
              <a:defRPr sz="5000" b="1">
                <a:solidFill>
                  <a:srgbClr val="FFFFFF"/>
                </a:solidFill>
                <a:latin typeface="Helvetica"/>
                <a:ea typeface="Helvetica"/>
                <a:cs typeface="Helvetica"/>
                <a:sym typeface="Helvetica"/>
              </a:defRPr>
            </a:pPr>
            <a:r>
              <a:rPr dirty="0"/>
              <a:t>of Fermi-LAT</a:t>
            </a:r>
          </a:p>
        </p:txBody>
      </p:sp>
      <p:grpSp>
        <p:nvGrpSpPr>
          <p:cNvPr id="327" name="グループ"/>
          <p:cNvGrpSpPr/>
          <p:nvPr/>
        </p:nvGrpSpPr>
        <p:grpSpPr>
          <a:xfrm>
            <a:off x="678116" y="1582313"/>
            <a:ext cx="2048965" cy="5266964"/>
            <a:chOff x="0" y="-5417"/>
            <a:chExt cx="2914082" cy="7490792"/>
          </a:xfrm>
        </p:grpSpPr>
        <p:pic>
          <p:nvPicPr>
            <p:cNvPr id="322" name="イメージ" descr="イメージ"/>
            <p:cNvPicPr>
              <a:picLocks noChangeAspect="1"/>
            </p:cNvPicPr>
            <p:nvPr/>
          </p:nvPicPr>
          <p:blipFill>
            <a:blip r:embed="rId8"/>
            <a:srcRect/>
            <a:stretch>
              <a:fillRect/>
            </a:stretch>
          </p:blipFill>
          <p:spPr>
            <a:xfrm>
              <a:off x="2379995" y="1562549"/>
              <a:ext cx="534087" cy="1975716"/>
            </a:xfrm>
            <a:prstGeom prst="rect">
              <a:avLst/>
            </a:prstGeom>
            <a:ln w="12700" cap="flat">
              <a:noFill/>
              <a:miter lim="400000"/>
            </a:ln>
            <a:effectLst/>
          </p:spPr>
        </p:pic>
        <p:sp>
          <p:nvSpPr>
            <p:cNvPr id="323" name="電波"/>
            <p:cNvSpPr/>
            <p:nvPr/>
          </p:nvSpPr>
          <p:spPr>
            <a:xfrm>
              <a:off x="317457" y="-5417"/>
              <a:ext cx="1170427" cy="59503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defTabSz="1300480">
                <a:defRPr sz="3200">
                  <a:latin typeface="Helvetica"/>
                  <a:ea typeface="Helvetica"/>
                  <a:cs typeface="Helvetica"/>
                  <a:sym typeface="Helvetica"/>
                </a:defRPr>
              </a:lvl1pPr>
            </a:lstStyle>
            <a:p>
              <a:r>
                <a:rPr sz="2250" dirty="0">
                  <a:solidFill>
                    <a:srgbClr val="FFFF00"/>
                  </a:solidFill>
                </a:rPr>
                <a:t>Radio</a:t>
              </a:r>
            </a:p>
          </p:txBody>
        </p:sp>
        <p:sp>
          <p:nvSpPr>
            <p:cNvPr id="324" name="電波"/>
            <p:cNvSpPr/>
            <p:nvPr/>
          </p:nvSpPr>
          <p:spPr>
            <a:xfrm>
              <a:off x="0" y="2260514"/>
              <a:ext cx="1494248" cy="5797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defTabSz="1300480">
                <a:defRPr sz="3100">
                  <a:latin typeface="Helvetica"/>
                  <a:ea typeface="Helvetica"/>
                  <a:cs typeface="Helvetica"/>
                  <a:sym typeface="Helvetica"/>
                </a:defRPr>
              </a:lvl1pPr>
            </a:lstStyle>
            <a:p>
              <a:r>
                <a:rPr sz="2180" dirty="0">
                  <a:solidFill>
                    <a:srgbClr val="FFFF00"/>
                  </a:solidFill>
                </a:rPr>
                <a:t>Infrared</a:t>
              </a:r>
            </a:p>
          </p:txBody>
        </p:sp>
        <p:sp>
          <p:nvSpPr>
            <p:cNvPr id="325" name="電波"/>
            <p:cNvSpPr/>
            <p:nvPr/>
          </p:nvSpPr>
          <p:spPr>
            <a:xfrm>
              <a:off x="196757" y="4969501"/>
              <a:ext cx="1297493" cy="5797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defTabSz="1300480">
                <a:defRPr sz="3100">
                  <a:latin typeface="Helvetica"/>
                  <a:ea typeface="Helvetica"/>
                  <a:cs typeface="Helvetica"/>
                  <a:sym typeface="Helvetica"/>
                </a:defRPr>
              </a:lvl1pPr>
            </a:lstStyle>
            <a:p>
              <a:r>
                <a:rPr sz="2180" dirty="0">
                  <a:solidFill>
                    <a:srgbClr val="FFFF00"/>
                  </a:solidFill>
                </a:rPr>
                <a:t>Visible</a:t>
              </a:r>
            </a:p>
          </p:txBody>
        </p:sp>
        <p:sp>
          <p:nvSpPr>
            <p:cNvPr id="326" name="電波"/>
            <p:cNvSpPr/>
            <p:nvPr/>
          </p:nvSpPr>
          <p:spPr>
            <a:xfrm>
              <a:off x="472300" y="6905660"/>
              <a:ext cx="1021949" cy="5797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defTabSz="1300480">
                <a:defRPr sz="3100">
                  <a:latin typeface="Helvetica"/>
                  <a:ea typeface="Helvetica"/>
                  <a:cs typeface="Helvetica"/>
                  <a:sym typeface="Helvetica"/>
                </a:defRPr>
              </a:lvl1pPr>
            </a:lstStyle>
            <a:p>
              <a:r>
                <a:rPr sz="2180" dirty="0">
                  <a:solidFill>
                    <a:srgbClr val="FFFF00"/>
                  </a:solidFill>
                </a:rPr>
                <a:t>X ray</a:t>
              </a:r>
            </a:p>
          </p:txBody>
        </p:sp>
      </p:grpSp>
      <p:sp>
        <p:nvSpPr>
          <p:cNvPr id="328" name="直線矢印コネクタ 85"/>
          <p:cNvSpPr/>
          <p:nvPr/>
        </p:nvSpPr>
        <p:spPr>
          <a:xfrm flipV="1">
            <a:off x="5692985" y="3407586"/>
            <a:ext cx="1" cy="325439"/>
          </a:xfrm>
          <a:prstGeom prst="line">
            <a:avLst/>
          </a:prstGeom>
          <a:ln w="25400">
            <a:solidFill>
              <a:srgbClr val="FFFFFF"/>
            </a:solidFill>
            <a:miter/>
            <a:headEnd type="triangle"/>
            <a:tailEnd type="triangle"/>
          </a:ln>
        </p:spPr>
        <p:txBody>
          <a:bodyPr lIns="45719" tIns="45719" rIns="45719" bIns="45719"/>
          <a:lstStyle/>
          <a:p>
            <a:pPr defTabSz="914367">
              <a:defRPr sz="2400">
                <a:latin typeface="Calibri"/>
                <a:ea typeface="Calibri"/>
                <a:cs typeface="Calibri"/>
                <a:sym typeface="Calibri"/>
              </a:defRPr>
            </a:pPr>
            <a:endParaRPr sz="1687"/>
          </a:p>
        </p:txBody>
      </p:sp>
      <p:sp>
        <p:nvSpPr>
          <p:cNvPr id="329" name="テキスト ボックス 87"/>
          <p:cNvSpPr txBox="1"/>
          <p:nvPr/>
        </p:nvSpPr>
        <p:spPr>
          <a:xfrm>
            <a:off x="5777320" y="3407586"/>
            <a:ext cx="864567" cy="436279"/>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lstStyle>
            <a:lvl1pPr algn="l" defTabSz="1300480">
              <a:defRPr sz="2800">
                <a:solidFill>
                  <a:srgbClr val="FFFFFF"/>
                </a:solidFill>
                <a:latin typeface="Arial"/>
                <a:ea typeface="Arial"/>
                <a:cs typeface="Arial"/>
                <a:sym typeface="Arial"/>
              </a:defRPr>
            </a:lvl1pPr>
          </a:lstStyle>
          <a:p>
            <a:r>
              <a:rPr sz="1969"/>
              <a:t>0.1度</a:t>
            </a:r>
          </a:p>
        </p:txBody>
      </p:sp>
      <p:pic>
        <p:nvPicPr>
          <p:cNvPr id="330" name="イメージ" descr="イメージ"/>
          <p:cNvPicPr>
            <a:picLocks noChangeAspect="1"/>
          </p:cNvPicPr>
          <p:nvPr/>
        </p:nvPicPr>
        <p:blipFill>
          <a:blip r:embed="rId9"/>
          <a:srcRect l="18005" t="25647" r="52866" b="26966"/>
          <a:stretch>
            <a:fillRect/>
          </a:stretch>
        </p:blipFill>
        <p:spPr>
          <a:xfrm>
            <a:off x="7406094" y="5009241"/>
            <a:ext cx="1723998" cy="1722574"/>
          </a:xfrm>
          <a:prstGeom prst="rect">
            <a:avLst/>
          </a:prstGeom>
          <a:ln w="12700">
            <a:miter lim="400000"/>
          </a:ln>
        </p:spPr>
      </p:pic>
      <p:sp>
        <p:nvSpPr>
          <p:cNvPr id="331" name="線"/>
          <p:cNvSpPr/>
          <p:nvPr/>
        </p:nvSpPr>
        <p:spPr>
          <a:xfrm flipH="1" flipV="1">
            <a:off x="1725580" y="210736"/>
            <a:ext cx="614238" cy="2489164"/>
          </a:xfrm>
          <a:prstGeom prst="line">
            <a:avLst/>
          </a:prstGeom>
          <a:ln w="38100">
            <a:solidFill>
              <a:srgbClr val="FFFFFF"/>
            </a:solidFill>
            <a:miter lim="400000"/>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32" name="四角形"/>
          <p:cNvSpPr/>
          <p:nvPr/>
        </p:nvSpPr>
        <p:spPr>
          <a:xfrm>
            <a:off x="3529" y="161577"/>
            <a:ext cx="1747454" cy="6677248"/>
          </a:xfrm>
          <a:prstGeom prst="rect">
            <a:avLst/>
          </a:prstGeom>
          <a:ln w="88900">
            <a:solidFill>
              <a:srgbClr val="FFFFFF"/>
            </a:solidFill>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33" name="線"/>
          <p:cNvSpPr/>
          <p:nvPr/>
        </p:nvSpPr>
        <p:spPr>
          <a:xfrm flipV="1">
            <a:off x="1774359" y="4006926"/>
            <a:ext cx="583146" cy="2814973"/>
          </a:xfrm>
          <a:prstGeom prst="line">
            <a:avLst/>
          </a:prstGeom>
          <a:ln w="38100">
            <a:solidFill>
              <a:srgbClr val="FFFFFF"/>
            </a:solidFill>
            <a:miter lim="400000"/>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34" name="直線矢印コネクタ 85"/>
          <p:cNvSpPr/>
          <p:nvPr/>
        </p:nvSpPr>
        <p:spPr>
          <a:xfrm flipV="1">
            <a:off x="2916112" y="3249579"/>
            <a:ext cx="1" cy="325440"/>
          </a:xfrm>
          <a:prstGeom prst="line">
            <a:avLst/>
          </a:prstGeom>
          <a:ln w="25400">
            <a:solidFill>
              <a:srgbClr val="FFFFFF"/>
            </a:solidFill>
            <a:miter/>
            <a:headEnd type="triangle"/>
            <a:tailEnd type="triangle"/>
          </a:ln>
        </p:spPr>
        <p:txBody>
          <a:bodyPr lIns="32145" tIns="32145" rIns="32145" bIns="32145"/>
          <a:lstStyle/>
          <a:p>
            <a:endParaRPr sz="1266"/>
          </a:p>
        </p:txBody>
      </p:sp>
      <p:sp>
        <p:nvSpPr>
          <p:cNvPr id="335" name="テキスト ボックス 87"/>
          <p:cNvSpPr txBox="1"/>
          <p:nvPr/>
        </p:nvSpPr>
        <p:spPr>
          <a:xfrm>
            <a:off x="2973658" y="3231719"/>
            <a:ext cx="864568" cy="395363"/>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defRPr sz="2800">
                <a:solidFill>
                  <a:srgbClr val="FFFFFF"/>
                </a:solidFill>
                <a:latin typeface="Helvetica"/>
                <a:ea typeface="Helvetica"/>
                <a:cs typeface="Helvetica"/>
                <a:sym typeface="Helvetica"/>
              </a:defRPr>
            </a:lvl1pPr>
          </a:lstStyle>
          <a:p>
            <a:r>
              <a:rPr sz="1969"/>
              <a:t>0.1°</a:t>
            </a:r>
          </a:p>
        </p:txBody>
      </p:sp>
      <p:sp>
        <p:nvSpPr>
          <p:cNvPr id="336" name="テキスト ボックス 15"/>
          <p:cNvSpPr txBox="1"/>
          <p:nvPr/>
        </p:nvSpPr>
        <p:spPr>
          <a:xfrm>
            <a:off x="1892650" y="6329061"/>
            <a:ext cx="5747597" cy="460252"/>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defTabSz="914367">
              <a:defRPr sz="3400" b="1">
                <a:solidFill>
                  <a:schemeClr val="accent4">
                    <a:hueOff val="1095752"/>
                    <a:lumOff val="-23689"/>
                  </a:schemeClr>
                </a:solidFill>
                <a:latin typeface="Helvetica"/>
                <a:ea typeface="Helvetica"/>
                <a:cs typeface="Helvetica"/>
                <a:sym typeface="Helvetica"/>
              </a:defRPr>
            </a:pPr>
            <a:r>
              <a:rPr sz="2391" dirty="0">
                <a:solidFill>
                  <a:srgbClr val="FFFF00"/>
                </a:solidFill>
              </a:rPr>
              <a:t>Improvement of Angular res. is needed</a:t>
            </a:r>
          </a:p>
        </p:txBody>
      </p:sp>
      <p:sp>
        <p:nvSpPr>
          <p:cNvPr id="337" name="Same scale"/>
          <p:cNvSpPr txBox="1"/>
          <p:nvPr/>
        </p:nvSpPr>
        <p:spPr>
          <a:xfrm>
            <a:off x="2269678" y="4863531"/>
            <a:ext cx="1157369" cy="320986"/>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300">
                <a:solidFill>
                  <a:srgbClr val="FFFFFF"/>
                </a:solidFill>
                <a:latin typeface="Helvetica"/>
                <a:ea typeface="Helvetica"/>
                <a:cs typeface="Helvetica"/>
                <a:sym typeface="Helvetica"/>
              </a:defRPr>
            </a:lvl1pPr>
          </a:lstStyle>
          <a:p>
            <a:r>
              <a:rPr sz="1617"/>
              <a:t>Same scale</a:t>
            </a:r>
          </a:p>
        </p:txBody>
      </p:sp>
      <p:sp>
        <p:nvSpPr>
          <p:cNvPr id="338" name="線"/>
          <p:cNvSpPr/>
          <p:nvPr/>
        </p:nvSpPr>
        <p:spPr>
          <a:xfrm>
            <a:off x="2563363" y="4141287"/>
            <a:ext cx="99024" cy="737120"/>
          </a:xfrm>
          <a:custGeom>
            <a:avLst/>
            <a:gdLst/>
            <a:ahLst/>
            <a:cxnLst>
              <a:cxn ang="0">
                <a:pos x="wd2" y="hd2"/>
              </a:cxn>
              <a:cxn ang="5400000">
                <a:pos x="wd2" y="hd2"/>
              </a:cxn>
              <a:cxn ang="10800000">
                <a:pos x="wd2" y="hd2"/>
              </a:cxn>
              <a:cxn ang="16200000">
                <a:pos x="wd2" y="hd2"/>
              </a:cxn>
            </a:cxnLst>
            <a:rect l="0" t="0" r="r" b="b"/>
            <a:pathLst>
              <a:path w="20239" h="21600" extrusionOk="0">
                <a:moveTo>
                  <a:pt x="6583" y="0"/>
                </a:moveTo>
                <a:cubicBezTo>
                  <a:pt x="540" y="3584"/>
                  <a:pt x="-1361" y="7286"/>
                  <a:pt x="957" y="10958"/>
                </a:cubicBezTo>
                <a:cubicBezTo>
                  <a:pt x="3277" y="14633"/>
                  <a:pt x="9791" y="18228"/>
                  <a:pt x="20239" y="21600"/>
                </a:cubicBezTo>
              </a:path>
            </a:pathLst>
          </a:custGeom>
          <a:ln w="38100">
            <a:solidFill>
              <a:srgbClr val="FFFFFF"/>
            </a:solidFill>
            <a:miter lim="400000"/>
            <a:headEnd type="arrow"/>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339" name="線"/>
          <p:cNvSpPr/>
          <p:nvPr/>
        </p:nvSpPr>
        <p:spPr>
          <a:xfrm>
            <a:off x="3446997" y="4493362"/>
            <a:ext cx="712911" cy="4559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702" y="6000"/>
                  <a:pt x="15082" y="11056"/>
                  <a:pt x="10944" y="14885"/>
                </a:cubicBezTo>
                <a:cubicBezTo>
                  <a:pt x="7550" y="18025"/>
                  <a:pt x="3854" y="20293"/>
                  <a:pt x="0" y="21600"/>
                </a:cubicBezTo>
              </a:path>
            </a:pathLst>
          </a:custGeom>
          <a:ln w="38100">
            <a:solidFill>
              <a:srgbClr val="FFFFFF"/>
            </a:solidFill>
            <a:miter lim="400000"/>
            <a:headEnd type="arrow"/>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C28409-C829-123C-7742-1D21308546A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xmlns="" id="{6E0E9BC8-1D60-0101-62B2-77185E7F0CC1}"/>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スライド番号プレースホルダー 3">
            <a:extLst>
              <a:ext uri="{FF2B5EF4-FFF2-40B4-BE49-F238E27FC236}">
                <a16:creationId xmlns:a16="http://schemas.microsoft.com/office/drawing/2014/main" xmlns="" id="{B114DAB8-4831-A485-D477-45B1DB31BAF4}"/>
              </a:ext>
            </a:extLst>
          </p:cNvPr>
          <p:cNvSpPr>
            <a:spLocks noGrp="1"/>
          </p:cNvSpPr>
          <p:nvPr>
            <p:ph type="sldNum" sz="quarter" idx="12"/>
          </p:nvPr>
        </p:nvSpPr>
        <p:spPr>
          <a:xfrm>
            <a:off x="6297083" y="6254747"/>
            <a:ext cx="2057400" cy="365125"/>
          </a:xfrm>
        </p:spPr>
        <p:txBody>
          <a:bodyPr/>
          <a:lstStyle/>
          <a:p>
            <a:fld id="{32F2029B-449B-4A15-AEEA-21A8CF85B575}" type="slidenum">
              <a:rPr kumimoji="1" lang="ja-JP" altLang="en-US" smtClean="0">
                <a:solidFill>
                  <a:schemeClr val="tx1"/>
                </a:solidFill>
              </a:rPr>
              <a:t>8</a:t>
            </a:fld>
            <a:endParaRPr kumimoji="1" lang="ja-JP" altLang="en-US">
              <a:solidFill>
                <a:schemeClr val="tx1"/>
              </a:solidFill>
            </a:endParaRPr>
          </a:p>
        </p:txBody>
      </p:sp>
      <p:grpSp>
        <p:nvGrpSpPr>
          <p:cNvPr id="28" name="グループ化 27">
            <a:extLst>
              <a:ext uri="{FF2B5EF4-FFF2-40B4-BE49-F238E27FC236}">
                <a16:creationId xmlns:a16="http://schemas.microsoft.com/office/drawing/2014/main" xmlns="" id="{4A350882-80D2-25BC-4443-CF8EB3D8E030}"/>
              </a:ext>
            </a:extLst>
          </p:cNvPr>
          <p:cNvGrpSpPr/>
          <p:nvPr/>
        </p:nvGrpSpPr>
        <p:grpSpPr>
          <a:xfrm>
            <a:off x="265025" y="3131057"/>
            <a:ext cx="3853714" cy="3633502"/>
            <a:chOff x="877551" y="3219025"/>
            <a:chExt cx="3853714" cy="3633502"/>
          </a:xfrm>
        </p:grpSpPr>
        <p:pic>
          <p:nvPicPr>
            <p:cNvPr id="4" name="イメージ" descr="イメージ">
              <a:extLst>
                <a:ext uri="{FF2B5EF4-FFF2-40B4-BE49-F238E27FC236}">
                  <a16:creationId xmlns:a16="http://schemas.microsoft.com/office/drawing/2014/main" xmlns="" id="{9EC0818A-E5EE-88C7-B58D-C30F34DF948D}"/>
                </a:ext>
              </a:extLst>
            </p:cNvPr>
            <p:cNvPicPr>
              <a:picLocks noChangeAspect="1"/>
            </p:cNvPicPr>
            <p:nvPr/>
          </p:nvPicPr>
          <p:blipFill>
            <a:blip r:embed="rId3"/>
            <a:stretch>
              <a:fillRect/>
            </a:stretch>
          </p:blipFill>
          <p:spPr>
            <a:xfrm>
              <a:off x="877551" y="3219025"/>
              <a:ext cx="3853714" cy="3633502"/>
            </a:xfrm>
            <a:prstGeom prst="rect">
              <a:avLst/>
            </a:prstGeom>
            <a:ln w="12700">
              <a:miter lim="400000"/>
            </a:ln>
          </p:spPr>
        </p:pic>
        <p:sp>
          <p:nvSpPr>
            <p:cNvPr id="7" name="IXPE, Xie et al, Nature (2022)">
              <a:extLst>
                <a:ext uri="{FF2B5EF4-FFF2-40B4-BE49-F238E27FC236}">
                  <a16:creationId xmlns:a16="http://schemas.microsoft.com/office/drawing/2014/main" xmlns="" id="{9A58BD6C-27FC-6ED6-D5C7-399E2AFD9655}"/>
                </a:ext>
              </a:extLst>
            </p:cNvPr>
            <p:cNvSpPr txBox="1"/>
            <p:nvPr/>
          </p:nvSpPr>
          <p:spPr>
            <a:xfrm>
              <a:off x="1579650" y="3280422"/>
              <a:ext cx="2511906" cy="288477"/>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000">
                  <a:solidFill>
                    <a:srgbClr val="FFFFFF"/>
                  </a:solidFill>
                </a:defRPr>
              </a:lvl1pPr>
            </a:lstStyle>
            <a:p>
              <a:r>
                <a:rPr sz="1406" dirty="0"/>
                <a:t>IXPE, Xie et al, Nature (2022)</a:t>
              </a:r>
            </a:p>
          </p:txBody>
        </p:sp>
      </p:grpSp>
      <p:sp>
        <p:nvSpPr>
          <p:cNvPr id="25" name="*COSI will start in sub-MeV/MeV region">
            <a:extLst>
              <a:ext uri="{FF2B5EF4-FFF2-40B4-BE49-F238E27FC236}">
                <a16:creationId xmlns:a16="http://schemas.microsoft.com/office/drawing/2014/main" xmlns="" id="{30D5F0B0-F7C9-FEAD-1A01-52FBE047201F}"/>
              </a:ext>
            </a:extLst>
          </p:cNvPr>
          <p:cNvSpPr txBox="1"/>
          <p:nvPr/>
        </p:nvSpPr>
        <p:spPr>
          <a:xfrm>
            <a:off x="5283135" y="6054579"/>
            <a:ext cx="3526607" cy="31021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200">
                <a:latin typeface="Helvetica"/>
                <a:ea typeface="Helvetica"/>
                <a:cs typeface="Helvetica"/>
                <a:sym typeface="Helvetica"/>
              </a:defRPr>
            </a:lvl1pPr>
          </a:lstStyle>
          <a:p>
            <a:r>
              <a:rPr sz="1547" dirty="0"/>
              <a:t>*COSI will start in sub-MeV/MeV region</a:t>
            </a:r>
          </a:p>
        </p:txBody>
      </p:sp>
      <p:sp>
        <p:nvSpPr>
          <p:cNvPr id="29" name="テキスト ボックス 28">
            <a:extLst>
              <a:ext uri="{FF2B5EF4-FFF2-40B4-BE49-F238E27FC236}">
                <a16:creationId xmlns:a16="http://schemas.microsoft.com/office/drawing/2014/main" xmlns="" id="{78EE283E-1BEA-4E51-CAD2-C4ADAA8F78B5}"/>
              </a:ext>
            </a:extLst>
          </p:cNvPr>
          <p:cNvSpPr txBox="1"/>
          <p:nvPr/>
        </p:nvSpPr>
        <p:spPr>
          <a:xfrm>
            <a:off x="0" y="90081"/>
            <a:ext cx="9144000" cy="923330"/>
          </a:xfrm>
          <a:prstGeom prst="rect">
            <a:avLst/>
          </a:prstGeom>
          <a:noFill/>
        </p:spPr>
        <p:txBody>
          <a:bodyPr wrap="square" rtlCol="0">
            <a:spAutoFit/>
          </a:bodyPr>
          <a:lstStyle/>
          <a:p>
            <a:r>
              <a:rPr kumimoji="1" lang="en-US" altLang="ja-JP" sz="5400" b="1" dirty="0">
                <a:latin typeface="+mn-ea"/>
              </a:rPr>
              <a:t>Gamma-ray Polarimetry</a:t>
            </a:r>
            <a:endParaRPr kumimoji="1" lang="en-US" altLang="ja-JP" sz="5400" b="1" dirty="0"/>
          </a:p>
        </p:txBody>
      </p:sp>
      <p:sp>
        <p:nvSpPr>
          <p:cNvPr id="31" name="テキスト ボックス 30">
            <a:extLst>
              <a:ext uri="{FF2B5EF4-FFF2-40B4-BE49-F238E27FC236}">
                <a16:creationId xmlns:a16="http://schemas.microsoft.com/office/drawing/2014/main" xmlns="" id="{D7B2CF9A-0B9D-F937-F7F2-B1C21FFA0C95}"/>
              </a:ext>
            </a:extLst>
          </p:cNvPr>
          <p:cNvSpPr txBox="1"/>
          <p:nvPr/>
        </p:nvSpPr>
        <p:spPr>
          <a:xfrm>
            <a:off x="101536" y="1917308"/>
            <a:ext cx="4347160" cy="113877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b="1" dirty="0"/>
              <a:t>X-ray : IXPE (2021</a:t>
            </a:r>
            <a:r>
              <a:rPr kumimoji="1" lang="ja-JP" altLang="en-US" sz="2800" b="1" dirty="0"/>
              <a:t>～</a:t>
            </a:r>
            <a:r>
              <a:rPr kumimoji="1" lang="en-US" altLang="ja-JP" sz="2800" b="1" dirty="0"/>
              <a:t>)</a:t>
            </a:r>
          </a:p>
          <a:p>
            <a:pPr marL="742950" lvl="1" indent="-285750">
              <a:buFont typeface="Arial" panose="020B0604020202020204" pitchFamily="34" charset="0"/>
              <a:buChar char="•"/>
            </a:pPr>
            <a:r>
              <a:rPr kumimoji="1" lang="pt-BR" altLang="ja-JP" sz="2000" b="1" dirty="0"/>
              <a:t>Vela pwn:</a:t>
            </a:r>
            <a:br>
              <a:rPr kumimoji="1" lang="pt-BR" altLang="ja-JP" sz="2000" b="1" dirty="0"/>
            </a:br>
            <a:r>
              <a:rPr kumimoji="1" lang="pt-BR" altLang="ja-JP" sz="2000" b="1" dirty="0"/>
              <a:t>  &gt;60%(local), 45%(ave.)</a:t>
            </a:r>
          </a:p>
        </p:txBody>
      </p:sp>
      <p:sp>
        <p:nvSpPr>
          <p:cNvPr id="32" name="テキスト ボックス 31">
            <a:extLst>
              <a:ext uri="{FF2B5EF4-FFF2-40B4-BE49-F238E27FC236}">
                <a16:creationId xmlns:a16="http://schemas.microsoft.com/office/drawing/2014/main" xmlns="" id="{8DE8833A-BDB4-DCB0-2016-D27B4DC4423B}"/>
              </a:ext>
            </a:extLst>
          </p:cNvPr>
          <p:cNvSpPr txBox="1"/>
          <p:nvPr/>
        </p:nvSpPr>
        <p:spPr>
          <a:xfrm>
            <a:off x="4181128" y="1917308"/>
            <a:ext cx="4962871" cy="4062651"/>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b="1" dirty="0">
                <a:solidFill>
                  <a:srgbClr val="FF0000"/>
                </a:solidFill>
              </a:rPr>
              <a:t>γ-ray : Unexplored</a:t>
            </a:r>
          </a:p>
          <a:p>
            <a:pPr marL="742950" lvl="1" indent="-285750">
              <a:buFont typeface="Arial" panose="020B0604020202020204" pitchFamily="34" charset="0"/>
              <a:buChar char="•"/>
            </a:pPr>
            <a:r>
              <a:rPr kumimoji="1" lang="pt-BR" altLang="ja-JP" sz="2000" b="1" dirty="0"/>
              <a:t>Models predict high polarization degree at MeV-GeV</a:t>
            </a:r>
          </a:p>
          <a:p>
            <a:pPr marL="742950" lvl="1" indent="-285750">
              <a:buFont typeface="Arial" panose="020B0604020202020204" pitchFamily="34" charset="0"/>
              <a:buChar char="•"/>
            </a:pPr>
            <a:r>
              <a:rPr kumimoji="1" lang="pt-BR" altLang="ja-JP" sz="2000" b="1" dirty="0"/>
              <a:t>Pulsars : 40-80% </a:t>
            </a:r>
          </a:p>
          <a:p>
            <a:pPr lvl="2"/>
            <a:r>
              <a:rPr kumimoji="1" lang="pt-BR" altLang="ja-JP" sz="1600" dirty="0"/>
              <a:t>J. Takata and H.-K. Chang, Astrophys. J. 670 (2007) 677 </a:t>
            </a:r>
          </a:p>
          <a:p>
            <a:pPr lvl="2"/>
            <a:r>
              <a:rPr kumimoji="1" lang="pt-BR" altLang="ja-JP" sz="1600" dirty="0"/>
              <a:t>J. P ́etri, Mon. Not. Roy. Astron. Soc. 434 (2013) 2636 </a:t>
            </a:r>
            <a:endParaRPr kumimoji="1" lang="pt-BR" altLang="ja-JP" dirty="0"/>
          </a:p>
          <a:p>
            <a:pPr marL="742950" lvl="1" indent="-285750">
              <a:buFont typeface="Arial" panose="020B0604020202020204" pitchFamily="34" charset="0"/>
              <a:buChar char="•"/>
            </a:pPr>
            <a:r>
              <a:rPr kumimoji="1" lang="pt-BR" altLang="ja-JP" sz="2000" b="1" dirty="0"/>
              <a:t>Blazars : &gt;70%(hadronic)</a:t>
            </a:r>
          </a:p>
          <a:p>
            <a:pPr lvl="2"/>
            <a:r>
              <a:rPr kumimoji="1" lang="pt-BR" altLang="ja-JP" sz="1600" dirty="0"/>
              <a:t>Zhang and B ̈ottcher, Astrophys.J. 774, 18 (2013)</a:t>
            </a:r>
          </a:p>
          <a:p>
            <a:pPr marL="742950" lvl="1" indent="-285750">
              <a:buFont typeface="Arial" panose="020B0604020202020204" pitchFamily="34" charset="0"/>
              <a:buChar char="•"/>
            </a:pPr>
            <a:r>
              <a:rPr kumimoji="1" lang="pt-BR" altLang="ja-JP" b="1" dirty="0"/>
              <a:t>Detector capable of polarization observations in the gamma-ray band is awaited.</a:t>
            </a:r>
          </a:p>
        </p:txBody>
      </p:sp>
      <p:sp>
        <p:nvSpPr>
          <p:cNvPr id="33" name="テキスト ボックス 32">
            <a:extLst>
              <a:ext uri="{FF2B5EF4-FFF2-40B4-BE49-F238E27FC236}">
                <a16:creationId xmlns:a16="http://schemas.microsoft.com/office/drawing/2014/main" xmlns="" id="{2AF9B0E6-B073-AA0D-CC64-CC7E3FE31C82}"/>
              </a:ext>
            </a:extLst>
          </p:cNvPr>
          <p:cNvSpPr txBox="1"/>
          <p:nvPr/>
        </p:nvSpPr>
        <p:spPr>
          <a:xfrm>
            <a:off x="49496" y="1079168"/>
            <a:ext cx="8992967" cy="830997"/>
          </a:xfrm>
          <a:prstGeom prst="rect">
            <a:avLst/>
          </a:prstGeom>
          <a:noFill/>
        </p:spPr>
        <p:txBody>
          <a:bodyPr wrap="square" rtlCol="0">
            <a:spAutoFit/>
          </a:bodyPr>
          <a:lstStyle/>
          <a:p>
            <a:r>
              <a:rPr kumimoji="1" lang="en-US" altLang="ja-JP" sz="2400" b="1" dirty="0"/>
              <a:t>High-energy-photon polarization provides information on the emission mechanism of pulsars and AGNs.</a:t>
            </a:r>
          </a:p>
        </p:txBody>
      </p:sp>
    </p:spTree>
    <p:extLst>
      <p:ext uri="{BB962C8B-B14F-4D97-AF65-F5344CB8AC3E}">
        <p14:creationId xmlns:p14="http://schemas.microsoft.com/office/powerpoint/2010/main" val="312280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98EFDA-D5CB-31EB-3B38-39EBFABED0A3}"/>
            </a:ext>
          </a:extLst>
        </p:cNvPr>
        <p:cNvGrpSpPr/>
        <p:nvPr/>
      </p:nvGrpSpPr>
      <p:grpSpPr>
        <a:xfrm>
          <a:off x="0" y="0"/>
          <a:ext cx="0" cy="0"/>
          <a:chOff x="0" y="0"/>
          <a:chExt cx="0" cy="0"/>
        </a:xfrm>
      </p:grpSpPr>
      <p:pic>
        <p:nvPicPr>
          <p:cNvPr id="51" name="Picture 3" descr="Picture 3">
            <a:extLst>
              <a:ext uri="{FF2B5EF4-FFF2-40B4-BE49-F238E27FC236}">
                <a16:creationId xmlns:a16="http://schemas.microsoft.com/office/drawing/2014/main" xmlns="" id="{47373ED8-E1EF-881C-6C81-13F974C1E0A4}"/>
              </a:ext>
            </a:extLst>
          </p:cNvPr>
          <p:cNvPicPr>
            <a:picLocks noChangeAspect="1"/>
          </p:cNvPicPr>
          <p:nvPr/>
        </p:nvPicPr>
        <p:blipFill>
          <a:blip r:embed="rId3"/>
          <a:srcRect t="36525" r="1143" b="36183"/>
          <a:stretch/>
        </p:blipFill>
        <p:spPr>
          <a:xfrm>
            <a:off x="9524" y="4014711"/>
            <a:ext cx="9134476" cy="2662237"/>
          </a:xfrm>
          <a:prstGeom prst="rect">
            <a:avLst/>
          </a:prstGeom>
          <a:ln w="12700" cap="flat">
            <a:noFill/>
            <a:miter lim="400000"/>
          </a:ln>
          <a:effectLst/>
        </p:spPr>
      </p:pic>
      <p:grpSp>
        <p:nvGrpSpPr>
          <p:cNvPr id="43" name="グループ">
            <a:extLst>
              <a:ext uri="{FF2B5EF4-FFF2-40B4-BE49-F238E27FC236}">
                <a16:creationId xmlns:a16="http://schemas.microsoft.com/office/drawing/2014/main" xmlns="" id="{85FE9A4A-DBBD-0BD2-09F4-C2E822AE0EEA}"/>
              </a:ext>
            </a:extLst>
          </p:cNvPr>
          <p:cNvGrpSpPr/>
          <p:nvPr/>
        </p:nvGrpSpPr>
        <p:grpSpPr>
          <a:xfrm>
            <a:off x="0" y="1779588"/>
            <a:ext cx="9189795" cy="2115714"/>
            <a:chOff x="0" y="0"/>
            <a:chExt cx="13457001" cy="3098128"/>
          </a:xfrm>
        </p:grpSpPr>
        <p:pic>
          <p:nvPicPr>
            <p:cNvPr id="44" name="イメージ" descr="イメージ">
              <a:extLst>
                <a:ext uri="{FF2B5EF4-FFF2-40B4-BE49-F238E27FC236}">
                  <a16:creationId xmlns:a16="http://schemas.microsoft.com/office/drawing/2014/main" xmlns="" id="{1AB1FDCA-8620-D4C7-2E51-7A48EA921D11}"/>
                </a:ext>
              </a:extLst>
            </p:cNvPr>
            <p:cNvPicPr>
              <a:picLocks noChangeAspect="1"/>
            </p:cNvPicPr>
            <p:nvPr/>
          </p:nvPicPr>
          <p:blipFill>
            <a:blip r:embed="rId4"/>
            <a:srcRect l="32045" t="3224" r="1124" b="34214"/>
            <a:stretch>
              <a:fillRect/>
            </a:stretch>
          </p:blipFill>
          <p:spPr>
            <a:xfrm>
              <a:off x="99412" y="35169"/>
              <a:ext cx="13357590" cy="3062960"/>
            </a:xfrm>
            <a:prstGeom prst="rect">
              <a:avLst/>
            </a:prstGeom>
            <a:ln w="12700" cap="flat">
              <a:noFill/>
              <a:miter lim="400000"/>
            </a:ln>
            <a:effectLst/>
          </p:spPr>
        </p:pic>
        <p:sp>
          <p:nvSpPr>
            <p:cNvPr id="45" name="四角形">
              <a:extLst>
                <a:ext uri="{FF2B5EF4-FFF2-40B4-BE49-F238E27FC236}">
                  <a16:creationId xmlns:a16="http://schemas.microsoft.com/office/drawing/2014/main" xmlns="" id="{D464D1E2-D1C4-ABCE-A813-E445F14B24E5}"/>
                </a:ext>
              </a:extLst>
            </p:cNvPr>
            <p:cNvSpPr/>
            <p:nvPr/>
          </p:nvSpPr>
          <p:spPr>
            <a:xfrm>
              <a:off x="4296170" y="23603"/>
              <a:ext cx="822326" cy="1302490"/>
            </a:xfrm>
            <a:prstGeom prst="rect">
              <a:avLst/>
            </a:prstGeom>
            <a:solidFill>
              <a:srgbClr val="FFFFFF"/>
            </a:solidFill>
            <a:ln w="12700" cap="flat">
              <a:noFill/>
              <a:miter lim="400000"/>
            </a:ln>
            <a:effectLst/>
          </p:spPr>
          <p:txBody>
            <a:bodyPr wrap="square" lIns="83157" tIns="83157" rIns="83157" bIns="83157" numCol="1" anchor="ctr">
              <a:noAutofit/>
            </a:bodyPr>
            <a:lstStyle/>
            <a:p>
              <a:pPr defTabSz="1802383">
                <a:defRPr sz="17400">
                  <a:solidFill>
                    <a:srgbClr val="FFFFFF"/>
                  </a:solidFill>
                  <a:effectLst>
                    <a:outerShdw blurRad="38100" dist="12700" dir="5400000" rotWithShape="0">
                      <a:srgbClr val="000000">
                        <a:alpha val="50000"/>
                      </a:srgbClr>
                    </a:outerShdw>
                  </a:effectLst>
                </a:defRPr>
              </a:pPr>
              <a:endParaRPr sz="12234"/>
            </a:p>
          </p:txBody>
        </p:sp>
        <p:sp>
          <p:nvSpPr>
            <p:cNvPr id="46" name="四角形">
              <a:extLst>
                <a:ext uri="{FF2B5EF4-FFF2-40B4-BE49-F238E27FC236}">
                  <a16:creationId xmlns:a16="http://schemas.microsoft.com/office/drawing/2014/main" xmlns="" id="{6D9A7557-50E1-1C68-5D16-F4EFF0395F6D}"/>
                </a:ext>
              </a:extLst>
            </p:cNvPr>
            <p:cNvSpPr/>
            <p:nvPr/>
          </p:nvSpPr>
          <p:spPr>
            <a:xfrm rot="4415433">
              <a:off x="2586202" y="-547516"/>
              <a:ext cx="148138" cy="1724231"/>
            </a:xfrm>
            <a:prstGeom prst="rect">
              <a:avLst/>
            </a:prstGeom>
            <a:solidFill>
              <a:srgbClr val="FFFFFF"/>
            </a:solidFill>
            <a:ln w="12700" cap="flat">
              <a:noFill/>
              <a:miter lim="400000"/>
            </a:ln>
            <a:effectLst/>
          </p:spPr>
          <p:txBody>
            <a:bodyPr wrap="square" lIns="83157" tIns="83157" rIns="83157" bIns="83157" numCol="1" anchor="ctr">
              <a:noAutofit/>
            </a:bodyPr>
            <a:lstStyle/>
            <a:p>
              <a:pPr defTabSz="1802383">
                <a:defRPr sz="17400">
                  <a:solidFill>
                    <a:srgbClr val="FFFFFF"/>
                  </a:solidFill>
                  <a:effectLst>
                    <a:outerShdw blurRad="38100" dist="12700" dir="5400000" rotWithShape="0">
                      <a:srgbClr val="000000">
                        <a:alpha val="50000"/>
                      </a:srgbClr>
                    </a:outerShdw>
                  </a:effectLst>
                </a:defRPr>
              </a:pPr>
              <a:endParaRPr sz="12234"/>
            </a:p>
          </p:txBody>
        </p:sp>
        <p:sp>
          <p:nvSpPr>
            <p:cNvPr id="47" name="四角形">
              <a:extLst>
                <a:ext uri="{FF2B5EF4-FFF2-40B4-BE49-F238E27FC236}">
                  <a16:creationId xmlns:a16="http://schemas.microsoft.com/office/drawing/2014/main" xmlns="" id="{226CA55D-C016-4C92-AD82-A6A6CF5B1F28}"/>
                </a:ext>
              </a:extLst>
            </p:cNvPr>
            <p:cNvSpPr/>
            <p:nvPr/>
          </p:nvSpPr>
          <p:spPr>
            <a:xfrm>
              <a:off x="8818481" y="603244"/>
              <a:ext cx="820623" cy="722849"/>
            </a:xfrm>
            <a:prstGeom prst="rect">
              <a:avLst/>
            </a:prstGeom>
            <a:solidFill>
              <a:srgbClr val="FFFFFF"/>
            </a:solidFill>
            <a:ln w="12700" cap="flat">
              <a:noFill/>
              <a:miter lim="400000"/>
            </a:ln>
            <a:effectLst/>
          </p:spPr>
          <p:txBody>
            <a:bodyPr wrap="square" lIns="83157" tIns="83157" rIns="83157" bIns="83157" numCol="1" anchor="ctr">
              <a:noAutofit/>
            </a:bodyPr>
            <a:lstStyle/>
            <a:p>
              <a:pPr defTabSz="1802383">
                <a:defRPr sz="17400">
                  <a:solidFill>
                    <a:srgbClr val="FFFFFF"/>
                  </a:solidFill>
                  <a:effectLst>
                    <a:outerShdw blurRad="38100" dist="12700" dir="5400000" rotWithShape="0">
                      <a:srgbClr val="000000">
                        <a:alpha val="50000"/>
                      </a:srgbClr>
                    </a:outerShdw>
                  </a:effectLst>
                </a:defRPr>
              </a:pPr>
              <a:endParaRPr sz="12234"/>
            </a:p>
          </p:txBody>
        </p:sp>
        <p:sp>
          <p:nvSpPr>
            <p:cNvPr id="48" name="四角形">
              <a:extLst>
                <a:ext uri="{FF2B5EF4-FFF2-40B4-BE49-F238E27FC236}">
                  <a16:creationId xmlns:a16="http://schemas.microsoft.com/office/drawing/2014/main" xmlns="" id="{DA9DCFF1-E041-C940-5257-D448B87EDD75}"/>
                </a:ext>
              </a:extLst>
            </p:cNvPr>
            <p:cNvSpPr/>
            <p:nvPr/>
          </p:nvSpPr>
          <p:spPr>
            <a:xfrm>
              <a:off x="0" y="603244"/>
              <a:ext cx="533798" cy="722849"/>
            </a:xfrm>
            <a:prstGeom prst="rect">
              <a:avLst/>
            </a:prstGeom>
            <a:solidFill>
              <a:srgbClr val="FFFFFF"/>
            </a:solidFill>
            <a:ln w="12700" cap="flat">
              <a:noFill/>
              <a:miter lim="400000"/>
            </a:ln>
            <a:effectLst/>
          </p:spPr>
          <p:txBody>
            <a:bodyPr wrap="square" lIns="83157" tIns="83157" rIns="83157" bIns="83157" numCol="1" anchor="ctr">
              <a:noAutofit/>
            </a:bodyPr>
            <a:lstStyle/>
            <a:p>
              <a:pPr defTabSz="1802383">
                <a:defRPr sz="17400">
                  <a:solidFill>
                    <a:srgbClr val="FFFFFF"/>
                  </a:solidFill>
                  <a:effectLst>
                    <a:outerShdw blurRad="38100" dist="12700" dir="5400000" rotWithShape="0">
                      <a:srgbClr val="000000">
                        <a:alpha val="50000"/>
                      </a:srgbClr>
                    </a:outerShdw>
                  </a:effectLst>
                </a:defRPr>
              </a:pPr>
              <a:endParaRPr sz="12234"/>
            </a:p>
          </p:txBody>
        </p:sp>
      </p:grpSp>
      <p:sp>
        <p:nvSpPr>
          <p:cNvPr id="3" name="正方形/長方形 2">
            <a:extLst>
              <a:ext uri="{FF2B5EF4-FFF2-40B4-BE49-F238E27FC236}">
                <a16:creationId xmlns:a16="http://schemas.microsoft.com/office/drawing/2014/main" xmlns="" id="{AE868CCE-80E7-227A-F0A1-EFDE2C367917}"/>
              </a:ext>
            </a:extLst>
          </p:cNvPr>
          <p:cNvSpPr/>
          <p:nvPr/>
        </p:nvSpPr>
        <p:spPr>
          <a:xfrm>
            <a:off x="0" y="0"/>
            <a:ext cx="9144000" cy="1010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9" name="テキスト ボックス 28">
            <a:extLst>
              <a:ext uri="{FF2B5EF4-FFF2-40B4-BE49-F238E27FC236}">
                <a16:creationId xmlns:a16="http://schemas.microsoft.com/office/drawing/2014/main" xmlns="" id="{F3870F93-ADAF-A755-CA5D-CDC08078C2A1}"/>
              </a:ext>
            </a:extLst>
          </p:cNvPr>
          <p:cNvSpPr txBox="1"/>
          <p:nvPr/>
        </p:nvSpPr>
        <p:spPr>
          <a:xfrm>
            <a:off x="0" y="90081"/>
            <a:ext cx="9144000" cy="830997"/>
          </a:xfrm>
          <a:prstGeom prst="rect">
            <a:avLst/>
          </a:prstGeom>
          <a:noFill/>
        </p:spPr>
        <p:txBody>
          <a:bodyPr wrap="square" rtlCol="0">
            <a:spAutoFit/>
          </a:bodyPr>
          <a:lstStyle/>
          <a:p>
            <a:r>
              <a:rPr kumimoji="1" lang="en-US" altLang="ja-JP" sz="4800" b="1" dirty="0"/>
              <a:t>Nuclear Emulsion</a:t>
            </a:r>
          </a:p>
        </p:txBody>
      </p:sp>
      <p:sp>
        <p:nvSpPr>
          <p:cNvPr id="40" name="Intrinsic Res. ~50 nm">
            <a:extLst>
              <a:ext uri="{FF2B5EF4-FFF2-40B4-BE49-F238E27FC236}">
                <a16:creationId xmlns:a16="http://schemas.microsoft.com/office/drawing/2014/main" xmlns="" id="{5B1BC08C-38F8-34AB-1445-4FFC90CB5DCD}"/>
              </a:ext>
            </a:extLst>
          </p:cNvPr>
          <p:cNvSpPr txBox="1"/>
          <p:nvPr/>
        </p:nvSpPr>
        <p:spPr>
          <a:xfrm>
            <a:off x="5995184" y="3755914"/>
            <a:ext cx="2700083" cy="396712"/>
          </a:xfrm>
          <a:prstGeom prst="rect">
            <a:avLst/>
          </a:prstGeom>
          <a:solidFill>
            <a:srgbClr val="FFFFFF">
              <a:alpha val="70000"/>
            </a:srgbClr>
          </a:solidFill>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3000" b="1">
                <a:solidFill>
                  <a:schemeClr val="accent1">
                    <a:hueOff val="4136873"/>
                    <a:lumOff val="-12639"/>
                  </a:schemeClr>
                </a:solidFill>
                <a:latin typeface="Times New Roman"/>
                <a:ea typeface="Times New Roman"/>
                <a:cs typeface="Times New Roman"/>
                <a:sym typeface="Times New Roman"/>
              </a:defRPr>
            </a:lvl1pPr>
          </a:lstStyle>
          <a:p>
            <a:r>
              <a:rPr sz="2109" dirty="0">
                <a:solidFill>
                  <a:srgbClr val="FF0000"/>
                </a:solidFill>
              </a:rPr>
              <a:t>Intrinsic Res. ~50 nm</a:t>
            </a:r>
          </a:p>
        </p:txBody>
      </p:sp>
      <p:sp>
        <p:nvSpPr>
          <p:cNvPr id="41" name="線">
            <a:extLst>
              <a:ext uri="{FF2B5EF4-FFF2-40B4-BE49-F238E27FC236}">
                <a16:creationId xmlns:a16="http://schemas.microsoft.com/office/drawing/2014/main" xmlns="" id="{03DD86B3-35BE-DC47-CE0E-C0C8FDE48B1B}"/>
              </a:ext>
            </a:extLst>
          </p:cNvPr>
          <p:cNvSpPr/>
          <p:nvPr/>
        </p:nvSpPr>
        <p:spPr>
          <a:xfrm flipV="1">
            <a:off x="7350034" y="3019453"/>
            <a:ext cx="457980" cy="777290"/>
          </a:xfrm>
          <a:prstGeom prst="line">
            <a:avLst/>
          </a:prstGeom>
          <a:ln w="38100">
            <a:solidFill>
              <a:srgbClr val="FF0000"/>
            </a:solidFill>
            <a:prstDash val="sysDot"/>
            <a:miter lim="400000"/>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pic>
        <p:nvPicPr>
          <p:cNvPr id="42" name="Picture 4" descr="Picture 4">
            <a:extLst>
              <a:ext uri="{FF2B5EF4-FFF2-40B4-BE49-F238E27FC236}">
                <a16:creationId xmlns:a16="http://schemas.microsoft.com/office/drawing/2014/main" xmlns="" id="{A36F5AA9-9660-3B10-F666-89E168DFA4A2}"/>
              </a:ext>
            </a:extLst>
          </p:cNvPr>
          <p:cNvPicPr>
            <a:picLocks noChangeAspect="1"/>
          </p:cNvPicPr>
          <p:nvPr/>
        </p:nvPicPr>
        <p:blipFill>
          <a:blip r:embed="rId5"/>
          <a:srcRect l="3612" t="19291" r="9795" b="15459"/>
          <a:stretch>
            <a:fillRect/>
          </a:stretch>
        </p:blipFill>
        <p:spPr>
          <a:xfrm>
            <a:off x="5738400" y="-7951"/>
            <a:ext cx="3171644" cy="1787539"/>
          </a:xfrm>
          <a:prstGeom prst="rect">
            <a:avLst/>
          </a:prstGeom>
          <a:ln w="12700">
            <a:miter lim="400000"/>
          </a:ln>
        </p:spPr>
      </p:pic>
      <p:sp>
        <p:nvSpPr>
          <p:cNvPr id="49" name="Gelatin">
            <a:extLst>
              <a:ext uri="{FF2B5EF4-FFF2-40B4-BE49-F238E27FC236}">
                <a16:creationId xmlns:a16="http://schemas.microsoft.com/office/drawing/2014/main" xmlns="" id="{6754B405-3131-A9A8-1CF4-C75DEB76F88C}"/>
              </a:ext>
            </a:extLst>
          </p:cNvPr>
          <p:cNvSpPr txBox="1"/>
          <p:nvPr/>
        </p:nvSpPr>
        <p:spPr>
          <a:xfrm>
            <a:off x="2859002" y="3796743"/>
            <a:ext cx="841577" cy="364203"/>
          </a:xfrm>
          <a:prstGeom prst="rect">
            <a:avLst/>
          </a:prstGeom>
          <a:solidFill>
            <a:srgbClr val="FFFFFF">
              <a:alpha val="70000"/>
            </a:srgbClr>
          </a:solidFill>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700" b="1">
                <a:latin typeface="Times New Roman"/>
                <a:ea typeface="Times New Roman"/>
                <a:cs typeface="Times New Roman"/>
                <a:sym typeface="Times New Roman"/>
              </a:defRPr>
            </a:lvl1pPr>
          </a:lstStyle>
          <a:p>
            <a:r>
              <a:rPr sz="1898" dirty="0"/>
              <a:t>Gelatin</a:t>
            </a:r>
          </a:p>
        </p:txBody>
      </p:sp>
      <p:sp>
        <p:nvSpPr>
          <p:cNvPr id="50" name="AgBr crystals…">
            <a:extLst>
              <a:ext uri="{FF2B5EF4-FFF2-40B4-BE49-F238E27FC236}">
                <a16:creationId xmlns:a16="http://schemas.microsoft.com/office/drawing/2014/main" xmlns="" id="{22DD1A2D-5005-3BF7-19F9-F94B43B63E72}"/>
              </a:ext>
            </a:extLst>
          </p:cNvPr>
          <p:cNvSpPr txBox="1"/>
          <p:nvPr/>
        </p:nvSpPr>
        <p:spPr>
          <a:xfrm>
            <a:off x="182265" y="3796743"/>
            <a:ext cx="1866109" cy="591380"/>
          </a:xfrm>
          <a:prstGeom prst="rect">
            <a:avLst/>
          </a:prstGeom>
          <a:solidFill>
            <a:schemeClr val="bg1">
              <a:alpha val="70000"/>
            </a:schemeClr>
          </a:solidFill>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sz="2400" b="1">
                <a:latin typeface="Times New Roman"/>
                <a:ea typeface="Times New Roman"/>
                <a:cs typeface="Times New Roman"/>
                <a:sym typeface="Times New Roman"/>
              </a:defRPr>
            </a:pPr>
            <a:r>
              <a:rPr sz="1687" dirty="0" err="1"/>
              <a:t>AgBr</a:t>
            </a:r>
            <a:r>
              <a:rPr sz="1687" dirty="0"/>
              <a:t> crystals</a:t>
            </a:r>
          </a:p>
          <a:p>
            <a:pPr>
              <a:defRPr sz="2400" b="1">
                <a:latin typeface="Times New Roman"/>
                <a:ea typeface="Times New Roman"/>
                <a:cs typeface="Times New Roman"/>
                <a:sym typeface="Times New Roman"/>
              </a:defRPr>
            </a:pPr>
            <a:r>
              <a:rPr sz="1687" dirty="0"/>
              <a:t>(</a:t>
            </a:r>
            <a:r>
              <a:rPr sz="1687" dirty="0">
                <a:solidFill>
                  <a:srgbClr val="FF0000"/>
                </a:solidFill>
              </a:rPr>
              <a:t>diameter: 200 nm</a:t>
            </a:r>
            <a:r>
              <a:rPr sz="1687" dirty="0"/>
              <a:t>)</a:t>
            </a:r>
          </a:p>
        </p:txBody>
      </p:sp>
      <p:grpSp>
        <p:nvGrpSpPr>
          <p:cNvPr id="59" name="グループ化 58">
            <a:extLst>
              <a:ext uri="{FF2B5EF4-FFF2-40B4-BE49-F238E27FC236}">
                <a16:creationId xmlns:a16="http://schemas.microsoft.com/office/drawing/2014/main" xmlns="" id="{F5405067-0F9B-0E73-7439-4024F988A5E9}"/>
              </a:ext>
            </a:extLst>
          </p:cNvPr>
          <p:cNvGrpSpPr/>
          <p:nvPr/>
        </p:nvGrpSpPr>
        <p:grpSpPr>
          <a:xfrm>
            <a:off x="7978236" y="4208890"/>
            <a:ext cx="1006608" cy="773314"/>
            <a:chOff x="7026074" y="4563450"/>
            <a:chExt cx="1006608" cy="773314"/>
          </a:xfrm>
        </p:grpSpPr>
        <p:sp>
          <p:nvSpPr>
            <p:cNvPr id="56" name="正方形/長方形 55">
              <a:extLst>
                <a:ext uri="{FF2B5EF4-FFF2-40B4-BE49-F238E27FC236}">
                  <a16:creationId xmlns:a16="http://schemas.microsoft.com/office/drawing/2014/main" xmlns="" id="{DA0DFA7C-F731-A69B-3BC5-A57786F1EDF8}"/>
                </a:ext>
              </a:extLst>
            </p:cNvPr>
            <p:cNvSpPr/>
            <p:nvPr/>
          </p:nvSpPr>
          <p:spPr>
            <a:xfrm>
              <a:off x="7105767" y="4597656"/>
              <a:ext cx="902138" cy="73910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xmlns="" id="{7C7C74F8-FFCD-212E-6100-5E1EAD0A5CE2}"/>
                </a:ext>
              </a:extLst>
            </p:cNvPr>
            <p:cNvSpPr txBox="1"/>
            <p:nvPr/>
          </p:nvSpPr>
          <p:spPr>
            <a:xfrm>
              <a:off x="7026074" y="4563450"/>
              <a:ext cx="1006608" cy="523220"/>
            </a:xfrm>
            <a:prstGeom prst="rect">
              <a:avLst/>
            </a:prstGeom>
            <a:noFill/>
          </p:spPr>
          <p:txBody>
            <a:bodyPr wrap="square" rtlCol="0">
              <a:spAutoFit/>
            </a:bodyPr>
            <a:lstStyle/>
            <a:p>
              <a:pPr algn="ctr"/>
              <a:r>
                <a:rPr kumimoji="1" lang="pt-BR" altLang="ja-JP" sz="2800" b="1" dirty="0"/>
                <a:t>10</a:t>
              </a:r>
              <a:r>
                <a:rPr kumimoji="1" lang="ja-JP" altLang="en-US" sz="2800" b="1" dirty="0"/>
                <a:t>㎛</a:t>
              </a:r>
              <a:endParaRPr kumimoji="1" lang="pt-BR" altLang="ja-JP" sz="2800" b="1" dirty="0"/>
            </a:p>
          </p:txBody>
        </p:sp>
        <p:sp>
          <p:nvSpPr>
            <p:cNvPr id="58" name="Line 30">
              <a:extLst>
                <a:ext uri="{FF2B5EF4-FFF2-40B4-BE49-F238E27FC236}">
                  <a16:creationId xmlns:a16="http://schemas.microsoft.com/office/drawing/2014/main" xmlns="" id="{8144F327-EB2C-CC6A-D04E-BB7D14A2D63D}"/>
                </a:ext>
              </a:extLst>
            </p:cNvPr>
            <p:cNvSpPr/>
            <p:nvPr/>
          </p:nvSpPr>
          <p:spPr>
            <a:xfrm>
              <a:off x="7240541" y="5117796"/>
              <a:ext cx="720727" cy="1"/>
            </a:xfrm>
            <a:prstGeom prst="line">
              <a:avLst/>
            </a:prstGeom>
            <a:noFill/>
            <a:ln w="50800" cap="flat">
              <a:solidFill>
                <a:srgbClr val="000000"/>
              </a:solidFill>
              <a:prstDash val="solid"/>
              <a:round/>
              <a:headEnd type="arrow" w="med" len="med"/>
              <a:tailEnd type="arrow" w="med" len="med"/>
            </a:ln>
            <a:effectLst/>
          </p:spPr>
          <p:txBody>
            <a:bodyPr wrap="square" lIns="45719" tIns="45719" rIns="45719" bIns="45719" numCol="1" anchor="t">
              <a:noAutofit/>
            </a:bodyPr>
            <a:lstStyle/>
            <a:p>
              <a:pPr defTabSz="914367">
                <a:defRPr sz="2400">
                  <a:latin typeface="Calibri"/>
                  <a:ea typeface="Calibri"/>
                  <a:cs typeface="Calibri"/>
                  <a:sym typeface="Calibri"/>
                </a:defRPr>
              </a:pPr>
              <a:endParaRPr sz="1687"/>
            </a:p>
          </p:txBody>
        </p:sp>
      </p:grpSp>
      <p:sp>
        <p:nvSpPr>
          <p:cNvPr id="60" name="テキスト ボックス 59">
            <a:extLst>
              <a:ext uri="{FF2B5EF4-FFF2-40B4-BE49-F238E27FC236}">
                <a16:creationId xmlns:a16="http://schemas.microsoft.com/office/drawing/2014/main" xmlns="" id="{FAF76FBA-9ACB-7E46-45A1-D057B5F9B369}"/>
              </a:ext>
            </a:extLst>
          </p:cNvPr>
          <p:cNvSpPr txBox="1"/>
          <p:nvPr/>
        </p:nvSpPr>
        <p:spPr>
          <a:xfrm>
            <a:off x="-60088" y="991178"/>
            <a:ext cx="5707355" cy="677108"/>
          </a:xfrm>
          <a:prstGeom prst="rect">
            <a:avLst/>
          </a:prstGeom>
          <a:noFill/>
        </p:spPr>
        <p:txBody>
          <a:bodyPr wrap="square" rtlCol="0">
            <a:spAutoFit/>
          </a:bodyPr>
          <a:lstStyle/>
          <a:p>
            <a:r>
              <a:rPr kumimoji="1" lang="en-US" altLang="ja-JP" dirty="0"/>
              <a:t>A photographic film that can record the trajectories</a:t>
            </a:r>
          </a:p>
          <a:p>
            <a:r>
              <a:rPr kumimoji="1" lang="en-US" altLang="ja-JP" dirty="0"/>
              <a:t>of charged particles </a:t>
            </a:r>
            <a:r>
              <a:rPr kumimoji="1" lang="en-US" altLang="ja-JP" sz="2000" b="1" dirty="0"/>
              <a:t>in 3D with high resolution.</a:t>
            </a:r>
            <a:endParaRPr kumimoji="1" lang="pt-BR" altLang="ja-JP" b="1" dirty="0"/>
          </a:p>
        </p:txBody>
      </p:sp>
      <p:sp>
        <p:nvSpPr>
          <p:cNvPr id="61" name="Gelatin">
            <a:extLst>
              <a:ext uri="{FF2B5EF4-FFF2-40B4-BE49-F238E27FC236}">
                <a16:creationId xmlns:a16="http://schemas.microsoft.com/office/drawing/2014/main" xmlns="" id="{8CB9CEBC-4443-0BFD-D1DA-00115354BDC1}"/>
              </a:ext>
            </a:extLst>
          </p:cNvPr>
          <p:cNvSpPr txBox="1"/>
          <p:nvPr/>
        </p:nvSpPr>
        <p:spPr>
          <a:xfrm>
            <a:off x="0" y="1785687"/>
            <a:ext cx="1862127" cy="3642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700" b="1">
                <a:latin typeface="Times New Roman"/>
                <a:ea typeface="Times New Roman"/>
                <a:cs typeface="Times New Roman"/>
                <a:sym typeface="Times New Roman"/>
              </a:defRPr>
            </a:lvl1pPr>
          </a:lstStyle>
          <a:p>
            <a:r>
              <a:rPr lang="en-US" sz="1898" dirty="0">
                <a:solidFill>
                  <a:srgbClr val="0000FF"/>
                </a:solidFill>
              </a:rPr>
              <a:t>Charged Particle</a:t>
            </a:r>
            <a:endParaRPr sz="1898" dirty="0">
              <a:solidFill>
                <a:srgbClr val="0000FF"/>
              </a:solidFill>
            </a:endParaRPr>
          </a:p>
        </p:txBody>
      </p:sp>
      <p:cxnSp>
        <p:nvCxnSpPr>
          <p:cNvPr id="63" name="直線矢印コネクタ 62">
            <a:extLst>
              <a:ext uri="{FF2B5EF4-FFF2-40B4-BE49-F238E27FC236}">
                <a16:creationId xmlns:a16="http://schemas.microsoft.com/office/drawing/2014/main" xmlns="" id="{B6028C49-4A5F-FE18-05E8-C5AEE7B94E95}"/>
              </a:ext>
            </a:extLst>
          </p:cNvPr>
          <p:cNvCxnSpPr>
            <a:cxnSpLocks/>
          </p:cNvCxnSpPr>
          <p:nvPr/>
        </p:nvCxnSpPr>
        <p:spPr>
          <a:xfrm>
            <a:off x="222675" y="5207581"/>
            <a:ext cx="1169733" cy="0"/>
          </a:xfrm>
          <a:prstGeom prst="straightConnector1">
            <a:avLst/>
          </a:prstGeom>
          <a:ln w="57150">
            <a:solidFill>
              <a:srgbClr val="0000FF"/>
            </a:solidFill>
            <a:prstDash val="sysDot"/>
            <a:tailEnd type="arrow" w="lg" len="lg"/>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xmlns="" id="{B883A159-2851-38B0-7F0A-063A7D9EB7A1}"/>
              </a:ext>
            </a:extLst>
          </p:cNvPr>
          <p:cNvSpPr txBox="1"/>
          <p:nvPr/>
        </p:nvSpPr>
        <p:spPr>
          <a:xfrm>
            <a:off x="222674" y="4620208"/>
            <a:ext cx="1169733" cy="461665"/>
          </a:xfrm>
          <a:prstGeom prst="rect">
            <a:avLst/>
          </a:prstGeom>
          <a:noFill/>
        </p:spPr>
        <p:txBody>
          <a:bodyPr wrap="square" rtlCol="0">
            <a:spAutoFit/>
          </a:bodyPr>
          <a:lstStyle/>
          <a:p>
            <a:r>
              <a:rPr kumimoji="1" lang="en-US" altLang="ja-JP" sz="2400" b="1" dirty="0">
                <a:solidFill>
                  <a:srgbClr val="0000FF"/>
                </a:solidFill>
                <a:ea typeface="Yu Gothic UI Semibold" panose="020B0700000000000000" pitchFamily="50" charset="-128"/>
              </a:rPr>
              <a:t>γ-ray</a:t>
            </a:r>
            <a:endParaRPr kumimoji="1" lang="ja-JP" altLang="en-US" sz="2400" b="1" dirty="0">
              <a:solidFill>
                <a:srgbClr val="0000FF"/>
              </a:solidFill>
              <a:ea typeface="Yu Gothic UI Semibold" panose="020B0700000000000000" pitchFamily="50" charset="-128"/>
            </a:endParaRPr>
          </a:p>
        </p:txBody>
      </p:sp>
      <p:sp>
        <p:nvSpPr>
          <p:cNvPr id="65" name="テキスト ボックス 64">
            <a:extLst>
              <a:ext uri="{FF2B5EF4-FFF2-40B4-BE49-F238E27FC236}">
                <a16:creationId xmlns:a16="http://schemas.microsoft.com/office/drawing/2014/main" xmlns="" id="{740BC528-A09E-056F-4DBE-8048BAD04470}"/>
              </a:ext>
            </a:extLst>
          </p:cNvPr>
          <p:cNvSpPr txBox="1"/>
          <p:nvPr/>
        </p:nvSpPr>
        <p:spPr>
          <a:xfrm>
            <a:off x="4663544" y="4629983"/>
            <a:ext cx="1065820" cy="523220"/>
          </a:xfrm>
          <a:prstGeom prst="rect">
            <a:avLst/>
          </a:prstGeom>
          <a:noFill/>
        </p:spPr>
        <p:txBody>
          <a:bodyPr wrap="square" rtlCol="0">
            <a:spAutoFit/>
          </a:bodyPr>
          <a:lstStyle/>
          <a:p>
            <a:r>
              <a:rPr kumimoji="1" lang="en-US" altLang="ja-JP" sz="2800" b="1" dirty="0">
                <a:solidFill>
                  <a:srgbClr val="0000FF"/>
                </a:solidFill>
                <a:ea typeface="Yu Gothic UI Semibold" panose="020B0700000000000000" pitchFamily="50" charset="-128"/>
              </a:rPr>
              <a:t>e</a:t>
            </a:r>
            <a:r>
              <a:rPr kumimoji="1" lang="ja-JP" altLang="en-US" sz="2800" b="1" baseline="30000" dirty="0">
                <a:solidFill>
                  <a:srgbClr val="0000FF"/>
                </a:solidFill>
                <a:ea typeface="Yu Gothic UI Semibold" panose="020B0700000000000000" pitchFamily="50" charset="-128"/>
              </a:rPr>
              <a:t>＋</a:t>
            </a:r>
          </a:p>
        </p:txBody>
      </p:sp>
      <p:sp>
        <p:nvSpPr>
          <p:cNvPr id="67" name="テキスト ボックス 66">
            <a:extLst>
              <a:ext uri="{FF2B5EF4-FFF2-40B4-BE49-F238E27FC236}">
                <a16:creationId xmlns:a16="http://schemas.microsoft.com/office/drawing/2014/main" xmlns="" id="{40162B69-0A5A-C736-6DD1-0455D8E7FC90}"/>
              </a:ext>
            </a:extLst>
          </p:cNvPr>
          <p:cNvSpPr txBox="1"/>
          <p:nvPr/>
        </p:nvSpPr>
        <p:spPr>
          <a:xfrm>
            <a:off x="4618004" y="5384746"/>
            <a:ext cx="701152" cy="523220"/>
          </a:xfrm>
          <a:prstGeom prst="rect">
            <a:avLst/>
          </a:prstGeom>
          <a:noFill/>
        </p:spPr>
        <p:txBody>
          <a:bodyPr wrap="square" rtlCol="0">
            <a:spAutoFit/>
          </a:bodyPr>
          <a:lstStyle/>
          <a:p>
            <a:r>
              <a:rPr kumimoji="1" lang="en-US" altLang="ja-JP" sz="2800" b="1" dirty="0">
                <a:solidFill>
                  <a:srgbClr val="0000FF"/>
                </a:solidFill>
                <a:ea typeface="Yu Gothic UI Semibold" panose="020B0700000000000000" pitchFamily="50" charset="-128"/>
              </a:rPr>
              <a:t>e</a:t>
            </a:r>
            <a:r>
              <a:rPr kumimoji="1" lang="ja-JP" altLang="en-US" sz="2800" b="1" baseline="30000" dirty="0">
                <a:solidFill>
                  <a:srgbClr val="0000FF"/>
                </a:solidFill>
                <a:ea typeface="Yu Gothic UI Semibold" panose="020B0700000000000000" pitchFamily="50" charset="-128"/>
              </a:rPr>
              <a:t>－</a:t>
            </a:r>
          </a:p>
        </p:txBody>
      </p:sp>
      <p:cxnSp>
        <p:nvCxnSpPr>
          <p:cNvPr id="69" name="直線矢印コネクタ 68">
            <a:extLst>
              <a:ext uri="{FF2B5EF4-FFF2-40B4-BE49-F238E27FC236}">
                <a16:creationId xmlns:a16="http://schemas.microsoft.com/office/drawing/2014/main" xmlns="" id="{F7EFBE0F-6259-569E-96C9-F9522E49F7E0}"/>
              </a:ext>
            </a:extLst>
          </p:cNvPr>
          <p:cNvCxnSpPr>
            <a:cxnSpLocks/>
          </p:cNvCxnSpPr>
          <p:nvPr/>
        </p:nvCxnSpPr>
        <p:spPr>
          <a:xfrm>
            <a:off x="4933110" y="5072242"/>
            <a:ext cx="1470769" cy="14426"/>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xmlns="" id="{2998A4E7-A0AB-3115-0C7A-6680E278225A}"/>
              </a:ext>
            </a:extLst>
          </p:cNvPr>
          <p:cNvCxnSpPr>
            <a:cxnSpLocks/>
          </p:cNvCxnSpPr>
          <p:nvPr/>
        </p:nvCxnSpPr>
        <p:spPr>
          <a:xfrm>
            <a:off x="4911758" y="5496263"/>
            <a:ext cx="1471017" cy="97981"/>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xmlns="" id="{05B3E5A4-121B-C32F-84BB-363F3BC5BEF4}"/>
              </a:ext>
            </a:extLst>
          </p:cNvPr>
          <p:cNvSpPr txBox="1"/>
          <p:nvPr/>
        </p:nvSpPr>
        <p:spPr>
          <a:xfrm>
            <a:off x="364531" y="6334780"/>
            <a:ext cx="8092602" cy="523220"/>
          </a:xfrm>
          <a:prstGeom prst="rect">
            <a:avLst/>
          </a:prstGeom>
          <a:solidFill>
            <a:schemeClr val="bg1">
              <a:alpha val="70000"/>
            </a:schemeClr>
          </a:solidFill>
        </p:spPr>
        <p:txBody>
          <a:bodyPr wrap="square" rtlCol="0">
            <a:spAutoFit/>
          </a:bodyPr>
          <a:lstStyle/>
          <a:p>
            <a:r>
              <a:rPr kumimoji="1" lang="en-US" altLang="ja-JP" sz="2800" b="1" dirty="0">
                <a:solidFill>
                  <a:srgbClr val="FF0000"/>
                </a:solidFill>
                <a:ea typeface="Yu Gothic UI Semibold" panose="020B0700000000000000" pitchFamily="50" charset="-128"/>
              </a:rPr>
              <a:t>High-Angular Res. / Polarimetry / Scalability</a:t>
            </a:r>
            <a:endParaRPr kumimoji="1" lang="ja-JP" altLang="en-US" sz="2800" b="1" baseline="30000" dirty="0">
              <a:solidFill>
                <a:srgbClr val="FF0000"/>
              </a:solidFill>
              <a:ea typeface="Yu Gothic UI Semibold" panose="020B0700000000000000" pitchFamily="50" charset="-128"/>
            </a:endParaRPr>
          </a:p>
        </p:txBody>
      </p:sp>
      <p:sp>
        <p:nvSpPr>
          <p:cNvPr id="76" name="テキスト ボックス 75">
            <a:extLst>
              <a:ext uri="{FF2B5EF4-FFF2-40B4-BE49-F238E27FC236}">
                <a16:creationId xmlns:a16="http://schemas.microsoft.com/office/drawing/2014/main" xmlns="" id="{0E2AF428-C43C-46BE-3C75-1D35239296B3}"/>
              </a:ext>
            </a:extLst>
          </p:cNvPr>
          <p:cNvSpPr txBox="1"/>
          <p:nvPr/>
        </p:nvSpPr>
        <p:spPr>
          <a:xfrm>
            <a:off x="608018" y="5371071"/>
            <a:ext cx="1866109" cy="400110"/>
          </a:xfrm>
          <a:prstGeom prst="rect">
            <a:avLst/>
          </a:prstGeom>
          <a:solidFill>
            <a:schemeClr val="bg1">
              <a:alpha val="70000"/>
            </a:schemeClr>
          </a:solidFill>
        </p:spPr>
        <p:txBody>
          <a:bodyPr wrap="square" rtlCol="0">
            <a:spAutoFit/>
          </a:bodyPr>
          <a:lstStyle/>
          <a:p>
            <a:pPr algn="ctr"/>
            <a:r>
              <a:rPr kumimoji="1" lang="en-US" altLang="ja-JP" sz="2000" b="1" dirty="0">
                <a:solidFill>
                  <a:srgbClr val="0000FF"/>
                </a:solidFill>
                <a:ea typeface="Yu Gothic UI Semibold" panose="020B0700000000000000" pitchFamily="50" charset="-128"/>
              </a:rPr>
              <a:t>Pair Creation</a:t>
            </a:r>
            <a:endParaRPr kumimoji="1" lang="ja-JP" altLang="en-US" sz="2000" b="1" baseline="30000" dirty="0">
              <a:solidFill>
                <a:srgbClr val="0000FF"/>
              </a:solidFill>
              <a:ea typeface="Yu Gothic UI Semibold" panose="020B0700000000000000" pitchFamily="50" charset="-128"/>
            </a:endParaRPr>
          </a:p>
        </p:txBody>
      </p:sp>
      <p:sp>
        <p:nvSpPr>
          <p:cNvPr id="77" name="テキスト ボックス 76">
            <a:extLst>
              <a:ext uri="{FF2B5EF4-FFF2-40B4-BE49-F238E27FC236}">
                <a16:creationId xmlns:a16="http://schemas.microsoft.com/office/drawing/2014/main" xmlns="" id="{C74EC2CB-61FC-6A75-166C-1E96ABE9C125}"/>
              </a:ext>
            </a:extLst>
          </p:cNvPr>
          <p:cNvSpPr txBox="1"/>
          <p:nvPr/>
        </p:nvSpPr>
        <p:spPr>
          <a:xfrm>
            <a:off x="364531" y="5915433"/>
            <a:ext cx="7828172" cy="400110"/>
          </a:xfrm>
          <a:prstGeom prst="rect">
            <a:avLst/>
          </a:prstGeom>
          <a:solidFill>
            <a:schemeClr val="bg1">
              <a:alpha val="70000"/>
            </a:schemeClr>
          </a:solidFill>
        </p:spPr>
        <p:txBody>
          <a:bodyPr wrap="square" rtlCol="0">
            <a:spAutoFit/>
          </a:bodyPr>
          <a:lstStyle/>
          <a:p>
            <a:pPr algn="ctr"/>
            <a:r>
              <a:rPr kumimoji="1" lang="en-US" altLang="ja-JP" sz="2000" b="1" dirty="0">
                <a:solidFill>
                  <a:srgbClr val="0000FF"/>
                </a:solidFill>
                <a:ea typeface="Yu Gothic UI Semibold" panose="020B0700000000000000" pitchFamily="50" charset="-128"/>
              </a:rPr>
              <a:t>Emulsion functions a converter and tracker at the same time.</a:t>
            </a:r>
            <a:endParaRPr kumimoji="1" lang="ja-JP" altLang="en-US" sz="2000" b="1" baseline="30000" dirty="0">
              <a:solidFill>
                <a:srgbClr val="0000FF"/>
              </a:solidFill>
              <a:ea typeface="Yu Gothic UI Semibold" panose="020B0700000000000000" pitchFamily="50" charset="-128"/>
            </a:endParaRPr>
          </a:p>
        </p:txBody>
      </p:sp>
    </p:spTree>
    <p:extLst>
      <p:ext uri="{BB962C8B-B14F-4D97-AF65-F5344CB8AC3E}">
        <p14:creationId xmlns:p14="http://schemas.microsoft.com/office/powerpoint/2010/main" val="88757976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游ゴシック Light"/>
        <a:ea typeface="游ゴシック Light"/>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50172</TotalTime>
  <Words>6533</Words>
  <Application>Microsoft Macintosh PowerPoint</Application>
  <PresentationFormat>Présentation à l'écran (4:3)</PresentationFormat>
  <Paragraphs>1095</Paragraphs>
  <Slides>43</Slides>
  <Notes>43</Notes>
  <HiddenSlides>0</HiddenSlides>
  <MMClips>0</MMClips>
  <ScaleCrop>false</ScaleCrop>
  <HeadingPairs>
    <vt:vector size="4" baseType="variant">
      <vt:variant>
        <vt:lpstr>Thème</vt:lpstr>
      </vt:variant>
      <vt:variant>
        <vt:i4>1</vt:i4>
      </vt:variant>
      <vt:variant>
        <vt:lpstr>Titres des diapositives</vt:lpstr>
      </vt:variant>
      <vt:variant>
        <vt:i4>43</vt:i4>
      </vt:variant>
    </vt:vector>
  </HeadingPairs>
  <TitlesOfParts>
    <vt:vector size="44" baseType="lpstr">
      <vt:lpstr>Office テーマ</vt:lpstr>
      <vt:lpstr>GRAINE project : a balloon experiment for cosmic GeV Gamma rays</vt:lpstr>
      <vt:lpstr>Présentation PowerPoint</vt:lpstr>
      <vt:lpstr>Présentation PowerPoint</vt:lpstr>
      <vt:lpstr>Présentation PowerPoint</vt:lpstr>
      <vt:lpstr>Présentation PowerPoint</vt:lpstr>
      <vt:lpstr>Présentation PowerPoint</vt:lpstr>
      <vt:lpstr>Imaging Performance  of Fermi-LAT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Detected “e-pair” event topologies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GRAINE計画： 次期気球実験に向けた タイムスタンパーの準備状況</dc:title>
  <dc:creator>長原 翔伍</dc:creator>
  <cp:lastModifiedBy>Jacques Dumarchez</cp:lastModifiedBy>
  <cp:revision>1288</cp:revision>
  <dcterms:created xsi:type="dcterms:W3CDTF">2022-03-08T00:38:11Z</dcterms:created>
  <dcterms:modified xsi:type="dcterms:W3CDTF">2025-01-10T13:31:53Z</dcterms:modified>
</cp:coreProperties>
</file>