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1" r:id="rId4"/>
    <p:sldId id="287" r:id="rId5"/>
    <p:sldId id="288" r:id="rId6"/>
    <p:sldId id="290" r:id="rId7"/>
    <p:sldId id="291" r:id="rId8"/>
    <p:sldId id="303" r:id="rId9"/>
    <p:sldId id="292" r:id="rId10"/>
    <p:sldId id="258" r:id="rId11"/>
    <p:sldId id="281" r:id="rId12"/>
    <p:sldId id="270" r:id="rId13"/>
    <p:sldId id="296" r:id="rId14"/>
    <p:sldId id="276" r:id="rId15"/>
    <p:sldId id="298" r:id="rId16"/>
    <p:sldId id="302" r:id="rId17"/>
    <p:sldId id="271" r:id="rId18"/>
    <p:sldId id="272" r:id="rId19"/>
    <p:sldId id="280" r:id="rId20"/>
    <p:sldId id="273" r:id="rId21"/>
    <p:sldId id="289" r:id="rId22"/>
    <p:sldId id="279" r:id="rId23"/>
    <p:sldId id="299" r:id="rId24"/>
    <p:sldId id="300" r:id="rId25"/>
    <p:sldId id="259" r:id="rId26"/>
    <p:sldId id="261" r:id="rId27"/>
    <p:sldId id="295" r:id="rId28"/>
    <p:sldId id="286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C72"/>
    <a:srgbClr val="7C7C7C"/>
    <a:srgbClr val="F5D8AF"/>
    <a:srgbClr val="FEF5F1"/>
    <a:srgbClr val="F0F0F0"/>
    <a:srgbClr val="565C63"/>
    <a:srgbClr val="FBE9D1"/>
    <a:srgbClr val="E38300"/>
    <a:srgbClr val="FF6215"/>
    <a:srgbClr val="00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7"/>
    <p:restoredTop sz="97267"/>
  </p:normalViewPr>
  <p:slideViewPr>
    <p:cSldViewPr snapToGrid="0">
      <p:cViewPr varScale="1">
        <p:scale>
          <a:sx n="157" d="100"/>
          <a:sy n="157" d="100"/>
        </p:scale>
        <p:origin x="-136" y="-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509F2-D444-FB48-8341-51EDE54CC6A1}" type="datetimeFigureOut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BDC0C-D878-B04A-8DC2-71ABFCA0A3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22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C398BA7-3E44-7FCA-BE25-F0DE461F1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418709EE-9325-C92C-BBFE-F9BAAF50C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5FE5CD16-AFA0-24BB-DCF1-49FCD209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0D49B-C154-B24D-803E-B3B60678FEEA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481A2E07-351D-053E-9C2A-294C4FA70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BA61A13F-26FE-2E50-84D4-5382D90B5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06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4EB2074-65A4-FD7D-AC17-8F82125A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1CB0165D-B1A1-494C-BC3D-0993C00E7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E698AFB-E66E-525B-8B53-1FD65383E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946CB-96E3-D64D-87C7-5436E78C0349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495169C-B871-3E95-F739-D39539FA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00C7A6E-55DA-2556-1AE0-50D4D545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89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4B8AC43D-B6BE-039F-4BE2-FBD0CA385E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EEBDB642-1634-6CBB-3EE8-B94DC9CAD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050A6592-A512-4071-42FA-518A04964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0BA7-5586-1548-961C-6A1459EC733E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DA4BE3BC-2392-9504-4010-167DC7CF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3B6897E1-7F20-F782-D064-41A22827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43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2C73FFD-35EA-1451-EF16-FB3EC7E6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F7AFCB23-7700-8A18-5C39-B29CEE9A6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AF70753A-3F85-64C0-70DD-22E6698B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833F-5C8D-D248-AD4C-2BDBA9B88CBA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9E3BB188-4147-D01B-873E-46ACAF03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F51426B7-FA97-E09E-1D3A-69B72899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488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0D97056-E2E2-F2DA-996D-28763581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D6D09414-66ED-323C-96EA-7A292CFFD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5434A18-51E8-B4C3-F514-6662F8ED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C101-4DB8-2B41-9A9E-D4B876A63626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CD164D8F-566D-6742-44A8-A6E392FD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E8FE079D-8B64-7F96-1088-428E068E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66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64D4574-9BC2-2D1A-FBDB-9DAFC2EC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A5ECF287-F3A9-8213-5BB5-D05E5C646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507ACEDB-B6DD-475A-81C0-DE0D7C56F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F2CC1528-0AAB-47E3-3363-A12CBAAB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F5DB-D041-F54F-89EF-FEF3F49DCE87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68ABB31D-4F6C-BC79-64E8-DE27B318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388A5F12-DE9B-BA71-ABD5-22A3BCED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28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3246236-3276-40EB-6E71-25A28CFB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191DD342-4448-EF27-1DEF-89376FCED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BAAE3C24-F5D4-279A-CDE9-5E4838AE8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A3642D3C-FF4A-3BAA-D122-85B4E49D0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6144210B-A977-B19F-7EDA-026CDD6D6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D826ED56-7284-A486-98B5-AF826DB1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42F3-0589-0A4D-9D2C-4B223E9D6F46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E6B345A1-5A17-4B3D-9494-1B1D157F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9C0726FF-174B-94B4-4642-2F3C7983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89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27AF8F7-349B-11CE-FDAE-531948F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DA80D583-899E-5D4C-ACB0-621F4705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151CA-FD71-D940-9146-D6E437201525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2849D856-2D1F-F4F1-E2EC-32FE48A2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E9E6C532-A79C-9C48-2D8B-B957C405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94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B0564A1E-12B5-ED23-0F42-4B317545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4012-58D7-EC4E-A693-BDE2F5D6BC64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A91E81F3-4833-1781-BC70-719A6C39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7BF5A04-C683-D0DD-1434-22439952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98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C04D93D-51CB-55F1-6288-D688ADFE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FB0071D-B810-E45B-3787-7D3C7D43D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1116E49C-F47D-FC46-8915-879C57DA1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9F043658-8E02-9B64-182C-804695B9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E81F-7B88-3C4B-8FD9-02812E4CC50E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408DA96C-99D6-07DB-0CC6-48A7E3C2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B93A7395-6FD9-80CB-98F0-DF0A84CE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62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732DB29-EFDD-5BAA-6522-EE666248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FCC53FE4-F7AA-5BE0-3E9D-FF6FA568E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2F64809C-ADF2-BAF4-138C-FAB0D8534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C0DE4C50-4D0C-E6EE-BE37-512E1BF8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0FD30-1962-1E43-87E7-C1FA8176127B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5F3FB15D-8861-29C5-F04C-3558B2CE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07123E81-3D10-3C9E-9201-10E893DE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5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DEBB07A8-CD82-0273-F826-8674B546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8CCF28E0-D49C-F3B6-8824-F45669492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9819A47B-E814-CEF8-4BB4-EF2FFA77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5F508F-90CA-584F-A686-1EDCCA7C1BA4}" type="datetime1">
              <a:rPr kumimoji="1" lang="ja-JP" altLang="en-US" smtClean="0"/>
              <a:t>09/01/25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632EF570-BFEE-BF3E-7CCB-E7C69A7FA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4593371-B268-7E20-EC5E-0027307A7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DF79E4-4B93-8440-8A09-1B541FDE2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56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hyperlink" Target="https://pos.sissa.it/444/236/" TargetMode="External"/><Relationship Id="rId6" Type="http://schemas.openxmlformats.org/officeDocument/2006/relationships/hyperlink" Target="https://pos.sissa.it/444/298/" TargetMode="External"/><Relationship Id="rId7" Type="http://schemas.openxmlformats.org/officeDocument/2006/relationships/hyperlink" Target="https://pos.sissa.it/444/304/" TargetMode="External"/><Relationship Id="rId8" Type="http://schemas.openxmlformats.org/officeDocument/2006/relationships/hyperlink" Target="https://pos.sissa.it/444/1023/" TargetMode="External"/><Relationship Id="rId9" Type="http://schemas.openxmlformats.org/officeDocument/2006/relationships/hyperlink" Target="https://pos.sissa.it/444/1024/" TargetMode="External"/><Relationship Id="rId10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hyperlink" Target="https://grand.cnrs.fr/grandproto300-is-growing/" TargetMode="External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Relationship Id="rId3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98F3E4D2-E575-237F-24E1-B2A08C85957D}"/>
              </a:ext>
            </a:extLst>
          </p:cNvPr>
          <p:cNvSpPr txBox="1"/>
          <p:nvPr/>
        </p:nvSpPr>
        <p:spPr>
          <a:xfrm>
            <a:off x="1979328" y="2487075"/>
            <a:ext cx="8233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0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Status Report of the GRANDProto300</a:t>
            </a:r>
            <a:endParaRPr kumimoji="1" lang="en-US" altLang="ja-JP" sz="3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9CD349DC-BFF6-7BB2-EA99-AACCB2C09710}"/>
              </a:ext>
            </a:extLst>
          </p:cNvPr>
          <p:cNvSpPr txBox="1"/>
          <p:nvPr/>
        </p:nvSpPr>
        <p:spPr>
          <a:xfrm>
            <a:off x="2717510" y="3261775"/>
            <a:ext cx="6756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Sei Kato for the GRAND Collaboration </a:t>
            </a:r>
          </a:p>
          <a:p>
            <a:pPr algn="ctr"/>
            <a:r>
              <a:rPr lang="en-US" altLang="ja-JP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en-US" altLang="ja-JP" sz="24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Institut</a:t>
            </a:r>
            <a:r>
              <a:rPr lang="en-US" altLang="ja-JP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altLang="ja-JP" sz="24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d’Astrophysique</a:t>
            </a:r>
            <a:r>
              <a:rPr lang="en-US" altLang="ja-JP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de Paris)</a:t>
            </a:r>
            <a:endParaRPr kumimoji="1"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6BFAC43A-3A1D-7567-552E-2FB29462E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854" y="4982060"/>
            <a:ext cx="8474291" cy="158384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6C118DE2-5BB1-7078-7E21-01254956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42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EE3067-4E92-59B5-0BEE-9E035014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CFA47F24-831E-4007-CD9F-EA60456690FE}"/>
              </a:ext>
            </a:extLst>
          </p:cNvPr>
          <p:cNvSpPr txBox="1"/>
          <p:nvPr/>
        </p:nvSpPr>
        <p:spPr>
          <a:xfrm>
            <a:off x="0" y="0"/>
            <a:ext cx="5073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Radio Detector Unit (DU)</a:t>
            </a:r>
            <a:endParaRPr kumimoji="1" lang="en-US" altLang="ja-JP" sz="3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9B3FE9EC-2173-C187-E985-A5470B3847BA}"/>
              </a:ext>
            </a:extLst>
          </p:cNvPr>
          <p:cNvSpPr txBox="1"/>
          <p:nvPr/>
        </p:nvSpPr>
        <p:spPr>
          <a:xfrm>
            <a:off x="7262412" y="6557555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Alves Batista et al., Comp. </a:t>
            </a:r>
            <a:r>
              <a:rPr kumimoji="1" lang="es-ES" altLang="ja-JP" sz="12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Phys</a:t>
            </a:r>
            <a:r>
              <a:rPr kumimoji="1"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. Com.</a:t>
            </a:r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kumimoji="1"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308, 109461 (2025)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E3931177-7DB3-CD43-575C-C01B0A143131}"/>
              </a:ext>
            </a:extLst>
          </p:cNvPr>
          <p:cNvSpPr txBox="1"/>
          <p:nvPr/>
        </p:nvSpPr>
        <p:spPr>
          <a:xfrm>
            <a:off x="133196" y="707044"/>
            <a:ext cx="8662949" cy="1682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Antenna arms extending along NS (X), EW (Y), &amp; vertical (Z) directions</a:t>
            </a:r>
          </a:p>
          <a:p>
            <a:pPr>
              <a:spcAft>
                <a:spcPts val="400"/>
              </a:spcAft>
            </a:pP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Sensitive frequency range: 50MHz~200MHz</a:t>
            </a:r>
          </a:p>
          <a:p>
            <a:pPr>
              <a:spcAft>
                <a:spcPts val="400"/>
              </a:spcAft>
            </a:pP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Signal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processing  (up to signal digitization) @ antenna level</a:t>
            </a:r>
          </a:p>
          <a:p>
            <a:pPr>
              <a:spcAft>
                <a:spcPts val="400"/>
              </a:spcAft>
            </a:pP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Data transmission through a Wi-Fi antenna</a:t>
            </a:r>
          </a:p>
          <a:p>
            <a:pPr>
              <a:spcAft>
                <a:spcPts val="400"/>
              </a:spcAft>
            </a:pP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100% duty cycle using a solar panel</a:t>
            </a:r>
            <a:endParaRPr kumimoji="1" lang="en-US" altLang="ja-JP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xmlns="" id="{F719822E-006E-CF36-A155-C5545C32494D}"/>
              </a:ext>
            </a:extLst>
          </p:cNvPr>
          <p:cNvGrpSpPr/>
          <p:nvPr/>
        </p:nvGrpSpPr>
        <p:grpSpPr>
          <a:xfrm>
            <a:off x="8010139" y="-11160"/>
            <a:ext cx="4192266" cy="6568715"/>
            <a:chOff x="8052179" y="-11160"/>
            <a:chExt cx="4192266" cy="656871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xmlns="" id="{02D90CE1-25BC-3BF9-1384-8F318A6979B0}"/>
                </a:ext>
              </a:extLst>
            </p:cNvPr>
            <p:cNvGrpSpPr/>
            <p:nvPr/>
          </p:nvGrpSpPr>
          <p:grpSpPr>
            <a:xfrm>
              <a:off x="8163469" y="25716"/>
              <a:ext cx="3971862" cy="6531839"/>
              <a:chOff x="8163469" y="25716"/>
              <a:chExt cx="3971862" cy="6531839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xmlns="" id="{AFBBA621-D5A7-CE54-5782-8BC52FE3964D}"/>
                  </a:ext>
                </a:extLst>
              </p:cNvPr>
              <p:cNvGrpSpPr/>
              <p:nvPr/>
            </p:nvGrpSpPr>
            <p:grpSpPr>
              <a:xfrm>
                <a:off x="8163469" y="25716"/>
                <a:ext cx="3971862" cy="6531839"/>
                <a:chOff x="8163469" y="25716"/>
                <a:chExt cx="3971862" cy="6531839"/>
              </a:xfrm>
            </p:grpSpPr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xmlns="" id="{46230430-2DAE-6060-3292-54B4BB8A42D4}"/>
                    </a:ext>
                  </a:extLst>
                </p:cNvPr>
                <p:cNvGrpSpPr/>
                <p:nvPr/>
              </p:nvGrpSpPr>
              <p:grpSpPr>
                <a:xfrm>
                  <a:off x="8163469" y="25716"/>
                  <a:ext cx="3971862" cy="6531839"/>
                  <a:chOff x="8163469" y="25716"/>
                  <a:chExt cx="3971862" cy="6531839"/>
                </a:xfrm>
              </p:grpSpPr>
              <p:grpSp>
                <p:nvGrpSpPr>
                  <p:cNvPr id="17" name="グループ化 16">
                    <a:extLst>
                      <a:ext uri="{FF2B5EF4-FFF2-40B4-BE49-F238E27FC236}">
                        <a16:creationId xmlns:a16="http://schemas.microsoft.com/office/drawing/2014/main" xmlns="" id="{15DA2EB4-0648-1F22-CE3A-FFC7ABBC7C26}"/>
                      </a:ext>
                    </a:extLst>
                  </p:cNvPr>
                  <p:cNvGrpSpPr/>
                  <p:nvPr/>
                </p:nvGrpSpPr>
                <p:grpSpPr>
                  <a:xfrm>
                    <a:off x="8163469" y="25716"/>
                    <a:ext cx="3971862" cy="6531839"/>
                    <a:chOff x="8163469" y="25716"/>
                    <a:chExt cx="3971862" cy="6531839"/>
                  </a:xfrm>
                </p:grpSpPr>
                <p:grpSp>
                  <p:nvGrpSpPr>
                    <p:cNvPr id="13" name="グループ化 12">
                      <a:extLst>
                        <a:ext uri="{FF2B5EF4-FFF2-40B4-BE49-F238E27FC236}">
                          <a16:creationId xmlns:a16="http://schemas.microsoft.com/office/drawing/2014/main" xmlns="" id="{CBEF9F7A-616C-3643-8D96-5F6CFE8FD5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63469" y="25716"/>
                      <a:ext cx="3971862" cy="6531839"/>
                      <a:chOff x="8163469" y="25716"/>
                      <a:chExt cx="3971862" cy="6531839"/>
                    </a:xfrm>
                  </p:grpSpPr>
                  <p:pic>
                    <p:nvPicPr>
                      <p:cNvPr id="3" name="図 2">
                        <a:extLst>
                          <a:ext uri="{FF2B5EF4-FFF2-40B4-BE49-F238E27FC236}">
                            <a16:creationId xmlns:a16="http://schemas.microsoft.com/office/drawing/2014/main" xmlns="" id="{B6B10EC9-788B-9D29-7E37-2638121EE1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rcRect t="2386"/>
                      <a:stretch/>
                    </p:blipFill>
                    <p:spPr>
                      <a:xfrm>
                        <a:off x="8163469" y="107003"/>
                        <a:ext cx="3971862" cy="645055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" name="正方形/長方形 9">
                        <a:extLst>
                          <a:ext uri="{FF2B5EF4-FFF2-40B4-BE49-F238E27FC236}">
                            <a16:creationId xmlns:a16="http://schemas.microsoft.com/office/drawing/2014/main" xmlns="" id="{CD068547-78DA-9971-B2A8-4909996B5A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95945" y="1397876"/>
                        <a:ext cx="557048" cy="3153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1" name="正方形/長方形 10">
                        <a:extLst>
                          <a:ext uri="{FF2B5EF4-FFF2-40B4-BE49-F238E27FC236}">
                            <a16:creationId xmlns:a16="http://schemas.microsoft.com/office/drawing/2014/main" xmlns="" id="{AE3007E8-0900-684C-A112-46E159E2E7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92352" y="652046"/>
                        <a:ext cx="557048" cy="3153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2" name="正方形/長方形 11">
                        <a:extLst>
                          <a:ext uri="{FF2B5EF4-FFF2-40B4-BE49-F238E27FC236}">
                            <a16:creationId xmlns:a16="http://schemas.microsoft.com/office/drawing/2014/main" xmlns="" id="{125695C7-A5EE-C6F1-F6D7-A7C5C89AD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01800" y="25716"/>
                        <a:ext cx="557048" cy="3153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4" name="正方形/長方形 13">
                      <a:extLst>
                        <a:ext uri="{FF2B5EF4-FFF2-40B4-BE49-F238E27FC236}">
                          <a16:creationId xmlns:a16="http://schemas.microsoft.com/office/drawing/2014/main" xmlns="" id="{F3CE6384-4DCC-939F-BBB8-BD22E6F76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46220" y="1907627"/>
                      <a:ext cx="667408" cy="4139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5" name="正方形/長方形 14">
                      <a:extLst>
                        <a:ext uri="{FF2B5EF4-FFF2-40B4-BE49-F238E27FC236}">
                          <a16:creationId xmlns:a16="http://schemas.microsoft.com/office/drawing/2014/main" xmlns="" id="{FBE4D1E8-6C7A-7DB9-6138-3CDF52059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7694" y="2240938"/>
                      <a:ext cx="1274182" cy="4139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6" name="正方形/長方形 15">
                      <a:extLst>
                        <a:ext uri="{FF2B5EF4-FFF2-40B4-BE49-F238E27FC236}">
                          <a16:creationId xmlns:a16="http://schemas.microsoft.com/office/drawing/2014/main" xmlns="" id="{F8A64177-EA9C-5C62-6043-C6D45D058CA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010194" y="2817794"/>
                      <a:ext cx="1274182" cy="9238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18" name="正方形/長方形 17">
                    <a:extLst>
                      <a:ext uri="{FF2B5EF4-FFF2-40B4-BE49-F238E27FC236}">
                        <a16:creationId xmlns:a16="http://schemas.microsoft.com/office/drawing/2014/main" xmlns="" id="{61BCA4EA-BA70-CC8D-086E-5C74D7AEC2A3}"/>
                      </a:ext>
                    </a:extLst>
                  </p:cNvPr>
                  <p:cNvSpPr/>
                  <p:nvPr/>
                </p:nvSpPr>
                <p:spPr>
                  <a:xfrm>
                    <a:off x="9277560" y="3027721"/>
                    <a:ext cx="1274182" cy="4139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" name="正方形/長方形 18">
                    <a:extLst>
                      <a:ext uri="{FF2B5EF4-FFF2-40B4-BE49-F238E27FC236}">
                        <a16:creationId xmlns:a16="http://schemas.microsoft.com/office/drawing/2014/main" xmlns="" id="{804EA6B1-7AA7-AFD0-D005-173ED66619BE}"/>
                      </a:ext>
                    </a:extLst>
                  </p:cNvPr>
                  <p:cNvSpPr/>
                  <p:nvPr/>
                </p:nvSpPr>
                <p:spPr>
                  <a:xfrm>
                    <a:off x="8561570" y="3951609"/>
                    <a:ext cx="1274182" cy="4139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xmlns="" id="{6D85B674-C0E6-981B-1ECC-AD35133BEB7D}"/>
                    </a:ext>
                  </a:extLst>
                </p:cNvPr>
                <p:cNvSpPr/>
                <p:nvPr/>
              </p:nvSpPr>
              <p:spPr>
                <a:xfrm>
                  <a:off x="8362593" y="4362812"/>
                  <a:ext cx="1274182" cy="4139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xmlns="" id="{F77E1BAC-304A-AE0B-69B5-9D4FFDC2B77E}"/>
                  </a:ext>
                </a:extLst>
              </p:cNvPr>
              <p:cNvSpPr/>
              <p:nvPr/>
            </p:nvSpPr>
            <p:spPr>
              <a:xfrm>
                <a:off x="8373103" y="6050567"/>
                <a:ext cx="1274182" cy="4139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xmlns="" id="{0F3E5A76-3AC8-4E32-EF20-4352DD196153}"/>
                </a:ext>
              </a:extLst>
            </p:cNvPr>
            <p:cNvSpPr txBox="1"/>
            <p:nvPr/>
          </p:nvSpPr>
          <p:spPr>
            <a:xfrm>
              <a:off x="10108351" y="-11160"/>
              <a:ext cx="88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Z-arm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xmlns="" id="{5BFA5A03-09D7-7AC7-2781-365477AF3A21}"/>
                </a:ext>
              </a:extLst>
            </p:cNvPr>
            <p:cNvSpPr txBox="1"/>
            <p:nvPr/>
          </p:nvSpPr>
          <p:spPr>
            <a:xfrm>
              <a:off x="9321263" y="563366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Y-arm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xmlns="" id="{5107F8C3-F06C-6F93-09B6-9FB9CE499794}"/>
                </a:ext>
              </a:extLst>
            </p:cNvPr>
            <p:cNvSpPr txBox="1"/>
            <p:nvPr/>
          </p:nvSpPr>
          <p:spPr>
            <a:xfrm>
              <a:off x="9321263" y="144053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X-arm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xmlns="" id="{4FF5EA64-4495-0B98-E957-AE89FAA79144}"/>
                </a:ext>
              </a:extLst>
            </p:cNvPr>
            <p:cNvSpPr txBox="1"/>
            <p:nvPr/>
          </p:nvSpPr>
          <p:spPr>
            <a:xfrm>
              <a:off x="10996988" y="1830882"/>
              <a:ext cx="1247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Amplifier</a:t>
              </a:r>
            </a:p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(LNA)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xmlns="" id="{8DE09A76-3607-5910-7B83-47F737B16B62}"/>
                </a:ext>
              </a:extLst>
            </p:cNvPr>
            <p:cNvSpPr txBox="1"/>
            <p:nvPr/>
          </p:nvSpPr>
          <p:spPr>
            <a:xfrm>
              <a:off x="8568389" y="2129066"/>
              <a:ext cx="2013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Communication</a:t>
              </a:r>
            </a:p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antenna (Wi-Fi)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xmlns="" id="{3645B0D5-07A7-A9C3-F417-955F4D2B1A73}"/>
                </a:ext>
              </a:extLst>
            </p:cNvPr>
            <p:cNvSpPr txBox="1"/>
            <p:nvPr/>
          </p:nvSpPr>
          <p:spPr>
            <a:xfrm>
              <a:off x="9913071" y="3036679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Pole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xmlns="" id="{56988E3D-BE11-DB9E-093E-4210676409F9}"/>
                </a:ext>
              </a:extLst>
            </p:cNvPr>
            <p:cNvSpPr txBox="1"/>
            <p:nvPr/>
          </p:nvSpPr>
          <p:spPr>
            <a:xfrm>
              <a:off x="8209551" y="3314676"/>
              <a:ext cx="2116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Front-end-board</a:t>
              </a:r>
            </a:p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housing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xmlns="" id="{4275137D-32C6-049A-1E19-C80427C049D9}"/>
                </a:ext>
              </a:extLst>
            </p:cNvPr>
            <p:cNvSpPr txBox="1"/>
            <p:nvPr/>
          </p:nvSpPr>
          <p:spPr>
            <a:xfrm>
              <a:off x="8206869" y="3935899"/>
              <a:ext cx="1693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GPS antenna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xmlns="" id="{B968F931-AA4F-FA44-2470-192BBDDD1136}"/>
                </a:ext>
              </a:extLst>
            </p:cNvPr>
            <p:cNvSpPr txBox="1"/>
            <p:nvPr/>
          </p:nvSpPr>
          <p:spPr>
            <a:xfrm>
              <a:off x="8205456" y="4420761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Solar panel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xmlns="" id="{37128B3B-CE41-A691-262C-1361F54E9B18}"/>
                </a:ext>
              </a:extLst>
            </p:cNvPr>
            <p:cNvSpPr txBox="1"/>
            <p:nvPr/>
          </p:nvSpPr>
          <p:spPr>
            <a:xfrm>
              <a:off x="8052179" y="6129250"/>
              <a:ext cx="2002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Foundation box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B1C730B2-7518-1DB6-BE81-A466E38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10</a:t>
            </a:fld>
            <a:endParaRPr kumimoji="1" lang="ja-JP" altLang="en-US"/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xmlns="" id="{D5E03601-0B32-9934-628F-64AD3C2CA2B7}"/>
              </a:ext>
            </a:extLst>
          </p:cNvPr>
          <p:cNvGrpSpPr/>
          <p:nvPr/>
        </p:nvGrpSpPr>
        <p:grpSpPr>
          <a:xfrm>
            <a:off x="249281" y="3242183"/>
            <a:ext cx="6797692" cy="3562554"/>
            <a:chOff x="249281" y="3242183"/>
            <a:chExt cx="6797692" cy="356255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xmlns="" id="{973123A6-FC04-B38E-C6B0-480B5A90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281" y="3242183"/>
              <a:ext cx="6797692" cy="3479292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xmlns="" id="{913EBADC-F275-4AD3-7F5B-344AF78D9231}"/>
                </a:ext>
              </a:extLst>
            </p:cNvPr>
            <p:cNvSpPr/>
            <p:nvPr/>
          </p:nvSpPr>
          <p:spPr>
            <a:xfrm>
              <a:off x="5024130" y="6434696"/>
              <a:ext cx="800201" cy="370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xmlns="" id="{91AB7444-C7E5-26D3-73C1-CF8EABA6FF30}"/>
              </a:ext>
            </a:extLst>
          </p:cNvPr>
          <p:cNvSpPr txBox="1"/>
          <p:nvPr/>
        </p:nvSpPr>
        <p:spPr>
          <a:xfrm>
            <a:off x="249281" y="2910406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Design of the installed front-end board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081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0C5BEA94-F08A-813C-7EEF-65CEFA212D79}"/>
              </a:ext>
            </a:extLst>
          </p:cNvPr>
          <p:cNvSpPr txBox="1"/>
          <p:nvPr/>
        </p:nvSpPr>
        <p:spPr>
          <a:xfrm>
            <a:off x="0" y="0"/>
            <a:ext cx="50497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Signal Processing in DUs</a:t>
            </a:r>
            <a:endParaRPr kumimoji="1" lang="en-US" altLang="ja-JP" sz="3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xmlns="" id="{7E879399-6B9A-D92B-2F3C-5A830A826B4C}"/>
              </a:ext>
            </a:extLst>
          </p:cNvPr>
          <p:cNvGrpSpPr/>
          <p:nvPr/>
        </p:nvGrpSpPr>
        <p:grpSpPr>
          <a:xfrm>
            <a:off x="91366" y="607037"/>
            <a:ext cx="11893494" cy="6020636"/>
            <a:chOff x="91366" y="607037"/>
            <a:chExt cx="11893494" cy="6020636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xmlns="" id="{404F5DE5-988A-CA83-A2BC-AB39DDCBA72D}"/>
                </a:ext>
              </a:extLst>
            </p:cNvPr>
            <p:cNvGrpSpPr/>
            <p:nvPr/>
          </p:nvGrpSpPr>
          <p:grpSpPr>
            <a:xfrm>
              <a:off x="91366" y="607037"/>
              <a:ext cx="11893494" cy="6020636"/>
              <a:chOff x="91366" y="607037"/>
              <a:chExt cx="11893494" cy="6020636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xmlns="" id="{DC0DFF35-7C8B-678D-C5E0-4D1A60212E09}"/>
                  </a:ext>
                </a:extLst>
              </p:cNvPr>
              <p:cNvGrpSpPr/>
              <p:nvPr/>
            </p:nvGrpSpPr>
            <p:grpSpPr>
              <a:xfrm>
                <a:off x="207140" y="714296"/>
                <a:ext cx="11777720" cy="5913377"/>
                <a:chOff x="94370" y="787399"/>
                <a:chExt cx="11777720" cy="5913377"/>
              </a:xfrm>
            </p:grpSpPr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xmlns="" id="{7AE6E224-F4C4-9AEA-A8A5-7941E90C034A}"/>
                    </a:ext>
                  </a:extLst>
                </p:cNvPr>
                <p:cNvGrpSpPr/>
                <p:nvPr/>
              </p:nvGrpSpPr>
              <p:grpSpPr>
                <a:xfrm>
                  <a:off x="94370" y="4744976"/>
                  <a:ext cx="1882010" cy="1955800"/>
                  <a:chOff x="-218310" y="2336800"/>
                  <a:chExt cx="1882010" cy="1955800"/>
                </a:xfrm>
              </p:grpSpPr>
              <p:pic>
                <p:nvPicPr>
                  <p:cNvPr id="10" name="図 9">
                    <a:extLst>
                      <a:ext uri="{FF2B5EF4-FFF2-40B4-BE49-F238E27FC236}">
                        <a16:creationId xmlns:a16="http://schemas.microsoft.com/office/drawing/2014/main" xmlns="" id="{5345C89F-07CB-09E0-18F7-0288DAAC67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t="18255" r="81802" b="48671"/>
                  <a:stretch/>
                </p:blipFill>
                <p:spPr>
                  <a:xfrm>
                    <a:off x="-218310" y="2336800"/>
                    <a:ext cx="1704210" cy="1955800"/>
                  </a:xfrm>
                  <a:prstGeom prst="rect">
                    <a:avLst/>
                  </a:prstGeom>
                </p:spPr>
              </p:pic>
              <p:sp>
                <p:nvSpPr>
                  <p:cNvPr id="11" name="正方形/長方形 10">
                    <a:extLst>
                      <a:ext uri="{FF2B5EF4-FFF2-40B4-BE49-F238E27FC236}">
                        <a16:creationId xmlns:a16="http://schemas.microsoft.com/office/drawing/2014/main" xmlns="" id="{40FDD865-4B86-4325-F204-963EFEB86685}"/>
                      </a:ext>
                    </a:extLst>
                  </p:cNvPr>
                  <p:cNvSpPr/>
                  <p:nvPr/>
                </p:nvSpPr>
                <p:spPr>
                  <a:xfrm>
                    <a:off x="1231900" y="3693287"/>
                    <a:ext cx="431800" cy="4342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xmlns="" id="{3270400F-17B7-2165-F551-894787D6881B}"/>
                    </a:ext>
                  </a:extLst>
                </p:cNvPr>
                <p:cNvGrpSpPr/>
                <p:nvPr/>
              </p:nvGrpSpPr>
              <p:grpSpPr>
                <a:xfrm>
                  <a:off x="2507370" y="787399"/>
                  <a:ext cx="9364720" cy="5913377"/>
                  <a:chOff x="2524890" y="787399"/>
                  <a:chExt cx="9364720" cy="5913377"/>
                </a:xfrm>
              </p:grpSpPr>
              <p:pic>
                <p:nvPicPr>
                  <p:cNvPr id="7" name="図 6">
                    <a:extLst>
                      <a:ext uri="{FF2B5EF4-FFF2-40B4-BE49-F238E27FC236}">
                        <a16:creationId xmlns:a16="http://schemas.microsoft.com/office/drawing/2014/main" xmlns="" id="{9634F332-B2CA-E0F7-66D6-C43AF4BBD5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24890" y="787399"/>
                    <a:ext cx="9364720" cy="5913377"/>
                  </a:xfrm>
                  <a:prstGeom prst="rect">
                    <a:avLst/>
                  </a:prstGeom>
                </p:spPr>
              </p:pic>
              <p:sp>
                <p:nvSpPr>
                  <p:cNvPr id="13" name="正方形/長方形 12">
                    <a:extLst>
                      <a:ext uri="{FF2B5EF4-FFF2-40B4-BE49-F238E27FC236}">
                        <a16:creationId xmlns:a16="http://schemas.microsoft.com/office/drawing/2014/main" xmlns="" id="{BAACD379-816F-0231-1923-5C9786ECF27E}"/>
                      </a:ext>
                    </a:extLst>
                  </p:cNvPr>
                  <p:cNvSpPr/>
                  <p:nvPr/>
                </p:nvSpPr>
                <p:spPr>
                  <a:xfrm>
                    <a:off x="2524890" y="1903793"/>
                    <a:ext cx="1907410" cy="1955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4" name="正方形/長方形 13">
                    <a:extLst>
                      <a:ext uri="{FF2B5EF4-FFF2-40B4-BE49-F238E27FC236}">
                        <a16:creationId xmlns:a16="http://schemas.microsoft.com/office/drawing/2014/main" xmlns="" id="{0A936104-37C1-C130-ED22-C041CBE64190}"/>
                      </a:ext>
                    </a:extLst>
                  </p:cNvPr>
                  <p:cNvSpPr/>
                  <p:nvPr/>
                </p:nvSpPr>
                <p:spPr>
                  <a:xfrm>
                    <a:off x="2677290" y="2056193"/>
                    <a:ext cx="2273300" cy="31870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pic>
              <p:nvPicPr>
                <p:cNvPr id="18" name="図 17">
                  <a:extLst>
                    <a:ext uri="{FF2B5EF4-FFF2-40B4-BE49-F238E27FC236}">
                      <a16:creationId xmlns:a16="http://schemas.microsoft.com/office/drawing/2014/main" xmlns="" id="{447B28DE-F37E-126C-37D9-26570535D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8892" y="2802822"/>
                  <a:ext cx="2256935" cy="1882529"/>
                </a:xfrm>
                <a:prstGeom prst="rect">
                  <a:avLst/>
                </a:prstGeom>
              </p:spPr>
            </p:pic>
            <p:cxnSp>
              <p:nvCxnSpPr>
                <p:cNvPr id="20" name="直線矢印コネクタ 19">
                  <a:extLst>
                    <a:ext uri="{FF2B5EF4-FFF2-40B4-BE49-F238E27FC236}">
                      <a16:creationId xmlns:a16="http://schemas.microsoft.com/office/drawing/2014/main" xmlns="" id="{83CB858B-C0C5-D026-CAF5-60C0C6A99AA6}"/>
                    </a:ext>
                  </a:extLst>
                </p:cNvPr>
                <p:cNvCxnSpPr>
                  <a:cxnSpLocks/>
                  <a:stCxn id="18" idx="3"/>
                </p:cNvCxnSpPr>
                <p:nvPr/>
              </p:nvCxnSpPr>
              <p:spPr>
                <a:xfrm>
                  <a:off x="2375827" y="3744087"/>
                  <a:ext cx="532473" cy="737868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xmlns="" id="{B3D8EAEE-EBB9-1364-439C-0D66CBE1E0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16610" y="4800858"/>
                  <a:ext cx="1091690" cy="562737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xmlns="" id="{AB43314D-CEF4-B734-2F4A-3E99115745F8}"/>
                    </a:ext>
                  </a:extLst>
                </p:cNvPr>
                <p:cNvSpPr/>
                <p:nvPr/>
              </p:nvSpPr>
              <p:spPr>
                <a:xfrm flipV="1">
                  <a:off x="4933071" y="3966555"/>
                  <a:ext cx="1315330" cy="5535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xmlns="" id="{46151892-676A-E310-E8AA-64CFC088E115}"/>
                    </a:ext>
                  </a:extLst>
                </p:cNvPr>
                <p:cNvSpPr txBox="1"/>
                <p:nvPr/>
              </p:nvSpPr>
              <p:spPr>
                <a:xfrm>
                  <a:off x="233798" y="2365621"/>
                  <a:ext cx="2010487" cy="369332"/>
                </a:xfrm>
                <a:prstGeom prst="rect">
                  <a:avLst/>
                </a:prstGeom>
                <a:solidFill>
                  <a:srgbClr val="E383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chemeClr val="bg1"/>
                      </a:solidFill>
                    </a:rPr>
                    <a:t>Air shower signal</a:t>
                  </a:r>
                  <a:endParaRPr kumimoji="1" lang="ja-JP" altLang="en-US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xmlns="" id="{4E1C1034-D3F5-4BC2-68F7-EB089C00A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66" y="607037"/>
                <a:ext cx="3106568" cy="1623013"/>
              </a:xfrm>
              <a:prstGeom prst="rect">
                <a:avLst/>
              </a:prstGeom>
            </p:spPr>
          </p:pic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xmlns="" id="{37F460E6-FB1F-3707-FE7B-9307B5B0D055}"/>
                  </a:ext>
                </a:extLst>
              </p:cNvPr>
              <p:cNvSpPr/>
              <p:nvPr/>
            </p:nvSpPr>
            <p:spPr>
              <a:xfrm>
                <a:off x="3202950" y="1314618"/>
                <a:ext cx="3106567" cy="66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xmlns="" id="{B655A529-809E-3236-185F-C98B3EF5B415}"/>
                </a:ext>
              </a:extLst>
            </p:cNvPr>
            <p:cNvSpPr txBox="1"/>
            <p:nvPr/>
          </p:nvSpPr>
          <p:spPr>
            <a:xfrm>
              <a:off x="3999640" y="1325358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565C63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Open circuit voltage</a:t>
              </a:r>
              <a:endParaRPr kumimoji="1" lang="ja-JP" altLang="en-US">
                <a:solidFill>
                  <a:srgbClr val="565C63"/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B9B89E87-6F90-25C6-A437-0182E6988C70}"/>
              </a:ext>
            </a:extLst>
          </p:cNvPr>
          <p:cNvSpPr txBox="1"/>
          <p:nvPr/>
        </p:nvSpPr>
        <p:spPr>
          <a:xfrm>
            <a:off x="2813060" y="6480602"/>
            <a:ext cx="5904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latin typeface="Hiragino Sans W4" panose="020B0400000000000000" pitchFamily="34" charset="-128"/>
                <a:ea typeface="Hiragino Sans W4" panose="020B0400000000000000" pitchFamily="34" charset="-128"/>
              </a:rPr>
              <a:t>Adapted from Alves Batista et al., Comp. Phys. Com.</a:t>
            </a:r>
            <a:r>
              <a:rPr lang="en-US" altLang="ja-JP" sz="1200"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kumimoji="1" lang="en-US" altLang="ja-JP" sz="1200">
                <a:latin typeface="Hiragino Sans W4" panose="020B0400000000000000" pitchFamily="34" charset="-128"/>
                <a:ea typeface="Hiragino Sans W4" panose="020B0400000000000000" pitchFamily="34" charset="-128"/>
              </a:rPr>
              <a:t>308, 109461 (2025)</a:t>
            </a:r>
          </a:p>
        </p:txBody>
      </p:sp>
      <p:sp>
        <p:nvSpPr>
          <p:cNvPr id="37" name="スライド番号プレースホルダー 36">
            <a:extLst>
              <a:ext uri="{FF2B5EF4-FFF2-40B4-BE49-F238E27FC236}">
                <a16:creationId xmlns:a16="http://schemas.microsoft.com/office/drawing/2014/main" xmlns="" id="{3C2E61CB-EC0E-0127-2BBA-F2E026F5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8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A64F7C-246C-24A9-16AD-97D3B64AC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2799D59D-B9F2-2B95-A93D-CD36B15A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659" r="14808" b="2239"/>
          <a:stretch/>
        </p:blipFill>
        <p:spPr>
          <a:xfrm>
            <a:off x="4930501" y="5697193"/>
            <a:ext cx="7066478" cy="10709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DC9B97FD-A4E7-4BD3-40F1-0614C1331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1" b="53898"/>
          <a:stretch/>
        </p:blipFill>
        <p:spPr>
          <a:xfrm>
            <a:off x="82077" y="505058"/>
            <a:ext cx="6775923" cy="10034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3BFA3BB-43F6-C29D-A5B8-8809FCFC57C8}"/>
              </a:ext>
            </a:extLst>
          </p:cNvPr>
          <p:cNvSpPr txBox="1"/>
          <p:nvPr/>
        </p:nvSpPr>
        <p:spPr>
          <a:xfrm>
            <a:off x="0" y="0"/>
            <a:ext cx="51074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GP13 (February 2023 〜)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DB414B53-36A3-DC1C-7808-946E4915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BE98E437-E697-C52B-1FE5-9458E584E3EC}"/>
              </a:ext>
            </a:extLst>
          </p:cNvPr>
          <p:cNvSpPr txBox="1"/>
          <p:nvPr/>
        </p:nvSpPr>
        <p:spPr>
          <a:xfrm>
            <a:off x="2252037" y="3441620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577 m</a:t>
            </a:r>
            <a:endParaRPr kumimoji="1" lang="ja-JP" altLang="en-US" sz="1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xmlns="" id="{06AC53BB-224F-6A3A-0B36-EB707B3A6B3C}"/>
              </a:ext>
            </a:extLst>
          </p:cNvPr>
          <p:cNvCxnSpPr>
            <a:cxnSpLocks/>
          </p:cNvCxnSpPr>
          <p:nvPr/>
        </p:nvCxnSpPr>
        <p:spPr>
          <a:xfrm>
            <a:off x="3075709" y="3253882"/>
            <a:ext cx="0" cy="68635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394DA34E-541E-D3C0-A38C-A251A7FC3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58" y="82509"/>
            <a:ext cx="3075906" cy="549471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6E5576F4-FDE3-6817-5365-B754A2B4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3"/>
          <a:stretch/>
        </p:blipFill>
        <p:spPr>
          <a:xfrm>
            <a:off x="74970" y="1841128"/>
            <a:ext cx="4909723" cy="4810526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0F5C7E83-D123-82CD-06D8-A2C3A0B11B47}"/>
              </a:ext>
            </a:extLst>
          </p:cNvPr>
          <p:cNvSpPr txBox="1"/>
          <p:nvPr/>
        </p:nvSpPr>
        <p:spPr>
          <a:xfrm>
            <a:off x="825388" y="2109579"/>
            <a:ext cx="2525050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Positions of 13 DUs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35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BF3E5E9-89B9-489F-6760-0000FAA1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A724FB01-74A8-2EEF-DCC3-02241872D053}"/>
              </a:ext>
            </a:extLst>
          </p:cNvPr>
          <p:cNvSpPr txBox="1"/>
          <p:nvPr/>
        </p:nvSpPr>
        <p:spPr>
          <a:xfrm>
            <a:off x="0" y="0"/>
            <a:ext cx="87382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GP13: Calibration of Timing Using a Beacon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8D66842C-8146-E3DD-5103-F930B546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617"/>
          <a:stretch/>
        </p:blipFill>
        <p:spPr>
          <a:xfrm>
            <a:off x="5260588" y="1125797"/>
            <a:ext cx="6700023" cy="52305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2582FCBC-5F0B-8392-FDC6-90EE9E563090}"/>
              </a:ext>
            </a:extLst>
          </p:cNvPr>
          <p:cNvSpPr txBox="1"/>
          <p:nvPr/>
        </p:nvSpPr>
        <p:spPr>
          <a:xfrm>
            <a:off x="133814" y="6229873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Chiche et al., </a:t>
            </a:r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PoS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(ARENA2024)059 </a:t>
            </a:r>
            <a:endParaRPr lang="es-ES" altLang="ja-JP" sz="1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en-US" altLang="ja-JP" sz="1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Kotera</a:t>
            </a:r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al., 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arXiv:2408.16316v2 </a:t>
            </a:r>
            <a:endParaRPr lang="es-ES" altLang="ja-JP" sz="1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xmlns="" id="{FA73B45E-69D1-EF7F-16DF-32849E7E275D}"/>
                  </a:ext>
                </a:extLst>
              </p:cNvPr>
              <p:cNvSpPr txBox="1"/>
              <p:nvPr/>
            </p:nvSpPr>
            <p:spPr>
              <a:xfrm>
                <a:off x="7740989" y="6125517"/>
                <a:ext cx="18806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STD </a:t>
                </a:r>
                <a14:m>
                  <m:oMath xmlns:m="http://schemas.openxmlformats.org/officeDocument/2006/math" xmlns=""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altLang="ja-JP" sz="2400" b="1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6ns</a:t>
                </a:r>
                <a:endParaRPr kumimoji="1" lang="ja-JP" altLang="en-US" sz="2400" b="1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A73B45E-69D1-EF7F-16DF-32849E7E2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989" y="6125517"/>
                <a:ext cx="1880643" cy="461665"/>
              </a:xfrm>
              <a:prstGeom prst="rect">
                <a:avLst/>
              </a:prstGeom>
              <a:blipFill>
                <a:blip r:embed="rId3"/>
                <a:stretch>
                  <a:fillRect l="-5369" t="-10811" r="-4027" b="-29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1D5959F9-87B2-4590-3664-79C2A8D9C88A}"/>
              </a:ext>
            </a:extLst>
          </p:cNvPr>
          <p:cNvSpPr txBox="1"/>
          <p:nvPr/>
        </p:nvSpPr>
        <p:spPr>
          <a:xfrm>
            <a:off x="5391608" y="894965"/>
            <a:ext cx="643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Detection timing of the beacon signal with some DUs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889B3DB8-1102-2DFB-1232-4C5DCF6C2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36" y="1079631"/>
            <a:ext cx="2776508" cy="493147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FF15A71C-86C8-9D2F-6D7A-092069A9F892}"/>
              </a:ext>
            </a:extLst>
          </p:cNvPr>
          <p:cNvSpPr txBox="1"/>
          <p:nvPr/>
        </p:nvSpPr>
        <p:spPr>
          <a:xfrm>
            <a:off x="797504" y="676201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 b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eacon DU on th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e DAQ hut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28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14AFD6-1EAC-80E5-87A2-041E71811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xmlns="" id="{827BEBA0-15D3-2853-D5CA-EE5A06E7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xmlns="" id="{9B94A7BD-E679-390E-85B3-13B9612CE281}"/>
              </a:ext>
            </a:extLst>
          </p:cNvPr>
          <p:cNvGrpSpPr>
            <a:grpSpLocks noChangeAspect="1"/>
          </p:cNvGrpSpPr>
          <p:nvPr/>
        </p:nvGrpSpPr>
        <p:grpSpPr>
          <a:xfrm>
            <a:off x="4752306" y="836590"/>
            <a:ext cx="6601494" cy="5040000"/>
            <a:chOff x="25049" y="1432537"/>
            <a:chExt cx="5168602" cy="3946039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xmlns="" id="{6E425FE7-E250-E190-C1AC-AAA10FB6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49" y="1432537"/>
              <a:ext cx="5168602" cy="1843028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xmlns="" id="{8D30920C-C953-376B-96E6-83D79AF51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6348"/>
            <a:stretch/>
          </p:blipFill>
          <p:spPr>
            <a:xfrm>
              <a:off x="313223" y="3812624"/>
              <a:ext cx="4170000" cy="1565952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xmlns="" id="{442CF697-97AE-C9E0-5B3B-5690D3956410}"/>
                </a:ext>
              </a:extLst>
            </p:cNvPr>
            <p:cNvSpPr txBox="1"/>
            <p:nvPr/>
          </p:nvSpPr>
          <p:spPr>
            <a:xfrm>
              <a:off x="313223" y="3525873"/>
              <a:ext cx="40270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Time difference with a reference antenna:</a:t>
              </a:r>
              <a:endParaRPr kumimoji="1" lang="ja-JP" altLang="en-US" sz="14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xmlns="" id="{8D248059-906B-1C82-06CA-CAFE03A77FC2}"/>
                </a:ext>
              </a:extLst>
            </p:cNvPr>
            <p:cNvSpPr txBox="1"/>
            <p:nvPr/>
          </p:nvSpPr>
          <p:spPr>
            <a:xfrm>
              <a:off x="313223" y="4394085"/>
              <a:ext cx="1569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Minimization of</a:t>
              </a:r>
              <a:endParaRPr kumimoji="1" lang="ja-JP" altLang="en-US" sz="14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E5A7A9E8-4993-C2EA-3303-BF9FE78BE519}"/>
              </a:ext>
            </a:extLst>
          </p:cNvPr>
          <p:cNvSpPr>
            <a:spLocks noChangeAspect="1"/>
          </p:cNvSpPr>
          <p:nvPr/>
        </p:nvSpPr>
        <p:spPr>
          <a:xfrm>
            <a:off x="4622779" y="725957"/>
            <a:ext cx="6898566" cy="51282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95C39ABE-DBA3-1AA8-B954-EFEC160B567B}"/>
              </a:ext>
            </a:extLst>
          </p:cNvPr>
          <p:cNvSpPr txBox="1"/>
          <p:nvPr/>
        </p:nvSpPr>
        <p:spPr>
          <a:xfrm>
            <a:off x="0" y="0"/>
            <a:ext cx="87382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GP13: Calibration of Timing Using a Beacon</a:t>
            </a: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xmlns="" id="{F16E8313-EAE0-DBFF-70D4-C01A420C9D84}"/>
              </a:ext>
            </a:extLst>
          </p:cNvPr>
          <p:cNvGrpSpPr/>
          <p:nvPr/>
        </p:nvGrpSpPr>
        <p:grpSpPr>
          <a:xfrm>
            <a:off x="-816853" y="484796"/>
            <a:ext cx="4924350" cy="5183123"/>
            <a:chOff x="6115961" y="424530"/>
            <a:chExt cx="4924350" cy="5183123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xmlns="" id="{8A9BB860-6B63-B1EC-08E2-616EB6B504D8}"/>
                </a:ext>
              </a:extLst>
            </p:cNvPr>
            <p:cNvSpPr txBox="1"/>
            <p:nvPr/>
          </p:nvSpPr>
          <p:spPr>
            <a:xfrm>
              <a:off x="7785894" y="1362025"/>
              <a:ext cx="3254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Spherical Wavefront Fit</a:t>
              </a:r>
              <a:endPara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xmlns="" id="{A2421619-F0AB-B34C-6715-ACCA49172B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5961" y="424530"/>
              <a:ext cx="4571172" cy="5183123"/>
              <a:chOff x="6582022" y="101381"/>
              <a:chExt cx="2880000" cy="3265551"/>
            </a:xfrm>
          </p:grpSpPr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xmlns="" id="{7AB44EC8-C58E-36F5-6B83-3643F4EE1B9C}"/>
                  </a:ext>
                </a:extLst>
              </p:cNvPr>
              <p:cNvSpPr txBox="1"/>
              <p:nvPr/>
            </p:nvSpPr>
            <p:spPr>
              <a:xfrm>
                <a:off x="8881652" y="1541381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/>
                  <a:t>●</a:t>
                </a:r>
              </a:p>
            </p:txBody>
          </p:sp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xmlns="" id="{419B7BD1-5450-AE10-EC7B-6ED41D47289A}"/>
                  </a:ext>
                </a:extLst>
              </p:cNvPr>
              <p:cNvGrpSpPr/>
              <p:nvPr/>
            </p:nvGrpSpPr>
            <p:grpSpPr>
              <a:xfrm>
                <a:off x="6582022" y="101381"/>
                <a:ext cx="2880000" cy="3265551"/>
                <a:chOff x="6582022" y="101381"/>
                <a:chExt cx="2880000" cy="3265551"/>
              </a:xfrm>
            </p:grpSpPr>
            <p:cxnSp>
              <p:nvCxnSpPr>
                <p:cNvPr id="20" name="直線矢印コネクタ 19">
                  <a:extLst>
                    <a:ext uri="{FF2B5EF4-FFF2-40B4-BE49-F238E27FC236}">
                      <a16:creationId xmlns:a16="http://schemas.microsoft.com/office/drawing/2014/main" xmlns="" id="{7DF5FCEA-71BF-92E5-D20E-BC668C6A8C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5196" y="1529541"/>
                  <a:ext cx="1166701" cy="13882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円弧 36">
                  <a:extLst>
                    <a:ext uri="{FF2B5EF4-FFF2-40B4-BE49-F238E27FC236}">
                      <a16:creationId xmlns:a16="http://schemas.microsoft.com/office/drawing/2014/main" xmlns="" id="{B29C13FB-0320-9F39-559D-BBB0C3CF02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7036992" y="553998"/>
                  <a:ext cx="1980000" cy="198000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円弧 42">
                  <a:extLst>
                    <a:ext uri="{FF2B5EF4-FFF2-40B4-BE49-F238E27FC236}">
                      <a16:creationId xmlns:a16="http://schemas.microsoft.com/office/drawing/2014/main" xmlns="" id="{933E8AE0-90E3-74CF-9ED6-1D1B4158A3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6582022" y="101381"/>
                  <a:ext cx="2880000" cy="288000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xmlns="" id="{08BBD0D1-CDBF-2C9B-F27A-E12AA4ECC462}"/>
                    </a:ext>
                  </a:extLst>
                </p:cNvPr>
                <p:cNvSpPr txBox="1"/>
                <p:nvPr/>
              </p:nvSpPr>
              <p:spPr>
                <a:xfrm>
                  <a:off x="8195102" y="2843471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/>
                    <a:t>●</a:t>
                  </a:r>
                </a:p>
              </p:txBody>
            </p: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xmlns="" id="{09319F75-CD55-F2DB-9DDB-21AB3C4A6014}"/>
                    </a:ext>
                  </a:extLst>
                </p:cNvPr>
                <p:cNvSpPr txBox="1"/>
                <p:nvPr/>
              </p:nvSpPr>
              <p:spPr>
                <a:xfrm>
                  <a:off x="8508218" y="1164044"/>
                  <a:ext cx="864719" cy="232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DU</a:t>
                  </a:r>
                  <a:r>
                    <a:rPr kumimoji="1" lang="en-US" altLang="ja-JP" baseline="-25000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i</a:t>
                  </a:r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: (</a:t>
                  </a:r>
                  <a:r>
                    <a:rPr kumimoji="1" lang="en-US" altLang="ja-JP" b="1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X</a:t>
                  </a:r>
                  <a:r>
                    <a:rPr kumimoji="1" lang="en-US" altLang="ja-JP" b="1" baseline="-25000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i</a:t>
                  </a:r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, </a:t>
                  </a:r>
                  <a:r>
                    <a:rPr kumimoji="1" lang="en-US" altLang="ja-JP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t</a:t>
                  </a:r>
                  <a:r>
                    <a:rPr kumimoji="1" lang="en-US" altLang="ja-JP" baseline="-25000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i</a:t>
                  </a:r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)</a:t>
                  </a:r>
                  <a:endPara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xmlns="" id="{A6655572-4601-CCCE-98FA-7566FE1C8791}"/>
                    </a:ext>
                  </a:extLst>
                </p:cNvPr>
                <p:cNvSpPr txBox="1"/>
                <p:nvPr/>
              </p:nvSpPr>
              <p:spPr>
                <a:xfrm>
                  <a:off x="7723731" y="3134240"/>
                  <a:ext cx="870778" cy="232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DU</a:t>
                  </a:r>
                  <a:r>
                    <a:rPr lang="en-US" altLang="ja-JP" baseline="-25000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j</a:t>
                  </a:r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: (</a:t>
                  </a:r>
                  <a:r>
                    <a:rPr kumimoji="1" lang="en-US" altLang="ja-JP" b="1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X</a:t>
                  </a:r>
                  <a:r>
                    <a:rPr lang="en-US" altLang="ja-JP" b="1" baseline="-25000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j</a:t>
                  </a:r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, </a:t>
                  </a:r>
                  <a:r>
                    <a:rPr kumimoji="1" lang="en-US" altLang="ja-JP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t</a:t>
                  </a:r>
                  <a:r>
                    <a:rPr lang="en-US" altLang="ja-JP" baseline="-25000" dirty="0" err="1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j</a:t>
                  </a:r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)</a:t>
                  </a:r>
                  <a:endPara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</p:grpSp>
        </p:grpSp>
      </p:grp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xmlns="" id="{09E86058-A1C8-204F-A1D6-89AF5A181159}"/>
              </a:ext>
            </a:extLst>
          </p:cNvPr>
          <p:cNvSpPr txBox="1"/>
          <p:nvPr/>
        </p:nvSpPr>
        <p:spPr>
          <a:xfrm>
            <a:off x="1348788" y="2508970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×</a:t>
            </a:r>
            <a:endParaRPr kumimoji="1" lang="ja-JP" altLang="en-US" sz="2400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xmlns="" id="{F4AC9D11-A5FA-27F6-ABFE-CBA50D845608}"/>
              </a:ext>
            </a:extLst>
          </p:cNvPr>
          <p:cNvSpPr txBox="1"/>
          <p:nvPr/>
        </p:nvSpPr>
        <p:spPr>
          <a:xfrm>
            <a:off x="507846" y="225987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Beacon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1521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B9A1E4-6DE8-C4E1-1543-D5A9016F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63691049-57CA-9660-53B2-EC838467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57D13E08-16F6-A0B3-CC8F-1B803DB5A81B}"/>
              </a:ext>
            </a:extLst>
          </p:cNvPr>
          <p:cNvSpPr txBox="1"/>
          <p:nvPr/>
        </p:nvSpPr>
        <p:spPr>
          <a:xfrm>
            <a:off x="0" y="0"/>
            <a:ext cx="87382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GP13: Calibration of Timing Using a Beacon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AE421698-EBBF-7479-F2D4-17DAF116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541" y="1146681"/>
            <a:ext cx="6002489" cy="478093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B7B42491-9CD9-7189-2A04-76B3EA539B3F}"/>
              </a:ext>
            </a:extLst>
          </p:cNvPr>
          <p:cNvSpPr txBox="1"/>
          <p:nvPr/>
        </p:nvSpPr>
        <p:spPr>
          <a:xfrm>
            <a:off x="6469516" y="5733371"/>
            <a:ext cx="3462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Chiche et al., </a:t>
            </a:r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PoS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(ARENA2024)059 </a:t>
            </a:r>
            <a:endParaRPr lang="es-ES" altLang="ja-JP" sz="1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FD214D8F-51BB-410B-5194-6295AAE85523}"/>
              </a:ext>
            </a:extLst>
          </p:cNvPr>
          <p:cNvSpPr txBox="1"/>
          <p:nvPr/>
        </p:nvSpPr>
        <p:spPr>
          <a:xfrm>
            <a:off x="677075" y="786490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Reconstruction of the beacon’s position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1648F2F8-F873-B511-F005-B0CD6C6D9A8F}"/>
              </a:ext>
            </a:extLst>
          </p:cNvPr>
          <p:cNvSpPr txBox="1"/>
          <p:nvPr/>
        </p:nvSpPr>
        <p:spPr>
          <a:xfrm>
            <a:off x="6843015" y="4759187"/>
            <a:ext cx="1611339" cy="369332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STD ~ 16 m</a:t>
            </a:r>
            <a:endParaRPr kumimoji="1" lang="ja-JP" altLang="en-US" b="1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xmlns="" id="{C7FD7319-0F7E-D728-73EE-CF7D6A4B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0" y="1213865"/>
            <a:ext cx="4442765" cy="4461048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7F18B51F-258A-177A-F120-F75CD6C2B98F}"/>
              </a:ext>
            </a:extLst>
          </p:cNvPr>
          <p:cNvSpPr txBox="1"/>
          <p:nvPr/>
        </p:nvSpPr>
        <p:spPr>
          <a:xfrm>
            <a:off x="1620982" y="5732956"/>
            <a:ext cx="340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From Beatriz’s slide in UHECR2024</a:t>
            </a:r>
            <a:endParaRPr kumimoji="1" lang="ja-JP" altLang="en-US" sz="1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55809651-7C3F-F992-A50D-EDDB9923314B}"/>
              </a:ext>
            </a:extLst>
          </p:cNvPr>
          <p:cNvSpPr txBox="1"/>
          <p:nvPr/>
        </p:nvSpPr>
        <p:spPr>
          <a:xfrm>
            <a:off x="9796909" y="4759187"/>
            <a:ext cx="1451038" cy="369332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STD ~ 8 m</a:t>
            </a:r>
            <a:endParaRPr kumimoji="1" lang="ja-JP" altLang="en-US" b="1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22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B9065D-CC63-7CBE-A11C-8D5238E7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04547085-C6E2-5B0D-C605-49046586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84" y="3382112"/>
            <a:ext cx="3713386" cy="27139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908B5F6C-FEB1-A3C6-7F1C-24E2227017CE}"/>
              </a:ext>
            </a:extLst>
          </p:cNvPr>
          <p:cNvSpPr txBox="1"/>
          <p:nvPr/>
        </p:nvSpPr>
        <p:spPr>
          <a:xfrm>
            <a:off x="6946243" y="3178103"/>
            <a:ext cx="4658648" cy="338554"/>
          </a:xfrm>
          <a:prstGeom prst="rect">
            <a:avLst/>
          </a:prstGeom>
          <a:solidFill>
            <a:srgbClr val="FBE9D1">
              <a:alpha val="78939"/>
            </a:srgbClr>
          </a:solidFill>
          <a:effectLst>
            <a:outerShdw blurRad="50800" dist="50800" dir="5400000" algn="ctr" rotWithShape="0">
              <a:srgbClr val="000000">
                <a:alpha val="19126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Coincident pulse b/w X-arms of some DUs</a:t>
            </a:r>
            <a:endParaRPr kumimoji="1" lang="ja-JP" altLang="en-US" sz="1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2E8CFE63-C726-1B5C-32FC-46A875BF7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76" y="628012"/>
            <a:ext cx="4442564" cy="24292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CC29C013-AF5F-110E-95F5-15D609CB90D4}"/>
              </a:ext>
            </a:extLst>
          </p:cNvPr>
          <p:cNvSpPr txBox="1"/>
          <p:nvPr/>
        </p:nvSpPr>
        <p:spPr>
          <a:xfrm>
            <a:off x="0" y="0"/>
            <a:ext cx="4155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GP13: Other Results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4D5FC4A5-7CC7-D382-5687-745FA074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A78D9331-55B9-6000-6627-314F32E9F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32" y="550299"/>
            <a:ext cx="3470311" cy="266103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20EAF438-A1C4-1C6C-1879-46248A48A0F5}"/>
              </a:ext>
            </a:extLst>
          </p:cNvPr>
          <p:cNvSpPr txBox="1"/>
          <p:nvPr/>
        </p:nvSpPr>
        <p:spPr>
          <a:xfrm>
            <a:off x="9203493" y="4855750"/>
            <a:ext cx="3074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See also</a:t>
            </a:r>
          </a:p>
          <a:p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Mitra et al., </a:t>
            </a:r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PoS(ICRC2023)236</a:t>
            </a:r>
            <a:endParaRPr lang="es-ES" altLang="ja-JP" sz="1200" b="0" i="0" dirty="0">
              <a:effectLst/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es-ES" altLang="ja-JP" sz="12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Duan</a:t>
            </a:r>
            <a:r>
              <a:rPr kumimoji="1"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al., </a:t>
            </a:r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PoS(ICRC2023)298</a:t>
            </a:r>
            <a:endParaRPr kumimoji="1" lang="es-ES" altLang="ja-JP" sz="12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Ma et al., </a:t>
            </a:r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PoS(ICRC2023)304</a:t>
            </a:r>
            <a:endParaRPr lang="es-ES" altLang="ja-JP" sz="12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Chen et al., </a:t>
            </a:r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PoS(ICRC2023)1023</a:t>
            </a:r>
            <a:endParaRPr lang="es-ES" altLang="ja-JP" sz="12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es-ES" altLang="ja-JP" sz="12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Xu</a:t>
            </a:r>
            <a:r>
              <a:rPr kumimoji="1"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al., </a:t>
            </a:r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PoS(ICRC2023)1024</a:t>
            </a:r>
            <a:r>
              <a:rPr lang="es-ES" altLang="ja-JP" sz="1200" b="0" i="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, </a:t>
            </a:r>
          </a:p>
          <a:p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Chiche et al., </a:t>
            </a:r>
            <a:r>
              <a:rPr lang="es-ES" altLang="ja-JP" sz="1200" u="sng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PoS</a:t>
            </a:r>
            <a:r>
              <a:rPr lang="es-ES" altLang="ja-JP" sz="1200" u="sng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(ARENA2024)059</a:t>
            </a:r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, </a:t>
            </a:r>
          </a:p>
          <a:p>
            <a:r>
              <a:rPr kumimoji="1" lang="es-ES" altLang="ja-JP" sz="12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Kotera</a:t>
            </a:r>
            <a:r>
              <a:rPr kumimoji="1"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al., </a:t>
            </a:r>
            <a:r>
              <a:rPr lang="es-ES" altLang="ja-JP" sz="1200" u="sng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arXiv:2408.16316v2</a:t>
            </a:r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, …</a:t>
            </a:r>
            <a:endParaRPr kumimoji="1" lang="en-US" altLang="ja-JP" sz="12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FEE0E0DD-76B4-96D9-8010-D07DFE9A6FE7}"/>
              </a:ext>
            </a:extLst>
          </p:cNvPr>
          <p:cNvSpPr txBox="1"/>
          <p:nvPr/>
        </p:nvSpPr>
        <p:spPr>
          <a:xfrm>
            <a:off x="3080613" y="761964"/>
            <a:ext cx="2741456" cy="338554"/>
          </a:xfrm>
          <a:prstGeom prst="rect">
            <a:avLst/>
          </a:prstGeom>
          <a:solidFill>
            <a:srgbClr val="FBE9D1">
              <a:alpha val="78939"/>
            </a:srgbClr>
          </a:solidFill>
          <a:effectLst>
            <a:outerShdw blurRad="50800" dist="50800" dir="5400000" algn="ctr" rotWithShape="0">
              <a:srgbClr val="000000">
                <a:alpha val="19126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Power spectrum density</a:t>
            </a:r>
            <a:endParaRPr kumimoji="1" lang="ja-JP" altLang="en-US" sz="1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DA30419-C0A8-0DAC-E6E7-3F2FF2482440}"/>
              </a:ext>
            </a:extLst>
          </p:cNvPr>
          <p:cNvSpPr txBox="1"/>
          <p:nvPr/>
        </p:nvSpPr>
        <p:spPr>
          <a:xfrm>
            <a:off x="8812220" y="1045095"/>
            <a:ext cx="1712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(in one DU)</a:t>
            </a:r>
            <a:endParaRPr kumimoji="1" lang="ja-JP" altLang="en-US" sz="1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xmlns="" id="{06AFDC72-742A-7DF9-E43B-80FCD1CD2B70}"/>
              </a:ext>
            </a:extLst>
          </p:cNvPr>
          <p:cNvGrpSpPr>
            <a:grpSpLocks noChangeAspect="1"/>
          </p:cNvGrpSpPr>
          <p:nvPr/>
        </p:nvGrpSpPr>
        <p:grpSpPr>
          <a:xfrm>
            <a:off x="527914" y="3415394"/>
            <a:ext cx="5105398" cy="3421617"/>
            <a:chOff x="564085" y="710755"/>
            <a:chExt cx="7860929" cy="5268363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xmlns="" id="{4FCD5F20-75E6-DC57-9F66-1DF25FFA2BF8}"/>
                </a:ext>
              </a:extLst>
            </p:cNvPr>
            <p:cNvGrpSpPr/>
            <p:nvPr/>
          </p:nvGrpSpPr>
          <p:grpSpPr>
            <a:xfrm>
              <a:off x="564085" y="710755"/>
              <a:ext cx="7860929" cy="5268363"/>
              <a:chOff x="724732" y="1098843"/>
              <a:chExt cx="7860929" cy="5268363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xmlns="" id="{5EEA146E-1F5D-CB58-AD81-8160AAED5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-525" b="533"/>
              <a:stretch/>
            </p:blipFill>
            <p:spPr>
              <a:xfrm>
                <a:off x="724732" y="1098843"/>
                <a:ext cx="7772400" cy="5205160"/>
              </a:xfrm>
              <a:prstGeom prst="rect">
                <a:avLst/>
              </a:prstGeom>
            </p:spPr>
          </p:pic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xmlns="" id="{C05EB8C1-BFC6-1324-A9D1-0858C6FF3D55}"/>
                  </a:ext>
                </a:extLst>
              </p:cNvPr>
              <p:cNvSpPr/>
              <p:nvPr/>
            </p:nvSpPr>
            <p:spPr>
              <a:xfrm>
                <a:off x="7464828" y="1098843"/>
                <a:ext cx="1120833" cy="34980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xmlns="" id="{3FD8193E-913C-CB84-4547-0A5676A2A191}"/>
                  </a:ext>
                </a:extLst>
              </p:cNvPr>
              <p:cNvSpPr/>
              <p:nvPr/>
            </p:nvSpPr>
            <p:spPr>
              <a:xfrm>
                <a:off x="7435887" y="5758645"/>
                <a:ext cx="1149774" cy="608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BC3B5359-DB42-CF72-CD04-AA623B397C76}"/>
                </a:ext>
              </a:extLst>
            </p:cNvPr>
            <p:cNvSpPr/>
            <p:nvPr/>
          </p:nvSpPr>
          <p:spPr>
            <a:xfrm>
              <a:off x="7082211" y="4192824"/>
              <a:ext cx="1254273" cy="125201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BC32D154-B5CA-556B-590A-8837331A7D53}"/>
              </a:ext>
            </a:extLst>
          </p:cNvPr>
          <p:cNvSpPr txBox="1"/>
          <p:nvPr/>
        </p:nvSpPr>
        <p:spPr>
          <a:xfrm>
            <a:off x="920251" y="3178103"/>
            <a:ext cx="3664786" cy="338554"/>
          </a:xfrm>
          <a:prstGeom prst="rect">
            <a:avLst/>
          </a:prstGeom>
          <a:solidFill>
            <a:srgbClr val="FBE9D1">
              <a:alpha val="78939"/>
            </a:srgbClr>
          </a:solidFill>
          <a:effectLst>
            <a:outerShdw blurRad="50800" dist="50800" dir="5400000" algn="ctr" rotWithShape="0">
              <a:srgbClr val="000000">
                <a:alpha val="19126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Periodicity of RMS of time traces</a:t>
            </a:r>
            <a:endParaRPr kumimoji="1" lang="ja-JP" altLang="en-US" sz="1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8718FAF9-7955-6C24-AEFA-720A3DCE53E3}"/>
              </a:ext>
            </a:extLst>
          </p:cNvPr>
          <p:cNvSpPr txBox="1"/>
          <p:nvPr/>
        </p:nvSpPr>
        <p:spPr>
          <a:xfrm>
            <a:off x="1362426" y="359377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X-arm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8F8249B2-9FDC-D8AF-ADD7-A3E32C676FA7}"/>
              </a:ext>
            </a:extLst>
          </p:cNvPr>
          <p:cNvSpPr txBox="1"/>
          <p:nvPr/>
        </p:nvSpPr>
        <p:spPr>
          <a:xfrm>
            <a:off x="1362426" y="5105678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Y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-arm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2D620F2F-4C42-B710-88BD-6A9938B8D162}"/>
              </a:ext>
            </a:extLst>
          </p:cNvPr>
          <p:cNvSpPr txBox="1"/>
          <p:nvPr/>
        </p:nvSpPr>
        <p:spPr>
          <a:xfrm>
            <a:off x="1993754" y="4693407"/>
            <a:ext cx="2951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From Beatriz’s slide in UHECR2024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765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7406B0-054E-5A9C-D006-37C5753F4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926FA0C2-16A0-5D78-FC71-A2A9BD924B13}"/>
              </a:ext>
            </a:extLst>
          </p:cNvPr>
          <p:cNvSpPr txBox="1"/>
          <p:nvPr/>
        </p:nvSpPr>
        <p:spPr>
          <a:xfrm>
            <a:off x="0" y="0"/>
            <a:ext cx="100078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</a:t>
            </a:r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 Extension of GRANDProto300 (October 2024)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C988321A-3F4A-E4A4-C86C-3435D3D51A10}"/>
              </a:ext>
            </a:extLst>
          </p:cNvPr>
          <p:cNvSpPr txBox="1"/>
          <p:nvPr/>
        </p:nvSpPr>
        <p:spPr>
          <a:xfrm>
            <a:off x="376874" y="6074537"/>
            <a:ext cx="1143825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Mechanical structures of 65 new DUs installed &amp; 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36 DUs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are already taking data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In total ~50 DUs over the whole array are now taking data 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28438C9D-84B9-F56F-5554-6EDCB2053514}"/>
              </a:ext>
            </a:extLst>
          </p:cNvPr>
          <p:cNvSpPr/>
          <p:nvPr/>
        </p:nvSpPr>
        <p:spPr>
          <a:xfrm>
            <a:off x="4326088" y="787341"/>
            <a:ext cx="2912330" cy="161959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xmlns="" id="{1FBAB89E-0D88-B2EE-DD0E-2708204B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614F0E58-F57F-1302-FE5C-158A266E95BD}"/>
              </a:ext>
            </a:extLst>
          </p:cNvPr>
          <p:cNvSpPr txBox="1"/>
          <p:nvPr/>
        </p:nvSpPr>
        <p:spPr>
          <a:xfrm>
            <a:off x="5556186" y="1100224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GP13</a:t>
            </a:r>
            <a:endParaRPr kumimoji="1" lang="ja-JP" altLang="en-US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0C707244-1D0B-6FE6-68D8-8386294B7F5D}"/>
              </a:ext>
            </a:extLst>
          </p:cNvPr>
          <p:cNvSpPr txBox="1"/>
          <p:nvPr/>
        </p:nvSpPr>
        <p:spPr>
          <a:xfrm>
            <a:off x="6302634" y="2079962"/>
            <a:ext cx="1285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GP65</a:t>
            </a:r>
            <a:endParaRPr kumimoji="1" lang="ja-JP" altLang="en-US" sz="3000" b="1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xmlns="" id="{6E3C929C-4D56-1DC6-BCE5-FD3C93A036C1}"/>
              </a:ext>
            </a:extLst>
          </p:cNvPr>
          <p:cNvGrpSpPr/>
          <p:nvPr/>
        </p:nvGrpSpPr>
        <p:grpSpPr>
          <a:xfrm>
            <a:off x="2345812" y="611474"/>
            <a:ext cx="6872881" cy="5459185"/>
            <a:chOff x="2210615" y="618974"/>
            <a:chExt cx="6872881" cy="5459185"/>
          </a:xfrm>
        </p:grpSpPr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xmlns="" id="{802838B2-5C51-2BCF-21C4-5B1EA2AE4C12}"/>
                </a:ext>
              </a:extLst>
            </p:cNvPr>
            <p:cNvGrpSpPr/>
            <p:nvPr/>
          </p:nvGrpSpPr>
          <p:grpSpPr>
            <a:xfrm>
              <a:off x="2210615" y="618974"/>
              <a:ext cx="6872881" cy="5390587"/>
              <a:chOff x="1822198" y="680072"/>
              <a:chExt cx="6872881" cy="5390587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xmlns="" id="{7555CCB5-46BC-2DE8-628E-F6EA0E394DB3}"/>
                  </a:ext>
                </a:extLst>
              </p:cNvPr>
              <p:cNvGrpSpPr/>
              <p:nvPr/>
            </p:nvGrpSpPr>
            <p:grpSpPr>
              <a:xfrm>
                <a:off x="1822198" y="680072"/>
                <a:ext cx="6872881" cy="5390587"/>
                <a:chOff x="1822198" y="680072"/>
                <a:chExt cx="6872881" cy="5390587"/>
              </a:xfrm>
            </p:grpSpPr>
            <p:grpSp>
              <p:nvGrpSpPr>
                <p:cNvPr id="58" name="グループ化 57">
                  <a:extLst>
                    <a:ext uri="{FF2B5EF4-FFF2-40B4-BE49-F238E27FC236}">
                      <a16:creationId xmlns:a16="http://schemas.microsoft.com/office/drawing/2014/main" xmlns="" id="{9F48F6C8-96BC-B065-FE16-00970EE9CC74}"/>
                    </a:ext>
                  </a:extLst>
                </p:cNvPr>
                <p:cNvGrpSpPr/>
                <p:nvPr/>
              </p:nvGrpSpPr>
              <p:grpSpPr>
                <a:xfrm>
                  <a:off x="1822198" y="680072"/>
                  <a:ext cx="6872881" cy="5390587"/>
                  <a:chOff x="1822198" y="680072"/>
                  <a:chExt cx="6872881" cy="5390587"/>
                </a:xfrm>
              </p:grpSpPr>
              <p:grpSp>
                <p:nvGrpSpPr>
                  <p:cNvPr id="43" name="グループ化 42">
                    <a:extLst>
                      <a:ext uri="{FF2B5EF4-FFF2-40B4-BE49-F238E27FC236}">
                        <a16:creationId xmlns:a16="http://schemas.microsoft.com/office/drawing/2014/main" xmlns="" id="{C09362BA-7FD5-07A8-99FE-5EF8B91DD905}"/>
                      </a:ext>
                    </a:extLst>
                  </p:cNvPr>
                  <p:cNvGrpSpPr/>
                  <p:nvPr/>
                </p:nvGrpSpPr>
                <p:grpSpPr>
                  <a:xfrm>
                    <a:off x="1822198" y="680072"/>
                    <a:ext cx="6872881" cy="5390587"/>
                    <a:chOff x="1822198" y="680072"/>
                    <a:chExt cx="6872881" cy="5390587"/>
                  </a:xfrm>
                </p:grpSpPr>
                <p:grpSp>
                  <p:nvGrpSpPr>
                    <p:cNvPr id="37" name="グループ化 36">
                      <a:extLst>
                        <a:ext uri="{FF2B5EF4-FFF2-40B4-BE49-F238E27FC236}">
                          <a16:creationId xmlns:a16="http://schemas.microsoft.com/office/drawing/2014/main" xmlns="" id="{0FFC2168-EFD3-AAF9-B0E2-3238DFD633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91200" y="680072"/>
                      <a:ext cx="6803879" cy="5390587"/>
                      <a:chOff x="1891200" y="680072"/>
                      <a:chExt cx="6803879" cy="5390587"/>
                    </a:xfrm>
                  </p:grpSpPr>
                  <p:grpSp>
                    <p:nvGrpSpPr>
                      <p:cNvPr id="35" name="グループ化 34">
                        <a:extLst>
                          <a:ext uri="{FF2B5EF4-FFF2-40B4-BE49-F238E27FC236}">
                            <a16:creationId xmlns:a16="http://schemas.microsoft.com/office/drawing/2014/main" xmlns="" id="{4AE3F3D1-A6CA-9038-D71B-3692069A676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91200" y="680072"/>
                        <a:ext cx="6803879" cy="5390587"/>
                        <a:chOff x="1891200" y="680072"/>
                        <a:chExt cx="6803879" cy="5390587"/>
                      </a:xfrm>
                    </p:grpSpPr>
                    <p:grpSp>
                      <p:nvGrpSpPr>
                        <p:cNvPr id="32" name="グループ化 31">
                          <a:extLst>
                            <a:ext uri="{FF2B5EF4-FFF2-40B4-BE49-F238E27FC236}">
                              <a16:creationId xmlns:a16="http://schemas.microsoft.com/office/drawing/2014/main" xmlns="" id="{78AE49EC-0328-D726-75E7-879D12AE2A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91200" y="680072"/>
                          <a:ext cx="6803879" cy="5390587"/>
                          <a:chOff x="1891200" y="680072"/>
                          <a:chExt cx="6803879" cy="5390587"/>
                        </a:xfrm>
                      </p:grpSpPr>
                      <p:grpSp>
                        <p:nvGrpSpPr>
                          <p:cNvPr id="29" name="グループ化 28">
                            <a:extLst>
                              <a:ext uri="{FF2B5EF4-FFF2-40B4-BE49-F238E27FC236}">
                                <a16:creationId xmlns:a16="http://schemas.microsoft.com/office/drawing/2014/main" xmlns="" id="{C7994573-4A16-D372-9F65-EF730C1412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91200" y="680072"/>
                            <a:ext cx="6803879" cy="5390587"/>
                            <a:chOff x="1891200" y="680072"/>
                            <a:chExt cx="6803879" cy="5390587"/>
                          </a:xfrm>
                        </p:grpSpPr>
                        <p:grpSp>
                          <p:nvGrpSpPr>
                            <p:cNvPr id="26" name="グループ化 25">
                              <a:extLst>
                                <a:ext uri="{FF2B5EF4-FFF2-40B4-BE49-F238E27FC236}">
                                  <a16:creationId xmlns:a16="http://schemas.microsoft.com/office/drawing/2014/main" xmlns="" id="{2194CD7A-01D8-F8C0-4DBF-C24667B86FD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91200" y="680072"/>
                              <a:ext cx="6803879" cy="5390587"/>
                              <a:chOff x="1891200" y="680072"/>
                              <a:chExt cx="6803879" cy="5390587"/>
                            </a:xfrm>
                          </p:grpSpPr>
                          <p:grpSp>
                            <p:nvGrpSpPr>
                              <p:cNvPr id="23" name="グループ化 22">
                                <a:extLst>
                                  <a:ext uri="{FF2B5EF4-FFF2-40B4-BE49-F238E27FC236}">
                                    <a16:creationId xmlns:a16="http://schemas.microsoft.com/office/drawing/2014/main" xmlns="" id="{8FFB4590-72DD-1D34-B698-A55C54AD003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891200" y="680072"/>
                                <a:ext cx="6803879" cy="5390587"/>
                                <a:chOff x="1891200" y="680072"/>
                                <a:chExt cx="6803879" cy="5390587"/>
                              </a:xfrm>
                            </p:grpSpPr>
                            <p:grpSp>
                              <p:nvGrpSpPr>
                                <p:cNvPr id="21" name="グループ化 20">
                                  <a:extLst>
                                    <a:ext uri="{FF2B5EF4-FFF2-40B4-BE49-F238E27FC236}">
                                      <a16:creationId xmlns:a16="http://schemas.microsoft.com/office/drawing/2014/main" xmlns="" id="{B7684AB0-1F0F-E026-76F0-A1B351E93DBD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891200" y="680072"/>
                                  <a:ext cx="6803879" cy="5390587"/>
                                  <a:chOff x="2154246" y="618974"/>
                                  <a:chExt cx="6803879" cy="5390587"/>
                                </a:xfrm>
                              </p:grpSpPr>
                              <p:grpSp>
                                <p:nvGrpSpPr>
                                  <p:cNvPr id="14" name="グループ化 13">
                                    <a:extLst>
                                      <a:ext uri="{FF2B5EF4-FFF2-40B4-BE49-F238E27FC236}">
                                        <a16:creationId xmlns:a16="http://schemas.microsoft.com/office/drawing/2014/main" xmlns="" id="{5F87F0DE-ABC7-99CC-AB96-E152BEAC0C9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154246" y="618974"/>
                                    <a:ext cx="6803879" cy="5390587"/>
                                    <a:chOff x="2154246" y="618974"/>
                                    <a:chExt cx="6803879" cy="5390587"/>
                                  </a:xfrm>
                                </p:grpSpPr>
                                <p:grpSp>
                                  <p:nvGrpSpPr>
                                    <p:cNvPr id="12" name="グループ化 11">
                                      <a:extLst>
                                        <a:ext uri="{FF2B5EF4-FFF2-40B4-BE49-F238E27FC236}">
                                          <a16:creationId xmlns:a16="http://schemas.microsoft.com/office/drawing/2014/main" xmlns="" id="{BA74B24A-8878-94C3-C686-34D69C08ABB9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154246" y="618974"/>
                                      <a:ext cx="6803879" cy="5390587"/>
                                      <a:chOff x="2154247" y="623167"/>
                                      <a:chExt cx="6803879" cy="5390587"/>
                                    </a:xfrm>
                                  </p:grpSpPr>
                                  <p:grpSp>
                                    <p:nvGrpSpPr>
                                      <p:cNvPr id="10" name="グループ化 9">
                                        <a:extLst>
                                          <a:ext uri="{FF2B5EF4-FFF2-40B4-BE49-F238E27FC236}">
                                            <a16:creationId xmlns:a16="http://schemas.microsoft.com/office/drawing/2014/main" xmlns="" id="{35212F84-EBCC-46A9-4A36-EAA1C9C3BA7F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154247" y="623167"/>
                                        <a:ext cx="6803879" cy="5390587"/>
                                        <a:chOff x="2154247" y="623167"/>
                                        <a:chExt cx="6803879" cy="5390587"/>
                                      </a:xfrm>
                                    </p:grpSpPr>
                                    <p:pic>
                                      <p:nvPicPr>
                                        <p:cNvPr id="16" name="図 1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xmlns="" id="{7C6A5EC5-1F14-9621-32B4-C81D5A8B7EDD}"/>
                                            </a:ext>
                                          </a:extLst>
                                        </p:cNvPr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>
                                        <a:blip r:embed="rId2"/>
                                        <a:stretch>
                                          <a:fillRect/>
                                        </a:stretch>
                                      </p:blipFill>
                                      <p:spPr>
                                        <a:xfrm>
                                          <a:off x="2154247" y="623167"/>
                                          <a:ext cx="6803879" cy="53905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sp>
                                      <p:nvSpPr>
                                        <p:cNvPr id="7" name="正方形/長方形 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xmlns="" id="{1CB7D479-C2BC-8C6C-8553-1DDEB417B52F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 rot="20058644" flipH="1">
                                          <a:off x="4930368" y="934374"/>
                                          <a:ext cx="45719" cy="2616640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kumimoji="1" lang="ja-JP" alt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8" name="正方形/長方形 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xmlns="" id="{4D09F634-C3FF-61DC-C13E-DC6B7C5A1A81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 rot="20080750" flipH="1">
                                          <a:off x="5566415" y="3321845"/>
                                          <a:ext cx="45719" cy="431443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kumimoji="1" lang="ja-JP" alt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9" name="正方形/長方形 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xmlns="" id="{B324B3C6-F02B-06A4-7C5E-AC899B5648C2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 rot="9415412" flipH="1">
                                          <a:off x="5643785" y="3666967"/>
                                          <a:ext cx="67428" cy="96137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kumimoji="1" lang="ja-JP" alt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11" name="正方形/長方形 10">
                                        <a:extLst>
                                          <a:ext uri="{FF2B5EF4-FFF2-40B4-BE49-F238E27FC236}">
                                            <a16:creationId xmlns:a16="http://schemas.microsoft.com/office/drawing/2014/main" xmlns="" id="{39787B39-B5D4-8992-CBF9-5D2089651ECA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 rot="20080750" flipH="1">
                                        <a:off x="5767013" y="3860002"/>
                                        <a:ext cx="77053" cy="219173"/>
                                      </a:xfrm>
                                      <a:prstGeom prst="rect">
                                        <a:avLst/>
                                      </a:prstGeom>
                                      <a:solidFill>
                                        <a:schemeClr val="bg1"/>
                                      </a:solidFill>
                                      <a:ln>
                                        <a:noFill/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15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kumimoji="1" lang="ja-JP" alt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13" name="正方形/長方形 12">
                                      <a:extLst>
                                        <a:ext uri="{FF2B5EF4-FFF2-40B4-BE49-F238E27FC236}">
                                          <a16:creationId xmlns:a16="http://schemas.microsoft.com/office/drawing/2014/main" xmlns="" id="{E02418EA-D81D-ABEA-9BA5-B35645081253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20080750" flipH="1">
                                      <a:off x="5775363" y="3889212"/>
                                      <a:ext cx="77053" cy="219173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chemeClr val="bg1"/>
                                    </a:solidFill>
                                    <a:ln>
                                      <a:noFill/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15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kumimoji="1" lang="ja-JP" alt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15" name="正方形/長方形 14">
                                    <a:extLst>
                                      <a:ext uri="{FF2B5EF4-FFF2-40B4-BE49-F238E27FC236}">
                                        <a16:creationId xmlns:a16="http://schemas.microsoft.com/office/drawing/2014/main" xmlns="" id="{B8CF1545-9E6C-81D3-C87B-0C9E0F7CF40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9415412">
                                    <a:off x="5850124" y="4187278"/>
                                    <a:ext cx="224871" cy="15308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15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kumimoji="1" lang="ja-JP" alt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2" name="正方形/長方形 21">
                                  <a:extLst>
                                    <a:ext uri="{FF2B5EF4-FFF2-40B4-BE49-F238E27FC236}">
                                      <a16:creationId xmlns:a16="http://schemas.microsoft.com/office/drawing/2014/main" xmlns="" id="{53AECAB2-0281-6669-3E06-9DBCEBEA5C4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9465054" flipH="1">
                                  <a:off x="4423627" y="1170969"/>
                                  <a:ext cx="58482" cy="90022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15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kumimoji="1" lang="ja-JP" alt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25" name="正方形/長方形 24">
                                <a:extLst>
                                  <a:ext uri="{FF2B5EF4-FFF2-40B4-BE49-F238E27FC236}">
                                    <a16:creationId xmlns:a16="http://schemas.microsoft.com/office/drawing/2014/main" xmlns="" id="{4B27643D-9F45-A2AB-C234-F117ECC937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flipH="1">
                                <a:off x="3754708" y="1083566"/>
                                <a:ext cx="571380" cy="4571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1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kumimoji="1" lang="ja-JP" altLang="en-US"/>
                              </a:p>
                            </p:txBody>
                          </p:sp>
                        </p:grpSp>
                        <p:sp>
                          <p:nvSpPr>
                            <p:cNvPr id="27" name="正方形/長方形 26">
                              <a:extLst>
                                <a:ext uri="{FF2B5EF4-FFF2-40B4-BE49-F238E27FC236}">
                                  <a16:creationId xmlns:a16="http://schemas.microsoft.com/office/drawing/2014/main" xmlns="" id="{291E6844-1225-32C4-24E4-917FBA51A5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3907107" y="779841"/>
                              <a:ext cx="3183121" cy="317245"/>
                            </a:xfrm>
                            <a:prstGeom prst="rect">
                              <a:avLst/>
                            </a:prstGeom>
                            <a:solidFill>
                              <a:srgbClr val="F0F0F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kumimoji="1" lang="ja-JP" altLang="en-US"/>
                            </a:p>
                          </p:txBody>
                        </p:sp>
                        <p:sp>
                          <p:nvSpPr>
                            <p:cNvPr id="28" name="円/楕円 27">
                              <a:extLst>
                                <a:ext uri="{FF2B5EF4-FFF2-40B4-BE49-F238E27FC236}">
                                  <a16:creationId xmlns:a16="http://schemas.microsoft.com/office/drawing/2014/main" xmlns="" id="{4557FF27-7662-832C-5235-C73D0376529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4600969" y="1730808"/>
                              <a:ext cx="108000" cy="108000"/>
                            </a:xfrm>
                            <a:prstGeom prst="ellipse">
                              <a:avLst/>
                            </a:prstGeom>
                            <a:noFill/>
                            <a:ln w="8890"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kumimoji="1" lang="ja-JP" altLang="en-US"/>
                            </a:p>
                          </p:txBody>
                        </p:sp>
                      </p:grpSp>
                      <p:sp>
                        <p:nvSpPr>
                          <p:cNvPr id="30" name="ひし形 29">
                            <a:extLst>
                              <a:ext uri="{FF2B5EF4-FFF2-40B4-BE49-F238E27FC236}">
                                <a16:creationId xmlns:a16="http://schemas.microsoft.com/office/drawing/2014/main" xmlns="" id="{8C6F0EE0-FB8B-C67A-5692-41A1BE0024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79379" y="3838891"/>
                            <a:ext cx="91857" cy="114876"/>
                          </a:xfrm>
                          <a:prstGeom prst="diamond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/>
                          </a:p>
                        </p:txBody>
                      </p:sp>
                      <p:sp>
                        <p:nvSpPr>
                          <p:cNvPr id="31" name="正方形/長方形 30">
                            <a:extLst>
                              <a:ext uri="{FF2B5EF4-FFF2-40B4-BE49-F238E27FC236}">
                                <a16:creationId xmlns:a16="http://schemas.microsoft.com/office/drawing/2014/main" xmlns="" id="{B3D83543-1508-6A50-78DA-159D201493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080750">
                            <a:off x="5391068" y="3699205"/>
                            <a:ext cx="45719" cy="13070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/>
                          </a:p>
                        </p:txBody>
                      </p:sp>
                    </p:grpSp>
                    <p:sp>
                      <p:nvSpPr>
                        <p:cNvPr id="34" name="ひし形 33">
                          <a:extLst>
                            <a:ext uri="{FF2B5EF4-FFF2-40B4-BE49-F238E27FC236}">
                              <a16:creationId xmlns:a16="http://schemas.microsoft.com/office/drawing/2014/main" xmlns="" id="{AED69825-2BBF-3799-3638-57A76E5FCC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6074" y="4163883"/>
                          <a:ext cx="91857" cy="114876"/>
                        </a:xfrm>
                        <a:prstGeom prst="diamond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  <p:sp>
                    <p:nvSpPr>
                      <p:cNvPr id="36" name="正方形/長方形 35">
                        <a:extLst>
                          <a:ext uri="{FF2B5EF4-FFF2-40B4-BE49-F238E27FC236}">
                            <a16:creationId xmlns:a16="http://schemas.microsoft.com/office/drawing/2014/main" xmlns="" id="{3DF2AE2C-BFD0-BC4D-7875-0AEF48D9A8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4115" y="2711164"/>
                        <a:ext cx="3111459" cy="2918851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41" name="正方形/長方形 40">
                      <a:extLst>
                        <a:ext uri="{FF2B5EF4-FFF2-40B4-BE49-F238E27FC236}">
                          <a16:creationId xmlns:a16="http://schemas.microsoft.com/office/drawing/2014/main" xmlns="" id="{93C5A8FA-B6EF-584B-FAC5-565E2333B0B3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234223" y="3251297"/>
                      <a:ext cx="1569562" cy="255609"/>
                    </a:xfrm>
                    <a:prstGeom prst="rect">
                      <a:avLst/>
                    </a:prstGeom>
                    <a:solidFill>
                      <a:srgbClr val="F0F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2" name="正方形/長方形 41">
                      <a:extLst>
                        <a:ext uri="{FF2B5EF4-FFF2-40B4-BE49-F238E27FC236}">
                          <a16:creationId xmlns:a16="http://schemas.microsoft.com/office/drawing/2014/main" xmlns="" id="{494CBDB6-0482-2638-B82A-7EDAEBC1F6EF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4708969" y="5808219"/>
                      <a:ext cx="1569562" cy="255609"/>
                    </a:xfrm>
                    <a:prstGeom prst="rect">
                      <a:avLst/>
                    </a:prstGeom>
                    <a:solidFill>
                      <a:srgbClr val="F0F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0" name="テキスト ボックス 39">
                      <a:extLst>
                        <a:ext uri="{FF2B5EF4-FFF2-40B4-BE49-F238E27FC236}">
                          <a16:creationId xmlns:a16="http://schemas.microsoft.com/office/drawing/2014/main" xmlns="" id="{5CEBF423-544F-58CE-D9B6-D9F4CE913CE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169134" y="3148194"/>
                      <a:ext cx="167545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ja-JP" dirty="0">
                          <a:latin typeface="Hiragino Sans W4" panose="020B0400000000000000" pitchFamily="34" charset="-128"/>
                          <a:ea typeface="Hiragino Sans W4" panose="020B0400000000000000" pitchFamily="34" charset="-128"/>
                        </a:rPr>
                        <a:t>Northing (m)</a:t>
                      </a:r>
                      <a:endParaRPr kumimoji="1" lang="ja-JP" altLang="en-US">
                        <a:latin typeface="Hiragino Sans W4" panose="020B0400000000000000" pitchFamily="34" charset="-128"/>
                        <a:ea typeface="Hiragino Sans W4" panose="020B0400000000000000" pitchFamily="34" charset="-128"/>
                      </a:endParaRPr>
                    </a:p>
                  </p:txBody>
                </p:sp>
              </p:grpSp>
              <p:sp>
                <p:nvSpPr>
                  <p:cNvPr id="45" name="ひし形 44">
                    <a:extLst>
                      <a:ext uri="{FF2B5EF4-FFF2-40B4-BE49-F238E27FC236}">
                        <a16:creationId xmlns:a16="http://schemas.microsoft.com/office/drawing/2014/main" xmlns="" id="{5E07B374-8936-5D28-AE7B-B45798CE9633}"/>
                      </a:ext>
                    </a:extLst>
                  </p:cNvPr>
                  <p:cNvSpPr/>
                  <p:nvPr/>
                </p:nvSpPr>
                <p:spPr>
                  <a:xfrm>
                    <a:off x="4333345" y="1282751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6" name="ひし形 45">
                    <a:extLst>
                      <a:ext uri="{FF2B5EF4-FFF2-40B4-BE49-F238E27FC236}">
                        <a16:creationId xmlns:a16="http://schemas.microsoft.com/office/drawing/2014/main" xmlns="" id="{B9DF8872-D404-4149-4D37-025153FE092B}"/>
                      </a:ext>
                    </a:extLst>
                  </p:cNvPr>
                  <p:cNvSpPr/>
                  <p:nvPr/>
                </p:nvSpPr>
                <p:spPr>
                  <a:xfrm>
                    <a:off x="4623628" y="1464179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7" name="ひし形 46">
                    <a:extLst>
                      <a:ext uri="{FF2B5EF4-FFF2-40B4-BE49-F238E27FC236}">
                        <a16:creationId xmlns:a16="http://schemas.microsoft.com/office/drawing/2014/main" xmlns="" id="{8ACA5829-6F2E-8FDC-81D5-8C52ABA01D6F}"/>
                      </a:ext>
                    </a:extLst>
                  </p:cNvPr>
                  <p:cNvSpPr/>
                  <p:nvPr/>
                </p:nvSpPr>
                <p:spPr>
                  <a:xfrm>
                    <a:off x="4609117" y="1725434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8" name="ひし形 47">
                    <a:extLst>
                      <a:ext uri="{FF2B5EF4-FFF2-40B4-BE49-F238E27FC236}">
                        <a16:creationId xmlns:a16="http://schemas.microsoft.com/office/drawing/2014/main" xmlns="" id="{D2850801-A060-6CC0-4B17-5CC848F97C07}"/>
                      </a:ext>
                    </a:extLst>
                  </p:cNvPr>
                  <p:cNvSpPr/>
                  <p:nvPr/>
                </p:nvSpPr>
                <p:spPr>
                  <a:xfrm>
                    <a:off x="4950199" y="1340810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9" name="ひし形 48">
                    <a:extLst>
                      <a:ext uri="{FF2B5EF4-FFF2-40B4-BE49-F238E27FC236}">
                        <a16:creationId xmlns:a16="http://schemas.microsoft.com/office/drawing/2014/main" xmlns="" id="{B1098966-9EDE-C339-0F28-A54BBA525170}"/>
                      </a:ext>
                    </a:extLst>
                  </p:cNvPr>
                  <p:cNvSpPr/>
                  <p:nvPr/>
                </p:nvSpPr>
                <p:spPr>
                  <a:xfrm>
                    <a:off x="5167912" y="1464182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0" name="ひし形 49">
                    <a:extLst>
                      <a:ext uri="{FF2B5EF4-FFF2-40B4-BE49-F238E27FC236}">
                        <a16:creationId xmlns:a16="http://schemas.microsoft.com/office/drawing/2014/main" xmlns="" id="{A3545583-0910-A1F2-6A1D-BF9587565E5C}"/>
                      </a:ext>
                    </a:extLst>
                  </p:cNvPr>
                  <p:cNvSpPr/>
                  <p:nvPr/>
                </p:nvSpPr>
                <p:spPr>
                  <a:xfrm>
                    <a:off x="5153401" y="1827035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1" name="ひし形 50">
                    <a:extLst>
                      <a:ext uri="{FF2B5EF4-FFF2-40B4-BE49-F238E27FC236}">
                        <a16:creationId xmlns:a16="http://schemas.microsoft.com/office/drawing/2014/main" xmlns="" id="{8FAEF420-8D16-70FC-10FD-CBAC6FB20F11}"/>
                      </a:ext>
                    </a:extLst>
                  </p:cNvPr>
                  <p:cNvSpPr/>
                  <p:nvPr/>
                </p:nvSpPr>
                <p:spPr>
                  <a:xfrm>
                    <a:off x="4870377" y="1957664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2" name="ひし形 51">
                    <a:extLst>
                      <a:ext uri="{FF2B5EF4-FFF2-40B4-BE49-F238E27FC236}">
                        <a16:creationId xmlns:a16="http://schemas.microsoft.com/office/drawing/2014/main" xmlns="" id="{A1349E83-C2BE-B302-6610-79B32424B899}"/>
                      </a:ext>
                    </a:extLst>
                  </p:cNvPr>
                  <p:cNvSpPr/>
                  <p:nvPr/>
                </p:nvSpPr>
                <p:spPr>
                  <a:xfrm>
                    <a:off x="4913922" y="2276975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3" name="ひし形 52">
                    <a:extLst>
                      <a:ext uri="{FF2B5EF4-FFF2-40B4-BE49-F238E27FC236}">
                        <a16:creationId xmlns:a16="http://schemas.microsoft.com/office/drawing/2014/main" xmlns="" id="{20A9ADA4-86A7-E1DE-DD37-64EA0B1D2059}"/>
                      </a:ext>
                    </a:extLst>
                  </p:cNvPr>
                  <p:cNvSpPr/>
                  <p:nvPr/>
                </p:nvSpPr>
                <p:spPr>
                  <a:xfrm>
                    <a:off x="4609122" y="2407604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4" name="ひし形 53">
                    <a:extLst>
                      <a:ext uri="{FF2B5EF4-FFF2-40B4-BE49-F238E27FC236}">
                        <a16:creationId xmlns:a16="http://schemas.microsoft.com/office/drawing/2014/main" xmlns="" id="{5DDBDE6E-F640-509A-3B40-8D42BCB6FB13}"/>
                      </a:ext>
                    </a:extLst>
                  </p:cNvPr>
                  <p:cNvSpPr/>
                  <p:nvPr/>
                </p:nvSpPr>
                <p:spPr>
                  <a:xfrm>
                    <a:off x="4318836" y="2284234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5" name="ひし形 54">
                    <a:extLst>
                      <a:ext uri="{FF2B5EF4-FFF2-40B4-BE49-F238E27FC236}">
                        <a16:creationId xmlns:a16="http://schemas.microsoft.com/office/drawing/2014/main" xmlns="" id="{47A0D208-151B-888C-CB3D-D07C5F9656C1}"/>
                      </a:ext>
                    </a:extLst>
                  </p:cNvPr>
                  <p:cNvSpPr/>
                  <p:nvPr/>
                </p:nvSpPr>
                <p:spPr>
                  <a:xfrm>
                    <a:off x="4340609" y="1943150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6" name="ひし形 55">
                    <a:extLst>
                      <a:ext uri="{FF2B5EF4-FFF2-40B4-BE49-F238E27FC236}">
                        <a16:creationId xmlns:a16="http://schemas.microsoft.com/office/drawing/2014/main" xmlns="" id="{A2E6EF8D-3368-D5EA-72B0-E93740125887}"/>
                      </a:ext>
                    </a:extLst>
                  </p:cNvPr>
                  <p:cNvSpPr/>
                  <p:nvPr/>
                </p:nvSpPr>
                <p:spPr>
                  <a:xfrm>
                    <a:off x="4043071" y="1776237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7" name="ひし形 56">
                    <a:extLst>
                      <a:ext uri="{FF2B5EF4-FFF2-40B4-BE49-F238E27FC236}">
                        <a16:creationId xmlns:a16="http://schemas.microsoft.com/office/drawing/2014/main" xmlns="" id="{B145EFDE-A4A8-44F5-291A-B1FA7BD909B9}"/>
                      </a:ext>
                    </a:extLst>
                  </p:cNvPr>
                  <p:cNvSpPr/>
                  <p:nvPr/>
                </p:nvSpPr>
                <p:spPr>
                  <a:xfrm>
                    <a:off x="4057588" y="1449668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59" name="ひし形 58">
                  <a:extLst>
                    <a:ext uri="{FF2B5EF4-FFF2-40B4-BE49-F238E27FC236}">
                      <a16:creationId xmlns:a16="http://schemas.microsoft.com/office/drawing/2014/main" xmlns="" id="{62637482-1299-5956-80AB-4941AEC85D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55450" y="1223965"/>
                  <a:ext cx="230291" cy="288000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xmlns="" id="{DC408017-E923-AD3A-E365-5502A76B328E}"/>
                    </a:ext>
                  </a:extLst>
                </p:cNvPr>
                <p:cNvSpPr txBox="1"/>
                <p:nvPr/>
              </p:nvSpPr>
              <p:spPr>
                <a:xfrm>
                  <a:off x="7122876" y="1164404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: w/ FEB</a:t>
                  </a:r>
                  <a:endPara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</p:grp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xmlns="" id="{58D8DC91-D9CF-6D89-7D6A-E84167D492D6}"/>
                  </a:ext>
                </a:extLst>
              </p:cNvPr>
              <p:cNvSpPr txBox="1"/>
              <p:nvPr/>
            </p:nvSpPr>
            <p:spPr>
              <a:xfrm>
                <a:off x="5420949" y="1401213"/>
                <a:ext cx="827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GP13</a:t>
                </a:r>
                <a:endParaRPr kumimoji="1" lang="ja-JP" altLang="en-US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xmlns="" id="{787594B4-EFBE-8D1E-550D-9CE365E9776E}"/>
                  </a:ext>
                </a:extLst>
              </p:cNvPr>
              <p:cNvSpPr txBox="1"/>
              <p:nvPr/>
            </p:nvSpPr>
            <p:spPr>
              <a:xfrm>
                <a:off x="5922838" y="2142417"/>
                <a:ext cx="128592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000" b="1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GP35</a:t>
                </a:r>
                <a:endParaRPr kumimoji="1" lang="ja-JP" altLang="en-US" sz="3000" b="1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xmlns="" id="{B557FB51-6BFB-6DA6-1F57-5E4A33CA517B}"/>
                </a:ext>
              </a:extLst>
            </p:cNvPr>
            <p:cNvSpPr txBox="1"/>
            <p:nvPr/>
          </p:nvSpPr>
          <p:spPr>
            <a:xfrm>
              <a:off x="5174131" y="5708827"/>
              <a:ext cx="1513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Easting</a:t>
              </a:r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(m)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26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C58EBC-F9D1-A2F3-C918-B822699B9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DBA51788-F66F-CA5C-D727-F0AAD8B8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18" y="3586064"/>
            <a:ext cx="4372077" cy="327193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B4264AC0-689E-929F-E8A4-E977EFC6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47335" cy="3911831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27BD4C41-3883-A6F4-91BF-DA93BB1B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28A8D4A3-F609-7D4F-4887-62ABADB1A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335" y="0"/>
            <a:ext cx="5222778" cy="391183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AB3FDE25-7273-07E9-B30E-B648732348CE}"/>
              </a:ext>
            </a:extLst>
          </p:cNvPr>
          <p:cNvSpPr txBox="1"/>
          <p:nvPr/>
        </p:nvSpPr>
        <p:spPr>
          <a:xfrm>
            <a:off x="185887" y="589443"/>
            <a:ext cx="27510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sz="800" dirty="0">
                <a:latin typeface="Hiragino Sans W4" panose="020B0400000000000000" pitchFamily="34" charset="-128"/>
                <a:ea typeface="Hiragino Sans W4" panose="020B0400000000000000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https://grand.cnrs.fr/grandproto300-is-growing/</a:t>
            </a:r>
            <a:endParaRPr kumimoji="1" lang="es-ES" altLang="ja-JP" sz="8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09C07B50-7D16-12FC-263D-F97D92935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02" y="3911831"/>
            <a:ext cx="3935722" cy="294616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812AF0D0-B66A-B462-78BE-145F91689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757" y="0"/>
            <a:ext cx="2188490" cy="39118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22E31666-66BE-3106-C28D-DD37B065FC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302" t="21827" r="16933" b="14358"/>
          <a:stretch/>
        </p:blipFill>
        <p:spPr>
          <a:xfrm>
            <a:off x="8294295" y="3911830"/>
            <a:ext cx="3915952" cy="29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06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F43700-8A2C-3B2B-E3B7-2724DEDE3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B3C99116-EB8D-C7D6-9C9E-1AE87E715A20}"/>
              </a:ext>
            </a:extLst>
          </p:cNvPr>
          <p:cNvSpPr txBox="1"/>
          <p:nvPr/>
        </p:nvSpPr>
        <p:spPr>
          <a:xfrm>
            <a:off x="1741282" y="3152001"/>
            <a:ext cx="8709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0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Preliminary Results After the Extension</a:t>
            </a:r>
            <a:endParaRPr kumimoji="1" lang="en-US" altLang="ja-JP" sz="3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41E094AF-9F86-457C-92D7-97698C72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13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B83E44-61A9-6768-1BF4-CCB3D239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9C0725FB-82F8-B1F0-C1E9-AD8D2DB5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1" y="553998"/>
            <a:ext cx="11947078" cy="62417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E1E009EB-BE25-491F-A274-FB333AA8232F}"/>
              </a:ext>
            </a:extLst>
          </p:cNvPr>
          <p:cNvSpPr txBox="1"/>
          <p:nvPr/>
        </p:nvSpPr>
        <p:spPr>
          <a:xfrm>
            <a:off x="0" y="0"/>
            <a:ext cx="10073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Giant Radio Array for Neutrino Detection (GRAND)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29D19B6A-BD04-C38C-EAC6-56279B9966DC}"/>
              </a:ext>
            </a:extLst>
          </p:cNvPr>
          <p:cNvSpPr/>
          <p:nvPr/>
        </p:nvSpPr>
        <p:spPr>
          <a:xfrm>
            <a:off x="4627736" y="4438606"/>
            <a:ext cx="7335664" cy="228286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xmlns="" id="{6FFE706D-55B3-4F51-D105-71CC8D033689}"/>
                  </a:ext>
                </a:extLst>
              </p:cNvPr>
              <p:cNvSpPr txBox="1"/>
              <p:nvPr/>
            </p:nvSpPr>
            <p:spPr>
              <a:xfrm>
                <a:off x="4609984" y="4438606"/>
                <a:ext cx="7335663" cy="2339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Radio detection of cosmic messengers </a:t>
                </a: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(</a:t>
                </a:r>
                <a:r>
                  <a:rPr lang="en-US" altLang="ja-JP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ν</a:t>
                </a:r>
                <a:r>
                  <a:rPr lang="en-US" altLang="ja-JP" baseline="-25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τ</a:t>
                </a: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, UHECR, </a:t>
                </a:r>
                <a:r>
                  <a:rPr lang="en-US" altLang="ja-JP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γ</a:t>
                </a: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)</a:t>
                </a:r>
                <a:endParaRPr kumimoji="1" lang="en-US" altLang="ja-JP" baseline="-25000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  <a:p>
                <a:pPr>
                  <a:spcAft>
                    <a:spcPts val="400"/>
                  </a:spcAft>
                </a:pP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Target energy range: E </a:t>
                </a:r>
                <a14:m>
                  <m:oMath xmlns:m="http://schemas.openxmlformats.org/officeDocument/2006/math" xmlns="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10</a:t>
                </a:r>
                <a:r>
                  <a:rPr lang="en-US" altLang="ja-JP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17</a:t>
                </a: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eV</a:t>
                </a:r>
                <a:endPara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  <a:p>
                <a:pPr>
                  <a:spcAft>
                    <a:spcPts val="400"/>
                  </a:spcAft>
                </a:pP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Large total area (200,000 km</a:t>
                </a:r>
                <a:r>
                  <a:rPr kumimoji="1" lang="en-US" altLang="ja-JP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2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) =&gt; Large exposure</a:t>
                </a:r>
              </a:p>
              <a:p>
                <a:pPr>
                  <a:spcAft>
                    <a:spcPts val="400"/>
                  </a:spcAft>
                </a:pP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Wide instantaneous F.O.V. =&gt; Transient sources</a:t>
                </a:r>
              </a:p>
              <a:p>
                <a:pPr>
                  <a:spcAft>
                    <a:spcPts val="400"/>
                  </a:spcAft>
                </a:pP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Good angular resolution </a:t>
                </a: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(&lt;0.1°) =&gt; High sensitivity to sources</a:t>
                </a:r>
              </a:p>
              <a:p>
                <a:pPr>
                  <a:spcAft>
                    <a:spcPts val="400"/>
                  </a:spcAft>
                </a:pPr>
                <a:r>
                  <a:rPr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MM astronomy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, radio astronomy, particle physics…)</a:t>
                </a:r>
              </a:p>
              <a:p>
                <a:pPr>
                  <a:spcAft>
                    <a:spcPts val="400"/>
                  </a:spcAft>
                </a:pP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See </a:t>
                </a:r>
                <a:r>
                  <a:rPr kumimoji="1" lang="en-US" altLang="ja-JP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Haoning’s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talk (8</a:t>
                </a:r>
                <a:r>
                  <a:rPr kumimoji="1" lang="en-US" altLang="ja-JP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th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Jan.)</a:t>
                </a:r>
                <a:endParaRPr kumimoji="1" lang="ja-JP" altLang="en-US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FFE706D-55B3-4F51-D105-71CC8D033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984" y="4438606"/>
                <a:ext cx="7335663" cy="2339102"/>
              </a:xfrm>
              <a:prstGeom prst="rect">
                <a:avLst/>
              </a:prstGeom>
              <a:blipFill>
                <a:blip r:embed="rId3"/>
                <a:stretch>
                  <a:fillRect l="-518" t="-1081" b="-32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BD019C9B-3656-99C6-6820-540132484973}"/>
              </a:ext>
            </a:extLst>
          </p:cNvPr>
          <p:cNvSpPr txBox="1"/>
          <p:nvPr/>
        </p:nvSpPr>
        <p:spPr>
          <a:xfrm>
            <a:off x="135161" y="6487921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http://</a:t>
            </a:r>
            <a:r>
              <a:rPr kumimoji="1" lang="en-US" altLang="ja-JP" sz="1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grand.cnrs.fr</a:t>
            </a:r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/</a:t>
            </a:r>
            <a:endParaRPr kumimoji="1" lang="ja-JP" altLang="en-US" sz="1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C917B053-1384-BA37-6162-3777EDC6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700" y="118725"/>
            <a:ext cx="1663700" cy="1168400"/>
          </a:xfrm>
          <a:prstGeom prst="rect">
            <a:avLst/>
          </a:prstGeom>
        </p:spPr>
      </p:pic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xmlns="" id="{B9695CA4-0F90-7F86-438F-CC60CCE6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F5FBD979-3B83-28E7-B3C9-2E8C6B1BDBE4}"/>
              </a:ext>
            </a:extLst>
          </p:cNvPr>
          <p:cNvSpPr txBox="1"/>
          <p:nvPr/>
        </p:nvSpPr>
        <p:spPr>
          <a:xfrm>
            <a:off x="3038753" y="3305516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of 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extensive a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ir showers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7B7CBF91-6416-2A4C-9635-79861ED3EE38}"/>
              </a:ext>
            </a:extLst>
          </p:cNvPr>
          <p:cNvSpPr txBox="1"/>
          <p:nvPr/>
        </p:nvSpPr>
        <p:spPr>
          <a:xfrm>
            <a:off x="547365" y="4228846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1B5C72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Tau neutrino</a:t>
            </a:r>
            <a:endParaRPr kumimoji="1" lang="ja-JP" altLang="en-US" sz="2400">
              <a:solidFill>
                <a:srgbClr val="1B5C72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500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0CEBEF-7F35-DCF1-05EA-F82E1364E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397EE6E9-C982-EC37-4D37-C6F40D4CD9C1}"/>
              </a:ext>
            </a:extLst>
          </p:cNvPr>
          <p:cNvSpPr txBox="1"/>
          <p:nvPr/>
        </p:nvSpPr>
        <p:spPr>
          <a:xfrm>
            <a:off x="0" y="0"/>
            <a:ext cx="88601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Power Spectrum Distribution (PSD) of Noise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90FB3826-EB63-6A59-900B-64DE07CF7E77}"/>
              </a:ext>
            </a:extLst>
          </p:cNvPr>
          <p:cNvSpPr txBox="1"/>
          <p:nvPr/>
        </p:nvSpPr>
        <p:spPr>
          <a:xfrm>
            <a:off x="2869324" y="-651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43F87A7C-E9E3-4C9C-A9EF-C8BACB0A570C}"/>
              </a:ext>
            </a:extLst>
          </p:cNvPr>
          <p:cNvSpPr txBox="1"/>
          <p:nvPr/>
        </p:nvSpPr>
        <p:spPr>
          <a:xfrm>
            <a:off x="42040" y="635679"/>
            <a:ext cx="643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 set of 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monitoring data 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(MD) on 1</a:t>
            </a:r>
            <a:r>
              <a:rPr kumimoji="1" lang="en-US" altLang="ja-JP" sz="2000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Nov. 2024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5516400B-E161-4B6F-AEE5-B038A0E60094}"/>
              </a:ext>
            </a:extLst>
          </p:cNvPr>
          <p:cNvSpPr txBox="1"/>
          <p:nvPr/>
        </p:nvSpPr>
        <p:spPr>
          <a:xfrm>
            <a:off x="1250957" y="5663193"/>
            <a:ext cx="100976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Very clean spectra for all antenna arms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(bandpass = [30MHz, 250MHz])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Peaky lines from e.g., airplanes, FM, etc.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Global structure = Galactic noise + Instrumental noise (see later)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xmlns="" id="{15080B66-50A7-3DDF-0D5B-3D24C84C6605}"/>
              </a:ext>
            </a:extLst>
          </p:cNvPr>
          <p:cNvGrpSpPr>
            <a:grpSpLocks noChangeAspect="1"/>
          </p:cNvGrpSpPr>
          <p:nvPr/>
        </p:nvGrpSpPr>
        <p:grpSpPr>
          <a:xfrm>
            <a:off x="260461" y="1370869"/>
            <a:ext cx="5562108" cy="3960000"/>
            <a:chOff x="208648" y="1419829"/>
            <a:chExt cx="5644054" cy="4018342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xmlns="" id="{D2B80611-5451-C9A6-7968-44E63E3BC889}"/>
                </a:ext>
              </a:extLst>
            </p:cNvPr>
            <p:cNvGrpSpPr/>
            <p:nvPr/>
          </p:nvGrpSpPr>
          <p:grpSpPr>
            <a:xfrm>
              <a:off x="208648" y="1419829"/>
              <a:ext cx="5644054" cy="4018342"/>
              <a:chOff x="112927" y="1604495"/>
              <a:chExt cx="5644054" cy="4018342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xmlns="" id="{969CDF19-D0A7-B1BE-FFF5-35FD99318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99" t="6492" b="7237"/>
              <a:stretch/>
            </p:blipFill>
            <p:spPr>
              <a:xfrm>
                <a:off x="451945" y="1604495"/>
                <a:ext cx="5305036" cy="3596854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xmlns="" id="{B91C741D-9D23-166F-B627-A513E76F0EB5}"/>
                  </a:ext>
                </a:extLst>
              </p:cNvPr>
              <p:cNvSpPr txBox="1"/>
              <p:nvPr/>
            </p:nvSpPr>
            <p:spPr>
              <a:xfrm>
                <a:off x="2084425" y="4361255"/>
                <a:ext cx="29466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Colors: different DUs</a:t>
                </a:r>
                <a:endParaRPr kumimoji="1" lang="ja-JP" altLang="en-US" sz="20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xmlns="" id="{F1ACBB67-820C-98FE-866E-BD219ECFB4BF}"/>
                  </a:ext>
                </a:extLst>
              </p:cNvPr>
              <p:cNvSpPr txBox="1"/>
              <p:nvPr/>
            </p:nvSpPr>
            <p:spPr>
              <a:xfrm rot="16200000">
                <a:off x="-797419" y="3142592"/>
                <a:ext cx="21900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PSD (ADC</a:t>
                </a:r>
                <a:r>
                  <a:rPr kumimoji="1" lang="en-US" altLang="ja-JP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2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/MHz)</a:t>
                </a:r>
                <a:endParaRPr kumimoji="1" lang="ja-JP" altLang="en-US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xmlns="" id="{4F5FDDD2-D670-28FA-7125-DF3D6C643D59}"/>
                  </a:ext>
                </a:extLst>
              </p:cNvPr>
              <p:cNvSpPr txBox="1"/>
              <p:nvPr/>
            </p:nvSpPr>
            <p:spPr>
              <a:xfrm>
                <a:off x="2084425" y="5253505"/>
                <a:ext cx="21900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Frequency (MHz)</a:t>
                </a:r>
                <a:endParaRPr kumimoji="1" lang="ja-JP" altLang="en-US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xmlns="" id="{D048D304-B4DB-E77B-81CF-5EED4F80AADB}"/>
                  </a:ext>
                </a:extLst>
              </p:cNvPr>
              <p:cNvSpPr txBox="1"/>
              <p:nvPr/>
            </p:nvSpPr>
            <p:spPr>
              <a:xfrm>
                <a:off x="854715" y="1625281"/>
                <a:ext cx="11432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X-arm</a:t>
                </a:r>
                <a:endParaRPr kumimoji="1" lang="ja-JP" altLang="en-US" sz="24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p:grp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xmlns="" id="{930F4CE4-E785-CABC-28CF-157DA485439B}"/>
                </a:ext>
              </a:extLst>
            </p:cNvPr>
            <p:cNvSpPr txBox="1"/>
            <p:nvPr/>
          </p:nvSpPr>
          <p:spPr>
            <a:xfrm>
              <a:off x="3130727" y="1517922"/>
              <a:ext cx="1996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>
                      <a:alpha val="58295"/>
                    </a:srgbClr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Preliminary</a:t>
              </a:r>
              <a:endParaRPr kumimoji="1" lang="ja-JP" altLang="en-US" sz="2400" b="1">
                <a:solidFill>
                  <a:srgbClr val="FF0000">
                    <a:alpha val="58295"/>
                  </a:srgb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xmlns="" id="{1DA980CD-BE8A-D90D-49AA-06A25F6F0618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399541"/>
            <a:ext cx="5835539" cy="3960000"/>
            <a:chOff x="6557232" y="1419828"/>
            <a:chExt cx="5305036" cy="4018343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xmlns="" id="{B0F8CC49-B7B2-E295-F120-F02D4430BEA3}"/>
                </a:ext>
              </a:extLst>
            </p:cNvPr>
            <p:cNvGrpSpPr/>
            <p:nvPr/>
          </p:nvGrpSpPr>
          <p:grpSpPr>
            <a:xfrm>
              <a:off x="6557232" y="1419828"/>
              <a:ext cx="5305036" cy="4018343"/>
              <a:chOff x="6345900" y="1604494"/>
              <a:chExt cx="5305036" cy="4018343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xmlns="" id="{47E119CC-F045-D096-05DA-60D20A12C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499" t="6239" r="1" b="6239"/>
              <a:stretch/>
            </p:blipFill>
            <p:spPr>
              <a:xfrm>
                <a:off x="6345900" y="1604494"/>
                <a:ext cx="5305036" cy="3649012"/>
              </a:xfrm>
              <a:prstGeom prst="rect">
                <a:avLst/>
              </a:prstGeom>
            </p:spPr>
          </p:pic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xmlns="" id="{4D5E672B-49FC-A7B5-7F32-43D981E8FACF}"/>
                  </a:ext>
                </a:extLst>
              </p:cNvPr>
              <p:cNvSpPr txBox="1"/>
              <p:nvPr/>
            </p:nvSpPr>
            <p:spPr>
              <a:xfrm>
                <a:off x="8133129" y="5253505"/>
                <a:ext cx="21900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Frequency (MHz)</a:t>
                </a:r>
                <a:endParaRPr kumimoji="1" lang="ja-JP" altLang="en-US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xmlns="" id="{DBCF0B5D-9C27-D90A-4752-C3F6C4CB5B25}"/>
                  </a:ext>
                </a:extLst>
              </p:cNvPr>
              <p:cNvSpPr txBox="1"/>
              <p:nvPr/>
            </p:nvSpPr>
            <p:spPr>
              <a:xfrm>
                <a:off x="6777294" y="1629956"/>
                <a:ext cx="11320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Y</a:t>
                </a: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-arm</a:t>
                </a:r>
                <a:endParaRPr kumimoji="1" lang="ja-JP" altLang="en-US" sz="24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xmlns="" id="{5A70EB55-9F44-B490-6BD3-78A767831FB3}"/>
                </a:ext>
              </a:extLst>
            </p:cNvPr>
            <p:cNvSpPr txBox="1"/>
            <p:nvPr/>
          </p:nvSpPr>
          <p:spPr>
            <a:xfrm>
              <a:off x="8334494" y="4233146"/>
              <a:ext cx="1996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>
                      <a:alpha val="58295"/>
                    </a:srgbClr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Preliminary</a:t>
              </a:r>
              <a:endParaRPr kumimoji="1" lang="ja-JP" altLang="en-US" sz="2400" b="1">
                <a:solidFill>
                  <a:srgbClr val="FF0000">
                    <a:alpha val="58295"/>
                  </a:srgb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39C9370C-597F-392F-733E-A2939BC2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20</a:t>
            </a:fld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ABAAA6E5-148E-09A1-83F4-88866479C30A}"/>
              </a:ext>
            </a:extLst>
          </p:cNvPr>
          <p:cNvGrpSpPr/>
          <p:nvPr/>
        </p:nvGrpSpPr>
        <p:grpSpPr>
          <a:xfrm>
            <a:off x="9474200" y="83790"/>
            <a:ext cx="1778985" cy="2727444"/>
            <a:chOff x="9474200" y="83790"/>
            <a:chExt cx="1778985" cy="2727444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xmlns="" id="{3B9DEEEC-04E2-FFF1-68B7-8DE3C0FF6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" b="1268"/>
            <a:stretch/>
          </p:blipFill>
          <p:spPr>
            <a:xfrm>
              <a:off x="9474200" y="83790"/>
              <a:ext cx="1778985" cy="27274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xmlns="" id="{2AA613D1-5544-25F6-4841-07BBBA457910}"/>
                </a:ext>
              </a:extLst>
            </p:cNvPr>
            <p:cNvSpPr/>
            <p:nvPr/>
          </p:nvSpPr>
          <p:spPr>
            <a:xfrm>
              <a:off x="9474200" y="308811"/>
              <a:ext cx="313267" cy="3586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8576A5C3-5689-B853-3012-A1EBFE523BFF}"/>
              </a:ext>
            </a:extLst>
          </p:cNvPr>
          <p:cNvSpPr/>
          <p:nvPr/>
        </p:nvSpPr>
        <p:spPr>
          <a:xfrm>
            <a:off x="10026517" y="630885"/>
            <a:ext cx="366565" cy="230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8BF53CA8-F197-4B27-4D5E-9E2FE99606A8}"/>
              </a:ext>
            </a:extLst>
          </p:cNvPr>
          <p:cNvSpPr/>
          <p:nvPr/>
        </p:nvSpPr>
        <p:spPr>
          <a:xfrm>
            <a:off x="10026517" y="279295"/>
            <a:ext cx="366565" cy="230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FC4F4235-2227-2ABF-1ECA-E3443FE0C9F7}"/>
              </a:ext>
            </a:extLst>
          </p:cNvPr>
          <p:cNvSpPr txBox="1"/>
          <p:nvPr/>
        </p:nvSpPr>
        <p:spPr>
          <a:xfrm>
            <a:off x="1806664" y="982571"/>
            <a:ext cx="4901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Monitoring data: Non-biased data taking for 10s</a:t>
            </a:r>
          </a:p>
        </p:txBody>
      </p:sp>
    </p:spTree>
    <p:extLst>
      <p:ext uri="{BB962C8B-B14F-4D97-AF65-F5344CB8AC3E}">
        <p14:creationId xmlns:p14="http://schemas.microsoft.com/office/powerpoint/2010/main" val="261856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96B916-1E07-40AB-1620-83A156136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99CECDD6-4CEC-CC5D-8706-5E3EDCD79D21}"/>
              </a:ext>
            </a:extLst>
          </p:cNvPr>
          <p:cNvSpPr txBox="1"/>
          <p:nvPr/>
        </p:nvSpPr>
        <p:spPr>
          <a:xfrm>
            <a:off x="0" y="0"/>
            <a:ext cx="88601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Power Spectrum Distribution (PSD) of Noise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0BB97944-4689-702D-3121-BEAAD1B4562F}"/>
              </a:ext>
            </a:extLst>
          </p:cNvPr>
          <p:cNvSpPr txBox="1"/>
          <p:nvPr/>
        </p:nvSpPr>
        <p:spPr>
          <a:xfrm>
            <a:off x="2869324" y="-651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368D5C59-CA31-3424-A3A5-5C5E386FF47B}"/>
              </a:ext>
            </a:extLst>
          </p:cNvPr>
          <p:cNvSpPr txBox="1"/>
          <p:nvPr/>
        </p:nvSpPr>
        <p:spPr>
          <a:xfrm>
            <a:off x="1250957" y="5663193"/>
            <a:ext cx="100976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Very clean spectra for all antenna arms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(bandpass = [30MHz, 250MHz])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Peaky lines from e.g., airplanes, FM, etc.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Global structure = Galactic noise + Instrumental noise (see later)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342F2271-7E30-6748-EA49-41B52AE7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21</a:t>
            </a:fld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48D6CAFD-0809-C506-023E-E4E259D037F7}"/>
              </a:ext>
            </a:extLst>
          </p:cNvPr>
          <p:cNvGrpSpPr>
            <a:grpSpLocks noChangeAspect="1"/>
          </p:cNvGrpSpPr>
          <p:nvPr/>
        </p:nvGrpSpPr>
        <p:grpSpPr>
          <a:xfrm>
            <a:off x="945293" y="1449000"/>
            <a:ext cx="5625219" cy="3960000"/>
            <a:chOff x="2679224" y="1488595"/>
            <a:chExt cx="4602452" cy="3240000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xmlns="" id="{76D98222-2DF9-BB50-80F4-E8BEE1FF5A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54055" y="1488595"/>
              <a:ext cx="4227621" cy="3240000"/>
              <a:chOff x="4222082" y="239395"/>
              <a:chExt cx="4686556" cy="3591723"/>
            </a:xfrm>
          </p:grpSpPr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xmlns="" id="{07F35C3E-9297-7AF5-4473-CA1E44AC1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965" t="322" r="1072" b="4956"/>
              <a:stretch/>
            </p:blipFill>
            <p:spPr>
              <a:xfrm>
                <a:off x="4222082" y="239395"/>
                <a:ext cx="4686556" cy="3269119"/>
              </a:xfrm>
              <a:prstGeom prst="rect">
                <a:avLst/>
              </a:prstGeom>
            </p:spPr>
          </p:pic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xmlns="" id="{1282ACBF-2237-380D-2506-1FD8FE35508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01483" y="249740"/>
                <a:ext cx="3741558" cy="3581378"/>
                <a:chOff x="950436" y="1440615"/>
                <a:chExt cx="4176350" cy="3997556"/>
              </a:xfrm>
            </p:grpSpPr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xmlns="" id="{8746F780-07AF-69F9-24D0-DCB3A8285612}"/>
                    </a:ext>
                  </a:extLst>
                </p:cNvPr>
                <p:cNvGrpSpPr/>
                <p:nvPr/>
              </p:nvGrpSpPr>
              <p:grpSpPr>
                <a:xfrm>
                  <a:off x="950436" y="1440615"/>
                  <a:ext cx="3419733" cy="3997556"/>
                  <a:chOff x="854715" y="1625281"/>
                  <a:chExt cx="3419733" cy="3997556"/>
                </a:xfrm>
              </p:grpSpPr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xmlns="" id="{7F7B7C28-0F90-B6A3-4E3D-268350AB84D9}"/>
                      </a:ext>
                    </a:extLst>
                  </p:cNvPr>
                  <p:cNvSpPr txBox="1"/>
                  <p:nvPr/>
                </p:nvSpPr>
                <p:spPr>
                  <a:xfrm>
                    <a:off x="2084425" y="5253505"/>
                    <a:ext cx="219002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Hiragino Sans W4" panose="020B0400000000000000" pitchFamily="34" charset="-128"/>
                        <a:ea typeface="Hiragino Sans W4" panose="020B0400000000000000" pitchFamily="34" charset="-128"/>
                      </a:rPr>
                      <a:t>Frequency (MHz)</a:t>
                    </a:r>
                    <a:endParaRPr kumimoji="1" lang="ja-JP" altLang="en-US">
                      <a:latin typeface="Hiragino Sans W4" panose="020B0400000000000000" pitchFamily="34" charset="-128"/>
                      <a:ea typeface="Hiragino Sans W4" panose="020B0400000000000000" pitchFamily="34" charset="-128"/>
                    </a:endParaRPr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xmlns="" id="{310CECBB-26A7-1E5C-9D06-D79EA763AA75}"/>
                      </a:ext>
                    </a:extLst>
                  </p:cNvPr>
                  <p:cNvSpPr txBox="1"/>
                  <p:nvPr/>
                </p:nvSpPr>
                <p:spPr>
                  <a:xfrm>
                    <a:off x="854715" y="1625281"/>
                    <a:ext cx="1388861" cy="5712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400" dirty="0">
                        <a:latin typeface="Hiragino Sans W4" panose="020B0400000000000000" pitchFamily="34" charset="-128"/>
                        <a:ea typeface="Hiragino Sans W4" panose="020B0400000000000000" pitchFamily="34" charset="-128"/>
                      </a:rPr>
                      <a:t>Z</a:t>
                    </a:r>
                    <a:r>
                      <a:rPr kumimoji="1" lang="en-US" altLang="ja-JP" sz="2400" dirty="0">
                        <a:latin typeface="Hiragino Sans W4" panose="020B0400000000000000" pitchFamily="34" charset="-128"/>
                        <a:ea typeface="Hiragino Sans W4" panose="020B0400000000000000" pitchFamily="34" charset="-128"/>
                      </a:rPr>
                      <a:t>-arm</a:t>
                    </a:r>
                    <a:endParaRPr kumimoji="1" lang="ja-JP" altLang="en-US" sz="2400">
                      <a:latin typeface="Hiragino Sans W4" panose="020B0400000000000000" pitchFamily="34" charset="-128"/>
                      <a:ea typeface="Hiragino Sans W4" panose="020B0400000000000000" pitchFamily="34" charset="-128"/>
                    </a:endParaRPr>
                  </a:p>
                </p:txBody>
              </p:sp>
            </p:grp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xmlns="" id="{2AD5A7F2-3CDD-DBF9-D556-6FEC8FAF129C}"/>
                    </a:ext>
                  </a:extLst>
                </p:cNvPr>
                <p:cNvSpPr txBox="1"/>
                <p:nvPr/>
              </p:nvSpPr>
              <p:spPr>
                <a:xfrm>
                  <a:off x="3130727" y="1517922"/>
                  <a:ext cx="199605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>
                      <a:solidFill>
                        <a:srgbClr val="FF0000">
                          <a:alpha val="58295"/>
                        </a:srgbClr>
                      </a:solidFill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Preliminary</a:t>
                  </a:r>
                  <a:endParaRPr kumimoji="1" lang="ja-JP" altLang="en-US" sz="2400" b="1">
                    <a:solidFill>
                      <a:srgbClr val="FF0000">
                        <a:alpha val="58295"/>
                      </a:srgbClr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</p:grpSp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xmlns="" id="{27A906DE-F5F9-A526-75FC-997BA8B7F194}"/>
                </a:ext>
              </a:extLst>
            </p:cNvPr>
            <p:cNvSpPr txBox="1"/>
            <p:nvPr/>
          </p:nvSpPr>
          <p:spPr>
            <a:xfrm rot="16200000">
              <a:off x="1782096" y="2710177"/>
              <a:ext cx="2158226" cy="36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PSD (ADC</a:t>
              </a:r>
              <a:r>
                <a:rPr kumimoji="1" lang="en-US" altLang="ja-JP" baseline="30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2</a:t>
              </a:r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/MHz)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9E783963-27F1-A2C0-56F5-DCC8EFC9F8C7}"/>
              </a:ext>
            </a:extLst>
          </p:cNvPr>
          <p:cNvSpPr txBox="1"/>
          <p:nvPr/>
        </p:nvSpPr>
        <p:spPr>
          <a:xfrm>
            <a:off x="3094351" y="4344953"/>
            <a:ext cx="2903858" cy="394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Colors: different DUs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xmlns="" id="{C96C0113-6438-3908-825F-ECC995BD2AC9}"/>
              </a:ext>
            </a:extLst>
          </p:cNvPr>
          <p:cNvGrpSpPr>
            <a:grpSpLocks noChangeAspect="1"/>
          </p:cNvGrpSpPr>
          <p:nvPr/>
        </p:nvGrpSpPr>
        <p:grpSpPr>
          <a:xfrm>
            <a:off x="7874135" y="948595"/>
            <a:ext cx="2757110" cy="4320000"/>
            <a:chOff x="8923866" y="2106617"/>
            <a:chExt cx="1778985" cy="2787417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xmlns="" id="{DC0160E8-4950-ABB6-FA6A-2B035C560A44}"/>
                </a:ext>
              </a:extLst>
            </p:cNvPr>
            <p:cNvGrpSpPr/>
            <p:nvPr/>
          </p:nvGrpSpPr>
          <p:grpSpPr>
            <a:xfrm>
              <a:off x="8923866" y="2166590"/>
              <a:ext cx="1778985" cy="2727444"/>
              <a:chOff x="9474200" y="83790"/>
              <a:chExt cx="1778985" cy="2727444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xmlns="" id="{E7D8254D-F0F6-B721-1880-BE9D84DB7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" b="1268"/>
              <a:stretch/>
            </p:blipFill>
            <p:spPr>
              <a:xfrm>
                <a:off x="9474200" y="83790"/>
                <a:ext cx="1778985" cy="2727444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xmlns="" id="{4D69D9A9-0BFB-5142-1A6B-60DF8EA21AF6}"/>
                  </a:ext>
                </a:extLst>
              </p:cNvPr>
              <p:cNvSpPr/>
              <p:nvPr/>
            </p:nvSpPr>
            <p:spPr>
              <a:xfrm>
                <a:off x="9474200" y="308811"/>
                <a:ext cx="313267" cy="358680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DED4FDEB-29DC-773C-FF82-C325570F17BF}"/>
                </a:ext>
              </a:extLst>
            </p:cNvPr>
            <p:cNvSpPr/>
            <p:nvPr/>
          </p:nvSpPr>
          <p:spPr>
            <a:xfrm>
              <a:off x="9798917" y="2106617"/>
              <a:ext cx="366565" cy="2305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216AFF81-66D5-7DF8-0B4C-DFA5998A3147}"/>
              </a:ext>
            </a:extLst>
          </p:cNvPr>
          <p:cNvSpPr txBox="1"/>
          <p:nvPr/>
        </p:nvSpPr>
        <p:spPr>
          <a:xfrm>
            <a:off x="1806664" y="982571"/>
            <a:ext cx="4901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Monitoring data: Non-biased data taking for 10s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3D5EFEF2-EFE1-3212-EE8A-AE9DE04CFE99}"/>
              </a:ext>
            </a:extLst>
          </p:cNvPr>
          <p:cNvSpPr txBox="1"/>
          <p:nvPr/>
        </p:nvSpPr>
        <p:spPr>
          <a:xfrm>
            <a:off x="42040" y="635679"/>
            <a:ext cx="643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 set of 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monitoring data 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(MD) on 1</a:t>
            </a:r>
            <a:r>
              <a:rPr kumimoji="1" lang="en-US" altLang="ja-JP" sz="2000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Nov. 2024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6954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1FB6BA-F3E3-1F9C-B3F0-194B29A5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EB4E67D9-52C2-C86F-992F-AC8793A6484D}"/>
              </a:ext>
            </a:extLst>
          </p:cNvPr>
          <p:cNvSpPr txBox="1"/>
          <p:nvPr/>
        </p:nvSpPr>
        <p:spPr>
          <a:xfrm>
            <a:off x="0" y="0"/>
            <a:ext cx="33233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Stability of Data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24981ED4-B342-B8C1-5B4C-8CCAF75BC784}"/>
              </a:ext>
            </a:extLst>
          </p:cNvPr>
          <p:cNvSpPr txBox="1"/>
          <p:nvPr/>
        </p:nvSpPr>
        <p:spPr>
          <a:xfrm>
            <a:off x="4373388" y="5853956"/>
            <a:ext cx="330731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Very stably taking data</a:t>
            </a:r>
            <a:endParaRPr kumimoji="1" lang="ja-JP" altLang="en-US" sz="2000" b="1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3BC26C40-6CD3-87DF-DE83-D82FD25600E3}"/>
              </a:ext>
            </a:extLst>
          </p:cNvPr>
          <p:cNvSpPr txBox="1"/>
          <p:nvPr/>
        </p:nvSpPr>
        <p:spPr>
          <a:xfrm>
            <a:off x="1861507" y="6369457"/>
            <a:ext cx="846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Periodic behavior: Likely due to the periodicity of Galactic noise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xmlns="" id="{85228A19-CB0E-9E87-7C44-B7BB1444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22</a:t>
            </a:fld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xmlns="" id="{8E76809F-A4C4-E129-F73F-3A0CBFE06C5F}"/>
              </a:ext>
            </a:extLst>
          </p:cNvPr>
          <p:cNvGrpSpPr/>
          <p:nvPr/>
        </p:nvGrpSpPr>
        <p:grpSpPr>
          <a:xfrm>
            <a:off x="2163395" y="553998"/>
            <a:ext cx="8095381" cy="5137035"/>
            <a:chOff x="1469252" y="602626"/>
            <a:chExt cx="8095381" cy="5137035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xmlns="" id="{5B428836-7D05-7E1B-5EDD-A79108DF538C}"/>
                </a:ext>
              </a:extLst>
            </p:cNvPr>
            <p:cNvGrpSpPr/>
            <p:nvPr/>
          </p:nvGrpSpPr>
          <p:grpSpPr>
            <a:xfrm>
              <a:off x="1469252" y="602626"/>
              <a:ext cx="8095381" cy="5137035"/>
              <a:chOff x="1469252" y="602626"/>
              <a:chExt cx="8095381" cy="5137035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xmlns="" id="{BA5E2643-0501-7E7A-AD9C-9FDE4918C5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69252" y="602626"/>
                <a:ext cx="7729781" cy="5041308"/>
                <a:chOff x="670457" y="621324"/>
                <a:chExt cx="8353968" cy="5448399"/>
              </a:xfrm>
            </p:grpSpPr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xmlns="" id="{7785E77D-D8BB-D8A8-CF7D-71F815314A72}"/>
                    </a:ext>
                  </a:extLst>
                </p:cNvPr>
                <p:cNvGrpSpPr/>
                <p:nvPr/>
              </p:nvGrpSpPr>
              <p:grpSpPr>
                <a:xfrm>
                  <a:off x="670457" y="622738"/>
                  <a:ext cx="8353968" cy="5446985"/>
                  <a:chOff x="788698" y="457200"/>
                  <a:chExt cx="8353968" cy="5446985"/>
                </a:xfrm>
              </p:grpSpPr>
              <p:pic>
                <p:nvPicPr>
                  <p:cNvPr id="3" name="図 2">
                    <a:extLst>
                      <a:ext uri="{FF2B5EF4-FFF2-40B4-BE49-F238E27FC236}">
                        <a16:creationId xmlns:a16="http://schemas.microsoft.com/office/drawing/2014/main" xmlns="" id="{628F9BE8-027D-4D80-4F53-1D6078815D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t="-2491" r="21297" b="33129"/>
                  <a:stretch/>
                </p:blipFill>
                <p:spPr>
                  <a:xfrm>
                    <a:off x="788698" y="457200"/>
                    <a:ext cx="8353968" cy="5446985"/>
                  </a:xfrm>
                  <a:prstGeom prst="rect">
                    <a:avLst/>
                  </a:prstGeom>
                </p:spPr>
              </p:pic>
              <p:sp>
                <p:nvSpPr>
                  <p:cNvPr id="12" name="正方形/長方形 11">
                    <a:extLst>
                      <a:ext uri="{FF2B5EF4-FFF2-40B4-BE49-F238E27FC236}">
                        <a16:creationId xmlns:a16="http://schemas.microsoft.com/office/drawing/2014/main" xmlns="" id="{243CF9B5-415C-0207-30D8-28FDA72F7E80}"/>
                      </a:ext>
                    </a:extLst>
                  </p:cNvPr>
                  <p:cNvSpPr/>
                  <p:nvPr/>
                </p:nvSpPr>
                <p:spPr>
                  <a:xfrm>
                    <a:off x="5268310" y="480848"/>
                    <a:ext cx="1983828" cy="3468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xmlns="" id="{6DCA8C89-99A9-5F7A-6214-215C31852C9C}"/>
                    </a:ext>
                  </a:extLst>
                </p:cNvPr>
                <p:cNvSpPr txBox="1"/>
                <p:nvPr/>
              </p:nvSpPr>
              <p:spPr>
                <a:xfrm>
                  <a:off x="1924075" y="621324"/>
                  <a:ext cx="60933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RMS of ADC traces of DU1011 in 60-80MHz (MD)</a:t>
                  </a:r>
                  <a:endPara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xmlns="" id="{61D3AC1B-B549-6B0F-38E1-7A8043053EC1}"/>
                    </a:ext>
                  </a:extLst>
                </p:cNvPr>
                <p:cNvSpPr txBox="1"/>
                <p:nvPr/>
              </p:nvSpPr>
              <p:spPr>
                <a:xfrm>
                  <a:off x="3849410" y="2690382"/>
                  <a:ext cx="199605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>
                      <a:solidFill>
                        <a:srgbClr val="FF0000">
                          <a:alpha val="58295"/>
                        </a:srgbClr>
                      </a:solidFill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Preliminary</a:t>
                  </a:r>
                  <a:endParaRPr kumimoji="1" lang="ja-JP" altLang="en-US" sz="2400" b="1">
                    <a:solidFill>
                      <a:srgbClr val="FF0000">
                        <a:alpha val="58295"/>
                      </a:srgbClr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xmlns="" id="{708775C4-B9E4-3FBF-B234-FFFE32721448}"/>
                    </a:ext>
                  </a:extLst>
                </p:cNvPr>
                <p:cNvSpPr txBox="1"/>
                <p:nvPr/>
              </p:nvSpPr>
              <p:spPr>
                <a:xfrm>
                  <a:off x="3849410" y="5158304"/>
                  <a:ext cx="199605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>
                      <a:solidFill>
                        <a:srgbClr val="FF0000">
                          <a:alpha val="58295"/>
                        </a:srgbClr>
                      </a:solidFill>
                      <a:latin typeface="Hiragino Sans W4" panose="020B0400000000000000" pitchFamily="34" charset="-128"/>
                      <a:ea typeface="Hiragino Sans W4" panose="020B0400000000000000" pitchFamily="34" charset="-128"/>
                    </a:rPr>
                    <a:t>Preliminary</a:t>
                  </a:r>
                  <a:endParaRPr kumimoji="1" lang="ja-JP" altLang="en-US" sz="2400" b="1">
                    <a:solidFill>
                      <a:srgbClr val="FF0000">
                        <a:alpha val="58295"/>
                      </a:srgbClr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endParaRPr>
                </a:p>
              </p:txBody>
            </p:sp>
          </p:grp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xmlns="" id="{0C1CF44D-2D7D-B0AF-6B70-712BA2465DAA}"/>
                  </a:ext>
                </a:extLst>
              </p:cNvPr>
              <p:cNvSpPr/>
              <p:nvPr/>
            </p:nvSpPr>
            <p:spPr>
              <a:xfrm>
                <a:off x="9169216" y="3113996"/>
                <a:ext cx="395417" cy="1830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xmlns="" id="{732E8295-F9DC-DF3C-B377-B0D614CC7365}"/>
                  </a:ext>
                </a:extLst>
              </p:cNvPr>
              <p:cNvSpPr/>
              <p:nvPr/>
            </p:nvSpPr>
            <p:spPr>
              <a:xfrm>
                <a:off x="9128029" y="5556651"/>
                <a:ext cx="395417" cy="1830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xmlns="" id="{B8724E14-97D7-83D2-5DC7-E80F22FB3E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7962" y="974762"/>
              <a:ext cx="0" cy="1974175"/>
            </a:xfrm>
            <a:prstGeom prst="line">
              <a:avLst/>
            </a:prstGeom>
            <a:ln w="8890">
              <a:solidFill>
                <a:srgbClr val="7C7C7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xmlns="" id="{3292B5A9-802D-8BD8-386C-D1042A9925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1288" y="3341769"/>
              <a:ext cx="0" cy="1954153"/>
            </a:xfrm>
            <a:prstGeom prst="line">
              <a:avLst/>
            </a:prstGeom>
            <a:ln w="8890">
              <a:solidFill>
                <a:srgbClr val="7C7C7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xmlns="" id="{E1F14F34-4653-975E-967B-926EAB3BAACC}"/>
                </a:ext>
              </a:extLst>
            </p:cNvPr>
            <p:cNvSpPr txBox="1"/>
            <p:nvPr/>
          </p:nvSpPr>
          <p:spPr>
            <a:xfrm>
              <a:off x="8157631" y="2574928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X-arm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xmlns="" id="{AE8E5954-8EC5-C45F-17A4-84EC12E38B6B}"/>
                </a:ext>
              </a:extLst>
            </p:cNvPr>
            <p:cNvSpPr txBox="1"/>
            <p:nvPr/>
          </p:nvSpPr>
          <p:spPr>
            <a:xfrm>
              <a:off x="8157631" y="4911468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Y</a:t>
              </a:r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-arm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031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CC6F89-C5EF-1B22-5CCF-98003DE2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6501D2D8-436E-E52D-E95F-EA54D970C6F1}"/>
              </a:ext>
            </a:extLst>
          </p:cNvPr>
          <p:cNvSpPr txBox="1"/>
          <p:nvPr/>
        </p:nvSpPr>
        <p:spPr>
          <a:xfrm>
            <a:off x="0" y="0"/>
            <a:ext cx="93843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Detector Calibration: Modeling of PSD of Noise</a:t>
            </a:r>
            <a:endParaRPr kumimoji="1" lang="en-US" altLang="ja-JP" sz="3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xmlns="" id="{86846A33-217D-A024-CB6C-57DEDDD01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09" y="1816372"/>
            <a:ext cx="8380491" cy="4635862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29FA1192-71F7-4021-CE64-CB755DDF5597}"/>
              </a:ext>
            </a:extLst>
          </p:cNvPr>
          <p:cNvSpPr txBox="1"/>
          <p:nvPr/>
        </p:nvSpPr>
        <p:spPr>
          <a:xfrm>
            <a:off x="930964" y="840568"/>
            <a:ext cx="10330072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</a:t>
            </a:r>
            <a:r>
              <a:rPr kumimoji="1" lang="en-US" altLang="ja-JP" sz="2000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main contribution: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Galactic noise 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(Radio synchrotron emission of electrons)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5DA57CB5-4DE3-61E3-D591-A04C9319F8CC}"/>
              </a:ext>
            </a:extLst>
          </p:cNvPr>
          <p:cNvSpPr txBox="1"/>
          <p:nvPr/>
        </p:nvSpPr>
        <p:spPr>
          <a:xfrm>
            <a:off x="2209800" y="6400412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arXiv:1810.09994v3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xmlns="" id="{7BF0DEDB-72AB-3AFF-1618-553173DB050E}"/>
              </a:ext>
            </a:extLst>
          </p:cNvPr>
          <p:cNvSpPr txBox="1"/>
          <p:nvPr/>
        </p:nvSpPr>
        <p:spPr>
          <a:xfrm>
            <a:off x="4607810" y="1447040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Radio noise 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spectrum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5" name="スライド番号プレースホルダー 44">
            <a:extLst>
              <a:ext uri="{FF2B5EF4-FFF2-40B4-BE49-F238E27FC236}">
                <a16:creationId xmlns:a16="http://schemas.microsoft.com/office/drawing/2014/main" xmlns="" id="{15BCEC79-96DD-BC8A-288E-AE4CE993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11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C6A655-D8D0-1433-6858-41049363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xmlns="" id="{E640D15C-DF76-8003-0679-3745391D4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95" y="1732804"/>
            <a:ext cx="9326205" cy="43133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B089851A-CD75-4CA8-5452-A84AE0D779F1}"/>
              </a:ext>
            </a:extLst>
          </p:cNvPr>
          <p:cNvSpPr txBox="1"/>
          <p:nvPr/>
        </p:nvSpPr>
        <p:spPr>
          <a:xfrm>
            <a:off x="0" y="0"/>
            <a:ext cx="93843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Detector Calibration: Modeling of PSD of Noise</a:t>
            </a:r>
            <a:endParaRPr kumimoji="1" lang="en-US" altLang="ja-JP" sz="3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86359D18-E0F0-9481-8D9C-F25E6926423E}"/>
              </a:ext>
            </a:extLst>
          </p:cNvPr>
          <p:cNvSpPr txBox="1"/>
          <p:nvPr/>
        </p:nvSpPr>
        <p:spPr>
          <a:xfrm>
            <a:off x="988228" y="821753"/>
            <a:ext cx="9979016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</a:t>
            </a:r>
            <a:r>
              <a:rPr lang="en-US" altLang="ja-JP" sz="2000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nd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main contribution: Inner hardware noise from the radio frequency chain</a:t>
            </a: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5" name="スライド番号プレースホルダー 44">
            <a:extLst>
              <a:ext uri="{FF2B5EF4-FFF2-40B4-BE49-F238E27FC236}">
                <a16:creationId xmlns:a16="http://schemas.microsoft.com/office/drawing/2014/main" xmlns="" id="{A894DA85-6524-4164-6150-D09B1E93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63B1E7A-C5CB-AAEA-6186-8FE19E185E04}"/>
              </a:ext>
            </a:extLst>
          </p:cNvPr>
          <p:cNvSpPr txBox="1"/>
          <p:nvPr/>
        </p:nvSpPr>
        <p:spPr>
          <a:xfrm>
            <a:off x="3164748" y="1363472"/>
            <a:ext cx="586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Schematic diagram of the radio frequency chain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88F8F285-7315-6D00-3F78-E2FAB8632B93}"/>
              </a:ext>
            </a:extLst>
          </p:cNvPr>
          <p:cNvSpPr txBox="1"/>
          <p:nvPr/>
        </p:nvSpPr>
        <p:spPr>
          <a:xfrm>
            <a:off x="176783" y="6102465"/>
            <a:ext cx="1201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Hardware noise model is created from the S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-parameters measurements 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in laboratory (@T = 25K)</a:t>
            </a:r>
          </a:p>
        </p:txBody>
      </p:sp>
    </p:spTree>
    <p:extLst>
      <p:ext uri="{BB962C8B-B14F-4D97-AF65-F5344CB8AC3E}">
        <p14:creationId xmlns:p14="http://schemas.microsoft.com/office/powerpoint/2010/main" val="3940539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C0EBDF-747F-899C-AB91-4596F626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508AD7E-692B-23A3-BFED-F5D6C07D076F}"/>
              </a:ext>
            </a:extLst>
          </p:cNvPr>
          <p:cNvSpPr txBox="1"/>
          <p:nvPr/>
        </p:nvSpPr>
        <p:spPr>
          <a:xfrm>
            <a:off x="0" y="0"/>
            <a:ext cx="93843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Detector Calibration: Modeling of PSD of Noise</a:t>
            </a:r>
            <a:endParaRPr kumimoji="1" lang="en-US" altLang="ja-JP" sz="3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xmlns="" id="{0EBDE0D7-336E-726A-3F54-BB526E65F12D}"/>
              </a:ext>
            </a:extLst>
          </p:cNvPr>
          <p:cNvGrpSpPr/>
          <p:nvPr/>
        </p:nvGrpSpPr>
        <p:grpSpPr>
          <a:xfrm>
            <a:off x="203900" y="709927"/>
            <a:ext cx="6531329" cy="4975360"/>
            <a:chOff x="259079" y="911667"/>
            <a:chExt cx="6531329" cy="4975360"/>
          </a:xfrm>
        </p:grpSpPr>
        <p:pic>
          <p:nvPicPr>
            <p:cNvPr id="3" name="図 2" descr="グラフ, ヒストグラム&#10;&#10;自動的に生成された説明">
              <a:extLst>
                <a:ext uri="{FF2B5EF4-FFF2-40B4-BE49-F238E27FC236}">
                  <a16:creationId xmlns:a16="http://schemas.microsoft.com/office/drawing/2014/main" xmlns="" id="{A4031191-B0DB-7811-422C-4EA6CD54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187"/>
            <a:stretch/>
          </p:blipFill>
          <p:spPr>
            <a:xfrm>
              <a:off x="259079" y="1324303"/>
              <a:ext cx="6531329" cy="4562724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xmlns="" id="{63DE2630-5477-D1D0-7ECD-895D42F9170D}"/>
                </a:ext>
              </a:extLst>
            </p:cNvPr>
            <p:cNvSpPr txBox="1"/>
            <p:nvPr/>
          </p:nvSpPr>
          <p:spPr>
            <a:xfrm>
              <a:off x="1990641" y="4588184"/>
              <a:ext cx="2600392" cy="36933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FF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Galactic noise model</a:t>
              </a:r>
              <a:endParaRPr kumimoji="1" lang="ja-JP" altLang="en-US">
                <a:solidFill>
                  <a:srgbClr val="FFFF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xmlns="" id="{0C7E2E36-1E47-ADD2-8690-15A344A0332C}"/>
                </a:ext>
              </a:extLst>
            </p:cNvPr>
            <p:cNvSpPr txBox="1"/>
            <p:nvPr/>
          </p:nvSpPr>
          <p:spPr>
            <a:xfrm>
              <a:off x="2192942" y="3244334"/>
              <a:ext cx="2829621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7030A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Hardware noise model</a:t>
              </a:r>
              <a:endParaRPr kumimoji="1" lang="ja-JP" altLang="en-US">
                <a:solidFill>
                  <a:srgbClr val="7030A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xmlns="" id="{3DA48E39-8D6B-3B92-209F-B1D543B01A3A}"/>
                </a:ext>
              </a:extLst>
            </p:cNvPr>
            <p:cNvSpPr txBox="1"/>
            <p:nvPr/>
          </p:nvSpPr>
          <p:spPr>
            <a:xfrm>
              <a:off x="1219117" y="911667"/>
              <a:ext cx="4777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PSD of X arm (MD, average of 32 DUs)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A918FEB8-376F-98F5-970E-429B4B7BB36A}"/>
                </a:ext>
              </a:extLst>
            </p:cNvPr>
            <p:cNvSpPr txBox="1"/>
            <p:nvPr/>
          </p:nvSpPr>
          <p:spPr>
            <a:xfrm>
              <a:off x="1162369" y="1322845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LST = 11h</a:t>
              </a:r>
              <a:endParaRPr kumimoji="1" lang="ja-JP" altLang="en-US" sz="14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7B9A4F76-DC92-109B-219C-59745D0F1107}"/>
              </a:ext>
            </a:extLst>
          </p:cNvPr>
          <p:cNvSpPr txBox="1"/>
          <p:nvPr/>
        </p:nvSpPr>
        <p:spPr>
          <a:xfrm>
            <a:off x="1921396" y="6171684"/>
            <a:ext cx="78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Model (Galactic noise + Hardware noise) well explains the data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xmlns="" id="{32B099A0-C8BB-53EF-3306-A1D49D89CC51}"/>
              </a:ext>
            </a:extLst>
          </p:cNvPr>
          <p:cNvCxnSpPr>
            <a:cxnSpLocks/>
          </p:cNvCxnSpPr>
          <p:nvPr/>
        </p:nvCxnSpPr>
        <p:spPr>
          <a:xfrm flipV="1">
            <a:off x="4959500" y="3029215"/>
            <a:ext cx="1642262" cy="3695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12A28A20-BD4F-93E6-D154-6770B9343AF8}"/>
              </a:ext>
            </a:extLst>
          </p:cNvPr>
          <p:cNvSpPr txBox="1"/>
          <p:nvPr/>
        </p:nvSpPr>
        <p:spPr>
          <a:xfrm>
            <a:off x="1075622" y="1368444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>
                    <a:alpha val="58295"/>
                  </a:srgb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Preliminary</a:t>
            </a:r>
            <a:endParaRPr kumimoji="1" lang="ja-JP" altLang="en-US" sz="2400" b="1">
              <a:solidFill>
                <a:srgbClr val="FF0000">
                  <a:alpha val="58295"/>
                </a:srgbClr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7A75A37D-1DFB-E25A-6E23-DCC5F34325D8}"/>
              </a:ext>
            </a:extLst>
          </p:cNvPr>
          <p:cNvSpPr/>
          <p:nvPr/>
        </p:nvSpPr>
        <p:spPr>
          <a:xfrm>
            <a:off x="4398264" y="1244216"/>
            <a:ext cx="1697735" cy="1125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918326D2-8C8A-48BD-F397-18EFF2B2D0F3}"/>
              </a:ext>
            </a:extLst>
          </p:cNvPr>
          <p:cNvSpPr txBox="1"/>
          <p:nvPr/>
        </p:nvSpPr>
        <p:spPr>
          <a:xfrm>
            <a:off x="4271238" y="1588554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D25323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Model Total</a:t>
            </a:r>
            <a:endParaRPr kumimoji="1" lang="ja-JP" altLang="en-US">
              <a:solidFill>
                <a:srgbClr val="D25323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D0BCE9FD-F674-CBED-C0CF-467EAF91707E}"/>
              </a:ext>
            </a:extLst>
          </p:cNvPr>
          <p:cNvSpPr txBox="1"/>
          <p:nvPr/>
        </p:nvSpPr>
        <p:spPr>
          <a:xfrm>
            <a:off x="4271238" y="1231412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371BE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Real data</a:t>
            </a:r>
            <a:endParaRPr kumimoji="1" lang="ja-JP" altLang="en-US">
              <a:solidFill>
                <a:srgbClr val="0371BE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5" name="スライド番号プレースホルダー 34">
            <a:extLst>
              <a:ext uri="{FF2B5EF4-FFF2-40B4-BE49-F238E27FC236}">
                <a16:creationId xmlns:a16="http://schemas.microsoft.com/office/drawing/2014/main" xmlns="" id="{1FC1D013-FFEF-3B04-D562-168F06C3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8" name="図 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xmlns="" id="{EE4FF07B-C18A-975C-CFAB-91B0684F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093" y="988215"/>
            <a:ext cx="4396393" cy="20333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xmlns="" id="{C80077DC-5504-C64E-ADA7-C10832D37C87}"/>
              </a:ext>
            </a:extLst>
          </p:cNvPr>
          <p:cNvCxnSpPr>
            <a:cxnSpLocks/>
          </p:cNvCxnSpPr>
          <p:nvPr/>
        </p:nvCxnSpPr>
        <p:spPr>
          <a:xfrm flipV="1">
            <a:off x="4959501" y="995883"/>
            <a:ext cx="1642261" cy="20545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C6592C5E-CBEA-0AEB-5328-6AA1E464A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694" y="3334915"/>
            <a:ext cx="4375189" cy="2420237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xmlns="" id="{4F3D74E5-83D4-4911-48D6-55225C63CBB0}"/>
              </a:ext>
            </a:extLst>
          </p:cNvPr>
          <p:cNvCxnSpPr>
            <a:cxnSpLocks/>
          </p:cNvCxnSpPr>
          <p:nvPr/>
        </p:nvCxnSpPr>
        <p:spPr>
          <a:xfrm>
            <a:off x="4540990" y="4747463"/>
            <a:ext cx="2072704" cy="10076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xmlns="" id="{2A60A87A-72AE-92DD-7AC0-83153266505F}"/>
              </a:ext>
            </a:extLst>
          </p:cNvPr>
          <p:cNvCxnSpPr>
            <a:cxnSpLocks/>
          </p:cNvCxnSpPr>
          <p:nvPr/>
        </p:nvCxnSpPr>
        <p:spPr>
          <a:xfrm flipV="1">
            <a:off x="4532678" y="3334915"/>
            <a:ext cx="2081016" cy="10642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008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64D944-07D6-FE54-1CFD-1F85656C6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xmlns="" id="{E2E7141F-5B6C-0BC9-9E30-B03A713DC3DD}"/>
              </a:ext>
            </a:extLst>
          </p:cNvPr>
          <p:cNvGrpSpPr/>
          <p:nvPr/>
        </p:nvGrpSpPr>
        <p:grpSpPr>
          <a:xfrm>
            <a:off x="6449130" y="802174"/>
            <a:ext cx="3687920" cy="2880000"/>
            <a:chOff x="1792282" y="680072"/>
            <a:chExt cx="6902797" cy="5390587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xmlns="" id="{405BA645-65B3-3521-ADED-F5416E79C727}"/>
                </a:ext>
              </a:extLst>
            </p:cNvPr>
            <p:cNvGrpSpPr/>
            <p:nvPr/>
          </p:nvGrpSpPr>
          <p:grpSpPr>
            <a:xfrm>
              <a:off x="1792282" y="680072"/>
              <a:ext cx="6902797" cy="5390587"/>
              <a:chOff x="1792282" y="680072"/>
              <a:chExt cx="6902797" cy="5390587"/>
            </a:xfrm>
          </p:grpSpPr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xmlns="" id="{EB23E554-295C-1160-822F-E7492A0C2318}"/>
                  </a:ext>
                </a:extLst>
              </p:cNvPr>
              <p:cNvGrpSpPr/>
              <p:nvPr/>
            </p:nvGrpSpPr>
            <p:grpSpPr>
              <a:xfrm>
                <a:off x="1891200" y="680072"/>
                <a:ext cx="6803879" cy="5390587"/>
                <a:chOff x="1891200" y="680072"/>
                <a:chExt cx="6803879" cy="5390587"/>
              </a:xfrm>
            </p:grpSpPr>
            <p:grpSp>
              <p:nvGrpSpPr>
                <p:cNvPr id="43" name="グループ化 42">
                  <a:extLst>
                    <a:ext uri="{FF2B5EF4-FFF2-40B4-BE49-F238E27FC236}">
                      <a16:creationId xmlns:a16="http://schemas.microsoft.com/office/drawing/2014/main" xmlns="" id="{12D01268-C472-9908-A30D-29052E8E4F1B}"/>
                    </a:ext>
                  </a:extLst>
                </p:cNvPr>
                <p:cNvGrpSpPr/>
                <p:nvPr/>
              </p:nvGrpSpPr>
              <p:grpSpPr>
                <a:xfrm>
                  <a:off x="1891200" y="680072"/>
                  <a:ext cx="6803879" cy="5390587"/>
                  <a:chOff x="1891200" y="680072"/>
                  <a:chExt cx="6803879" cy="5390587"/>
                </a:xfrm>
              </p:grpSpPr>
              <p:grpSp>
                <p:nvGrpSpPr>
                  <p:cNvPr id="45" name="グループ化 44">
                    <a:extLst>
                      <a:ext uri="{FF2B5EF4-FFF2-40B4-BE49-F238E27FC236}">
                        <a16:creationId xmlns:a16="http://schemas.microsoft.com/office/drawing/2014/main" xmlns="" id="{8515DBD0-774E-CEFA-3CD5-84714A95501C}"/>
                      </a:ext>
                    </a:extLst>
                  </p:cNvPr>
                  <p:cNvGrpSpPr/>
                  <p:nvPr/>
                </p:nvGrpSpPr>
                <p:grpSpPr>
                  <a:xfrm>
                    <a:off x="1891200" y="680072"/>
                    <a:ext cx="6803879" cy="5390587"/>
                    <a:chOff x="1891200" y="680072"/>
                    <a:chExt cx="6803879" cy="5390587"/>
                  </a:xfrm>
                </p:grpSpPr>
                <p:grpSp>
                  <p:nvGrpSpPr>
                    <p:cNvPr id="47" name="グループ化 46">
                      <a:extLst>
                        <a:ext uri="{FF2B5EF4-FFF2-40B4-BE49-F238E27FC236}">
                          <a16:creationId xmlns:a16="http://schemas.microsoft.com/office/drawing/2014/main" xmlns="" id="{BBB1814B-3B63-D881-8FDC-65CDC93EDE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91200" y="680072"/>
                      <a:ext cx="6803879" cy="5390587"/>
                      <a:chOff x="1891200" y="680072"/>
                      <a:chExt cx="6803879" cy="5390587"/>
                    </a:xfrm>
                  </p:grpSpPr>
                  <p:grpSp>
                    <p:nvGrpSpPr>
                      <p:cNvPr id="50" name="グループ化 49">
                        <a:extLst>
                          <a:ext uri="{FF2B5EF4-FFF2-40B4-BE49-F238E27FC236}">
                            <a16:creationId xmlns:a16="http://schemas.microsoft.com/office/drawing/2014/main" xmlns="" id="{27855D26-CEF3-B827-CBF1-4D964F819E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91200" y="680072"/>
                        <a:ext cx="6803879" cy="5390587"/>
                        <a:chOff x="1891200" y="680072"/>
                        <a:chExt cx="6803879" cy="5390587"/>
                      </a:xfrm>
                    </p:grpSpPr>
                    <p:grpSp>
                      <p:nvGrpSpPr>
                        <p:cNvPr id="53" name="グループ化 52">
                          <a:extLst>
                            <a:ext uri="{FF2B5EF4-FFF2-40B4-BE49-F238E27FC236}">
                              <a16:creationId xmlns:a16="http://schemas.microsoft.com/office/drawing/2014/main" xmlns="" id="{1301CAB8-7B0A-3A07-2B04-43CE30E6127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91200" y="680072"/>
                          <a:ext cx="6803879" cy="5390587"/>
                          <a:chOff x="1891200" y="680072"/>
                          <a:chExt cx="6803879" cy="5390587"/>
                        </a:xfrm>
                      </p:grpSpPr>
                      <p:grpSp>
                        <p:nvGrpSpPr>
                          <p:cNvPr id="55" name="グループ化 54">
                            <a:extLst>
                              <a:ext uri="{FF2B5EF4-FFF2-40B4-BE49-F238E27FC236}">
                                <a16:creationId xmlns:a16="http://schemas.microsoft.com/office/drawing/2014/main" xmlns="" id="{B1874CDE-3411-E0DB-E4E8-FC0481398B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91200" y="680072"/>
                            <a:ext cx="6803879" cy="5390587"/>
                            <a:chOff x="2154246" y="618974"/>
                            <a:chExt cx="6803879" cy="5390587"/>
                          </a:xfrm>
                        </p:grpSpPr>
                        <p:grpSp>
                          <p:nvGrpSpPr>
                            <p:cNvPr id="57" name="グループ化 56">
                              <a:extLst>
                                <a:ext uri="{FF2B5EF4-FFF2-40B4-BE49-F238E27FC236}">
                                  <a16:creationId xmlns:a16="http://schemas.microsoft.com/office/drawing/2014/main" xmlns="" id="{C8C6FE9E-C61A-E7E9-4D6E-DADCFC73F4D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54246" y="618974"/>
                              <a:ext cx="6803879" cy="5390587"/>
                              <a:chOff x="2154246" y="618974"/>
                              <a:chExt cx="6803879" cy="5390587"/>
                            </a:xfrm>
                          </p:grpSpPr>
                          <p:grpSp>
                            <p:nvGrpSpPr>
                              <p:cNvPr id="59" name="グループ化 58">
                                <a:extLst>
                                  <a:ext uri="{FF2B5EF4-FFF2-40B4-BE49-F238E27FC236}">
                                    <a16:creationId xmlns:a16="http://schemas.microsoft.com/office/drawing/2014/main" xmlns="" id="{B0AC490A-29BE-5E22-C807-47CE86BB3F6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154246" y="618974"/>
                                <a:ext cx="6803879" cy="5390587"/>
                                <a:chOff x="2154247" y="623167"/>
                                <a:chExt cx="6803879" cy="5390587"/>
                              </a:xfrm>
                            </p:grpSpPr>
                            <p:grpSp>
                              <p:nvGrpSpPr>
                                <p:cNvPr id="61" name="グループ化 60">
                                  <a:extLst>
                                    <a:ext uri="{FF2B5EF4-FFF2-40B4-BE49-F238E27FC236}">
                                      <a16:creationId xmlns:a16="http://schemas.microsoft.com/office/drawing/2014/main" xmlns="" id="{5CDE3907-5108-DDAC-17E4-D4741F299260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154247" y="623167"/>
                                  <a:ext cx="6803879" cy="5390587"/>
                                  <a:chOff x="2154247" y="623167"/>
                                  <a:chExt cx="6803879" cy="5390587"/>
                                </a:xfrm>
                              </p:grpSpPr>
                              <p:pic>
                                <p:nvPicPr>
                                  <p:cNvPr id="63" name="図 62">
                                    <a:extLst>
                                      <a:ext uri="{FF2B5EF4-FFF2-40B4-BE49-F238E27FC236}">
                                        <a16:creationId xmlns:a16="http://schemas.microsoft.com/office/drawing/2014/main" xmlns="" id="{05B63037-56EE-E7D1-7CE2-E8DE101C92A4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2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2154247" y="623167"/>
                                    <a:ext cx="6803879" cy="539058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sp>
                                <p:nvSpPr>
                                  <p:cNvPr id="64" name="正方形/長方形 63">
                                    <a:extLst>
                                      <a:ext uri="{FF2B5EF4-FFF2-40B4-BE49-F238E27FC236}">
                                        <a16:creationId xmlns:a16="http://schemas.microsoft.com/office/drawing/2014/main" xmlns="" id="{C5CFD8AF-D75A-1803-B69A-8E04846E6D68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20058644" flipH="1">
                                    <a:off x="4930368" y="934374"/>
                                    <a:ext cx="45719" cy="261664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15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kumimoji="1" lang="ja-JP" altLang="en-US"/>
                                  </a:p>
                                </p:txBody>
                              </p:sp>
                              <p:sp>
                                <p:nvSpPr>
                                  <p:cNvPr id="65" name="正方形/長方形 64">
                                    <a:extLst>
                                      <a:ext uri="{FF2B5EF4-FFF2-40B4-BE49-F238E27FC236}">
                                        <a16:creationId xmlns:a16="http://schemas.microsoft.com/office/drawing/2014/main" xmlns="" id="{56E4EF4F-0FBB-D779-A5C4-2FCCB711F61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20080750" flipH="1">
                                    <a:off x="5566415" y="3321845"/>
                                    <a:ext cx="45719" cy="431443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15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kumimoji="1" lang="ja-JP" altLang="en-US"/>
                                  </a:p>
                                </p:txBody>
                              </p:sp>
                              <p:sp>
                                <p:nvSpPr>
                                  <p:cNvPr id="66" name="正方形/長方形 65">
                                    <a:extLst>
                                      <a:ext uri="{FF2B5EF4-FFF2-40B4-BE49-F238E27FC236}">
                                        <a16:creationId xmlns:a16="http://schemas.microsoft.com/office/drawing/2014/main" xmlns="" id="{B00F2001-9B2A-70AD-D12E-E90AAAFBBE3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9415412" flipH="1">
                                    <a:off x="5643785" y="3666967"/>
                                    <a:ext cx="67428" cy="96137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15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kumimoji="1" lang="ja-JP" alt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62" name="正方形/長方形 61">
                                  <a:extLst>
                                    <a:ext uri="{FF2B5EF4-FFF2-40B4-BE49-F238E27FC236}">
                                      <a16:creationId xmlns:a16="http://schemas.microsoft.com/office/drawing/2014/main" xmlns="" id="{054ACBC6-EC7D-4F48-81F9-64709F6CECA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20080750" flipH="1">
                                  <a:off x="5767013" y="3860002"/>
                                  <a:ext cx="77053" cy="21917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15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kumimoji="1" lang="ja-JP" alt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60" name="正方形/長方形 59">
                                <a:extLst>
                                  <a:ext uri="{FF2B5EF4-FFF2-40B4-BE49-F238E27FC236}">
                                    <a16:creationId xmlns:a16="http://schemas.microsoft.com/office/drawing/2014/main" xmlns="" id="{2EA4F465-2838-5DE2-32AA-D2ACF90211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20080750" flipH="1">
                                <a:off x="5775363" y="3889212"/>
                                <a:ext cx="77053" cy="21917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1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kumimoji="1" lang="ja-JP" altLang="en-US"/>
                              </a:p>
                            </p:txBody>
                          </p:sp>
                        </p:grpSp>
                        <p:sp>
                          <p:nvSpPr>
                            <p:cNvPr id="58" name="正方形/長方形 57">
                              <a:extLst>
                                <a:ext uri="{FF2B5EF4-FFF2-40B4-BE49-F238E27FC236}">
                                  <a16:creationId xmlns:a16="http://schemas.microsoft.com/office/drawing/2014/main" xmlns="" id="{5D505012-67C2-7ED7-77DD-BC1A9E435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9415412">
                              <a:off x="5850124" y="4187278"/>
                              <a:ext cx="224871" cy="15308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kumimoji="1" lang="ja-JP" altLang="en-US"/>
                            </a:p>
                          </p:txBody>
                        </p:sp>
                      </p:grpSp>
                      <p:sp>
                        <p:nvSpPr>
                          <p:cNvPr id="56" name="正方形/長方形 55">
                            <a:extLst>
                              <a:ext uri="{FF2B5EF4-FFF2-40B4-BE49-F238E27FC236}">
                                <a16:creationId xmlns:a16="http://schemas.microsoft.com/office/drawing/2014/main" xmlns="" id="{289FC19F-4CCF-1C71-08E7-1BD597FD82D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9465054" flipH="1">
                            <a:off x="4423627" y="1170969"/>
                            <a:ext cx="58482" cy="90022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/>
                          </a:p>
                        </p:txBody>
                      </p:sp>
                    </p:grpSp>
                    <p:sp>
                      <p:nvSpPr>
                        <p:cNvPr id="54" name="正方形/長方形 53">
                          <a:extLst>
                            <a:ext uri="{FF2B5EF4-FFF2-40B4-BE49-F238E27FC236}">
                              <a16:creationId xmlns:a16="http://schemas.microsoft.com/office/drawing/2014/main" xmlns="" id="{3AA53B87-7C44-AE62-47D5-B382ED393B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3754708" y="1083566"/>
                          <a:ext cx="571380" cy="4571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  <p:sp>
                    <p:nvSpPr>
                      <p:cNvPr id="51" name="正方形/長方形 50">
                        <a:extLst>
                          <a:ext uri="{FF2B5EF4-FFF2-40B4-BE49-F238E27FC236}">
                            <a16:creationId xmlns:a16="http://schemas.microsoft.com/office/drawing/2014/main" xmlns="" id="{C063C465-69E4-F4AF-880D-F9DBD7748FD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907107" y="779841"/>
                        <a:ext cx="3183121" cy="317245"/>
                      </a:xfrm>
                      <a:prstGeom prst="rect">
                        <a:avLst/>
                      </a:prstGeom>
                      <a:solidFill>
                        <a:srgbClr val="F0F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52" name="円/楕円 51">
                        <a:extLst>
                          <a:ext uri="{FF2B5EF4-FFF2-40B4-BE49-F238E27FC236}">
                            <a16:creationId xmlns:a16="http://schemas.microsoft.com/office/drawing/2014/main" xmlns="" id="{CBC0273D-AD3E-09D1-DBA0-E80EA7CD779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00969" y="1730808"/>
                        <a:ext cx="108000" cy="108000"/>
                      </a:xfrm>
                      <a:prstGeom prst="ellipse">
                        <a:avLst/>
                      </a:prstGeom>
                      <a:noFill/>
                      <a:ln w="889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48" name="ひし形 47">
                      <a:extLst>
                        <a:ext uri="{FF2B5EF4-FFF2-40B4-BE49-F238E27FC236}">
                          <a16:creationId xmlns:a16="http://schemas.microsoft.com/office/drawing/2014/main" xmlns="" id="{ADD46163-AA24-8DCB-01FF-2F2284519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9379" y="3838891"/>
                      <a:ext cx="91857" cy="114876"/>
                    </a:xfrm>
                    <a:prstGeom prst="diamond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9" name="正方形/長方形 48">
                      <a:extLst>
                        <a:ext uri="{FF2B5EF4-FFF2-40B4-BE49-F238E27FC236}">
                          <a16:creationId xmlns:a16="http://schemas.microsoft.com/office/drawing/2014/main" xmlns="" id="{D5BBF8B7-9C36-6D26-6414-FFA81AFDCD9C}"/>
                        </a:ext>
                      </a:extLst>
                    </p:cNvPr>
                    <p:cNvSpPr/>
                    <p:nvPr/>
                  </p:nvSpPr>
                  <p:spPr>
                    <a:xfrm rot="20080750">
                      <a:off x="5391068" y="3699205"/>
                      <a:ext cx="45719" cy="1307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46" name="ひし形 45">
                    <a:extLst>
                      <a:ext uri="{FF2B5EF4-FFF2-40B4-BE49-F238E27FC236}">
                        <a16:creationId xmlns:a16="http://schemas.microsoft.com/office/drawing/2014/main" xmlns="" id="{FED1B507-5701-954C-5E68-F249325F63BE}"/>
                      </a:ext>
                    </a:extLst>
                  </p:cNvPr>
                  <p:cNvSpPr/>
                  <p:nvPr/>
                </p:nvSpPr>
                <p:spPr>
                  <a:xfrm>
                    <a:off x="5566074" y="4163883"/>
                    <a:ext cx="91857" cy="114876"/>
                  </a:xfrm>
                  <a:prstGeom prst="diamon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xmlns="" id="{5D346F5F-A797-AA8D-B461-676687DCA50F}"/>
                    </a:ext>
                  </a:extLst>
                </p:cNvPr>
                <p:cNvSpPr/>
                <p:nvPr/>
              </p:nvSpPr>
              <p:spPr>
                <a:xfrm>
                  <a:off x="3814913" y="1206296"/>
                  <a:ext cx="1718839" cy="138435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xmlns="" id="{032DB389-9946-93CD-3592-C970F3BE8A3C}"/>
                  </a:ext>
                </a:extLst>
              </p:cNvPr>
              <p:cNvSpPr/>
              <p:nvPr/>
            </p:nvSpPr>
            <p:spPr>
              <a:xfrm rot="5400000" flipH="1">
                <a:off x="1234223" y="3251297"/>
                <a:ext cx="1569562" cy="255609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xmlns="" id="{13A90DC2-05E3-D032-7F9F-263FE0BF52C9}"/>
                  </a:ext>
                </a:extLst>
              </p:cNvPr>
              <p:cNvSpPr/>
              <p:nvPr/>
            </p:nvSpPr>
            <p:spPr>
              <a:xfrm rot="10800000" flipH="1">
                <a:off x="4708969" y="5808219"/>
                <a:ext cx="1569562" cy="255609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xmlns="" id="{441FE2BA-A52D-160D-51BC-50337FF8C280}"/>
                  </a:ext>
                </a:extLst>
              </p:cNvPr>
              <p:cNvSpPr txBox="1"/>
              <p:nvPr/>
            </p:nvSpPr>
            <p:spPr>
              <a:xfrm rot="16200000">
                <a:off x="1071287" y="3070734"/>
                <a:ext cx="1902849" cy="46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Northing (m)</a:t>
                </a:r>
                <a:endParaRPr kumimoji="1" lang="ja-JP" altLang="en-US" sz="10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p:grpSp>
        <p:sp>
          <p:nvSpPr>
            <p:cNvPr id="26" name="ひし形 25">
              <a:extLst>
                <a:ext uri="{FF2B5EF4-FFF2-40B4-BE49-F238E27FC236}">
                  <a16:creationId xmlns:a16="http://schemas.microsoft.com/office/drawing/2014/main" xmlns="" id="{4E690090-5FAB-B624-9CBD-E9A3FB0C96B2}"/>
                </a:ext>
              </a:extLst>
            </p:cNvPr>
            <p:cNvSpPr/>
            <p:nvPr/>
          </p:nvSpPr>
          <p:spPr>
            <a:xfrm>
              <a:off x="4333345" y="1282751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ひし形 26">
              <a:extLst>
                <a:ext uri="{FF2B5EF4-FFF2-40B4-BE49-F238E27FC236}">
                  <a16:creationId xmlns:a16="http://schemas.microsoft.com/office/drawing/2014/main" xmlns="" id="{408A913F-56B5-C277-CC58-2FE287E11A7B}"/>
                </a:ext>
              </a:extLst>
            </p:cNvPr>
            <p:cNvSpPr/>
            <p:nvPr/>
          </p:nvSpPr>
          <p:spPr>
            <a:xfrm>
              <a:off x="4623628" y="1464179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ひし形 27">
              <a:extLst>
                <a:ext uri="{FF2B5EF4-FFF2-40B4-BE49-F238E27FC236}">
                  <a16:creationId xmlns:a16="http://schemas.microsoft.com/office/drawing/2014/main" xmlns="" id="{087A5F9B-9D2C-A5F6-C215-D46011221B8C}"/>
                </a:ext>
              </a:extLst>
            </p:cNvPr>
            <p:cNvSpPr/>
            <p:nvPr/>
          </p:nvSpPr>
          <p:spPr>
            <a:xfrm>
              <a:off x="4609117" y="1725434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ひし形 28">
              <a:extLst>
                <a:ext uri="{FF2B5EF4-FFF2-40B4-BE49-F238E27FC236}">
                  <a16:creationId xmlns:a16="http://schemas.microsoft.com/office/drawing/2014/main" xmlns="" id="{E8B9665B-C268-88F2-D1CB-CAB2F4085E9E}"/>
                </a:ext>
              </a:extLst>
            </p:cNvPr>
            <p:cNvSpPr/>
            <p:nvPr/>
          </p:nvSpPr>
          <p:spPr>
            <a:xfrm>
              <a:off x="4950199" y="1340810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ひし形 29">
              <a:extLst>
                <a:ext uri="{FF2B5EF4-FFF2-40B4-BE49-F238E27FC236}">
                  <a16:creationId xmlns:a16="http://schemas.microsoft.com/office/drawing/2014/main" xmlns="" id="{68FE1B18-4E79-C21E-EB83-E538CE1DA4ED}"/>
                </a:ext>
              </a:extLst>
            </p:cNvPr>
            <p:cNvSpPr/>
            <p:nvPr/>
          </p:nvSpPr>
          <p:spPr>
            <a:xfrm>
              <a:off x="5167912" y="1464182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ひし形 30">
              <a:extLst>
                <a:ext uri="{FF2B5EF4-FFF2-40B4-BE49-F238E27FC236}">
                  <a16:creationId xmlns:a16="http://schemas.microsoft.com/office/drawing/2014/main" xmlns="" id="{50F8B7BF-57FF-AD89-54DE-FAE757495446}"/>
                </a:ext>
              </a:extLst>
            </p:cNvPr>
            <p:cNvSpPr/>
            <p:nvPr/>
          </p:nvSpPr>
          <p:spPr>
            <a:xfrm>
              <a:off x="5153401" y="1827035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ひし形 31">
              <a:extLst>
                <a:ext uri="{FF2B5EF4-FFF2-40B4-BE49-F238E27FC236}">
                  <a16:creationId xmlns:a16="http://schemas.microsoft.com/office/drawing/2014/main" xmlns="" id="{C6FC0415-85A8-1DA5-D344-CE159EC76030}"/>
                </a:ext>
              </a:extLst>
            </p:cNvPr>
            <p:cNvSpPr/>
            <p:nvPr/>
          </p:nvSpPr>
          <p:spPr>
            <a:xfrm>
              <a:off x="4870377" y="1957664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ひし形 32">
              <a:extLst>
                <a:ext uri="{FF2B5EF4-FFF2-40B4-BE49-F238E27FC236}">
                  <a16:creationId xmlns:a16="http://schemas.microsoft.com/office/drawing/2014/main" xmlns="" id="{397D582E-3C37-3626-EF4E-2F55F13932FF}"/>
                </a:ext>
              </a:extLst>
            </p:cNvPr>
            <p:cNvSpPr/>
            <p:nvPr/>
          </p:nvSpPr>
          <p:spPr>
            <a:xfrm>
              <a:off x="4913922" y="2276975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ひし形 33">
              <a:extLst>
                <a:ext uri="{FF2B5EF4-FFF2-40B4-BE49-F238E27FC236}">
                  <a16:creationId xmlns:a16="http://schemas.microsoft.com/office/drawing/2014/main" xmlns="" id="{4B6B54DD-BBB9-752F-9D7A-7A628ED71F2F}"/>
                </a:ext>
              </a:extLst>
            </p:cNvPr>
            <p:cNvSpPr/>
            <p:nvPr/>
          </p:nvSpPr>
          <p:spPr>
            <a:xfrm>
              <a:off x="4609122" y="2407604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ひし形 34">
              <a:extLst>
                <a:ext uri="{FF2B5EF4-FFF2-40B4-BE49-F238E27FC236}">
                  <a16:creationId xmlns:a16="http://schemas.microsoft.com/office/drawing/2014/main" xmlns="" id="{B7B8702C-5C01-AF1F-8C29-21DC7DF80D82}"/>
                </a:ext>
              </a:extLst>
            </p:cNvPr>
            <p:cNvSpPr/>
            <p:nvPr/>
          </p:nvSpPr>
          <p:spPr>
            <a:xfrm>
              <a:off x="4318836" y="2284234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ひし形 35">
              <a:extLst>
                <a:ext uri="{FF2B5EF4-FFF2-40B4-BE49-F238E27FC236}">
                  <a16:creationId xmlns:a16="http://schemas.microsoft.com/office/drawing/2014/main" xmlns="" id="{41BED5A3-ED43-9801-FBB4-1A65BAE24A2C}"/>
                </a:ext>
              </a:extLst>
            </p:cNvPr>
            <p:cNvSpPr/>
            <p:nvPr/>
          </p:nvSpPr>
          <p:spPr>
            <a:xfrm>
              <a:off x="4340609" y="1943150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ひし形 36">
              <a:extLst>
                <a:ext uri="{FF2B5EF4-FFF2-40B4-BE49-F238E27FC236}">
                  <a16:creationId xmlns:a16="http://schemas.microsoft.com/office/drawing/2014/main" xmlns="" id="{AB68077C-2D2F-A373-5C7C-B354F8F234CA}"/>
                </a:ext>
              </a:extLst>
            </p:cNvPr>
            <p:cNvSpPr/>
            <p:nvPr/>
          </p:nvSpPr>
          <p:spPr>
            <a:xfrm>
              <a:off x="4043071" y="1776237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ひし形 37">
              <a:extLst>
                <a:ext uri="{FF2B5EF4-FFF2-40B4-BE49-F238E27FC236}">
                  <a16:creationId xmlns:a16="http://schemas.microsoft.com/office/drawing/2014/main" xmlns="" id="{3A1BE043-7FD0-231D-AA55-BEA467B7554D}"/>
                </a:ext>
              </a:extLst>
            </p:cNvPr>
            <p:cNvSpPr/>
            <p:nvPr/>
          </p:nvSpPr>
          <p:spPr>
            <a:xfrm>
              <a:off x="4057588" y="1449668"/>
              <a:ext cx="91857" cy="1148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F623D8E-A308-4F4D-4B94-531C00ED3D4B}"/>
              </a:ext>
            </a:extLst>
          </p:cNvPr>
          <p:cNvSpPr txBox="1"/>
          <p:nvPr/>
        </p:nvSpPr>
        <p:spPr>
          <a:xfrm>
            <a:off x="0" y="0"/>
            <a:ext cx="76546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Calibration of Timings Using a Beacon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54BF5A10-877C-84C8-9F79-53F0A7B2A15D}"/>
              </a:ext>
            </a:extLst>
          </p:cNvPr>
          <p:cNvSpPr txBox="1"/>
          <p:nvPr/>
        </p:nvSpPr>
        <p:spPr>
          <a:xfrm>
            <a:off x="6772537" y="434508"/>
            <a:ext cx="4458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Beacon positions (1</a:t>
            </a:r>
            <a:r>
              <a:rPr kumimoji="1" lang="en-US" altLang="ja-JP" sz="2000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Nov. 2024)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A1F31134-1E9C-B0BC-BA4B-7BE8CDD25E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" t="9111" r="-267" b="-1371"/>
          <a:stretch/>
        </p:blipFill>
        <p:spPr>
          <a:xfrm>
            <a:off x="6640997" y="3057394"/>
            <a:ext cx="5517866" cy="380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xmlns="" id="{D45E8665-3578-5150-57E8-773940BD2EAF}"/>
              </a:ext>
            </a:extLst>
          </p:cNvPr>
          <p:cNvCxnSpPr>
            <a:cxnSpLocks/>
          </p:cNvCxnSpPr>
          <p:nvPr/>
        </p:nvCxnSpPr>
        <p:spPr>
          <a:xfrm flipH="1">
            <a:off x="6638541" y="1842064"/>
            <a:ext cx="904636" cy="121533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xmlns="" id="{FC9BA2BA-B447-B225-0572-4CCDF24629D5}"/>
              </a:ext>
            </a:extLst>
          </p:cNvPr>
          <p:cNvCxnSpPr>
            <a:cxnSpLocks/>
          </p:cNvCxnSpPr>
          <p:nvPr/>
        </p:nvCxnSpPr>
        <p:spPr>
          <a:xfrm>
            <a:off x="8465333" y="1842064"/>
            <a:ext cx="3693530" cy="121533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BB3935E5-5D87-0E26-DAB6-C934CAE2298F}"/>
              </a:ext>
            </a:extLst>
          </p:cNvPr>
          <p:cNvSpPr txBox="1"/>
          <p:nvPr/>
        </p:nvSpPr>
        <p:spPr>
          <a:xfrm>
            <a:off x="9292725" y="2737296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800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●</a:t>
            </a:r>
            <a:r>
              <a:rPr lang="en-US" altLang="ja-JP" dirty="0">
                <a:solidFill>
                  <a:srgbClr val="00800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: Beacon positions</a:t>
            </a:r>
            <a:endParaRPr kumimoji="1" lang="ja-JP" altLang="en-US">
              <a:solidFill>
                <a:srgbClr val="008001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xmlns="" id="{4114D281-05AB-2241-A858-1C62F1D9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07F610B6-F1AB-6CC2-A294-E4281710A69E}"/>
              </a:ext>
            </a:extLst>
          </p:cNvPr>
          <p:cNvSpPr txBox="1"/>
          <p:nvPr/>
        </p:nvSpPr>
        <p:spPr>
          <a:xfrm>
            <a:off x="442567" y="5668259"/>
            <a:ext cx="5567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Data analysis is currently ongoing!</a:t>
            </a:r>
            <a:endParaRPr kumimoji="1" lang="ja-JP" altLang="en-US" sz="2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73" name="図 72" descr="雲の上を歩いている船&#10;&#10;中程度の精度で自動的に生成された説明">
            <a:extLst>
              <a:ext uri="{FF2B5EF4-FFF2-40B4-BE49-F238E27FC236}">
                <a16:creationId xmlns:a16="http://schemas.microsoft.com/office/drawing/2014/main" xmlns="" id="{26AF3EA5-AD6F-9014-7512-9485BEC9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4" y="2041473"/>
            <a:ext cx="6027817" cy="2775054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xmlns="" id="{087B442C-32F4-BD1D-88A5-4B42288CF89E}"/>
              </a:ext>
            </a:extLst>
          </p:cNvPr>
          <p:cNvSpPr txBox="1"/>
          <p:nvPr/>
        </p:nvSpPr>
        <p:spPr>
          <a:xfrm>
            <a:off x="1854011" y="1554869"/>
            <a:ext cx="2730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Beacon on a car</a:t>
            </a:r>
            <a:endParaRPr kumimoji="1" lang="ja-JP" altLang="en-US" sz="2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261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732322-3248-FFAC-322C-3D911E94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9B1A297-AF99-B6CF-BB1B-3DB7AD3D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18E50A4B-3F06-E842-CC63-0A4AFE41A580}"/>
              </a:ext>
            </a:extLst>
          </p:cNvPr>
          <p:cNvSpPr txBox="1"/>
          <p:nvPr/>
        </p:nvSpPr>
        <p:spPr>
          <a:xfrm>
            <a:off x="0" y="0"/>
            <a:ext cx="100784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000" i="0" dirty="0">
                <a:solidFill>
                  <a:srgbClr val="000000"/>
                </a:solidFill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Reconstruction of </a:t>
            </a:r>
            <a:r>
              <a:rPr lang="en-US" altLang="ja-JP" sz="3000" dirty="0">
                <a:solidFill>
                  <a:srgbClr val="0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Parameters of Primary Particles</a:t>
            </a:r>
            <a:endParaRPr kumimoji="1" lang="en-US" altLang="ja-JP" sz="3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BBF9B956-1115-4238-81AE-B6681431DF5B}"/>
              </a:ext>
            </a:extLst>
          </p:cNvPr>
          <p:cNvSpPr txBox="1"/>
          <p:nvPr/>
        </p:nvSpPr>
        <p:spPr>
          <a:xfrm>
            <a:off x="72206" y="548708"/>
            <a:ext cx="6223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Simulation-based studies for GRANDProto300</a:t>
            </a:r>
            <a:endParaRPr kumimoji="1"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277AE403-ADF1-94A6-A499-CB4DDCC2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33" y="4071457"/>
            <a:ext cx="3664973" cy="2786543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xmlns="" id="{F5F61D98-7F3B-A6F7-4E1B-39D4BE97B83E}"/>
              </a:ext>
            </a:extLst>
          </p:cNvPr>
          <p:cNvGrpSpPr/>
          <p:nvPr/>
        </p:nvGrpSpPr>
        <p:grpSpPr>
          <a:xfrm>
            <a:off x="6624319" y="1159707"/>
            <a:ext cx="4685370" cy="3062171"/>
            <a:chOff x="5721639" y="1184645"/>
            <a:chExt cx="4685370" cy="306217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xmlns="" id="{3F7E4EB7-D898-6171-A607-6673CB05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4934" y="1487474"/>
              <a:ext cx="3664973" cy="2759342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xmlns="" id="{D708A3E5-983F-A64D-1600-D74389FFBF4A}"/>
                </a:ext>
              </a:extLst>
            </p:cNvPr>
            <p:cNvSpPr txBox="1"/>
            <p:nvPr/>
          </p:nvSpPr>
          <p:spPr>
            <a:xfrm>
              <a:off x="6950614" y="2051616"/>
              <a:ext cx="3456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Mean = 0.09 deg. &lt; 0.1 deg.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xmlns="" id="{8E56E569-2E50-4530-0843-19A43B71442C}"/>
                </a:ext>
              </a:extLst>
            </p:cNvPr>
            <p:cNvSpPr txBox="1"/>
            <p:nvPr/>
          </p:nvSpPr>
          <p:spPr>
            <a:xfrm>
              <a:off x="5721639" y="1184645"/>
              <a:ext cx="3972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Distribution of error of direction</a:t>
              </a:r>
              <a:endPara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668FD5A-B433-D977-2210-DFFA28A7C424}"/>
              </a:ext>
            </a:extLst>
          </p:cNvPr>
          <p:cNvSpPr txBox="1"/>
          <p:nvPr/>
        </p:nvSpPr>
        <p:spPr>
          <a:xfrm>
            <a:off x="44118" y="4481993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X</a:t>
            </a:r>
            <a:r>
              <a:rPr kumimoji="1" lang="en-US" altLang="ja-JP" baseline="-250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max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resolution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xmlns="" id="{1781DD02-3C1E-FCD9-33D5-82EB46A80469}"/>
              </a:ext>
            </a:extLst>
          </p:cNvPr>
          <p:cNvGrpSpPr/>
          <p:nvPr/>
        </p:nvGrpSpPr>
        <p:grpSpPr>
          <a:xfrm>
            <a:off x="726539" y="1034638"/>
            <a:ext cx="4607352" cy="3201265"/>
            <a:chOff x="726539" y="1034638"/>
            <a:chExt cx="4607352" cy="320126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xmlns="" id="{4C5FB835-D85C-DE44-7184-01BB262D7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687" y="1500304"/>
              <a:ext cx="3622368" cy="2735599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xmlns="" id="{72A3AE84-E9A4-7357-E766-86FB1A7A2421}"/>
                </a:ext>
              </a:extLst>
            </p:cNvPr>
            <p:cNvSpPr txBox="1"/>
            <p:nvPr/>
          </p:nvSpPr>
          <p:spPr>
            <a:xfrm>
              <a:off x="726539" y="1034638"/>
              <a:ext cx="46073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E-field pattern of EAS radio emission</a:t>
              </a:r>
            </a:p>
            <a:p>
              <a:pPr algn="ctr"/>
              <a:r>
                <a:rPr lang="en-US" altLang="ja-JP" sz="14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(Important to reconstruct energy, direction, etc.)</a:t>
              </a:r>
              <a:endParaRPr kumimoji="1" lang="ja-JP" altLang="en-US" sz="14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xmlns="" id="{14CE1319-0891-A90A-82D5-114A807330C5}"/>
                </a:ext>
              </a:extLst>
            </p:cNvPr>
            <p:cNvSpPr txBox="1"/>
            <p:nvPr/>
          </p:nvSpPr>
          <p:spPr>
            <a:xfrm>
              <a:off x="1894103" y="1755428"/>
              <a:ext cx="18325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[50MHz, 200MHz]</a:t>
              </a:r>
              <a:endParaRPr kumimoji="1" lang="ja-JP" altLang="en-US" sz="140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296FF249-C646-19C8-5980-9771335C3BCC}"/>
              </a:ext>
            </a:extLst>
          </p:cNvPr>
          <p:cNvSpPr txBox="1"/>
          <p:nvPr/>
        </p:nvSpPr>
        <p:spPr>
          <a:xfrm>
            <a:off x="6096000" y="4719517"/>
            <a:ext cx="54216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See</a:t>
            </a:r>
          </a:p>
          <a:p>
            <a:r>
              <a:rPr kumimoji="1" lang="en-US" altLang="ja-JP" sz="1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Decoene</a:t>
            </a:r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al., </a:t>
            </a:r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Astroparticle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Physics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 145, 102779 (2023)</a:t>
            </a:r>
          </a:p>
          <a:p>
            <a:r>
              <a:rPr lang="es-ES" altLang="ja-JP" sz="1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Decoene</a:t>
            </a:r>
            <a:r>
              <a:rPr lang="es-E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PhD tesis</a:t>
            </a:r>
          </a:p>
          <a:p>
            <a:r>
              <a:rPr lang="es-E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Chiche et al., PRL 132, 231001 (2024)</a:t>
            </a:r>
          </a:p>
          <a:p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Guelfand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 JCAP 5, 055 (2024)</a:t>
            </a:r>
          </a:p>
          <a:p>
            <a:r>
              <a:rPr lang="es-ES" altLang="ja-JP" sz="1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Alvarez</a:t>
            </a:r>
            <a:r>
              <a:rPr lang="es-E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-Muniz et al., 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arXiv:1810.09994 (2018)</a:t>
            </a:r>
            <a:endParaRPr lang="es-ES" altLang="ja-JP" sz="1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es-E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Macias et al., </a:t>
            </a:r>
            <a:r>
              <a:rPr lang="es-ES" altLang="ja-JP" sz="1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Pos</a:t>
            </a:r>
            <a:r>
              <a:rPr lang="es-E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(ARENA2024)062</a:t>
            </a:r>
          </a:p>
          <a:p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Benoit-Lévy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 et al., JINST19(4), P04006 (2024)</a:t>
            </a:r>
            <a:endParaRPr lang="es-ES" altLang="ja-JP" sz="1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644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666DE0-C73C-EB38-D6F4-2BD71F42B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9EEF75E2-B000-7025-F926-B99F0476E2DE}"/>
              </a:ext>
            </a:extLst>
          </p:cNvPr>
          <p:cNvSpPr txBox="1"/>
          <p:nvPr/>
        </p:nvSpPr>
        <p:spPr>
          <a:xfrm>
            <a:off x="0" y="0"/>
            <a:ext cx="2045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Summary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xmlns="" id="{D71F54DC-E8FD-ED52-395B-9E5750F6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28</a:t>
            </a:fld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xmlns="" id="{8E5AF768-5D9B-A17F-0109-8C8F3DE62ED2}"/>
              </a:ext>
            </a:extLst>
          </p:cNvPr>
          <p:cNvGrpSpPr/>
          <p:nvPr/>
        </p:nvGrpSpPr>
        <p:grpSpPr>
          <a:xfrm>
            <a:off x="158750" y="1061135"/>
            <a:ext cx="11874500" cy="5059484"/>
            <a:chOff x="165100" y="1344356"/>
            <a:chExt cx="11874500" cy="5059484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xmlns="" id="{7D3AD4C8-1070-C3FF-49D9-7B35C20BFE43}"/>
                </a:ext>
              </a:extLst>
            </p:cNvPr>
            <p:cNvSpPr txBox="1"/>
            <p:nvPr/>
          </p:nvSpPr>
          <p:spPr>
            <a:xfrm>
              <a:off x="177800" y="1344356"/>
              <a:ext cx="7310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GRANDProto300 @ China as a prototype of GRAND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xmlns="" id="{E562516C-EF5D-76F4-14E4-345E4DBF4DED}"/>
                </a:ext>
              </a:extLst>
            </p:cNvPr>
            <p:cNvSpPr txBox="1"/>
            <p:nvPr/>
          </p:nvSpPr>
          <p:spPr>
            <a:xfrm>
              <a:off x="177800" y="1898664"/>
              <a:ext cx="105705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13 </a:t>
              </a: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r</a:t>
              </a: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adio detector units (DUs) have been taking data since February 2023 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xmlns="" id="{BE1D5CD4-DF02-31F2-F22F-F0304AB5ADC5}"/>
                </a:ext>
              </a:extLst>
            </p:cNvPr>
            <p:cNvSpPr txBox="1"/>
            <p:nvPr/>
          </p:nvSpPr>
          <p:spPr>
            <a:xfrm>
              <a:off x="177800" y="3452128"/>
              <a:ext cx="1186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lang="en-US" altLang="ja-JP" sz="20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Data taking is very stable</a:t>
              </a: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showing a periodic behavior likely due to the Galactic noise</a:t>
              </a:r>
              <a:endPara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xmlns="" id="{CB1BC24E-8EC9-30F2-B0AB-7949FA12D5AD}"/>
                </a:ext>
              </a:extLst>
            </p:cNvPr>
            <p:cNvSpPr txBox="1"/>
            <p:nvPr/>
          </p:nvSpPr>
          <p:spPr>
            <a:xfrm>
              <a:off x="177800" y="3959078"/>
              <a:ext cx="1186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Power spectrum distribution is well understood with Galactic noise + Hardware noise</a:t>
              </a:r>
              <a:endPara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xmlns="" id="{9CD4A069-C995-61EF-DE80-05FC3F75BE6F}"/>
                </a:ext>
              </a:extLst>
            </p:cNvPr>
            <p:cNvSpPr txBox="1"/>
            <p:nvPr/>
          </p:nvSpPr>
          <p:spPr>
            <a:xfrm>
              <a:off x="165100" y="4981404"/>
              <a:ext cx="1186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kumimoji="1" lang="en-US" altLang="ja-JP" sz="20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Search for CR events is now ongoing! (~30 CR events / day expected)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xmlns="" id="{21124455-B3C9-6F5B-5082-CDAF35A6275B}"/>
                </a:ext>
              </a:extLst>
            </p:cNvPr>
            <p:cNvSpPr txBox="1"/>
            <p:nvPr/>
          </p:nvSpPr>
          <p:spPr>
            <a:xfrm>
              <a:off x="177799" y="2429174"/>
              <a:ext cx="117417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Accuracy in detection timing is &lt; 6ns, enough for the angular resolution of &lt; 0.1 deg.</a:t>
              </a:r>
              <a:endPara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xmlns="" id="{75F069A3-B830-10C4-D519-98A54838C402}"/>
                </a:ext>
              </a:extLst>
            </p:cNvPr>
            <p:cNvSpPr txBox="1"/>
            <p:nvPr/>
          </p:nvSpPr>
          <p:spPr>
            <a:xfrm>
              <a:off x="177798" y="2944222"/>
              <a:ext cx="114517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lang="en-US" altLang="ja-JP" sz="20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</a:t>
              </a:r>
              <a:r>
                <a:rPr lang="en-US" altLang="ja-JP" sz="2000" b="1" baseline="30000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st</a:t>
              </a:r>
              <a:r>
                <a:rPr lang="en-US" altLang="ja-JP" sz="20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extension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of the array completed in October 2024 (~50 DUs are taking data)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xmlns="" id="{28271F28-3A83-C99F-03BB-935DFCEC168C}"/>
                </a:ext>
              </a:extLst>
            </p:cNvPr>
            <p:cNvSpPr txBox="1"/>
            <p:nvPr/>
          </p:nvSpPr>
          <p:spPr>
            <a:xfrm>
              <a:off x="177800" y="4466028"/>
              <a:ext cx="1186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Sim-based performance studies are ongoing</a:t>
              </a:r>
              <a:endPara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xmlns="" id="{330B08F1-F2E1-5639-3A53-21D3B726B290}"/>
                </a:ext>
              </a:extLst>
            </p:cNvPr>
            <p:cNvSpPr txBox="1"/>
            <p:nvPr/>
          </p:nvSpPr>
          <p:spPr>
            <a:xfrm>
              <a:off x="165100" y="5496452"/>
              <a:ext cx="1186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Full G</a:t>
              </a: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RANDProto300 to be completed in 2026</a:t>
              </a:r>
              <a:endPara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xmlns="" id="{9587316E-1765-2F6B-0891-8CAB27DDB3F4}"/>
                </a:ext>
              </a:extLst>
            </p:cNvPr>
            <p:cNvSpPr txBox="1"/>
            <p:nvPr/>
          </p:nvSpPr>
          <p:spPr>
            <a:xfrm>
              <a:off x="177800" y="6003730"/>
              <a:ext cx="1186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00"/>
                </a:spcAft>
                <a:buFont typeface="Wingdings" pitchFamily="2" charset="2"/>
                <a:buChar char="ü"/>
              </a:pP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Next stage GRAND10k (10,000 km</a:t>
              </a:r>
              <a:r>
                <a:rPr kumimoji="1" lang="en-US" altLang="ja-JP" sz="2000" baseline="30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2</a:t>
              </a: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) </a:t>
              </a:r>
              <a:r>
                <a:rPr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in</a:t>
              </a: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2030 for the 1</a:t>
              </a:r>
              <a:r>
                <a:rPr kumimoji="1" lang="en-US" altLang="ja-JP" sz="2000" baseline="30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st</a:t>
              </a:r>
              <a:r>
                <a:rPr kumimoji="1" lang="en-US" altLang="ja-JP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detection of UHE neutrinos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56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xmlns="" id="{A55B0169-AA63-FEC1-9772-881570D7D268}"/>
              </a:ext>
            </a:extLst>
          </p:cNvPr>
          <p:cNvGrpSpPr/>
          <p:nvPr/>
        </p:nvGrpSpPr>
        <p:grpSpPr>
          <a:xfrm>
            <a:off x="0" y="73918"/>
            <a:ext cx="12061704" cy="6710164"/>
            <a:chOff x="0" y="136525"/>
            <a:chExt cx="12061704" cy="6710164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xmlns="" id="{AA18212D-DA4B-B56B-4E07-1DFF3A64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6525"/>
              <a:ext cx="11988366" cy="6710164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B27982BC-ED38-928A-F80D-69D2F485DC5F}"/>
                </a:ext>
              </a:extLst>
            </p:cNvPr>
            <p:cNvSpPr/>
            <p:nvPr/>
          </p:nvSpPr>
          <p:spPr>
            <a:xfrm>
              <a:off x="11147304" y="6588852"/>
              <a:ext cx="914400" cy="222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EC8DF8CD-6A48-ED62-6F06-1CDC08D9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803060CE-ECBC-29BE-90FA-6C301AFBBA87}"/>
              </a:ext>
            </a:extLst>
          </p:cNvPr>
          <p:cNvSpPr txBox="1"/>
          <p:nvPr/>
        </p:nvSpPr>
        <p:spPr>
          <a:xfrm>
            <a:off x="7475743" y="0"/>
            <a:ext cx="4253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From the Kumiko’s slide for </a:t>
            </a:r>
            <a:r>
              <a:rPr kumimoji="1" lang="es-ES" altLang="ja-JP" sz="12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F</a:t>
            </a:r>
            <a:r>
              <a:rPr lang="es-ES" altLang="ja-JP" sz="1200" i="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ête</a:t>
            </a:r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de la science 2024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60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CF637043-220F-8170-46CD-2B2E283E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9" y="778649"/>
            <a:ext cx="11966021" cy="53007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00ACF76D-E531-4BB5-A0F9-42ED9796D907}"/>
              </a:ext>
            </a:extLst>
          </p:cNvPr>
          <p:cNvSpPr txBox="1"/>
          <p:nvPr/>
        </p:nvSpPr>
        <p:spPr>
          <a:xfrm>
            <a:off x="0" y="0"/>
            <a:ext cx="6821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Prototype Experiments of GRAND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5DF4273-2B94-2AF5-30BD-30C934195E6A}"/>
              </a:ext>
            </a:extLst>
          </p:cNvPr>
          <p:cNvSpPr txBox="1"/>
          <p:nvPr/>
        </p:nvSpPr>
        <p:spPr>
          <a:xfrm>
            <a:off x="112989" y="77864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From </a:t>
            </a:r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Haoning’s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slide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ACADCE91-E614-CED3-9E35-90EE13CC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87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105940-24B8-8A4A-EC0F-54815740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6165FCBF-EFAC-E394-39B0-6D61C31CB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9" y="778649"/>
            <a:ext cx="11966021" cy="53007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BB06977-8F22-1149-B7B3-62FDC0ECEAD9}"/>
              </a:ext>
            </a:extLst>
          </p:cNvPr>
          <p:cNvSpPr txBox="1"/>
          <p:nvPr/>
        </p:nvSpPr>
        <p:spPr>
          <a:xfrm>
            <a:off x="0" y="0"/>
            <a:ext cx="6821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Prototype Experiments of GRAND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0CFA5AAD-1E30-0F21-D37A-141D52075EE5}"/>
              </a:ext>
            </a:extLst>
          </p:cNvPr>
          <p:cNvSpPr txBox="1"/>
          <p:nvPr/>
        </p:nvSpPr>
        <p:spPr>
          <a:xfrm>
            <a:off x="112989" y="77864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From </a:t>
            </a:r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Haoning’s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slide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9BEA831D-9E57-B3B0-207C-090206CC6BC7}"/>
              </a:ext>
            </a:extLst>
          </p:cNvPr>
          <p:cNvSpPr/>
          <p:nvPr/>
        </p:nvSpPr>
        <p:spPr>
          <a:xfrm>
            <a:off x="7844262" y="791349"/>
            <a:ext cx="4234748" cy="530070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BEDCAE95-7C1A-A544-1EE2-B127DADD4D0C}"/>
              </a:ext>
            </a:extLst>
          </p:cNvPr>
          <p:cNvSpPr txBox="1"/>
          <p:nvPr/>
        </p:nvSpPr>
        <p:spPr>
          <a:xfrm>
            <a:off x="8072862" y="231001"/>
            <a:ext cx="36102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GRANDProto</a:t>
            </a:r>
            <a:r>
              <a:rPr lang="en-US" altLang="ja-JP" sz="3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300</a:t>
            </a:r>
            <a:endParaRPr kumimoji="1" lang="ja-JP" altLang="en-US" sz="3000" b="1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5332CD26-5963-B3D1-2101-FABCE5A6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13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279379-A9D4-8C06-1236-9D183CB7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F89BE4E8-96CB-5FAD-DA42-CFE367A0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93" y="2424402"/>
            <a:ext cx="7272959" cy="41827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BF626F62-1299-22DE-10CC-C97930D6EF55}"/>
              </a:ext>
            </a:extLst>
          </p:cNvPr>
          <p:cNvSpPr txBox="1"/>
          <p:nvPr/>
        </p:nvSpPr>
        <p:spPr>
          <a:xfrm>
            <a:off x="0" y="0"/>
            <a:ext cx="36391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GRANDProto300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D344A78-709C-CCB7-8317-DA603F3CE57F}"/>
              </a:ext>
            </a:extLst>
          </p:cNvPr>
          <p:cNvSpPr txBox="1"/>
          <p:nvPr/>
        </p:nvSpPr>
        <p:spPr>
          <a:xfrm>
            <a:off x="5041666" y="97654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China</a:t>
            </a:r>
            <a:endParaRPr kumimoji="1" lang="ja-JP" altLang="en-US">
              <a:solidFill>
                <a:schemeClr val="bg1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xmlns="" id="{1C17EF23-2D1C-B376-D47F-6CFA3A59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489702F6-86BC-3C89-D6B9-746E6F173795}"/>
              </a:ext>
            </a:extLst>
          </p:cNvPr>
          <p:cNvSpPr txBox="1"/>
          <p:nvPr/>
        </p:nvSpPr>
        <p:spPr>
          <a:xfrm>
            <a:off x="157606" y="590106"/>
            <a:ext cx="6551794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Gobi dessert near Xiao </a:t>
            </a:r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Dushan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, Dunhuang @ China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Altitude ~ 1,100 m </a:t>
            </a:r>
            <a:r>
              <a:rPr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a.s.l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Cover 200 km</a:t>
            </a:r>
            <a:r>
              <a:rPr lang="en-US" altLang="ja-JP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 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using O(300) radio antennas</a:t>
            </a:r>
          </a:p>
          <a:p>
            <a:pPr>
              <a:spcAft>
                <a:spcPts val="400"/>
              </a:spcAft>
            </a:pP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(~90 CR events/day)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1km step + 577m step infill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Site for the full array is approved in 2024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1D538CC9-3111-C306-1DE3-44408651209C}"/>
              </a:ext>
            </a:extLst>
          </p:cNvPr>
          <p:cNvSpPr txBox="1"/>
          <p:nvPr/>
        </p:nvSpPr>
        <p:spPr>
          <a:xfrm>
            <a:off x="2914136" y="6453244"/>
            <a:ext cx="3462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Chiche et al., </a:t>
            </a:r>
            <a:r>
              <a:rPr lang="es-ES" altLang="ja-JP" sz="1400" dirty="0" err="1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PoS</a:t>
            </a:r>
            <a:r>
              <a:rPr lang="es-ES" altLang="ja-JP" sz="1400" dirty="0">
                <a:effectLst/>
                <a:latin typeface="Hiragino Sans W4" panose="020B0400000000000000" pitchFamily="34" charset="-128"/>
                <a:ea typeface="Hiragino Sans W4" panose="020B0400000000000000" pitchFamily="34" charset="-128"/>
              </a:rPr>
              <a:t>(ARENA2024)059 </a:t>
            </a:r>
            <a:endParaRPr lang="es-ES" altLang="ja-JP" sz="1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096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B6DDBE-BCE6-2032-2677-BE77F05B0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4C40985A-E895-442F-3F48-148170A7E481}"/>
              </a:ext>
            </a:extLst>
          </p:cNvPr>
          <p:cNvSpPr txBox="1"/>
          <p:nvPr/>
        </p:nvSpPr>
        <p:spPr>
          <a:xfrm>
            <a:off x="0" y="0"/>
            <a:ext cx="6325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Motivation of GRANDProto300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3EE4DEDC-7084-AF0C-A11B-7F5C9767DED3}"/>
              </a:ext>
            </a:extLst>
          </p:cNvPr>
          <p:cNvSpPr txBox="1"/>
          <p:nvPr/>
        </p:nvSpPr>
        <p:spPr>
          <a:xfrm>
            <a:off x="370390" y="1144870"/>
            <a:ext cx="10759677" cy="4349909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Stability of detectors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 Durable &amp; Robust radio detector in dessert environment</a:t>
            </a:r>
          </a:p>
          <a:p>
            <a:pPr>
              <a:spcAft>
                <a:spcPts val="400"/>
              </a:spcAft>
            </a:pP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N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oise calibration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 Establish our knowledge of noise. Important to autonomous EAS trigger</a:t>
            </a:r>
          </a:p>
          <a:p>
            <a:pPr>
              <a:spcAft>
                <a:spcPts val="400"/>
              </a:spcAft>
            </a:pPr>
            <a:endParaRPr kumimoji="1"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Autonomous EAS trigger …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 To make the experiment cost effective w/o using particle detectors</a:t>
            </a:r>
          </a:p>
          <a:p>
            <a:pPr>
              <a:spcAft>
                <a:spcPts val="400"/>
              </a:spcAft>
            </a:pP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 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1</a:t>
            </a:r>
            <a:r>
              <a:rPr kumimoji="1" lang="en-US" altLang="ja-JP" sz="2000" b="1" u="sng" baseline="30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st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attempt </a:t>
            </a:r>
            <a:r>
              <a:rPr lang="en-US" altLang="ja-JP" sz="2000" b="1" u="sng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for the detection of very inclined EASs w/ a sparse radio array</a:t>
            </a:r>
            <a:endParaRPr kumimoji="1" lang="en-US" altLang="ja-JP" sz="2000" b="1" u="sng" dirty="0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7E838A4B-E02B-EEA1-0F2A-FA9B62418F7C}"/>
              </a:ext>
            </a:extLst>
          </p:cNvPr>
          <p:cNvSpPr txBox="1"/>
          <p:nvPr/>
        </p:nvSpPr>
        <p:spPr>
          <a:xfrm>
            <a:off x="5041666" y="97654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China</a:t>
            </a:r>
            <a:endParaRPr kumimoji="1" lang="ja-JP" altLang="en-US">
              <a:solidFill>
                <a:schemeClr val="bg1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xmlns="" id="{E5A93B76-6045-50A4-F594-2A70412E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AEB676C6-CDE9-03FE-4E67-3F0AD20E77E9}"/>
              </a:ext>
            </a:extLst>
          </p:cNvPr>
          <p:cNvSpPr txBox="1"/>
          <p:nvPr/>
        </p:nvSpPr>
        <p:spPr>
          <a:xfrm>
            <a:off x="0" y="587664"/>
            <a:ext cx="412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1. Instrumental validation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97EFB705-568D-4116-594B-92DC67971DAD}"/>
              </a:ext>
            </a:extLst>
          </p:cNvPr>
          <p:cNvSpPr txBox="1"/>
          <p:nvPr/>
        </p:nvSpPr>
        <p:spPr>
          <a:xfrm>
            <a:off x="370390" y="17477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376C462B-E276-22A3-FBE5-8E7A1F607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69" t="47348" r="50394" b="1493"/>
          <a:stretch/>
        </p:blipFill>
        <p:spPr>
          <a:xfrm>
            <a:off x="8610600" y="450269"/>
            <a:ext cx="2297464" cy="29787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100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188C23-76B1-4668-027E-710D0332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F3348C5E-C081-0DBD-FA5D-6C77BAB40486}"/>
              </a:ext>
            </a:extLst>
          </p:cNvPr>
          <p:cNvSpPr txBox="1"/>
          <p:nvPr/>
        </p:nvSpPr>
        <p:spPr>
          <a:xfrm>
            <a:off x="370390" y="1049329"/>
            <a:ext cx="10647467" cy="111825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CRs @ 10</a:t>
            </a:r>
            <a:r>
              <a:rPr lang="en-US" altLang="ja-JP" sz="2000" b="1" baseline="30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16.5-18.5</a:t>
            </a:r>
            <a:r>
              <a:rPr lang="en-US" altLang="ja-JP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eV (Galactic-extragalactic transition)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</a:t>
            </a:r>
            <a:r>
              <a:rPr lang="en-US" altLang="ja-JP" sz="2000" u="sng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1st spectral &amp; composition studies in the transition region w/ radio detectors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~90 CR events/day (@ comparable rate w/ Pierre Auger Observatory)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F15A5EBD-0AA9-E1EA-27E4-897AEBF2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97" y="2376898"/>
            <a:ext cx="8144223" cy="44811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5F47CFC-2B19-326A-1B9F-BC2893A9431D}"/>
              </a:ext>
            </a:extLst>
          </p:cNvPr>
          <p:cNvSpPr txBox="1"/>
          <p:nvPr/>
        </p:nvSpPr>
        <p:spPr>
          <a:xfrm>
            <a:off x="0" y="0"/>
            <a:ext cx="6325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Motivation of GRANDProto300</a:t>
            </a: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xmlns="" id="{417A592E-E9DC-54FC-6448-8F64FBFA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B10C4A7D-4C23-2135-E5B1-ED72C2D60664}"/>
              </a:ext>
            </a:extLst>
          </p:cNvPr>
          <p:cNvSpPr txBox="1"/>
          <p:nvPr/>
        </p:nvSpPr>
        <p:spPr>
          <a:xfrm>
            <a:off x="370390" y="17477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DCE5F2F7-21E1-E818-755F-EBA09624D68C}"/>
              </a:ext>
            </a:extLst>
          </p:cNvPr>
          <p:cNvSpPr txBox="1"/>
          <p:nvPr/>
        </p:nvSpPr>
        <p:spPr>
          <a:xfrm>
            <a:off x="0" y="587664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. Physics</a:t>
            </a:r>
          </a:p>
        </p:txBody>
      </p:sp>
    </p:spTree>
    <p:extLst>
      <p:ext uri="{BB962C8B-B14F-4D97-AF65-F5344CB8AC3E}">
        <p14:creationId xmlns:p14="http://schemas.microsoft.com/office/powerpoint/2010/main" val="337839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A7D119-E41D-BEC3-F408-7E68FE0B8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5510A2E7-6E4C-48EC-AD07-239B373504AF}"/>
              </a:ext>
            </a:extLst>
          </p:cNvPr>
          <p:cNvSpPr txBox="1"/>
          <p:nvPr/>
        </p:nvSpPr>
        <p:spPr>
          <a:xfrm>
            <a:off x="370390" y="1049329"/>
            <a:ext cx="10115270" cy="2195473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sz="20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γ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-ray astronomy @ 10</a:t>
            </a:r>
            <a:r>
              <a:rPr lang="en-US" altLang="ja-JP" sz="2000" baseline="30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18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eV (diffuse emission, point source search)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Installation of some particle detectors to measure muons?</a:t>
            </a:r>
          </a:p>
          <a:p>
            <a:pPr>
              <a:spcAft>
                <a:spcPts val="400"/>
              </a:spcAft>
            </a:pP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Radio astronomy</a:t>
            </a:r>
            <a:endParaRPr lang="en-US" altLang="ja-JP" sz="2000" u="sng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Solar physics, Fast radio bursts, Giant radio pulses, Epoch of reionization</a:t>
            </a:r>
          </a:p>
          <a:p>
            <a:pPr>
              <a:spcAft>
                <a:spcPts val="400"/>
              </a:spcAft>
            </a:pPr>
            <a:r>
              <a:rPr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  </a:t>
            </a:r>
            <a:endParaRPr lang="en-US" altLang="ja-JP" sz="2000" b="1" dirty="0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37DF1627-6900-BECE-3B2E-A8C52D70AF49}"/>
              </a:ext>
            </a:extLst>
          </p:cNvPr>
          <p:cNvSpPr txBox="1"/>
          <p:nvPr/>
        </p:nvSpPr>
        <p:spPr>
          <a:xfrm>
            <a:off x="0" y="0"/>
            <a:ext cx="6325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Motivation of GRANDProto300</a:t>
            </a: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xmlns="" id="{8D977F31-F483-0B67-AC0B-E6F691F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79E4-4B93-8440-8A09-1B541FDE2B9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F811E58-249A-7E5B-8EF8-32035FB38CAE}"/>
              </a:ext>
            </a:extLst>
          </p:cNvPr>
          <p:cNvSpPr txBox="1"/>
          <p:nvPr/>
        </p:nvSpPr>
        <p:spPr>
          <a:xfrm>
            <a:off x="0" y="587664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. Physics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3C50DF5A-45D7-0EAF-195D-D790C55BF79A}"/>
              </a:ext>
            </a:extLst>
          </p:cNvPr>
          <p:cNvSpPr txBox="1"/>
          <p:nvPr/>
        </p:nvSpPr>
        <p:spPr>
          <a:xfrm>
            <a:off x="3010912" y="3855911"/>
            <a:ext cx="559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Your idea is more than welcome!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890942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13588</TotalTime>
  <Words>1507</Words>
  <Application>Microsoft Macintosh PowerPoint</Application>
  <PresentationFormat>Personnalisé</PresentationFormat>
  <Paragraphs>247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Office テーマ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加藤　勢</dc:creator>
  <cp:lastModifiedBy>Jacques Dumarchez</cp:lastModifiedBy>
  <cp:revision>51</cp:revision>
  <dcterms:created xsi:type="dcterms:W3CDTF">2024-12-27T13:48:25Z</dcterms:created>
  <dcterms:modified xsi:type="dcterms:W3CDTF">2025-01-09T22:12:45Z</dcterms:modified>
</cp:coreProperties>
</file>