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58" r:id="rId3"/>
    <p:sldId id="2423" r:id="rId4"/>
    <p:sldId id="2424" r:id="rId5"/>
    <p:sldId id="2393" r:id="rId6"/>
    <p:sldId id="2425" r:id="rId7"/>
    <p:sldId id="2515" r:id="rId8"/>
    <p:sldId id="2516" r:id="rId9"/>
    <p:sldId id="2433" r:id="rId10"/>
    <p:sldId id="2432" r:id="rId11"/>
    <p:sldId id="272" r:id="rId12"/>
    <p:sldId id="273" r:id="rId13"/>
    <p:sldId id="2317" r:id="rId14"/>
    <p:sldId id="2517" r:id="rId15"/>
    <p:sldId id="261" r:id="rId16"/>
    <p:sldId id="2386" r:id="rId17"/>
    <p:sldId id="2518" r:id="rId18"/>
    <p:sldId id="2519" r:id="rId19"/>
    <p:sldId id="2472" r:id="rId20"/>
    <p:sldId id="2520" r:id="rId21"/>
    <p:sldId id="2521" r:id="rId22"/>
    <p:sldId id="2522" r:id="rId23"/>
    <p:sldId id="2510" r:id="rId24"/>
    <p:sldId id="2511" r:id="rId25"/>
    <p:sldId id="2534" r:id="rId26"/>
    <p:sldId id="260" r:id="rId27"/>
    <p:sldId id="2524" r:id="rId28"/>
    <p:sldId id="266" r:id="rId29"/>
    <p:sldId id="2526" r:id="rId30"/>
    <p:sldId id="2441" r:id="rId31"/>
    <p:sldId id="2512" r:id="rId32"/>
    <p:sldId id="2431" r:id="rId33"/>
    <p:sldId id="268" r:id="rId34"/>
    <p:sldId id="2529" r:id="rId35"/>
    <p:sldId id="2513" r:id="rId36"/>
    <p:sldId id="2531" r:id="rId37"/>
    <p:sldId id="2514" r:id="rId38"/>
    <p:sldId id="2530" r:id="rId3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B02"/>
    <a:srgbClr val="E7E7E7"/>
    <a:srgbClr val="1A8C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311"/>
    <p:restoredTop sz="97565"/>
  </p:normalViewPr>
  <p:slideViewPr>
    <p:cSldViewPr snapToGrid="0">
      <p:cViewPr varScale="1">
        <p:scale>
          <a:sx n="163" d="100"/>
          <a:sy n="163" d="100"/>
        </p:scale>
        <p:origin x="-120" y="-112"/>
      </p:cViewPr>
      <p:guideLst>
        <p:guide orient="horz" pos="2160"/>
        <p:guide pos="3840"/>
      </p:guideLst>
    </p:cSldViewPr>
  </p:slideViewPr>
  <p:notesTextViewPr>
    <p:cViewPr>
      <p:scale>
        <a:sx n="170" d="100"/>
        <a:sy n="17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28742D-5264-B549-A886-9473626D5503}" type="datetimeFigureOut">
              <a:rPr kumimoji="1" lang="ja-JP" altLang="en-US" smtClean="0"/>
              <a:t>06/01/25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26CF5E-2346-E143-A7D5-24945F06E532}" type="slidenum">
              <a:rPr kumimoji="1" lang="ja-JP" altLang="en-US" smtClean="0"/>
              <a:t>‹#›</a:t>
            </a:fld>
            <a:endParaRPr kumimoji="1" lang="ja-JP" altLang="en-US"/>
          </a:p>
        </p:txBody>
      </p:sp>
    </p:spTree>
    <p:extLst>
      <p:ext uri="{BB962C8B-B14F-4D97-AF65-F5344CB8AC3E}">
        <p14:creationId xmlns:p14="http://schemas.microsoft.com/office/powerpoint/2010/main" val="22104397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銀河系で宇宙線がどのような旅を経るかを考えてみる。</a:t>
            </a:r>
            <a:endParaRPr kumimoji="1" lang="en-US" altLang="ja-JP" dirty="0"/>
          </a:p>
          <a:p>
            <a:r>
              <a:rPr kumimoji="1" lang="ja-JP" altLang="en-US"/>
              <a:t>生まれて、漂って、地球へ到達する。</a:t>
            </a:r>
            <a:endParaRPr kumimoji="1" lang="en-US" altLang="ja-JP" dirty="0"/>
          </a:p>
          <a:p>
            <a:r>
              <a:rPr kumimoji="1" lang="en-US" altLang="ja-JP" dirty="0"/>
              <a:t>1. Birth -&gt; </a:t>
            </a:r>
            <a:r>
              <a:rPr kumimoji="1" lang="ja-JP" altLang="en-US"/>
              <a:t>スペクトルと最高エネルギーは天体種、加速過程、宇宙線の逃走、原始核種に依存</a:t>
            </a:r>
            <a:endParaRPr kumimoji="1" lang="en-US" altLang="ja-JP" dirty="0"/>
          </a:p>
          <a:p>
            <a:r>
              <a:rPr kumimoji="1" lang="en-US" altLang="ja-JP" dirty="0"/>
              <a:t>2. Propagation -&gt; </a:t>
            </a:r>
            <a:r>
              <a:rPr kumimoji="1" lang="ja-JP" altLang="en-US"/>
              <a:t>拡散のエネルギー・空間依存性、磁場構造に依存</a:t>
            </a:r>
            <a:endParaRPr kumimoji="1" lang="en-US" altLang="ja-JP" dirty="0"/>
          </a:p>
          <a:p>
            <a:endParaRPr kumimoji="1" lang="en-US" altLang="ja-JP" dirty="0"/>
          </a:p>
          <a:p>
            <a:r>
              <a:rPr kumimoji="1" lang="en-US" altLang="ja-JP" dirty="0"/>
              <a:t>Birth</a:t>
            </a:r>
          </a:p>
          <a:p>
            <a:r>
              <a:rPr lang="en-US" altLang="ja-JP" dirty="0">
                <a:solidFill>
                  <a:schemeClr val="bg1"/>
                </a:solidFill>
                <a:latin typeface="Hiragino Sans W4" panose="020B0400000000000000" pitchFamily="34" charset="-128"/>
                <a:ea typeface="Hiragino Sans W4" panose="020B0400000000000000" pitchFamily="34" charset="-128"/>
              </a:rPr>
              <a:t>Where</a:t>
            </a:r>
            <a:r>
              <a:rPr kumimoji="1" lang="en-US" altLang="ja-JP" dirty="0">
                <a:solidFill>
                  <a:schemeClr val="bg1"/>
                </a:solidFill>
                <a:latin typeface="Hiragino Sans W4" panose="020B0400000000000000" pitchFamily="34" charset="-128"/>
                <a:ea typeface="Hiragino Sans W4" panose="020B0400000000000000" pitchFamily="34" charset="-128"/>
              </a:rPr>
              <a:t>?</a:t>
            </a:r>
          </a:p>
          <a:p>
            <a:r>
              <a:rPr lang="en-US" altLang="ja-JP" dirty="0">
                <a:solidFill>
                  <a:schemeClr val="bg1"/>
                </a:solidFill>
                <a:latin typeface="Hiragino Sans W4" panose="020B0400000000000000" pitchFamily="34" charset="-128"/>
                <a:ea typeface="Hiragino Sans W4" panose="020B0400000000000000" pitchFamily="34" charset="-128"/>
              </a:rPr>
              <a:t>Acceleration process?</a:t>
            </a:r>
          </a:p>
          <a:p>
            <a:r>
              <a:rPr kumimoji="1" lang="en-US" altLang="ja-JP" dirty="0">
                <a:solidFill>
                  <a:schemeClr val="bg1"/>
                </a:solidFill>
                <a:latin typeface="Hiragino Sans W4" panose="020B0400000000000000" pitchFamily="34" charset="-128"/>
                <a:ea typeface="Hiragino Sans W4" panose="020B0400000000000000" pitchFamily="34" charset="-128"/>
              </a:rPr>
              <a:t>Escape?</a:t>
            </a:r>
          </a:p>
          <a:p>
            <a:r>
              <a:rPr lang="en-US" altLang="ja-JP" dirty="0">
                <a:solidFill>
                  <a:schemeClr val="bg1"/>
                </a:solidFill>
                <a:latin typeface="Hiragino Sans W4" panose="020B0400000000000000" pitchFamily="34" charset="-128"/>
                <a:ea typeface="Hiragino Sans W4" panose="020B0400000000000000" pitchFamily="34" charset="-128"/>
              </a:rPr>
              <a:t>Chemical composition</a:t>
            </a:r>
            <a:r>
              <a:rPr kumimoji="1" lang="en-US" altLang="ja-JP" dirty="0">
                <a:solidFill>
                  <a:schemeClr val="bg1"/>
                </a:solidFill>
                <a:latin typeface="Hiragino Sans W4" panose="020B0400000000000000" pitchFamily="34" charset="-128"/>
                <a:ea typeface="Hiragino Sans W4" panose="020B0400000000000000" pitchFamily="34" charset="-128"/>
              </a:rPr>
              <a:t>?</a:t>
            </a:r>
          </a:p>
          <a:p>
            <a:endParaRPr kumimoji="1" lang="en-US" altLang="ja-JP" dirty="0">
              <a:solidFill>
                <a:schemeClr val="bg1"/>
              </a:solidFill>
              <a:latin typeface="Hiragino Sans W4" panose="020B0400000000000000" pitchFamily="34" charset="-128"/>
              <a:ea typeface="Hiragino Sans W4" panose="020B0400000000000000" pitchFamily="34" charset="-128"/>
            </a:endParaRPr>
          </a:p>
          <a:p>
            <a:r>
              <a:rPr kumimoji="1" lang="en-US" altLang="ja-JP" dirty="0">
                <a:solidFill>
                  <a:schemeClr val="bg1"/>
                </a:solidFill>
                <a:latin typeface="Hiragino Sans W4" panose="020B0400000000000000" pitchFamily="34" charset="-128"/>
                <a:ea typeface="Hiragino Sans W4" panose="020B0400000000000000" pitchFamily="34" charset="-128"/>
              </a:rPr>
              <a:t>Propagation</a:t>
            </a:r>
            <a:r>
              <a:rPr kumimoji="1" lang="ja-JP" altLang="en-US">
                <a:solidFill>
                  <a:schemeClr val="bg1"/>
                </a:solidFill>
                <a:latin typeface="Hiragino Sans W4" panose="020B0400000000000000" pitchFamily="34" charset="-128"/>
                <a:ea typeface="Hiragino Sans W4" panose="020B0400000000000000" pitchFamily="34" charset="-128"/>
              </a:rPr>
              <a:t>：</a:t>
            </a:r>
            <a:endParaRPr kumimoji="1" lang="en-US" altLang="ja-JP" dirty="0">
              <a:solidFill>
                <a:schemeClr val="bg1"/>
              </a:solidFill>
              <a:latin typeface="Hiragino Sans W4" panose="020B0400000000000000" pitchFamily="34" charset="-128"/>
              <a:ea typeface="Hiragino Sans W4" panose="020B0400000000000000" pitchFamily="34" charset="-128"/>
            </a:endParaRPr>
          </a:p>
          <a:p>
            <a:r>
              <a:rPr lang="en-US" altLang="ja-JP" dirty="0">
                <a:solidFill>
                  <a:schemeClr val="bg1"/>
                </a:solidFill>
                <a:latin typeface="Hiragino Sans W4" panose="020B0400000000000000" pitchFamily="34" charset="-128"/>
                <a:ea typeface="Hiragino Sans W4" panose="020B0400000000000000" pitchFamily="34" charset="-128"/>
              </a:rPr>
              <a:t>D</a:t>
            </a:r>
            <a:r>
              <a:rPr kumimoji="1" lang="en-US" altLang="ja-JP" dirty="0">
                <a:solidFill>
                  <a:schemeClr val="bg1"/>
                </a:solidFill>
                <a:latin typeface="Hiragino Sans W4" panose="020B0400000000000000" pitchFamily="34" charset="-128"/>
                <a:ea typeface="Hiragino Sans W4" panose="020B0400000000000000" pitchFamily="34" charset="-128"/>
              </a:rPr>
              <a:t>iffusion speed?</a:t>
            </a:r>
          </a:p>
          <a:p>
            <a:r>
              <a:rPr kumimoji="1" lang="en-US" altLang="ja-JP" dirty="0">
                <a:solidFill>
                  <a:schemeClr val="bg1"/>
                </a:solidFill>
                <a:latin typeface="Hiragino Sans W4" panose="020B0400000000000000" pitchFamily="34" charset="-128"/>
                <a:ea typeface="Hiragino Sans W4" panose="020B0400000000000000" pitchFamily="34" charset="-128"/>
              </a:rPr>
              <a:t>Spatial dependence?</a:t>
            </a:r>
          </a:p>
          <a:p>
            <a:r>
              <a:rPr lang="en-US" altLang="ja-JP" dirty="0">
                <a:solidFill>
                  <a:schemeClr val="bg1"/>
                </a:solidFill>
                <a:latin typeface="Hiragino Sans W4" panose="020B0400000000000000" pitchFamily="34" charset="-128"/>
                <a:ea typeface="Hiragino Sans W4" panose="020B0400000000000000" pitchFamily="34" charset="-128"/>
              </a:rPr>
              <a:t>Magnetic-field structure?</a:t>
            </a:r>
            <a:endParaRPr kumimoji="1" lang="ja-JP" altLang="en-US">
              <a:solidFill>
                <a:schemeClr val="bg1"/>
              </a:solidFill>
              <a:latin typeface="Hiragino Sans W4" panose="020B0400000000000000" pitchFamily="34" charset="-128"/>
              <a:ea typeface="Hiragino Sans W4" panose="020B0400000000000000" pitchFamily="34" charset="-128"/>
            </a:endParaRPr>
          </a:p>
          <a:p>
            <a:endParaRPr kumimoji="1" lang="ja-JP" altLang="en-US">
              <a:solidFill>
                <a:schemeClr val="bg1"/>
              </a:solidFill>
              <a:latin typeface="Hiragino Sans W4" panose="020B0400000000000000" pitchFamily="34" charset="-128"/>
              <a:ea typeface="Hiragino Sans W4" panose="020B0400000000000000" pitchFamily="34" charset="-128"/>
            </a:endParaRPr>
          </a:p>
          <a:p>
            <a:endParaRPr kumimoji="1" lang="ja-JP" altLang="en-US"/>
          </a:p>
        </p:txBody>
      </p:sp>
      <p:sp>
        <p:nvSpPr>
          <p:cNvPr id="4" name="スライド番号プレースホルダー 3"/>
          <p:cNvSpPr>
            <a:spLocks noGrp="1"/>
          </p:cNvSpPr>
          <p:nvPr>
            <p:ph type="sldNum" sz="quarter" idx="5"/>
          </p:nvPr>
        </p:nvSpPr>
        <p:spPr/>
        <p:txBody>
          <a:bodyPr/>
          <a:lstStyle/>
          <a:p>
            <a:fld id="{528D4D7D-2885-484C-ACE3-FFDBE2BB168F}" type="slidenum">
              <a:rPr kumimoji="1" lang="ja-JP" altLang="en-US" smtClean="0"/>
              <a:t>3</a:t>
            </a:fld>
            <a:endParaRPr kumimoji="1" lang="ja-JP" altLang="en-US"/>
          </a:p>
        </p:txBody>
      </p:sp>
    </p:spTree>
    <p:extLst>
      <p:ext uri="{BB962C8B-B14F-4D97-AF65-F5344CB8AC3E}">
        <p14:creationId xmlns:p14="http://schemas.microsoft.com/office/powerpoint/2010/main" val="1069891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bwMode="auto">
          <a:xfrm>
            <a:off x="685800" y="1143000"/>
            <a:ext cx="5486400" cy="3086100"/>
          </a:xfrm>
          <a:solidFill>
            <a:srgbClr val="FFFFFF"/>
          </a:solidFill>
          <a:ln>
            <a:solidFill>
              <a:srgbClr val="000000"/>
            </a:solidFill>
            <a:miter lim="800000"/>
            <a:headEnd/>
            <a:tailEnd/>
          </a:ln>
        </p:spPr>
      </p:sp>
      <p:sp>
        <p:nvSpPr>
          <p:cNvPr id="71683" name="Rectangle 3"/>
          <p:cNvSpPr>
            <a:spLocks noGrp="1" noChangeArrowheads="1"/>
          </p:cNvSpPr>
          <p:nvPr>
            <p:ph type="body" idx="1"/>
          </p:nvPr>
        </p:nvSpPr>
        <p:spPr bwMode="auto">
          <a:xfrm>
            <a:off x="915989" y="4343401"/>
            <a:ext cx="5026025" cy="4114800"/>
          </a:xfrm>
          <a:solidFill>
            <a:srgbClr val="FFFFFF"/>
          </a:solidFill>
          <a:ln>
            <a:solidFill>
              <a:srgbClr val="000000"/>
            </a:solidFill>
            <a:miter lim="800000"/>
            <a:headEnd/>
            <a:tailEnd/>
          </a:ln>
        </p:spPr>
        <p:txBody>
          <a:bodyPr wrap="square" lIns="84400" tIns="42200" rIns="84400" bIns="42200" numCol="1" anchor="t" anchorCtr="0" compatLnSpc="1">
            <a:prstTxWarp prst="textNoShape">
              <a:avLst/>
            </a:prstTxWarp>
          </a:bodyPr>
          <a:lstStyle/>
          <a:p>
            <a:pPr eaLnBrk="1" hangingPunct="1">
              <a:spcBef>
                <a:spcPct val="0"/>
              </a:spcBef>
            </a:pPr>
            <a:r>
              <a:rPr lang="ja-JP" altLang="en-US"/>
              <a:t>空気シャワー中が検出器を通過した時のチェレンコフ光を検出する。</a:t>
            </a:r>
            <a:endParaRPr lang="en-US" altLang="ja-JP" dirty="0"/>
          </a:p>
          <a:p>
            <a:pPr eaLnBrk="1" hangingPunct="1">
              <a:spcBef>
                <a:spcPct val="0"/>
              </a:spcBef>
            </a:pPr>
            <a:r>
              <a:rPr lang="ja-JP" altLang="en-US"/>
              <a:t>実際に土盛りを通過できるのはほとんどがミュー粒子なので、ミュー粒子数を調べているに等しい。</a:t>
            </a:r>
            <a:endParaRPr lang="ja-JP" altLang="ja-JP"/>
          </a:p>
        </p:txBody>
      </p:sp>
    </p:spTree>
    <p:extLst>
      <p:ext uri="{BB962C8B-B14F-4D97-AF65-F5344CB8AC3E}">
        <p14:creationId xmlns:p14="http://schemas.microsoft.com/office/powerpoint/2010/main" val="1680135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E &gt; 250 TeV </a:t>
            </a:r>
            <a:r>
              <a:rPr kumimoji="1" lang="ja-JP" altLang="en-US"/>
              <a:t>で</a:t>
            </a:r>
            <a:r>
              <a:rPr kumimoji="1" lang="en-US" altLang="ja-JP" dirty="0"/>
              <a:t> Non = 4 events, </a:t>
            </a:r>
            <a:r>
              <a:rPr kumimoji="1" lang="en-US" altLang="ja-JP" dirty="0" err="1"/>
              <a:t>Noff</a:t>
            </a:r>
            <a:r>
              <a:rPr kumimoji="1" lang="en-US" altLang="ja-JP" dirty="0"/>
              <a:t>, av = 0.8 events. </a:t>
            </a:r>
            <a:endParaRPr kumimoji="1" lang="en-US" altLang="ja-JP" b="0" dirty="0"/>
          </a:p>
          <a:p>
            <a:r>
              <a:rPr kumimoji="1" lang="en-US" altLang="ja-JP" b="0" dirty="0"/>
              <a:t>Energy resolution</a:t>
            </a:r>
            <a:r>
              <a:rPr kumimoji="1" lang="ja-JP" altLang="en-US" b="0"/>
              <a:t>による</a:t>
            </a:r>
            <a:r>
              <a:rPr kumimoji="1" lang="en-US" altLang="ja-JP" b="0" dirty="0"/>
              <a:t> E &lt; 250 TeV </a:t>
            </a:r>
            <a:r>
              <a:rPr kumimoji="1" lang="ja-JP" altLang="en-US" b="0"/>
              <a:t>からの染み出しは</a:t>
            </a:r>
            <a:r>
              <a:rPr kumimoji="1" lang="en-US" altLang="ja-JP" b="0" dirty="0"/>
              <a:t>, MC</a:t>
            </a:r>
            <a:r>
              <a:rPr kumimoji="1" lang="ja-JP" altLang="en-US" b="0"/>
              <a:t>から</a:t>
            </a:r>
            <a:r>
              <a:rPr kumimoji="1" lang="en-US" altLang="ja-JP" b="0" dirty="0"/>
              <a:t>0.4 events</a:t>
            </a:r>
          </a:p>
          <a:p>
            <a:r>
              <a:rPr kumimoji="1" lang="en-US" altLang="ja-JP" b="0" dirty="0"/>
              <a:t>100TeV&lt;E&lt;250TeV bin (20 events). E &lt; 100TeV</a:t>
            </a:r>
            <a:r>
              <a:rPr kumimoji="1" lang="ja-JP" altLang="en-US" b="0"/>
              <a:t>からの染み出しは</a:t>
            </a:r>
            <a:r>
              <a:rPr kumimoji="1" lang="en-US" altLang="ja-JP" b="0" dirty="0"/>
              <a:t>14%. E &gt; 250TeV</a:t>
            </a:r>
            <a:r>
              <a:rPr kumimoji="1" lang="ja-JP" altLang="en-US" b="0"/>
              <a:t>からの染み出しは</a:t>
            </a:r>
            <a:r>
              <a:rPr kumimoji="1" lang="en-US" altLang="ja-JP" b="0" dirty="0"/>
              <a:t>3%</a:t>
            </a:r>
          </a:p>
          <a:p>
            <a:r>
              <a:rPr kumimoji="1" lang="en-US" altLang="ja-JP" b="0" dirty="0"/>
              <a:t>=&gt; E &lt; 100TeV</a:t>
            </a:r>
            <a:r>
              <a:rPr kumimoji="1" lang="ja-JP" altLang="en-US" b="0"/>
              <a:t>からの染み出しは</a:t>
            </a:r>
            <a:r>
              <a:rPr kumimoji="1" lang="en-US" altLang="ja-JP" b="0" dirty="0"/>
              <a:t>20*0.14 ~ 3 events</a:t>
            </a:r>
          </a:p>
          <a:p>
            <a:r>
              <a:rPr kumimoji="1" lang="en-US" altLang="ja-JP" b="0" dirty="0"/>
              <a:t>250TeV&lt;E&lt;630TeV bin (4 events). E &lt; 250TeV</a:t>
            </a:r>
            <a:r>
              <a:rPr kumimoji="1" lang="ja-JP" altLang="en-US" b="0"/>
              <a:t>からの染み出しは</a:t>
            </a:r>
            <a:r>
              <a:rPr kumimoji="1" lang="en-US" altLang="ja-JP" b="0" dirty="0"/>
              <a:t>12%. E &gt; 630TeV</a:t>
            </a:r>
            <a:r>
              <a:rPr kumimoji="1" lang="ja-JP" altLang="en-US" b="0"/>
              <a:t>からの染み出しは</a:t>
            </a:r>
            <a:r>
              <a:rPr kumimoji="1" lang="en-US" altLang="ja-JP" b="0" dirty="0"/>
              <a:t>2%</a:t>
            </a:r>
            <a:endParaRPr kumimoji="1" lang="ja-JP" altLang="en-US" b="0"/>
          </a:p>
        </p:txBody>
      </p:sp>
      <p:sp>
        <p:nvSpPr>
          <p:cNvPr id="4" name="スライド番号プレースホルダー 3"/>
          <p:cNvSpPr>
            <a:spLocks noGrp="1"/>
          </p:cNvSpPr>
          <p:nvPr>
            <p:ph type="sldNum" sz="quarter" idx="5"/>
          </p:nvPr>
        </p:nvSpPr>
        <p:spPr/>
        <p:txBody>
          <a:bodyPr/>
          <a:lstStyle/>
          <a:p>
            <a:fld id="{9326CF5E-2346-E143-A7D5-24945F06E532}" type="slidenum">
              <a:rPr kumimoji="1" lang="ja-JP" altLang="en-US" smtClean="0"/>
              <a:t>15</a:t>
            </a:fld>
            <a:endParaRPr kumimoji="1" lang="ja-JP" altLang="en-US"/>
          </a:p>
        </p:txBody>
      </p:sp>
    </p:spTree>
    <p:extLst>
      <p:ext uri="{BB962C8B-B14F-4D97-AF65-F5344CB8AC3E}">
        <p14:creationId xmlns:p14="http://schemas.microsoft.com/office/powerpoint/2010/main" val="186477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多くの</a:t>
            </a:r>
            <a:r>
              <a:rPr kumimoji="1" lang="en-US" altLang="ja-JP" dirty="0"/>
              <a:t>sub-</a:t>
            </a:r>
            <a:r>
              <a:rPr kumimoji="1" lang="en-US" altLang="ja-JP" dirty="0" err="1"/>
              <a:t>PeV</a:t>
            </a:r>
            <a:r>
              <a:rPr kumimoji="1" lang="ja-JP" altLang="en-US"/>
              <a:t>ガンマ線天体が北天で見つかっている。</a:t>
            </a:r>
          </a:p>
        </p:txBody>
      </p:sp>
      <p:sp>
        <p:nvSpPr>
          <p:cNvPr id="4" name="スライド番号プレースホルダー 3"/>
          <p:cNvSpPr>
            <a:spLocks noGrp="1"/>
          </p:cNvSpPr>
          <p:nvPr>
            <p:ph type="sldNum" sz="quarter" idx="5"/>
          </p:nvPr>
        </p:nvSpPr>
        <p:spPr/>
        <p:txBody>
          <a:bodyPr/>
          <a:lstStyle/>
          <a:p>
            <a:fld id="{528D4D7D-2885-484C-ACE3-FFDBE2BB168F}" type="slidenum">
              <a:rPr kumimoji="1" lang="ja-JP" altLang="en-US" smtClean="0"/>
              <a:t>16</a:t>
            </a:fld>
            <a:endParaRPr kumimoji="1" lang="ja-JP" altLang="en-US"/>
          </a:p>
        </p:txBody>
      </p:sp>
    </p:spTree>
    <p:extLst>
      <p:ext uri="{BB962C8B-B14F-4D97-AF65-F5344CB8AC3E}">
        <p14:creationId xmlns:p14="http://schemas.microsoft.com/office/powerpoint/2010/main" val="1104018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78F60DA-3DEE-1D72-93D3-84B66EF8BDF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38E9BFAD-578D-644A-001C-18622A932DF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4AFA1E96-B904-070E-C981-DDF09B8E6F9B}"/>
              </a:ext>
            </a:extLst>
          </p:cNvPr>
          <p:cNvSpPr>
            <a:spLocks noGrp="1"/>
          </p:cNvSpPr>
          <p:nvPr>
            <p:ph type="body" idx="1"/>
          </p:nvPr>
        </p:nvSpPr>
        <p:spPr/>
        <p:txBody>
          <a:bodyPr/>
          <a:lstStyle/>
          <a:p>
            <a:r>
              <a:rPr kumimoji="1" lang="ja-JP" altLang="en-US"/>
              <a:t>多くの</a:t>
            </a:r>
            <a:r>
              <a:rPr kumimoji="1" lang="en-US" altLang="ja-JP" dirty="0"/>
              <a:t>sub-</a:t>
            </a:r>
            <a:r>
              <a:rPr kumimoji="1" lang="en-US" altLang="ja-JP" dirty="0" err="1"/>
              <a:t>PeV</a:t>
            </a:r>
            <a:r>
              <a:rPr kumimoji="1" lang="ja-JP" altLang="en-US"/>
              <a:t>ガンマ線天体が北天で見つかっている。</a:t>
            </a:r>
          </a:p>
        </p:txBody>
      </p:sp>
      <p:sp>
        <p:nvSpPr>
          <p:cNvPr id="4" name="スライド番号プレースホルダー 3">
            <a:extLst>
              <a:ext uri="{FF2B5EF4-FFF2-40B4-BE49-F238E27FC236}">
                <a16:creationId xmlns:a16="http://schemas.microsoft.com/office/drawing/2014/main" xmlns="" id="{BA736F59-AC1C-2FAC-13EE-8ED1C6361DA8}"/>
              </a:ext>
            </a:extLst>
          </p:cNvPr>
          <p:cNvSpPr>
            <a:spLocks noGrp="1"/>
          </p:cNvSpPr>
          <p:nvPr>
            <p:ph type="sldNum" sz="quarter" idx="5"/>
          </p:nvPr>
        </p:nvSpPr>
        <p:spPr/>
        <p:txBody>
          <a:bodyPr/>
          <a:lstStyle/>
          <a:p>
            <a:fld id="{528D4D7D-2885-484C-ACE3-FFDBE2BB168F}" type="slidenum">
              <a:rPr kumimoji="1" lang="ja-JP" altLang="en-US" smtClean="0"/>
              <a:t>17</a:t>
            </a:fld>
            <a:endParaRPr kumimoji="1" lang="ja-JP" altLang="en-US"/>
          </a:p>
        </p:txBody>
      </p:sp>
    </p:spTree>
    <p:extLst>
      <p:ext uri="{BB962C8B-B14F-4D97-AF65-F5344CB8AC3E}">
        <p14:creationId xmlns:p14="http://schemas.microsoft.com/office/powerpoint/2010/main" val="705057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Sub-</a:t>
            </a:r>
            <a:r>
              <a:rPr kumimoji="1" lang="en-US" altLang="ja-JP" dirty="0" err="1"/>
              <a:t>PeV</a:t>
            </a:r>
            <a:r>
              <a:rPr kumimoji="1" lang="ja-JP" altLang="en-US"/>
              <a:t>拡散ガンマ線の検出</a:t>
            </a:r>
            <a:r>
              <a:rPr kumimoji="1" lang="en-US" altLang="ja-JP" dirty="0"/>
              <a:t>(</a:t>
            </a:r>
            <a:r>
              <a:rPr kumimoji="1" lang="ja-JP" altLang="en-US"/>
              <a:t>過去に天体で加速された宇宙線が宇宙空間を漂う間に星間ガスと衝突して生じるガンマ線</a:t>
            </a:r>
            <a:r>
              <a:rPr kumimoji="1" lang="en-US" altLang="ja-JP" dirty="0"/>
              <a:t>)</a:t>
            </a:r>
          </a:p>
          <a:p>
            <a:r>
              <a:rPr kumimoji="1" lang="ja-JP" altLang="en-US"/>
              <a:t>銀河系内で宇宙線が</a:t>
            </a:r>
            <a:r>
              <a:rPr kumimoji="1" lang="en-US" altLang="ja-JP" dirty="0"/>
              <a:t>10 </a:t>
            </a:r>
            <a:r>
              <a:rPr kumimoji="1" lang="en-US" altLang="ja-JP" dirty="0" err="1"/>
              <a:t>PeV</a:t>
            </a:r>
            <a:r>
              <a:rPr kumimoji="1" lang="ja-JP" altLang="en-US"/>
              <a:t>にまで加速されていることを示す証拠が得られた。</a:t>
            </a:r>
          </a:p>
        </p:txBody>
      </p:sp>
      <p:sp>
        <p:nvSpPr>
          <p:cNvPr id="4" name="スライド番号プレースホルダー 3"/>
          <p:cNvSpPr>
            <a:spLocks noGrp="1"/>
          </p:cNvSpPr>
          <p:nvPr>
            <p:ph type="sldNum" sz="quarter" idx="5"/>
          </p:nvPr>
        </p:nvSpPr>
        <p:spPr/>
        <p:txBody>
          <a:bodyPr/>
          <a:lstStyle/>
          <a:p>
            <a:fld id="{528D4D7D-2885-484C-ACE3-FFDBE2BB168F}" type="slidenum">
              <a:rPr kumimoji="1" lang="ja-JP" altLang="en-US" smtClean="0"/>
              <a:t>18</a:t>
            </a:fld>
            <a:endParaRPr kumimoji="1" lang="ja-JP" altLang="en-US"/>
          </a:p>
        </p:txBody>
      </p:sp>
    </p:spTree>
    <p:extLst>
      <p:ext uri="{BB962C8B-B14F-4D97-AF65-F5344CB8AC3E}">
        <p14:creationId xmlns:p14="http://schemas.microsoft.com/office/powerpoint/2010/main" val="2753165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銀河系で宇宙線がどのような旅を経るかを考えてみる。</a:t>
            </a:r>
            <a:endParaRPr kumimoji="1" lang="en-US" altLang="ja-JP" dirty="0"/>
          </a:p>
          <a:p>
            <a:r>
              <a:rPr kumimoji="1" lang="ja-JP" altLang="en-US"/>
              <a:t>生まれて、漂って、地球へ到達する。</a:t>
            </a:r>
            <a:endParaRPr kumimoji="1" lang="en-US" altLang="ja-JP" dirty="0"/>
          </a:p>
          <a:p>
            <a:r>
              <a:rPr kumimoji="1" lang="en-US" altLang="ja-JP" dirty="0"/>
              <a:t>1. Birth -&gt; </a:t>
            </a:r>
            <a:r>
              <a:rPr kumimoji="1" lang="ja-JP" altLang="en-US"/>
              <a:t>スペクトルと最高エネルギーは天体種、加速過程、宇宙線の逃走、原始核種に依存</a:t>
            </a:r>
            <a:endParaRPr kumimoji="1" lang="en-US" altLang="ja-JP" dirty="0"/>
          </a:p>
          <a:p>
            <a:r>
              <a:rPr kumimoji="1" lang="en-US" altLang="ja-JP" dirty="0"/>
              <a:t>2. Propagation -&gt; </a:t>
            </a:r>
            <a:r>
              <a:rPr kumimoji="1" lang="ja-JP" altLang="en-US"/>
              <a:t>拡散のエネルギー・空間依存性、磁場構造に依存</a:t>
            </a:r>
            <a:endParaRPr kumimoji="1" lang="en-US" altLang="ja-JP" dirty="0"/>
          </a:p>
          <a:p>
            <a:endParaRPr kumimoji="1" lang="en-US" altLang="ja-JP" dirty="0"/>
          </a:p>
          <a:p>
            <a:r>
              <a:rPr kumimoji="1" lang="en-US" altLang="ja-JP" dirty="0"/>
              <a:t>Birth</a:t>
            </a:r>
          </a:p>
          <a:p>
            <a:r>
              <a:rPr lang="en-US" altLang="ja-JP" dirty="0">
                <a:solidFill>
                  <a:schemeClr val="bg1"/>
                </a:solidFill>
                <a:latin typeface="Hiragino Sans W4" panose="020B0400000000000000" pitchFamily="34" charset="-128"/>
                <a:ea typeface="Hiragino Sans W4" panose="020B0400000000000000" pitchFamily="34" charset="-128"/>
              </a:rPr>
              <a:t>Where</a:t>
            </a:r>
            <a:r>
              <a:rPr kumimoji="1" lang="en-US" altLang="ja-JP" dirty="0">
                <a:solidFill>
                  <a:schemeClr val="bg1"/>
                </a:solidFill>
                <a:latin typeface="Hiragino Sans W4" panose="020B0400000000000000" pitchFamily="34" charset="-128"/>
                <a:ea typeface="Hiragino Sans W4" panose="020B0400000000000000" pitchFamily="34" charset="-128"/>
              </a:rPr>
              <a:t>?</a:t>
            </a:r>
          </a:p>
          <a:p>
            <a:r>
              <a:rPr lang="en-US" altLang="ja-JP" dirty="0">
                <a:solidFill>
                  <a:schemeClr val="bg1"/>
                </a:solidFill>
                <a:latin typeface="Hiragino Sans W4" panose="020B0400000000000000" pitchFamily="34" charset="-128"/>
                <a:ea typeface="Hiragino Sans W4" panose="020B0400000000000000" pitchFamily="34" charset="-128"/>
              </a:rPr>
              <a:t>Acceleration process?</a:t>
            </a:r>
          </a:p>
          <a:p>
            <a:r>
              <a:rPr kumimoji="1" lang="en-US" altLang="ja-JP" dirty="0">
                <a:solidFill>
                  <a:schemeClr val="bg1"/>
                </a:solidFill>
                <a:latin typeface="Hiragino Sans W4" panose="020B0400000000000000" pitchFamily="34" charset="-128"/>
                <a:ea typeface="Hiragino Sans W4" panose="020B0400000000000000" pitchFamily="34" charset="-128"/>
              </a:rPr>
              <a:t>Escape?</a:t>
            </a:r>
          </a:p>
          <a:p>
            <a:r>
              <a:rPr lang="en-US" altLang="ja-JP" dirty="0">
                <a:solidFill>
                  <a:schemeClr val="bg1"/>
                </a:solidFill>
                <a:latin typeface="Hiragino Sans W4" panose="020B0400000000000000" pitchFamily="34" charset="-128"/>
                <a:ea typeface="Hiragino Sans W4" panose="020B0400000000000000" pitchFamily="34" charset="-128"/>
              </a:rPr>
              <a:t>Chemical composition</a:t>
            </a:r>
            <a:r>
              <a:rPr kumimoji="1" lang="en-US" altLang="ja-JP" dirty="0">
                <a:solidFill>
                  <a:schemeClr val="bg1"/>
                </a:solidFill>
                <a:latin typeface="Hiragino Sans W4" panose="020B0400000000000000" pitchFamily="34" charset="-128"/>
                <a:ea typeface="Hiragino Sans W4" panose="020B0400000000000000" pitchFamily="34" charset="-128"/>
              </a:rPr>
              <a:t>?</a:t>
            </a:r>
          </a:p>
          <a:p>
            <a:endParaRPr kumimoji="1" lang="en-US" altLang="ja-JP" dirty="0">
              <a:solidFill>
                <a:schemeClr val="bg1"/>
              </a:solidFill>
              <a:latin typeface="Hiragino Sans W4" panose="020B0400000000000000" pitchFamily="34" charset="-128"/>
              <a:ea typeface="Hiragino Sans W4" panose="020B0400000000000000" pitchFamily="34" charset="-128"/>
            </a:endParaRPr>
          </a:p>
          <a:p>
            <a:r>
              <a:rPr kumimoji="1" lang="en-US" altLang="ja-JP" dirty="0">
                <a:solidFill>
                  <a:schemeClr val="bg1"/>
                </a:solidFill>
                <a:latin typeface="Hiragino Sans W4" panose="020B0400000000000000" pitchFamily="34" charset="-128"/>
                <a:ea typeface="Hiragino Sans W4" panose="020B0400000000000000" pitchFamily="34" charset="-128"/>
              </a:rPr>
              <a:t>Propagation</a:t>
            </a:r>
            <a:r>
              <a:rPr kumimoji="1" lang="ja-JP" altLang="en-US">
                <a:solidFill>
                  <a:schemeClr val="bg1"/>
                </a:solidFill>
                <a:latin typeface="Hiragino Sans W4" panose="020B0400000000000000" pitchFamily="34" charset="-128"/>
                <a:ea typeface="Hiragino Sans W4" panose="020B0400000000000000" pitchFamily="34" charset="-128"/>
              </a:rPr>
              <a:t>：</a:t>
            </a:r>
            <a:endParaRPr kumimoji="1" lang="en-US" altLang="ja-JP" dirty="0">
              <a:solidFill>
                <a:schemeClr val="bg1"/>
              </a:solidFill>
              <a:latin typeface="Hiragino Sans W4" panose="020B0400000000000000" pitchFamily="34" charset="-128"/>
              <a:ea typeface="Hiragino Sans W4" panose="020B0400000000000000" pitchFamily="34" charset="-128"/>
            </a:endParaRPr>
          </a:p>
          <a:p>
            <a:r>
              <a:rPr lang="en-US" altLang="ja-JP" dirty="0">
                <a:solidFill>
                  <a:schemeClr val="bg1"/>
                </a:solidFill>
                <a:latin typeface="Hiragino Sans W4" panose="020B0400000000000000" pitchFamily="34" charset="-128"/>
                <a:ea typeface="Hiragino Sans W4" panose="020B0400000000000000" pitchFamily="34" charset="-128"/>
              </a:rPr>
              <a:t>D</a:t>
            </a:r>
            <a:r>
              <a:rPr kumimoji="1" lang="en-US" altLang="ja-JP" dirty="0">
                <a:solidFill>
                  <a:schemeClr val="bg1"/>
                </a:solidFill>
                <a:latin typeface="Hiragino Sans W4" panose="020B0400000000000000" pitchFamily="34" charset="-128"/>
                <a:ea typeface="Hiragino Sans W4" panose="020B0400000000000000" pitchFamily="34" charset="-128"/>
              </a:rPr>
              <a:t>iffusion speed?</a:t>
            </a:r>
          </a:p>
          <a:p>
            <a:r>
              <a:rPr kumimoji="1" lang="en-US" altLang="ja-JP" dirty="0">
                <a:solidFill>
                  <a:schemeClr val="bg1"/>
                </a:solidFill>
                <a:latin typeface="Hiragino Sans W4" panose="020B0400000000000000" pitchFamily="34" charset="-128"/>
                <a:ea typeface="Hiragino Sans W4" panose="020B0400000000000000" pitchFamily="34" charset="-128"/>
              </a:rPr>
              <a:t>Spatial dependence?</a:t>
            </a:r>
          </a:p>
          <a:p>
            <a:r>
              <a:rPr lang="en-US" altLang="ja-JP" dirty="0">
                <a:solidFill>
                  <a:schemeClr val="bg1"/>
                </a:solidFill>
                <a:latin typeface="Hiragino Sans W4" panose="020B0400000000000000" pitchFamily="34" charset="-128"/>
                <a:ea typeface="Hiragino Sans W4" panose="020B0400000000000000" pitchFamily="34" charset="-128"/>
              </a:rPr>
              <a:t>Magnetic-field structure?</a:t>
            </a:r>
            <a:endParaRPr kumimoji="1" lang="ja-JP" altLang="en-US">
              <a:solidFill>
                <a:schemeClr val="bg1"/>
              </a:solidFill>
              <a:latin typeface="Hiragino Sans W4" panose="020B0400000000000000" pitchFamily="34" charset="-128"/>
              <a:ea typeface="Hiragino Sans W4" panose="020B0400000000000000" pitchFamily="34" charset="-128"/>
            </a:endParaRPr>
          </a:p>
          <a:p>
            <a:endParaRPr kumimoji="1" lang="ja-JP" altLang="en-US">
              <a:solidFill>
                <a:schemeClr val="bg1"/>
              </a:solidFill>
              <a:latin typeface="Hiragino Sans W4" panose="020B0400000000000000" pitchFamily="34" charset="-128"/>
              <a:ea typeface="Hiragino Sans W4" panose="020B0400000000000000" pitchFamily="34" charset="-128"/>
            </a:endParaRPr>
          </a:p>
          <a:p>
            <a:endParaRPr kumimoji="1" lang="ja-JP" altLang="en-US"/>
          </a:p>
        </p:txBody>
      </p:sp>
      <p:sp>
        <p:nvSpPr>
          <p:cNvPr id="4" name="スライド番号プレースホルダー 3"/>
          <p:cNvSpPr>
            <a:spLocks noGrp="1"/>
          </p:cNvSpPr>
          <p:nvPr>
            <p:ph type="sldNum" sz="quarter" idx="5"/>
          </p:nvPr>
        </p:nvSpPr>
        <p:spPr/>
        <p:txBody>
          <a:bodyPr/>
          <a:lstStyle/>
          <a:p>
            <a:fld id="{528D4D7D-2885-484C-ACE3-FFDBE2BB168F}" type="slidenum">
              <a:rPr kumimoji="1" lang="ja-JP" altLang="en-US" smtClean="0"/>
              <a:t>4</a:t>
            </a:fld>
            <a:endParaRPr kumimoji="1" lang="ja-JP" altLang="en-US"/>
          </a:p>
        </p:txBody>
      </p:sp>
    </p:spTree>
    <p:extLst>
      <p:ext uri="{BB962C8B-B14F-4D97-AF65-F5344CB8AC3E}">
        <p14:creationId xmlns:p14="http://schemas.microsoft.com/office/powerpoint/2010/main" val="1143029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銀河系で宇宙線がどのような旅を経るかを考えてみる。</a:t>
            </a:r>
            <a:endParaRPr kumimoji="1" lang="en-US" altLang="ja-JP" dirty="0"/>
          </a:p>
          <a:p>
            <a:r>
              <a:rPr kumimoji="1" lang="ja-JP" altLang="en-US"/>
              <a:t>生まれて、漂って、地球へ到達する。</a:t>
            </a:r>
            <a:endParaRPr kumimoji="1" lang="en-US" altLang="ja-JP" dirty="0"/>
          </a:p>
          <a:p>
            <a:r>
              <a:rPr kumimoji="1" lang="en-US" altLang="ja-JP" dirty="0"/>
              <a:t>1. Birth -&gt; </a:t>
            </a:r>
            <a:r>
              <a:rPr kumimoji="1" lang="ja-JP" altLang="en-US"/>
              <a:t>スペクトルと最高エネルギーは天体種、加速過程、宇宙線の逃走、原始核種に依存</a:t>
            </a:r>
            <a:endParaRPr kumimoji="1" lang="en-US" altLang="ja-JP" dirty="0"/>
          </a:p>
          <a:p>
            <a:r>
              <a:rPr kumimoji="1" lang="en-US" altLang="ja-JP" dirty="0"/>
              <a:t>2. Propagation -&gt; </a:t>
            </a:r>
            <a:r>
              <a:rPr kumimoji="1" lang="ja-JP" altLang="en-US"/>
              <a:t>拡散のエネルギー・空間依存性、磁場構造に依存</a:t>
            </a:r>
            <a:endParaRPr kumimoji="1" lang="en-US" altLang="ja-JP" dirty="0"/>
          </a:p>
          <a:p>
            <a:endParaRPr kumimoji="1" lang="en-US" altLang="ja-JP" dirty="0"/>
          </a:p>
          <a:p>
            <a:r>
              <a:rPr kumimoji="1" lang="en-US" altLang="ja-JP" dirty="0"/>
              <a:t>Birth</a:t>
            </a:r>
          </a:p>
          <a:p>
            <a:r>
              <a:rPr lang="en-US" altLang="ja-JP" dirty="0">
                <a:solidFill>
                  <a:schemeClr val="bg1"/>
                </a:solidFill>
                <a:latin typeface="Hiragino Sans W4" panose="020B0400000000000000" pitchFamily="34" charset="-128"/>
                <a:ea typeface="Hiragino Sans W4" panose="020B0400000000000000" pitchFamily="34" charset="-128"/>
              </a:rPr>
              <a:t>Where</a:t>
            </a:r>
            <a:r>
              <a:rPr kumimoji="1" lang="en-US" altLang="ja-JP" dirty="0">
                <a:solidFill>
                  <a:schemeClr val="bg1"/>
                </a:solidFill>
                <a:latin typeface="Hiragino Sans W4" panose="020B0400000000000000" pitchFamily="34" charset="-128"/>
                <a:ea typeface="Hiragino Sans W4" panose="020B0400000000000000" pitchFamily="34" charset="-128"/>
              </a:rPr>
              <a:t>?</a:t>
            </a:r>
          </a:p>
          <a:p>
            <a:r>
              <a:rPr lang="en-US" altLang="ja-JP" dirty="0">
                <a:solidFill>
                  <a:schemeClr val="bg1"/>
                </a:solidFill>
                <a:latin typeface="Hiragino Sans W4" panose="020B0400000000000000" pitchFamily="34" charset="-128"/>
                <a:ea typeface="Hiragino Sans W4" panose="020B0400000000000000" pitchFamily="34" charset="-128"/>
              </a:rPr>
              <a:t>Acceleration process?</a:t>
            </a:r>
          </a:p>
          <a:p>
            <a:r>
              <a:rPr kumimoji="1" lang="en-US" altLang="ja-JP" dirty="0">
                <a:solidFill>
                  <a:schemeClr val="bg1"/>
                </a:solidFill>
                <a:latin typeface="Hiragino Sans W4" panose="020B0400000000000000" pitchFamily="34" charset="-128"/>
                <a:ea typeface="Hiragino Sans W4" panose="020B0400000000000000" pitchFamily="34" charset="-128"/>
              </a:rPr>
              <a:t>Escape?</a:t>
            </a:r>
          </a:p>
          <a:p>
            <a:r>
              <a:rPr lang="en-US" altLang="ja-JP" dirty="0">
                <a:solidFill>
                  <a:schemeClr val="bg1"/>
                </a:solidFill>
                <a:latin typeface="Hiragino Sans W4" panose="020B0400000000000000" pitchFamily="34" charset="-128"/>
                <a:ea typeface="Hiragino Sans W4" panose="020B0400000000000000" pitchFamily="34" charset="-128"/>
              </a:rPr>
              <a:t>Chemical composition</a:t>
            </a:r>
            <a:r>
              <a:rPr kumimoji="1" lang="en-US" altLang="ja-JP" dirty="0">
                <a:solidFill>
                  <a:schemeClr val="bg1"/>
                </a:solidFill>
                <a:latin typeface="Hiragino Sans W4" panose="020B0400000000000000" pitchFamily="34" charset="-128"/>
                <a:ea typeface="Hiragino Sans W4" panose="020B0400000000000000" pitchFamily="34" charset="-128"/>
              </a:rPr>
              <a:t>?</a:t>
            </a:r>
          </a:p>
          <a:p>
            <a:endParaRPr kumimoji="1" lang="en-US" altLang="ja-JP" dirty="0">
              <a:solidFill>
                <a:schemeClr val="bg1"/>
              </a:solidFill>
              <a:latin typeface="Hiragino Sans W4" panose="020B0400000000000000" pitchFamily="34" charset="-128"/>
              <a:ea typeface="Hiragino Sans W4" panose="020B0400000000000000" pitchFamily="34" charset="-128"/>
            </a:endParaRPr>
          </a:p>
          <a:p>
            <a:r>
              <a:rPr kumimoji="1" lang="en-US" altLang="ja-JP" dirty="0">
                <a:solidFill>
                  <a:schemeClr val="bg1"/>
                </a:solidFill>
                <a:latin typeface="Hiragino Sans W4" panose="020B0400000000000000" pitchFamily="34" charset="-128"/>
                <a:ea typeface="Hiragino Sans W4" panose="020B0400000000000000" pitchFamily="34" charset="-128"/>
              </a:rPr>
              <a:t>Propagation</a:t>
            </a:r>
            <a:r>
              <a:rPr kumimoji="1" lang="ja-JP" altLang="en-US">
                <a:solidFill>
                  <a:schemeClr val="bg1"/>
                </a:solidFill>
                <a:latin typeface="Hiragino Sans W4" panose="020B0400000000000000" pitchFamily="34" charset="-128"/>
                <a:ea typeface="Hiragino Sans W4" panose="020B0400000000000000" pitchFamily="34" charset="-128"/>
              </a:rPr>
              <a:t>：</a:t>
            </a:r>
            <a:endParaRPr kumimoji="1" lang="en-US" altLang="ja-JP" dirty="0">
              <a:solidFill>
                <a:schemeClr val="bg1"/>
              </a:solidFill>
              <a:latin typeface="Hiragino Sans W4" panose="020B0400000000000000" pitchFamily="34" charset="-128"/>
              <a:ea typeface="Hiragino Sans W4" panose="020B0400000000000000" pitchFamily="34" charset="-128"/>
            </a:endParaRPr>
          </a:p>
          <a:p>
            <a:r>
              <a:rPr lang="en-US" altLang="ja-JP" dirty="0">
                <a:solidFill>
                  <a:schemeClr val="bg1"/>
                </a:solidFill>
                <a:latin typeface="Hiragino Sans W4" panose="020B0400000000000000" pitchFamily="34" charset="-128"/>
                <a:ea typeface="Hiragino Sans W4" panose="020B0400000000000000" pitchFamily="34" charset="-128"/>
              </a:rPr>
              <a:t>D</a:t>
            </a:r>
            <a:r>
              <a:rPr kumimoji="1" lang="en-US" altLang="ja-JP" dirty="0">
                <a:solidFill>
                  <a:schemeClr val="bg1"/>
                </a:solidFill>
                <a:latin typeface="Hiragino Sans W4" panose="020B0400000000000000" pitchFamily="34" charset="-128"/>
                <a:ea typeface="Hiragino Sans W4" panose="020B0400000000000000" pitchFamily="34" charset="-128"/>
              </a:rPr>
              <a:t>iffusion speed?</a:t>
            </a:r>
          </a:p>
          <a:p>
            <a:r>
              <a:rPr kumimoji="1" lang="en-US" altLang="ja-JP" dirty="0">
                <a:solidFill>
                  <a:schemeClr val="bg1"/>
                </a:solidFill>
                <a:latin typeface="Hiragino Sans W4" panose="020B0400000000000000" pitchFamily="34" charset="-128"/>
                <a:ea typeface="Hiragino Sans W4" panose="020B0400000000000000" pitchFamily="34" charset="-128"/>
              </a:rPr>
              <a:t>Spatial dependence?</a:t>
            </a:r>
          </a:p>
          <a:p>
            <a:r>
              <a:rPr lang="en-US" altLang="ja-JP" dirty="0">
                <a:solidFill>
                  <a:schemeClr val="bg1"/>
                </a:solidFill>
                <a:latin typeface="Hiragino Sans W4" panose="020B0400000000000000" pitchFamily="34" charset="-128"/>
                <a:ea typeface="Hiragino Sans W4" panose="020B0400000000000000" pitchFamily="34" charset="-128"/>
              </a:rPr>
              <a:t>Magnetic-field structure?</a:t>
            </a:r>
            <a:endParaRPr kumimoji="1" lang="ja-JP" altLang="en-US">
              <a:solidFill>
                <a:schemeClr val="bg1"/>
              </a:solidFill>
              <a:latin typeface="Hiragino Sans W4" panose="020B0400000000000000" pitchFamily="34" charset="-128"/>
              <a:ea typeface="Hiragino Sans W4" panose="020B0400000000000000" pitchFamily="34" charset="-128"/>
            </a:endParaRPr>
          </a:p>
          <a:p>
            <a:endParaRPr kumimoji="1" lang="ja-JP" altLang="en-US">
              <a:solidFill>
                <a:schemeClr val="bg1"/>
              </a:solidFill>
              <a:latin typeface="Hiragino Sans W4" panose="020B0400000000000000" pitchFamily="34" charset="-128"/>
              <a:ea typeface="Hiragino Sans W4" panose="020B0400000000000000" pitchFamily="34" charset="-128"/>
            </a:endParaRPr>
          </a:p>
          <a:p>
            <a:endParaRPr kumimoji="1" lang="ja-JP" altLang="en-US"/>
          </a:p>
        </p:txBody>
      </p:sp>
      <p:sp>
        <p:nvSpPr>
          <p:cNvPr id="4" name="スライド番号プレースホルダー 3"/>
          <p:cNvSpPr>
            <a:spLocks noGrp="1"/>
          </p:cNvSpPr>
          <p:nvPr>
            <p:ph type="sldNum" sz="quarter" idx="5"/>
          </p:nvPr>
        </p:nvSpPr>
        <p:spPr/>
        <p:txBody>
          <a:bodyPr/>
          <a:lstStyle/>
          <a:p>
            <a:fld id="{528D4D7D-2885-484C-ACE3-FFDBE2BB168F}" type="slidenum">
              <a:rPr kumimoji="1" lang="ja-JP" altLang="en-US" smtClean="0"/>
              <a:t>5</a:t>
            </a:fld>
            <a:endParaRPr kumimoji="1" lang="ja-JP" altLang="en-US"/>
          </a:p>
        </p:txBody>
      </p:sp>
    </p:spTree>
    <p:extLst>
      <p:ext uri="{BB962C8B-B14F-4D97-AF65-F5344CB8AC3E}">
        <p14:creationId xmlns:p14="http://schemas.microsoft.com/office/powerpoint/2010/main" val="307423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銀河系で宇宙線がどのような旅を経るかを考えてみる。</a:t>
            </a:r>
            <a:endParaRPr kumimoji="1" lang="en-US" altLang="ja-JP" dirty="0"/>
          </a:p>
          <a:p>
            <a:r>
              <a:rPr kumimoji="1" lang="ja-JP" altLang="en-US"/>
              <a:t>生まれて、漂って、地球へ到達する。</a:t>
            </a:r>
            <a:endParaRPr kumimoji="1" lang="en-US" altLang="ja-JP" dirty="0"/>
          </a:p>
          <a:p>
            <a:r>
              <a:rPr kumimoji="1" lang="en-US" altLang="ja-JP" dirty="0"/>
              <a:t>1. Birth -&gt; </a:t>
            </a:r>
            <a:r>
              <a:rPr kumimoji="1" lang="ja-JP" altLang="en-US"/>
              <a:t>スペクトルと最高エネルギーは天体種、加速過程、宇宙線の逃走、原始核種に依存</a:t>
            </a:r>
            <a:endParaRPr kumimoji="1" lang="en-US" altLang="ja-JP" dirty="0"/>
          </a:p>
          <a:p>
            <a:r>
              <a:rPr kumimoji="1" lang="en-US" altLang="ja-JP" dirty="0"/>
              <a:t>2. Propagation -&gt; </a:t>
            </a:r>
            <a:r>
              <a:rPr kumimoji="1" lang="ja-JP" altLang="en-US"/>
              <a:t>拡散のエネルギー・空間依存性、磁場構造に依存</a:t>
            </a:r>
            <a:endParaRPr kumimoji="1" lang="en-US" altLang="ja-JP" dirty="0"/>
          </a:p>
          <a:p>
            <a:endParaRPr kumimoji="1" lang="en-US" altLang="ja-JP" dirty="0"/>
          </a:p>
          <a:p>
            <a:r>
              <a:rPr kumimoji="1" lang="en-US" altLang="ja-JP" dirty="0"/>
              <a:t>Birth</a:t>
            </a:r>
          </a:p>
          <a:p>
            <a:r>
              <a:rPr lang="en-US" altLang="ja-JP" dirty="0">
                <a:solidFill>
                  <a:schemeClr val="bg1"/>
                </a:solidFill>
                <a:latin typeface="Hiragino Sans W4" panose="020B0400000000000000" pitchFamily="34" charset="-128"/>
                <a:ea typeface="Hiragino Sans W4" panose="020B0400000000000000" pitchFamily="34" charset="-128"/>
              </a:rPr>
              <a:t>Where</a:t>
            </a:r>
            <a:r>
              <a:rPr kumimoji="1" lang="en-US" altLang="ja-JP" dirty="0">
                <a:solidFill>
                  <a:schemeClr val="bg1"/>
                </a:solidFill>
                <a:latin typeface="Hiragino Sans W4" panose="020B0400000000000000" pitchFamily="34" charset="-128"/>
                <a:ea typeface="Hiragino Sans W4" panose="020B0400000000000000" pitchFamily="34" charset="-128"/>
              </a:rPr>
              <a:t>?</a:t>
            </a:r>
          </a:p>
          <a:p>
            <a:r>
              <a:rPr lang="en-US" altLang="ja-JP" dirty="0">
                <a:solidFill>
                  <a:schemeClr val="bg1"/>
                </a:solidFill>
                <a:latin typeface="Hiragino Sans W4" panose="020B0400000000000000" pitchFamily="34" charset="-128"/>
                <a:ea typeface="Hiragino Sans W4" panose="020B0400000000000000" pitchFamily="34" charset="-128"/>
              </a:rPr>
              <a:t>Acceleration process?</a:t>
            </a:r>
          </a:p>
          <a:p>
            <a:r>
              <a:rPr kumimoji="1" lang="en-US" altLang="ja-JP" dirty="0">
                <a:solidFill>
                  <a:schemeClr val="bg1"/>
                </a:solidFill>
                <a:latin typeface="Hiragino Sans W4" panose="020B0400000000000000" pitchFamily="34" charset="-128"/>
                <a:ea typeface="Hiragino Sans W4" panose="020B0400000000000000" pitchFamily="34" charset="-128"/>
              </a:rPr>
              <a:t>Escape?</a:t>
            </a:r>
          </a:p>
          <a:p>
            <a:r>
              <a:rPr lang="en-US" altLang="ja-JP" dirty="0">
                <a:solidFill>
                  <a:schemeClr val="bg1"/>
                </a:solidFill>
                <a:latin typeface="Hiragino Sans W4" panose="020B0400000000000000" pitchFamily="34" charset="-128"/>
                <a:ea typeface="Hiragino Sans W4" panose="020B0400000000000000" pitchFamily="34" charset="-128"/>
              </a:rPr>
              <a:t>Chemical composition</a:t>
            </a:r>
            <a:r>
              <a:rPr kumimoji="1" lang="en-US" altLang="ja-JP" dirty="0">
                <a:solidFill>
                  <a:schemeClr val="bg1"/>
                </a:solidFill>
                <a:latin typeface="Hiragino Sans W4" panose="020B0400000000000000" pitchFamily="34" charset="-128"/>
                <a:ea typeface="Hiragino Sans W4" panose="020B0400000000000000" pitchFamily="34" charset="-128"/>
              </a:rPr>
              <a:t>?</a:t>
            </a:r>
          </a:p>
          <a:p>
            <a:endParaRPr kumimoji="1" lang="en-US" altLang="ja-JP" dirty="0">
              <a:solidFill>
                <a:schemeClr val="bg1"/>
              </a:solidFill>
              <a:latin typeface="Hiragino Sans W4" panose="020B0400000000000000" pitchFamily="34" charset="-128"/>
              <a:ea typeface="Hiragino Sans W4" panose="020B0400000000000000" pitchFamily="34" charset="-128"/>
            </a:endParaRPr>
          </a:p>
          <a:p>
            <a:r>
              <a:rPr kumimoji="1" lang="en-US" altLang="ja-JP" dirty="0">
                <a:solidFill>
                  <a:schemeClr val="bg1"/>
                </a:solidFill>
                <a:latin typeface="Hiragino Sans W4" panose="020B0400000000000000" pitchFamily="34" charset="-128"/>
                <a:ea typeface="Hiragino Sans W4" panose="020B0400000000000000" pitchFamily="34" charset="-128"/>
              </a:rPr>
              <a:t>Propagation</a:t>
            </a:r>
            <a:r>
              <a:rPr kumimoji="1" lang="ja-JP" altLang="en-US">
                <a:solidFill>
                  <a:schemeClr val="bg1"/>
                </a:solidFill>
                <a:latin typeface="Hiragino Sans W4" panose="020B0400000000000000" pitchFamily="34" charset="-128"/>
                <a:ea typeface="Hiragino Sans W4" panose="020B0400000000000000" pitchFamily="34" charset="-128"/>
              </a:rPr>
              <a:t>：</a:t>
            </a:r>
            <a:endParaRPr kumimoji="1" lang="en-US" altLang="ja-JP" dirty="0">
              <a:solidFill>
                <a:schemeClr val="bg1"/>
              </a:solidFill>
              <a:latin typeface="Hiragino Sans W4" panose="020B0400000000000000" pitchFamily="34" charset="-128"/>
              <a:ea typeface="Hiragino Sans W4" panose="020B0400000000000000" pitchFamily="34" charset="-128"/>
            </a:endParaRPr>
          </a:p>
          <a:p>
            <a:r>
              <a:rPr lang="en-US" altLang="ja-JP" dirty="0">
                <a:solidFill>
                  <a:schemeClr val="bg1"/>
                </a:solidFill>
                <a:latin typeface="Hiragino Sans W4" panose="020B0400000000000000" pitchFamily="34" charset="-128"/>
                <a:ea typeface="Hiragino Sans W4" panose="020B0400000000000000" pitchFamily="34" charset="-128"/>
              </a:rPr>
              <a:t>D</a:t>
            </a:r>
            <a:r>
              <a:rPr kumimoji="1" lang="en-US" altLang="ja-JP" dirty="0">
                <a:solidFill>
                  <a:schemeClr val="bg1"/>
                </a:solidFill>
                <a:latin typeface="Hiragino Sans W4" panose="020B0400000000000000" pitchFamily="34" charset="-128"/>
                <a:ea typeface="Hiragino Sans W4" panose="020B0400000000000000" pitchFamily="34" charset="-128"/>
              </a:rPr>
              <a:t>iffusion speed?</a:t>
            </a:r>
          </a:p>
          <a:p>
            <a:r>
              <a:rPr kumimoji="1" lang="en-US" altLang="ja-JP" dirty="0">
                <a:solidFill>
                  <a:schemeClr val="bg1"/>
                </a:solidFill>
                <a:latin typeface="Hiragino Sans W4" panose="020B0400000000000000" pitchFamily="34" charset="-128"/>
                <a:ea typeface="Hiragino Sans W4" panose="020B0400000000000000" pitchFamily="34" charset="-128"/>
              </a:rPr>
              <a:t>Spatial dependence?</a:t>
            </a:r>
          </a:p>
          <a:p>
            <a:r>
              <a:rPr lang="en-US" altLang="ja-JP" dirty="0">
                <a:solidFill>
                  <a:schemeClr val="bg1"/>
                </a:solidFill>
                <a:latin typeface="Hiragino Sans W4" panose="020B0400000000000000" pitchFamily="34" charset="-128"/>
                <a:ea typeface="Hiragino Sans W4" panose="020B0400000000000000" pitchFamily="34" charset="-128"/>
              </a:rPr>
              <a:t>Magnetic-field structure?</a:t>
            </a:r>
            <a:endParaRPr kumimoji="1" lang="ja-JP" altLang="en-US">
              <a:solidFill>
                <a:schemeClr val="bg1"/>
              </a:solidFill>
              <a:latin typeface="Hiragino Sans W4" panose="020B0400000000000000" pitchFamily="34" charset="-128"/>
              <a:ea typeface="Hiragino Sans W4" panose="020B0400000000000000" pitchFamily="34" charset="-128"/>
            </a:endParaRPr>
          </a:p>
          <a:p>
            <a:endParaRPr kumimoji="1" lang="ja-JP" altLang="en-US">
              <a:solidFill>
                <a:schemeClr val="bg1"/>
              </a:solidFill>
              <a:latin typeface="Hiragino Sans W4" panose="020B0400000000000000" pitchFamily="34" charset="-128"/>
              <a:ea typeface="Hiragino Sans W4" panose="020B0400000000000000" pitchFamily="34" charset="-128"/>
            </a:endParaRPr>
          </a:p>
          <a:p>
            <a:endParaRPr kumimoji="1" lang="ja-JP" altLang="en-US"/>
          </a:p>
        </p:txBody>
      </p:sp>
      <p:sp>
        <p:nvSpPr>
          <p:cNvPr id="4" name="スライド番号プレースホルダー 3"/>
          <p:cNvSpPr>
            <a:spLocks noGrp="1"/>
          </p:cNvSpPr>
          <p:nvPr>
            <p:ph type="sldNum" sz="quarter" idx="5"/>
          </p:nvPr>
        </p:nvSpPr>
        <p:spPr/>
        <p:txBody>
          <a:bodyPr/>
          <a:lstStyle/>
          <a:p>
            <a:fld id="{528D4D7D-2885-484C-ACE3-FFDBE2BB168F}" type="slidenum">
              <a:rPr kumimoji="1" lang="ja-JP" altLang="en-US" smtClean="0"/>
              <a:t>6</a:t>
            </a:fld>
            <a:endParaRPr kumimoji="1" lang="ja-JP" altLang="en-US"/>
          </a:p>
        </p:txBody>
      </p:sp>
    </p:spTree>
    <p:extLst>
      <p:ext uri="{BB962C8B-B14F-4D97-AF65-F5344CB8AC3E}">
        <p14:creationId xmlns:p14="http://schemas.microsoft.com/office/powerpoint/2010/main" val="2731056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8939512-8AC3-53A5-8E3D-F5761F9BAFC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AFA82C42-4A17-59EC-3499-8CBEE83AB87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10EF4885-3EFE-11E1-BDCC-235D4562AAE1}"/>
              </a:ext>
            </a:extLst>
          </p:cNvPr>
          <p:cNvSpPr>
            <a:spLocks noGrp="1"/>
          </p:cNvSpPr>
          <p:nvPr>
            <p:ph type="body" idx="1"/>
          </p:nvPr>
        </p:nvSpPr>
        <p:spPr/>
        <p:txBody>
          <a:bodyPr/>
          <a:lstStyle/>
          <a:p>
            <a:r>
              <a:rPr kumimoji="1" lang="ja-JP" altLang="en-US"/>
              <a:t>銀河系で宇宙線がどのような旅を経るかを考えてみる。</a:t>
            </a:r>
            <a:endParaRPr kumimoji="1" lang="en-US" altLang="ja-JP" dirty="0"/>
          </a:p>
          <a:p>
            <a:r>
              <a:rPr kumimoji="1" lang="ja-JP" altLang="en-US"/>
              <a:t>生まれて、漂って、地球へ到達する。</a:t>
            </a:r>
            <a:endParaRPr kumimoji="1" lang="en-US" altLang="ja-JP" dirty="0"/>
          </a:p>
          <a:p>
            <a:r>
              <a:rPr kumimoji="1" lang="en-US" altLang="ja-JP" dirty="0"/>
              <a:t>1. Birth -&gt; </a:t>
            </a:r>
            <a:r>
              <a:rPr kumimoji="1" lang="ja-JP" altLang="en-US"/>
              <a:t>スペクトルと最高エネルギーは天体種、加速過程、宇宙線の逃走、原始核種に依存</a:t>
            </a:r>
            <a:endParaRPr kumimoji="1" lang="en-US" altLang="ja-JP" dirty="0"/>
          </a:p>
          <a:p>
            <a:r>
              <a:rPr kumimoji="1" lang="en-US" altLang="ja-JP" dirty="0"/>
              <a:t>2. Propagation -&gt; </a:t>
            </a:r>
            <a:r>
              <a:rPr kumimoji="1" lang="ja-JP" altLang="en-US"/>
              <a:t>拡散のエネルギー・空間依存性、磁場構造に依存</a:t>
            </a:r>
            <a:endParaRPr kumimoji="1" lang="en-US" altLang="ja-JP" dirty="0"/>
          </a:p>
          <a:p>
            <a:endParaRPr kumimoji="1" lang="en-US" altLang="ja-JP" dirty="0"/>
          </a:p>
          <a:p>
            <a:r>
              <a:rPr kumimoji="1" lang="en-US" altLang="ja-JP" dirty="0"/>
              <a:t>Birth</a:t>
            </a:r>
          </a:p>
          <a:p>
            <a:r>
              <a:rPr lang="en-US" altLang="ja-JP" dirty="0">
                <a:solidFill>
                  <a:schemeClr val="bg1"/>
                </a:solidFill>
                <a:latin typeface="Hiragino Sans W4" panose="020B0400000000000000" pitchFamily="34" charset="-128"/>
                <a:ea typeface="Hiragino Sans W4" panose="020B0400000000000000" pitchFamily="34" charset="-128"/>
              </a:rPr>
              <a:t>Where</a:t>
            </a:r>
            <a:r>
              <a:rPr kumimoji="1" lang="en-US" altLang="ja-JP" dirty="0">
                <a:solidFill>
                  <a:schemeClr val="bg1"/>
                </a:solidFill>
                <a:latin typeface="Hiragino Sans W4" panose="020B0400000000000000" pitchFamily="34" charset="-128"/>
                <a:ea typeface="Hiragino Sans W4" panose="020B0400000000000000" pitchFamily="34" charset="-128"/>
              </a:rPr>
              <a:t>?</a:t>
            </a:r>
          </a:p>
          <a:p>
            <a:r>
              <a:rPr lang="en-US" altLang="ja-JP" dirty="0">
                <a:solidFill>
                  <a:schemeClr val="bg1"/>
                </a:solidFill>
                <a:latin typeface="Hiragino Sans W4" panose="020B0400000000000000" pitchFamily="34" charset="-128"/>
                <a:ea typeface="Hiragino Sans W4" panose="020B0400000000000000" pitchFamily="34" charset="-128"/>
              </a:rPr>
              <a:t>Acceleration process?</a:t>
            </a:r>
          </a:p>
          <a:p>
            <a:r>
              <a:rPr kumimoji="1" lang="en-US" altLang="ja-JP" dirty="0">
                <a:solidFill>
                  <a:schemeClr val="bg1"/>
                </a:solidFill>
                <a:latin typeface="Hiragino Sans W4" panose="020B0400000000000000" pitchFamily="34" charset="-128"/>
                <a:ea typeface="Hiragino Sans W4" panose="020B0400000000000000" pitchFamily="34" charset="-128"/>
              </a:rPr>
              <a:t>Escape?</a:t>
            </a:r>
          </a:p>
          <a:p>
            <a:r>
              <a:rPr lang="en-US" altLang="ja-JP" dirty="0">
                <a:solidFill>
                  <a:schemeClr val="bg1"/>
                </a:solidFill>
                <a:latin typeface="Hiragino Sans W4" panose="020B0400000000000000" pitchFamily="34" charset="-128"/>
                <a:ea typeface="Hiragino Sans W4" panose="020B0400000000000000" pitchFamily="34" charset="-128"/>
              </a:rPr>
              <a:t>Chemical composition</a:t>
            </a:r>
            <a:r>
              <a:rPr kumimoji="1" lang="en-US" altLang="ja-JP" dirty="0">
                <a:solidFill>
                  <a:schemeClr val="bg1"/>
                </a:solidFill>
                <a:latin typeface="Hiragino Sans W4" panose="020B0400000000000000" pitchFamily="34" charset="-128"/>
                <a:ea typeface="Hiragino Sans W4" panose="020B0400000000000000" pitchFamily="34" charset="-128"/>
              </a:rPr>
              <a:t>?</a:t>
            </a:r>
          </a:p>
          <a:p>
            <a:endParaRPr kumimoji="1" lang="en-US" altLang="ja-JP" dirty="0">
              <a:solidFill>
                <a:schemeClr val="bg1"/>
              </a:solidFill>
              <a:latin typeface="Hiragino Sans W4" panose="020B0400000000000000" pitchFamily="34" charset="-128"/>
              <a:ea typeface="Hiragino Sans W4" panose="020B0400000000000000" pitchFamily="34" charset="-128"/>
            </a:endParaRPr>
          </a:p>
          <a:p>
            <a:r>
              <a:rPr kumimoji="1" lang="en-US" altLang="ja-JP" dirty="0">
                <a:solidFill>
                  <a:schemeClr val="bg1"/>
                </a:solidFill>
                <a:latin typeface="Hiragino Sans W4" panose="020B0400000000000000" pitchFamily="34" charset="-128"/>
                <a:ea typeface="Hiragino Sans W4" panose="020B0400000000000000" pitchFamily="34" charset="-128"/>
              </a:rPr>
              <a:t>Propagation</a:t>
            </a:r>
            <a:r>
              <a:rPr kumimoji="1" lang="ja-JP" altLang="en-US">
                <a:solidFill>
                  <a:schemeClr val="bg1"/>
                </a:solidFill>
                <a:latin typeface="Hiragino Sans W4" panose="020B0400000000000000" pitchFamily="34" charset="-128"/>
                <a:ea typeface="Hiragino Sans W4" panose="020B0400000000000000" pitchFamily="34" charset="-128"/>
              </a:rPr>
              <a:t>：</a:t>
            </a:r>
            <a:endParaRPr kumimoji="1" lang="en-US" altLang="ja-JP" dirty="0">
              <a:solidFill>
                <a:schemeClr val="bg1"/>
              </a:solidFill>
              <a:latin typeface="Hiragino Sans W4" panose="020B0400000000000000" pitchFamily="34" charset="-128"/>
              <a:ea typeface="Hiragino Sans W4" panose="020B0400000000000000" pitchFamily="34" charset="-128"/>
            </a:endParaRPr>
          </a:p>
          <a:p>
            <a:r>
              <a:rPr lang="en-US" altLang="ja-JP" dirty="0">
                <a:solidFill>
                  <a:schemeClr val="bg1"/>
                </a:solidFill>
                <a:latin typeface="Hiragino Sans W4" panose="020B0400000000000000" pitchFamily="34" charset="-128"/>
                <a:ea typeface="Hiragino Sans W4" panose="020B0400000000000000" pitchFamily="34" charset="-128"/>
              </a:rPr>
              <a:t>D</a:t>
            </a:r>
            <a:r>
              <a:rPr kumimoji="1" lang="en-US" altLang="ja-JP" dirty="0">
                <a:solidFill>
                  <a:schemeClr val="bg1"/>
                </a:solidFill>
                <a:latin typeface="Hiragino Sans W4" panose="020B0400000000000000" pitchFamily="34" charset="-128"/>
                <a:ea typeface="Hiragino Sans W4" panose="020B0400000000000000" pitchFamily="34" charset="-128"/>
              </a:rPr>
              <a:t>iffusion speed?</a:t>
            </a:r>
          </a:p>
          <a:p>
            <a:r>
              <a:rPr kumimoji="1" lang="en-US" altLang="ja-JP" dirty="0">
                <a:solidFill>
                  <a:schemeClr val="bg1"/>
                </a:solidFill>
                <a:latin typeface="Hiragino Sans W4" panose="020B0400000000000000" pitchFamily="34" charset="-128"/>
                <a:ea typeface="Hiragino Sans W4" panose="020B0400000000000000" pitchFamily="34" charset="-128"/>
              </a:rPr>
              <a:t>Spatial dependence?</a:t>
            </a:r>
          </a:p>
          <a:p>
            <a:r>
              <a:rPr lang="en-US" altLang="ja-JP" dirty="0">
                <a:solidFill>
                  <a:schemeClr val="bg1"/>
                </a:solidFill>
                <a:latin typeface="Hiragino Sans W4" panose="020B0400000000000000" pitchFamily="34" charset="-128"/>
                <a:ea typeface="Hiragino Sans W4" panose="020B0400000000000000" pitchFamily="34" charset="-128"/>
              </a:rPr>
              <a:t>Magnetic-field structure?</a:t>
            </a:r>
            <a:endParaRPr kumimoji="1" lang="ja-JP" altLang="en-US">
              <a:solidFill>
                <a:schemeClr val="bg1"/>
              </a:solidFill>
              <a:latin typeface="Hiragino Sans W4" panose="020B0400000000000000" pitchFamily="34" charset="-128"/>
              <a:ea typeface="Hiragino Sans W4" panose="020B0400000000000000" pitchFamily="34" charset="-128"/>
            </a:endParaRPr>
          </a:p>
          <a:p>
            <a:endParaRPr kumimoji="1" lang="ja-JP" altLang="en-US">
              <a:solidFill>
                <a:schemeClr val="bg1"/>
              </a:solidFill>
              <a:latin typeface="Hiragino Sans W4" panose="020B0400000000000000" pitchFamily="34" charset="-128"/>
              <a:ea typeface="Hiragino Sans W4" panose="020B0400000000000000" pitchFamily="34" charset="-128"/>
            </a:endParaRPr>
          </a:p>
          <a:p>
            <a:endParaRPr kumimoji="1" lang="ja-JP" altLang="en-US"/>
          </a:p>
        </p:txBody>
      </p:sp>
      <p:sp>
        <p:nvSpPr>
          <p:cNvPr id="4" name="スライド番号プレースホルダー 3">
            <a:extLst>
              <a:ext uri="{FF2B5EF4-FFF2-40B4-BE49-F238E27FC236}">
                <a16:creationId xmlns:a16="http://schemas.microsoft.com/office/drawing/2014/main" xmlns="" id="{79693E8F-245C-61E6-46FA-B349A780DCD8}"/>
              </a:ext>
            </a:extLst>
          </p:cNvPr>
          <p:cNvSpPr>
            <a:spLocks noGrp="1"/>
          </p:cNvSpPr>
          <p:nvPr>
            <p:ph type="sldNum" sz="quarter" idx="5"/>
          </p:nvPr>
        </p:nvSpPr>
        <p:spPr/>
        <p:txBody>
          <a:bodyPr/>
          <a:lstStyle/>
          <a:p>
            <a:fld id="{528D4D7D-2885-484C-ACE3-FFDBE2BB168F}" type="slidenum">
              <a:rPr kumimoji="1" lang="ja-JP" altLang="en-US" smtClean="0"/>
              <a:t>7</a:t>
            </a:fld>
            <a:endParaRPr kumimoji="1" lang="ja-JP" altLang="en-US"/>
          </a:p>
        </p:txBody>
      </p:sp>
    </p:spTree>
    <p:extLst>
      <p:ext uri="{BB962C8B-B14F-4D97-AF65-F5344CB8AC3E}">
        <p14:creationId xmlns:p14="http://schemas.microsoft.com/office/powerpoint/2010/main" val="1792400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8279044-C78D-B388-E568-1C8AC5F8A43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xmlns="" id="{7FEF9817-3CDE-AF66-B261-F56EEC221DD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xmlns="" id="{265809D7-EB41-E6C6-9289-BC8AB785C78A}"/>
              </a:ext>
            </a:extLst>
          </p:cNvPr>
          <p:cNvSpPr>
            <a:spLocks noGrp="1"/>
          </p:cNvSpPr>
          <p:nvPr>
            <p:ph type="body" idx="1"/>
          </p:nvPr>
        </p:nvSpPr>
        <p:spPr/>
        <p:txBody>
          <a:bodyPr/>
          <a:lstStyle/>
          <a:p>
            <a:r>
              <a:rPr kumimoji="1" lang="ja-JP" altLang="en-US"/>
              <a:t>銀河系で宇宙線がどのような旅を経るかを考えてみる。</a:t>
            </a:r>
            <a:endParaRPr kumimoji="1" lang="en-US" altLang="ja-JP" dirty="0"/>
          </a:p>
          <a:p>
            <a:r>
              <a:rPr kumimoji="1" lang="ja-JP" altLang="en-US"/>
              <a:t>生まれて、漂って、地球へ到達する。</a:t>
            </a:r>
            <a:endParaRPr kumimoji="1" lang="en-US" altLang="ja-JP" dirty="0"/>
          </a:p>
          <a:p>
            <a:r>
              <a:rPr kumimoji="1" lang="en-US" altLang="ja-JP" dirty="0"/>
              <a:t>1. Birth -&gt; </a:t>
            </a:r>
            <a:r>
              <a:rPr kumimoji="1" lang="ja-JP" altLang="en-US"/>
              <a:t>スペクトルと最高エネルギーは天体種、加速過程、宇宙線の逃走、原始核種に依存</a:t>
            </a:r>
            <a:endParaRPr kumimoji="1" lang="en-US" altLang="ja-JP" dirty="0"/>
          </a:p>
          <a:p>
            <a:r>
              <a:rPr kumimoji="1" lang="en-US" altLang="ja-JP" dirty="0"/>
              <a:t>2. Propagation -&gt; </a:t>
            </a:r>
            <a:r>
              <a:rPr kumimoji="1" lang="ja-JP" altLang="en-US"/>
              <a:t>拡散のエネルギー・空間依存性、磁場構造に依存</a:t>
            </a:r>
            <a:endParaRPr kumimoji="1" lang="en-US" altLang="ja-JP" dirty="0"/>
          </a:p>
          <a:p>
            <a:endParaRPr kumimoji="1" lang="en-US" altLang="ja-JP" dirty="0"/>
          </a:p>
          <a:p>
            <a:r>
              <a:rPr kumimoji="1" lang="en-US" altLang="ja-JP" dirty="0"/>
              <a:t>Birth</a:t>
            </a:r>
          </a:p>
          <a:p>
            <a:r>
              <a:rPr lang="en-US" altLang="ja-JP" dirty="0">
                <a:solidFill>
                  <a:schemeClr val="bg1"/>
                </a:solidFill>
                <a:latin typeface="Hiragino Sans W4" panose="020B0400000000000000" pitchFamily="34" charset="-128"/>
                <a:ea typeface="Hiragino Sans W4" panose="020B0400000000000000" pitchFamily="34" charset="-128"/>
              </a:rPr>
              <a:t>Where</a:t>
            </a:r>
            <a:r>
              <a:rPr kumimoji="1" lang="en-US" altLang="ja-JP" dirty="0">
                <a:solidFill>
                  <a:schemeClr val="bg1"/>
                </a:solidFill>
                <a:latin typeface="Hiragino Sans W4" panose="020B0400000000000000" pitchFamily="34" charset="-128"/>
                <a:ea typeface="Hiragino Sans W4" panose="020B0400000000000000" pitchFamily="34" charset="-128"/>
              </a:rPr>
              <a:t>?</a:t>
            </a:r>
          </a:p>
          <a:p>
            <a:r>
              <a:rPr lang="en-US" altLang="ja-JP" dirty="0">
                <a:solidFill>
                  <a:schemeClr val="bg1"/>
                </a:solidFill>
                <a:latin typeface="Hiragino Sans W4" panose="020B0400000000000000" pitchFamily="34" charset="-128"/>
                <a:ea typeface="Hiragino Sans W4" panose="020B0400000000000000" pitchFamily="34" charset="-128"/>
              </a:rPr>
              <a:t>Acceleration process?</a:t>
            </a:r>
          </a:p>
          <a:p>
            <a:r>
              <a:rPr kumimoji="1" lang="en-US" altLang="ja-JP" dirty="0">
                <a:solidFill>
                  <a:schemeClr val="bg1"/>
                </a:solidFill>
                <a:latin typeface="Hiragino Sans W4" panose="020B0400000000000000" pitchFamily="34" charset="-128"/>
                <a:ea typeface="Hiragino Sans W4" panose="020B0400000000000000" pitchFamily="34" charset="-128"/>
              </a:rPr>
              <a:t>Escape?</a:t>
            </a:r>
          </a:p>
          <a:p>
            <a:r>
              <a:rPr lang="en-US" altLang="ja-JP" dirty="0">
                <a:solidFill>
                  <a:schemeClr val="bg1"/>
                </a:solidFill>
                <a:latin typeface="Hiragino Sans W4" panose="020B0400000000000000" pitchFamily="34" charset="-128"/>
                <a:ea typeface="Hiragino Sans W4" panose="020B0400000000000000" pitchFamily="34" charset="-128"/>
              </a:rPr>
              <a:t>Chemical composition</a:t>
            </a:r>
            <a:r>
              <a:rPr kumimoji="1" lang="en-US" altLang="ja-JP" dirty="0">
                <a:solidFill>
                  <a:schemeClr val="bg1"/>
                </a:solidFill>
                <a:latin typeface="Hiragino Sans W4" panose="020B0400000000000000" pitchFamily="34" charset="-128"/>
                <a:ea typeface="Hiragino Sans W4" panose="020B0400000000000000" pitchFamily="34" charset="-128"/>
              </a:rPr>
              <a:t>?</a:t>
            </a:r>
          </a:p>
          <a:p>
            <a:endParaRPr kumimoji="1" lang="en-US" altLang="ja-JP" dirty="0">
              <a:solidFill>
                <a:schemeClr val="bg1"/>
              </a:solidFill>
              <a:latin typeface="Hiragino Sans W4" panose="020B0400000000000000" pitchFamily="34" charset="-128"/>
              <a:ea typeface="Hiragino Sans W4" panose="020B0400000000000000" pitchFamily="34" charset="-128"/>
            </a:endParaRPr>
          </a:p>
          <a:p>
            <a:r>
              <a:rPr kumimoji="1" lang="en-US" altLang="ja-JP" dirty="0">
                <a:solidFill>
                  <a:schemeClr val="bg1"/>
                </a:solidFill>
                <a:latin typeface="Hiragino Sans W4" panose="020B0400000000000000" pitchFamily="34" charset="-128"/>
                <a:ea typeface="Hiragino Sans W4" panose="020B0400000000000000" pitchFamily="34" charset="-128"/>
              </a:rPr>
              <a:t>Propagation</a:t>
            </a:r>
            <a:r>
              <a:rPr kumimoji="1" lang="ja-JP" altLang="en-US">
                <a:solidFill>
                  <a:schemeClr val="bg1"/>
                </a:solidFill>
                <a:latin typeface="Hiragino Sans W4" panose="020B0400000000000000" pitchFamily="34" charset="-128"/>
                <a:ea typeface="Hiragino Sans W4" panose="020B0400000000000000" pitchFamily="34" charset="-128"/>
              </a:rPr>
              <a:t>：</a:t>
            </a:r>
            <a:endParaRPr kumimoji="1" lang="en-US" altLang="ja-JP" dirty="0">
              <a:solidFill>
                <a:schemeClr val="bg1"/>
              </a:solidFill>
              <a:latin typeface="Hiragino Sans W4" panose="020B0400000000000000" pitchFamily="34" charset="-128"/>
              <a:ea typeface="Hiragino Sans W4" panose="020B0400000000000000" pitchFamily="34" charset="-128"/>
            </a:endParaRPr>
          </a:p>
          <a:p>
            <a:r>
              <a:rPr lang="en-US" altLang="ja-JP" dirty="0">
                <a:solidFill>
                  <a:schemeClr val="bg1"/>
                </a:solidFill>
                <a:latin typeface="Hiragino Sans W4" panose="020B0400000000000000" pitchFamily="34" charset="-128"/>
                <a:ea typeface="Hiragino Sans W4" panose="020B0400000000000000" pitchFamily="34" charset="-128"/>
              </a:rPr>
              <a:t>D</a:t>
            </a:r>
            <a:r>
              <a:rPr kumimoji="1" lang="en-US" altLang="ja-JP" dirty="0">
                <a:solidFill>
                  <a:schemeClr val="bg1"/>
                </a:solidFill>
                <a:latin typeface="Hiragino Sans W4" panose="020B0400000000000000" pitchFamily="34" charset="-128"/>
                <a:ea typeface="Hiragino Sans W4" panose="020B0400000000000000" pitchFamily="34" charset="-128"/>
              </a:rPr>
              <a:t>iffusion speed?</a:t>
            </a:r>
          </a:p>
          <a:p>
            <a:r>
              <a:rPr kumimoji="1" lang="en-US" altLang="ja-JP" dirty="0">
                <a:solidFill>
                  <a:schemeClr val="bg1"/>
                </a:solidFill>
                <a:latin typeface="Hiragino Sans W4" panose="020B0400000000000000" pitchFamily="34" charset="-128"/>
                <a:ea typeface="Hiragino Sans W4" panose="020B0400000000000000" pitchFamily="34" charset="-128"/>
              </a:rPr>
              <a:t>Spatial dependence?</a:t>
            </a:r>
          </a:p>
          <a:p>
            <a:r>
              <a:rPr lang="en-US" altLang="ja-JP" dirty="0">
                <a:solidFill>
                  <a:schemeClr val="bg1"/>
                </a:solidFill>
                <a:latin typeface="Hiragino Sans W4" panose="020B0400000000000000" pitchFamily="34" charset="-128"/>
                <a:ea typeface="Hiragino Sans W4" panose="020B0400000000000000" pitchFamily="34" charset="-128"/>
              </a:rPr>
              <a:t>Magnetic-field structure?</a:t>
            </a:r>
            <a:endParaRPr kumimoji="1" lang="ja-JP" altLang="en-US">
              <a:solidFill>
                <a:schemeClr val="bg1"/>
              </a:solidFill>
              <a:latin typeface="Hiragino Sans W4" panose="020B0400000000000000" pitchFamily="34" charset="-128"/>
              <a:ea typeface="Hiragino Sans W4" panose="020B0400000000000000" pitchFamily="34" charset="-128"/>
            </a:endParaRPr>
          </a:p>
          <a:p>
            <a:endParaRPr kumimoji="1" lang="ja-JP" altLang="en-US">
              <a:solidFill>
                <a:schemeClr val="bg1"/>
              </a:solidFill>
              <a:latin typeface="Hiragino Sans W4" panose="020B0400000000000000" pitchFamily="34" charset="-128"/>
              <a:ea typeface="Hiragino Sans W4" panose="020B0400000000000000" pitchFamily="34" charset="-128"/>
            </a:endParaRPr>
          </a:p>
          <a:p>
            <a:endParaRPr kumimoji="1" lang="ja-JP" altLang="en-US"/>
          </a:p>
        </p:txBody>
      </p:sp>
      <p:sp>
        <p:nvSpPr>
          <p:cNvPr id="4" name="スライド番号プレースホルダー 3">
            <a:extLst>
              <a:ext uri="{FF2B5EF4-FFF2-40B4-BE49-F238E27FC236}">
                <a16:creationId xmlns:a16="http://schemas.microsoft.com/office/drawing/2014/main" xmlns="" id="{A564A75E-3315-2534-8BFF-93833F611972}"/>
              </a:ext>
            </a:extLst>
          </p:cNvPr>
          <p:cNvSpPr>
            <a:spLocks noGrp="1"/>
          </p:cNvSpPr>
          <p:nvPr>
            <p:ph type="sldNum" sz="quarter" idx="5"/>
          </p:nvPr>
        </p:nvSpPr>
        <p:spPr/>
        <p:txBody>
          <a:bodyPr/>
          <a:lstStyle/>
          <a:p>
            <a:fld id="{528D4D7D-2885-484C-ACE3-FFDBE2BB168F}" type="slidenum">
              <a:rPr kumimoji="1" lang="ja-JP" altLang="en-US" smtClean="0"/>
              <a:t>8</a:t>
            </a:fld>
            <a:endParaRPr kumimoji="1" lang="ja-JP" altLang="en-US"/>
          </a:p>
        </p:txBody>
      </p:sp>
    </p:spTree>
    <p:extLst>
      <p:ext uri="{BB962C8B-B14F-4D97-AF65-F5344CB8AC3E}">
        <p14:creationId xmlns:p14="http://schemas.microsoft.com/office/powerpoint/2010/main" val="2922100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E2639AD-9A3D-4149-8E7C-C9E6693BEE8F}" type="slidenum">
              <a:rPr lang="x-none" smtClean="0"/>
              <a:t>9</a:t>
            </a:fld>
            <a:endParaRPr lang="x-none"/>
          </a:p>
        </p:txBody>
      </p:sp>
    </p:spTree>
    <p:extLst>
      <p:ext uri="{BB962C8B-B14F-4D97-AF65-F5344CB8AC3E}">
        <p14:creationId xmlns:p14="http://schemas.microsoft.com/office/powerpoint/2010/main" val="318060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85750" indent="-285750">
              <a:spcAft>
                <a:spcPts val="400"/>
              </a:spcAft>
              <a:buFont typeface="Wingdings" pitchFamily="2" charset="2"/>
              <a:buChar char="ü"/>
            </a:pPr>
            <a:r>
              <a:rPr lang="en-US" altLang="ja-JP" sz="1200" dirty="0">
                <a:latin typeface="Hiragino Sans W4" panose="020B0400000000000000" pitchFamily="34" charset="-128"/>
                <a:ea typeface="Hiragino Sans W4" panose="020B0400000000000000" pitchFamily="34" charset="-128"/>
              </a:rPr>
              <a:t>Wide F.O.V. =&gt; New-source search</a:t>
            </a:r>
          </a:p>
          <a:p>
            <a:pPr marL="285750" indent="-285750">
              <a:spcAft>
                <a:spcPts val="400"/>
              </a:spcAft>
              <a:buFont typeface="Wingdings" pitchFamily="2" charset="2"/>
              <a:buChar char="ü"/>
            </a:pPr>
            <a:r>
              <a:rPr lang="en-US" altLang="ja-JP" sz="1200" dirty="0">
                <a:latin typeface="Hiragino Sans W4" panose="020B0400000000000000" pitchFamily="34" charset="-128"/>
                <a:ea typeface="Hiragino Sans W4" panose="020B0400000000000000" pitchFamily="34" charset="-128"/>
              </a:rPr>
              <a:t>Large detection area (~10</a:t>
            </a:r>
            <a:r>
              <a:rPr lang="en-US" altLang="ja-JP" sz="1200" baseline="30000" dirty="0">
                <a:latin typeface="Hiragino Sans W4" panose="020B0400000000000000" pitchFamily="34" charset="-128"/>
                <a:ea typeface="Hiragino Sans W4" panose="020B0400000000000000" pitchFamily="34" charset="-128"/>
              </a:rPr>
              <a:t>4</a:t>
            </a:r>
            <a:r>
              <a:rPr lang="en-US" altLang="ja-JP" sz="1200" dirty="0">
                <a:latin typeface="Hiragino Sans W4" panose="020B0400000000000000" pitchFamily="34" charset="-128"/>
                <a:ea typeface="Hiragino Sans W4" panose="020B0400000000000000" pitchFamily="34" charset="-128"/>
              </a:rPr>
              <a:t> m</a:t>
            </a:r>
            <a:r>
              <a:rPr lang="en-US" altLang="ja-JP" sz="1200" baseline="30000" dirty="0">
                <a:latin typeface="Hiragino Sans W4" panose="020B0400000000000000" pitchFamily="34" charset="-128"/>
                <a:ea typeface="Hiragino Sans W4" panose="020B0400000000000000" pitchFamily="34" charset="-128"/>
              </a:rPr>
              <a:t>2</a:t>
            </a:r>
            <a:r>
              <a:rPr lang="en-US" altLang="ja-JP" sz="1200" dirty="0">
                <a:latin typeface="Hiragino Sans W4" panose="020B0400000000000000" pitchFamily="34" charset="-128"/>
                <a:ea typeface="Hiragino Sans W4" panose="020B0400000000000000" pitchFamily="34" charset="-128"/>
              </a:rPr>
              <a:t>) &amp; High duty cycle </a:t>
            </a:r>
          </a:p>
          <a:p>
            <a:pPr>
              <a:spcAft>
                <a:spcPts val="400"/>
              </a:spcAft>
            </a:pPr>
            <a:r>
              <a:rPr lang="en-US" altLang="ja-JP" sz="1200" dirty="0">
                <a:latin typeface="Hiragino Sans W4" panose="020B0400000000000000" pitchFamily="34" charset="-128"/>
                <a:ea typeface="Hiragino Sans W4" panose="020B0400000000000000" pitchFamily="34" charset="-128"/>
              </a:rPr>
              <a:t>    =&gt; Statistical improvement</a:t>
            </a:r>
            <a:endParaRPr kumimoji="1" lang="en-US" altLang="ja-JP" sz="1200" dirty="0">
              <a:latin typeface="Hiragino Sans W4" panose="020B0400000000000000" pitchFamily="34" charset="-128"/>
              <a:ea typeface="Hiragino Sans W4" panose="020B0400000000000000" pitchFamily="34" charset="-128"/>
            </a:endParaRPr>
          </a:p>
          <a:p>
            <a:endParaRPr kumimoji="1" lang="ja-JP" altLang="en-US"/>
          </a:p>
        </p:txBody>
      </p:sp>
      <p:sp>
        <p:nvSpPr>
          <p:cNvPr id="4" name="スライド番号プレースホルダー 3"/>
          <p:cNvSpPr>
            <a:spLocks noGrp="1"/>
          </p:cNvSpPr>
          <p:nvPr>
            <p:ph type="sldNum" sz="quarter" idx="5"/>
          </p:nvPr>
        </p:nvSpPr>
        <p:spPr/>
        <p:txBody>
          <a:bodyPr/>
          <a:lstStyle/>
          <a:p>
            <a:fld id="{528D4D7D-2885-484C-ACE3-FFDBE2BB168F}" type="slidenum">
              <a:rPr kumimoji="1" lang="ja-JP" altLang="en-US" smtClean="0"/>
              <a:t>11</a:t>
            </a:fld>
            <a:endParaRPr kumimoji="1" lang="ja-JP" altLang="en-US"/>
          </a:p>
        </p:txBody>
      </p:sp>
    </p:spTree>
    <p:extLst>
      <p:ext uri="{BB962C8B-B14F-4D97-AF65-F5344CB8AC3E}">
        <p14:creationId xmlns:p14="http://schemas.microsoft.com/office/powerpoint/2010/main" val="1868962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CR</a:t>
            </a:r>
            <a:r>
              <a:rPr kumimoji="1" lang="ja-JP" altLang="en-US"/>
              <a:t>の研究をしたいのだが、ガンマ線を観測する。そうすると、今度は</a:t>
            </a:r>
            <a:r>
              <a:rPr kumimoji="1" lang="en-US" altLang="ja-JP" dirty="0"/>
              <a:t>CR</a:t>
            </a:r>
            <a:r>
              <a:rPr kumimoji="1" lang="ja-JP" altLang="en-US"/>
              <a:t>自体が</a:t>
            </a:r>
            <a:r>
              <a:rPr kumimoji="1" lang="en-US" altLang="ja-JP" dirty="0"/>
              <a:t>BG!!</a:t>
            </a:r>
            <a:endParaRPr kumimoji="1" lang="ja-JP" altLang="en-US"/>
          </a:p>
        </p:txBody>
      </p:sp>
      <p:sp>
        <p:nvSpPr>
          <p:cNvPr id="4" name="スライド番号プレースホルダー 3"/>
          <p:cNvSpPr>
            <a:spLocks noGrp="1"/>
          </p:cNvSpPr>
          <p:nvPr>
            <p:ph type="sldNum" sz="quarter" idx="5"/>
          </p:nvPr>
        </p:nvSpPr>
        <p:spPr/>
        <p:txBody>
          <a:bodyPr/>
          <a:lstStyle/>
          <a:p>
            <a:fld id="{528D4D7D-2885-484C-ACE3-FFDBE2BB168F}" type="slidenum">
              <a:rPr kumimoji="1" lang="ja-JP" altLang="en-US" smtClean="0"/>
              <a:t>12</a:t>
            </a:fld>
            <a:endParaRPr kumimoji="1" lang="ja-JP" altLang="en-US"/>
          </a:p>
        </p:txBody>
      </p:sp>
    </p:spTree>
    <p:extLst>
      <p:ext uri="{BB962C8B-B14F-4D97-AF65-F5344CB8AC3E}">
        <p14:creationId xmlns:p14="http://schemas.microsoft.com/office/powerpoint/2010/main" val="2141887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5E8B3891-9C55-2611-168B-F1FCE79C37AC}"/>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xmlns="" id="{6155F3BB-9415-F2FE-61B7-64273A4A3A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xmlns="" id="{58EF0D9A-9E61-105C-D66A-93FA1D9314A7}"/>
              </a:ext>
            </a:extLst>
          </p:cNvPr>
          <p:cNvSpPr>
            <a:spLocks noGrp="1"/>
          </p:cNvSpPr>
          <p:nvPr>
            <p:ph type="dt" sz="half" idx="10"/>
          </p:nvPr>
        </p:nvSpPr>
        <p:spPr/>
        <p:txBody>
          <a:bodyPr/>
          <a:lstStyle/>
          <a:p>
            <a:fld id="{5C75AE05-2942-0644-82C7-B24F3F9E366C}" type="datetime1">
              <a:rPr kumimoji="1" lang="ja-JP" altLang="en-US" smtClean="0"/>
              <a:t>06/01/25</a:t>
            </a:fld>
            <a:endParaRPr kumimoji="1" lang="ja-JP" altLang="en-US"/>
          </a:p>
        </p:txBody>
      </p:sp>
      <p:sp>
        <p:nvSpPr>
          <p:cNvPr id="5" name="フッター プレースホルダー 4">
            <a:extLst>
              <a:ext uri="{FF2B5EF4-FFF2-40B4-BE49-F238E27FC236}">
                <a16:creationId xmlns:a16="http://schemas.microsoft.com/office/drawing/2014/main" xmlns="" id="{183A165A-52BE-7A1E-7A54-49AABE7CA68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FF3CB68D-3C2E-C223-F632-756EFD5B4E7C}"/>
              </a:ext>
            </a:extLst>
          </p:cNvPr>
          <p:cNvSpPr>
            <a:spLocks noGrp="1"/>
          </p:cNvSpPr>
          <p:nvPr>
            <p:ph type="sldNum" sz="quarter" idx="12"/>
          </p:nvPr>
        </p:nvSpPr>
        <p:spPr/>
        <p:txBody>
          <a:bodyPr/>
          <a:lstStyle/>
          <a:p>
            <a:fld id="{7391B0E1-8AAF-844E-991B-0815B82E6915}" type="slidenum">
              <a:rPr kumimoji="1" lang="ja-JP" altLang="en-US" smtClean="0"/>
              <a:t>‹#›</a:t>
            </a:fld>
            <a:endParaRPr kumimoji="1" lang="ja-JP" altLang="en-US"/>
          </a:p>
        </p:txBody>
      </p:sp>
    </p:spTree>
    <p:extLst>
      <p:ext uri="{BB962C8B-B14F-4D97-AF65-F5344CB8AC3E}">
        <p14:creationId xmlns:p14="http://schemas.microsoft.com/office/powerpoint/2010/main" val="836654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C5FB363-5011-0F77-B9AC-74D65A464AF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xmlns="" id="{0DF2D977-5B00-2585-3D40-4ADD6F1FDEA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2D407443-4AA0-7068-49BA-F23E1CE805E3}"/>
              </a:ext>
            </a:extLst>
          </p:cNvPr>
          <p:cNvSpPr>
            <a:spLocks noGrp="1"/>
          </p:cNvSpPr>
          <p:nvPr>
            <p:ph type="dt" sz="half" idx="10"/>
          </p:nvPr>
        </p:nvSpPr>
        <p:spPr/>
        <p:txBody>
          <a:bodyPr/>
          <a:lstStyle/>
          <a:p>
            <a:fld id="{ADFCB930-9D78-A241-8635-56121508B800}" type="datetime1">
              <a:rPr kumimoji="1" lang="ja-JP" altLang="en-US" smtClean="0"/>
              <a:t>06/01/25</a:t>
            </a:fld>
            <a:endParaRPr kumimoji="1" lang="ja-JP" altLang="en-US"/>
          </a:p>
        </p:txBody>
      </p:sp>
      <p:sp>
        <p:nvSpPr>
          <p:cNvPr id="5" name="フッター プレースホルダー 4">
            <a:extLst>
              <a:ext uri="{FF2B5EF4-FFF2-40B4-BE49-F238E27FC236}">
                <a16:creationId xmlns:a16="http://schemas.microsoft.com/office/drawing/2014/main" xmlns="" id="{FA93DBB3-DDEE-435C-D308-D53BF67EE26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F654FED2-F714-EC48-D0DC-3418A91E31CB}"/>
              </a:ext>
            </a:extLst>
          </p:cNvPr>
          <p:cNvSpPr>
            <a:spLocks noGrp="1"/>
          </p:cNvSpPr>
          <p:nvPr>
            <p:ph type="sldNum" sz="quarter" idx="12"/>
          </p:nvPr>
        </p:nvSpPr>
        <p:spPr/>
        <p:txBody>
          <a:bodyPr/>
          <a:lstStyle/>
          <a:p>
            <a:fld id="{7391B0E1-8AAF-844E-991B-0815B82E6915}" type="slidenum">
              <a:rPr kumimoji="1" lang="ja-JP" altLang="en-US" smtClean="0"/>
              <a:t>‹#›</a:t>
            </a:fld>
            <a:endParaRPr kumimoji="1" lang="ja-JP" altLang="en-US"/>
          </a:p>
        </p:txBody>
      </p:sp>
    </p:spTree>
    <p:extLst>
      <p:ext uri="{BB962C8B-B14F-4D97-AF65-F5344CB8AC3E}">
        <p14:creationId xmlns:p14="http://schemas.microsoft.com/office/powerpoint/2010/main" val="1333559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xmlns="" id="{E045519E-EA6C-FAA0-7FA0-50B6BC4DDA9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xmlns="" id="{6AF249DD-9870-3128-5FEA-A66CE1053A7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73537EDF-74EC-8201-7E38-ABE9A654AB64}"/>
              </a:ext>
            </a:extLst>
          </p:cNvPr>
          <p:cNvSpPr>
            <a:spLocks noGrp="1"/>
          </p:cNvSpPr>
          <p:nvPr>
            <p:ph type="dt" sz="half" idx="10"/>
          </p:nvPr>
        </p:nvSpPr>
        <p:spPr/>
        <p:txBody>
          <a:bodyPr/>
          <a:lstStyle/>
          <a:p>
            <a:fld id="{98672DE2-936B-B641-B107-8DE88249AC11}" type="datetime1">
              <a:rPr kumimoji="1" lang="ja-JP" altLang="en-US" smtClean="0"/>
              <a:t>06/01/25</a:t>
            </a:fld>
            <a:endParaRPr kumimoji="1" lang="ja-JP" altLang="en-US"/>
          </a:p>
        </p:txBody>
      </p:sp>
      <p:sp>
        <p:nvSpPr>
          <p:cNvPr id="5" name="フッター プレースホルダー 4">
            <a:extLst>
              <a:ext uri="{FF2B5EF4-FFF2-40B4-BE49-F238E27FC236}">
                <a16:creationId xmlns:a16="http://schemas.microsoft.com/office/drawing/2014/main" xmlns="" id="{7AFFF442-63E0-B404-FC09-091F17F3EEE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451F7D84-A00F-38A4-F6CE-2168911BE294}"/>
              </a:ext>
            </a:extLst>
          </p:cNvPr>
          <p:cNvSpPr>
            <a:spLocks noGrp="1"/>
          </p:cNvSpPr>
          <p:nvPr>
            <p:ph type="sldNum" sz="quarter" idx="12"/>
          </p:nvPr>
        </p:nvSpPr>
        <p:spPr/>
        <p:txBody>
          <a:bodyPr/>
          <a:lstStyle/>
          <a:p>
            <a:fld id="{7391B0E1-8AAF-844E-991B-0815B82E6915}" type="slidenum">
              <a:rPr kumimoji="1" lang="ja-JP" altLang="en-US" smtClean="0"/>
              <a:t>‹#›</a:t>
            </a:fld>
            <a:endParaRPr kumimoji="1" lang="ja-JP" altLang="en-US"/>
          </a:p>
        </p:txBody>
      </p:sp>
    </p:spTree>
    <p:extLst>
      <p:ext uri="{BB962C8B-B14F-4D97-AF65-F5344CB8AC3E}">
        <p14:creationId xmlns:p14="http://schemas.microsoft.com/office/powerpoint/2010/main" val="3273616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5DFFE43A-C072-2C60-DFC1-FBECEAB277D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xmlns="" id="{C4B6D774-9206-1799-9785-67434815535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395D6534-7BEC-5A57-E6CE-14FB37FFCBDF}"/>
              </a:ext>
            </a:extLst>
          </p:cNvPr>
          <p:cNvSpPr>
            <a:spLocks noGrp="1"/>
          </p:cNvSpPr>
          <p:nvPr>
            <p:ph type="dt" sz="half" idx="10"/>
          </p:nvPr>
        </p:nvSpPr>
        <p:spPr/>
        <p:txBody>
          <a:bodyPr/>
          <a:lstStyle/>
          <a:p>
            <a:fld id="{E618C45A-74E5-264F-B30B-0A6886E9367E}" type="datetime1">
              <a:rPr kumimoji="1" lang="ja-JP" altLang="en-US" smtClean="0"/>
              <a:t>06/01/25</a:t>
            </a:fld>
            <a:endParaRPr kumimoji="1" lang="ja-JP" altLang="en-US"/>
          </a:p>
        </p:txBody>
      </p:sp>
      <p:sp>
        <p:nvSpPr>
          <p:cNvPr id="5" name="フッター プレースホルダー 4">
            <a:extLst>
              <a:ext uri="{FF2B5EF4-FFF2-40B4-BE49-F238E27FC236}">
                <a16:creationId xmlns:a16="http://schemas.microsoft.com/office/drawing/2014/main" xmlns="" id="{3DE9BCEE-1767-9C48-FA4A-8553705AC0F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4959A05F-C1BC-00E0-8E0D-9861A252A627}"/>
              </a:ext>
            </a:extLst>
          </p:cNvPr>
          <p:cNvSpPr>
            <a:spLocks noGrp="1"/>
          </p:cNvSpPr>
          <p:nvPr>
            <p:ph type="sldNum" sz="quarter" idx="12"/>
          </p:nvPr>
        </p:nvSpPr>
        <p:spPr/>
        <p:txBody>
          <a:bodyPr/>
          <a:lstStyle/>
          <a:p>
            <a:fld id="{7391B0E1-8AAF-844E-991B-0815B82E6915}" type="slidenum">
              <a:rPr kumimoji="1" lang="ja-JP" altLang="en-US" smtClean="0"/>
              <a:t>‹#›</a:t>
            </a:fld>
            <a:endParaRPr kumimoji="1" lang="ja-JP" altLang="en-US"/>
          </a:p>
        </p:txBody>
      </p:sp>
    </p:spTree>
    <p:extLst>
      <p:ext uri="{BB962C8B-B14F-4D97-AF65-F5344CB8AC3E}">
        <p14:creationId xmlns:p14="http://schemas.microsoft.com/office/powerpoint/2010/main" val="73094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09D8FA93-B2C7-8DF3-B2DC-1791B89FED04}"/>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xmlns="" id="{DF18FE1E-D20A-EC3F-8919-2F31CEBDE97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xmlns="" id="{B3AB7DD1-B736-FBFA-4579-DCEFF07D2B07}"/>
              </a:ext>
            </a:extLst>
          </p:cNvPr>
          <p:cNvSpPr>
            <a:spLocks noGrp="1"/>
          </p:cNvSpPr>
          <p:nvPr>
            <p:ph type="dt" sz="half" idx="10"/>
          </p:nvPr>
        </p:nvSpPr>
        <p:spPr/>
        <p:txBody>
          <a:bodyPr/>
          <a:lstStyle/>
          <a:p>
            <a:fld id="{F13F9756-D893-8D43-BDE9-83B006E8CB85}" type="datetime1">
              <a:rPr kumimoji="1" lang="ja-JP" altLang="en-US" smtClean="0"/>
              <a:t>06/01/25</a:t>
            </a:fld>
            <a:endParaRPr kumimoji="1" lang="ja-JP" altLang="en-US"/>
          </a:p>
        </p:txBody>
      </p:sp>
      <p:sp>
        <p:nvSpPr>
          <p:cNvPr id="5" name="フッター プレースホルダー 4">
            <a:extLst>
              <a:ext uri="{FF2B5EF4-FFF2-40B4-BE49-F238E27FC236}">
                <a16:creationId xmlns:a16="http://schemas.microsoft.com/office/drawing/2014/main" xmlns="" id="{91BF6F6E-F719-6257-4567-C6B973AABF8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0EA01794-DFE2-4FAA-AF36-5EBE35B7CB18}"/>
              </a:ext>
            </a:extLst>
          </p:cNvPr>
          <p:cNvSpPr>
            <a:spLocks noGrp="1"/>
          </p:cNvSpPr>
          <p:nvPr>
            <p:ph type="sldNum" sz="quarter" idx="12"/>
          </p:nvPr>
        </p:nvSpPr>
        <p:spPr/>
        <p:txBody>
          <a:bodyPr/>
          <a:lstStyle/>
          <a:p>
            <a:fld id="{7391B0E1-8AAF-844E-991B-0815B82E6915}" type="slidenum">
              <a:rPr kumimoji="1" lang="ja-JP" altLang="en-US" smtClean="0"/>
              <a:t>‹#›</a:t>
            </a:fld>
            <a:endParaRPr kumimoji="1" lang="ja-JP" altLang="en-US"/>
          </a:p>
        </p:txBody>
      </p:sp>
    </p:spTree>
    <p:extLst>
      <p:ext uri="{BB962C8B-B14F-4D97-AF65-F5344CB8AC3E}">
        <p14:creationId xmlns:p14="http://schemas.microsoft.com/office/powerpoint/2010/main" val="558427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03212045-C05E-B078-9185-52D1198CA47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xmlns="" id="{D067B5E9-C0A5-25CF-6701-247490D21EC5}"/>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xmlns="" id="{A3863005-78F6-5314-A01A-9AE95652B66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xmlns="" id="{37E31DDC-F385-E2CF-9F1B-90508C44C8BC}"/>
              </a:ext>
            </a:extLst>
          </p:cNvPr>
          <p:cNvSpPr>
            <a:spLocks noGrp="1"/>
          </p:cNvSpPr>
          <p:nvPr>
            <p:ph type="dt" sz="half" idx="10"/>
          </p:nvPr>
        </p:nvSpPr>
        <p:spPr/>
        <p:txBody>
          <a:bodyPr/>
          <a:lstStyle/>
          <a:p>
            <a:fld id="{991E89C5-6CA6-B34F-B3EE-FB0629C637D4}" type="datetime1">
              <a:rPr kumimoji="1" lang="ja-JP" altLang="en-US" smtClean="0"/>
              <a:t>06/01/25</a:t>
            </a:fld>
            <a:endParaRPr kumimoji="1" lang="ja-JP" altLang="en-US"/>
          </a:p>
        </p:txBody>
      </p:sp>
      <p:sp>
        <p:nvSpPr>
          <p:cNvPr id="6" name="フッター プレースホルダー 5">
            <a:extLst>
              <a:ext uri="{FF2B5EF4-FFF2-40B4-BE49-F238E27FC236}">
                <a16:creationId xmlns:a16="http://schemas.microsoft.com/office/drawing/2014/main" xmlns="" id="{466D67AF-942D-4E83-9059-C8E39610352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xmlns="" id="{29D194CC-CF54-342F-0433-8995FDFD79F7}"/>
              </a:ext>
            </a:extLst>
          </p:cNvPr>
          <p:cNvSpPr>
            <a:spLocks noGrp="1"/>
          </p:cNvSpPr>
          <p:nvPr>
            <p:ph type="sldNum" sz="quarter" idx="12"/>
          </p:nvPr>
        </p:nvSpPr>
        <p:spPr/>
        <p:txBody>
          <a:bodyPr/>
          <a:lstStyle/>
          <a:p>
            <a:fld id="{7391B0E1-8AAF-844E-991B-0815B82E6915}" type="slidenum">
              <a:rPr kumimoji="1" lang="ja-JP" altLang="en-US" smtClean="0"/>
              <a:t>‹#›</a:t>
            </a:fld>
            <a:endParaRPr kumimoji="1" lang="ja-JP" altLang="en-US"/>
          </a:p>
        </p:txBody>
      </p:sp>
    </p:spTree>
    <p:extLst>
      <p:ext uri="{BB962C8B-B14F-4D97-AF65-F5344CB8AC3E}">
        <p14:creationId xmlns:p14="http://schemas.microsoft.com/office/powerpoint/2010/main" val="4018042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F64787DD-A825-D94E-F1BD-6929D87893DD}"/>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xmlns="" id="{3192CE19-BDD2-0F4F-F0AA-47A1A5E313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xmlns="" id="{9AF0E095-7708-622D-CE11-96B1EF8CCF73}"/>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xmlns="" id="{BE0398C3-46E8-3490-106E-3FACFA96B8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xmlns="" id="{168087D3-6E3B-B1CF-4841-427605E42AE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xmlns="" id="{6AAEB16E-5187-B345-379F-2493BE6B86C8}"/>
              </a:ext>
            </a:extLst>
          </p:cNvPr>
          <p:cNvSpPr>
            <a:spLocks noGrp="1"/>
          </p:cNvSpPr>
          <p:nvPr>
            <p:ph type="dt" sz="half" idx="10"/>
          </p:nvPr>
        </p:nvSpPr>
        <p:spPr/>
        <p:txBody>
          <a:bodyPr/>
          <a:lstStyle/>
          <a:p>
            <a:fld id="{DC063E2E-F1DA-2D4D-8E7F-C7F27DD3A43C}" type="datetime1">
              <a:rPr kumimoji="1" lang="ja-JP" altLang="en-US" smtClean="0"/>
              <a:t>06/01/25</a:t>
            </a:fld>
            <a:endParaRPr kumimoji="1" lang="ja-JP" altLang="en-US"/>
          </a:p>
        </p:txBody>
      </p:sp>
      <p:sp>
        <p:nvSpPr>
          <p:cNvPr id="8" name="フッター プレースホルダー 7">
            <a:extLst>
              <a:ext uri="{FF2B5EF4-FFF2-40B4-BE49-F238E27FC236}">
                <a16:creationId xmlns:a16="http://schemas.microsoft.com/office/drawing/2014/main" xmlns="" id="{C2D9E1B5-F782-E36C-2E7B-A5912389780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xmlns="" id="{D849D7ED-B849-D74F-5380-DE1907B0D6FB}"/>
              </a:ext>
            </a:extLst>
          </p:cNvPr>
          <p:cNvSpPr>
            <a:spLocks noGrp="1"/>
          </p:cNvSpPr>
          <p:nvPr>
            <p:ph type="sldNum" sz="quarter" idx="12"/>
          </p:nvPr>
        </p:nvSpPr>
        <p:spPr/>
        <p:txBody>
          <a:bodyPr/>
          <a:lstStyle/>
          <a:p>
            <a:fld id="{7391B0E1-8AAF-844E-991B-0815B82E6915}" type="slidenum">
              <a:rPr kumimoji="1" lang="ja-JP" altLang="en-US" smtClean="0"/>
              <a:t>‹#›</a:t>
            </a:fld>
            <a:endParaRPr kumimoji="1" lang="ja-JP" altLang="en-US"/>
          </a:p>
        </p:txBody>
      </p:sp>
    </p:spTree>
    <p:extLst>
      <p:ext uri="{BB962C8B-B14F-4D97-AF65-F5344CB8AC3E}">
        <p14:creationId xmlns:p14="http://schemas.microsoft.com/office/powerpoint/2010/main" val="3736246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5AFA78D-44A5-D85A-8720-88160B384E2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xmlns="" id="{F26F35B4-5DC4-AA71-D48B-18835CA2A6A3}"/>
              </a:ext>
            </a:extLst>
          </p:cNvPr>
          <p:cNvSpPr>
            <a:spLocks noGrp="1"/>
          </p:cNvSpPr>
          <p:nvPr>
            <p:ph type="dt" sz="half" idx="10"/>
          </p:nvPr>
        </p:nvSpPr>
        <p:spPr/>
        <p:txBody>
          <a:bodyPr/>
          <a:lstStyle/>
          <a:p>
            <a:fld id="{B755EA0A-137B-9F4D-A35D-E0EA45A5BC78}" type="datetime1">
              <a:rPr kumimoji="1" lang="ja-JP" altLang="en-US" smtClean="0"/>
              <a:t>06/01/25</a:t>
            </a:fld>
            <a:endParaRPr kumimoji="1" lang="ja-JP" altLang="en-US"/>
          </a:p>
        </p:txBody>
      </p:sp>
      <p:sp>
        <p:nvSpPr>
          <p:cNvPr id="4" name="フッター プレースホルダー 3">
            <a:extLst>
              <a:ext uri="{FF2B5EF4-FFF2-40B4-BE49-F238E27FC236}">
                <a16:creationId xmlns:a16="http://schemas.microsoft.com/office/drawing/2014/main" xmlns="" id="{31D74844-5653-A662-B4BF-2B521F9E5AE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xmlns="" id="{9C3F0765-509F-560A-4763-7C437D543C87}"/>
              </a:ext>
            </a:extLst>
          </p:cNvPr>
          <p:cNvSpPr>
            <a:spLocks noGrp="1"/>
          </p:cNvSpPr>
          <p:nvPr>
            <p:ph type="sldNum" sz="quarter" idx="12"/>
          </p:nvPr>
        </p:nvSpPr>
        <p:spPr/>
        <p:txBody>
          <a:bodyPr/>
          <a:lstStyle/>
          <a:p>
            <a:fld id="{7391B0E1-8AAF-844E-991B-0815B82E6915}" type="slidenum">
              <a:rPr kumimoji="1" lang="ja-JP" altLang="en-US" smtClean="0"/>
              <a:t>‹#›</a:t>
            </a:fld>
            <a:endParaRPr kumimoji="1" lang="ja-JP" altLang="en-US"/>
          </a:p>
        </p:txBody>
      </p:sp>
    </p:spTree>
    <p:extLst>
      <p:ext uri="{BB962C8B-B14F-4D97-AF65-F5344CB8AC3E}">
        <p14:creationId xmlns:p14="http://schemas.microsoft.com/office/powerpoint/2010/main" val="211345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xmlns="" id="{E1551BDE-646C-EFEE-9210-4B417899C34F}"/>
              </a:ext>
            </a:extLst>
          </p:cNvPr>
          <p:cNvSpPr>
            <a:spLocks noGrp="1"/>
          </p:cNvSpPr>
          <p:nvPr>
            <p:ph type="dt" sz="half" idx="10"/>
          </p:nvPr>
        </p:nvSpPr>
        <p:spPr/>
        <p:txBody>
          <a:bodyPr/>
          <a:lstStyle/>
          <a:p>
            <a:fld id="{38ED05DE-C154-4241-857B-BE88E5131632}" type="datetime1">
              <a:rPr kumimoji="1" lang="ja-JP" altLang="en-US" smtClean="0"/>
              <a:t>06/01/25</a:t>
            </a:fld>
            <a:endParaRPr kumimoji="1" lang="ja-JP" altLang="en-US"/>
          </a:p>
        </p:txBody>
      </p:sp>
      <p:sp>
        <p:nvSpPr>
          <p:cNvPr id="3" name="フッター プレースホルダー 2">
            <a:extLst>
              <a:ext uri="{FF2B5EF4-FFF2-40B4-BE49-F238E27FC236}">
                <a16:creationId xmlns:a16="http://schemas.microsoft.com/office/drawing/2014/main" xmlns="" id="{9680D749-ED60-5F3C-D921-32444DB6AEF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xmlns="" id="{3D18B24A-6980-01B3-DEC4-3FDCFCCE3CE2}"/>
              </a:ext>
            </a:extLst>
          </p:cNvPr>
          <p:cNvSpPr>
            <a:spLocks noGrp="1"/>
          </p:cNvSpPr>
          <p:nvPr>
            <p:ph type="sldNum" sz="quarter" idx="12"/>
          </p:nvPr>
        </p:nvSpPr>
        <p:spPr/>
        <p:txBody>
          <a:bodyPr/>
          <a:lstStyle/>
          <a:p>
            <a:fld id="{7391B0E1-8AAF-844E-991B-0815B82E6915}" type="slidenum">
              <a:rPr kumimoji="1" lang="ja-JP" altLang="en-US" smtClean="0"/>
              <a:t>‹#›</a:t>
            </a:fld>
            <a:endParaRPr kumimoji="1" lang="ja-JP" altLang="en-US"/>
          </a:p>
        </p:txBody>
      </p:sp>
    </p:spTree>
    <p:extLst>
      <p:ext uri="{BB962C8B-B14F-4D97-AF65-F5344CB8AC3E}">
        <p14:creationId xmlns:p14="http://schemas.microsoft.com/office/powerpoint/2010/main" val="1027610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DF20EB1C-514C-C56E-126B-3B725428018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xmlns="" id="{634BAF56-2ED5-0E02-4B9C-548AB14C9E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xmlns="" id="{0E75C40D-9C9D-8EAC-0E6B-D2CFE00B64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xmlns="" id="{18ECCCE9-A8BD-57A3-0CC6-A4376AA42D59}"/>
              </a:ext>
            </a:extLst>
          </p:cNvPr>
          <p:cNvSpPr>
            <a:spLocks noGrp="1"/>
          </p:cNvSpPr>
          <p:nvPr>
            <p:ph type="dt" sz="half" idx="10"/>
          </p:nvPr>
        </p:nvSpPr>
        <p:spPr/>
        <p:txBody>
          <a:bodyPr/>
          <a:lstStyle/>
          <a:p>
            <a:fld id="{D4018427-89A4-A741-B339-C93E854A3135}" type="datetime1">
              <a:rPr kumimoji="1" lang="ja-JP" altLang="en-US" smtClean="0"/>
              <a:t>06/01/25</a:t>
            </a:fld>
            <a:endParaRPr kumimoji="1" lang="ja-JP" altLang="en-US"/>
          </a:p>
        </p:txBody>
      </p:sp>
      <p:sp>
        <p:nvSpPr>
          <p:cNvPr id="6" name="フッター プレースホルダー 5">
            <a:extLst>
              <a:ext uri="{FF2B5EF4-FFF2-40B4-BE49-F238E27FC236}">
                <a16:creationId xmlns:a16="http://schemas.microsoft.com/office/drawing/2014/main" xmlns="" id="{BA6F7697-50CE-37C4-8A1E-13104588264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xmlns="" id="{C90F259C-68A5-8855-F0F3-DC6929BD06A5}"/>
              </a:ext>
            </a:extLst>
          </p:cNvPr>
          <p:cNvSpPr>
            <a:spLocks noGrp="1"/>
          </p:cNvSpPr>
          <p:nvPr>
            <p:ph type="sldNum" sz="quarter" idx="12"/>
          </p:nvPr>
        </p:nvSpPr>
        <p:spPr/>
        <p:txBody>
          <a:bodyPr/>
          <a:lstStyle/>
          <a:p>
            <a:fld id="{7391B0E1-8AAF-844E-991B-0815B82E6915}" type="slidenum">
              <a:rPr kumimoji="1" lang="ja-JP" altLang="en-US" smtClean="0"/>
              <a:t>‹#›</a:t>
            </a:fld>
            <a:endParaRPr kumimoji="1" lang="ja-JP" altLang="en-US"/>
          </a:p>
        </p:txBody>
      </p:sp>
    </p:spTree>
    <p:extLst>
      <p:ext uri="{BB962C8B-B14F-4D97-AF65-F5344CB8AC3E}">
        <p14:creationId xmlns:p14="http://schemas.microsoft.com/office/powerpoint/2010/main" val="471482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AF987057-5DBD-EEAC-D0B8-E9F09A4EB35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xmlns="" id="{14A4753A-CF26-5B7E-D2E1-5641945368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xmlns="" id="{89B0EADA-E04B-F35B-789C-C2BEA7980B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xmlns="" id="{18814C18-00DD-3BE9-BF6A-4562327DE538}"/>
              </a:ext>
            </a:extLst>
          </p:cNvPr>
          <p:cNvSpPr>
            <a:spLocks noGrp="1"/>
          </p:cNvSpPr>
          <p:nvPr>
            <p:ph type="dt" sz="half" idx="10"/>
          </p:nvPr>
        </p:nvSpPr>
        <p:spPr/>
        <p:txBody>
          <a:bodyPr/>
          <a:lstStyle/>
          <a:p>
            <a:fld id="{C41ADE98-0E17-264F-AFFF-AD963B7BFFC9}" type="datetime1">
              <a:rPr kumimoji="1" lang="ja-JP" altLang="en-US" smtClean="0"/>
              <a:t>06/01/25</a:t>
            </a:fld>
            <a:endParaRPr kumimoji="1" lang="ja-JP" altLang="en-US"/>
          </a:p>
        </p:txBody>
      </p:sp>
      <p:sp>
        <p:nvSpPr>
          <p:cNvPr id="6" name="フッター プレースホルダー 5">
            <a:extLst>
              <a:ext uri="{FF2B5EF4-FFF2-40B4-BE49-F238E27FC236}">
                <a16:creationId xmlns:a16="http://schemas.microsoft.com/office/drawing/2014/main" xmlns="" id="{7159061B-9964-4252-CBE8-AD2A171D50A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xmlns="" id="{B8FD21E2-B542-0CE0-A24E-0AFC3714D140}"/>
              </a:ext>
            </a:extLst>
          </p:cNvPr>
          <p:cNvSpPr>
            <a:spLocks noGrp="1"/>
          </p:cNvSpPr>
          <p:nvPr>
            <p:ph type="sldNum" sz="quarter" idx="12"/>
          </p:nvPr>
        </p:nvSpPr>
        <p:spPr/>
        <p:txBody>
          <a:bodyPr/>
          <a:lstStyle/>
          <a:p>
            <a:fld id="{7391B0E1-8AAF-844E-991B-0815B82E6915}" type="slidenum">
              <a:rPr kumimoji="1" lang="ja-JP" altLang="en-US" smtClean="0"/>
              <a:t>‹#›</a:t>
            </a:fld>
            <a:endParaRPr kumimoji="1" lang="ja-JP" altLang="en-US"/>
          </a:p>
        </p:txBody>
      </p:sp>
    </p:spTree>
    <p:extLst>
      <p:ext uri="{BB962C8B-B14F-4D97-AF65-F5344CB8AC3E}">
        <p14:creationId xmlns:p14="http://schemas.microsoft.com/office/powerpoint/2010/main" val="19206730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xmlns="" id="{F7A3AB91-6962-45B3-04F1-331AA10D4A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xmlns="" id="{F4E366AC-04F1-C16A-2C7F-DE5D7E9619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E700615F-18C7-28DC-CFBB-21DBAD965A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225B527-5E06-0B4E-98A4-56CE3618ED09}" type="datetime1">
              <a:rPr kumimoji="1" lang="ja-JP" altLang="en-US" smtClean="0"/>
              <a:t>06/01/25</a:t>
            </a:fld>
            <a:endParaRPr kumimoji="1" lang="ja-JP" altLang="en-US"/>
          </a:p>
        </p:txBody>
      </p:sp>
      <p:sp>
        <p:nvSpPr>
          <p:cNvPr id="5" name="フッター プレースホルダー 4">
            <a:extLst>
              <a:ext uri="{FF2B5EF4-FFF2-40B4-BE49-F238E27FC236}">
                <a16:creationId xmlns:a16="http://schemas.microsoft.com/office/drawing/2014/main" xmlns="" id="{C6D4B193-6367-1DB9-F69D-298FB3739A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xmlns="" id="{4C7F44BC-1F97-4ED0-267B-FFFCEEC642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391B0E1-8AAF-844E-991B-0815B82E6915}" type="slidenum">
              <a:rPr kumimoji="1" lang="ja-JP" altLang="en-US" smtClean="0"/>
              <a:t>‹#›</a:t>
            </a:fld>
            <a:endParaRPr kumimoji="1" lang="ja-JP" altLang="en-US"/>
          </a:p>
        </p:txBody>
      </p:sp>
    </p:spTree>
    <p:extLst>
      <p:ext uri="{BB962C8B-B14F-4D97-AF65-F5344CB8AC3E}">
        <p14:creationId xmlns:p14="http://schemas.microsoft.com/office/powerpoint/2010/main" val="51778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emf"/><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emf"/><Relationship Id="rId5"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7.tiff"/></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 Id="rId3" Type="http://schemas.openxmlformats.org/officeDocument/2006/relationships/image" Target="../media/image3.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13.png"/><Relationship Id="rId5" Type="http://schemas.openxmlformats.org/officeDocument/2006/relationships/image" Target="../media/image140.png"/><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emf"/><Relationship Id="rId3" Type="http://schemas.openxmlformats.org/officeDocument/2006/relationships/image" Target="../media/image3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 Id="rId3" Type="http://schemas.openxmlformats.org/officeDocument/2006/relationships/image" Target="../media/image4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4" Type="http://schemas.openxmlformats.org/officeDocument/2006/relationships/image" Target="../media/image13.png"/><Relationship Id="rId5" Type="http://schemas.openxmlformats.org/officeDocument/2006/relationships/image" Target="../media/image6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emf"/><Relationship Id="rId3" Type="http://schemas.openxmlformats.org/officeDocument/2006/relationships/image" Target="../media/image46.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6.png"/><Relationship Id="rId5" Type="http://schemas.openxmlformats.org/officeDocument/2006/relationships/image" Target="../media/image7.png"/><Relationship Id="rId6"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6.png"/><Relationship Id="rId5" Type="http://schemas.openxmlformats.org/officeDocument/2006/relationships/image" Target="../media/image7.png"/><Relationship Id="rId6"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6.png"/><Relationship Id="rId5" Type="http://schemas.openxmlformats.org/officeDocument/2006/relationships/image" Target="../media/image7.png"/><Relationship Id="rId6"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6.png"/><Relationship Id="rId5" Type="http://schemas.openxmlformats.org/officeDocument/2006/relationships/image" Target="../media/image7.png"/><Relationship Id="rId6"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emf"/><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プレスリリース】60年来の謎解明へ、宇宙線の起源「ペバトロン」の決定的証拠つかむ！〜天の川から史上最高エネルギーのガンマ線放射を観測〜 | ICRR  | Institute for Cosmic Ray Research University of Tokyo">
            <a:extLst>
              <a:ext uri="{FF2B5EF4-FFF2-40B4-BE49-F238E27FC236}">
                <a16:creationId xmlns:a16="http://schemas.microsoft.com/office/drawing/2014/main" xmlns="" id="{5B016CAE-3632-9F72-1966-FD4D451637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xmlns="" id="{C9B2FBBD-7255-495D-9064-259AB690AA69}"/>
              </a:ext>
            </a:extLst>
          </p:cNvPr>
          <p:cNvSpPr txBox="1"/>
          <p:nvPr/>
        </p:nvSpPr>
        <p:spPr>
          <a:xfrm>
            <a:off x="1172133" y="2444314"/>
            <a:ext cx="9847733" cy="1323439"/>
          </a:xfrm>
          <a:prstGeom prst="rect">
            <a:avLst/>
          </a:prstGeom>
          <a:noFill/>
        </p:spPr>
        <p:txBody>
          <a:bodyPr wrap="square" rtlCol="0">
            <a:spAutoFit/>
          </a:bodyPr>
          <a:lstStyle/>
          <a:p>
            <a:pPr algn="ctr"/>
            <a:r>
              <a:rPr lang="en-US" altLang="ja-JP" sz="4000" b="1" i="0" dirty="0">
                <a:solidFill>
                  <a:schemeClr val="bg1"/>
                </a:solidFill>
                <a:effectLst/>
                <a:latin typeface="Verdana" panose="020B0604030504040204" pitchFamily="34" charset="0"/>
              </a:rPr>
              <a:t>Sub-</a:t>
            </a:r>
            <a:r>
              <a:rPr lang="en-US" altLang="ja-JP" sz="4000" b="1" i="0" dirty="0" err="1">
                <a:solidFill>
                  <a:schemeClr val="bg1"/>
                </a:solidFill>
                <a:effectLst/>
                <a:latin typeface="Verdana" panose="020B0604030504040204" pitchFamily="34" charset="0"/>
              </a:rPr>
              <a:t>PeV</a:t>
            </a:r>
            <a:r>
              <a:rPr lang="en-US" altLang="ja-JP" sz="4000" b="1" i="0" dirty="0">
                <a:solidFill>
                  <a:schemeClr val="bg1"/>
                </a:solidFill>
                <a:effectLst/>
                <a:latin typeface="Verdana" panose="020B0604030504040204" pitchFamily="34" charset="0"/>
              </a:rPr>
              <a:t> gamma-ray astronomy by the Tibet </a:t>
            </a:r>
            <a:r>
              <a:rPr lang="en-US" altLang="ja-JP" sz="4000" b="1" i="0" dirty="0" err="1">
                <a:solidFill>
                  <a:schemeClr val="bg1"/>
                </a:solidFill>
                <a:effectLst/>
                <a:latin typeface="Verdana" panose="020B0604030504040204" pitchFamily="34" charset="0"/>
              </a:rPr>
              <a:t>ASγ</a:t>
            </a:r>
            <a:r>
              <a:rPr lang="en-US" altLang="ja-JP" sz="4000" b="1" i="0" dirty="0">
                <a:solidFill>
                  <a:schemeClr val="bg1"/>
                </a:solidFill>
                <a:effectLst/>
                <a:latin typeface="Verdana" panose="020B0604030504040204" pitchFamily="34" charset="0"/>
              </a:rPr>
              <a:t> experiment</a:t>
            </a:r>
            <a:endParaRPr kumimoji="1" lang="en-US" altLang="ja-JP" sz="4000" b="1" dirty="0">
              <a:solidFill>
                <a:schemeClr val="bg1"/>
              </a:solidFill>
              <a:latin typeface="Hiragino Sans GB W3" panose="020B0300000000000000" pitchFamily="34" charset="-128"/>
              <a:ea typeface="Hiragino Sans GB W3" panose="020B0300000000000000" pitchFamily="34" charset="-128"/>
            </a:endParaRPr>
          </a:p>
        </p:txBody>
      </p:sp>
      <p:sp>
        <p:nvSpPr>
          <p:cNvPr id="3" name="テキスト ボックス 2">
            <a:extLst>
              <a:ext uri="{FF2B5EF4-FFF2-40B4-BE49-F238E27FC236}">
                <a16:creationId xmlns:a16="http://schemas.microsoft.com/office/drawing/2014/main" xmlns="" id="{D446A277-BDDD-CAA7-FCEA-7A72358D5446}"/>
              </a:ext>
            </a:extLst>
          </p:cNvPr>
          <p:cNvSpPr txBox="1"/>
          <p:nvPr/>
        </p:nvSpPr>
        <p:spPr>
          <a:xfrm>
            <a:off x="3918960" y="3815556"/>
            <a:ext cx="4354077" cy="830997"/>
          </a:xfrm>
          <a:prstGeom prst="rect">
            <a:avLst/>
          </a:prstGeom>
          <a:noFill/>
        </p:spPr>
        <p:txBody>
          <a:bodyPr wrap="none" rtlCol="0">
            <a:spAutoFit/>
          </a:bodyPr>
          <a:lstStyle/>
          <a:p>
            <a:pPr algn="ctr"/>
            <a:r>
              <a:rPr kumimoji="1" lang="en-US" altLang="ja-JP" sz="3000" b="1" dirty="0">
                <a:solidFill>
                  <a:schemeClr val="bg1"/>
                </a:solidFill>
                <a:latin typeface="Hiragino Sans W4" panose="020B0400000000000000" pitchFamily="34" charset="-128"/>
                <a:ea typeface="Hiragino Sans W4" panose="020B0400000000000000" pitchFamily="34" charset="-128"/>
              </a:rPr>
              <a:t>Sei Kato </a:t>
            </a:r>
          </a:p>
          <a:p>
            <a:pPr algn="ctr"/>
            <a:r>
              <a:rPr kumimoji="1" lang="en-US" altLang="ja-JP" b="1" dirty="0">
                <a:solidFill>
                  <a:schemeClr val="bg1"/>
                </a:solidFill>
                <a:latin typeface="Hiragino Sans W4" panose="020B0400000000000000" pitchFamily="34" charset="-128"/>
                <a:ea typeface="Hiragino Sans W4" panose="020B0400000000000000" pitchFamily="34" charset="-128"/>
              </a:rPr>
              <a:t>(</a:t>
            </a:r>
            <a:r>
              <a:rPr lang="en-US" altLang="ja-JP" b="1" dirty="0" err="1">
                <a:solidFill>
                  <a:schemeClr val="bg1"/>
                </a:solidFill>
                <a:latin typeface="Hiragino Sans W4" panose="020B0400000000000000" pitchFamily="34" charset="-128"/>
                <a:ea typeface="Hiragino Sans W4" panose="020B0400000000000000" pitchFamily="34" charset="-128"/>
              </a:rPr>
              <a:t>Institut</a:t>
            </a:r>
            <a:r>
              <a:rPr lang="en-US" altLang="ja-JP" b="1" dirty="0">
                <a:solidFill>
                  <a:schemeClr val="bg1"/>
                </a:solidFill>
                <a:latin typeface="Hiragino Sans W4" panose="020B0400000000000000" pitchFamily="34" charset="-128"/>
                <a:ea typeface="Hiragino Sans W4" panose="020B0400000000000000" pitchFamily="34" charset="-128"/>
              </a:rPr>
              <a:t> </a:t>
            </a:r>
            <a:r>
              <a:rPr lang="en-US" altLang="ja-JP" b="1" dirty="0" err="1">
                <a:solidFill>
                  <a:schemeClr val="bg1"/>
                </a:solidFill>
                <a:latin typeface="Hiragino Sans W4" panose="020B0400000000000000" pitchFamily="34" charset="-128"/>
                <a:ea typeface="Hiragino Sans W4" panose="020B0400000000000000" pitchFamily="34" charset="-128"/>
              </a:rPr>
              <a:t>d’Astrophysique</a:t>
            </a:r>
            <a:r>
              <a:rPr lang="en-US" altLang="ja-JP" b="1" dirty="0">
                <a:solidFill>
                  <a:schemeClr val="bg1"/>
                </a:solidFill>
                <a:latin typeface="Hiragino Sans W4" panose="020B0400000000000000" pitchFamily="34" charset="-128"/>
                <a:ea typeface="Hiragino Sans W4" panose="020B0400000000000000" pitchFamily="34" charset="-128"/>
              </a:rPr>
              <a:t> de Paris</a:t>
            </a:r>
            <a:r>
              <a:rPr kumimoji="1" lang="en-US" altLang="ja-JP" b="1" dirty="0">
                <a:solidFill>
                  <a:schemeClr val="bg1"/>
                </a:solidFill>
                <a:latin typeface="Hiragino Sans W4" panose="020B0400000000000000" pitchFamily="34" charset="-128"/>
                <a:ea typeface="Hiragino Sans W4" panose="020B0400000000000000" pitchFamily="34" charset="-128"/>
              </a:rPr>
              <a:t>)</a:t>
            </a:r>
          </a:p>
        </p:txBody>
      </p:sp>
      <p:sp>
        <p:nvSpPr>
          <p:cNvPr id="6" name="テキスト ボックス 5">
            <a:extLst>
              <a:ext uri="{FF2B5EF4-FFF2-40B4-BE49-F238E27FC236}">
                <a16:creationId xmlns:a16="http://schemas.microsoft.com/office/drawing/2014/main" xmlns="" id="{BC9B0F17-1F63-F804-0E4F-B7A3D75C846D}"/>
              </a:ext>
            </a:extLst>
          </p:cNvPr>
          <p:cNvSpPr txBox="1"/>
          <p:nvPr/>
        </p:nvSpPr>
        <p:spPr>
          <a:xfrm>
            <a:off x="6845665" y="6546170"/>
            <a:ext cx="5346335" cy="276999"/>
          </a:xfrm>
          <a:prstGeom prst="rect">
            <a:avLst/>
          </a:prstGeom>
          <a:noFill/>
        </p:spPr>
        <p:txBody>
          <a:bodyPr wrap="none" rtlCol="0">
            <a:spAutoFit/>
          </a:bodyPr>
          <a:lstStyle/>
          <a:p>
            <a:r>
              <a:rPr lang="es-ES" altLang="ja-JP" sz="1200" dirty="0" err="1">
                <a:solidFill>
                  <a:schemeClr val="bg1"/>
                </a:solidFill>
                <a:latin typeface="Hiragino Sans GB W3" panose="020B0300000000000000" pitchFamily="34" charset="-128"/>
                <a:ea typeface="Hiragino Sans GB W3" panose="020B0300000000000000" pitchFamily="34" charset="-128"/>
              </a:rPr>
              <a:t>The</a:t>
            </a:r>
            <a:r>
              <a:rPr lang="es-ES" altLang="ja-JP" sz="1200" dirty="0">
                <a:solidFill>
                  <a:schemeClr val="bg1"/>
                </a:solidFill>
                <a:latin typeface="Hiragino Sans GB W3" panose="020B0300000000000000" pitchFamily="34" charset="-128"/>
                <a:ea typeface="Hiragino Sans GB W3" panose="020B0300000000000000" pitchFamily="34" charset="-128"/>
              </a:rPr>
              <a:t> </a:t>
            </a:r>
            <a:r>
              <a:rPr lang="es-ES" altLang="ja-JP" sz="1200" dirty="0" err="1">
                <a:solidFill>
                  <a:schemeClr val="bg1"/>
                </a:solidFill>
                <a:latin typeface="Hiragino Sans GB W3" panose="020B0300000000000000" pitchFamily="34" charset="-128"/>
                <a:ea typeface="Hiragino Sans GB W3" panose="020B0300000000000000" pitchFamily="34" charset="-128"/>
              </a:rPr>
              <a:t>picture</a:t>
            </a:r>
            <a:r>
              <a:rPr lang="es-ES" altLang="ja-JP" sz="1200" dirty="0">
                <a:solidFill>
                  <a:schemeClr val="bg1"/>
                </a:solidFill>
                <a:latin typeface="Hiragino Sans GB W3" panose="020B0300000000000000" pitchFamily="34" charset="-128"/>
                <a:ea typeface="Hiragino Sans GB W3" panose="020B0300000000000000" pitchFamily="34" charset="-128"/>
              </a:rPr>
              <a:t> </a:t>
            </a:r>
            <a:r>
              <a:rPr lang="es-ES" altLang="ja-JP" sz="1200" dirty="0" err="1">
                <a:solidFill>
                  <a:schemeClr val="bg1"/>
                </a:solidFill>
                <a:latin typeface="Hiragino Sans GB W3" panose="020B0300000000000000" pitchFamily="34" charset="-128"/>
                <a:ea typeface="Hiragino Sans GB W3" panose="020B0300000000000000" pitchFamily="34" charset="-128"/>
              </a:rPr>
              <a:t>taken</a:t>
            </a:r>
            <a:r>
              <a:rPr lang="es-ES" altLang="ja-JP" sz="1200" dirty="0">
                <a:solidFill>
                  <a:schemeClr val="bg1"/>
                </a:solidFill>
                <a:latin typeface="Hiragino Sans GB W3" panose="020B0300000000000000" pitchFamily="34" charset="-128"/>
                <a:ea typeface="Hiragino Sans GB W3" panose="020B0300000000000000" pitchFamily="34" charset="-128"/>
              </a:rPr>
              <a:t> </a:t>
            </a:r>
            <a:r>
              <a:rPr lang="es-ES" altLang="ja-JP" sz="1200" dirty="0" err="1">
                <a:solidFill>
                  <a:schemeClr val="bg1"/>
                </a:solidFill>
                <a:latin typeface="Hiragino Sans GB W3" panose="020B0300000000000000" pitchFamily="34" charset="-128"/>
                <a:ea typeface="Hiragino Sans GB W3" panose="020B0300000000000000" pitchFamily="34" charset="-128"/>
              </a:rPr>
              <a:t>from</a:t>
            </a:r>
            <a:r>
              <a:rPr lang="es-ES" altLang="ja-JP" sz="1200" dirty="0">
                <a:solidFill>
                  <a:schemeClr val="bg1"/>
                </a:solidFill>
                <a:latin typeface="Hiragino Sans GB W3" panose="020B0300000000000000" pitchFamily="34" charset="-128"/>
                <a:ea typeface="Hiragino Sans GB W3" panose="020B0300000000000000" pitchFamily="34" charset="-128"/>
              </a:rPr>
              <a:t> </a:t>
            </a:r>
            <a:r>
              <a:rPr kumimoji="1" lang="es-ES" altLang="ja-JP" sz="1200" dirty="0">
                <a:solidFill>
                  <a:schemeClr val="bg1"/>
                </a:solidFill>
                <a:latin typeface="Hiragino Sans GB W3" panose="020B0300000000000000" pitchFamily="34" charset="-128"/>
                <a:ea typeface="Hiragino Sans GB W3" panose="020B0300000000000000" pitchFamily="34" charset="-128"/>
              </a:rPr>
              <a:t>https://</a:t>
            </a:r>
            <a:r>
              <a:rPr kumimoji="1" lang="es-ES" altLang="ja-JP" sz="1200" dirty="0" err="1">
                <a:solidFill>
                  <a:schemeClr val="bg1"/>
                </a:solidFill>
                <a:latin typeface="Hiragino Sans GB W3" panose="020B0300000000000000" pitchFamily="34" charset="-128"/>
                <a:ea typeface="Hiragino Sans GB W3" panose="020B0300000000000000" pitchFamily="34" charset="-128"/>
              </a:rPr>
              <a:t>www.icrr.u-tokyo.ac.jp</a:t>
            </a:r>
            <a:r>
              <a:rPr kumimoji="1" lang="es-ES" altLang="ja-JP" sz="1200" dirty="0">
                <a:solidFill>
                  <a:schemeClr val="bg1"/>
                </a:solidFill>
                <a:latin typeface="Hiragino Sans GB W3" panose="020B0300000000000000" pitchFamily="34" charset="-128"/>
                <a:ea typeface="Hiragino Sans GB W3" panose="020B0300000000000000" pitchFamily="34" charset="-128"/>
              </a:rPr>
              <a:t>/</a:t>
            </a:r>
            <a:r>
              <a:rPr kumimoji="1" lang="es-ES" altLang="ja-JP" sz="1200" dirty="0" err="1">
                <a:solidFill>
                  <a:schemeClr val="bg1"/>
                </a:solidFill>
                <a:latin typeface="Hiragino Sans GB W3" panose="020B0300000000000000" pitchFamily="34" charset="-128"/>
                <a:ea typeface="Hiragino Sans GB W3" panose="020B0300000000000000" pitchFamily="34" charset="-128"/>
              </a:rPr>
              <a:t>news</a:t>
            </a:r>
            <a:r>
              <a:rPr kumimoji="1" lang="es-ES" altLang="ja-JP" sz="1200" dirty="0">
                <a:solidFill>
                  <a:schemeClr val="bg1"/>
                </a:solidFill>
                <a:latin typeface="Hiragino Sans GB W3" panose="020B0300000000000000" pitchFamily="34" charset="-128"/>
                <a:ea typeface="Hiragino Sans GB W3" panose="020B0300000000000000" pitchFamily="34" charset="-128"/>
              </a:rPr>
              <a:t>/10202/</a:t>
            </a:r>
            <a:endParaRPr kumimoji="1" lang="ja-JP" altLang="en-US" sz="1200">
              <a:solidFill>
                <a:schemeClr val="bg1"/>
              </a:solidFill>
              <a:latin typeface="Hiragino Sans GB W3" panose="020B0300000000000000" pitchFamily="34" charset="-128"/>
              <a:ea typeface="Hiragino Sans GB W3" panose="020B0300000000000000" pitchFamily="34" charset="-128"/>
            </a:endParaRPr>
          </a:p>
        </p:txBody>
      </p:sp>
      <p:sp>
        <p:nvSpPr>
          <p:cNvPr id="5" name="スライド番号プレースホルダー 4">
            <a:extLst>
              <a:ext uri="{FF2B5EF4-FFF2-40B4-BE49-F238E27FC236}">
                <a16:creationId xmlns:a16="http://schemas.microsoft.com/office/drawing/2014/main" xmlns="" id="{87E88F3A-7AD7-05A7-6F1D-1439BB4C26CC}"/>
              </a:ext>
            </a:extLst>
          </p:cNvPr>
          <p:cNvSpPr>
            <a:spLocks noGrp="1"/>
          </p:cNvSpPr>
          <p:nvPr>
            <p:ph type="sldNum" sz="quarter" idx="12"/>
          </p:nvPr>
        </p:nvSpPr>
        <p:spPr/>
        <p:txBody>
          <a:bodyPr/>
          <a:lstStyle/>
          <a:p>
            <a:fld id="{7391B0E1-8AAF-844E-991B-0815B82E6915}" type="slidenum">
              <a:rPr kumimoji="1" lang="ja-JP" altLang="en-US" smtClean="0"/>
              <a:t>1</a:t>
            </a:fld>
            <a:endParaRPr kumimoji="1" lang="ja-JP" altLang="en-US"/>
          </a:p>
        </p:txBody>
      </p:sp>
    </p:spTree>
    <p:extLst>
      <p:ext uri="{BB962C8B-B14F-4D97-AF65-F5344CB8AC3E}">
        <p14:creationId xmlns:p14="http://schemas.microsoft.com/office/powerpoint/2010/main" val="4253568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xmlns="" id="{11CE417B-56C3-A6AF-CDA0-6E74F27E599B}"/>
              </a:ext>
            </a:extLst>
          </p:cNvPr>
          <p:cNvGrpSpPr/>
          <p:nvPr/>
        </p:nvGrpSpPr>
        <p:grpSpPr>
          <a:xfrm>
            <a:off x="109582" y="768730"/>
            <a:ext cx="5497358" cy="5512070"/>
            <a:chOff x="6165" y="691506"/>
            <a:chExt cx="6089835" cy="5960056"/>
          </a:xfrm>
        </p:grpSpPr>
        <p:grpSp>
          <p:nvGrpSpPr>
            <p:cNvPr id="15" name="グループ化 14">
              <a:extLst>
                <a:ext uri="{FF2B5EF4-FFF2-40B4-BE49-F238E27FC236}">
                  <a16:creationId xmlns:a16="http://schemas.microsoft.com/office/drawing/2014/main" xmlns="" id="{ECD78EC7-B7CB-5A33-1369-861A6970DB0F}"/>
                </a:ext>
              </a:extLst>
            </p:cNvPr>
            <p:cNvGrpSpPr/>
            <p:nvPr/>
          </p:nvGrpSpPr>
          <p:grpSpPr>
            <a:xfrm>
              <a:off x="6165" y="691506"/>
              <a:ext cx="5578206" cy="5960056"/>
              <a:chOff x="71481" y="691506"/>
              <a:chExt cx="5578206" cy="5960056"/>
            </a:xfrm>
          </p:grpSpPr>
          <p:pic>
            <p:nvPicPr>
              <p:cNvPr id="8" name="図 7">
                <a:extLst>
                  <a:ext uri="{FF2B5EF4-FFF2-40B4-BE49-F238E27FC236}">
                    <a16:creationId xmlns:a16="http://schemas.microsoft.com/office/drawing/2014/main" xmlns="" id="{BAEE1DA6-0C2A-4096-7A12-9E9FEE5BE280}"/>
                  </a:ext>
                </a:extLst>
              </p:cNvPr>
              <p:cNvPicPr>
                <a:picLocks noChangeAspect="1"/>
              </p:cNvPicPr>
              <p:nvPr/>
            </p:nvPicPr>
            <p:blipFill rotWithShape="1">
              <a:blip r:embed="rId2"/>
              <a:srcRect r="8794"/>
              <a:stretch/>
            </p:blipFill>
            <p:spPr>
              <a:xfrm>
                <a:off x="71481" y="691506"/>
                <a:ext cx="5578206" cy="5813691"/>
              </a:xfrm>
              <a:prstGeom prst="rect">
                <a:avLst/>
              </a:prstGeom>
            </p:spPr>
          </p:pic>
          <p:cxnSp>
            <p:nvCxnSpPr>
              <p:cNvPr id="13" name="直線矢印コネクタ 12">
                <a:extLst>
                  <a:ext uri="{FF2B5EF4-FFF2-40B4-BE49-F238E27FC236}">
                    <a16:creationId xmlns:a16="http://schemas.microsoft.com/office/drawing/2014/main" xmlns="" id="{80201805-0E99-D668-6395-5A59F40C1793}"/>
                  </a:ext>
                </a:extLst>
              </p:cNvPr>
              <p:cNvCxnSpPr/>
              <p:nvPr/>
            </p:nvCxnSpPr>
            <p:spPr>
              <a:xfrm>
                <a:off x="1926771" y="6188213"/>
                <a:ext cx="631372"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xmlns="" id="{39C4FB9E-772D-0550-6B3C-56C03720F25B}"/>
                  </a:ext>
                </a:extLst>
              </p:cNvPr>
              <p:cNvSpPr txBox="1"/>
              <p:nvPr/>
            </p:nvSpPr>
            <p:spPr>
              <a:xfrm>
                <a:off x="1861456" y="6282230"/>
                <a:ext cx="792205" cy="369332"/>
              </a:xfrm>
              <a:prstGeom prst="rect">
                <a:avLst/>
              </a:prstGeom>
              <a:noFill/>
            </p:spPr>
            <p:txBody>
              <a:bodyPr wrap="none" rtlCol="0">
                <a:spAutoFit/>
              </a:bodyPr>
              <a:lstStyle/>
              <a:p>
                <a:r>
                  <a:rPr kumimoji="1" lang="en-US" altLang="ja-JP" dirty="0">
                    <a:latin typeface="Hiragino Sans W4" panose="020B0400000000000000" pitchFamily="34" charset="-128"/>
                    <a:ea typeface="Hiragino Sans W4" panose="020B0400000000000000" pitchFamily="34" charset="-128"/>
                  </a:rPr>
                  <a:t>30 m</a:t>
                </a:r>
                <a:endParaRPr kumimoji="1" lang="ja-JP" altLang="en-US">
                  <a:latin typeface="Hiragino Sans W4" panose="020B0400000000000000" pitchFamily="34" charset="-128"/>
                  <a:ea typeface="Hiragino Sans W4" panose="020B0400000000000000" pitchFamily="34" charset="-128"/>
                </a:endParaRPr>
              </a:p>
            </p:txBody>
          </p:sp>
        </p:grpSp>
        <p:sp>
          <p:nvSpPr>
            <p:cNvPr id="26" name="正方形/長方形 25">
              <a:extLst>
                <a:ext uri="{FF2B5EF4-FFF2-40B4-BE49-F238E27FC236}">
                  <a16:creationId xmlns:a16="http://schemas.microsoft.com/office/drawing/2014/main" xmlns="" id="{97B25301-3E62-7A01-1151-1C9DCE38B229}"/>
                </a:ext>
              </a:extLst>
            </p:cNvPr>
            <p:cNvSpPr/>
            <p:nvPr/>
          </p:nvSpPr>
          <p:spPr>
            <a:xfrm>
              <a:off x="5035438" y="5381948"/>
              <a:ext cx="1060562" cy="900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テキスト ボックス 10">
            <a:extLst>
              <a:ext uri="{FF2B5EF4-FFF2-40B4-BE49-F238E27FC236}">
                <a16:creationId xmlns:a16="http://schemas.microsoft.com/office/drawing/2014/main" xmlns="" id="{52267E53-171C-9E40-B548-10AAEB3634C2}"/>
              </a:ext>
            </a:extLst>
          </p:cNvPr>
          <p:cNvSpPr txBox="1"/>
          <p:nvPr/>
        </p:nvSpPr>
        <p:spPr>
          <a:xfrm>
            <a:off x="5189762" y="963055"/>
            <a:ext cx="4277133" cy="400110"/>
          </a:xfrm>
          <a:prstGeom prst="rect">
            <a:avLst/>
          </a:prstGeom>
          <a:noFill/>
        </p:spPr>
        <p:txBody>
          <a:bodyPr wrap="none" rtlCol="0">
            <a:spAutoFit/>
          </a:bodyPr>
          <a:lstStyle/>
          <a:p>
            <a:pPr marL="342900" indent="-342900">
              <a:spcAft>
                <a:spcPts val="300"/>
              </a:spcAft>
              <a:buFont typeface="Wingdings" pitchFamily="2" charset="2"/>
              <a:buChar char="ü"/>
            </a:pPr>
            <a:r>
              <a:rPr kumimoji="1" lang="en-US" altLang="ja-JP" sz="2000" dirty="0">
                <a:latin typeface="Hiragino Sans W4" panose="020B0400000000000000" pitchFamily="34" charset="-128"/>
                <a:ea typeface="Hiragino Sans W4" panose="020B0400000000000000" pitchFamily="34" charset="-128"/>
              </a:rPr>
              <a:t>Geometrical area: 65,700 m</a:t>
            </a:r>
            <a:r>
              <a:rPr kumimoji="1" lang="en-US" altLang="ja-JP" sz="2000" baseline="30000" dirty="0">
                <a:latin typeface="Hiragino Sans W4" panose="020B0400000000000000" pitchFamily="34" charset="-128"/>
                <a:ea typeface="Hiragino Sans W4" panose="020B0400000000000000" pitchFamily="34" charset="-128"/>
              </a:rPr>
              <a:t>2</a:t>
            </a:r>
          </a:p>
        </p:txBody>
      </p:sp>
      <p:pic>
        <p:nvPicPr>
          <p:cNvPr id="29" name="図 28">
            <a:extLst>
              <a:ext uri="{FF2B5EF4-FFF2-40B4-BE49-F238E27FC236}">
                <a16:creationId xmlns:a16="http://schemas.microsoft.com/office/drawing/2014/main" xmlns="" id="{5DF09F8D-ECC7-3EB4-AD7E-496C8965A26C}"/>
              </a:ext>
            </a:extLst>
          </p:cNvPr>
          <p:cNvPicPr>
            <a:picLocks noChangeAspect="1"/>
          </p:cNvPicPr>
          <p:nvPr/>
        </p:nvPicPr>
        <p:blipFill>
          <a:blip r:embed="rId3"/>
          <a:stretch>
            <a:fillRect/>
          </a:stretch>
        </p:blipFill>
        <p:spPr>
          <a:xfrm>
            <a:off x="4277082" y="5369812"/>
            <a:ext cx="1158265" cy="949569"/>
          </a:xfrm>
          <a:prstGeom prst="rect">
            <a:avLst/>
          </a:prstGeom>
        </p:spPr>
      </p:pic>
      <p:sp>
        <p:nvSpPr>
          <p:cNvPr id="7" name="テキスト ボックス 6">
            <a:extLst>
              <a:ext uri="{FF2B5EF4-FFF2-40B4-BE49-F238E27FC236}">
                <a16:creationId xmlns:a16="http://schemas.microsoft.com/office/drawing/2014/main" xmlns="" id="{4A20B51F-A66A-E731-87B4-6BF2B77207AF}"/>
              </a:ext>
            </a:extLst>
          </p:cNvPr>
          <p:cNvSpPr txBox="1"/>
          <p:nvPr/>
        </p:nvSpPr>
        <p:spPr>
          <a:xfrm>
            <a:off x="5484000" y="1363214"/>
            <a:ext cx="3788738" cy="400110"/>
          </a:xfrm>
          <a:prstGeom prst="rect">
            <a:avLst/>
          </a:prstGeom>
          <a:noFill/>
        </p:spPr>
        <p:txBody>
          <a:bodyPr wrap="square">
            <a:spAutoFit/>
          </a:bodyPr>
          <a:lstStyle/>
          <a:p>
            <a:pPr>
              <a:spcAft>
                <a:spcPts val="300"/>
              </a:spcAft>
            </a:pPr>
            <a:r>
              <a:rPr kumimoji="1" lang="en-US" altLang="ja-JP" sz="2000" dirty="0">
                <a:latin typeface="Hiragino Sans W4" panose="020B0400000000000000" pitchFamily="34" charset="-128"/>
                <a:ea typeface="Hiragino Sans W4" panose="020B0400000000000000" pitchFamily="34" charset="-128"/>
              </a:rPr>
              <a:t>(597</a:t>
            </a:r>
            <a:r>
              <a:rPr lang="en-US" altLang="ja-JP" sz="2000" dirty="0">
                <a:latin typeface="Hiragino Sans W4" panose="020B0400000000000000" pitchFamily="34" charset="-128"/>
                <a:ea typeface="Hiragino Sans W4" panose="020B0400000000000000" pitchFamily="34" charset="-128"/>
              </a:rPr>
              <a:t>scintillation detectors)</a:t>
            </a:r>
          </a:p>
        </p:txBody>
      </p:sp>
      <p:sp>
        <p:nvSpPr>
          <p:cNvPr id="5" name="テキスト ボックス 4">
            <a:extLst>
              <a:ext uri="{FF2B5EF4-FFF2-40B4-BE49-F238E27FC236}">
                <a16:creationId xmlns:a16="http://schemas.microsoft.com/office/drawing/2014/main" xmlns="" id="{92027893-D925-2B2E-E515-6367A171F2CB}"/>
              </a:ext>
            </a:extLst>
          </p:cNvPr>
          <p:cNvSpPr txBox="1"/>
          <p:nvPr/>
        </p:nvSpPr>
        <p:spPr>
          <a:xfrm>
            <a:off x="0" y="0"/>
            <a:ext cx="4706738" cy="553998"/>
          </a:xfrm>
          <a:prstGeom prst="rect">
            <a:avLst/>
          </a:prstGeom>
          <a:noFill/>
        </p:spPr>
        <p:txBody>
          <a:bodyPr wrap="none" rtlCol="0">
            <a:spAutoFit/>
          </a:bodyPr>
          <a:lstStyle/>
          <a:p>
            <a:r>
              <a:rPr kumimoji="1" lang="en-US" altLang="ja-JP" sz="3000" dirty="0">
                <a:latin typeface="Hiragino Sans W4" panose="020B0400000000000000" pitchFamily="34" charset="-128"/>
                <a:ea typeface="Hiragino Sans W4" panose="020B0400000000000000" pitchFamily="34" charset="-128"/>
              </a:rPr>
              <a:t>Tibet Air </a:t>
            </a:r>
            <a:r>
              <a:rPr lang="en-US" altLang="ja-JP" sz="3000" dirty="0">
                <a:latin typeface="Hiragino Sans W4" panose="020B0400000000000000" pitchFamily="34" charset="-128"/>
                <a:ea typeface="Hiragino Sans W4" panose="020B0400000000000000" pitchFamily="34" charset="-128"/>
              </a:rPr>
              <a:t>S</a:t>
            </a:r>
            <a:r>
              <a:rPr kumimoji="1" lang="en-US" altLang="ja-JP" sz="3000" dirty="0">
                <a:latin typeface="Hiragino Sans W4" panose="020B0400000000000000" pitchFamily="34" charset="-128"/>
                <a:ea typeface="Hiragino Sans W4" panose="020B0400000000000000" pitchFamily="34" charset="-128"/>
              </a:rPr>
              <a:t>hower </a:t>
            </a:r>
            <a:r>
              <a:rPr lang="en-US" altLang="ja-JP" sz="3000" dirty="0">
                <a:latin typeface="Hiragino Sans W4" panose="020B0400000000000000" pitchFamily="34" charset="-128"/>
                <a:ea typeface="Hiragino Sans W4" panose="020B0400000000000000" pitchFamily="34" charset="-128"/>
              </a:rPr>
              <a:t>A</a:t>
            </a:r>
            <a:r>
              <a:rPr kumimoji="1" lang="en-US" altLang="ja-JP" sz="3000" dirty="0">
                <a:latin typeface="Hiragino Sans W4" panose="020B0400000000000000" pitchFamily="34" charset="-128"/>
                <a:ea typeface="Hiragino Sans W4" panose="020B0400000000000000" pitchFamily="34" charset="-128"/>
              </a:rPr>
              <a:t>rray</a:t>
            </a:r>
            <a:endParaRPr kumimoji="1" lang="ja-JP" altLang="en-US" sz="3000">
              <a:latin typeface="Hiragino Sans W4" panose="020B0400000000000000" pitchFamily="34" charset="-128"/>
              <a:ea typeface="Hiragino Sans W4" panose="020B0400000000000000" pitchFamily="34" charset="-128"/>
            </a:endParaRPr>
          </a:p>
        </p:txBody>
      </p:sp>
      <p:grpSp>
        <p:nvGrpSpPr>
          <p:cNvPr id="18" name="グループ化 17">
            <a:extLst>
              <a:ext uri="{FF2B5EF4-FFF2-40B4-BE49-F238E27FC236}">
                <a16:creationId xmlns:a16="http://schemas.microsoft.com/office/drawing/2014/main" xmlns="" id="{6BEA3E4C-3896-4A70-8D4E-FCEC92DCECD5}"/>
              </a:ext>
            </a:extLst>
          </p:cNvPr>
          <p:cNvGrpSpPr>
            <a:grpSpLocks noChangeAspect="1"/>
          </p:cNvGrpSpPr>
          <p:nvPr/>
        </p:nvGrpSpPr>
        <p:grpSpPr>
          <a:xfrm>
            <a:off x="5435347" y="2218912"/>
            <a:ext cx="5357265" cy="4320000"/>
            <a:chOff x="8230657" y="3508553"/>
            <a:chExt cx="4017948" cy="3240000"/>
          </a:xfrm>
        </p:grpSpPr>
        <p:grpSp>
          <p:nvGrpSpPr>
            <p:cNvPr id="19" name="グループ化 18">
              <a:extLst>
                <a:ext uri="{FF2B5EF4-FFF2-40B4-BE49-F238E27FC236}">
                  <a16:creationId xmlns:a16="http://schemas.microsoft.com/office/drawing/2014/main" xmlns="" id="{D7DFCF0B-35F3-E2A2-ECBC-95B16CCDE2FB}"/>
                </a:ext>
              </a:extLst>
            </p:cNvPr>
            <p:cNvGrpSpPr>
              <a:grpSpLocks noChangeAspect="1"/>
            </p:cNvGrpSpPr>
            <p:nvPr/>
          </p:nvGrpSpPr>
          <p:grpSpPr>
            <a:xfrm>
              <a:off x="8230657" y="3508553"/>
              <a:ext cx="3970160" cy="3240000"/>
              <a:chOff x="7992214" y="3517674"/>
              <a:chExt cx="3849590" cy="3141605"/>
            </a:xfrm>
          </p:grpSpPr>
          <p:grpSp>
            <p:nvGrpSpPr>
              <p:cNvPr id="34" name="グループ化 33">
                <a:extLst>
                  <a:ext uri="{FF2B5EF4-FFF2-40B4-BE49-F238E27FC236}">
                    <a16:creationId xmlns:a16="http://schemas.microsoft.com/office/drawing/2014/main" xmlns="" id="{19FE38A1-205E-D2A9-CFC9-68D0D9C4F8D8}"/>
                  </a:ext>
                </a:extLst>
              </p:cNvPr>
              <p:cNvGrpSpPr/>
              <p:nvPr/>
            </p:nvGrpSpPr>
            <p:grpSpPr>
              <a:xfrm>
                <a:off x="7992214" y="3517674"/>
                <a:ext cx="3849590" cy="3141605"/>
                <a:chOff x="7992214" y="3517674"/>
                <a:chExt cx="3849590" cy="3141605"/>
              </a:xfrm>
            </p:grpSpPr>
            <p:grpSp>
              <p:nvGrpSpPr>
                <p:cNvPr id="38" name="Group 3">
                  <a:extLst>
                    <a:ext uri="{FF2B5EF4-FFF2-40B4-BE49-F238E27FC236}">
                      <a16:creationId xmlns:a16="http://schemas.microsoft.com/office/drawing/2014/main" xmlns="" id="{CE008CFB-92A6-8795-890F-C608031B8B10}"/>
                    </a:ext>
                  </a:extLst>
                </p:cNvPr>
                <p:cNvGrpSpPr>
                  <a:grpSpLocks noChangeAspect="1"/>
                </p:cNvGrpSpPr>
                <p:nvPr/>
              </p:nvGrpSpPr>
              <p:grpSpPr>
                <a:xfrm>
                  <a:off x="7992214" y="3517674"/>
                  <a:ext cx="3849590" cy="3141605"/>
                  <a:chOff x="942110" y="2760550"/>
                  <a:chExt cx="3900285" cy="3182973"/>
                </a:xfrm>
              </p:grpSpPr>
              <p:grpSp>
                <p:nvGrpSpPr>
                  <p:cNvPr id="43" name="Group 4">
                    <a:extLst>
                      <a:ext uri="{FF2B5EF4-FFF2-40B4-BE49-F238E27FC236}">
                        <a16:creationId xmlns:a16="http://schemas.microsoft.com/office/drawing/2014/main" xmlns="" id="{956935C6-F740-7738-5DC8-256ED3AF3AAE}"/>
                      </a:ext>
                    </a:extLst>
                  </p:cNvPr>
                  <p:cNvGrpSpPr>
                    <a:grpSpLocks noChangeAspect="1"/>
                  </p:cNvGrpSpPr>
                  <p:nvPr/>
                </p:nvGrpSpPr>
                <p:grpSpPr>
                  <a:xfrm>
                    <a:off x="942110" y="2760550"/>
                    <a:ext cx="2629284" cy="3182973"/>
                    <a:chOff x="555807" y="4339749"/>
                    <a:chExt cx="1845373" cy="2233981"/>
                  </a:xfrm>
                </p:grpSpPr>
                <p:grpSp>
                  <p:nvGrpSpPr>
                    <p:cNvPr id="45" name="Group 7">
                      <a:extLst>
                        <a:ext uri="{FF2B5EF4-FFF2-40B4-BE49-F238E27FC236}">
                          <a16:creationId xmlns:a16="http://schemas.microsoft.com/office/drawing/2014/main" xmlns="" id="{25270164-B403-A2BD-9A67-08B82D08532C}"/>
                        </a:ext>
                      </a:extLst>
                    </p:cNvPr>
                    <p:cNvGrpSpPr>
                      <a:grpSpLocks noChangeAspect="1"/>
                    </p:cNvGrpSpPr>
                    <p:nvPr/>
                  </p:nvGrpSpPr>
                  <p:grpSpPr>
                    <a:xfrm>
                      <a:off x="555807" y="4622176"/>
                      <a:ext cx="1845373" cy="1951554"/>
                      <a:chOff x="895957" y="1855876"/>
                      <a:chExt cx="3372567" cy="3566623"/>
                    </a:xfrm>
                  </p:grpSpPr>
                  <p:pic>
                    <p:nvPicPr>
                      <p:cNvPr id="48" name="Picture 9">
                        <a:extLst>
                          <a:ext uri="{FF2B5EF4-FFF2-40B4-BE49-F238E27FC236}">
                            <a16:creationId xmlns:a16="http://schemas.microsoft.com/office/drawing/2014/main" xmlns="" id="{04DF0945-8892-B58D-0616-34311044ABED}"/>
                          </a:ext>
                        </a:extLst>
                      </p:cNvPr>
                      <p:cNvPicPr>
                        <a:picLocks noChangeAspect="1"/>
                      </p:cNvPicPr>
                      <p:nvPr/>
                    </p:nvPicPr>
                    <p:blipFill>
                      <a:blip r:embed="rId4"/>
                      <a:stretch>
                        <a:fillRect/>
                      </a:stretch>
                    </p:blipFill>
                    <p:spPr>
                      <a:xfrm>
                        <a:off x="895957" y="2057562"/>
                        <a:ext cx="3372567" cy="3364937"/>
                      </a:xfrm>
                      <a:prstGeom prst="rect">
                        <a:avLst/>
                      </a:prstGeom>
                    </p:spPr>
                  </p:pic>
                  <p:cxnSp>
                    <p:nvCxnSpPr>
                      <p:cNvPr id="49" name="Straight Arrow Connector 10">
                        <a:extLst>
                          <a:ext uri="{FF2B5EF4-FFF2-40B4-BE49-F238E27FC236}">
                            <a16:creationId xmlns:a16="http://schemas.microsoft.com/office/drawing/2014/main" xmlns="" id="{ACFDB115-C066-3E2C-71AA-E5C1E38B9D60}"/>
                          </a:ext>
                        </a:extLst>
                      </p:cNvPr>
                      <p:cNvCxnSpPr>
                        <a:cxnSpLocks/>
                      </p:cNvCxnSpPr>
                      <p:nvPr/>
                    </p:nvCxnSpPr>
                    <p:spPr>
                      <a:xfrm>
                        <a:off x="2165333" y="1855876"/>
                        <a:ext cx="514504" cy="1533696"/>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50" name="Straight Connector 11">
                        <a:extLst>
                          <a:ext uri="{FF2B5EF4-FFF2-40B4-BE49-F238E27FC236}">
                            <a16:creationId xmlns:a16="http://schemas.microsoft.com/office/drawing/2014/main" xmlns="" id="{44C3CFF7-CF25-26BC-CEB3-5D0EC07C4484}"/>
                          </a:ext>
                        </a:extLst>
                      </p:cNvPr>
                      <p:cNvCxnSpPr>
                        <a:cxnSpLocks/>
                      </p:cNvCxnSpPr>
                      <p:nvPr/>
                    </p:nvCxnSpPr>
                    <p:spPr>
                      <a:xfrm flipH="1">
                        <a:off x="2108601" y="2498570"/>
                        <a:ext cx="276432" cy="1030447"/>
                      </a:xfrm>
                      <a:prstGeom prst="line">
                        <a:avLst/>
                      </a:prstGeom>
                      <a:ln w="25400">
                        <a:solidFill>
                          <a:srgbClr val="D137FF"/>
                        </a:solidFill>
                      </a:ln>
                    </p:spPr>
                    <p:style>
                      <a:lnRef idx="1">
                        <a:schemeClr val="accent1"/>
                      </a:lnRef>
                      <a:fillRef idx="0">
                        <a:schemeClr val="accent1"/>
                      </a:fillRef>
                      <a:effectRef idx="0">
                        <a:schemeClr val="accent1"/>
                      </a:effectRef>
                      <a:fontRef idx="minor">
                        <a:schemeClr val="tx1"/>
                      </a:fontRef>
                    </p:style>
                  </p:cxnSp>
                  <p:cxnSp>
                    <p:nvCxnSpPr>
                      <p:cNvPr id="51" name="Straight Connector 12">
                        <a:extLst>
                          <a:ext uri="{FF2B5EF4-FFF2-40B4-BE49-F238E27FC236}">
                            <a16:creationId xmlns:a16="http://schemas.microsoft.com/office/drawing/2014/main" xmlns="" id="{79E75319-0014-F60B-C301-DE4E19DAF64E}"/>
                          </a:ext>
                        </a:extLst>
                      </p:cNvPr>
                      <p:cNvCxnSpPr>
                        <a:cxnSpLocks/>
                      </p:cNvCxnSpPr>
                      <p:nvPr/>
                    </p:nvCxnSpPr>
                    <p:spPr>
                      <a:xfrm>
                        <a:off x="2108601" y="3510221"/>
                        <a:ext cx="623684" cy="799080"/>
                      </a:xfrm>
                      <a:prstGeom prst="line">
                        <a:avLst/>
                      </a:prstGeom>
                      <a:ln w="25400">
                        <a:solidFill>
                          <a:srgbClr val="D137FF"/>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Connector 13">
                        <a:extLst>
                          <a:ext uri="{FF2B5EF4-FFF2-40B4-BE49-F238E27FC236}">
                            <a16:creationId xmlns:a16="http://schemas.microsoft.com/office/drawing/2014/main" xmlns="" id="{C9CE7A44-2184-2CC0-181B-2037D5529CF4}"/>
                          </a:ext>
                        </a:extLst>
                      </p:cNvPr>
                      <p:cNvCxnSpPr>
                        <a:cxnSpLocks/>
                      </p:cNvCxnSpPr>
                      <p:nvPr/>
                    </p:nvCxnSpPr>
                    <p:spPr>
                      <a:xfrm>
                        <a:off x="2385033" y="2498570"/>
                        <a:ext cx="1212644" cy="1241460"/>
                      </a:xfrm>
                      <a:prstGeom prst="line">
                        <a:avLst/>
                      </a:prstGeom>
                      <a:ln w="25400">
                        <a:solidFill>
                          <a:srgbClr val="D137FF"/>
                        </a:solidFill>
                      </a:ln>
                    </p:spPr>
                    <p:style>
                      <a:lnRef idx="1">
                        <a:schemeClr val="accent1"/>
                      </a:lnRef>
                      <a:fillRef idx="0">
                        <a:schemeClr val="accent1"/>
                      </a:fillRef>
                      <a:effectRef idx="0">
                        <a:schemeClr val="accent1"/>
                      </a:effectRef>
                      <a:fontRef idx="minor">
                        <a:schemeClr val="tx1"/>
                      </a:fontRef>
                    </p:style>
                  </p:cxnSp>
                  <p:cxnSp>
                    <p:nvCxnSpPr>
                      <p:cNvPr id="53" name="Straight Connector 14">
                        <a:extLst>
                          <a:ext uri="{FF2B5EF4-FFF2-40B4-BE49-F238E27FC236}">
                            <a16:creationId xmlns:a16="http://schemas.microsoft.com/office/drawing/2014/main" xmlns="" id="{B27A0A51-504E-B302-D985-C956D894289F}"/>
                          </a:ext>
                        </a:extLst>
                      </p:cNvPr>
                      <p:cNvCxnSpPr>
                        <a:cxnSpLocks/>
                      </p:cNvCxnSpPr>
                      <p:nvPr/>
                    </p:nvCxnSpPr>
                    <p:spPr>
                      <a:xfrm flipH="1">
                        <a:off x="3075185" y="3740030"/>
                        <a:ext cx="522492" cy="569271"/>
                      </a:xfrm>
                      <a:prstGeom prst="line">
                        <a:avLst/>
                      </a:prstGeom>
                      <a:ln w="25400">
                        <a:solidFill>
                          <a:srgbClr val="D137FF"/>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Connector 15">
                        <a:extLst>
                          <a:ext uri="{FF2B5EF4-FFF2-40B4-BE49-F238E27FC236}">
                            <a16:creationId xmlns:a16="http://schemas.microsoft.com/office/drawing/2014/main" xmlns="" id="{9D7FB446-F830-087F-C38A-0C02F59FABA8}"/>
                          </a:ext>
                        </a:extLst>
                      </p:cNvPr>
                      <p:cNvCxnSpPr>
                        <a:cxnSpLocks/>
                      </p:cNvCxnSpPr>
                      <p:nvPr/>
                    </p:nvCxnSpPr>
                    <p:spPr>
                      <a:xfrm>
                        <a:off x="1875035" y="3122569"/>
                        <a:ext cx="1220770" cy="1186733"/>
                      </a:xfrm>
                      <a:prstGeom prst="line">
                        <a:avLst/>
                      </a:prstGeom>
                      <a:ln w="25400">
                        <a:solidFill>
                          <a:srgbClr val="D137FF"/>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Connector 16">
                        <a:extLst>
                          <a:ext uri="{FF2B5EF4-FFF2-40B4-BE49-F238E27FC236}">
                            <a16:creationId xmlns:a16="http://schemas.microsoft.com/office/drawing/2014/main" xmlns="" id="{9075920F-DDE5-68D5-28EE-629BEF810CE4}"/>
                          </a:ext>
                        </a:extLst>
                      </p:cNvPr>
                      <p:cNvCxnSpPr>
                        <a:cxnSpLocks/>
                      </p:cNvCxnSpPr>
                      <p:nvPr/>
                    </p:nvCxnSpPr>
                    <p:spPr>
                      <a:xfrm flipH="1">
                        <a:off x="1875036" y="2498570"/>
                        <a:ext cx="509997" cy="644749"/>
                      </a:xfrm>
                      <a:prstGeom prst="line">
                        <a:avLst/>
                      </a:prstGeom>
                      <a:ln w="25400">
                        <a:solidFill>
                          <a:srgbClr val="D137FF"/>
                        </a:solidFill>
                      </a:ln>
                    </p:spPr>
                    <p:style>
                      <a:lnRef idx="1">
                        <a:schemeClr val="accent1"/>
                      </a:lnRef>
                      <a:fillRef idx="0">
                        <a:schemeClr val="accent1"/>
                      </a:fillRef>
                      <a:effectRef idx="0">
                        <a:schemeClr val="accent1"/>
                      </a:effectRef>
                      <a:fontRef idx="minor">
                        <a:schemeClr val="tx1"/>
                      </a:fontRef>
                    </p:style>
                  </p:cxnSp>
                  <p:sp>
                    <p:nvSpPr>
                      <p:cNvPr id="56" name="爆発: 8 pt 19">
                        <a:extLst>
                          <a:ext uri="{FF2B5EF4-FFF2-40B4-BE49-F238E27FC236}">
                            <a16:creationId xmlns:a16="http://schemas.microsoft.com/office/drawing/2014/main" xmlns="" id="{C44B1EE9-78FF-4648-6510-7513500EA1ED}"/>
                          </a:ext>
                        </a:extLst>
                      </p:cNvPr>
                      <p:cNvSpPr/>
                      <p:nvPr/>
                    </p:nvSpPr>
                    <p:spPr>
                      <a:xfrm>
                        <a:off x="2305884" y="2386652"/>
                        <a:ext cx="158298" cy="223836"/>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mc:AlternateContent xmlns:mc="http://schemas.openxmlformats.org/markup-compatibility/2006" xmlns:a14="http://schemas.microsoft.com/office/drawing/2010/main">
                  <mc:Choice Requires="a14">
                    <p:sp>
                      <p:nvSpPr>
                        <p:cNvPr id="47" name="TextBox 8">
                          <a:extLst>
                            <a:ext uri="{FF2B5EF4-FFF2-40B4-BE49-F238E27FC236}">
                              <a16:creationId xmlns:a16="http://schemas.microsoft.com/office/drawing/2014/main" xmlns="" id="{7883C508-10B8-0467-D6B8-A3ABAAAFAB8C}"/>
                            </a:ext>
                          </a:extLst>
                        </p:cNvPr>
                        <p:cNvSpPr txBox="1"/>
                        <p:nvPr/>
                      </p:nvSpPr>
                      <p:spPr>
                        <a:xfrm>
                          <a:off x="764390" y="4339749"/>
                          <a:ext cx="888646" cy="409909"/>
                        </a:xfrm>
                        <a:prstGeom prst="rect">
                          <a:avLst/>
                        </a:prstGeom>
                        <a:noFill/>
                      </p:spPr>
                      <p:txBody>
                        <a:bodyPr wrap="square" rtlCol="0">
                          <a:spAutoFit/>
                        </a:bodyPr>
                        <a:lstStyle/>
                        <a:p>
                          <a14:m>
                            <m:oMathPara xmlns:m="http://schemas.openxmlformats.org/officeDocument/2006/math" xmlns="">
                              <m:oMathParaPr>
                                <m:jc m:val="centerGroup"/>
                              </m:oMathParaPr>
                              <m:oMath xmlns:m="http://schemas.openxmlformats.org/officeDocument/2006/math">
                                <m:r>
                                  <a:rPr lang="en-US" sz="2400" b="0" i="1" smtClean="0">
                                    <a:solidFill>
                                      <a:schemeClr val="tx1"/>
                                    </a:solidFill>
                                    <a:latin typeface="Cambria Math" panose="02040503050406030204" pitchFamily="18" charset="0"/>
                                  </a:rPr>
                                  <m:t>𝑒</m:t>
                                </m:r>
                                <m:r>
                                  <a:rPr lang="en-US" sz="2400" b="0" i="0" smtClean="0">
                                    <a:solidFill>
                                      <a:schemeClr val="tx1"/>
                                    </a:solidFill>
                                    <a:latin typeface="Cambria Math" panose="02040503050406030204" pitchFamily="18" charset="0"/>
                                  </a:rPr>
                                  <m:t>  </m:t>
                                </m:r>
                                <m:r>
                                  <a:rPr lang="en-US" sz="2400" b="0" i="1" smtClean="0">
                                    <a:solidFill>
                                      <a:schemeClr val="tx1"/>
                                    </a:solidFill>
                                    <a:latin typeface="Cambria Math" panose="02040503050406030204" pitchFamily="18" charset="0"/>
                                  </a:rPr>
                                  <m:t>𝜇</m:t>
                                </m:r>
                                <m:r>
                                  <a:rPr lang="en-US" sz="2400" b="0" i="1" smtClean="0">
                                    <a:solidFill>
                                      <a:schemeClr val="tx1"/>
                                    </a:solidFill>
                                    <a:latin typeface="Cambria Math" panose="02040503050406030204" pitchFamily="18" charset="0"/>
                                  </a:rPr>
                                  <m:t>  </m:t>
                                </m:r>
                                <m:r>
                                  <a:rPr lang="en-US" sz="2400" b="0" i="1" smtClean="0">
                                    <a:solidFill>
                                      <a:schemeClr val="tx1"/>
                                    </a:solidFill>
                                    <a:latin typeface="Cambria Math" panose="02040503050406030204" pitchFamily="18" charset="0"/>
                                  </a:rPr>
                                  <m:t>𝛾</m:t>
                                </m:r>
                              </m:oMath>
                            </m:oMathPara>
                          </a14:m>
                          <a:endParaRPr lang="x-none" sz="2400" dirty="0">
                            <a:solidFill>
                              <a:schemeClr val="tx1"/>
                            </a:solidFill>
                          </a:endParaRPr>
                        </a:p>
                      </p:txBody>
                    </p:sp>
                  </mc:Choice>
                  <mc:Fallback xmlns="">
                    <p:sp>
                      <p:nvSpPr>
                        <p:cNvPr id="15" name="TextBox 8">
                          <a:extLst>
                            <a:ext uri="{FF2B5EF4-FFF2-40B4-BE49-F238E27FC236}">
                              <a16:creationId xmlns:a16="http://schemas.microsoft.com/office/drawing/2014/main" id="{75ABC6AE-D5F5-326C-4A3B-2A131C3BA6A6}"/>
                            </a:ext>
                          </a:extLst>
                        </p:cNvPr>
                        <p:cNvSpPr txBox="1">
                          <a:spLocks noRot="1" noChangeAspect="1" noMove="1" noResize="1" noEditPoints="1" noAdjustHandles="1" noChangeArrowheads="1" noChangeShapeType="1" noTextEdit="1"/>
                        </p:cNvSpPr>
                        <p:nvPr/>
                      </p:nvSpPr>
                      <p:spPr>
                        <a:xfrm>
                          <a:off x="764390" y="4339749"/>
                          <a:ext cx="888646" cy="409909"/>
                        </a:xfrm>
                        <a:prstGeom prst="rect">
                          <a:avLst/>
                        </a:prstGeom>
                        <a:blipFill>
                          <a:blip r:embed="rId6"/>
                          <a:stretch>
                            <a:fillRect/>
                          </a:stretch>
                        </a:blipFill>
                      </p:spPr>
                      <p:txBody>
                        <a:bodyPr/>
                        <a:lstStyle/>
                        <a:p>
                          <a:r>
                            <a:rPr lang="ja-JP" altLang="en-US">
                              <a:noFill/>
                            </a:rPr>
                            <a:t> </a:t>
                          </a:r>
                        </a:p>
                      </p:txBody>
                    </p:sp>
                  </mc:Fallback>
                </mc:AlternateContent>
              </p:grpSp>
              <p:sp>
                <p:nvSpPr>
                  <p:cNvPr id="44" name="TextBox 6">
                    <a:extLst>
                      <a:ext uri="{FF2B5EF4-FFF2-40B4-BE49-F238E27FC236}">
                        <a16:creationId xmlns:a16="http://schemas.microsoft.com/office/drawing/2014/main" xmlns="" id="{238B7D30-271F-F06B-A41E-DB50A1B29686}"/>
                      </a:ext>
                    </a:extLst>
                  </p:cNvPr>
                  <p:cNvSpPr txBox="1"/>
                  <p:nvPr/>
                </p:nvSpPr>
                <p:spPr>
                  <a:xfrm>
                    <a:off x="3576254" y="5156321"/>
                    <a:ext cx="1266141" cy="238108"/>
                  </a:xfrm>
                  <a:prstGeom prst="rect">
                    <a:avLst/>
                  </a:prstGeom>
                  <a:noFill/>
                </p:spPr>
                <p:txBody>
                  <a:bodyPr wrap="square" rtlCol="0">
                    <a:spAutoFit/>
                  </a:bodyPr>
                  <a:lstStyle/>
                  <a:p>
                    <a:r>
                      <a:rPr lang="en-US" sz="1500" dirty="0">
                        <a:solidFill>
                          <a:schemeClr val="tx1"/>
                        </a:solidFill>
                        <a:latin typeface="Hiragino Sans W4" panose="020B0400000000000000" pitchFamily="34" charset="-128"/>
                        <a:ea typeface="Hiragino Sans W4" panose="020B0400000000000000" pitchFamily="34" charset="-128"/>
                      </a:rPr>
                      <a:t>P</a:t>
                    </a:r>
                    <a:r>
                      <a:rPr lang="x-none" sz="1500">
                        <a:solidFill>
                          <a:schemeClr val="tx1"/>
                        </a:solidFill>
                        <a:latin typeface="Hiragino Sans W4" panose="020B0400000000000000" pitchFamily="34" charset="-128"/>
                        <a:ea typeface="Hiragino Sans W4" panose="020B0400000000000000" pitchFamily="34" charset="-128"/>
                      </a:rPr>
                      <a:t>MT</a:t>
                    </a:r>
                    <a:r>
                      <a:rPr lang="en-US" sz="1500" dirty="0">
                        <a:solidFill>
                          <a:schemeClr val="tx1"/>
                        </a:solidFill>
                        <a:latin typeface="Hiragino Sans W4" panose="020B0400000000000000" pitchFamily="34" charset="-128"/>
                        <a:ea typeface="Hiragino Sans W4" panose="020B0400000000000000" pitchFamily="34" charset="-128"/>
                      </a:rPr>
                      <a:t>s</a:t>
                    </a:r>
                    <a:endParaRPr lang="x-none" sz="1500" dirty="0">
                      <a:solidFill>
                        <a:schemeClr val="tx1"/>
                      </a:solidFill>
                      <a:latin typeface="Hiragino Sans W4" panose="020B0400000000000000" pitchFamily="34" charset="-128"/>
                      <a:ea typeface="Hiragino Sans W4" panose="020B0400000000000000" pitchFamily="34" charset="-128"/>
                    </a:endParaRPr>
                  </a:p>
                </p:txBody>
              </p:sp>
            </p:grpSp>
            <p:sp>
              <p:nvSpPr>
                <p:cNvPr id="40" name="正方形/長方形 39">
                  <a:extLst>
                    <a:ext uri="{FF2B5EF4-FFF2-40B4-BE49-F238E27FC236}">
                      <a16:creationId xmlns:a16="http://schemas.microsoft.com/office/drawing/2014/main" xmlns="" id="{2DC5B7C5-19CA-F219-35CE-AAE2FF980278}"/>
                    </a:ext>
                  </a:extLst>
                </p:cNvPr>
                <p:cNvSpPr/>
                <p:nvPr/>
              </p:nvSpPr>
              <p:spPr>
                <a:xfrm>
                  <a:off x="7992214" y="4194987"/>
                  <a:ext cx="470677" cy="1702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xmlns="" id="{DAB44CFB-2066-9A5B-0E97-FF1BBA9597E0}"/>
                    </a:ext>
                  </a:extLst>
                </p:cNvPr>
                <p:cNvSpPr/>
                <p:nvPr/>
              </p:nvSpPr>
              <p:spPr>
                <a:xfrm rot="5400000">
                  <a:off x="9423155" y="3007860"/>
                  <a:ext cx="260217" cy="22294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35" name="Straight Arrow Connector 10">
                <a:extLst>
                  <a:ext uri="{FF2B5EF4-FFF2-40B4-BE49-F238E27FC236}">
                    <a16:creationId xmlns:a16="http://schemas.microsoft.com/office/drawing/2014/main" xmlns="" id="{3151D8ED-CEE9-6BBC-CA8C-2632900C7B49}"/>
                  </a:ext>
                </a:extLst>
              </p:cNvPr>
              <p:cNvCxnSpPr>
                <a:cxnSpLocks/>
              </p:cNvCxnSpPr>
              <p:nvPr/>
            </p:nvCxnSpPr>
            <p:spPr>
              <a:xfrm>
                <a:off x="8971776" y="3908268"/>
                <a:ext cx="395898" cy="1180142"/>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grpSp>
        <p:sp>
          <p:nvSpPr>
            <p:cNvPr id="24" name="テキスト ボックス 23">
              <a:extLst>
                <a:ext uri="{FF2B5EF4-FFF2-40B4-BE49-F238E27FC236}">
                  <a16:creationId xmlns:a16="http://schemas.microsoft.com/office/drawing/2014/main" xmlns="" id="{44EC7B05-61B3-B93D-0426-6E45EBD6A13E}"/>
                </a:ext>
              </a:extLst>
            </p:cNvPr>
            <p:cNvSpPr txBox="1"/>
            <p:nvPr/>
          </p:nvSpPr>
          <p:spPr>
            <a:xfrm>
              <a:off x="10906651" y="4770444"/>
              <a:ext cx="1341954" cy="242374"/>
            </a:xfrm>
            <a:prstGeom prst="rect">
              <a:avLst/>
            </a:prstGeom>
            <a:noFill/>
          </p:spPr>
          <p:txBody>
            <a:bodyPr wrap="none" rtlCol="0">
              <a:spAutoFit/>
            </a:bodyPr>
            <a:lstStyle/>
            <a:p>
              <a:r>
                <a:rPr kumimoji="1" lang="en-US" altLang="ja-JP" sz="1500" dirty="0">
                  <a:solidFill>
                    <a:srgbClr val="D137FF"/>
                  </a:solidFill>
                  <a:latin typeface="Hiragino Sans W4" panose="020B0400000000000000" pitchFamily="34" charset="-128"/>
                  <a:ea typeface="Hiragino Sans W4" panose="020B0400000000000000" pitchFamily="34" charset="-128"/>
                </a:rPr>
                <a:t>Scintillation light</a:t>
              </a:r>
              <a:endParaRPr kumimoji="1" lang="ja-JP" altLang="en-US" sz="1500">
                <a:solidFill>
                  <a:srgbClr val="D137FF"/>
                </a:solidFill>
                <a:latin typeface="Hiragino Sans W4" panose="020B0400000000000000" pitchFamily="34" charset="-128"/>
                <a:ea typeface="Hiragino Sans W4" panose="020B0400000000000000" pitchFamily="34" charset="-128"/>
              </a:endParaRPr>
            </a:p>
          </p:txBody>
        </p:sp>
        <p:sp>
          <p:nvSpPr>
            <p:cNvPr id="25" name="テキスト ボックス 24">
              <a:extLst>
                <a:ext uri="{FF2B5EF4-FFF2-40B4-BE49-F238E27FC236}">
                  <a16:creationId xmlns:a16="http://schemas.microsoft.com/office/drawing/2014/main" xmlns="" id="{C2D4A580-9817-9F0A-7E56-1B480EF10666}"/>
                </a:ext>
              </a:extLst>
            </p:cNvPr>
            <p:cNvSpPr txBox="1"/>
            <p:nvPr/>
          </p:nvSpPr>
          <p:spPr>
            <a:xfrm>
              <a:off x="10911993" y="5194027"/>
              <a:ext cx="864660" cy="242374"/>
            </a:xfrm>
            <a:prstGeom prst="rect">
              <a:avLst/>
            </a:prstGeom>
            <a:noFill/>
          </p:spPr>
          <p:txBody>
            <a:bodyPr wrap="none" rtlCol="0">
              <a:spAutoFit/>
            </a:bodyPr>
            <a:lstStyle/>
            <a:p>
              <a:r>
                <a:rPr kumimoji="1" lang="en-US" altLang="ja-JP" sz="1500" dirty="0">
                  <a:latin typeface="Hiragino Sans W4" panose="020B0400000000000000" pitchFamily="34" charset="-128"/>
                  <a:ea typeface="Hiragino Sans W4" panose="020B0400000000000000" pitchFamily="34" charset="-128"/>
                </a:rPr>
                <a:t>SUS4 box</a:t>
              </a:r>
              <a:endParaRPr kumimoji="1" lang="ja-JP" altLang="en-US" sz="1500">
                <a:latin typeface="Hiragino Sans W4" panose="020B0400000000000000" pitchFamily="34" charset="-128"/>
                <a:ea typeface="Hiragino Sans W4" panose="020B0400000000000000" pitchFamily="34" charset="-128"/>
              </a:endParaRPr>
            </a:p>
          </p:txBody>
        </p:sp>
      </p:grpSp>
      <p:sp>
        <p:nvSpPr>
          <p:cNvPr id="57" name="テキスト ボックス 56">
            <a:extLst>
              <a:ext uri="{FF2B5EF4-FFF2-40B4-BE49-F238E27FC236}">
                <a16:creationId xmlns:a16="http://schemas.microsoft.com/office/drawing/2014/main" xmlns="" id="{E06BDF93-8074-A6EF-BF85-C42D008E9ADE}"/>
              </a:ext>
            </a:extLst>
          </p:cNvPr>
          <p:cNvSpPr txBox="1"/>
          <p:nvPr/>
        </p:nvSpPr>
        <p:spPr>
          <a:xfrm>
            <a:off x="9003233" y="3090866"/>
            <a:ext cx="3340979" cy="553998"/>
          </a:xfrm>
          <a:prstGeom prst="rect">
            <a:avLst/>
          </a:prstGeom>
          <a:noFill/>
        </p:spPr>
        <p:txBody>
          <a:bodyPr wrap="none" rtlCol="0">
            <a:spAutoFit/>
          </a:bodyPr>
          <a:lstStyle/>
          <a:p>
            <a:r>
              <a:rPr lang="en-US" altLang="ja-JP" sz="1500" dirty="0">
                <a:latin typeface="Hiragino Sans W4" panose="020B0400000000000000" pitchFamily="34" charset="-128"/>
                <a:ea typeface="Hiragino Sans W4" panose="020B0400000000000000" pitchFamily="34" charset="-128"/>
              </a:rPr>
              <a:t>Lead plate</a:t>
            </a:r>
            <a:r>
              <a:rPr kumimoji="1" lang="en-US" altLang="ja-JP" sz="1500" dirty="0">
                <a:latin typeface="Hiragino Sans W4" panose="020B0400000000000000" pitchFamily="34" charset="-128"/>
                <a:ea typeface="Hiragino Sans W4" panose="020B0400000000000000" pitchFamily="34" charset="-128"/>
              </a:rPr>
              <a:t> (5mm)</a:t>
            </a:r>
          </a:p>
          <a:p>
            <a:r>
              <a:rPr kumimoji="1" lang="en-US" altLang="ja-JP" sz="1500" dirty="0">
                <a:latin typeface="Hiragino Sans W4" panose="020B0400000000000000" pitchFamily="34" charset="-128"/>
                <a:ea typeface="Hiragino Sans W4" panose="020B0400000000000000" pitchFamily="34" charset="-128"/>
              </a:rPr>
              <a:t>Plastic scintillator (0.5m</a:t>
            </a:r>
            <a:r>
              <a:rPr kumimoji="1" lang="en-US" altLang="ja-JP" sz="1500" baseline="30000" dirty="0">
                <a:latin typeface="Hiragino Sans W4" panose="020B0400000000000000" pitchFamily="34" charset="-128"/>
                <a:ea typeface="Hiragino Sans W4" panose="020B0400000000000000" pitchFamily="34" charset="-128"/>
              </a:rPr>
              <a:t>2</a:t>
            </a:r>
            <a:r>
              <a:rPr kumimoji="1" lang="en-US" altLang="ja-JP" sz="1500" dirty="0">
                <a:latin typeface="Hiragino Sans W4" panose="020B0400000000000000" pitchFamily="34" charset="-128"/>
                <a:ea typeface="Hiragino Sans W4" panose="020B0400000000000000" pitchFamily="34" charset="-128"/>
              </a:rPr>
              <a:t>×3cm)</a:t>
            </a:r>
            <a:endParaRPr kumimoji="1" lang="ja-JP" altLang="en-US" sz="1500">
              <a:latin typeface="Hiragino Sans W4" panose="020B0400000000000000" pitchFamily="34" charset="-128"/>
              <a:ea typeface="Hiragino Sans W4" panose="020B0400000000000000" pitchFamily="34" charset="-128"/>
            </a:endParaRPr>
          </a:p>
        </p:txBody>
      </p:sp>
      <p:sp>
        <p:nvSpPr>
          <p:cNvPr id="2" name="スライド番号プレースホルダー 1">
            <a:extLst>
              <a:ext uri="{FF2B5EF4-FFF2-40B4-BE49-F238E27FC236}">
                <a16:creationId xmlns:a16="http://schemas.microsoft.com/office/drawing/2014/main" xmlns="" id="{C758F5D6-592F-02B4-EB40-B14EE71F1926}"/>
              </a:ext>
            </a:extLst>
          </p:cNvPr>
          <p:cNvSpPr>
            <a:spLocks noGrp="1"/>
          </p:cNvSpPr>
          <p:nvPr>
            <p:ph type="sldNum" sz="quarter" idx="12"/>
          </p:nvPr>
        </p:nvSpPr>
        <p:spPr/>
        <p:txBody>
          <a:bodyPr/>
          <a:lstStyle/>
          <a:p>
            <a:fld id="{7391B0E1-8AAF-844E-991B-0815B82E6915}" type="slidenum">
              <a:rPr kumimoji="1" lang="ja-JP" altLang="en-US" smtClean="0"/>
              <a:t>10</a:t>
            </a:fld>
            <a:endParaRPr kumimoji="1" lang="ja-JP" altLang="en-US"/>
          </a:p>
        </p:txBody>
      </p:sp>
    </p:spTree>
    <p:extLst>
      <p:ext uri="{BB962C8B-B14F-4D97-AF65-F5344CB8AC3E}">
        <p14:creationId xmlns:p14="http://schemas.microsoft.com/office/powerpoint/2010/main" val="3338513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xmlns="" id="{249854EB-7636-1E8D-9112-44F68C0A2579}"/>
              </a:ext>
            </a:extLst>
          </p:cNvPr>
          <p:cNvPicPr>
            <a:picLocks noChangeAspect="1"/>
          </p:cNvPicPr>
          <p:nvPr/>
        </p:nvPicPr>
        <p:blipFill>
          <a:blip r:embed="rId3"/>
          <a:stretch>
            <a:fillRect/>
          </a:stretch>
        </p:blipFill>
        <p:spPr>
          <a:xfrm>
            <a:off x="838200" y="788287"/>
            <a:ext cx="10077432" cy="5933188"/>
          </a:xfrm>
          <a:prstGeom prst="rect">
            <a:avLst/>
          </a:prstGeom>
        </p:spPr>
      </p:pic>
      <p:sp>
        <p:nvSpPr>
          <p:cNvPr id="2" name="テキスト ボックス 1">
            <a:extLst>
              <a:ext uri="{FF2B5EF4-FFF2-40B4-BE49-F238E27FC236}">
                <a16:creationId xmlns:a16="http://schemas.microsoft.com/office/drawing/2014/main" xmlns="" id="{78734653-AA0E-9F2D-36C0-60197CBA47E8}"/>
              </a:ext>
            </a:extLst>
          </p:cNvPr>
          <p:cNvSpPr txBox="1"/>
          <p:nvPr/>
        </p:nvSpPr>
        <p:spPr>
          <a:xfrm>
            <a:off x="0" y="0"/>
            <a:ext cx="6609502" cy="553998"/>
          </a:xfrm>
          <a:prstGeom prst="rect">
            <a:avLst/>
          </a:prstGeom>
          <a:noFill/>
        </p:spPr>
        <p:txBody>
          <a:bodyPr wrap="none" rtlCol="0">
            <a:spAutoFit/>
          </a:bodyPr>
          <a:lstStyle/>
          <a:p>
            <a:r>
              <a:rPr kumimoji="1" lang="en-US" altLang="ja-JP" sz="3000" dirty="0">
                <a:latin typeface="Hiragino Sans W4" panose="020B0400000000000000" pitchFamily="34" charset="-128"/>
                <a:ea typeface="Hiragino Sans W4" panose="020B0400000000000000" pitchFamily="34" charset="-128"/>
              </a:rPr>
              <a:t>Estimation of Energy &amp; Direction</a:t>
            </a:r>
            <a:endParaRPr kumimoji="1" lang="ja-JP" altLang="en-US" sz="3000">
              <a:latin typeface="Hiragino Sans W4" panose="020B0400000000000000" pitchFamily="34" charset="-128"/>
              <a:ea typeface="Hiragino Sans W4" panose="020B0400000000000000" pitchFamily="34" charset="-128"/>
            </a:endParaRPr>
          </a:p>
        </p:txBody>
      </p:sp>
      <p:sp>
        <p:nvSpPr>
          <p:cNvPr id="3" name="スライド番号プレースホルダー 2">
            <a:extLst>
              <a:ext uri="{FF2B5EF4-FFF2-40B4-BE49-F238E27FC236}">
                <a16:creationId xmlns:a16="http://schemas.microsoft.com/office/drawing/2014/main" xmlns="" id="{FA8CE4AA-B00A-6FAB-A6FC-59C375B7E1FD}"/>
              </a:ext>
            </a:extLst>
          </p:cNvPr>
          <p:cNvSpPr>
            <a:spLocks noGrp="1"/>
          </p:cNvSpPr>
          <p:nvPr>
            <p:ph type="sldNum" sz="quarter" idx="12"/>
          </p:nvPr>
        </p:nvSpPr>
        <p:spPr/>
        <p:txBody>
          <a:bodyPr/>
          <a:lstStyle/>
          <a:p>
            <a:fld id="{7391B0E1-8AAF-844E-991B-0815B82E6915}" type="slidenum">
              <a:rPr kumimoji="1" lang="ja-JP" altLang="en-US" smtClean="0"/>
              <a:t>11</a:t>
            </a:fld>
            <a:endParaRPr kumimoji="1" lang="ja-JP" altLang="en-US"/>
          </a:p>
        </p:txBody>
      </p:sp>
    </p:spTree>
    <p:extLst>
      <p:ext uri="{BB962C8B-B14F-4D97-AF65-F5344CB8AC3E}">
        <p14:creationId xmlns:p14="http://schemas.microsoft.com/office/powerpoint/2010/main" val="2527948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C:\Users\takita\Documents\My Documents\annualreport\2013\IMGP3654.JPG">
            <a:extLst>
              <a:ext uri="{FF2B5EF4-FFF2-40B4-BE49-F238E27FC236}">
                <a16:creationId xmlns:a16="http://schemas.microsoft.com/office/drawing/2014/main" xmlns="" id="{1C9E1545-90FF-46B4-2A0D-23B8A0A75D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2129" y="3358550"/>
            <a:ext cx="5136791" cy="34379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220" name="Picture 4" descr="Observations of TeV Gamma Rays with the Tibet Air Shower Array and Future  Prospects">
            <a:extLst>
              <a:ext uri="{FF2B5EF4-FFF2-40B4-BE49-F238E27FC236}">
                <a16:creationId xmlns:a16="http://schemas.microsoft.com/office/drawing/2014/main" xmlns="" id="{0562043B-32E5-1E57-A8F6-44876C1EDA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216" y="3368075"/>
            <a:ext cx="5136791" cy="3405915"/>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pic>
        <p:nvPicPr>
          <p:cNvPr id="14" name="Picture 9">
            <a:extLst>
              <a:ext uri="{FF2B5EF4-FFF2-40B4-BE49-F238E27FC236}">
                <a16:creationId xmlns:a16="http://schemas.microsoft.com/office/drawing/2014/main" xmlns="" id="{9A8B80A9-6573-2B87-69BE-54EB9851C349}"/>
              </a:ext>
            </a:extLst>
          </p:cNvPr>
          <p:cNvPicPr>
            <a:picLocks noChangeAspect="1" noChangeArrowheads="1"/>
          </p:cNvPicPr>
          <p:nvPr/>
        </p:nvPicPr>
        <p:blipFill>
          <a:blip r:embed="rId5" cstate="print"/>
          <a:srcRect/>
          <a:stretch>
            <a:fillRect/>
          </a:stretch>
        </p:blipFill>
        <p:spPr bwMode="auto">
          <a:xfrm>
            <a:off x="2204635" y="1045315"/>
            <a:ext cx="7622903" cy="2112031"/>
          </a:xfrm>
          <a:prstGeom prst="rect">
            <a:avLst/>
          </a:prstGeom>
          <a:noFill/>
          <a:ln w="25400">
            <a:noFill/>
            <a:miter lim="800000"/>
            <a:headEnd/>
            <a:tailEnd/>
          </a:ln>
        </p:spPr>
      </p:pic>
      <p:sp>
        <p:nvSpPr>
          <p:cNvPr id="15" name="正方形/長方形 14">
            <a:extLst>
              <a:ext uri="{FF2B5EF4-FFF2-40B4-BE49-F238E27FC236}">
                <a16:creationId xmlns:a16="http://schemas.microsoft.com/office/drawing/2014/main" xmlns="" id="{6A021B26-46A6-9683-1E63-D24A1AD564AE}"/>
              </a:ext>
            </a:extLst>
          </p:cNvPr>
          <p:cNvSpPr/>
          <p:nvPr/>
        </p:nvSpPr>
        <p:spPr>
          <a:xfrm>
            <a:off x="3899921" y="2410534"/>
            <a:ext cx="1643629" cy="629490"/>
          </a:xfrm>
          <a:prstGeom prst="rect">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コネクタ 16">
            <a:extLst>
              <a:ext uri="{FF2B5EF4-FFF2-40B4-BE49-F238E27FC236}">
                <a16:creationId xmlns:a16="http://schemas.microsoft.com/office/drawing/2014/main" xmlns="" id="{F338026A-8A98-6410-63CC-A7B13F3FBB2A}"/>
              </a:ext>
            </a:extLst>
          </p:cNvPr>
          <p:cNvCxnSpPr>
            <a:cxnSpLocks/>
          </p:cNvCxnSpPr>
          <p:nvPr/>
        </p:nvCxnSpPr>
        <p:spPr>
          <a:xfrm flipH="1">
            <a:off x="683741" y="2998730"/>
            <a:ext cx="3225705" cy="3598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xmlns="" id="{717A918A-1E97-68CD-C9A3-0CA5974127F4}"/>
              </a:ext>
            </a:extLst>
          </p:cNvPr>
          <p:cNvCxnSpPr>
            <a:cxnSpLocks/>
          </p:cNvCxnSpPr>
          <p:nvPr/>
        </p:nvCxnSpPr>
        <p:spPr>
          <a:xfrm flipH="1" flipV="1">
            <a:off x="5543550" y="3045774"/>
            <a:ext cx="289477" cy="3127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xmlns="" id="{37965436-21A3-A6F2-2302-643CD55F948D}"/>
              </a:ext>
            </a:extLst>
          </p:cNvPr>
          <p:cNvCxnSpPr>
            <a:cxnSpLocks/>
          </p:cNvCxnSpPr>
          <p:nvPr/>
        </p:nvCxnSpPr>
        <p:spPr>
          <a:xfrm flipH="1">
            <a:off x="4576996" y="3336090"/>
            <a:ext cx="1793113" cy="12572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xmlns="" id="{B4559084-5465-85DF-164E-66500E6EEC8F}"/>
              </a:ext>
            </a:extLst>
          </p:cNvPr>
          <p:cNvCxnSpPr>
            <a:cxnSpLocks/>
          </p:cNvCxnSpPr>
          <p:nvPr/>
        </p:nvCxnSpPr>
        <p:spPr>
          <a:xfrm flipH="1" flipV="1">
            <a:off x="3415131" y="6622134"/>
            <a:ext cx="2954978" cy="1838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xmlns="" id="{1CDC8D6E-026F-2091-54B6-3A81FFF8D2F2}"/>
              </a:ext>
            </a:extLst>
          </p:cNvPr>
          <p:cNvSpPr txBox="1"/>
          <p:nvPr/>
        </p:nvSpPr>
        <p:spPr>
          <a:xfrm>
            <a:off x="1387616" y="5539100"/>
            <a:ext cx="1854995" cy="369332"/>
          </a:xfrm>
          <a:prstGeom prst="rect">
            <a:avLst/>
          </a:prstGeom>
          <a:noFill/>
        </p:spPr>
        <p:txBody>
          <a:bodyPr wrap="none" rtlCol="0">
            <a:spAutoFit/>
          </a:bodyPr>
          <a:lstStyle/>
          <a:p>
            <a:r>
              <a:rPr kumimoji="1" lang="en-US" altLang="ja-JP" dirty="0">
                <a:solidFill>
                  <a:schemeClr val="bg1"/>
                </a:solidFill>
                <a:latin typeface="Hiragino Sans W4" panose="020B0400000000000000" pitchFamily="34" charset="-128"/>
                <a:ea typeface="Hiragino Sans W4" panose="020B0400000000000000" pitchFamily="34" charset="-128"/>
              </a:rPr>
              <a:t>Concrete tank</a:t>
            </a:r>
            <a:endParaRPr kumimoji="1" lang="ja-JP" altLang="en-US">
              <a:solidFill>
                <a:schemeClr val="bg1"/>
              </a:solidFill>
              <a:latin typeface="Hiragino Sans W4" panose="020B0400000000000000" pitchFamily="34" charset="-128"/>
              <a:ea typeface="Hiragino Sans W4" panose="020B0400000000000000" pitchFamily="34" charset="-128"/>
            </a:endParaRPr>
          </a:p>
        </p:txBody>
      </p:sp>
      <p:sp>
        <p:nvSpPr>
          <p:cNvPr id="33" name="テキスト ボックス 32">
            <a:extLst>
              <a:ext uri="{FF2B5EF4-FFF2-40B4-BE49-F238E27FC236}">
                <a16:creationId xmlns:a16="http://schemas.microsoft.com/office/drawing/2014/main" xmlns="" id="{C798E9DF-C301-4F56-6D3B-D5761DF50C45}"/>
              </a:ext>
            </a:extLst>
          </p:cNvPr>
          <p:cNvSpPr txBox="1"/>
          <p:nvPr/>
        </p:nvSpPr>
        <p:spPr>
          <a:xfrm>
            <a:off x="6997841" y="5539100"/>
            <a:ext cx="891591" cy="369332"/>
          </a:xfrm>
          <a:prstGeom prst="rect">
            <a:avLst/>
          </a:prstGeom>
          <a:noFill/>
        </p:spPr>
        <p:txBody>
          <a:bodyPr wrap="none" rtlCol="0">
            <a:spAutoFit/>
          </a:bodyPr>
          <a:lstStyle/>
          <a:p>
            <a:r>
              <a:rPr kumimoji="1" lang="en-US" altLang="ja-JP" dirty="0">
                <a:solidFill>
                  <a:schemeClr val="bg1"/>
                </a:solidFill>
                <a:latin typeface="Hiragino Sans W4" panose="020B0400000000000000" pitchFamily="34" charset="-128"/>
                <a:ea typeface="Hiragino Sans W4" panose="020B0400000000000000" pitchFamily="34" charset="-128"/>
              </a:rPr>
              <a:t>Water</a:t>
            </a:r>
            <a:endParaRPr kumimoji="1" lang="ja-JP" altLang="en-US">
              <a:solidFill>
                <a:schemeClr val="bg1"/>
              </a:solidFill>
              <a:latin typeface="Hiragino Sans W4" panose="020B0400000000000000" pitchFamily="34" charset="-128"/>
              <a:ea typeface="Hiragino Sans W4" panose="020B0400000000000000" pitchFamily="34" charset="-128"/>
            </a:endParaRPr>
          </a:p>
        </p:txBody>
      </p:sp>
      <p:sp>
        <p:nvSpPr>
          <p:cNvPr id="34" name="テキスト ボックス 33">
            <a:extLst>
              <a:ext uri="{FF2B5EF4-FFF2-40B4-BE49-F238E27FC236}">
                <a16:creationId xmlns:a16="http://schemas.microsoft.com/office/drawing/2014/main" xmlns="" id="{6C4E3DDC-7458-111B-5579-6BF1BEC7BE28}"/>
              </a:ext>
            </a:extLst>
          </p:cNvPr>
          <p:cNvSpPr txBox="1"/>
          <p:nvPr/>
        </p:nvSpPr>
        <p:spPr>
          <a:xfrm>
            <a:off x="8960524" y="5071032"/>
            <a:ext cx="715260" cy="369332"/>
          </a:xfrm>
          <a:prstGeom prst="rect">
            <a:avLst/>
          </a:prstGeom>
          <a:noFill/>
        </p:spPr>
        <p:txBody>
          <a:bodyPr wrap="none" rtlCol="0">
            <a:spAutoFit/>
          </a:bodyPr>
          <a:lstStyle/>
          <a:p>
            <a:r>
              <a:rPr kumimoji="1" lang="en-US" altLang="ja-JP" dirty="0">
                <a:solidFill>
                  <a:schemeClr val="bg1"/>
                </a:solidFill>
                <a:latin typeface="Hiragino Sans W4" panose="020B0400000000000000" pitchFamily="34" charset="-128"/>
                <a:ea typeface="Hiragino Sans W4" panose="020B0400000000000000" pitchFamily="34" charset="-128"/>
              </a:rPr>
              <a:t>PMT</a:t>
            </a:r>
            <a:endParaRPr kumimoji="1" lang="ja-JP" altLang="en-US">
              <a:solidFill>
                <a:schemeClr val="bg1"/>
              </a:solidFill>
              <a:latin typeface="Hiragino Sans W4" panose="020B0400000000000000" pitchFamily="34" charset="-128"/>
              <a:ea typeface="Hiragino Sans W4" panose="020B0400000000000000" pitchFamily="34" charset="-128"/>
            </a:endParaRPr>
          </a:p>
        </p:txBody>
      </p:sp>
      <p:sp>
        <p:nvSpPr>
          <p:cNvPr id="35" name="テキスト ボックス 34">
            <a:extLst>
              <a:ext uri="{FF2B5EF4-FFF2-40B4-BE49-F238E27FC236}">
                <a16:creationId xmlns:a16="http://schemas.microsoft.com/office/drawing/2014/main" xmlns="" id="{7B28A44A-F40B-59EF-C4A9-205454965A29}"/>
              </a:ext>
            </a:extLst>
          </p:cNvPr>
          <p:cNvSpPr txBox="1"/>
          <p:nvPr/>
        </p:nvSpPr>
        <p:spPr>
          <a:xfrm>
            <a:off x="3639237" y="567657"/>
            <a:ext cx="4913525" cy="461665"/>
          </a:xfrm>
          <a:prstGeom prst="rect">
            <a:avLst/>
          </a:prstGeom>
          <a:noFill/>
        </p:spPr>
        <p:txBody>
          <a:bodyPr wrap="none" rtlCol="0">
            <a:spAutoFit/>
          </a:bodyPr>
          <a:lstStyle/>
          <a:p>
            <a:r>
              <a:rPr kumimoji="1" lang="en-US" altLang="ja-JP" sz="2400" dirty="0">
                <a:latin typeface="Hiragino Sans W4" panose="020B0400000000000000" pitchFamily="34" charset="-128"/>
                <a:ea typeface="Hiragino Sans W4" panose="020B0400000000000000" pitchFamily="34" charset="-128"/>
              </a:rPr>
              <a:t>BGCR/</a:t>
            </a:r>
            <a:r>
              <a:rPr lang="en-US" altLang="ja-JP" sz="2400" dirty="0" err="1">
                <a:latin typeface="Hiragino Sans W4" panose="020B0400000000000000" pitchFamily="34" charset="-128"/>
                <a:ea typeface="Hiragino Sans W4" panose="020B0400000000000000" pitchFamily="34" charset="-128"/>
              </a:rPr>
              <a:t>S</a:t>
            </a:r>
            <a:r>
              <a:rPr kumimoji="1" lang="en-US" altLang="ja-JP" sz="2400" dirty="0" err="1">
                <a:latin typeface="Hiragino Sans W4" panose="020B0400000000000000" pitchFamily="34" charset="-128"/>
                <a:ea typeface="Hiragino Sans W4" panose="020B0400000000000000" pitchFamily="34" charset="-128"/>
              </a:rPr>
              <a:t>rcγ</a:t>
            </a:r>
            <a:r>
              <a:rPr kumimoji="1" lang="en-US" altLang="ja-JP" sz="2400" dirty="0">
                <a:latin typeface="Hiragino Sans W4" panose="020B0400000000000000" pitchFamily="34" charset="-128"/>
                <a:ea typeface="Hiragino Sans W4" panose="020B0400000000000000" pitchFamily="34" charset="-128"/>
              </a:rPr>
              <a:t> &gt; 10</a:t>
            </a:r>
            <a:r>
              <a:rPr lang="en-US" altLang="ja-JP" sz="2400" baseline="30000" dirty="0">
                <a:latin typeface="Hiragino Sans W4" panose="020B0400000000000000" pitchFamily="34" charset="-128"/>
                <a:ea typeface="Hiragino Sans W4" panose="020B0400000000000000" pitchFamily="34" charset="-128"/>
              </a:rPr>
              <a:t>2</a:t>
            </a:r>
            <a:r>
              <a:rPr kumimoji="1" lang="en-US" altLang="ja-JP" sz="2400" dirty="0">
                <a:latin typeface="Hiragino Sans W4" panose="020B0400000000000000" pitchFamily="34" charset="-128"/>
                <a:ea typeface="Hiragino Sans W4" panose="020B0400000000000000" pitchFamily="34" charset="-128"/>
              </a:rPr>
              <a:t> @ sub-</a:t>
            </a:r>
            <a:r>
              <a:rPr kumimoji="1" lang="en-US" altLang="ja-JP" sz="2400" dirty="0" err="1">
                <a:latin typeface="Hiragino Sans W4" panose="020B0400000000000000" pitchFamily="34" charset="-128"/>
                <a:ea typeface="Hiragino Sans W4" panose="020B0400000000000000" pitchFamily="34" charset="-128"/>
              </a:rPr>
              <a:t>PeV</a:t>
            </a:r>
            <a:endParaRPr kumimoji="1" lang="ja-JP" altLang="en-US" sz="2400">
              <a:latin typeface="Hiragino Sans W4" panose="020B0400000000000000" pitchFamily="34" charset="-128"/>
              <a:ea typeface="Hiragino Sans W4" panose="020B0400000000000000" pitchFamily="34" charset="-128"/>
            </a:endParaRPr>
          </a:p>
        </p:txBody>
      </p:sp>
      <p:sp>
        <p:nvSpPr>
          <p:cNvPr id="2" name="テキスト ボックス 1">
            <a:extLst>
              <a:ext uri="{FF2B5EF4-FFF2-40B4-BE49-F238E27FC236}">
                <a16:creationId xmlns:a16="http://schemas.microsoft.com/office/drawing/2014/main" xmlns="" id="{69AB7FBF-EE47-D68A-2112-F944BD0D64E5}"/>
              </a:ext>
            </a:extLst>
          </p:cNvPr>
          <p:cNvSpPr txBox="1"/>
          <p:nvPr/>
        </p:nvSpPr>
        <p:spPr>
          <a:xfrm>
            <a:off x="0" y="0"/>
            <a:ext cx="10988906" cy="553998"/>
          </a:xfrm>
          <a:prstGeom prst="rect">
            <a:avLst/>
          </a:prstGeom>
          <a:noFill/>
        </p:spPr>
        <p:txBody>
          <a:bodyPr wrap="none" rtlCol="0">
            <a:spAutoFit/>
          </a:bodyPr>
          <a:lstStyle/>
          <a:p>
            <a:r>
              <a:rPr kumimoji="1" lang="en-US" altLang="ja-JP" sz="3000" dirty="0">
                <a:latin typeface="Hiragino Sans W4" panose="020B0400000000000000" pitchFamily="34" charset="-128"/>
                <a:ea typeface="Hiragino Sans W4" panose="020B0400000000000000" pitchFamily="34" charset="-128"/>
              </a:rPr>
              <a:t>BG Rejection </a:t>
            </a:r>
            <a:r>
              <a:rPr lang="en-US" altLang="ja-JP" sz="3000" dirty="0">
                <a:latin typeface="Hiragino Sans W4" panose="020B0400000000000000" pitchFamily="34" charset="-128"/>
                <a:ea typeface="Hiragino Sans W4" panose="020B0400000000000000" pitchFamily="34" charset="-128"/>
              </a:rPr>
              <a:t>w/ an </a:t>
            </a:r>
            <a:r>
              <a:rPr kumimoji="1" lang="en-US" altLang="ja-JP" sz="3000" dirty="0">
                <a:latin typeface="Hiragino Sans W4" panose="020B0400000000000000" pitchFamily="34" charset="-128"/>
                <a:ea typeface="Hiragino Sans W4" panose="020B0400000000000000" pitchFamily="34" charset="-128"/>
              </a:rPr>
              <a:t>Underground </a:t>
            </a:r>
            <a:r>
              <a:rPr lang="en-US" altLang="ja-JP" sz="3000" dirty="0">
                <a:latin typeface="Hiragino Sans W4" panose="020B0400000000000000" pitchFamily="34" charset="-128"/>
                <a:ea typeface="Hiragino Sans W4" panose="020B0400000000000000" pitchFamily="34" charset="-128"/>
              </a:rPr>
              <a:t>Muon Detector Array</a:t>
            </a:r>
            <a:endParaRPr kumimoji="1" lang="ja-JP" altLang="en-US" sz="3000">
              <a:latin typeface="Hiragino Sans W4" panose="020B0400000000000000" pitchFamily="34" charset="-128"/>
              <a:ea typeface="Hiragino Sans W4" panose="020B0400000000000000" pitchFamily="34" charset="-128"/>
            </a:endParaRPr>
          </a:p>
        </p:txBody>
      </p:sp>
      <p:sp>
        <p:nvSpPr>
          <p:cNvPr id="3" name="スライド番号プレースホルダー 2">
            <a:extLst>
              <a:ext uri="{FF2B5EF4-FFF2-40B4-BE49-F238E27FC236}">
                <a16:creationId xmlns:a16="http://schemas.microsoft.com/office/drawing/2014/main" xmlns="" id="{9660CB92-7509-9708-ED54-1006F08ABF86}"/>
              </a:ext>
            </a:extLst>
          </p:cNvPr>
          <p:cNvSpPr>
            <a:spLocks noGrp="1"/>
          </p:cNvSpPr>
          <p:nvPr>
            <p:ph type="sldNum" sz="quarter" idx="12"/>
          </p:nvPr>
        </p:nvSpPr>
        <p:spPr/>
        <p:txBody>
          <a:bodyPr/>
          <a:lstStyle/>
          <a:p>
            <a:fld id="{7391B0E1-8AAF-844E-991B-0815B82E6915}" type="slidenum">
              <a:rPr kumimoji="1" lang="ja-JP" altLang="en-US" smtClean="0"/>
              <a:t>12</a:t>
            </a:fld>
            <a:endParaRPr kumimoji="1" lang="ja-JP" altLang="en-US"/>
          </a:p>
        </p:txBody>
      </p:sp>
    </p:spTree>
    <p:extLst>
      <p:ext uri="{BB962C8B-B14F-4D97-AF65-F5344CB8AC3E}">
        <p14:creationId xmlns:p14="http://schemas.microsoft.com/office/powerpoint/2010/main" val="4274080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xmlns="" id="{E4F439C6-5DD1-C1EC-D636-AC0613A8A73E}"/>
              </a:ext>
            </a:extLst>
          </p:cNvPr>
          <p:cNvGrpSpPr>
            <a:grpSpLocks noChangeAspect="1"/>
          </p:cNvGrpSpPr>
          <p:nvPr/>
        </p:nvGrpSpPr>
        <p:grpSpPr>
          <a:xfrm>
            <a:off x="237170" y="924477"/>
            <a:ext cx="4273664" cy="3498008"/>
            <a:chOff x="6319597" y="652299"/>
            <a:chExt cx="5918042" cy="4843937"/>
          </a:xfrm>
        </p:grpSpPr>
        <p:pic>
          <p:nvPicPr>
            <p:cNvPr id="7" name="図 6">
              <a:extLst>
                <a:ext uri="{FF2B5EF4-FFF2-40B4-BE49-F238E27FC236}">
                  <a16:creationId xmlns:a16="http://schemas.microsoft.com/office/drawing/2014/main" xmlns="" id="{5C22B972-5152-8843-9697-B8AC666E9F3E}"/>
                </a:ext>
              </a:extLst>
            </p:cNvPr>
            <p:cNvPicPr>
              <a:picLocks noChangeAspect="1"/>
            </p:cNvPicPr>
            <p:nvPr/>
          </p:nvPicPr>
          <p:blipFill>
            <a:blip r:embed="rId3"/>
            <a:stretch>
              <a:fillRect/>
            </a:stretch>
          </p:blipFill>
          <p:spPr>
            <a:xfrm>
              <a:off x="6319597" y="715705"/>
              <a:ext cx="4780531" cy="4780531"/>
            </a:xfrm>
            <a:prstGeom prst="rect">
              <a:avLst/>
            </a:prstGeom>
          </p:spPr>
        </p:pic>
        <p:sp>
          <p:nvSpPr>
            <p:cNvPr id="3" name="正方形/長方形 2">
              <a:extLst>
                <a:ext uri="{FF2B5EF4-FFF2-40B4-BE49-F238E27FC236}">
                  <a16:creationId xmlns:a16="http://schemas.microsoft.com/office/drawing/2014/main" xmlns="" id="{D6F36E96-226C-A142-94D4-30BD36123055}"/>
                </a:ext>
              </a:extLst>
            </p:cNvPr>
            <p:cNvSpPr/>
            <p:nvPr/>
          </p:nvSpPr>
          <p:spPr>
            <a:xfrm>
              <a:off x="9422456" y="2244283"/>
              <a:ext cx="144016" cy="144016"/>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cxnSp>
          <p:nvCxnSpPr>
            <p:cNvPr id="6" name="直線コネクタ 5">
              <a:extLst>
                <a:ext uri="{FF2B5EF4-FFF2-40B4-BE49-F238E27FC236}">
                  <a16:creationId xmlns:a16="http://schemas.microsoft.com/office/drawing/2014/main" xmlns="" id="{FAC5F561-6491-8549-B381-DA03545F15CD}"/>
                </a:ext>
              </a:extLst>
            </p:cNvPr>
            <p:cNvCxnSpPr>
              <a:cxnSpLocks/>
            </p:cNvCxnSpPr>
            <p:nvPr/>
          </p:nvCxnSpPr>
          <p:spPr>
            <a:xfrm flipH="1">
              <a:off x="9560989" y="652299"/>
              <a:ext cx="2676650" cy="1591982"/>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xmlns="" id="{30DE37A7-B5F1-394E-B0AD-54EDFBC20E66}"/>
                </a:ext>
              </a:extLst>
            </p:cNvPr>
            <p:cNvCxnSpPr>
              <a:cxnSpLocks/>
            </p:cNvCxnSpPr>
            <p:nvPr/>
          </p:nvCxnSpPr>
          <p:spPr>
            <a:xfrm flipH="1" flipV="1">
              <a:off x="9592598" y="2388905"/>
              <a:ext cx="2645041" cy="1321402"/>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グループ化 9">
            <a:extLst>
              <a:ext uri="{FF2B5EF4-FFF2-40B4-BE49-F238E27FC236}">
                <a16:creationId xmlns:a16="http://schemas.microsoft.com/office/drawing/2014/main" xmlns="" id="{DBB1AE8E-A37E-F9B6-AEC6-8A8339D3466A}"/>
              </a:ext>
            </a:extLst>
          </p:cNvPr>
          <p:cNvGrpSpPr>
            <a:grpSpLocks noChangeAspect="1"/>
          </p:cNvGrpSpPr>
          <p:nvPr/>
        </p:nvGrpSpPr>
        <p:grpSpPr>
          <a:xfrm>
            <a:off x="4468669" y="468755"/>
            <a:ext cx="4411209" cy="2880000"/>
            <a:chOff x="1621688" y="1973461"/>
            <a:chExt cx="4879899" cy="3185999"/>
          </a:xfrm>
        </p:grpSpPr>
        <p:pic>
          <p:nvPicPr>
            <p:cNvPr id="12" name="図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1688" y="1973461"/>
              <a:ext cx="4879899" cy="318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線矢印コネクタ 7">
              <a:extLst>
                <a:ext uri="{FF2B5EF4-FFF2-40B4-BE49-F238E27FC236}">
                  <a16:creationId xmlns:a16="http://schemas.microsoft.com/office/drawing/2014/main" xmlns="" id="{5435D0AA-D18A-0043-93E1-3B4C709E20BA}"/>
                </a:ext>
              </a:extLst>
            </p:cNvPr>
            <p:cNvCxnSpPr>
              <a:cxnSpLocks/>
            </p:cNvCxnSpPr>
            <p:nvPr/>
          </p:nvCxnSpPr>
          <p:spPr>
            <a:xfrm flipH="1">
              <a:off x="2459673" y="2160122"/>
              <a:ext cx="1232452" cy="2942986"/>
            </a:xfrm>
            <a:prstGeom prst="straightConnector1">
              <a:avLst/>
            </a:prstGeom>
            <a:ln w="38100">
              <a:solidFill>
                <a:srgbClr val="FF0000"/>
              </a:solidFill>
              <a:tailEnd type="triangle" w="lg" len="med"/>
            </a:ln>
            <a:scene3d>
              <a:camera prst="orthographicFront">
                <a:rot lat="0" lon="0" rev="120000"/>
              </a:camera>
              <a:lightRig rig="threePt" dir="t"/>
            </a:scene3d>
          </p:spPr>
          <p:style>
            <a:lnRef idx="2">
              <a:schemeClr val="accent1"/>
            </a:lnRef>
            <a:fillRef idx="0">
              <a:schemeClr val="accent1"/>
            </a:fillRef>
            <a:effectRef idx="1">
              <a:schemeClr val="accent1"/>
            </a:effectRef>
            <a:fontRef idx="minor">
              <a:schemeClr val="tx1"/>
            </a:fontRef>
          </p:style>
        </p:cxnSp>
      </p:grpSp>
      <p:sp>
        <p:nvSpPr>
          <p:cNvPr id="17" name="テキスト ボックス 16">
            <a:extLst>
              <a:ext uri="{FF2B5EF4-FFF2-40B4-BE49-F238E27FC236}">
                <a16:creationId xmlns:a16="http://schemas.microsoft.com/office/drawing/2014/main" xmlns="" id="{4CC32E5B-FAB1-784C-E460-54FF841E6685}"/>
              </a:ext>
            </a:extLst>
          </p:cNvPr>
          <p:cNvSpPr txBox="1"/>
          <p:nvPr/>
        </p:nvSpPr>
        <p:spPr>
          <a:xfrm>
            <a:off x="6769151" y="1357738"/>
            <a:ext cx="1574470" cy="338554"/>
          </a:xfrm>
          <a:prstGeom prst="rect">
            <a:avLst/>
          </a:prstGeom>
          <a:noFill/>
        </p:spPr>
        <p:txBody>
          <a:bodyPr wrap="none" rtlCol="0">
            <a:spAutoFit/>
          </a:bodyPr>
          <a:lstStyle/>
          <a:p>
            <a:r>
              <a:rPr lang="en-US" altLang="ja-JP" sz="1600" dirty="0">
                <a:solidFill>
                  <a:schemeClr val="bg1"/>
                </a:solidFill>
                <a:latin typeface="Hiragino Sans W4" panose="020B0400000000000000" pitchFamily="34" charset="-128"/>
                <a:ea typeface="Hiragino Sans W4" panose="020B0400000000000000" pitchFamily="34" charset="-128"/>
              </a:rPr>
              <a:t>2 m soil layer</a:t>
            </a:r>
          </a:p>
        </p:txBody>
      </p:sp>
      <p:grpSp>
        <p:nvGrpSpPr>
          <p:cNvPr id="31" name="グループ化 30">
            <a:extLst>
              <a:ext uri="{FF2B5EF4-FFF2-40B4-BE49-F238E27FC236}">
                <a16:creationId xmlns:a16="http://schemas.microsoft.com/office/drawing/2014/main" xmlns="" id="{FBE12684-A540-34F4-75EB-72D64C4093B1}"/>
              </a:ext>
            </a:extLst>
          </p:cNvPr>
          <p:cNvGrpSpPr>
            <a:grpSpLocks noChangeAspect="1"/>
          </p:cNvGrpSpPr>
          <p:nvPr/>
        </p:nvGrpSpPr>
        <p:grpSpPr>
          <a:xfrm>
            <a:off x="6010941" y="3398239"/>
            <a:ext cx="5084946" cy="3420000"/>
            <a:chOff x="5345230" y="3217119"/>
            <a:chExt cx="3746805" cy="2520000"/>
          </a:xfrm>
        </p:grpSpPr>
        <p:grpSp>
          <p:nvGrpSpPr>
            <p:cNvPr id="30" name="グループ化 29">
              <a:extLst>
                <a:ext uri="{FF2B5EF4-FFF2-40B4-BE49-F238E27FC236}">
                  <a16:creationId xmlns:a16="http://schemas.microsoft.com/office/drawing/2014/main" xmlns="" id="{A6158382-6D2B-5AB4-1D0F-417D509F658F}"/>
                </a:ext>
              </a:extLst>
            </p:cNvPr>
            <p:cNvGrpSpPr/>
            <p:nvPr/>
          </p:nvGrpSpPr>
          <p:grpSpPr>
            <a:xfrm>
              <a:off x="5345230" y="3217119"/>
              <a:ext cx="3746805" cy="2520000"/>
              <a:chOff x="5554964" y="3745433"/>
              <a:chExt cx="4252988" cy="2860445"/>
            </a:xfrm>
          </p:grpSpPr>
          <p:pic>
            <p:nvPicPr>
              <p:cNvPr id="22" name="図 21">
                <a:extLst>
                  <a:ext uri="{FF2B5EF4-FFF2-40B4-BE49-F238E27FC236}">
                    <a16:creationId xmlns:a16="http://schemas.microsoft.com/office/drawing/2014/main" xmlns="" id="{C0938B43-7266-4981-14A6-C66B7A2BD866}"/>
                  </a:ext>
                </a:extLst>
              </p:cNvPr>
              <p:cNvPicPr>
                <a:picLocks noChangeAspect="1"/>
              </p:cNvPicPr>
              <p:nvPr/>
            </p:nvPicPr>
            <p:blipFill rotWithShape="1">
              <a:blip r:embed="rId5">
                <a:extLst/>
              </a:blip>
              <a:srcRect l="1" t="18424" r="8782" b="46824"/>
              <a:stretch/>
            </p:blipFill>
            <p:spPr>
              <a:xfrm>
                <a:off x="5565851" y="5201043"/>
                <a:ext cx="4234157" cy="1400687"/>
              </a:xfrm>
              <a:prstGeom prst="rect">
                <a:avLst/>
              </a:prstGeom>
            </p:spPr>
          </p:pic>
          <p:pic>
            <p:nvPicPr>
              <p:cNvPr id="23" name="図 22">
                <a:extLst>
                  <a:ext uri="{FF2B5EF4-FFF2-40B4-BE49-F238E27FC236}">
                    <a16:creationId xmlns:a16="http://schemas.microsoft.com/office/drawing/2014/main" xmlns="" id="{9093D298-A55A-431E-B862-DB31F7E01AB2}"/>
                  </a:ext>
                </a:extLst>
              </p:cNvPr>
              <p:cNvPicPr>
                <a:picLocks noChangeAspect="1"/>
              </p:cNvPicPr>
              <p:nvPr/>
            </p:nvPicPr>
            <p:blipFill rotWithShape="1">
              <a:blip r:embed="rId6">
                <a:extLst/>
              </a:blip>
              <a:srcRect l="1" t="12631" r="8938" b="53833"/>
              <a:stretch/>
            </p:blipFill>
            <p:spPr>
              <a:xfrm>
                <a:off x="5554964" y="3745433"/>
                <a:ext cx="4252988" cy="1375634"/>
              </a:xfrm>
              <a:prstGeom prst="rect">
                <a:avLst/>
              </a:prstGeom>
            </p:spPr>
          </p:pic>
          <p:sp>
            <p:nvSpPr>
              <p:cNvPr id="24" name="テキスト ボックス 23">
                <a:extLst>
                  <a:ext uri="{FF2B5EF4-FFF2-40B4-BE49-F238E27FC236}">
                    <a16:creationId xmlns:a16="http://schemas.microsoft.com/office/drawing/2014/main" xmlns="" id="{937873E9-B12D-71B1-67F3-9E38F5A708E4}"/>
                  </a:ext>
                </a:extLst>
              </p:cNvPr>
              <p:cNvSpPr txBox="1"/>
              <p:nvPr/>
            </p:nvSpPr>
            <p:spPr>
              <a:xfrm>
                <a:off x="5619676" y="4692832"/>
                <a:ext cx="2210435" cy="430887"/>
              </a:xfrm>
              <a:prstGeom prst="rect">
                <a:avLst/>
              </a:prstGeom>
              <a:solidFill>
                <a:schemeClr val="tx1">
                  <a:alpha val="51000"/>
                </a:schemeClr>
              </a:solidFill>
              <a:effectLst>
                <a:glow rad="63500">
                  <a:schemeClr val="bg1">
                    <a:alpha val="40000"/>
                  </a:schemeClr>
                </a:glow>
              </a:effectLst>
            </p:spPr>
            <p:txBody>
              <a:bodyPr wrap="none" rtlCol="0">
                <a:spAutoFit/>
              </a:bodyPr>
              <a:lstStyle/>
              <a:p>
                <a:r>
                  <a:rPr lang="en-US" altLang="ja-JP" sz="1500" b="1" dirty="0">
                    <a:solidFill>
                      <a:srgbClr val="FF0000"/>
                    </a:solidFill>
                    <a:effectLst>
                      <a:glow rad="127000">
                        <a:schemeClr val="bg1"/>
                      </a:glow>
                    </a:effectLst>
                  </a:rPr>
                  <a:t>e</a:t>
                </a:r>
                <a:r>
                  <a:rPr lang="en-US" altLang="ja-JP" sz="1500" b="1" dirty="0">
                    <a:solidFill>
                      <a:srgbClr val="FF0000"/>
                    </a:solidFill>
                    <a:effectLst>
                      <a:glow rad="127000">
                        <a:schemeClr val="bg1"/>
                      </a:glow>
                    </a:effectLst>
                    <a:latin typeface="Symbol" pitchFamily="2" charset="2"/>
                  </a:rPr>
                  <a:t>-</a:t>
                </a:r>
                <a:r>
                  <a:rPr lang="en-US" altLang="ja-JP" sz="1500" b="1" dirty="0">
                    <a:solidFill>
                      <a:srgbClr val="FF0000"/>
                    </a:solidFill>
                    <a:effectLst>
                      <a:glow rad="127000">
                        <a:schemeClr val="bg1"/>
                      </a:glow>
                    </a:effectLst>
                  </a:rPr>
                  <a:t> </a:t>
                </a:r>
                <a:r>
                  <a:rPr lang="ja-JP" altLang="en-US" sz="1500" b="1">
                    <a:effectLst>
                      <a:glow rad="127000">
                        <a:schemeClr val="bg1"/>
                      </a:glow>
                    </a:effectLst>
                  </a:rPr>
                  <a:t>・</a:t>
                </a:r>
                <a:r>
                  <a:rPr lang="en-US" altLang="ja-JP" sz="1500" b="1" dirty="0">
                    <a:effectLst>
                      <a:glow rad="127000">
                        <a:schemeClr val="bg1"/>
                      </a:glow>
                    </a:effectLst>
                  </a:rPr>
                  <a:t> </a:t>
                </a:r>
                <a:r>
                  <a:rPr lang="en-US" altLang="ja-JP" sz="1500" b="1" dirty="0">
                    <a:solidFill>
                      <a:srgbClr val="FFFF00"/>
                    </a:solidFill>
                  </a:rPr>
                  <a:t>e</a:t>
                </a:r>
                <a:r>
                  <a:rPr lang="en-US" altLang="ja-JP" sz="1500" b="1" dirty="0">
                    <a:solidFill>
                      <a:srgbClr val="FFFF00"/>
                    </a:solidFill>
                    <a:latin typeface="Symbol" pitchFamily="2" charset="2"/>
                  </a:rPr>
                  <a:t>+</a:t>
                </a:r>
                <a:r>
                  <a:rPr lang="ja-JP" altLang="en-US" sz="1500" b="1">
                    <a:effectLst>
                      <a:glow rad="127000">
                        <a:schemeClr val="bg1"/>
                      </a:glow>
                    </a:effectLst>
                  </a:rPr>
                  <a:t> ・</a:t>
                </a:r>
                <a:r>
                  <a:rPr lang="en-US" altLang="ja-JP" sz="1500" b="1" dirty="0">
                    <a:solidFill>
                      <a:srgbClr val="005FFF"/>
                    </a:solidFill>
                    <a:effectLst>
                      <a:glow rad="127000">
                        <a:schemeClr val="bg1"/>
                      </a:glow>
                    </a:effectLst>
                    <a:latin typeface="Symbol" pitchFamily="2" charset="2"/>
                  </a:rPr>
                  <a:t>m+/m-</a:t>
                </a:r>
              </a:p>
            </p:txBody>
          </p:sp>
          <p:sp>
            <p:nvSpPr>
              <p:cNvPr id="28" name="テキスト ボックス 27">
                <a:extLst>
                  <a:ext uri="{FF2B5EF4-FFF2-40B4-BE49-F238E27FC236}">
                    <a16:creationId xmlns:a16="http://schemas.microsoft.com/office/drawing/2014/main" xmlns="" id="{1CF4EF26-E130-B6E7-6AB8-CA6B48ADE808}"/>
                  </a:ext>
                </a:extLst>
              </p:cNvPr>
              <p:cNvSpPr txBox="1"/>
              <p:nvPr/>
            </p:nvSpPr>
            <p:spPr>
              <a:xfrm>
                <a:off x="5630562" y="6174991"/>
                <a:ext cx="2210435" cy="430887"/>
              </a:xfrm>
              <a:prstGeom prst="rect">
                <a:avLst/>
              </a:prstGeom>
              <a:solidFill>
                <a:schemeClr val="tx1">
                  <a:alpha val="51000"/>
                </a:schemeClr>
              </a:solidFill>
              <a:effectLst>
                <a:glow rad="63500">
                  <a:schemeClr val="bg1">
                    <a:alpha val="40000"/>
                  </a:schemeClr>
                </a:glow>
              </a:effectLst>
            </p:spPr>
            <p:txBody>
              <a:bodyPr wrap="none" rtlCol="0">
                <a:spAutoFit/>
              </a:bodyPr>
              <a:lstStyle/>
              <a:p>
                <a:r>
                  <a:rPr lang="en-US" altLang="ja-JP" sz="1500" b="1" dirty="0">
                    <a:solidFill>
                      <a:srgbClr val="FF0000"/>
                    </a:solidFill>
                    <a:effectLst>
                      <a:glow rad="127000">
                        <a:schemeClr val="bg1"/>
                      </a:glow>
                    </a:effectLst>
                  </a:rPr>
                  <a:t>e</a:t>
                </a:r>
                <a:r>
                  <a:rPr lang="en-US" altLang="ja-JP" sz="1500" b="1" dirty="0">
                    <a:solidFill>
                      <a:srgbClr val="FF0000"/>
                    </a:solidFill>
                    <a:effectLst>
                      <a:glow rad="127000">
                        <a:schemeClr val="bg1"/>
                      </a:glow>
                    </a:effectLst>
                    <a:latin typeface="Symbol" pitchFamily="2" charset="2"/>
                  </a:rPr>
                  <a:t>-</a:t>
                </a:r>
                <a:r>
                  <a:rPr lang="en-US" altLang="ja-JP" sz="1500" b="1" dirty="0">
                    <a:solidFill>
                      <a:srgbClr val="FF0000"/>
                    </a:solidFill>
                    <a:effectLst>
                      <a:glow rad="127000">
                        <a:schemeClr val="bg1"/>
                      </a:glow>
                    </a:effectLst>
                  </a:rPr>
                  <a:t> </a:t>
                </a:r>
                <a:r>
                  <a:rPr lang="ja-JP" altLang="en-US" sz="1500" b="1">
                    <a:effectLst>
                      <a:glow rad="127000">
                        <a:schemeClr val="bg1"/>
                      </a:glow>
                    </a:effectLst>
                  </a:rPr>
                  <a:t>・</a:t>
                </a:r>
                <a:r>
                  <a:rPr lang="en-US" altLang="ja-JP" sz="1500" b="1" dirty="0">
                    <a:effectLst>
                      <a:glow rad="127000">
                        <a:schemeClr val="bg1"/>
                      </a:glow>
                    </a:effectLst>
                  </a:rPr>
                  <a:t> </a:t>
                </a:r>
                <a:r>
                  <a:rPr lang="en-US" altLang="ja-JP" sz="1500" b="1" dirty="0">
                    <a:solidFill>
                      <a:srgbClr val="FFFF00"/>
                    </a:solidFill>
                  </a:rPr>
                  <a:t>e</a:t>
                </a:r>
                <a:r>
                  <a:rPr lang="en-US" altLang="ja-JP" sz="1500" b="1" dirty="0">
                    <a:solidFill>
                      <a:srgbClr val="FFFF00"/>
                    </a:solidFill>
                    <a:latin typeface="Symbol" pitchFamily="2" charset="2"/>
                  </a:rPr>
                  <a:t>+</a:t>
                </a:r>
                <a:r>
                  <a:rPr lang="ja-JP" altLang="en-US" sz="1500" b="1">
                    <a:effectLst>
                      <a:glow rad="127000">
                        <a:schemeClr val="bg1"/>
                      </a:glow>
                    </a:effectLst>
                  </a:rPr>
                  <a:t> ・</a:t>
                </a:r>
                <a:r>
                  <a:rPr lang="en-US" altLang="ja-JP" sz="1500" b="1" dirty="0">
                    <a:solidFill>
                      <a:srgbClr val="005FFF"/>
                    </a:solidFill>
                    <a:effectLst>
                      <a:glow rad="127000">
                        <a:schemeClr val="bg1"/>
                      </a:glow>
                    </a:effectLst>
                    <a:latin typeface="Symbol" pitchFamily="2" charset="2"/>
                  </a:rPr>
                  <a:t>m+/m-</a:t>
                </a:r>
              </a:p>
            </p:txBody>
          </p:sp>
        </p:grpSp>
        <p:sp>
          <p:nvSpPr>
            <p:cNvPr id="34" name="テキスト ボックス 33">
              <a:extLst>
                <a:ext uri="{FF2B5EF4-FFF2-40B4-BE49-F238E27FC236}">
                  <a16:creationId xmlns:a16="http://schemas.microsoft.com/office/drawing/2014/main" xmlns="" id="{4464A496-E2E3-A9DD-63C2-3884E33E12AC}"/>
                </a:ext>
              </a:extLst>
            </p:cNvPr>
            <p:cNvSpPr txBox="1"/>
            <p:nvPr/>
          </p:nvSpPr>
          <p:spPr>
            <a:xfrm>
              <a:off x="5402241" y="3274050"/>
              <a:ext cx="1702106" cy="263320"/>
            </a:xfrm>
            <a:prstGeom prst="rect">
              <a:avLst/>
            </a:prstGeom>
            <a:solidFill>
              <a:schemeClr val="bg1"/>
            </a:solidFill>
          </p:spPr>
          <p:txBody>
            <a:bodyPr wrap="none" rtlCol="0">
              <a:spAutoFit/>
            </a:bodyPr>
            <a:lstStyle/>
            <a:p>
              <a:r>
                <a:rPr lang="en-US" altLang="ja-JP" sz="1600" b="1" dirty="0">
                  <a:latin typeface="Hiragino Sans W4" panose="020B0400000000000000" pitchFamily="34" charset="-128"/>
                  <a:ea typeface="Hiragino Sans W4" panose="020B0400000000000000" pitchFamily="34" charset="-128"/>
                </a:rPr>
                <a:t>200TeV </a:t>
              </a:r>
              <a:r>
                <a:rPr lang="en-US" altLang="ja-JP" sz="1600" b="1" dirty="0" err="1">
                  <a:latin typeface="Hiragino Sans W4" panose="020B0400000000000000" pitchFamily="34" charset="-128"/>
                  <a:ea typeface="Hiragino Sans W4" panose="020B0400000000000000" pitchFamily="34" charset="-128"/>
                </a:rPr>
                <a:t>γ</a:t>
              </a:r>
              <a:r>
                <a:rPr lang="en-US" altLang="ja-JP" sz="1600" b="1" dirty="0">
                  <a:latin typeface="Hiragino Sans W4" panose="020B0400000000000000" pitchFamily="34" charset="-128"/>
                  <a:ea typeface="Hiragino Sans W4" panose="020B0400000000000000" pitchFamily="34" charset="-128"/>
                </a:rPr>
                <a:t> shower</a:t>
              </a:r>
            </a:p>
          </p:txBody>
        </p:sp>
        <p:sp>
          <p:nvSpPr>
            <p:cNvPr id="35" name="テキスト ボックス 34">
              <a:extLst>
                <a:ext uri="{FF2B5EF4-FFF2-40B4-BE49-F238E27FC236}">
                  <a16:creationId xmlns:a16="http://schemas.microsoft.com/office/drawing/2014/main" xmlns="" id="{686CB46E-3B4D-4FC1-7F82-13ED0236C7D9}"/>
                </a:ext>
              </a:extLst>
            </p:cNvPr>
            <p:cNvSpPr txBox="1"/>
            <p:nvPr/>
          </p:nvSpPr>
          <p:spPr>
            <a:xfrm>
              <a:off x="5402358" y="4554336"/>
              <a:ext cx="1785640" cy="263320"/>
            </a:xfrm>
            <a:prstGeom prst="rect">
              <a:avLst/>
            </a:prstGeom>
            <a:solidFill>
              <a:schemeClr val="bg1"/>
            </a:solidFill>
          </p:spPr>
          <p:txBody>
            <a:bodyPr wrap="none" rtlCol="0">
              <a:spAutoFit/>
            </a:bodyPr>
            <a:lstStyle/>
            <a:p>
              <a:r>
                <a:rPr lang="en-US" altLang="ja-JP" sz="1600" b="1" dirty="0">
                  <a:latin typeface="Hiragino Sans W4" panose="020B0400000000000000" pitchFamily="34" charset="-128"/>
                  <a:ea typeface="Hiragino Sans W4" panose="020B0400000000000000" pitchFamily="34" charset="-128"/>
                </a:rPr>
                <a:t>200TeV CR shower</a:t>
              </a:r>
            </a:p>
          </p:txBody>
        </p:sp>
        <p:sp>
          <p:nvSpPr>
            <p:cNvPr id="36" name="テキスト ボックス 35">
              <a:extLst>
                <a:ext uri="{FF2B5EF4-FFF2-40B4-BE49-F238E27FC236}">
                  <a16:creationId xmlns:a16="http://schemas.microsoft.com/office/drawing/2014/main" xmlns="" id="{4C6DB414-4238-70FE-732C-C1BB36216292}"/>
                </a:ext>
              </a:extLst>
            </p:cNvPr>
            <p:cNvSpPr txBox="1"/>
            <p:nvPr/>
          </p:nvSpPr>
          <p:spPr>
            <a:xfrm>
              <a:off x="7626590" y="4117338"/>
              <a:ext cx="1411723" cy="249461"/>
            </a:xfrm>
            <a:prstGeom prst="rect">
              <a:avLst/>
            </a:prstGeom>
            <a:solidFill>
              <a:schemeClr val="bg1"/>
            </a:solidFill>
          </p:spPr>
          <p:txBody>
            <a:bodyPr wrap="none" rtlCol="0">
              <a:spAutoFit/>
            </a:bodyPr>
            <a:lstStyle/>
            <a:p>
              <a:pPr algn="ctr"/>
              <a:r>
                <a:rPr lang="en-US" altLang="ja-JP" sz="1600" b="1" u="sng" dirty="0">
                  <a:solidFill>
                    <a:srgbClr val="1300F3"/>
                  </a:solidFill>
                  <a:latin typeface="Hiragino Sans W4" panose="020B0400000000000000" pitchFamily="34" charset="-128"/>
                  <a:ea typeface="Hiragino Sans W4" panose="020B0400000000000000" pitchFamily="34" charset="-128"/>
                </a:rPr>
                <a:t>Few muons (~1)</a:t>
              </a:r>
              <a:endParaRPr lang="ja-JP" altLang="en-US" sz="1600" b="1" u="sng">
                <a:solidFill>
                  <a:srgbClr val="1300F3"/>
                </a:solidFill>
                <a:latin typeface="Hiragino Sans W4" panose="020B0400000000000000" pitchFamily="34" charset="-128"/>
                <a:ea typeface="Hiragino Sans W4" panose="020B0400000000000000" pitchFamily="34" charset="-128"/>
              </a:endParaRPr>
            </a:p>
          </p:txBody>
        </p:sp>
        <p:sp>
          <p:nvSpPr>
            <p:cNvPr id="39" name="テキスト ボックス 38">
              <a:extLst>
                <a:ext uri="{FF2B5EF4-FFF2-40B4-BE49-F238E27FC236}">
                  <a16:creationId xmlns:a16="http://schemas.microsoft.com/office/drawing/2014/main" xmlns="" id="{73BBFDFE-FBE3-DD4D-A4B6-69AC0FD93E6C}"/>
                </a:ext>
              </a:extLst>
            </p:cNvPr>
            <p:cNvSpPr txBox="1"/>
            <p:nvPr/>
          </p:nvSpPr>
          <p:spPr>
            <a:xfrm>
              <a:off x="7296509" y="5432302"/>
              <a:ext cx="1741804" cy="249461"/>
            </a:xfrm>
            <a:prstGeom prst="rect">
              <a:avLst/>
            </a:prstGeom>
            <a:solidFill>
              <a:schemeClr val="bg1"/>
            </a:solidFill>
          </p:spPr>
          <p:txBody>
            <a:bodyPr wrap="square" rtlCol="0">
              <a:spAutoFit/>
            </a:bodyPr>
            <a:lstStyle/>
            <a:p>
              <a:pPr algn="ctr"/>
              <a:r>
                <a:rPr lang="en-US" altLang="ja-JP" sz="1600" b="1" u="sng" dirty="0">
                  <a:solidFill>
                    <a:srgbClr val="1300F3"/>
                  </a:solidFill>
                  <a:latin typeface="Hiragino Sans W4" panose="020B0400000000000000" pitchFamily="34" charset="-128"/>
                  <a:ea typeface="Hiragino Sans W4" panose="020B0400000000000000" pitchFamily="34" charset="-128"/>
                </a:rPr>
                <a:t>Many muons (~100)</a:t>
              </a:r>
              <a:endParaRPr lang="ja-JP" altLang="en-US" sz="1600" b="1" u="sng">
                <a:solidFill>
                  <a:srgbClr val="1300F3"/>
                </a:solidFill>
                <a:latin typeface="Hiragino Sans W4" panose="020B0400000000000000" pitchFamily="34" charset="-128"/>
                <a:ea typeface="Hiragino Sans W4" panose="020B0400000000000000" pitchFamily="34" charset="-128"/>
              </a:endParaRPr>
            </a:p>
          </p:txBody>
        </p:sp>
      </p:grpSp>
      <p:grpSp>
        <p:nvGrpSpPr>
          <p:cNvPr id="21" name="グループ化 20">
            <a:extLst>
              <a:ext uri="{FF2B5EF4-FFF2-40B4-BE49-F238E27FC236}">
                <a16:creationId xmlns:a16="http://schemas.microsoft.com/office/drawing/2014/main" xmlns="" id="{630EAD3D-5C04-F8FD-704A-822543245A4D}"/>
              </a:ext>
            </a:extLst>
          </p:cNvPr>
          <p:cNvGrpSpPr/>
          <p:nvPr/>
        </p:nvGrpSpPr>
        <p:grpSpPr>
          <a:xfrm>
            <a:off x="687631" y="4719880"/>
            <a:ext cx="2551298" cy="570206"/>
            <a:chOff x="590550" y="5041147"/>
            <a:chExt cx="2551298" cy="570206"/>
          </a:xfrm>
        </p:grpSpPr>
        <p:sp>
          <p:nvSpPr>
            <p:cNvPr id="15" name="正方形/長方形 14">
              <a:extLst>
                <a:ext uri="{FF2B5EF4-FFF2-40B4-BE49-F238E27FC236}">
                  <a16:creationId xmlns:a16="http://schemas.microsoft.com/office/drawing/2014/main" xmlns="" id="{F69646C7-6A6B-C54C-1BB4-FDA6377D1A57}"/>
                </a:ext>
              </a:extLst>
            </p:cNvPr>
            <p:cNvSpPr>
              <a:spLocks noChangeAspect="1"/>
            </p:cNvSpPr>
            <p:nvPr/>
          </p:nvSpPr>
          <p:spPr>
            <a:xfrm>
              <a:off x="590550" y="5142687"/>
              <a:ext cx="108000" cy="108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xmlns="" id="{81B9B571-E524-252B-3E84-61222C4D8EBC}"/>
                </a:ext>
              </a:extLst>
            </p:cNvPr>
            <p:cNvSpPr txBox="1"/>
            <p:nvPr/>
          </p:nvSpPr>
          <p:spPr>
            <a:xfrm>
              <a:off x="698550" y="5041147"/>
              <a:ext cx="1938351" cy="307777"/>
            </a:xfrm>
            <a:prstGeom prst="rect">
              <a:avLst/>
            </a:prstGeom>
            <a:noFill/>
          </p:spPr>
          <p:txBody>
            <a:bodyPr wrap="none" rtlCol="0">
              <a:spAutoFit/>
            </a:bodyPr>
            <a:lstStyle/>
            <a:p>
              <a:r>
                <a:rPr kumimoji="1" lang="en-US" altLang="ja-JP" sz="1400" dirty="0">
                  <a:latin typeface="Hiragino Sans W4" panose="020B0400000000000000" pitchFamily="34" charset="-128"/>
                  <a:ea typeface="Hiragino Sans W4" panose="020B0400000000000000" pitchFamily="34" charset="-128"/>
                </a:rPr>
                <a:t>: Surface detectors</a:t>
              </a:r>
              <a:endParaRPr kumimoji="1" lang="ja-JP" altLang="en-US" sz="1400">
                <a:latin typeface="Hiragino Sans W4" panose="020B0400000000000000" pitchFamily="34" charset="-128"/>
                <a:ea typeface="Hiragino Sans W4" panose="020B0400000000000000" pitchFamily="34" charset="-128"/>
              </a:endParaRPr>
            </a:p>
          </p:txBody>
        </p:sp>
        <p:sp>
          <p:nvSpPr>
            <p:cNvPr id="18" name="正方形/長方形 17">
              <a:extLst>
                <a:ext uri="{FF2B5EF4-FFF2-40B4-BE49-F238E27FC236}">
                  <a16:creationId xmlns:a16="http://schemas.microsoft.com/office/drawing/2014/main" xmlns="" id="{8C416DA5-59A6-3590-5CB4-004D3F67CC85}"/>
                </a:ext>
              </a:extLst>
            </p:cNvPr>
            <p:cNvSpPr>
              <a:spLocks noChangeAspect="1"/>
            </p:cNvSpPr>
            <p:nvPr/>
          </p:nvSpPr>
          <p:spPr>
            <a:xfrm>
              <a:off x="590550" y="5406118"/>
              <a:ext cx="108000" cy="108000"/>
            </a:xfrm>
            <a:prstGeom prst="rect">
              <a:avLst/>
            </a:prstGeom>
            <a:solidFill>
              <a:srgbClr val="00BFC0"/>
            </a:solidFill>
            <a:ln>
              <a:solidFill>
                <a:srgbClr val="00BF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xmlns="" id="{285792E3-A5F8-A8A2-FDD4-1452669DBB3E}"/>
                </a:ext>
              </a:extLst>
            </p:cNvPr>
            <p:cNvSpPr txBox="1"/>
            <p:nvPr/>
          </p:nvSpPr>
          <p:spPr>
            <a:xfrm>
              <a:off x="698550" y="5303576"/>
              <a:ext cx="2443298" cy="307777"/>
            </a:xfrm>
            <a:prstGeom prst="rect">
              <a:avLst/>
            </a:prstGeom>
            <a:noFill/>
          </p:spPr>
          <p:txBody>
            <a:bodyPr wrap="none" rtlCol="0">
              <a:spAutoFit/>
            </a:bodyPr>
            <a:lstStyle/>
            <a:p>
              <a:r>
                <a:rPr kumimoji="1" lang="en-US" altLang="ja-JP" sz="1400" dirty="0">
                  <a:latin typeface="Hiragino Sans W4" panose="020B0400000000000000" pitchFamily="34" charset="-128"/>
                  <a:ea typeface="Hiragino Sans W4" panose="020B0400000000000000" pitchFamily="34" charset="-128"/>
                </a:rPr>
                <a:t>: Underground detectors</a:t>
              </a:r>
              <a:endParaRPr kumimoji="1" lang="ja-JP" altLang="en-US" sz="1400">
                <a:latin typeface="Hiragino Sans W4" panose="020B0400000000000000" pitchFamily="34" charset="-128"/>
                <a:ea typeface="Hiragino Sans W4" panose="020B0400000000000000" pitchFamily="34" charset="-128"/>
              </a:endParaRPr>
            </a:p>
          </p:txBody>
        </p:sp>
      </p:grpSp>
      <p:sp>
        <p:nvSpPr>
          <p:cNvPr id="44" name="テキスト ボックス 43">
            <a:extLst>
              <a:ext uri="{FF2B5EF4-FFF2-40B4-BE49-F238E27FC236}">
                <a16:creationId xmlns:a16="http://schemas.microsoft.com/office/drawing/2014/main" xmlns="" id="{9DF32290-A3ED-A076-E2CB-8D91967C3662}"/>
              </a:ext>
            </a:extLst>
          </p:cNvPr>
          <p:cNvSpPr txBox="1"/>
          <p:nvPr/>
        </p:nvSpPr>
        <p:spPr>
          <a:xfrm>
            <a:off x="8256385" y="2206014"/>
            <a:ext cx="3786614" cy="369332"/>
          </a:xfrm>
          <a:prstGeom prst="rect">
            <a:avLst/>
          </a:prstGeom>
          <a:noFill/>
        </p:spPr>
        <p:txBody>
          <a:bodyPr wrap="none" rtlCol="0">
            <a:spAutoFit/>
          </a:bodyPr>
          <a:lstStyle/>
          <a:p>
            <a:r>
              <a:rPr lang="en-US" altLang="ja-JP" dirty="0" err="1">
                <a:latin typeface="Hiragino Sans W4" panose="020B0400000000000000" pitchFamily="34" charset="-128"/>
                <a:ea typeface="Hiragino Sans W4" panose="020B0400000000000000" pitchFamily="34" charset="-128"/>
              </a:rPr>
              <a:t>μ’s</a:t>
            </a:r>
            <a:r>
              <a:rPr lang="en-US" altLang="ja-JP" dirty="0">
                <a:latin typeface="Hiragino Sans W4" panose="020B0400000000000000" pitchFamily="34" charset="-128"/>
                <a:ea typeface="Hiragino Sans W4" panose="020B0400000000000000" pitchFamily="34" charset="-128"/>
              </a:rPr>
              <a:t> </a:t>
            </a:r>
            <a:r>
              <a:rPr kumimoji="1" lang="en-US" altLang="ja-JP" dirty="0">
                <a:latin typeface="Hiragino Sans W4" panose="020B0400000000000000" pitchFamily="34" charset="-128"/>
                <a:ea typeface="Hiragino Sans W4" panose="020B0400000000000000" pitchFamily="34" charset="-128"/>
              </a:rPr>
              <a:t>from the decay of mesons</a:t>
            </a:r>
            <a:endParaRPr kumimoji="1" lang="ja-JP" altLang="en-US">
              <a:latin typeface="Hiragino Sans W4" panose="020B0400000000000000" pitchFamily="34" charset="-128"/>
              <a:ea typeface="Hiragino Sans W4" panose="020B0400000000000000" pitchFamily="34" charset="-128"/>
            </a:endParaRPr>
          </a:p>
        </p:txBody>
      </p:sp>
      <p:sp>
        <p:nvSpPr>
          <p:cNvPr id="4" name="テキスト ボックス 3">
            <a:extLst>
              <a:ext uri="{FF2B5EF4-FFF2-40B4-BE49-F238E27FC236}">
                <a16:creationId xmlns:a16="http://schemas.microsoft.com/office/drawing/2014/main" xmlns="" id="{EBB4BE6F-253B-84B9-A177-B9D31F7CEFAC}"/>
              </a:ext>
            </a:extLst>
          </p:cNvPr>
          <p:cNvSpPr txBox="1"/>
          <p:nvPr/>
        </p:nvSpPr>
        <p:spPr>
          <a:xfrm>
            <a:off x="0" y="0"/>
            <a:ext cx="10988906" cy="553998"/>
          </a:xfrm>
          <a:prstGeom prst="rect">
            <a:avLst/>
          </a:prstGeom>
          <a:noFill/>
        </p:spPr>
        <p:txBody>
          <a:bodyPr wrap="none" rtlCol="0">
            <a:spAutoFit/>
          </a:bodyPr>
          <a:lstStyle/>
          <a:p>
            <a:r>
              <a:rPr kumimoji="1" lang="en-US" altLang="ja-JP" sz="3000" dirty="0">
                <a:latin typeface="Hiragino Sans W4" panose="020B0400000000000000" pitchFamily="34" charset="-128"/>
                <a:ea typeface="Hiragino Sans W4" panose="020B0400000000000000" pitchFamily="34" charset="-128"/>
              </a:rPr>
              <a:t>BG Rejection </a:t>
            </a:r>
            <a:r>
              <a:rPr lang="en-US" altLang="ja-JP" sz="3000" dirty="0">
                <a:latin typeface="Hiragino Sans W4" panose="020B0400000000000000" pitchFamily="34" charset="-128"/>
                <a:ea typeface="Hiragino Sans W4" panose="020B0400000000000000" pitchFamily="34" charset="-128"/>
              </a:rPr>
              <a:t>w/ an </a:t>
            </a:r>
            <a:r>
              <a:rPr kumimoji="1" lang="en-US" altLang="ja-JP" sz="3000" dirty="0">
                <a:latin typeface="Hiragino Sans W4" panose="020B0400000000000000" pitchFamily="34" charset="-128"/>
                <a:ea typeface="Hiragino Sans W4" panose="020B0400000000000000" pitchFamily="34" charset="-128"/>
              </a:rPr>
              <a:t>Underground </a:t>
            </a:r>
            <a:r>
              <a:rPr lang="en-US" altLang="ja-JP" sz="3000" dirty="0">
                <a:latin typeface="Hiragino Sans W4" panose="020B0400000000000000" pitchFamily="34" charset="-128"/>
                <a:ea typeface="Hiragino Sans W4" panose="020B0400000000000000" pitchFamily="34" charset="-128"/>
              </a:rPr>
              <a:t>Muon Detector Array</a:t>
            </a:r>
            <a:endParaRPr kumimoji="1" lang="ja-JP" altLang="en-US" sz="3000">
              <a:latin typeface="Hiragino Sans W4" panose="020B0400000000000000" pitchFamily="34" charset="-128"/>
              <a:ea typeface="Hiragino Sans W4" panose="020B0400000000000000" pitchFamily="34" charset="-128"/>
            </a:endParaRPr>
          </a:p>
        </p:txBody>
      </p:sp>
      <p:sp>
        <p:nvSpPr>
          <p:cNvPr id="2" name="Text Box 5">
            <a:extLst>
              <a:ext uri="{FF2B5EF4-FFF2-40B4-BE49-F238E27FC236}">
                <a16:creationId xmlns:a16="http://schemas.microsoft.com/office/drawing/2014/main" xmlns="" id="{B20F03FD-F052-01D0-D019-B245A7634EFF}"/>
              </a:ext>
            </a:extLst>
          </p:cNvPr>
          <p:cNvSpPr txBox="1">
            <a:spLocks noChangeArrowheads="1"/>
          </p:cNvSpPr>
          <p:nvPr/>
        </p:nvSpPr>
        <p:spPr bwMode="auto">
          <a:xfrm>
            <a:off x="49557" y="5805013"/>
            <a:ext cx="5904489" cy="830997"/>
          </a:xfrm>
          <a:prstGeom prst="rect">
            <a:avLst/>
          </a:prstGeom>
          <a:solidFill>
            <a:srgbClr val="FFFDC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27000" rIns="27000">
            <a:spAutoFit/>
          </a:bodyPr>
          <a:lstStyle>
            <a:lvl1pPr>
              <a:defRPr kumimoji="1">
                <a:solidFill>
                  <a:schemeClr val="tx1"/>
                </a:solidFill>
                <a:latin typeface="Arial" panose="020B0604020202020204" pitchFamily="34" charset="0"/>
                <a:ea typeface="MS PGothic" panose="020B0600070205080204" pitchFamily="50" charset="-128"/>
              </a:defRPr>
            </a:lvl1pPr>
            <a:lvl2pPr marL="742950" indent="-285750">
              <a:defRPr kumimoji="1">
                <a:solidFill>
                  <a:schemeClr val="tx1"/>
                </a:solidFill>
                <a:latin typeface="Arial" panose="020B0604020202020204" pitchFamily="34" charset="0"/>
                <a:ea typeface="MS PGothic" panose="020B0600070205080204" pitchFamily="50" charset="-128"/>
              </a:defRPr>
            </a:lvl2pPr>
            <a:lvl3pPr marL="1143000" indent="-228600">
              <a:defRPr kumimoji="1">
                <a:solidFill>
                  <a:schemeClr val="tx1"/>
                </a:solidFill>
                <a:latin typeface="Arial" panose="020B0604020202020204" pitchFamily="34" charset="0"/>
                <a:ea typeface="MS PGothic" panose="020B0600070205080204" pitchFamily="50" charset="-128"/>
              </a:defRPr>
            </a:lvl3pPr>
            <a:lvl4pPr marL="1600200" indent="-228600">
              <a:defRPr kumimoji="1">
                <a:solidFill>
                  <a:schemeClr val="tx1"/>
                </a:solidFill>
                <a:latin typeface="Arial" panose="020B0604020202020204" pitchFamily="34" charset="0"/>
                <a:ea typeface="MS PGothic" panose="020B0600070205080204" pitchFamily="50" charset="-128"/>
              </a:defRPr>
            </a:lvl4pPr>
            <a:lvl5pPr marL="2057400" indent="-228600">
              <a:defRPr kumimoji="1">
                <a:solidFill>
                  <a:schemeClr val="tx1"/>
                </a:solidFill>
                <a:latin typeface="Arial" panose="020B0604020202020204" pitchFamily="34" charset="0"/>
                <a:ea typeface="MS PGothic"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MS PGothic"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MS PGothic"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MS PGothic"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MS PGothic" panose="020B0600070205080204" pitchFamily="50" charset="-128"/>
              </a:defRPr>
            </a:lvl9pPr>
          </a:lstStyle>
          <a:p>
            <a:r>
              <a:rPr lang="en-US" altLang="ja-JP" sz="2400" dirty="0">
                <a:latin typeface="Hiragino Sans W3"/>
                <a:ea typeface="Hiragino Sans W3"/>
                <a:cs typeface="Hiragino Sans W3"/>
              </a:rPr>
              <a:t>BG rejection</a:t>
            </a:r>
            <a:r>
              <a:rPr lang="ja-JP" altLang="en-US" sz="2400">
                <a:latin typeface="Hiragino Sans W3"/>
                <a:ea typeface="Hiragino Sans W3"/>
                <a:cs typeface="Hiragino Sans W3"/>
              </a:rPr>
              <a:t>：</a:t>
            </a:r>
            <a:r>
              <a:rPr lang="en-US" altLang="ja-JP" sz="2400" dirty="0">
                <a:solidFill>
                  <a:srgbClr val="FF0000"/>
                </a:solidFill>
                <a:latin typeface="Hiragino Sans W4" panose="020B0400000000000000" pitchFamily="34" charset="-128"/>
                <a:ea typeface="Hiragino Sans W4" panose="020B0400000000000000" pitchFamily="34" charset="-128"/>
                <a:cs typeface="Hiragino Sans W3"/>
              </a:rPr>
              <a:t>&gt;99.9% @ sub-</a:t>
            </a:r>
            <a:r>
              <a:rPr lang="en-US" altLang="ja-JP" sz="2400" dirty="0" err="1">
                <a:solidFill>
                  <a:srgbClr val="FF0000"/>
                </a:solidFill>
                <a:latin typeface="Hiragino Sans W4" panose="020B0400000000000000" pitchFamily="34" charset="-128"/>
                <a:ea typeface="Hiragino Sans W4" panose="020B0400000000000000" pitchFamily="34" charset="-128"/>
                <a:cs typeface="Hiragino Sans W3"/>
              </a:rPr>
              <a:t>PeV</a:t>
            </a:r>
            <a:endParaRPr lang="en-US" altLang="ja-JP" sz="2400" dirty="0">
              <a:solidFill>
                <a:srgbClr val="FF0000"/>
              </a:solidFill>
              <a:latin typeface="Hiragino Sans W4" panose="020B0400000000000000" pitchFamily="34" charset="-128"/>
              <a:ea typeface="Hiragino Sans W4" panose="020B0400000000000000" pitchFamily="34" charset="-128"/>
              <a:cs typeface="Hiragino Sans W3"/>
            </a:endParaRPr>
          </a:p>
          <a:p>
            <a:r>
              <a:rPr lang="en-US" altLang="ja-JP" sz="2400" dirty="0">
                <a:solidFill>
                  <a:srgbClr val="FF0000"/>
                </a:solidFill>
                <a:latin typeface="Hiragino Sans W4" panose="020B0400000000000000" pitchFamily="34" charset="-128"/>
                <a:ea typeface="Hiragino Sans W4" panose="020B0400000000000000" pitchFamily="34" charset="-128"/>
                <a:cs typeface="Arial" panose="020B0604020202020204" pitchFamily="34" charset="0"/>
              </a:rPr>
              <a:t>Sensitivity </a:t>
            </a:r>
            <a:r>
              <a:rPr lang="en-US" altLang="ja-JP" sz="2400" dirty="0" err="1">
                <a:solidFill>
                  <a:srgbClr val="FF0000"/>
                </a:solidFill>
                <a:latin typeface="Hiragino Sans W4" panose="020B0400000000000000" pitchFamily="34" charset="-128"/>
                <a:ea typeface="Hiragino Sans W4" panose="020B0400000000000000" pitchFamily="34" charset="-128"/>
                <a:cs typeface="Arial" panose="020B0604020202020204" pitchFamily="34" charset="0"/>
              </a:rPr>
              <a:t>toγ</a:t>
            </a:r>
            <a:r>
              <a:rPr lang="en-US" altLang="ja-JP" sz="2400" dirty="0">
                <a:solidFill>
                  <a:srgbClr val="FF0000"/>
                </a:solidFill>
                <a:latin typeface="Hiragino Sans W4" panose="020B0400000000000000" pitchFamily="34" charset="-128"/>
                <a:ea typeface="Hiragino Sans W4" panose="020B0400000000000000" pitchFamily="34" charset="-128"/>
                <a:cs typeface="Arial" panose="020B0604020202020204" pitchFamily="34" charset="0"/>
              </a:rPr>
              <a:t>: improvement by &gt; 10</a:t>
            </a:r>
          </a:p>
        </p:txBody>
      </p:sp>
      <p:sp>
        <p:nvSpPr>
          <p:cNvPr id="5" name="スライド番号プレースホルダー 4">
            <a:extLst>
              <a:ext uri="{FF2B5EF4-FFF2-40B4-BE49-F238E27FC236}">
                <a16:creationId xmlns:a16="http://schemas.microsoft.com/office/drawing/2014/main" xmlns="" id="{105B1DAC-6DA7-EA65-4619-EE6817324584}"/>
              </a:ext>
            </a:extLst>
          </p:cNvPr>
          <p:cNvSpPr>
            <a:spLocks noGrp="1"/>
          </p:cNvSpPr>
          <p:nvPr>
            <p:ph type="sldNum" sz="quarter" idx="12"/>
          </p:nvPr>
        </p:nvSpPr>
        <p:spPr/>
        <p:txBody>
          <a:bodyPr/>
          <a:lstStyle/>
          <a:p>
            <a:fld id="{7391B0E1-8AAF-844E-991B-0815B82E6915}" type="slidenum">
              <a:rPr kumimoji="1" lang="ja-JP" altLang="en-US" smtClean="0"/>
              <a:t>13</a:t>
            </a:fld>
            <a:endParaRPr kumimoji="1" lang="ja-JP" altLang="en-US"/>
          </a:p>
        </p:txBody>
      </p:sp>
    </p:spTree>
    <p:extLst>
      <p:ext uri="{BB962C8B-B14F-4D97-AF65-F5344CB8AC3E}">
        <p14:creationId xmlns:p14="http://schemas.microsoft.com/office/powerpoint/2010/main" val="422839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xmlns="" id="{B41F771D-74A1-1B33-9987-C0ECF6600A3C}"/>
              </a:ext>
            </a:extLst>
          </p:cNvPr>
          <p:cNvSpPr txBox="1"/>
          <p:nvPr/>
        </p:nvSpPr>
        <p:spPr>
          <a:xfrm>
            <a:off x="1172133" y="2767280"/>
            <a:ext cx="9847733" cy="1323439"/>
          </a:xfrm>
          <a:prstGeom prst="rect">
            <a:avLst/>
          </a:prstGeom>
          <a:noFill/>
        </p:spPr>
        <p:txBody>
          <a:bodyPr wrap="square" rtlCol="0">
            <a:spAutoFit/>
          </a:bodyPr>
          <a:lstStyle/>
          <a:p>
            <a:pPr algn="ctr"/>
            <a:r>
              <a:rPr lang="en-US" altLang="ja-JP" sz="4000" b="1" i="0" dirty="0">
                <a:effectLst/>
                <a:latin typeface="Hiragino Sans W4" panose="020B0400000000000000" pitchFamily="34" charset="-128"/>
                <a:ea typeface="Hiragino Sans W4" panose="020B0400000000000000" pitchFamily="34" charset="-128"/>
              </a:rPr>
              <a:t>Sub-</a:t>
            </a:r>
            <a:r>
              <a:rPr lang="en-US" altLang="ja-JP" sz="4000" b="1" i="0" dirty="0" err="1">
                <a:effectLst/>
                <a:latin typeface="Hiragino Sans W4" panose="020B0400000000000000" pitchFamily="34" charset="-128"/>
                <a:ea typeface="Hiragino Sans W4" panose="020B0400000000000000" pitchFamily="34" charset="-128"/>
              </a:rPr>
              <a:t>PeV</a:t>
            </a:r>
            <a:r>
              <a:rPr lang="en-US" altLang="ja-JP" sz="4000" b="1" i="0" dirty="0">
                <a:effectLst/>
                <a:latin typeface="Hiragino Sans W4" panose="020B0400000000000000" pitchFamily="34" charset="-128"/>
                <a:ea typeface="Hiragino Sans W4" panose="020B0400000000000000" pitchFamily="34" charset="-128"/>
              </a:rPr>
              <a:t> gamma-ray astronomy by the Tibet </a:t>
            </a:r>
            <a:r>
              <a:rPr lang="en-US" altLang="ja-JP" sz="4000" b="1" i="0" dirty="0" err="1">
                <a:effectLst/>
                <a:latin typeface="Hiragino Sans W4" panose="020B0400000000000000" pitchFamily="34" charset="-128"/>
                <a:ea typeface="Hiragino Sans W4" panose="020B0400000000000000" pitchFamily="34" charset="-128"/>
              </a:rPr>
              <a:t>ASγ</a:t>
            </a:r>
            <a:r>
              <a:rPr lang="en-US" altLang="ja-JP" sz="4000" b="1" i="0" dirty="0">
                <a:effectLst/>
                <a:latin typeface="Hiragino Sans W4" panose="020B0400000000000000" pitchFamily="34" charset="-128"/>
                <a:ea typeface="Hiragino Sans W4" panose="020B0400000000000000" pitchFamily="34" charset="-128"/>
              </a:rPr>
              <a:t> experiment (2019~)</a:t>
            </a:r>
            <a:endParaRPr kumimoji="1" lang="en-US" altLang="ja-JP" sz="4000" b="1" dirty="0">
              <a:latin typeface="Hiragino Sans W4" panose="020B0400000000000000" pitchFamily="34" charset="-128"/>
              <a:ea typeface="Hiragino Sans W4" panose="020B0400000000000000" pitchFamily="34" charset="-128"/>
            </a:endParaRPr>
          </a:p>
        </p:txBody>
      </p:sp>
      <p:sp>
        <p:nvSpPr>
          <p:cNvPr id="3" name="スライド番号プレースホルダー 2">
            <a:extLst>
              <a:ext uri="{FF2B5EF4-FFF2-40B4-BE49-F238E27FC236}">
                <a16:creationId xmlns:a16="http://schemas.microsoft.com/office/drawing/2014/main" xmlns="" id="{970AD2F2-7EC3-1B75-ED83-080CA41B546A}"/>
              </a:ext>
            </a:extLst>
          </p:cNvPr>
          <p:cNvSpPr>
            <a:spLocks noGrp="1"/>
          </p:cNvSpPr>
          <p:nvPr>
            <p:ph type="sldNum" sz="quarter" idx="12"/>
          </p:nvPr>
        </p:nvSpPr>
        <p:spPr/>
        <p:txBody>
          <a:bodyPr/>
          <a:lstStyle/>
          <a:p>
            <a:fld id="{7391B0E1-8AAF-844E-991B-0815B82E6915}" type="slidenum">
              <a:rPr kumimoji="1" lang="ja-JP" altLang="en-US" smtClean="0"/>
              <a:t>14</a:t>
            </a:fld>
            <a:endParaRPr kumimoji="1" lang="ja-JP" altLang="en-US"/>
          </a:p>
        </p:txBody>
      </p:sp>
    </p:spTree>
    <p:extLst>
      <p:ext uri="{BB962C8B-B14F-4D97-AF65-F5344CB8AC3E}">
        <p14:creationId xmlns:p14="http://schemas.microsoft.com/office/powerpoint/2010/main" val="4097231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xmlns="" id="{F64468A7-76C2-9AB3-6DEC-67A3FDEDEEDD}"/>
              </a:ext>
            </a:extLst>
          </p:cNvPr>
          <p:cNvPicPr>
            <a:picLocks noChangeAspect="1"/>
          </p:cNvPicPr>
          <p:nvPr/>
        </p:nvPicPr>
        <p:blipFill>
          <a:blip r:embed="rId3"/>
          <a:stretch>
            <a:fillRect/>
          </a:stretch>
        </p:blipFill>
        <p:spPr>
          <a:xfrm>
            <a:off x="5195842" y="1062933"/>
            <a:ext cx="6459937" cy="4633807"/>
          </a:xfrm>
          <a:prstGeom prst="rect">
            <a:avLst/>
          </a:prstGeom>
        </p:spPr>
      </p:pic>
      <p:sp>
        <p:nvSpPr>
          <p:cNvPr id="3" name="テキスト ボックス 2">
            <a:extLst>
              <a:ext uri="{FF2B5EF4-FFF2-40B4-BE49-F238E27FC236}">
                <a16:creationId xmlns:a16="http://schemas.microsoft.com/office/drawing/2014/main" xmlns="" id="{5AAA7398-B6F8-8263-CCB0-4F70292CC7B8}"/>
              </a:ext>
            </a:extLst>
          </p:cNvPr>
          <p:cNvSpPr txBox="1"/>
          <p:nvPr/>
        </p:nvSpPr>
        <p:spPr>
          <a:xfrm>
            <a:off x="-73959" y="21322"/>
            <a:ext cx="12481302" cy="553998"/>
          </a:xfrm>
          <a:prstGeom prst="rect">
            <a:avLst/>
          </a:prstGeom>
          <a:noFill/>
        </p:spPr>
        <p:txBody>
          <a:bodyPr wrap="none" rtlCol="0">
            <a:spAutoFit/>
          </a:bodyPr>
          <a:lstStyle/>
          <a:p>
            <a:r>
              <a:rPr lang="en-US" altLang="ja-JP" sz="3000" dirty="0">
                <a:latin typeface="Hiragino Sans W4" panose="020B0400000000000000" pitchFamily="34" charset="-128"/>
                <a:ea typeface="Hiragino Sans W4" panose="020B0400000000000000" pitchFamily="34" charset="-128"/>
              </a:rPr>
              <a:t>1</a:t>
            </a:r>
            <a:r>
              <a:rPr lang="en-US" altLang="ja-JP" sz="3000" baseline="30000" dirty="0">
                <a:latin typeface="Hiragino Sans W4" panose="020B0400000000000000" pitchFamily="34" charset="-128"/>
                <a:ea typeface="Hiragino Sans W4" panose="020B0400000000000000" pitchFamily="34" charset="-128"/>
              </a:rPr>
              <a:t>st</a:t>
            </a:r>
            <a:r>
              <a:rPr kumimoji="1" lang="en-US" altLang="ja-JP" sz="3000" dirty="0">
                <a:latin typeface="Hiragino Sans W4" panose="020B0400000000000000" pitchFamily="34" charset="-128"/>
                <a:ea typeface="Hiragino Sans W4" panose="020B0400000000000000" pitchFamily="34" charset="-128"/>
              </a:rPr>
              <a:t> Detection </a:t>
            </a:r>
            <a:r>
              <a:rPr lang="en-US" altLang="ja-JP" sz="3000" dirty="0">
                <a:latin typeface="Hiragino Sans W4" panose="020B0400000000000000" pitchFamily="34" charset="-128"/>
                <a:ea typeface="Hiragino Sans W4" panose="020B0400000000000000" pitchFamily="34" charset="-128"/>
              </a:rPr>
              <a:t>of S</a:t>
            </a:r>
            <a:r>
              <a:rPr kumimoji="1" lang="en-US" altLang="ja-JP" sz="3000" dirty="0">
                <a:latin typeface="Hiragino Sans W4" panose="020B0400000000000000" pitchFamily="34" charset="-128"/>
                <a:ea typeface="Hiragino Sans W4" panose="020B0400000000000000" pitchFamily="34" charset="-128"/>
              </a:rPr>
              <a:t>ub-</a:t>
            </a:r>
            <a:r>
              <a:rPr kumimoji="1" lang="en-US" altLang="ja-JP" sz="3000" dirty="0" err="1">
                <a:latin typeface="Hiragino Sans W4" panose="020B0400000000000000" pitchFamily="34" charset="-128"/>
                <a:ea typeface="Hiragino Sans W4" panose="020B0400000000000000" pitchFamily="34" charset="-128"/>
              </a:rPr>
              <a:t>PeV</a:t>
            </a:r>
            <a:r>
              <a:rPr kumimoji="1" lang="en-US" altLang="ja-JP" sz="3000" dirty="0">
                <a:latin typeface="Hiragino Sans W4" panose="020B0400000000000000" pitchFamily="34" charset="-128"/>
                <a:ea typeface="Hiragino Sans W4" panose="020B0400000000000000" pitchFamily="34" charset="-128"/>
              </a:rPr>
              <a:t> </a:t>
            </a:r>
            <a:r>
              <a:rPr kumimoji="1" lang="en-US" altLang="ja-JP" sz="3000" dirty="0" err="1">
                <a:latin typeface="Hiragino Sans W4" panose="020B0400000000000000" pitchFamily="34" charset="-128"/>
                <a:ea typeface="Hiragino Sans W4" panose="020B0400000000000000" pitchFamily="34" charset="-128"/>
              </a:rPr>
              <a:t>γ</a:t>
            </a:r>
            <a:r>
              <a:rPr kumimoji="1" lang="en-US" altLang="ja-JP" sz="3000" dirty="0">
                <a:latin typeface="Hiragino Sans W4" panose="020B0400000000000000" pitchFamily="34" charset="-128"/>
                <a:ea typeface="Hiragino Sans W4" panose="020B0400000000000000" pitchFamily="34" charset="-128"/>
              </a:rPr>
              <a:t> Rays from the Crab Nebula (2019)</a:t>
            </a:r>
            <a:endParaRPr kumimoji="1" lang="ja-JP" altLang="en-US" sz="3000">
              <a:latin typeface="Hiragino Sans W4" panose="020B0400000000000000" pitchFamily="34" charset="-128"/>
              <a:ea typeface="Hiragino Sans W4" panose="020B0400000000000000" pitchFamily="34" charset="-128"/>
            </a:endParaRPr>
          </a:p>
        </p:txBody>
      </p:sp>
      <p:pic>
        <p:nvPicPr>
          <p:cNvPr id="6" name="図 5">
            <a:extLst>
              <a:ext uri="{FF2B5EF4-FFF2-40B4-BE49-F238E27FC236}">
                <a16:creationId xmlns:a16="http://schemas.microsoft.com/office/drawing/2014/main" xmlns="" id="{A40C0EF8-C4DA-1C5E-4DF3-5F913CD391ED}"/>
              </a:ext>
            </a:extLst>
          </p:cNvPr>
          <p:cNvPicPr>
            <a:picLocks noChangeAspect="1"/>
          </p:cNvPicPr>
          <p:nvPr/>
        </p:nvPicPr>
        <p:blipFill>
          <a:blip r:embed="rId4"/>
          <a:stretch>
            <a:fillRect/>
          </a:stretch>
        </p:blipFill>
        <p:spPr>
          <a:xfrm>
            <a:off x="351859" y="1282454"/>
            <a:ext cx="4843983" cy="4324984"/>
          </a:xfrm>
          <a:prstGeom prst="rect">
            <a:avLst/>
          </a:prstGeom>
        </p:spPr>
      </p:pic>
      <p:sp>
        <p:nvSpPr>
          <p:cNvPr id="7" name="正方形/長方形 6">
            <a:extLst>
              <a:ext uri="{FF2B5EF4-FFF2-40B4-BE49-F238E27FC236}">
                <a16:creationId xmlns:a16="http://schemas.microsoft.com/office/drawing/2014/main" xmlns="" id="{F461DB9F-27A4-C0AA-84F5-3EED7F63DB05}"/>
              </a:ext>
            </a:extLst>
          </p:cNvPr>
          <p:cNvSpPr/>
          <p:nvPr/>
        </p:nvSpPr>
        <p:spPr>
          <a:xfrm>
            <a:off x="958650" y="1368572"/>
            <a:ext cx="3821792" cy="1477328"/>
          </a:xfrm>
          <a:prstGeom prst="rect">
            <a:avLst/>
          </a:prstGeom>
          <a:ln w="25400">
            <a:noFill/>
          </a:ln>
        </p:spPr>
        <p:txBody>
          <a:bodyPr wrap="square" tIns="0" bIns="0">
            <a:spAutoFit/>
          </a:bodyPr>
          <a:lstStyle/>
          <a:p>
            <a:r>
              <a:rPr lang="en-US" altLang="ja-JP" sz="2400" b="1" dirty="0">
                <a:solidFill>
                  <a:schemeClr val="bg1"/>
                </a:solidFill>
                <a:latin typeface="Hiragino Sans W4" panose="020B0400000000000000" pitchFamily="34" charset="-128"/>
                <a:ea typeface="Hiragino Sans W4" panose="020B0400000000000000" pitchFamily="34" charset="-128"/>
              </a:rPr>
              <a:t>Significance map </a:t>
            </a:r>
          </a:p>
          <a:p>
            <a:r>
              <a:rPr lang="en-US" altLang="ja-JP" sz="2400" b="1" dirty="0">
                <a:solidFill>
                  <a:schemeClr val="bg1"/>
                </a:solidFill>
                <a:latin typeface="Hiragino Sans W4" panose="020B0400000000000000" pitchFamily="34" charset="-128"/>
                <a:ea typeface="Hiragino Sans W4" panose="020B0400000000000000" pitchFamily="34" charset="-128"/>
              </a:rPr>
              <a:t>E &gt; 100 </a:t>
            </a:r>
            <a:r>
              <a:rPr lang="en-US" altLang="ja-JP" sz="2400" b="1" dirty="0" err="1">
                <a:solidFill>
                  <a:schemeClr val="bg1"/>
                </a:solidFill>
                <a:latin typeface="Hiragino Sans W4" panose="020B0400000000000000" pitchFamily="34" charset="-128"/>
                <a:ea typeface="Hiragino Sans W4" panose="020B0400000000000000" pitchFamily="34" charset="-128"/>
              </a:rPr>
              <a:t>TeV</a:t>
            </a:r>
            <a:endParaRPr lang="en-US" altLang="ja-JP" sz="2400" b="1" dirty="0">
              <a:solidFill>
                <a:schemeClr val="bg1"/>
              </a:solidFill>
              <a:latin typeface="Hiragino Sans W4" panose="020B0400000000000000" pitchFamily="34" charset="-128"/>
              <a:ea typeface="Hiragino Sans W4" panose="020B0400000000000000" pitchFamily="34" charset="-128"/>
            </a:endParaRPr>
          </a:p>
          <a:p>
            <a:r>
              <a:rPr lang="en-US" altLang="ja-JP" sz="2400" b="1" dirty="0">
                <a:solidFill>
                  <a:schemeClr val="bg1"/>
                </a:solidFill>
                <a:latin typeface="Hiragino Sans W4" panose="020B0400000000000000" pitchFamily="34" charset="-128"/>
                <a:ea typeface="Hiragino Sans W4" panose="020B0400000000000000" pitchFamily="34" charset="-128"/>
              </a:rPr>
              <a:t>5.6σ detection</a:t>
            </a:r>
          </a:p>
          <a:p>
            <a:r>
              <a:rPr lang="en-US" altLang="ja-JP" sz="2400" b="1" dirty="0">
                <a:solidFill>
                  <a:schemeClr val="bg1"/>
                </a:solidFill>
                <a:latin typeface="Hiragino Sans W4" panose="020B0400000000000000" pitchFamily="34" charset="-128"/>
                <a:ea typeface="Hiragino Sans W4" panose="020B0400000000000000" pitchFamily="34" charset="-128"/>
              </a:rPr>
              <a:t>Point-like source </a:t>
            </a:r>
            <a:endParaRPr lang="ja-JP" altLang="en-US" sz="2400" b="1" dirty="0">
              <a:solidFill>
                <a:schemeClr val="bg1"/>
              </a:solidFill>
              <a:latin typeface="Hiragino Sans W4" panose="020B0400000000000000" pitchFamily="34" charset="-128"/>
              <a:ea typeface="Hiragino Sans W4" panose="020B0400000000000000" pitchFamily="34" charset="-128"/>
            </a:endParaRPr>
          </a:p>
        </p:txBody>
      </p:sp>
      <p:sp>
        <p:nvSpPr>
          <p:cNvPr id="13" name="テキスト ボックス 12">
            <a:extLst>
              <a:ext uri="{FF2B5EF4-FFF2-40B4-BE49-F238E27FC236}">
                <a16:creationId xmlns:a16="http://schemas.microsoft.com/office/drawing/2014/main" xmlns="" id="{4504C08E-9CCC-CF81-1B15-661AA190611F}"/>
              </a:ext>
            </a:extLst>
          </p:cNvPr>
          <p:cNvSpPr txBox="1"/>
          <p:nvPr/>
        </p:nvSpPr>
        <p:spPr>
          <a:xfrm>
            <a:off x="7637211" y="1298391"/>
            <a:ext cx="3735318" cy="461665"/>
          </a:xfrm>
          <a:prstGeom prst="rect">
            <a:avLst/>
          </a:prstGeom>
          <a:noFill/>
        </p:spPr>
        <p:txBody>
          <a:bodyPr wrap="none" rtlCol="0">
            <a:spAutoFit/>
          </a:bodyPr>
          <a:lstStyle/>
          <a:p>
            <a:r>
              <a:rPr kumimoji="1" lang="en-US" altLang="ja-JP" sz="2400" dirty="0">
                <a:latin typeface="Hiragino Sans W4" panose="020B0400000000000000" pitchFamily="34" charset="-128"/>
                <a:ea typeface="Hiragino Sans W4" panose="020B0400000000000000" pitchFamily="34" charset="-128"/>
              </a:rPr>
              <a:t>Energy spectrum </a:t>
            </a:r>
            <a:r>
              <a:rPr kumimoji="1" lang="en-US" altLang="ja-JP" sz="2400" dirty="0">
                <a:solidFill>
                  <a:srgbClr val="FF0000"/>
                </a:solidFill>
                <a:latin typeface="Hiragino Sans W4" panose="020B0400000000000000" pitchFamily="34" charset="-128"/>
                <a:ea typeface="Hiragino Sans W4" panose="020B0400000000000000" pitchFamily="34" charset="-128"/>
              </a:rPr>
              <a:t>(red)</a:t>
            </a:r>
            <a:endParaRPr kumimoji="1" lang="ja-JP" altLang="en-US" sz="2400">
              <a:solidFill>
                <a:srgbClr val="FF0000"/>
              </a:solidFill>
              <a:latin typeface="Hiragino Sans W4" panose="020B0400000000000000" pitchFamily="34" charset="-128"/>
              <a:ea typeface="Hiragino Sans W4" panose="020B0400000000000000" pitchFamily="34" charset="-128"/>
            </a:endParaRPr>
          </a:p>
        </p:txBody>
      </p:sp>
      <p:sp>
        <p:nvSpPr>
          <p:cNvPr id="15" name="テキスト ボックス 14">
            <a:extLst>
              <a:ext uri="{FF2B5EF4-FFF2-40B4-BE49-F238E27FC236}">
                <a16:creationId xmlns:a16="http://schemas.microsoft.com/office/drawing/2014/main" xmlns="" id="{537AB4D2-8802-3B8A-6FB3-4A67EEB211EE}"/>
              </a:ext>
            </a:extLst>
          </p:cNvPr>
          <p:cNvSpPr txBox="1"/>
          <p:nvPr/>
        </p:nvSpPr>
        <p:spPr>
          <a:xfrm>
            <a:off x="3124803" y="5400802"/>
            <a:ext cx="5485797" cy="1143903"/>
          </a:xfrm>
          <a:prstGeom prst="rect">
            <a:avLst/>
          </a:prstGeom>
          <a:noFill/>
        </p:spPr>
        <p:txBody>
          <a:bodyPr wrap="none" rtlCol="0">
            <a:spAutoFit/>
          </a:bodyPr>
          <a:lstStyle/>
          <a:p>
            <a:pPr>
              <a:spcAft>
                <a:spcPts val="500"/>
              </a:spcAft>
            </a:pPr>
            <a:endParaRPr kumimoji="1" lang="en-US" altLang="ja-JP" sz="2000" dirty="0">
              <a:latin typeface="Hiragino Sans W4" panose="020B0400000000000000" pitchFamily="34" charset="-128"/>
              <a:ea typeface="Hiragino Sans W4" panose="020B0400000000000000" pitchFamily="34" charset="-128"/>
            </a:endParaRPr>
          </a:p>
          <a:p>
            <a:pPr marL="285750" indent="-285750">
              <a:spcAft>
                <a:spcPts val="500"/>
              </a:spcAft>
              <a:buFont typeface="Wingdings" pitchFamily="2" charset="2"/>
              <a:buChar char="ü"/>
            </a:pPr>
            <a:r>
              <a:rPr lang="en-US" altLang="ja-JP" sz="2000" dirty="0" err="1">
                <a:latin typeface="Hiragino Sans W4" panose="020B0400000000000000" pitchFamily="34" charset="-128"/>
                <a:ea typeface="Hiragino Sans W4" panose="020B0400000000000000" pitchFamily="34" charset="-128"/>
              </a:rPr>
              <a:t>E</a:t>
            </a:r>
            <a:r>
              <a:rPr lang="en-US" altLang="ja-JP" sz="2000" baseline="-25000" dirty="0" err="1">
                <a:latin typeface="Hiragino Sans W4" panose="020B0400000000000000" pitchFamily="34" charset="-128"/>
                <a:ea typeface="Hiragino Sans W4" panose="020B0400000000000000" pitchFamily="34" charset="-128"/>
              </a:rPr>
              <a:t>γ,max</a:t>
            </a:r>
            <a:r>
              <a:rPr lang="en-US" altLang="ja-JP" sz="2000" dirty="0">
                <a:latin typeface="Hiragino Sans W4" panose="020B0400000000000000" pitchFamily="34" charset="-128"/>
                <a:ea typeface="Hiragino Sans W4" panose="020B0400000000000000" pitchFamily="34" charset="-128"/>
              </a:rPr>
              <a:t> = 450 TeV</a:t>
            </a:r>
          </a:p>
          <a:p>
            <a:pPr marL="285750" indent="-285750">
              <a:spcAft>
                <a:spcPts val="500"/>
              </a:spcAft>
              <a:buFont typeface="Wingdings" pitchFamily="2" charset="2"/>
              <a:buChar char="ü"/>
            </a:pPr>
            <a:r>
              <a:rPr kumimoji="1" lang="en-US" altLang="ja-JP" sz="2000" dirty="0">
                <a:latin typeface="Hiragino Sans W4" panose="020B0400000000000000" pitchFamily="34" charset="-128"/>
                <a:ea typeface="Hiragino Sans W4" panose="020B0400000000000000" pitchFamily="34" charset="-128"/>
              </a:rPr>
              <a:t>Consistent w/ ICS of electrons &amp; CMB</a:t>
            </a:r>
          </a:p>
        </p:txBody>
      </p:sp>
      <p:sp>
        <p:nvSpPr>
          <p:cNvPr id="17" name="正方形/長方形 16">
            <a:extLst>
              <a:ext uri="{FF2B5EF4-FFF2-40B4-BE49-F238E27FC236}">
                <a16:creationId xmlns:a16="http://schemas.microsoft.com/office/drawing/2014/main" xmlns="" id="{07E0D23B-FA17-E98D-0784-737A3871C1C9}"/>
              </a:ext>
            </a:extLst>
          </p:cNvPr>
          <p:cNvSpPr/>
          <p:nvPr/>
        </p:nvSpPr>
        <p:spPr>
          <a:xfrm>
            <a:off x="7262459" y="795744"/>
            <a:ext cx="4484822" cy="307777"/>
          </a:xfrm>
          <a:prstGeom prst="rect">
            <a:avLst/>
          </a:prstGeom>
        </p:spPr>
        <p:txBody>
          <a:bodyPr wrap="square">
            <a:spAutoFit/>
          </a:bodyPr>
          <a:lstStyle/>
          <a:p>
            <a:r>
              <a:rPr lang="en-US" altLang="ja-JP" sz="1400" dirty="0" err="1">
                <a:latin typeface="Hiragino Sans W4" panose="020B0400000000000000" pitchFamily="34" charset="-128"/>
                <a:ea typeface="Hiragino Sans W4" panose="020B0400000000000000" pitchFamily="34" charset="-128"/>
                <a:cs typeface="Times New Roman" panose="02020603050405020304" pitchFamily="18" charset="0"/>
              </a:rPr>
              <a:t>Amenomori</a:t>
            </a:r>
            <a:r>
              <a:rPr lang="en-US" altLang="ja-JP" sz="1400" dirty="0">
                <a:latin typeface="Hiragino Sans W4" panose="020B0400000000000000" pitchFamily="34" charset="-128"/>
                <a:ea typeface="Hiragino Sans W4" panose="020B0400000000000000" pitchFamily="34" charset="-128"/>
                <a:cs typeface="Times New Roman" panose="02020603050405020304" pitchFamily="18" charset="0"/>
              </a:rPr>
              <a:t> et al., PRL 123, 051105 (2019)</a:t>
            </a:r>
            <a:endParaRPr lang="ja-JP" altLang="en-US" sz="1400" dirty="0">
              <a:latin typeface="Hiragino Sans W4" panose="020B0400000000000000" pitchFamily="34" charset="-128"/>
              <a:ea typeface="Hiragino Sans W4" panose="020B0400000000000000" pitchFamily="34" charset="-128"/>
              <a:cs typeface="Times New Roman" panose="02020603050405020304" pitchFamily="18" charset="0"/>
            </a:endParaRPr>
          </a:p>
        </p:txBody>
      </p:sp>
      <p:sp>
        <p:nvSpPr>
          <p:cNvPr id="18" name="テキスト ボックス 17">
            <a:extLst>
              <a:ext uri="{FF2B5EF4-FFF2-40B4-BE49-F238E27FC236}">
                <a16:creationId xmlns:a16="http://schemas.microsoft.com/office/drawing/2014/main" xmlns="" id="{15DAD2F8-F5B5-7560-E37E-49276E26D015}"/>
              </a:ext>
            </a:extLst>
          </p:cNvPr>
          <p:cNvSpPr txBox="1"/>
          <p:nvPr/>
        </p:nvSpPr>
        <p:spPr>
          <a:xfrm>
            <a:off x="958650" y="4473083"/>
            <a:ext cx="2069797" cy="400110"/>
          </a:xfrm>
          <a:prstGeom prst="rect">
            <a:avLst/>
          </a:prstGeom>
          <a:noFill/>
        </p:spPr>
        <p:txBody>
          <a:bodyPr wrap="none" rtlCol="0">
            <a:spAutoFit/>
          </a:bodyPr>
          <a:lstStyle/>
          <a:p>
            <a:r>
              <a:rPr kumimoji="1" lang="en-US" altLang="ja-JP" sz="2000" dirty="0">
                <a:solidFill>
                  <a:schemeClr val="bg1"/>
                </a:solidFill>
                <a:latin typeface="Hiragino Sans W4" panose="020B0400000000000000" pitchFamily="34" charset="-128"/>
                <a:ea typeface="Hiragino Sans W4" panose="020B0400000000000000" pitchFamily="34" charset="-128"/>
              </a:rPr>
              <a:t>×: Crab pulsar</a:t>
            </a:r>
            <a:endParaRPr kumimoji="1" lang="ja-JP" altLang="en-US" sz="2000">
              <a:solidFill>
                <a:schemeClr val="bg1"/>
              </a:solidFill>
              <a:latin typeface="Hiragino Sans W4" panose="020B0400000000000000" pitchFamily="34" charset="-128"/>
              <a:ea typeface="Hiragino Sans W4" panose="020B0400000000000000" pitchFamily="34" charset="-128"/>
            </a:endParaRPr>
          </a:p>
        </p:txBody>
      </p:sp>
      <p:sp>
        <p:nvSpPr>
          <p:cNvPr id="8" name="テキスト ボックス 7">
            <a:extLst>
              <a:ext uri="{FF2B5EF4-FFF2-40B4-BE49-F238E27FC236}">
                <a16:creationId xmlns:a16="http://schemas.microsoft.com/office/drawing/2014/main" xmlns="" id="{B70F3B04-E8A1-21AE-C58A-3F458FFADBD6}"/>
              </a:ext>
            </a:extLst>
          </p:cNvPr>
          <p:cNvSpPr txBox="1"/>
          <p:nvPr/>
        </p:nvSpPr>
        <p:spPr>
          <a:xfrm>
            <a:off x="8540969" y="4682712"/>
            <a:ext cx="2735044" cy="369332"/>
          </a:xfrm>
          <a:prstGeom prst="rect">
            <a:avLst/>
          </a:prstGeom>
          <a:noFill/>
        </p:spPr>
        <p:txBody>
          <a:bodyPr wrap="none" rtlCol="0">
            <a:spAutoFit/>
          </a:bodyPr>
          <a:lstStyle/>
          <a:p>
            <a:r>
              <a:rPr kumimoji="1" lang="en-US" altLang="ja-JP" dirty="0">
                <a:latin typeface="Hiragino Sans W4" panose="020B0400000000000000" pitchFamily="34" charset="-128"/>
                <a:ea typeface="Hiragino Sans W4" panose="020B0400000000000000" pitchFamily="34" charset="-128"/>
              </a:rPr>
              <a:t>Curve: </a:t>
            </a:r>
            <a:r>
              <a:rPr lang="en-US" altLang="ja-JP" dirty="0">
                <a:latin typeface="Hiragino Sans W4" panose="020B0400000000000000" pitchFamily="34" charset="-128"/>
                <a:ea typeface="Hiragino Sans W4" panose="020B0400000000000000" pitchFamily="34" charset="-128"/>
              </a:rPr>
              <a:t>leptonic</a:t>
            </a:r>
            <a:r>
              <a:rPr kumimoji="1" lang="en-US" altLang="ja-JP" dirty="0">
                <a:latin typeface="Hiragino Sans W4" panose="020B0400000000000000" pitchFamily="34" charset="-128"/>
                <a:ea typeface="Hiragino Sans W4" panose="020B0400000000000000" pitchFamily="34" charset="-128"/>
              </a:rPr>
              <a:t> model</a:t>
            </a:r>
            <a:endParaRPr kumimoji="1" lang="ja-JP" altLang="en-US">
              <a:latin typeface="Hiragino Sans W4" panose="020B0400000000000000" pitchFamily="34" charset="-128"/>
              <a:ea typeface="Hiragino Sans W4" panose="020B0400000000000000" pitchFamily="34" charset="-128"/>
            </a:endParaRPr>
          </a:p>
        </p:txBody>
      </p:sp>
      <p:sp>
        <p:nvSpPr>
          <p:cNvPr id="2" name="スライド番号プレースホルダー 1">
            <a:extLst>
              <a:ext uri="{FF2B5EF4-FFF2-40B4-BE49-F238E27FC236}">
                <a16:creationId xmlns:a16="http://schemas.microsoft.com/office/drawing/2014/main" xmlns="" id="{2589849D-8DD6-BC08-0A41-F84E592E7D48}"/>
              </a:ext>
            </a:extLst>
          </p:cNvPr>
          <p:cNvSpPr>
            <a:spLocks noGrp="1"/>
          </p:cNvSpPr>
          <p:nvPr>
            <p:ph type="sldNum" sz="quarter" idx="12"/>
          </p:nvPr>
        </p:nvSpPr>
        <p:spPr/>
        <p:txBody>
          <a:bodyPr/>
          <a:lstStyle/>
          <a:p>
            <a:fld id="{7391B0E1-8AAF-844E-991B-0815B82E6915}" type="slidenum">
              <a:rPr kumimoji="1" lang="ja-JP" altLang="en-US" smtClean="0"/>
              <a:t>15</a:t>
            </a:fld>
            <a:endParaRPr kumimoji="1" lang="ja-JP" altLang="en-US"/>
          </a:p>
        </p:txBody>
      </p:sp>
    </p:spTree>
    <p:extLst>
      <p:ext uri="{BB962C8B-B14F-4D97-AF65-F5344CB8AC3E}">
        <p14:creationId xmlns:p14="http://schemas.microsoft.com/office/powerpoint/2010/main" val="398286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a:extLst>
              <a:ext uri="{FF2B5EF4-FFF2-40B4-BE49-F238E27FC236}">
                <a16:creationId xmlns:a16="http://schemas.microsoft.com/office/drawing/2014/main" xmlns="" id="{FC05E6FD-7BB7-5FEE-7DFF-8C604718A616}"/>
              </a:ext>
            </a:extLst>
          </p:cNvPr>
          <p:cNvSpPr txBox="1">
            <a:spLocks noChangeArrowheads="1"/>
          </p:cNvSpPr>
          <p:nvPr/>
        </p:nvSpPr>
        <p:spPr bwMode="auto">
          <a:xfrm>
            <a:off x="0" y="0"/>
            <a:ext cx="1247241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MS PGothic" panose="020B0600070205080204" pitchFamily="34" charset="-128"/>
              </a:defRPr>
            </a:lvl1pPr>
            <a:lvl2pPr marL="742950" indent="-285750">
              <a:defRPr kumimoji="1">
                <a:solidFill>
                  <a:schemeClr val="tx1"/>
                </a:solidFill>
                <a:latin typeface="Arial" panose="020B0604020202020204" pitchFamily="34" charset="0"/>
                <a:ea typeface="MS PGothic" panose="020B0600070205080204" pitchFamily="34" charset="-128"/>
              </a:defRPr>
            </a:lvl2pPr>
            <a:lvl3pPr marL="1143000" indent="-228600">
              <a:defRPr kumimoji="1">
                <a:solidFill>
                  <a:schemeClr val="tx1"/>
                </a:solidFill>
                <a:latin typeface="Arial" panose="020B0604020202020204" pitchFamily="34" charset="0"/>
                <a:ea typeface="MS PGothic" panose="020B0600070205080204" pitchFamily="34" charset="-128"/>
              </a:defRPr>
            </a:lvl3pPr>
            <a:lvl4pPr marL="1600200" indent="-228600">
              <a:defRPr kumimoji="1">
                <a:solidFill>
                  <a:schemeClr val="tx1"/>
                </a:solidFill>
                <a:latin typeface="Arial" panose="020B0604020202020204" pitchFamily="34" charset="0"/>
                <a:ea typeface="MS PGothic" panose="020B0600070205080204" pitchFamily="34" charset="-128"/>
              </a:defRPr>
            </a:lvl4pPr>
            <a:lvl5pPr marL="2057400" indent="-228600">
              <a:defRPr kumimoj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MS PGothic" panose="020B0600070205080204" pitchFamily="34" charset="-128"/>
              </a:defRPr>
            </a:lvl9pPr>
          </a:lstStyle>
          <a:p>
            <a:r>
              <a:rPr lang="en-US" altLang="ja-JP" sz="3000" dirty="0">
                <a:latin typeface="Hiragino Sans W4" panose="020B0400000000000000" pitchFamily="34" charset="-128"/>
                <a:ea typeface="Hiragino Sans W4" panose="020B0400000000000000" pitchFamily="34" charset="-128"/>
                <a:cs typeface="Hiragino Sans W3" panose="020B0300000000000000" pitchFamily="34" charset="-128"/>
              </a:rPr>
              <a:t>Detection of a </a:t>
            </a:r>
            <a:r>
              <a:rPr lang="en-US" altLang="ja-JP" sz="3000" dirty="0" err="1">
                <a:latin typeface="Hiragino Sans W4" panose="020B0400000000000000" pitchFamily="34" charset="-128"/>
                <a:ea typeface="Hiragino Sans W4" panose="020B0400000000000000" pitchFamily="34" charset="-128"/>
                <a:cs typeface="Hiragino Sans W3" panose="020B0300000000000000" pitchFamily="34" charset="-128"/>
              </a:rPr>
              <a:t>PeVatron</a:t>
            </a:r>
            <a:r>
              <a:rPr lang="en-US" altLang="ja-JP" sz="3000" dirty="0">
                <a:latin typeface="Hiragino Sans W4" panose="020B0400000000000000" pitchFamily="34" charset="-128"/>
                <a:ea typeface="Hiragino Sans W4" panose="020B0400000000000000" pitchFamily="34" charset="-128"/>
                <a:cs typeface="Hiragino Sans W3" panose="020B0300000000000000" pitchFamily="34" charset="-128"/>
              </a:rPr>
              <a:t> Candidate</a:t>
            </a:r>
            <a:r>
              <a:rPr lang="ja-JP" altLang="en-US" sz="3000">
                <a:latin typeface="Hiragino Sans W4" panose="020B0400000000000000" pitchFamily="34" charset="-128"/>
                <a:ea typeface="Hiragino Sans W4" panose="020B0400000000000000" pitchFamily="34" charset="-128"/>
                <a:cs typeface="Hiragino Sans W3" panose="020B0300000000000000" pitchFamily="34" charset="-128"/>
              </a:rPr>
              <a:t>：</a:t>
            </a:r>
            <a:r>
              <a:rPr lang="en-US" altLang="ja-JP" sz="3000" dirty="0">
                <a:latin typeface="Hiragino Sans W4" panose="020B0400000000000000" pitchFamily="34" charset="-128"/>
                <a:ea typeface="Hiragino Sans W4" panose="020B0400000000000000" pitchFamily="34" charset="-128"/>
                <a:cs typeface="Hiragino Sans W3" panose="020B0300000000000000" pitchFamily="34" charset="-128"/>
              </a:rPr>
              <a:t>SNR G106.3+2.7 (2021)</a:t>
            </a:r>
          </a:p>
        </p:txBody>
      </p:sp>
      <p:grpSp>
        <p:nvGrpSpPr>
          <p:cNvPr id="9" name="グループ化 8">
            <a:extLst>
              <a:ext uri="{FF2B5EF4-FFF2-40B4-BE49-F238E27FC236}">
                <a16:creationId xmlns:a16="http://schemas.microsoft.com/office/drawing/2014/main" xmlns="" id="{A8CF3F7F-88F4-59D8-A259-6C299B47136A}"/>
              </a:ext>
            </a:extLst>
          </p:cNvPr>
          <p:cNvGrpSpPr>
            <a:grpSpLocks noChangeAspect="1"/>
          </p:cNvGrpSpPr>
          <p:nvPr/>
        </p:nvGrpSpPr>
        <p:grpSpPr>
          <a:xfrm>
            <a:off x="245369" y="952019"/>
            <a:ext cx="5120462" cy="4680000"/>
            <a:chOff x="126390" y="620629"/>
            <a:chExt cx="5038344" cy="4604946"/>
          </a:xfrm>
        </p:grpSpPr>
        <p:grpSp>
          <p:nvGrpSpPr>
            <p:cNvPr id="2" name="グループ化 1">
              <a:extLst>
                <a:ext uri="{FF2B5EF4-FFF2-40B4-BE49-F238E27FC236}">
                  <a16:creationId xmlns:a16="http://schemas.microsoft.com/office/drawing/2014/main" xmlns="" id="{46186C26-83F1-5027-846F-2E47BDA4B609}"/>
                </a:ext>
              </a:extLst>
            </p:cNvPr>
            <p:cNvGrpSpPr/>
            <p:nvPr/>
          </p:nvGrpSpPr>
          <p:grpSpPr>
            <a:xfrm>
              <a:off x="126390" y="620629"/>
              <a:ext cx="5038344" cy="4604946"/>
              <a:chOff x="12789" y="1362075"/>
              <a:chExt cx="5038344" cy="4604946"/>
            </a:xfrm>
          </p:grpSpPr>
          <p:pic>
            <p:nvPicPr>
              <p:cNvPr id="5" name="図 4" descr="グラフィカル ユーザー インターフェイス&#10;&#10;低い精度で自動的に生成された説明">
                <a:extLst>
                  <a:ext uri="{FF2B5EF4-FFF2-40B4-BE49-F238E27FC236}">
                    <a16:creationId xmlns:a16="http://schemas.microsoft.com/office/drawing/2014/main" xmlns="" id="{EB936045-1266-C825-A55B-19EF5F1E707C}"/>
                  </a:ext>
                </a:extLst>
              </p:cNvPr>
              <p:cNvPicPr>
                <a:picLocks noChangeAspect="1"/>
              </p:cNvPicPr>
              <p:nvPr/>
            </p:nvPicPr>
            <p:blipFill>
              <a:blip r:embed="rId3"/>
              <a:stretch>
                <a:fillRect/>
              </a:stretch>
            </p:blipFill>
            <p:spPr>
              <a:xfrm>
                <a:off x="12789" y="1680670"/>
                <a:ext cx="5038344" cy="4286351"/>
              </a:xfrm>
              <a:prstGeom prst="rect">
                <a:avLst/>
              </a:prstGeom>
            </p:spPr>
          </p:pic>
          <p:sp>
            <p:nvSpPr>
              <p:cNvPr id="11" name="正方形/長方形 10">
                <a:extLst>
                  <a:ext uri="{FF2B5EF4-FFF2-40B4-BE49-F238E27FC236}">
                    <a16:creationId xmlns:a16="http://schemas.microsoft.com/office/drawing/2014/main" xmlns="" id="{F42BD4D3-8F3C-627A-656F-BFD1F574434C}"/>
                  </a:ext>
                </a:extLst>
              </p:cNvPr>
              <p:cNvSpPr/>
              <p:nvPr/>
            </p:nvSpPr>
            <p:spPr>
              <a:xfrm>
                <a:off x="691600" y="1362075"/>
                <a:ext cx="4093495" cy="276999"/>
              </a:xfrm>
              <a:prstGeom prst="rect">
                <a:avLst/>
              </a:prstGeom>
              <a:ln w="25400">
                <a:noFill/>
              </a:ln>
            </p:spPr>
            <p:txBody>
              <a:bodyPr wrap="square" tIns="0" bIns="0">
                <a:spAutoFit/>
              </a:bodyPr>
              <a:lstStyle/>
              <a:p>
                <a:r>
                  <a:rPr lang="en-US" altLang="ja-JP" dirty="0">
                    <a:latin typeface="Hiragino Sans W4" panose="020B0400000000000000" pitchFamily="34" charset="-128"/>
                    <a:ea typeface="Hiragino Sans W4" panose="020B0400000000000000" pitchFamily="34" charset="-128"/>
                  </a:rPr>
                  <a:t>SNR G106.3+2.7 (E &gt;10 </a:t>
                </a:r>
                <a:r>
                  <a:rPr lang="en-US" altLang="ja-JP" dirty="0" err="1">
                    <a:latin typeface="Hiragino Sans W4" panose="020B0400000000000000" pitchFamily="34" charset="-128"/>
                    <a:ea typeface="Hiragino Sans W4" panose="020B0400000000000000" pitchFamily="34" charset="-128"/>
                  </a:rPr>
                  <a:t>TeV</a:t>
                </a:r>
                <a:r>
                  <a:rPr lang="en-US" altLang="ja-JP" dirty="0">
                    <a:latin typeface="Hiragino Sans W4" panose="020B0400000000000000" pitchFamily="34" charset="-128"/>
                    <a:ea typeface="Hiragino Sans W4" panose="020B0400000000000000" pitchFamily="34" charset="-128"/>
                  </a:rPr>
                  <a:t>)</a:t>
                </a:r>
                <a:r>
                  <a:rPr lang="en-US" altLang="ja-JP" baseline="30000" dirty="0">
                    <a:latin typeface="Hiragino Sans W4" panose="020B0400000000000000" pitchFamily="34" charset="-128"/>
                    <a:ea typeface="Hiragino Sans W4" panose="020B0400000000000000" pitchFamily="34" charset="-128"/>
                  </a:rPr>
                  <a:t>1</a:t>
                </a:r>
                <a:endParaRPr lang="ja-JP" altLang="en-US" baseline="30000" dirty="0">
                  <a:latin typeface="Hiragino Sans W4" panose="020B0400000000000000" pitchFamily="34" charset="-128"/>
                  <a:ea typeface="Hiragino Sans W4" panose="020B0400000000000000" pitchFamily="34" charset="-128"/>
                </a:endParaRPr>
              </a:p>
            </p:txBody>
          </p:sp>
          <p:sp>
            <p:nvSpPr>
              <p:cNvPr id="4" name="テキスト ボックス 3">
                <a:extLst>
                  <a:ext uri="{FF2B5EF4-FFF2-40B4-BE49-F238E27FC236}">
                    <a16:creationId xmlns:a16="http://schemas.microsoft.com/office/drawing/2014/main" xmlns="" id="{5BA19E05-0C57-311A-A512-CFC0856AECEF}"/>
                  </a:ext>
                </a:extLst>
              </p:cNvPr>
              <p:cNvSpPr txBox="1"/>
              <p:nvPr/>
            </p:nvSpPr>
            <p:spPr>
              <a:xfrm>
                <a:off x="535576" y="3639179"/>
                <a:ext cx="2068195" cy="369332"/>
              </a:xfrm>
              <a:prstGeom prst="rect">
                <a:avLst/>
              </a:prstGeom>
              <a:noFill/>
            </p:spPr>
            <p:txBody>
              <a:bodyPr wrap="none" rtlCol="0">
                <a:spAutoFit/>
              </a:bodyPr>
              <a:lstStyle/>
              <a:p>
                <a:r>
                  <a:rPr lang="en-US" altLang="ja-JP" b="1" dirty="0">
                    <a:solidFill>
                      <a:srgbClr val="31FBFC"/>
                    </a:solidFill>
                    <a:latin typeface="Hiragino Sans GB W3" panose="020B0300000000000000" pitchFamily="34" charset="-128"/>
                    <a:ea typeface="Hiragino Sans GB W3" panose="020B0300000000000000" pitchFamily="34" charset="-128"/>
                  </a:rPr>
                  <a:t>Molecular cloud</a:t>
                </a:r>
                <a:endParaRPr kumimoji="1" lang="ja-JP" altLang="en-US" b="1">
                  <a:solidFill>
                    <a:srgbClr val="31FBFC"/>
                  </a:solidFill>
                  <a:latin typeface="Hiragino Sans GB W3" panose="020B0300000000000000" pitchFamily="34" charset="-128"/>
                  <a:ea typeface="Hiragino Sans GB W3" panose="020B0300000000000000" pitchFamily="34" charset="-128"/>
                </a:endParaRPr>
              </a:p>
            </p:txBody>
          </p:sp>
        </p:grpSp>
        <p:sp>
          <p:nvSpPr>
            <p:cNvPr id="10" name="テキスト ボックス 9">
              <a:extLst>
                <a:ext uri="{FF2B5EF4-FFF2-40B4-BE49-F238E27FC236}">
                  <a16:creationId xmlns:a16="http://schemas.microsoft.com/office/drawing/2014/main" xmlns="" id="{03A7928C-FDCB-8D30-B745-9CECD31C7B59}"/>
                </a:ext>
              </a:extLst>
            </p:cNvPr>
            <p:cNvSpPr txBox="1"/>
            <p:nvPr/>
          </p:nvSpPr>
          <p:spPr>
            <a:xfrm>
              <a:off x="516688" y="4521132"/>
              <a:ext cx="1888659" cy="276999"/>
            </a:xfrm>
            <a:prstGeom prst="rect">
              <a:avLst/>
            </a:prstGeom>
            <a:noFill/>
          </p:spPr>
          <p:txBody>
            <a:bodyPr wrap="none" rtlCol="0">
              <a:spAutoFit/>
            </a:bodyPr>
            <a:lstStyle/>
            <a:p>
              <a:r>
                <a:rPr kumimoji="1" lang="en-US" altLang="ja-JP" sz="1200" dirty="0">
                  <a:solidFill>
                    <a:schemeClr val="bg1"/>
                  </a:solidFill>
                  <a:latin typeface="Hiragino Sans W4" panose="020B0400000000000000" pitchFamily="34" charset="-128"/>
                  <a:ea typeface="Hiragino Sans W4" panose="020B0400000000000000" pitchFamily="34" charset="-128"/>
                </a:rPr>
                <a:t>Point-spread function</a:t>
              </a:r>
              <a:endParaRPr kumimoji="1" lang="ja-JP" altLang="en-US" sz="1200">
                <a:solidFill>
                  <a:schemeClr val="bg1"/>
                </a:solidFill>
                <a:latin typeface="Hiragino Sans W4" panose="020B0400000000000000" pitchFamily="34" charset="-128"/>
                <a:ea typeface="Hiragino Sans W4" panose="020B0400000000000000" pitchFamily="34" charset="-128"/>
              </a:endParaRPr>
            </a:p>
          </p:txBody>
        </p:sp>
      </p:grpSp>
      <p:sp>
        <p:nvSpPr>
          <p:cNvPr id="7" name="テキスト ボックス 6">
            <a:extLst>
              <a:ext uri="{FF2B5EF4-FFF2-40B4-BE49-F238E27FC236}">
                <a16:creationId xmlns:a16="http://schemas.microsoft.com/office/drawing/2014/main" xmlns="" id="{FDC4C1B4-89B7-15A4-1C24-EFA169A53EB6}"/>
              </a:ext>
            </a:extLst>
          </p:cNvPr>
          <p:cNvSpPr txBox="1"/>
          <p:nvPr/>
        </p:nvSpPr>
        <p:spPr>
          <a:xfrm>
            <a:off x="-280612" y="5722426"/>
            <a:ext cx="8130854" cy="1015663"/>
          </a:xfrm>
          <a:prstGeom prst="rect">
            <a:avLst/>
          </a:prstGeom>
          <a:noFill/>
        </p:spPr>
        <p:txBody>
          <a:bodyPr wrap="square" rtlCol="0">
            <a:spAutoFit/>
          </a:bodyPr>
          <a:lstStyle/>
          <a:p>
            <a:pPr marL="800100" lvl="1" indent="-342900">
              <a:buFont typeface="Wingdings" pitchFamily="2" charset="2"/>
              <a:buChar char="ü"/>
            </a:pPr>
            <a:r>
              <a:rPr lang="en-US" altLang="ja-JP" sz="2000" dirty="0">
                <a:latin typeface="Hiragino Sans W4" panose="020B0400000000000000" pitchFamily="34" charset="-128"/>
                <a:ea typeface="Hiragino Sans W4" panose="020B0400000000000000" pitchFamily="34" charset="-128"/>
              </a:rPr>
              <a:t>SNR G106: discovered in radio continuum (1.4GHz)</a:t>
            </a:r>
            <a:r>
              <a:rPr lang="en-US" altLang="ja-JP" sz="2000" baseline="30000" dirty="0">
                <a:latin typeface="Hiragino Sans W4" panose="020B0400000000000000" pitchFamily="34" charset="-128"/>
                <a:ea typeface="Hiragino Sans W4" panose="020B0400000000000000" pitchFamily="34" charset="-128"/>
              </a:rPr>
              <a:t>1</a:t>
            </a:r>
          </a:p>
          <a:p>
            <a:pPr marL="800100" lvl="1" indent="-342900">
              <a:buFont typeface="Wingdings" pitchFamily="2" charset="2"/>
              <a:buChar char="ü"/>
            </a:pPr>
            <a:r>
              <a:rPr lang="en-US" altLang="ja-JP" sz="2000" dirty="0">
                <a:solidFill>
                  <a:srgbClr val="FF0000"/>
                </a:solidFill>
                <a:latin typeface="Hiragino Sans W4" panose="020B0400000000000000" pitchFamily="34" charset="-128"/>
                <a:ea typeface="Hiragino Sans W4" panose="020B0400000000000000" pitchFamily="34" charset="-128"/>
              </a:rPr>
              <a:t>Gamma-ray emission coming from a molecular cloud</a:t>
            </a:r>
          </a:p>
          <a:p>
            <a:pPr marL="800100" lvl="1" indent="-342900">
              <a:buFont typeface="Wingdings" pitchFamily="2" charset="2"/>
              <a:buChar char="ü"/>
            </a:pPr>
            <a:r>
              <a:rPr lang="en-US" altLang="ja-JP" sz="2000" dirty="0">
                <a:solidFill>
                  <a:srgbClr val="FF0000"/>
                </a:solidFill>
                <a:latin typeface="Hiragino Sans W4" panose="020B0400000000000000" pitchFamily="34" charset="-128"/>
                <a:ea typeface="Hiragino Sans W4" panose="020B0400000000000000" pitchFamily="34" charset="-128"/>
              </a:rPr>
              <a:t>Hadronic modeling gives </a:t>
            </a:r>
            <a:r>
              <a:rPr lang="en-US" altLang="ja-JP" sz="2000" dirty="0" err="1">
                <a:solidFill>
                  <a:srgbClr val="FF0000"/>
                </a:solidFill>
                <a:latin typeface="Hiragino Sans W4" panose="020B0400000000000000" pitchFamily="34" charset="-128"/>
                <a:ea typeface="Hiragino Sans W4" panose="020B0400000000000000" pitchFamily="34" charset="-128"/>
              </a:rPr>
              <a:t>E</a:t>
            </a:r>
            <a:r>
              <a:rPr lang="en-US" altLang="ja-JP" sz="2000" baseline="-25000" dirty="0" err="1">
                <a:solidFill>
                  <a:srgbClr val="FF0000"/>
                </a:solidFill>
                <a:latin typeface="Hiragino Sans W4" panose="020B0400000000000000" pitchFamily="34" charset="-128"/>
                <a:ea typeface="Hiragino Sans W4" panose="020B0400000000000000" pitchFamily="34" charset="-128"/>
              </a:rPr>
              <a:t>p,cut</a:t>
            </a:r>
            <a:r>
              <a:rPr lang="en-US" altLang="ja-JP" sz="2000" dirty="0">
                <a:solidFill>
                  <a:srgbClr val="FF0000"/>
                </a:solidFill>
                <a:latin typeface="Hiragino Sans W4" panose="020B0400000000000000" pitchFamily="34" charset="-128"/>
                <a:ea typeface="Hiragino Sans W4" panose="020B0400000000000000" pitchFamily="34" charset="-128"/>
              </a:rPr>
              <a:t> ~ 500TeV</a:t>
            </a:r>
          </a:p>
        </p:txBody>
      </p:sp>
      <p:sp>
        <p:nvSpPr>
          <p:cNvPr id="13" name="正方形/長方形 12">
            <a:extLst>
              <a:ext uri="{FF2B5EF4-FFF2-40B4-BE49-F238E27FC236}">
                <a16:creationId xmlns:a16="http://schemas.microsoft.com/office/drawing/2014/main" xmlns="" id="{C422582F-3A90-9720-EA8E-7102FB04CB60}"/>
              </a:ext>
            </a:extLst>
          </p:cNvPr>
          <p:cNvSpPr/>
          <p:nvPr/>
        </p:nvSpPr>
        <p:spPr>
          <a:xfrm>
            <a:off x="5572354" y="559053"/>
            <a:ext cx="5954452" cy="307777"/>
          </a:xfrm>
          <a:prstGeom prst="rect">
            <a:avLst/>
          </a:prstGeom>
        </p:spPr>
        <p:txBody>
          <a:bodyPr wrap="square">
            <a:spAutoFit/>
          </a:bodyPr>
          <a:lstStyle/>
          <a:p>
            <a:r>
              <a:rPr lang="en-US" altLang="ja-JP" sz="1400">
                <a:latin typeface="Hiragino Sans W4" panose="020B0400000000000000" pitchFamily="34" charset="-128"/>
                <a:ea typeface="Hiragino Sans W4" panose="020B0400000000000000" pitchFamily="34" charset="-128"/>
              </a:rPr>
              <a:t>M. Amenomori et al., Nat. Astron. Lett, 5, 460 (2021)</a:t>
            </a:r>
            <a:endParaRPr lang="en-US" altLang="ja-JP" sz="1400" dirty="0">
              <a:latin typeface="Hiragino Sans W4" panose="020B0400000000000000" pitchFamily="34" charset="-128"/>
              <a:ea typeface="Hiragino Sans W4" panose="020B0400000000000000" pitchFamily="34" charset="-128"/>
            </a:endParaRPr>
          </a:p>
        </p:txBody>
      </p:sp>
      <p:grpSp>
        <p:nvGrpSpPr>
          <p:cNvPr id="28" name="グループ化 27">
            <a:extLst>
              <a:ext uri="{FF2B5EF4-FFF2-40B4-BE49-F238E27FC236}">
                <a16:creationId xmlns:a16="http://schemas.microsoft.com/office/drawing/2014/main" xmlns="" id="{1066AABA-E926-51B1-F06E-2B8CCE9F2852}"/>
              </a:ext>
            </a:extLst>
          </p:cNvPr>
          <p:cNvGrpSpPr>
            <a:grpSpLocks noChangeAspect="1"/>
          </p:cNvGrpSpPr>
          <p:nvPr/>
        </p:nvGrpSpPr>
        <p:grpSpPr>
          <a:xfrm>
            <a:off x="5572354" y="1320105"/>
            <a:ext cx="6127293" cy="3960000"/>
            <a:chOff x="5782733" y="1557330"/>
            <a:chExt cx="5632590" cy="3640279"/>
          </a:xfrm>
        </p:grpSpPr>
        <p:pic>
          <p:nvPicPr>
            <p:cNvPr id="18" name="図 17">
              <a:extLst>
                <a:ext uri="{FF2B5EF4-FFF2-40B4-BE49-F238E27FC236}">
                  <a16:creationId xmlns:a16="http://schemas.microsoft.com/office/drawing/2014/main" xmlns="" id="{DF30DEA1-C26B-3B22-461F-156A2E9BE7BF}"/>
                </a:ext>
              </a:extLst>
            </p:cNvPr>
            <p:cNvPicPr>
              <a:picLocks noChangeAspect="1"/>
            </p:cNvPicPr>
            <p:nvPr/>
          </p:nvPicPr>
          <p:blipFill>
            <a:blip r:embed="rId4"/>
            <a:stretch>
              <a:fillRect/>
            </a:stretch>
          </p:blipFill>
          <p:spPr>
            <a:xfrm>
              <a:off x="5941619" y="1557330"/>
              <a:ext cx="5473704" cy="3640279"/>
            </a:xfrm>
            <a:prstGeom prst="rect">
              <a:avLst/>
            </a:prstGeom>
          </p:spPr>
        </p:pic>
        <p:sp>
          <p:nvSpPr>
            <p:cNvPr id="27" name="正方形/長方形 26">
              <a:extLst>
                <a:ext uri="{FF2B5EF4-FFF2-40B4-BE49-F238E27FC236}">
                  <a16:creationId xmlns:a16="http://schemas.microsoft.com/office/drawing/2014/main" xmlns="" id="{492BF69B-1B00-9B99-6334-459B89EC09A7}"/>
                </a:ext>
              </a:extLst>
            </p:cNvPr>
            <p:cNvSpPr/>
            <p:nvPr/>
          </p:nvSpPr>
          <p:spPr>
            <a:xfrm>
              <a:off x="5782733" y="4631267"/>
              <a:ext cx="372534" cy="2848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 name="テキスト ボックス 29">
            <a:extLst>
              <a:ext uri="{FF2B5EF4-FFF2-40B4-BE49-F238E27FC236}">
                <a16:creationId xmlns:a16="http://schemas.microsoft.com/office/drawing/2014/main" xmlns="" id="{0EE1222C-79D6-576B-E432-86EFD6D5A6B9}"/>
              </a:ext>
            </a:extLst>
          </p:cNvPr>
          <p:cNvSpPr txBox="1"/>
          <p:nvPr/>
        </p:nvSpPr>
        <p:spPr>
          <a:xfrm>
            <a:off x="7879055" y="5741382"/>
            <a:ext cx="4067139" cy="830997"/>
          </a:xfrm>
          <a:prstGeom prst="rect">
            <a:avLst/>
          </a:prstGeom>
          <a:noFill/>
        </p:spPr>
        <p:txBody>
          <a:bodyPr wrap="none" rtlCol="0">
            <a:spAutoFit/>
          </a:bodyPr>
          <a:lstStyle/>
          <a:p>
            <a:r>
              <a:rPr lang="es-ES" altLang="ja-JP" sz="1200" dirty="0">
                <a:effectLst/>
                <a:latin typeface="Hiragino Sans W4" panose="020B0400000000000000" pitchFamily="34" charset="-128"/>
                <a:ea typeface="Hiragino Sans W4" panose="020B0400000000000000" pitchFamily="34" charset="-128"/>
              </a:rPr>
              <a:t>1. </a:t>
            </a:r>
            <a:r>
              <a:rPr lang="es-ES" altLang="ja-JP" sz="1200" dirty="0" err="1">
                <a:effectLst/>
                <a:latin typeface="Hiragino Sans W4" panose="020B0400000000000000" pitchFamily="34" charset="-128"/>
                <a:ea typeface="Hiragino Sans W4" panose="020B0400000000000000" pitchFamily="34" charset="-128"/>
              </a:rPr>
              <a:t>Pineault</a:t>
            </a:r>
            <a:r>
              <a:rPr lang="es-ES" altLang="ja-JP" sz="1200" dirty="0">
                <a:latin typeface="Hiragino Sans W4" panose="020B0400000000000000" pitchFamily="34" charset="-128"/>
                <a:ea typeface="Hiragino Sans W4" panose="020B0400000000000000" pitchFamily="34" charset="-128"/>
              </a:rPr>
              <a:t> </a:t>
            </a:r>
            <a:r>
              <a:rPr lang="es-ES" altLang="ja-JP" sz="1200" dirty="0">
                <a:effectLst/>
                <a:latin typeface="Hiragino Sans W4" panose="020B0400000000000000" pitchFamily="34" charset="-128"/>
                <a:ea typeface="Hiragino Sans W4" panose="020B0400000000000000" pitchFamily="34" charset="-128"/>
              </a:rPr>
              <a:t>&amp; </a:t>
            </a:r>
            <a:r>
              <a:rPr lang="es-ES" altLang="ja-JP" sz="1200" dirty="0" err="1">
                <a:effectLst/>
                <a:latin typeface="Hiragino Sans W4" panose="020B0400000000000000" pitchFamily="34" charset="-128"/>
                <a:ea typeface="Hiragino Sans W4" panose="020B0400000000000000" pitchFamily="34" charset="-128"/>
              </a:rPr>
              <a:t>Joncas</a:t>
            </a:r>
            <a:r>
              <a:rPr lang="es-ES" altLang="ja-JP" sz="1200" dirty="0">
                <a:effectLst/>
                <a:latin typeface="Hiragino Sans W4" panose="020B0400000000000000" pitchFamily="34" charset="-128"/>
                <a:ea typeface="Hiragino Sans W4" panose="020B0400000000000000" pitchFamily="34" charset="-128"/>
              </a:rPr>
              <a:t>, Astron. J. </a:t>
            </a:r>
            <a:r>
              <a:rPr lang="es-ES" altLang="ja-JP" sz="1200" b="1" dirty="0">
                <a:effectLst/>
                <a:latin typeface="Hiragino Sans W4" panose="020B0400000000000000" pitchFamily="34" charset="-128"/>
                <a:ea typeface="Hiragino Sans W4" panose="020B0400000000000000" pitchFamily="34" charset="-128"/>
              </a:rPr>
              <a:t>120</a:t>
            </a:r>
            <a:r>
              <a:rPr lang="es-ES" altLang="ja-JP" sz="1200" dirty="0">
                <a:effectLst/>
                <a:latin typeface="Hiragino Sans W4" panose="020B0400000000000000" pitchFamily="34" charset="-128"/>
                <a:ea typeface="Hiragino Sans W4" panose="020B0400000000000000" pitchFamily="34" charset="-128"/>
              </a:rPr>
              <a:t>, 3218 (2000)</a:t>
            </a:r>
          </a:p>
          <a:p>
            <a:r>
              <a:rPr lang="es-ES" altLang="ja-JP" sz="1200" dirty="0" err="1">
                <a:effectLst/>
                <a:latin typeface="Hiragino Sans W4" panose="020B0400000000000000" pitchFamily="34" charset="-128"/>
                <a:ea typeface="Hiragino Sans W4" panose="020B0400000000000000" pitchFamily="34" charset="-128"/>
              </a:rPr>
              <a:t>See</a:t>
            </a:r>
            <a:r>
              <a:rPr lang="es-ES" altLang="ja-JP" sz="1200" dirty="0">
                <a:effectLst/>
                <a:latin typeface="Hiragino Sans W4" panose="020B0400000000000000" pitchFamily="34" charset="-128"/>
                <a:ea typeface="Hiragino Sans W4" panose="020B0400000000000000" pitchFamily="34" charset="-128"/>
              </a:rPr>
              <a:t> </a:t>
            </a:r>
            <a:r>
              <a:rPr lang="es-ES" altLang="ja-JP" sz="1200" dirty="0" err="1">
                <a:effectLst/>
                <a:latin typeface="Hiragino Sans W4" panose="020B0400000000000000" pitchFamily="34" charset="-128"/>
                <a:ea typeface="Hiragino Sans W4" panose="020B0400000000000000" pitchFamily="34" charset="-128"/>
              </a:rPr>
              <a:t>also</a:t>
            </a:r>
            <a:endParaRPr lang="es-ES" altLang="ja-JP" sz="1200" dirty="0">
              <a:effectLst/>
              <a:latin typeface="Hiragino Sans W4" panose="020B0400000000000000" pitchFamily="34" charset="-128"/>
              <a:ea typeface="Hiragino Sans W4" panose="020B0400000000000000" pitchFamily="34" charset="-128"/>
            </a:endParaRPr>
          </a:p>
          <a:p>
            <a:r>
              <a:rPr lang="en-US" altLang="ja-JP" sz="1200" dirty="0">
                <a:latin typeface="Hiragino Sans W4" panose="020B0400000000000000" pitchFamily="34" charset="-128"/>
                <a:ea typeface="Hiragino Sans W4" panose="020B0400000000000000" pitchFamily="34" charset="-128"/>
              </a:rPr>
              <a:t>Albert et al., </a:t>
            </a:r>
            <a:r>
              <a:rPr lang="en-US" altLang="ja-JP" sz="1200" dirty="0" err="1">
                <a:latin typeface="Hiragino Sans W4" panose="020B0400000000000000" pitchFamily="34" charset="-128"/>
                <a:ea typeface="Hiragino Sans W4" panose="020B0400000000000000" pitchFamily="34" charset="-128"/>
              </a:rPr>
              <a:t>ApJL</a:t>
            </a:r>
            <a:r>
              <a:rPr lang="en-US" altLang="ja-JP" sz="1200" dirty="0">
                <a:latin typeface="Hiragino Sans W4" panose="020B0400000000000000" pitchFamily="34" charset="-128"/>
                <a:ea typeface="Hiragino Sans W4" panose="020B0400000000000000" pitchFamily="34" charset="-128"/>
              </a:rPr>
              <a:t> 896, 29 (2020)</a:t>
            </a:r>
          </a:p>
          <a:p>
            <a:r>
              <a:rPr lang="en-US" altLang="ja-JP" sz="1200" dirty="0">
                <a:latin typeface="Hiragino Sans W4" panose="020B0400000000000000" pitchFamily="34" charset="-128"/>
                <a:ea typeface="Hiragino Sans W4" panose="020B0400000000000000" pitchFamily="34" charset="-128"/>
              </a:rPr>
              <a:t>Cao et al., Nature 594, 33 (2021)</a:t>
            </a:r>
            <a:endParaRPr lang="es-ES" altLang="ja-JP" sz="1200" dirty="0">
              <a:effectLst/>
              <a:latin typeface="Hiragino Sans W4" panose="020B0400000000000000" pitchFamily="34" charset="-128"/>
              <a:ea typeface="Hiragino Sans W4" panose="020B0400000000000000" pitchFamily="34" charset="-128"/>
            </a:endParaRPr>
          </a:p>
        </p:txBody>
      </p:sp>
      <p:sp>
        <p:nvSpPr>
          <p:cNvPr id="8" name="スライド番号プレースホルダー 7">
            <a:extLst>
              <a:ext uri="{FF2B5EF4-FFF2-40B4-BE49-F238E27FC236}">
                <a16:creationId xmlns:a16="http://schemas.microsoft.com/office/drawing/2014/main" xmlns="" id="{75D9B2A8-F47B-AB7F-496C-3C8EEF7586B5}"/>
              </a:ext>
            </a:extLst>
          </p:cNvPr>
          <p:cNvSpPr>
            <a:spLocks noGrp="1"/>
          </p:cNvSpPr>
          <p:nvPr>
            <p:ph type="sldNum" sz="quarter" idx="12"/>
          </p:nvPr>
        </p:nvSpPr>
        <p:spPr/>
        <p:txBody>
          <a:bodyPr/>
          <a:lstStyle/>
          <a:p>
            <a:fld id="{7391B0E1-8AAF-844E-991B-0815B82E6915}" type="slidenum">
              <a:rPr kumimoji="1" lang="ja-JP" altLang="en-US" smtClean="0"/>
              <a:t>16</a:t>
            </a:fld>
            <a:endParaRPr kumimoji="1" lang="ja-JP" altLang="en-US"/>
          </a:p>
        </p:txBody>
      </p:sp>
    </p:spTree>
    <p:extLst>
      <p:ext uri="{BB962C8B-B14F-4D97-AF65-F5344CB8AC3E}">
        <p14:creationId xmlns:p14="http://schemas.microsoft.com/office/powerpoint/2010/main" val="3262826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BF42B83-F8F4-CCE0-8668-763C96380C5C}"/>
            </a:ext>
          </a:extLst>
        </p:cNvPr>
        <p:cNvGrpSpPr/>
        <p:nvPr/>
      </p:nvGrpSpPr>
      <p:grpSpPr>
        <a:xfrm>
          <a:off x="0" y="0"/>
          <a:ext cx="0" cy="0"/>
          <a:chOff x="0" y="0"/>
          <a:chExt cx="0" cy="0"/>
        </a:xfrm>
      </p:grpSpPr>
      <p:sp>
        <p:nvSpPr>
          <p:cNvPr id="6" name="Text Box 7">
            <a:extLst>
              <a:ext uri="{FF2B5EF4-FFF2-40B4-BE49-F238E27FC236}">
                <a16:creationId xmlns:a16="http://schemas.microsoft.com/office/drawing/2014/main" xmlns="" id="{1BAA3A93-FB61-4B17-C2EC-8EB59B9C96A3}"/>
              </a:ext>
            </a:extLst>
          </p:cNvPr>
          <p:cNvSpPr txBox="1">
            <a:spLocks noChangeArrowheads="1"/>
          </p:cNvSpPr>
          <p:nvPr/>
        </p:nvSpPr>
        <p:spPr bwMode="auto">
          <a:xfrm>
            <a:off x="0" y="0"/>
            <a:ext cx="12192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MS PGothic" panose="020B0600070205080204" pitchFamily="34" charset="-128"/>
              </a:defRPr>
            </a:lvl1pPr>
            <a:lvl2pPr marL="742950" indent="-285750">
              <a:defRPr kumimoji="1">
                <a:solidFill>
                  <a:schemeClr val="tx1"/>
                </a:solidFill>
                <a:latin typeface="Arial" panose="020B0604020202020204" pitchFamily="34" charset="0"/>
                <a:ea typeface="MS PGothic" panose="020B0600070205080204" pitchFamily="34" charset="-128"/>
              </a:defRPr>
            </a:lvl2pPr>
            <a:lvl3pPr marL="1143000" indent="-228600">
              <a:defRPr kumimoji="1">
                <a:solidFill>
                  <a:schemeClr val="tx1"/>
                </a:solidFill>
                <a:latin typeface="Arial" panose="020B0604020202020204" pitchFamily="34" charset="0"/>
                <a:ea typeface="MS PGothic" panose="020B0600070205080204" pitchFamily="34" charset="-128"/>
              </a:defRPr>
            </a:lvl3pPr>
            <a:lvl4pPr marL="1600200" indent="-228600">
              <a:defRPr kumimoji="1">
                <a:solidFill>
                  <a:schemeClr val="tx1"/>
                </a:solidFill>
                <a:latin typeface="Arial" panose="020B0604020202020204" pitchFamily="34" charset="0"/>
                <a:ea typeface="MS PGothic" panose="020B0600070205080204" pitchFamily="34" charset="-128"/>
              </a:defRPr>
            </a:lvl4pPr>
            <a:lvl5pPr marL="2057400" indent="-228600">
              <a:defRPr kumimoj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MS PGothic" panose="020B0600070205080204" pitchFamily="34" charset="-128"/>
              </a:defRPr>
            </a:lvl9pPr>
          </a:lstStyle>
          <a:p>
            <a:r>
              <a:rPr lang="en-US" altLang="ja-JP" sz="3000" dirty="0">
                <a:latin typeface="Hiragino Sans W4" panose="020B0400000000000000" pitchFamily="34" charset="-128"/>
                <a:ea typeface="Hiragino Sans W4" panose="020B0400000000000000" pitchFamily="34" charset="-128"/>
                <a:cs typeface="Hiragino Sans W3" panose="020B0300000000000000" pitchFamily="34" charset="-128"/>
              </a:rPr>
              <a:t>MW Spectral Analysis of SNR G106.3+2.7 (Fang et al., 2022)</a:t>
            </a:r>
          </a:p>
        </p:txBody>
      </p:sp>
      <p:grpSp>
        <p:nvGrpSpPr>
          <p:cNvPr id="3" name="グループ化 2">
            <a:extLst>
              <a:ext uri="{FF2B5EF4-FFF2-40B4-BE49-F238E27FC236}">
                <a16:creationId xmlns:a16="http://schemas.microsoft.com/office/drawing/2014/main" xmlns="" id="{7991E4FD-0181-8CB2-9454-8A5262CC9E5F}"/>
              </a:ext>
            </a:extLst>
          </p:cNvPr>
          <p:cNvGrpSpPr/>
          <p:nvPr/>
        </p:nvGrpSpPr>
        <p:grpSpPr>
          <a:xfrm>
            <a:off x="1952696" y="611996"/>
            <a:ext cx="7235327" cy="4559853"/>
            <a:chOff x="1952696" y="611996"/>
            <a:chExt cx="7235327" cy="4559853"/>
          </a:xfrm>
        </p:grpSpPr>
        <p:sp>
          <p:nvSpPr>
            <p:cNvPr id="13" name="正方形/長方形 12">
              <a:extLst>
                <a:ext uri="{FF2B5EF4-FFF2-40B4-BE49-F238E27FC236}">
                  <a16:creationId xmlns:a16="http://schemas.microsoft.com/office/drawing/2014/main" xmlns="" id="{DE9DACF1-95DC-597E-509A-DB0831F15FAB}"/>
                </a:ext>
              </a:extLst>
            </p:cNvPr>
            <p:cNvSpPr/>
            <p:nvPr/>
          </p:nvSpPr>
          <p:spPr>
            <a:xfrm>
              <a:off x="2928417" y="611996"/>
              <a:ext cx="3669436" cy="307777"/>
            </a:xfrm>
            <a:prstGeom prst="rect">
              <a:avLst/>
            </a:prstGeom>
          </p:spPr>
          <p:txBody>
            <a:bodyPr wrap="square">
              <a:spAutoFit/>
            </a:bodyPr>
            <a:lstStyle/>
            <a:p>
              <a:r>
                <a:rPr kumimoji="1" lang="en-US" altLang="ja-JP" sz="1400" dirty="0">
                  <a:latin typeface="Hiragino Sans W4" panose="020B0400000000000000" pitchFamily="34" charset="-128"/>
                  <a:ea typeface="Hiragino Sans W4" panose="020B0400000000000000" pitchFamily="34" charset="-128"/>
                </a:rPr>
                <a:t>Fang</a:t>
              </a:r>
              <a:r>
                <a:rPr lang="en-US" altLang="ja-JP" sz="1400" dirty="0">
                  <a:latin typeface="Hiragino Sans W4" panose="020B0400000000000000" pitchFamily="34" charset="-128"/>
                  <a:ea typeface="Hiragino Sans W4" panose="020B0400000000000000" pitchFamily="34" charset="-128"/>
                </a:rPr>
                <a:t> et al.</a:t>
              </a:r>
              <a:r>
                <a:rPr kumimoji="1" lang="en-US" altLang="ja-JP" sz="1400" dirty="0">
                  <a:latin typeface="Hiragino Sans W4" panose="020B0400000000000000" pitchFamily="34" charset="-128"/>
                  <a:ea typeface="Hiragino Sans W4" panose="020B0400000000000000" pitchFamily="34" charset="-128"/>
                </a:rPr>
                <a:t>, PRL 129, 071101 (2022)</a:t>
              </a:r>
            </a:p>
          </p:txBody>
        </p:sp>
        <p:grpSp>
          <p:nvGrpSpPr>
            <p:cNvPr id="12" name="グループ化 11">
              <a:extLst>
                <a:ext uri="{FF2B5EF4-FFF2-40B4-BE49-F238E27FC236}">
                  <a16:creationId xmlns:a16="http://schemas.microsoft.com/office/drawing/2014/main" xmlns="" id="{B97DAA6C-F3DE-E5A8-6FCC-7965137CF0C7}"/>
                </a:ext>
              </a:extLst>
            </p:cNvPr>
            <p:cNvGrpSpPr>
              <a:grpSpLocks noChangeAspect="1"/>
            </p:cNvGrpSpPr>
            <p:nvPr/>
          </p:nvGrpSpPr>
          <p:grpSpPr>
            <a:xfrm>
              <a:off x="1952696" y="956185"/>
              <a:ext cx="7235327" cy="4215664"/>
              <a:chOff x="2274430" y="1629466"/>
              <a:chExt cx="6664950" cy="3883334"/>
            </a:xfrm>
          </p:grpSpPr>
          <p:grpSp>
            <p:nvGrpSpPr>
              <p:cNvPr id="14" name="グループ化 13">
                <a:extLst>
                  <a:ext uri="{FF2B5EF4-FFF2-40B4-BE49-F238E27FC236}">
                    <a16:creationId xmlns:a16="http://schemas.microsoft.com/office/drawing/2014/main" xmlns="" id="{24CBDD20-2EFC-92AB-B91B-AAC0AE42A8E4}"/>
                  </a:ext>
                </a:extLst>
              </p:cNvPr>
              <p:cNvGrpSpPr>
                <a:grpSpLocks noChangeAspect="1"/>
              </p:cNvGrpSpPr>
              <p:nvPr/>
            </p:nvGrpSpPr>
            <p:grpSpPr>
              <a:xfrm>
                <a:off x="2274430" y="1629466"/>
                <a:ext cx="6664950" cy="3883334"/>
                <a:chOff x="5594915" y="882645"/>
                <a:chExt cx="6031369" cy="3514178"/>
              </a:xfrm>
            </p:grpSpPr>
            <p:pic>
              <p:nvPicPr>
                <p:cNvPr id="15" name="図 14">
                  <a:extLst>
                    <a:ext uri="{FF2B5EF4-FFF2-40B4-BE49-F238E27FC236}">
                      <a16:creationId xmlns:a16="http://schemas.microsoft.com/office/drawing/2014/main" xmlns="" id="{0EE34553-D277-686E-B612-9A11F7C5FBCF}"/>
                    </a:ext>
                  </a:extLst>
                </p:cNvPr>
                <p:cNvPicPr>
                  <a:picLocks noChangeAspect="1"/>
                </p:cNvPicPr>
                <p:nvPr/>
              </p:nvPicPr>
              <p:blipFill rotWithShape="1">
                <a:blip r:embed="rId3"/>
                <a:srcRect t="10762"/>
                <a:stretch/>
              </p:blipFill>
              <p:spPr>
                <a:xfrm>
                  <a:off x="5594915" y="882645"/>
                  <a:ext cx="6031369" cy="3514178"/>
                </a:xfrm>
                <a:prstGeom prst="rect">
                  <a:avLst/>
                </a:prstGeom>
              </p:spPr>
            </p:pic>
            <p:grpSp>
              <p:nvGrpSpPr>
                <p:cNvPr id="17" name="グループ化 16">
                  <a:extLst>
                    <a:ext uri="{FF2B5EF4-FFF2-40B4-BE49-F238E27FC236}">
                      <a16:creationId xmlns:a16="http://schemas.microsoft.com/office/drawing/2014/main" xmlns="" id="{820B5698-A714-4EBA-0325-598B3DE34074}"/>
                    </a:ext>
                  </a:extLst>
                </p:cNvPr>
                <p:cNvGrpSpPr/>
                <p:nvPr/>
              </p:nvGrpSpPr>
              <p:grpSpPr>
                <a:xfrm>
                  <a:off x="7406789" y="2730650"/>
                  <a:ext cx="1740998" cy="975536"/>
                  <a:chOff x="6808911" y="1812720"/>
                  <a:chExt cx="1740998" cy="975536"/>
                </a:xfrm>
              </p:grpSpPr>
              <p:cxnSp>
                <p:nvCxnSpPr>
                  <p:cNvPr id="19" name="直線コネクタ 18">
                    <a:extLst>
                      <a:ext uri="{FF2B5EF4-FFF2-40B4-BE49-F238E27FC236}">
                        <a16:creationId xmlns:a16="http://schemas.microsoft.com/office/drawing/2014/main" xmlns="" id="{3C376674-2962-609B-92FE-C8D85C7EF57F}"/>
                      </a:ext>
                    </a:extLst>
                  </p:cNvPr>
                  <p:cNvCxnSpPr>
                    <a:cxnSpLocks/>
                  </p:cNvCxnSpPr>
                  <p:nvPr/>
                </p:nvCxnSpPr>
                <p:spPr>
                  <a:xfrm>
                    <a:off x="6808911" y="1966609"/>
                    <a:ext cx="519185" cy="0"/>
                  </a:xfrm>
                  <a:prstGeom prst="line">
                    <a:avLst/>
                  </a:prstGeom>
                  <a:ln w="25400">
                    <a:solidFill>
                      <a:srgbClr val="FF0000"/>
                    </a:solidFill>
                    <a:prstDash val="lgDashDot"/>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xmlns="" id="{9AD4DC8D-E057-B412-23D5-8BF1E5B5CA0F}"/>
                      </a:ext>
                    </a:extLst>
                  </p:cNvPr>
                  <p:cNvSpPr txBox="1"/>
                  <p:nvPr/>
                </p:nvSpPr>
                <p:spPr>
                  <a:xfrm>
                    <a:off x="7328100" y="1812720"/>
                    <a:ext cx="1221809" cy="307777"/>
                  </a:xfrm>
                  <a:prstGeom prst="rect">
                    <a:avLst/>
                  </a:prstGeom>
                  <a:noFill/>
                </p:spPr>
                <p:txBody>
                  <a:bodyPr wrap="none" rtlCol="0">
                    <a:spAutoFit/>
                  </a:bodyPr>
                  <a:lstStyle/>
                  <a:p>
                    <a:r>
                      <a:rPr lang="en-US" altLang="ja-JP" sz="1400" dirty="0">
                        <a:latin typeface="Hiragino Sans W4" panose="020B0400000000000000" pitchFamily="34" charset="-128"/>
                        <a:ea typeface="Hiragino Sans W4" panose="020B0400000000000000" pitchFamily="34" charset="-128"/>
                      </a:rPr>
                      <a:t>p</a:t>
                    </a:r>
                    <a:r>
                      <a:rPr kumimoji="1" lang="en-US" altLang="ja-JP" sz="1400" dirty="0">
                        <a:latin typeface="Hiragino Sans W4" panose="020B0400000000000000" pitchFamily="34" charset="-128"/>
                        <a:ea typeface="Hiragino Sans W4" panose="020B0400000000000000" pitchFamily="34" charset="-128"/>
                      </a:rPr>
                      <a:t> π</a:t>
                    </a:r>
                    <a:r>
                      <a:rPr kumimoji="1" lang="en-US" altLang="ja-JP" sz="1400" baseline="30000" dirty="0">
                        <a:latin typeface="Hiragino Sans W4" panose="020B0400000000000000" pitchFamily="34" charset="-128"/>
                        <a:ea typeface="Hiragino Sans W4" panose="020B0400000000000000" pitchFamily="34" charset="-128"/>
                      </a:rPr>
                      <a:t>0</a:t>
                    </a:r>
                    <a:r>
                      <a:rPr kumimoji="1" lang="en-US" altLang="ja-JP" sz="1400" dirty="0">
                        <a:latin typeface="Hiragino Sans W4" panose="020B0400000000000000" pitchFamily="34" charset="-128"/>
                        <a:ea typeface="Hiragino Sans W4" panose="020B0400000000000000" pitchFamily="34" charset="-128"/>
                      </a:rPr>
                      <a:t> decay</a:t>
                    </a:r>
                    <a:endParaRPr kumimoji="1" lang="ja-JP" altLang="en-US" sz="1400">
                      <a:latin typeface="Hiragino Sans W4" panose="020B0400000000000000" pitchFamily="34" charset="-128"/>
                      <a:ea typeface="Hiragino Sans W4" panose="020B0400000000000000" pitchFamily="34" charset="-128"/>
                    </a:endParaRPr>
                  </a:p>
                </p:txBody>
              </p:sp>
              <p:cxnSp>
                <p:nvCxnSpPr>
                  <p:cNvPr id="21" name="直線コネクタ 20">
                    <a:extLst>
                      <a:ext uri="{FF2B5EF4-FFF2-40B4-BE49-F238E27FC236}">
                        <a16:creationId xmlns:a16="http://schemas.microsoft.com/office/drawing/2014/main" xmlns="" id="{48D3D0C9-28ED-862D-13D4-FBC64FBD0EBE}"/>
                      </a:ext>
                    </a:extLst>
                  </p:cNvPr>
                  <p:cNvCxnSpPr>
                    <a:cxnSpLocks/>
                  </p:cNvCxnSpPr>
                  <p:nvPr/>
                </p:nvCxnSpPr>
                <p:spPr>
                  <a:xfrm>
                    <a:off x="6808911" y="2201071"/>
                    <a:ext cx="519185" cy="0"/>
                  </a:xfrm>
                  <a:prstGeom prst="line">
                    <a:avLst/>
                  </a:prstGeom>
                  <a:ln w="25400">
                    <a:solidFill>
                      <a:srgbClr val="C0C0C0"/>
                    </a:solidFill>
                    <a:prstDash val="dash"/>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xmlns="" id="{69AE3CC4-E8A1-8AD4-F6AC-9C35EA4C7B07}"/>
                      </a:ext>
                    </a:extLst>
                  </p:cNvPr>
                  <p:cNvSpPr txBox="1"/>
                  <p:nvPr/>
                </p:nvSpPr>
                <p:spPr>
                  <a:xfrm>
                    <a:off x="7328098" y="2064258"/>
                    <a:ext cx="535724" cy="307777"/>
                  </a:xfrm>
                  <a:prstGeom prst="rect">
                    <a:avLst/>
                  </a:prstGeom>
                  <a:noFill/>
                </p:spPr>
                <p:txBody>
                  <a:bodyPr wrap="none" rtlCol="0">
                    <a:spAutoFit/>
                  </a:bodyPr>
                  <a:lstStyle/>
                  <a:p>
                    <a:r>
                      <a:rPr lang="en-US" altLang="ja-JP" sz="1400" dirty="0">
                        <a:latin typeface="Hiragino Sans W4" panose="020B0400000000000000" pitchFamily="34" charset="-128"/>
                        <a:ea typeface="Hiragino Sans W4" panose="020B0400000000000000" pitchFamily="34" charset="-128"/>
                      </a:rPr>
                      <a:t>e IC</a:t>
                    </a:r>
                    <a:endParaRPr kumimoji="1" lang="ja-JP" altLang="en-US" sz="1400">
                      <a:latin typeface="Hiragino Sans W4" panose="020B0400000000000000" pitchFamily="34" charset="-128"/>
                      <a:ea typeface="Hiragino Sans W4" panose="020B0400000000000000" pitchFamily="34" charset="-128"/>
                    </a:endParaRPr>
                  </a:p>
                </p:txBody>
              </p:sp>
              <p:cxnSp>
                <p:nvCxnSpPr>
                  <p:cNvPr id="23" name="直線コネクタ 22">
                    <a:extLst>
                      <a:ext uri="{FF2B5EF4-FFF2-40B4-BE49-F238E27FC236}">
                        <a16:creationId xmlns:a16="http://schemas.microsoft.com/office/drawing/2014/main" xmlns="" id="{D88C35A2-1773-C67A-06E6-E69284EAD8A2}"/>
                      </a:ext>
                    </a:extLst>
                  </p:cNvPr>
                  <p:cNvCxnSpPr>
                    <a:cxnSpLocks/>
                  </p:cNvCxnSpPr>
                  <p:nvPr/>
                </p:nvCxnSpPr>
                <p:spPr>
                  <a:xfrm>
                    <a:off x="6808911" y="2423813"/>
                    <a:ext cx="519185" cy="0"/>
                  </a:xfrm>
                  <a:prstGeom prst="line">
                    <a:avLst/>
                  </a:prstGeom>
                  <a:ln w="25400">
                    <a:solidFill>
                      <a:srgbClr val="C0C0C0"/>
                    </a:solidFill>
                    <a:prstDash val="lgDashDot"/>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xmlns="" id="{9076E7AE-68B4-D921-175E-4A257BAFB144}"/>
                      </a:ext>
                    </a:extLst>
                  </p:cNvPr>
                  <p:cNvSpPr txBox="1"/>
                  <p:nvPr/>
                </p:nvSpPr>
                <p:spPr>
                  <a:xfrm>
                    <a:off x="7328098" y="2287000"/>
                    <a:ext cx="890971" cy="278519"/>
                  </a:xfrm>
                  <a:prstGeom prst="rect">
                    <a:avLst/>
                  </a:prstGeom>
                  <a:noFill/>
                </p:spPr>
                <p:txBody>
                  <a:bodyPr wrap="none" rtlCol="0">
                    <a:spAutoFit/>
                  </a:bodyPr>
                  <a:lstStyle/>
                  <a:p>
                    <a:r>
                      <a:rPr lang="en-US" altLang="ja-JP" sz="1400" dirty="0">
                        <a:latin typeface="Hiragino Sans W4" panose="020B0400000000000000" pitchFamily="34" charset="-128"/>
                        <a:ea typeface="Hiragino Sans W4" panose="020B0400000000000000" pitchFamily="34" charset="-128"/>
                      </a:rPr>
                      <a:t>e </a:t>
                    </a:r>
                    <a:r>
                      <a:rPr lang="en-US" altLang="ja-JP" sz="1400" dirty="0" err="1">
                        <a:latin typeface="Hiragino Sans W4" panose="020B0400000000000000" pitchFamily="34" charset="-128"/>
                        <a:ea typeface="Hiragino Sans W4" panose="020B0400000000000000" pitchFamily="34" charset="-128"/>
                      </a:rPr>
                      <a:t>Brems</a:t>
                    </a:r>
                    <a:r>
                      <a:rPr lang="en-US" altLang="ja-JP" sz="1400" dirty="0">
                        <a:latin typeface="Hiragino Sans W4" panose="020B0400000000000000" pitchFamily="34" charset="-128"/>
                        <a:ea typeface="Hiragino Sans W4" panose="020B0400000000000000" pitchFamily="34" charset="-128"/>
                      </a:rPr>
                      <a:t>.</a:t>
                    </a:r>
                    <a:endParaRPr kumimoji="1" lang="ja-JP" altLang="en-US" sz="1400">
                      <a:latin typeface="Hiragino Sans W4" panose="020B0400000000000000" pitchFamily="34" charset="-128"/>
                      <a:ea typeface="Hiragino Sans W4" panose="020B0400000000000000" pitchFamily="34" charset="-128"/>
                    </a:endParaRPr>
                  </a:p>
                </p:txBody>
              </p:sp>
              <p:cxnSp>
                <p:nvCxnSpPr>
                  <p:cNvPr id="25" name="直線コネクタ 24">
                    <a:extLst>
                      <a:ext uri="{FF2B5EF4-FFF2-40B4-BE49-F238E27FC236}">
                        <a16:creationId xmlns:a16="http://schemas.microsoft.com/office/drawing/2014/main" xmlns="" id="{F8E6F695-B6CB-0CA7-400D-D633280798B5}"/>
                      </a:ext>
                    </a:extLst>
                  </p:cNvPr>
                  <p:cNvCxnSpPr>
                    <a:cxnSpLocks/>
                  </p:cNvCxnSpPr>
                  <p:nvPr/>
                </p:nvCxnSpPr>
                <p:spPr>
                  <a:xfrm>
                    <a:off x="6820634" y="2658274"/>
                    <a:ext cx="519185" cy="0"/>
                  </a:xfrm>
                  <a:prstGeom prst="line">
                    <a:avLst/>
                  </a:prstGeom>
                  <a:ln w="25400">
                    <a:solidFill>
                      <a:srgbClr val="C0C0C0"/>
                    </a:solidFill>
                    <a:prstDash val="sysDot"/>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xmlns="" id="{82B6C3EC-F3B9-E5D9-05FD-991534A1D0BB}"/>
                      </a:ext>
                    </a:extLst>
                  </p:cNvPr>
                  <p:cNvSpPr txBox="1"/>
                  <p:nvPr/>
                </p:nvSpPr>
                <p:spPr>
                  <a:xfrm>
                    <a:off x="7328098" y="2509737"/>
                    <a:ext cx="760415" cy="278519"/>
                  </a:xfrm>
                  <a:prstGeom prst="rect">
                    <a:avLst/>
                  </a:prstGeom>
                  <a:noFill/>
                </p:spPr>
                <p:txBody>
                  <a:bodyPr wrap="none" rtlCol="0">
                    <a:spAutoFit/>
                  </a:bodyPr>
                  <a:lstStyle/>
                  <a:p>
                    <a:r>
                      <a:rPr lang="en-US" altLang="ja-JP" sz="1400" dirty="0">
                        <a:latin typeface="Hiragino Sans W4" panose="020B0400000000000000" pitchFamily="34" charset="-128"/>
                        <a:ea typeface="Hiragino Sans W4" panose="020B0400000000000000" pitchFamily="34" charset="-128"/>
                      </a:rPr>
                      <a:t>e Sync.</a:t>
                    </a:r>
                    <a:endParaRPr kumimoji="1" lang="ja-JP" altLang="en-US" sz="1400">
                      <a:latin typeface="Hiragino Sans W4" panose="020B0400000000000000" pitchFamily="34" charset="-128"/>
                      <a:ea typeface="Hiragino Sans W4" panose="020B0400000000000000" pitchFamily="34" charset="-128"/>
                    </a:endParaRPr>
                  </a:p>
                </p:txBody>
              </p:sp>
            </p:grpSp>
          </p:grpSp>
          <p:sp>
            <p:nvSpPr>
              <p:cNvPr id="8" name="正方形/長方形 7">
                <a:extLst>
                  <a:ext uri="{FF2B5EF4-FFF2-40B4-BE49-F238E27FC236}">
                    <a16:creationId xmlns:a16="http://schemas.microsoft.com/office/drawing/2014/main" xmlns="" id="{19C3258D-3825-0FDC-6CCE-DA13F540F637}"/>
                  </a:ext>
                </a:extLst>
              </p:cNvPr>
              <p:cNvSpPr/>
              <p:nvPr/>
            </p:nvSpPr>
            <p:spPr>
              <a:xfrm>
                <a:off x="4209354" y="3699411"/>
                <a:ext cx="1717971" cy="277964"/>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テキスト ボックス 17">
              <a:extLst>
                <a:ext uri="{FF2B5EF4-FFF2-40B4-BE49-F238E27FC236}">
                  <a16:creationId xmlns:a16="http://schemas.microsoft.com/office/drawing/2014/main" xmlns="" id="{2FC53013-3B08-3BCA-DD9E-8F628AFE39C6}"/>
                </a:ext>
              </a:extLst>
            </p:cNvPr>
            <p:cNvSpPr txBox="1"/>
            <p:nvPr/>
          </p:nvSpPr>
          <p:spPr>
            <a:xfrm>
              <a:off x="4559937" y="1749716"/>
              <a:ext cx="3525417" cy="646331"/>
            </a:xfrm>
            <a:prstGeom prst="rect">
              <a:avLst/>
            </a:prstGeom>
            <a:noFill/>
          </p:spPr>
          <p:txBody>
            <a:bodyPr wrap="square" rtlCol="0">
              <a:spAutoFit/>
            </a:bodyPr>
            <a:lstStyle/>
            <a:p>
              <a:pPr lvl="1"/>
              <a:r>
                <a:rPr lang="en-US" altLang="ja-JP" dirty="0">
                  <a:solidFill>
                    <a:srgbClr val="1A8CF6"/>
                  </a:solidFill>
                  <a:latin typeface="Hiragino Sans W4" panose="020B0400000000000000" pitchFamily="34" charset="-128"/>
                  <a:ea typeface="Hiragino Sans W4" panose="020B0400000000000000" pitchFamily="34" charset="-128"/>
                </a:rPr>
                <a:t>Fermi-LAT off-pulse flux (95%UL)</a:t>
              </a:r>
            </a:p>
          </p:txBody>
        </p:sp>
        <p:sp>
          <p:nvSpPr>
            <p:cNvPr id="28" name="テキスト ボックス 27">
              <a:extLst>
                <a:ext uri="{FF2B5EF4-FFF2-40B4-BE49-F238E27FC236}">
                  <a16:creationId xmlns:a16="http://schemas.microsoft.com/office/drawing/2014/main" xmlns="" id="{1A90CBAD-4A49-FD73-11D3-710A20AE2FFD}"/>
                </a:ext>
              </a:extLst>
            </p:cNvPr>
            <p:cNvSpPr txBox="1"/>
            <p:nvPr/>
          </p:nvSpPr>
          <p:spPr>
            <a:xfrm>
              <a:off x="4053208" y="4261418"/>
              <a:ext cx="1391728" cy="307777"/>
            </a:xfrm>
            <a:prstGeom prst="rect">
              <a:avLst/>
            </a:prstGeom>
            <a:noFill/>
          </p:spPr>
          <p:txBody>
            <a:bodyPr wrap="none" rtlCol="0">
              <a:spAutoFit/>
            </a:bodyPr>
            <a:lstStyle/>
            <a:p>
              <a:r>
                <a:rPr kumimoji="1" lang="en-US" altLang="ja-JP" sz="1400" dirty="0" err="1">
                  <a:latin typeface="Hiragino Sans W4" panose="020B0400000000000000" pitchFamily="34" charset="-128"/>
                  <a:ea typeface="Hiragino Sans W4" panose="020B0400000000000000" pitchFamily="34" charset="-128"/>
                </a:rPr>
                <a:t>n</a:t>
              </a:r>
              <a:r>
                <a:rPr kumimoji="1" lang="en-US" altLang="ja-JP" sz="1400" baseline="-25000" dirty="0" err="1">
                  <a:latin typeface="Hiragino Sans W4" panose="020B0400000000000000" pitchFamily="34" charset="-128"/>
                  <a:ea typeface="Hiragino Sans W4" panose="020B0400000000000000" pitchFamily="34" charset="-128"/>
                </a:rPr>
                <a:t>gas</a:t>
              </a:r>
              <a:r>
                <a:rPr kumimoji="1" lang="en-US" altLang="ja-JP" sz="1400" dirty="0">
                  <a:latin typeface="Hiragino Sans W4" panose="020B0400000000000000" pitchFamily="34" charset="-128"/>
                  <a:ea typeface="Hiragino Sans W4" panose="020B0400000000000000" pitchFamily="34" charset="-128"/>
                </a:rPr>
                <a:t> = 1 cm</a:t>
              </a:r>
              <a:r>
                <a:rPr kumimoji="1" lang="en-US" altLang="ja-JP" sz="1400" baseline="30000" dirty="0">
                  <a:latin typeface="Hiragino Sans W4" panose="020B0400000000000000" pitchFamily="34" charset="-128"/>
                  <a:ea typeface="Hiragino Sans W4" panose="020B0400000000000000" pitchFamily="34" charset="-128"/>
                </a:rPr>
                <a:t>-3</a:t>
              </a:r>
              <a:r>
                <a:rPr kumimoji="1" lang="en-US" altLang="ja-JP" sz="1400" dirty="0">
                  <a:latin typeface="Hiragino Sans W4" panose="020B0400000000000000" pitchFamily="34" charset="-128"/>
                  <a:ea typeface="Hiragino Sans W4" panose="020B0400000000000000" pitchFamily="34" charset="-128"/>
                </a:rPr>
                <a:t> </a:t>
              </a:r>
              <a:endParaRPr kumimoji="1" lang="ja-JP" altLang="en-US" sz="1400">
                <a:latin typeface="Hiragino Sans W4" panose="020B0400000000000000" pitchFamily="34" charset="-128"/>
                <a:ea typeface="Hiragino Sans W4" panose="020B0400000000000000" pitchFamily="34" charset="-128"/>
              </a:endParaRPr>
            </a:p>
          </p:txBody>
        </p:sp>
      </p:grpSp>
      <p:grpSp>
        <p:nvGrpSpPr>
          <p:cNvPr id="4" name="グループ化 3">
            <a:extLst>
              <a:ext uri="{FF2B5EF4-FFF2-40B4-BE49-F238E27FC236}">
                <a16:creationId xmlns:a16="http://schemas.microsoft.com/office/drawing/2014/main" xmlns="" id="{37ADC584-BC6B-9C4D-930F-BF3AE0C3EB4D}"/>
              </a:ext>
            </a:extLst>
          </p:cNvPr>
          <p:cNvGrpSpPr/>
          <p:nvPr/>
        </p:nvGrpSpPr>
        <p:grpSpPr>
          <a:xfrm>
            <a:off x="1482280" y="5206430"/>
            <a:ext cx="10432295" cy="1155900"/>
            <a:chOff x="1482280" y="5206430"/>
            <a:chExt cx="10432295" cy="1155900"/>
          </a:xfrm>
        </p:grpSpPr>
        <p:sp>
          <p:nvSpPr>
            <p:cNvPr id="7" name="テキスト ボックス 6">
              <a:extLst>
                <a:ext uri="{FF2B5EF4-FFF2-40B4-BE49-F238E27FC236}">
                  <a16:creationId xmlns:a16="http://schemas.microsoft.com/office/drawing/2014/main" xmlns="" id="{37CF9D61-2664-D4B2-89B4-F99ADCE8221E}"/>
                </a:ext>
              </a:extLst>
            </p:cNvPr>
            <p:cNvSpPr txBox="1"/>
            <p:nvPr/>
          </p:nvSpPr>
          <p:spPr>
            <a:xfrm>
              <a:off x="1482280" y="5206430"/>
              <a:ext cx="10432295" cy="1118255"/>
            </a:xfrm>
            <a:prstGeom prst="rect">
              <a:avLst/>
            </a:prstGeom>
            <a:noFill/>
          </p:spPr>
          <p:txBody>
            <a:bodyPr wrap="square" rtlCol="0">
              <a:spAutoFit/>
            </a:bodyPr>
            <a:lstStyle/>
            <a:p>
              <a:pPr marL="800100" lvl="1" indent="-342900">
                <a:spcAft>
                  <a:spcPts val="400"/>
                </a:spcAft>
                <a:buFont typeface="Wingdings" pitchFamily="2" charset="2"/>
                <a:buChar char="ü"/>
              </a:pPr>
              <a:r>
                <a:rPr lang="en-US" altLang="ja-JP" sz="2000" dirty="0">
                  <a:latin typeface="Hiragino Sans W4" panose="020B0400000000000000" pitchFamily="34" charset="-128"/>
                  <a:ea typeface="Hiragino Sans W4" panose="020B0400000000000000" pitchFamily="34" charset="-128"/>
                </a:rPr>
                <a:t>Leptonic modeling of </a:t>
              </a:r>
              <a:r>
                <a:rPr lang="en-US" altLang="ja-JP" sz="2000" dirty="0" err="1">
                  <a:latin typeface="Hiragino Sans W4" panose="020B0400000000000000" pitchFamily="34" charset="-128"/>
                  <a:ea typeface="Hiragino Sans W4" panose="020B0400000000000000" pitchFamily="34" charset="-128"/>
                </a:rPr>
                <a:t>γ</a:t>
              </a:r>
              <a:r>
                <a:rPr lang="en-US" altLang="ja-JP" sz="2000" dirty="0">
                  <a:latin typeface="Hiragino Sans W4" panose="020B0400000000000000" pitchFamily="34" charset="-128"/>
                  <a:ea typeface="Hiragino Sans W4" panose="020B0400000000000000" pitchFamily="34" charset="-128"/>
                </a:rPr>
                <a:t> violates the GeV ULs</a:t>
              </a:r>
            </a:p>
            <a:p>
              <a:pPr lvl="1">
                <a:spcAft>
                  <a:spcPts val="400"/>
                </a:spcAft>
              </a:pPr>
              <a:r>
                <a:rPr lang="en-US" altLang="ja-JP" sz="2000" dirty="0">
                  <a:latin typeface="Hiragino Sans W4" panose="020B0400000000000000" pitchFamily="34" charset="-128"/>
                  <a:ea typeface="Hiragino Sans W4" panose="020B0400000000000000" pitchFamily="34" charset="-128"/>
                </a:rPr>
                <a:t>    =&gt; </a:t>
              </a:r>
              <a:r>
                <a:rPr lang="en-US" altLang="ja-JP" sz="2000" dirty="0">
                  <a:solidFill>
                    <a:srgbClr val="FF0000"/>
                  </a:solidFill>
                  <a:latin typeface="Hiragino Sans W4" panose="020B0400000000000000" pitchFamily="34" charset="-128"/>
                  <a:ea typeface="Hiragino Sans W4" panose="020B0400000000000000" pitchFamily="34" charset="-128"/>
                </a:rPr>
                <a:t>Hadronic component is needed for </a:t>
              </a:r>
              <a:r>
                <a:rPr lang="en-US" altLang="ja-JP" sz="2000" dirty="0" err="1">
                  <a:solidFill>
                    <a:srgbClr val="FF0000"/>
                  </a:solidFill>
                  <a:latin typeface="Hiragino Sans W4" panose="020B0400000000000000" pitchFamily="34" charset="-128"/>
                  <a:ea typeface="Hiragino Sans W4" panose="020B0400000000000000" pitchFamily="34" charset="-128"/>
                </a:rPr>
                <a:t>γ</a:t>
              </a:r>
              <a:r>
                <a:rPr lang="en-US" altLang="ja-JP" sz="2000" dirty="0">
                  <a:solidFill>
                    <a:srgbClr val="FF0000"/>
                  </a:solidFill>
                  <a:latin typeface="Hiragino Sans W4" panose="020B0400000000000000" pitchFamily="34" charset="-128"/>
                  <a:ea typeface="Hiragino Sans W4" panose="020B0400000000000000" pitchFamily="34" charset="-128"/>
                </a:rPr>
                <a:t> @ 100GeV – 500TeV</a:t>
              </a:r>
            </a:p>
            <a:p>
              <a:pPr marL="800100" lvl="1" indent="-342900">
                <a:spcAft>
                  <a:spcPts val="400"/>
                </a:spcAft>
                <a:buFont typeface="Wingdings" pitchFamily="2" charset="2"/>
                <a:buChar char="ü"/>
              </a:pPr>
              <a:r>
                <a:rPr lang="en-US" altLang="ja-JP" sz="2000" dirty="0" err="1">
                  <a:latin typeface="Hiragino Sans W4" panose="020B0400000000000000" pitchFamily="34" charset="-128"/>
                  <a:ea typeface="Hiragino Sans W4" panose="020B0400000000000000" pitchFamily="34" charset="-128"/>
                </a:rPr>
                <a:t>E</a:t>
              </a:r>
              <a:r>
                <a:rPr lang="en-US" altLang="ja-JP" sz="2000" baseline="-25000" dirty="0" err="1">
                  <a:latin typeface="Hiragino Sans W4" panose="020B0400000000000000" pitchFamily="34" charset="-128"/>
                  <a:ea typeface="Hiragino Sans W4" panose="020B0400000000000000" pitchFamily="34" charset="-128"/>
                </a:rPr>
                <a:t>p,max</a:t>
              </a:r>
              <a:r>
                <a:rPr lang="en-US" altLang="ja-JP" sz="2000" dirty="0">
                  <a:latin typeface="Hiragino Sans W4" panose="020B0400000000000000" pitchFamily="34" charset="-128"/>
                  <a:ea typeface="Hiragino Sans W4" panose="020B0400000000000000" pitchFamily="34" charset="-128"/>
                </a:rPr>
                <a:t> ~ 1PeV: </a:t>
              </a:r>
            </a:p>
          </p:txBody>
        </p:sp>
        <p:grpSp>
          <p:nvGrpSpPr>
            <p:cNvPr id="34" name="グループ化 33">
              <a:extLst>
                <a:ext uri="{FF2B5EF4-FFF2-40B4-BE49-F238E27FC236}">
                  <a16:creationId xmlns:a16="http://schemas.microsoft.com/office/drawing/2014/main" xmlns="" id="{692EA5C4-13AA-2213-A8BD-6C59F4AB1CE4}"/>
                </a:ext>
              </a:extLst>
            </p:cNvPr>
            <p:cNvGrpSpPr/>
            <p:nvPr/>
          </p:nvGrpSpPr>
          <p:grpSpPr>
            <a:xfrm>
              <a:off x="4329666" y="5968630"/>
              <a:ext cx="3868084" cy="393700"/>
              <a:chOff x="3982037" y="6293227"/>
              <a:chExt cx="3868084" cy="393700"/>
            </a:xfrm>
          </p:grpSpPr>
          <p:pic>
            <p:nvPicPr>
              <p:cNvPr id="30" name="図 29">
                <a:extLst>
                  <a:ext uri="{FF2B5EF4-FFF2-40B4-BE49-F238E27FC236}">
                    <a16:creationId xmlns:a16="http://schemas.microsoft.com/office/drawing/2014/main" xmlns="" id="{39C57A60-8E51-8A91-E347-09B795E3F029}"/>
                  </a:ext>
                </a:extLst>
              </p:cNvPr>
              <p:cNvPicPr>
                <a:picLocks noChangeAspect="1"/>
              </p:cNvPicPr>
              <p:nvPr/>
            </p:nvPicPr>
            <p:blipFill>
              <a:blip r:embed="rId4"/>
              <a:srcRect r="25021"/>
              <a:stretch/>
            </p:blipFill>
            <p:spPr>
              <a:xfrm>
                <a:off x="3982037" y="6297460"/>
                <a:ext cx="2113963" cy="381000"/>
              </a:xfrm>
              <a:prstGeom prst="rect">
                <a:avLst/>
              </a:prstGeom>
            </p:spPr>
          </p:pic>
          <p:pic>
            <p:nvPicPr>
              <p:cNvPr id="32" name="図 31">
                <a:extLst>
                  <a:ext uri="{FF2B5EF4-FFF2-40B4-BE49-F238E27FC236}">
                    <a16:creationId xmlns:a16="http://schemas.microsoft.com/office/drawing/2014/main" xmlns="" id="{6F06DCA8-1D0B-BE49-53F5-67132B6BD205}"/>
                  </a:ext>
                </a:extLst>
              </p:cNvPr>
              <p:cNvPicPr>
                <a:picLocks noChangeAspect="1"/>
              </p:cNvPicPr>
              <p:nvPr/>
            </p:nvPicPr>
            <p:blipFill>
              <a:blip r:embed="rId5"/>
              <a:stretch>
                <a:fillRect/>
              </a:stretch>
            </p:blipFill>
            <p:spPr>
              <a:xfrm>
                <a:off x="6453121" y="6293227"/>
                <a:ext cx="1397000" cy="393700"/>
              </a:xfrm>
              <a:prstGeom prst="rect">
                <a:avLst/>
              </a:prstGeom>
            </p:spPr>
          </p:pic>
          <p:pic>
            <p:nvPicPr>
              <p:cNvPr id="33" name="図 32">
                <a:extLst>
                  <a:ext uri="{FF2B5EF4-FFF2-40B4-BE49-F238E27FC236}">
                    <a16:creationId xmlns:a16="http://schemas.microsoft.com/office/drawing/2014/main" xmlns="" id="{6A1AFE75-D075-ABC4-4F89-3574AAAEC738}"/>
                  </a:ext>
                </a:extLst>
              </p:cNvPr>
              <p:cNvPicPr>
                <a:picLocks noChangeAspect="1"/>
              </p:cNvPicPr>
              <p:nvPr/>
            </p:nvPicPr>
            <p:blipFill>
              <a:blip r:embed="rId4"/>
              <a:srcRect l="86987" t="4722"/>
              <a:stretch/>
            </p:blipFill>
            <p:spPr>
              <a:xfrm>
                <a:off x="6132472" y="6315452"/>
                <a:ext cx="366885" cy="363008"/>
              </a:xfrm>
              <a:prstGeom prst="rect">
                <a:avLst/>
              </a:prstGeom>
            </p:spPr>
          </p:pic>
        </p:grpSp>
      </p:grpSp>
      <p:sp>
        <p:nvSpPr>
          <p:cNvPr id="2" name="スライド番号プレースホルダー 1">
            <a:extLst>
              <a:ext uri="{FF2B5EF4-FFF2-40B4-BE49-F238E27FC236}">
                <a16:creationId xmlns:a16="http://schemas.microsoft.com/office/drawing/2014/main" xmlns="" id="{F390EF35-2D59-D228-3440-883C04E993A1}"/>
              </a:ext>
            </a:extLst>
          </p:cNvPr>
          <p:cNvSpPr>
            <a:spLocks noGrp="1"/>
          </p:cNvSpPr>
          <p:nvPr>
            <p:ph type="sldNum" sz="quarter" idx="12"/>
          </p:nvPr>
        </p:nvSpPr>
        <p:spPr/>
        <p:txBody>
          <a:bodyPr/>
          <a:lstStyle/>
          <a:p>
            <a:fld id="{7391B0E1-8AAF-844E-991B-0815B82E6915}" type="slidenum">
              <a:rPr kumimoji="1" lang="ja-JP" altLang="en-US" smtClean="0"/>
              <a:t>17</a:t>
            </a:fld>
            <a:endParaRPr kumimoji="1" lang="ja-JP" altLang="en-US"/>
          </a:p>
        </p:txBody>
      </p:sp>
      <p:sp>
        <p:nvSpPr>
          <p:cNvPr id="10" name="テキスト ボックス 9">
            <a:extLst>
              <a:ext uri="{FF2B5EF4-FFF2-40B4-BE49-F238E27FC236}">
                <a16:creationId xmlns:a16="http://schemas.microsoft.com/office/drawing/2014/main" xmlns="" id="{E9B54053-B4E3-8268-F589-9CD92A5FBE0A}"/>
              </a:ext>
            </a:extLst>
          </p:cNvPr>
          <p:cNvSpPr txBox="1"/>
          <p:nvPr/>
        </p:nvSpPr>
        <p:spPr>
          <a:xfrm>
            <a:off x="2269328" y="6393995"/>
            <a:ext cx="7092006" cy="400110"/>
          </a:xfrm>
          <a:prstGeom prst="rect">
            <a:avLst/>
          </a:prstGeom>
          <a:noFill/>
        </p:spPr>
        <p:txBody>
          <a:bodyPr wrap="none" rtlCol="0">
            <a:spAutoFit/>
          </a:bodyPr>
          <a:lstStyle/>
          <a:p>
            <a:r>
              <a:rPr lang="en-US" altLang="ja-JP" sz="2000">
                <a:latin typeface="Hiragino Sans W4" panose="020B0400000000000000" pitchFamily="34" charset="-128"/>
                <a:ea typeface="Hiragino Sans W4" panose="020B0400000000000000" pitchFamily="34" charset="-128"/>
              </a:rPr>
              <a:t>See also MAGIC Collaboration, A&amp;A 671, A12 (2023)</a:t>
            </a:r>
            <a:endParaRPr kumimoji="1" lang="en-US" altLang="ja-JP" sz="2000">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3928615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xmlns="" id="{A3ECFF0C-67DF-F3AE-663C-4451A9D55F01}"/>
              </a:ext>
            </a:extLst>
          </p:cNvPr>
          <p:cNvSpPr txBox="1"/>
          <p:nvPr/>
        </p:nvSpPr>
        <p:spPr>
          <a:xfrm>
            <a:off x="0" y="0"/>
            <a:ext cx="11673388" cy="553998"/>
          </a:xfrm>
          <a:prstGeom prst="rect">
            <a:avLst/>
          </a:prstGeom>
          <a:noFill/>
        </p:spPr>
        <p:txBody>
          <a:bodyPr wrap="none" rtlCol="0">
            <a:spAutoFit/>
          </a:bodyPr>
          <a:lstStyle/>
          <a:p>
            <a:r>
              <a:rPr kumimoji="1" lang="en-US" altLang="ja-JP" sz="3000" dirty="0">
                <a:latin typeface="Hiragino Sans W4" panose="020B0400000000000000" pitchFamily="34" charset="-128"/>
                <a:ea typeface="Hiragino Sans W4" panose="020B0400000000000000" pitchFamily="34" charset="-128"/>
              </a:rPr>
              <a:t>First Detection of Galactic Sub-</a:t>
            </a:r>
            <a:r>
              <a:rPr kumimoji="1" lang="en-US" altLang="ja-JP" sz="3000" dirty="0" err="1">
                <a:latin typeface="Hiragino Sans W4" panose="020B0400000000000000" pitchFamily="34" charset="-128"/>
                <a:ea typeface="Hiragino Sans W4" panose="020B0400000000000000" pitchFamily="34" charset="-128"/>
              </a:rPr>
              <a:t>PeV</a:t>
            </a:r>
            <a:r>
              <a:rPr kumimoji="1" lang="en-US" altLang="ja-JP" sz="3000" dirty="0">
                <a:latin typeface="Hiragino Sans W4" panose="020B0400000000000000" pitchFamily="34" charset="-128"/>
                <a:ea typeface="Hiragino Sans W4" panose="020B0400000000000000" pitchFamily="34" charset="-128"/>
              </a:rPr>
              <a:t> </a:t>
            </a:r>
            <a:r>
              <a:rPr lang="en-US" altLang="ja-JP" sz="3000" dirty="0">
                <a:latin typeface="Hiragino Sans W4" panose="020B0400000000000000" pitchFamily="34" charset="-128"/>
                <a:ea typeface="Hiragino Sans W4" panose="020B0400000000000000" pitchFamily="34" charset="-128"/>
              </a:rPr>
              <a:t>D</a:t>
            </a:r>
            <a:r>
              <a:rPr kumimoji="1" lang="en-US" altLang="ja-JP" sz="3000" dirty="0">
                <a:latin typeface="Hiragino Sans W4" panose="020B0400000000000000" pitchFamily="34" charset="-128"/>
                <a:ea typeface="Hiragino Sans W4" panose="020B0400000000000000" pitchFamily="34" charset="-128"/>
              </a:rPr>
              <a:t>iffuse </a:t>
            </a:r>
            <a:r>
              <a:rPr kumimoji="1" lang="en-US" altLang="ja-JP" sz="3000" dirty="0" err="1">
                <a:latin typeface="Hiragino Sans W4" panose="020B0400000000000000" pitchFamily="34" charset="-128"/>
                <a:ea typeface="Hiragino Sans W4" panose="020B0400000000000000" pitchFamily="34" charset="-128"/>
              </a:rPr>
              <a:t>γ</a:t>
            </a:r>
            <a:r>
              <a:rPr kumimoji="1" lang="en-US" altLang="ja-JP" sz="3000" dirty="0">
                <a:latin typeface="Hiragino Sans W4" panose="020B0400000000000000" pitchFamily="34" charset="-128"/>
                <a:ea typeface="Hiragino Sans W4" panose="020B0400000000000000" pitchFamily="34" charset="-128"/>
              </a:rPr>
              <a:t> Rays (2021)</a:t>
            </a:r>
            <a:endParaRPr kumimoji="1" lang="ja-JP" altLang="en-US" sz="3000">
              <a:latin typeface="Hiragino Sans W4" panose="020B0400000000000000" pitchFamily="34" charset="-128"/>
              <a:ea typeface="Hiragino Sans W4" panose="020B0400000000000000" pitchFamily="34" charset="-128"/>
            </a:endParaRPr>
          </a:p>
        </p:txBody>
      </p:sp>
      <p:grpSp>
        <p:nvGrpSpPr>
          <p:cNvPr id="18" name="グループ化 17">
            <a:extLst>
              <a:ext uri="{FF2B5EF4-FFF2-40B4-BE49-F238E27FC236}">
                <a16:creationId xmlns:a16="http://schemas.microsoft.com/office/drawing/2014/main" xmlns="" id="{2FC0BBE2-CCD7-1896-23A4-159403BCAB82}"/>
              </a:ext>
            </a:extLst>
          </p:cNvPr>
          <p:cNvGrpSpPr/>
          <p:nvPr/>
        </p:nvGrpSpPr>
        <p:grpSpPr>
          <a:xfrm>
            <a:off x="1798069" y="1091853"/>
            <a:ext cx="8132774" cy="5447059"/>
            <a:chOff x="503236" y="-45097"/>
            <a:chExt cx="6363661" cy="4621103"/>
          </a:xfrm>
        </p:grpSpPr>
        <p:pic>
          <p:nvPicPr>
            <p:cNvPr id="20" name="図 19">
              <a:extLst>
                <a:ext uri="{FF2B5EF4-FFF2-40B4-BE49-F238E27FC236}">
                  <a16:creationId xmlns:a16="http://schemas.microsoft.com/office/drawing/2014/main" xmlns="" id="{0EC3CC2F-F882-A929-2FA1-24D264BCB626}"/>
                </a:ext>
              </a:extLst>
            </p:cNvPr>
            <p:cNvPicPr>
              <a:picLocks noChangeAspect="1"/>
            </p:cNvPicPr>
            <p:nvPr/>
          </p:nvPicPr>
          <p:blipFill rotWithShape="1">
            <a:blip r:embed="rId3"/>
            <a:srcRect l="981"/>
            <a:stretch/>
          </p:blipFill>
          <p:spPr>
            <a:xfrm>
              <a:off x="806254" y="-45097"/>
              <a:ext cx="6060643" cy="3151848"/>
            </a:xfrm>
            <a:prstGeom prst="rect">
              <a:avLst/>
            </a:prstGeom>
          </p:spPr>
        </p:pic>
        <p:sp>
          <p:nvSpPr>
            <p:cNvPr id="21" name="テキスト ボックス 20">
              <a:extLst>
                <a:ext uri="{FF2B5EF4-FFF2-40B4-BE49-F238E27FC236}">
                  <a16:creationId xmlns:a16="http://schemas.microsoft.com/office/drawing/2014/main" xmlns="" id="{167355F2-3C09-E73B-34E2-2EC8EA2A8677}"/>
                </a:ext>
              </a:extLst>
            </p:cNvPr>
            <p:cNvSpPr txBox="1"/>
            <p:nvPr/>
          </p:nvSpPr>
          <p:spPr>
            <a:xfrm>
              <a:off x="3069634" y="101339"/>
              <a:ext cx="1683526" cy="313329"/>
            </a:xfrm>
            <a:prstGeom prst="rect">
              <a:avLst/>
            </a:prstGeom>
            <a:noFill/>
          </p:spPr>
          <p:txBody>
            <a:bodyPr wrap="none" rtlCol="0">
              <a:spAutoFit/>
            </a:bodyPr>
            <a:lstStyle/>
            <a:p>
              <a:r>
                <a:rPr kumimoji="1" lang="en-US" altLang="ja-JP" b="1" dirty="0">
                  <a:solidFill>
                    <a:schemeClr val="bg1"/>
                  </a:solidFill>
                  <a:latin typeface="Hiragino Sans W4" panose="020B0400000000000000" pitchFamily="34" charset="-128"/>
                  <a:ea typeface="Hiragino Sans W4" panose="020B0400000000000000" pitchFamily="34" charset="-128"/>
                </a:rPr>
                <a:t>Gal. coordinates</a:t>
              </a:r>
              <a:endParaRPr kumimoji="1" lang="ja-JP" altLang="en-US" b="1">
                <a:solidFill>
                  <a:schemeClr val="bg1"/>
                </a:solidFill>
                <a:latin typeface="Hiragino Sans W4" panose="020B0400000000000000" pitchFamily="34" charset="-128"/>
                <a:ea typeface="Hiragino Sans W4" panose="020B0400000000000000" pitchFamily="34" charset="-128"/>
              </a:endParaRPr>
            </a:p>
          </p:txBody>
        </p:sp>
        <p:sp>
          <p:nvSpPr>
            <p:cNvPr id="22" name="正方形/長方形 21">
              <a:extLst>
                <a:ext uri="{FF2B5EF4-FFF2-40B4-BE49-F238E27FC236}">
                  <a16:creationId xmlns:a16="http://schemas.microsoft.com/office/drawing/2014/main" xmlns="" id="{875C917F-FD46-329C-A620-F07FB61CBE04}"/>
                </a:ext>
              </a:extLst>
            </p:cNvPr>
            <p:cNvSpPr/>
            <p:nvPr/>
          </p:nvSpPr>
          <p:spPr>
            <a:xfrm>
              <a:off x="503236" y="4236566"/>
              <a:ext cx="3563447" cy="339440"/>
            </a:xfrm>
            <a:prstGeom prst="rect">
              <a:avLst/>
            </a:prstGeom>
          </p:spPr>
          <p:txBody>
            <a:bodyPr wrap="square">
              <a:spAutoFit/>
            </a:bodyPr>
            <a:lstStyle/>
            <a:p>
              <a:pPr defTabSz="914353"/>
              <a:endParaRPr lang="ja-JP" altLang="en-US" sz="2000" dirty="0">
                <a:ea typeface="游ゴシック" panose="020B0400000000000000" pitchFamily="50" charset="-128"/>
                <a:cs typeface="Times New Roman" panose="02020603050405020304" pitchFamily="18" charset="0"/>
              </a:endParaRPr>
            </a:p>
          </p:txBody>
        </p:sp>
        <p:sp>
          <p:nvSpPr>
            <p:cNvPr id="23" name="テキスト ボックス 22">
              <a:extLst>
                <a:ext uri="{FF2B5EF4-FFF2-40B4-BE49-F238E27FC236}">
                  <a16:creationId xmlns:a16="http://schemas.microsoft.com/office/drawing/2014/main" xmlns="" id="{A5C062AD-D2EF-2593-2EA2-76CB6A6AB74E}"/>
                </a:ext>
              </a:extLst>
            </p:cNvPr>
            <p:cNvSpPr txBox="1"/>
            <p:nvPr/>
          </p:nvSpPr>
          <p:spPr>
            <a:xfrm>
              <a:off x="1532862" y="2008267"/>
              <a:ext cx="1617048" cy="339440"/>
            </a:xfrm>
            <a:prstGeom prst="rect">
              <a:avLst/>
            </a:prstGeom>
            <a:noFill/>
          </p:spPr>
          <p:txBody>
            <a:bodyPr wrap="none" rtlCol="0">
              <a:spAutoFit/>
            </a:bodyPr>
            <a:lstStyle/>
            <a:p>
              <a:r>
                <a:rPr kumimoji="1" lang="en-US" altLang="ja-JP" sz="2000" b="1" dirty="0">
                  <a:solidFill>
                    <a:schemeClr val="bg1"/>
                  </a:solidFill>
                  <a:latin typeface="Hiragino Sans W4" panose="020B0400000000000000" pitchFamily="34" charset="-128"/>
                  <a:ea typeface="Hiragino Sans W4" panose="020B0400000000000000" pitchFamily="34" charset="-128"/>
                </a:rPr>
                <a:t>White</a:t>
              </a:r>
              <a:r>
                <a:rPr lang="ja-JP" altLang="en-US" sz="2000" b="1">
                  <a:solidFill>
                    <a:schemeClr val="bg1"/>
                  </a:solidFill>
                  <a:latin typeface="Hiragino Sans W4" panose="020B0400000000000000" pitchFamily="34" charset="-128"/>
                  <a:ea typeface="Hiragino Sans W4" panose="020B0400000000000000" pitchFamily="34" charset="-128"/>
                </a:rPr>
                <a:t>：</a:t>
              </a:r>
              <a:r>
                <a:rPr lang="en-US" altLang="ja-JP" sz="2000" b="1" dirty="0">
                  <a:solidFill>
                    <a:schemeClr val="bg1"/>
                  </a:solidFill>
                  <a:latin typeface="Hiragino Sans W4" panose="020B0400000000000000" pitchFamily="34" charset="-128"/>
                  <a:ea typeface="Hiragino Sans W4" panose="020B0400000000000000" pitchFamily="34" charset="-128"/>
                </a:rPr>
                <a:t>HI gas</a:t>
              </a:r>
            </a:p>
          </p:txBody>
        </p:sp>
      </p:grpSp>
      <p:sp>
        <p:nvSpPr>
          <p:cNvPr id="24" name="テキスト ボックス 23">
            <a:extLst>
              <a:ext uri="{FF2B5EF4-FFF2-40B4-BE49-F238E27FC236}">
                <a16:creationId xmlns:a16="http://schemas.microsoft.com/office/drawing/2014/main" xmlns="" id="{761DAED7-15DA-0388-B1C8-8B536D9262A3}"/>
              </a:ext>
            </a:extLst>
          </p:cNvPr>
          <p:cNvSpPr txBox="1"/>
          <p:nvPr/>
        </p:nvSpPr>
        <p:spPr>
          <a:xfrm>
            <a:off x="2884219" y="6325348"/>
            <a:ext cx="6423553" cy="461665"/>
          </a:xfrm>
          <a:prstGeom prst="rect">
            <a:avLst/>
          </a:prstGeom>
          <a:noFill/>
        </p:spPr>
        <p:txBody>
          <a:bodyPr wrap="none" rtlCol="0">
            <a:spAutoFit/>
          </a:bodyPr>
          <a:lstStyle/>
          <a:p>
            <a:pPr>
              <a:spcAft>
                <a:spcPts val="400"/>
              </a:spcAft>
            </a:pPr>
            <a:r>
              <a:rPr lang="en-US" altLang="ja-JP" sz="2400" b="1" dirty="0" err="1">
                <a:solidFill>
                  <a:srgbClr val="FF0000"/>
                </a:solidFill>
                <a:latin typeface="Hiragino Sans W4" panose="020B0400000000000000" pitchFamily="34" charset="-128"/>
                <a:ea typeface="Hiragino Sans W4" panose="020B0400000000000000" pitchFamily="34" charset="-128"/>
              </a:rPr>
              <a:t>PeVatron</a:t>
            </a:r>
            <a:r>
              <a:rPr lang="en-US" altLang="ja-JP" sz="2400" b="1" dirty="0">
                <a:solidFill>
                  <a:srgbClr val="FF0000"/>
                </a:solidFill>
                <a:latin typeface="Hiragino Sans W4" panose="020B0400000000000000" pitchFamily="34" charset="-128"/>
                <a:ea typeface="Hiragino Sans W4" panose="020B0400000000000000" pitchFamily="34" charset="-128"/>
              </a:rPr>
              <a:t>(s) must exist in the Galaxy !!</a:t>
            </a:r>
            <a:endParaRPr lang="en-US" altLang="ja-JP" sz="2400" dirty="0">
              <a:latin typeface="Hiragino Sans W4" panose="020B0400000000000000" pitchFamily="34" charset="-128"/>
              <a:ea typeface="Hiragino Sans W4" panose="020B0400000000000000" pitchFamily="34" charset="-128"/>
            </a:endParaRPr>
          </a:p>
        </p:txBody>
      </p:sp>
      <p:sp>
        <p:nvSpPr>
          <p:cNvPr id="26" name="テキスト ボックス 25">
            <a:extLst>
              <a:ext uri="{FF2B5EF4-FFF2-40B4-BE49-F238E27FC236}">
                <a16:creationId xmlns:a16="http://schemas.microsoft.com/office/drawing/2014/main" xmlns="" id="{444C2B44-B0E7-2A8E-486A-B35C47A8B0B8}"/>
              </a:ext>
            </a:extLst>
          </p:cNvPr>
          <p:cNvSpPr txBox="1"/>
          <p:nvPr/>
        </p:nvSpPr>
        <p:spPr>
          <a:xfrm>
            <a:off x="2678602" y="747851"/>
            <a:ext cx="6521337" cy="400110"/>
          </a:xfrm>
          <a:prstGeom prst="rect">
            <a:avLst/>
          </a:prstGeom>
          <a:noFill/>
        </p:spPr>
        <p:txBody>
          <a:bodyPr wrap="none" rtlCol="0">
            <a:spAutoFit/>
          </a:bodyPr>
          <a:lstStyle/>
          <a:p>
            <a:r>
              <a:rPr lang="en-US" altLang="ja-JP" sz="2000" dirty="0">
                <a:latin typeface="Hiragino Sans W4" panose="020B0400000000000000" pitchFamily="34" charset="-128"/>
                <a:ea typeface="Hiragino Sans W4" panose="020B0400000000000000" pitchFamily="34" charset="-128"/>
              </a:rPr>
              <a:t>D</a:t>
            </a:r>
            <a:r>
              <a:rPr kumimoji="1" lang="en-US" altLang="ja-JP" sz="2000" dirty="0">
                <a:latin typeface="Hiragino Sans W4" panose="020B0400000000000000" pitchFamily="34" charset="-128"/>
                <a:ea typeface="Hiragino Sans W4" panose="020B0400000000000000" pitchFamily="34" charset="-128"/>
              </a:rPr>
              <a:t>irections of </a:t>
            </a:r>
            <a:r>
              <a:rPr kumimoji="1" lang="en-US" altLang="ja-JP" sz="2000" dirty="0" err="1">
                <a:latin typeface="Hiragino Sans W4" panose="020B0400000000000000" pitchFamily="34" charset="-128"/>
                <a:ea typeface="Hiragino Sans W4" panose="020B0400000000000000" pitchFamily="34" charset="-128"/>
              </a:rPr>
              <a:t>γ</a:t>
            </a:r>
            <a:r>
              <a:rPr lang="en-US" altLang="ja-JP" sz="2000" dirty="0">
                <a:latin typeface="Hiragino Sans W4" panose="020B0400000000000000" pitchFamily="34" charset="-128"/>
                <a:ea typeface="Hiragino Sans W4" panose="020B0400000000000000" pitchFamily="34" charset="-128"/>
              </a:rPr>
              <a:t>-ray events (E &gt; 398 TeV, Yellow)</a:t>
            </a:r>
            <a:endParaRPr kumimoji="1" lang="ja-JP" altLang="en-US" sz="2000">
              <a:latin typeface="Hiragino Sans W4" panose="020B0400000000000000" pitchFamily="34" charset="-128"/>
              <a:ea typeface="Hiragino Sans W4" panose="020B0400000000000000" pitchFamily="34" charset="-128"/>
            </a:endParaRPr>
          </a:p>
        </p:txBody>
      </p:sp>
      <p:sp>
        <p:nvSpPr>
          <p:cNvPr id="29" name="正方形/長方形 28">
            <a:extLst>
              <a:ext uri="{FF2B5EF4-FFF2-40B4-BE49-F238E27FC236}">
                <a16:creationId xmlns:a16="http://schemas.microsoft.com/office/drawing/2014/main" xmlns="" id="{35E41AF3-5374-7DAE-4F16-6D5DC2237670}"/>
              </a:ext>
            </a:extLst>
          </p:cNvPr>
          <p:cNvSpPr/>
          <p:nvPr/>
        </p:nvSpPr>
        <p:spPr>
          <a:xfrm>
            <a:off x="8265312" y="486085"/>
            <a:ext cx="3911511" cy="307777"/>
          </a:xfrm>
          <a:prstGeom prst="rect">
            <a:avLst/>
          </a:prstGeom>
        </p:spPr>
        <p:txBody>
          <a:bodyPr wrap="square">
            <a:spAutoFit/>
          </a:bodyPr>
          <a:lstStyle/>
          <a:p>
            <a:pPr defTabSz="457177"/>
            <a:r>
              <a:rPr lang="en" altLang="ja-JP" sz="1400" dirty="0">
                <a:latin typeface="Hiragino Sans W4" panose="020B0400000000000000" pitchFamily="34" charset="-128"/>
                <a:ea typeface="Hiragino Sans W4" panose="020B0400000000000000" pitchFamily="34" charset="-128"/>
                <a:cs typeface="Times New Roman" panose="02020603050405020304" pitchFamily="18" charset="0"/>
              </a:rPr>
              <a:t>Amenomori+., PRL 126, 141101,(2021</a:t>
            </a:r>
            <a:r>
              <a:rPr lang="en-US" altLang="ja-JP" sz="1400" dirty="0">
                <a:latin typeface="Hiragino Sans W4" panose="020B0400000000000000" pitchFamily="34" charset="-128"/>
                <a:ea typeface="Hiragino Sans W4" panose="020B0400000000000000" pitchFamily="34" charset="-128"/>
                <a:cs typeface="Times New Roman" panose="02020603050405020304" pitchFamily="18" charset="0"/>
              </a:rPr>
              <a:t>)</a:t>
            </a:r>
          </a:p>
        </p:txBody>
      </p:sp>
      <p:sp>
        <p:nvSpPr>
          <p:cNvPr id="2" name="テキスト ボックス 1">
            <a:extLst>
              <a:ext uri="{FF2B5EF4-FFF2-40B4-BE49-F238E27FC236}">
                <a16:creationId xmlns:a16="http://schemas.microsoft.com/office/drawing/2014/main" xmlns="" id="{BB2B6076-A969-522A-E6BC-E913394F5189}"/>
              </a:ext>
            </a:extLst>
          </p:cNvPr>
          <p:cNvSpPr txBox="1"/>
          <p:nvPr/>
        </p:nvSpPr>
        <p:spPr>
          <a:xfrm>
            <a:off x="6095998" y="3242433"/>
            <a:ext cx="1818126" cy="307777"/>
          </a:xfrm>
          <a:prstGeom prst="rect">
            <a:avLst/>
          </a:prstGeom>
          <a:noFill/>
        </p:spPr>
        <p:txBody>
          <a:bodyPr wrap="none" rtlCol="0">
            <a:spAutoFit/>
          </a:bodyPr>
          <a:lstStyle/>
          <a:p>
            <a:r>
              <a:rPr kumimoji="1" lang="en-US" altLang="ja-JP" sz="1400" dirty="0">
                <a:solidFill>
                  <a:schemeClr val="bg1"/>
                </a:solidFill>
                <a:latin typeface="Hiragino Sans W4" panose="020B0400000000000000" pitchFamily="34" charset="-128"/>
                <a:ea typeface="Hiragino Sans W4" panose="020B0400000000000000" pitchFamily="34" charset="-128"/>
                <a:cs typeface="Arial" panose="020B0604020202020204" pitchFamily="34" charset="0"/>
              </a:rPr>
              <a:t>Outside the F.O.V.</a:t>
            </a:r>
            <a:endParaRPr kumimoji="1" lang="ja-JP" altLang="en-US" sz="1400">
              <a:solidFill>
                <a:schemeClr val="bg1"/>
              </a:solidFill>
              <a:latin typeface="Hiragino Sans W4" panose="020B0400000000000000" pitchFamily="34" charset="-128"/>
              <a:ea typeface="Hiragino Sans W4" panose="020B0400000000000000" pitchFamily="34" charset="-128"/>
              <a:cs typeface="Arial" panose="020B0604020202020204" pitchFamily="34" charset="0"/>
            </a:endParaRPr>
          </a:p>
        </p:txBody>
      </p:sp>
      <p:sp>
        <p:nvSpPr>
          <p:cNvPr id="5" name="テキスト ボックス 4">
            <a:extLst>
              <a:ext uri="{FF2B5EF4-FFF2-40B4-BE49-F238E27FC236}">
                <a16:creationId xmlns:a16="http://schemas.microsoft.com/office/drawing/2014/main" xmlns="" id="{85B9D2A5-8656-33EB-F2BC-59D8927C5ECC}"/>
              </a:ext>
            </a:extLst>
          </p:cNvPr>
          <p:cNvSpPr txBox="1"/>
          <p:nvPr/>
        </p:nvSpPr>
        <p:spPr>
          <a:xfrm>
            <a:off x="2243820" y="4798525"/>
            <a:ext cx="7704353" cy="1477328"/>
          </a:xfrm>
          <a:prstGeom prst="rect">
            <a:avLst/>
          </a:prstGeom>
          <a:noFill/>
        </p:spPr>
        <p:txBody>
          <a:bodyPr wrap="none" rtlCol="0">
            <a:spAutoFit/>
          </a:bodyPr>
          <a:lstStyle/>
          <a:p>
            <a:pPr marL="285750" indent="-285750">
              <a:spcAft>
                <a:spcPts val="400"/>
              </a:spcAft>
              <a:buFont typeface="Wingdings" pitchFamily="2" charset="2"/>
              <a:buChar char="ü"/>
            </a:pPr>
            <a:r>
              <a:rPr lang="en-US" altLang="ja-JP" sz="2000" dirty="0">
                <a:latin typeface="Hiragino Sans W4" panose="020B0400000000000000" pitchFamily="34" charset="-128"/>
                <a:ea typeface="Hiragino Sans W4" panose="020B0400000000000000" pitchFamily="34" charset="-128"/>
              </a:rPr>
              <a:t>6.0σ detection @ E &gt; 398 TeV</a:t>
            </a:r>
          </a:p>
          <a:p>
            <a:pPr marL="285750" indent="-285750">
              <a:spcAft>
                <a:spcPts val="400"/>
              </a:spcAft>
              <a:buFont typeface="Wingdings" pitchFamily="2" charset="2"/>
              <a:buChar char="ü"/>
            </a:pPr>
            <a:r>
              <a:rPr lang="en-US" altLang="ja-JP" sz="2000" dirty="0">
                <a:latin typeface="Hiragino Sans W4" panose="020B0400000000000000" pitchFamily="34" charset="-128"/>
                <a:ea typeface="Hiragino Sans W4" panose="020B0400000000000000" pitchFamily="34" charset="-128"/>
              </a:rPr>
              <a:t>NOT coming from </a:t>
            </a:r>
            <a:r>
              <a:rPr lang="en-US" altLang="ja-JP" sz="2000" dirty="0" err="1">
                <a:latin typeface="Hiragino Sans W4" panose="020B0400000000000000" pitchFamily="34" charset="-128"/>
                <a:ea typeface="Hiragino Sans W4" panose="020B0400000000000000" pitchFamily="34" charset="-128"/>
              </a:rPr>
              <a:t>TeVCat</a:t>
            </a:r>
            <a:r>
              <a:rPr lang="en-US" altLang="ja-JP" sz="2000" dirty="0">
                <a:latin typeface="Hiragino Sans W4" panose="020B0400000000000000" pitchFamily="34" charset="-128"/>
                <a:ea typeface="Hiragino Sans W4" panose="020B0400000000000000" pitchFamily="34" charset="-128"/>
              </a:rPr>
              <a:t> sources </a:t>
            </a:r>
            <a:r>
              <a:rPr kumimoji="1" lang="en-US" altLang="ja-JP" sz="2000" dirty="0">
                <a:latin typeface="Hiragino Sans W4" panose="020B0400000000000000" pitchFamily="34" charset="-128"/>
                <a:ea typeface="Hiragino Sans W4" panose="020B0400000000000000" pitchFamily="34" charset="-128"/>
              </a:rPr>
              <a:t>=&gt; </a:t>
            </a:r>
            <a:r>
              <a:rPr kumimoji="1" lang="en-US" altLang="ja-JP" sz="2000" u="sng" dirty="0">
                <a:latin typeface="Hiragino Sans W4" panose="020B0400000000000000" pitchFamily="34" charset="-128"/>
                <a:ea typeface="Hiragino Sans W4" panose="020B0400000000000000" pitchFamily="34" charset="-128"/>
              </a:rPr>
              <a:t>Hadronic origin</a:t>
            </a:r>
            <a:endParaRPr lang="en-US" altLang="ja-JP" sz="2000" dirty="0">
              <a:latin typeface="Hiragino Sans W4" panose="020B0400000000000000" pitchFamily="34" charset="-128"/>
              <a:ea typeface="Hiragino Sans W4" panose="020B0400000000000000" pitchFamily="34" charset="-128"/>
            </a:endParaRPr>
          </a:p>
          <a:p>
            <a:pPr marL="285750" indent="-285750">
              <a:spcAft>
                <a:spcPts val="400"/>
              </a:spcAft>
              <a:buFont typeface="Wingdings" pitchFamily="2" charset="2"/>
              <a:buChar char="ü"/>
            </a:pPr>
            <a:r>
              <a:rPr lang="en-US" altLang="ja-JP" sz="2000" dirty="0">
                <a:latin typeface="Hiragino Sans W4" panose="020B0400000000000000" pitchFamily="34" charset="-128"/>
                <a:ea typeface="Hiragino Sans W4" panose="020B0400000000000000" pitchFamily="34" charset="-128"/>
              </a:rPr>
              <a:t>BG rejection power of 1.2×10</a:t>
            </a:r>
            <a:r>
              <a:rPr lang="en-US" altLang="ja-JP" sz="2000" baseline="30000" dirty="0">
                <a:latin typeface="Hiragino Sans W4" panose="020B0400000000000000" pitchFamily="34" charset="-128"/>
                <a:ea typeface="Hiragino Sans W4" panose="020B0400000000000000" pitchFamily="34" charset="-128"/>
              </a:rPr>
              <a:t>-6 </a:t>
            </a:r>
            <a:r>
              <a:rPr lang="en-US" altLang="ja-JP" sz="2000" dirty="0">
                <a:latin typeface="Hiragino Sans W4" panose="020B0400000000000000" pitchFamily="34" charset="-128"/>
                <a:ea typeface="Hiragino Sans W4" panose="020B0400000000000000" pitchFamily="34" charset="-128"/>
              </a:rPr>
              <a:t>@ E &gt; 398TeV</a:t>
            </a:r>
          </a:p>
          <a:p>
            <a:pPr>
              <a:spcAft>
                <a:spcPts val="400"/>
              </a:spcAft>
            </a:pPr>
            <a:r>
              <a:rPr lang="en-US" altLang="ja-JP" sz="2000" dirty="0">
                <a:latin typeface="Hiragino Sans W4" panose="020B0400000000000000" pitchFamily="34" charset="-128"/>
                <a:ea typeface="Hiragino Sans W4" panose="020B0400000000000000" pitchFamily="34" charset="-128"/>
              </a:rPr>
              <a:t>    =&gt; 23 events in |b| &lt; 10° (N</a:t>
            </a:r>
            <a:r>
              <a:rPr lang="en-US" altLang="ja-JP" sz="2000" baseline="-25000" dirty="0">
                <a:latin typeface="Hiragino Sans W4" panose="020B0400000000000000" pitchFamily="34" charset="-128"/>
                <a:ea typeface="Hiragino Sans W4" panose="020B0400000000000000" pitchFamily="34" charset="-128"/>
              </a:rPr>
              <a:t>BG</a:t>
            </a:r>
            <a:r>
              <a:rPr lang="en-US" altLang="ja-JP" sz="2000" dirty="0">
                <a:latin typeface="Hiragino Sans W4" panose="020B0400000000000000" pitchFamily="34" charset="-128"/>
                <a:ea typeface="Hiragino Sans W4" panose="020B0400000000000000" pitchFamily="34" charset="-128"/>
              </a:rPr>
              <a:t> = 2.7, </a:t>
            </a:r>
            <a:r>
              <a:rPr lang="en-US" altLang="ja-JP" sz="2000" dirty="0" err="1">
                <a:latin typeface="Hiragino Sans W4" panose="020B0400000000000000" pitchFamily="34" charset="-128"/>
                <a:ea typeface="Hiragino Sans W4" panose="020B0400000000000000" pitchFamily="34" charset="-128"/>
              </a:rPr>
              <a:t>E</a:t>
            </a:r>
            <a:r>
              <a:rPr lang="en-US" altLang="ja-JP" sz="2000" baseline="-25000" dirty="0" err="1">
                <a:latin typeface="Hiragino Sans W4" panose="020B0400000000000000" pitchFamily="34" charset="-128"/>
                <a:ea typeface="Hiragino Sans W4" panose="020B0400000000000000" pitchFamily="34" charset="-128"/>
              </a:rPr>
              <a:t>γ</a:t>
            </a:r>
            <a:r>
              <a:rPr lang="en-US" altLang="ja-JP" sz="2000" baseline="-25000" dirty="0">
                <a:latin typeface="Hiragino Sans W4" panose="020B0400000000000000" pitchFamily="34" charset="-128"/>
                <a:ea typeface="Hiragino Sans W4" panose="020B0400000000000000" pitchFamily="34" charset="-128"/>
              </a:rPr>
              <a:t>, max</a:t>
            </a:r>
            <a:r>
              <a:rPr lang="en-US" altLang="ja-JP" sz="2000" dirty="0">
                <a:latin typeface="Hiragino Sans W4" panose="020B0400000000000000" pitchFamily="34" charset="-128"/>
                <a:ea typeface="Hiragino Sans W4" panose="020B0400000000000000" pitchFamily="34" charset="-128"/>
              </a:rPr>
              <a:t> = 957 TeV)</a:t>
            </a:r>
          </a:p>
        </p:txBody>
      </p:sp>
      <p:sp>
        <p:nvSpPr>
          <p:cNvPr id="6" name="スライド番号プレースホルダー 5">
            <a:extLst>
              <a:ext uri="{FF2B5EF4-FFF2-40B4-BE49-F238E27FC236}">
                <a16:creationId xmlns:a16="http://schemas.microsoft.com/office/drawing/2014/main" xmlns="" id="{1DEA0B0A-B9EC-2ADE-5457-01E94FF1C591}"/>
              </a:ext>
            </a:extLst>
          </p:cNvPr>
          <p:cNvSpPr>
            <a:spLocks noGrp="1"/>
          </p:cNvSpPr>
          <p:nvPr>
            <p:ph type="sldNum" sz="quarter" idx="12"/>
          </p:nvPr>
        </p:nvSpPr>
        <p:spPr/>
        <p:txBody>
          <a:bodyPr/>
          <a:lstStyle/>
          <a:p>
            <a:fld id="{7391B0E1-8AAF-844E-991B-0815B82E6915}" type="slidenum">
              <a:rPr kumimoji="1" lang="ja-JP" altLang="en-US" smtClean="0"/>
              <a:t>18</a:t>
            </a:fld>
            <a:endParaRPr kumimoji="1" lang="ja-JP" altLang="en-US"/>
          </a:p>
        </p:txBody>
      </p:sp>
    </p:spTree>
    <p:extLst>
      <p:ext uri="{BB962C8B-B14F-4D97-AF65-F5344CB8AC3E}">
        <p14:creationId xmlns:p14="http://schemas.microsoft.com/office/powerpoint/2010/main" val="1346955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xmlns="" id="{06B64351-FAE8-7475-8BD6-23928FD1CD83}"/>
              </a:ext>
            </a:extLst>
          </p:cNvPr>
          <p:cNvSpPr/>
          <p:nvPr/>
        </p:nvSpPr>
        <p:spPr>
          <a:xfrm>
            <a:off x="745683" y="1087649"/>
            <a:ext cx="2674852" cy="276999"/>
          </a:xfrm>
          <a:prstGeom prst="rect">
            <a:avLst/>
          </a:prstGeom>
          <a:ln w="25400">
            <a:noFill/>
          </a:ln>
        </p:spPr>
        <p:txBody>
          <a:bodyPr wrap="square" tIns="0" bIns="0">
            <a:spAutoFit/>
          </a:bodyPr>
          <a:lstStyle/>
          <a:p>
            <a:r>
              <a:rPr lang="en-US" altLang="ja-JP" b="1" dirty="0">
                <a:solidFill>
                  <a:schemeClr val="bg1"/>
                </a:solidFill>
                <a:latin typeface="Hiragino Sans W4" panose="020B0400000000000000" pitchFamily="34" charset="-128"/>
                <a:ea typeface="Hiragino Sans W4" panose="020B0400000000000000" pitchFamily="34" charset="-128"/>
              </a:rPr>
              <a:t>Crab (E &gt; 100TeV)</a:t>
            </a:r>
          </a:p>
        </p:txBody>
      </p:sp>
      <p:grpSp>
        <p:nvGrpSpPr>
          <p:cNvPr id="22" name="グループ化 21">
            <a:extLst>
              <a:ext uri="{FF2B5EF4-FFF2-40B4-BE49-F238E27FC236}">
                <a16:creationId xmlns:a16="http://schemas.microsoft.com/office/drawing/2014/main" xmlns="" id="{A09AC1FA-79F6-8928-5AC3-C49A8AE6EDA7}"/>
              </a:ext>
            </a:extLst>
          </p:cNvPr>
          <p:cNvGrpSpPr/>
          <p:nvPr/>
        </p:nvGrpSpPr>
        <p:grpSpPr>
          <a:xfrm>
            <a:off x="3964714" y="3589274"/>
            <a:ext cx="3574008" cy="3211858"/>
            <a:chOff x="4563540" y="3346931"/>
            <a:chExt cx="3574008" cy="3211858"/>
          </a:xfrm>
        </p:grpSpPr>
        <p:pic>
          <p:nvPicPr>
            <p:cNvPr id="24" name="図 23">
              <a:extLst>
                <a:ext uri="{FF2B5EF4-FFF2-40B4-BE49-F238E27FC236}">
                  <a16:creationId xmlns:a16="http://schemas.microsoft.com/office/drawing/2014/main" xmlns="" id="{CF41D510-7523-D64C-F0BC-C44D0A468DC1}"/>
                </a:ext>
              </a:extLst>
            </p:cNvPr>
            <p:cNvPicPr>
              <a:picLocks noChangeAspect="1"/>
            </p:cNvPicPr>
            <p:nvPr/>
          </p:nvPicPr>
          <p:blipFill rotWithShape="1">
            <a:blip r:embed="rId2"/>
            <a:srcRect l="51722" t="29757" r="1217"/>
            <a:stretch/>
          </p:blipFill>
          <p:spPr>
            <a:xfrm rot="5400000">
              <a:off x="4744615" y="3165856"/>
              <a:ext cx="3211858" cy="3574008"/>
            </a:xfrm>
            <a:prstGeom prst="rect">
              <a:avLst/>
            </a:prstGeom>
          </p:spPr>
        </p:pic>
        <p:sp>
          <p:nvSpPr>
            <p:cNvPr id="25" name="正方形/長方形 24">
              <a:extLst>
                <a:ext uri="{FF2B5EF4-FFF2-40B4-BE49-F238E27FC236}">
                  <a16:creationId xmlns:a16="http://schemas.microsoft.com/office/drawing/2014/main" xmlns="" id="{31307F96-E4D7-248B-11F7-47617E385B3D}"/>
                </a:ext>
              </a:extLst>
            </p:cNvPr>
            <p:cNvSpPr/>
            <p:nvPr/>
          </p:nvSpPr>
          <p:spPr>
            <a:xfrm>
              <a:off x="4764679" y="3737589"/>
              <a:ext cx="3267519" cy="553998"/>
            </a:xfrm>
            <a:prstGeom prst="rect">
              <a:avLst/>
            </a:prstGeom>
            <a:ln w="25400">
              <a:noFill/>
            </a:ln>
          </p:spPr>
          <p:txBody>
            <a:bodyPr wrap="square" tIns="0" bIns="0">
              <a:spAutoFit/>
            </a:bodyPr>
            <a:lstStyle/>
            <a:p>
              <a:pPr algn="ctr"/>
              <a:r>
                <a:rPr lang="en-US" altLang="ja-JP" b="1" dirty="0">
                  <a:solidFill>
                    <a:schemeClr val="bg1"/>
                  </a:solidFill>
                  <a:latin typeface="Hiragino Sans W4" panose="020B0400000000000000" pitchFamily="34" charset="-128"/>
                  <a:ea typeface="Hiragino Sans W4" panose="020B0400000000000000" pitchFamily="34" charset="-128"/>
                </a:rPr>
                <a:t>HESS J1849-000</a:t>
              </a:r>
            </a:p>
            <a:p>
              <a:pPr algn="ctr"/>
              <a:r>
                <a:rPr lang="en-US" altLang="ja-JP" b="1" dirty="0">
                  <a:solidFill>
                    <a:schemeClr val="bg1"/>
                  </a:solidFill>
                  <a:latin typeface="Hiragino Sans W4" panose="020B0400000000000000" pitchFamily="34" charset="-128"/>
                  <a:ea typeface="Hiragino Sans W4" panose="020B0400000000000000" pitchFamily="34" charset="-128"/>
                </a:rPr>
                <a:t>(E &gt; 100TeV)</a:t>
              </a:r>
              <a:r>
                <a:rPr lang="en-US" altLang="ja-JP" b="1" baseline="30000" dirty="0">
                  <a:solidFill>
                    <a:schemeClr val="bg1"/>
                  </a:solidFill>
                  <a:latin typeface="Hiragino Sans W4" panose="020B0400000000000000" pitchFamily="34" charset="-128"/>
                  <a:ea typeface="Hiragino Sans W4" panose="020B0400000000000000" pitchFamily="34" charset="-128"/>
                </a:rPr>
                <a:t>3</a:t>
              </a:r>
            </a:p>
          </p:txBody>
        </p:sp>
      </p:grpSp>
      <p:grpSp>
        <p:nvGrpSpPr>
          <p:cNvPr id="18" name="グループ化 17">
            <a:extLst>
              <a:ext uri="{FF2B5EF4-FFF2-40B4-BE49-F238E27FC236}">
                <a16:creationId xmlns:a16="http://schemas.microsoft.com/office/drawing/2014/main" xmlns="" id="{F4C52507-D0B6-A86E-56C1-724192A295C0}"/>
              </a:ext>
            </a:extLst>
          </p:cNvPr>
          <p:cNvGrpSpPr/>
          <p:nvPr/>
        </p:nvGrpSpPr>
        <p:grpSpPr>
          <a:xfrm>
            <a:off x="241006" y="3569164"/>
            <a:ext cx="3570864" cy="3249924"/>
            <a:chOff x="80593" y="3385082"/>
            <a:chExt cx="3570864" cy="3249924"/>
          </a:xfrm>
        </p:grpSpPr>
        <p:pic>
          <p:nvPicPr>
            <p:cNvPr id="27" name="図 26">
              <a:extLst>
                <a:ext uri="{FF2B5EF4-FFF2-40B4-BE49-F238E27FC236}">
                  <a16:creationId xmlns:a16="http://schemas.microsoft.com/office/drawing/2014/main" xmlns="" id="{A171E63E-2CD2-48EC-D8A9-A974DCC4CAE1}"/>
                </a:ext>
              </a:extLst>
            </p:cNvPr>
            <p:cNvPicPr>
              <a:picLocks noChangeAspect="1"/>
            </p:cNvPicPr>
            <p:nvPr/>
          </p:nvPicPr>
          <p:blipFill rotWithShape="1">
            <a:blip r:embed="rId3"/>
            <a:srcRect t="31598" b="867"/>
            <a:stretch/>
          </p:blipFill>
          <p:spPr>
            <a:xfrm rot="5400000">
              <a:off x="241063" y="3224612"/>
              <a:ext cx="3249924" cy="3570864"/>
            </a:xfrm>
            <a:prstGeom prst="rect">
              <a:avLst/>
            </a:prstGeom>
          </p:spPr>
        </p:pic>
        <p:sp>
          <p:nvSpPr>
            <p:cNvPr id="28" name="正方形/長方形 27">
              <a:extLst>
                <a:ext uri="{FF2B5EF4-FFF2-40B4-BE49-F238E27FC236}">
                  <a16:creationId xmlns:a16="http://schemas.microsoft.com/office/drawing/2014/main" xmlns="" id="{A6ED20DC-D700-6152-81A2-CB6A75BC420D}"/>
                </a:ext>
              </a:extLst>
            </p:cNvPr>
            <p:cNvSpPr/>
            <p:nvPr/>
          </p:nvSpPr>
          <p:spPr>
            <a:xfrm>
              <a:off x="383938" y="4952860"/>
              <a:ext cx="3267519" cy="553998"/>
            </a:xfrm>
            <a:prstGeom prst="rect">
              <a:avLst/>
            </a:prstGeom>
            <a:ln w="25400">
              <a:noFill/>
            </a:ln>
          </p:spPr>
          <p:txBody>
            <a:bodyPr wrap="square" tIns="0" bIns="0">
              <a:spAutoFit/>
            </a:bodyPr>
            <a:lstStyle/>
            <a:p>
              <a:pPr algn="ctr"/>
              <a:r>
                <a:rPr lang="en-US" altLang="ja-JP" b="1" dirty="0">
                  <a:solidFill>
                    <a:schemeClr val="bg1"/>
                  </a:solidFill>
                  <a:latin typeface="Hiragino Sans W4" panose="020B0400000000000000" pitchFamily="34" charset="-128"/>
                  <a:ea typeface="Hiragino Sans W4" panose="020B0400000000000000" pitchFamily="34" charset="-128"/>
                </a:rPr>
                <a:t>TASG J1844-038</a:t>
              </a:r>
            </a:p>
            <a:p>
              <a:pPr algn="ctr"/>
              <a:r>
                <a:rPr lang="en-US" altLang="ja-JP" b="1" dirty="0">
                  <a:solidFill>
                    <a:schemeClr val="bg1"/>
                  </a:solidFill>
                  <a:latin typeface="Hiragino Sans W4" panose="020B0400000000000000" pitchFamily="34" charset="-128"/>
                  <a:ea typeface="Hiragino Sans W4" panose="020B0400000000000000" pitchFamily="34" charset="-128"/>
                </a:rPr>
                <a:t>(E &gt; 25TeV)</a:t>
              </a:r>
              <a:r>
                <a:rPr lang="en-US" altLang="ja-JP" b="1" baseline="30000" dirty="0">
                  <a:solidFill>
                    <a:schemeClr val="bg1"/>
                  </a:solidFill>
                  <a:latin typeface="Hiragino Sans W4" panose="020B0400000000000000" pitchFamily="34" charset="-128"/>
                  <a:ea typeface="Hiragino Sans W4" panose="020B0400000000000000" pitchFamily="34" charset="-128"/>
                </a:rPr>
                <a:t>2</a:t>
              </a:r>
              <a:endParaRPr lang="en-US" altLang="ja-JP" b="1" dirty="0">
                <a:solidFill>
                  <a:schemeClr val="bg1"/>
                </a:solidFill>
                <a:latin typeface="Hiragino Sans W4" panose="020B0400000000000000" pitchFamily="34" charset="-128"/>
                <a:ea typeface="Hiragino Sans W4" panose="020B0400000000000000" pitchFamily="34" charset="-128"/>
              </a:endParaRPr>
            </a:p>
          </p:txBody>
        </p:sp>
      </p:grpSp>
      <p:sp>
        <p:nvSpPr>
          <p:cNvPr id="9" name="Text Box 7">
            <a:extLst>
              <a:ext uri="{FF2B5EF4-FFF2-40B4-BE49-F238E27FC236}">
                <a16:creationId xmlns:a16="http://schemas.microsoft.com/office/drawing/2014/main" xmlns="" id="{6227AFB0-CF51-A069-2F65-A9B700082B52}"/>
              </a:ext>
            </a:extLst>
          </p:cNvPr>
          <p:cNvSpPr txBox="1">
            <a:spLocks noChangeArrowheads="1"/>
          </p:cNvSpPr>
          <p:nvPr/>
        </p:nvSpPr>
        <p:spPr bwMode="auto">
          <a:xfrm>
            <a:off x="-7315" y="0"/>
            <a:ext cx="891722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MS PGothic" panose="020B0600070205080204" pitchFamily="34" charset="-128"/>
              </a:defRPr>
            </a:lvl1pPr>
            <a:lvl2pPr marL="742950" indent="-285750">
              <a:defRPr kumimoji="1">
                <a:solidFill>
                  <a:schemeClr val="tx1"/>
                </a:solidFill>
                <a:latin typeface="Arial" panose="020B0604020202020204" pitchFamily="34" charset="0"/>
                <a:ea typeface="MS PGothic" panose="020B0600070205080204" pitchFamily="34" charset="-128"/>
              </a:defRPr>
            </a:lvl2pPr>
            <a:lvl3pPr marL="1143000" indent="-228600">
              <a:defRPr kumimoji="1">
                <a:solidFill>
                  <a:schemeClr val="tx1"/>
                </a:solidFill>
                <a:latin typeface="Arial" panose="020B0604020202020204" pitchFamily="34" charset="0"/>
                <a:ea typeface="MS PGothic" panose="020B0600070205080204" pitchFamily="34" charset="-128"/>
              </a:defRPr>
            </a:lvl3pPr>
            <a:lvl4pPr marL="1600200" indent="-228600">
              <a:defRPr kumimoji="1">
                <a:solidFill>
                  <a:schemeClr val="tx1"/>
                </a:solidFill>
                <a:latin typeface="Arial" panose="020B0604020202020204" pitchFamily="34" charset="0"/>
                <a:ea typeface="MS PGothic" panose="020B0600070205080204" pitchFamily="34" charset="-128"/>
              </a:defRPr>
            </a:lvl4pPr>
            <a:lvl5pPr marL="2057400" indent="-228600">
              <a:defRPr kumimoj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MS PGothic" panose="020B0600070205080204" pitchFamily="34" charset="-128"/>
              </a:defRPr>
            </a:lvl9pPr>
          </a:lstStyle>
          <a:p>
            <a:r>
              <a:rPr lang="en-US" altLang="ja-JP" sz="3000" dirty="0">
                <a:latin typeface="Hiragino Sans W4" panose="020B0400000000000000" pitchFamily="34" charset="-128"/>
                <a:ea typeface="Hiragino Sans W4" panose="020B0400000000000000" pitchFamily="34" charset="-128"/>
                <a:cs typeface="Hiragino Sans W3" panose="020B0300000000000000" pitchFamily="34" charset="-128"/>
              </a:rPr>
              <a:t>Detection of Other Sub-</a:t>
            </a:r>
            <a:r>
              <a:rPr lang="en-US" altLang="ja-JP" sz="3000" dirty="0" err="1">
                <a:latin typeface="Hiragino Sans W4" panose="020B0400000000000000" pitchFamily="34" charset="-128"/>
                <a:ea typeface="Hiragino Sans W4" panose="020B0400000000000000" pitchFamily="34" charset="-128"/>
                <a:cs typeface="Hiragino Sans W3" panose="020B0300000000000000" pitchFamily="34" charset="-128"/>
              </a:rPr>
              <a:t>PeV</a:t>
            </a:r>
            <a:r>
              <a:rPr lang="en-US" altLang="ja-JP" sz="3000" dirty="0">
                <a:latin typeface="Hiragino Sans W4" panose="020B0400000000000000" pitchFamily="34" charset="-128"/>
                <a:ea typeface="Hiragino Sans W4" panose="020B0400000000000000" pitchFamily="34" charset="-128"/>
                <a:cs typeface="Hiragino Sans W3" panose="020B0300000000000000" pitchFamily="34" charset="-128"/>
              </a:rPr>
              <a:t> </a:t>
            </a:r>
            <a:r>
              <a:rPr lang="en-US" altLang="ja-JP" sz="3000" dirty="0" err="1">
                <a:latin typeface="Hiragino Sans W4" panose="020B0400000000000000" pitchFamily="34" charset="-128"/>
                <a:ea typeface="Hiragino Sans W4" panose="020B0400000000000000" pitchFamily="34" charset="-128"/>
                <a:cs typeface="Hiragino Sans W3" panose="020B0300000000000000" pitchFamily="34" charset="-128"/>
              </a:rPr>
              <a:t>γ</a:t>
            </a:r>
            <a:r>
              <a:rPr lang="en-US" altLang="ja-JP" sz="3000" dirty="0">
                <a:latin typeface="Hiragino Sans W4" panose="020B0400000000000000" pitchFamily="34" charset="-128"/>
                <a:ea typeface="Hiragino Sans W4" panose="020B0400000000000000" pitchFamily="34" charset="-128"/>
                <a:cs typeface="Hiragino Sans W3" panose="020B0300000000000000" pitchFamily="34" charset="-128"/>
              </a:rPr>
              <a:t>-Ray Sources</a:t>
            </a:r>
          </a:p>
        </p:txBody>
      </p:sp>
      <p:grpSp>
        <p:nvGrpSpPr>
          <p:cNvPr id="36" name="グループ化 35">
            <a:extLst>
              <a:ext uri="{FF2B5EF4-FFF2-40B4-BE49-F238E27FC236}">
                <a16:creationId xmlns:a16="http://schemas.microsoft.com/office/drawing/2014/main" xmlns="" id="{46805A6B-25C6-B643-FD89-CB70540E302B}"/>
              </a:ext>
            </a:extLst>
          </p:cNvPr>
          <p:cNvGrpSpPr/>
          <p:nvPr/>
        </p:nvGrpSpPr>
        <p:grpSpPr>
          <a:xfrm>
            <a:off x="84859" y="435215"/>
            <a:ext cx="3702820" cy="3183243"/>
            <a:chOff x="55675" y="483855"/>
            <a:chExt cx="3702820" cy="3183243"/>
          </a:xfrm>
        </p:grpSpPr>
        <p:grpSp>
          <p:nvGrpSpPr>
            <p:cNvPr id="32" name="グループ化 31">
              <a:extLst>
                <a:ext uri="{FF2B5EF4-FFF2-40B4-BE49-F238E27FC236}">
                  <a16:creationId xmlns:a16="http://schemas.microsoft.com/office/drawing/2014/main" xmlns="" id="{5DB1E972-B8FF-7237-F4BD-EC0F165AF31B}"/>
                </a:ext>
              </a:extLst>
            </p:cNvPr>
            <p:cNvGrpSpPr/>
            <p:nvPr/>
          </p:nvGrpSpPr>
          <p:grpSpPr>
            <a:xfrm>
              <a:off x="55675" y="483855"/>
              <a:ext cx="3702820" cy="3183243"/>
              <a:chOff x="318323" y="600585"/>
              <a:chExt cx="3702820" cy="3183243"/>
            </a:xfrm>
          </p:grpSpPr>
          <p:pic>
            <p:nvPicPr>
              <p:cNvPr id="29" name="図 28">
                <a:extLst>
                  <a:ext uri="{FF2B5EF4-FFF2-40B4-BE49-F238E27FC236}">
                    <a16:creationId xmlns:a16="http://schemas.microsoft.com/office/drawing/2014/main" xmlns="" id="{231AA89B-D851-3F9E-C1B8-3A480048C8A4}"/>
                  </a:ext>
                </a:extLst>
              </p:cNvPr>
              <p:cNvPicPr>
                <a:picLocks noChangeAspect="1"/>
              </p:cNvPicPr>
              <p:nvPr/>
            </p:nvPicPr>
            <p:blipFill rotWithShape="1">
              <a:blip r:embed="rId4"/>
              <a:srcRect b="51069"/>
              <a:stretch/>
            </p:blipFill>
            <p:spPr>
              <a:xfrm>
                <a:off x="318323" y="600585"/>
                <a:ext cx="3702820" cy="2828415"/>
              </a:xfrm>
              <a:prstGeom prst="rect">
                <a:avLst/>
              </a:prstGeom>
            </p:spPr>
          </p:pic>
          <p:pic>
            <p:nvPicPr>
              <p:cNvPr id="31" name="図 30">
                <a:extLst>
                  <a:ext uri="{FF2B5EF4-FFF2-40B4-BE49-F238E27FC236}">
                    <a16:creationId xmlns:a16="http://schemas.microsoft.com/office/drawing/2014/main" xmlns="" id="{408729D1-35FB-265F-8E00-43B447C56E38}"/>
                  </a:ext>
                </a:extLst>
              </p:cNvPr>
              <p:cNvPicPr>
                <a:picLocks noChangeAspect="1"/>
              </p:cNvPicPr>
              <p:nvPr/>
            </p:nvPicPr>
            <p:blipFill rotWithShape="1">
              <a:blip r:embed="rId4"/>
              <a:srcRect l="25622" t="94615" r="25512" b="-1"/>
              <a:stretch/>
            </p:blipFill>
            <p:spPr>
              <a:xfrm>
                <a:off x="1286011" y="3463029"/>
                <a:ext cx="1864650" cy="320799"/>
              </a:xfrm>
              <a:prstGeom prst="rect">
                <a:avLst/>
              </a:prstGeom>
            </p:spPr>
          </p:pic>
        </p:grpSp>
        <p:sp>
          <p:nvSpPr>
            <p:cNvPr id="33" name="テキスト ボックス 32">
              <a:extLst>
                <a:ext uri="{FF2B5EF4-FFF2-40B4-BE49-F238E27FC236}">
                  <a16:creationId xmlns:a16="http://schemas.microsoft.com/office/drawing/2014/main" xmlns="" id="{8E651FEC-2D56-364E-9808-1026101D56AD}"/>
                </a:ext>
              </a:extLst>
            </p:cNvPr>
            <p:cNvSpPr txBox="1"/>
            <p:nvPr/>
          </p:nvSpPr>
          <p:spPr>
            <a:xfrm>
              <a:off x="1582999" y="2350523"/>
              <a:ext cx="1709122" cy="646331"/>
            </a:xfrm>
            <a:prstGeom prst="rect">
              <a:avLst/>
            </a:prstGeom>
            <a:noFill/>
          </p:spPr>
          <p:txBody>
            <a:bodyPr wrap="none" rtlCol="0">
              <a:spAutoFit/>
            </a:bodyPr>
            <a:lstStyle/>
            <a:p>
              <a:r>
                <a:rPr kumimoji="1" lang="en-US" altLang="ja-JP" dirty="0">
                  <a:solidFill>
                    <a:schemeClr val="bg1"/>
                  </a:solidFill>
                  <a:latin typeface="Hiragino Sans W4" panose="020B0400000000000000" pitchFamily="34" charset="-128"/>
                  <a:ea typeface="Hiragino Sans W4" panose="020B0400000000000000" pitchFamily="34" charset="-128"/>
                </a:rPr>
                <a:t>Cygnus OB1</a:t>
              </a:r>
            </a:p>
            <a:p>
              <a:r>
                <a:rPr lang="en-US" altLang="ja-JP" dirty="0">
                  <a:solidFill>
                    <a:schemeClr val="bg1"/>
                  </a:solidFill>
                  <a:latin typeface="Hiragino Sans W4" panose="020B0400000000000000" pitchFamily="34" charset="-128"/>
                  <a:ea typeface="Hiragino Sans W4" panose="020B0400000000000000" pitchFamily="34" charset="-128"/>
                </a:rPr>
                <a:t>(E &gt; 10TeV)</a:t>
              </a:r>
              <a:r>
                <a:rPr lang="en-US" altLang="ja-JP" baseline="30000" dirty="0">
                  <a:solidFill>
                    <a:schemeClr val="bg1"/>
                  </a:solidFill>
                  <a:latin typeface="Hiragino Sans W4" panose="020B0400000000000000" pitchFamily="34" charset="-128"/>
                  <a:ea typeface="Hiragino Sans W4" panose="020B0400000000000000" pitchFamily="34" charset="-128"/>
                </a:rPr>
                <a:t>1</a:t>
              </a:r>
              <a:endParaRPr kumimoji="1" lang="ja-JP" altLang="en-US" baseline="30000">
                <a:solidFill>
                  <a:schemeClr val="bg1"/>
                </a:solidFill>
                <a:latin typeface="Hiragino Sans W4" panose="020B0400000000000000" pitchFamily="34" charset="-128"/>
                <a:ea typeface="Hiragino Sans W4" panose="020B0400000000000000" pitchFamily="34" charset="-128"/>
              </a:endParaRPr>
            </a:p>
          </p:txBody>
        </p:sp>
      </p:grpSp>
      <p:grpSp>
        <p:nvGrpSpPr>
          <p:cNvPr id="35" name="グループ化 34">
            <a:extLst>
              <a:ext uri="{FF2B5EF4-FFF2-40B4-BE49-F238E27FC236}">
                <a16:creationId xmlns:a16="http://schemas.microsoft.com/office/drawing/2014/main" xmlns="" id="{A97DE658-F4E9-6D84-DD54-C2B8BB2EA2A8}"/>
              </a:ext>
            </a:extLst>
          </p:cNvPr>
          <p:cNvGrpSpPr/>
          <p:nvPr/>
        </p:nvGrpSpPr>
        <p:grpSpPr>
          <a:xfrm>
            <a:off x="3821474" y="519835"/>
            <a:ext cx="3833984" cy="3033673"/>
            <a:chOff x="3792290" y="568475"/>
            <a:chExt cx="3833984" cy="3033673"/>
          </a:xfrm>
        </p:grpSpPr>
        <p:pic>
          <p:nvPicPr>
            <p:cNvPr id="30" name="図 29">
              <a:extLst>
                <a:ext uri="{FF2B5EF4-FFF2-40B4-BE49-F238E27FC236}">
                  <a16:creationId xmlns:a16="http://schemas.microsoft.com/office/drawing/2014/main" xmlns="" id="{1E38428A-3DB2-690B-CF1F-15F5035C6208}"/>
                </a:ext>
              </a:extLst>
            </p:cNvPr>
            <p:cNvPicPr>
              <a:picLocks noChangeAspect="1"/>
            </p:cNvPicPr>
            <p:nvPr/>
          </p:nvPicPr>
          <p:blipFill rotWithShape="1">
            <a:blip r:embed="rId4"/>
            <a:srcRect t="48891" b="422"/>
            <a:stretch/>
          </p:blipFill>
          <p:spPr>
            <a:xfrm>
              <a:off x="3792290" y="568475"/>
              <a:ext cx="3833984" cy="3033673"/>
            </a:xfrm>
            <a:prstGeom prst="rect">
              <a:avLst/>
            </a:prstGeom>
          </p:spPr>
        </p:pic>
        <p:sp>
          <p:nvSpPr>
            <p:cNvPr id="34" name="テキスト ボックス 33">
              <a:extLst>
                <a:ext uri="{FF2B5EF4-FFF2-40B4-BE49-F238E27FC236}">
                  <a16:creationId xmlns:a16="http://schemas.microsoft.com/office/drawing/2014/main" xmlns="" id="{FB2B6BF6-5FF6-409C-4793-CF83C11A729E}"/>
                </a:ext>
              </a:extLst>
            </p:cNvPr>
            <p:cNvSpPr txBox="1"/>
            <p:nvPr/>
          </p:nvSpPr>
          <p:spPr>
            <a:xfrm>
              <a:off x="5444609" y="2350523"/>
              <a:ext cx="1709122" cy="646331"/>
            </a:xfrm>
            <a:prstGeom prst="rect">
              <a:avLst/>
            </a:prstGeom>
            <a:noFill/>
          </p:spPr>
          <p:txBody>
            <a:bodyPr wrap="none" rtlCol="0">
              <a:spAutoFit/>
            </a:bodyPr>
            <a:lstStyle/>
            <a:p>
              <a:r>
                <a:rPr kumimoji="1" lang="en-US" altLang="ja-JP" dirty="0">
                  <a:solidFill>
                    <a:schemeClr val="bg1"/>
                  </a:solidFill>
                  <a:latin typeface="Hiragino Sans W4" panose="020B0400000000000000" pitchFamily="34" charset="-128"/>
                  <a:ea typeface="Hiragino Sans W4" panose="020B0400000000000000" pitchFamily="34" charset="-128"/>
                </a:rPr>
                <a:t>Cygnus OB2</a:t>
              </a:r>
            </a:p>
            <a:p>
              <a:r>
                <a:rPr lang="en-US" altLang="ja-JP" dirty="0">
                  <a:solidFill>
                    <a:schemeClr val="bg1"/>
                  </a:solidFill>
                  <a:latin typeface="Hiragino Sans W4" panose="020B0400000000000000" pitchFamily="34" charset="-128"/>
                  <a:ea typeface="Hiragino Sans W4" panose="020B0400000000000000" pitchFamily="34" charset="-128"/>
                </a:rPr>
                <a:t>(E &gt; 10TeV)</a:t>
              </a:r>
              <a:r>
                <a:rPr lang="en-US" altLang="ja-JP" baseline="30000" dirty="0">
                  <a:solidFill>
                    <a:schemeClr val="bg1"/>
                  </a:solidFill>
                  <a:latin typeface="Hiragino Sans W4" panose="020B0400000000000000" pitchFamily="34" charset="-128"/>
                  <a:ea typeface="Hiragino Sans W4" panose="020B0400000000000000" pitchFamily="34" charset="-128"/>
                </a:rPr>
                <a:t>1</a:t>
              </a:r>
              <a:endParaRPr kumimoji="1" lang="ja-JP" altLang="en-US" baseline="30000">
                <a:solidFill>
                  <a:schemeClr val="bg1"/>
                </a:solidFill>
                <a:latin typeface="Hiragino Sans W4" panose="020B0400000000000000" pitchFamily="34" charset="-128"/>
                <a:ea typeface="Hiragino Sans W4" panose="020B0400000000000000" pitchFamily="34" charset="-128"/>
              </a:endParaRPr>
            </a:p>
          </p:txBody>
        </p:sp>
      </p:grpSp>
      <p:sp>
        <p:nvSpPr>
          <p:cNvPr id="38" name="テキスト ボックス 37">
            <a:extLst>
              <a:ext uri="{FF2B5EF4-FFF2-40B4-BE49-F238E27FC236}">
                <a16:creationId xmlns:a16="http://schemas.microsoft.com/office/drawing/2014/main" xmlns="" id="{F417082F-5922-DC11-50A6-401CFA01C4BF}"/>
              </a:ext>
            </a:extLst>
          </p:cNvPr>
          <p:cNvSpPr txBox="1"/>
          <p:nvPr/>
        </p:nvSpPr>
        <p:spPr>
          <a:xfrm>
            <a:off x="7507496" y="5616480"/>
            <a:ext cx="4932678" cy="738664"/>
          </a:xfrm>
          <a:prstGeom prst="rect">
            <a:avLst/>
          </a:prstGeom>
          <a:noFill/>
        </p:spPr>
        <p:txBody>
          <a:bodyPr wrap="square">
            <a:spAutoFit/>
          </a:bodyPr>
          <a:lstStyle/>
          <a:p>
            <a:r>
              <a:rPr lang="en" altLang="ja-JP" sz="1400" dirty="0">
                <a:latin typeface="Hiragino Sans W4" panose="020B0400000000000000" pitchFamily="34" charset="-128"/>
                <a:ea typeface="Hiragino Sans W4" panose="020B0400000000000000" pitchFamily="34" charset="-128"/>
                <a:cs typeface="Times New Roman" panose="02020603050405020304" pitchFamily="18" charset="0"/>
              </a:rPr>
              <a:t>1. </a:t>
            </a:r>
            <a:r>
              <a:rPr lang="en" altLang="ja-JP" sz="1400" dirty="0" err="1">
                <a:latin typeface="Hiragino Sans W4" panose="020B0400000000000000" pitchFamily="34" charset="-128"/>
                <a:ea typeface="Hiragino Sans W4" panose="020B0400000000000000" pitchFamily="34" charset="-128"/>
                <a:cs typeface="Times New Roman" panose="02020603050405020304" pitchFamily="18" charset="0"/>
              </a:rPr>
              <a:t>Amenomori</a:t>
            </a:r>
            <a:r>
              <a:rPr lang="en" altLang="ja-JP" sz="1400" dirty="0">
                <a:latin typeface="Hiragino Sans W4" panose="020B0400000000000000" pitchFamily="34" charset="-128"/>
                <a:ea typeface="Hiragino Sans W4" panose="020B0400000000000000" pitchFamily="34" charset="-128"/>
                <a:cs typeface="Times New Roman" panose="02020603050405020304" pitchFamily="18" charset="0"/>
              </a:rPr>
              <a:t> et al., PRL 127, 031102 (2021)</a:t>
            </a:r>
          </a:p>
          <a:p>
            <a:r>
              <a:rPr lang="en" altLang="ja-JP" sz="1400" dirty="0">
                <a:latin typeface="Hiragino Sans W4" panose="020B0400000000000000" pitchFamily="34" charset="-128"/>
                <a:ea typeface="Hiragino Sans W4" panose="020B0400000000000000" pitchFamily="34" charset="-128"/>
                <a:cs typeface="Times New Roman" panose="02020603050405020304" pitchFamily="18" charset="0"/>
              </a:rPr>
              <a:t>2. </a:t>
            </a:r>
            <a:r>
              <a:rPr lang="en" altLang="ja-JP" sz="1400" dirty="0" err="1">
                <a:latin typeface="Hiragino Sans W4" panose="020B0400000000000000" pitchFamily="34" charset="-128"/>
                <a:ea typeface="Hiragino Sans W4" panose="020B0400000000000000" pitchFamily="34" charset="-128"/>
                <a:cs typeface="Times New Roman" panose="02020603050405020304" pitchFamily="18" charset="0"/>
              </a:rPr>
              <a:t>Amenomori</a:t>
            </a:r>
            <a:r>
              <a:rPr lang="en" altLang="ja-JP" sz="1400" dirty="0">
                <a:latin typeface="Hiragino Sans W4" panose="020B0400000000000000" pitchFamily="34" charset="-128"/>
                <a:ea typeface="Hiragino Sans W4" panose="020B0400000000000000" pitchFamily="34" charset="-128"/>
                <a:cs typeface="Times New Roman" panose="02020603050405020304" pitchFamily="18" charset="0"/>
              </a:rPr>
              <a:t>, …, S.K. et al., </a:t>
            </a:r>
            <a:r>
              <a:rPr lang="en" altLang="ja-JP" sz="1400" dirty="0" err="1">
                <a:latin typeface="Hiragino Sans W4" panose="020B0400000000000000" pitchFamily="34" charset="-128"/>
                <a:ea typeface="Hiragino Sans W4" panose="020B0400000000000000" pitchFamily="34" charset="-128"/>
                <a:cs typeface="Times New Roman" panose="02020603050405020304" pitchFamily="18" charset="0"/>
              </a:rPr>
              <a:t>ApJ</a:t>
            </a:r>
            <a:r>
              <a:rPr lang="en" altLang="ja-JP" sz="1400" dirty="0">
                <a:latin typeface="Hiragino Sans W4" panose="020B0400000000000000" pitchFamily="34" charset="-128"/>
                <a:ea typeface="Hiragino Sans W4" panose="020B0400000000000000" pitchFamily="34" charset="-128"/>
                <a:cs typeface="Times New Roman" panose="02020603050405020304" pitchFamily="18" charset="0"/>
              </a:rPr>
              <a:t> 932, 120 (2022)</a:t>
            </a:r>
          </a:p>
          <a:p>
            <a:r>
              <a:rPr lang="en" altLang="ja-JP" sz="1400" dirty="0">
                <a:latin typeface="Hiragino Sans W4" panose="020B0400000000000000" pitchFamily="34" charset="-128"/>
                <a:ea typeface="Hiragino Sans W4" panose="020B0400000000000000" pitchFamily="34" charset="-128"/>
                <a:cs typeface="Times New Roman" panose="02020603050405020304" pitchFamily="18" charset="0"/>
              </a:rPr>
              <a:t>3. </a:t>
            </a:r>
            <a:r>
              <a:rPr lang="en" altLang="ja-JP" sz="1400" dirty="0" err="1">
                <a:latin typeface="Hiragino Sans W4" panose="020B0400000000000000" pitchFamily="34" charset="-128"/>
                <a:ea typeface="Hiragino Sans W4" panose="020B0400000000000000" pitchFamily="34" charset="-128"/>
                <a:cs typeface="Times New Roman" panose="02020603050405020304" pitchFamily="18" charset="0"/>
              </a:rPr>
              <a:t>Amenomori</a:t>
            </a:r>
            <a:r>
              <a:rPr lang="en" altLang="ja-JP" sz="1400" dirty="0">
                <a:latin typeface="Hiragino Sans W4" panose="020B0400000000000000" pitchFamily="34" charset="-128"/>
                <a:ea typeface="Hiragino Sans W4" panose="020B0400000000000000" pitchFamily="34" charset="-128"/>
                <a:cs typeface="Times New Roman" panose="02020603050405020304" pitchFamily="18" charset="0"/>
              </a:rPr>
              <a:t>, …, S.K. et al., </a:t>
            </a:r>
            <a:r>
              <a:rPr lang="en" altLang="ja-JP" sz="1400" dirty="0" err="1">
                <a:latin typeface="Hiragino Sans W4" panose="020B0400000000000000" pitchFamily="34" charset="-128"/>
                <a:ea typeface="Hiragino Sans W4" panose="020B0400000000000000" pitchFamily="34" charset="-128"/>
                <a:cs typeface="Times New Roman" panose="02020603050405020304" pitchFamily="18" charset="0"/>
              </a:rPr>
              <a:t>ApJ</a:t>
            </a:r>
            <a:r>
              <a:rPr lang="en" altLang="ja-JP" sz="1400" dirty="0">
                <a:latin typeface="Hiragino Sans W4" panose="020B0400000000000000" pitchFamily="34" charset="-128"/>
                <a:ea typeface="Hiragino Sans W4" panose="020B0400000000000000" pitchFamily="34" charset="-128"/>
                <a:cs typeface="Times New Roman" panose="02020603050405020304" pitchFamily="18" charset="0"/>
              </a:rPr>
              <a:t> 954, 200 (2023)</a:t>
            </a:r>
            <a:endParaRPr lang="ja-JP" altLang="en-US" sz="1400"/>
          </a:p>
        </p:txBody>
      </p:sp>
      <p:sp>
        <p:nvSpPr>
          <p:cNvPr id="13" name="テキスト ボックス 12">
            <a:extLst>
              <a:ext uri="{FF2B5EF4-FFF2-40B4-BE49-F238E27FC236}">
                <a16:creationId xmlns:a16="http://schemas.microsoft.com/office/drawing/2014/main" xmlns="" id="{07E98919-302F-5C2E-FC2B-D5DAEC7C1BAE}"/>
              </a:ext>
            </a:extLst>
          </p:cNvPr>
          <p:cNvSpPr txBox="1"/>
          <p:nvPr/>
        </p:nvSpPr>
        <p:spPr>
          <a:xfrm>
            <a:off x="7538722" y="4490611"/>
            <a:ext cx="3685624" cy="1015663"/>
          </a:xfrm>
          <a:prstGeom prst="rect">
            <a:avLst/>
          </a:prstGeom>
          <a:noFill/>
        </p:spPr>
        <p:txBody>
          <a:bodyPr wrap="none" rtlCol="0">
            <a:spAutoFit/>
          </a:bodyPr>
          <a:lstStyle/>
          <a:p>
            <a:r>
              <a:rPr kumimoji="1" lang="en-US" altLang="ja-JP" sz="2000" dirty="0">
                <a:latin typeface="Hiragino Sans W4" panose="020B0400000000000000" pitchFamily="34" charset="-128"/>
                <a:ea typeface="Hiragino Sans W4" panose="020B0400000000000000" pitchFamily="34" charset="-128"/>
              </a:rPr>
              <a:t>TASG J1844−038 &amp;</a:t>
            </a:r>
          </a:p>
          <a:p>
            <a:r>
              <a:rPr kumimoji="1" lang="en-US" altLang="ja-JP" sz="2000" dirty="0">
                <a:latin typeface="Hiragino Sans W4" panose="020B0400000000000000" pitchFamily="34" charset="-128"/>
                <a:ea typeface="Hiragino Sans W4" panose="020B0400000000000000" pitchFamily="34" charset="-128"/>
              </a:rPr>
              <a:t>HESS J1849−000</a:t>
            </a:r>
          </a:p>
          <a:p>
            <a:r>
              <a:rPr kumimoji="1" lang="en-US" altLang="ja-JP" sz="2000" dirty="0">
                <a:latin typeface="Hiragino Sans W4" panose="020B0400000000000000" pitchFamily="34" charset="-128"/>
                <a:ea typeface="Hiragino Sans W4" panose="020B0400000000000000" pitchFamily="34" charset="-128"/>
              </a:rPr>
              <a:t>are </a:t>
            </a:r>
            <a:r>
              <a:rPr kumimoji="1" lang="en-US" altLang="ja-JP" sz="2000" dirty="0" err="1">
                <a:latin typeface="Hiragino Sans W4" panose="020B0400000000000000" pitchFamily="34" charset="-128"/>
                <a:ea typeface="Hiragino Sans W4" panose="020B0400000000000000" pitchFamily="34" charset="-128"/>
              </a:rPr>
              <a:t>PeVatron</a:t>
            </a:r>
            <a:r>
              <a:rPr kumimoji="1" lang="en-US" altLang="ja-JP" sz="2000" dirty="0">
                <a:latin typeface="Hiragino Sans W4" panose="020B0400000000000000" pitchFamily="34" charset="-128"/>
                <a:ea typeface="Hiragino Sans W4" panose="020B0400000000000000" pitchFamily="34" charset="-128"/>
              </a:rPr>
              <a:t> candidates</a:t>
            </a:r>
            <a:r>
              <a:rPr kumimoji="1" lang="en-US" altLang="ja-JP" sz="2000" baseline="30000" dirty="0">
                <a:latin typeface="Hiragino Sans W4" panose="020B0400000000000000" pitchFamily="34" charset="-128"/>
                <a:ea typeface="Hiragino Sans W4" panose="020B0400000000000000" pitchFamily="34" charset="-128"/>
              </a:rPr>
              <a:t>2,3</a:t>
            </a:r>
            <a:endParaRPr kumimoji="1" lang="ja-JP" altLang="en-US" sz="2000" baseline="30000">
              <a:latin typeface="Hiragino Sans W4" panose="020B0400000000000000" pitchFamily="34" charset="-128"/>
              <a:ea typeface="Hiragino Sans W4" panose="020B0400000000000000" pitchFamily="34" charset="-128"/>
            </a:endParaRPr>
          </a:p>
        </p:txBody>
      </p:sp>
      <p:sp>
        <p:nvSpPr>
          <p:cNvPr id="3" name="スライド番号プレースホルダー 2">
            <a:extLst>
              <a:ext uri="{FF2B5EF4-FFF2-40B4-BE49-F238E27FC236}">
                <a16:creationId xmlns:a16="http://schemas.microsoft.com/office/drawing/2014/main" xmlns="" id="{C7F4E6EA-98C9-66A1-F26C-F03B5935099D}"/>
              </a:ext>
            </a:extLst>
          </p:cNvPr>
          <p:cNvSpPr>
            <a:spLocks noGrp="1"/>
          </p:cNvSpPr>
          <p:nvPr>
            <p:ph type="sldNum" sz="quarter" idx="12"/>
          </p:nvPr>
        </p:nvSpPr>
        <p:spPr/>
        <p:txBody>
          <a:bodyPr/>
          <a:lstStyle/>
          <a:p>
            <a:fld id="{7391B0E1-8AAF-844E-991B-0815B82E6915}" type="slidenum">
              <a:rPr kumimoji="1" lang="ja-JP" altLang="en-US" smtClean="0"/>
              <a:t>19</a:t>
            </a:fld>
            <a:endParaRPr kumimoji="1" lang="ja-JP" altLang="en-US"/>
          </a:p>
        </p:txBody>
      </p:sp>
    </p:spTree>
    <p:extLst>
      <p:ext uri="{BB962C8B-B14F-4D97-AF65-F5344CB8AC3E}">
        <p14:creationId xmlns:p14="http://schemas.microsoft.com/office/powerpoint/2010/main" val="3199370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xmlns="" id="{A8DB4E09-813F-93A4-9922-0D6D8E42DDF3}"/>
              </a:ext>
            </a:extLst>
          </p:cNvPr>
          <p:cNvSpPr txBox="1"/>
          <p:nvPr/>
        </p:nvSpPr>
        <p:spPr>
          <a:xfrm>
            <a:off x="0" y="0"/>
            <a:ext cx="5264583" cy="553998"/>
          </a:xfrm>
          <a:prstGeom prst="rect">
            <a:avLst/>
          </a:prstGeom>
          <a:noFill/>
        </p:spPr>
        <p:txBody>
          <a:bodyPr wrap="none" rtlCol="0">
            <a:spAutoFit/>
          </a:bodyPr>
          <a:lstStyle/>
          <a:p>
            <a:r>
              <a:rPr kumimoji="1" lang="en-US" altLang="ja-JP" sz="3000" dirty="0">
                <a:latin typeface="Hiragino Sans W4" panose="020B0400000000000000" pitchFamily="34" charset="-128"/>
                <a:ea typeface="Hiragino Sans W4" panose="020B0400000000000000" pitchFamily="34" charset="-128"/>
              </a:rPr>
              <a:t>Origin of </a:t>
            </a:r>
            <a:r>
              <a:rPr kumimoji="1" lang="en-US" altLang="ja-JP" sz="3000" dirty="0" err="1">
                <a:latin typeface="Hiragino Sans W4" panose="020B0400000000000000" pitchFamily="34" charset="-128"/>
                <a:ea typeface="Hiragino Sans W4" panose="020B0400000000000000" pitchFamily="34" charset="-128"/>
              </a:rPr>
              <a:t>PeV</a:t>
            </a:r>
            <a:r>
              <a:rPr kumimoji="1" lang="en-US" altLang="ja-JP" sz="3000" dirty="0">
                <a:latin typeface="Hiragino Sans W4" panose="020B0400000000000000" pitchFamily="34" charset="-128"/>
                <a:ea typeface="Hiragino Sans W4" panose="020B0400000000000000" pitchFamily="34" charset="-128"/>
              </a:rPr>
              <a:t> cosmic rays</a:t>
            </a:r>
            <a:endParaRPr kumimoji="1" lang="ja-JP" altLang="en-US" sz="3000">
              <a:latin typeface="Hiragino Sans W4" panose="020B0400000000000000" pitchFamily="34" charset="-128"/>
              <a:ea typeface="Hiragino Sans W4" panose="020B0400000000000000" pitchFamily="34" charset="-128"/>
            </a:endParaRPr>
          </a:p>
        </p:txBody>
      </p:sp>
      <p:sp>
        <p:nvSpPr>
          <p:cNvPr id="5" name="スライド番号プレースホルダー 4">
            <a:extLst>
              <a:ext uri="{FF2B5EF4-FFF2-40B4-BE49-F238E27FC236}">
                <a16:creationId xmlns:a16="http://schemas.microsoft.com/office/drawing/2014/main" xmlns="" id="{31F2327D-D399-F648-1EAD-957ABDDE5D41}"/>
              </a:ext>
            </a:extLst>
          </p:cNvPr>
          <p:cNvSpPr>
            <a:spLocks noGrp="1"/>
          </p:cNvSpPr>
          <p:nvPr>
            <p:ph type="sldNum" sz="quarter" idx="12"/>
          </p:nvPr>
        </p:nvSpPr>
        <p:spPr/>
        <p:txBody>
          <a:bodyPr/>
          <a:lstStyle/>
          <a:p>
            <a:fld id="{7391B0E1-8AAF-844E-991B-0815B82E6915}" type="slidenum">
              <a:rPr kumimoji="1" lang="ja-JP" altLang="en-US" smtClean="0"/>
              <a:t>2</a:t>
            </a:fld>
            <a:endParaRPr kumimoji="1" lang="ja-JP" altLang="en-US"/>
          </a:p>
        </p:txBody>
      </p:sp>
      <p:grpSp>
        <p:nvGrpSpPr>
          <p:cNvPr id="30" name="グループ化 29">
            <a:extLst>
              <a:ext uri="{FF2B5EF4-FFF2-40B4-BE49-F238E27FC236}">
                <a16:creationId xmlns:a16="http://schemas.microsoft.com/office/drawing/2014/main" xmlns="" id="{3DD6C620-A776-ED60-DFB5-9E1F07A32606}"/>
              </a:ext>
            </a:extLst>
          </p:cNvPr>
          <p:cNvGrpSpPr/>
          <p:nvPr/>
        </p:nvGrpSpPr>
        <p:grpSpPr>
          <a:xfrm>
            <a:off x="11254" y="906889"/>
            <a:ext cx="6370799" cy="5449461"/>
            <a:chOff x="83574" y="704269"/>
            <a:chExt cx="6370799" cy="5449461"/>
          </a:xfrm>
        </p:grpSpPr>
        <p:pic>
          <p:nvPicPr>
            <p:cNvPr id="9" name="図 8">
              <a:extLst>
                <a:ext uri="{FF2B5EF4-FFF2-40B4-BE49-F238E27FC236}">
                  <a16:creationId xmlns:a16="http://schemas.microsoft.com/office/drawing/2014/main" xmlns="" id="{6C47252A-E1C7-9356-24AD-D302F3D9BABB}"/>
                </a:ext>
              </a:extLst>
            </p:cNvPr>
            <p:cNvPicPr>
              <a:picLocks noChangeAspect="1"/>
            </p:cNvPicPr>
            <p:nvPr/>
          </p:nvPicPr>
          <p:blipFill>
            <a:blip r:embed="rId2"/>
            <a:stretch>
              <a:fillRect/>
            </a:stretch>
          </p:blipFill>
          <p:spPr>
            <a:xfrm>
              <a:off x="83574" y="704269"/>
              <a:ext cx="6370799" cy="5449461"/>
            </a:xfrm>
            <a:prstGeom prst="rect">
              <a:avLst/>
            </a:prstGeom>
          </p:spPr>
        </p:pic>
        <p:sp>
          <p:nvSpPr>
            <p:cNvPr id="18" name="正方形/長方形 17">
              <a:extLst>
                <a:ext uri="{FF2B5EF4-FFF2-40B4-BE49-F238E27FC236}">
                  <a16:creationId xmlns:a16="http://schemas.microsoft.com/office/drawing/2014/main" xmlns="" id="{30E97130-A95A-4E55-DDC7-73542AB0FA60}"/>
                </a:ext>
              </a:extLst>
            </p:cNvPr>
            <p:cNvSpPr/>
            <p:nvPr/>
          </p:nvSpPr>
          <p:spPr>
            <a:xfrm>
              <a:off x="4177144" y="1654233"/>
              <a:ext cx="403169" cy="486294"/>
            </a:xfrm>
            <a:prstGeom prst="rect">
              <a:avLst/>
            </a:prstGeom>
            <a:solidFill>
              <a:srgbClr val="E7E7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xmlns="" id="{8C3DF2E1-A9D6-854C-ADB3-14BA7F8728AC}"/>
                </a:ext>
              </a:extLst>
            </p:cNvPr>
            <p:cNvSpPr txBox="1"/>
            <p:nvPr/>
          </p:nvSpPr>
          <p:spPr>
            <a:xfrm>
              <a:off x="3861260" y="1678862"/>
              <a:ext cx="2342308" cy="461665"/>
            </a:xfrm>
            <a:prstGeom prst="rect">
              <a:avLst/>
            </a:prstGeom>
            <a:noFill/>
          </p:spPr>
          <p:txBody>
            <a:bodyPr wrap="none" rtlCol="0">
              <a:spAutoFit/>
            </a:bodyPr>
            <a:lstStyle/>
            <a:p>
              <a:r>
                <a:rPr kumimoji="1" lang="en-US" altLang="ja-JP" sz="2400" b="1" dirty="0">
                  <a:solidFill>
                    <a:srgbClr val="FF0000"/>
                  </a:solidFill>
                  <a:latin typeface="Hiragino Sans W4" panose="020B0400000000000000" pitchFamily="34" charset="-128"/>
                  <a:ea typeface="Hiragino Sans W4" panose="020B0400000000000000" pitchFamily="34" charset="-128"/>
                </a:rPr>
                <a:t>Knee @ 4PeV</a:t>
              </a:r>
              <a:endParaRPr kumimoji="1" lang="ja-JP" altLang="en-US" sz="2400" b="1">
                <a:solidFill>
                  <a:srgbClr val="FF0000"/>
                </a:solidFill>
                <a:latin typeface="Hiragino Sans W4" panose="020B0400000000000000" pitchFamily="34" charset="-128"/>
                <a:ea typeface="Hiragino Sans W4" panose="020B0400000000000000" pitchFamily="34" charset="-128"/>
              </a:endParaRPr>
            </a:p>
          </p:txBody>
        </p:sp>
      </p:grpSp>
      <p:pic>
        <p:nvPicPr>
          <p:cNvPr id="25" name="図 24">
            <a:extLst>
              <a:ext uri="{FF2B5EF4-FFF2-40B4-BE49-F238E27FC236}">
                <a16:creationId xmlns:a16="http://schemas.microsoft.com/office/drawing/2014/main" xmlns="" id="{743DC260-6435-4310-8C82-D173A4D8E0E4}"/>
              </a:ext>
            </a:extLst>
          </p:cNvPr>
          <p:cNvPicPr>
            <a:picLocks noChangeAspect="1"/>
          </p:cNvPicPr>
          <p:nvPr/>
        </p:nvPicPr>
        <p:blipFill>
          <a:blip r:embed="rId3"/>
          <a:stretch>
            <a:fillRect/>
          </a:stretch>
        </p:blipFill>
        <p:spPr>
          <a:xfrm>
            <a:off x="6695443" y="873637"/>
            <a:ext cx="5047442" cy="3426573"/>
          </a:xfrm>
          <a:prstGeom prst="rect">
            <a:avLst/>
          </a:prstGeom>
        </p:spPr>
      </p:pic>
      <p:sp>
        <p:nvSpPr>
          <p:cNvPr id="28" name="テキスト ボックス 27">
            <a:extLst>
              <a:ext uri="{FF2B5EF4-FFF2-40B4-BE49-F238E27FC236}">
                <a16:creationId xmlns:a16="http://schemas.microsoft.com/office/drawing/2014/main" xmlns="" id="{6A4FA251-381B-C250-7B46-DAA8A2632F33}"/>
              </a:ext>
            </a:extLst>
          </p:cNvPr>
          <p:cNvSpPr txBox="1"/>
          <p:nvPr/>
        </p:nvSpPr>
        <p:spPr>
          <a:xfrm>
            <a:off x="6196920" y="4809565"/>
            <a:ext cx="6024406" cy="1538883"/>
          </a:xfrm>
          <a:prstGeom prst="rect">
            <a:avLst/>
          </a:prstGeom>
          <a:noFill/>
        </p:spPr>
        <p:txBody>
          <a:bodyPr wrap="none" rtlCol="0">
            <a:spAutoFit/>
          </a:bodyPr>
          <a:lstStyle/>
          <a:p>
            <a:pPr marL="285750" indent="-285750">
              <a:spcAft>
                <a:spcPts val="400"/>
              </a:spcAft>
              <a:buFont typeface="Wingdings" pitchFamily="2" charset="2"/>
              <a:buChar char="ü"/>
            </a:pPr>
            <a:r>
              <a:rPr kumimoji="1" lang="en-US" altLang="ja-JP" sz="2000" dirty="0">
                <a:latin typeface="Hiragino Sans W4" panose="020B0400000000000000" pitchFamily="34" charset="-128"/>
                <a:ea typeface="Hiragino Sans W4" panose="020B0400000000000000" pitchFamily="34" charset="-128"/>
              </a:rPr>
              <a:t>Knee: Dominated by light elements</a:t>
            </a:r>
          </a:p>
          <a:p>
            <a:pPr marL="285750" indent="-285750">
              <a:spcAft>
                <a:spcPts val="400"/>
              </a:spcAft>
              <a:buFont typeface="Wingdings" pitchFamily="2" charset="2"/>
              <a:buChar char="ü"/>
            </a:pPr>
            <a:r>
              <a:rPr kumimoji="1" lang="en-US" altLang="ja-JP" sz="2000" dirty="0">
                <a:latin typeface="Hiragino Sans W4" panose="020B0400000000000000" pitchFamily="34" charset="-128"/>
                <a:ea typeface="Hiragino Sans W4" panose="020B0400000000000000" pitchFamily="34" charset="-128"/>
              </a:rPr>
              <a:t>Acceleration </a:t>
            </a:r>
            <a:r>
              <a:rPr lang="en-US" altLang="ja-JP" sz="2000" dirty="0">
                <a:latin typeface="Hiragino Sans W4" panose="020B0400000000000000" pitchFamily="34" charset="-128"/>
                <a:ea typeface="Hiragino Sans W4" panose="020B0400000000000000" pitchFamily="34" charset="-128"/>
              </a:rPr>
              <a:t>limit of </a:t>
            </a:r>
            <a:r>
              <a:rPr lang="en-US" altLang="ja-JP" sz="2000" dirty="0" err="1">
                <a:latin typeface="Hiragino Sans W4" panose="020B0400000000000000" pitchFamily="34" charset="-128"/>
                <a:ea typeface="Hiragino Sans W4" panose="020B0400000000000000" pitchFamily="34" charset="-128"/>
              </a:rPr>
              <a:t>CRp</a:t>
            </a:r>
            <a:r>
              <a:rPr lang="en-US" altLang="ja-JP" sz="2000" dirty="0">
                <a:latin typeface="Hiragino Sans W4" panose="020B0400000000000000" pitchFamily="34" charset="-128"/>
                <a:ea typeface="Hiragino Sans W4" panose="020B0400000000000000" pitchFamily="34" charset="-128"/>
              </a:rPr>
              <a:t> in the MW?</a:t>
            </a:r>
          </a:p>
          <a:p>
            <a:pPr>
              <a:spcAft>
                <a:spcPts val="400"/>
              </a:spcAft>
            </a:pPr>
            <a:r>
              <a:rPr kumimoji="1" lang="en-US" altLang="ja-JP" sz="2000" dirty="0">
                <a:latin typeface="Hiragino Sans W4" panose="020B0400000000000000" pitchFamily="34" charset="-128"/>
                <a:ea typeface="Hiragino Sans W4" panose="020B0400000000000000" pitchFamily="34" charset="-128"/>
              </a:rPr>
              <a:t>=&gt; Search for Galactic </a:t>
            </a:r>
            <a:r>
              <a:rPr kumimoji="1" lang="en-US" altLang="ja-JP" sz="2000" dirty="0" err="1">
                <a:latin typeface="Hiragino Sans W4" panose="020B0400000000000000" pitchFamily="34" charset="-128"/>
                <a:ea typeface="Hiragino Sans W4" panose="020B0400000000000000" pitchFamily="34" charset="-128"/>
              </a:rPr>
              <a:t>PeV</a:t>
            </a:r>
            <a:r>
              <a:rPr kumimoji="1" lang="en-US" altLang="ja-JP" sz="2000" dirty="0">
                <a:latin typeface="Hiragino Sans W4" panose="020B0400000000000000" pitchFamily="34" charset="-128"/>
                <a:ea typeface="Hiragino Sans W4" panose="020B0400000000000000" pitchFamily="34" charset="-128"/>
              </a:rPr>
              <a:t> </a:t>
            </a:r>
            <a:r>
              <a:rPr kumimoji="1" lang="en-US" altLang="ja-JP" sz="2000" dirty="0" err="1">
                <a:latin typeface="Hiragino Sans W4" panose="020B0400000000000000" pitchFamily="34" charset="-128"/>
                <a:ea typeface="Hiragino Sans W4" panose="020B0400000000000000" pitchFamily="34" charset="-128"/>
              </a:rPr>
              <a:t>CRp</a:t>
            </a:r>
            <a:r>
              <a:rPr kumimoji="1" lang="en-US" altLang="ja-JP" sz="2000" dirty="0">
                <a:latin typeface="Hiragino Sans W4" panose="020B0400000000000000" pitchFamily="34" charset="-128"/>
                <a:ea typeface="Hiragino Sans W4" panose="020B0400000000000000" pitchFamily="34" charset="-128"/>
              </a:rPr>
              <a:t> accelerators</a:t>
            </a:r>
          </a:p>
          <a:p>
            <a:pPr>
              <a:spcAft>
                <a:spcPts val="400"/>
              </a:spcAft>
            </a:pPr>
            <a:r>
              <a:rPr lang="en-US" altLang="ja-JP" sz="2000" dirty="0">
                <a:latin typeface="Hiragino Sans W4" panose="020B0400000000000000" pitchFamily="34" charset="-128"/>
                <a:ea typeface="Hiragino Sans W4" panose="020B0400000000000000" pitchFamily="34" charset="-128"/>
              </a:rPr>
              <a:t>    </a:t>
            </a:r>
            <a:r>
              <a:rPr lang="en-US" altLang="ja-JP" sz="2400" b="1" dirty="0" err="1">
                <a:solidFill>
                  <a:srgbClr val="FF0000"/>
                </a:solidFill>
                <a:latin typeface="Hiragino Sans W4" panose="020B0400000000000000" pitchFamily="34" charset="-128"/>
                <a:ea typeface="Hiragino Sans W4" panose="020B0400000000000000" pitchFamily="34" charset="-128"/>
              </a:rPr>
              <a:t>PeVatrons</a:t>
            </a:r>
            <a:endParaRPr kumimoji="1" lang="ja-JP" altLang="en-US" sz="2400" b="1">
              <a:solidFill>
                <a:srgbClr val="FF0000"/>
              </a:solidFill>
              <a:latin typeface="Hiragino Sans W4" panose="020B0400000000000000" pitchFamily="34" charset="-128"/>
              <a:ea typeface="Hiragino Sans W4" panose="020B0400000000000000" pitchFamily="34" charset="-128"/>
            </a:endParaRPr>
          </a:p>
        </p:txBody>
      </p:sp>
      <p:sp>
        <p:nvSpPr>
          <p:cNvPr id="29" name="テキスト ボックス 28">
            <a:extLst>
              <a:ext uri="{FF2B5EF4-FFF2-40B4-BE49-F238E27FC236}">
                <a16:creationId xmlns:a16="http://schemas.microsoft.com/office/drawing/2014/main" xmlns="" id="{6D64B69D-26E4-2A05-E34C-4C249F6EB01B}"/>
              </a:ext>
            </a:extLst>
          </p:cNvPr>
          <p:cNvSpPr txBox="1"/>
          <p:nvPr/>
        </p:nvSpPr>
        <p:spPr>
          <a:xfrm>
            <a:off x="8121536" y="4214846"/>
            <a:ext cx="3542958" cy="307777"/>
          </a:xfrm>
          <a:prstGeom prst="rect">
            <a:avLst/>
          </a:prstGeom>
          <a:noFill/>
        </p:spPr>
        <p:txBody>
          <a:bodyPr wrap="none" rtlCol="0">
            <a:spAutoFit/>
          </a:bodyPr>
          <a:lstStyle/>
          <a:p>
            <a:r>
              <a:rPr lang="es-ES" altLang="ja-JP" sz="1400" i="0" dirty="0">
                <a:solidFill>
                  <a:srgbClr val="000000"/>
                </a:solidFill>
                <a:effectLst/>
                <a:latin typeface="Hiragino Sans W4" panose="020B0400000000000000" pitchFamily="34" charset="-128"/>
                <a:ea typeface="Hiragino Sans W4" panose="020B0400000000000000" pitchFamily="34" charset="-128"/>
              </a:rPr>
              <a:t>Cao et al., PRL 132, 131002 (2024)</a:t>
            </a:r>
            <a:endParaRPr kumimoji="1" lang="ja-JP" altLang="en-US" sz="1400">
              <a:latin typeface="Hiragino Sans W4" panose="020B0400000000000000" pitchFamily="34" charset="-128"/>
              <a:ea typeface="Hiragino Sans W4" panose="020B0400000000000000" pitchFamily="34" charset="-128"/>
            </a:endParaRPr>
          </a:p>
        </p:txBody>
      </p:sp>
      <p:sp>
        <p:nvSpPr>
          <p:cNvPr id="31" name="テキスト ボックス 30">
            <a:extLst>
              <a:ext uri="{FF2B5EF4-FFF2-40B4-BE49-F238E27FC236}">
                <a16:creationId xmlns:a16="http://schemas.microsoft.com/office/drawing/2014/main" xmlns="" id="{7EF70CE3-AA46-2086-E27D-EDCDBAB4E58B}"/>
              </a:ext>
            </a:extLst>
          </p:cNvPr>
          <p:cNvSpPr txBox="1"/>
          <p:nvPr/>
        </p:nvSpPr>
        <p:spPr>
          <a:xfrm>
            <a:off x="1833948" y="590645"/>
            <a:ext cx="3366627" cy="400110"/>
          </a:xfrm>
          <a:prstGeom prst="rect">
            <a:avLst/>
          </a:prstGeom>
          <a:noFill/>
        </p:spPr>
        <p:txBody>
          <a:bodyPr wrap="none" rtlCol="0">
            <a:spAutoFit/>
          </a:bodyPr>
          <a:lstStyle/>
          <a:p>
            <a:r>
              <a:rPr kumimoji="1" lang="en-US" altLang="ja-JP" sz="2000" dirty="0">
                <a:latin typeface="Hiragino Sans W4" panose="020B0400000000000000" pitchFamily="34" charset="-128"/>
                <a:ea typeface="Hiragino Sans W4" panose="020B0400000000000000" pitchFamily="34" charset="-128"/>
              </a:rPr>
              <a:t>All particle CR spectrum</a:t>
            </a:r>
            <a:endParaRPr kumimoji="1" lang="ja-JP" altLang="en-US" sz="2000">
              <a:latin typeface="Hiragino Sans W4" panose="020B0400000000000000" pitchFamily="34" charset="-128"/>
              <a:ea typeface="Hiragino Sans W4" panose="020B0400000000000000" pitchFamily="34" charset="-128"/>
            </a:endParaRPr>
          </a:p>
        </p:txBody>
      </p:sp>
      <p:sp>
        <p:nvSpPr>
          <p:cNvPr id="33" name="テキスト ボックス 32">
            <a:extLst>
              <a:ext uri="{FF2B5EF4-FFF2-40B4-BE49-F238E27FC236}">
                <a16:creationId xmlns:a16="http://schemas.microsoft.com/office/drawing/2014/main" xmlns="" id="{1238C7CC-9916-0E35-534B-E5C30AE83C0A}"/>
              </a:ext>
            </a:extLst>
          </p:cNvPr>
          <p:cNvSpPr txBox="1"/>
          <p:nvPr/>
        </p:nvSpPr>
        <p:spPr>
          <a:xfrm>
            <a:off x="6627623" y="233903"/>
            <a:ext cx="5553123" cy="707886"/>
          </a:xfrm>
          <a:prstGeom prst="rect">
            <a:avLst/>
          </a:prstGeom>
          <a:noFill/>
        </p:spPr>
        <p:txBody>
          <a:bodyPr wrap="none" rtlCol="0">
            <a:spAutoFit/>
          </a:bodyPr>
          <a:lstStyle/>
          <a:p>
            <a:pPr algn="ctr"/>
            <a:r>
              <a:rPr lang="en-US" altLang="ja-JP" sz="2000" dirty="0">
                <a:latin typeface="Hiragino Sans W4" panose="020B0400000000000000" pitchFamily="34" charset="-128"/>
                <a:ea typeface="Hiragino Sans W4" panose="020B0400000000000000" pitchFamily="34" charset="-128"/>
              </a:rPr>
              <a:t>Mean logarithmic mass (LHAASO)</a:t>
            </a:r>
          </a:p>
          <a:p>
            <a:pPr algn="ctr"/>
            <a:r>
              <a:rPr kumimoji="1" lang="en-US" altLang="ja-JP" sz="2000" dirty="0">
                <a:latin typeface="Hiragino Sans W4" panose="020B0400000000000000" pitchFamily="34" charset="-128"/>
                <a:ea typeface="Hiragino Sans W4" panose="020B0400000000000000" pitchFamily="34" charset="-128"/>
              </a:rPr>
              <a:t>Supporting light ele</a:t>
            </a:r>
            <a:r>
              <a:rPr lang="en-US" altLang="ja-JP" sz="2000" dirty="0">
                <a:latin typeface="Hiragino Sans W4" panose="020B0400000000000000" pitchFamily="34" charset="-128"/>
                <a:ea typeface="Hiragino Sans W4" panose="020B0400000000000000" pitchFamily="34" charset="-128"/>
              </a:rPr>
              <a:t>ments (p, He) @ Knee</a:t>
            </a:r>
            <a:endParaRPr kumimoji="1" lang="ja-JP" altLang="en-US" sz="2000">
              <a:latin typeface="Hiragino Sans W4" panose="020B0400000000000000" pitchFamily="34" charset="-128"/>
              <a:ea typeface="Hiragino Sans W4" panose="020B0400000000000000" pitchFamily="34" charset="-128"/>
            </a:endParaRPr>
          </a:p>
        </p:txBody>
      </p:sp>
      <p:sp>
        <p:nvSpPr>
          <p:cNvPr id="35" name="テキスト ボックス 34">
            <a:extLst>
              <a:ext uri="{FF2B5EF4-FFF2-40B4-BE49-F238E27FC236}">
                <a16:creationId xmlns:a16="http://schemas.microsoft.com/office/drawing/2014/main" xmlns="" id="{B43E2640-D941-A69A-6831-2AF449D5C0B9}"/>
              </a:ext>
            </a:extLst>
          </p:cNvPr>
          <p:cNvSpPr txBox="1"/>
          <p:nvPr/>
        </p:nvSpPr>
        <p:spPr>
          <a:xfrm>
            <a:off x="668860" y="6263259"/>
            <a:ext cx="4233851" cy="307777"/>
          </a:xfrm>
          <a:prstGeom prst="rect">
            <a:avLst/>
          </a:prstGeom>
          <a:noFill/>
        </p:spPr>
        <p:txBody>
          <a:bodyPr wrap="none" rtlCol="0">
            <a:spAutoFit/>
          </a:bodyPr>
          <a:lstStyle/>
          <a:p>
            <a:r>
              <a:rPr kumimoji="1" lang="en-US" altLang="ja-JP" sz="1400" dirty="0">
                <a:latin typeface="Hiragino Sans W4" panose="020B0400000000000000" pitchFamily="34" charset="-128"/>
                <a:ea typeface="Hiragino Sans W4" panose="020B0400000000000000" pitchFamily="34" charset="-128"/>
              </a:rPr>
              <a:t>Navas et al. (PDG), PRD 110, 030001 (2024)</a:t>
            </a:r>
            <a:endParaRPr kumimoji="1" lang="ja-JP" altLang="en-US" sz="1400">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3491098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13C4277-0D52-D88E-25E0-B90B2DDB11BC}"/>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xmlns="" id="{EBED5ACE-BFC7-5B3F-986B-83B7553A83B7}"/>
              </a:ext>
            </a:extLst>
          </p:cNvPr>
          <p:cNvSpPr txBox="1"/>
          <p:nvPr/>
        </p:nvSpPr>
        <p:spPr>
          <a:xfrm>
            <a:off x="4161811" y="494771"/>
            <a:ext cx="3868368" cy="553998"/>
          </a:xfrm>
          <a:prstGeom prst="rect">
            <a:avLst/>
          </a:prstGeom>
          <a:noFill/>
        </p:spPr>
        <p:txBody>
          <a:bodyPr wrap="none" rtlCol="0">
            <a:spAutoFit/>
          </a:bodyPr>
          <a:lstStyle/>
          <a:p>
            <a:pPr algn="ctr"/>
            <a:r>
              <a:rPr kumimoji="1" lang="en-US" altLang="ja-JP" sz="3000" dirty="0">
                <a:latin typeface="Hiragino Sans W4" panose="020B0400000000000000" pitchFamily="34" charset="-128"/>
                <a:ea typeface="Hiragino Sans W4" panose="020B0400000000000000" pitchFamily="34" charset="-128"/>
              </a:rPr>
              <a:t>What </a:t>
            </a:r>
            <a:r>
              <a:rPr lang="en-US" altLang="ja-JP" sz="3000" dirty="0">
                <a:latin typeface="Hiragino Sans W4" panose="020B0400000000000000" pitchFamily="34" charset="-128"/>
                <a:ea typeface="Hiragino Sans W4" panose="020B0400000000000000" pitchFamily="34" charset="-128"/>
              </a:rPr>
              <a:t>W</a:t>
            </a:r>
            <a:r>
              <a:rPr kumimoji="1" lang="en-US" altLang="ja-JP" sz="3000" dirty="0">
                <a:latin typeface="Hiragino Sans W4" panose="020B0400000000000000" pitchFamily="34" charset="-128"/>
                <a:ea typeface="Hiragino Sans W4" panose="020B0400000000000000" pitchFamily="34" charset="-128"/>
              </a:rPr>
              <a:t>e Learned:</a:t>
            </a:r>
            <a:endParaRPr kumimoji="1" lang="ja-JP" altLang="en-US" sz="3000">
              <a:latin typeface="Hiragino Sans W4" panose="020B0400000000000000" pitchFamily="34" charset="-128"/>
              <a:ea typeface="Hiragino Sans W4" panose="020B0400000000000000" pitchFamily="34" charset="-128"/>
            </a:endParaRPr>
          </a:p>
        </p:txBody>
      </p:sp>
      <p:sp>
        <p:nvSpPr>
          <p:cNvPr id="3" name="テキスト ボックス 2">
            <a:extLst>
              <a:ext uri="{FF2B5EF4-FFF2-40B4-BE49-F238E27FC236}">
                <a16:creationId xmlns:a16="http://schemas.microsoft.com/office/drawing/2014/main" xmlns="" id="{A54F524B-88D7-0607-2F96-7AEF08B15C75}"/>
              </a:ext>
            </a:extLst>
          </p:cNvPr>
          <p:cNvSpPr txBox="1"/>
          <p:nvPr/>
        </p:nvSpPr>
        <p:spPr>
          <a:xfrm>
            <a:off x="1422280" y="1446255"/>
            <a:ext cx="9347431" cy="2246769"/>
          </a:xfrm>
          <a:prstGeom prst="rect">
            <a:avLst/>
          </a:prstGeom>
          <a:noFill/>
        </p:spPr>
        <p:txBody>
          <a:bodyPr wrap="none" rtlCol="0">
            <a:spAutoFit/>
          </a:bodyPr>
          <a:lstStyle/>
          <a:p>
            <a:pPr marL="457200" indent="-457200">
              <a:spcAft>
                <a:spcPts val="800"/>
              </a:spcAft>
              <a:buAutoNum type="arabicPeriod"/>
            </a:pPr>
            <a:r>
              <a:rPr lang="en-US" altLang="ja-JP" sz="3000" dirty="0">
                <a:latin typeface="Hiragino Sans W4" panose="020B0400000000000000" pitchFamily="34" charset="-128"/>
                <a:ea typeface="Hiragino Sans W4" panose="020B0400000000000000" pitchFamily="34" charset="-128"/>
              </a:rPr>
              <a:t>We have astrophysical sub-</a:t>
            </a:r>
            <a:r>
              <a:rPr lang="en-US" altLang="ja-JP" sz="3000" dirty="0" err="1">
                <a:latin typeface="Hiragino Sans W4" panose="020B0400000000000000" pitchFamily="34" charset="-128"/>
                <a:ea typeface="Hiragino Sans W4" panose="020B0400000000000000" pitchFamily="34" charset="-128"/>
              </a:rPr>
              <a:t>PeV</a:t>
            </a:r>
            <a:r>
              <a:rPr lang="en-US" altLang="ja-JP" sz="3000" dirty="0">
                <a:latin typeface="Hiragino Sans W4" panose="020B0400000000000000" pitchFamily="34" charset="-128"/>
                <a:ea typeface="Hiragino Sans W4" panose="020B0400000000000000" pitchFamily="34" charset="-128"/>
              </a:rPr>
              <a:t> </a:t>
            </a:r>
            <a:r>
              <a:rPr lang="en-US" altLang="ja-JP" sz="3000" dirty="0" err="1">
                <a:latin typeface="Hiragino Sans W4" panose="020B0400000000000000" pitchFamily="34" charset="-128"/>
                <a:ea typeface="Hiragino Sans W4" panose="020B0400000000000000" pitchFamily="34" charset="-128"/>
              </a:rPr>
              <a:t>γ</a:t>
            </a:r>
            <a:r>
              <a:rPr lang="en-US" altLang="ja-JP" sz="3000" dirty="0">
                <a:latin typeface="Hiragino Sans W4" panose="020B0400000000000000" pitchFamily="34" charset="-128"/>
                <a:ea typeface="Hiragino Sans W4" panose="020B0400000000000000" pitchFamily="34" charset="-128"/>
              </a:rPr>
              <a:t> rays</a:t>
            </a:r>
          </a:p>
          <a:p>
            <a:pPr marL="457200" indent="-457200">
              <a:spcAft>
                <a:spcPts val="800"/>
              </a:spcAft>
              <a:buAutoNum type="arabicPeriod"/>
            </a:pPr>
            <a:r>
              <a:rPr lang="en-US" altLang="ja-JP" sz="3000" dirty="0">
                <a:latin typeface="Hiragino Sans W4" panose="020B0400000000000000" pitchFamily="34" charset="-128"/>
                <a:ea typeface="Hiragino Sans W4" panose="020B0400000000000000" pitchFamily="34" charset="-128"/>
              </a:rPr>
              <a:t>We do have promising </a:t>
            </a:r>
            <a:r>
              <a:rPr lang="en-US" altLang="ja-JP" sz="3000" dirty="0" err="1">
                <a:latin typeface="Hiragino Sans W4" panose="020B0400000000000000" pitchFamily="34" charset="-128"/>
                <a:ea typeface="Hiragino Sans W4" panose="020B0400000000000000" pitchFamily="34" charset="-128"/>
              </a:rPr>
              <a:t>PeVatron</a:t>
            </a:r>
            <a:r>
              <a:rPr lang="en-US" altLang="ja-JP" sz="3000" dirty="0">
                <a:latin typeface="Hiragino Sans W4" panose="020B0400000000000000" pitchFamily="34" charset="-128"/>
                <a:ea typeface="Hiragino Sans W4" panose="020B0400000000000000" pitchFamily="34" charset="-128"/>
              </a:rPr>
              <a:t> candidates </a:t>
            </a:r>
          </a:p>
          <a:p>
            <a:pPr>
              <a:spcAft>
                <a:spcPts val="800"/>
              </a:spcAft>
            </a:pPr>
            <a:r>
              <a:rPr lang="en-US" altLang="ja-JP" sz="3000" dirty="0">
                <a:latin typeface="Hiragino Sans W4" panose="020B0400000000000000" pitchFamily="34" charset="-128"/>
                <a:ea typeface="Hiragino Sans W4" panose="020B0400000000000000" pitchFamily="34" charset="-128"/>
              </a:rPr>
              <a:t>    (e.g., SNR G106.3+2.7)</a:t>
            </a:r>
          </a:p>
          <a:p>
            <a:pPr>
              <a:spcAft>
                <a:spcPts val="800"/>
              </a:spcAft>
            </a:pPr>
            <a:r>
              <a:rPr kumimoji="1" lang="en-US" altLang="ja-JP" sz="3000" dirty="0">
                <a:latin typeface="Hiragino Sans W4" panose="020B0400000000000000" pitchFamily="34" charset="-128"/>
                <a:ea typeface="Hiragino Sans W4" panose="020B0400000000000000" pitchFamily="34" charset="-128"/>
              </a:rPr>
              <a:t>3. </a:t>
            </a:r>
            <a:r>
              <a:rPr kumimoji="1" lang="en-US" altLang="ja-JP" sz="3000" dirty="0" err="1">
                <a:latin typeface="Hiragino Sans W4" panose="020B0400000000000000" pitchFamily="34" charset="-128"/>
                <a:ea typeface="Hiragino Sans W4" panose="020B0400000000000000" pitchFamily="34" charset="-128"/>
              </a:rPr>
              <a:t>PeVatron</a:t>
            </a:r>
            <a:r>
              <a:rPr kumimoji="1" lang="en-US" altLang="ja-JP" sz="3000" dirty="0">
                <a:latin typeface="Hiragino Sans W4" panose="020B0400000000000000" pitchFamily="34" charset="-128"/>
                <a:ea typeface="Hiragino Sans W4" panose="020B0400000000000000" pitchFamily="34" charset="-128"/>
              </a:rPr>
              <a:t>(s) must exist in the MW</a:t>
            </a:r>
            <a:endParaRPr kumimoji="1" lang="ja-JP" altLang="en-US" sz="3000">
              <a:latin typeface="Hiragino Sans W4" panose="020B0400000000000000" pitchFamily="34" charset="-128"/>
              <a:ea typeface="Hiragino Sans W4" panose="020B0400000000000000" pitchFamily="34" charset="-128"/>
            </a:endParaRPr>
          </a:p>
        </p:txBody>
      </p:sp>
      <p:sp>
        <p:nvSpPr>
          <p:cNvPr id="5" name="スライド番号プレースホルダー 4">
            <a:extLst>
              <a:ext uri="{FF2B5EF4-FFF2-40B4-BE49-F238E27FC236}">
                <a16:creationId xmlns:a16="http://schemas.microsoft.com/office/drawing/2014/main" xmlns="" id="{C46250AF-9F5E-3C94-D1BF-3C84269B2326}"/>
              </a:ext>
            </a:extLst>
          </p:cNvPr>
          <p:cNvSpPr>
            <a:spLocks noGrp="1"/>
          </p:cNvSpPr>
          <p:nvPr>
            <p:ph type="sldNum" sz="quarter" idx="12"/>
          </p:nvPr>
        </p:nvSpPr>
        <p:spPr/>
        <p:txBody>
          <a:bodyPr/>
          <a:lstStyle/>
          <a:p>
            <a:fld id="{7391B0E1-8AAF-844E-991B-0815B82E6915}" type="slidenum">
              <a:rPr kumimoji="1" lang="ja-JP" altLang="en-US" smtClean="0"/>
              <a:t>20</a:t>
            </a:fld>
            <a:endParaRPr kumimoji="1" lang="ja-JP" altLang="en-US"/>
          </a:p>
        </p:txBody>
      </p:sp>
    </p:spTree>
    <p:extLst>
      <p:ext uri="{BB962C8B-B14F-4D97-AF65-F5344CB8AC3E}">
        <p14:creationId xmlns:p14="http://schemas.microsoft.com/office/powerpoint/2010/main" val="3092214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4AA27EC-F652-F863-8184-532B46A68184}"/>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xmlns="" id="{F404A0FE-C377-D6EB-87D0-D24B053B12FB}"/>
              </a:ext>
            </a:extLst>
          </p:cNvPr>
          <p:cNvSpPr txBox="1"/>
          <p:nvPr/>
        </p:nvSpPr>
        <p:spPr>
          <a:xfrm>
            <a:off x="1422280" y="1446255"/>
            <a:ext cx="9347431" cy="2246769"/>
          </a:xfrm>
          <a:prstGeom prst="rect">
            <a:avLst/>
          </a:prstGeom>
          <a:noFill/>
        </p:spPr>
        <p:txBody>
          <a:bodyPr wrap="none" rtlCol="0">
            <a:spAutoFit/>
          </a:bodyPr>
          <a:lstStyle/>
          <a:p>
            <a:pPr marL="457200" indent="-457200">
              <a:spcAft>
                <a:spcPts val="800"/>
              </a:spcAft>
              <a:buAutoNum type="arabicPeriod"/>
            </a:pPr>
            <a:r>
              <a:rPr lang="en-US" altLang="ja-JP" sz="3000" dirty="0">
                <a:solidFill>
                  <a:schemeClr val="bg1">
                    <a:lumMod val="85000"/>
                  </a:schemeClr>
                </a:solidFill>
                <a:latin typeface="Hiragino Sans W4" panose="020B0400000000000000" pitchFamily="34" charset="-128"/>
                <a:ea typeface="Hiragino Sans W4" panose="020B0400000000000000" pitchFamily="34" charset="-128"/>
              </a:rPr>
              <a:t>We have astrophysical sub-</a:t>
            </a:r>
            <a:r>
              <a:rPr lang="en-US" altLang="ja-JP" sz="3000" dirty="0" err="1">
                <a:solidFill>
                  <a:schemeClr val="bg1">
                    <a:lumMod val="85000"/>
                  </a:schemeClr>
                </a:solidFill>
                <a:latin typeface="Hiragino Sans W4" panose="020B0400000000000000" pitchFamily="34" charset="-128"/>
                <a:ea typeface="Hiragino Sans W4" panose="020B0400000000000000" pitchFamily="34" charset="-128"/>
              </a:rPr>
              <a:t>PeV</a:t>
            </a:r>
            <a:r>
              <a:rPr lang="en-US" altLang="ja-JP" sz="3000" dirty="0">
                <a:solidFill>
                  <a:schemeClr val="bg1">
                    <a:lumMod val="85000"/>
                  </a:schemeClr>
                </a:solidFill>
                <a:latin typeface="Hiragino Sans W4" panose="020B0400000000000000" pitchFamily="34" charset="-128"/>
                <a:ea typeface="Hiragino Sans W4" panose="020B0400000000000000" pitchFamily="34" charset="-128"/>
              </a:rPr>
              <a:t> </a:t>
            </a:r>
            <a:r>
              <a:rPr lang="en-US" altLang="ja-JP" sz="3000" dirty="0" err="1">
                <a:solidFill>
                  <a:schemeClr val="bg1">
                    <a:lumMod val="85000"/>
                  </a:schemeClr>
                </a:solidFill>
                <a:latin typeface="Hiragino Sans W4" panose="020B0400000000000000" pitchFamily="34" charset="-128"/>
                <a:ea typeface="Hiragino Sans W4" panose="020B0400000000000000" pitchFamily="34" charset="-128"/>
              </a:rPr>
              <a:t>γ</a:t>
            </a:r>
            <a:r>
              <a:rPr lang="en-US" altLang="ja-JP" sz="3000" dirty="0">
                <a:solidFill>
                  <a:schemeClr val="bg1">
                    <a:lumMod val="85000"/>
                  </a:schemeClr>
                </a:solidFill>
                <a:latin typeface="Hiragino Sans W4" panose="020B0400000000000000" pitchFamily="34" charset="-128"/>
                <a:ea typeface="Hiragino Sans W4" panose="020B0400000000000000" pitchFamily="34" charset="-128"/>
              </a:rPr>
              <a:t> rays</a:t>
            </a:r>
          </a:p>
          <a:p>
            <a:pPr marL="457200" indent="-457200">
              <a:spcAft>
                <a:spcPts val="800"/>
              </a:spcAft>
              <a:buAutoNum type="arabicPeriod"/>
            </a:pPr>
            <a:r>
              <a:rPr lang="en-US" altLang="ja-JP" sz="3000" dirty="0">
                <a:solidFill>
                  <a:schemeClr val="bg1">
                    <a:lumMod val="85000"/>
                  </a:schemeClr>
                </a:solidFill>
                <a:latin typeface="Hiragino Sans W4" panose="020B0400000000000000" pitchFamily="34" charset="-128"/>
                <a:ea typeface="Hiragino Sans W4" panose="020B0400000000000000" pitchFamily="34" charset="-128"/>
              </a:rPr>
              <a:t>We do have promising </a:t>
            </a:r>
            <a:r>
              <a:rPr lang="en-US" altLang="ja-JP" sz="3000" dirty="0" err="1">
                <a:solidFill>
                  <a:schemeClr val="bg1">
                    <a:lumMod val="85000"/>
                  </a:schemeClr>
                </a:solidFill>
                <a:latin typeface="Hiragino Sans W4" panose="020B0400000000000000" pitchFamily="34" charset="-128"/>
                <a:ea typeface="Hiragino Sans W4" panose="020B0400000000000000" pitchFamily="34" charset="-128"/>
              </a:rPr>
              <a:t>PeVatron</a:t>
            </a:r>
            <a:r>
              <a:rPr lang="en-US" altLang="ja-JP" sz="3000" dirty="0">
                <a:solidFill>
                  <a:schemeClr val="bg1">
                    <a:lumMod val="85000"/>
                  </a:schemeClr>
                </a:solidFill>
                <a:latin typeface="Hiragino Sans W4" panose="020B0400000000000000" pitchFamily="34" charset="-128"/>
                <a:ea typeface="Hiragino Sans W4" panose="020B0400000000000000" pitchFamily="34" charset="-128"/>
              </a:rPr>
              <a:t> candidates </a:t>
            </a:r>
          </a:p>
          <a:p>
            <a:pPr>
              <a:spcAft>
                <a:spcPts val="800"/>
              </a:spcAft>
            </a:pPr>
            <a:r>
              <a:rPr lang="en-US" altLang="ja-JP" sz="3000" dirty="0">
                <a:solidFill>
                  <a:schemeClr val="bg1">
                    <a:lumMod val="85000"/>
                  </a:schemeClr>
                </a:solidFill>
                <a:latin typeface="Hiragino Sans W4" panose="020B0400000000000000" pitchFamily="34" charset="-128"/>
                <a:ea typeface="Hiragino Sans W4" panose="020B0400000000000000" pitchFamily="34" charset="-128"/>
              </a:rPr>
              <a:t>    (e.g., SNR G106.3+2.7)</a:t>
            </a:r>
          </a:p>
          <a:p>
            <a:pPr>
              <a:spcAft>
                <a:spcPts val="800"/>
              </a:spcAft>
            </a:pPr>
            <a:r>
              <a:rPr kumimoji="1" lang="en-US" altLang="ja-JP" sz="3000" dirty="0">
                <a:solidFill>
                  <a:schemeClr val="bg1">
                    <a:lumMod val="85000"/>
                  </a:schemeClr>
                </a:solidFill>
                <a:latin typeface="Hiragino Sans W4" panose="020B0400000000000000" pitchFamily="34" charset="-128"/>
                <a:ea typeface="Hiragino Sans W4" panose="020B0400000000000000" pitchFamily="34" charset="-128"/>
              </a:rPr>
              <a:t>3. </a:t>
            </a:r>
            <a:r>
              <a:rPr kumimoji="1" lang="en-US" altLang="ja-JP" sz="3000" dirty="0" err="1">
                <a:solidFill>
                  <a:schemeClr val="bg1">
                    <a:lumMod val="85000"/>
                  </a:schemeClr>
                </a:solidFill>
                <a:latin typeface="Hiragino Sans W4" panose="020B0400000000000000" pitchFamily="34" charset="-128"/>
                <a:ea typeface="Hiragino Sans W4" panose="020B0400000000000000" pitchFamily="34" charset="-128"/>
              </a:rPr>
              <a:t>PeVatron</a:t>
            </a:r>
            <a:r>
              <a:rPr kumimoji="1" lang="en-US" altLang="ja-JP" sz="3000" dirty="0">
                <a:solidFill>
                  <a:schemeClr val="bg1">
                    <a:lumMod val="85000"/>
                  </a:schemeClr>
                </a:solidFill>
                <a:latin typeface="Hiragino Sans W4" panose="020B0400000000000000" pitchFamily="34" charset="-128"/>
                <a:ea typeface="Hiragino Sans W4" panose="020B0400000000000000" pitchFamily="34" charset="-128"/>
              </a:rPr>
              <a:t>(s) must exist in the MW</a:t>
            </a:r>
            <a:endParaRPr kumimoji="1" lang="ja-JP" altLang="en-US" sz="3000">
              <a:solidFill>
                <a:schemeClr val="bg1">
                  <a:lumMod val="85000"/>
                </a:schemeClr>
              </a:solidFill>
              <a:latin typeface="Hiragino Sans W4" panose="020B0400000000000000" pitchFamily="34" charset="-128"/>
              <a:ea typeface="Hiragino Sans W4" panose="020B0400000000000000" pitchFamily="34" charset="-128"/>
            </a:endParaRPr>
          </a:p>
        </p:txBody>
      </p:sp>
      <p:sp>
        <p:nvSpPr>
          <p:cNvPr id="5" name="テキスト ボックス 4">
            <a:extLst>
              <a:ext uri="{FF2B5EF4-FFF2-40B4-BE49-F238E27FC236}">
                <a16:creationId xmlns:a16="http://schemas.microsoft.com/office/drawing/2014/main" xmlns="" id="{EA80A484-F636-48A7-A8D6-4C67D4FA5530}"/>
              </a:ext>
            </a:extLst>
          </p:cNvPr>
          <p:cNvSpPr txBox="1"/>
          <p:nvPr/>
        </p:nvSpPr>
        <p:spPr>
          <a:xfrm>
            <a:off x="522995" y="3966192"/>
            <a:ext cx="11146000" cy="1682512"/>
          </a:xfrm>
          <a:prstGeom prst="rect">
            <a:avLst/>
          </a:prstGeom>
          <a:noFill/>
        </p:spPr>
        <p:txBody>
          <a:bodyPr wrap="none" rtlCol="0">
            <a:spAutoFit/>
          </a:bodyPr>
          <a:lstStyle/>
          <a:p>
            <a:pPr marL="457200" indent="-457200">
              <a:spcAft>
                <a:spcPts val="800"/>
              </a:spcAft>
              <a:buAutoNum type="arabicPeriod"/>
            </a:pPr>
            <a:r>
              <a:rPr lang="en-US" altLang="ja-JP" sz="3000" dirty="0">
                <a:latin typeface="Hiragino Sans W4" panose="020B0400000000000000" pitchFamily="34" charset="-128"/>
                <a:ea typeface="Hiragino Sans W4" panose="020B0400000000000000" pitchFamily="34" charset="-128"/>
              </a:rPr>
              <a:t>Which sources are exactly the </a:t>
            </a:r>
            <a:r>
              <a:rPr lang="en-US" altLang="ja-JP" sz="3000" dirty="0" err="1">
                <a:latin typeface="Hiragino Sans W4" panose="020B0400000000000000" pitchFamily="34" charset="-128"/>
                <a:ea typeface="Hiragino Sans W4" panose="020B0400000000000000" pitchFamily="34" charset="-128"/>
              </a:rPr>
              <a:t>PeVatrons</a:t>
            </a:r>
            <a:endParaRPr lang="en-US" altLang="ja-JP" sz="3000" dirty="0">
              <a:latin typeface="Hiragino Sans W4" panose="020B0400000000000000" pitchFamily="34" charset="-128"/>
              <a:ea typeface="Hiragino Sans W4" panose="020B0400000000000000" pitchFamily="34" charset="-128"/>
            </a:endParaRPr>
          </a:p>
          <a:p>
            <a:pPr marL="457200" indent="-457200">
              <a:spcAft>
                <a:spcPts val="800"/>
              </a:spcAft>
              <a:buAutoNum type="arabicPeriod"/>
            </a:pPr>
            <a:r>
              <a:rPr lang="en-US" altLang="ja-JP" sz="3000" dirty="0">
                <a:latin typeface="Hiragino Sans W4" panose="020B0400000000000000" pitchFamily="34" charset="-128"/>
                <a:ea typeface="Hiragino Sans W4" panose="020B0400000000000000" pitchFamily="34" charset="-128"/>
              </a:rPr>
              <a:t>Which source significantly contribute to the local CRs</a:t>
            </a:r>
          </a:p>
          <a:p>
            <a:pPr marL="457200" indent="-457200">
              <a:spcAft>
                <a:spcPts val="800"/>
              </a:spcAft>
              <a:buAutoNum type="arabicPeriod"/>
            </a:pPr>
            <a:r>
              <a:rPr lang="en-US" altLang="ja-JP" sz="3000" dirty="0">
                <a:latin typeface="Hiragino Sans W4" panose="020B0400000000000000" pitchFamily="34" charset="-128"/>
                <a:ea typeface="Hiragino Sans W4" panose="020B0400000000000000" pitchFamily="34" charset="-128"/>
              </a:rPr>
              <a:t>Do CRs propagate in the MW homogeneously or not?</a:t>
            </a:r>
          </a:p>
        </p:txBody>
      </p:sp>
      <p:sp>
        <p:nvSpPr>
          <p:cNvPr id="6" name="テキスト ボックス 5">
            <a:extLst>
              <a:ext uri="{FF2B5EF4-FFF2-40B4-BE49-F238E27FC236}">
                <a16:creationId xmlns:a16="http://schemas.microsoft.com/office/drawing/2014/main" xmlns="" id="{5FBED166-6C34-2B01-95AA-058577F99E9D}"/>
              </a:ext>
            </a:extLst>
          </p:cNvPr>
          <p:cNvSpPr txBox="1"/>
          <p:nvPr/>
        </p:nvSpPr>
        <p:spPr>
          <a:xfrm rot="5400000">
            <a:off x="5534302" y="5619472"/>
            <a:ext cx="569387" cy="553998"/>
          </a:xfrm>
          <a:prstGeom prst="rect">
            <a:avLst/>
          </a:prstGeom>
          <a:noFill/>
        </p:spPr>
        <p:txBody>
          <a:bodyPr wrap="none" rtlCol="0">
            <a:spAutoFit/>
          </a:bodyPr>
          <a:lstStyle/>
          <a:p>
            <a:pPr>
              <a:spcAft>
                <a:spcPts val="800"/>
              </a:spcAft>
            </a:pPr>
            <a:r>
              <a:rPr lang="en-US" altLang="ja-JP" sz="3000" dirty="0">
                <a:latin typeface="Hiragino Sans W4" panose="020B0400000000000000" pitchFamily="34" charset="-128"/>
                <a:ea typeface="Hiragino Sans W4" panose="020B0400000000000000" pitchFamily="34" charset="-128"/>
              </a:rPr>
              <a:t>…</a:t>
            </a:r>
          </a:p>
        </p:txBody>
      </p:sp>
      <p:sp>
        <p:nvSpPr>
          <p:cNvPr id="7" name="テキスト ボックス 6">
            <a:extLst>
              <a:ext uri="{FF2B5EF4-FFF2-40B4-BE49-F238E27FC236}">
                <a16:creationId xmlns:a16="http://schemas.microsoft.com/office/drawing/2014/main" xmlns="" id="{4F4D616F-8555-B825-EF05-3BB7404F7025}"/>
              </a:ext>
            </a:extLst>
          </p:cNvPr>
          <p:cNvSpPr txBox="1"/>
          <p:nvPr/>
        </p:nvSpPr>
        <p:spPr>
          <a:xfrm>
            <a:off x="2962765" y="461610"/>
            <a:ext cx="6266459" cy="553998"/>
          </a:xfrm>
          <a:prstGeom prst="rect">
            <a:avLst/>
          </a:prstGeom>
          <a:noFill/>
        </p:spPr>
        <p:txBody>
          <a:bodyPr wrap="none" rtlCol="0">
            <a:spAutoFit/>
          </a:bodyPr>
          <a:lstStyle/>
          <a:p>
            <a:r>
              <a:rPr kumimoji="1" lang="en-US" altLang="ja-JP" sz="3000" dirty="0">
                <a:latin typeface="Hiragino Sans W4" panose="020B0400000000000000" pitchFamily="34" charset="-128"/>
                <a:ea typeface="Hiragino Sans W4" panose="020B0400000000000000" pitchFamily="34" charset="-128"/>
              </a:rPr>
              <a:t>What We </a:t>
            </a:r>
            <a:r>
              <a:rPr lang="en-US" altLang="ja-JP" sz="3000" dirty="0">
                <a:latin typeface="Hiragino Sans W4" panose="020B0400000000000000" pitchFamily="34" charset="-128"/>
                <a:ea typeface="Hiragino Sans W4" panose="020B0400000000000000" pitchFamily="34" charset="-128"/>
              </a:rPr>
              <a:t>N</a:t>
            </a:r>
            <a:r>
              <a:rPr kumimoji="1" lang="en-US" altLang="ja-JP" sz="3000" dirty="0">
                <a:latin typeface="Hiragino Sans W4" panose="020B0400000000000000" pitchFamily="34" charset="-128"/>
                <a:ea typeface="Hiragino Sans W4" panose="020B0400000000000000" pitchFamily="34" charset="-128"/>
              </a:rPr>
              <a:t>eed to Study </a:t>
            </a:r>
            <a:r>
              <a:rPr lang="en-US" altLang="ja-JP" sz="3000" dirty="0">
                <a:latin typeface="Hiragino Sans W4" panose="020B0400000000000000" pitchFamily="34" charset="-128"/>
                <a:ea typeface="Hiragino Sans W4" panose="020B0400000000000000" pitchFamily="34" charset="-128"/>
              </a:rPr>
              <a:t>M</a:t>
            </a:r>
            <a:r>
              <a:rPr kumimoji="1" lang="en-US" altLang="ja-JP" sz="3000" dirty="0">
                <a:latin typeface="Hiragino Sans W4" panose="020B0400000000000000" pitchFamily="34" charset="-128"/>
                <a:ea typeface="Hiragino Sans W4" panose="020B0400000000000000" pitchFamily="34" charset="-128"/>
              </a:rPr>
              <a:t>ore: </a:t>
            </a:r>
            <a:endParaRPr kumimoji="1" lang="ja-JP" altLang="en-US" sz="3000">
              <a:latin typeface="Hiragino Sans W4" panose="020B0400000000000000" pitchFamily="34" charset="-128"/>
              <a:ea typeface="Hiragino Sans W4" panose="020B0400000000000000" pitchFamily="34" charset="-128"/>
            </a:endParaRPr>
          </a:p>
        </p:txBody>
      </p:sp>
      <p:sp>
        <p:nvSpPr>
          <p:cNvPr id="8" name="スライド番号プレースホルダー 7">
            <a:extLst>
              <a:ext uri="{FF2B5EF4-FFF2-40B4-BE49-F238E27FC236}">
                <a16:creationId xmlns:a16="http://schemas.microsoft.com/office/drawing/2014/main" xmlns="" id="{32447277-5D76-B3D6-B32D-07F46BD2C7E7}"/>
              </a:ext>
            </a:extLst>
          </p:cNvPr>
          <p:cNvSpPr>
            <a:spLocks noGrp="1"/>
          </p:cNvSpPr>
          <p:nvPr>
            <p:ph type="sldNum" sz="quarter" idx="12"/>
          </p:nvPr>
        </p:nvSpPr>
        <p:spPr/>
        <p:txBody>
          <a:bodyPr/>
          <a:lstStyle/>
          <a:p>
            <a:fld id="{7391B0E1-8AAF-844E-991B-0815B82E6915}" type="slidenum">
              <a:rPr kumimoji="1" lang="ja-JP" altLang="en-US" smtClean="0"/>
              <a:t>21</a:t>
            </a:fld>
            <a:endParaRPr kumimoji="1" lang="ja-JP" altLang="en-US"/>
          </a:p>
        </p:txBody>
      </p:sp>
    </p:spTree>
    <p:extLst>
      <p:ext uri="{BB962C8B-B14F-4D97-AF65-F5344CB8AC3E}">
        <p14:creationId xmlns:p14="http://schemas.microsoft.com/office/powerpoint/2010/main" val="106740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B0BABC3-AA17-924A-E089-052042DEDB3C}"/>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xmlns="" id="{78F1029B-6460-0968-4DAA-D1BF1B8A1436}"/>
              </a:ext>
            </a:extLst>
          </p:cNvPr>
          <p:cNvSpPr txBox="1"/>
          <p:nvPr/>
        </p:nvSpPr>
        <p:spPr>
          <a:xfrm>
            <a:off x="1422280" y="1446255"/>
            <a:ext cx="9347431" cy="2246769"/>
          </a:xfrm>
          <a:prstGeom prst="rect">
            <a:avLst/>
          </a:prstGeom>
          <a:noFill/>
        </p:spPr>
        <p:txBody>
          <a:bodyPr wrap="none" rtlCol="0">
            <a:spAutoFit/>
          </a:bodyPr>
          <a:lstStyle/>
          <a:p>
            <a:pPr marL="457200" indent="-457200">
              <a:spcAft>
                <a:spcPts val="800"/>
              </a:spcAft>
              <a:buAutoNum type="arabicPeriod"/>
            </a:pPr>
            <a:r>
              <a:rPr lang="en-US" altLang="ja-JP" sz="3000" dirty="0">
                <a:solidFill>
                  <a:schemeClr val="bg1">
                    <a:lumMod val="85000"/>
                  </a:schemeClr>
                </a:solidFill>
                <a:latin typeface="Hiragino Sans W4" panose="020B0400000000000000" pitchFamily="34" charset="-128"/>
                <a:ea typeface="Hiragino Sans W4" panose="020B0400000000000000" pitchFamily="34" charset="-128"/>
              </a:rPr>
              <a:t>We have astrophysical sub-</a:t>
            </a:r>
            <a:r>
              <a:rPr lang="en-US" altLang="ja-JP" sz="3000" dirty="0" err="1">
                <a:solidFill>
                  <a:schemeClr val="bg1">
                    <a:lumMod val="85000"/>
                  </a:schemeClr>
                </a:solidFill>
                <a:latin typeface="Hiragino Sans W4" panose="020B0400000000000000" pitchFamily="34" charset="-128"/>
                <a:ea typeface="Hiragino Sans W4" panose="020B0400000000000000" pitchFamily="34" charset="-128"/>
              </a:rPr>
              <a:t>PeV</a:t>
            </a:r>
            <a:r>
              <a:rPr lang="en-US" altLang="ja-JP" sz="3000" dirty="0">
                <a:solidFill>
                  <a:schemeClr val="bg1">
                    <a:lumMod val="85000"/>
                  </a:schemeClr>
                </a:solidFill>
                <a:latin typeface="Hiragino Sans W4" panose="020B0400000000000000" pitchFamily="34" charset="-128"/>
                <a:ea typeface="Hiragino Sans W4" panose="020B0400000000000000" pitchFamily="34" charset="-128"/>
              </a:rPr>
              <a:t> </a:t>
            </a:r>
            <a:r>
              <a:rPr lang="en-US" altLang="ja-JP" sz="3000" dirty="0" err="1">
                <a:solidFill>
                  <a:schemeClr val="bg1">
                    <a:lumMod val="85000"/>
                  </a:schemeClr>
                </a:solidFill>
                <a:latin typeface="Hiragino Sans W4" panose="020B0400000000000000" pitchFamily="34" charset="-128"/>
                <a:ea typeface="Hiragino Sans W4" panose="020B0400000000000000" pitchFamily="34" charset="-128"/>
              </a:rPr>
              <a:t>γ</a:t>
            </a:r>
            <a:r>
              <a:rPr lang="en-US" altLang="ja-JP" sz="3000" dirty="0">
                <a:solidFill>
                  <a:schemeClr val="bg1">
                    <a:lumMod val="85000"/>
                  </a:schemeClr>
                </a:solidFill>
                <a:latin typeface="Hiragino Sans W4" panose="020B0400000000000000" pitchFamily="34" charset="-128"/>
                <a:ea typeface="Hiragino Sans W4" panose="020B0400000000000000" pitchFamily="34" charset="-128"/>
              </a:rPr>
              <a:t> rays</a:t>
            </a:r>
          </a:p>
          <a:p>
            <a:pPr marL="457200" indent="-457200">
              <a:spcAft>
                <a:spcPts val="800"/>
              </a:spcAft>
              <a:buAutoNum type="arabicPeriod"/>
            </a:pPr>
            <a:r>
              <a:rPr lang="en-US" altLang="ja-JP" sz="3000" dirty="0">
                <a:solidFill>
                  <a:schemeClr val="bg1">
                    <a:lumMod val="85000"/>
                  </a:schemeClr>
                </a:solidFill>
                <a:latin typeface="Hiragino Sans W4" panose="020B0400000000000000" pitchFamily="34" charset="-128"/>
                <a:ea typeface="Hiragino Sans W4" panose="020B0400000000000000" pitchFamily="34" charset="-128"/>
              </a:rPr>
              <a:t>We do have promising </a:t>
            </a:r>
            <a:r>
              <a:rPr lang="en-US" altLang="ja-JP" sz="3000" dirty="0" err="1">
                <a:solidFill>
                  <a:schemeClr val="bg1">
                    <a:lumMod val="85000"/>
                  </a:schemeClr>
                </a:solidFill>
                <a:latin typeface="Hiragino Sans W4" panose="020B0400000000000000" pitchFamily="34" charset="-128"/>
                <a:ea typeface="Hiragino Sans W4" panose="020B0400000000000000" pitchFamily="34" charset="-128"/>
              </a:rPr>
              <a:t>PeVatron</a:t>
            </a:r>
            <a:r>
              <a:rPr lang="en-US" altLang="ja-JP" sz="3000" dirty="0">
                <a:solidFill>
                  <a:schemeClr val="bg1">
                    <a:lumMod val="85000"/>
                  </a:schemeClr>
                </a:solidFill>
                <a:latin typeface="Hiragino Sans W4" panose="020B0400000000000000" pitchFamily="34" charset="-128"/>
                <a:ea typeface="Hiragino Sans W4" panose="020B0400000000000000" pitchFamily="34" charset="-128"/>
              </a:rPr>
              <a:t> candidates </a:t>
            </a:r>
          </a:p>
          <a:p>
            <a:pPr>
              <a:spcAft>
                <a:spcPts val="800"/>
              </a:spcAft>
            </a:pPr>
            <a:r>
              <a:rPr lang="en-US" altLang="ja-JP" sz="3000" dirty="0">
                <a:solidFill>
                  <a:schemeClr val="bg1">
                    <a:lumMod val="85000"/>
                  </a:schemeClr>
                </a:solidFill>
                <a:latin typeface="Hiragino Sans W4" panose="020B0400000000000000" pitchFamily="34" charset="-128"/>
                <a:ea typeface="Hiragino Sans W4" panose="020B0400000000000000" pitchFamily="34" charset="-128"/>
              </a:rPr>
              <a:t>    (e.g., SNR G106.3+2.7)</a:t>
            </a:r>
          </a:p>
          <a:p>
            <a:pPr>
              <a:spcAft>
                <a:spcPts val="800"/>
              </a:spcAft>
            </a:pPr>
            <a:r>
              <a:rPr kumimoji="1" lang="en-US" altLang="ja-JP" sz="3000" dirty="0">
                <a:solidFill>
                  <a:schemeClr val="bg1">
                    <a:lumMod val="85000"/>
                  </a:schemeClr>
                </a:solidFill>
                <a:latin typeface="Hiragino Sans W4" panose="020B0400000000000000" pitchFamily="34" charset="-128"/>
                <a:ea typeface="Hiragino Sans W4" panose="020B0400000000000000" pitchFamily="34" charset="-128"/>
              </a:rPr>
              <a:t>3. </a:t>
            </a:r>
            <a:r>
              <a:rPr kumimoji="1" lang="en-US" altLang="ja-JP" sz="3000" dirty="0" err="1">
                <a:solidFill>
                  <a:schemeClr val="bg1">
                    <a:lumMod val="85000"/>
                  </a:schemeClr>
                </a:solidFill>
                <a:latin typeface="Hiragino Sans W4" panose="020B0400000000000000" pitchFamily="34" charset="-128"/>
                <a:ea typeface="Hiragino Sans W4" panose="020B0400000000000000" pitchFamily="34" charset="-128"/>
              </a:rPr>
              <a:t>PeVatron</a:t>
            </a:r>
            <a:r>
              <a:rPr kumimoji="1" lang="en-US" altLang="ja-JP" sz="3000" dirty="0">
                <a:solidFill>
                  <a:schemeClr val="bg1">
                    <a:lumMod val="85000"/>
                  </a:schemeClr>
                </a:solidFill>
                <a:latin typeface="Hiragino Sans W4" panose="020B0400000000000000" pitchFamily="34" charset="-128"/>
                <a:ea typeface="Hiragino Sans W4" panose="020B0400000000000000" pitchFamily="34" charset="-128"/>
              </a:rPr>
              <a:t>(s) must exist in the MW</a:t>
            </a:r>
            <a:endParaRPr kumimoji="1" lang="ja-JP" altLang="en-US" sz="3000">
              <a:solidFill>
                <a:schemeClr val="bg1">
                  <a:lumMod val="85000"/>
                </a:schemeClr>
              </a:solidFill>
              <a:latin typeface="Hiragino Sans W4" panose="020B0400000000000000" pitchFamily="34" charset="-128"/>
              <a:ea typeface="Hiragino Sans W4" panose="020B0400000000000000" pitchFamily="34" charset="-128"/>
            </a:endParaRPr>
          </a:p>
        </p:txBody>
      </p:sp>
      <p:sp>
        <p:nvSpPr>
          <p:cNvPr id="5" name="テキスト ボックス 4">
            <a:extLst>
              <a:ext uri="{FF2B5EF4-FFF2-40B4-BE49-F238E27FC236}">
                <a16:creationId xmlns:a16="http://schemas.microsoft.com/office/drawing/2014/main" xmlns="" id="{764A8519-C44B-06C2-4511-136C0727B087}"/>
              </a:ext>
            </a:extLst>
          </p:cNvPr>
          <p:cNvSpPr txBox="1"/>
          <p:nvPr/>
        </p:nvSpPr>
        <p:spPr>
          <a:xfrm>
            <a:off x="522995" y="3966192"/>
            <a:ext cx="11146000" cy="1682512"/>
          </a:xfrm>
          <a:prstGeom prst="rect">
            <a:avLst/>
          </a:prstGeom>
          <a:noFill/>
        </p:spPr>
        <p:txBody>
          <a:bodyPr wrap="none" rtlCol="0">
            <a:spAutoFit/>
          </a:bodyPr>
          <a:lstStyle/>
          <a:p>
            <a:pPr marL="457200" indent="-457200">
              <a:spcAft>
                <a:spcPts val="800"/>
              </a:spcAft>
              <a:buAutoNum type="arabicPeriod"/>
            </a:pPr>
            <a:r>
              <a:rPr lang="en-US" altLang="ja-JP" sz="3000" dirty="0">
                <a:latin typeface="Hiragino Sans W4" panose="020B0400000000000000" pitchFamily="34" charset="-128"/>
                <a:ea typeface="Hiragino Sans W4" panose="020B0400000000000000" pitchFamily="34" charset="-128"/>
              </a:rPr>
              <a:t>Which sources are exactly the </a:t>
            </a:r>
            <a:r>
              <a:rPr lang="en-US" altLang="ja-JP" sz="3000" dirty="0" err="1">
                <a:latin typeface="Hiragino Sans W4" panose="020B0400000000000000" pitchFamily="34" charset="-128"/>
                <a:ea typeface="Hiragino Sans W4" panose="020B0400000000000000" pitchFamily="34" charset="-128"/>
              </a:rPr>
              <a:t>PeVatrons</a:t>
            </a:r>
            <a:endParaRPr lang="en-US" altLang="ja-JP" sz="3000" dirty="0">
              <a:latin typeface="Hiragino Sans W4" panose="020B0400000000000000" pitchFamily="34" charset="-128"/>
              <a:ea typeface="Hiragino Sans W4" panose="020B0400000000000000" pitchFamily="34" charset="-128"/>
            </a:endParaRPr>
          </a:p>
          <a:p>
            <a:pPr marL="457200" indent="-457200">
              <a:spcAft>
                <a:spcPts val="800"/>
              </a:spcAft>
              <a:buAutoNum type="arabicPeriod"/>
            </a:pPr>
            <a:r>
              <a:rPr lang="en-US" altLang="ja-JP" sz="3000" dirty="0">
                <a:latin typeface="Hiragino Sans W4" panose="020B0400000000000000" pitchFamily="34" charset="-128"/>
                <a:ea typeface="Hiragino Sans W4" panose="020B0400000000000000" pitchFamily="34" charset="-128"/>
              </a:rPr>
              <a:t>Which source significantly contribute to the local CRs</a:t>
            </a:r>
          </a:p>
          <a:p>
            <a:pPr marL="457200" indent="-457200">
              <a:spcAft>
                <a:spcPts val="800"/>
              </a:spcAft>
              <a:buAutoNum type="arabicPeriod"/>
            </a:pPr>
            <a:r>
              <a:rPr lang="en-US" altLang="ja-JP" sz="3000" dirty="0">
                <a:latin typeface="Hiragino Sans W4" panose="020B0400000000000000" pitchFamily="34" charset="-128"/>
                <a:ea typeface="Hiragino Sans W4" panose="020B0400000000000000" pitchFamily="34" charset="-128"/>
              </a:rPr>
              <a:t>Do CRs propagate in the MW homogeneously or not?</a:t>
            </a:r>
          </a:p>
        </p:txBody>
      </p:sp>
      <p:sp>
        <p:nvSpPr>
          <p:cNvPr id="7" name="テキスト ボックス 6">
            <a:extLst>
              <a:ext uri="{FF2B5EF4-FFF2-40B4-BE49-F238E27FC236}">
                <a16:creationId xmlns:a16="http://schemas.microsoft.com/office/drawing/2014/main" xmlns="" id="{B46F4387-AA7F-65A7-0AC8-B365B47B52DC}"/>
              </a:ext>
            </a:extLst>
          </p:cNvPr>
          <p:cNvSpPr txBox="1"/>
          <p:nvPr/>
        </p:nvSpPr>
        <p:spPr>
          <a:xfrm>
            <a:off x="522995" y="6075798"/>
            <a:ext cx="11291874" cy="492443"/>
          </a:xfrm>
          <a:prstGeom prst="rect">
            <a:avLst/>
          </a:prstGeom>
          <a:noFill/>
        </p:spPr>
        <p:txBody>
          <a:bodyPr wrap="none" rtlCol="0">
            <a:spAutoFit/>
          </a:bodyPr>
          <a:lstStyle/>
          <a:p>
            <a:pPr>
              <a:spcAft>
                <a:spcPts val="800"/>
              </a:spcAft>
            </a:pPr>
            <a:r>
              <a:rPr lang="en-US" altLang="ja-JP" sz="2600" dirty="0">
                <a:solidFill>
                  <a:srgbClr val="FF0000"/>
                </a:solidFill>
                <a:latin typeface="Hiragino Sans W4" panose="020B0400000000000000" pitchFamily="34" charset="-128"/>
                <a:ea typeface="Hiragino Sans W4" panose="020B0400000000000000" pitchFamily="34" charset="-128"/>
              </a:rPr>
              <a:t>=&gt; High sensitivity, Wide F.O.V., high-resolution, South. sky obs.,…</a:t>
            </a:r>
          </a:p>
        </p:txBody>
      </p:sp>
      <p:sp>
        <p:nvSpPr>
          <p:cNvPr id="8" name="テキスト ボックス 7">
            <a:extLst>
              <a:ext uri="{FF2B5EF4-FFF2-40B4-BE49-F238E27FC236}">
                <a16:creationId xmlns:a16="http://schemas.microsoft.com/office/drawing/2014/main" xmlns="" id="{7D65C8C7-227F-5368-7F8D-866F6C107F1C}"/>
              </a:ext>
            </a:extLst>
          </p:cNvPr>
          <p:cNvSpPr txBox="1"/>
          <p:nvPr/>
        </p:nvSpPr>
        <p:spPr>
          <a:xfrm rot="5400000">
            <a:off x="5534302" y="5619472"/>
            <a:ext cx="569387" cy="553998"/>
          </a:xfrm>
          <a:prstGeom prst="rect">
            <a:avLst/>
          </a:prstGeom>
          <a:noFill/>
        </p:spPr>
        <p:txBody>
          <a:bodyPr wrap="none" rtlCol="0">
            <a:spAutoFit/>
          </a:bodyPr>
          <a:lstStyle/>
          <a:p>
            <a:pPr>
              <a:spcAft>
                <a:spcPts val="800"/>
              </a:spcAft>
            </a:pPr>
            <a:r>
              <a:rPr lang="en-US" altLang="ja-JP" sz="3000" dirty="0">
                <a:latin typeface="Hiragino Sans W4" panose="020B0400000000000000" pitchFamily="34" charset="-128"/>
                <a:ea typeface="Hiragino Sans W4" panose="020B0400000000000000" pitchFamily="34" charset="-128"/>
              </a:rPr>
              <a:t>…</a:t>
            </a:r>
          </a:p>
        </p:txBody>
      </p:sp>
      <p:sp>
        <p:nvSpPr>
          <p:cNvPr id="6" name="テキスト ボックス 5">
            <a:extLst>
              <a:ext uri="{FF2B5EF4-FFF2-40B4-BE49-F238E27FC236}">
                <a16:creationId xmlns:a16="http://schemas.microsoft.com/office/drawing/2014/main" xmlns="" id="{441C8BBC-633E-9CA4-2112-71ECE8B3DEBE}"/>
              </a:ext>
            </a:extLst>
          </p:cNvPr>
          <p:cNvSpPr txBox="1"/>
          <p:nvPr/>
        </p:nvSpPr>
        <p:spPr>
          <a:xfrm>
            <a:off x="2962765" y="461610"/>
            <a:ext cx="6266459" cy="553998"/>
          </a:xfrm>
          <a:prstGeom prst="rect">
            <a:avLst/>
          </a:prstGeom>
          <a:noFill/>
        </p:spPr>
        <p:txBody>
          <a:bodyPr wrap="none" rtlCol="0">
            <a:spAutoFit/>
          </a:bodyPr>
          <a:lstStyle/>
          <a:p>
            <a:r>
              <a:rPr kumimoji="1" lang="en-US" altLang="ja-JP" sz="3000" dirty="0">
                <a:latin typeface="Hiragino Sans W4" panose="020B0400000000000000" pitchFamily="34" charset="-128"/>
                <a:ea typeface="Hiragino Sans W4" panose="020B0400000000000000" pitchFamily="34" charset="-128"/>
              </a:rPr>
              <a:t>What We </a:t>
            </a:r>
            <a:r>
              <a:rPr lang="en-US" altLang="ja-JP" sz="3000" dirty="0">
                <a:latin typeface="Hiragino Sans W4" panose="020B0400000000000000" pitchFamily="34" charset="-128"/>
                <a:ea typeface="Hiragino Sans W4" panose="020B0400000000000000" pitchFamily="34" charset="-128"/>
              </a:rPr>
              <a:t>N</a:t>
            </a:r>
            <a:r>
              <a:rPr kumimoji="1" lang="en-US" altLang="ja-JP" sz="3000" dirty="0">
                <a:latin typeface="Hiragino Sans W4" panose="020B0400000000000000" pitchFamily="34" charset="-128"/>
                <a:ea typeface="Hiragino Sans W4" panose="020B0400000000000000" pitchFamily="34" charset="-128"/>
              </a:rPr>
              <a:t>eed to Study </a:t>
            </a:r>
            <a:r>
              <a:rPr lang="en-US" altLang="ja-JP" sz="3000" dirty="0">
                <a:latin typeface="Hiragino Sans W4" panose="020B0400000000000000" pitchFamily="34" charset="-128"/>
                <a:ea typeface="Hiragino Sans W4" panose="020B0400000000000000" pitchFamily="34" charset="-128"/>
              </a:rPr>
              <a:t>M</a:t>
            </a:r>
            <a:r>
              <a:rPr kumimoji="1" lang="en-US" altLang="ja-JP" sz="3000" dirty="0">
                <a:latin typeface="Hiragino Sans W4" panose="020B0400000000000000" pitchFamily="34" charset="-128"/>
                <a:ea typeface="Hiragino Sans W4" panose="020B0400000000000000" pitchFamily="34" charset="-128"/>
              </a:rPr>
              <a:t>ore: </a:t>
            </a:r>
            <a:endParaRPr kumimoji="1" lang="ja-JP" altLang="en-US" sz="3000">
              <a:latin typeface="Hiragino Sans W4" panose="020B0400000000000000" pitchFamily="34" charset="-128"/>
              <a:ea typeface="Hiragino Sans W4" panose="020B0400000000000000" pitchFamily="34" charset="-128"/>
            </a:endParaRPr>
          </a:p>
        </p:txBody>
      </p:sp>
      <p:sp>
        <p:nvSpPr>
          <p:cNvPr id="9" name="スライド番号プレースホルダー 8">
            <a:extLst>
              <a:ext uri="{FF2B5EF4-FFF2-40B4-BE49-F238E27FC236}">
                <a16:creationId xmlns:a16="http://schemas.microsoft.com/office/drawing/2014/main" xmlns="" id="{8E731948-9F2E-4A4D-CD85-CB8DD2569A31}"/>
              </a:ext>
            </a:extLst>
          </p:cNvPr>
          <p:cNvSpPr>
            <a:spLocks noGrp="1"/>
          </p:cNvSpPr>
          <p:nvPr>
            <p:ph type="sldNum" sz="quarter" idx="12"/>
          </p:nvPr>
        </p:nvSpPr>
        <p:spPr/>
        <p:txBody>
          <a:bodyPr/>
          <a:lstStyle/>
          <a:p>
            <a:fld id="{7391B0E1-8AAF-844E-991B-0815B82E6915}" type="slidenum">
              <a:rPr kumimoji="1" lang="ja-JP" altLang="en-US" smtClean="0"/>
              <a:t>22</a:t>
            </a:fld>
            <a:endParaRPr kumimoji="1" lang="ja-JP" altLang="en-US"/>
          </a:p>
        </p:txBody>
      </p:sp>
    </p:spTree>
    <p:extLst>
      <p:ext uri="{BB962C8B-B14F-4D97-AF65-F5344CB8AC3E}">
        <p14:creationId xmlns:p14="http://schemas.microsoft.com/office/powerpoint/2010/main" val="3095985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xmlns="" id="{00CAA0D9-B573-FC35-C1DF-C26AA0A88AE1}"/>
              </a:ext>
            </a:extLst>
          </p:cNvPr>
          <p:cNvSpPr txBox="1"/>
          <p:nvPr/>
        </p:nvSpPr>
        <p:spPr>
          <a:xfrm>
            <a:off x="1698802" y="3074415"/>
            <a:ext cx="8794395" cy="553998"/>
          </a:xfrm>
          <a:prstGeom prst="rect">
            <a:avLst/>
          </a:prstGeom>
          <a:noFill/>
        </p:spPr>
        <p:txBody>
          <a:bodyPr wrap="none" rtlCol="0">
            <a:spAutoFit/>
          </a:bodyPr>
          <a:lstStyle/>
          <a:p>
            <a:pPr algn="ctr"/>
            <a:r>
              <a:rPr kumimoji="1" lang="en-US" altLang="ja-JP" sz="3000" dirty="0">
                <a:latin typeface="Hiragino Sans W4" panose="020B0400000000000000" pitchFamily="34" charset="-128"/>
                <a:ea typeface="Hiragino Sans W4" panose="020B0400000000000000" pitchFamily="34" charset="-128"/>
              </a:rPr>
              <a:t>A </a:t>
            </a:r>
            <a:r>
              <a:rPr lang="en-US" altLang="ja-JP" sz="3000" dirty="0">
                <a:latin typeface="Hiragino Sans W4" panose="020B0400000000000000" pitchFamily="34" charset="-128"/>
                <a:ea typeface="Hiragino Sans W4" panose="020B0400000000000000" pitchFamily="34" charset="-128"/>
              </a:rPr>
              <a:t>Bit More about </a:t>
            </a:r>
            <a:r>
              <a:rPr kumimoji="1" lang="en-US" altLang="ja-JP" sz="3000" dirty="0">
                <a:latin typeface="Hiragino Sans W4" panose="020B0400000000000000" pitchFamily="34" charset="-128"/>
                <a:ea typeface="Hiragino Sans W4" panose="020B0400000000000000" pitchFamily="34" charset="-128"/>
              </a:rPr>
              <a:t>Galactic </a:t>
            </a:r>
            <a:r>
              <a:rPr lang="en-US" altLang="ja-JP" sz="3000" dirty="0">
                <a:latin typeface="Hiragino Sans W4" panose="020B0400000000000000" pitchFamily="34" charset="-128"/>
                <a:ea typeface="Hiragino Sans W4" panose="020B0400000000000000" pitchFamily="34" charset="-128"/>
              </a:rPr>
              <a:t>D</a:t>
            </a:r>
            <a:r>
              <a:rPr kumimoji="1" lang="en-US" altLang="ja-JP" sz="3000" dirty="0">
                <a:latin typeface="Hiragino Sans W4" panose="020B0400000000000000" pitchFamily="34" charset="-128"/>
                <a:ea typeface="Hiragino Sans W4" panose="020B0400000000000000" pitchFamily="34" charset="-128"/>
              </a:rPr>
              <a:t>iffuse </a:t>
            </a:r>
            <a:r>
              <a:rPr kumimoji="1" lang="en-US" altLang="ja-JP" sz="3000" dirty="0" err="1">
                <a:latin typeface="Hiragino Sans W4" panose="020B0400000000000000" pitchFamily="34" charset="-128"/>
                <a:ea typeface="Hiragino Sans W4" panose="020B0400000000000000" pitchFamily="34" charset="-128"/>
              </a:rPr>
              <a:t>γ</a:t>
            </a:r>
            <a:r>
              <a:rPr kumimoji="1" lang="en-US" altLang="ja-JP" sz="3000" dirty="0">
                <a:latin typeface="Hiragino Sans W4" panose="020B0400000000000000" pitchFamily="34" charset="-128"/>
                <a:ea typeface="Hiragino Sans W4" panose="020B0400000000000000" pitchFamily="34" charset="-128"/>
              </a:rPr>
              <a:t> Rays…</a:t>
            </a:r>
            <a:endParaRPr kumimoji="1" lang="ja-JP" altLang="en-US" sz="3000">
              <a:latin typeface="Hiragino Sans W4" panose="020B0400000000000000" pitchFamily="34" charset="-128"/>
              <a:ea typeface="Hiragino Sans W4" panose="020B0400000000000000" pitchFamily="34" charset="-128"/>
            </a:endParaRPr>
          </a:p>
        </p:txBody>
      </p:sp>
      <p:sp>
        <p:nvSpPr>
          <p:cNvPr id="5" name="テキスト ボックス 4">
            <a:extLst>
              <a:ext uri="{FF2B5EF4-FFF2-40B4-BE49-F238E27FC236}">
                <a16:creationId xmlns:a16="http://schemas.microsoft.com/office/drawing/2014/main" xmlns="" id="{D2FC4F58-DE6E-9885-4C50-0E33680C117A}"/>
              </a:ext>
            </a:extLst>
          </p:cNvPr>
          <p:cNvSpPr txBox="1"/>
          <p:nvPr/>
        </p:nvSpPr>
        <p:spPr>
          <a:xfrm>
            <a:off x="3889306" y="3952950"/>
            <a:ext cx="4413388" cy="707886"/>
          </a:xfrm>
          <a:prstGeom prst="rect">
            <a:avLst/>
          </a:prstGeom>
          <a:noFill/>
        </p:spPr>
        <p:txBody>
          <a:bodyPr wrap="none" rtlCol="0">
            <a:spAutoFit/>
          </a:bodyPr>
          <a:lstStyle/>
          <a:p>
            <a:r>
              <a:rPr lang="en-US" altLang="ja-JP" sz="2000" dirty="0">
                <a:latin typeface="Hiragino Sans W4" panose="020B0400000000000000" pitchFamily="34" charset="-128"/>
                <a:ea typeface="Hiragino Sans W4" panose="020B0400000000000000" pitchFamily="34" charset="-128"/>
              </a:rPr>
              <a:t>S.K.</a:t>
            </a:r>
            <a:r>
              <a:rPr kumimoji="1" lang="en-US" altLang="ja-JP" sz="2000" dirty="0">
                <a:latin typeface="Hiragino Sans W4" panose="020B0400000000000000" pitchFamily="34" charset="-128"/>
                <a:ea typeface="Hiragino Sans W4" panose="020B0400000000000000" pitchFamily="34" charset="-128"/>
              </a:rPr>
              <a:t> et al., </a:t>
            </a:r>
            <a:r>
              <a:rPr kumimoji="1" lang="en-US" altLang="ja-JP" sz="2000" dirty="0" err="1">
                <a:latin typeface="Hiragino Sans W4" panose="020B0400000000000000" pitchFamily="34" charset="-128"/>
                <a:ea typeface="Hiragino Sans W4" panose="020B0400000000000000" pitchFamily="34" charset="-128"/>
              </a:rPr>
              <a:t>ApJ</a:t>
            </a:r>
            <a:r>
              <a:rPr lang="en-US" altLang="ja-JP" sz="2000" dirty="0" err="1">
                <a:latin typeface="Hiragino Sans W4" panose="020B0400000000000000" pitchFamily="34" charset="-128"/>
                <a:ea typeface="Hiragino Sans W4" panose="020B0400000000000000" pitchFamily="34" charset="-128"/>
              </a:rPr>
              <a:t>L</a:t>
            </a:r>
            <a:r>
              <a:rPr lang="en-US" altLang="ja-JP" sz="2000" dirty="0">
                <a:latin typeface="Hiragino Sans W4" panose="020B0400000000000000" pitchFamily="34" charset="-128"/>
                <a:ea typeface="Hiragino Sans W4" panose="020B0400000000000000" pitchFamily="34" charset="-128"/>
              </a:rPr>
              <a:t> 961, L13 (2024)</a:t>
            </a:r>
          </a:p>
          <a:p>
            <a:r>
              <a:rPr lang="en-US" altLang="ja-JP" sz="2000" dirty="0">
                <a:latin typeface="Hiragino Sans W4" panose="020B0400000000000000" pitchFamily="34" charset="-128"/>
                <a:ea typeface="Hiragino Sans W4" panose="020B0400000000000000" pitchFamily="34" charset="-128"/>
              </a:rPr>
              <a:t>S.K. et al., </a:t>
            </a:r>
            <a:r>
              <a:rPr lang="en-US" altLang="ja-JP" sz="2000" dirty="0" err="1">
                <a:latin typeface="Hiragino Sans W4" panose="020B0400000000000000" pitchFamily="34" charset="-128"/>
                <a:ea typeface="Hiragino Sans W4" panose="020B0400000000000000" pitchFamily="34" charset="-128"/>
              </a:rPr>
              <a:t>ApJL</a:t>
            </a:r>
            <a:r>
              <a:rPr lang="en-US" altLang="ja-JP" sz="2000" dirty="0">
                <a:latin typeface="Hiragino Sans W4" panose="020B0400000000000000" pitchFamily="34" charset="-128"/>
                <a:ea typeface="Hiragino Sans W4" panose="020B0400000000000000" pitchFamily="34" charset="-128"/>
              </a:rPr>
              <a:t> 977, L3 (2024)</a:t>
            </a:r>
          </a:p>
        </p:txBody>
      </p:sp>
      <p:sp>
        <p:nvSpPr>
          <p:cNvPr id="3" name="テキスト ボックス 2">
            <a:extLst>
              <a:ext uri="{FF2B5EF4-FFF2-40B4-BE49-F238E27FC236}">
                <a16:creationId xmlns:a16="http://schemas.microsoft.com/office/drawing/2014/main" xmlns="" id="{C54D328B-AF34-67B0-6F35-B1A57A980452}"/>
              </a:ext>
            </a:extLst>
          </p:cNvPr>
          <p:cNvSpPr txBox="1"/>
          <p:nvPr/>
        </p:nvSpPr>
        <p:spPr>
          <a:xfrm>
            <a:off x="3889306" y="4755912"/>
            <a:ext cx="4523995" cy="369332"/>
          </a:xfrm>
          <a:prstGeom prst="rect">
            <a:avLst/>
          </a:prstGeom>
          <a:noFill/>
        </p:spPr>
        <p:txBody>
          <a:bodyPr wrap="none" rtlCol="0">
            <a:spAutoFit/>
          </a:bodyPr>
          <a:lstStyle/>
          <a:p>
            <a:r>
              <a:rPr lang="en-US" altLang="ja-JP" dirty="0">
                <a:latin typeface="Hiragino Sans W4" panose="020B0400000000000000" pitchFamily="34" charset="-128"/>
                <a:ea typeface="Hiragino Sans W4" panose="020B0400000000000000" pitchFamily="34" charset="-128"/>
              </a:rPr>
              <a:t>※These are not collaboration papers</a:t>
            </a:r>
          </a:p>
        </p:txBody>
      </p:sp>
      <p:sp>
        <p:nvSpPr>
          <p:cNvPr id="6" name="スライド番号プレースホルダー 5">
            <a:extLst>
              <a:ext uri="{FF2B5EF4-FFF2-40B4-BE49-F238E27FC236}">
                <a16:creationId xmlns:a16="http://schemas.microsoft.com/office/drawing/2014/main" xmlns="" id="{FDC67767-66BD-F4C7-2AF6-EA74C381FD5C}"/>
              </a:ext>
            </a:extLst>
          </p:cNvPr>
          <p:cNvSpPr>
            <a:spLocks noGrp="1"/>
          </p:cNvSpPr>
          <p:nvPr>
            <p:ph type="sldNum" sz="quarter" idx="12"/>
          </p:nvPr>
        </p:nvSpPr>
        <p:spPr/>
        <p:txBody>
          <a:bodyPr/>
          <a:lstStyle/>
          <a:p>
            <a:fld id="{7391B0E1-8AAF-844E-991B-0815B82E6915}" type="slidenum">
              <a:rPr kumimoji="1" lang="ja-JP" altLang="en-US" smtClean="0"/>
              <a:t>23</a:t>
            </a:fld>
            <a:endParaRPr kumimoji="1" lang="ja-JP" altLang="en-US"/>
          </a:p>
        </p:txBody>
      </p:sp>
    </p:spTree>
    <p:extLst>
      <p:ext uri="{BB962C8B-B14F-4D97-AF65-F5344CB8AC3E}">
        <p14:creationId xmlns:p14="http://schemas.microsoft.com/office/powerpoint/2010/main" val="3620452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xmlns="" id="{459C270D-5EC0-4FDE-B1E5-3E13DADD8EA1}"/>
              </a:ext>
            </a:extLst>
          </p:cNvPr>
          <p:cNvPicPr>
            <a:picLocks noChangeAspect="1"/>
          </p:cNvPicPr>
          <p:nvPr/>
        </p:nvPicPr>
        <p:blipFill rotWithShape="1">
          <a:blip r:embed="rId2"/>
          <a:srcRect b="50927"/>
          <a:stretch/>
        </p:blipFill>
        <p:spPr>
          <a:xfrm>
            <a:off x="132694" y="1862881"/>
            <a:ext cx="5963306" cy="3800901"/>
          </a:xfrm>
          <a:prstGeom prst="rect">
            <a:avLst/>
          </a:prstGeom>
        </p:spPr>
      </p:pic>
      <p:pic>
        <p:nvPicPr>
          <p:cNvPr id="12" name="図 11">
            <a:extLst>
              <a:ext uri="{FF2B5EF4-FFF2-40B4-BE49-F238E27FC236}">
                <a16:creationId xmlns:a16="http://schemas.microsoft.com/office/drawing/2014/main" xmlns="" id="{FF435CC9-1C69-1988-C8BB-202939E99F7A}"/>
              </a:ext>
            </a:extLst>
          </p:cNvPr>
          <p:cNvPicPr>
            <a:picLocks noChangeAspect="1"/>
          </p:cNvPicPr>
          <p:nvPr/>
        </p:nvPicPr>
        <p:blipFill rotWithShape="1">
          <a:blip r:embed="rId2"/>
          <a:srcRect t="50000"/>
          <a:stretch/>
        </p:blipFill>
        <p:spPr>
          <a:xfrm>
            <a:off x="5982030" y="1894561"/>
            <a:ext cx="5850305" cy="3799270"/>
          </a:xfrm>
          <a:prstGeom prst="rect">
            <a:avLst/>
          </a:prstGeom>
        </p:spPr>
      </p:pic>
      <p:sp>
        <p:nvSpPr>
          <p:cNvPr id="4" name="テキスト ボックス 3">
            <a:extLst>
              <a:ext uri="{FF2B5EF4-FFF2-40B4-BE49-F238E27FC236}">
                <a16:creationId xmlns:a16="http://schemas.microsoft.com/office/drawing/2014/main" xmlns="" id="{C218AB0B-CCB7-E05B-4705-8B82EB0D1E37}"/>
              </a:ext>
            </a:extLst>
          </p:cNvPr>
          <p:cNvSpPr txBox="1"/>
          <p:nvPr/>
        </p:nvSpPr>
        <p:spPr>
          <a:xfrm>
            <a:off x="0" y="0"/>
            <a:ext cx="7555273" cy="553998"/>
          </a:xfrm>
          <a:prstGeom prst="rect">
            <a:avLst/>
          </a:prstGeom>
          <a:noFill/>
        </p:spPr>
        <p:txBody>
          <a:bodyPr wrap="none" rtlCol="0">
            <a:spAutoFit/>
          </a:bodyPr>
          <a:lstStyle/>
          <a:p>
            <a:r>
              <a:rPr lang="en-US" altLang="ja-JP" sz="3000" dirty="0">
                <a:latin typeface="Hiragino Sans W4" panose="020B0400000000000000" pitchFamily="34" charset="-128"/>
                <a:ea typeface="Hiragino Sans W4" panose="020B0400000000000000" pitchFamily="34" charset="-128"/>
              </a:rPr>
              <a:t>Potential Source Origin of Tibet GDE?</a:t>
            </a:r>
            <a:endParaRPr kumimoji="1" lang="ja-JP" altLang="en-US" sz="3000">
              <a:latin typeface="Hiragino Sans W4" panose="020B0400000000000000" pitchFamily="34" charset="-128"/>
              <a:ea typeface="Hiragino Sans W4" panose="020B0400000000000000" pitchFamily="34" charset="-128"/>
            </a:endParaRPr>
          </a:p>
        </p:txBody>
      </p:sp>
      <p:sp>
        <p:nvSpPr>
          <p:cNvPr id="7" name="テキスト ボックス 6">
            <a:extLst>
              <a:ext uri="{FF2B5EF4-FFF2-40B4-BE49-F238E27FC236}">
                <a16:creationId xmlns:a16="http://schemas.microsoft.com/office/drawing/2014/main" xmlns="" id="{F3DD89BF-4548-A0B7-2D9C-57736C3021D6}"/>
              </a:ext>
            </a:extLst>
          </p:cNvPr>
          <p:cNvSpPr txBox="1"/>
          <p:nvPr/>
        </p:nvSpPr>
        <p:spPr>
          <a:xfrm>
            <a:off x="2196378" y="757907"/>
            <a:ext cx="7571303" cy="461665"/>
          </a:xfrm>
          <a:prstGeom prst="rect">
            <a:avLst/>
          </a:prstGeom>
          <a:solidFill>
            <a:srgbClr val="FFFF00"/>
          </a:solidFill>
        </p:spPr>
        <p:txBody>
          <a:bodyPr wrap="none" rtlCol="0">
            <a:spAutoFit/>
          </a:bodyPr>
          <a:lstStyle/>
          <a:p>
            <a:r>
              <a:rPr lang="en-US" altLang="ja-JP" sz="2400" b="1" dirty="0">
                <a:solidFill>
                  <a:srgbClr val="FF0000"/>
                </a:solidFill>
                <a:latin typeface="Hiragino Sans W4" panose="020B0400000000000000" pitchFamily="34" charset="-128"/>
                <a:ea typeface="Hiragino Sans W4" panose="020B0400000000000000" pitchFamily="34" charset="-128"/>
              </a:rPr>
              <a:t>Tibet GDE = True GDE + Unresolved sources?</a:t>
            </a:r>
            <a:endParaRPr kumimoji="1" lang="ja-JP" altLang="en-US" sz="2400" b="1">
              <a:solidFill>
                <a:srgbClr val="FF0000"/>
              </a:solidFill>
              <a:latin typeface="Hiragino Sans W4" panose="020B0400000000000000" pitchFamily="34" charset="-128"/>
              <a:ea typeface="Hiragino Sans W4" panose="020B0400000000000000" pitchFamily="34" charset="-128"/>
            </a:endParaRPr>
          </a:p>
        </p:txBody>
      </p:sp>
      <p:sp>
        <p:nvSpPr>
          <p:cNvPr id="5" name="テキスト ボックス 4">
            <a:extLst>
              <a:ext uri="{FF2B5EF4-FFF2-40B4-BE49-F238E27FC236}">
                <a16:creationId xmlns:a16="http://schemas.microsoft.com/office/drawing/2014/main" xmlns="" id="{CD84362F-78D4-6019-E698-FA19A4D2194F}"/>
              </a:ext>
            </a:extLst>
          </p:cNvPr>
          <p:cNvSpPr txBox="1"/>
          <p:nvPr/>
        </p:nvSpPr>
        <p:spPr>
          <a:xfrm>
            <a:off x="250191" y="5702649"/>
            <a:ext cx="7015062" cy="707886"/>
          </a:xfrm>
          <a:prstGeom prst="rect">
            <a:avLst/>
          </a:prstGeom>
          <a:noFill/>
        </p:spPr>
        <p:txBody>
          <a:bodyPr wrap="none" rtlCol="0">
            <a:spAutoFit/>
          </a:bodyPr>
          <a:lstStyle/>
          <a:p>
            <a:r>
              <a:rPr lang="en-US" altLang="ja-JP" sz="2000" dirty="0">
                <a:latin typeface="Hiragino Sans W4" panose="020B0400000000000000" pitchFamily="34" charset="-128"/>
                <a:ea typeface="Hiragino Sans W4" panose="020B0400000000000000" pitchFamily="34" charset="-128"/>
              </a:rPr>
              <a:t>Black: True GDE model</a:t>
            </a:r>
          </a:p>
          <a:p>
            <a:r>
              <a:rPr kumimoji="1" lang="en-US" altLang="ja-JP" sz="2000" dirty="0">
                <a:solidFill>
                  <a:srgbClr val="009B02"/>
                </a:solidFill>
                <a:latin typeface="Hiragino Sans W4" panose="020B0400000000000000" pitchFamily="34" charset="-128"/>
                <a:ea typeface="Hiragino Sans W4" panose="020B0400000000000000" pitchFamily="34" charset="-128"/>
              </a:rPr>
              <a:t>Green: True GDE model + Unresolved Sources model</a:t>
            </a:r>
            <a:endParaRPr kumimoji="1" lang="ja-JP" altLang="en-US" sz="2000">
              <a:solidFill>
                <a:srgbClr val="009B02"/>
              </a:solidFill>
              <a:latin typeface="Hiragino Sans W4" panose="020B0400000000000000" pitchFamily="34" charset="-128"/>
              <a:ea typeface="Hiragino Sans W4" panose="020B0400000000000000" pitchFamily="34" charset="-128"/>
            </a:endParaRPr>
          </a:p>
        </p:txBody>
      </p:sp>
      <p:sp>
        <p:nvSpPr>
          <p:cNvPr id="6" name="テキスト ボックス 5">
            <a:extLst>
              <a:ext uri="{FF2B5EF4-FFF2-40B4-BE49-F238E27FC236}">
                <a16:creationId xmlns:a16="http://schemas.microsoft.com/office/drawing/2014/main" xmlns="" id="{34C2E94A-470B-E529-0106-00765DACAC38}"/>
              </a:ext>
            </a:extLst>
          </p:cNvPr>
          <p:cNvSpPr txBox="1"/>
          <p:nvPr/>
        </p:nvSpPr>
        <p:spPr>
          <a:xfrm>
            <a:off x="7477784" y="149564"/>
            <a:ext cx="4689104" cy="369332"/>
          </a:xfrm>
          <a:prstGeom prst="rect">
            <a:avLst/>
          </a:prstGeom>
          <a:noFill/>
        </p:spPr>
        <p:txBody>
          <a:bodyPr wrap="none" rtlCol="0">
            <a:spAutoFit/>
          </a:bodyPr>
          <a:lstStyle/>
          <a:p>
            <a:r>
              <a:rPr kumimoji="1" lang="en-US" altLang="ja-JP" dirty="0">
                <a:latin typeface="Hiragino Sans W4" panose="020B0400000000000000" pitchFamily="34" charset="-128"/>
                <a:ea typeface="Hiragino Sans W4" panose="020B0400000000000000" pitchFamily="34" charset="-128"/>
              </a:rPr>
              <a:t>GDE: Galactic diffuse (</a:t>
            </a:r>
            <a:r>
              <a:rPr kumimoji="1" lang="en-US" altLang="ja-JP" dirty="0" err="1">
                <a:latin typeface="Hiragino Sans W4" panose="020B0400000000000000" pitchFamily="34" charset="-128"/>
                <a:ea typeface="Hiragino Sans W4" panose="020B0400000000000000" pitchFamily="34" charset="-128"/>
              </a:rPr>
              <a:t>γ</a:t>
            </a:r>
            <a:r>
              <a:rPr kumimoji="1" lang="en-US" altLang="ja-JP" dirty="0">
                <a:latin typeface="Hiragino Sans W4" panose="020B0400000000000000" pitchFamily="34" charset="-128"/>
                <a:ea typeface="Hiragino Sans W4" panose="020B0400000000000000" pitchFamily="34" charset="-128"/>
              </a:rPr>
              <a:t>-ray) emission</a:t>
            </a:r>
            <a:endParaRPr kumimoji="1" lang="ja-JP" altLang="en-US"/>
          </a:p>
        </p:txBody>
      </p:sp>
      <p:sp>
        <p:nvSpPr>
          <p:cNvPr id="2" name="スライド番号プレースホルダー 1">
            <a:extLst>
              <a:ext uri="{FF2B5EF4-FFF2-40B4-BE49-F238E27FC236}">
                <a16:creationId xmlns:a16="http://schemas.microsoft.com/office/drawing/2014/main" xmlns="" id="{30BC6FB9-0A6D-1BA0-DB08-1E2340B2ECA4}"/>
              </a:ext>
            </a:extLst>
          </p:cNvPr>
          <p:cNvSpPr>
            <a:spLocks noGrp="1"/>
          </p:cNvSpPr>
          <p:nvPr>
            <p:ph type="sldNum" sz="quarter" idx="12"/>
          </p:nvPr>
        </p:nvSpPr>
        <p:spPr/>
        <p:txBody>
          <a:bodyPr/>
          <a:lstStyle/>
          <a:p>
            <a:fld id="{7391B0E1-8AAF-844E-991B-0815B82E6915}" type="slidenum">
              <a:rPr kumimoji="1" lang="ja-JP" altLang="en-US" smtClean="0"/>
              <a:t>24</a:t>
            </a:fld>
            <a:endParaRPr kumimoji="1" lang="ja-JP" altLang="en-US"/>
          </a:p>
        </p:txBody>
      </p:sp>
      <p:sp>
        <p:nvSpPr>
          <p:cNvPr id="17" name="テキスト ボックス 16">
            <a:extLst>
              <a:ext uri="{FF2B5EF4-FFF2-40B4-BE49-F238E27FC236}">
                <a16:creationId xmlns:a16="http://schemas.microsoft.com/office/drawing/2014/main" xmlns="" id="{68851087-AF2F-712E-254A-EC7A04A1907E}"/>
              </a:ext>
            </a:extLst>
          </p:cNvPr>
          <p:cNvSpPr txBox="1"/>
          <p:nvPr/>
        </p:nvSpPr>
        <p:spPr>
          <a:xfrm>
            <a:off x="7555273" y="5970830"/>
            <a:ext cx="3071675" cy="646331"/>
          </a:xfrm>
          <a:prstGeom prst="rect">
            <a:avLst/>
          </a:prstGeom>
          <a:noFill/>
        </p:spPr>
        <p:txBody>
          <a:bodyPr wrap="none" rtlCol="0">
            <a:spAutoFit/>
          </a:bodyPr>
          <a:lstStyle/>
          <a:p>
            <a:r>
              <a:rPr kumimoji="1" lang="en-US" altLang="ja-JP" sz="1200" dirty="0">
                <a:latin typeface="Hiragino Sans W4" panose="020B0400000000000000" pitchFamily="34" charset="-128"/>
                <a:ea typeface="Hiragino Sans W4" panose="020B0400000000000000" pitchFamily="34" charset="-128"/>
              </a:rPr>
              <a:t>See also,</a:t>
            </a:r>
          </a:p>
          <a:p>
            <a:r>
              <a:rPr lang="en-US" altLang="ja-JP" sz="1200" dirty="0">
                <a:latin typeface="Hiragino Sans W4" panose="020B0400000000000000" pitchFamily="34" charset="-128"/>
                <a:ea typeface="Hiragino Sans W4" panose="020B0400000000000000" pitchFamily="34" charset="-128"/>
              </a:rPr>
              <a:t>Riu &amp; Wang, </a:t>
            </a:r>
            <a:r>
              <a:rPr lang="en-US" altLang="ja-JP" sz="1200" dirty="0" err="1">
                <a:latin typeface="Hiragino Sans W4" panose="020B0400000000000000" pitchFamily="34" charset="-128"/>
                <a:ea typeface="Hiragino Sans W4" panose="020B0400000000000000" pitchFamily="34" charset="-128"/>
              </a:rPr>
              <a:t>ApJL</a:t>
            </a:r>
            <a:r>
              <a:rPr lang="en-US" altLang="ja-JP" sz="1200" dirty="0">
                <a:latin typeface="Hiragino Sans W4" panose="020B0400000000000000" pitchFamily="34" charset="-128"/>
                <a:ea typeface="Hiragino Sans W4" panose="020B0400000000000000" pitchFamily="34" charset="-128"/>
              </a:rPr>
              <a:t> 914, L7 (2021)</a:t>
            </a:r>
            <a:endParaRPr kumimoji="1" lang="en-US" altLang="ja-JP" sz="1200" dirty="0">
              <a:latin typeface="Hiragino Sans W4" panose="020B0400000000000000" pitchFamily="34" charset="-128"/>
              <a:ea typeface="Hiragino Sans W4" panose="020B0400000000000000" pitchFamily="34" charset="-128"/>
            </a:endParaRPr>
          </a:p>
          <a:p>
            <a:r>
              <a:rPr kumimoji="1" lang="en-US" altLang="ja-JP" sz="1200" dirty="0">
                <a:latin typeface="Hiragino Sans W4" panose="020B0400000000000000" pitchFamily="34" charset="-128"/>
                <a:ea typeface="Hiragino Sans W4" panose="020B0400000000000000" pitchFamily="34" charset="-128"/>
              </a:rPr>
              <a:t>Yan et al., Nat. Astron. 8, 628 (2024)</a:t>
            </a:r>
            <a:endParaRPr kumimoji="1" lang="ja-JP" altLang="en-US" sz="1200">
              <a:latin typeface="Hiragino Sans W4" panose="020B0400000000000000" pitchFamily="34" charset="-128"/>
              <a:ea typeface="Hiragino Sans W4" panose="020B0400000000000000" pitchFamily="34" charset="-128"/>
            </a:endParaRPr>
          </a:p>
        </p:txBody>
      </p:sp>
      <p:sp>
        <p:nvSpPr>
          <p:cNvPr id="18" name="テキスト ボックス 17">
            <a:extLst>
              <a:ext uri="{FF2B5EF4-FFF2-40B4-BE49-F238E27FC236}">
                <a16:creationId xmlns:a16="http://schemas.microsoft.com/office/drawing/2014/main" xmlns="" id="{6C017271-FC23-AE75-DC6F-E1A5E10FEFFF}"/>
              </a:ext>
            </a:extLst>
          </p:cNvPr>
          <p:cNvSpPr txBox="1"/>
          <p:nvPr/>
        </p:nvSpPr>
        <p:spPr>
          <a:xfrm>
            <a:off x="2879414" y="1416030"/>
            <a:ext cx="6433171" cy="400110"/>
          </a:xfrm>
          <a:prstGeom prst="rect">
            <a:avLst/>
          </a:prstGeom>
          <a:noFill/>
        </p:spPr>
        <p:txBody>
          <a:bodyPr wrap="none" rtlCol="0">
            <a:spAutoFit/>
          </a:bodyPr>
          <a:lstStyle/>
          <a:p>
            <a:r>
              <a:rPr kumimoji="1" lang="en-US" altLang="ja-JP" sz="2000" dirty="0">
                <a:latin typeface="Hiragino Sans W4" panose="020B0400000000000000" pitchFamily="34" charset="-128"/>
                <a:ea typeface="Hiragino Sans W4" panose="020B0400000000000000" pitchFamily="34" charset="-128"/>
              </a:rPr>
              <a:t>Modeling by </a:t>
            </a:r>
            <a:r>
              <a:rPr kumimoji="1" lang="en-US" altLang="ja-JP" sz="2000" dirty="0" err="1">
                <a:latin typeface="Hiragino Sans W4" panose="020B0400000000000000" pitchFamily="34" charset="-128"/>
                <a:ea typeface="Hiragino Sans W4" panose="020B0400000000000000" pitchFamily="34" charset="-128"/>
              </a:rPr>
              <a:t>Vecciotti</a:t>
            </a:r>
            <a:r>
              <a:rPr kumimoji="1" lang="en-US" altLang="ja-JP" sz="2000" dirty="0">
                <a:latin typeface="Hiragino Sans W4" panose="020B0400000000000000" pitchFamily="34" charset="-128"/>
                <a:ea typeface="Hiragino Sans W4" panose="020B0400000000000000" pitchFamily="34" charset="-128"/>
              </a:rPr>
              <a:t> et al., </a:t>
            </a:r>
            <a:r>
              <a:rPr kumimoji="1" lang="en-US" altLang="ja-JP" sz="2000" dirty="0" err="1">
                <a:latin typeface="Hiragino Sans W4" panose="020B0400000000000000" pitchFamily="34" charset="-128"/>
                <a:ea typeface="Hiragino Sans W4" panose="020B0400000000000000" pitchFamily="34" charset="-128"/>
              </a:rPr>
              <a:t>ApJ</a:t>
            </a:r>
            <a:r>
              <a:rPr kumimoji="1" lang="en-US" altLang="ja-JP" sz="2000" dirty="0">
                <a:latin typeface="Hiragino Sans W4" panose="020B0400000000000000" pitchFamily="34" charset="-128"/>
                <a:ea typeface="Hiragino Sans W4" panose="020B0400000000000000" pitchFamily="34" charset="-128"/>
              </a:rPr>
              <a:t> 928, 19 (2022)</a:t>
            </a:r>
          </a:p>
        </p:txBody>
      </p:sp>
      <p:sp>
        <p:nvSpPr>
          <p:cNvPr id="19" name="テキスト ボックス 18">
            <a:extLst>
              <a:ext uri="{FF2B5EF4-FFF2-40B4-BE49-F238E27FC236}">
                <a16:creationId xmlns:a16="http://schemas.microsoft.com/office/drawing/2014/main" xmlns="" id="{46FC4170-F304-143B-2E50-CA985E6B8FFB}"/>
              </a:ext>
            </a:extLst>
          </p:cNvPr>
          <p:cNvSpPr txBox="1"/>
          <p:nvPr/>
        </p:nvSpPr>
        <p:spPr>
          <a:xfrm>
            <a:off x="2290082" y="3977640"/>
            <a:ext cx="893193" cy="369332"/>
          </a:xfrm>
          <a:prstGeom prst="rect">
            <a:avLst/>
          </a:prstGeom>
          <a:noFill/>
        </p:spPr>
        <p:txBody>
          <a:bodyPr wrap="none" rtlCol="0">
            <a:spAutoFit/>
          </a:bodyPr>
          <a:lstStyle/>
          <a:p>
            <a:r>
              <a:rPr kumimoji="1" lang="en-US" altLang="ja-JP" dirty="0">
                <a:latin typeface="Hiragino Sans W4" panose="020B0400000000000000" pitchFamily="34" charset="-128"/>
                <a:ea typeface="Hiragino Sans W4" panose="020B0400000000000000" pitchFamily="34" charset="-128"/>
              </a:rPr>
              <a:t>ARGO</a:t>
            </a:r>
            <a:endParaRPr kumimoji="1" lang="ja-JP" altLang="en-US">
              <a:latin typeface="Hiragino Sans W4" panose="020B0400000000000000" pitchFamily="34" charset="-128"/>
              <a:ea typeface="Hiragino Sans W4" panose="020B0400000000000000" pitchFamily="34" charset="-128"/>
            </a:endParaRPr>
          </a:p>
        </p:txBody>
      </p:sp>
      <p:sp>
        <p:nvSpPr>
          <p:cNvPr id="20" name="テキスト ボックス 19">
            <a:extLst>
              <a:ext uri="{FF2B5EF4-FFF2-40B4-BE49-F238E27FC236}">
                <a16:creationId xmlns:a16="http://schemas.microsoft.com/office/drawing/2014/main" xmlns="" id="{109AA76E-C184-116A-51F5-D664AA4D1088}"/>
              </a:ext>
            </a:extLst>
          </p:cNvPr>
          <p:cNvSpPr txBox="1"/>
          <p:nvPr/>
        </p:nvSpPr>
        <p:spPr>
          <a:xfrm>
            <a:off x="9422859" y="2731008"/>
            <a:ext cx="1858201" cy="369332"/>
          </a:xfrm>
          <a:prstGeom prst="rect">
            <a:avLst/>
          </a:prstGeom>
          <a:noFill/>
        </p:spPr>
        <p:txBody>
          <a:bodyPr wrap="none" rtlCol="0">
            <a:spAutoFit/>
          </a:bodyPr>
          <a:lstStyle/>
          <a:p>
            <a:r>
              <a:rPr kumimoji="1" lang="en-US" altLang="ja-JP" dirty="0">
                <a:latin typeface="Hiragino Sans W4" panose="020B0400000000000000" pitchFamily="34" charset="-128"/>
                <a:ea typeface="Hiragino Sans W4" panose="020B0400000000000000" pitchFamily="34" charset="-128"/>
              </a:rPr>
              <a:t>CASAMIA ULs</a:t>
            </a:r>
            <a:endParaRPr kumimoji="1" lang="ja-JP" altLang="en-US">
              <a:latin typeface="Hiragino Sans W4" panose="020B0400000000000000" pitchFamily="34" charset="-128"/>
              <a:ea typeface="Hiragino Sans W4" panose="020B0400000000000000" pitchFamily="34" charset="-128"/>
            </a:endParaRPr>
          </a:p>
        </p:txBody>
      </p:sp>
      <p:sp>
        <p:nvSpPr>
          <p:cNvPr id="22" name="テキスト ボックス 21">
            <a:extLst>
              <a:ext uri="{FF2B5EF4-FFF2-40B4-BE49-F238E27FC236}">
                <a16:creationId xmlns:a16="http://schemas.microsoft.com/office/drawing/2014/main" xmlns="" id="{01454EDB-293E-F380-FE88-446F34AC18A4}"/>
              </a:ext>
            </a:extLst>
          </p:cNvPr>
          <p:cNvSpPr txBox="1"/>
          <p:nvPr/>
        </p:nvSpPr>
        <p:spPr>
          <a:xfrm>
            <a:off x="3996328" y="3763331"/>
            <a:ext cx="1014584" cy="369332"/>
          </a:xfrm>
          <a:prstGeom prst="rect">
            <a:avLst/>
          </a:prstGeom>
          <a:noFill/>
        </p:spPr>
        <p:txBody>
          <a:bodyPr wrap="square">
            <a:spAutoFit/>
          </a:bodyPr>
          <a:lstStyle/>
          <a:p>
            <a:r>
              <a:rPr kumimoji="1" lang="en-US" altLang="ja-JP" sz="1800" dirty="0">
                <a:solidFill>
                  <a:srgbClr val="FF0000"/>
                </a:solidFill>
                <a:latin typeface="Hiragino Sans W4" panose="020B0400000000000000" pitchFamily="34" charset="-128"/>
                <a:ea typeface="Hiragino Sans W4" panose="020B0400000000000000" pitchFamily="34" charset="-128"/>
              </a:rPr>
              <a:t>Tibet</a:t>
            </a:r>
          </a:p>
        </p:txBody>
      </p:sp>
      <p:sp>
        <p:nvSpPr>
          <p:cNvPr id="23" name="テキスト ボックス 22">
            <a:extLst>
              <a:ext uri="{FF2B5EF4-FFF2-40B4-BE49-F238E27FC236}">
                <a16:creationId xmlns:a16="http://schemas.microsoft.com/office/drawing/2014/main" xmlns="" id="{2AFFD4FE-D3A1-8EBB-A562-8AFBA66EF87D}"/>
              </a:ext>
            </a:extLst>
          </p:cNvPr>
          <p:cNvSpPr txBox="1"/>
          <p:nvPr/>
        </p:nvSpPr>
        <p:spPr>
          <a:xfrm>
            <a:off x="9822336" y="4106673"/>
            <a:ext cx="1014584" cy="369332"/>
          </a:xfrm>
          <a:prstGeom prst="rect">
            <a:avLst/>
          </a:prstGeom>
          <a:noFill/>
        </p:spPr>
        <p:txBody>
          <a:bodyPr wrap="square">
            <a:spAutoFit/>
          </a:bodyPr>
          <a:lstStyle/>
          <a:p>
            <a:r>
              <a:rPr kumimoji="1" lang="en-US" altLang="ja-JP" sz="1800" dirty="0">
                <a:solidFill>
                  <a:srgbClr val="FF0000"/>
                </a:solidFill>
                <a:latin typeface="Hiragino Sans W4" panose="020B0400000000000000" pitchFamily="34" charset="-128"/>
                <a:ea typeface="Hiragino Sans W4" panose="020B0400000000000000" pitchFamily="34" charset="-128"/>
              </a:rPr>
              <a:t>Tibet</a:t>
            </a:r>
          </a:p>
        </p:txBody>
      </p:sp>
    </p:spTree>
    <p:extLst>
      <p:ext uri="{BB962C8B-B14F-4D97-AF65-F5344CB8AC3E}">
        <p14:creationId xmlns:p14="http://schemas.microsoft.com/office/powerpoint/2010/main" val="1242877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787E745-9557-66AD-06F4-4BFC7D353F57}"/>
            </a:ext>
          </a:extLst>
        </p:cNvPr>
        <p:cNvGrpSpPr/>
        <p:nvPr/>
      </p:nvGrpSpPr>
      <p:grpSpPr>
        <a:xfrm>
          <a:off x="0" y="0"/>
          <a:ext cx="0" cy="0"/>
          <a:chOff x="0" y="0"/>
          <a:chExt cx="0" cy="0"/>
        </a:xfrm>
      </p:grpSpPr>
      <p:pic>
        <p:nvPicPr>
          <p:cNvPr id="19" name="図 18">
            <a:extLst>
              <a:ext uri="{FF2B5EF4-FFF2-40B4-BE49-F238E27FC236}">
                <a16:creationId xmlns:a16="http://schemas.microsoft.com/office/drawing/2014/main" xmlns="" id="{59038038-E4DE-FE2E-056D-A3F8073EC905}"/>
              </a:ext>
            </a:extLst>
          </p:cNvPr>
          <p:cNvPicPr>
            <a:picLocks noChangeAspect="1"/>
          </p:cNvPicPr>
          <p:nvPr/>
        </p:nvPicPr>
        <p:blipFill>
          <a:blip r:embed="rId2"/>
          <a:stretch>
            <a:fillRect/>
          </a:stretch>
        </p:blipFill>
        <p:spPr>
          <a:xfrm>
            <a:off x="4314825" y="4269648"/>
            <a:ext cx="7685052" cy="2304774"/>
          </a:xfrm>
          <a:prstGeom prst="rect">
            <a:avLst/>
          </a:prstGeom>
        </p:spPr>
      </p:pic>
      <p:sp>
        <p:nvSpPr>
          <p:cNvPr id="4" name="テキスト ボックス 3">
            <a:extLst>
              <a:ext uri="{FF2B5EF4-FFF2-40B4-BE49-F238E27FC236}">
                <a16:creationId xmlns:a16="http://schemas.microsoft.com/office/drawing/2014/main" xmlns="" id="{21DEE764-C14A-995D-CE1D-036F8DC6F63A}"/>
              </a:ext>
            </a:extLst>
          </p:cNvPr>
          <p:cNvSpPr txBox="1"/>
          <p:nvPr/>
        </p:nvSpPr>
        <p:spPr>
          <a:xfrm>
            <a:off x="0" y="0"/>
            <a:ext cx="7555273" cy="553998"/>
          </a:xfrm>
          <a:prstGeom prst="rect">
            <a:avLst/>
          </a:prstGeom>
          <a:noFill/>
        </p:spPr>
        <p:txBody>
          <a:bodyPr wrap="none" rtlCol="0">
            <a:spAutoFit/>
          </a:bodyPr>
          <a:lstStyle/>
          <a:p>
            <a:r>
              <a:rPr lang="en-US" altLang="ja-JP" sz="3000" dirty="0">
                <a:latin typeface="Hiragino Sans W4" panose="020B0400000000000000" pitchFamily="34" charset="-128"/>
                <a:ea typeface="Hiragino Sans W4" panose="020B0400000000000000" pitchFamily="34" charset="-128"/>
              </a:rPr>
              <a:t>Potential Source Origin of Tibet GDE?</a:t>
            </a:r>
            <a:endParaRPr kumimoji="1" lang="ja-JP" altLang="en-US" sz="3000">
              <a:latin typeface="Hiragino Sans W4" panose="020B0400000000000000" pitchFamily="34" charset="-128"/>
              <a:ea typeface="Hiragino Sans W4" panose="020B0400000000000000" pitchFamily="34" charset="-128"/>
            </a:endParaRPr>
          </a:p>
        </p:txBody>
      </p:sp>
      <p:sp>
        <p:nvSpPr>
          <p:cNvPr id="9" name="テキスト ボックス 8">
            <a:extLst>
              <a:ext uri="{FF2B5EF4-FFF2-40B4-BE49-F238E27FC236}">
                <a16:creationId xmlns:a16="http://schemas.microsoft.com/office/drawing/2014/main" xmlns="" id="{6A806A1C-E401-2975-566A-50BD21BFE6F2}"/>
              </a:ext>
            </a:extLst>
          </p:cNvPr>
          <p:cNvSpPr txBox="1"/>
          <p:nvPr/>
        </p:nvSpPr>
        <p:spPr>
          <a:xfrm>
            <a:off x="470100" y="785510"/>
            <a:ext cx="11251799" cy="461665"/>
          </a:xfrm>
          <a:prstGeom prst="rect">
            <a:avLst/>
          </a:prstGeom>
          <a:solidFill>
            <a:srgbClr val="FFFF00"/>
          </a:solidFill>
        </p:spPr>
        <p:txBody>
          <a:bodyPr wrap="none" rtlCol="0">
            <a:spAutoFit/>
          </a:bodyPr>
          <a:lstStyle/>
          <a:p>
            <a:pPr algn="ctr">
              <a:spcAft>
                <a:spcPts val="200"/>
              </a:spcAft>
            </a:pPr>
            <a:r>
              <a:rPr lang="en-US" altLang="ja-JP" sz="2400" b="1" dirty="0">
                <a:solidFill>
                  <a:srgbClr val="FF0000"/>
                </a:solidFill>
                <a:latin typeface="Hiragino Sans W4" panose="020B0400000000000000" pitchFamily="34" charset="-128"/>
                <a:ea typeface="Hiragino Sans W4" panose="020B0400000000000000" pitchFamily="34" charset="-128"/>
              </a:rPr>
              <a:t>1</a:t>
            </a:r>
            <a:r>
              <a:rPr lang="en-US" altLang="ja-JP" sz="2400" b="1" baseline="30000" dirty="0">
                <a:solidFill>
                  <a:srgbClr val="FF0000"/>
                </a:solidFill>
                <a:latin typeface="Hiragino Sans W4" panose="020B0400000000000000" pitchFamily="34" charset="-128"/>
                <a:ea typeface="Hiragino Sans W4" panose="020B0400000000000000" pitchFamily="34" charset="-128"/>
              </a:rPr>
              <a:t>st</a:t>
            </a:r>
            <a:r>
              <a:rPr lang="en-US" altLang="ja-JP" sz="2400" b="1" dirty="0">
                <a:solidFill>
                  <a:srgbClr val="FF0000"/>
                </a:solidFill>
                <a:latin typeface="Hiragino Sans W4" panose="020B0400000000000000" pitchFamily="34" charset="-128"/>
                <a:ea typeface="Hiragino Sans W4" panose="020B0400000000000000" pitchFamily="34" charset="-128"/>
              </a:rPr>
              <a:t> LHAASO catalog</a:t>
            </a:r>
            <a:r>
              <a:rPr lang="en-US" altLang="ja-JP" sz="2400" b="1" baseline="30000" dirty="0">
                <a:solidFill>
                  <a:srgbClr val="FF0000"/>
                </a:solidFill>
                <a:latin typeface="Hiragino Sans W4" panose="020B0400000000000000" pitchFamily="34" charset="-128"/>
                <a:ea typeface="Hiragino Sans W4" panose="020B0400000000000000" pitchFamily="34" charset="-128"/>
              </a:rPr>
              <a:t> </a:t>
            </a:r>
            <a:r>
              <a:rPr lang="en-US" altLang="ja-JP" sz="2400" b="1" dirty="0">
                <a:solidFill>
                  <a:srgbClr val="FF0000"/>
                </a:solidFill>
                <a:latin typeface="Hiragino Sans W4" panose="020B0400000000000000" pitchFamily="34" charset="-128"/>
                <a:ea typeface="Hiragino Sans W4" panose="020B0400000000000000" pitchFamily="34" charset="-128"/>
              </a:rPr>
              <a:t>(2024) helps us to study the origin of Tibet GDE</a:t>
            </a:r>
          </a:p>
        </p:txBody>
      </p:sp>
      <p:grpSp>
        <p:nvGrpSpPr>
          <p:cNvPr id="15" name="グループ化 14">
            <a:extLst>
              <a:ext uri="{FF2B5EF4-FFF2-40B4-BE49-F238E27FC236}">
                <a16:creationId xmlns:a16="http://schemas.microsoft.com/office/drawing/2014/main" xmlns="" id="{7CE3EDFF-A64C-BA7A-B9CB-B37BD153F70A}"/>
              </a:ext>
            </a:extLst>
          </p:cNvPr>
          <p:cNvGrpSpPr/>
          <p:nvPr/>
        </p:nvGrpSpPr>
        <p:grpSpPr>
          <a:xfrm>
            <a:off x="231656" y="1547676"/>
            <a:ext cx="11735472" cy="2713428"/>
            <a:chOff x="750609" y="2012570"/>
            <a:chExt cx="11735472" cy="2713428"/>
          </a:xfrm>
        </p:grpSpPr>
        <p:pic>
          <p:nvPicPr>
            <p:cNvPr id="8" name="図 7">
              <a:extLst>
                <a:ext uri="{FF2B5EF4-FFF2-40B4-BE49-F238E27FC236}">
                  <a16:creationId xmlns:a16="http://schemas.microsoft.com/office/drawing/2014/main" xmlns="" id="{FBB66454-5CEE-83A7-937E-162561BA9244}"/>
                </a:ext>
              </a:extLst>
            </p:cNvPr>
            <p:cNvPicPr>
              <a:picLocks noChangeAspect="1"/>
            </p:cNvPicPr>
            <p:nvPr/>
          </p:nvPicPr>
          <p:blipFill rotWithShape="1">
            <a:blip r:embed="rId3"/>
            <a:srcRect l="-80" r="80"/>
            <a:stretch/>
          </p:blipFill>
          <p:spPr>
            <a:xfrm>
              <a:off x="4914868" y="2421224"/>
              <a:ext cx="7571213" cy="2304774"/>
            </a:xfrm>
            <a:prstGeom prst="rect">
              <a:avLst/>
            </a:prstGeom>
          </p:spPr>
        </p:pic>
        <p:sp>
          <p:nvSpPr>
            <p:cNvPr id="11" name="テキスト ボックス 10">
              <a:extLst>
                <a:ext uri="{FF2B5EF4-FFF2-40B4-BE49-F238E27FC236}">
                  <a16:creationId xmlns:a16="http://schemas.microsoft.com/office/drawing/2014/main" xmlns="" id="{2772539A-9D5D-69A8-EEE7-475D5ED531A8}"/>
                </a:ext>
              </a:extLst>
            </p:cNvPr>
            <p:cNvSpPr txBox="1"/>
            <p:nvPr/>
          </p:nvSpPr>
          <p:spPr>
            <a:xfrm>
              <a:off x="6043913" y="2012570"/>
              <a:ext cx="5828840" cy="400110"/>
            </a:xfrm>
            <a:prstGeom prst="rect">
              <a:avLst/>
            </a:prstGeom>
            <a:noFill/>
          </p:spPr>
          <p:txBody>
            <a:bodyPr wrap="none" rtlCol="0">
              <a:spAutoFit/>
            </a:bodyPr>
            <a:lstStyle/>
            <a:p>
              <a:r>
                <a:rPr kumimoji="1" lang="en-US" altLang="ja-JP" sz="2000" dirty="0">
                  <a:latin typeface="Hiragino Sans W4" panose="020B0400000000000000" pitchFamily="34" charset="-128"/>
                  <a:ea typeface="Hiragino Sans W4" panose="020B0400000000000000" pitchFamily="34" charset="-128"/>
                </a:rPr>
                <a:t>43 1LHAASO sources @ E &gt;100TeV (2024)</a:t>
              </a:r>
              <a:endParaRPr kumimoji="1" lang="ja-JP" altLang="en-US" sz="2000">
                <a:latin typeface="Hiragino Sans W4" panose="020B0400000000000000" pitchFamily="34" charset="-128"/>
                <a:ea typeface="Hiragino Sans W4" panose="020B0400000000000000" pitchFamily="34" charset="-128"/>
              </a:endParaRPr>
            </a:p>
          </p:txBody>
        </p:sp>
        <p:pic>
          <p:nvPicPr>
            <p:cNvPr id="1026" name="Picture 2" descr="Record-breaking gamma rays hint at violent environments in space | Science  News">
              <a:extLst>
                <a:ext uri="{FF2B5EF4-FFF2-40B4-BE49-F238E27FC236}">
                  <a16:creationId xmlns:a16="http://schemas.microsoft.com/office/drawing/2014/main" xmlns="" id="{936E1065-0190-41C1-9C69-29268FF420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609" y="2419841"/>
              <a:ext cx="3925816" cy="2208847"/>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xmlns="" id="{DE8C1E81-5A46-42DC-DF05-98ABAA6199A5}"/>
                </a:ext>
              </a:extLst>
            </p:cNvPr>
            <p:cNvSpPr txBox="1"/>
            <p:nvPr/>
          </p:nvSpPr>
          <p:spPr>
            <a:xfrm>
              <a:off x="940285" y="2019731"/>
              <a:ext cx="3571812" cy="400110"/>
            </a:xfrm>
            <a:prstGeom prst="rect">
              <a:avLst/>
            </a:prstGeom>
            <a:noFill/>
          </p:spPr>
          <p:txBody>
            <a:bodyPr wrap="none" rtlCol="0">
              <a:spAutoFit/>
            </a:bodyPr>
            <a:lstStyle/>
            <a:p>
              <a:r>
                <a:rPr kumimoji="1" lang="en-US" altLang="ja-JP" sz="2000" dirty="0">
                  <a:latin typeface="Hiragino Sans W4" panose="020B0400000000000000" pitchFamily="34" charset="-128"/>
                  <a:ea typeface="Hiragino Sans W4" panose="020B0400000000000000" pitchFamily="34" charset="-128"/>
                </a:rPr>
                <a:t>LHAASO (×15 Tibet </a:t>
              </a:r>
              <a:r>
                <a:rPr kumimoji="1" lang="en-US" altLang="ja-JP" sz="2000" dirty="0" err="1">
                  <a:latin typeface="Hiragino Sans W4" panose="020B0400000000000000" pitchFamily="34" charset="-128"/>
                  <a:ea typeface="Hiragino Sans W4" panose="020B0400000000000000" pitchFamily="34" charset="-128"/>
                </a:rPr>
                <a:t>ASγ</a:t>
              </a:r>
              <a:r>
                <a:rPr kumimoji="1" lang="en-US" altLang="ja-JP" sz="2000" dirty="0">
                  <a:latin typeface="Hiragino Sans W4" panose="020B0400000000000000" pitchFamily="34" charset="-128"/>
                  <a:ea typeface="Hiragino Sans W4" panose="020B0400000000000000" pitchFamily="34" charset="-128"/>
                </a:rPr>
                <a:t>)</a:t>
              </a:r>
              <a:endParaRPr kumimoji="1" lang="ja-JP" altLang="en-US" sz="2000">
                <a:latin typeface="Hiragino Sans W4" panose="020B0400000000000000" pitchFamily="34" charset="-128"/>
                <a:ea typeface="Hiragino Sans W4" panose="020B0400000000000000" pitchFamily="34" charset="-128"/>
              </a:endParaRPr>
            </a:p>
          </p:txBody>
        </p:sp>
        <p:sp>
          <p:nvSpPr>
            <p:cNvPr id="14" name="テキスト ボックス 13">
              <a:extLst>
                <a:ext uri="{FF2B5EF4-FFF2-40B4-BE49-F238E27FC236}">
                  <a16:creationId xmlns:a16="http://schemas.microsoft.com/office/drawing/2014/main" xmlns="" id="{A8D7198B-83B1-3B4D-802D-210942EAA350}"/>
                </a:ext>
              </a:extLst>
            </p:cNvPr>
            <p:cNvSpPr txBox="1"/>
            <p:nvPr/>
          </p:nvSpPr>
          <p:spPr>
            <a:xfrm>
              <a:off x="750609" y="3957902"/>
              <a:ext cx="4083169" cy="646331"/>
            </a:xfrm>
            <a:prstGeom prst="rect">
              <a:avLst/>
            </a:prstGeom>
            <a:noFill/>
          </p:spPr>
          <p:txBody>
            <a:bodyPr wrap="none" rtlCol="0">
              <a:spAutoFit/>
            </a:bodyPr>
            <a:lstStyle/>
            <a:p>
              <a:r>
                <a:rPr kumimoji="1" lang="en-US" altLang="ja-JP" dirty="0">
                  <a:solidFill>
                    <a:schemeClr val="bg1"/>
                  </a:solidFill>
                  <a:latin typeface="Hiragino Sans W4" panose="020B0400000000000000" pitchFamily="34" charset="-128"/>
                  <a:ea typeface="Hiragino Sans W4" panose="020B0400000000000000" pitchFamily="34" charset="-128"/>
                </a:rPr>
                <a:t>Air </a:t>
              </a:r>
              <a:r>
                <a:rPr lang="en-US" altLang="ja-JP" dirty="0">
                  <a:solidFill>
                    <a:schemeClr val="bg1"/>
                  </a:solidFill>
                  <a:latin typeface="Hiragino Sans W4" panose="020B0400000000000000" pitchFamily="34" charset="-128"/>
                  <a:ea typeface="Hiragino Sans W4" panose="020B0400000000000000" pitchFamily="34" charset="-128"/>
                </a:rPr>
                <a:t>s</a:t>
              </a:r>
              <a:r>
                <a:rPr kumimoji="1" lang="en-US" altLang="ja-JP" dirty="0">
                  <a:solidFill>
                    <a:schemeClr val="bg1"/>
                  </a:solidFill>
                  <a:latin typeface="Hiragino Sans W4" panose="020B0400000000000000" pitchFamily="34" charset="-128"/>
                  <a:ea typeface="Hiragino Sans W4" panose="020B0400000000000000" pitchFamily="34" charset="-128"/>
                </a:rPr>
                <a:t>hower </a:t>
              </a:r>
              <a:r>
                <a:rPr lang="en-US" altLang="ja-JP" dirty="0">
                  <a:solidFill>
                    <a:schemeClr val="bg1"/>
                  </a:solidFill>
                  <a:latin typeface="Hiragino Sans W4" panose="020B0400000000000000" pitchFamily="34" charset="-128"/>
                  <a:ea typeface="Hiragino Sans W4" panose="020B0400000000000000" pitchFamily="34" charset="-128"/>
                </a:rPr>
                <a:t>a</a:t>
              </a:r>
              <a:r>
                <a:rPr kumimoji="1" lang="en-US" altLang="ja-JP" dirty="0">
                  <a:solidFill>
                    <a:schemeClr val="bg1"/>
                  </a:solidFill>
                  <a:latin typeface="Hiragino Sans W4" panose="020B0400000000000000" pitchFamily="34" charset="-128"/>
                  <a:ea typeface="Hiragino Sans W4" panose="020B0400000000000000" pitchFamily="34" charset="-128"/>
                </a:rPr>
                <a:t>rray (1,000,000 m</a:t>
              </a:r>
              <a:r>
                <a:rPr kumimoji="1" lang="en-US" altLang="ja-JP" baseline="30000" dirty="0">
                  <a:solidFill>
                    <a:schemeClr val="bg1"/>
                  </a:solidFill>
                  <a:latin typeface="Hiragino Sans W4" panose="020B0400000000000000" pitchFamily="34" charset="-128"/>
                  <a:ea typeface="Hiragino Sans W4" panose="020B0400000000000000" pitchFamily="34" charset="-128"/>
                </a:rPr>
                <a:t>2</a:t>
              </a:r>
              <a:r>
                <a:rPr kumimoji="1" lang="en-US" altLang="ja-JP" dirty="0">
                  <a:solidFill>
                    <a:schemeClr val="bg1"/>
                  </a:solidFill>
                  <a:latin typeface="Hiragino Sans W4" panose="020B0400000000000000" pitchFamily="34" charset="-128"/>
                  <a:ea typeface="Hiragino Sans W4" panose="020B0400000000000000" pitchFamily="34" charset="-128"/>
                </a:rPr>
                <a:t>) </a:t>
              </a:r>
            </a:p>
            <a:p>
              <a:r>
                <a:rPr kumimoji="1" lang="en-US" altLang="ja-JP" dirty="0">
                  <a:solidFill>
                    <a:schemeClr val="bg1"/>
                  </a:solidFill>
                  <a:latin typeface="Hiragino Sans W4" panose="020B0400000000000000" pitchFamily="34" charset="-128"/>
                  <a:ea typeface="Hiragino Sans W4" panose="020B0400000000000000" pitchFamily="34" charset="-128"/>
                </a:rPr>
                <a:t>+ Muon Detector Array </a:t>
              </a:r>
            </a:p>
          </p:txBody>
        </p:sp>
      </p:grpSp>
      <p:sp>
        <p:nvSpPr>
          <p:cNvPr id="6" name="テキスト ボックス 5">
            <a:extLst>
              <a:ext uri="{FF2B5EF4-FFF2-40B4-BE49-F238E27FC236}">
                <a16:creationId xmlns:a16="http://schemas.microsoft.com/office/drawing/2014/main" xmlns="" id="{0E9EFD5F-E645-E287-C770-BA7AF50F19CB}"/>
              </a:ext>
            </a:extLst>
          </p:cNvPr>
          <p:cNvSpPr txBox="1"/>
          <p:nvPr/>
        </p:nvSpPr>
        <p:spPr>
          <a:xfrm>
            <a:off x="7477784" y="149564"/>
            <a:ext cx="4689104" cy="369332"/>
          </a:xfrm>
          <a:prstGeom prst="rect">
            <a:avLst/>
          </a:prstGeom>
          <a:noFill/>
        </p:spPr>
        <p:txBody>
          <a:bodyPr wrap="none" rtlCol="0">
            <a:spAutoFit/>
          </a:bodyPr>
          <a:lstStyle/>
          <a:p>
            <a:r>
              <a:rPr kumimoji="1" lang="en-US" altLang="ja-JP" dirty="0">
                <a:latin typeface="Hiragino Sans W4" panose="020B0400000000000000" pitchFamily="34" charset="-128"/>
                <a:ea typeface="Hiragino Sans W4" panose="020B0400000000000000" pitchFamily="34" charset="-128"/>
              </a:rPr>
              <a:t>GDE: Galactic diffuse (</a:t>
            </a:r>
            <a:r>
              <a:rPr kumimoji="1" lang="en-US" altLang="ja-JP" dirty="0" err="1">
                <a:latin typeface="Hiragino Sans W4" panose="020B0400000000000000" pitchFamily="34" charset="-128"/>
                <a:ea typeface="Hiragino Sans W4" panose="020B0400000000000000" pitchFamily="34" charset="-128"/>
              </a:rPr>
              <a:t>γ</a:t>
            </a:r>
            <a:r>
              <a:rPr kumimoji="1" lang="en-US" altLang="ja-JP" dirty="0">
                <a:latin typeface="Hiragino Sans W4" panose="020B0400000000000000" pitchFamily="34" charset="-128"/>
                <a:ea typeface="Hiragino Sans W4" panose="020B0400000000000000" pitchFamily="34" charset="-128"/>
              </a:rPr>
              <a:t>-ray) emission</a:t>
            </a:r>
            <a:endParaRPr kumimoji="1" lang="ja-JP" altLang="en-US"/>
          </a:p>
        </p:txBody>
      </p:sp>
      <p:sp>
        <p:nvSpPr>
          <p:cNvPr id="2" name="スライド番号プレースホルダー 1">
            <a:extLst>
              <a:ext uri="{FF2B5EF4-FFF2-40B4-BE49-F238E27FC236}">
                <a16:creationId xmlns:a16="http://schemas.microsoft.com/office/drawing/2014/main" xmlns="" id="{19470A19-5D88-AC15-110A-CCD51A7F760E}"/>
              </a:ext>
            </a:extLst>
          </p:cNvPr>
          <p:cNvSpPr>
            <a:spLocks noGrp="1"/>
          </p:cNvSpPr>
          <p:nvPr>
            <p:ph type="sldNum" sz="quarter" idx="12"/>
          </p:nvPr>
        </p:nvSpPr>
        <p:spPr/>
        <p:txBody>
          <a:bodyPr/>
          <a:lstStyle/>
          <a:p>
            <a:fld id="{7391B0E1-8AAF-844E-991B-0815B82E6915}" type="slidenum">
              <a:rPr kumimoji="1" lang="ja-JP" altLang="en-US" smtClean="0"/>
              <a:t>25</a:t>
            </a:fld>
            <a:endParaRPr kumimoji="1" lang="ja-JP" altLang="en-US"/>
          </a:p>
        </p:txBody>
      </p:sp>
      <p:sp>
        <p:nvSpPr>
          <p:cNvPr id="13" name="テキスト ボックス 12">
            <a:extLst>
              <a:ext uri="{FF2B5EF4-FFF2-40B4-BE49-F238E27FC236}">
                <a16:creationId xmlns:a16="http://schemas.microsoft.com/office/drawing/2014/main" xmlns="" id="{6625D68C-8D14-A7B2-93F9-7B6DEC60B3F2}"/>
              </a:ext>
            </a:extLst>
          </p:cNvPr>
          <p:cNvSpPr txBox="1"/>
          <p:nvPr/>
        </p:nvSpPr>
        <p:spPr>
          <a:xfrm>
            <a:off x="7827477" y="6526064"/>
            <a:ext cx="3050835" cy="307777"/>
          </a:xfrm>
          <a:prstGeom prst="rect">
            <a:avLst/>
          </a:prstGeom>
          <a:noFill/>
        </p:spPr>
        <p:txBody>
          <a:bodyPr wrap="none" rtlCol="0">
            <a:spAutoFit/>
          </a:bodyPr>
          <a:lstStyle/>
          <a:p>
            <a:r>
              <a:rPr kumimoji="1" lang="en-US" altLang="ja-JP" sz="1400" dirty="0">
                <a:latin typeface="Hiragino Sans W4" panose="020B0400000000000000" pitchFamily="34" charset="-128"/>
                <a:ea typeface="Hiragino Sans W4" panose="020B0400000000000000" pitchFamily="34" charset="-128"/>
              </a:rPr>
              <a:t>Cao et al., </a:t>
            </a:r>
            <a:r>
              <a:rPr kumimoji="1" lang="en-US" altLang="ja-JP" sz="1400" dirty="0" err="1">
                <a:latin typeface="Hiragino Sans W4" panose="020B0400000000000000" pitchFamily="34" charset="-128"/>
                <a:ea typeface="Hiragino Sans W4" panose="020B0400000000000000" pitchFamily="34" charset="-128"/>
              </a:rPr>
              <a:t>ApJS</a:t>
            </a:r>
            <a:r>
              <a:rPr kumimoji="1" lang="en-US" altLang="ja-JP" sz="1400" dirty="0">
                <a:latin typeface="Hiragino Sans W4" panose="020B0400000000000000" pitchFamily="34" charset="-128"/>
                <a:ea typeface="Hiragino Sans W4" panose="020B0400000000000000" pitchFamily="34" charset="-128"/>
              </a:rPr>
              <a:t> 271, 25 (2024)</a:t>
            </a:r>
            <a:endParaRPr kumimoji="1" lang="ja-JP" altLang="en-US" sz="1400">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3163020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xmlns="" id="{C218AB0B-CCB7-E05B-4705-8B82EB0D1E37}"/>
              </a:ext>
            </a:extLst>
          </p:cNvPr>
          <p:cNvSpPr txBox="1"/>
          <p:nvPr/>
        </p:nvSpPr>
        <p:spPr>
          <a:xfrm>
            <a:off x="0" y="0"/>
            <a:ext cx="12250469" cy="553998"/>
          </a:xfrm>
          <a:prstGeom prst="rect">
            <a:avLst/>
          </a:prstGeom>
          <a:noFill/>
        </p:spPr>
        <p:txBody>
          <a:bodyPr wrap="none" rtlCol="0">
            <a:spAutoFit/>
          </a:bodyPr>
          <a:lstStyle/>
          <a:p>
            <a:r>
              <a:rPr kumimoji="1" lang="en-US" altLang="ja-JP" sz="3000" dirty="0">
                <a:latin typeface="Hiragino Sans W4" panose="020B0400000000000000" pitchFamily="34" charset="-128"/>
                <a:ea typeface="Hiragino Sans W4" panose="020B0400000000000000" pitchFamily="34" charset="-128"/>
              </a:rPr>
              <a:t>Tibet </a:t>
            </a:r>
            <a:r>
              <a:rPr lang="en-US" altLang="ja-JP" sz="3000" dirty="0">
                <a:latin typeface="Hiragino Sans W4" panose="020B0400000000000000" pitchFamily="34" charset="-128"/>
                <a:ea typeface="Hiragino Sans W4" panose="020B0400000000000000" pitchFamily="34" charset="-128"/>
              </a:rPr>
              <a:t>GDE</a:t>
            </a:r>
            <a:r>
              <a:rPr kumimoji="1" lang="en-US" altLang="ja-JP" sz="3000" dirty="0">
                <a:latin typeface="Hiragino Sans W4" panose="020B0400000000000000" pitchFamily="34" charset="-128"/>
                <a:ea typeface="Hiragino Sans W4" panose="020B0400000000000000" pitchFamily="34" charset="-128"/>
              </a:rPr>
              <a:t> @ E &gt; 398TeV &amp; 1</a:t>
            </a:r>
            <a:r>
              <a:rPr kumimoji="1" lang="en-US" altLang="ja-JP" sz="3000" baseline="30000" dirty="0">
                <a:latin typeface="Hiragino Sans W4" panose="020B0400000000000000" pitchFamily="34" charset="-128"/>
                <a:ea typeface="Hiragino Sans W4" panose="020B0400000000000000" pitchFamily="34" charset="-128"/>
              </a:rPr>
              <a:t>st</a:t>
            </a:r>
            <a:r>
              <a:rPr kumimoji="1" lang="en-US" altLang="ja-JP" sz="3000" dirty="0">
                <a:latin typeface="Hiragino Sans W4" panose="020B0400000000000000" pitchFamily="34" charset="-128"/>
                <a:ea typeface="Hiragino Sans W4" panose="020B0400000000000000" pitchFamily="34" charset="-128"/>
              </a:rPr>
              <a:t>LHAASO Sources @ E &gt;100TeV</a:t>
            </a:r>
            <a:endParaRPr kumimoji="1" lang="ja-JP" altLang="en-US" sz="3000">
              <a:latin typeface="Hiragino Sans W4" panose="020B0400000000000000" pitchFamily="34" charset="-128"/>
              <a:ea typeface="Hiragino Sans W4" panose="020B0400000000000000" pitchFamily="34" charset="-128"/>
            </a:endParaRPr>
          </a:p>
        </p:txBody>
      </p:sp>
      <p:grpSp>
        <p:nvGrpSpPr>
          <p:cNvPr id="15" name="グループ化 14">
            <a:extLst>
              <a:ext uri="{FF2B5EF4-FFF2-40B4-BE49-F238E27FC236}">
                <a16:creationId xmlns:a16="http://schemas.microsoft.com/office/drawing/2014/main" xmlns="" id="{A6EDE8E9-ADB4-2A3F-B511-53CEBE3D6C48}"/>
              </a:ext>
            </a:extLst>
          </p:cNvPr>
          <p:cNvGrpSpPr/>
          <p:nvPr/>
        </p:nvGrpSpPr>
        <p:grpSpPr>
          <a:xfrm>
            <a:off x="385566" y="824055"/>
            <a:ext cx="11109904" cy="4564198"/>
            <a:chOff x="426026" y="705288"/>
            <a:chExt cx="11109904" cy="4564198"/>
          </a:xfrm>
        </p:grpSpPr>
        <p:grpSp>
          <p:nvGrpSpPr>
            <p:cNvPr id="11" name="グループ化 10">
              <a:extLst>
                <a:ext uri="{FF2B5EF4-FFF2-40B4-BE49-F238E27FC236}">
                  <a16:creationId xmlns:a16="http://schemas.microsoft.com/office/drawing/2014/main" xmlns="" id="{079996E3-E16D-8225-7D69-8ABA6B65DDD8}"/>
                </a:ext>
              </a:extLst>
            </p:cNvPr>
            <p:cNvGrpSpPr/>
            <p:nvPr/>
          </p:nvGrpSpPr>
          <p:grpSpPr>
            <a:xfrm>
              <a:off x="426026" y="705288"/>
              <a:ext cx="11109904" cy="4564198"/>
              <a:chOff x="426026" y="705288"/>
              <a:chExt cx="11109904" cy="4564198"/>
            </a:xfrm>
          </p:grpSpPr>
          <p:pic>
            <p:nvPicPr>
              <p:cNvPr id="5" name="図 4">
                <a:extLst>
                  <a:ext uri="{FF2B5EF4-FFF2-40B4-BE49-F238E27FC236}">
                    <a16:creationId xmlns:a16="http://schemas.microsoft.com/office/drawing/2014/main" xmlns="" id="{AA888894-7BDE-9D59-FE94-A801DDA63E4A}"/>
                  </a:ext>
                </a:extLst>
              </p:cNvPr>
              <p:cNvPicPr>
                <a:picLocks noChangeAspect="1"/>
              </p:cNvPicPr>
              <p:nvPr/>
            </p:nvPicPr>
            <p:blipFill rotWithShape="1">
              <a:blip r:embed="rId2"/>
              <a:srcRect t="53000" b="-1"/>
              <a:stretch/>
            </p:blipFill>
            <p:spPr>
              <a:xfrm>
                <a:off x="436417" y="2991960"/>
                <a:ext cx="11099513" cy="2277526"/>
              </a:xfrm>
              <a:prstGeom prst="rect">
                <a:avLst/>
              </a:prstGeom>
            </p:spPr>
          </p:pic>
          <p:grpSp>
            <p:nvGrpSpPr>
              <p:cNvPr id="10" name="グループ化 9">
                <a:extLst>
                  <a:ext uri="{FF2B5EF4-FFF2-40B4-BE49-F238E27FC236}">
                    <a16:creationId xmlns:a16="http://schemas.microsoft.com/office/drawing/2014/main" xmlns="" id="{B7344219-0E89-9C12-9167-A5B28CA32D4F}"/>
                  </a:ext>
                </a:extLst>
              </p:cNvPr>
              <p:cNvGrpSpPr/>
              <p:nvPr/>
            </p:nvGrpSpPr>
            <p:grpSpPr>
              <a:xfrm>
                <a:off x="426026" y="705288"/>
                <a:ext cx="11099513" cy="2843206"/>
                <a:chOff x="426026" y="705288"/>
                <a:chExt cx="11099513" cy="2843206"/>
              </a:xfrm>
            </p:grpSpPr>
            <p:pic>
              <p:nvPicPr>
                <p:cNvPr id="3" name="図 2">
                  <a:extLst>
                    <a:ext uri="{FF2B5EF4-FFF2-40B4-BE49-F238E27FC236}">
                      <a16:creationId xmlns:a16="http://schemas.microsoft.com/office/drawing/2014/main" xmlns="" id="{5D623454-B35B-E9C9-6AC2-F7AA1E002E02}"/>
                    </a:ext>
                  </a:extLst>
                </p:cNvPr>
                <p:cNvPicPr>
                  <a:picLocks noChangeAspect="1"/>
                </p:cNvPicPr>
                <p:nvPr/>
              </p:nvPicPr>
              <p:blipFill rotWithShape="1">
                <a:blip r:embed="rId2"/>
                <a:srcRect b="51726"/>
                <a:stretch/>
              </p:blipFill>
              <p:spPr>
                <a:xfrm>
                  <a:off x="426026" y="705288"/>
                  <a:ext cx="11099513" cy="2339250"/>
                </a:xfrm>
                <a:prstGeom prst="rect">
                  <a:avLst/>
                </a:prstGeom>
              </p:spPr>
            </p:pic>
            <p:sp>
              <p:nvSpPr>
                <p:cNvPr id="8" name="正方形/長方形 7">
                  <a:extLst>
                    <a:ext uri="{FF2B5EF4-FFF2-40B4-BE49-F238E27FC236}">
                      <a16:creationId xmlns:a16="http://schemas.microsoft.com/office/drawing/2014/main" xmlns="" id="{BCC91D61-1E3A-7439-C751-D7A3BD031825}"/>
                    </a:ext>
                  </a:extLst>
                </p:cNvPr>
                <p:cNvSpPr/>
                <p:nvPr/>
              </p:nvSpPr>
              <p:spPr>
                <a:xfrm>
                  <a:off x="2379518" y="924791"/>
                  <a:ext cx="3170238" cy="4052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xmlns="" id="{998F17F9-E16E-3C8A-F506-62CB43778A6E}"/>
                    </a:ext>
                  </a:extLst>
                </p:cNvPr>
                <p:cNvSpPr/>
                <p:nvPr/>
              </p:nvSpPr>
              <p:spPr>
                <a:xfrm>
                  <a:off x="2379518" y="3143249"/>
                  <a:ext cx="3170238" cy="4052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2" name="テキスト ボックス 11">
              <a:extLst>
                <a:ext uri="{FF2B5EF4-FFF2-40B4-BE49-F238E27FC236}">
                  <a16:creationId xmlns:a16="http://schemas.microsoft.com/office/drawing/2014/main" xmlns="" id="{AFD2800D-56B6-9B1A-0CBE-9B33A3336045}"/>
                </a:ext>
              </a:extLst>
            </p:cNvPr>
            <p:cNvSpPr txBox="1"/>
            <p:nvPr/>
          </p:nvSpPr>
          <p:spPr>
            <a:xfrm>
              <a:off x="6535881" y="2172496"/>
              <a:ext cx="2042547" cy="369332"/>
            </a:xfrm>
            <a:prstGeom prst="rect">
              <a:avLst/>
            </a:prstGeom>
            <a:noFill/>
          </p:spPr>
          <p:txBody>
            <a:bodyPr wrap="none" rtlCol="0">
              <a:spAutoFit/>
            </a:bodyPr>
            <a:lstStyle/>
            <a:p>
              <a:r>
                <a:rPr kumimoji="1" lang="en-US" altLang="ja-JP" dirty="0">
                  <a:solidFill>
                    <a:srgbClr val="00B050"/>
                  </a:solidFill>
                  <a:latin typeface="Hiragino Sans W4" panose="020B0400000000000000" pitchFamily="34" charset="-128"/>
                  <a:ea typeface="Hiragino Sans W4" panose="020B0400000000000000" pitchFamily="34" charset="-128"/>
                </a:rPr>
                <a:t>Cygnus Cocoon</a:t>
              </a:r>
              <a:endParaRPr kumimoji="1" lang="ja-JP" altLang="en-US">
                <a:solidFill>
                  <a:srgbClr val="00B050"/>
                </a:solidFill>
                <a:latin typeface="Hiragino Sans W4" panose="020B0400000000000000" pitchFamily="34" charset="-128"/>
                <a:ea typeface="Hiragino Sans W4" panose="020B0400000000000000" pitchFamily="34" charset="-128"/>
              </a:endParaRPr>
            </a:p>
          </p:txBody>
        </p:sp>
      </p:grpSp>
      <p:sp>
        <p:nvSpPr>
          <p:cNvPr id="14" name="テキスト ボックス 13">
            <a:extLst>
              <a:ext uri="{FF2B5EF4-FFF2-40B4-BE49-F238E27FC236}">
                <a16:creationId xmlns:a16="http://schemas.microsoft.com/office/drawing/2014/main" xmlns="" id="{4F56931A-4804-5BF3-4D19-72420F745988}"/>
              </a:ext>
            </a:extLst>
          </p:cNvPr>
          <p:cNvSpPr txBox="1"/>
          <p:nvPr/>
        </p:nvSpPr>
        <p:spPr>
          <a:xfrm>
            <a:off x="1103287" y="6271979"/>
            <a:ext cx="9985426" cy="461665"/>
          </a:xfrm>
          <a:prstGeom prst="rect">
            <a:avLst/>
          </a:prstGeom>
          <a:solidFill>
            <a:srgbClr val="FFFF00"/>
          </a:solidFill>
        </p:spPr>
        <p:txBody>
          <a:bodyPr wrap="none" rtlCol="0">
            <a:spAutoFit/>
          </a:bodyPr>
          <a:lstStyle/>
          <a:p>
            <a:r>
              <a:rPr kumimoji="1" lang="en-US" altLang="ja-JP" sz="2400" dirty="0">
                <a:latin typeface="Hiragino Sans W4" panose="020B0400000000000000" pitchFamily="34" charset="-128"/>
                <a:ea typeface="Hiragino Sans W4" panose="020B0400000000000000" pitchFamily="34" charset="-128"/>
              </a:rPr>
              <a:t>No overlap b/w Tibet </a:t>
            </a:r>
            <a:r>
              <a:rPr lang="en-US" altLang="ja-JP" sz="2400" dirty="0">
                <a:latin typeface="Hiragino Sans W4" panose="020B0400000000000000" pitchFamily="34" charset="-128"/>
                <a:ea typeface="Hiragino Sans W4" panose="020B0400000000000000" pitchFamily="34" charset="-128"/>
              </a:rPr>
              <a:t>GDE</a:t>
            </a:r>
            <a:r>
              <a:rPr kumimoji="1" lang="en-US" altLang="ja-JP" sz="2400" dirty="0">
                <a:latin typeface="Hiragino Sans W4" panose="020B0400000000000000" pitchFamily="34" charset="-128"/>
                <a:ea typeface="Hiragino Sans W4" panose="020B0400000000000000" pitchFamily="34" charset="-128"/>
              </a:rPr>
              <a:t> events &amp; sub-</a:t>
            </a:r>
            <a:r>
              <a:rPr kumimoji="1" lang="en-US" altLang="ja-JP" sz="2400" dirty="0" err="1">
                <a:latin typeface="Hiragino Sans W4" panose="020B0400000000000000" pitchFamily="34" charset="-128"/>
                <a:ea typeface="Hiragino Sans W4" panose="020B0400000000000000" pitchFamily="34" charset="-128"/>
              </a:rPr>
              <a:t>PeV</a:t>
            </a:r>
            <a:r>
              <a:rPr kumimoji="1" lang="en-US" altLang="ja-JP" sz="2400" dirty="0">
                <a:latin typeface="Hiragino Sans W4" panose="020B0400000000000000" pitchFamily="34" charset="-128"/>
                <a:ea typeface="Hiragino Sans W4" panose="020B0400000000000000" pitchFamily="34" charset="-128"/>
              </a:rPr>
              <a:t> LHAASO sources</a:t>
            </a:r>
            <a:endParaRPr kumimoji="1" lang="ja-JP" altLang="en-US" sz="2400">
              <a:latin typeface="Hiragino Sans W4" panose="020B0400000000000000" pitchFamily="34" charset="-128"/>
              <a:ea typeface="Hiragino Sans W4" panose="020B0400000000000000" pitchFamily="34" charset="-128"/>
            </a:endParaRPr>
          </a:p>
        </p:txBody>
      </p:sp>
      <p:sp>
        <p:nvSpPr>
          <p:cNvPr id="7" name="テキスト ボックス 6">
            <a:extLst>
              <a:ext uri="{FF2B5EF4-FFF2-40B4-BE49-F238E27FC236}">
                <a16:creationId xmlns:a16="http://schemas.microsoft.com/office/drawing/2014/main" xmlns="" id="{721BD5F2-866F-6B06-C3BF-816B254CFD4A}"/>
              </a:ext>
            </a:extLst>
          </p:cNvPr>
          <p:cNvSpPr txBox="1"/>
          <p:nvPr/>
        </p:nvSpPr>
        <p:spPr>
          <a:xfrm>
            <a:off x="996666" y="5155185"/>
            <a:ext cx="9043446" cy="733534"/>
          </a:xfrm>
          <a:prstGeom prst="rect">
            <a:avLst/>
          </a:prstGeom>
          <a:noFill/>
        </p:spPr>
        <p:txBody>
          <a:bodyPr wrap="square" rtlCol="0">
            <a:spAutoFit/>
          </a:bodyPr>
          <a:lstStyle/>
          <a:p>
            <a:pPr>
              <a:spcAft>
                <a:spcPts val="200"/>
              </a:spcAft>
            </a:pPr>
            <a:r>
              <a:rPr kumimoji="1" lang="en-US" altLang="ja-JP" sz="2000" dirty="0">
                <a:solidFill>
                  <a:srgbClr val="FF0000"/>
                </a:solidFill>
                <a:latin typeface="Hiragino Sans W4" panose="020B0400000000000000" pitchFamily="34" charset="-128"/>
                <a:ea typeface="Hiragino Sans W4" panose="020B0400000000000000" pitchFamily="34" charset="-128"/>
              </a:rPr>
              <a:t>Tibet </a:t>
            </a:r>
            <a:r>
              <a:rPr lang="en-US" altLang="ja-JP" sz="2000" dirty="0">
                <a:solidFill>
                  <a:srgbClr val="FF0000"/>
                </a:solidFill>
                <a:latin typeface="Hiragino Sans W4" panose="020B0400000000000000" pitchFamily="34" charset="-128"/>
                <a:ea typeface="Hiragino Sans W4" panose="020B0400000000000000" pitchFamily="34" charset="-128"/>
              </a:rPr>
              <a:t>GDE</a:t>
            </a:r>
            <a:r>
              <a:rPr kumimoji="1" lang="en-US" altLang="ja-JP" sz="2000" dirty="0">
                <a:solidFill>
                  <a:srgbClr val="FF0000"/>
                </a:solidFill>
                <a:latin typeface="Hiragino Sans W4" panose="020B0400000000000000" pitchFamily="34" charset="-128"/>
                <a:ea typeface="Hiragino Sans W4" panose="020B0400000000000000" pitchFamily="34" charset="-128"/>
              </a:rPr>
              <a:t> events (E &gt; 398TeV)</a:t>
            </a:r>
          </a:p>
          <a:p>
            <a:pPr>
              <a:spcAft>
                <a:spcPts val="200"/>
              </a:spcAft>
            </a:pPr>
            <a:r>
              <a:rPr lang="en-US" altLang="ja-JP" sz="2000" dirty="0">
                <a:solidFill>
                  <a:srgbClr val="1600D3"/>
                </a:solidFill>
                <a:latin typeface="Hiragino Sans W4" panose="020B0400000000000000" pitchFamily="34" charset="-128"/>
                <a:ea typeface="Hiragino Sans W4" panose="020B0400000000000000" pitchFamily="34" charset="-128"/>
              </a:rPr>
              <a:t>sub-</a:t>
            </a:r>
            <a:r>
              <a:rPr lang="en-US" altLang="ja-JP" sz="2000" dirty="0" err="1">
                <a:solidFill>
                  <a:srgbClr val="1600D3"/>
                </a:solidFill>
                <a:latin typeface="Hiragino Sans W4" panose="020B0400000000000000" pitchFamily="34" charset="-128"/>
                <a:ea typeface="Hiragino Sans W4" panose="020B0400000000000000" pitchFamily="34" charset="-128"/>
              </a:rPr>
              <a:t>PeV</a:t>
            </a:r>
            <a:r>
              <a:rPr lang="en-US" altLang="ja-JP" sz="2000" dirty="0">
                <a:solidFill>
                  <a:srgbClr val="1600D3"/>
                </a:solidFill>
                <a:latin typeface="Hiragino Sans W4" panose="020B0400000000000000" pitchFamily="34" charset="-128"/>
                <a:ea typeface="Hiragino Sans W4" panose="020B0400000000000000" pitchFamily="34" charset="-128"/>
              </a:rPr>
              <a:t> LHAASO sources (95% containment extension)</a:t>
            </a:r>
          </a:p>
        </p:txBody>
      </p:sp>
      <p:sp>
        <p:nvSpPr>
          <p:cNvPr id="6" name="テキスト ボックス 5">
            <a:extLst>
              <a:ext uri="{FF2B5EF4-FFF2-40B4-BE49-F238E27FC236}">
                <a16:creationId xmlns:a16="http://schemas.microsoft.com/office/drawing/2014/main" xmlns="" id="{64D8C620-971D-C450-580E-614845ABCF09}"/>
              </a:ext>
            </a:extLst>
          </p:cNvPr>
          <p:cNvSpPr txBox="1"/>
          <p:nvPr/>
        </p:nvSpPr>
        <p:spPr>
          <a:xfrm>
            <a:off x="1006605" y="5842212"/>
            <a:ext cx="7401899" cy="307777"/>
          </a:xfrm>
          <a:prstGeom prst="rect">
            <a:avLst/>
          </a:prstGeom>
          <a:noFill/>
        </p:spPr>
        <p:txBody>
          <a:bodyPr wrap="square">
            <a:spAutoFit/>
          </a:bodyPr>
          <a:lstStyle/>
          <a:p>
            <a:pPr>
              <a:spcAft>
                <a:spcPts val="200"/>
              </a:spcAft>
            </a:pPr>
            <a:r>
              <a:rPr lang="en-US" altLang="ja-JP" sz="1400" dirty="0">
                <a:latin typeface="Hiragino Sans W4" panose="020B0400000000000000" pitchFamily="34" charset="-128"/>
                <a:ea typeface="Hiragino Sans W4" panose="020B0400000000000000" pitchFamily="34" charset="-128"/>
              </a:rPr>
              <a:t>Sub-</a:t>
            </a:r>
            <a:r>
              <a:rPr lang="en-US" altLang="ja-JP" sz="1400" dirty="0" err="1">
                <a:latin typeface="Hiragino Sans W4" panose="020B0400000000000000" pitchFamily="34" charset="-128"/>
                <a:ea typeface="Hiragino Sans W4" panose="020B0400000000000000" pitchFamily="34" charset="-128"/>
              </a:rPr>
              <a:t>PeV</a:t>
            </a:r>
            <a:r>
              <a:rPr lang="en-US" altLang="ja-JP" sz="1400" dirty="0">
                <a:latin typeface="Hiragino Sans W4" panose="020B0400000000000000" pitchFamily="34" charset="-128"/>
                <a:ea typeface="Hiragino Sans W4" panose="020B0400000000000000" pitchFamily="34" charset="-128"/>
              </a:rPr>
              <a:t> LHAASO sources: 1LHAASO sources detected @ E &gt;100TeV</a:t>
            </a:r>
            <a:endParaRPr kumimoji="1" lang="ja-JP" altLang="en-US" sz="1400">
              <a:latin typeface="Hiragino Sans W4" panose="020B0400000000000000" pitchFamily="34" charset="-128"/>
              <a:ea typeface="Hiragino Sans W4" panose="020B0400000000000000" pitchFamily="34" charset="-128"/>
            </a:endParaRPr>
          </a:p>
        </p:txBody>
      </p:sp>
      <p:sp>
        <p:nvSpPr>
          <p:cNvPr id="18" name="テキスト ボックス 17">
            <a:extLst>
              <a:ext uri="{FF2B5EF4-FFF2-40B4-BE49-F238E27FC236}">
                <a16:creationId xmlns:a16="http://schemas.microsoft.com/office/drawing/2014/main" xmlns="" id="{96EC878A-E842-60D5-C86B-07FA67A0A5BA}"/>
              </a:ext>
            </a:extLst>
          </p:cNvPr>
          <p:cNvSpPr txBox="1"/>
          <p:nvPr/>
        </p:nvSpPr>
        <p:spPr>
          <a:xfrm>
            <a:off x="9093201" y="513505"/>
            <a:ext cx="3195652" cy="307777"/>
          </a:xfrm>
          <a:prstGeom prst="rect">
            <a:avLst/>
          </a:prstGeom>
          <a:noFill/>
        </p:spPr>
        <p:txBody>
          <a:bodyPr wrap="square">
            <a:spAutoFit/>
          </a:bodyPr>
          <a:lstStyle/>
          <a:p>
            <a:r>
              <a:rPr lang="en-US" altLang="ja-JP" sz="1400" dirty="0">
                <a:latin typeface="Hiragino Sans W4" panose="020B0400000000000000" pitchFamily="34" charset="-128"/>
                <a:ea typeface="Hiragino Sans W4" panose="020B0400000000000000" pitchFamily="34" charset="-128"/>
              </a:rPr>
              <a:t>S.K.</a:t>
            </a:r>
            <a:r>
              <a:rPr kumimoji="1" lang="en-US" altLang="ja-JP" sz="1400" dirty="0">
                <a:latin typeface="Hiragino Sans W4" panose="020B0400000000000000" pitchFamily="34" charset="-128"/>
                <a:ea typeface="Hiragino Sans W4" panose="020B0400000000000000" pitchFamily="34" charset="-128"/>
              </a:rPr>
              <a:t> et al., </a:t>
            </a:r>
            <a:r>
              <a:rPr kumimoji="1" lang="en-US" altLang="ja-JP" sz="1400" dirty="0" err="1">
                <a:latin typeface="Hiragino Sans W4" panose="020B0400000000000000" pitchFamily="34" charset="-128"/>
                <a:ea typeface="Hiragino Sans W4" panose="020B0400000000000000" pitchFamily="34" charset="-128"/>
              </a:rPr>
              <a:t>ApJ</a:t>
            </a:r>
            <a:r>
              <a:rPr lang="en-US" altLang="ja-JP" sz="1400" dirty="0" err="1">
                <a:latin typeface="Hiragino Sans W4" panose="020B0400000000000000" pitchFamily="34" charset="-128"/>
                <a:ea typeface="Hiragino Sans W4" panose="020B0400000000000000" pitchFamily="34" charset="-128"/>
              </a:rPr>
              <a:t>L</a:t>
            </a:r>
            <a:r>
              <a:rPr lang="en-US" altLang="ja-JP" sz="1400" dirty="0">
                <a:latin typeface="Hiragino Sans W4" panose="020B0400000000000000" pitchFamily="34" charset="-128"/>
                <a:ea typeface="Hiragino Sans W4" panose="020B0400000000000000" pitchFamily="34" charset="-128"/>
              </a:rPr>
              <a:t> 961, L13 (2024)</a:t>
            </a:r>
          </a:p>
        </p:txBody>
      </p:sp>
      <p:sp>
        <p:nvSpPr>
          <p:cNvPr id="13" name="スライド番号プレースホルダー 12">
            <a:extLst>
              <a:ext uri="{FF2B5EF4-FFF2-40B4-BE49-F238E27FC236}">
                <a16:creationId xmlns:a16="http://schemas.microsoft.com/office/drawing/2014/main" xmlns="" id="{03A94A7C-2420-AACB-3421-3472AAB17DA4}"/>
              </a:ext>
            </a:extLst>
          </p:cNvPr>
          <p:cNvSpPr>
            <a:spLocks noGrp="1"/>
          </p:cNvSpPr>
          <p:nvPr>
            <p:ph type="sldNum" sz="quarter" idx="12"/>
          </p:nvPr>
        </p:nvSpPr>
        <p:spPr/>
        <p:txBody>
          <a:bodyPr/>
          <a:lstStyle/>
          <a:p>
            <a:fld id="{7391B0E1-8AAF-844E-991B-0815B82E6915}" type="slidenum">
              <a:rPr kumimoji="1" lang="ja-JP" altLang="en-US" smtClean="0"/>
              <a:t>26</a:t>
            </a:fld>
            <a:endParaRPr kumimoji="1" lang="ja-JP" altLang="en-US"/>
          </a:p>
        </p:txBody>
      </p:sp>
    </p:spTree>
    <p:extLst>
      <p:ext uri="{BB962C8B-B14F-4D97-AF65-F5344CB8AC3E}">
        <p14:creationId xmlns:p14="http://schemas.microsoft.com/office/powerpoint/2010/main" val="1542788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74E2835-EACF-69A4-865D-F189E67D9878}"/>
            </a:ext>
          </a:extLst>
        </p:cNvPr>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xmlns="" id="{C97B09FA-718A-DF7C-1000-401BA4B6F29D}"/>
              </a:ext>
            </a:extLst>
          </p:cNvPr>
          <p:cNvGrpSpPr/>
          <p:nvPr/>
        </p:nvGrpSpPr>
        <p:grpSpPr>
          <a:xfrm>
            <a:off x="385566" y="824055"/>
            <a:ext cx="11109904" cy="4564198"/>
            <a:chOff x="426026" y="705288"/>
            <a:chExt cx="11109904" cy="4564198"/>
          </a:xfrm>
        </p:grpSpPr>
        <p:grpSp>
          <p:nvGrpSpPr>
            <p:cNvPr id="11" name="グループ化 10">
              <a:extLst>
                <a:ext uri="{FF2B5EF4-FFF2-40B4-BE49-F238E27FC236}">
                  <a16:creationId xmlns:a16="http://schemas.microsoft.com/office/drawing/2014/main" xmlns="" id="{B883B794-5FC5-FD82-09D6-6B16A7C7F812}"/>
                </a:ext>
              </a:extLst>
            </p:cNvPr>
            <p:cNvGrpSpPr/>
            <p:nvPr/>
          </p:nvGrpSpPr>
          <p:grpSpPr>
            <a:xfrm>
              <a:off x="426026" y="705288"/>
              <a:ext cx="11109904" cy="4564198"/>
              <a:chOff x="426026" y="705288"/>
              <a:chExt cx="11109904" cy="4564198"/>
            </a:xfrm>
          </p:grpSpPr>
          <p:pic>
            <p:nvPicPr>
              <p:cNvPr id="5" name="図 4">
                <a:extLst>
                  <a:ext uri="{FF2B5EF4-FFF2-40B4-BE49-F238E27FC236}">
                    <a16:creationId xmlns:a16="http://schemas.microsoft.com/office/drawing/2014/main" xmlns="" id="{57529B74-4D65-431C-A246-BA24DE59DB6B}"/>
                  </a:ext>
                </a:extLst>
              </p:cNvPr>
              <p:cNvPicPr>
                <a:picLocks noChangeAspect="1"/>
              </p:cNvPicPr>
              <p:nvPr/>
            </p:nvPicPr>
            <p:blipFill rotWithShape="1">
              <a:blip r:embed="rId2"/>
              <a:srcRect t="53000" b="-1"/>
              <a:stretch/>
            </p:blipFill>
            <p:spPr>
              <a:xfrm>
                <a:off x="436417" y="2991960"/>
                <a:ext cx="11099513" cy="2277526"/>
              </a:xfrm>
              <a:prstGeom prst="rect">
                <a:avLst/>
              </a:prstGeom>
            </p:spPr>
          </p:pic>
          <p:grpSp>
            <p:nvGrpSpPr>
              <p:cNvPr id="10" name="グループ化 9">
                <a:extLst>
                  <a:ext uri="{FF2B5EF4-FFF2-40B4-BE49-F238E27FC236}">
                    <a16:creationId xmlns:a16="http://schemas.microsoft.com/office/drawing/2014/main" xmlns="" id="{C078F5E8-679F-0F4B-43A7-16D60B3D95DE}"/>
                  </a:ext>
                </a:extLst>
              </p:cNvPr>
              <p:cNvGrpSpPr/>
              <p:nvPr/>
            </p:nvGrpSpPr>
            <p:grpSpPr>
              <a:xfrm>
                <a:off x="426026" y="705288"/>
                <a:ext cx="11099513" cy="2843206"/>
                <a:chOff x="426026" y="705288"/>
                <a:chExt cx="11099513" cy="2843206"/>
              </a:xfrm>
            </p:grpSpPr>
            <p:pic>
              <p:nvPicPr>
                <p:cNvPr id="3" name="図 2">
                  <a:extLst>
                    <a:ext uri="{FF2B5EF4-FFF2-40B4-BE49-F238E27FC236}">
                      <a16:creationId xmlns:a16="http://schemas.microsoft.com/office/drawing/2014/main" xmlns="" id="{12A9CB97-18B8-BF3E-8A04-9BC3C303A749}"/>
                    </a:ext>
                  </a:extLst>
                </p:cNvPr>
                <p:cNvPicPr>
                  <a:picLocks noChangeAspect="1"/>
                </p:cNvPicPr>
                <p:nvPr/>
              </p:nvPicPr>
              <p:blipFill rotWithShape="1">
                <a:blip r:embed="rId2"/>
                <a:srcRect b="51726"/>
                <a:stretch/>
              </p:blipFill>
              <p:spPr>
                <a:xfrm>
                  <a:off x="426026" y="705288"/>
                  <a:ext cx="11099513" cy="2339250"/>
                </a:xfrm>
                <a:prstGeom prst="rect">
                  <a:avLst/>
                </a:prstGeom>
              </p:spPr>
            </p:pic>
            <p:sp>
              <p:nvSpPr>
                <p:cNvPr id="8" name="正方形/長方形 7">
                  <a:extLst>
                    <a:ext uri="{FF2B5EF4-FFF2-40B4-BE49-F238E27FC236}">
                      <a16:creationId xmlns:a16="http://schemas.microsoft.com/office/drawing/2014/main" xmlns="" id="{6FF2C99B-66FB-2E0A-F91A-EA1CDF4498AD}"/>
                    </a:ext>
                  </a:extLst>
                </p:cNvPr>
                <p:cNvSpPr/>
                <p:nvPr/>
              </p:nvSpPr>
              <p:spPr>
                <a:xfrm>
                  <a:off x="2379518" y="924791"/>
                  <a:ext cx="3170238" cy="4052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xmlns="" id="{ABCB4F7C-79D2-61DB-FF05-86E624A1935E}"/>
                    </a:ext>
                  </a:extLst>
                </p:cNvPr>
                <p:cNvSpPr/>
                <p:nvPr/>
              </p:nvSpPr>
              <p:spPr>
                <a:xfrm>
                  <a:off x="2379518" y="3143249"/>
                  <a:ext cx="3170238" cy="4052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2" name="テキスト ボックス 11">
              <a:extLst>
                <a:ext uri="{FF2B5EF4-FFF2-40B4-BE49-F238E27FC236}">
                  <a16:creationId xmlns:a16="http://schemas.microsoft.com/office/drawing/2014/main" xmlns="" id="{A53B161C-1DC3-8096-057B-D85B9925FB59}"/>
                </a:ext>
              </a:extLst>
            </p:cNvPr>
            <p:cNvSpPr txBox="1"/>
            <p:nvPr/>
          </p:nvSpPr>
          <p:spPr>
            <a:xfrm>
              <a:off x="6535881" y="2172496"/>
              <a:ext cx="2042547" cy="369332"/>
            </a:xfrm>
            <a:prstGeom prst="rect">
              <a:avLst/>
            </a:prstGeom>
            <a:noFill/>
          </p:spPr>
          <p:txBody>
            <a:bodyPr wrap="none" rtlCol="0">
              <a:spAutoFit/>
            </a:bodyPr>
            <a:lstStyle/>
            <a:p>
              <a:r>
                <a:rPr kumimoji="1" lang="en-US" altLang="ja-JP" dirty="0">
                  <a:solidFill>
                    <a:srgbClr val="00B050"/>
                  </a:solidFill>
                  <a:latin typeface="Hiragino Sans W4" panose="020B0400000000000000" pitchFamily="34" charset="-128"/>
                  <a:ea typeface="Hiragino Sans W4" panose="020B0400000000000000" pitchFamily="34" charset="-128"/>
                </a:rPr>
                <a:t>Cygnus Cocoon</a:t>
              </a:r>
              <a:endParaRPr kumimoji="1" lang="ja-JP" altLang="en-US">
                <a:solidFill>
                  <a:srgbClr val="00B050"/>
                </a:solidFill>
                <a:latin typeface="Hiragino Sans W4" panose="020B0400000000000000" pitchFamily="34" charset="-128"/>
                <a:ea typeface="Hiragino Sans W4" panose="020B0400000000000000" pitchFamily="34" charset="-128"/>
              </a:endParaRPr>
            </a:p>
          </p:txBody>
        </p:sp>
      </p:grpSp>
      <p:sp>
        <p:nvSpPr>
          <p:cNvPr id="13" name="テキスト ボックス 12">
            <a:extLst>
              <a:ext uri="{FF2B5EF4-FFF2-40B4-BE49-F238E27FC236}">
                <a16:creationId xmlns:a16="http://schemas.microsoft.com/office/drawing/2014/main" xmlns="" id="{E2B557DB-F9B9-DCBD-756C-5E7F01662A5A}"/>
              </a:ext>
            </a:extLst>
          </p:cNvPr>
          <p:cNvSpPr txBox="1"/>
          <p:nvPr/>
        </p:nvSpPr>
        <p:spPr>
          <a:xfrm>
            <a:off x="9093201" y="513505"/>
            <a:ext cx="3195652" cy="307777"/>
          </a:xfrm>
          <a:prstGeom prst="rect">
            <a:avLst/>
          </a:prstGeom>
          <a:noFill/>
        </p:spPr>
        <p:txBody>
          <a:bodyPr wrap="square">
            <a:spAutoFit/>
          </a:bodyPr>
          <a:lstStyle/>
          <a:p>
            <a:r>
              <a:rPr lang="en-US" altLang="ja-JP" sz="1400" dirty="0">
                <a:latin typeface="Hiragino Sans W4" panose="020B0400000000000000" pitchFamily="34" charset="-128"/>
                <a:ea typeface="Hiragino Sans W4" panose="020B0400000000000000" pitchFamily="34" charset="-128"/>
              </a:rPr>
              <a:t>S.K.</a:t>
            </a:r>
            <a:r>
              <a:rPr kumimoji="1" lang="en-US" altLang="ja-JP" sz="1400" dirty="0">
                <a:latin typeface="Hiragino Sans W4" panose="020B0400000000000000" pitchFamily="34" charset="-128"/>
                <a:ea typeface="Hiragino Sans W4" panose="020B0400000000000000" pitchFamily="34" charset="-128"/>
              </a:rPr>
              <a:t> et al., </a:t>
            </a:r>
            <a:r>
              <a:rPr kumimoji="1" lang="en-US" altLang="ja-JP" sz="1400" dirty="0" err="1">
                <a:latin typeface="Hiragino Sans W4" panose="020B0400000000000000" pitchFamily="34" charset="-128"/>
                <a:ea typeface="Hiragino Sans W4" panose="020B0400000000000000" pitchFamily="34" charset="-128"/>
              </a:rPr>
              <a:t>ApJ</a:t>
            </a:r>
            <a:r>
              <a:rPr lang="en-US" altLang="ja-JP" sz="1400" dirty="0" err="1">
                <a:latin typeface="Hiragino Sans W4" panose="020B0400000000000000" pitchFamily="34" charset="-128"/>
                <a:ea typeface="Hiragino Sans W4" panose="020B0400000000000000" pitchFamily="34" charset="-128"/>
              </a:rPr>
              <a:t>L</a:t>
            </a:r>
            <a:r>
              <a:rPr lang="en-US" altLang="ja-JP" sz="1400" dirty="0">
                <a:latin typeface="Hiragino Sans W4" panose="020B0400000000000000" pitchFamily="34" charset="-128"/>
                <a:ea typeface="Hiragino Sans W4" panose="020B0400000000000000" pitchFamily="34" charset="-128"/>
              </a:rPr>
              <a:t> 961, L13 (2024)</a:t>
            </a:r>
          </a:p>
        </p:txBody>
      </p:sp>
      <p:sp>
        <p:nvSpPr>
          <p:cNvPr id="17" name="正方形/長方形 16">
            <a:extLst>
              <a:ext uri="{FF2B5EF4-FFF2-40B4-BE49-F238E27FC236}">
                <a16:creationId xmlns:a16="http://schemas.microsoft.com/office/drawing/2014/main" xmlns="" id="{0066E023-1507-EC6A-7285-7FC3BE7348B9}"/>
              </a:ext>
            </a:extLst>
          </p:cNvPr>
          <p:cNvSpPr/>
          <p:nvPr/>
        </p:nvSpPr>
        <p:spPr>
          <a:xfrm>
            <a:off x="28668" y="2150530"/>
            <a:ext cx="12129464" cy="22690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xmlns="" id="{CC999848-8F48-B2CA-7B76-CAED21C05C1B}"/>
              </a:ext>
            </a:extLst>
          </p:cNvPr>
          <p:cNvSpPr txBox="1"/>
          <p:nvPr/>
        </p:nvSpPr>
        <p:spPr>
          <a:xfrm>
            <a:off x="62536" y="2723085"/>
            <a:ext cx="12066927" cy="882293"/>
          </a:xfrm>
          <a:prstGeom prst="rect">
            <a:avLst/>
          </a:prstGeom>
          <a:solidFill>
            <a:schemeClr val="bg1"/>
          </a:solidFill>
          <a:ln w="25400">
            <a:solidFill>
              <a:srgbClr val="FF0000"/>
            </a:solidFill>
          </a:ln>
        </p:spPr>
        <p:txBody>
          <a:bodyPr wrap="square" rtlCol="0">
            <a:spAutoFit/>
          </a:bodyPr>
          <a:lstStyle/>
          <a:p>
            <a:pPr algn="ctr">
              <a:spcAft>
                <a:spcPts val="400"/>
              </a:spcAft>
            </a:pPr>
            <a:r>
              <a:rPr kumimoji="1" lang="en-US" altLang="ja-JP" sz="2400" dirty="0">
                <a:latin typeface="Hiragino Sans W4" panose="020B0400000000000000" pitchFamily="34" charset="-128"/>
                <a:ea typeface="Hiragino Sans W4" panose="020B0400000000000000" pitchFamily="34" charset="-128"/>
              </a:rPr>
              <a:t>The 23 Tibet </a:t>
            </a:r>
            <a:r>
              <a:rPr lang="en-US" altLang="ja-JP" sz="2400" dirty="0">
                <a:latin typeface="Hiragino Sans W4" panose="020B0400000000000000" pitchFamily="34" charset="-128"/>
                <a:ea typeface="Hiragino Sans W4" panose="020B0400000000000000" pitchFamily="34" charset="-128"/>
              </a:rPr>
              <a:t>GDE</a:t>
            </a:r>
            <a:r>
              <a:rPr kumimoji="1" lang="en-US" altLang="ja-JP" sz="2400" dirty="0">
                <a:latin typeface="Hiragino Sans W4" panose="020B0400000000000000" pitchFamily="34" charset="-128"/>
                <a:ea typeface="Hiragino Sans W4" panose="020B0400000000000000" pitchFamily="34" charset="-128"/>
              </a:rPr>
              <a:t> events @ E &gt; </a:t>
            </a:r>
            <a:r>
              <a:rPr lang="en-US" altLang="ja-JP" sz="2400" dirty="0">
                <a:latin typeface="Hiragino Sans W4" panose="020B0400000000000000" pitchFamily="34" charset="-128"/>
                <a:ea typeface="Hiragino Sans W4" panose="020B0400000000000000" pitchFamily="34" charset="-128"/>
              </a:rPr>
              <a:t>398 TeV are likely of diffusive nature,</a:t>
            </a:r>
          </a:p>
          <a:p>
            <a:pPr algn="ctr">
              <a:spcAft>
                <a:spcPts val="400"/>
              </a:spcAft>
            </a:pPr>
            <a:r>
              <a:rPr lang="en-US" altLang="ja-JP" sz="2400" dirty="0">
                <a:latin typeface="Hiragino Sans W4" panose="020B0400000000000000" pitchFamily="34" charset="-128"/>
                <a:ea typeface="Hiragino Sans W4" panose="020B0400000000000000" pitchFamily="34" charset="-128"/>
              </a:rPr>
              <a:t>although their potential origin in yet-unresolved sources cannot be ruled out</a:t>
            </a:r>
            <a:endParaRPr kumimoji="1" lang="ja-JP" altLang="en-US" sz="2400">
              <a:latin typeface="Hiragino Sans W4" panose="020B0400000000000000" pitchFamily="34" charset="-128"/>
              <a:ea typeface="Hiragino Sans W4" panose="020B0400000000000000" pitchFamily="34" charset="-128"/>
            </a:endParaRPr>
          </a:p>
        </p:txBody>
      </p:sp>
      <p:sp>
        <p:nvSpPr>
          <p:cNvPr id="18" name="スライド番号プレースホルダー 17">
            <a:extLst>
              <a:ext uri="{FF2B5EF4-FFF2-40B4-BE49-F238E27FC236}">
                <a16:creationId xmlns:a16="http://schemas.microsoft.com/office/drawing/2014/main" xmlns="" id="{FE9B62C7-5279-1631-5FE6-584081468EF1}"/>
              </a:ext>
            </a:extLst>
          </p:cNvPr>
          <p:cNvSpPr>
            <a:spLocks noGrp="1"/>
          </p:cNvSpPr>
          <p:nvPr>
            <p:ph type="sldNum" sz="quarter" idx="12"/>
          </p:nvPr>
        </p:nvSpPr>
        <p:spPr/>
        <p:txBody>
          <a:bodyPr/>
          <a:lstStyle/>
          <a:p>
            <a:fld id="{7391B0E1-8AAF-844E-991B-0815B82E6915}" type="slidenum">
              <a:rPr kumimoji="1" lang="ja-JP" altLang="en-US" smtClean="0"/>
              <a:t>27</a:t>
            </a:fld>
            <a:endParaRPr kumimoji="1" lang="ja-JP" altLang="en-US"/>
          </a:p>
        </p:txBody>
      </p:sp>
      <p:sp>
        <p:nvSpPr>
          <p:cNvPr id="19" name="テキスト ボックス 18">
            <a:extLst>
              <a:ext uri="{FF2B5EF4-FFF2-40B4-BE49-F238E27FC236}">
                <a16:creationId xmlns:a16="http://schemas.microsoft.com/office/drawing/2014/main" xmlns="" id="{2AEFAB42-561D-F14C-212C-9AB07EBC5EDB}"/>
              </a:ext>
            </a:extLst>
          </p:cNvPr>
          <p:cNvSpPr txBox="1"/>
          <p:nvPr/>
        </p:nvSpPr>
        <p:spPr>
          <a:xfrm>
            <a:off x="1103287" y="6271979"/>
            <a:ext cx="9985426" cy="461665"/>
          </a:xfrm>
          <a:prstGeom prst="rect">
            <a:avLst/>
          </a:prstGeom>
          <a:solidFill>
            <a:srgbClr val="FFFF00"/>
          </a:solidFill>
        </p:spPr>
        <p:txBody>
          <a:bodyPr wrap="none" rtlCol="0">
            <a:spAutoFit/>
          </a:bodyPr>
          <a:lstStyle/>
          <a:p>
            <a:r>
              <a:rPr kumimoji="1" lang="en-US" altLang="ja-JP" sz="2400" dirty="0">
                <a:latin typeface="Hiragino Sans W4" panose="020B0400000000000000" pitchFamily="34" charset="-128"/>
                <a:ea typeface="Hiragino Sans W4" panose="020B0400000000000000" pitchFamily="34" charset="-128"/>
              </a:rPr>
              <a:t>No overlap b/w Tibet </a:t>
            </a:r>
            <a:r>
              <a:rPr lang="en-US" altLang="ja-JP" sz="2400" dirty="0">
                <a:latin typeface="Hiragino Sans W4" panose="020B0400000000000000" pitchFamily="34" charset="-128"/>
                <a:ea typeface="Hiragino Sans W4" panose="020B0400000000000000" pitchFamily="34" charset="-128"/>
              </a:rPr>
              <a:t>GDE</a:t>
            </a:r>
            <a:r>
              <a:rPr kumimoji="1" lang="en-US" altLang="ja-JP" sz="2400" dirty="0">
                <a:latin typeface="Hiragino Sans W4" panose="020B0400000000000000" pitchFamily="34" charset="-128"/>
                <a:ea typeface="Hiragino Sans W4" panose="020B0400000000000000" pitchFamily="34" charset="-128"/>
              </a:rPr>
              <a:t> events &amp; sub-</a:t>
            </a:r>
            <a:r>
              <a:rPr kumimoji="1" lang="en-US" altLang="ja-JP" sz="2400" dirty="0" err="1">
                <a:latin typeface="Hiragino Sans W4" panose="020B0400000000000000" pitchFamily="34" charset="-128"/>
                <a:ea typeface="Hiragino Sans W4" panose="020B0400000000000000" pitchFamily="34" charset="-128"/>
              </a:rPr>
              <a:t>PeV</a:t>
            </a:r>
            <a:r>
              <a:rPr kumimoji="1" lang="en-US" altLang="ja-JP" sz="2400" dirty="0">
                <a:latin typeface="Hiragino Sans W4" panose="020B0400000000000000" pitchFamily="34" charset="-128"/>
                <a:ea typeface="Hiragino Sans W4" panose="020B0400000000000000" pitchFamily="34" charset="-128"/>
              </a:rPr>
              <a:t> LHAASO sources</a:t>
            </a:r>
            <a:endParaRPr kumimoji="1" lang="ja-JP" altLang="en-US" sz="2400">
              <a:latin typeface="Hiragino Sans W4" panose="020B0400000000000000" pitchFamily="34" charset="-128"/>
              <a:ea typeface="Hiragino Sans W4" panose="020B0400000000000000" pitchFamily="34" charset="-128"/>
            </a:endParaRPr>
          </a:p>
        </p:txBody>
      </p:sp>
      <p:sp>
        <p:nvSpPr>
          <p:cNvPr id="20" name="テキスト ボックス 19">
            <a:extLst>
              <a:ext uri="{FF2B5EF4-FFF2-40B4-BE49-F238E27FC236}">
                <a16:creationId xmlns:a16="http://schemas.microsoft.com/office/drawing/2014/main" xmlns="" id="{9E3D4A76-BED6-D9D7-B7E4-CF052A4B779A}"/>
              </a:ext>
            </a:extLst>
          </p:cNvPr>
          <p:cNvSpPr txBox="1"/>
          <p:nvPr/>
        </p:nvSpPr>
        <p:spPr>
          <a:xfrm>
            <a:off x="996666" y="5155185"/>
            <a:ext cx="9043446" cy="733534"/>
          </a:xfrm>
          <a:prstGeom prst="rect">
            <a:avLst/>
          </a:prstGeom>
          <a:noFill/>
        </p:spPr>
        <p:txBody>
          <a:bodyPr wrap="square" rtlCol="0">
            <a:spAutoFit/>
          </a:bodyPr>
          <a:lstStyle/>
          <a:p>
            <a:pPr>
              <a:spcAft>
                <a:spcPts val="200"/>
              </a:spcAft>
            </a:pPr>
            <a:r>
              <a:rPr kumimoji="1" lang="en-US" altLang="ja-JP" sz="2000" dirty="0">
                <a:solidFill>
                  <a:srgbClr val="FF0000"/>
                </a:solidFill>
                <a:latin typeface="Hiragino Sans W4" panose="020B0400000000000000" pitchFamily="34" charset="-128"/>
                <a:ea typeface="Hiragino Sans W4" panose="020B0400000000000000" pitchFamily="34" charset="-128"/>
              </a:rPr>
              <a:t>Tibet </a:t>
            </a:r>
            <a:r>
              <a:rPr lang="en-US" altLang="ja-JP" sz="2000" dirty="0">
                <a:solidFill>
                  <a:srgbClr val="FF0000"/>
                </a:solidFill>
                <a:latin typeface="Hiragino Sans W4" panose="020B0400000000000000" pitchFamily="34" charset="-128"/>
                <a:ea typeface="Hiragino Sans W4" panose="020B0400000000000000" pitchFamily="34" charset="-128"/>
              </a:rPr>
              <a:t>GDE</a:t>
            </a:r>
            <a:r>
              <a:rPr kumimoji="1" lang="en-US" altLang="ja-JP" sz="2000" dirty="0">
                <a:solidFill>
                  <a:srgbClr val="FF0000"/>
                </a:solidFill>
                <a:latin typeface="Hiragino Sans W4" panose="020B0400000000000000" pitchFamily="34" charset="-128"/>
                <a:ea typeface="Hiragino Sans W4" panose="020B0400000000000000" pitchFamily="34" charset="-128"/>
              </a:rPr>
              <a:t> events (E &gt; 398TeV)</a:t>
            </a:r>
          </a:p>
          <a:p>
            <a:pPr>
              <a:spcAft>
                <a:spcPts val="200"/>
              </a:spcAft>
            </a:pPr>
            <a:r>
              <a:rPr lang="en-US" altLang="ja-JP" sz="2000" dirty="0">
                <a:solidFill>
                  <a:srgbClr val="1600D3"/>
                </a:solidFill>
                <a:latin typeface="Hiragino Sans W4" panose="020B0400000000000000" pitchFamily="34" charset="-128"/>
                <a:ea typeface="Hiragino Sans W4" panose="020B0400000000000000" pitchFamily="34" charset="-128"/>
              </a:rPr>
              <a:t>sub-</a:t>
            </a:r>
            <a:r>
              <a:rPr lang="en-US" altLang="ja-JP" sz="2000" dirty="0" err="1">
                <a:solidFill>
                  <a:srgbClr val="1600D3"/>
                </a:solidFill>
                <a:latin typeface="Hiragino Sans W4" panose="020B0400000000000000" pitchFamily="34" charset="-128"/>
                <a:ea typeface="Hiragino Sans W4" panose="020B0400000000000000" pitchFamily="34" charset="-128"/>
              </a:rPr>
              <a:t>PeV</a:t>
            </a:r>
            <a:r>
              <a:rPr lang="en-US" altLang="ja-JP" sz="2000" dirty="0">
                <a:solidFill>
                  <a:srgbClr val="1600D3"/>
                </a:solidFill>
                <a:latin typeface="Hiragino Sans W4" panose="020B0400000000000000" pitchFamily="34" charset="-128"/>
                <a:ea typeface="Hiragino Sans W4" panose="020B0400000000000000" pitchFamily="34" charset="-128"/>
              </a:rPr>
              <a:t> LHAASO sources (95% containment extension)</a:t>
            </a:r>
          </a:p>
        </p:txBody>
      </p:sp>
      <p:sp>
        <p:nvSpPr>
          <p:cNvPr id="21" name="テキスト ボックス 20">
            <a:extLst>
              <a:ext uri="{FF2B5EF4-FFF2-40B4-BE49-F238E27FC236}">
                <a16:creationId xmlns:a16="http://schemas.microsoft.com/office/drawing/2014/main" xmlns="" id="{1754788A-ADA2-3093-1ADA-8391CC0DD76A}"/>
              </a:ext>
            </a:extLst>
          </p:cNvPr>
          <p:cNvSpPr txBox="1"/>
          <p:nvPr/>
        </p:nvSpPr>
        <p:spPr>
          <a:xfrm>
            <a:off x="1006605" y="5842212"/>
            <a:ext cx="7401899" cy="307777"/>
          </a:xfrm>
          <a:prstGeom prst="rect">
            <a:avLst/>
          </a:prstGeom>
          <a:noFill/>
        </p:spPr>
        <p:txBody>
          <a:bodyPr wrap="square">
            <a:spAutoFit/>
          </a:bodyPr>
          <a:lstStyle/>
          <a:p>
            <a:pPr>
              <a:spcAft>
                <a:spcPts val="200"/>
              </a:spcAft>
            </a:pPr>
            <a:r>
              <a:rPr lang="en-US" altLang="ja-JP" sz="1400" dirty="0">
                <a:latin typeface="Hiragino Sans W4" panose="020B0400000000000000" pitchFamily="34" charset="-128"/>
                <a:ea typeface="Hiragino Sans W4" panose="020B0400000000000000" pitchFamily="34" charset="-128"/>
              </a:rPr>
              <a:t>Sub-</a:t>
            </a:r>
            <a:r>
              <a:rPr lang="en-US" altLang="ja-JP" sz="1400" dirty="0" err="1">
                <a:latin typeface="Hiragino Sans W4" panose="020B0400000000000000" pitchFamily="34" charset="-128"/>
                <a:ea typeface="Hiragino Sans W4" panose="020B0400000000000000" pitchFamily="34" charset="-128"/>
              </a:rPr>
              <a:t>PeV</a:t>
            </a:r>
            <a:r>
              <a:rPr lang="en-US" altLang="ja-JP" sz="1400" dirty="0">
                <a:latin typeface="Hiragino Sans W4" panose="020B0400000000000000" pitchFamily="34" charset="-128"/>
                <a:ea typeface="Hiragino Sans W4" panose="020B0400000000000000" pitchFamily="34" charset="-128"/>
              </a:rPr>
              <a:t> LHAASO sources: 1LHAASO sources detected @ E &gt;100TeV</a:t>
            </a:r>
            <a:endParaRPr kumimoji="1" lang="ja-JP" altLang="en-US" sz="1400">
              <a:latin typeface="Hiragino Sans W4" panose="020B0400000000000000" pitchFamily="34" charset="-128"/>
              <a:ea typeface="Hiragino Sans W4" panose="020B0400000000000000" pitchFamily="34" charset="-128"/>
            </a:endParaRPr>
          </a:p>
        </p:txBody>
      </p:sp>
      <p:sp>
        <p:nvSpPr>
          <p:cNvPr id="22" name="テキスト ボックス 21">
            <a:extLst>
              <a:ext uri="{FF2B5EF4-FFF2-40B4-BE49-F238E27FC236}">
                <a16:creationId xmlns:a16="http://schemas.microsoft.com/office/drawing/2014/main" xmlns="" id="{19024EE5-2142-1BC9-79E8-A87C39428F97}"/>
              </a:ext>
            </a:extLst>
          </p:cNvPr>
          <p:cNvSpPr txBox="1"/>
          <p:nvPr/>
        </p:nvSpPr>
        <p:spPr>
          <a:xfrm>
            <a:off x="0" y="0"/>
            <a:ext cx="12250469" cy="553998"/>
          </a:xfrm>
          <a:prstGeom prst="rect">
            <a:avLst/>
          </a:prstGeom>
          <a:noFill/>
        </p:spPr>
        <p:txBody>
          <a:bodyPr wrap="none" rtlCol="0">
            <a:spAutoFit/>
          </a:bodyPr>
          <a:lstStyle/>
          <a:p>
            <a:r>
              <a:rPr kumimoji="1" lang="en-US" altLang="ja-JP" sz="3000" dirty="0">
                <a:latin typeface="Hiragino Sans W4" panose="020B0400000000000000" pitchFamily="34" charset="-128"/>
                <a:ea typeface="Hiragino Sans W4" panose="020B0400000000000000" pitchFamily="34" charset="-128"/>
              </a:rPr>
              <a:t>Tibet </a:t>
            </a:r>
            <a:r>
              <a:rPr lang="en-US" altLang="ja-JP" sz="3000" dirty="0">
                <a:latin typeface="Hiragino Sans W4" panose="020B0400000000000000" pitchFamily="34" charset="-128"/>
                <a:ea typeface="Hiragino Sans W4" panose="020B0400000000000000" pitchFamily="34" charset="-128"/>
              </a:rPr>
              <a:t>GDE</a:t>
            </a:r>
            <a:r>
              <a:rPr kumimoji="1" lang="en-US" altLang="ja-JP" sz="3000" dirty="0">
                <a:latin typeface="Hiragino Sans W4" panose="020B0400000000000000" pitchFamily="34" charset="-128"/>
                <a:ea typeface="Hiragino Sans W4" panose="020B0400000000000000" pitchFamily="34" charset="-128"/>
              </a:rPr>
              <a:t> @ E &gt; 398TeV &amp; 1</a:t>
            </a:r>
            <a:r>
              <a:rPr kumimoji="1" lang="en-US" altLang="ja-JP" sz="3000" baseline="30000" dirty="0">
                <a:latin typeface="Hiragino Sans W4" panose="020B0400000000000000" pitchFamily="34" charset="-128"/>
                <a:ea typeface="Hiragino Sans W4" panose="020B0400000000000000" pitchFamily="34" charset="-128"/>
              </a:rPr>
              <a:t>st</a:t>
            </a:r>
            <a:r>
              <a:rPr kumimoji="1" lang="en-US" altLang="ja-JP" sz="3000" dirty="0">
                <a:latin typeface="Hiragino Sans W4" panose="020B0400000000000000" pitchFamily="34" charset="-128"/>
                <a:ea typeface="Hiragino Sans W4" panose="020B0400000000000000" pitchFamily="34" charset="-128"/>
              </a:rPr>
              <a:t>LHAASO Sources @ E &gt;100TeV</a:t>
            </a:r>
            <a:endParaRPr kumimoji="1" lang="ja-JP" altLang="en-US" sz="3000">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1688327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xmlns="" id="{D0010133-60A0-7B76-D4C8-7006EFFCA105}"/>
              </a:ext>
            </a:extLst>
          </p:cNvPr>
          <p:cNvSpPr txBox="1"/>
          <p:nvPr/>
        </p:nvSpPr>
        <p:spPr>
          <a:xfrm>
            <a:off x="0" y="0"/>
            <a:ext cx="10790133" cy="553998"/>
          </a:xfrm>
          <a:prstGeom prst="rect">
            <a:avLst/>
          </a:prstGeom>
          <a:noFill/>
        </p:spPr>
        <p:txBody>
          <a:bodyPr wrap="none" rtlCol="0">
            <a:spAutoFit/>
          </a:bodyPr>
          <a:lstStyle/>
          <a:p>
            <a:r>
              <a:rPr kumimoji="1" lang="en-US" altLang="ja-JP" sz="3000" dirty="0">
                <a:latin typeface="Hiragino Sans W4" panose="020B0400000000000000" pitchFamily="34" charset="-128"/>
                <a:ea typeface="Hiragino Sans W4" panose="020B0400000000000000" pitchFamily="34" charset="-128"/>
              </a:rPr>
              <a:t>Source Contribution to the Tibet GDE Flux @ &gt;100TeV</a:t>
            </a:r>
            <a:endParaRPr kumimoji="1" lang="ja-JP" altLang="en-US" sz="3000">
              <a:latin typeface="Hiragino Sans W4" panose="020B0400000000000000" pitchFamily="34" charset="-128"/>
              <a:ea typeface="Hiragino Sans W4" panose="020B0400000000000000" pitchFamily="34" charset="-128"/>
            </a:endParaRPr>
          </a:p>
        </p:txBody>
      </p:sp>
      <p:grpSp>
        <p:nvGrpSpPr>
          <p:cNvPr id="4" name="グループ化 3">
            <a:extLst>
              <a:ext uri="{FF2B5EF4-FFF2-40B4-BE49-F238E27FC236}">
                <a16:creationId xmlns:a16="http://schemas.microsoft.com/office/drawing/2014/main" xmlns="" id="{5E3FEE0D-246E-32C5-1375-F8F258FBD63E}"/>
              </a:ext>
            </a:extLst>
          </p:cNvPr>
          <p:cNvGrpSpPr/>
          <p:nvPr/>
        </p:nvGrpSpPr>
        <p:grpSpPr>
          <a:xfrm>
            <a:off x="239971" y="601195"/>
            <a:ext cx="11456410" cy="4726094"/>
            <a:chOff x="1036654" y="530020"/>
            <a:chExt cx="11456410" cy="4726094"/>
          </a:xfrm>
        </p:grpSpPr>
        <p:grpSp>
          <p:nvGrpSpPr>
            <p:cNvPr id="19" name="グループ化 18">
              <a:extLst>
                <a:ext uri="{FF2B5EF4-FFF2-40B4-BE49-F238E27FC236}">
                  <a16:creationId xmlns:a16="http://schemas.microsoft.com/office/drawing/2014/main" xmlns="" id="{D2D5DAAD-86DD-BCDD-898D-746673235BA7}"/>
                </a:ext>
              </a:extLst>
            </p:cNvPr>
            <p:cNvGrpSpPr>
              <a:grpSpLocks noChangeAspect="1"/>
            </p:cNvGrpSpPr>
            <p:nvPr/>
          </p:nvGrpSpPr>
          <p:grpSpPr>
            <a:xfrm>
              <a:off x="1036654" y="530020"/>
              <a:ext cx="11456410" cy="4726094"/>
              <a:chOff x="1017804" y="564636"/>
              <a:chExt cx="11461328" cy="4728121"/>
            </a:xfrm>
          </p:grpSpPr>
          <p:pic>
            <p:nvPicPr>
              <p:cNvPr id="7" name="図 6">
                <a:extLst>
                  <a:ext uri="{FF2B5EF4-FFF2-40B4-BE49-F238E27FC236}">
                    <a16:creationId xmlns:a16="http://schemas.microsoft.com/office/drawing/2014/main" xmlns="" id="{EF559E0E-0286-2217-0638-2C3007B9E4A6}"/>
                  </a:ext>
                </a:extLst>
              </p:cNvPr>
              <p:cNvPicPr>
                <a:picLocks noChangeAspect="1"/>
              </p:cNvPicPr>
              <p:nvPr/>
            </p:nvPicPr>
            <p:blipFill>
              <a:blip r:embed="rId2"/>
              <a:stretch>
                <a:fillRect/>
              </a:stretch>
            </p:blipFill>
            <p:spPr>
              <a:xfrm>
                <a:off x="1017804" y="564636"/>
                <a:ext cx="4895393" cy="4728121"/>
              </a:xfrm>
              <a:prstGeom prst="rect">
                <a:avLst/>
              </a:prstGeom>
            </p:spPr>
          </p:pic>
          <p:sp>
            <p:nvSpPr>
              <p:cNvPr id="9" name="テキスト ボックス 8">
                <a:extLst>
                  <a:ext uri="{FF2B5EF4-FFF2-40B4-BE49-F238E27FC236}">
                    <a16:creationId xmlns:a16="http://schemas.microsoft.com/office/drawing/2014/main" xmlns="" id="{DD6FDCAD-8589-808C-6CD5-2B98B3831F55}"/>
                  </a:ext>
                </a:extLst>
              </p:cNvPr>
              <p:cNvSpPr txBox="1"/>
              <p:nvPr/>
            </p:nvSpPr>
            <p:spPr>
              <a:xfrm>
                <a:off x="3997934" y="1495166"/>
                <a:ext cx="184810" cy="369490"/>
              </a:xfrm>
              <a:prstGeom prst="rect">
                <a:avLst/>
              </a:prstGeom>
              <a:noFill/>
            </p:spPr>
            <p:txBody>
              <a:bodyPr wrap="none" rtlCol="0">
                <a:spAutoFit/>
              </a:bodyPr>
              <a:lstStyle/>
              <a:p>
                <a:endParaRPr kumimoji="1" lang="ja-JP" altLang="en-US">
                  <a:solidFill>
                    <a:srgbClr val="FFC000"/>
                  </a:solidFill>
                  <a:latin typeface="Hiragino Sans W4" panose="020B0400000000000000" pitchFamily="34" charset="-128"/>
                  <a:ea typeface="Hiragino Sans W4" panose="020B0400000000000000" pitchFamily="34" charset="-128"/>
                </a:endParaRPr>
              </a:p>
            </p:txBody>
          </p:sp>
          <p:sp>
            <p:nvSpPr>
              <p:cNvPr id="10" name="テキスト ボックス 9">
                <a:extLst>
                  <a:ext uri="{FF2B5EF4-FFF2-40B4-BE49-F238E27FC236}">
                    <a16:creationId xmlns:a16="http://schemas.microsoft.com/office/drawing/2014/main" xmlns="" id="{31271D60-8C30-D687-A9B0-3D0B15389329}"/>
                  </a:ext>
                </a:extLst>
              </p:cNvPr>
              <p:cNvSpPr txBox="1"/>
              <p:nvPr/>
            </p:nvSpPr>
            <p:spPr>
              <a:xfrm>
                <a:off x="5821889" y="3664696"/>
                <a:ext cx="6657243" cy="923726"/>
              </a:xfrm>
              <a:prstGeom prst="rect">
                <a:avLst/>
              </a:prstGeom>
              <a:noFill/>
            </p:spPr>
            <p:txBody>
              <a:bodyPr wrap="none" rtlCol="0">
                <a:spAutoFit/>
              </a:bodyPr>
              <a:lstStyle/>
              <a:p>
                <a:r>
                  <a:rPr kumimoji="1" lang="en-US" altLang="ja-JP" dirty="0">
                    <a:solidFill>
                      <a:srgbClr val="FFC000"/>
                    </a:solidFill>
                    <a:latin typeface="Hiragino Sans W4" panose="020B0400000000000000" pitchFamily="34" charset="-128"/>
                    <a:ea typeface="Hiragino Sans W4" panose="020B0400000000000000" pitchFamily="34" charset="-128"/>
                  </a:rPr>
                  <a:t>Tibet </a:t>
                </a:r>
                <a:r>
                  <a:rPr lang="en-US" altLang="ja-JP" dirty="0">
                    <a:solidFill>
                      <a:srgbClr val="FFC000"/>
                    </a:solidFill>
                    <a:latin typeface="Hiragino Sans W4" panose="020B0400000000000000" pitchFamily="34" charset="-128"/>
                    <a:ea typeface="Hiragino Sans W4" panose="020B0400000000000000" pitchFamily="34" charset="-128"/>
                  </a:rPr>
                  <a:t>GDE (E &gt; 100TeV, 25° &lt; l &lt; 100° &amp; |b| &lt; 5°)</a:t>
                </a:r>
                <a:endParaRPr kumimoji="1" lang="en-US" altLang="ja-JP" dirty="0">
                  <a:solidFill>
                    <a:srgbClr val="98E298"/>
                  </a:solidFill>
                  <a:latin typeface="Hiragino Sans W4" panose="020B0400000000000000" pitchFamily="34" charset="-128"/>
                  <a:ea typeface="Hiragino Sans W4" panose="020B0400000000000000" pitchFamily="34" charset="-128"/>
                </a:endParaRPr>
              </a:p>
              <a:p>
                <a:r>
                  <a:rPr kumimoji="1" lang="en-US" altLang="ja-JP" dirty="0">
                    <a:solidFill>
                      <a:srgbClr val="98E298"/>
                    </a:solidFill>
                    <a:latin typeface="Hiragino Sans W4" panose="020B0400000000000000" pitchFamily="34" charset="-128"/>
                    <a:ea typeface="Hiragino Sans W4" panose="020B0400000000000000" pitchFamily="34" charset="-128"/>
                  </a:rPr>
                  <a:t>1</a:t>
                </a:r>
                <a:r>
                  <a:rPr kumimoji="1" lang="en-US" altLang="ja-JP" baseline="30000" dirty="0">
                    <a:solidFill>
                      <a:srgbClr val="98E298"/>
                    </a:solidFill>
                    <a:latin typeface="Hiragino Sans W4" panose="020B0400000000000000" pitchFamily="34" charset="-128"/>
                    <a:ea typeface="Hiragino Sans W4" panose="020B0400000000000000" pitchFamily="34" charset="-128"/>
                  </a:rPr>
                  <a:t>st</a:t>
                </a:r>
                <a:r>
                  <a:rPr kumimoji="1" lang="en-US" altLang="ja-JP" dirty="0">
                    <a:solidFill>
                      <a:srgbClr val="98E298"/>
                    </a:solidFill>
                    <a:latin typeface="Hiragino Sans W4" panose="020B0400000000000000" pitchFamily="34" charset="-128"/>
                    <a:ea typeface="Hiragino Sans W4" panose="020B0400000000000000" pitchFamily="34" charset="-128"/>
                  </a:rPr>
                  <a:t> LHAASO </a:t>
                </a:r>
                <a:r>
                  <a:rPr kumimoji="1" lang="en-US" altLang="ja-JP" dirty="0" err="1">
                    <a:solidFill>
                      <a:srgbClr val="98E298"/>
                    </a:solidFill>
                    <a:latin typeface="Hiragino Sans W4" panose="020B0400000000000000" pitchFamily="34" charset="-128"/>
                    <a:ea typeface="Hiragino Sans W4" panose="020B0400000000000000" pitchFamily="34" charset="-128"/>
                  </a:rPr>
                  <a:t>src.s</a:t>
                </a:r>
                <a:r>
                  <a:rPr kumimoji="1" lang="en-US" altLang="ja-JP" dirty="0">
                    <a:solidFill>
                      <a:srgbClr val="98E298"/>
                    </a:solidFill>
                    <a:latin typeface="Hiragino Sans W4" panose="020B0400000000000000" pitchFamily="34" charset="-128"/>
                    <a:ea typeface="Hiragino Sans W4" panose="020B0400000000000000" pitchFamily="34" charset="-128"/>
                  </a:rPr>
                  <a:t> (E &gt; 25TeV)</a:t>
                </a:r>
              </a:p>
              <a:p>
                <a:r>
                  <a:rPr lang="en-US" altLang="ja-JP" dirty="0">
                    <a:solidFill>
                      <a:srgbClr val="F68179"/>
                    </a:solidFill>
                    <a:latin typeface="Hiragino Sans W4" panose="020B0400000000000000" pitchFamily="34" charset="-128"/>
                    <a:ea typeface="Hiragino Sans W4" panose="020B0400000000000000" pitchFamily="34" charset="-128"/>
                  </a:rPr>
                  <a:t>LHAASO GDE (10TeV&lt;E&lt;1PeV, 15°</a:t>
                </a:r>
                <a:r>
                  <a:rPr lang="ja-JP" altLang="en-US">
                    <a:solidFill>
                      <a:srgbClr val="F68179"/>
                    </a:solidFill>
                    <a:latin typeface="Hiragino Sans W4" panose="020B0400000000000000" pitchFamily="34" charset="-128"/>
                    <a:ea typeface="Hiragino Sans W4" panose="020B0400000000000000" pitchFamily="34" charset="-128"/>
                  </a:rPr>
                  <a:t> </a:t>
                </a:r>
                <a:r>
                  <a:rPr lang="en-US" altLang="ja-JP" dirty="0">
                    <a:solidFill>
                      <a:srgbClr val="F68179"/>
                    </a:solidFill>
                    <a:latin typeface="Hiragino Sans W4" panose="020B0400000000000000" pitchFamily="34" charset="-128"/>
                    <a:ea typeface="Hiragino Sans W4" panose="020B0400000000000000" pitchFamily="34" charset="-128"/>
                  </a:rPr>
                  <a:t>&lt; l &lt; 125° &amp; |b| &lt; 5°)</a:t>
                </a:r>
                <a:endParaRPr kumimoji="1" lang="ja-JP" altLang="en-US">
                  <a:solidFill>
                    <a:srgbClr val="F68179"/>
                  </a:solidFill>
                  <a:latin typeface="Hiragino Sans W4" panose="020B0400000000000000" pitchFamily="34" charset="-128"/>
                  <a:ea typeface="Hiragino Sans W4" panose="020B0400000000000000" pitchFamily="34" charset="-128"/>
                </a:endParaRPr>
              </a:p>
            </p:txBody>
          </p:sp>
          <p:sp>
            <p:nvSpPr>
              <p:cNvPr id="11" name="正方形/長方形 10">
                <a:extLst>
                  <a:ext uri="{FF2B5EF4-FFF2-40B4-BE49-F238E27FC236}">
                    <a16:creationId xmlns:a16="http://schemas.microsoft.com/office/drawing/2014/main" xmlns="" id="{B0D25039-5518-4EB3-43A5-6AFC47100D74}"/>
                  </a:ext>
                </a:extLst>
              </p:cNvPr>
              <p:cNvSpPr/>
              <p:nvPr/>
            </p:nvSpPr>
            <p:spPr>
              <a:xfrm>
                <a:off x="4216977" y="1679911"/>
                <a:ext cx="1309871" cy="17737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テキスト ボックス 13">
              <a:extLst>
                <a:ext uri="{FF2B5EF4-FFF2-40B4-BE49-F238E27FC236}">
                  <a16:creationId xmlns:a16="http://schemas.microsoft.com/office/drawing/2014/main" xmlns="" id="{7F499ABD-FC97-1952-B9E5-BF21B45EC8A6}"/>
                </a:ext>
              </a:extLst>
            </p:cNvPr>
            <p:cNvSpPr txBox="1"/>
            <p:nvPr/>
          </p:nvSpPr>
          <p:spPr>
            <a:xfrm>
              <a:off x="5838677" y="3264170"/>
              <a:ext cx="3568606" cy="307777"/>
            </a:xfrm>
            <a:prstGeom prst="rect">
              <a:avLst/>
            </a:prstGeom>
            <a:noFill/>
          </p:spPr>
          <p:txBody>
            <a:bodyPr wrap="none" rtlCol="0">
              <a:spAutoFit/>
            </a:bodyPr>
            <a:lstStyle/>
            <a:p>
              <a:pPr>
                <a:spcAft>
                  <a:spcPts val="200"/>
                </a:spcAft>
              </a:pPr>
              <a:r>
                <a:rPr kumimoji="1" lang="en-US" altLang="ja-JP" sz="1400" dirty="0">
                  <a:latin typeface="Hiragino Sans W4" panose="020B0400000000000000" pitchFamily="34" charset="-128"/>
                  <a:ea typeface="Hiragino Sans W4" panose="020B0400000000000000" pitchFamily="34" charset="-128"/>
                </a:rPr>
                <a:t>Fang &amp; </a:t>
              </a:r>
              <a:r>
                <a:rPr kumimoji="1" lang="en-US" altLang="ja-JP" sz="1400" dirty="0" err="1">
                  <a:latin typeface="Hiragino Sans W4" panose="020B0400000000000000" pitchFamily="34" charset="-128"/>
                  <a:ea typeface="Hiragino Sans W4" panose="020B0400000000000000" pitchFamily="34" charset="-128"/>
                </a:rPr>
                <a:t>Murase</a:t>
              </a:r>
              <a:r>
                <a:rPr kumimoji="1" lang="en-US" altLang="ja-JP" sz="1400" dirty="0">
                  <a:latin typeface="Hiragino Sans W4" panose="020B0400000000000000" pitchFamily="34" charset="-128"/>
                  <a:ea typeface="Hiragino Sans W4" panose="020B0400000000000000" pitchFamily="34" charset="-128"/>
                </a:rPr>
                <a:t>, </a:t>
              </a:r>
              <a:r>
                <a:rPr kumimoji="1" lang="en-US" altLang="ja-JP" sz="1400" dirty="0" err="1">
                  <a:latin typeface="Hiragino Sans W4" panose="020B0400000000000000" pitchFamily="34" charset="-128"/>
                  <a:ea typeface="Hiragino Sans W4" panose="020B0400000000000000" pitchFamily="34" charset="-128"/>
                </a:rPr>
                <a:t>ApJ</a:t>
              </a:r>
              <a:r>
                <a:rPr lang="en-US" altLang="ja-JP" sz="1400" dirty="0" err="1">
                  <a:latin typeface="Hiragino Sans W4" panose="020B0400000000000000" pitchFamily="34" charset="-128"/>
                  <a:ea typeface="Hiragino Sans W4" panose="020B0400000000000000" pitchFamily="34" charset="-128"/>
                </a:rPr>
                <a:t>L</a:t>
              </a:r>
              <a:r>
                <a:rPr lang="en-US" altLang="ja-JP" sz="1400" dirty="0">
                  <a:latin typeface="Hiragino Sans W4" panose="020B0400000000000000" pitchFamily="34" charset="-128"/>
                  <a:ea typeface="Hiragino Sans W4" panose="020B0400000000000000" pitchFamily="34" charset="-128"/>
                </a:rPr>
                <a:t> 957, L6 </a:t>
              </a:r>
              <a:r>
                <a:rPr kumimoji="1" lang="en-US" altLang="ja-JP" sz="1400" dirty="0">
                  <a:latin typeface="Hiragino Sans W4" panose="020B0400000000000000" pitchFamily="34" charset="-128"/>
                  <a:ea typeface="Hiragino Sans W4" panose="020B0400000000000000" pitchFamily="34" charset="-128"/>
                </a:rPr>
                <a:t>(2023)</a:t>
              </a:r>
            </a:p>
          </p:txBody>
        </p:sp>
      </p:grpSp>
      <p:sp>
        <p:nvSpPr>
          <p:cNvPr id="15" name="テキスト ボックス 14">
            <a:extLst>
              <a:ext uri="{FF2B5EF4-FFF2-40B4-BE49-F238E27FC236}">
                <a16:creationId xmlns:a16="http://schemas.microsoft.com/office/drawing/2014/main" xmlns="" id="{E8714FA0-E39E-DF99-D7E6-D4A00559A2D0}"/>
              </a:ext>
            </a:extLst>
          </p:cNvPr>
          <p:cNvSpPr txBox="1"/>
          <p:nvPr/>
        </p:nvSpPr>
        <p:spPr>
          <a:xfrm>
            <a:off x="1835090" y="5384093"/>
            <a:ext cx="7984878" cy="1400383"/>
          </a:xfrm>
          <a:prstGeom prst="rect">
            <a:avLst/>
          </a:prstGeom>
          <a:solidFill>
            <a:schemeClr val="bg1">
              <a:lumMod val="95000"/>
            </a:schemeClr>
          </a:solidFill>
        </p:spPr>
        <p:txBody>
          <a:bodyPr wrap="none" rtlCol="0">
            <a:spAutoFit/>
          </a:bodyPr>
          <a:lstStyle/>
          <a:p>
            <a:pPr>
              <a:spcAft>
                <a:spcPts val="200"/>
              </a:spcAft>
            </a:pPr>
            <a:r>
              <a:rPr lang="en-US" altLang="ja-JP" sz="2000" dirty="0">
                <a:latin typeface="Hiragino Sans W4" panose="020B0400000000000000" pitchFamily="34" charset="-128"/>
                <a:ea typeface="Hiragino Sans W4" panose="020B0400000000000000" pitchFamily="34" charset="-128"/>
              </a:rPr>
              <a:t>Questions:</a:t>
            </a:r>
          </a:p>
          <a:p>
            <a:pPr>
              <a:spcAft>
                <a:spcPts val="200"/>
              </a:spcAft>
            </a:pPr>
            <a:r>
              <a:rPr lang="en-US" altLang="ja-JP" sz="2000" dirty="0">
                <a:latin typeface="Hiragino Sans W4" panose="020B0400000000000000" pitchFamily="34" charset="-128"/>
                <a:ea typeface="Hiragino Sans W4" panose="020B0400000000000000" pitchFamily="34" charset="-128"/>
              </a:rPr>
              <a:t>S</a:t>
            </a:r>
            <a:r>
              <a:rPr kumimoji="1" lang="en-US" altLang="ja-JP" sz="2000" dirty="0">
                <a:latin typeface="Hiragino Sans W4" panose="020B0400000000000000" pitchFamily="34" charset="-128"/>
                <a:ea typeface="Hiragino Sans W4" panose="020B0400000000000000" pitchFamily="34" charset="-128"/>
              </a:rPr>
              <a:t>ignificant contribution to </a:t>
            </a:r>
            <a:r>
              <a:rPr kumimoji="1" lang="en-US" altLang="ja-JP" sz="2000" dirty="0">
                <a:solidFill>
                  <a:srgbClr val="FFC000"/>
                </a:solidFill>
                <a:latin typeface="Hiragino Sans W4" panose="020B0400000000000000" pitchFamily="34" charset="-128"/>
                <a:ea typeface="Hiragino Sans W4" panose="020B0400000000000000" pitchFamily="34" charset="-128"/>
              </a:rPr>
              <a:t>Tibet GDE</a:t>
            </a:r>
            <a:r>
              <a:rPr kumimoji="1" lang="en-US" altLang="ja-JP" sz="2000" dirty="0">
                <a:latin typeface="Hiragino Sans W4" panose="020B0400000000000000" pitchFamily="34" charset="-128"/>
                <a:ea typeface="Hiragino Sans W4" panose="020B0400000000000000" pitchFamily="34" charset="-128"/>
              </a:rPr>
              <a:t> from </a:t>
            </a:r>
            <a:r>
              <a:rPr kumimoji="1" lang="en-US" altLang="ja-JP" sz="2000" dirty="0">
                <a:solidFill>
                  <a:srgbClr val="98E298"/>
                </a:solidFill>
                <a:latin typeface="Hiragino Sans W4" panose="020B0400000000000000" pitchFamily="34" charset="-128"/>
                <a:ea typeface="Hiragino Sans W4" panose="020B0400000000000000" pitchFamily="34" charset="-128"/>
              </a:rPr>
              <a:t>LHAASO </a:t>
            </a:r>
            <a:r>
              <a:rPr kumimoji="1" lang="en-US" altLang="ja-JP" sz="2000" dirty="0" err="1">
                <a:solidFill>
                  <a:srgbClr val="98E298"/>
                </a:solidFill>
                <a:latin typeface="Hiragino Sans W4" panose="020B0400000000000000" pitchFamily="34" charset="-128"/>
                <a:ea typeface="Hiragino Sans W4" panose="020B0400000000000000" pitchFamily="34" charset="-128"/>
              </a:rPr>
              <a:t>src.s</a:t>
            </a:r>
            <a:r>
              <a:rPr kumimoji="1" lang="en-US" altLang="ja-JP" sz="2000" dirty="0">
                <a:latin typeface="Hiragino Sans W4" panose="020B0400000000000000" pitchFamily="34" charset="-128"/>
                <a:ea typeface="Hiragino Sans W4" panose="020B0400000000000000" pitchFamily="34" charset="-128"/>
              </a:rPr>
              <a:t>?</a:t>
            </a:r>
          </a:p>
          <a:p>
            <a:pPr>
              <a:spcAft>
                <a:spcPts val="200"/>
              </a:spcAft>
            </a:pPr>
            <a:r>
              <a:rPr kumimoji="1" lang="en-US" altLang="ja-JP" sz="2000" dirty="0">
                <a:solidFill>
                  <a:srgbClr val="FFC000"/>
                </a:solidFill>
                <a:latin typeface="Hiragino Sans W4" panose="020B0400000000000000" pitchFamily="34" charset="-128"/>
                <a:ea typeface="Hiragino Sans W4" panose="020B0400000000000000" pitchFamily="34" charset="-128"/>
              </a:rPr>
              <a:t>Tibet GDE </a:t>
            </a:r>
            <a:r>
              <a:rPr kumimoji="1" lang="en-US" altLang="ja-JP" sz="2000" dirty="0">
                <a:latin typeface="Hiragino Sans W4" panose="020B0400000000000000" pitchFamily="34" charset="-128"/>
                <a:ea typeface="Hiragino Sans W4" panose="020B0400000000000000" pitchFamily="34" charset="-128"/>
              </a:rPr>
              <a:t>/ </a:t>
            </a:r>
            <a:r>
              <a:rPr kumimoji="1" lang="en-US" altLang="ja-JP" sz="2000" dirty="0">
                <a:solidFill>
                  <a:srgbClr val="F68179"/>
                </a:solidFill>
                <a:latin typeface="Hiragino Sans W4" panose="020B0400000000000000" pitchFamily="34" charset="-128"/>
                <a:ea typeface="Hiragino Sans W4" panose="020B0400000000000000" pitchFamily="34" charset="-128"/>
              </a:rPr>
              <a:t>LHAASO GDE</a:t>
            </a:r>
            <a:r>
              <a:rPr kumimoji="1" lang="en-US" altLang="ja-JP" sz="2000" dirty="0">
                <a:latin typeface="Hiragino Sans W4" panose="020B0400000000000000" pitchFamily="34" charset="-128"/>
                <a:ea typeface="Hiragino Sans W4" panose="020B0400000000000000" pitchFamily="34" charset="-128"/>
              </a:rPr>
              <a:t> ~ 5 @ 100TeV. How to explain it?</a:t>
            </a:r>
          </a:p>
          <a:p>
            <a:pPr>
              <a:spcAft>
                <a:spcPts val="200"/>
              </a:spcAft>
            </a:pPr>
            <a:r>
              <a:rPr lang="en-US" altLang="ja-JP" sz="2000" dirty="0">
                <a:solidFill>
                  <a:srgbClr val="FFC000"/>
                </a:solidFill>
                <a:latin typeface="Hiragino Sans W4" panose="020B0400000000000000" pitchFamily="34" charset="-128"/>
                <a:ea typeface="Hiragino Sans W4" panose="020B0400000000000000" pitchFamily="34" charset="-128"/>
              </a:rPr>
              <a:t>Tibet GDE</a:t>
            </a:r>
            <a:r>
              <a:rPr lang="en-US" altLang="ja-JP" sz="2000" dirty="0">
                <a:latin typeface="Hiragino Sans W4" panose="020B0400000000000000" pitchFamily="34" charset="-128"/>
                <a:ea typeface="Hiragino Sans W4" panose="020B0400000000000000" pitchFamily="34" charset="-128"/>
              </a:rPr>
              <a:t> = </a:t>
            </a:r>
            <a:r>
              <a:rPr lang="en-US" altLang="ja-JP" sz="2000" dirty="0">
                <a:solidFill>
                  <a:srgbClr val="98E298"/>
                </a:solidFill>
                <a:latin typeface="Hiragino Sans W4" panose="020B0400000000000000" pitchFamily="34" charset="-128"/>
                <a:ea typeface="Hiragino Sans W4" panose="020B0400000000000000" pitchFamily="34" charset="-128"/>
              </a:rPr>
              <a:t>LHAASO </a:t>
            </a:r>
            <a:r>
              <a:rPr lang="en-US" altLang="ja-JP" sz="2000" dirty="0" err="1">
                <a:solidFill>
                  <a:srgbClr val="98E298"/>
                </a:solidFill>
                <a:latin typeface="Hiragino Sans W4" panose="020B0400000000000000" pitchFamily="34" charset="-128"/>
                <a:ea typeface="Hiragino Sans W4" panose="020B0400000000000000" pitchFamily="34" charset="-128"/>
              </a:rPr>
              <a:t>src.s</a:t>
            </a:r>
            <a:r>
              <a:rPr lang="en-US" altLang="ja-JP" sz="2000" dirty="0">
                <a:latin typeface="Hiragino Sans W4" panose="020B0400000000000000" pitchFamily="34" charset="-128"/>
                <a:ea typeface="Hiragino Sans W4" panose="020B0400000000000000" pitchFamily="34" charset="-128"/>
              </a:rPr>
              <a:t> + </a:t>
            </a:r>
            <a:r>
              <a:rPr lang="en-US" altLang="ja-JP" sz="2000" dirty="0">
                <a:solidFill>
                  <a:srgbClr val="F68179"/>
                </a:solidFill>
                <a:latin typeface="Hiragino Sans W4" panose="020B0400000000000000" pitchFamily="34" charset="-128"/>
                <a:ea typeface="Hiragino Sans W4" panose="020B0400000000000000" pitchFamily="34" charset="-128"/>
              </a:rPr>
              <a:t>LHAASO GDE</a:t>
            </a:r>
            <a:r>
              <a:rPr lang="en-US" altLang="ja-JP" sz="2000" dirty="0">
                <a:latin typeface="Hiragino Sans W4" panose="020B0400000000000000" pitchFamily="34" charset="-128"/>
                <a:ea typeface="Hiragino Sans W4" panose="020B0400000000000000" pitchFamily="34" charset="-128"/>
              </a:rPr>
              <a:t>?</a:t>
            </a:r>
            <a:endParaRPr kumimoji="1" lang="ja-JP" altLang="en-US" sz="2000">
              <a:latin typeface="Hiragino Sans W4" panose="020B0400000000000000" pitchFamily="34" charset="-128"/>
              <a:ea typeface="Hiragino Sans W4" panose="020B0400000000000000" pitchFamily="34" charset="-128"/>
            </a:endParaRPr>
          </a:p>
        </p:txBody>
      </p:sp>
      <p:sp>
        <p:nvSpPr>
          <p:cNvPr id="5" name="スライド番号プレースホルダー 4">
            <a:extLst>
              <a:ext uri="{FF2B5EF4-FFF2-40B4-BE49-F238E27FC236}">
                <a16:creationId xmlns:a16="http://schemas.microsoft.com/office/drawing/2014/main" xmlns="" id="{15D15071-5044-F174-B7B1-45A4C46792F8}"/>
              </a:ext>
            </a:extLst>
          </p:cNvPr>
          <p:cNvSpPr>
            <a:spLocks noGrp="1"/>
          </p:cNvSpPr>
          <p:nvPr>
            <p:ph type="sldNum" sz="quarter" idx="12"/>
          </p:nvPr>
        </p:nvSpPr>
        <p:spPr/>
        <p:txBody>
          <a:bodyPr/>
          <a:lstStyle/>
          <a:p>
            <a:fld id="{7391B0E1-8AAF-844E-991B-0815B82E6915}" type="slidenum">
              <a:rPr kumimoji="1" lang="ja-JP" altLang="en-US" smtClean="0"/>
              <a:t>28</a:t>
            </a:fld>
            <a:endParaRPr kumimoji="1" lang="ja-JP" altLang="en-US"/>
          </a:p>
        </p:txBody>
      </p:sp>
    </p:spTree>
    <p:extLst>
      <p:ext uri="{BB962C8B-B14F-4D97-AF65-F5344CB8AC3E}">
        <p14:creationId xmlns:p14="http://schemas.microsoft.com/office/powerpoint/2010/main" val="1617668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B501F04-0655-32AA-D367-455D44D65A00}"/>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xmlns="" id="{0A2282E6-4D13-7458-9DC6-3C2FC62E5632}"/>
              </a:ext>
            </a:extLst>
          </p:cNvPr>
          <p:cNvSpPr txBox="1"/>
          <p:nvPr/>
        </p:nvSpPr>
        <p:spPr>
          <a:xfrm>
            <a:off x="0" y="0"/>
            <a:ext cx="10790133" cy="553998"/>
          </a:xfrm>
          <a:prstGeom prst="rect">
            <a:avLst/>
          </a:prstGeom>
          <a:noFill/>
        </p:spPr>
        <p:txBody>
          <a:bodyPr wrap="none" rtlCol="0">
            <a:spAutoFit/>
          </a:bodyPr>
          <a:lstStyle/>
          <a:p>
            <a:r>
              <a:rPr kumimoji="1" lang="en-US" altLang="ja-JP" sz="3000" dirty="0">
                <a:latin typeface="Hiragino Sans W4" panose="020B0400000000000000" pitchFamily="34" charset="-128"/>
                <a:ea typeface="Hiragino Sans W4" panose="020B0400000000000000" pitchFamily="34" charset="-128"/>
              </a:rPr>
              <a:t>Source Contribution to the Tibet GDE Flux @ &gt;100TeV</a:t>
            </a:r>
            <a:endParaRPr kumimoji="1" lang="ja-JP" altLang="en-US" sz="3000">
              <a:latin typeface="Hiragino Sans W4" panose="020B0400000000000000" pitchFamily="34" charset="-128"/>
              <a:ea typeface="Hiragino Sans W4" panose="020B0400000000000000" pitchFamily="34" charset="-128"/>
            </a:endParaRPr>
          </a:p>
        </p:txBody>
      </p:sp>
      <p:grpSp>
        <p:nvGrpSpPr>
          <p:cNvPr id="4" name="グループ化 3">
            <a:extLst>
              <a:ext uri="{FF2B5EF4-FFF2-40B4-BE49-F238E27FC236}">
                <a16:creationId xmlns:a16="http://schemas.microsoft.com/office/drawing/2014/main" xmlns="" id="{A05B43D0-5010-2850-EC68-C1704E678BE1}"/>
              </a:ext>
            </a:extLst>
          </p:cNvPr>
          <p:cNvGrpSpPr/>
          <p:nvPr/>
        </p:nvGrpSpPr>
        <p:grpSpPr>
          <a:xfrm>
            <a:off x="239971" y="601195"/>
            <a:ext cx="11456410" cy="4726094"/>
            <a:chOff x="1036654" y="530020"/>
            <a:chExt cx="11456410" cy="4726094"/>
          </a:xfrm>
        </p:grpSpPr>
        <p:grpSp>
          <p:nvGrpSpPr>
            <p:cNvPr id="19" name="グループ化 18">
              <a:extLst>
                <a:ext uri="{FF2B5EF4-FFF2-40B4-BE49-F238E27FC236}">
                  <a16:creationId xmlns:a16="http://schemas.microsoft.com/office/drawing/2014/main" xmlns="" id="{1F020820-CD91-F7C3-FDE4-5BB6B77801DC}"/>
                </a:ext>
              </a:extLst>
            </p:cNvPr>
            <p:cNvGrpSpPr>
              <a:grpSpLocks noChangeAspect="1"/>
            </p:cNvGrpSpPr>
            <p:nvPr/>
          </p:nvGrpSpPr>
          <p:grpSpPr>
            <a:xfrm>
              <a:off x="1036654" y="530020"/>
              <a:ext cx="11456410" cy="4726094"/>
              <a:chOff x="1017804" y="564636"/>
              <a:chExt cx="11461328" cy="4728121"/>
            </a:xfrm>
          </p:grpSpPr>
          <p:pic>
            <p:nvPicPr>
              <p:cNvPr id="7" name="図 6">
                <a:extLst>
                  <a:ext uri="{FF2B5EF4-FFF2-40B4-BE49-F238E27FC236}">
                    <a16:creationId xmlns:a16="http://schemas.microsoft.com/office/drawing/2014/main" xmlns="" id="{5823E15D-FB32-063F-5231-16B913BFC493}"/>
                  </a:ext>
                </a:extLst>
              </p:cNvPr>
              <p:cNvPicPr>
                <a:picLocks noChangeAspect="1"/>
              </p:cNvPicPr>
              <p:nvPr/>
            </p:nvPicPr>
            <p:blipFill>
              <a:blip r:embed="rId2"/>
              <a:stretch>
                <a:fillRect/>
              </a:stretch>
            </p:blipFill>
            <p:spPr>
              <a:xfrm>
                <a:off x="1017804" y="564636"/>
                <a:ext cx="4895393" cy="4728121"/>
              </a:xfrm>
              <a:prstGeom prst="rect">
                <a:avLst/>
              </a:prstGeom>
            </p:spPr>
          </p:pic>
          <p:sp>
            <p:nvSpPr>
              <p:cNvPr id="9" name="テキスト ボックス 8">
                <a:extLst>
                  <a:ext uri="{FF2B5EF4-FFF2-40B4-BE49-F238E27FC236}">
                    <a16:creationId xmlns:a16="http://schemas.microsoft.com/office/drawing/2014/main" xmlns="" id="{9D0658BB-83E1-7A77-4946-DF829CCC0C4A}"/>
                  </a:ext>
                </a:extLst>
              </p:cNvPr>
              <p:cNvSpPr txBox="1"/>
              <p:nvPr/>
            </p:nvSpPr>
            <p:spPr>
              <a:xfrm>
                <a:off x="3997934" y="1495166"/>
                <a:ext cx="184810" cy="369490"/>
              </a:xfrm>
              <a:prstGeom prst="rect">
                <a:avLst/>
              </a:prstGeom>
              <a:noFill/>
            </p:spPr>
            <p:txBody>
              <a:bodyPr wrap="none" rtlCol="0">
                <a:spAutoFit/>
              </a:bodyPr>
              <a:lstStyle/>
              <a:p>
                <a:endParaRPr kumimoji="1" lang="ja-JP" altLang="en-US">
                  <a:solidFill>
                    <a:srgbClr val="FFC000"/>
                  </a:solidFill>
                  <a:latin typeface="Hiragino Sans W4" panose="020B0400000000000000" pitchFamily="34" charset="-128"/>
                  <a:ea typeface="Hiragino Sans W4" panose="020B0400000000000000" pitchFamily="34" charset="-128"/>
                </a:endParaRPr>
              </a:p>
            </p:txBody>
          </p:sp>
          <p:sp>
            <p:nvSpPr>
              <p:cNvPr id="10" name="テキスト ボックス 9">
                <a:extLst>
                  <a:ext uri="{FF2B5EF4-FFF2-40B4-BE49-F238E27FC236}">
                    <a16:creationId xmlns:a16="http://schemas.microsoft.com/office/drawing/2014/main" xmlns="" id="{5ED423B6-D4A7-89B5-F79F-3E6433E5A518}"/>
                  </a:ext>
                </a:extLst>
              </p:cNvPr>
              <p:cNvSpPr txBox="1"/>
              <p:nvPr/>
            </p:nvSpPr>
            <p:spPr>
              <a:xfrm>
                <a:off x="5821889" y="3664696"/>
                <a:ext cx="6657243" cy="923726"/>
              </a:xfrm>
              <a:prstGeom prst="rect">
                <a:avLst/>
              </a:prstGeom>
              <a:noFill/>
            </p:spPr>
            <p:txBody>
              <a:bodyPr wrap="none" rtlCol="0">
                <a:spAutoFit/>
              </a:bodyPr>
              <a:lstStyle/>
              <a:p>
                <a:r>
                  <a:rPr kumimoji="1" lang="en-US" altLang="ja-JP" dirty="0">
                    <a:solidFill>
                      <a:srgbClr val="FFC000"/>
                    </a:solidFill>
                    <a:latin typeface="Hiragino Sans W4" panose="020B0400000000000000" pitchFamily="34" charset="-128"/>
                    <a:ea typeface="Hiragino Sans W4" panose="020B0400000000000000" pitchFamily="34" charset="-128"/>
                  </a:rPr>
                  <a:t>Tibet </a:t>
                </a:r>
                <a:r>
                  <a:rPr lang="en-US" altLang="ja-JP" dirty="0">
                    <a:solidFill>
                      <a:srgbClr val="FFC000"/>
                    </a:solidFill>
                    <a:latin typeface="Hiragino Sans W4" panose="020B0400000000000000" pitchFamily="34" charset="-128"/>
                    <a:ea typeface="Hiragino Sans W4" panose="020B0400000000000000" pitchFamily="34" charset="-128"/>
                  </a:rPr>
                  <a:t>GDE (E &gt; 100TeV, 25° &lt; l &lt; 100° &amp; |b| &lt; 5°)</a:t>
                </a:r>
                <a:endParaRPr kumimoji="1" lang="en-US" altLang="ja-JP" dirty="0">
                  <a:solidFill>
                    <a:srgbClr val="98E298"/>
                  </a:solidFill>
                  <a:latin typeface="Hiragino Sans W4" panose="020B0400000000000000" pitchFamily="34" charset="-128"/>
                  <a:ea typeface="Hiragino Sans W4" panose="020B0400000000000000" pitchFamily="34" charset="-128"/>
                </a:endParaRPr>
              </a:p>
              <a:p>
                <a:r>
                  <a:rPr kumimoji="1" lang="en-US" altLang="ja-JP" dirty="0">
                    <a:solidFill>
                      <a:srgbClr val="98E298"/>
                    </a:solidFill>
                    <a:latin typeface="Hiragino Sans W4" panose="020B0400000000000000" pitchFamily="34" charset="-128"/>
                    <a:ea typeface="Hiragino Sans W4" panose="020B0400000000000000" pitchFamily="34" charset="-128"/>
                  </a:rPr>
                  <a:t>1</a:t>
                </a:r>
                <a:r>
                  <a:rPr kumimoji="1" lang="en-US" altLang="ja-JP" baseline="30000" dirty="0">
                    <a:solidFill>
                      <a:srgbClr val="98E298"/>
                    </a:solidFill>
                    <a:latin typeface="Hiragino Sans W4" panose="020B0400000000000000" pitchFamily="34" charset="-128"/>
                    <a:ea typeface="Hiragino Sans W4" panose="020B0400000000000000" pitchFamily="34" charset="-128"/>
                  </a:rPr>
                  <a:t>st</a:t>
                </a:r>
                <a:r>
                  <a:rPr kumimoji="1" lang="en-US" altLang="ja-JP" dirty="0">
                    <a:solidFill>
                      <a:srgbClr val="98E298"/>
                    </a:solidFill>
                    <a:latin typeface="Hiragino Sans W4" panose="020B0400000000000000" pitchFamily="34" charset="-128"/>
                    <a:ea typeface="Hiragino Sans W4" panose="020B0400000000000000" pitchFamily="34" charset="-128"/>
                  </a:rPr>
                  <a:t> LHAASO </a:t>
                </a:r>
                <a:r>
                  <a:rPr kumimoji="1" lang="en-US" altLang="ja-JP" dirty="0" err="1">
                    <a:solidFill>
                      <a:srgbClr val="98E298"/>
                    </a:solidFill>
                    <a:latin typeface="Hiragino Sans W4" panose="020B0400000000000000" pitchFamily="34" charset="-128"/>
                    <a:ea typeface="Hiragino Sans W4" panose="020B0400000000000000" pitchFamily="34" charset="-128"/>
                  </a:rPr>
                  <a:t>src.s</a:t>
                </a:r>
                <a:r>
                  <a:rPr kumimoji="1" lang="en-US" altLang="ja-JP" dirty="0">
                    <a:solidFill>
                      <a:srgbClr val="98E298"/>
                    </a:solidFill>
                    <a:latin typeface="Hiragino Sans W4" panose="020B0400000000000000" pitchFamily="34" charset="-128"/>
                    <a:ea typeface="Hiragino Sans W4" panose="020B0400000000000000" pitchFamily="34" charset="-128"/>
                  </a:rPr>
                  <a:t> (E &gt; 25TeV)</a:t>
                </a:r>
              </a:p>
              <a:p>
                <a:r>
                  <a:rPr lang="en-US" altLang="ja-JP" dirty="0">
                    <a:solidFill>
                      <a:srgbClr val="F68179"/>
                    </a:solidFill>
                    <a:latin typeface="Hiragino Sans W4" panose="020B0400000000000000" pitchFamily="34" charset="-128"/>
                    <a:ea typeface="Hiragino Sans W4" panose="020B0400000000000000" pitchFamily="34" charset="-128"/>
                  </a:rPr>
                  <a:t>LHAASO GDE (10TeV&lt;E&lt;1PeV, 15°</a:t>
                </a:r>
                <a:r>
                  <a:rPr lang="ja-JP" altLang="en-US">
                    <a:solidFill>
                      <a:srgbClr val="F68179"/>
                    </a:solidFill>
                    <a:latin typeface="Hiragino Sans W4" panose="020B0400000000000000" pitchFamily="34" charset="-128"/>
                    <a:ea typeface="Hiragino Sans W4" panose="020B0400000000000000" pitchFamily="34" charset="-128"/>
                  </a:rPr>
                  <a:t> </a:t>
                </a:r>
                <a:r>
                  <a:rPr lang="en-US" altLang="ja-JP" dirty="0">
                    <a:solidFill>
                      <a:srgbClr val="F68179"/>
                    </a:solidFill>
                    <a:latin typeface="Hiragino Sans W4" panose="020B0400000000000000" pitchFamily="34" charset="-128"/>
                    <a:ea typeface="Hiragino Sans W4" panose="020B0400000000000000" pitchFamily="34" charset="-128"/>
                  </a:rPr>
                  <a:t>&lt; l &lt; 125° &amp; |b| &lt; 5°)</a:t>
                </a:r>
                <a:endParaRPr kumimoji="1" lang="ja-JP" altLang="en-US">
                  <a:solidFill>
                    <a:srgbClr val="F68179"/>
                  </a:solidFill>
                  <a:latin typeface="Hiragino Sans W4" panose="020B0400000000000000" pitchFamily="34" charset="-128"/>
                  <a:ea typeface="Hiragino Sans W4" panose="020B0400000000000000" pitchFamily="34" charset="-128"/>
                </a:endParaRPr>
              </a:p>
            </p:txBody>
          </p:sp>
          <p:sp>
            <p:nvSpPr>
              <p:cNvPr id="11" name="正方形/長方形 10">
                <a:extLst>
                  <a:ext uri="{FF2B5EF4-FFF2-40B4-BE49-F238E27FC236}">
                    <a16:creationId xmlns:a16="http://schemas.microsoft.com/office/drawing/2014/main" xmlns="" id="{E29F2D0A-A11A-EACB-6A6D-A41C1006085E}"/>
                  </a:ext>
                </a:extLst>
              </p:cNvPr>
              <p:cNvSpPr/>
              <p:nvPr/>
            </p:nvSpPr>
            <p:spPr>
              <a:xfrm>
                <a:off x="4216977" y="1679911"/>
                <a:ext cx="1309871" cy="17737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テキスト ボックス 13">
              <a:extLst>
                <a:ext uri="{FF2B5EF4-FFF2-40B4-BE49-F238E27FC236}">
                  <a16:creationId xmlns:a16="http://schemas.microsoft.com/office/drawing/2014/main" xmlns="" id="{CB173276-15C6-1620-1BA8-3FB8F02E6955}"/>
                </a:ext>
              </a:extLst>
            </p:cNvPr>
            <p:cNvSpPr txBox="1"/>
            <p:nvPr/>
          </p:nvSpPr>
          <p:spPr>
            <a:xfrm>
              <a:off x="5838677" y="3264170"/>
              <a:ext cx="3568606" cy="307777"/>
            </a:xfrm>
            <a:prstGeom prst="rect">
              <a:avLst/>
            </a:prstGeom>
            <a:noFill/>
          </p:spPr>
          <p:txBody>
            <a:bodyPr wrap="none" rtlCol="0">
              <a:spAutoFit/>
            </a:bodyPr>
            <a:lstStyle/>
            <a:p>
              <a:pPr>
                <a:spcAft>
                  <a:spcPts val="200"/>
                </a:spcAft>
              </a:pPr>
              <a:r>
                <a:rPr kumimoji="1" lang="en-US" altLang="ja-JP" sz="1400" dirty="0">
                  <a:latin typeface="Hiragino Sans W4" panose="020B0400000000000000" pitchFamily="34" charset="-128"/>
                  <a:ea typeface="Hiragino Sans W4" panose="020B0400000000000000" pitchFamily="34" charset="-128"/>
                </a:rPr>
                <a:t>Fang &amp; </a:t>
              </a:r>
              <a:r>
                <a:rPr kumimoji="1" lang="en-US" altLang="ja-JP" sz="1400" dirty="0" err="1">
                  <a:latin typeface="Hiragino Sans W4" panose="020B0400000000000000" pitchFamily="34" charset="-128"/>
                  <a:ea typeface="Hiragino Sans W4" panose="020B0400000000000000" pitchFamily="34" charset="-128"/>
                </a:rPr>
                <a:t>Murase</a:t>
              </a:r>
              <a:r>
                <a:rPr kumimoji="1" lang="en-US" altLang="ja-JP" sz="1400" dirty="0">
                  <a:latin typeface="Hiragino Sans W4" panose="020B0400000000000000" pitchFamily="34" charset="-128"/>
                  <a:ea typeface="Hiragino Sans W4" panose="020B0400000000000000" pitchFamily="34" charset="-128"/>
                </a:rPr>
                <a:t>, </a:t>
              </a:r>
              <a:r>
                <a:rPr kumimoji="1" lang="en-US" altLang="ja-JP" sz="1400" dirty="0" err="1">
                  <a:latin typeface="Hiragino Sans W4" panose="020B0400000000000000" pitchFamily="34" charset="-128"/>
                  <a:ea typeface="Hiragino Sans W4" panose="020B0400000000000000" pitchFamily="34" charset="-128"/>
                </a:rPr>
                <a:t>ApJ</a:t>
              </a:r>
              <a:r>
                <a:rPr lang="en-US" altLang="ja-JP" sz="1400" dirty="0" err="1">
                  <a:latin typeface="Hiragino Sans W4" panose="020B0400000000000000" pitchFamily="34" charset="-128"/>
                  <a:ea typeface="Hiragino Sans W4" panose="020B0400000000000000" pitchFamily="34" charset="-128"/>
                </a:rPr>
                <a:t>L</a:t>
              </a:r>
              <a:r>
                <a:rPr lang="en-US" altLang="ja-JP" sz="1400" dirty="0">
                  <a:latin typeface="Hiragino Sans W4" panose="020B0400000000000000" pitchFamily="34" charset="-128"/>
                  <a:ea typeface="Hiragino Sans W4" panose="020B0400000000000000" pitchFamily="34" charset="-128"/>
                </a:rPr>
                <a:t> 957, L6 </a:t>
              </a:r>
              <a:r>
                <a:rPr kumimoji="1" lang="en-US" altLang="ja-JP" sz="1400" dirty="0">
                  <a:latin typeface="Hiragino Sans W4" panose="020B0400000000000000" pitchFamily="34" charset="-128"/>
                  <a:ea typeface="Hiragino Sans W4" panose="020B0400000000000000" pitchFamily="34" charset="-128"/>
                </a:rPr>
                <a:t>(2023)</a:t>
              </a:r>
            </a:p>
          </p:txBody>
        </p:sp>
      </p:grpSp>
      <p:sp>
        <p:nvSpPr>
          <p:cNvPr id="15" name="テキスト ボックス 14">
            <a:extLst>
              <a:ext uri="{FF2B5EF4-FFF2-40B4-BE49-F238E27FC236}">
                <a16:creationId xmlns:a16="http://schemas.microsoft.com/office/drawing/2014/main" xmlns="" id="{F46EE699-AD23-7CEB-C938-AD5A3AF4FA5E}"/>
              </a:ext>
            </a:extLst>
          </p:cNvPr>
          <p:cNvSpPr txBox="1"/>
          <p:nvPr/>
        </p:nvSpPr>
        <p:spPr>
          <a:xfrm>
            <a:off x="1835090" y="5384093"/>
            <a:ext cx="7984878" cy="1400383"/>
          </a:xfrm>
          <a:prstGeom prst="rect">
            <a:avLst/>
          </a:prstGeom>
          <a:solidFill>
            <a:schemeClr val="bg1">
              <a:lumMod val="95000"/>
            </a:schemeClr>
          </a:solidFill>
        </p:spPr>
        <p:txBody>
          <a:bodyPr wrap="none" rtlCol="0">
            <a:spAutoFit/>
          </a:bodyPr>
          <a:lstStyle/>
          <a:p>
            <a:pPr>
              <a:spcAft>
                <a:spcPts val="200"/>
              </a:spcAft>
            </a:pPr>
            <a:r>
              <a:rPr lang="en-US" altLang="ja-JP" sz="2000" dirty="0">
                <a:latin typeface="Hiragino Sans W4" panose="020B0400000000000000" pitchFamily="34" charset="-128"/>
                <a:ea typeface="Hiragino Sans W4" panose="020B0400000000000000" pitchFamily="34" charset="-128"/>
              </a:rPr>
              <a:t>Questions:</a:t>
            </a:r>
          </a:p>
          <a:p>
            <a:pPr>
              <a:spcAft>
                <a:spcPts val="200"/>
              </a:spcAft>
            </a:pPr>
            <a:r>
              <a:rPr lang="en-US" altLang="ja-JP" sz="2000" dirty="0">
                <a:latin typeface="Hiragino Sans W4" panose="020B0400000000000000" pitchFamily="34" charset="-128"/>
                <a:ea typeface="Hiragino Sans W4" panose="020B0400000000000000" pitchFamily="34" charset="-128"/>
              </a:rPr>
              <a:t>S</a:t>
            </a:r>
            <a:r>
              <a:rPr kumimoji="1" lang="en-US" altLang="ja-JP" sz="2000" dirty="0">
                <a:latin typeface="Hiragino Sans W4" panose="020B0400000000000000" pitchFamily="34" charset="-128"/>
                <a:ea typeface="Hiragino Sans W4" panose="020B0400000000000000" pitchFamily="34" charset="-128"/>
              </a:rPr>
              <a:t>ignificant contribution to </a:t>
            </a:r>
            <a:r>
              <a:rPr kumimoji="1" lang="en-US" altLang="ja-JP" sz="2000" dirty="0">
                <a:solidFill>
                  <a:srgbClr val="FFC000"/>
                </a:solidFill>
                <a:latin typeface="Hiragino Sans W4" panose="020B0400000000000000" pitchFamily="34" charset="-128"/>
                <a:ea typeface="Hiragino Sans W4" panose="020B0400000000000000" pitchFamily="34" charset="-128"/>
              </a:rPr>
              <a:t>Tibet GDE</a:t>
            </a:r>
            <a:r>
              <a:rPr kumimoji="1" lang="en-US" altLang="ja-JP" sz="2000" dirty="0">
                <a:latin typeface="Hiragino Sans W4" panose="020B0400000000000000" pitchFamily="34" charset="-128"/>
                <a:ea typeface="Hiragino Sans W4" panose="020B0400000000000000" pitchFamily="34" charset="-128"/>
              </a:rPr>
              <a:t> from </a:t>
            </a:r>
            <a:r>
              <a:rPr kumimoji="1" lang="en-US" altLang="ja-JP" sz="2000" dirty="0">
                <a:solidFill>
                  <a:srgbClr val="98E298"/>
                </a:solidFill>
                <a:latin typeface="Hiragino Sans W4" panose="020B0400000000000000" pitchFamily="34" charset="-128"/>
                <a:ea typeface="Hiragino Sans W4" panose="020B0400000000000000" pitchFamily="34" charset="-128"/>
              </a:rPr>
              <a:t>LHAASO </a:t>
            </a:r>
            <a:r>
              <a:rPr kumimoji="1" lang="en-US" altLang="ja-JP" sz="2000" dirty="0" err="1">
                <a:solidFill>
                  <a:srgbClr val="98E298"/>
                </a:solidFill>
                <a:latin typeface="Hiragino Sans W4" panose="020B0400000000000000" pitchFamily="34" charset="-128"/>
                <a:ea typeface="Hiragino Sans W4" panose="020B0400000000000000" pitchFamily="34" charset="-128"/>
              </a:rPr>
              <a:t>src.s</a:t>
            </a:r>
            <a:r>
              <a:rPr kumimoji="1" lang="en-US" altLang="ja-JP" sz="2000" dirty="0">
                <a:latin typeface="Hiragino Sans W4" panose="020B0400000000000000" pitchFamily="34" charset="-128"/>
                <a:ea typeface="Hiragino Sans W4" panose="020B0400000000000000" pitchFamily="34" charset="-128"/>
              </a:rPr>
              <a:t>?</a:t>
            </a:r>
          </a:p>
          <a:p>
            <a:pPr>
              <a:spcAft>
                <a:spcPts val="200"/>
              </a:spcAft>
            </a:pPr>
            <a:r>
              <a:rPr kumimoji="1" lang="en-US" altLang="ja-JP" sz="2000" dirty="0">
                <a:solidFill>
                  <a:srgbClr val="FFC000"/>
                </a:solidFill>
                <a:latin typeface="Hiragino Sans W4" panose="020B0400000000000000" pitchFamily="34" charset="-128"/>
                <a:ea typeface="Hiragino Sans W4" panose="020B0400000000000000" pitchFamily="34" charset="-128"/>
              </a:rPr>
              <a:t>Tibet GDE </a:t>
            </a:r>
            <a:r>
              <a:rPr kumimoji="1" lang="en-US" altLang="ja-JP" sz="2000" dirty="0">
                <a:latin typeface="Hiragino Sans W4" panose="020B0400000000000000" pitchFamily="34" charset="-128"/>
                <a:ea typeface="Hiragino Sans W4" panose="020B0400000000000000" pitchFamily="34" charset="-128"/>
              </a:rPr>
              <a:t>/ </a:t>
            </a:r>
            <a:r>
              <a:rPr kumimoji="1" lang="en-US" altLang="ja-JP" sz="2000" dirty="0">
                <a:solidFill>
                  <a:srgbClr val="F68179"/>
                </a:solidFill>
                <a:latin typeface="Hiragino Sans W4" panose="020B0400000000000000" pitchFamily="34" charset="-128"/>
                <a:ea typeface="Hiragino Sans W4" panose="020B0400000000000000" pitchFamily="34" charset="-128"/>
              </a:rPr>
              <a:t>LHAASO GDE</a:t>
            </a:r>
            <a:r>
              <a:rPr kumimoji="1" lang="en-US" altLang="ja-JP" sz="2000" dirty="0">
                <a:latin typeface="Hiragino Sans W4" panose="020B0400000000000000" pitchFamily="34" charset="-128"/>
                <a:ea typeface="Hiragino Sans W4" panose="020B0400000000000000" pitchFamily="34" charset="-128"/>
              </a:rPr>
              <a:t> ~ 5 @ 100TeV. How to explain it?</a:t>
            </a:r>
          </a:p>
          <a:p>
            <a:pPr>
              <a:spcAft>
                <a:spcPts val="200"/>
              </a:spcAft>
            </a:pPr>
            <a:r>
              <a:rPr lang="en-US" altLang="ja-JP" sz="2000" dirty="0">
                <a:solidFill>
                  <a:srgbClr val="FFC000"/>
                </a:solidFill>
                <a:latin typeface="Hiragino Sans W4" panose="020B0400000000000000" pitchFamily="34" charset="-128"/>
                <a:ea typeface="Hiragino Sans W4" panose="020B0400000000000000" pitchFamily="34" charset="-128"/>
              </a:rPr>
              <a:t>Tibet GDE</a:t>
            </a:r>
            <a:r>
              <a:rPr lang="en-US" altLang="ja-JP" sz="2000" dirty="0">
                <a:latin typeface="Hiragino Sans W4" panose="020B0400000000000000" pitchFamily="34" charset="-128"/>
                <a:ea typeface="Hiragino Sans W4" panose="020B0400000000000000" pitchFamily="34" charset="-128"/>
              </a:rPr>
              <a:t> = </a:t>
            </a:r>
            <a:r>
              <a:rPr lang="en-US" altLang="ja-JP" sz="2000" dirty="0">
                <a:solidFill>
                  <a:srgbClr val="98E298"/>
                </a:solidFill>
                <a:latin typeface="Hiragino Sans W4" panose="020B0400000000000000" pitchFamily="34" charset="-128"/>
                <a:ea typeface="Hiragino Sans W4" panose="020B0400000000000000" pitchFamily="34" charset="-128"/>
              </a:rPr>
              <a:t>LHAASO </a:t>
            </a:r>
            <a:r>
              <a:rPr lang="en-US" altLang="ja-JP" sz="2000" dirty="0" err="1">
                <a:solidFill>
                  <a:srgbClr val="98E298"/>
                </a:solidFill>
                <a:latin typeface="Hiragino Sans W4" panose="020B0400000000000000" pitchFamily="34" charset="-128"/>
                <a:ea typeface="Hiragino Sans W4" panose="020B0400000000000000" pitchFamily="34" charset="-128"/>
              </a:rPr>
              <a:t>src.s</a:t>
            </a:r>
            <a:r>
              <a:rPr lang="en-US" altLang="ja-JP" sz="2000" dirty="0">
                <a:latin typeface="Hiragino Sans W4" panose="020B0400000000000000" pitchFamily="34" charset="-128"/>
                <a:ea typeface="Hiragino Sans W4" panose="020B0400000000000000" pitchFamily="34" charset="-128"/>
              </a:rPr>
              <a:t> + </a:t>
            </a:r>
            <a:r>
              <a:rPr lang="en-US" altLang="ja-JP" sz="2000" dirty="0">
                <a:solidFill>
                  <a:srgbClr val="F68179"/>
                </a:solidFill>
                <a:latin typeface="Hiragino Sans W4" panose="020B0400000000000000" pitchFamily="34" charset="-128"/>
                <a:ea typeface="Hiragino Sans W4" panose="020B0400000000000000" pitchFamily="34" charset="-128"/>
              </a:rPr>
              <a:t>LHAASO GDE</a:t>
            </a:r>
            <a:r>
              <a:rPr lang="en-US" altLang="ja-JP" sz="2000" dirty="0">
                <a:latin typeface="Hiragino Sans W4" panose="020B0400000000000000" pitchFamily="34" charset="-128"/>
                <a:ea typeface="Hiragino Sans W4" panose="020B0400000000000000" pitchFamily="34" charset="-128"/>
              </a:rPr>
              <a:t>?</a:t>
            </a:r>
            <a:endParaRPr kumimoji="1" lang="ja-JP" altLang="en-US" sz="2000">
              <a:latin typeface="Hiragino Sans W4" panose="020B0400000000000000" pitchFamily="34" charset="-128"/>
              <a:ea typeface="Hiragino Sans W4" panose="020B0400000000000000" pitchFamily="34" charset="-128"/>
            </a:endParaRPr>
          </a:p>
        </p:txBody>
      </p:sp>
      <p:sp>
        <p:nvSpPr>
          <p:cNvPr id="5" name="テキスト ボックス 4">
            <a:extLst>
              <a:ext uri="{FF2B5EF4-FFF2-40B4-BE49-F238E27FC236}">
                <a16:creationId xmlns:a16="http://schemas.microsoft.com/office/drawing/2014/main" xmlns="" id="{77C25563-ED57-81AE-0007-74D7E8C6AA56}"/>
              </a:ext>
            </a:extLst>
          </p:cNvPr>
          <p:cNvSpPr txBox="1"/>
          <p:nvPr/>
        </p:nvSpPr>
        <p:spPr>
          <a:xfrm>
            <a:off x="9906001" y="5802352"/>
            <a:ext cx="2212465" cy="553998"/>
          </a:xfrm>
          <a:prstGeom prst="rect">
            <a:avLst/>
          </a:prstGeom>
          <a:noFill/>
        </p:spPr>
        <p:txBody>
          <a:bodyPr wrap="none" rtlCol="0">
            <a:spAutoFit/>
          </a:bodyPr>
          <a:lstStyle/>
          <a:p>
            <a:r>
              <a:rPr kumimoji="1" lang="en-US" altLang="ja-JP" sz="3000" b="1" dirty="0">
                <a:latin typeface="Hiragino Sans W4" panose="020B0400000000000000" pitchFamily="34" charset="-128"/>
                <a:ea typeface="Hiragino Sans W4" panose="020B0400000000000000" pitchFamily="34" charset="-128"/>
              </a:rPr>
              <a:t>However, </a:t>
            </a:r>
            <a:endParaRPr kumimoji="1" lang="ja-JP" altLang="en-US" sz="3000" b="1">
              <a:latin typeface="Hiragino Sans W4" panose="020B0400000000000000" pitchFamily="34" charset="-128"/>
              <a:ea typeface="Hiragino Sans W4" panose="020B0400000000000000" pitchFamily="34" charset="-128"/>
            </a:endParaRPr>
          </a:p>
        </p:txBody>
      </p:sp>
      <p:sp>
        <p:nvSpPr>
          <p:cNvPr id="6" name="スライド番号プレースホルダー 5">
            <a:extLst>
              <a:ext uri="{FF2B5EF4-FFF2-40B4-BE49-F238E27FC236}">
                <a16:creationId xmlns:a16="http://schemas.microsoft.com/office/drawing/2014/main" xmlns="" id="{73F114B4-4CEC-7FC2-E7F3-E5CBCCEA2E29}"/>
              </a:ext>
            </a:extLst>
          </p:cNvPr>
          <p:cNvSpPr>
            <a:spLocks noGrp="1"/>
          </p:cNvSpPr>
          <p:nvPr>
            <p:ph type="sldNum" sz="quarter" idx="12"/>
          </p:nvPr>
        </p:nvSpPr>
        <p:spPr/>
        <p:txBody>
          <a:bodyPr/>
          <a:lstStyle/>
          <a:p>
            <a:fld id="{7391B0E1-8AAF-844E-991B-0815B82E6915}" type="slidenum">
              <a:rPr kumimoji="1" lang="ja-JP" altLang="en-US" smtClean="0"/>
              <a:t>29</a:t>
            </a:fld>
            <a:endParaRPr kumimoji="1" lang="ja-JP" altLang="en-US"/>
          </a:p>
        </p:txBody>
      </p:sp>
    </p:spTree>
    <p:extLst>
      <p:ext uri="{BB962C8B-B14F-4D97-AF65-F5344CB8AC3E}">
        <p14:creationId xmlns:p14="http://schemas.microsoft.com/office/powerpoint/2010/main" val="3458756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xmlns="" id="{D378D892-1B21-DB2A-5A41-7E0A768226F8}"/>
              </a:ext>
            </a:extLst>
          </p:cNvPr>
          <p:cNvGrpSpPr/>
          <p:nvPr/>
        </p:nvGrpSpPr>
        <p:grpSpPr>
          <a:xfrm>
            <a:off x="1371600" y="0"/>
            <a:ext cx="9146706" cy="6860031"/>
            <a:chOff x="1371600" y="0"/>
            <a:chExt cx="9146706" cy="6860031"/>
          </a:xfrm>
        </p:grpSpPr>
        <p:grpSp>
          <p:nvGrpSpPr>
            <p:cNvPr id="12" name="グループ化 11">
              <a:extLst>
                <a:ext uri="{FF2B5EF4-FFF2-40B4-BE49-F238E27FC236}">
                  <a16:creationId xmlns:a16="http://schemas.microsoft.com/office/drawing/2014/main" xmlns="" id="{5AB5FBE2-FBE9-FAA6-6FE0-2300DAA5FE2C}"/>
                </a:ext>
              </a:extLst>
            </p:cNvPr>
            <p:cNvGrpSpPr/>
            <p:nvPr/>
          </p:nvGrpSpPr>
          <p:grpSpPr>
            <a:xfrm>
              <a:off x="1371600" y="0"/>
              <a:ext cx="9146706" cy="6860031"/>
              <a:chOff x="1371600" y="0"/>
              <a:chExt cx="9146706" cy="6860031"/>
            </a:xfrm>
          </p:grpSpPr>
          <p:grpSp>
            <p:nvGrpSpPr>
              <p:cNvPr id="60" name="グループ化 59">
                <a:extLst>
                  <a:ext uri="{FF2B5EF4-FFF2-40B4-BE49-F238E27FC236}">
                    <a16:creationId xmlns:a16="http://schemas.microsoft.com/office/drawing/2014/main" xmlns="" id="{AAF4F8E0-F6CF-81CB-BCE7-52ACB379C4EA}"/>
                  </a:ext>
                </a:extLst>
              </p:cNvPr>
              <p:cNvGrpSpPr/>
              <p:nvPr/>
            </p:nvGrpSpPr>
            <p:grpSpPr>
              <a:xfrm>
                <a:off x="1371600" y="0"/>
                <a:ext cx="9146706" cy="6860031"/>
                <a:chOff x="0" y="-2031"/>
                <a:chExt cx="9146706" cy="6860031"/>
              </a:xfrm>
            </p:grpSpPr>
            <p:grpSp>
              <p:nvGrpSpPr>
                <p:cNvPr id="58" name="グループ化 57">
                  <a:extLst>
                    <a:ext uri="{FF2B5EF4-FFF2-40B4-BE49-F238E27FC236}">
                      <a16:creationId xmlns:a16="http://schemas.microsoft.com/office/drawing/2014/main" xmlns="" id="{E606DAAD-0FD7-725E-8ED5-C83D20AAD407}"/>
                    </a:ext>
                  </a:extLst>
                </p:cNvPr>
                <p:cNvGrpSpPr/>
                <p:nvPr/>
              </p:nvGrpSpPr>
              <p:grpSpPr>
                <a:xfrm>
                  <a:off x="0" y="-2031"/>
                  <a:ext cx="9146706" cy="6860031"/>
                  <a:chOff x="1840866" y="-8380"/>
                  <a:chExt cx="9146706" cy="6860031"/>
                </a:xfrm>
              </p:grpSpPr>
              <p:grpSp>
                <p:nvGrpSpPr>
                  <p:cNvPr id="54" name="グループ化 53">
                    <a:extLst>
                      <a:ext uri="{FF2B5EF4-FFF2-40B4-BE49-F238E27FC236}">
                        <a16:creationId xmlns:a16="http://schemas.microsoft.com/office/drawing/2014/main" xmlns="" id="{B2AF6205-C84F-A70A-D59F-763979EABFA6}"/>
                      </a:ext>
                    </a:extLst>
                  </p:cNvPr>
                  <p:cNvGrpSpPr/>
                  <p:nvPr/>
                </p:nvGrpSpPr>
                <p:grpSpPr>
                  <a:xfrm>
                    <a:off x="1840866" y="-8380"/>
                    <a:ext cx="9146706" cy="6860031"/>
                    <a:chOff x="1434465" y="-8380"/>
                    <a:chExt cx="9146706" cy="6860031"/>
                  </a:xfrm>
                </p:grpSpPr>
                <p:grpSp>
                  <p:nvGrpSpPr>
                    <p:cNvPr id="34" name="グループ化 33">
                      <a:extLst>
                        <a:ext uri="{FF2B5EF4-FFF2-40B4-BE49-F238E27FC236}">
                          <a16:creationId xmlns:a16="http://schemas.microsoft.com/office/drawing/2014/main" xmlns="" id="{4EC1363C-2311-CB4B-6D26-E160D8DF4680}"/>
                        </a:ext>
                      </a:extLst>
                    </p:cNvPr>
                    <p:cNvGrpSpPr/>
                    <p:nvPr/>
                  </p:nvGrpSpPr>
                  <p:grpSpPr>
                    <a:xfrm>
                      <a:off x="1434465" y="-8380"/>
                      <a:ext cx="9146706" cy="6860031"/>
                      <a:chOff x="1434465" y="-8380"/>
                      <a:chExt cx="9146706" cy="6860031"/>
                    </a:xfrm>
                  </p:grpSpPr>
                  <p:grpSp>
                    <p:nvGrpSpPr>
                      <p:cNvPr id="32" name="グループ化 31">
                        <a:extLst>
                          <a:ext uri="{FF2B5EF4-FFF2-40B4-BE49-F238E27FC236}">
                            <a16:creationId xmlns:a16="http://schemas.microsoft.com/office/drawing/2014/main" xmlns="" id="{352102A2-FDA7-0D12-21ED-489EF61CB4AA}"/>
                          </a:ext>
                        </a:extLst>
                      </p:cNvPr>
                      <p:cNvGrpSpPr/>
                      <p:nvPr/>
                    </p:nvGrpSpPr>
                    <p:grpSpPr>
                      <a:xfrm>
                        <a:off x="1434465" y="-8380"/>
                        <a:ext cx="9146706" cy="6860031"/>
                        <a:chOff x="702800" y="-2031"/>
                        <a:chExt cx="9146706" cy="6860031"/>
                      </a:xfrm>
                    </p:grpSpPr>
                    <p:grpSp>
                      <p:nvGrpSpPr>
                        <p:cNvPr id="30" name="グループ化 29">
                          <a:extLst>
                            <a:ext uri="{FF2B5EF4-FFF2-40B4-BE49-F238E27FC236}">
                              <a16:creationId xmlns:a16="http://schemas.microsoft.com/office/drawing/2014/main" xmlns="" id="{B24ACB96-C5A8-7B38-198F-64CA547A2991}"/>
                            </a:ext>
                          </a:extLst>
                        </p:cNvPr>
                        <p:cNvGrpSpPr/>
                        <p:nvPr/>
                      </p:nvGrpSpPr>
                      <p:grpSpPr>
                        <a:xfrm>
                          <a:off x="702800" y="-2031"/>
                          <a:ext cx="9146706" cy="6860031"/>
                          <a:chOff x="3333648" y="-2031"/>
                          <a:chExt cx="9146706" cy="6860031"/>
                        </a:xfrm>
                      </p:grpSpPr>
                      <p:grpSp>
                        <p:nvGrpSpPr>
                          <p:cNvPr id="29" name="グループ化 28">
                            <a:extLst>
                              <a:ext uri="{FF2B5EF4-FFF2-40B4-BE49-F238E27FC236}">
                                <a16:creationId xmlns:a16="http://schemas.microsoft.com/office/drawing/2014/main" xmlns="" id="{4F3A5A14-E037-08F0-FB91-0D748D1DEE8B}"/>
                              </a:ext>
                            </a:extLst>
                          </p:cNvPr>
                          <p:cNvGrpSpPr/>
                          <p:nvPr/>
                        </p:nvGrpSpPr>
                        <p:grpSpPr>
                          <a:xfrm>
                            <a:off x="3333648" y="-2031"/>
                            <a:ext cx="9146706" cy="6860031"/>
                            <a:chOff x="1625600" y="-2031"/>
                            <a:chExt cx="9146706" cy="6860031"/>
                          </a:xfrm>
                        </p:grpSpPr>
                        <p:grpSp>
                          <p:nvGrpSpPr>
                            <p:cNvPr id="19" name="グループ化 18">
                              <a:extLst>
                                <a:ext uri="{FF2B5EF4-FFF2-40B4-BE49-F238E27FC236}">
                                  <a16:creationId xmlns:a16="http://schemas.microsoft.com/office/drawing/2014/main" xmlns="" id="{588F7090-3C79-747A-B468-14BA922E0203}"/>
                                </a:ext>
                              </a:extLst>
                            </p:cNvPr>
                            <p:cNvGrpSpPr/>
                            <p:nvPr/>
                          </p:nvGrpSpPr>
                          <p:grpSpPr>
                            <a:xfrm>
                              <a:off x="1625600" y="-2031"/>
                              <a:ext cx="9146706" cy="6860031"/>
                              <a:chOff x="1625600" y="-2031"/>
                              <a:chExt cx="9146706" cy="6860031"/>
                            </a:xfrm>
                          </p:grpSpPr>
                          <p:grpSp>
                            <p:nvGrpSpPr>
                              <p:cNvPr id="9" name="グループ化 8">
                                <a:extLst>
                                  <a:ext uri="{FF2B5EF4-FFF2-40B4-BE49-F238E27FC236}">
                                    <a16:creationId xmlns:a16="http://schemas.microsoft.com/office/drawing/2014/main" xmlns="" id="{893F87A2-9632-368F-A0E9-0738520E68A0}"/>
                                  </a:ext>
                                </a:extLst>
                              </p:cNvPr>
                              <p:cNvGrpSpPr/>
                              <p:nvPr/>
                            </p:nvGrpSpPr>
                            <p:grpSpPr>
                              <a:xfrm>
                                <a:off x="1625600" y="-2031"/>
                                <a:ext cx="9146706" cy="6860031"/>
                                <a:chOff x="1625600" y="-2031"/>
                                <a:chExt cx="9146706" cy="6860031"/>
                              </a:xfrm>
                            </p:grpSpPr>
                            <p:pic>
                              <p:nvPicPr>
                                <p:cNvPr id="2" name="図 7" descr="slide_28.jpg">
                                  <a:extLst>
                                    <a:ext uri="{FF2B5EF4-FFF2-40B4-BE49-F238E27FC236}">
                                      <a16:creationId xmlns:a16="http://schemas.microsoft.com/office/drawing/2014/main" xmlns="" id="{71EC2570-4FED-2F66-197B-9EA7E2DCDF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5600" y="-2031"/>
                                  <a:ext cx="9146706" cy="686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a:extLst>
                                    <a:ext uri="{FF2B5EF4-FFF2-40B4-BE49-F238E27FC236}">
                                      <a16:creationId xmlns:a16="http://schemas.microsoft.com/office/drawing/2014/main" xmlns="" id="{C1C916DE-9040-FB72-1B39-0F4DA146AD06}"/>
                                    </a:ext>
                                  </a:extLst>
                                </p:cNvPr>
                                <p:cNvSpPr/>
                                <p:nvPr/>
                              </p:nvSpPr>
                              <p:spPr>
                                <a:xfrm rot="20568086">
                                  <a:off x="5674048" y="3599836"/>
                                  <a:ext cx="2799926" cy="4572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xmlns="" id="{14BD7835-F70B-D5EA-EDB6-FFA9921D7C11}"/>
                                    </a:ext>
                                  </a:extLst>
                                </p:cNvPr>
                                <p:cNvSpPr/>
                                <p:nvPr/>
                              </p:nvSpPr>
                              <p:spPr>
                                <a:xfrm rot="20568086">
                                  <a:off x="6334877" y="4024644"/>
                                  <a:ext cx="1851703" cy="4572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xmlns="" id="{43F72872-038B-A011-54C5-CEF24B5F800D}"/>
                                    </a:ext>
                                  </a:extLst>
                                </p:cNvPr>
                                <p:cNvSpPr/>
                                <p:nvPr/>
                              </p:nvSpPr>
                              <p:spPr>
                                <a:xfrm rot="20568086">
                                  <a:off x="5559692" y="3713021"/>
                                  <a:ext cx="2799926" cy="27264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正方形/長方形 12">
                                <a:extLst>
                                  <a:ext uri="{FF2B5EF4-FFF2-40B4-BE49-F238E27FC236}">
                                    <a16:creationId xmlns:a16="http://schemas.microsoft.com/office/drawing/2014/main" xmlns="" id="{C73751CC-73BD-6265-244A-60D195BF4F12}"/>
                                  </a:ext>
                                </a:extLst>
                              </p:cNvPr>
                              <p:cNvSpPr/>
                              <p:nvPr/>
                            </p:nvSpPr>
                            <p:spPr>
                              <a:xfrm rot="20568086">
                                <a:off x="4672893" y="4468021"/>
                                <a:ext cx="1034504" cy="8723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正方形/長方形 25">
                              <a:extLst>
                                <a:ext uri="{FF2B5EF4-FFF2-40B4-BE49-F238E27FC236}">
                                  <a16:creationId xmlns:a16="http://schemas.microsoft.com/office/drawing/2014/main" xmlns="" id="{631C1FB9-C40F-1BBB-AE1F-EE3F9EE0EF2E}"/>
                                </a:ext>
                              </a:extLst>
                            </p:cNvPr>
                            <p:cNvSpPr/>
                            <p:nvPr/>
                          </p:nvSpPr>
                          <p:spPr>
                            <a:xfrm>
                              <a:off x="2268738" y="5789301"/>
                              <a:ext cx="2799926" cy="72156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xmlns="" id="{D8137C50-4038-5438-D78C-BE050E9D00A8}"/>
                                </a:ext>
                              </a:extLst>
                            </p:cNvPr>
                            <p:cNvSpPr/>
                            <p:nvPr/>
                          </p:nvSpPr>
                          <p:spPr>
                            <a:xfrm>
                              <a:off x="4072507" y="6293131"/>
                              <a:ext cx="2799926" cy="50727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正方形/長方形 22">
                            <a:extLst>
                              <a:ext uri="{FF2B5EF4-FFF2-40B4-BE49-F238E27FC236}">
                                <a16:creationId xmlns:a16="http://schemas.microsoft.com/office/drawing/2014/main" xmlns="" id="{8E3167EB-1F06-9B88-6969-549F24CEF477}"/>
                              </a:ext>
                            </a:extLst>
                          </p:cNvPr>
                          <p:cNvSpPr/>
                          <p:nvPr/>
                        </p:nvSpPr>
                        <p:spPr>
                          <a:xfrm>
                            <a:off x="3846206" y="5377161"/>
                            <a:ext cx="2799926" cy="27264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 name="正方形/長方形 30">
                          <a:extLst>
                            <a:ext uri="{FF2B5EF4-FFF2-40B4-BE49-F238E27FC236}">
                              <a16:creationId xmlns:a16="http://schemas.microsoft.com/office/drawing/2014/main" xmlns="" id="{2C3CA8FC-77EC-B8F9-5D97-D1D68B49185B}"/>
                            </a:ext>
                          </a:extLst>
                        </p:cNvPr>
                        <p:cNvSpPr/>
                        <p:nvPr/>
                      </p:nvSpPr>
                      <p:spPr>
                        <a:xfrm rot="1833679">
                          <a:off x="2957469" y="5764827"/>
                          <a:ext cx="2040729" cy="44507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 name="正方形/長方形 32">
                        <a:extLst>
                          <a:ext uri="{FF2B5EF4-FFF2-40B4-BE49-F238E27FC236}">
                            <a16:creationId xmlns:a16="http://schemas.microsoft.com/office/drawing/2014/main" xmlns="" id="{A61DA0A5-5718-48F2-E206-BA9DBB4752A8}"/>
                          </a:ext>
                        </a:extLst>
                      </p:cNvPr>
                      <p:cNvSpPr/>
                      <p:nvPr/>
                    </p:nvSpPr>
                    <p:spPr>
                      <a:xfrm>
                        <a:off x="1764336" y="353482"/>
                        <a:ext cx="2799926" cy="924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正方形/長方形 34">
                      <a:extLst>
                        <a:ext uri="{FF2B5EF4-FFF2-40B4-BE49-F238E27FC236}">
                          <a16:creationId xmlns:a16="http://schemas.microsoft.com/office/drawing/2014/main" xmlns="" id="{3C615050-FE23-A379-F557-DF3A6BA3055C}"/>
                        </a:ext>
                      </a:extLst>
                    </p:cNvPr>
                    <p:cNvSpPr/>
                    <p:nvPr/>
                  </p:nvSpPr>
                  <p:spPr>
                    <a:xfrm>
                      <a:off x="3616829" y="2221367"/>
                      <a:ext cx="1510889" cy="924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xmlns="" id="{E002D70C-7922-91B7-C2A3-77D60BA96EBF}"/>
                        </a:ext>
                      </a:extLst>
                    </p:cNvPr>
                    <p:cNvSpPr/>
                    <p:nvPr/>
                  </p:nvSpPr>
                  <p:spPr>
                    <a:xfrm>
                      <a:off x="8056766" y="2214357"/>
                      <a:ext cx="494584" cy="33623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6" name="直線コネクタ 55">
                    <a:extLst>
                      <a:ext uri="{FF2B5EF4-FFF2-40B4-BE49-F238E27FC236}">
                        <a16:creationId xmlns:a16="http://schemas.microsoft.com/office/drawing/2014/main" xmlns="" id="{8D638719-6275-B42C-EE3F-7ADB536C182B}"/>
                      </a:ext>
                    </a:extLst>
                  </p:cNvPr>
                  <p:cNvCxnSpPr>
                    <a:cxnSpLocks/>
                  </p:cNvCxnSpPr>
                  <p:nvPr/>
                </p:nvCxnSpPr>
                <p:spPr>
                  <a:xfrm>
                    <a:off x="5704670" y="4285278"/>
                    <a:ext cx="216229" cy="181110"/>
                  </a:xfrm>
                  <a:prstGeom prst="line">
                    <a:avLst/>
                  </a:prstGeom>
                  <a:ln w="25400">
                    <a:solidFill>
                      <a:srgbClr val="9F94F4"/>
                    </a:solidFill>
                  </a:ln>
                </p:spPr>
                <p:style>
                  <a:lnRef idx="1">
                    <a:schemeClr val="accent1"/>
                  </a:lnRef>
                  <a:fillRef idx="0">
                    <a:schemeClr val="accent1"/>
                  </a:fillRef>
                  <a:effectRef idx="0">
                    <a:schemeClr val="accent1"/>
                  </a:effectRef>
                  <a:fontRef idx="minor">
                    <a:schemeClr val="tx1"/>
                  </a:fontRef>
                </p:style>
              </p:cxnSp>
            </p:grpSp>
            <p:sp>
              <p:nvSpPr>
                <p:cNvPr id="24" name="テキスト ボックス 23">
                  <a:extLst>
                    <a:ext uri="{FF2B5EF4-FFF2-40B4-BE49-F238E27FC236}">
                      <a16:creationId xmlns:a16="http://schemas.microsoft.com/office/drawing/2014/main" xmlns="" id="{125D543C-C34F-81AF-8AD1-6C406F9092B1}"/>
                    </a:ext>
                  </a:extLst>
                </p:cNvPr>
                <p:cNvSpPr txBox="1"/>
                <p:nvPr/>
              </p:nvSpPr>
              <p:spPr>
                <a:xfrm>
                  <a:off x="612686" y="5535236"/>
                  <a:ext cx="184731" cy="369332"/>
                </a:xfrm>
                <a:prstGeom prst="rect">
                  <a:avLst/>
                </a:prstGeom>
                <a:noFill/>
              </p:spPr>
              <p:txBody>
                <a:bodyPr wrap="none" rtlCol="0">
                  <a:spAutoFit/>
                </a:bodyPr>
                <a:lstStyle/>
                <a:p>
                  <a:endParaRPr kumimoji="1" lang="ja-JP" altLang="en-US">
                    <a:solidFill>
                      <a:schemeClr val="bg1"/>
                    </a:solidFill>
                    <a:latin typeface="Hiragino Sans W4" panose="020B0400000000000000" pitchFamily="34" charset="-128"/>
                    <a:ea typeface="Hiragino Sans W4" panose="020B0400000000000000" pitchFamily="34" charset="-128"/>
                  </a:endParaRPr>
                </a:p>
              </p:txBody>
            </p:sp>
            <p:sp>
              <p:nvSpPr>
                <p:cNvPr id="25" name="テキスト ボックス 24">
                  <a:extLst>
                    <a:ext uri="{FF2B5EF4-FFF2-40B4-BE49-F238E27FC236}">
                      <a16:creationId xmlns:a16="http://schemas.microsoft.com/office/drawing/2014/main" xmlns="" id="{00BFF0B1-B543-A213-B551-DA1C797338B8}"/>
                    </a:ext>
                  </a:extLst>
                </p:cNvPr>
                <p:cNvSpPr txBox="1"/>
                <p:nvPr/>
              </p:nvSpPr>
              <p:spPr>
                <a:xfrm>
                  <a:off x="4602887" y="4255227"/>
                  <a:ext cx="184731" cy="369332"/>
                </a:xfrm>
                <a:prstGeom prst="rect">
                  <a:avLst/>
                </a:prstGeom>
                <a:noFill/>
              </p:spPr>
              <p:txBody>
                <a:bodyPr wrap="none" rtlCol="0">
                  <a:spAutoFit/>
                </a:bodyPr>
                <a:lstStyle/>
                <a:p>
                  <a:endParaRPr kumimoji="1" lang="ja-JP" altLang="en-US">
                    <a:solidFill>
                      <a:schemeClr val="bg1"/>
                    </a:solidFill>
                    <a:latin typeface="Hiragino Sans W4" panose="020B0400000000000000" pitchFamily="34" charset="-128"/>
                    <a:ea typeface="Hiragino Sans W4" panose="020B0400000000000000" pitchFamily="34" charset="-128"/>
                  </a:endParaRPr>
                </a:p>
              </p:txBody>
            </p:sp>
          </p:grpSp>
          <p:sp>
            <p:nvSpPr>
              <p:cNvPr id="6" name="円/楕円 5">
                <a:extLst>
                  <a:ext uri="{FF2B5EF4-FFF2-40B4-BE49-F238E27FC236}">
                    <a16:creationId xmlns:a16="http://schemas.microsoft.com/office/drawing/2014/main" xmlns="" id="{C77CF154-2AF6-6224-0338-DC748CB97D3D}"/>
                  </a:ext>
                </a:extLst>
              </p:cNvPr>
              <p:cNvSpPr>
                <a:spLocks noChangeAspect="1"/>
              </p:cNvSpPr>
              <p:nvPr/>
            </p:nvSpPr>
            <p:spPr>
              <a:xfrm>
                <a:off x="4241234" y="4662381"/>
                <a:ext cx="251999" cy="251999"/>
              </a:xfrm>
              <a:prstGeom prst="ellipse">
                <a:avLst/>
              </a:prstGeom>
              <a:solidFill>
                <a:srgbClr val="948EE6"/>
              </a:solidFill>
              <a:ln>
                <a:solidFill>
                  <a:srgbClr val="948E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xmlns="" id="{463064F1-8447-AC69-DDED-1F2EE6F492BC}"/>
                  </a:ext>
                </a:extLst>
              </p:cNvPr>
              <p:cNvSpPr/>
              <p:nvPr/>
            </p:nvSpPr>
            <p:spPr>
              <a:xfrm rot="5400000">
                <a:off x="8933160" y="186349"/>
                <a:ext cx="1024951" cy="117477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正方形/長方形 14">
              <a:extLst>
                <a:ext uri="{FF2B5EF4-FFF2-40B4-BE49-F238E27FC236}">
                  <a16:creationId xmlns:a16="http://schemas.microsoft.com/office/drawing/2014/main" xmlns="" id="{02F8A43D-83FE-61B2-A26C-D149B98E8DAD}"/>
                </a:ext>
              </a:extLst>
            </p:cNvPr>
            <p:cNvSpPr/>
            <p:nvPr/>
          </p:nvSpPr>
          <p:spPr>
            <a:xfrm rot="5400000">
              <a:off x="8632595" y="153277"/>
              <a:ext cx="574930" cy="117477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xmlns="" id="{8AFA4263-A118-8616-4D5A-DE292A3B80F2}"/>
              </a:ext>
            </a:extLst>
          </p:cNvPr>
          <p:cNvSpPr txBox="1"/>
          <p:nvPr/>
        </p:nvSpPr>
        <p:spPr>
          <a:xfrm>
            <a:off x="481693" y="39515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xmlns="" id="{16EA7E6D-7150-015B-D58A-6B758FEFA52D}"/>
              </a:ext>
            </a:extLst>
          </p:cNvPr>
          <p:cNvSpPr txBox="1"/>
          <p:nvPr/>
        </p:nvSpPr>
        <p:spPr>
          <a:xfrm>
            <a:off x="7959067" y="616440"/>
            <a:ext cx="2531462" cy="369332"/>
          </a:xfrm>
          <a:prstGeom prst="rect">
            <a:avLst/>
          </a:prstGeom>
          <a:noFill/>
        </p:spPr>
        <p:txBody>
          <a:bodyPr wrap="none" rtlCol="0">
            <a:spAutoFit/>
          </a:bodyPr>
          <a:lstStyle/>
          <a:p>
            <a:pPr algn="ctr"/>
            <a:r>
              <a:rPr kumimoji="1" lang="en-US" altLang="ja-JP" dirty="0">
                <a:solidFill>
                  <a:srgbClr val="13FFF7"/>
                </a:solidFill>
                <a:latin typeface="Hiragino Sans W4" panose="020B0400000000000000" pitchFamily="34" charset="-128"/>
                <a:ea typeface="Hiragino Sans W4" panose="020B0400000000000000" pitchFamily="34" charset="-128"/>
              </a:rPr>
              <a:t>Apparent arrival dir.</a:t>
            </a:r>
            <a:endParaRPr kumimoji="1" lang="ja-JP" altLang="en-US">
              <a:solidFill>
                <a:srgbClr val="13FFF7"/>
              </a:solidFill>
              <a:latin typeface="Hiragino Sans W4" panose="020B0400000000000000" pitchFamily="34" charset="-128"/>
              <a:ea typeface="Hiragino Sans W4" panose="020B0400000000000000" pitchFamily="34" charset="-128"/>
            </a:endParaRPr>
          </a:p>
        </p:txBody>
      </p:sp>
      <p:sp>
        <p:nvSpPr>
          <p:cNvPr id="22" name="テキスト ボックス 21">
            <a:extLst>
              <a:ext uri="{FF2B5EF4-FFF2-40B4-BE49-F238E27FC236}">
                <a16:creationId xmlns:a16="http://schemas.microsoft.com/office/drawing/2014/main" xmlns="" id="{1DFF01A5-D167-6487-97DD-C14B36226A64}"/>
              </a:ext>
            </a:extLst>
          </p:cNvPr>
          <p:cNvSpPr txBox="1"/>
          <p:nvPr/>
        </p:nvSpPr>
        <p:spPr>
          <a:xfrm>
            <a:off x="1376868" y="-8467"/>
            <a:ext cx="5774338" cy="553998"/>
          </a:xfrm>
          <a:prstGeom prst="rect">
            <a:avLst/>
          </a:prstGeom>
          <a:noFill/>
        </p:spPr>
        <p:txBody>
          <a:bodyPr wrap="none" rtlCol="0">
            <a:spAutoFit/>
          </a:bodyPr>
          <a:lstStyle/>
          <a:p>
            <a:r>
              <a:rPr kumimoji="1" lang="en-US" altLang="ja-JP" sz="3000" dirty="0">
                <a:solidFill>
                  <a:schemeClr val="bg1"/>
                </a:solidFill>
                <a:latin typeface="Hiragino Sans W4" panose="020B0400000000000000" pitchFamily="34" charset="-128"/>
                <a:ea typeface="Hiragino Sans W4" panose="020B0400000000000000" pitchFamily="34" charset="-128"/>
              </a:rPr>
              <a:t>Methodology of Observation</a:t>
            </a:r>
            <a:endParaRPr kumimoji="1" lang="ja-JP" altLang="en-US" sz="3000">
              <a:solidFill>
                <a:schemeClr val="bg1"/>
              </a:solidFill>
              <a:latin typeface="Hiragino Sans W4" panose="020B0400000000000000" pitchFamily="34" charset="-128"/>
              <a:ea typeface="Hiragino Sans W4" panose="020B0400000000000000" pitchFamily="34" charset="-128"/>
            </a:endParaRPr>
          </a:p>
        </p:txBody>
      </p:sp>
      <p:sp>
        <p:nvSpPr>
          <p:cNvPr id="36" name="テキスト ボックス 35">
            <a:extLst>
              <a:ext uri="{FF2B5EF4-FFF2-40B4-BE49-F238E27FC236}">
                <a16:creationId xmlns:a16="http://schemas.microsoft.com/office/drawing/2014/main" xmlns="" id="{48C5A127-173C-063E-32B7-C80CD51346FA}"/>
              </a:ext>
            </a:extLst>
          </p:cNvPr>
          <p:cNvSpPr txBox="1"/>
          <p:nvPr/>
        </p:nvSpPr>
        <p:spPr>
          <a:xfrm>
            <a:off x="2345825" y="5094290"/>
            <a:ext cx="1274708" cy="369332"/>
          </a:xfrm>
          <a:prstGeom prst="rect">
            <a:avLst/>
          </a:prstGeom>
          <a:noFill/>
        </p:spPr>
        <p:txBody>
          <a:bodyPr wrap="none" rtlCol="0">
            <a:spAutoFit/>
          </a:bodyPr>
          <a:lstStyle/>
          <a:p>
            <a:r>
              <a:rPr kumimoji="1" lang="en-US" altLang="ja-JP" dirty="0" err="1">
                <a:solidFill>
                  <a:schemeClr val="bg1"/>
                </a:solidFill>
                <a:latin typeface="Hiragino Sans W4" panose="020B0400000000000000" pitchFamily="34" charset="-128"/>
                <a:ea typeface="Hiragino Sans W4" panose="020B0400000000000000" pitchFamily="34" charset="-128"/>
              </a:rPr>
              <a:t>PeVatron</a:t>
            </a:r>
            <a:endParaRPr kumimoji="1" lang="ja-JP" altLang="en-US">
              <a:solidFill>
                <a:schemeClr val="bg1"/>
              </a:solidFill>
              <a:latin typeface="Hiragino Sans W4" panose="020B0400000000000000" pitchFamily="34" charset="-128"/>
              <a:ea typeface="Hiragino Sans W4" panose="020B0400000000000000" pitchFamily="34" charset="-128"/>
            </a:endParaRPr>
          </a:p>
        </p:txBody>
      </p:sp>
      <p:sp>
        <p:nvSpPr>
          <p:cNvPr id="37" name="テキスト ボックス 36">
            <a:extLst>
              <a:ext uri="{FF2B5EF4-FFF2-40B4-BE49-F238E27FC236}">
                <a16:creationId xmlns:a16="http://schemas.microsoft.com/office/drawing/2014/main" xmlns="" id="{2E3F9E86-8659-B5ED-85CA-80D0EAE6F9C6}"/>
              </a:ext>
            </a:extLst>
          </p:cNvPr>
          <p:cNvSpPr txBox="1"/>
          <p:nvPr/>
        </p:nvSpPr>
        <p:spPr>
          <a:xfrm>
            <a:off x="3937501" y="4938338"/>
            <a:ext cx="1111202" cy="646331"/>
          </a:xfrm>
          <a:prstGeom prst="rect">
            <a:avLst/>
          </a:prstGeom>
          <a:noFill/>
        </p:spPr>
        <p:txBody>
          <a:bodyPr wrap="none" rtlCol="0">
            <a:spAutoFit/>
          </a:bodyPr>
          <a:lstStyle/>
          <a:p>
            <a:r>
              <a:rPr lang="en-US" altLang="ja-JP" dirty="0" err="1">
                <a:solidFill>
                  <a:schemeClr val="bg1"/>
                </a:solidFill>
                <a:latin typeface="Hiragino Sans W4" panose="020B0400000000000000" pitchFamily="34" charset="-128"/>
                <a:ea typeface="Hiragino Sans W4" panose="020B0400000000000000" pitchFamily="34" charset="-128"/>
              </a:rPr>
              <a:t>PeV</a:t>
            </a:r>
            <a:r>
              <a:rPr lang="en-US" altLang="ja-JP" dirty="0">
                <a:solidFill>
                  <a:schemeClr val="bg1"/>
                </a:solidFill>
                <a:latin typeface="Hiragino Sans W4" panose="020B0400000000000000" pitchFamily="34" charset="-128"/>
                <a:ea typeface="Hiragino Sans W4" panose="020B0400000000000000" pitchFamily="34" charset="-128"/>
              </a:rPr>
              <a:t> CR</a:t>
            </a:r>
          </a:p>
          <a:p>
            <a:r>
              <a:rPr kumimoji="1" lang="en-US" altLang="ja-JP" dirty="0" err="1">
                <a:solidFill>
                  <a:schemeClr val="bg1"/>
                </a:solidFill>
                <a:latin typeface="Hiragino Sans W4" panose="020B0400000000000000" pitchFamily="34" charset="-128"/>
                <a:ea typeface="Hiragino Sans W4" panose="020B0400000000000000" pitchFamily="34" charset="-128"/>
              </a:rPr>
              <a:t>r</a:t>
            </a:r>
            <a:r>
              <a:rPr kumimoji="1" lang="en-US" altLang="ja-JP" baseline="-25000" dirty="0" err="1">
                <a:solidFill>
                  <a:schemeClr val="bg1"/>
                </a:solidFill>
                <a:latin typeface="Hiragino Sans W4" panose="020B0400000000000000" pitchFamily="34" charset="-128"/>
                <a:ea typeface="Hiragino Sans W4" panose="020B0400000000000000" pitchFamily="34" charset="-128"/>
              </a:rPr>
              <a:t>L</a:t>
            </a:r>
            <a:r>
              <a:rPr kumimoji="1" lang="en-US" altLang="ja-JP" dirty="0">
                <a:solidFill>
                  <a:schemeClr val="bg1"/>
                </a:solidFill>
                <a:latin typeface="Hiragino Sans W4" panose="020B0400000000000000" pitchFamily="34" charset="-128"/>
                <a:ea typeface="Hiragino Sans W4" panose="020B0400000000000000" pitchFamily="34" charset="-128"/>
              </a:rPr>
              <a:t> ~ 1pc</a:t>
            </a:r>
            <a:endParaRPr kumimoji="1" lang="ja-JP" altLang="en-US">
              <a:solidFill>
                <a:schemeClr val="bg1"/>
              </a:solidFill>
              <a:latin typeface="Hiragino Sans W4" panose="020B0400000000000000" pitchFamily="34" charset="-128"/>
              <a:ea typeface="Hiragino Sans W4" panose="020B0400000000000000" pitchFamily="34" charset="-128"/>
            </a:endParaRPr>
          </a:p>
        </p:txBody>
      </p:sp>
      <p:sp>
        <p:nvSpPr>
          <p:cNvPr id="38" name="正方形/長方形 37">
            <a:extLst>
              <a:ext uri="{FF2B5EF4-FFF2-40B4-BE49-F238E27FC236}">
                <a16:creationId xmlns:a16="http://schemas.microsoft.com/office/drawing/2014/main" xmlns="" id="{E2670853-DF43-CD49-54D5-9ABF2D52FF85}"/>
              </a:ext>
            </a:extLst>
          </p:cNvPr>
          <p:cNvSpPr/>
          <p:nvPr/>
        </p:nvSpPr>
        <p:spPr>
          <a:xfrm rot="5400000">
            <a:off x="6494336" y="4759338"/>
            <a:ext cx="1024951" cy="237429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xmlns="" id="{1F7F2069-FBFF-4D2B-A229-E3A89A851E3A}"/>
              </a:ext>
            </a:extLst>
          </p:cNvPr>
          <p:cNvSpPr/>
          <p:nvPr/>
        </p:nvSpPr>
        <p:spPr>
          <a:xfrm rot="5400000">
            <a:off x="7251792" y="4342112"/>
            <a:ext cx="1024951" cy="237429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xmlns="" id="{B5FF181D-8B16-B59D-4F0A-71BFE0710E25}"/>
              </a:ext>
            </a:extLst>
          </p:cNvPr>
          <p:cNvSpPr txBox="1"/>
          <p:nvPr/>
        </p:nvSpPr>
        <p:spPr>
          <a:xfrm>
            <a:off x="6169928" y="5537267"/>
            <a:ext cx="4918334" cy="830997"/>
          </a:xfrm>
          <a:prstGeom prst="rect">
            <a:avLst/>
          </a:prstGeom>
          <a:noFill/>
        </p:spPr>
        <p:txBody>
          <a:bodyPr wrap="none" rtlCol="0">
            <a:spAutoFit/>
          </a:bodyPr>
          <a:lstStyle/>
          <a:p>
            <a:r>
              <a:rPr kumimoji="1" lang="en-US" altLang="ja-JP" sz="2400" dirty="0" err="1">
                <a:solidFill>
                  <a:schemeClr val="bg1"/>
                </a:solidFill>
                <a:latin typeface="Hiragino Sans W4" panose="020B0400000000000000" pitchFamily="34" charset="-128"/>
                <a:ea typeface="Hiragino Sans W4" panose="020B0400000000000000" pitchFamily="34" charset="-128"/>
              </a:rPr>
              <a:t>PeVatron</a:t>
            </a:r>
            <a:r>
              <a:rPr lang="en-US" altLang="ja-JP" sz="2400" dirty="0" err="1">
                <a:solidFill>
                  <a:schemeClr val="bg1"/>
                </a:solidFill>
                <a:latin typeface="Hiragino Sans W4" panose="020B0400000000000000" pitchFamily="34" charset="-128"/>
                <a:ea typeface="Hiragino Sans W4" panose="020B0400000000000000" pitchFamily="34" charset="-128"/>
              </a:rPr>
              <a:t>s</a:t>
            </a:r>
            <a:r>
              <a:rPr lang="en-US" altLang="ja-JP" sz="2400" dirty="0">
                <a:solidFill>
                  <a:schemeClr val="bg1"/>
                </a:solidFill>
                <a:latin typeface="Hiragino Sans W4" panose="020B0400000000000000" pitchFamily="34" charset="-128"/>
                <a:ea typeface="Hiragino Sans W4" panose="020B0400000000000000" pitchFamily="34" charset="-128"/>
              </a:rPr>
              <a:t> cannot be localized</a:t>
            </a:r>
          </a:p>
          <a:p>
            <a:r>
              <a:rPr lang="en-US" altLang="ja-JP" sz="2400" dirty="0">
                <a:solidFill>
                  <a:schemeClr val="bg1"/>
                </a:solidFill>
                <a:latin typeface="Hiragino Sans W4" panose="020B0400000000000000" pitchFamily="34" charset="-128"/>
                <a:ea typeface="Hiragino Sans W4" panose="020B0400000000000000" pitchFamily="34" charset="-128"/>
              </a:rPr>
              <a:t>f</a:t>
            </a:r>
            <a:r>
              <a:rPr kumimoji="1" lang="en-US" altLang="ja-JP" sz="2400" dirty="0">
                <a:solidFill>
                  <a:schemeClr val="bg1"/>
                </a:solidFill>
                <a:latin typeface="Hiragino Sans W4" panose="020B0400000000000000" pitchFamily="34" charset="-128"/>
                <a:ea typeface="Hiragino Sans W4" panose="020B0400000000000000" pitchFamily="34" charset="-128"/>
              </a:rPr>
              <a:t>rom the CR obs.</a:t>
            </a:r>
          </a:p>
        </p:txBody>
      </p:sp>
      <p:sp>
        <p:nvSpPr>
          <p:cNvPr id="10" name="テキスト ボックス 9">
            <a:extLst>
              <a:ext uri="{FF2B5EF4-FFF2-40B4-BE49-F238E27FC236}">
                <a16:creationId xmlns:a16="http://schemas.microsoft.com/office/drawing/2014/main" xmlns="" id="{1C80C86B-09AB-5E31-E90F-7BEC48F6CB09}"/>
              </a:ext>
            </a:extLst>
          </p:cNvPr>
          <p:cNvSpPr txBox="1"/>
          <p:nvPr/>
        </p:nvSpPr>
        <p:spPr>
          <a:xfrm>
            <a:off x="2207165" y="2784761"/>
            <a:ext cx="2491388" cy="369332"/>
          </a:xfrm>
          <a:prstGeom prst="rect">
            <a:avLst/>
          </a:prstGeom>
          <a:noFill/>
        </p:spPr>
        <p:txBody>
          <a:bodyPr wrap="none" rtlCol="0">
            <a:spAutoFit/>
          </a:bodyPr>
          <a:lstStyle/>
          <a:p>
            <a:r>
              <a:rPr kumimoji="1" lang="en-US" altLang="ja-JP" dirty="0">
                <a:solidFill>
                  <a:schemeClr val="bg1"/>
                </a:solidFill>
                <a:latin typeface="Hiragino Sans W4" panose="020B0400000000000000" pitchFamily="34" charset="-128"/>
                <a:ea typeface="Hiragino Sans W4" panose="020B0400000000000000" pitchFamily="34" charset="-128"/>
              </a:rPr>
              <a:t>Galactic MF (~3μG)</a:t>
            </a:r>
            <a:endParaRPr kumimoji="1" lang="ja-JP" altLang="en-US">
              <a:solidFill>
                <a:schemeClr val="bg1"/>
              </a:solidFill>
              <a:latin typeface="Hiragino Sans W4" panose="020B0400000000000000" pitchFamily="34" charset="-128"/>
              <a:ea typeface="Hiragino Sans W4" panose="020B0400000000000000" pitchFamily="34" charset="-128"/>
            </a:endParaRPr>
          </a:p>
        </p:txBody>
      </p:sp>
      <p:pic>
        <p:nvPicPr>
          <p:cNvPr id="17" name="図 16">
            <a:extLst>
              <a:ext uri="{FF2B5EF4-FFF2-40B4-BE49-F238E27FC236}">
                <a16:creationId xmlns:a16="http://schemas.microsoft.com/office/drawing/2014/main" xmlns="" id="{6F0A7D4F-E316-DF73-2119-CE50D47FFA21}"/>
              </a:ext>
            </a:extLst>
          </p:cNvPr>
          <p:cNvPicPr>
            <a:picLocks noChangeAspect="1"/>
          </p:cNvPicPr>
          <p:nvPr/>
        </p:nvPicPr>
        <p:blipFill rotWithShape="1">
          <a:blip r:embed="rId4"/>
          <a:srcRect l="54097"/>
          <a:stretch/>
        </p:blipFill>
        <p:spPr>
          <a:xfrm>
            <a:off x="1497780" y="513365"/>
            <a:ext cx="2003961" cy="2242329"/>
          </a:xfrm>
          <a:prstGeom prst="rect">
            <a:avLst/>
          </a:prstGeom>
        </p:spPr>
      </p:pic>
      <p:sp>
        <p:nvSpPr>
          <p:cNvPr id="11" name="スライド番号プレースホルダー 10">
            <a:extLst>
              <a:ext uri="{FF2B5EF4-FFF2-40B4-BE49-F238E27FC236}">
                <a16:creationId xmlns:a16="http://schemas.microsoft.com/office/drawing/2014/main" xmlns="" id="{75535906-3A94-E173-61AD-62106FDC1C3F}"/>
              </a:ext>
            </a:extLst>
          </p:cNvPr>
          <p:cNvSpPr>
            <a:spLocks noGrp="1"/>
          </p:cNvSpPr>
          <p:nvPr>
            <p:ph type="sldNum" sz="quarter" idx="12"/>
          </p:nvPr>
        </p:nvSpPr>
        <p:spPr/>
        <p:txBody>
          <a:bodyPr/>
          <a:lstStyle/>
          <a:p>
            <a:fld id="{7391B0E1-8AAF-844E-991B-0815B82E6915}" type="slidenum">
              <a:rPr kumimoji="1" lang="ja-JP" altLang="en-US" smtClean="0"/>
              <a:t>3</a:t>
            </a:fld>
            <a:endParaRPr kumimoji="1" lang="ja-JP" altLang="en-US"/>
          </a:p>
        </p:txBody>
      </p:sp>
    </p:spTree>
    <p:extLst>
      <p:ext uri="{BB962C8B-B14F-4D97-AF65-F5344CB8AC3E}">
        <p14:creationId xmlns:p14="http://schemas.microsoft.com/office/powerpoint/2010/main" val="8667740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xmlns="" id="{D0010133-60A0-7B76-D4C8-7006EFFCA105}"/>
              </a:ext>
            </a:extLst>
          </p:cNvPr>
          <p:cNvSpPr txBox="1"/>
          <p:nvPr/>
        </p:nvSpPr>
        <p:spPr>
          <a:xfrm>
            <a:off x="0" y="0"/>
            <a:ext cx="6655989" cy="553998"/>
          </a:xfrm>
          <a:prstGeom prst="rect">
            <a:avLst/>
          </a:prstGeom>
          <a:noFill/>
        </p:spPr>
        <p:txBody>
          <a:bodyPr wrap="none" rtlCol="0">
            <a:spAutoFit/>
          </a:bodyPr>
          <a:lstStyle/>
          <a:p>
            <a:r>
              <a:rPr kumimoji="1" lang="en-US" altLang="ja-JP" sz="3000" dirty="0">
                <a:latin typeface="Hiragino Sans W4" panose="020B0400000000000000" pitchFamily="34" charset="-128"/>
                <a:ea typeface="Hiragino Sans W4" panose="020B0400000000000000" pitchFamily="34" charset="-128"/>
              </a:rPr>
              <a:t>Sky Masking by Tibet &amp; LHAASO</a:t>
            </a:r>
            <a:endParaRPr kumimoji="1" lang="ja-JP" altLang="en-US" sz="3000">
              <a:latin typeface="Hiragino Sans W4" panose="020B0400000000000000" pitchFamily="34" charset="-128"/>
              <a:ea typeface="Hiragino Sans W4" panose="020B0400000000000000" pitchFamily="34" charset="-128"/>
            </a:endParaRPr>
          </a:p>
        </p:txBody>
      </p:sp>
      <p:grpSp>
        <p:nvGrpSpPr>
          <p:cNvPr id="4" name="グループ化 3">
            <a:extLst>
              <a:ext uri="{FF2B5EF4-FFF2-40B4-BE49-F238E27FC236}">
                <a16:creationId xmlns:a16="http://schemas.microsoft.com/office/drawing/2014/main" xmlns="" id="{5E3FEE0D-246E-32C5-1375-F8F258FBD63E}"/>
              </a:ext>
            </a:extLst>
          </p:cNvPr>
          <p:cNvGrpSpPr/>
          <p:nvPr/>
        </p:nvGrpSpPr>
        <p:grpSpPr>
          <a:xfrm>
            <a:off x="934237" y="657999"/>
            <a:ext cx="10531374" cy="4726094"/>
            <a:chOff x="1036654" y="530020"/>
            <a:chExt cx="10531374" cy="4726094"/>
          </a:xfrm>
        </p:grpSpPr>
        <p:grpSp>
          <p:nvGrpSpPr>
            <p:cNvPr id="19" name="グループ化 18">
              <a:extLst>
                <a:ext uri="{FF2B5EF4-FFF2-40B4-BE49-F238E27FC236}">
                  <a16:creationId xmlns:a16="http://schemas.microsoft.com/office/drawing/2014/main" xmlns="" id="{D2D5DAAD-86DD-BCDD-898D-746673235BA7}"/>
                </a:ext>
              </a:extLst>
            </p:cNvPr>
            <p:cNvGrpSpPr>
              <a:grpSpLocks noChangeAspect="1"/>
            </p:cNvGrpSpPr>
            <p:nvPr/>
          </p:nvGrpSpPr>
          <p:grpSpPr>
            <a:xfrm>
              <a:off x="1036654" y="530020"/>
              <a:ext cx="10531374" cy="4726094"/>
              <a:chOff x="1017804" y="564636"/>
              <a:chExt cx="10535895" cy="4728121"/>
            </a:xfrm>
          </p:grpSpPr>
          <p:pic>
            <p:nvPicPr>
              <p:cNvPr id="7" name="図 6">
                <a:extLst>
                  <a:ext uri="{FF2B5EF4-FFF2-40B4-BE49-F238E27FC236}">
                    <a16:creationId xmlns:a16="http://schemas.microsoft.com/office/drawing/2014/main" xmlns="" id="{EF559E0E-0286-2217-0638-2C3007B9E4A6}"/>
                  </a:ext>
                </a:extLst>
              </p:cNvPr>
              <p:cNvPicPr>
                <a:picLocks noChangeAspect="1"/>
              </p:cNvPicPr>
              <p:nvPr/>
            </p:nvPicPr>
            <p:blipFill>
              <a:blip r:embed="rId2"/>
              <a:stretch>
                <a:fillRect/>
              </a:stretch>
            </p:blipFill>
            <p:spPr>
              <a:xfrm>
                <a:off x="1017804" y="564636"/>
                <a:ext cx="4895393" cy="4728121"/>
              </a:xfrm>
              <a:prstGeom prst="rect">
                <a:avLst/>
              </a:prstGeom>
            </p:spPr>
          </p:pic>
          <p:sp>
            <p:nvSpPr>
              <p:cNvPr id="9" name="テキスト ボックス 8">
                <a:extLst>
                  <a:ext uri="{FF2B5EF4-FFF2-40B4-BE49-F238E27FC236}">
                    <a16:creationId xmlns:a16="http://schemas.microsoft.com/office/drawing/2014/main" xmlns="" id="{DD6FDCAD-8589-808C-6CD5-2B98B3831F55}"/>
                  </a:ext>
                </a:extLst>
              </p:cNvPr>
              <p:cNvSpPr txBox="1"/>
              <p:nvPr/>
            </p:nvSpPr>
            <p:spPr>
              <a:xfrm>
                <a:off x="3997934" y="1495166"/>
                <a:ext cx="184810" cy="369490"/>
              </a:xfrm>
              <a:prstGeom prst="rect">
                <a:avLst/>
              </a:prstGeom>
              <a:noFill/>
            </p:spPr>
            <p:txBody>
              <a:bodyPr wrap="none" rtlCol="0">
                <a:spAutoFit/>
              </a:bodyPr>
              <a:lstStyle/>
              <a:p>
                <a:endParaRPr kumimoji="1" lang="ja-JP" altLang="en-US">
                  <a:solidFill>
                    <a:srgbClr val="FFC000"/>
                  </a:solidFill>
                  <a:latin typeface="Hiragino Sans W4" panose="020B0400000000000000" pitchFamily="34" charset="-128"/>
                  <a:ea typeface="Hiragino Sans W4" panose="020B0400000000000000" pitchFamily="34" charset="-128"/>
                </a:endParaRPr>
              </a:p>
            </p:txBody>
          </p:sp>
          <p:sp>
            <p:nvSpPr>
              <p:cNvPr id="10" name="テキスト ボックス 9">
                <a:extLst>
                  <a:ext uri="{FF2B5EF4-FFF2-40B4-BE49-F238E27FC236}">
                    <a16:creationId xmlns:a16="http://schemas.microsoft.com/office/drawing/2014/main" xmlns="" id="{31271D60-8C30-D687-A9B0-3D0B15389329}"/>
                  </a:ext>
                </a:extLst>
              </p:cNvPr>
              <p:cNvSpPr txBox="1"/>
              <p:nvPr/>
            </p:nvSpPr>
            <p:spPr>
              <a:xfrm>
                <a:off x="5913197" y="3795791"/>
                <a:ext cx="5640502" cy="923726"/>
              </a:xfrm>
              <a:prstGeom prst="rect">
                <a:avLst/>
              </a:prstGeom>
              <a:noFill/>
            </p:spPr>
            <p:txBody>
              <a:bodyPr wrap="none" rtlCol="0">
                <a:spAutoFit/>
              </a:bodyPr>
              <a:lstStyle/>
              <a:p>
                <a:r>
                  <a:rPr kumimoji="1" lang="en-US" altLang="ja-JP" dirty="0">
                    <a:solidFill>
                      <a:srgbClr val="FFC000"/>
                    </a:solidFill>
                    <a:latin typeface="Hiragino Sans W4" panose="020B0400000000000000" pitchFamily="34" charset="-128"/>
                    <a:ea typeface="Hiragino Sans W4" panose="020B0400000000000000" pitchFamily="34" charset="-128"/>
                  </a:rPr>
                  <a:t>Tibet </a:t>
                </a:r>
                <a:r>
                  <a:rPr lang="en-US" altLang="ja-JP" dirty="0">
                    <a:solidFill>
                      <a:srgbClr val="FFC000"/>
                    </a:solidFill>
                    <a:latin typeface="Hiragino Sans W4" panose="020B0400000000000000" pitchFamily="34" charset="-128"/>
                    <a:ea typeface="Hiragino Sans W4" panose="020B0400000000000000" pitchFamily="34" charset="-128"/>
                  </a:rPr>
                  <a:t>GDE (&gt;100TeV, 25° &lt; l &lt; 100°)</a:t>
                </a:r>
                <a:endParaRPr kumimoji="1" lang="en-US" altLang="ja-JP" dirty="0">
                  <a:solidFill>
                    <a:srgbClr val="98E298"/>
                  </a:solidFill>
                  <a:latin typeface="Hiragino Sans W4" panose="020B0400000000000000" pitchFamily="34" charset="-128"/>
                  <a:ea typeface="Hiragino Sans W4" panose="020B0400000000000000" pitchFamily="34" charset="-128"/>
                </a:endParaRPr>
              </a:p>
              <a:p>
                <a:r>
                  <a:rPr kumimoji="1" lang="en-US" altLang="ja-JP" dirty="0">
                    <a:solidFill>
                      <a:srgbClr val="98E298"/>
                    </a:solidFill>
                    <a:latin typeface="Hiragino Sans W4" panose="020B0400000000000000" pitchFamily="34" charset="-128"/>
                    <a:ea typeface="Hiragino Sans W4" panose="020B0400000000000000" pitchFamily="34" charset="-128"/>
                  </a:rPr>
                  <a:t>LHAASO </a:t>
                </a:r>
                <a:r>
                  <a:rPr kumimoji="1" lang="en-US" altLang="ja-JP" dirty="0" err="1">
                    <a:solidFill>
                      <a:srgbClr val="98E298"/>
                    </a:solidFill>
                    <a:latin typeface="Hiragino Sans W4" panose="020B0400000000000000" pitchFamily="34" charset="-128"/>
                    <a:ea typeface="Hiragino Sans W4" panose="020B0400000000000000" pitchFamily="34" charset="-128"/>
                  </a:rPr>
                  <a:t>src</a:t>
                </a:r>
                <a:r>
                  <a:rPr kumimoji="1" lang="en-US" altLang="ja-JP" dirty="0">
                    <a:solidFill>
                      <a:srgbClr val="98E298"/>
                    </a:solidFill>
                    <a:latin typeface="Hiragino Sans W4" panose="020B0400000000000000" pitchFamily="34" charset="-128"/>
                    <a:ea typeface="Hiragino Sans W4" panose="020B0400000000000000" pitchFamily="34" charset="-128"/>
                  </a:rPr>
                  <a:t>. (&gt;25TeV)</a:t>
                </a:r>
              </a:p>
              <a:p>
                <a:r>
                  <a:rPr lang="en-US" altLang="ja-JP" dirty="0">
                    <a:solidFill>
                      <a:srgbClr val="F68179"/>
                    </a:solidFill>
                    <a:latin typeface="Hiragino Sans W4" panose="020B0400000000000000" pitchFamily="34" charset="-128"/>
                    <a:ea typeface="Hiragino Sans W4" panose="020B0400000000000000" pitchFamily="34" charset="-128"/>
                  </a:rPr>
                  <a:t>LHAASO GDE (10TeV&lt;E&lt;1PeV, 15°</a:t>
                </a:r>
                <a:r>
                  <a:rPr lang="ja-JP" altLang="en-US">
                    <a:solidFill>
                      <a:srgbClr val="F68179"/>
                    </a:solidFill>
                    <a:latin typeface="Hiragino Sans W4" panose="020B0400000000000000" pitchFamily="34" charset="-128"/>
                    <a:ea typeface="Hiragino Sans W4" panose="020B0400000000000000" pitchFamily="34" charset="-128"/>
                  </a:rPr>
                  <a:t> </a:t>
                </a:r>
                <a:r>
                  <a:rPr lang="en-US" altLang="ja-JP" dirty="0">
                    <a:solidFill>
                      <a:srgbClr val="F68179"/>
                    </a:solidFill>
                    <a:latin typeface="Hiragino Sans W4" panose="020B0400000000000000" pitchFamily="34" charset="-128"/>
                    <a:ea typeface="Hiragino Sans W4" panose="020B0400000000000000" pitchFamily="34" charset="-128"/>
                  </a:rPr>
                  <a:t>&lt; l &lt; 125°)</a:t>
                </a:r>
                <a:endParaRPr kumimoji="1" lang="ja-JP" altLang="en-US">
                  <a:solidFill>
                    <a:srgbClr val="F68179"/>
                  </a:solidFill>
                  <a:latin typeface="Hiragino Sans W4" panose="020B0400000000000000" pitchFamily="34" charset="-128"/>
                  <a:ea typeface="Hiragino Sans W4" panose="020B0400000000000000" pitchFamily="34" charset="-128"/>
                </a:endParaRPr>
              </a:p>
            </p:txBody>
          </p:sp>
          <p:sp>
            <p:nvSpPr>
              <p:cNvPr id="11" name="正方形/長方形 10">
                <a:extLst>
                  <a:ext uri="{FF2B5EF4-FFF2-40B4-BE49-F238E27FC236}">
                    <a16:creationId xmlns:a16="http://schemas.microsoft.com/office/drawing/2014/main" xmlns="" id="{B0D25039-5518-4EB3-43A5-6AFC47100D74}"/>
                  </a:ext>
                </a:extLst>
              </p:cNvPr>
              <p:cNvSpPr/>
              <p:nvPr/>
            </p:nvSpPr>
            <p:spPr>
              <a:xfrm>
                <a:off x="4216977" y="1679911"/>
                <a:ext cx="1309871" cy="17737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テキスト ボックス 13">
              <a:extLst>
                <a:ext uri="{FF2B5EF4-FFF2-40B4-BE49-F238E27FC236}">
                  <a16:creationId xmlns:a16="http://schemas.microsoft.com/office/drawing/2014/main" xmlns="" id="{7F499ABD-FC97-1952-B9E5-BF21B45EC8A6}"/>
                </a:ext>
              </a:extLst>
            </p:cNvPr>
            <p:cNvSpPr txBox="1"/>
            <p:nvPr/>
          </p:nvSpPr>
          <p:spPr>
            <a:xfrm>
              <a:off x="5929947" y="3512688"/>
              <a:ext cx="2246128" cy="307777"/>
            </a:xfrm>
            <a:prstGeom prst="rect">
              <a:avLst/>
            </a:prstGeom>
            <a:noFill/>
          </p:spPr>
          <p:txBody>
            <a:bodyPr wrap="none" rtlCol="0">
              <a:spAutoFit/>
            </a:bodyPr>
            <a:lstStyle/>
            <a:p>
              <a:pPr>
                <a:spcAft>
                  <a:spcPts val="200"/>
                </a:spcAft>
              </a:pPr>
              <a:r>
                <a:rPr kumimoji="1" lang="en-US" altLang="ja-JP" sz="1400" dirty="0">
                  <a:latin typeface="Hiragino Sans W4" panose="020B0400000000000000" pitchFamily="34" charset="-128"/>
                  <a:ea typeface="Hiragino Sans W4" panose="020B0400000000000000" pitchFamily="34" charset="-128"/>
                </a:rPr>
                <a:t>Fang &amp; </a:t>
              </a:r>
              <a:r>
                <a:rPr kumimoji="1" lang="en-US" altLang="ja-JP" sz="1400" dirty="0" err="1">
                  <a:latin typeface="Hiragino Sans W4" panose="020B0400000000000000" pitchFamily="34" charset="-128"/>
                  <a:ea typeface="Hiragino Sans W4" panose="020B0400000000000000" pitchFamily="34" charset="-128"/>
                </a:rPr>
                <a:t>Murase</a:t>
              </a:r>
              <a:r>
                <a:rPr kumimoji="1" lang="en-US" altLang="ja-JP" sz="1400" dirty="0">
                  <a:latin typeface="Hiragino Sans W4" panose="020B0400000000000000" pitchFamily="34" charset="-128"/>
                  <a:ea typeface="Hiragino Sans W4" panose="020B0400000000000000" pitchFamily="34" charset="-128"/>
                </a:rPr>
                <a:t> (2023)</a:t>
              </a:r>
            </a:p>
          </p:txBody>
        </p:sp>
      </p:grpSp>
      <p:sp>
        <p:nvSpPr>
          <p:cNvPr id="3" name="正方形/長方形 2">
            <a:extLst>
              <a:ext uri="{FF2B5EF4-FFF2-40B4-BE49-F238E27FC236}">
                <a16:creationId xmlns:a16="http://schemas.microsoft.com/office/drawing/2014/main" xmlns="" id="{96E44D77-2215-858C-6EF9-3C0B07686389}"/>
              </a:ext>
            </a:extLst>
          </p:cNvPr>
          <p:cNvSpPr/>
          <p:nvPr/>
        </p:nvSpPr>
        <p:spPr>
          <a:xfrm>
            <a:off x="50109" y="657999"/>
            <a:ext cx="12091781" cy="47260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xmlns="" id="{C2428E08-EEEE-C59F-77AD-025164C56136}"/>
              </a:ext>
            </a:extLst>
          </p:cNvPr>
          <p:cNvPicPr>
            <a:picLocks noChangeAspect="1"/>
          </p:cNvPicPr>
          <p:nvPr/>
        </p:nvPicPr>
        <p:blipFill rotWithShape="1">
          <a:blip r:embed="rId3"/>
          <a:srcRect t="1" b="51404"/>
          <a:stretch/>
        </p:blipFill>
        <p:spPr>
          <a:xfrm>
            <a:off x="1219484" y="910578"/>
            <a:ext cx="8936249" cy="2004933"/>
          </a:xfrm>
          <a:prstGeom prst="rect">
            <a:avLst/>
          </a:prstGeom>
        </p:spPr>
      </p:pic>
      <p:sp>
        <p:nvSpPr>
          <p:cNvPr id="22" name="テキスト ボックス 21">
            <a:extLst>
              <a:ext uri="{FF2B5EF4-FFF2-40B4-BE49-F238E27FC236}">
                <a16:creationId xmlns:a16="http://schemas.microsoft.com/office/drawing/2014/main" xmlns="" id="{AABA54CF-2B3B-DDAF-4B2C-DB03C0BCFDB6}"/>
              </a:ext>
            </a:extLst>
          </p:cNvPr>
          <p:cNvSpPr txBox="1"/>
          <p:nvPr/>
        </p:nvSpPr>
        <p:spPr>
          <a:xfrm>
            <a:off x="1077218" y="5548271"/>
            <a:ext cx="9712915" cy="1118255"/>
          </a:xfrm>
          <a:prstGeom prst="rect">
            <a:avLst/>
          </a:prstGeom>
          <a:noFill/>
        </p:spPr>
        <p:txBody>
          <a:bodyPr wrap="none" rtlCol="0">
            <a:spAutoFit/>
          </a:bodyPr>
          <a:lstStyle/>
          <a:p>
            <a:pPr marL="342900" indent="-342900">
              <a:spcAft>
                <a:spcPts val="400"/>
              </a:spcAft>
              <a:buFont typeface="Wingdings" pitchFamily="2" charset="2"/>
              <a:buChar char="ü"/>
            </a:pPr>
            <a:r>
              <a:rPr kumimoji="1" lang="en-US" altLang="ja-JP" sz="2000" dirty="0">
                <a:latin typeface="Hiragino Sans W4" panose="020B0400000000000000" pitchFamily="34" charset="-128"/>
                <a:ea typeface="Hiragino Sans W4" panose="020B0400000000000000" pitchFamily="34" charset="-128"/>
              </a:rPr>
              <a:t>Tibet masking should be considered to estimate source contamination</a:t>
            </a:r>
          </a:p>
          <a:p>
            <a:pPr marL="342900" indent="-342900">
              <a:spcAft>
                <a:spcPts val="400"/>
              </a:spcAft>
              <a:buFont typeface="Wingdings" pitchFamily="2" charset="2"/>
              <a:buChar char="ü"/>
            </a:pPr>
            <a:r>
              <a:rPr kumimoji="1" lang="en-US" altLang="ja-JP" sz="2000" dirty="0">
                <a:latin typeface="Hiragino Sans W4" panose="020B0400000000000000" pitchFamily="34" charset="-128"/>
                <a:ea typeface="Hiragino Sans W4" panose="020B0400000000000000" pitchFamily="34" charset="-128"/>
              </a:rPr>
              <a:t>LHAASO masking should be considered to discuss the difference </a:t>
            </a:r>
          </a:p>
          <a:p>
            <a:pPr>
              <a:spcAft>
                <a:spcPts val="400"/>
              </a:spcAft>
            </a:pPr>
            <a:r>
              <a:rPr lang="en-US" altLang="ja-JP" sz="2000" dirty="0">
                <a:latin typeface="Hiragino Sans W4" panose="020B0400000000000000" pitchFamily="34" charset="-128"/>
                <a:ea typeface="Hiragino Sans W4" panose="020B0400000000000000" pitchFamily="34" charset="-128"/>
              </a:rPr>
              <a:t>    </a:t>
            </a:r>
            <a:r>
              <a:rPr kumimoji="1" lang="en-US" altLang="ja-JP" sz="2000" dirty="0">
                <a:latin typeface="Hiragino Sans W4" panose="020B0400000000000000" pitchFamily="34" charset="-128"/>
                <a:ea typeface="Hiragino Sans W4" panose="020B0400000000000000" pitchFamily="34" charset="-128"/>
              </a:rPr>
              <a:t>in the GDE flux measurements b/w Tibet &amp; LHAASO</a:t>
            </a:r>
          </a:p>
        </p:txBody>
      </p:sp>
      <p:sp>
        <p:nvSpPr>
          <p:cNvPr id="23" name="テキスト ボックス 22">
            <a:extLst>
              <a:ext uri="{FF2B5EF4-FFF2-40B4-BE49-F238E27FC236}">
                <a16:creationId xmlns:a16="http://schemas.microsoft.com/office/drawing/2014/main" xmlns="" id="{735C7EE6-7689-1A6E-554A-A1BD89971C67}"/>
              </a:ext>
            </a:extLst>
          </p:cNvPr>
          <p:cNvSpPr txBox="1"/>
          <p:nvPr/>
        </p:nvSpPr>
        <p:spPr>
          <a:xfrm>
            <a:off x="1154345" y="706025"/>
            <a:ext cx="9791463" cy="369332"/>
          </a:xfrm>
          <a:prstGeom prst="rect">
            <a:avLst/>
          </a:prstGeom>
          <a:noFill/>
        </p:spPr>
        <p:txBody>
          <a:bodyPr wrap="none" rtlCol="0">
            <a:spAutoFit/>
          </a:bodyPr>
          <a:lstStyle/>
          <a:p>
            <a:r>
              <a:rPr kumimoji="1" lang="en-US" altLang="ja-JP" dirty="0">
                <a:solidFill>
                  <a:schemeClr val="bg1">
                    <a:lumMod val="65000"/>
                  </a:schemeClr>
                </a:solidFill>
                <a:latin typeface="Hiragino Sans W4" panose="020B0400000000000000" pitchFamily="34" charset="-128"/>
                <a:ea typeface="Hiragino Sans W4" panose="020B0400000000000000" pitchFamily="34" charset="-128"/>
              </a:rPr>
              <a:t>Tibet masking (10° &lt; l &lt; 120°)</a:t>
            </a:r>
            <a:r>
              <a:rPr lang="en-US" altLang="ja-JP" dirty="0">
                <a:solidFill>
                  <a:schemeClr val="bg1">
                    <a:lumMod val="65000"/>
                  </a:schemeClr>
                </a:solidFill>
                <a:latin typeface="Hiragino Sans W4" panose="020B0400000000000000" pitchFamily="34" charset="-128"/>
                <a:ea typeface="Hiragino Sans W4" panose="020B0400000000000000" pitchFamily="34" charset="-128"/>
              </a:rPr>
              <a:t> </a:t>
            </a:r>
            <a:r>
              <a:rPr lang="en-US" altLang="ja-JP" dirty="0">
                <a:latin typeface="Hiragino Sans W4" panose="020B0400000000000000" pitchFamily="34" charset="-128"/>
                <a:ea typeface="Hiragino Sans W4" panose="020B0400000000000000" pitchFamily="34" charset="-128"/>
              </a:rPr>
              <a:t>&amp;</a:t>
            </a:r>
            <a:r>
              <a:rPr lang="en-US" altLang="ja-JP" dirty="0">
                <a:solidFill>
                  <a:schemeClr val="bg1">
                    <a:lumMod val="65000"/>
                  </a:schemeClr>
                </a:solidFill>
                <a:latin typeface="Hiragino Sans W4" panose="020B0400000000000000" pitchFamily="34" charset="-128"/>
                <a:ea typeface="Hiragino Sans W4" panose="020B0400000000000000" pitchFamily="34" charset="-128"/>
              </a:rPr>
              <a:t> </a:t>
            </a:r>
            <a:r>
              <a:rPr kumimoji="1" lang="en-US" altLang="ja-JP" dirty="0">
                <a:solidFill>
                  <a:srgbClr val="1500D3"/>
                </a:solidFill>
                <a:latin typeface="Hiragino Sans W4" panose="020B0400000000000000" pitchFamily="34" charset="-128"/>
                <a:ea typeface="Hiragino Sans W4" panose="020B0400000000000000" pitchFamily="34" charset="-128"/>
              </a:rPr>
              <a:t>1LHAASO sources (E &gt; 100 TeV &amp; 95% extension)</a:t>
            </a:r>
            <a:endParaRPr kumimoji="1" lang="ja-JP" altLang="en-US">
              <a:solidFill>
                <a:schemeClr val="bg1">
                  <a:lumMod val="65000"/>
                </a:schemeClr>
              </a:solidFill>
              <a:latin typeface="Hiragino Sans W4" panose="020B0400000000000000" pitchFamily="34" charset="-128"/>
              <a:ea typeface="Hiragino Sans W4" panose="020B0400000000000000" pitchFamily="34" charset="-128"/>
            </a:endParaRPr>
          </a:p>
        </p:txBody>
      </p:sp>
      <p:pic>
        <p:nvPicPr>
          <p:cNvPr id="6" name="図 5">
            <a:extLst>
              <a:ext uri="{FF2B5EF4-FFF2-40B4-BE49-F238E27FC236}">
                <a16:creationId xmlns:a16="http://schemas.microsoft.com/office/drawing/2014/main" xmlns="" id="{EB3F9C4A-7BD7-8EE8-4FDF-71F6B15FBC09}"/>
              </a:ext>
            </a:extLst>
          </p:cNvPr>
          <p:cNvPicPr>
            <a:picLocks noChangeAspect="1"/>
          </p:cNvPicPr>
          <p:nvPr/>
        </p:nvPicPr>
        <p:blipFill rotWithShape="1">
          <a:blip r:embed="rId4"/>
          <a:srcRect l="4604" r="3670" b="56098"/>
          <a:stretch/>
        </p:blipFill>
        <p:spPr>
          <a:xfrm>
            <a:off x="1306048" y="3352797"/>
            <a:ext cx="9099486" cy="2109597"/>
          </a:xfrm>
          <a:prstGeom prst="rect">
            <a:avLst/>
          </a:prstGeom>
        </p:spPr>
      </p:pic>
      <p:sp>
        <p:nvSpPr>
          <p:cNvPr id="12" name="テキスト ボックス 11">
            <a:extLst>
              <a:ext uri="{FF2B5EF4-FFF2-40B4-BE49-F238E27FC236}">
                <a16:creationId xmlns:a16="http://schemas.microsoft.com/office/drawing/2014/main" xmlns="" id="{CD1E6086-2F4B-DDCC-EB91-BDC83529B4ED}"/>
              </a:ext>
            </a:extLst>
          </p:cNvPr>
          <p:cNvSpPr txBox="1"/>
          <p:nvPr/>
        </p:nvSpPr>
        <p:spPr>
          <a:xfrm>
            <a:off x="3961361" y="3060572"/>
            <a:ext cx="4030270" cy="369332"/>
          </a:xfrm>
          <a:prstGeom prst="rect">
            <a:avLst/>
          </a:prstGeom>
          <a:noFill/>
        </p:spPr>
        <p:txBody>
          <a:bodyPr wrap="none" rtlCol="0">
            <a:spAutoFit/>
          </a:bodyPr>
          <a:lstStyle/>
          <a:p>
            <a:r>
              <a:rPr kumimoji="1" lang="en-US" altLang="ja-JP" dirty="0">
                <a:latin typeface="Hiragino Sans W4" panose="020B0400000000000000" pitchFamily="34" charset="-128"/>
                <a:ea typeface="Hiragino Sans W4" panose="020B0400000000000000" pitchFamily="34" charset="-128"/>
              </a:rPr>
              <a:t>LHAASO masking </a:t>
            </a:r>
            <a:r>
              <a:rPr lang="en-US" altLang="ja-JP" dirty="0">
                <a:latin typeface="Hiragino Sans W4" panose="020B0400000000000000" pitchFamily="34" charset="-128"/>
                <a:ea typeface="Hiragino Sans W4" panose="020B0400000000000000" pitchFamily="34" charset="-128"/>
              </a:rPr>
              <a:t>(15°</a:t>
            </a:r>
            <a:r>
              <a:rPr lang="ja-JP" altLang="en-US">
                <a:latin typeface="Hiragino Sans W4" panose="020B0400000000000000" pitchFamily="34" charset="-128"/>
                <a:ea typeface="Hiragino Sans W4" panose="020B0400000000000000" pitchFamily="34" charset="-128"/>
              </a:rPr>
              <a:t> </a:t>
            </a:r>
            <a:r>
              <a:rPr lang="en-US" altLang="ja-JP" dirty="0">
                <a:latin typeface="Hiragino Sans W4" panose="020B0400000000000000" pitchFamily="34" charset="-128"/>
                <a:ea typeface="Hiragino Sans W4" panose="020B0400000000000000" pitchFamily="34" charset="-128"/>
              </a:rPr>
              <a:t>&lt; l &lt; 125°)</a:t>
            </a:r>
            <a:endParaRPr kumimoji="1" lang="ja-JP" altLang="en-US">
              <a:latin typeface="Hiragino Sans W4" panose="020B0400000000000000" pitchFamily="34" charset="-128"/>
              <a:ea typeface="Hiragino Sans W4" panose="020B0400000000000000" pitchFamily="34" charset="-128"/>
            </a:endParaRPr>
          </a:p>
        </p:txBody>
      </p:sp>
      <p:sp>
        <p:nvSpPr>
          <p:cNvPr id="8" name="スライド番号プレースホルダー 7">
            <a:extLst>
              <a:ext uri="{FF2B5EF4-FFF2-40B4-BE49-F238E27FC236}">
                <a16:creationId xmlns:a16="http://schemas.microsoft.com/office/drawing/2014/main" xmlns="" id="{E99E8B8D-ED6A-8800-6F1C-ABB720AC30BA}"/>
              </a:ext>
            </a:extLst>
          </p:cNvPr>
          <p:cNvSpPr>
            <a:spLocks noGrp="1"/>
          </p:cNvSpPr>
          <p:nvPr>
            <p:ph type="sldNum" sz="quarter" idx="12"/>
          </p:nvPr>
        </p:nvSpPr>
        <p:spPr/>
        <p:txBody>
          <a:bodyPr/>
          <a:lstStyle/>
          <a:p>
            <a:fld id="{7391B0E1-8AAF-844E-991B-0815B82E6915}" type="slidenum">
              <a:rPr kumimoji="1" lang="ja-JP" altLang="en-US" smtClean="0"/>
              <a:t>30</a:t>
            </a:fld>
            <a:endParaRPr kumimoji="1" lang="ja-JP" altLang="en-US"/>
          </a:p>
        </p:txBody>
      </p:sp>
      <p:sp>
        <p:nvSpPr>
          <p:cNvPr id="15" name="テキスト ボックス 14">
            <a:extLst>
              <a:ext uri="{FF2B5EF4-FFF2-40B4-BE49-F238E27FC236}">
                <a16:creationId xmlns:a16="http://schemas.microsoft.com/office/drawing/2014/main" xmlns="" id="{E68D00D0-33A3-A379-AEBB-64380662C1E3}"/>
              </a:ext>
            </a:extLst>
          </p:cNvPr>
          <p:cNvSpPr txBox="1"/>
          <p:nvPr/>
        </p:nvSpPr>
        <p:spPr>
          <a:xfrm>
            <a:off x="7228991" y="5146244"/>
            <a:ext cx="6168838" cy="276999"/>
          </a:xfrm>
          <a:prstGeom prst="rect">
            <a:avLst/>
          </a:prstGeom>
          <a:noFill/>
        </p:spPr>
        <p:txBody>
          <a:bodyPr wrap="square">
            <a:spAutoFit/>
          </a:bodyPr>
          <a:lstStyle/>
          <a:p>
            <a:r>
              <a:rPr lang="en-US" altLang="ja-JP" sz="1200" dirty="0">
                <a:latin typeface="Hiragino Sans W4" panose="020B0400000000000000" pitchFamily="34" charset="-128"/>
                <a:ea typeface="Hiragino Sans W4" panose="020B0400000000000000" pitchFamily="34" charset="-128"/>
              </a:rPr>
              <a:t>Cao et al., PRL 131, 151001 (2023)</a:t>
            </a:r>
          </a:p>
        </p:txBody>
      </p:sp>
      <p:sp>
        <p:nvSpPr>
          <p:cNvPr id="16" name="テキスト ボックス 15">
            <a:extLst>
              <a:ext uri="{FF2B5EF4-FFF2-40B4-BE49-F238E27FC236}">
                <a16:creationId xmlns:a16="http://schemas.microsoft.com/office/drawing/2014/main" xmlns="" id="{19906502-44D5-E4A1-C743-911F3D7E7A45}"/>
              </a:ext>
            </a:extLst>
          </p:cNvPr>
          <p:cNvSpPr txBox="1"/>
          <p:nvPr/>
        </p:nvSpPr>
        <p:spPr>
          <a:xfrm>
            <a:off x="7228991" y="2687420"/>
            <a:ext cx="2626040" cy="276999"/>
          </a:xfrm>
          <a:prstGeom prst="rect">
            <a:avLst/>
          </a:prstGeom>
          <a:noFill/>
        </p:spPr>
        <p:txBody>
          <a:bodyPr wrap="none" rtlCol="0">
            <a:spAutoFit/>
          </a:bodyPr>
          <a:lstStyle/>
          <a:p>
            <a:r>
              <a:rPr lang="en-US" altLang="ja-JP" sz="1200" dirty="0">
                <a:latin typeface="Hiragino Sans W4" panose="020B0400000000000000" pitchFamily="34" charset="-128"/>
                <a:ea typeface="Hiragino Sans W4" panose="020B0400000000000000" pitchFamily="34" charset="-128"/>
              </a:rPr>
              <a:t>S.K. et al., </a:t>
            </a:r>
            <a:r>
              <a:rPr lang="en-US" altLang="ja-JP" sz="1200" dirty="0" err="1">
                <a:latin typeface="Hiragino Sans W4" panose="020B0400000000000000" pitchFamily="34" charset="-128"/>
                <a:ea typeface="Hiragino Sans W4" panose="020B0400000000000000" pitchFamily="34" charset="-128"/>
              </a:rPr>
              <a:t>ApJL</a:t>
            </a:r>
            <a:r>
              <a:rPr lang="en-US" altLang="ja-JP" sz="1200" dirty="0">
                <a:latin typeface="Hiragino Sans W4" panose="020B0400000000000000" pitchFamily="34" charset="-128"/>
                <a:ea typeface="Hiragino Sans W4" panose="020B0400000000000000" pitchFamily="34" charset="-128"/>
              </a:rPr>
              <a:t> 977, L3 (2024)</a:t>
            </a:r>
          </a:p>
        </p:txBody>
      </p:sp>
    </p:spTree>
    <p:extLst>
      <p:ext uri="{BB962C8B-B14F-4D97-AF65-F5344CB8AC3E}">
        <p14:creationId xmlns:p14="http://schemas.microsoft.com/office/powerpoint/2010/main" val="32254946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xmlns="" id="{DD819342-01A8-DFA5-B5CA-996861E25B76}"/>
              </a:ext>
            </a:extLst>
          </p:cNvPr>
          <p:cNvPicPr>
            <a:picLocks noChangeAspect="1"/>
          </p:cNvPicPr>
          <p:nvPr/>
        </p:nvPicPr>
        <p:blipFill>
          <a:blip r:embed="rId2"/>
          <a:srcRect l="11075" t="13082" r="3413"/>
          <a:stretch/>
        </p:blipFill>
        <p:spPr>
          <a:xfrm rot="5400000">
            <a:off x="133973" y="348864"/>
            <a:ext cx="4308015" cy="4449501"/>
          </a:xfrm>
          <a:prstGeom prst="rect">
            <a:avLst/>
          </a:prstGeom>
        </p:spPr>
      </p:pic>
      <p:pic>
        <p:nvPicPr>
          <p:cNvPr id="8" name="図 7">
            <a:extLst>
              <a:ext uri="{FF2B5EF4-FFF2-40B4-BE49-F238E27FC236}">
                <a16:creationId xmlns:a16="http://schemas.microsoft.com/office/drawing/2014/main" xmlns="" id="{2B5B3BED-1590-1C85-D830-95639AA2BDE7}"/>
              </a:ext>
            </a:extLst>
          </p:cNvPr>
          <p:cNvPicPr>
            <a:picLocks noChangeAspect="1"/>
          </p:cNvPicPr>
          <p:nvPr/>
        </p:nvPicPr>
        <p:blipFill>
          <a:blip r:embed="rId3"/>
          <a:srcRect l="12279" t="13082" r="2209"/>
          <a:stretch/>
        </p:blipFill>
        <p:spPr>
          <a:xfrm rot="5400000">
            <a:off x="4528795" y="417567"/>
            <a:ext cx="4308017" cy="4449503"/>
          </a:xfrm>
          <a:prstGeom prst="rect">
            <a:avLst/>
          </a:prstGeom>
        </p:spPr>
      </p:pic>
      <p:sp>
        <p:nvSpPr>
          <p:cNvPr id="16" name="テキスト ボックス 15">
            <a:extLst>
              <a:ext uri="{FF2B5EF4-FFF2-40B4-BE49-F238E27FC236}">
                <a16:creationId xmlns:a16="http://schemas.microsoft.com/office/drawing/2014/main" xmlns="" id="{6B665C63-AD18-C4E1-8A7E-A3F35E9C5DD4}"/>
              </a:ext>
            </a:extLst>
          </p:cNvPr>
          <p:cNvSpPr txBox="1"/>
          <p:nvPr/>
        </p:nvSpPr>
        <p:spPr>
          <a:xfrm>
            <a:off x="8178489" y="1842792"/>
            <a:ext cx="3506088" cy="369332"/>
          </a:xfrm>
          <a:prstGeom prst="rect">
            <a:avLst/>
          </a:prstGeom>
          <a:noFill/>
        </p:spPr>
        <p:txBody>
          <a:bodyPr wrap="none" rtlCol="0">
            <a:spAutoFit/>
          </a:bodyPr>
          <a:lstStyle/>
          <a:p>
            <a:r>
              <a:rPr kumimoji="1" lang="en-US" altLang="ja-JP" dirty="0">
                <a:solidFill>
                  <a:srgbClr val="FF6600"/>
                </a:solidFill>
                <a:latin typeface="Hiragino Sans W4" panose="020B0400000000000000" pitchFamily="34" charset="-128"/>
                <a:ea typeface="Hiragino Sans W4" panose="020B0400000000000000" pitchFamily="34" charset="-128"/>
              </a:rPr>
              <a:t>Tibet GDE flux (stat. &amp; syst.)</a:t>
            </a:r>
          </a:p>
        </p:txBody>
      </p:sp>
      <p:sp>
        <p:nvSpPr>
          <p:cNvPr id="26" name="テキスト ボックス 25">
            <a:extLst>
              <a:ext uri="{FF2B5EF4-FFF2-40B4-BE49-F238E27FC236}">
                <a16:creationId xmlns:a16="http://schemas.microsoft.com/office/drawing/2014/main" xmlns="" id="{27F7E654-0650-B25E-50C6-AFD2FCB11A0F}"/>
              </a:ext>
            </a:extLst>
          </p:cNvPr>
          <p:cNvSpPr txBox="1"/>
          <p:nvPr/>
        </p:nvSpPr>
        <p:spPr>
          <a:xfrm>
            <a:off x="8238859" y="5565453"/>
            <a:ext cx="3871573" cy="856645"/>
          </a:xfrm>
          <a:prstGeom prst="rect">
            <a:avLst/>
          </a:prstGeom>
          <a:solidFill>
            <a:srgbClr val="FFFF00"/>
          </a:solidFill>
        </p:spPr>
        <p:txBody>
          <a:bodyPr wrap="none" rtlCol="0">
            <a:spAutoFit/>
          </a:bodyPr>
          <a:lstStyle/>
          <a:p>
            <a:pPr>
              <a:spcAft>
                <a:spcPts val="200"/>
              </a:spcAft>
            </a:pPr>
            <a:r>
              <a:rPr kumimoji="1" lang="en-US" altLang="ja-JP" sz="2400" b="1" dirty="0">
                <a:solidFill>
                  <a:srgbClr val="FF0000"/>
                </a:solidFill>
                <a:latin typeface="Hiragino Sans W4" panose="020B0400000000000000" pitchFamily="34" charset="-128"/>
                <a:ea typeface="Hiragino Sans W4" panose="020B0400000000000000" pitchFamily="34" charset="-128"/>
              </a:rPr>
              <a:t>Source contribution is </a:t>
            </a:r>
          </a:p>
          <a:p>
            <a:pPr>
              <a:spcAft>
                <a:spcPts val="200"/>
              </a:spcAft>
            </a:pPr>
            <a:r>
              <a:rPr kumimoji="1" lang="en-US" altLang="ja-JP" sz="2400" b="1" dirty="0">
                <a:solidFill>
                  <a:srgbClr val="FF0000"/>
                </a:solidFill>
                <a:latin typeface="Hiragino Sans W4" panose="020B0400000000000000" pitchFamily="34" charset="-128"/>
                <a:ea typeface="Hiragino Sans W4" panose="020B0400000000000000" pitchFamily="34" charset="-128"/>
              </a:rPr>
              <a:t>subdominant</a:t>
            </a:r>
            <a:endParaRPr kumimoji="1" lang="ja-JP" altLang="en-US" sz="2400" b="1">
              <a:solidFill>
                <a:srgbClr val="FF0000"/>
              </a:solidFill>
              <a:latin typeface="Hiragino Sans W4" panose="020B0400000000000000" pitchFamily="34" charset="-128"/>
              <a:ea typeface="Hiragino Sans W4" panose="020B0400000000000000" pitchFamily="34" charset="-128"/>
            </a:endParaRPr>
          </a:p>
        </p:txBody>
      </p:sp>
      <p:grpSp>
        <p:nvGrpSpPr>
          <p:cNvPr id="34" name="グループ化 33">
            <a:extLst>
              <a:ext uri="{FF2B5EF4-FFF2-40B4-BE49-F238E27FC236}">
                <a16:creationId xmlns:a16="http://schemas.microsoft.com/office/drawing/2014/main" xmlns="" id="{95DA56B3-A8B0-2363-5A56-8CEBB1D7EF05}"/>
              </a:ext>
            </a:extLst>
          </p:cNvPr>
          <p:cNvGrpSpPr/>
          <p:nvPr/>
        </p:nvGrpSpPr>
        <p:grpSpPr>
          <a:xfrm>
            <a:off x="128565" y="4723726"/>
            <a:ext cx="8221151" cy="2099716"/>
            <a:chOff x="128565" y="4723726"/>
            <a:chExt cx="8221151" cy="2099716"/>
          </a:xfrm>
        </p:grpSpPr>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xmlns="" id="{BC4A7077-871A-D258-18D3-FB373DED1DA3}"/>
                    </a:ext>
                  </a:extLst>
                </p:cNvPr>
                <p:cNvSpPr txBox="1"/>
                <p:nvPr/>
              </p:nvSpPr>
              <p:spPr>
                <a:xfrm>
                  <a:off x="143623" y="5421199"/>
                  <a:ext cx="8206093" cy="1375889"/>
                </a:xfrm>
                <a:prstGeom prst="rect">
                  <a:avLst/>
                </a:prstGeom>
                <a:noFill/>
              </p:spPr>
              <p:txBody>
                <a:bodyPr wrap="none" rtlCol="0">
                  <a:spAutoFit/>
                </a:bodyPr>
                <a:lstStyle/>
                <a:p>
                  <a:pPr>
                    <a:spcAft>
                      <a:spcPts val="600"/>
                    </a:spcAft>
                  </a:pPr>
                  <a:r>
                    <a:rPr lang="en-US" altLang="ja-JP" sz="2200" dirty="0">
                      <a:latin typeface="Hiragino Sans W4" panose="020B0400000000000000" pitchFamily="34" charset="-128"/>
                      <a:ea typeface="Hiragino Sans W4" panose="020B0400000000000000" pitchFamily="34" charset="-128"/>
                    </a:rPr>
                    <a:t>121 </a:t>
                  </a:r>
                  <a:r>
                    <a:rPr lang="en-US" altLang="ja-JP" sz="2200" dirty="0" err="1">
                      <a:latin typeface="Hiragino Sans W4" panose="020B0400000000000000" pitchFamily="34" charset="-128"/>
                      <a:ea typeface="Hiragino Sans W4" panose="020B0400000000000000" pitchFamily="34" charset="-128"/>
                    </a:rPr>
                    <a:t>TeV</a:t>
                  </a:r>
                  <a:r>
                    <a:rPr lang="en-US" altLang="ja-JP" sz="2200" dirty="0">
                      <a:latin typeface="Hiragino Sans W4" panose="020B0400000000000000" pitchFamily="34" charset="-128"/>
                      <a:ea typeface="Hiragino Sans W4" panose="020B0400000000000000" pitchFamily="34" charset="-128"/>
                    </a:rPr>
                    <a:t>            &lt; 26.9%±9.9%             &lt; 24.1%±9.5% </a:t>
                  </a:r>
                </a:p>
                <a:p>
                  <a:pPr>
                    <a:spcAft>
                      <a:spcPts val="600"/>
                    </a:spcAft>
                  </a:pPr>
                  <a:r>
                    <a:rPr kumimoji="1" lang="en-US" altLang="ja-JP" sz="2200" dirty="0">
                      <a:latin typeface="Hiragino Sans W4" panose="020B0400000000000000" pitchFamily="34" charset="-128"/>
                      <a:ea typeface="Hiragino Sans W4" panose="020B0400000000000000" pitchFamily="34" charset="-128"/>
                    </a:rPr>
                    <a:t>220 </a:t>
                  </a:r>
                  <a:r>
                    <a:rPr kumimoji="1" lang="en-US" altLang="ja-JP" sz="2200" dirty="0" err="1">
                      <a:latin typeface="Hiragino Sans W4" panose="020B0400000000000000" pitchFamily="34" charset="-128"/>
                      <a:ea typeface="Hiragino Sans W4" panose="020B0400000000000000" pitchFamily="34" charset="-128"/>
                    </a:rPr>
                    <a:t>TeV</a:t>
                  </a:r>
                  <a:r>
                    <a:rPr kumimoji="1" lang="en-US" altLang="ja-JP" sz="2200" dirty="0">
                      <a:latin typeface="Hiragino Sans W4" panose="020B0400000000000000" pitchFamily="34" charset="-128"/>
                      <a:ea typeface="Hiragino Sans W4" panose="020B0400000000000000" pitchFamily="34" charset="-128"/>
                    </a:rPr>
                    <a:t>            </a:t>
                  </a:r>
                  <a:r>
                    <a:rPr lang="en-US" altLang="ja-JP" sz="2200" dirty="0">
                      <a:latin typeface="Hiragino Sans W4" panose="020B0400000000000000" pitchFamily="34" charset="-128"/>
                      <a:ea typeface="Hiragino Sans W4" panose="020B0400000000000000" pitchFamily="34" charset="-128"/>
                    </a:rPr>
                    <a:t>&lt; 34.8%±14.0%           &lt; 27.4%±11.1% </a:t>
                  </a:r>
                </a:p>
                <a:p>
                  <a:pPr>
                    <a:spcAft>
                      <a:spcPts val="600"/>
                    </a:spcAft>
                  </a:pPr>
                  <a:r>
                    <a:rPr lang="en-US" altLang="ja-JP" sz="2200" dirty="0">
                      <a:latin typeface="Hiragino Sans W4" panose="020B0400000000000000" pitchFamily="34" charset="-128"/>
                      <a:ea typeface="Hiragino Sans W4" panose="020B0400000000000000" pitchFamily="34" charset="-128"/>
                    </a:rPr>
                    <a:t>534 </a:t>
                  </a:r>
                  <a:r>
                    <a:rPr lang="en-US" altLang="ja-JP" sz="2200" dirty="0" err="1">
                      <a:latin typeface="Hiragino Sans W4" panose="020B0400000000000000" pitchFamily="34" charset="-128"/>
                      <a:ea typeface="Hiragino Sans W4" panose="020B0400000000000000" pitchFamily="34" charset="-128"/>
                    </a:rPr>
                    <a:t>TeV</a:t>
                  </a:r>
                  <a:r>
                    <a:rPr lang="en-US" altLang="ja-JP" sz="2200" dirty="0">
                      <a:latin typeface="Hiragino Sans W4" panose="020B0400000000000000" pitchFamily="34" charset="-128"/>
                      <a:ea typeface="Hiragino Sans W4" panose="020B0400000000000000" pitchFamily="34" charset="-128"/>
                    </a:rPr>
                    <a:t>            </a:t>
                  </a:r>
                  <a:r>
                    <a:rPr lang="en-US" altLang="ja-JP" sz="2600" dirty="0">
                      <a:latin typeface="Hiragino Sans W4" panose="020B0400000000000000" pitchFamily="34" charset="-128"/>
                      <a:ea typeface="Hiragino Sans W4" panose="020B0400000000000000" pitchFamily="34" charset="-128"/>
                    </a:rPr>
                    <a:t>&lt; </a:t>
                  </a:r>
                  <a14:m>
                    <m:oMath xmlns:m="http://schemas.openxmlformats.org/officeDocument/2006/math" xmlns="">
                      <m:sSubSup>
                        <m:sSubSupPr>
                          <m:ctrlPr>
                            <a:rPr lang="en-US" altLang="ja-JP" sz="2600" i="1" smtClean="0">
                              <a:latin typeface="Cambria Math" panose="02040503050406030204" pitchFamily="18" charset="0"/>
                              <a:ea typeface="Hiragino Sans W4" panose="020B0400000000000000" pitchFamily="34" charset="-128"/>
                            </a:rPr>
                          </m:ctrlPr>
                        </m:sSubSupPr>
                        <m:e>
                          <m:r>
                            <a:rPr lang="en-US" altLang="ja-JP" sz="2600" b="0" i="1" smtClean="0">
                              <a:latin typeface="Cambria Math" panose="02040503050406030204" pitchFamily="18" charset="0"/>
                              <a:ea typeface="Hiragino Sans W4" panose="020B0400000000000000" pitchFamily="34" charset="-128"/>
                            </a:rPr>
                            <m:t>13.5%</m:t>
                          </m:r>
                        </m:e>
                        <m:sub>
                          <m:r>
                            <a:rPr lang="en-US" altLang="ja-JP" sz="2600" b="0" i="1" smtClean="0">
                              <a:latin typeface="Cambria Math" panose="02040503050406030204" pitchFamily="18" charset="0"/>
                              <a:ea typeface="Hiragino Sans W4" panose="020B0400000000000000" pitchFamily="34" charset="-128"/>
                            </a:rPr>
                            <m:t>−7.7%</m:t>
                          </m:r>
                        </m:sub>
                        <m:sup>
                          <m:r>
                            <a:rPr lang="en-US" altLang="ja-JP" sz="2600" b="0" i="1" smtClean="0">
                              <a:latin typeface="Cambria Math" panose="02040503050406030204" pitchFamily="18" charset="0"/>
                              <a:ea typeface="Hiragino Sans W4" panose="020B0400000000000000" pitchFamily="34" charset="-128"/>
                            </a:rPr>
                            <m:t>+6.3%</m:t>
                          </m:r>
                        </m:sup>
                      </m:sSubSup>
                    </m:oMath>
                  </a14:m>
                  <a:r>
                    <a:rPr kumimoji="1" lang="en-US" altLang="ja-JP" sz="2200" dirty="0">
                      <a:latin typeface="Hiragino Sans W4" panose="020B0400000000000000" pitchFamily="34" charset="-128"/>
                      <a:ea typeface="Hiragino Sans W4" panose="020B0400000000000000" pitchFamily="34" charset="-128"/>
                    </a:rPr>
                    <a:t>              </a:t>
                  </a:r>
                  <a:r>
                    <a:rPr lang="en-US" altLang="ja-JP" sz="2600" dirty="0">
                      <a:latin typeface="Hiragino Sans W4" panose="020B0400000000000000" pitchFamily="34" charset="-128"/>
                      <a:ea typeface="Hiragino Sans W4" panose="020B0400000000000000" pitchFamily="34" charset="-128"/>
                    </a:rPr>
                    <a:t>&lt; </a:t>
                  </a:r>
                  <a14:m>
                    <m:oMath xmlns:m="http://schemas.openxmlformats.org/officeDocument/2006/math" xmlns="">
                      <m:sSubSup>
                        <m:sSubSupPr>
                          <m:ctrlPr>
                            <a:rPr lang="en-US" altLang="ja-JP" sz="2600" i="1">
                              <a:latin typeface="Cambria Math" panose="02040503050406030204" pitchFamily="18" charset="0"/>
                              <a:ea typeface="Hiragino Sans W4" panose="020B0400000000000000" pitchFamily="34" charset="-128"/>
                            </a:rPr>
                          </m:ctrlPr>
                        </m:sSubSupPr>
                        <m:e>
                          <m:r>
                            <a:rPr lang="en-US" altLang="ja-JP" sz="2600" i="1">
                              <a:latin typeface="Cambria Math" panose="02040503050406030204" pitchFamily="18" charset="0"/>
                              <a:ea typeface="Hiragino Sans W4" panose="020B0400000000000000" pitchFamily="34" charset="-128"/>
                            </a:rPr>
                            <m:t>13.5%</m:t>
                          </m:r>
                        </m:e>
                        <m:sub>
                          <m:r>
                            <a:rPr lang="en-US" altLang="ja-JP" sz="2600" i="1">
                              <a:latin typeface="Cambria Math" panose="02040503050406030204" pitchFamily="18" charset="0"/>
                              <a:ea typeface="Hiragino Sans W4" panose="020B0400000000000000" pitchFamily="34" charset="-128"/>
                            </a:rPr>
                            <m:t>−7.</m:t>
                          </m:r>
                          <m:r>
                            <a:rPr lang="en-US" altLang="ja-JP" sz="2600" b="0" i="1" smtClean="0">
                              <a:latin typeface="Cambria Math" panose="02040503050406030204" pitchFamily="18" charset="0"/>
                              <a:ea typeface="Hiragino Sans W4" panose="020B0400000000000000" pitchFamily="34" charset="-128"/>
                            </a:rPr>
                            <m:t>6</m:t>
                          </m:r>
                          <m:r>
                            <a:rPr lang="en-US" altLang="ja-JP" sz="2600" i="1">
                              <a:latin typeface="Cambria Math" panose="02040503050406030204" pitchFamily="18" charset="0"/>
                              <a:ea typeface="Hiragino Sans W4" panose="020B0400000000000000" pitchFamily="34" charset="-128"/>
                            </a:rPr>
                            <m:t>%</m:t>
                          </m:r>
                        </m:sub>
                        <m:sup>
                          <m:r>
                            <a:rPr lang="en-US" altLang="ja-JP" sz="2600" i="1">
                              <a:latin typeface="Cambria Math" panose="02040503050406030204" pitchFamily="18" charset="0"/>
                              <a:ea typeface="Hiragino Sans W4" panose="020B0400000000000000" pitchFamily="34" charset="-128"/>
                            </a:rPr>
                            <m:t>+6.</m:t>
                          </m:r>
                          <m:r>
                            <a:rPr lang="en-US" altLang="ja-JP" sz="2600" b="0" i="1" smtClean="0">
                              <a:latin typeface="Cambria Math" panose="02040503050406030204" pitchFamily="18" charset="0"/>
                              <a:ea typeface="Hiragino Sans W4" panose="020B0400000000000000" pitchFamily="34" charset="-128"/>
                            </a:rPr>
                            <m:t>2</m:t>
                          </m:r>
                          <m:r>
                            <a:rPr lang="en-US" altLang="ja-JP" sz="2600" i="1">
                              <a:latin typeface="Cambria Math" panose="02040503050406030204" pitchFamily="18" charset="0"/>
                              <a:ea typeface="Hiragino Sans W4" panose="020B0400000000000000" pitchFamily="34" charset="-128"/>
                            </a:rPr>
                            <m:t>%</m:t>
                          </m:r>
                        </m:sup>
                      </m:sSubSup>
                    </m:oMath>
                  </a14:m>
                  <a:endParaRPr kumimoji="1" lang="ja-JP" altLang="en-US" sz="2600">
                    <a:latin typeface="Hiragino Sans W4" panose="020B0400000000000000" pitchFamily="34" charset="-128"/>
                    <a:ea typeface="Hiragino Sans W4" panose="020B0400000000000000" pitchFamily="34" charset="-128"/>
                  </a:endParaRPr>
                </a:p>
              </p:txBody>
            </p:sp>
          </mc:Choice>
          <mc:Fallback xmlns="">
            <p:sp>
              <p:nvSpPr>
                <p:cNvPr id="21" name="テキスト ボックス 20">
                  <a:extLst>
                    <a:ext uri="{FF2B5EF4-FFF2-40B4-BE49-F238E27FC236}">
                      <a16:creationId xmlns:a16="http://schemas.microsoft.com/office/drawing/2014/main" id="{BC4A7077-871A-D258-18D3-FB373DED1DA3}"/>
                    </a:ext>
                  </a:extLst>
                </p:cNvPr>
                <p:cNvSpPr txBox="1">
                  <a:spLocks noRot="1" noChangeAspect="1" noMove="1" noResize="1" noEditPoints="1" noAdjustHandles="1" noChangeArrowheads="1" noChangeShapeType="1" noTextEdit="1"/>
                </p:cNvSpPr>
                <p:nvPr/>
              </p:nvSpPr>
              <p:spPr>
                <a:xfrm>
                  <a:off x="143623" y="5421199"/>
                  <a:ext cx="8206093" cy="1375889"/>
                </a:xfrm>
                <a:prstGeom prst="rect">
                  <a:avLst/>
                </a:prstGeom>
                <a:blipFill>
                  <a:blip r:embed="rId4"/>
                  <a:stretch>
                    <a:fillRect l="-927" t="-2727" b="-8182"/>
                  </a:stretch>
                </a:blipFill>
              </p:spPr>
              <p:txBody>
                <a:bodyPr/>
                <a:lstStyle/>
                <a:p>
                  <a:r>
                    <a:rPr lang="ja-JP" altLang="en-US">
                      <a:noFill/>
                    </a:rPr>
                    <a:t> </a:t>
                  </a:r>
                </a:p>
              </p:txBody>
            </p:sp>
          </mc:Fallback>
        </mc:AlternateContent>
        <p:sp>
          <p:nvSpPr>
            <p:cNvPr id="22" name="テキスト ボックス 21">
              <a:extLst>
                <a:ext uri="{FF2B5EF4-FFF2-40B4-BE49-F238E27FC236}">
                  <a16:creationId xmlns:a16="http://schemas.microsoft.com/office/drawing/2014/main" xmlns="" id="{B8CB842B-6039-6FFB-6B48-09181DDF0B82}"/>
                </a:ext>
              </a:extLst>
            </p:cNvPr>
            <p:cNvSpPr txBox="1"/>
            <p:nvPr/>
          </p:nvSpPr>
          <p:spPr>
            <a:xfrm>
              <a:off x="2461991" y="4723726"/>
              <a:ext cx="2327880" cy="677108"/>
            </a:xfrm>
            <a:prstGeom prst="rect">
              <a:avLst/>
            </a:prstGeom>
            <a:noFill/>
          </p:spPr>
          <p:txBody>
            <a:bodyPr wrap="none" rtlCol="0">
              <a:spAutoFit/>
            </a:bodyPr>
            <a:lstStyle/>
            <a:p>
              <a:pPr algn="ctr"/>
              <a:r>
                <a:rPr kumimoji="1" lang="en-US" altLang="ja-JP" sz="2200" dirty="0">
                  <a:latin typeface="Hiragino Sans W4" panose="020B0400000000000000" pitchFamily="34" charset="-128"/>
                  <a:ea typeface="Hiragino Sans W4" panose="020B0400000000000000" pitchFamily="34" charset="-128"/>
                </a:rPr>
                <a:t>Region A </a:t>
              </a:r>
            </a:p>
            <a:p>
              <a:pPr algn="ctr"/>
              <a:r>
                <a:rPr kumimoji="1" lang="en-US" altLang="ja-JP" sz="1600" dirty="0">
                  <a:latin typeface="Hiragino Sans W4" panose="020B0400000000000000" pitchFamily="34" charset="-128"/>
                  <a:ea typeface="Hiragino Sans W4" panose="020B0400000000000000" pitchFamily="34" charset="-128"/>
                </a:rPr>
                <a:t>(25°&lt;l&lt;100° &amp; |b|&lt;5°)</a:t>
              </a:r>
              <a:endParaRPr kumimoji="1" lang="ja-JP" altLang="en-US" sz="1600">
                <a:latin typeface="Hiragino Sans W4" panose="020B0400000000000000" pitchFamily="34" charset="-128"/>
                <a:ea typeface="Hiragino Sans W4" panose="020B0400000000000000" pitchFamily="34" charset="-128"/>
              </a:endParaRPr>
            </a:p>
          </p:txBody>
        </p:sp>
        <p:sp>
          <p:nvSpPr>
            <p:cNvPr id="24" name="テキスト ボックス 23">
              <a:extLst>
                <a:ext uri="{FF2B5EF4-FFF2-40B4-BE49-F238E27FC236}">
                  <a16:creationId xmlns:a16="http://schemas.microsoft.com/office/drawing/2014/main" xmlns="" id="{F50C1FD2-3790-4116-90E4-2AA9241307CF}"/>
                </a:ext>
              </a:extLst>
            </p:cNvPr>
            <p:cNvSpPr txBox="1"/>
            <p:nvPr/>
          </p:nvSpPr>
          <p:spPr>
            <a:xfrm>
              <a:off x="5686865" y="4723726"/>
              <a:ext cx="2327881" cy="677108"/>
            </a:xfrm>
            <a:prstGeom prst="rect">
              <a:avLst/>
            </a:prstGeom>
            <a:noFill/>
          </p:spPr>
          <p:txBody>
            <a:bodyPr wrap="none" rtlCol="0">
              <a:spAutoFit/>
            </a:bodyPr>
            <a:lstStyle/>
            <a:p>
              <a:pPr algn="ctr"/>
              <a:r>
                <a:rPr kumimoji="1" lang="en-US" altLang="ja-JP" sz="2200" dirty="0">
                  <a:latin typeface="Hiragino Sans W4" panose="020B0400000000000000" pitchFamily="34" charset="-128"/>
                  <a:ea typeface="Hiragino Sans W4" panose="020B0400000000000000" pitchFamily="34" charset="-128"/>
                </a:rPr>
                <a:t>Region B </a:t>
              </a:r>
            </a:p>
            <a:p>
              <a:pPr algn="ctr"/>
              <a:r>
                <a:rPr kumimoji="1" lang="en-US" altLang="ja-JP" sz="1600" dirty="0">
                  <a:latin typeface="Hiragino Sans W4" panose="020B0400000000000000" pitchFamily="34" charset="-128"/>
                  <a:ea typeface="Hiragino Sans W4" panose="020B0400000000000000" pitchFamily="34" charset="-128"/>
                </a:rPr>
                <a:t>(50°&lt;l&lt;200° &amp; |b|&lt;5°)</a:t>
              </a:r>
              <a:endParaRPr kumimoji="1" lang="ja-JP" altLang="en-US" sz="1600">
                <a:latin typeface="Hiragino Sans W4" panose="020B0400000000000000" pitchFamily="34" charset="-128"/>
                <a:ea typeface="Hiragino Sans W4" panose="020B0400000000000000" pitchFamily="34" charset="-128"/>
              </a:endParaRPr>
            </a:p>
          </p:txBody>
        </p:sp>
        <p:cxnSp>
          <p:nvCxnSpPr>
            <p:cNvPr id="28" name="直線コネクタ 27">
              <a:extLst>
                <a:ext uri="{FF2B5EF4-FFF2-40B4-BE49-F238E27FC236}">
                  <a16:creationId xmlns:a16="http://schemas.microsoft.com/office/drawing/2014/main" xmlns="" id="{F87C4670-C47D-0BFE-7A17-3D818C36BDEB}"/>
                </a:ext>
              </a:extLst>
            </p:cNvPr>
            <p:cNvCxnSpPr/>
            <p:nvPr/>
          </p:nvCxnSpPr>
          <p:spPr>
            <a:xfrm>
              <a:off x="5258793" y="4723726"/>
              <a:ext cx="0" cy="207336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直線コネクタ 28">
              <a:extLst>
                <a:ext uri="{FF2B5EF4-FFF2-40B4-BE49-F238E27FC236}">
                  <a16:creationId xmlns:a16="http://schemas.microsoft.com/office/drawing/2014/main" xmlns="" id="{0A65B31D-40FB-BA63-0C44-50FA6F4F3796}"/>
                </a:ext>
              </a:extLst>
            </p:cNvPr>
            <p:cNvCxnSpPr/>
            <p:nvPr/>
          </p:nvCxnSpPr>
          <p:spPr>
            <a:xfrm>
              <a:off x="2205716" y="4750080"/>
              <a:ext cx="0" cy="207336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直線コネクタ 29">
              <a:extLst>
                <a:ext uri="{FF2B5EF4-FFF2-40B4-BE49-F238E27FC236}">
                  <a16:creationId xmlns:a16="http://schemas.microsoft.com/office/drawing/2014/main" xmlns="" id="{7A232808-834F-54C2-287D-173E3DC8AE13}"/>
                </a:ext>
              </a:extLst>
            </p:cNvPr>
            <p:cNvCxnSpPr>
              <a:cxnSpLocks/>
            </p:cNvCxnSpPr>
            <p:nvPr/>
          </p:nvCxnSpPr>
          <p:spPr>
            <a:xfrm flipH="1" flipV="1">
              <a:off x="128565" y="5400834"/>
              <a:ext cx="8007031" cy="2767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6" name="テキスト ボックス 35">
            <a:extLst>
              <a:ext uri="{FF2B5EF4-FFF2-40B4-BE49-F238E27FC236}">
                <a16:creationId xmlns:a16="http://schemas.microsoft.com/office/drawing/2014/main" xmlns="" id="{1EFA9633-1B51-F96B-E7D6-4FF95BA4523F}"/>
              </a:ext>
            </a:extLst>
          </p:cNvPr>
          <p:cNvSpPr txBox="1"/>
          <p:nvPr/>
        </p:nvSpPr>
        <p:spPr>
          <a:xfrm>
            <a:off x="0" y="0"/>
            <a:ext cx="8433719" cy="553998"/>
          </a:xfrm>
          <a:prstGeom prst="rect">
            <a:avLst/>
          </a:prstGeom>
          <a:noFill/>
        </p:spPr>
        <p:txBody>
          <a:bodyPr wrap="none" rtlCol="0">
            <a:spAutoFit/>
          </a:bodyPr>
          <a:lstStyle/>
          <a:p>
            <a:r>
              <a:rPr kumimoji="1" lang="en-US" altLang="ja-JP" sz="3000" dirty="0">
                <a:latin typeface="Hiragino Sans W4" panose="020B0400000000000000" pitchFamily="34" charset="-128"/>
                <a:ea typeface="Hiragino Sans W4" panose="020B0400000000000000" pitchFamily="34" charset="-128"/>
              </a:rPr>
              <a:t>Source Contribution to the Tibet GDE Flux</a:t>
            </a:r>
            <a:endParaRPr kumimoji="1" lang="ja-JP" altLang="en-US" sz="3000">
              <a:latin typeface="Hiragino Sans W4" panose="020B0400000000000000" pitchFamily="34" charset="-128"/>
              <a:ea typeface="Hiragino Sans W4" panose="020B0400000000000000" pitchFamily="34" charset="-128"/>
            </a:endParaRPr>
          </a:p>
        </p:txBody>
      </p:sp>
      <mc:AlternateContent xmlns:mc="http://schemas.openxmlformats.org/markup-compatibility/2006" xmlns:a14="http://schemas.microsoft.com/office/drawing/2010/main">
        <mc:Choice Requires="a14">
          <p:sp>
            <p:nvSpPr>
              <p:cNvPr id="2" name="テキスト ボックス 1">
                <a:extLst>
                  <a:ext uri="{FF2B5EF4-FFF2-40B4-BE49-F238E27FC236}">
                    <a16:creationId xmlns:a16="http://schemas.microsoft.com/office/drawing/2014/main" xmlns="" id="{64DBBA67-C106-867D-8381-9B0A2141F077}"/>
                  </a:ext>
                </a:extLst>
              </p:cNvPr>
              <p:cNvSpPr txBox="1"/>
              <p:nvPr/>
            </p:nvSpPr>
            <p:spPr>
              <a:xfrm>
                <a:off x="363796" y="4637086"/>
                <a:ext cx="1413849" cy="693908"/>
              </a:xfrm>
              <a:prstGeom prst="rect">
                <a:avLst/>
              </a:prstGeom>
              <a:noFill/>
            </p:spPr>
            <p:txBody>
              <a:bodyPr wrap="none" lIns="0" tIns="0" rIns="0" bIns="0" rtlCol="0">
                <a:spAutoFit/>
              </a:bodyPr>
              <a:lstStyle/>
              <a:p>
                <a14:m>
                  <m:oMathPara xmlns:m="http://schemas.openxmlformats.org/officeDocument/2006/math" xmlns="">
                    <m:oMathParaPr>
                      <m:jc m:val="centerGroup"/>
                    </m:oMathParaPr>
                    <m:oMath xmlns:m="http://schemas.openxmlformats.org/officeDocument/2006/math">
                      <m:f>
                        <m:fPr>
                          <m:ctrlPr>
                            <a:rPr kumimoji="1" lang="en-US" altLang="ja-JP" sz="2400" i="1" smtClean="0">
                              <a:latin typeface="Cambria Math" panose="02040503050406030204" pitchFamily="18" charset="0"/>
                            </a:rPr>
                          </m:ctrlPr>
                        </m:fPr>
                        <m:num>
                          <m:r>
                            <m:rPr>
                              <m:sty m:val="p"/>
                            </m:rPr>
                            <a:rPr kumimoji="1" lang="en-US" altLang="ja-JP" sz="2400" b="0" i="0" smtClean="0">
                              <a:latin typeface="Cambria Math" panose="02040503050406030204" pitchFamily="18" charset="0"/>
                            </a:rPr>
                            <m:t>Source</m:t>
                          </m:r>
                        </m:num>
                        <m:den>
                          <m:r>
                            <m:rPr>
                              <m:sty m:val="p"/>
                            </m:rPr>
                            <a:rPr kumimoji="1" lang="en-US" altLang="ja-JP" sz="2400" b="0" i="0" smtClean="0">
                              <a:latin typeface="Cambria Math" panose="02040503050406030204" pitchFamily="18" charset="0"/>
                            </a:rPr>
                            <m:t>Tibet</m:t>
                          </m:r>
                          <m:r>
                            <a:rPr kumimoji="1" lang="en-US" altLang="ja-JP" sz="2400" b="0" i="0" smtClean="0">
                              <a:latin typeface="Cambria Math" panose="02040503050406030204" pitchFamily="18" charset="0"/>
                            </a:rPr>
                            <m:t> </m:t>
                          </m:r>
                          <m:r>
                            <m:rPr>
                              <m:sty m:val="p"/>
                            </m:rPr>
                            <a:rPr kumimoji="1" lang="en-US" altLang="ja-JP" sz="2400" b="0" i="0" smtClean="0">
                              <a:latin typeface="Cambria Math" panose="02040503050406030204" pitchFamily="18" charset="0"/>
                            </a:rPr>
                            <m:t>GDE</m:t>
                          </m:r>
                        </m:den>
                      </m:f>
                    </m:oMath>
                  </m:oMathPara>
                </a14:m>
                <a:endParaRPr kumimoji="1" lang="ja-JP" altLang="en-US" sz="2400"/>
              </a:p>
            </p:txBody>
          </p:sp>
        </mc:Choice>
        <mc:Fallback xmlns="">
          <p:sp>
            <p:nvSpPr>
              <p:cNvPr id="2" name="テキスト ボックス 1">
                <a:extLst>
                  <a:ext uri="{FF2B5EF4-FFF2-40B4-BE49-F238E27FC236}">
                    <a16:creationId xmlns:a16="http://schemas.microsoft.com/office/drawing/2014/main" id="{64DBBA67-C106-867D-8381-9B0A2141F077}"/>
                  </a:ext>
                </a:extLst>
              </p:cNvPr>
              <p:cNvSpPr txBox="1">
                <a:spLocks noRot="1" noChangeAspect="1" noMove="1" noResize="1" noEditPoints="1" noAdjustHandles="1" noChangeArrowheads="1" noChangeShapeType="1" noTextEdit="1"/>
              </p:cNvSpPr>
              <p:nvPr/>
            </p:nvSpPr>
            <p:spPr>
              <a:xfrm>
                <a:off x="363796" y="4637086"/>
                <a:ext cx="1413849" cy="693908"/>
              </a:xfrm>
              <a:prstGeom prst="rect">
                <a:avLst/>
              </a:prstGeom>
              <a:blipFill>
                <a:blip r:embed="rId5"/>
                <a:stretch>
                  <a:fillRect l="-3540" t="-1786" r="-2655" b="-28571"/>
                </a:stretch>
              </a:blipFill>
            </p:spPr>
            <p:txBody>
              <a:bodyPr/>
              <a:lstStyle/>
              <a:p>
                <a:r>
                  <a:rPr lang="ja-JP" altLang="en-US">
                    <a:noFill/>
                  </a:rPr>
                  <a:t> </a:t>
                </a:r>
              </a:p>
            </p:txBody>
          </p:sp>
        </mc:Fallback>
      </mc:AlternateContent>
      <p:sp>
        <p:nvSpPr>
          <p:cNvPr id="9" name="テキスト ボックス 8">
            <a:extLst>
              <a:ext uri="{FF2B5EF4-FFF2-40B4-BE49-F238E27FC236}">
                <a16:creationId xmlns:a16="http://schemas.microsoft.com/office/drawing/2014/main" xmlns="" id="{CDD9893D-5030-0C66-6FA7-2D52A0C96E52}"/>
              </a:ext>
            </a:extLst>
          </p:cNvPr>
          <p:cNvSpPr txBox="1"/>
          <p:nvPr/>
        </p:nvSpPr>
        <p:spPr>
          <a:xfrm>
            <a:off x="9113201" y="549798"/>
            <a:ext cx="3015569" cy="307777"/>
          </a:xfrm>
          <a:prstGeom prst="rect">
            <a:avLst/>
          </a:prstGeom>
          <a:noFill/>
        </p:spPr>
        <p:txBody>
          <a:bodyPr wrap="none" rtlCol="0">
            <a:spAutoFit/>
          </a:bodyPr>
          <a:lstStyle/>
          <a:p>
            <a:r>
              <a:rPr lang="en-US" altLang="ja-JP" sz="1400" dirty="0">
                <a:latin typeface="Hiragino Sans W4" panose="020B0400000000000000" pitchFamily="34" charset="-128"/>
                <a:ea typeface="Hiragino Sans W4" panose="020B0400000000000000" pitchFamily="34" charset="-128"/>
              </a:rPr>
              <a:t>S.K. et al., </a:t>
            </a:r>
            <a:r>
              <a:rPr lang="en-US" altLang="ja-JP" sz="1400" dirty="0" err="1">
                <a:latin typeface="Hiragino Sans W4" panose="020B0400000000000000" pitchFamily="34" charset="-128"/>
                <a:ea typeface="Hiragino Sans W4" panose="020B0400000000000000" pitchFamily="34" charset="-128"/>
              </a:rPr>
              <a:t>ApJL</a:t>
            </a:r>
            <a:r>
              <a:rPr lang="en-US" altLang="ja-JP" sz="1400" dirty="0">
                <a:latin typeface="Hiragino Sans W4" panose="020B0400000000000000" pitchFamily="34" charset="-128"/>
                <a:ea typeface="Hiragino Sans W4" panose="020B0400000000000000" pitchFamily="34" charset="-128"/>
              </a:rPr>
              <a:t> 977, L3 (2024)</a:t>
            </a:r>
          </a:p>
        </p:txBody>
      </p:sp>
      <p:sp>
        <p:nvSpPr>
          <p:cNvPr id="10" name="テキスト ボックス 9">
            <a:extLst>
              <a:ext uri="{FF2B5EF4-FFF2-40B4-BE49-F238E27FC236}">
                <a16:creationId xmlns:a16="http://schemas.microsoft.com/office/drawing/2014/main" xmlns="" id="{B77CE161-FF12-E19A-64EB-902CEE7532EF}"/>
              </a:ext>
            </a:extLst>
          </p:cNvPr>
          <p:cNvSpPr txBox="1"/>
          <p:nvPr/>
        </p:nvSpPr>
        <p:spPr>
          <a:xfrm>
            <a:off x="7662337" y="2713161"/>
            <a:ext cx="4591321" cy="369332"/>
          </a:xfrm>
          <a:prstGeom prst="rect">
            <a:avLst/>
          </a:prstGeom>
          <a:noFill/>
        </p:spPr>
        <p:txBody>
          <a:bodyPr wrap="none" rtlCol="0">
            <a:spAutoFit/>
          </a:bodyPr>
          <a:lstStyle/>
          <a:p>
            <a:r>
              <a:rPr lang="en-US" altLang="ja-JP" dirty="0">
                <a:solidFill>
                  <a:srgbClr val="302FFF"/>
                </a:solidFill>
                <a:latin typeface="Hiragino Sans W4" panose="020B0400000000000000" pitchFamily="34" charset="-128"/>
                <a:ea typeface="Hiragino Sans W4" panose="020B0400000000000000" pitchFamily="34" charset="-128"/>
              </a:rPr>
              <a:t>1LHAASO(&gt;100TeV)+Cygnus Cocoon</a:t>
            </a:r>
            <a:endParaRPr kumimoji="1" lang="en-US" altLang="ja-JP" dirty="0">
              <a:solidFill>
                <a:srgbClr val="302FFF"/>
              </a:solidFill>
              <a:latin typeface="Hiragino Sans W4" panose="020B0400000000000000" pitchFamily="34" charset="-128"/>
              <a:ea typeface="Hiragino Sans W4" panose="020B0400000000000000" pitchFamily="34" charset="-128"/>
            </a:endParaRPr>
          </a:p>
        </p:txBody>
      </p:sp>
      <p:sp>
        <p:nvSpPr>
          <p:cNvPr id="3" name="スライド番号プレースホルダー 2">
            <a:extLst>
              <a:ext uri="{FF2B5EF4-FFF2-40B4-BE49-F238E27FC236}">
                <a16:creationId xmlns:a16="http://schemas.microsoft.com/office/drawing/2014/main" xmlns="" id="{A6066280-2F93-CCD9-3630-F7554DDF3963}"/>
              </a:ext>
            </a:extLst>
          </p:cNvPr>
          <p:cNvSpPr>
            <a:spLocks noGrp="1"/>
          </p:cNvSpPr>
          <p:nvPr>
            <p:ph type="sldNum" sz="quarter" idx="12"/>
          </p:nvPr>
        </p:nvSpPr>
        <p:spPr/>
        <p:txBody>
          <a:bodyPr/>
          <a:lstStyle/>
          <a:p>
            <a:fld id="{7391B0E1-8AAF-844E-991B-0815B82E6915}" type="slidenum">
              <a:rPr kumimoji="1" lang="ja-JP" altLang="en-US" smtClean="0"/>
              <a:t>31</a:t>
            </a:fld>
            <a:endParaRPr kumimoji="1" lang="ja-JP" altLang="en-US"/>
          </a:p>
        </p:txBody>
      </p:sp>
    </p:spTree>
    <p:extLst>
      <p:ext uri="{BB962C8B-B14F-4D97-AF65-F5344CB8AC3E}">
        <p14:creationId xmlns:p14="http://schemas.microsoft.com/office/powerpoint/2010/main" val="1140700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xmlns="" id="{55DEA3D8-2930-D27B-E6F3-2107FF839659}"/>
              </a:ext>
            </a:extLst>
          </p:cNvPr>
          <p:cNvPicPr>
            <a:picLocks noChangeAspect="1"/>
          </p:cNvPicPr>
          <p:nvPr/>
        </p:nvPicPr>
        <p:blipFill>
          <a:blip r:embed="rId2"/>
          <a:srcRect l="11075" t="13082" r="3413"/>
          <a:stretch/>
        </p:blipFill>
        <p:spPr>
          <a:xfrm rot="5400000">
            <a:off x="133973" y="348864"/>
            <a:ext cx="4308015" cy="4449501"/>
          </a:xfrm>
          <a:prstGeom prst="rect">
            <a:avLst/>
          </a:prstGeom>
        </p:spPr>
      </p:pic>
      <p:pic>
        <p:nvPicPr>
          <p:cNvPr id="6" name="図 5">
            <a:extLst>
              <a:ext uri="{FF2B5EF4-FFF2-40B4-BE49-F238E27FC236}">
                <a16:creationId xmlns:a16="http://schemas.microsoft.com/office/drawing/2014/main" xmlns="" id="{7DEF2A34-B456-D287-AD53-69877B0FE26A}"/>
              </a:ext>
            </a:extLst>
          </p:cNvPr>
          <p:cNvPicPr>
            <a:picLocks noChangeAspect="1"/>
          </p:cNvPicPr>
          <p:nvPr/>
        </p:nvPicPr>
        <p:blipFill>
          <a:blip r:embed="rId3"/>
          <a:stretch>
            <a:fillRect/>
          </a:stretch>
        </p:blipFill>
        <p:spPr>
          <a:xfrm>
            <a:off x="5703544" y="491340"/>
            <a:ext cx="4129753" cy="3988646"/>
          </a:xfrm>
          <a:prstGeom prst="rect">
            <a:avLst/>
          </a:prstGeom>
        </p:spPr>
      </p:pic>
      <p:sp>
        <p:nvSpPr>
          <p:cNvPr id="26" name="テキスト ボックス 25">
            <a:extLst>
              <a:ext uri="{FF2B5EF4-FFF2-40B4-BE49-F238E27FC236}">
                <a16:creationId xmlns:a16="http://schemas.microsoft.com/office/drawing/2014/main" xmlns="" id="{27F7E654-0650-B25E-50C6-AFD2FCB11A0F}"/>
              </a:ext>
            </a:extLst>
          </p:cNvPr>
          <p:cNvSpPr txBox="1"/>
          <p:nvPr/>
        </p:nvSpPr>
        <p:spPr>
          <a:xfrm>
            <a:off x="6597729" y="5080049"/>
            <a:ext cx="5492671" cy="1225977"/>
          </a:xfrm>
          <a:prstGeom prst="rect">
            <a:avLst/>
          </a:prstGeom>
          <a:solidFill>
            <a:srgbClr val="FFFF00"/>
          </a:solidFill>
        </p:spPr>
        <p:txBody>
          <a:bodyPr wrap="square" rtlCol="0">
            <a:spAutoFit/>
          </a:bodyPr>
          <a:lstStyle/>
          <a:p>
            <a:pPr>
              <a:spcAft>
                <a:spcPts val="200"/>
              </a:spcAft>
            </a:pPr>
            <a:r>
              <a:rPr lang="en-US" altLang="ja-JP" sz="2400" b="1" dirty="0">
                <a:solidFill>
                  <a:srgbClr val="FF0000"/>
                </a:solidFill>
                <a:latin typeface="Hiragino Sans W4" panose="020B0400000000000000" pitchFamily="34" charset="-128"/>
                <a:ea typeface="Hiragino Sans W4" panose="020B0400000000000000" pitchFamily="34" charset="-128"/>
              </a:rPr>
              <a:t>1LHAASO source</a:t>
            </a:r>
            <a:r>
              <a:rPr kumimoji="1" lang="en-US" altLang="ja-JP" sz="2400" b="1" dirty="0">
                <a:solidFill>
                  <a:srgbClr val="FF0000"/>
                </a:solidFill>
                <a:latin typeface="Hiragino Sans W4" panose="020B0400000000000000" pitchFamily="34" charset="-128"/>
                <a:ea typeface="Hiragino Sans W4" panose="020B0400000000000000" pitchFamily="34" charset="-128"/>
              </a:rPr>
              <a:t> contribution cannot explain the difference</a:t>
            </a:r>
          </a:p>
          <a:p>
            <a:pPr>
              <a:spcAft>
                <a:spcPts val="200"/>
              </a:spcAft>
            </a:pPr>
            <a:r>
              <a:rPr lang="en-US" altLang="ja-JP" sz="2400" b="1" dirty="0">
                <a:solidFill>
                  <a:srgbClr val="FF0000"/>
                </a:solidFill>
                <a:latin typeface="Hiragino Sans W4" panose="020B0400000000000000" pitchFamily="34" charset="-128"/>
                <a:ea typeface="Hiragino Sans W4" panose="020B0400000000000000" pitchFamily="34" charset="-128"/>
              </a:rPr>
              <a:t>b/w Tibet &amp; LHAASO GDE fluxes</a:t>
            </a:r>
            <a:endParaRPr kumimoji="1" lang="en-US" altLang="ja-JP" sz="2400" b="1" dirty="0">
              <a:solidFill>
                <a:srgbClr val="FF0000"/>
              </a:solidFill>
              <a:latin typeface="Hiragino Sans W4" panose="020B0400000000000000" pitchFamily="34" charset="-128"/>
              <a:ea typeface="Hiragino Sans W4" panose="020B0400000000000000" pitchFamily="34" charset="-128"/>
            </a:endParaRPr>
          </a:p>
        </p:txBody>
      </p:sp>
      <p:grpSp>
        <p:nvGrpSpPr>
          <p:cNvPr id="34" name="グループ化 33">
            <a:extLst>
              <a:ext uri="{FF2B5EF4-FFF2-40B4-BE49-F238E27FC236}">
                <a16:creationId xmlns:a16="http://schemas.microsoft.com/office/drawing/2014/main" xmlns="" id="{95DA56B3-A8B0-2363-5A56-8CEBB1D7EF05}"/>
              </a:ext>
            </a:extLst>
          </p:cNvPr>
          <p:cNvGrpSpPr/>
          <p:nvPr/>
        </p:nvGrpSpPr>
        <p:grpSpPr>
          <a:xfrm>
            <a:off x="33956" y="4698692"/>
            <a:ext cx="6515900" cy="2099716"/>
            <a:chOff x="-1726029" y="4723726"/>
            <a:chExt cx="6515900" cy="2099716"/>
          </a:xfrm>
        </p:grpSpPr>
        <p:sp>
          <p:nvSpPr>
            <p:cNvPr id="21" name="テキスト ボックス 20">
              <a:extLst>
                <a:ext uri="{FF2B5EF4-FFF2-40B4-BE49-F238E27FC236}">
                  <a16:creationId xmlns:a16="http://schemas.microsoft.com/office/drawing/2014/main" xmlns="" id="{BC4A7077-871A-D258-18D3-FB373DED1DA3}"/>
                </a:ext>
              </a:extLst>
            </p:cNvPr>
            <p:cNvSpPr txBox="1"/>
            <p:nvPr/>
          </p:nvSpPr>
          <p:spPr>
            <a:xfrm>
              <a:off x="68685" y="5459886"/>
              <a:ext cx="4062331" cy="1261884"/>
            </a:xfrm>
            <a:prstGeom prst="rect">
              <a:avLst/>
            </a:prstGeom>
            <a:noFill/>
          </p:spPr>
          <p:txBody>
            <a:bodyPr wrap="none" rtlCol="0">
              <a:spAutoFit/>
            </a:bodyPr>
            <a:lstStyle/>
            <a:p>
              <a:pPr>
                <a:spcAft>
                  <a:spcPts val="600"/>
                </a:spcAft>
              </a:pPr>
              <a:r>
                <a:rPr lang="en-US" altLang="ja-JP" sz="2200" dirty="0">
                  <a:latin typeface="Hiragino Sans W4" panose="020B0400000000000000" pitchFamily="34" charset="-128"/>
                  <a:ea typeface="Hiragino Sans W4" panose="020B0400000000000000" pitchFamily="34" charset="-128"/>
                </a:rPr>
                <a:t>121 </a:t>
              </a:r>
              <a:r>
                <a:rPr lang="en-US" altLang="ja-JP" sz="2200" dirty="0" err="1">
                  <a:latin typeface="Hiragino Sans W4" panose="020B0400000000000000" pitchFamily="34" charset="-128"/>
                  <a:ea typeface="Hiragino Sans W4" panose="020B0400000000000000" pitchFamily="34" charset="-128"/>
                </a:rPr>
                <a:t>TeV</a:t>
              </a:r>
              <a:r>
                <a:rPr lang="en-US" altLang="ja-JP" sz="2200" dirty="0">
                  <a:latin typeface="Hiragino Sans W4" panose="020B0400000000000000" pitchFamily="34" charset="-128"/>
                  <a:ea typeface="Hiragino Sans W4" panose="020B0400000000000000" pitchFamily="34" charset="-128"/>
                </a:rPr>
                <a:t>                &lt; 49.4%</a:t>
              </a:r>
            </a:p>
            <a:p>
              <a:pPr>
                <a:spcAft>
                  <a:spcPts val="600"/>
                </a:spcAft>
              </a:pPr>
              <a:r>
                <a:rPr kumimoji="1" lang="en-US" altLang="ja-JP" sz="2200" dirty="0">
                  <a:latin typeface="Hiragino Sans W4" panose="020B0400000000000000" pitchFamily="34" charset="-128"/>
                  <a:ea typeface="Hiragino Sans W4" panose="020B0400000000000000" pitchFamily="34" charset="-128"/>
                </a:rPr>
                <a:t>220 </a:t>
              </a:r>
              <a:r>
                <a:rPr kumimoji="1" lang="en-US" altLang="ja-JP" sz="2200" dirty="0" err="1">
                  <a:latin typeface="Hiragino Sans W4" panose="020B0400000000000000" pitchFamily="34" charset="-128"/>
                  <a:ea typeface="Hiragino Sans W4" panose="020B0400000000000000" pitchFamily="34" charset="-128"/>
                </a:rPr>
                <a:t>TeV</a:t>
              </a:r>
              <a:r>
                <a:rPr kumimoji="1" lang="en-US" altLang="ja-JP" sz="2200" dirty="0">
                  <a:latin typeface="Hiragino Sans W4" panose="020B0400000000000000" pitchFamily="34" charset="-128"/>
                  <a:ea typeface="Hiragino Sans W4" panose="020B0400000000000000" pitchFamily="34" charset="-128"/>
                </a:rPr>
                <a:t>                </a:t>
              </a:r>
              <a:r>
                <a:rPr lang="en-US" altLang="ja-JP" sz="2200" dirty="0">
                  <a:latin typeface="Hiragino Sans W4" panose="020B0400000000000000" pitchFamily="34" charset="-128"/>
                  <a:ea typeface="Hiragino Sans W4" panose="020B0400000000000000" pitchFamily="34" charset="-128"/>
                </a:rPr>
                <a:t>&lt; 65.5%</a:t>
              </a:r>
            </a:p>
            <a:p>
              <a:pPr>
                <a:spcAft>
                  <a:spcPts val="600"/>
                </a:spcAft>
              </a:pPr>
              <a:r>
                <a:rPr lang="en-US" altLang="ja-JP" sz="2200" dirty="0">
                  <a:latin typeface="Hiragino Sans W4" panose="020B0400000000000000" pitchFamily="34" charset="-128"/>
                  <a:ea typeface="Hiragino Sans W4" panose="020B0400000000000000" pitchFamily="34" charset="-128"/>
                </a:rPr>
                <a:t>534 </a:t>
              </a:r>
              <a:r>
                <a:rPr lang="en-US" altLang="ja-JP" sz="2200" dirty="0" err="1">
                  <a:latin typeface="Hiragino Sans W4" panose="020B0400000000000000" pitchFamily="34" charset="-128"/>
                  <a:ea typeface="Hiragino Sans W4" panose="020B0400000000000000" pitchFamily="34" charset="-128"/>
                </a:rPr>
                <a:t>TeV</a:t>
              </a:r>
              <a:r>
                <a:rPr lang="en-US" altLang="ja-JP" sz="2200" dirty="0">
                  <a:latin typeface="Hiragino Sans W4" panose="020B0400000000000000" pitchFamily="34" charset="-128"/>
                  <a:ea typeface="Hiragino Sans W4" panose="020B0400000000000000" pitchFamily="34" charset="-128"/>
                </a:rPr>
                <a:t>                &lt; 25.8%</a:t>
              </a:r>
              <a:endParaRPr kumimoji="1" lang="ja-JP" altLang="en-US" sz="2200">
                <a:latin typeface="Hiragino Sans W4" panose="020B0400000000000000" pitchFamily="34" charset="-128"/>
                <a:ea typeface="Hiragino Sans W4" panose="020B0400000000000000" pitchFamily="34" charset="-128"/>
              </a:endParaRPr>
            </a:p>
          </p:txBody>
        </p:sp>
        <p:sp>
          <p:nvSpPr>
            <p:cNvPr id="22" name="テキスト ボックス 21">
              <a:extLst>
                <a:ext uri="{FF2B5EF4-FFF2-40B4-BE49-F238E27FC236}">
                  <a16:creationId xmlns:a16="http://schemas.microsoft.com/office/drawing/2014/main" xmlns="" id="{B8CB842B-6039-6FFB-6B48-09181DDF0B82}"/>
                </a:ext>
              </a:extLst>
            </p:cNvPr>
            <p:cNvSpPr txBox="1"/>
            <p:nvPr/>
          </p:nvSpPr>
          <p:spPr>
            <a:xfrm>
              <a:off x="2347688" y="4723726"/>
              <a:ext cx="2327880" cy="677108"/>
            </a:xfrm>
            <a:prstGeom prst="rect">
              <a:avLst/>
            </a:prstGeom>
            <a:noFill/>
          </p:spPr>
          <p:txBody>
            <a:bodyPr wrap="none" rtlCol="0">
              <a:spAutoFit/>
            </a:bodyPr>
            <a:lstStyle/>
            <a:p>
              <a:pPr algn="ctr"/>
              <a:r>
                <a:rPr kumimoji="1" lang="en-US" altLang="ja-JP" sz="2200" dirty="0">
                  <a:latin typeface="Hiragino Sans W4" panose="020B0400000000000000" pitchFamily="34" charset="-128"/>
                  <a:ea typeface="Hiragino Sans W4" panose="020B0400000000000000" pitchFamily="34" charset="-128"/>
                </a:rPr>
                <a:t>Region A </a:t>
              </a:r>
            </a:p>
            <a:p>
              <a:pPr algn="ctr"/>
              <a:r>
                <a:rPr kumimoji="1" lang="en-US" altLang="ja-JP" sz="1600" dirty="0">
                  <a:latin typeface="Hiragino Sans W4" panose="020B0400000000000000" pitchFamily="34" charset="-128"/>
                  <a:ea typeface="Hiragino Sans W4" panose="020B0400000000000000" pitchFamily="34" charset="-128"/>
                </a:rPr>
                <a:t>(25°&lt;l&lt;100° &amp; |b|&lt;5°)</a:t>
              </a:r>
              <a:endParaRPr kumimoji="1" lang="ja-JP" altLang="en-US" sz="1600">
                <a:latin typeface="Hiragino Sans W4" panose="020B0400000000000000" pitchFamily="34" charset="-128"/>
                <a:ea typeface="Hiragino Sans W4" panose="020B0400000000000000" pitchFamily="34" charset="-128"/>
              </a:endParaRPr>
            </a:p>
          </p:txBody>
        </p:sp>
        <p:sp>
          <p:nvSpPr>
            <p:cNvPr id="25" name="テキスト ボックス 24">
              <a:extLst>
                <a:ext uri="{FF2B5EF4-FFF2-40B4-BE49-F238E27FC236}">
                  <a16:creationId xmlns:a16="http://schemas.microsoft.com/office/drawing/2014/main" xmlns="" id="{4DA4FE72-05A6-9286-E222-4D56EBC2901C}"/>
                </a:ext>
              </a:extLst>
            </p:cNvPr>
            <p:cNvSpPr txBox="1"/>
            <p:nvPr/>
          </p:nvSpPr>
          <p:spPr>
            <a:xfrm>
              <a:off x="-1726029" y="4857211"/>
              <a:ext cx="3950120" cy="369332"/>
            </a:xfrm>
            <a:prstGeom prst="rect">
              <a:avLst/>
            </a:prstGeom>
            <a:noFill/>
          </p:spPr>
          <p:txBody>
            <a:bodyPr wrap="none" rtlCol="0">
              <a:spAutoFit/>
            </a:bodyPr>
            <a:lstStyle/>
            <a:p>
              <a:r>
                <a:rPr kumimoji="1" lang="en-US" altLang="ja-JP" dirty="0">
                  <a:latin typeface="Hiragino Sans W4" panose="020B0400000000000000" pitchFamily="34" charset="-128"/>
                  <a:ea typeface="Hiragino Sans W4" panose="020B0400000000000000" pitchFamily="34" charset="-128"/>
                </a:rPr>
                <a:t>(</a:t>
              </a:r>
              <a:r>
                <a:rPr kumimoji="1" lang="en-US" altLang="ja-JP" dirty="0" err="1">
                  <a:latin typeface="Hiragino Sans W4" panose="020B0400000000000000" pitchFamily="34" charset="-128"/>
                  <a:ea typeface="Hiragino Sans W4" panose="020B0400000000000000" pitchFamily="34" charset="-128"/>
                </a:rPr>
                <a:t>Src</a:t>
              </a:r>
              <a:r>
                <a:rPr kumimoji="1" lang="en-US" altLang="ja-JP" dirty="0">
                  <a:latin typeface="Hiragino Sans W4" panose="020B0400000000000000" pitchFamily="34" charset="-128"/>
                  <a:ea typeface="Hiragino Sans W4" panose="020B0400000000000000" pitchFamily="34" charset="-128"/>
                </a:rPr>
                <a:t> + LHAASO GDE)/Tibet GDE</a:t>
              </a:r>
              <a:endParaRPr kumimoji="1" lang="ja-JP" altLang="en-US">
                <a:latin typeface="Hiragino Sans W4" panose="020B0400000000000000" pitchFamily="34" charset="-128"/>
                <a:ea typeface="Hiragino Sans W4" panose="020B0400000000000000" pitchFamily="34" charset="-128"/>
              </a:endParaRPr>
            </a:p>
          </p:txBody>
        </p:sp>
        <p:cxnSp>
          <p:nvCxnSpPr>
            <p:cNvPr id="28" name="直線コネクタ 27">
              <a:extLst>
                <a:ext uri="{FF2B5EF4-FFF2-40B4-BE49-F238E27FC236}">
                  <a16:creationId xmlns:a16="http://schemas.microsoft.com/office/drawing/2014/main" xmlns="" id="{F87C4670-C47D-0BFE-7A17-3D818C36BDEB}"/>
                </a:ext>
              </a:extLst>
            </p:cNvPr>
            <p:cNvCxnSpPr/>
            <p:nvPr/>
          </p:nvCxnSpPr>
          <p:spPr>
            <a:xfrm>
              <a:off x="4784660" y="4723726"/>
              <a:ext cx="0" cy="207336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直線コネクタ 28">
              <a:extLst>
                <a:ext uri="{FF2B5EF4-FFF2-40B4-BE49-F238E27FC236}">
                  <a16:creationId xmlns:a16="http://schemas.microsoft.com/office/drawing/2014/main" xmlns="" id="{0A65B31D-40FB-BA63-0C44-50FA6F4F3796}"/>
                </a:ext>
              </a:extLst>
            </p:cNvPr>
            <p:cNvCxnSpPr/>
            <p:nvPr/>
          </p:nvCxnSpPr>
          <p:spPr>
            <a:xfrm>
              <a:off x="2205716" y="4750080"/>
              <a:ext cx="0" cy="207336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直線コネクタ 29">
              <a:extLst>
                <a:ext uri="{FF2B5EF4-FFF2-40B4-BE49-F238E27FC236}">
                  <a16:creationId xmlns:a16="http://schemas.microsoft.com/office/drawing/2014/main" xmlns="" id="{7A232808-834F-54C2-287D-173E3DC8AE13}"/>
                </a:ext>
              </a:extLst>
            </p:cNvPr>
            <p:cNvCxnSpPr>
              <a:cxnSpLocks/>
            </p:cNvCxnSpPr>
            <p:nvPr/>
          </p:nvCxnSpPr>
          <p:spPr>
            <a:xfrm flipH="1" flipV="1">
              <a:off x="-1658385" y="5384993"/>
              <a:ext cx="6448256" cy="158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6" name="テキスト ボックス 35">
            <a:extLst>
              <a:ext uri="{FF2B5EF4-FFF2-40B4-BE49-F238E27FC236}">
                <a16:creationId xmlns:a16="http://schemas.microsoft.com/office/drawing/2014/main" xmlns="" id="{1EFA9633-1B51-F96B-E7D6-4FF95BA4523F}"/>
              </a:ext>
            </a:extLst>
          </p:cNvPr>
          <p:cNvSpPr txBox="1"/>
          <p:nvPr/>
        </p:nvSpPr>
        <p:spPr>
          <a:xfrm>
            <a:off x="0" y="0"/>
            <a:ext cx="8241359" cy="553998"/>
          </a:xfrm>
          <a:prstGeom prst="rect">
            <a:avLst/>
          </a:prstGeom>
          <a:noFill/>
        </p:spPr>
        <p:txBody>
          <a:bodyPr wrap="none" rtlCol="0">
            <a:spAutoFit/>
          </a:bodyPr>
          <a:lstStyle/>
          <a:p>
            <a:r>
              <a:rPr kumimoji="1" lang="en-US" altLang="ja-JP" sz="3000" dirty="0">
                <a:latin typeface="Hiragino Sans W4" panose="020B0400000000000000" pitchFamily="34" charset="-128"/>
                <a:ea typeface="Hiragino Sans W4" panose="020B0400000000000000" pitchFamily="34" charset="-128"/>
              </a:rPr>
              <a:t>Source Contribution + LHAASO GDE Flux</a:t>
            </a:r>
            <a:endParaRPr kumimoji="1" lang="ja-JP" altLang="en-US" sz="3000">
              <a:latin typeface="Hiragino Sans W4" panose="020B0400000000000000" pitchFamily="34" charset="-128"/>
              <a:ea typeface="Hiragino Sans W4" panose="020B0400000000000000" pitchFamily="34" charset="-128"/>
            </a:endParaRPr>
          </a:p>
        </p:txBody>
      </p:sp>
      <p:sp>
        <p:nvSpPr>
          <p:cNvPr id="4" name="テキスト ボックス 3">
            <a:extLst>
              <a:ext uri="{FF2B5EF4-FFF2-40B4-BE49-F238E27FC236}">
                <a16:creationId xmlns:a16="http://schemas.microsoft.com/office/drawing/2014/main" xmlns="" id="{A23EFF3D-E7BE-A8A0-0A98-518F53180CF3}"/>
              </a:ext>
            </a:extLst>
          </p:cNvPr>
          <p:cNvSpPr txBox="1"/>
          <p:nvPr/>
        </p:nvSpPr>
        <p:spPr>
          <a:xfrm>
            <a:off x="4849373" y="2030829"/>
            <a:ext cx="696024" cy="1015663"/>
          </a:xfrm>
          <a:prstGeom prst="rect">
            <a:avLst/>
          </a:prstGeom>
          <a:noFill/>
        </p:spPr>
        <p:txBody>
          <a:bodyPr wrap="none" rtlCol="0">
            <a:spAutoFit/>
          </a:bodyPr>
          <a:lstStyle/>
          <a:p>
            <a:pPr>
              <a:spcAft>
                <a:spcPts val="600"/>
              </a:spcAft>
            </a:pPr>
            <a:r>
              <a:rPr kumimoji="1" lang="en-US" altLang="ja-JP" sz="6000" dirty="0">
                <a:latin typeface="Hiragino Sans W4" panose="020B0400000000000000" pitchFamily="34" charset="-128"/>
                <a:ea typeface="Hiragino Sans W4" panose="020B0400000000000000" pitchFamily="34" charset="-128"/>
              </a:rPr>
              <a:t>+</a:t>
            </a:r>
            <a:endParaRPr kumimoji="1" lang="ja-JP" altLang="en-US" sz="6000">
              <a:latin typeface="Hiragino Sans W4" panose="020B0400000000000000" pitchFamily="34" charset="-128"/>
              <a:ea typeface="Hiragino Sans W4" panose="020B0400000000000000" pitchFamily="34" charset="-128"/>
            </a:endParaRPr>
          </a:p>
        </p:txBody>
      </p:sp>
      <p:sp>
        <p:nvSpPr>
          <p:cNvPr id="5" name="正方形/長方形 4">
            <a:extLst>
              <a:ext uri="{FF2B5EF4-FFF2-40B4-BE49-F238E27FC236}">
                <a16:creationId xmlns:a16="http://schemas.microsoft.com/office/drawing/2014/main" xmlns="" id="{43F77C48-7245-1313-4007-D7AA93C02B0C}"/>
              </a:ext>
            </a:extLst>
          </p:cNvPr>
          <p:cNvSpPr/>
          <p:nvPr/>
        </p:nvSpPr>
        <p:spPr>
          <a:xfrm rot="1745852">
            <a:off x="8330204" y="2330292"/>
            <a:ext cx="1398761" cy="51896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xmlns="" id="{8EC6FB23-10BD-E0B5-EA43-1A7B4E95C887}"/>
              </a:ext>
            </a:extLst>
          </p:cNvPr>
          <p:cNvSpPr txBox="1"/>
          <p:nvPr/>
        </p:nvSpPr>
        <p:spPr>
          <a:xfrm>
            <a:off x="9766884" y="2711969"/>
            <a:ext cx="2103461" cy="369332"/>
          </a:xfrm>
          <a:prstGeom prst="rect">
            <a:avLst/>
          </a:prstGeom>
          <a:noFill/>
        </p:spPr>
        <p:txBody>
          <a:bodyPr wrap="none" rtlCol="0">
            <a:spAutoFit/>
          </a:bodyPr>
          <a:lstStyle/>
          <a:p>
            <a:pPr>
              <a:spcAft>
                <a:spcPts val="200"/>
              </a:spcAft>
            </a:pPr>
            <a:r>
              <a:rPr kumimoji="1" lang="en-US" altLang="ja-JP" dirty="0">
                <a:latin typeface="Hiragino Sans W4" panose="020B0400000000000000" pitchFamily="34" charset="-128"/>
                <a:ea typeface="Hiragino Sans W4" panose="020B0400000000000000" pitchFamily="34" charset="-128"/>
              </a:rPr>
              <a:t>LHAASO diffuse</a:t>
            </a:r>
            <a:endParaRPr kumimoji="1" lang="ja-JP" altLang="en-US">
              <a:latin typeface="Hiragino Sans W4" panose="020B0400000000000000" pitchFamily="34" charset="-128"/>
              <a:ea typeface="Hiragino Sans W4" panose="020B0400000000000000" pitchFamily="34" charset="-128"/>
            </a:endParaRPr>
          </a:p>
        </p:txBody>
      </p:sp>
      <p:sp>
        <p:nvSpPr>
          <p:cNvPr id="8" name="正方形/長方形 7">
            <a:extLst>
              <a:ext uri="{FF2B5EF4-FFF2-40B4-BE49-F238E27FC236}">
                <a16:creationId xmlns:a16="http://schemas.microsoft.com/office/drawing/2014/main" xmlns="" id="{22DFC9B3-7103-3B6B-A28C-EE22420C91F6}"/>
              </a:ext>
            </a:extLst>
          </p:cNvPr>
          <p:cNvSpPr/>
          <p:nvPr/>
        </p:nvSpPr>
        <p:spPr>
          <a:xfrm rot="1435114">
            <a:off x="2050376" y="2286508"/>
            <a:ext cx="1774610" cy="51896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xmlns="" id="{7F743DDA-60C9-DCD3-F58F-8AAC638A713D}"/>
              </a:ext>
            </a:extLst>
          </p:cNvPr>
          <p:cNvSpPr txBox="1"/>
          <p:nvPr/>
        </p:nvSpPr>
        <p:spPr>
          <a:xfrm>
            <a:off x="6589196" y="725392"/>
            <a:ext cx="3154561" cy="276999"/>
          </a:xfrm>
          <a:prstGeom prst="rect">
            <a:avLst/>
          </a:prstGeom>
          <a:noFill/>
        </p:spPr>
        <p:txBody>
          <a:bodyPr wrap="square">
            <a:spAutoFit/>
          </a:bodyPr>
          <a:lstStyle/>
          <a:p>
            <a:r>
              <a:rPr kumimoji="1" lang="en-US" altLang="ja-JP" sz="1200" dirty="0">
                <a:latin typeface="Hiragino Sans W4" panose="020B0400000000000000" pitchFamily="34" charset="-128"/>
                <a:ea typeface="Hiragino Sans W4" panose="020B0400000000000000" pitchFamily="34" charset="-128"/>
              </a:rPr>
              <a:t>Fang &amp; </a:t>
            </a:r>
            <a:r>
              <a:rPr kumimoji="1" lang="en-US" altLang="ja-JP" sz="1200" dirty="0" err="1">
                <a:latin typeface="Hiragino Sans W4" panose="020B0400000000000000" pitchFamily="34" charset="-128"/>
                <a:ea typeface="Hiragino Sans W4" panose="020B0400000000000000" pitchFamily="34" charset="-128"/>
              </a:rPr>
              <a:t>Murase</a:t>
            </a:r>
            <a:r>
              <a:rPr kumimoji="1" lang="en-US" altLang="ja-JP" sz="1200" dirty="0">
                <a:latin typeface="Hiragino Sans W4" panose="020B0400000000000000" pitchFamily="34" charset="-128"/>
                <a:ea typeface="Hiragino Sans W4" panose="020B0400000000000000" pitchFamily="34" charset="-128"/>
              </a:rPr>
              <a:t>, </a:t>
            </a:r>
            <a:r>
              <a:rPr kumimoji="1" lang="en-US" altLang="ja-JP" sz="1200" dirty="0" err="1">
                <a:latin typeface="Hiragino Sans W4" panose="020B0400000000000000" pitchFamily="34" charset="-128"/>
                <a:ea typeface="Hiragino Sans W4" panose="020B0400000000000000" pitchFamily="34" charset="-128"/>
              </a:rPr>
              <a:t>ApJL</a:t>
            </a:r>
            <a:r>
              <a:rPr kumimoji="1" lang="en-US" altLang="ja-JP" sz="1200" dirty="0">
                <a:latin typeface="Hiragino Sans W4" panose="020B0400000000000000" pitchFamily="34" charset="-128"/>
                <a:ea typeface="Hiragino Sans W4" panose="020B0400000000000000" pitchFamily="34" charset="-128"/>
              </a:rPr>
              <a:t> 957, L6 (2023)</a:t>
            </a:r>
          </a:p>
        </p:txBody>
      </p:sp>
      <p:sp>
        <p:nvSpPr>
          <p:cNvPr id="11" name="テキスト ボックス 10">
            <a:extLst>
              <a:ext uri="{FF2B5EF4-FFF2-40B4-BE49-F238E27FC236}">
                <a16:creationId xmlns:a16="http://schemas.microsoft.com/office/drawing/2014/main" xmlns="" id="{CF244399-5FA4-38F1-376D-0D6B51933C09}"/>
              </a:ext>
            </a:extLst>
          </p:cNvPr>
          <p:cNvSpPr txBox="1"/>
          <p:nvPr/>
        </p:nvSpPr>
        <p:spPr>
          <a:xfrm>
            <a:off x="882821" y="3715066"/>
            <a:ext cx="4591321" cy="369332"/>
          </a:xfrm>
          <a:prstGeom prst="rect">
            <a:avLst/>
          </a:prstGeom>
          <a:noFill/>
        </p:spPr>
        <p:txBody>
          <a:bodyPr wrap="none" rtlCol="0">
            <a:spAutoFit/>
          </a:bodyPr>
          <a:lstStyle/>
          <a:p>
            <a:r>
              <a:rPr lang="en-US" altLang="ja-JP" dirty="0">
                <a:solidFill>
                  <a:srgbClr val="302FFF"/>
                </a:solidFill>
                <a:latin typeface="Hiragino Sans W4" panose="020B0400000000000000" pitchFamily="34" charset="-128"/>
                <a:ea typeface="Hiragino Sans W4" panose="020B0400000000000000" pitchFamily="34" charset="-128"/>
              </a:rPr>
              <a:t>1LHAASO(&gt;100TeV)+Cygnus Cocoon</a:t>
            </a:r>
            <a:endParaRPr kumimoji="1" lang="en-US" altLang="ja-JP" dirty="0">
              <a:solidFill>
                <a:srgbClr val="302FFF"/>
              </a:solidFill>
              <a:latin typeface="Hiragino Sans W4" panose="020B0400000000000000" pitchFamily="34" charset="-128"/>
              <a:ea typeface="Hiragino Sans W4" panose="020B0400000000000000" pitchFamily="34" charset="-128"/>
            </a:endParaRPr>
          </a:p>
        </p:txBody>
      </p:sp>
      <p:sp>
        <p:nvSpPr>
          <p:cNvPr id="2" name="スライド番号プレースホルダー 1">
            <a:extLst>
              <a:ext uri="{FF2B5EF4-FFF2-40B4-BE49-F238E27FC236}">
                <a16:creationId xmlns:a16="http://schemas.microsoft.com/office/drawing/2014/main" xmlns="" id="{C5CBFB4C-2007-E7DD-36E9-5D1380267210}"/>
              </a:ext>
            </a:extLst>
          </p:cNvPr>
          <p:cNvSpPr>
            <a:spLocks noGrp="1"/>
          </p:cNvSpPr>
          <p:nvPr>
            <p:ph type="sldNum" sz="quarter" idx="12"/>
          </p:nvPr>
        </p:nvSpPr>
        <p:spPr/>
        <p:txBody>
          <a:bodyPr/>
          <a:lstStyle/>
          <a:p>
            <a:fld id="{7391B0E1-8AAF-844E-991B-0815B82E6915}" type="slidenum">
              <a:rPr kumimoji="1" lang="ja-JP" altLang="en-US" smtClean="0"/>
              <a:t>32</a:t>
            </a:fld>
            <a:endParaRPr kumimoji="1" lang="ja-JP" altLang="en-US"/>
          </a:p>
        </p:txBody>
      </p:sp>
    </p:spTree>
    <p:extLst>
      <p:ext uri="{BB962C8B-B14F-4D97-AF65-F5344CB8AC3E}">
        <p14:creationId xmlns:p14="http://schemas.microsoft.com/office/powerpoint/2010/main" val="41039729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xmlns="" id="{4253B8AC-4788-8464-7BF9-01DE63C04F0B}"/>
              </a:ext>
            </a:extLst>
          </p:cNvPr>
          <p:cNvGrpSpPr/>
          <p:nvPr/>
        </p:nvGrpSpPr>
        <p:grpSpPr>
          <a:xfrm>
            <a:off x="213526" y="909589"/>
            <a:ext cx="4740055" cy="4671937"/>
            <a:chOff x="7375744" y="-155846"/>
            <a:chExt cx="4740055" cy="4671937"/>
          </a:xfrm>
        </p:grpSpPr>
        <p:pic>
          <p:nvPicPr>
            <p:cNvPr id="17" name="図 16">
              <a:extLst>
                <a:ext uri="{FF2B5EF4-FFF2-40B4-BE49-F238E27FC236}">
                  <a16:creationId xmlns:a16="http://schemas.microsoft.com/office/drawing/2014/main" xmlns="" id="{86105CC1-953C-853E-7251-E7EBEB80CDF8}"/>
                </a:ext>
              </a:extLst>
            </p:cNvPr>
            <p:cNvPicPr>
              <a:picLocks noChangeAspect="1"/>
            </p:cNvPicPr>
            <p:nvPr/>
          </p:nvPicPr>
          <p:blipFill rotWithShape="1">
            <a:blip r:embed="rId2"/>
            <a:srcRect l="10832" t="12461" r="3489" b="1991"/>
            <a:stretch/>
          </p:blipFill>
          <p:spPr>
            <a:xfrm rot="5400000">
              <a:off x="7409803" y="-189905"/>
              <a:ext cx="4671937" cy="4740055"/>
            </a:xfrm>
            <a:prstGeom prst="rect">
              <a:avLst/>
            </a:prstGeom>
          </p:spPr>
        </p:pic>
        <p:sp>
          <p:nvSpPr>
            <p:cNvPr id="19" name="正方形/長方形 18">
              <a:extLst>
                <a:ext uri="{FF2B5EF4-FFF2-40B4-BE49-F238E27FC236}">
                  <a16:creationId xmlns:a16="http://schemas.microsoft.com/office/drawing/2014/main" xmlns="" id="{BEC7F9B0-C0BD-767D-9699-23BBC7044D3C}"/>
                </a:ext>
              </a:extLst>
            </p:cNvPr>
            <p:cNvSpPr/>
            <p:nvPr/>
          </p:nvSpPr>
          <p:spPr>
            <a:xfrm>
              <a:off x="8274028" y="3106554"/>
              <a:ext cx="3283958" cy="5657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xmlns="" id="{31B8DAA5-EC65-6BFF-F471-E2059DF86AB6}"/>
                </a:ext>
              </a:extLst>
            </p:cNvPr>
            <p:cNvSpPr txBox="1"/>
            <p:nvPr/>
          </p:nvSpPr>
          <p:spPr>
            <a:xfrm>
              <a:off x="8186381" y="2933632"/>
              <a:ext cx="3603872" cy="738664"/>
            </a:xfrm>
            <a:prstGeom prst="rect">
              <a:avLst/>
            </a:prstGeom>
            <a:noFill/>
          </p:spPr>
          <p:txBody>
            <a:bodyPr wrap="none" rtlCol="0">
              <a:spAutoFit/>
            </a:bodyPr>
            <a:lstStyle/>
            <a:p>
              <a:r>
                <a:rPr kumimoji="1" lang="en-US" altLang="ja-JP" sz="1400" dirty="0">
                  <a:solidFill>
                    <a:srgbClr val="FF6600"/>
                  </a:solidFill>
                  <a:latin typeface="Hiragino Sans W4" panose="020B0400000000000000" pitchFamily="34" charset="-128"/>
                  <a:ea typeface="Hiragino Sans W4" panose="020B0400000000000000" pitchFamily="34" charset="-128"/>
                </a:rPr>
                <a:t>Tibet diffuse flux</a:t>
              </a:r>
            </a:p>
            <a:p>
              <a:r>
                <a:rPr lang="en-US" altLang="ja-JP" sz="1400" dirty="0">
                  <a:solidFill>
                    <a:srgbClr val="302FFF"/>
                  </a:solidFill>
                  <a:latin typeface="Hiragino Sans W4" panose="020B0400000000000000" pitchFamily="34" charset="-128"/>
                  <a:ea typeface="Hiragino Sans W4" panose="020B0400000000000000" pitchFamily="34" charset="-128"/>
                </a:rPr>
                <a:t>1LHAASO(&gt;100TeV)+Cygnus Cocoon</a:t>
              </a:r>
            </a:p>
            <a:p>
              <a:r>
                <a:rPr kumimoji="1" lang="en-US" altLang="ja-JP" sz="1400" dirty="0">
                  <a:solidFill>
                    <a:srgbClr val="009900"/>
                  </a:solidFill>
                  <a:latin typeface="Hiragino Sans W4" panose="020B0400000000000000" pitchFamily="34" charset="-128"/>
                  <a:ea typeface="Hiragino Sans W4" panose="020B0400000000000000" pitchFamily="34" charset="-128"/>
                </a:rPr>
                <a:t>Unresolved leptonic (Kaci et al, 2024)</a:t>
              </a:r>
            </a:p>
          </p:txBody>
        </p:sp>
      </p:grpSp>
      <p:sp>
        <p:nvSpPr>
          <p:cNvPr id="26" name="テキスト ボックス 25">
            <a:extLst>
              <a:ext uri="{FF2B5EF4-FFF2-40B4-BE49-F238E27FC236}">
                <a16:creationId xmlns:a16="http://schemas.microsoft.com/office/drawing/2014/main" xmlns="" id="{12C6C8CA-3321-960B-648C-A4D9DA5C7CC3}"/>
              </a:ext>
            </a:extLst>
          </p:cNvPr>
          <p:cNvSpPr txBox="1"/>
          <p:nvPr/>
        </p:nvSpPr>
        <p:spPr>
          <a:xfrm>
            <a:off x="55708" y="6285956"/>
            <a:ext cx="4900701" cy="523220"/>
          </a:xfrm>
          <a:prstGeom prst="rect">
            <a:avLst/>
          </a:prstGeom>
          <a:noFill/>
        </p:spPr>
        <p:txBody>
          <a:bodyPr wrap="none" rtlCol="0">
            <a:spAutoFit/>
          </a:bodyPr>
          <a:lstStyle/>
          <a:p>
            <a:r>
              <a:rPr kumimoji="1" lang="en-US" altLang="ja-JP" sz="1400" dirty="0">
                <a:latin typeface="Hiragino Sans W4" panose="020B0400000000000000" pitchFamily="34" charset="-128"/>
                <a:ea typeface="Hiragino Sans W4" panose="020B0400000000000000" pitchFamily="34" charset="-128"/>
              </a:rPr>
              <a:t>1. </a:t>
            </a:r>
            <a:r>
              <a:rPr lang="en-US" altLang="ja-JP" sz="1400" dirty="0">
                <a:latin typeface="Hiragino Sans W4" panose="020B0400000000000000" pitchFamily="34" charset="-128"/>
                <a:ea typeface="Hiragino Sans W4" panose="020B0400000000000000" pitchFamily="34" charset="-128"/>
              </a:rPr>
              <a:t>Kaci</a:t>
            </a:r>
            <a:r>
              <a:rPr kumimoji="1" lang="en-US" altLang="ja-JP" sz="1400" dirty="0">
                <a:latin typeface="Hiragino Sans W4" panose="020B0400000000000000" pitchFamily="34" charset="-128"/>
                <a:ea typeface="Hiragino Sans W4" panose="020B0400000000000000" pitchFamily="34" charset="-128"/>
              </a:rPr>
              <a:t> et al., </a:t>
            </a:r>
            <a:r>
              <a:rPr kumimoji="1" lang="en-US" altLang="ja-JP" sz="1400" dirty="0" err="1">
                <a:latin typeface="Hiragino Sans W4" panose="020B0400000000000000" pitchFamily="34" charset="-128"/>
                <a:ea typeface="Hiragino Sans W4" panose="020B0400000000000000" pitchFamily="34" charset="-128"/>
              </a:rPr>
              <a:t>ApJL</a:t>
            </a:r>
            <a:r>
              <a:rPr kumimoji="1" lang="en-US" altLang="ja-JP" sz="1400" dirty="0">
                <a:latin typeface="Hiragino Sans W4" panose="020B0400000000000000" pitchFamily="34" charset="-128"/>
                <a:ea typeface="Hiragino Sans W4" panose="020B0400000000000000" pitchFamily="34" charset="-128"/>
              </a:rPr>
              <a:t> 975, L6 (2024)</a:t>
            </a:r>
          </a:p>
          <a:p>
            <a:r>
              <a:rPr lang="en-US" altLang="ja-JP" sz="1400" dirty="0">
                <a:latin typeface="Hiragino Sans W4" panose="020B0400000000000000" pitchFamily="34" charset="-128"/>
                <a:ea typeface="Hiragino Sans W4" panose="020B0400000000000000" pitchFamily="34" charset="-128"/>
              </a:rPr>
              <a:t>2. </a:t>
            </a:r>
            <a:r>
              <a:rPr kumimoji="1" lang="en-US" altLang="ja-JP" sz="1400" dirty="0" err="1">
                <a:latin typeface="Hiragino Sans W4" panose="020B0400000000000000" pitchFamily="34" charset="-128"/>
                <a:ea typeface="Hiragino Sans W4" panose="020B0400000000000000" pitchFamily="34" charset="-128"/>
              </a:rPr>
              <a:t>IceCube</a:t>
            </a:r>
            <a:r>
              <a:rPr kumimoji="1" lang="en-US" altLang="ja-JP" sz="1400" dirty="0">
                <a:latin typeface="Hiragino Sans W4" panose="020B0400000000000000" pitchFamily="34" charset="-128"/>
                <a:ea typeface="Hiragino Sans W4" panose="020B0400000000000000" pitchFamily="34" charset="-128"/>
              </a:rPr>
              <a:t> Collaboration, Science 380, 1338 (2023)</a:t>
            </a:r>
          </a:p>
        </p:txBody>
      </p:sp>
      <p:sp>
        <p:nvSpPr>
          <p:cNvPr id="3" name="テキスト ボックス 2">
            <a:extLst>
              <a:ext uri="{FF2B5EF4-FFF2-40B4-BE49-F238E27FC236}">
                <a16:creationId xmlns:a16="http://schemas.microsoft.com/office/drawing/2014/main" xmlns="" id="{FC47C92D-8816-25EB-0033-D9EBB055ADE4}"/>
              </a:ext>
            </a:extLst>
          </p:cNvPr>
          <p:cNvSpPr txBox="1"/>
          <p:nvPr/>
        </p:nvSpPr>
        <p:spPr>
          <a:xfrm>
            <a:off x="0" y="0"/>
            <a:ext cx="5819222" cy="553998"/>
          </a:xfrm>
          <a:prstGeom prst="rect">
            <a:avLst/>
          </a:prstGeom>
          <a:noFill/>
        </p:spPr>
        <p:txBody>
          <a:bodyPr wrap="none" rtlCol="0">
            <a:spAutoFit/>
          </a:bodyPr>
          <a:lstStyle/>
          <a:p>
            <a:r>
              <a:rPr kumimoji="1" lang="en-US" altLang="ja-JP" sz="3000" dirty="0">
                <a:latin typeface="Hiragino Sans W4" panose="020B0400000000000000" pitchFamily="34" charset="-128"/>
                <a:ea typeface="Hiragino Sans W4" panose="020B0400000000000000" pitchFamily="34" charset="-128"/>
              </a:rPr>
              <a:t>Nature of the Tibet GDE Flux</a:t>
            </a:r>
            <a:endParaRPr kumimoji="1" lang="ja-JP" altLang="en-US" sz="3000">
              <a:latin typeface="Hiragino Sans W4" panose="020B0400000000000000" pitchFamily="34" charset="-128"/>
              <a:ea typeface="Hiragino Sans W4" panose="020B0400000000000000" pitchFamily="34" charset="-128"/>
            </a:endParaRPr>
          </a:p>
        </p:txBody>
      </p:sp>
      <p:sp>
        <p:nvSpPr>
          <p:cNvPr id="4" name="テキスト ボックス 3">
            <a:extLst>
              <a:ext uri="{FF2B5EF4-FFF2-40B4-BE49-F238E27FC236}">
                <a16:creationId xmlns:a16="http://schemas.microsoft.com/office/drawing/2014/main" xmlns="" id="{9848D04C-3C30-B275-2F62-DEAD6FE7FF4D}"/>
              </a:ext>
            </a:extLst>
          </p:cNvPr>
          <p:cNvSpPr txBox="1"/>
          <p:nvPr/>
        </p:nvSpPr>
        <p:spPr>
          <a:xfrm>
            <a:off x="9080928" y="238340"/>
            <a:ext cx="3015569" cy="307777"/>
          </a:xfrm>
          <a:prstGeom prst="rect">
            <a:avLst/>
          </a:prstGeom>
          <a:noFill/>
        </p:spPr>
        <p:txBody>
          <a:bodyPr wrap="none" rtlCol="0">
            <a:spAutoFit/>
          </a:bodyPr>
          <a:lstStyle/>
          <a:p>
            <a:r>
              <a:rPr lang="en-US" altLang="ja-JP" sz="1400" dirty="0">
                <a:latin typeface="Hiragino Sans W4" panose="020B0400000000000000" pitchFamily="34" charset="-128"/>
                <a:ea typeface="Hiragino Sans W4" panose="020B0400000000000000" pitchFamily="34" charset="-128"/>
              </a:rPr>
              <a:t>S.K. et al., </a:t>
            </a:r>
            <a:r>
              <a:rPr lang="en-US" altLang="ja-JP" sz="1400" dirty="0" err="1">
                <a:latin typeface="Hiragino Sans W4" panose="020B0400000000000000" pitchFamily="34" charset="-128"/>
                <a:ea typeface="Hiragino Sans W4" panose="020B0400000000000000" pitchFamily="34" charset="-128"/>
              </a:rPr>
              <a:t>ApJL</a:t>
            </a:r>
            <a:r>
              <a:rPr lang="en-US" altLang="ja-JP" sz="1400" dirty="0">
                <a:latin typeface="Hiragino Sans W4" panose="020B0400000000000000" pitchFamily="34" charset="-128"/>
                <a:ea typeface="Hiragino Sans W4" panose="020B0400000000000000" pitchFamily="34" charset="-128"/>
              </a:rPr>
              <a:t> 977, L3 (2024)</a:t>
            </a:r>
          </a:p>
        </p:txBody>
      </p:sp>
      <p:pic>
        <p:nvPicPr>
          <p:cNvPr id="8" name="図 7">
            <a:extLst>
              <a:ext uri="{FF2B5EF4-FFF2-40B4-BE49-F238E27FC236}">
                <a16:creationId xmlns:a16="http://schemas.microsoft.com/office/drawing/2014/main" xmlns="" id="{2E6BA4E4-EE3A-6CD0-E9CD-A48019382B42}"/>
              </a:ext>
            </a:extLst>
          </p:cNvPr>
          <p:cNvPicPr>
            <a:picLocks noChangeAspect="1"/>
          </p:cNvPicPr>
          <p:nvPr/>
        </p:nvPicPr>
        <p:blipFill>
          <a:blip r:embed="rId3"/>
          <a:stretch>
            <a:fillRect/>
          </a:stretch>
        </p:blipFill>
        <p:spPr>
          <a:xfrm>
            <a:off x="5609325" y="1111548"/>
            <a:ext cx="6459061" cy="3744168"/>
          </a:xfrm>
          <a:prstGeom prst="rect">
            <a:avLst/>
          </a:prstGeom>
        </p:spPr>
      </p:pic>
      <p:sp>
        <p:nvSpPr>
          <p:cNvPr id="10" name="テキスト ボックス 9">
            <a:extLst>
              <a:ext uri="{FF2B5EF4-FFF2-40B4-BE49-F238E27FC236}">
                <a16:creationId xmlns:a16="http://schemas.microsoft.com/office/drawing/2014/main" xmlns="" id="{D6BB84B2-5609-DF02-3304-A43CC422840E}"/>
              </a:ext>
            </a:extLst>
          </p:cNvPr>
          <p:cNvSpPr txBox="1"/>
          <p:nvPr/>
        </p:nvSpPr>
        <p:spPr>
          <a:xfrm>
            <a:off x="6318656" y="4956954"/>
            <a:ext cx="4709944" cy="400110"/>
          </a:xfrm>
          <a:prstGeom prst="rect">
            <a:avLst/>
          </a:prstGeom>
          <a:noFill/>
        </p:spPr>
        <p:txBody>
          <a:bodyPr wrap="none" rtlCol="0">
            <a:spAutoFit/>
          </a:bodyPr>
          <a:lstStyle/>
          <a:p>
            <a:r>
              <a:rPr kumimoji="1" lang="en-US" altLang="ja-JP" sz="2000" dirty="0">
                <a:latin typeface="Hiragino Sans W4" panose="020B0400000000000000" pitchFamily="34" charset="-128"/>
                <a:ea typeface="Hiragino Sans W4" panose="020B0400000000000000" pitchFamily="34" charset="-128"/>
              </a:rPr>
              <a:t>Consistent w/ </a:t>
            </a:r>
            <a:r>
              <a:rPr kumimoji="1" lang="en-US" altLang="ja-JP" sz="2000" dirty="0" err="1">
                <a:latin typeface="Hiragino Sans W4" panose="020B0400000000000000" pitchFamily="34" charset="-128"/>
                <a:ea typeface="Hiragino Sans W4" panose="020B0400000000000000" pitchFamily="34" charset="-128"/>
              </a:rPr>
              <a:t>ICν</a:t>
            </a:r>
            <a:r>
              <a:rPr kumimoji="1" lang="ja-JP" altLang="en-US" sz="2000">
                <a:latin typeface="Hiragino Sans W4" panose="020B0400000000000000" pitchFamily="34" charset="-128"/>
                <a:ea typeface="Hiragino Sans W4" panose="020B0400000000000000" pitchFamily="34" charset="-128"/>
              </a:rPr>
              <a:t> </a:t>
            </a:r>
            <a:r>
              <a:rPr kumimoji="1" lang="en-US" altLang="ja-JP" sz="2000" dirty="0">
                <a:latin typeface="Hiragino Sans W4" panose="020B0400000000000000" pitchFamily="34" charset="-128"/>
                <a:ea typeface="Hiragino Sans W4" panose="020B0400000000000000" pitchFamily="34" charset="-128"/>
              </a:rPr>
              <a:t>flux (π</a:t>
            </a:r>
            <a:r>
              <a:rPr kumimoji="1" lang="en-US" altLang="ja-JP" sz="2000" baseline="30000" dirty="0">
                <a:latin typeface="Hiragino Sans W4" panose="020B0400000000000000" pitchFamily="34" charset="-128"/>
                <a:ea typeface="Hiragino Sans W4" panose="020B0400000000000000" pitchFamily="34" charset="-128"/>
              </a:rPr>
              <a:t>0</a:t>
            </a:r>
            <a:r>
              <a:rPr kumimoji="1" lang="en-US" altLang="ja-JP" sz="2000" dirty="0">
                <a:latin typeface="Hiragino Sans W4" panose="020B0400000000000000" pitchFamily="34" charset="-128"/>
                <a:ea typeface="Hiragino Sans W4" panose="020B0400000000000000" pitchFamily="34" charset="-128"/>
              </a:rPr>
              <a:t> model)</a:t>
            </a:r>
          </a:p>
        </p:txBody>
      </p:sp>
      <p:sp>
        <p:nvSpPr>
          <p:cNvPr id="11" name="テキスト ボックス 10">
            <a:extLst>
              <a:ext uri="{FF2B5EF4-FFF2-40B4-BE49-F238E27FC236}">
                <a16:creationId xmlns:a16="http://schemas.microsoft.com/office/drawing/2014/main" xmlns="" id="{B546A683-A0D7-5949-BC22-A6CCE4D6146F}"/>
              </a:ext>
            </a:extLst>
          </p:cNvPr>
          <p:cNvSpPr txBox="1"/>
          <p:nvPr/>
        </p:nvSpPr>
        <p:spPr>
          <a:xfrm>
            <a:off x="7097051" y="810255"/>
            <a:ext cx="4123245" cy="369332"/>
          </a:xfrm>
          <a:prstGeom prst="rect">
            <a:avLst/>
          </a:prstGeom>
          <a:noFill/>
        </p:spPr>
        <p:txBody>
          <a:bodyPr wrap="none" rtlCol="0">
            <a:spAutoFit/>
          </a:bodyPr>
          <a:lstStyle/>
          <a:p>
            <a:r>
              <a:rPr kumimoji="1" lang="en-US" altLang="ja-JP" dirty="0" err="1">
                <a:latin typeface="Hiragino Sans W4" panose="020B0400000000000000" pitchFamily="34" charset="-128"/>
                <a:ea typeface="Hiragino Sans W4" panose="020B0400000000000000" pitchFamily="34" charset="-128"/>
              </a:rPr>
              <a:t>IceCube</a:t>
            </a:r>
            <a:r>
              <a:rPr kumimoji="1" lang="en-US" altLang="ja-JP" dirty="0">
                <a:latin typeface="Hiragino Sans W4" panose="020B0400000000000000" pitchFamily="34" charset="-128"/>
                <a:ea typeface="Hiragino Sans W4" panose="020B0400000000000000" pitchFamily="34" charset="-128"/>
              </a:rPr>
              <a:t> Galactic </a:t>
            </a:r>
            <a:r>
              <a:rPr kumimoji="1" lang="en-US" altLang="ja-JP" dirty="0" err="1">
                <a:latin typeface="Hiragino Sans W4" panose="020B0400000000000000" pitchFamily="34" charset="-128"/>
                <a:ea typeface="Hiragino Sans W4" panose="020B0400000000000000" pitchFamily="34" charset="-128"/>
              </a:rPr>
              <a:t>ν</a:t>
            </a:r>
            <a:r>
              <a:rPr kumimoji="1" lang="en-US" altLang="ja-JP" dirty="0">
                <a:latin typeface="Hiragino Sans W4" panose="020B0400000000000000" pitchFamily="34" charset="-128"/>
                <a:ea typeface="Hiragino Sans W4" panose="020B0400000000000000" pitchFamily="34" charset="-128"/>
              </a:rPr>
              <a:t> &amp; Tibet GDE</a:t>
            </a:r>
            <a:r>
              <a:rPr kumimoji="1" lang="en-US" altLang="ja-JP" baseline="30000" dirty="0">
                <a:latin typeface="Hiragino Sans W4" panose="020B0400000000000000" pitchFamily="34" charset="-128"/>
                <a:ea typeface="Hiragino Sans W4" panose="020B0400000000000000" pitchFamily="34" charset="-128"/>
              </a:rPr>
              <a:t>2</a:t>
            </a:r>
            <a:endParaRPr kumimoji="1" lang="ja-JP" altLang="en-US" baseline="30000">
              <a:latin typeface="Hiragino Sans W4" panose="020B0400000000000000" pitchFamily="34" charset="-128"/>
              <a:ea typeface="Hiragino Sans W4" panose="020B0400000000000000" pitchFamily="34" charset="-128"/>
            </a:endParaRPr>
          </a:p>
        </p:txBody>
      </p:sp>
      <p:sp>
        <p:nvSpPr>
          <p:cNvPr id="12" name="テキスト ボックス 11">
            <a:extLst>
              <a:ext uri="{FF2B5EF4-FFF2-40B4-BE49-F238E27FC236}">
                <a16:creationId xmlns:a16="http://schemas.microsoft.com/office/drawing/2014/main" xmlns="" id="{85B75200-6565-DE12-80D8-6C9DE242C779}"/>
              </a:ext>
            </a:extLst>
          </p:cNvPr>
          <p:cNvSpPr txBox="1"/>
          <p:nvPr/>
        </p:nvSpPr>
        <p:spPr>
          <a:xfrm>
            <a:off x="105322" y="650429"/>
            <a:ext cx="5799986" cy="369332"/>
          </a:xfrm>
          <a:prstGeom prst="rect">
            <a:avLst/>
          </a:prstGeom>
          <a:noFill/>
        </p:spPr>
        <p:txBody>
          <a:bodyPr wrap="none" rtlCol="0">
            <a:spAutoFit/>
          </a:bodyPr>
          <a:lstStyle/>
          <a:p>
            <a:r>
              <a:rPr lang="en-US" altLang="ja-JP" dirty="0">
                <a:latin typeface="Hiragino Sans W4" panose="020B0400000000000000" pitchFamily="34" charset="-128"/>
                <a:ea typeface="Hiragino Sans W4" panose="020B0400000000000000" pitchFamily="34" charset="-128"/>
              </a:rPr>
              <a:t>Estimation of unresolved Leptonic contribution</a:t>
            </a:r>
            <a:r>
              <a:rPr lang="en-US" altLang="ja-JP" baseline="30000" dirty="0">
                <a:latin typeface="Hiragino Sans W4" panose="020B0400000000000000" pitchFamily="34" charset="-128"/>
                <a:ea typeface="Hiragino Sans W4" panose="020B0400000000000000" pitchFamily="34" charset="-128"/>
              </a:rPr>
              <a:t>1</a:t>
            </a:r>
            <a:endParaRPr kumimoji="1" lang="ja-JP" altLang="en-US" baseline="30000">
              <a:latin typeface="Hiragino Sans W4" panose="020B0400000000000000" pitchFamily="34" charset="-128"/>
              <a:ea typeface="Hiragino Sans W4" panose="020B0400000000000000" pitchFamily="34" charset="-128"/>
            </a:endParaRPr>
          </a:p>
        </p:txBody>
      </p:sp>
      <p:sp>
        <p:nvSpPr>
          <p:cNvPr id="13" name="テキスト ボックス 12">
            <a:extLst>
              <a:ext uri="{FF2B5EF4-FFF2-40B4-BE49-F238E27FC236}">
                <a16:creationId xmlns:a16="http://schemas.microsoft.com/office/drawing/2014/main" xmlns="" id="{E418B147-7BFC-C9CB-B893-A9ADABD91F7B}"/>
              </a:ext>
            </a:extLst>
          </p:cNvPr>
          <p:cNvSpPr txBox="1"/>
          <p:nvPr/>
        </p:nvSpPr>
        <p:spPr>
          <a:xfrm>
            <a:off x="2433779" y="5749797"/>
            <a:ext cx="7324441" cy="461665"/>
          </a:xfrm>
          <a:prstGeom prst="rect">
            <a:avLst/>
          </a:prstGeom>
          <a:solidFill>
            <a:srgbClr val="FFFF00"/>
          </a:solidFill>
        </p:spPr>
        <p:txBody>
          <a:bodyPr wrap="none" rtlCol="0">
            <a:spAutoFit/>
          </a:bodyPr>
          <a:lstStyle/>
          <a:p>
            <a:r>
              <a:rPr lang="en-US" altLang="ja-JP" sz="2400" b="1" dirty="0">
                <a:solidFill>
                  <a:srgbClr val="FF0000"/>
                </a:solidFill>
                <a:latin typeface="Hiragino Sans W4" panose="020B0400000000000000" pitchFamily="34" charset="-128"/>
                <a:ea typeface="Hiragino Sans W4" panose="020B0400000000000000" pitchFamily="34" charset="-128"/>
              </a:rPr>
              <a:t>Supporting the hadronic origin of Tibet GDE</a:t>
            </a:r>
            <a:endParaRPr kumimoji="1" lang="ja-JP" altLang="en-US" sz="2400" b="1">
              <a:solidFill>
                <a:srgbClr val="FF0000"/>
              </a:solidFill>
              <a:latin typeface="Hiragino Sans W4" panose="020B0400000000000000" pitchFamily="34" charset="-128"/>
              <a:ea typeface="Hiragino Sans W4" panose="020B0400000000000000" pitchFamily="34" charset="-128"/>
            </a:endParaRPr>
          </a:p>
        </p:txBody>
      </p:sp>
      <p:sp>
        <p:nvSpPr>
          <p:cNvPr id="2" name="スライド番号プレースホルダー 1">
            <a:extLst>
              <a:ext uri="{FF2B5EF4-FFF2-40B4-BE49-F238E27FC236}">
                <a16:creationId xmlns:a16="http://schemas.microsoft.com/office/drawing/2014/main" xmlns="" id="{53E40CBD-AD29-70F0-4F09-FD8E9AEA4FB5}"/>
              </a:ext>
            </a:extLst>
          </p:cNvPr>
          <p:cNvSpPr>
            <a:spLocks noGrp="1"/>
          </p:cNvSpPr>
          <p:nvPr>
            <p:ph type="sldNum" sz="quarter" idx="12"/>
          </p:nvPr>
        </p:nvSpPr>
        <p:spPr/>
        <p:txBody>
          <a:bodyPr/>
          <a:lstStyle/>
          <a:p>
            <a:fld id="{7391B0E1-8AAF-844E-991B-0815B82E6915}" type="slidenum">
              <a:rPr kumimoji="1" lang="ja-JP" altLang="en-US" smtClean="0"/>
              <a:t>33</a:t>
            </a:fld>
            <a:endParaRPr kumimoji="1" lang="ja-JP" altLang="en-US"/>
          </a:p>
        </p:txBody>
      </p:sp>
    </p:spTree>
    <p:extLst>
      <p:ext uri="{BB962C8B-B14F-4D97-AF65-F5344CB8AC3E}">
        <p14:creationId xmlns:p14="http://schemas.microsoft.com/office/powerpoint/2010/main" val="107202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6B786E6-F78B-E8BD-7543-F21D56BE26E4}"/>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xmlns="" id="{E32B0315-9E84-9FE9-DC04-C7FA0B9E2E92}"/>
              </a:ext>
            </a:extLst>
          </p:cNvPr>
          <p:cNvSpPr txBox="1"/>
          <p:nvPr/>
        </p:nvSpPr>
        <p:spPr>
          <a:xfrm>
            <a:off x="0" y="0"/>
            <a:ext cx="5819222" cy="553998"/>
          </a:xfrm>
          <a:prstGeom prst="rect">
            <a:avLst/>
          </a:prstGeom>
          <a:noFill/>
        </p:spPr>
        <p:txBody>
          <a:bodyPr wrap="none" rtlCol="0">
            <a:spAutoFit/>
          </a:bodyPr>
          <a:lstStyle/>
          <a:p>
            <a:r>
              <a:rPr kumimoji="1" lang="en-US" altLang="ja-JP" sz="3000" dirty="0">
                <a:latin typeface="Hiragino Sans W4" panose="020B0400000000000000" pitchFamily="34" charset="-128"/>
                <a:ea typeface="Hiragino Sans W4" panose="020B0400000000000000" pitchFamily="34" charset="-128"/>
              </a:rPr>
              <a:t>Nature of the Tibet GDE Flux</a:t>
            </a:r>
            <a:endParaRPr kumimoji="1" lang="ja-JP" altLang="en-US" sz="3000">
              <a:latin typeface="Hiragino Sans W4" panose="020B0400000000000000" pitchFamily="34" charset="-128"/>
              <a:ea typeface="Hiragino Sans W4" panose="020B0400000000000000" pitchFamily="34" charset="-128"/>
            </a:endParaRPr>
          </a:p>
        </p:txBody>
      </p:sp>
      <p:sp>
        <p:nvSpPr>
          <p:cNvPr id="4" name="テキスト ボックス 3">
            <a:extLst>
              <a:ext uri="{FF2B5EF4-FFF2-40B4-BE49-F238E27FC236}">
                <a16:creationId xmlns:a16="http://schemas.microsoft.com/office/drawing/2014/main" xmlns="" id="{0B4CE880-CE9C-134B-EAA0-9DA5233AD541}"/>
              </a:ext>
            </a:extLst>
          </p:cNvPr>
          <p:cNvSpPr txBox="1"/>
          <p:nvPr/>
        </p:nvSpPr>
        <p:spPr>
          <a:xfrm>
            <a:off x="9176431" y="64516"/>
            <a:ext cx="3015569" cy="307777"/>
          </a:xfrm>
          <a:prstGeom prst="rect">
            <a:avLst/>
          </a:prstGeom>
          <a:noFill/>
        </p:spPr>
        <p:txBody>
          <a:bodyPr wrap="none" rtlCol="0">
            <a:spAutoFit/>
          </a:bodyPr>
          <a:lstStyle/>
          <a:p>
            <a:r>
              <a:rPr lang="en-US" altLang="ja-JP" sz="1400" dirty="0">
                <a:latin typeface="Hiragino Sans W4" panose="020B0400000000000000" pitchFamily="34" charset="-128"/>
                <a:ea typeface="Hiragino Sans W4" panose="020B0400000000000000" pitchFamily="34" charset="-128"/>
              </a:rPr>
              <a:t>S.K. et al., </a:t>
            </a:r>
            <a:r>
              <a:rPr lang="en-US" altLang="ja-JP" sz="1400" dirty="0" err="1">
                <a:latin typeface="Hiragino Sans W4" panose="020B0400000000000000" pitchFamily="34" charset="-128"/>
                <a:ea typeface="Hiragino Sans W4" panose="020B0400000000000000" pitchFamily="34" charset="-128"/>
              </a:rPr>
              <a:t>ApJL</a:t>
            </a:r>
            <a:r>
              <a:rPr lang="en-US" altLang="ja-JP" sz="1400" dirty="0">
                <a:latin typeface="Hiragino Sans W4" panose="020B0400000000000000" pitchFamily="34" charset="-128"/>
                <a:ea typeface="Hiragino Sans W4" panose="020B0400000000000000" pitchFamily="34" charset="-128"/>
              </a:rPr>
              <a:t> 977, L3 (2024)</a:t>
            </a:r>
          </a:p>
        </p:txBody>
      </p:sp>
      <p:sp>
        <p:nvSpPr>
          <p:cNvPr id="6" name="テキスト ボックス 5">
            <a:extLst>
              <a:ext uri="{FF2B5EF4-FFF2-40B4-BE49-F238E27FC236}">
                <a16:creationId xmlns:a16="http://schemas.microsoft.com/office/drawing/2014/main" xmlns="" id="{75C41710-AEEC-6664-2C95-4C8BA9ABAC68}"/>
              </a:ext>
            </a:extLst>
          </p:cNvPr>
          <p:cNvSpPr txBox="1"/>
          <p:nvPr/>
        </p:nvSpPr>
        <p:spPr>
          <a:xfrm>
            <a:off x="5798372" y="1452282"/>
            <a:ext cx="184731" cy="369332"/>
          </a:xfrm>
          <a:prstGeom prst="rect">
            <a:avLst/>
          </a:prstGeom>
          <a:noFill/>
        </p:spPr>
        <p:txBody>
          <a:bodyPr wrap="none" rtlCol="0">
            <a:spAutoFit/>
          </a:bodyPr>
          <a:lstStyle/>
          <a:p>
            <a:endParaRPr kumimoji="1" lang="ja-JP" altLang="en-US"/>
          </a:p>
        </p:txBody>
      </p:sp>
      <p:sp>
        <p:nvSpPr>
          <p:cNvPr id="13" name="テキスト ボックス 12">
            <a:extLst>
              <a:ext uri="{FF2B5EF4-FFF2-40B4-BE49-F238E27FC236}">
                <a16:creationId xmlns:a16="http://schemas.microsoft.com/office/drawing/2014/main" xmlns="" id="{E663F181-BCF8-FF6A-C724-AFA032BFD7BA}"/>
              </a:ext>
            </a:extLst>
          </p:cNvPr>
          <p:cNvSpPr txBox="1"/>
          <p:nvPr/>
        </p:nvSpPr>
        <p:spPr>
          <a:xfrm>
            <a:off x="2487473" y="5416954"/>
            <a:ext cx="7308411" cy="461665"/>
          </a:xfrm>
          <a:prstGeom prst="rect">
            <a:avLst/>
          </a:prstGeom>
          <a:solidFill>
            <a:srgbClr val="FFFF00"/>
          </a:solidFill>
        </p:spPr>
        <p:txBody>
          <a:bodyPr wrap="none" rtlCol="0">
            <a:spAutoFit/>
          </a:bodyPr>
          <a:lstStyle/>
          <a:p>
            <a:r>
              <a:rPr lang="en-US" altLang="ja-JP" sz="2400" b="1" dirty="0">
                <a:solidFill>
                  <a:srgbClr val="FF0000"/>
                </a:solidFill>
                <a:latin typeface="Hiragino Sans W4" panose="020B0400000000000000" pitchFamily="34" charset="-128"/>
                <a:ea typeface="Hiragino Sans W4" panose="020B0400000000000000" pitchFamily="34" charset="-128"/>
              </a:rPr>
              <a:t>Supporting the diffusive origin of Tibet GDE</a:t>
            </a:r>
            <a:endParaRPr kumimoji="1" lang="ja-JP" altLang="en-US" sz="2400" b="1">
              <a:solidFill>
                <a:srgbClr val="FF0000"/>
              </a:solidFill>
              <a:latin typeface="Hiragino Sans W4" panose="020B0400000000000000" pitchFamily="34" charset="-128"/>
              <a:ea typeface="Hiragino Sans W4" panose="020B0400000000000000" pitchFamily="34" charset="-128"/>
            </a:endParaRPr>
          </a:p>
        </p:txBody>
      </p:sp>
      <p:sp>
        <p:nvSpPr>
          <p:cNvPr id="5" name="テキスト ボックス 4">
            <a:extLst>
              <a:ext uri="{FF2B5EF4-FFF2-40B4-BE49-F238E27FC236}">
                <a16:creationId xmlns:a16="http://schemas.microsoft.com/office/drawing/2014/main" xmlns="" id="{98ADA26C-12E7-20D1-8EB9-3A740C48415D}"/>
              </a:ext>
            </a:extLst>
          </p:cNvPr>
          <p:cNvSpPr txBox="1"/>
          <p:nvPr/>
        </p:nvSpPr>
        <p:spPr>
          <a:xfrm>
            <a:off x="838200" y="6031805"/>
            <a:ext cx="10962462" cy="400110"/>
          </a:xfrm>
          <a:prstGeom prst="rect">
            <a:avLst/>
          </a:prstGeom>
          <a:noFill/>
        </p:spPr>
        <p:txBody>
          <a:bodyPr wrap="square">
            <a:spAutoFit/>
          </a:bodyPr>
          <a:lstStyle/>
          <a:p>
            <a:pPr>
              <a:spcAft>
                <a:spcPts val="200"/>
              </a:spcAft>
            </a:pPr>
            <a:r>
              <a:rPr lang="en-US" altLang="ja-JP" sz="2000" dirty="0">
                <a:latin typeface="Hiragino Sans W4" panose="020B0400000000000000" pitchFamily="34" charset="-128"/>
                <a:ea typeface="Hiragino Sans W4" panose="020B0400000000000000" pitchFamily="34" charset="-128"/>
              </a:rPr>
              <a:t>※ Significant contribution from unresolved hadronic sources cannot be ruled out</a:t>
            </a:r>
          </a:p>
        </p:txBody>
      </p:sp>
      <p:sp>
        <p:nvSpPr>
          <p:cNvPr id="9" name="テキスト ボックス 8">
            <a:extLst>
              <a:ext uri="{FF2B5EF4-FFF2-40B4-BE49-F238E27FC236}">
                <a16:creationId xmlns:a16="http://schemas.microsoft.com/office/drawing/2014/main" xmlns="" id="{12E87D0C-FE47-0895-4FD3-F7FE12494FBE}"/>
              </a:ext>
            </a:extLst>
          </p:cNvPr>
          <p:cNvSpPr txBox="1"/>
          <p:nvPr/>
        </p:nvSpPr>
        <p:spPr>
          <a:xfrm>
            <a:off x="1204067" y="4872237"/>
            <a:ext cx="10230728" cy="400110"/>
          </a:xfrm>
          <a:prstGeom prst="rect">
            <a:avLst/>
          </a:prstGeom>
          <a:noFill/>
        </p:spPr>
        <p:txBody>
          <a:bodyPr wrap="square" rtlCol="0">
            <a:spAutoFit/>
          </a:bodyPr>
          <a:lstStyle/>
          <a:p>
            <a:pPr>
              <a:spcAft>
                <a:spcPts val="200"/>
              </a:spcAft>
            </a:pPr>
            <a:r>
              <a:rPr lang="en-US" altLang="ja-JP" sz="2000" dirty="0">
                <a:latin typeface="Hiragino Sans W4" panose="020B0400000000000000" pitchFamily="34" charset="-128"/>
                <a:ea typeface="Hiragino Sans W4" panose="020B0400000000000000" pitchFamily="34" charset="-128"/>
              </a:rPr>
              <a:t>(Tibet GDE – Source) is consistent w/ the GDE model of Lipari &amp; </a:t>
            </a:r>
            <a:r>
              <a:rPr lang="en-US" altLang="ja-JP" sz="2000" dirty="0" err="1">
                <a:latin typeface="Hiragino Sans W4" panose="020B0400000000000000" pitchFamily="34" charset="-128"/>
                <a:ea typeface="Hiragino Sans W4" panose="020B0400000000000000" pitchFamily="34" charset="-128"/>
              </a:rPr>
              <a:t>Vernetto</a:t>
            </a:r>
            <a:endParaRPr lang="en-US" altLang="ja-JP" sz="2000" dirty="0">
              <a:latin typeface="Hiragino Sans W4" panose="020B0400000000000000" pitchFamily="34" charset="-128"/>
              <a:ea typeface="Hiragino Sans W4" panose="020B0400000000000000" pitchFamily="34" charset="-128"/>
            </a:endParaRPr>
          </a:p>
        </p:txBody>
      </p:sp>
      <p:grpSp>
        <p:nvGrpSpPr>
          <p:cNvPr id="23" name="グループ化 22">
            <a:extLst>
              <a:ext uri="{FF2B5EF4-FFF2-40B4-BE49-F238E27FC236}">
                <a16:creationId xmlns:a16="http://schemas.microsoft.com/office/drawing/2014/main" xmlns="" id="{A25B2B78-88E2-6212-52CF-71CB536EAB45}"/>
              </a:ext>
            </a:extLst>
          </p:cNvPr>
          <p:cNvGrpSpPr/>
          <p:nvPr/>
        </p:nvGrpSpPr>
        <p:grpSpPr>
          <a:xfrm>
            <a:off x="174827" y="1146977"/>
            <a:ext cx="11861189" cy="3425929"/>
            <a:chOff x="88764" y="1146977"/>
            <a:chExt cx="11861189" cy="3425929"/>
          </a:xfrm>
        </p:grpSpPr>
        <p:pic>
          <p:nvPicPr>
            <p:cNvPr id="16" name="図 15">
              <a:extLst>
                <a:ext uri="{FF2B5EF4-FFF2-40B4-BE49-F238E27FC236}">
                  <a16:creationId xmlns:a16="http://schemas.microsoft.com/office/drawing/2014/main" xmlns="" id="{3AFBF917-E8E8-2249-EA90-8EB30DA9EE7D}"/>
                </a:ext>
              </a:extLst>
            </p:cNvPr>
            <p:cNvPicPr>
              <a:picLocks noChangeAspect="1"/>
            </p:cNvPicPr>
            <p:nvPr/>
          </p:nvPicPr>
          <p:blipFill>
            <a:blip r:embed="rId2"/>
            <a:srcRect b="52217"/>
            <a:stretch/>
          </p:blipFill>
          <p:spPr>
            <a:xfrm>
              <a:off x="88764" y="1146977"/>
              <a:ext cx="5894338" cy="3070021"/>
            </a:xfrm>
            <a:prstGeom prst="rect">
              <a:avLst/>
            </a:prstGeom>
          </p:spPr>
        </p:pic>
        <p:pic>
          <p:nvPicPr>
            <p:cNvPr id="20" name="図 19">
              <a:extLst>
                <a:ext uri="{FF2B5EF4-FFF2-40B4-BE49-F238E27FC236}">
                  <a16:creationId xmlns:a16="http://schemas.microsoft.com/office/drawing/2014/main" xmlns="" id="{972F0C7B-DC9B-7369-3C58-C1FB3D29D3C0}"/>
                </a:ext>
              </a:extLst>
            </p:cNvPr>
            <p:cNvPicPr>
              <a:picLocks noChangeAspect="1"/>
            </p:cNvPicPr>
            <p:nvPr/>
          </p:nvPicPr>
          <p:blipFill>
            <a:blip r:embed="rId2"/>
            <a:srcRect l="85" t="48470" r="-85" b="1"/>
            <a:stretch/>
          </p:blipFill>
          <p:spPr>
            <a:xfrm>
              <a:off x="6055616" y="1225809"/>
              <a:ext cx="5894337" cy="3310792"/>
            </a:xfrm>
            <a:prstGeom prst="rect">
              <a:avLst/>
            </a:prstGeom>
          </p:spPr>
        </p:pic>
        <p:pic>
          <p:nvPicPr>
            <p:cNvPr id="22" name="図 21">
              <a:extLst>
                <a:ext uri="{FF2B5EF4-FFF2-40B4-BE49-F238E27FC236}">
                  <a16:creationId xmlns:a16="http://schemas.microsoft.com/office/drawing/2014/main" xmlns="" id="{74393696-203E-8D70-65AF-491FB4B2958C}"/>
                </a:ext>
              </a:extLst>
            </p:cNvPr>
            <p:cNvPicPr>
              <a:picLocks noChangeAspect="1"/>
            </p:cNvPicPr>
            <p:nvPr/>
          </p:nvPicPr>
          <p:blipFill>
            <a:blip r:embed="rId2"/>
            <a:srcRect l="85" t="95584" r="-85" b="1"/>
            <a:stretch/>
          </p:blipFill>
          <p:spPr>
            <a:xfrm>
              <a:off x="96731" y="4289185"/>
              <a:ext cx="5894337" cy="283721"/>
            </a:xfrm>
            <a:prstGeom prst="rect">
              <a:avLst/>
            </a:prstGeom>
          </p:spPr>
        </p:pic>
      </p:grpSp>
      <p:sp>
        <p:nvSpPr>
          <p:cNvPr id="27" name="テキスト ボックス 26">
            <a:extLst>
              <a:ext uri="{FF2B5EF4-FFF2-40B4-BE49-F238E27FC236}">
                <a16:creationId xmlns:a16="http://schemas.microsoft.com/office/drawing/2014/main" xmlns="" id="{B74DF3DE-D2BD-4D33-C475-D084CD5D8915}"/>
              </a:ext>
            </a:extLst>
          </p:cNvPr>
          <p:cNvSpPr txBox="1"/>
          <p:nvPr/>
        </p:nvSpPr>
        <p:spPr>
          <a:xfrm>
            <a:off x="774569" y="671558"/>
            <a:ext cx="5059398" cy="369332"/>
          </a:xfrm>
          <a:prstGeom prst="rect">
            <a:avLst/>
          </a:prstGeom>
          <a:noFill/>
        </p:spPr>
        <p:txBody>
          <a:bodyPr wrap="none" rtlCol="0">
            <a:spAutoFit/>
          </a:bodyPr>
          <a:lstStyle/>
          <a:p>
            <a:r>
              <a:rPr kumimoji="1" lang="en-US" altLang="ja-JP" dirty="0">
                <a:latin typeface="Hiragino Sans W4" panose="020B0400000000000000" pitchFamily="34" charset="-128"/>
                <a:ea typeface="Hiragino Sans W4" panose="020B0400000000000000" pitchFamily="34" charset="-128"/>
              </a:rPr>
              <a:t>GDE in Region A (25° &lt; l &lt; 100° &amp; |b| &lt; 5°)</a:t>
            </a:r>
            <a:endParaRPr kumimoji="1" lang="ja-JP" altLang="en-US">
              <a:latin typeface="Hiragino Sans W4" panose="020B0400000000000000" pitchFamily="34" charset="-128"/>
              <a:ea typeface="Hiragino Sans W4" panose="020B0400000000000000" pitchFamily="34" charset="-128"/>
            </a:endParaRPr>
          </a:p>
        </p:txBody>
      </p:sp>
      <p:sp>
        <p:nvSpPr>
          <p:cNvPr id="28" name="正方形/長方形 27">
            <a:extLst>
              <a:ext uri="{FF2B5EF4-FFF2-40B4-BE49-F238E27FC236}">
                <a16:creationId xmlns:a16="http://schemas.microsoft.com/office/drawing/2014/main" xmlns="" id="{63149B9E-6611-FB20-B821-CDF1ECCB3326}"/>
              </a:ext>
            </a:extLst>
          </p:cNvPr>
          <p:cNvSpPr/>
          <p:nvPr/>
        </p:nvSpPr>
        <p:spPr>
          <a:xfrm>
            <a:off x="903642" y="3503855"/>
            <a:ext cx="1990165" cy="3832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xmlns="" id="{F65AE783-2B7C-CFF2-6681-8993BA8C0DFE}"/>
              </a:ext>
            </a:extLst>
          </p:cNvPr>
          <p:cNvSpPr/>
          <p:nvPr/>
        </p:nvSpPr>
        <p:spPr>
          <a:xfrm>
            <a:off x="6902823" y="3518591"/>
            <a:ext cx="1990165" cy="3832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xmlns="" id="{3C6BB082-7475-61DA-E078-336E2C43EDA6}"/>
              </a:ext>
            </a:extLst>
          </p:cNvPr>
          <p:cNvSpPr txBox="1"/>
          <p:nvPr/>
        </p:nvSpPr>
        <p:spPr>
          <a:xfrm>
            <a:off x="6719350" y="671558"/>
            <a:ext cx="5049780" cy="369332"/>
          </a:xfrm>
          <a:prstGeom prst="rect">
            <a:avLst/>
          </a:prstGeom>
          <a:noFill/>
        </p:spPr>
        <p:txBody>
          <a:bodyPr wrap="none" rtlCol="0">
            <a:spAutoFit/>
          </a:bodyPr>
          <a:lstStyle/>
          <a:p>
            <a:r>
              <a:rPr kumimoji="1" lang="en-US" altLang="ja-JP" dirty="0">
                <a:latin typeface="Hiragino Sans W4" panose="020B0400000000000000" pitchFamily="34" charset="-128"/>
                <a:ea typeface="Hiragino Sans W4" panose="020B0400000000000000" pitchFamily="34" charset="-128"/>
              </a:rPr>
              <a:t>GDE in Region B (50° &lt; l &lt; 200° &amp; |b| &lt; 5°)</a:t>
            </a:r>
            <a:endParaRPr kumimoji="1" lang="ja-JP" altLang="en-US">
              <a:latin typeface="Hiragino Sans W4" panose="020B0400000000000000" pitchFamily="34" charset="-128"/>
              <a:ea typeface="Hiragino Sans W4" panose="020B0400000000000000" pitchFamily="34" charset="-128"/>
            </a:endParaRPr>
          </a:p>
        </p:txBody>
      </p:sp>
      <p:sp>
        <p:nvSpPr>
          <p:cNvPr id="31" name="乗算記号 30">
            <a:extLst>
              <a:ext uri="{FF2B5EF4-FFF2-40B4-BE49-F238E27FC236}">
                <a16:creationId xmlns:a16="http://schemas.microsoft.com/office/drawing/2014/main" xmlns="" id="{16E14D17-686A-ADD3-EF32-447DF1A6A36D}"/>
              </a:ext>
            </a:extLst>
          </p:cNvPr>
          <p:cNvSpPr>
            <a:spLocks noChangeAspect="1"/>
          </p:cNvSpPr>
          <p:nvPr/>
        </p:nvSpPr>
        <p:spPr>
          <a:xfrm>
            <a:off x="4606721" y="1893865"/>
            <a:ext cx="288000" cy="288000"/>
          </a:xfrm>
          <a:prstGeom prst="mathMultiply">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乗算記号 31">
            <a:extLst>
              <a:ext uri="{FF2B5EF4-FFF2-40B4-BE49-F238E27FC236}">
                <a16:creationId xmlns:a16="http://schemas.microsoft.com/office/drawing/2014/main" xmlns="" id="{8DBA13BC-B2CA-762D-670C-4258E5ED1E1B}"/>
              </a:ext>
            </a:extLst>
          </p:cNvPr>
          <p:cNvSpPr>
            <a:spLocks noChangeAspect="1"/>
          </p:cNvSpPr>
          <p:nvPr/>
        </p:nvSpPr>
        <p:spPr>
          <a:xfrm>
            <a:off x="4068848" y="2097171"/>
            <a:ext cx="288000" cy="288000"/>
          </a:xfrm>
          <a:prstGeom prst="mathMultiply">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乗算記号 32">
            <a:extLst>
              <a:ext uri="{FF2B5EF4-FFF2-40B4-BE49-F238E27FC236}">
                <a16:creationId xmlns:a16="http://schemas.microsoft.com/office/drawing/2014/main" xmlns="" id="{C097195D-225F-B39F-8ACA-976465D72EA2}"/>
              </a:ext>
            </a:extLst>
          </p:cNvPr>
          <p:cNvSpPr>
            <a:spLocks noChangeAspect="1"/>
          </p:cNvSpPr>
          <p:nvPr/>
        </p:nvSpPr>
        <p:spPr>
          <a:xfrm>
            <a:off x="4288128" y="2520673"/>
            <a:ext cx="288000" cy="288000"/>
          </a:xfrm>
          <a:prstGeom prst="mathMultiply">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乗算記号 35">
            <a:extLst>
              <a:ext uri="{FF2B5EF4-FFF2-40B4-BE49-F238E27FC236}">
                <a16:creationId xmlns:a16="http://schemas.microsoft.com/office/drawing/2014/main" xmlns="" id="{3DB734AC-7623-CFB0-3E41-98A568EC3343}"/>
              </a:ext>
            </a:extLst>
          </p:cNvPr>
          <p:cNvSpPr>
            <a:spLocks noChangeAspect="1"/>
          </p:cNvSpPr>
          <p:nvPr/>
        </p:nvSpPr>
        <p:spPr>
          <a:xfrm>
            <a:off x="10568255" y="2430247"/>
            <a:ext cx="288000" cy="288000"/>
          </a:xfrm>
          <a:prstGeom prst="mathMultiply">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乗算記号 36">
            <a:extLst>
              <a:ext uri="{FF2B5EF4-FFF2-40B4-BE49-F238E27FC236}">
                <a16:creationId xmlns:a16="http://schemas.microsoft.com/office/drawing/2014/main" xmlns="" id="{12469575-1F86-F8DF-AFBB-A7B746A132A8}"/>
              </a:ext>
            </a:extLst>
          </p:cNvPr>
          <p:cNvSpPr>
            <a:spLocks noChangeAspect="1"/>
          </p:cNvSpPr>
          <p:nvPr/>
        </p:nvSpPr>
        <p:spPr>
          <a:xfrm>
            <a:off x="10249744" y="2818005"/>
            <a:ext cx="288000" cy="288000"/>
          </a:xfrm>
          <a:prstGeom prst="mathMultiply">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乗算記号 37">
            <a:extLst>
              <a:ext uri="{FF2B5EF4-FFF2-40B4-BE49-F238E27FC236}">
                <a16:creationId xmlns:a16="http://schemas.microsoft.com/office/drawing/2014/main" xmlns="" id="{937A8AEE-F24D-CA95-A438-EA734311D0D3}"/>
              </a:ext>
            </a:extLst>
          </p:cNvPr>
          <p:cNvSpPr>
            <a:spLocks noChangeAspect="1"/>
          </p:cNvSpPr>
          <p:nvPr/>
        </p:nvSpPr>
        <p:spPr>
          <a:xfrm>
            <a:off x="10027727" y="2501567"/>
            <a:ext cx="288000" cy="288000"/>
          </a:xfrm>
          <a:prstGeom prst="mathMultiply">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乗算記号 38">
            <a:extLst>
              <a:ext uri="{FF2B5EF4-FFF2-40B4-BE49-F238E27FC236}">
                <a16:creationId xmlns:a16="http://schemas.microsoft.com/office/drawing/2014/main" xmlns="" id="{55315F4A-5A97-8C6C-7CFA-A4E6E34B4ECC}"/>
              </a:ext>
            </a:extLst>
          </p:cNvPr>
          <p:cNvSpPr>
            <a:spLocks noChangeAspect="1"/>
          </p:cNvSpPr>
          <p:nvPr/>
        </p:nvSpPr>
        <p:spPr>
          <a:xfrm>
            <a:off x="903642" y="3450056"/>
            <a:ext cx="432000" cy="432000"/>
          </a:xfrm>
          <a:prstGeom prst="mathMultiply">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xmlns="" id="{FD09CFE3-4EE6-95B2-BA89-53C61BBA67A3}"/>
              </a:ext>
            </a:extLst>
          </p:cNvPr>
          <p:cNvSpPr txBox="1"/>
          <p:nvPr/>
        </p:nvSpPr>
        <p:spPr>
          <a:xfrm>
            <a:off x="1249842" y="3503855"/>
            <a:ext cx="3558988" cy="369332"/>
          </a:xfrm>
          <a:prstGeom prst="rect">
            <a:avLst/>
          </a:prstGeom>
          <a:noFill/>
        </p:spPr>
        <p:txBody>
          <a:bodyPr wrap="none" rtlCol="0">
            <a:spAutoFit/>
          </a:bodyPr>
          <a:lstStyle/>
          <a:p>
            <a:r>
              <a:rPr lang="en-US" altLang="ja-JP" dirty="0">
                <a:latin typeface="Hiragino Sans W4" panose="020B0400000000000000" pitchFamily="34" charset="-128"/>
                <a:ea typeface="Hiragino Sans W4" panose="020B0400000000000000" pitchFamily="34" charset="-128"/>
              </a:rPr>
              <a:t>: Tibet GDE </a:t>
            </a:r>
            <a:r>
              <a:rPr lang="ja-JP" altLang="en-US">
                <a:latin typeface="Hiragino Sans W4" panose="020B0400000000000000" pitchFamily="34" charset="-128"/>
                <a:ea typeface="Hiragino Sans W4" panose="020B0400000000000000" pitchFamily="34" charset="-128"/>
              </a:rPr>
              <a:t>−</a:t>
            </a:r>
            <a:r>
              <a:rPr lang="en-US" altLang="ja-JP" dirty="0">
                <a:latin typeface="Hiragino Sans W4" panose="020B0400000000000000" pitchFamily="34" charset="-128"/>
                <a:ea typeface="Hiragino Sans W4" panose="020B0400000000000000" pitchFamily="34" charset="-128"/>
              </a:rPr>
              <a:t> 1LHAASO </a:t>
            </a:r>
            <a:r>
              <a:rPr lang="en-US" altLang="ja-JP" dirty="0" err="1">
                <a:latin typeface="Hiragino Sans W4" panose="020B0400000000000000" pitchFamily="34" charset="-128"/>
                <a:ea typeface="Hiragino Sans W4" panose="020B0400000000000000" pitchFamily="34" charset="-128"/>
              </a:rPr>
              <a:t>src</a:t>
            </a:r>
            <a:r>
              <a:rPr lang="en-US" altLang="ja-JP" dirty="0">
                <a:latin typeface="Hiragino Sans W4" panose="020B0400000000000000" pitchFamily="34" charset="-128"/>
                <a:ea typeface="Hiragino Sans W4" panose="020B0400000000000000" pitchFamily="34" charset="-128"/>
              </a:rPr>
              <a:t>.</a:t>
            </a:r>
          </a:p>
        </p:txBody>
      </p:sp>
      <p:sp>
        <p:nvSpPr>
          <p:cNvPr id="25" name="テキスト ボックス 24">
            <a:extLst>
              <a:ext uri="{FF2B5EF4-FFF2-40B4-BE49-F238E27FC236}">
                <a16:creationId xmlns:a16="http://schemas.microsoft.com/office/drawing/2014/main" xmlns="" id="{3ABB2710-E8BD-A2E9-8F4B-2F7335815FD6}"/>
              </a:ext>
            </a:extLst>
          </p:cNvPr>
          <p:cNvSpPr txBox="1"/>
          <p:nvPr/>
        </p:nvSpPr>
        <p:spPr>
          <a:xfrm>
            <a:off x="6733247" y="3421697"/>
            <a:ext cx="4564070" cy="584775"/>
          </a:xfrm>
          <a:prstGeom prst="rect">
            <a:avLst/>
          </a:prstGeom>
          <a:noFill/>
        </p:spPr>
        <p:txBody>
          <a:bodyPr wrap="none" rtlCol="0">
            <a:spAutoFit/>
          </a:bodyPr>
          <a:lstStyle/>
          <a:p>
            <a:r>
              <a:rPr lang="en-US" altLang="ja-JP" sz="1600" dirty="0">
                <a:latin typeface="Hiragino Sans W4" panose="020B0400000000000000" pitchFamily="34" charset="-128"/>
                <a:ea typeface="Hiragino Sans W4" panose="020B0400000000000000" pitchFamily="34" charset="-128"/>
              </a:rPr>
              <a:t>Black solid &amp; dashed lines:</a:t>
            </a:r>
          </a:p>
          <a:p>
            <a:r>
              <a:rPr lang="en-US" altLang="ja-JP" sz="1600" dirty="0">
                <a:latin typeface="Hiragino Sans W4" panose="020B0400000000000000" pitchFamily="34" charset="-128"/>
                <a:ea typeface="Hiragino Sans W4" panose="020B0400000000000000" pitchFamily="34" charset="-128"/>
              </a:rPr>
              <a:t>Lipari &amp; </a:t>
            </a:r>
            <a:r>
              <a:rPr lang="en-US" altLang="ja-JP" sz="1600" dirty="0" err="1">
                <a:latin typeface="Hiragino Sans W4" panose="020B0400000000000000" pitchFamily="34" charset="-128"/>
                <a:ea typeface="Hiragino Sans W4" panose="020B0400000000000000" pitchFamily="34" charset="-128"/>
              </a:rPr>
              <a:t>Vernetto</a:t>
            </a:r>
            <a:r>
              <a:rPr lang="en-US" altLang="ja-JP" sz="1600" dirty="0">
                <a:latin typeface="Hiragino Sans W4" panose="020B0400000000000000" pitchFamily="34" charset="-128"/>
                <a:ea typeface="Hiragino Sans W4" panose="020B0400000000000000" pitchFamily="34" charset="-128"/>
              </a:rPr>
              <a:t> PRD 98, 043003 (2018)</a:t>
            </a:r>
          </a:p>
        </p:txBody>
      </p:sp>
      <p:sp>
        <p:nvSpPr>
          <p:cNvPr id="2" name="スライド番号プレースホルダー 1">
            <a:extLst>
              <a:ext uri="{FF2B5EF4-FFF2-40B4-BE49-F238E27FC236}">
                <a16:creationId xmlns:a16="http://schemas.microsoft.com/office/drawing/2014/main" xmlns="" id="{CCE700B3-318A-3942-FB25-7FF87813288B}"/>
              </a:ext>
            </a:extLst>
          </p:cNvPr>
          <p:cNvSpPr>
            <a:spLocks noGrp="1"/>
          </p:cNvSpPr>
          <p:nvPr>
            <p:ph type="sldNum" sz="quarter" idx="12"/>
          </p:nvPr>
        </p:nvSpPr>
        <p:spPr/>
        <p:txBody>
          <a:bodyPr/>
          <a:lstStyle/>
          <a:p>
            <a:fld id="{7391B0E1-8AAF-844E-991B-0815B82E6915}" type="slidenum">
              <a:rPr kumimoji="1" lang="ja-JP" altLang="en-US" smtClean="0"/>
              <a:t>34</a:t>
            </a:fld>
            <a:endParaRPr kumimoji="1" lang="ja-JP" altLang="en-US"/>
          </a:p>
        </p:txBody>
      </p:sp>
      <p:sp>
        <p:nvSpPr>
          <p:cNvPr id="7" name="正方形/長方形 6">
            <a:extLst>
              <a:ext uri="{FF2B5EF4-FFF2-40B4-BE49-F238E27FC236}">
                <a16:creationId xmlns:a16="http://schemas.microsoft.com/office/drawing/2014/main" xmlns="" id="{E9CEDEE8-3400-57F7-244C-6B778DA7684D}"/>
              </a:ext>
            </a:extLst>
          </p:cNvPr>
          <p:cNvSpPr/>
          <p:nvPr/>
        </p:nvSpPr>
        <p:spPr>
          <a:xfrm>
            <a:off x="1904947" y="985531"/>
            <a:ext cx="2989774" cy="246221"/>
          </a:xfrm>
          <a:prstGeom prst="rect">
            <a:avLst/>
          </a:prstGeom>
        </p:spPr>
        <p:txBody>
          <a:bodyPr wrap="square">
            <a:spAutoFit/>
          </a:bodyPr>
          <a:lstStyle/>
          <a:p>
            <a:pPr defTabSz="457177"/>
            <a:r>
              <a:rPr lang="en" altLang="ja-JP" sz="1000" dirty="0">
                <a:latin typeface="Hiragino Sans W4" panose="020B0400000000000000" pitchFamily="34" charset="-128"/>
                <a:ea typeface="Hiragino Sans W4" panose="020B0400000000000000" pitchFamily="34" charset="-128"/>
                <a:cs typeface="Times New Roman" panose="02020603050405020304" pitchFamily="18" charset="0"/>
              </a:rPr>
              <a:t>Amenomori+., PRL 126, 141101,(2021</a:t>
            </a:r>
            <a:r>
              <a:rPr lang="en-US" altLang="ja-JP" sz="1000" dirty="0">
                <a:latin typeface="Hiragino Sans W4" panose="020B0400000000000000" pitchFamily="34" charset="-128"/>
                <a:ea typeface="Hiragino Sans W4" panose="020B0400000000000000" pitchFamily="34" charset="-128"/>
                <a:cs typeface="Times New Roman" panose="02020603050405020304" pitchFamily="18" charset="0"/>
              </a:rPr>
              <a:t>)</a:t>
            </a:r>
          </a:p>
        </p:txBody>
      </p:sp>
    </p:spTree>
    <p:extLst>
      <p:ext uri="{BB962C8B-B14F-4D97-AF65-F5344CB8AC3E}">
        <p14:creationId xmlns:p14="http://schemas.microsoft.com/office/powerpoint/2010/main" val="2635369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xmlns="" id="{DA850B9D-9271-76FE-D12A-D691ACF2CF3A}"/>
              </a:ext>
            </a:extLst>
          </p:cNvPr>
          <p:cNvSpPr txBox="1"/>
          <p:nvPr/>
        </p:nvSpPr>
        <p:spPr>
          <a:xfrm>
            <a:off x="3618515" y="5753138"/>
            <a:ext cx="7912663" cy="1015663"/>
          </a:xfrm>
          <a:prstGeom prst="rect">
            <a:avLst/>
          </a:prstGeom>
          <a:solidFill>
            <a:srgbClr val="FFFF00"/>
          </a:solidFill>
        </p:spPr>
        <p:txBody>
          <a:bodyPr wrap="square" rtlCol="0">
            <a:spAutoFit/>
          </a:bodyPr>
          <a:lstStyle/>
          <a:p>
            <a:r>
              <a:rPr lang="en-US" altLang="ja-JP" sz="2000" dirty="0">
                <a:latin typeface="Hiragino Sans W4" panose="020B0400000000000000" pitchFamily="34" charset="-128"/>
                <a:ea typeface="Hiragino Sans W4" panose="020B0400000000000000" pitchFamily="34" charset="-128"/>
              </a:rPr>
              <a:t>The following scenario can explain the difference: </a:t>
            </a:r>
          </a:p>
          <a:p>
            <a:r>
              <a:rPr lang="en-US" altLang="ja-JP" sz="2000" dirty="0">
                <a:solidFill>
                  <a:srgbClr val="FF0000"/>
                </a:solidFill>
                <a:latin typeface="Hiragino Sans W4" panose="020B0400000000000000" pitchFamily="34" charset="-128"/>
                <a:ea typeface="Hiragino Sans W4" panose="020B0400000000000000" pitchFamily="34" charset="-128"/>
              </a:rPr>
              <a:t>They observe hadronic GDE, </a:t>
            </a:r>
            <a:r>
              <a:rPr lang="en-US" altLang="ja-JP" sz="2000" u="sng" dirty="0">
                <a:solidFill>
                  <a:srgbClr val="FF0000"/>
                </a:solidFill>
                <a:latin typeface="Hiragino Sans W4" panose="020B0400000000000000" pitchFamily="34" charset="-128"/>
                <a:ea typeface="Hiragino Sans W4" panose="020B0400000000000000" pitchFamily="34" charset="-128"/>
              </a:rPr>
              <a:t>but in the different Galactic latitudinal regions due to their different masking schemes</a:t>
            </a:r>
          </a:p>
        </p:txBody>
      </p:sp>
      <p:sp>
        <p:nvSpPr>
          <p:cNvPr id="2" name="テキスト ボックス 1">
            <a:extLst>
              <a:ext uri="{FF2B5EF4-FFF2-40B4-BE49-F238E27FC236}">
                <a16:creationId xmlns:a16="http://schemas.microsoft.com/office/drawing/2014/main" xmlns="" id="{740CC4E2-4AF2-B337-1D75-32A9CE5F8D87}"/>
              </a:ext>
            </a:extLst>
          </p:cNvPr>
          <p:cNvSpPr txBox="1"/>
          <p:nvPr/>
        </p:nvSpPr>
        <p:spPr>
          <a:xfrm>
            <a:off x="0" y="0"/>
            <a:ext cx="9890849" cy="553998"/>
          </a:xfrm>
          <a:prstGeom prst="rect">
            <a:avLst/>
          </a:prstGeom>
          <a:noFill/>
        </p:spPr>
        <p:txBody>
          <a:bodyPr wrap="none" rtlCol="0">
            <a:spAutoFit/>
          </a:bodyPr>
          <a:lstStyle/>
          <a:p>
            <a:r>
              <a:rPr kumimoji="1" lang="en-US" altLang="ja-JP" sz="3000" dirty="0">
                <a:latin typeface="Hiragino Sans W4" panose="020B0400000000000000" pitchFamily="34" charset="-128"/>
                <a:ea typeface="Hiragino Sans W4" panose="020B0400000000000000" pitchFamily="34" charset="-128"/>
              </a:rPr>
              <a:t>Interpretation of the Tibet &amp; LHAASO GDE Fluxes</a:t>
            </a:r>
            <a:endParaRPr kumimoji="1" lang="ja-JP" altLang="en-US" sz="3000">
              <a:latin typeface="Hiragino Sans W4" panose="020B0400000000000000" pitchFamily="34" charset="-128"/>
              <a:ea typeface="Hiragino Sans W4" panose="020B0400000000000000" pitchFamily="34" charset="-128"/>
            </a:endParaRP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xmlns="" id="{17AEFB81-28E7-D3A7-A217-17FF8AC567A3}"/>
                  </a:ext>
                </a:extLst>
              </p:cNvPr>
              <p:cNvSpPr txBox="1"/>
              <p:nvPr/>
            </p:nvSpPr>
            <p:spPr>
              <a:xfrm>
                <a:off x="137612" y="617347"/>
                <a:ext cx="12070035" cy="888192"/>
              </a:xfrm>
              <a:prstGeom prst="rect">
                <a:avLst/>
              </a:prstGeom>
              <a:solidFill>
                <a:srgbClr val="FFFF00"/>
              </a:solidFill>
            </p:spPr>
            <p:txBody>
              <a:bodyPr wrap="none" rtlCol="0">
                <a:spAutoFit/>
              </a:bodyPr>
              <a:lstStyle/>
              <a:p>
                <a14:m>
                  <m:oMath xmlns:m="http://schemas.openxmlformats.org/officeDocument/2006/math" xmlns="">
                    <m:f>
                      <m:fPr>
                        <m:ctrlPr>
                          <a:rPr kumimoji="1" lang="en-US" altLang="ja-JP" sz="3000" i="1" smtClean="0">
                            <a:latin typeface="Cambria Math" panose="02040503050406030204" pitchFamily="18" charset="0"/>
                          </a:rPr>
                        </m:ctrlPr>
                      </m:fPr>
                      <m:num>
                        <m:r>
                          <m:rPr>
                            <m:sty m:val="p"/>
                          </m:rPr>
                          <a:rPr lang="en-US" altLang="ja-JP" sz="3000">
                            <a:latin typeface="Cambria Math" panose="02040503050406030204" pitchFamily="18" charset="0"/>
                          </a:rPr>
                          <m:t>Tibet</m:t>
                        </m:r>
                        <m:r>
                          <a:rPr lang="en-US" altLang="ja-JP" sz="3000">
                            <a:latin typeface="Cambria Math" panose="02040503050406030204" pitchFamily="18" charset="0"/>
                          </a:rPr>
                          <m:t> </m:t>
                        </m:r>
                        <m:r>
                          <m:rPr>
                            <m:sty m:val="p"/>
                          </m:rPr>
                          <a:rPr lang="en-US" altLang="ja-JP" sz="3000" b="0" i="0" smtClean="0">
                            <a:latin typeface="Cambria Math" panose="02040503050406030204" pitchFamily="18" charset="0"/>
                          </a:rPr>
                          <m:t>GDE</m:t>
                        </m:r>
                        <m:r>
                          <a:rPr lang="en-US" altLang="ja-JP" sz="3000" b="0" i="0" smtClean="0">
                            <a:latin typeface="Cambria Math" panose="02040503050406030204" pitchFamily="18" charset="0"/>
                          </a:rPr>
                          <m:t> (</m:t>
                        </m:r>
                        <m:sSup>
                          <m:sSupPr>
                            <m:ctrlPr>
                              <a:rPr lang="en-US" altLang="ja-JP" sz="3000" b="0" i="1" smtClean="0">
                                <a:latin typeface="Cambria Math" panose="02040503050406030204" pitchFamily="18" charset="0"/>
                              </a:rPr>
                            </m:ctrlPr>
                          </m:sSupPr>
                          <m:e>
                            <m:r>
                              <a:rPr lang="en-US" altLang="ja-JP" sz="3000" b="0" i="1" smtClean="0">
                                <a:latin typeface="Cambria Math" panose="02040503050406030204" pitchFamily="18" charset="0"/>
                              </a:rPr>
                              <m:t>25</m:t>
                            </m:r>
                          </m:e>
                          <m:sup>
                            <m:r>
                              <a:rPr lang="en-US" altLang="ja-JP" sz="3000" b="0" i="1" smtClean="0">
                                <a:latin typeface="Cambria Math" panose="02040503050406030204" pitchFamily="18" charset="0"/>
                                <a:ea typeface="Cambria Math" panose="02040503050406030204" pitchFamily="18" charset="0"/>
                              </a:rPr>
                              <m:t>°</m:t>
                            </m:r>
                          </m:sup>
                        </m:sSup>
                        <m:r>
                          <a:rPr lang="en-US" altLang="ja-JP" sz="3000" b="0" i="1" smtClean="0">
                            <a:latin typeface="Cambria Math" panose="02040503050406030204" pitchFamily="18" charset="0"/>
                            <a:ea typeface="Cambria Math" panose="02040503050406030204" pitchFamily="18" charset="0"/>
                          </a:rPr>
                          <m:t>&lt;</m:t>
                        </m:r>
                        <m:r>
                          <a:rPr lang="en-US" altLang="ja-JP" sz="3000" b="0" i="1" smtClean="0">
                            <a:latin typeface="Cambria Math" panose="02040503050406030204" pitchFamily="18" charset="0"/>
                            <a:ea typeface="Cambria Math" panose="02040503050406030204" pitchFamily="18" charset="0"/>
                          </a:rPr>
                          <m:t>𝑙</m:t>
                        </m:r>
                        <m:r>
                          <a:rPr lang="en-US" altLang="ja-JP" sz="3000" b="0" i="1" smtClean="0">
                            <a:latin typeface="Cambria Math" panose="02040503050406030204" pitchFamily="18" charset="0"/>
                            <a:ea typeface="Cambria Math" panose="02040503050406030204" pitchFamily="18" charset="0"/>
                          </a:rPr>
                          <m:t>&lt;</m:t>
                        </m:r>
                        <m:sSup>
                          <m:sSupPr>
                            <m:ctrlPr>
                              <a:rPr lang="en-US" altLang="ja-JP" sz="3000" b="0" i="1" smtClean="0">
                                <a:latin typeface="Cambria Math" panose="02040503050406030204" pitchFamily="18" charset="0"/>
                              </a:rPr>
                            </m:ctrlPr>
                          </m:sSupPr>
                          <m:e>
                            <m:r>
                              <a:rPr lang="en-US" altLang="ja-JP" sz="3000" b="0" i="1" smtClean="0">
                                <a:latin typeface="Cambria Math" panose="02040503050406030204" pitchFamily="18" charset="0"/>
                              </a:rPr>
                              <m:t>100</m:t>
                            </m:r>
                          </m:e>
                          <m:sup>
                            <m:r>
                              <a:rPr lang="en-US" altLang="ja-JP" sz="3000" b="0" i="1" smtClean="0">
                                <a:latin typeface="Cambria Math" panose="02040503050406030204" pitchFamily="18" charset="0"/>
                                <a:ea typeface="Cambria Math" panose="02040503050406030204" pitchFamily="18" charset="0"/>
                              </a:rPr>
                              <m:t>°</m:t>
                            </m:r>
                          </m:sup>
                        </m:sSup>
                        <m:r>
                          <a:rPr lang="en-US" altLang="ja-JP" sz="3000" b="0" i="1" smtClean="0">
                            <a:latin typeface="Cambria Math" panose="02040503050406030204" pitchFamily="18" charset="0"/>
                          </a:rPr>
                          <m:t>, </m:t>
                        </m:r>
                        <m:sSup>
                          <m:sSupPr>
                            <m:ctrlPr>
                              <a:rPr lang="en-US" altLang="ja-JP" sz="3000" b="0" i="1" smtClean="0">
                                <a:latin typeface="Cambria Math" panose="02040503050406030204" pitchFamily="18" charset="0"/>
                              </a:rPr>
                            </m:ctrlPr>
                          </m:sSupPr>
                          <m:e>
                            <m:r>
                              <a:rPr lang="en-US" altLang="ja-JP" sz="3000" b="0" i="1" smtClean="0">
                                <a:latin typeface="Cambria Math" panose="02040503050406030204" pitchFamily="18" charset="0"/>
                              </a:rPr>
                              <m:t> </m:t>
                            </m:r>
                            <m:d>
                              <m:dPr>
                                <m:begChr m:val="|"/>
                                <m:endChr m:val="|"/>
                                <m:ctrlPr>
                                  <a:rPr lang="en-US" altLang="ja-JP" sz="3000" b="0" i="1" smtClean="0">
                                    <a:latin typeface="Cambria Math" panose="02040503050406030204" pitchFamily="18" charset="0"/>
                                  </a:rPr>
                                </m:ctrlPr>
                              </m:dPr>
                              <m:e>
                                <m:r>
                                  <a:rPr lang="en-US" altLang="ja-JP" sz="3000" b="0" i="1" smtClean="0">
                                    <a:latin typeface="Cambria Math" panose="02040503050406030204" pitchFamily="18" charset="0"/>
                                  </a:rPr>
                                  <m:t>𝑏</m:t>
                                </m:r>
                              </m:e>
                            </m:d>
                            <m:r>
                              <a:rPr lang="en-US" altLang="ja-JP" sz="3000" b="0" i="1" smtClean="0">
                                <a:latin typeface="Cambria Math" panose="02040503050406030204" pitchFamily="18" charset="0"/>
                              </a:rPr>
                              <m:t>&lt;5</m:t>
                            </m:r>
                          </m:e>
                          <m:sup>
                            <m:r>
                              <a:rPr lang="en-US" altLang="ja-JP" sz="3000" b="0" i="1" smtClean="0">
                                <a:latin typeface="Cambria Math" panose="02040503050406030204" pitchFamily="18" charset="0"/>
                                <a:ea typeface="Cambria Math" panose="02040503050406030204" pitchFamily="18" charset="0"/>
                              </a:rPr>
                              <m:t>°</m:t>
                            </m:r>
                          </m:sup>
                        </m:sSup>
                        <m:r>
                          <a:rPr lang="en-US" altLang="ja-JP" sz="3000" b="0" i="0" smtClean="0">
                            <a:latin typeface="Cambria Math" panose="02040503050406030204" pitchFamily="18" charset="0"/>
                          </a:rPr>
                          <m:t>)</m:t>
                        </m:r>
                        <m:r>
                          <a:rPr lang="en-US" altLang="ja-JP" sz="3000">
                            <a:latin typeface="Cambria Math" panose="02040503050406030204" pitchFamily="18" charset="0"/>
                          </a:rPr>
                          <m:t>−</m:t>
                        </m:r>
                        <m:r>
                          <m:rPr>
                            <m:sty m:val="p"/>
                          </m:rPr>
                          <a:rPr lang="en-US" altLang="ja-JP" sz="3000">
                            <a:latin typeface="Cambria Math" panose="02040503050406030204" pitchFamily="18" charset="0"/>
                          </a:rPr>
                          <m:t>Source</m:t>
                        </m:r>
                      </m:num>
                      <m:den>
                        <m:r>
                          <m:rPr>
                            <m:sty m:val="p"/>
                          </m:rPr>
                          <a:rPr lang="en-US" altLang="ja-JP" sz="3000">
                            <a:latin typeface="Cambria Math" panose="02040503050406030204" pitchFamily="18" charset="0"/>
                          </a:rPr>
                          <m:t>LHAASO</m:t>
                        </m:r>
                        <m:r>
                          <a:rPr lang="en-US" altLang="ja-JP" sz="3000">
                            <a:latin typeface="Cambria Math" panose="02040503050406030204" pitchFamily="18" charset="0"/>
                          </a:rPr>
                          <m:t> </m:t>
                        </m:r>
                        <m:r>
                          <m:rPr>
                            <m:sty m:val="p"/>
                          </m:rPr>
                          <a:rPr lang="en-US" altLang="ja-JP" sz="3000" b="0" i="0" smtClean="0">
                            <a:latin typeface="Cambria Math" panose="02040503050406030204" pitchFamily="18" charset="0"/>
                          </a:rPr>
                          <m:t>GDE</m:t>
                        </m:r>
                        <m:r>
                          <a:rPr lang="en-US" altLang="ja-JP" sz="3000" b="0" i="0" baseline="30000" smtClean="0">
                            <a:latin typeface="Cambria Math" panose="02040503050406030204" pitchFamily="18" charset="0"/>
                          </a:rPr>
                          <m:t>1</m:t>
                        </m:r>
                        <m:r>
                          <a:rPr lang="en-US" altLang="ja-JP" sz="3000" b="0" i="0" smtClean="0">
                            <a:latin typeface="Cambria Math" panose="02040503050406030204" pitchFamily="18" charset="0"/>
                          </a:rPr>
                          <m:t> (</m:t>
                        </m:r>
                        <m:sSup>
                          <m:sSupPr>
                            <m:ctrlPr>
                              <a:rPr lang="en-US" altLang="ja-JP" sz="3000" i="1">
                                <a:latin typeface="Cambria Math" panose="02040503050406030204" pitchFamily="18" charset="0"/>
                              </a:rPr>
                            </m:ctrlPr>
                          </m:sSupPr>
                          <m:e>
                            <m:r>
                              <a:rPr lang="en-US" altLang="ja-JP" sz="3000" b="0" i="1" smtClean="0">
                                <a:latin typeface="Cambria Math" panose="02040503050406030204" pitchFamily="18" charset="0"/>
                              </a:rPr>
                              <m:t>1</m:t>
                            </m:r>
                            <m:r>
                              <a:rPr lang="en-US" altLang="ja-JP" sz="3000" i="1">
                                <a:latin typeface="Cambria Math" panose="02040503050406030204" pitchFamily="18" charset="0"/>
                              </a:rPr>
                              <m:t>5</m:t>
                            </m:r>
                          </m:e>
                          <m:sup>
                            <m:r>
                              <a:rPr lang="en-US" altLang="ja-JP" sz="3000" i="1">
                                <a:latin typeface="Cambria Math" panose="02040503050406030204" pitchFamily="18" charset="0"/>
                                <a:ea typeface="Cambria Math" panose="02040503050406030204" pitchFamily="18" charset="0"/>
                              </a:rPr>
                              <m:t>°</m:t>
                            </m:r>
                          </m:sup>
                        </m:sSup>
                        <m:r>
                          <a:rPr lang="en-US" altLang="ja-JP" sz="3000" i="1">
                            <a:latin typeface="Cambria Math" panose="02040503050406030204" pitchFamily="18" charset="0"/>
                            <a:ea typeface="Cambria Math" panose="02040503050406030204" pitchFamily="18" charset="0"/>
                          </a:rPr>
                          <m:t>&lt;</m:t>
                        </m:r>
                        <m:r>
                          <a:rPr lang="en-US" altLang="ja-JP" sz="3000" i="1">
                            <a:latin typeface="Cambria Math" panose="02040503050406030204" pitchFamily="18" charset="0"/>
                            <a:ea typeface="Cambria Math" panose="02040503050406030204" pitchFamily="18" charset="0"/>
                          </a:rPr>
                          <m:t>𝑙</m:t>
                        </m:r>
                        <m:r>
                          <a:rPr lang="en-US" altLang="ja-JP" sz="3000" i="1">
                            <a:latin typeface="Cambria Math" panose="02040503050406030204" pitchFamily="18" charset="0"/>
                            <a:ea typeface="Cambria Math" panose="02040503050406030204" pitchFamily="18" charset="0"/>
                          </a:rPr>
                          <m:t>&lt;</m:t>
                        </m:r>
                        <m:sSup>
                          <m:sSupPr>
                            <m:ctrlPr>
                              <a:rPr lang="en-US" altLang="ja-JP" sz="3000" i="1">
                                <a:latin typeface="Cambria Math" panose="02040503050406030204" pitchFamily="18" charset="0"/>
                              </a:rPr>
                            </m:ctrlPr>
                          </m:sSupPr>
                          <m:e>
                            <m:r>
                              <a:rPr lang="en-US" altLang="ja-JP" sz="3000" i="1">
                                <a:latin typeface="Cambria Math" panose="02040503050406030204" pitchFamily="18" charset="0"/>
                              </a:rPr>
                              <m:t>1</m:t>
                            </m:r>
                            <m:r>
                              <a:rPr lang="en-US" altLang="ja-JP" sz="3000" b="0" i="1" smtClean="0">
                                <a:latin typeface="Cambria Math" panose="02040503050406030204" pitchFamily="18" charset="0"/>
                              </a:rPr>
                              <m:t>25</m:t>
                            </m:r>
                          </m:e>
                          <m:sup>
                            <m:r>
                              <a:rPr lang="en-US" altLang="ja-JP" sz="3000" i="1">
                                <a:latin typeface="Cambria Math" panose="02040503050406030204" pitchFamily="18" charset="0"/>
                                <a:ea typeface="Cambria Math" panose="02040503050406030204" pitchFamily="18" charset="0"/>
                              </a:rPr>
                              <m:t>°</m:t>
                            </m:r>
                          </m:sup>
                        </m:sSup>
                        <m:r>
                          <a:rPr lang="en-US" altLang="ja-JP" sz="3000" i="1">
                            <a:latin typeface="Cambria Math" panose="02040503050406030204" pitchFamily="18" charset="0"/>
                          </a:rPr>
                          <m:t>, </m:t>
                        </m:r>
                        <m:sSup>
                          <m:sSupPr>
                            <m:ctrlPr>
                              <a:rPr lang="en-US" altLang="ja-JP" sz="3000" i="1">
                                <a:latin typeface="Cambria Math" panose="02040503050406030204" pitchFamily="18" charset="0"/>
                              </a:rPr>
                            </m:ctrlPr>
                          </m:sSupPr>
                          <m:e>
                            <m:r>
                              <a:rPr lang="en-US" altLang="ja-JP" sz="3000" i="1">
                                <a:latin typeface="Cambria Math" panose="02040503050406030204" pitchFamily="18" charset="0"/>
                              </a:rPr>
                              <m:t> </m:t>
                            </m:r>
                            <m:d>
                              <m:dPr>
                                <m:begChr m:val="|"/>
                                <m:endChr m:val="|"/>
                                <m:ctrlPr>
                                  <a:rPr lang="en-US" altLang="ja-JP" sz="3000" i="1">
                                    <a:latin typeface="Cambria Math" panose="02040503050406030204" pitchFamily="18" charset="0"/>
                                  </a:rPr>
                                </m:ctrlPr>
                              </m:dPr>
                              <m:e>
                                <m:r>
                                  <a:rPr lang="en-US" altLang="ja-JP" sz="3000" i="1">
                                    <a:latin typeface="Cambria Math" panose="02040503050406030204" pitchFamily="18" charset="0"/>
                                  </a:rPr>
                                  <m:t>𝑏</m:t>
                                </m:r>
                              </m:e>
                            </m:d>
                            <m:r>
                              <a:rPr lang="en-US" altLang="ja-JP" sz="3000" i="1">
                                <a:latin typeface="Cambria Math" panose="02040503050406030204" pitchFamily="18" charset="0"/>
                              </a:rPr>
                              <m:t>&lt;5</m:t>
                            </m:r>
                          </m:e>
                          <m:sup>
                            <m:r>
                              <a:rPr lang="en-US" altLang="ja-JP" sz="3000" i="1">
                                <a:latin typeface="Cambria Math" panose="02040503050406030204" pitchFamily="18" charset="0"/>
                                <a:ea typeface="Cambria Math" panose="02040503050406030204" pitchFamily="18" charset="0"/>
                              </a:rPr>
                              <m:t>°</m:t>
                            </m:r>
                          </m:sup>
                        </m:sSup>
                        <m:r>
                          <a:rPr lang="en-US" altLang="ja-JP" sz="3000">
                            <a:latin typeface="Cambria Math" panose="02040503050406030204" pitchFamily="18" charset="0"/>
                          </a:rPr>
                          <m:t>)</m:t>
                        </m:r>
                      </m:den>
                    </m:f>
                  </m:oMath>
                </a14:m>
                <a:r>
                  <a:rPr kumimoji="1" lang="en-US" altLang="ja-JP" sz="2400" dirty="0"/>
                  <a:t> </a:t>
                </a:r>
                <a:r>
                  <a:rPr kumimoji="1" lang="en-US" altLang="ja-JP" sz="2400" dirty="0">
                    <a:latin typeface="Hiragino Sans W4" panose="020B0400000000000000" pitchFamily="34" charset="-128"/>
                    <a:ea typeface="Hiragino Sans W4" panose="020B0400000000000000" pitchFamily="34" charset="-128"/>
                  </a:rPr>
                  <a:t>= 3, 2,</a:t>
                </a:r>
                <a:r>
                  <a:rPr lang="en-US" altLang="ja-JP" sz="2400" dirty="0">
                    <a:latin typeface="Hiragino Sans W4" panose="020B0400000000000000" pitchFamily="34" charset="-128"/>
                    <a:ea typeface="Hiragino Sans W4" panose="020B0400000000000000" pitchFamily="34" charset="-128"/>
                  </a:rPr>
                  <a:t> &amp;</a:t>
                </a:r>
                <a:r>
                  <a:rPr kumimoji="1" lang="en-US" altLang="ja-JP" sz="2400" dirty="0">
                    <a:latin typeface="Hiragino Sans W4" panose="020B0400000000000000" pitchFamily="34" charset="-128"/>
                    <a:ea typeface="Hiragino Sans W4" panose="020B0400000000000000" pitchFamily="34" charset="-128"/>
                  </a:rPr>
                  <a:t> 7 @ 120TeV, 220TeV, &amp; 530TeV</a:t>
                </a:r>
                <a:endParaRPr kumimoji="1" lang="ja-JP" altLang="en-US" sz="2400">
                  <a:latin typeface="Hiragino Sans W4" panose="020B0400000000000000" pitchFamily="34" charset="-128"/>
                  <a:ea typeface="Hiragino Sans W4" panose="020B0400000000000000" pitchFamily="34" charset="-128"/>
                </a:endParaRPr>
              </a:p>
            </p:txBody>
          </p:sp>
        </mc:Choice>
        <mc:Fallback xmlns="">
          <p:sp>
            <p:nvSpPr>
              <p:cNvPr id="7" name="テキスト ボックス 6">
                <a:extLst>
                  <a:ext uri="{FF2B5EF4-FFF2-40B4-BE49-F238E27FC236}">
                    <a16:creationId xmlns:a16="http://schemas.microsoft.com/office/drawing/2014/main" id="{17AEFB81-28E7-D3A7-A217-17FF8AC567A3}"/>
                  </a:ext>
                </a:extLst>
              </p:cNvPr>
              <p:cNvSpPr txBox="1">
                <a:spLocks noRot="1" noChangeAspect="1" noMove="1" noResize="1" noEditPoints="1" noAdjustHandles="1" noChangeArrowheads="1" noChangeShapeType="1" noTextEdit="1"/>
              </p:cNvSpPr>
              <p:nvPr/>
            </p:nvSpPr>
            <p:spPr>
              <a:xfrm>
                <a:off x="137612" y="617347"/>
                <a:ext cx="12070035" cy="888192"/>
              </a:xfrm>
              <a:prstGeom prst="rect">
                <a:avLst/>
              </a:prstGeom>
              <a:blipFill>
                <a:blip r:embed="rId2"/>
                <a:stretch>
                  <a:fillRect l="-210" b="-9859"/>
                </a:stretch>
              </a:blipFill>
            </p:spPr>
            <p:txBody>
              <a:bodyPr/>
              <a:lstStyle/>
              <a:p>
                <a:r>
                  <a:rPr lang="ja-JP" altLang="en-US">
                    <a:noFill/>
                  </a:rPr>
                  <a:t> </a:t>
                </a:r>
              </a:p>
            </p:txBody>
          </p:sp>
        </mc:Fallback>
      </mc:AlternateContent>
      <p:pic>
        <p:nvPicPr>
          <p:cNvPr id="25" name="図 24">
            <a:extLst>
              <a:ext uri="{FF2B5EF4-FFF2-40B4-BE49-F238E27FC236}">
                <a16:creationId xmlns:a16="http://schemas.microsoft.com/office/drawing/2014/main" xmlns="" id="{9F2ED17D-2BB0-2361-4440-4677558D1C8F}"/>
              </a:ext>
            </a:extLst>
          </p:cNvPr>
          <p:cNvPicPr>
            <a:picLocks noChangeAspect="1"/>
          </p:cNvPicPr>
          <p:nvPr/>
        </p:nvPicPr>
        <p:blipFill rotWithShape="1">
          <a:blip r:embed="rId3"/>
          <a:srcRect b="6572"/>
          <a:stretch/>
        </p:blipFill>
        <p:spPr>
          <a:xfrm>
            <a:off x="114298" y="3801818"/>
            <a:ext cx="3555820" cy="2751380"/>
          </a:xfrm>
          <a:prstGeom prst="rect">
            <a:avLst/>
          </a:prstGeom>
        </p:spPr>
      </p:pic>
      <p:sp>
        <p:nvSpPr>
          <p:cNvPr id="26" name="テキスト ボックス 25">
            <a:extLst>
              <a:ext uri="{FF2B5EF4-FFF2-40B4-BE49-F238E27FC236}">
                <a16:creationId xmlns:a16="http://schemas.microsoft.com/office/drawing/2014/main" xmlns="" id="{0AC9FD98-A2F8-72E9-F726-0451E7297744}"/>
              </a:ext>
            </a:extLst>
          </p:cNvPr>
          <p:cNvSpPr txBox="1"/>
          <p:nvPr/>
        </p:nvSpPr>
        <p:spPr>
          <a:xfrm>
            <a:off x="6126362" y="4268878"/>
            <a:ext cx="4203394" cy="307777"/>
          </a:xfrm>
          <a:prstGeom prst="rect">
            <a:avLst/>
          </a:prstGeom>
          <a:noFill/>
        </p:spPr>
        <p:txBody>
          <a:bodyPr wrap="none" rtlCol="0">
            <a:spAutoFit/>
          </a:bodyPr>
          <a:lstStyle/>
          <a:p>
            <a:pPr algn="ctr"/>
            <a:r>
              <a:rPr kumimoji="1" lang="en-US" altLang="ja-JP" sz="1400" dirty="0">
                <a:latin typeface="Hiragino Sans W4" panose="020B0400000000000000" pitchFamily="34" charset="-128"/>
                <a:ea typeface="Hiragino Sans W4" panose="020B0400000000000000" pitchFamily="34" charset="-128"/>
              </a:rPr>
              <a:t>*The distribution is Integrated over |l| &lt; 180°</a:t>
            </a:r>
            <a:endParaRPr kumimoji="1" lang="ja-JP" altLang="en-US" sz="1400">
              <a:latin typeface="Hiragino Sans W4" panose="020B0400000000000000" pitchFamily="34" charset="-128"/>
              <a:ea typeface="Hiragino Sans W4" panose="020B0400000000000000" pitchFamily="34" charset="-128"/>
            </a:endParaRPr>
          </a:p>
        </p:txBody>
      </p:sp>
      <p:grpSp>
        <p:nvGrpSpPr>
          <p:cNvPr id="28" name="グループ化 27">
            <a:extLst>
              <a:ext uri="{FF2B5EF4-FFF2-40B4-BE49-F238E27FC236}">
                <a16:creationId xmlns:a16="http://schemas.microsoft.com/office/drawing/2014/main" xmlns="" id="{B3D3E336-86E6-F6B8-C886-FD0A337EDCF0}"/>
              </a:ext>
            </a:extLst>
          </p:cNvPr>
          <p:cNvGrpSpPr/>
          <p:nvPr/>
        </p:nvGrpSpPr>
        <p:grpSpPr>
          <a:xfrm>
            <a:off x="281272" y="1621592"/>
            <a:ext cx="6890258" cy="2112340"/>
            <a:chOff x="114298" y="1532141"/>
            <a:chExt cx="6890258" cy="2112340"/>
          </a:xfrm>
        </p:grpSpPr>
        <p:grpSp>
          <p:nvGrpSpPr>
            <p:cNvPr id="22" name="グループ化 21">
              <a:extLst>
                <a:ext uri="{FF2B5EF4-FFF2-40B4-BE49-F238E27FC236}">
                  <a16:creationId xmlns:a16="http://schemas.microsoft.com/office/drawing/2014/main" xmlns="" id="{CD39ACF3-2084-3FA7-BF90-F99E680C6ABD}"/>
                </a:ext>
              </a:extLst>
            </p:cNvPr>
            <p:cNvGrpSpPr/>
            <p:nvPr/>
          </p:nvGrpSpPr>
          <p:grpSpPr>
            <a:xfrm>
              <a:off x="114298" y="1532141"/>
              <a:ext cx="6890258" cy="2112340"/>
              <a:chOff x="628645" y="1878676"/>
              <a:chExt cx="6890258" cy="2112340"/>
            </a:xfrm>
          </p:grpSpPr>
          <p:sp>
            <p:nvSpPr>
              <p:cNvPr id="13" name="テキスト ボックス 12">
                <a:extLst>
                  <a:ext uri="{FF2B5EF4-FFF2-40B4-BE49-F238E27FC236}">
                    <a16:creationId xmlns:a16="http://schemas.microsoft.com/office/drawing/2014/main" xmlns="" id="{4A603A97-DBD4-326C-0821-08B4D5A7B5EB}"/>
                  </a:ext>
                </a:extLst>
              </p:cNvPr>
              <p:cNvSpPr txBox="1"/>
              <p:nvPr/>
            </p:nvSpPr>
            <p:spPr>
              <a:xfrm>
                <a:off x="1748216" y="3683239"/>
                <a:ext cx="3866764" cy="307777"/>
              </a:xfrm>
              <a:prstGeom prst="rect">
                <a:avLst/>
              </a:prstGeom>
              <a:noFill/>
            </p:spPr>
            <p:txBody>
              <a:bodyPr wrap="none" rtlCol="0">
                <a:spAutoFit/>
              </a:bodyPr>
              <a:lstStyle/>
              <a:p>
                <a:r>
                  <a:rPr lang="en-US" altLang="ja-JP" sz="1400" dirty="0">
                    <a:latin typeface="Hiragino Sans W4" panose="020B0400000000000000" pitchFamily="34" charset="-128"/>
                    <a:ea typeface="Hiragino Sans W4" panose="020B0400000000000000" pitchFamily="34" charset="-128"/>
                  </a:rPr>
                  <a:t>: Tibet region A (25° &lt; l &lt; 100° &amp; |b| &lt; 5°)</a:t>
                </a:r>
                <a:endParaRPr kumimoji="1" lang="ja-JP" altLang="en-US" sz="1400"/>
              </a:p>
            </p:txBody>
          </p:sp>
          <p:grpSp>
            <p:nvGrpSpPr>
              <p:cNvPr id="18" name="グループ化 17">
                <a:extLst>
                  <a:ext uri="{FF2B5EF4-FFF2-40B4-BE49-F238E27FC236}">
                    <a16:creationId xmlns:a16="http://schemas.microsoft.com/office/drawing/2014/main" xmlns="" id="{14D11C5D-349A-2A56-C2C7-8D31330FBF23}"/>
                  </a:ext>
                </a:extLst>
              </p:cNvPr>
              <p:cNvGrpSpPr/>
              <p:nvPr/>
            </p:nvGrpSpPr>
            <p:grpSpPr>
              <a:xfrm>
                <a:off x="628645" y="1878676"/>
                <a:ext cx="6890258" cy="1835267"/>
                <a:chOff x="332509" y="1510606"/>
                <a:chExt cx="6890258" cy="1835267"/>
              </a:xfrm>
            </p:grpSpPr>
            <p:grpSp>
              <p:nvGrpSpPr>
                <p:cNvPr id="8" name="グループ化 7">
                  <a:extLst>
                    <a:ext uri="{FF2B5EF4-FFF2-40B4-BE49-F238E27FC236}">
                      <a16:creationId xmlns:a16="http://schemas.microsoft.com/office/drawing/2014/main" xmlns="" id="{DEB3F544-A4DF-665F-D849-6BA21336C9D5}"/>
                    </a:ext>
                  </a:extLst>
                </p:cNvPr>
                <p:cNvGrpSpPr/>
                <p:nvPr/>
              </p:nvGrpSpPr>
              <p:grpSpPr>
                <a:xfrm>
                  <a:off x="332509" y="1809905"/>
                  <a:ext cx="6890258" cy="1535968"/>
                  <a:chOff x="436271" y="801003"/>
                  <a:chExt cx="6890258" cy="1535968"/>
                </a:xfrm>
              </p:grpSpPr>
              <p:pic>
                <p:nvPicPr>
                  <p:cNvPr id="9" name="図 8">
                    <a:extLst>
                      <a:ext uri="{FF2B5EF4-FFF2-40B4-BE49-F238E27FC236}">
                        <a16:creationId xmlns:a16="http://schemas.microsoft.com/office/drawing/2014/main" xmlns="" id="{EB173327-4CD1-B53E-A776-6AE6439FE1FE}"/>
                      </a:ext>
                    </a:extLst>
                  </p:cNvPr>
                  <p:cNvPicPr>
                    <a:picLocks noChangeAspect="1"/>
                  </p:cNvPicPr>
                  <p:nvPr/>
                </p:nvPicPr>
                <p:blipFill rotWithShape="1">
                  <a:blip r:embed="rId4"/>
                  <a:srcRect l="4604" b="56098"/>
                  <a:stretch/>
                </p:blipFill>
                <p:spPr>
                  <a:xfrm>
                    <a:off x="436271" y="801003"/>
                    <a:ext cx="6890258" cy="1535968"/>
                  </a:xfrm>
                  <a:prstGeom prst="rect">
                    <a:avLst/>
                  </a:prstGeom>
                </p:spPr>
              </p:pic>
              <p:sp>
                <p:nvSpPr>
                  <p:cNvPr id="10" name="正方形/長方形 9">
                    <a:extLst>
                      <a:ext uri="{FF2B5EF4-FFF2-40B4-BE49-F238E27FC236}">
                        <a16:creationId xmlns:a16="http://schemas.microsoft.com/office/drawing/2014/main" xmlns="" id="{4C8F9CAA-6E49-148C-F81F-FD08F223C761}"/>
                      </a:ext>
                    </a:extLst>
                  </p:cNvPr>
                  <p:cNvSpPr/>
                  <p:nvPr/>
                </p:nvSpPr>
                <p:spPr>
                  <a:xfrm>
                    <a:off x="1321923" y="892552"/>
                    <a:ext cx="4008834" cy="1073481"/>
                  </a:xfrm>
                  <a:prstGeom prst="rect">
                    <a:avLst/>
                  </a:prstGeom>
                  <a:solidFill>
                    <a:srgbClr val="FF0000">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6">
                  <a:extLst>
                    <a:ext uri="{FF2B5EF4-FFF2-40B4-BE49-F238E27FC236}">
                      <a16:creationId xmlns:a16="http://schemas.microsoft.com/office/drawing/2014/main" xmlns="" id="{15947C21-D995-1348-FE90-2811F139F6ED}"/>
                    </a:ext>
                  </a:extLst>
                </p:cNvPr>
                <p:cNvGrpSpPr/>
                <p:nvPr/>
              </p:nvGrpSpPr>
              <p:grpSpPr>
                <a:xfrm>
                  <a:off x="680936" y="1510606"/>
                  <a:ext cx="5860146" cy="1130190"/>
                  <a:chOff x="680936" y="1510606"/>
                  <a:chExt cx="5860146" cy="1130190"/>
                </a:xfrm>
              </p:grpSpPr>
              <p:sp>
                <p:nvSpPr>
                  <p:cNvPr id="11" name="テキスト ボックス 10">
                    <a:extLst>
                      <a:ext uri="{FF2B5EF4-FFF2-40B4-BE49-F238E27FC236}">
                        <a16:creationId xmlns:a16="http://schemas.microsoft.com/office/drawing/2014/main" xmlns="" id="{A640D705-7051-72A3-34F9-160BC8C5536D}"/>
                      </a:ext>
                    </a:extLst>
                  </p:cNvPr>
                  <p:cNvSpPr txBox="1"/>
                  <p:nvPr/>
                </p:nvSpPr>
                <p:spPr>
                  <a:xfrm>
                    <a:off x="1329207" y="1510606"/>
                    <a:ext cx="4836580" cy="369332"/>
                  </a:xfrm>
                  <a:prstGeom prst="rect">
                    <a:avLst/>
                  </a:prstGeom>
                  <a:noFill/>
                </p:spPr>
                <p:txBody>
                  <a:bodyPr wrap="none" rtlCol="0">
                    <a:spAutoFit/>
                  </a:bodyPr>
                  <a:lstStyle/>
                  <a:p>
                    <a:r>
                      <a:rPr lang="en-US" altLang="ja-JP" dirty="0">
                        <a:latin typeface="Hiragino Sans W4" panose="020B0400000000000000" pitchFamily="34" charset="-128"/>
                        <a:ea typeface="Hiragino Sans W4" panose="020B0400000000000000" pitchFamily="34" charset="-128"/>
                        <a:cs typeface="Arial" panose="020B0604020202020204" pitchFamily="34" charset="0"/>
                      </a:rPr>
                      <a:t>LHAAASO masking in the inner Galaxy</a:t>
                    </a:r>
                    <a:r>
                      <a:rPr lang="en-US" altLang="ja-JP" baseline="30000" dirty="0">
                        <a:latin typeface="Hiragino Sans W4" panose="020B0400000000000000" pitchFamily="34" charset="-128"/>
                        <a:ea typeface="Hiragino Sans W4" panose="020B0400000000000000" pitchFamily="34" charset="-128"/>
                        <a:cs typeface="Arial" panose="020B0604020202020204" pitchFamily="34" charset="0"/>
                      </a:rPr>
                      <a:t>1</a:t>
                    </a:r>
                    <a:endParaRPr kumimoji="1" lang="ja-JP" altLang="en-US" baseline="30000">
                      <a:latin typeface="Hiragino Sans W4" panose="020B0400000000000000" pitchFamily="34" charset="-128"/>
                      <a:ea typeface="Hiragino Sans W4" panose="020B0400000000000000" pitchFamily="34" charset="-128"/>
                      <a:cs typeface="Arial" panose="020B0604020202020204" pitchFamily="34" charset="0"/>
                    </a:endParaRPr>
                  </a:p>
                </p:txBody>
              </p:sp>
              <p:cxnSp>
                <p:nvCxnSpPr>
                  <p:cNvPr id="14" name="直線コネクタ 13">
                    <a:extLst>
                      <a:ext uri="{FF2B5EF4-FFF2-40B4-BE49-F238E27FC236}">
                        <a16:creationId xmlns:a16="http://schemas.microsoft.com/office/drawing/2014/main" xmlns="" id="{BCEB1D66-92A4-6AFF-795B-2F250211E54D}"/>
                      </a:ext>
                    </a:extLst>
                  </p:cNvPr>
                  <p:cNvCxnSpPr>
                    <a:cxnSpLocks/>
                  </p:cNvCxnSpPr>
                  <p:nvPr/>
                </p:nvCxnSpPr>
                <p:spPr>
                  <a:xfrm>
                    <a:off x="680936" y="2214076"/>
                    <a:ext cx="5860146" cy="0"/>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5" name="直線コネクタ 14">
                    <a:extLst>
                      <a:ext uri="{FF2B5EF4-FFF2-40B4-BE49-F238E27FC236}">
                        <a16:creationId xmlns:a16="http://schemas.microsoft.com/office/drawing/2014/main" xmlns="" id="{BC283241-F75D-F32E-27BD-A07813DB0897}"/>
                      </a:ext>
                    </a:extLst>
                  </p:cNvPr>
                  <p:cNvCxnSpPr>
                    <a:cxnSpLocks/>
                  </p:cNvCxnSpPr>
                  <p:nvPr/>
                </p:nvCxnSpPr>
                <p:spPr>
                  <a:xfrm>
                    <a:off x="680936" y="2640796"/>
                    <a:ext cx="5860146" cy="0"/>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grpSp>
          </p:grpSp>
        </p:grpSp>
        <p:sp>
          <p:nvSpPr>
            <p:cNvPr id="27" name="正方形/長方形 26">
              <a:extLst>
                <a:ext uri="{FF2B5EF4-FFF2-40B4-BE49-F238E27FC236}">
                  <a16:creationId xmlns:a16="http://schemas.microsoft.com/office/drawing/2014/main" xmlns="" id="{11CA1B8F-2719-45F7-4418-984F05D01337}"/>
                </a:ext>
              </a:extLst>
            </p:cNvPr>
            <p:cNvSpPr/>
            <p:nvPr/>
          </p:nvSpPr>
          <p:spPr>
            <a:xfrm>
              <a:off x="462725" y="3324653"/>
              <a:ext cx="771144" cy="307777"/>
            </a:xfrm>
            <a:prstGeom prst="rect">
              <a:avLst/>
            </a:prstGeom>
            <a:solidFill>
              <a:srgbClr val="FF0000">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 name="テキスト ボックス 28">
            <a:extLst>
              <a:ext uri="{FF2B5EF4-FFF2-40B4-BE49-F238E27FC236}">
                <a16:creationId xmlns:a16="http://schemas.microsoft.com/office/drawing/2014/main" xmlns="" id="{64243EFD-70F4-F04A-A78A-6FA3ACA021AF}"/>
              </a:ext>
            </a:extLst>
          </p:cNvPr>
          <p:cNvSpPr txBox="1"/>
          <p:nvPr/>
        </p:nvSpPr>
        <p:spPr>
          <a:xfrm>
            <a:off x="1613648" y="6460834"/>
            <a:ext cx="838691" cy="369332"/>
          </a:xfrm>
          <a:prstGeom prst="rect">
            <a:avLst/>
          </a:prstGeom>
          <a:noFill/>
        </p:spPr>
        <p:txBody>
          <a:bodyPr wrap="none" rtlCol="0">
            <a:spAutoFit/>
          </a:bodyPr>
          <a:lstStyle/>
          <a:p>
            <a:r>
              <a:rPr lang="en-US" altLang="ja-JP" dirty="0">
                <a:latin typeface="Hiragino Sans W4" panose="020B0400000000000000" pitchFamily="34" charset="-128"/>
                <a:ea typeface="Hiragino Sans W4" panose="020B0400000000000000" pitchFamily="34" charset="-128"/>
              </a:rPr>
              <a:t>s</a:t>
            </a:r>
            <a:r>
              <a:rPr kumimoji="1" lang="en-US" altLang="ja-JP" dirty="0">
                <a:latin typeface="Hiragino Sans W4" panose="020B0400000000000000" pitchFamily="34" charset="-128"/>
                <a:ea typeface="Hiragino Sans W4" panose="020B0400000000000000" pitchFamily="34" charset="-128"/>
              </a:rPr>
              <a:t>in(b)</a:t>
            </a:r>
            <a:endParaRPr kumimoji="1" lang="ja-JP" altLang="en-US">
              <a:latin typeface="Hiragino Sans W4" panose="020B0400000000000000" pitchFamily="34" charset="-128"/>
              <a:ea typeface="Hiragino Sans W4" panose="020B0400000000000000" pitchFamily="34" charset="-128"/>
            </a:endParaRPr>
          </a:p>
        </p:txBody>
      </p:sp>
      <p:sp>
        <p:nvSpPr>
          <p:cNvPr id="30" name="テキスト ボックス 29">
            <a:extLst>
              <a:ext uri="{FF2B5EF4-FFF2-40B4-BE49-F238E27FC236}">
                <a16:creationId xmlns:a16="http://schemas.microsoft.com/office/drawing/2014/main" xmlns="" id="{38688026-E6FE-A5F8-244D-A57BF3B5CADC}"/>
              </a:ext>
            </a:extLst>
          </p:cNvPr>
          <p:cNvSpPr txBox="1"/>
          <p:nvPr/>
        </p:nvSpPr>
        <p:spPr>
          <a:xfrm>
            <a:off x="3667355" y="3933607"/>
            <a:ext cx="6873998" cy="369332"/>
          </a:xfrm>
          <a:prstGeom prst="rect">
            <a:avLst/>
          </a:prstGeom>
          <a:noFill/>
        </p:spPr>
        <p:txBody>
          <a:bodyPr wrap="none" rtlCol="0">
            <a:spAutoFit/>
          </a:bodyPr>
          <a:lstStyle/>
          <a:p>
            <a:r>
              <a:rPr kumimoji="1" lang="en-US" altLang="ja-JP" dirty="0">
                <a:latin typeface="Hiragino Sans W4" panose="020B0400000000000000" pitchFamily="34" charset="-128"/>
                <a:ea typeface="Hiragino Sans W4" panose="020B0400000000000000" pitchFamily="34" charset="-128"/>
              </a:rPr>
              <a:t>GDE latitudinal distribution* by Lipari &amp; </a:t>
            </a:r>
            <a:r>
              <a:rPr kumimoji="1" lang="en-US" altLang="ja-JP" dirty="0" err="1">
                <a:latin typeface="Hiragino Sans W4" panose="020B0400000000000000" pitchFamily="34" charset="-128"/>
                <a:ea typeface="Hiragino Sans W4" panose="020B0400000000000000" pitchFamily="34" charset="-128"/>
              </a:rPr>
              <a:t>Vernetto</a:t>
            </a:r>
            <a:r>
              <a:rPr lang="en-US" altLang="ja-JP" dirty="0">
                <a:latin typeface="Hiragino Sans W4" panose="020B0400000000000000" pitchFamily="34" charset="-128"/>
                <a:ea typeface="Hiragino Sans W4" panose="020B0400000000000000" pitchFamily="34" charset="-128"/>
              </a:rPr>
              <a:t> </a:t>
            </a:r>
            <a:r>
              <a:rPr kumimoji="1" lang="en-US" altLang="ja-JP" dirty="0">
                <a:latin typeface="Hiragino Sans W4" panose="020B0400000000000000" pitchFamily="34" charset="-128"/>
                <a:ea typeface="Hiragino Sans W4" panose="020B0400000000000000" pitchFamily="34" charset="-128"/>
              </a:rPr>
              <a:t>(2018)</a:t>
            </a:r>
            <a:r>
              <a:rPr kumimoji="1" lang="en-US" altLang="ja-JP" baseline="30000" dirty="0">
                <a:latin typeface="Hiragino Sans W4" panose="020B0400000000000000" pitchFamily="34" charset="-128"/>
                <a:ea typeface="Hiragino Sans W4" panose="020B0400000000000000" pitchFamily="34" charset="-128"/>
              </a:rPr>
              <a:t>2</a:t>
            </a:r>
            <a:endParaRPr kumimoji="1" lang="ja-JP" altLang="en-US" baseline="30000">
              <a:latin typeface="Hiragino Sans W4" panose="020B0400000000000000" pitchFamily="34" charset="-128"/>
              <a:ea typeface="Hiragino Sans W4" panose="020B0400000000000000" pitchFamily="34" charset="-128"/>
            </a:endParaRPr>
          </a:p>
        </p:txBody>
      </p:sp>
      <p:sp>
        <p:nvSpPr>
          <p:cNvPr id="31" name="テキスト ボックス 30">
            <a:extLst>
              <a:ext uri="{FF2B5EF4-FFF2-40B4-BE49-F238E27FC236}">
                <a16:creationId xmlns:a16="http://schemas.microsoft.com/office/drawing/2014/main" xmlns="" id="{E46F68D4-5AE0-3019-F306-387E95C75385}"/>
              </a:ext>
            </a:extLst>
          </p:cNvPr>
          <p:cNvSpPr txBox="1"/>
          <p:nvPr/>
        </p:nvSpPr>
        <p:spPr>
          <a:xfrm>
            <a:off x="3688088" y="4628864"/>
            <a:ext cx="4419800" cy="759182"/>
          </a:xfrm>
          <a:prstGeom prst="rect">
            <a:avLst/>
          </a:prstGeom>
          <a:noFill/>
        </p:spPr>
        <p:txBody>
          <a:bodyPr wrap="none" rtlCol="0">
            <a:spAutoFit/>
          </a:bodyPr>
          <a:lstStyle/>
          <a:p>
            <a:pPr>
              <a:spcAft>
                <a:spcPts val="400"/>
              </a:spcAft>
            </a:pPr>
            <a:r>
              <a:rPr lang="en-US" altLang="ja-JP" sz="2000" dirty="0">
                <a:latin typeface="Hiragino Sans W4" panose="020B0400000000000000" pitchFamily="34" charset="-128"/>
                <a:ea typeface="Hiragino Sans W4" panose="020B0400000000000000" pitchFamily="34" charset="-128"/>
              </a:rPr>
              <a:t>Using the theoretical prediction,</a:t>
            </a:r>
            <a:endParaRPr kumimoji="1" lang="en-US" altLang="ja-JP" sz="2000" dirty="0">
              <a:latin typeface="Hiragino Sans W4" panose="020B0400000000000000" pitchFamily="34" charset="-128"/>
              <a:ea typeface="Hiragino Sans W4" panose="020B0400000000000000" pitchFamily="34" charset="-128"/>
            </a:endParaRPr>
          </a:p>
          <a:p>
            <a:pPr>
              <a:spcAft>
                <a:spcPts val="400"/>
              </a:spcAft>
            </a:pPr>
            <a:r>
              <a:rPr lang="en-US" altLang="ja-JP" sz="2000" u="sng" dirty="0">
                <a:latin typeface="Hiragino Sans W4" panose="020B0400000000000000" pitchFamily="34" charset="-128"/>
                <a:ea typeface="Hiragino Sans W4" panose="020B0400000000000000" pitchFamily="34" charset="-128"/>
              </a:rPr>
              <a:t>F</a:t>
            </a:r>
            <a:r>
              <a:rPr kumimoji="1" lang="en-US" altLang="ja-JP" sz="2000" u="sng" dirty="0">
                <a:latin typeface="Hiragino Sans W4" panose="020B0400000000000000" pitchFamily="34" charset="-128"/>
                <a:ea typeface="Hiragino Sans W4" panose="020B0400000000000000" pitchFamily="34" charset="-128"/>
              </a:rPr>
              <a:t>lux(|b|&lt;5°)</a:t>
            </a:r>
            <a:r>
              <a:rPr kumimoji="1" lang="en-US" altLang="ja-JP" sz="2000" dirty="0">
                <a:latin typeface="Hiragino Sans W4" panose="020B0400000000000000" pitchFamily="34" charset="-128"/>
                <a:ea typeface="Hiragino Sans W4" panose="020B0400000000000000" pitchFamily="34" charset="-128"/>
              </a:rPr>
              <a:t> ÷ </a:t>
            </a:r>
            <a:r>
              <a:rPr kumimoji="1" lang="en-US" altLang="ja-JP" sz="2000" u="sng" dirty="0">
                <a:latin typeface="Hiragino Sans W4" panose="020B0400000000000000" pitchFamily="34" charset="-128"/>
                <a:ea typeface="Hiragino Sans W4" panose="020B0400000000000000" pitchFamily="34" charset="-128"/>
              </a:rPr>
              <a:t>Flux(2°&lt;|b|&lt;5°)</a:t>
            </a:r>
            <a:r>
              <a:rPr kumimoji="1" lang="en-US" altLang="ja-JP" sz="2000" dirty="0">
                <a:latin typeface="Hiragino Sans W4" panose="020B0400000000000000" pitchFamily="34" charset="-128"/>
                <a:ea typeface="Hiragino Sans W4" panose="020B0400000000000000" pitchFamily="34" charset="-128"/>
              </a:rPr>
              <a:t>  ~ 3</a:t>
            </a:r>
            <a:endParaRPr kumimoji="1" lang="ja-JP" altLang="en-US" sz="2000">
              <a:latin typeface="Hiragino Sans W4" panose="020B0400000000000000" pitchFamily="34" charset="-128"/>
              <a:ea typeface="Hiragino Sans W4" panose="020B0400000000000000" pitchFamily="34" charset="-128"/>
            </a:endParaRPr>
          </a:p>
        </p:txBody>
      </p:sp>
      <p:sp>
        <p:nvSpPr>
          <p:cNvPr id="33" name="テキスト ボックス 32">
            <a:extLst>
              <a:ext uri="{FF2B5EF4-FFF2-40B4-BE49-F238E27FC236}">
                <a16:creationId xmlns:a16="http://schemas.microsoft.com/office/drawing/2014/main" xmlns="" id="{60FD1BEA-D0A2-AAF0-B03A-A76CB97AA9A9}"/>
              </a:ext>
            </a:extLst>
          </p:cNvPr>
          <p:cNvSpPr txBox="1"/>
          <p:nvPr/>
        </p:nvSpPr>
        <p:spPr>
          <a:xfrm>
            <a:off x="3667355" y="5396848"/>
            <a:ext cx="4410182" cy="307777"/>
          </a:xfrm>
          <a:prstGeom prst="rect">
            <a:avLst/>
          </a:prstGeom>
          <a:noFill/>
        </p:spPr>
        <p:txBody>
          <a:bodyPr wrap="none" rtlCol="0">
            <a:spAutoFit/>
          </a:bodyPr>
          <a:lstStyle/>
          <a:p>
            <a:r>
              <a:rPr kumimoji="1" lang="en-US" altLang="ja-JP" sz="1400" dirty="0">
                <a:latin typeface="Hiragino Sans W4" panose="020B0400000000000000" pitchFamily="34" charset="-128"/>
                <a:ea typeface="Hiragino Sans W4" panose="020B0400000000000000" pitchFamily="34" charset="-128"/>
              </a:rPr>
              <a:t>~ Tibet region A     ~ LHAASO inner Gal. plane</a:t>
            </a:r>
            <a:endParaRPr kumimoji="1" lang="ja-JP" altLang="en-US" sz="1400">
              <a:latin typeface="Hiragino Sans W4" panose="020B0400000000000000" pitchFamily="34" charset="-128"/>
              <a:ea typeface="Hiragino Sans W4" panose="020B0400000000000000" pitchFamily="34" charset="-128"/>
            </a:endParaRPr>
          </a:p>
        </p:txBody>
      </p:sp>
      <p:sp>
        <p:nvSpPr>
          <p:cNvPr id="16" name="テキスト ボックス 15">
            <a:extLst>
              <a:ext uri="{FF2B5EF4-FFF2-40B4-BE49-F238E27FC236}">
                <a16:creationId xmlns:a16="http://schemas.microsoft.com/office/drawing/2014/main" xmlns="" id="{627BE4D9-09E9-04E6-FA56-5862DBC8E049}"/>
              </a:ext>
            </a:extLst>
          </p:cNvPr>
          <p:cNvSpPr txBox="1"/>
          <p:nvPr/>
        </p:nvSpPr>
        <p:spPr>
          <a:xfrm>
            <a:off x="6860747" y="2226014"/>
            <a:ext cx="5349541" cy="646331"/>
          </a:xfrm>
          <a:prstGeom prst="rect">
            <a:avLst/>
          </a:prstGeom>
          <a:noFill/>
        </p:spPr>
        <p:txBody>
          <a:bodyPr wrap="none" rtlCol="0">
            <a:spAutoFit/>
          </a:bodyPr>
          <a:lstStyle/>
          <a:p>
            <a:r>
              <a:rPr kumimoji="1" lang="en-US" altLang="ja-JP" sz="2000" dirty="0">
                <a:latin typeface="Hiragino Sans W4" panose="020B0400000000000000" pitchFamily="34" charset="-128"/>
                <a:ea typeface="Hiragino Sans W4" panose="020B0400000000000000" pitchFamily="34" charset="-128"/>
              </a:rPr>
              <a:t>LHAASO masks most </a:t>
            </a:r>
            <a:r>
              <a:rPr lang="en-US" altLang="ja-JP" sz="2000" dirty="0">
                <a:latin typeface="Hiragino Sans W4" panose="020B0400000000000000" pitchFamily="34" charset="-128"/>
                <a:ea typeface="Hiragino Sans W4" panose="020B0400000000000000" pitchFamily="34" charset="-128"/>
              </a:rPr>
              <a:t>regions in</a:t>
            </a:r>
            <a:r>
              <a:rPr kumimoji="1" lang="en-US" altLang="ja-JP" sz="2000" dirty="0">
                <a:latin typeface="Hiragino Sans W4" panose="020B0400000000000000" pitchFamily="34" charset="-128"/>
                <a:ea typeface="Hiragino Sans W4" panose="020B0400000000000000" pitchFamily="34" charset="-128"/>
              </a:rPr>
              <a:t> |b| &lt; 2°</a:t>
            </a:r>
          </a:p>
          <a:p>
            <a:r>
              <a:rPr lang="en-US" altLang="ja-JP" sz="1600" dirty="0">
                <a:latin typeface="Hiragino Sans W4" panose="020B0400000000000000" pitchFamily="34" charset="-128"/>
                <a:ea typeface="Hiragino Sans W4" panose="020B0400000000000000" pitchFamily="34" charset="-128"/>
              </a:rPr>
              <a:t>(Tibet masking: ~5% of F.O.V.)</a:t>
            </a:r>
            <a:endParaRPr kumimoji="1" lang="en-US" altLang="ja-JP" sz="1600" dirty="0">
              <a:latin typeface="Hiragino Sans W4" panose="020B0400000000000000" pitchFamily="34" charset="-128"/>
              <a:ea typeface="Hiragino Sans W4" panose="020B0400000000000000" pitchFamily="34" charset="-128"/>
            </a:endParaRPr>
          </a:p>
        </p:txBody>
      </p:sp>
      <p:sp>
        <p:nvSpPr>
          <p:cNvPr id="5" name="テキスト ボックス 4">
            <a:extLst>
              <a:ext uri="{FF2B5EF4-FFF2-40B4-BE49-F238E27FC236}">
                <a16:creationId xmlns:a16="http://schemas.microsoft.com/office/drawing/2014/main" xmlns="" id="{E436516B-46F1-C744-F0C7-C12BE96DFA62}"/>
              </a:ext>
            </a:extLst>
          </p:cNvPr>
          <p:cNvSpPr txBox="1"/>
          <p:nvPr/>
        </p:nvSpPr>
        <p:spPr>
          <a:xfrm>
            <a:off x="8409642" y="3126683"/>
            <a:ext cx="4015473" cy="461665"/>
          </a:xfrm>
          <a:prstGeom prst="rect">
            <a:avLst/>
          </a:prstGeom>
          <a:noFill/>
        </p:spPr>
        <p:txBody>
          <a:bodyPr wrap="square">
            <a:spAutoFit/>
          </a:bodyPr>
          <a:lstStyle/>
          <a:p>
            <a:r>
              <a:rPr lang="en-US" altLang="ja-JP" sz="1200" dirty="0">
                <a:latin typeface="Hiragino Sans W4" panose="020B0400000000000000" pitchFamily="34" charset="-128"/>
                <a:ea typeface="Hiragino Sans W4" panose="020B0400000000000000" pitchFamily="34" charset="-128"/>
              </a:rPr>
              <a:t>1. Cao et al., PRL 131, 151001 (2023)</a:t>
            </a:r>
          </a:p>
          <a:p>
            <a:r>
              <a:rPr lang="en-US" altLang="ja-JP" sz="1200" dirty="0">
                <a:latin typeface="Hiragino Sans W4" panose="020B0400000000000000" pitchFamily="34" charset="-128"/>
                <a:ea typeface="Hiragino Sans W4" panose="020B0400000000000000" pitchFamily="34" charset="-128"/>
              </a:rPr>
              <a:t>2. Lipari &amp; </a:t>
            </a:r>
            <a:r>
              <a:rPr lang="en-US" altLang="ja-JP" sz="1200" dirty="0" err="1">
                <a:latin typeface="Hiragino Sans W4" panose="020B0400000000000000" pitchFamily="34" charset="-128"/>
                <a:ea typeface="Hiragino Sans W4" panose="020B0400000000000000" pitchFamily="34" charset="-128"/>
              </a:rPr>
              <a:t>Vernetto</a:t>
            </a:r>
            <a:r>
              <a:rPr lang="en-US" altLang="ja-JP" sz="1200" dirty="0">
                <a:latin typeface="Hiragino Sans W4" panose="020B0400000000000000" pitchFamily="34" charset="-128"/>
                <a:ea typeface="Hiragino Sans W4" panose="020B0400000000000000" pitchFamily="34" charset="-128"/>
              </a:rPr>
              <a:t>, PRD 98, 043003 (2018)</a:t>
            </a:r>
            <a:endParaRPr lang="ja-JP" altLang="en-US" sz="1200"/>
          </a:p>
        </p:txBody>
      </p:sp>
      <p:sp>
        <p:nvSpPr>
          <p:cNvPr id="12" name="テキスト ボックス 11">
            <a:extLst>
              <a:ext uri="{FF2B5EF4-FFF2-40B4-BE49-F238E27FC236}">
                <a16:creationId xmlns:a16="http://schemas.microsoft.com/office/drawing/2014/main" xmlns="" id="{DED1569E-5246-3FD7-8A4D-9A0ECF2BF862}"/>
              </a:ext>
            </a:extLst>
          </p:cNvPr>
          <p:cNvSpPr txBox="1"/>
          <p:nvPr/>
        </p:nvSpPr>
        <p:spPr>
          <a:xfrm>
            <a:off x="893739" y="5964409"/>
            <a:ext cx="1439818" cy="369332"/>
          </a:xfrm>
          <a:prstGeom prst="rect">
            <a:avLst/>
          </a:prstGeom>
          <a:noFill/>
        </p:spPr>
        <p:txBody>
          <a:bodyPr wrap="none" rtlCol="0">
            <a:spAutoFit/>
          </a:bodyPr>
          <a:lstStyle/>
          <a:p>
            <a:r>
              <a:rPr kumimoji="1" lang="en-US" altLang="ja-JP" dirty="0">
                <a:latin typeface="Hiragino Sans W4" panose="020B0400000000000000" pitchFamily="34" charset="-128"/>
                <a:ea typeface="Hiragino Sans W4" panose="020B0400000000000000" pitchFamily="34" charset="-128"/>
              </a:rPr>
              <a:t>E = 12GeV</a:t>
            </a:r>
            <a:endParaRPr kumimoji="1" lang="ja-JP" altLang="en-US">
              <a:latin typeface="Hiragino Sans W4" panose="020B0400000000000000" pitchFamily="34" charset="-128"/>
              <a:ea typeface="Hiragino Sans W4" panose="020B0400000000000000" pitchFamily="34" charset="-128"/>
            </a:endParaRPr>
          </a:p>
        </p:txBody>
      </p:sp>
      <p:sp>
        <p:nvSpPr>
          <p:cNvPr id="19" name="テキスト ボックス 18">
            <a:extLst>
              <a:ext uri="{FF2B5EF4-FFF2-40B4-BE49-F238E27FC236}">
                <a16:creationId xmlns:a16="http://schemas.microsoft.com/office/drawing/2014/main" xmlns="" id="{C5CA3687-306B-DB81-C2C2-C43CD5388ACA}"/>
              </a:ext>
            </a:extLst>
          </p:cNvPr>
          <p:cNvSpPr txBox="1"/>
          <p:nvPr/>
        </p:nvSpPr>
        <p:spPr>
          <a:xfrm>
            <a:off x="9192078" y="409183"/>
            <a:ext cx="3015569" cy="307777"/>
          </a:xfrm>
          <a:prstGeom prst="rect">
            <a:avLst/>
          </a:prstGeom>
          <a:noFill/>
        </p:spPr>
        <p:txBody>
          <a:bodyPr wrap="none" rtlCol="0">
            <a:spAutoFit/>
          </a:bodyPr>
          <a:lstStyle/>
          <a:p>
            <a:r>
              <a:rPr lang="en-US" altLang="ja-JP" sz="1400" dirty="0">
                <a:latin typeface="Hiragino Sans W4" panose="020B0400000000000000" pitchFamily="34" charset="-128"/>
                <a:ea typeface="Hiragino Sans W4" panose="020B0400000000000000" pitchFamily="34" charset="-128"/>
              </a:rPr>
              <a:t>S.K. et al., </a:t>
            </a:r>
            <a:r>
              <a:rPr lang="en-US" altLang="ja-JP" sz="1400" dirty="0" err="1">
                <a:latin typeface="Hiragino Sans W4" panose="020B0400000000000000" pitchFamily="34" charset="-128"/>
                <a:ea typeface="Hiragino Sans W4" panose="020B0400000000000000" pitchFamily="34" charset="-128"/>
              </a:rPr>
              <a:t>ApJL</a:t>
            </a:r>
            <a:r>
              <a:rPr lang="en-US" altLang="ja-JP" sz="1400" dirty="0">
                <a:latin typeface="Hiragino Sans W4" panose="020B0400000000000000" pitchFamily="34" charset="-128"/>
                <a:ea typeface="Hiragino Sans W4" panose="020B0400000000000000" pitchFamily="34" charset="-128"/>
              </a:rPr>
              <a:t> 977, L3 (2024)</a:t>
            </a:r>
          </a:p>
        </p:txBody>
      </p:sp>
      <p:sp>
        <p:nvSpPr>
          <p:cNvPr id="4" name="スライド番号プレースホルダー 3">
            <a:extLst>
              <a:ext uri="{FF2B5EF4-FFF2-40B4-BE49-F238E27FC236}">
                <a16:creationId xmlns:a16="http://schemas.microsoft.com/office/drawing/2014/main" xmlns="" id="{A1422A06-FF63-0DE6-AFA3-D1AA0CF2A935}"/>
              </a:ext>
            </a:extLst>
          </p:cNvPr>
          <p:cNvSpPr>
            <a:spLocks noGrp="1"/>
          </p:cNvSpPr>
          <p:nvPr>
            <p:ph type="sldNum" sz="quarter" idx="12"/>
          </p:nvPr>
        </p:nvSpPr>
        <p:spPr/>
        <p:txBody>
          <a:bodyPr/>
          <a:lstStyle/>
          <a:p>
            <a:fld id="{7391B0E1-8AAF-844E-991B-0815B82E6915}" type="slidenum">
              <a:rPr kumimoji="1" lang="ja-JP" altLang="en-US" smtClean="0"/>
              <a:t>35</a:t>
            </a:fld>
            <a:endParaRPr kumimoji="1" lang="ja-JP" altLang="en-US"/>
          </a:p>
        </p:txBody>
      </p:sp>
    </p:spTree>
    <p:extLst>
      <p:ext uri="{BB962C8B-B14F-4D97-AF65-F5344CB8AC3E}">
        <p14:creationId xmlns:p14="http://schemas.microsoft.com/office/powerpoint/2010/main" val="11742188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3AC0DBB-A493-F678-2C7D-0477E782432C}"/>
            </a:ext>
          </a:extLst>
        </p:cNvPr>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xmlns="" id="{BB969E7B-1F0C-0C47-5E48-E4B02ED5965D}"/>
              </a:ext>
            </a:extLst>
          </p:cNvPr>
          <p:cNvGrpSpPr/>
          <p:nvPr/>
        </p:nvGrpSpPr>
        <p:grpSpPr>
          <a:xfrm>
            <a:off x="1985424" y="1456658"/>
            <a:ext cx="8221151" cy="2099716"/>
            <a:chOff x="128565" y="4723726"/>
            <a:chExt cx="8221151" cy="2099716"/>
          </a:xfrm>
        </p:grpSpPr>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xmlns="" id="{1B05A9AB-863B-A54D-64FE-64B8743E29BB}"/>
                    </a:ext>
                  </a:extLst>
                </p:cNvPr>
                <p:cNvSpPr txBox="1"/>
                <p:nvPr/>
              </p:nvSpPr>
              <p:spPr>
                <a:xfrm>
                  <a:off x="143623" y="5421199"/>
                  <a:ext cx="8206093" cy="1375889"/>
                </a:xfrm>
                <a:prstGeom prst="rect">
                  <a:avLst/>
                </a:prstGeom>
                <a:noFill/>
              </p:spPr>
              <p:txBody>
                <a:bodyPr wrap="none" rtlCol="0">
                  <a:spAutoFit/>
                </a:bodyPr>
                <a:lstStyle/>
                <a:p>
                  <a:pPr>
                    <a:spcAft>
                      <a:spcPts val="600"/>
                    </a:spcAft>
                  </a:pPr>
                  <a:r>
                    <a:rPr lang="en-US" altLang="ja-JP" sz="2200" dirty="0">
                      <a:latin typeface="Hiragino Sans W4" panose="020B0400000000000000" pitchFamily="34" charset="-128"/>
                      <a:ea typeface="Hiragino Sans W4" panose="020B0400000000000000" pitchFamily="34" charset="-128"/>
                    </a:rPr>
                    <a:t>121 </a:t>
                  </a:r>
                  <a:r>
                    <a:rPr lang="en-US" altLang="ja-JP" sz="2200" dirty="0" err="1">
                      <a:latin typeface="Hiragino Sans W4" panose="020B0400000000000000" pitchFamily="34" charset="-128"/>
                      <a:ea typeface="Hiragino Sans W4" panose="020B0400000000000000" pitchFamily="34" charset="-128"/>
                    </a:rPr>
                    <a:t>TeV</a:t>
                  </a:r>
                  <a:r>
                    <a:rPr lang="en-US" altLang="ja-JP" sz="2200" dirty="0">
                      <a:latin typeface="Hiragino Sans W4" panose="020B0400000000000000" pitchFamily="34" charset="-128"/>
                      <a:ea typeface="Hiragino Sans W4" panose="020B0400000000000000" pitchFamily="34" charset="-128"/>
                    </a:rPr>
                    <a:t>            &lt; 26.9%±9.9%             &lt; 24.1%±9.5% </a:t>
                  </a:r>
                </a:p>
                <a:p>
                  <a:pPr>
                    <a:spcAft>
                      <a:spcPts val="600"/>
                    </a:spcAft>
                  </a:pPr>
                  <a:r>
                    <a:rPr kumimoji="1" lang="en-US" altLang="ja-JP" sz="2200" dirty="0">
                      <a:latin typeface="Hiragino Sans W4" panose="020B0400000000000000" pitchFamily="34" charset="-128"/>
                      <a:ea typeface="Hiragino Sans W4" panose="020B0400000000000000" pitchFamily="34" charset="-128"/>
                    </a:rPr>
                    <a:t>220 </a:t>
                  </a:r>
                  <a:r>
                    <a:rPr kumimoji="1" lang="en-US" altLang="ja-JP" sz="2200" dirty="0" err="1">
                      <a:latin typeface="Hiragino Sans W4" panose="020B0400000000000000" pitchFamily="34" charset="-128"/>
                      <a:ea typeface="Hiragino Sans W4" panose="020B0400000000000000" pitchFamily="34" charset="-128"/>
                    </a:rPr>
                    <a:t>TeV</a:t>
                  </a:r>
                  <a:r>
                    <a:rPr kumimoji="1" lang="en-US" altLang="ja-JP" sz="2200" dirty="0">
                      <a:latin typeface="Hiragino Sans W4" panose="020B0400000000000000" pitchFamily="34" charset="-128"/>
                      <a:ea typeface="Hiragino Sans W4" panose="020B0400000000000000" pitchFamily="34" charset="-128"/>
                    </a:rPr>
                    <a:t>            </a:t>
                  </a:r>
                  <a:r>
                    <a:rPr lang="en-US" altLang="ja-JP" sz="2200" dirty="0">
                      <a:latin typeface="Hiragino Sans W4" panose="020B0400000000000000" pitchFamily="34" charset="-128"/>
                      <a:ea typeface="Hiragino Sans W4" panose="020B0400000000000000" pitchFamily="34" charset="-128"/>
                    </a:rPr>
                    <a:t>&lt; 34.8%±14.0%           &lt; 27.4%±11.1% </a:t>
                  </a:r>
                </a:p>
                <a:p>
                  <a:pPr>
                    <a:spcAft>
                      <a:spcPts val="600"/>
                    </a:spcAft>
                  </a:pPr>
                  <a:r>
                    <a:rPr lang="en-US" altLang="ja-JP" sz="2200" dirty="0">
                      <a:latin typeface="Hiragino Sans W4" panose="020B0400000000000000" pitchFamily="34" charset="-128"/>
                      <a:ea typeface="Hiragino Sans W4" panose="020B0400000000000000" pitchFamily="34" charset="-128"/>
                    </a:rPr>
                    <a:t>534 </a:t>
                  </a:r>
                  <a:r>
                    <a:rPr lang="en-US" altLang="ja-JP" sz="2200" dirty="0" err="1">
                      <a:latin typeface="Hiragino Sans W4" panose="020B0400000000000000" pitchFamily="34" charset="-128"/>
                      <a:ea typeface="Hiragino Sans W4" panose="020B0400000000000000" pitchFamily="34" charset="-128"/>
                    </a:rPr>
                    <a:t>TeV</a:t>
                  </a:r>
                  <a:r>
                    <a:rPr lang="en-US" altLang="ja-JP" sz="2200" dirty="0">
                      <a:latin typeface="Hiragino Sans W4" panose="020B0400000000000000" pitchFamily="34" charset="-128"/>
                      <a:ea typeface="Hiragino Sans W4" panose="020B0400000000000000" pitchFamily="34" charset="-128"/>
                    </a:rPr>
                    <a:t>            </a:t>
                  </a:r>
                  <a:r>
                    <a:rPr lang="en-US" altLang="ja-JP" sz="2600" dirty="0">
                      <a:latin typeface="Hiragino Sans W4" panose="020B0400000000000000" pitchFamily="34" charset="-128"/>
                      <a:ea typeface="Hiragino Sans W4" panose="020B0400000000000000" pitchFamily="34" charset="-128"/>
                    </a:rPr>
                    <a:t>&lt; </a:t>
                  </a:r>
                  <a14:m>
                    <m:oMath xmlns:m="http://schemas.openxmlformats.org/officeDocument/2006/math" xmlns="">
                      <m:sSubSup>
                        <m:sSubSupPr>
                          <m:ctrlPr>
                            <a:rPr lang="en-US" altLang="ja-JP" sz="2600" i="1" smtClean="0">
                              <a:latin typeface="Cambria Math" panose="02040503050406030204" pitchFamily="18" charset="0"/>
                              <a:ea typeface="Hiragino Sans W4" panose="020B0400000000000000" pitchFamily="34" charset="-128"/>
                            </a:rPr>
                          </m:ctrlPr>
                        </m:sSubSupPr>
                        <m:e>
                          <m:r>
                            <a:rPr lang="en-US" altLang="ja-JP" sz="2600" b="0" i="1" smtClean="0">
                              <a:latin typeface="Cambria Math" panose="02040503050406030204" pitchFamily="18" charset="0"/>
                              <a:ea typeface="Hiragino Sans W4" panose="020B0400000000000000" pitchFamily="34" charset="-128"/>
                            </a:rPr>
                            <m:t>13.5%</m:t>
                          </m:r>
                        </m:e>
                        <m:sub>
                          <m:r>
                            <a:rPr lang="en-US" altLang="ja-JP" sz="2600" b="0" i="1" smtClean="0">
                              <a:latin typeface="Cambria Math" panose="02040503050406030204" pitchFamily="18" charset="0"/>
                              <a:ea typeface="Hiragino Sans W4" panose="020B0400000000000000" pitchFamily="34" charset="-128"/>
                            </a:rPr>
                            <m:t>−7.7%</m:t>
                          </m:r>
                        </m:sub>
                        <m:sup>
                          <m:r>
                            <a:rPr lang="en-US" altLang="ja-JP" sz="2600" b="0" i="1" smtClean="0">
                              <a:latin typeface="Cambria Math" panose="02040503050406030204" pitchFamily="18" charset="0"/>
                              <a:ea typeface="Hiragino Sans W4" panose="020B0400000000000000" pitchFamily="34" charset="-128"/>
                            </a:rPr>
                            <m:t>+6.3%</m:t>
                          </m:r>
                        </m:sup>
                      </m:sSubSup>
                    </m:oMath>
                  </a14:m>
                  <a:r>
                    <a:rPr kumimoji="1" lang="en-US" altLang="ja-JP" sz="2200" dirty="0">
                      <a:latin typeface="Hiragino Sans W4" panose="020B0400000000000000" pitchFamily="34" charset="-128"/>
                      <a:ea typeface="Hiragino Sans W4" panose="020B0400000000000000" pitchFamily="34" charset="-128"/>
                    </a:rPr>
                    <a:t>              </a:t>
                  </a:r>
                  <a:r>
                    <a:rPr lang="en-US" altLang="ja-JP" sz="2600" dirty="0">
                      <a:latin typeface="Hiragino Sans W4" panose="020B0400000000000000" pitchFamily="34" charset="-128"/>
                      <a:ea typeface="Hiragino Sans W4" panose="020B0400000000000000" pitchFamily="34" charset="-128"/>
                    </a:rPr>
                    <a:t>&lt; </a:t>
                  </a:r>
                  <a14:m>
                    <m:oMath xmlns:m="http://schemas.openxmlformats.org/officeDocument/2006/math" xmlns="">
                      <m:sSubSup>
                        <m:sSubSupPr>
                          <m:ctrlPr>
                            <a:rPr lang="en-US" altLang="ja-JP" sz="2600" i="1">
                              <a:latin typeface="Cambria Math" panose="02040503050406030204" pitchFamily="18" charset="0"/>
                              <a:ea typeface="Hiragino Sans W4" panose="020B0400000000000000" pitchFamily="34" charset="-128"/>
                            </a:rPr>
                          </m:ctrlPr>
                        </m:sSubSupPr>
                        <m:e>
                          <m:r>
                            <a:rPr lang="en-US" altLang="ja-JP" sz="2600" i="1">
                              <a:latin typeface="Cambria Math" panose="02040503050406030204" pitchFamily="18" charset="0"/>
                              <a:ea typeface="Hiragino Sans W4" panose="020B0400000000000000" pitchFamily="34" charset="-128"/>
                            </a:rPr>
                            <m:t>13.5%</m:t>
                          </m:r>
                        </m:e>
                        <m:sub>
                          <m:r>
                            <a:rPr lang="en-US" altLang="ja-JP" sz="2600" i="1">
                              <a:latin typeface="Cambria Math" panose="02040503050406030204" pitchFamily="18" charset="0"/>
                              <a:ea typeface="Hiragino Sans W4" panose="020B0400000000000000" pitchFamily="34" charset="-128"/>
                            </a:rPr>
                            <m:t>−7.</m:t>
                          </m:r>
                          <m:r>
                            <a:rPr lang="en-US" altLang="ja-JP" sz="2600" b="0" i="1" smtClean="0">
                              <a:latin typeface="Cambria Math" panose="02040503050406030204" pitchFamily="18" charset="0"/>
                              <a:ea typeface="Hiragino Sans W4" panose="020B0400000000000000" pitchFamily="34" charset="-128"/>
                            </a:rPr>
                            <m:t>6</m:t>
                          </m:r>
                          <m:r>
                            <a:rPr lang="en-US" altLang="ja-JP" sz="2600" i="1">
                              <a:latin typeface="Cambria Math" panose="02040503050406030204" pitchFamily="18" charset="0"/>
                              <a:ea typeface="Hiragino Sans W4" panose="020B0400000000000000" pitchFamily="34" charset="-128"/>
                            </a:rPr>
                            <m:t>%</m:t>
                          </m:r>
                        </m:sub>
                        <m:sup>
                          <m:r>
                            <a:rPr lang="en-US" altLang="ja-JP" sz="2600" i="1">
                              <a:latin typeface="Cambria Math" panose="02040503050406030204" pitchFamily="18" charset="0"/>
                              <a:ea typeface="Hiragino Sans W4" panose="020B0400000000000000" pitchFamily="34" charset="-128"/>
                            </a:rPr>
                            <m:t>+6.</m:t>
                          </m:r>
                          <m:r>
                            <a:rPr lang="en-US" altLang="ja-JP" sz="2600" b="0" i="1" smtClean="0">
                              <a:latin typeface="Cambria Math" panose="02040503050406030204" pitchFamily="18" charset="0"/>
                              <a:ea typeface="Hiragino Sans W4" panose="020B0400000000000000" pitchFamily="34" charset="-128"/>
                            </a:rPr>
                            <m:t>2</m:t>
                          </m:r>
                          <m:r>
                            <a:rPr lang="en-US" altLang="ja-JP" sz="2600" i="1">
                              <a:latin typeface="Cambria Math" panose="02040503050406030204" pitchFamily="18" charset="0"/>
                              <a:ea typeface="Hiragino Sans W4" panose="020B0400000000000000" pitchFamily="34" charset="-128"/>
                            </a:rPr>
                            <m:t>%</m:t>
                          </m:r>
                        </m:sup>
                      </m:sSubSup>
                    </m:oMath>
                  </a14:m>
                  <a:endParaRPr kumimoji="1" lang="ja-JP" altLang="en-US" sz="2600">
                    <a:latin typeface="Hiragino Sans W4" panose="020B0400000000000000" pitchFamily="34" charset="-128"/>
                    <a:ea typeface="Hiragino Sans W4" panose="020B0400000000000000" pitchFamily="34" charset="-128"/>
                  </a:endParaRPr>
                </a:p>
              </p:txBody>
            </p:sp>
          </mc:Choice>
          <mc:Fallback xmlns="">
            <p:sp>
              <p:nvSpPr>
                <p:cNvPr id="21" name="テキスト ボックス 20">
                  <a:extLst>
                    <a:ext uri="{FF2B5EF4-FFF2-40B4-BE49-F238E27FC236}">
                      <a16:creationId xmlns:a16="http://schemas.microsoft.com/office/drawing/2014/main" id="{BC4A7077-871A-D258-18D3-FB373DED1DA3}"/>
                    </a:ext>
                  </a:extLst>
                </p:cNvPr>
                <p:cNvSpPr txBox="1">
                  <a:spLocks noRot="1" noChangeAspect="1" noMove="1" noResize="1" noEditPoints="1" noAdjustHandles="1" noChangeArrowheads="1" noChangeShapeType="1" noTextEdit="1"/>
                </p:cNvSpPr>
                <p:nvPr/>
              </p:nvSpPr>
              <p:spPr>
                <a:xfrm>
                  <a:off x="143623" y="5421199"/>
                  <a:ext cx="8206093" cy="1375889"/>
                </a:xfrm>
                <a:prstGeom prst="rect">
                  <a:avLst/>
                </a:prstGeom>
                <a:blipFill>
                  <a:blip r:embed="rId4"/>
                  <a:stretch>
                    <a:fillRect l="-927" t="-2727" b="-8182"/>
                  </a:stretch>
                </a:blipFill>
              </p:spPr>
              <p:txBody>
                <a:bodyPr/>
                <a:lstStyle/>
                <a:p>
                  <a:r>
                    <a:rPr lang="ja-JP" altLang="en-US">
                      <a:noFill/>
                    </a:rPr>
                    <a:t> </a:t>
                  </a:r>
                </a:p>
              </p:txBody>
            </p:sp>
          </mc:Fallback>
        </mc:AlternateContent>
        <p:sp>
          <p:nvSpPr>
            <p:cNvPr id="20" name="テキスト ボックス 19">
              <a:extLst>
                <a:ext uri="{FF2B5EF4-FFF2-40B4-BE49-F238E27FC236}">
                  <a16:creationId xmlns:a16="http://schemas.microsoft.com/office/drawing/2014/main" xmlns="" id="{5190B34E-4B54-8596-57F4-DBF725374B3C}"/>
                </a:ext>
              </a:extLst>
            </p:cNvPr>
            <p:cNvSpPr txBox="1"/>
            <p:nvPr/>
          </p:nvSpPr>
          <p:spPr>
            <a:xfrm>
              <a:off x="2461991" y="4723726"/>
              <a:ext cx="2327880" cy="677108"/>
            </a:xfrm>
            <a:prstGeom prst="rect">
              <a:avLst/>
            </a:prstGeom>
            <a:noFill/>
          </p:spPr>
          <p:txBody>
            <a:bodyPr wrap="none" rtlCol="0">
              <a:spAutoFit/>
            </a:bodyPr>
            <a:lstStyle/>
            <a:p>
              <a:pPr algn="ctr"/>
              <a:r>
                <a:rPr kumimoji="1" lang="en-US" altLang="ja-JP" sz="2200" dirty="0">
                  <a:latin typeface="Hiragino Sans W4" panose="020B0400000000000000" pitchFamily="34" charset="-128"/>
                  <a:ea typeface="Hiragino Sans W4" panose="020B0400000000000000" pitchFamily="34" charset="-128"/>
                </a:rPr>
                <a:t>Region A </a:t>
              </a:r>
            </a:p>
            <a:p>
              <a:pPr algn="ctr"/>
              <a:r>
                <a:rPr kumimoji="1" lang="en-US" altLang="ja-JP" sz="1600" dirty="0">
                  <a:latin typeface="Hiragino Sans W4" panose="020B0400000000000000" pitchFamily="34" charset="-128"/>
                  <a:ea typeface="Hiragino Sans W4" panose="020B0400000000000000" pitchFamily="34" charset="-128"/>
                </a:rPr>
                <a:t>(25°&lt;l&lt;100° &amp; |b|&lt;5°)</a:t>
              </a:r>
              <a:endParaRPr kumimoji="1" lang="ja-JP" altLang="en-US" sz="1600">
                <a:latin typeface="Hiragino Sans W4" panose="020B0400000000000000" pitchFamily="34" charset="-128"/>
                <a:ea typeface="Hiragino Sans W4" panose="020B0400000000000000" pitchFamily="34" charset="-128"/>
              </a:endParaRPr>
            </a:p>
          </p:txBody>
        </p:sp>
        <p:sp>
          <p:nvSpPr>
            <p:cNvPr id="21" name="テキスト ボックス 20">
              <a:extLst>
                <a:ext uri="{FF2B5EF4-FFF2-40B4-BE49-F238E27FC236}">
                  <a16:creationId xmlns:a16="http://schemas.microsoft.com/office/drawing/2014/main" xmlns="" id="{FA99E881-8A6D-142F-4090-5CAC5CD64B06}"/>
                </a:ext>
              </a:extLst>
            </p:cNvPr>
            <p:cNvSpPr txBox="1"/>
            <p:nvPr/>
          </p:nvSpPr>
          <p:spPr>
            <a:xfrm>
              <a:off x="5686865" y="4723726"/>
              <a:ext cx="2327881" cy="677108"/>
            </a:xfrm>
            <a:prstGeom prst="rect">
              <a:avLst/>
            </a:prstGeom>
            <a:noFill/>
          </p:spPr>
          <p:txBody>
            <a:bodyPr wrap="none" rtlCol="0">
              <a:spAutoFit/>
            </a:bodyPr>
            <a:lstStyle/>
            <a:p>
              <a:pPr algn="ctr"/>
              <a:r>
                <a:rPr kumimoji="1" lang="en-US" altLang="ja-JP" sz="2200" dirty="0">
                  <a:latin typeface="Hiragino Sans W4" panose="020B0400000000000000" pitchFamily="34" charset="-128"/>
                  <a:ea typeface="Hiragino Sans W4" panose="020B0400000000000000" pitchFamily="34" charset="-128"/>
                </a:rPr>
                <a:t>Region B </a:t>
              </a:r>
            </a:p>
            <a:p>
              <a:pPr algn="ctr"/>
              <a:r>
                <a:rPr kumimoji="1" lang="en-US" altLang="ja-JP" sz="1600" dirty="0">
                  <a:latin typeface="Hiragino Sans W4" panose="020B0400000000000000" pitchFamily="34" charset="-128"/>
                  <a:ea typeface="Hiragino Sans W4" panose="020B0400000000000000" pitchFamily="34" charset="-128"/>
                </a:rPr>
                <a:t>(50°&lt;l&lt;200° &amp; |b|&lt;5°)</a:t>
              </a:r>
              <a:endParaRPr kumimoji="1" lang="ja-JP" altLang="en-US" sz="1600">
                <a:latin typeface="Hiragino Sans W4" panose="020B0400000000000000" pitchFamily="34" charset="-128"/>
                <a:ea typeface="Hiragino Sans W4" panose="020B0400000000000000" pitchFamily="34" charset="-128"/>
              </a:endParaRPr>
            </a:p>
          </p:txBody>
        </p:sp>
        <p:cxnSp>
          <p:nvCxnSpPr>
            <p:cNvPr id="23" name="直線コネクタ 22">
              <a:extLst>
                <a:ext uri="{FF2B5EF4-FFF2-40B4-BE49-F238E27FC236}">
                  <a16:creationId xmlns:a16="http://schemas.microsoft.com/office/drawing/2014/main" xmlns="" id="{89D6C071-119B-15DA-0871-EB37368F60E6}"/>
                </a:ext>
              </a:extLst>
            </p:cNvPr>
            <p:cNvCxnSpPr/>
            <p:nvPr/>
          </p:nvCxnSpPr>
          <p:spPr>
            <a:xfrm>
              <a:off x="5258793" y="4723726"/>
              <a:ext cx="0" cy="207336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直線コネクタ 23">
              <a:extLst>
                <a:ext uri="{FF2B5EF4-FFF2-40B4-BE49-F238E27FC236}">
                  <a16:creationId xmlns:a16="http://schemas.microsoft.com/office/drawing/2014/main" xmlns="" id="{B7E2818D-8738-F902-DDE4-0EB05156D9EB}"/>
                </a:ext>
              </a:extLst>
            </p:cNvPr>
            <p:cNvCxnSpPr/>
            <p:nvPr/>
          </p:nvCxnSpPr>
          <p:spPr>
            <a:xfrm>
              <a:off x="2205716" y="4750080"/>
              <a:ext cx="0" cy="207336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直線コネクタ 31">
              <a:extLst>
                <a:ext uri="{FF2B5EF4-FFF2-40B4-BE49-F238E27FC236}">
                  <a16:creationId xmlns:a16="http://schemas.microsoft.com/office/drawing/2014/main" xmlns="" id="{C4C92981-5DB6-DB55-E859-EB076281DE71}"/>
                </a:ext>
              </a:extLst>
            </p:cNvPr>
            <p:cNvCxnSpPr>
              <a:cxnSpLocks/>
            </p:cNvCxnSpPr>
            <p:nvPr/>
          </p:nvCxnSpPr>
          <p:spPr>
            <a:xfrm flipH="1" flipV="1">
              <a:off x="128565" y="5400834"/>
              <a:ext cx="8007031" cy="2767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テキスト ボックス 1">
            <a:extLst>
              <a:ext uri="{FF2B5EF4-FFF2-40B4-BE49-F238E27FC236}">
                <a16:creationId xmlns:a16="http://schemas.microsoft.com/office/drawing/2014/main" xmlns="" id="{2571DD2C-C574-1560-DD4C-D0BCA8BF09FC}"/>
              </a:ext>
            </a:extLst>
          </p:cNvPr>
          <p:cNvSpPr txBox="1"/>
          <p:nvPr/>
        </p:nvSpPr>
        <p:spPr>
          <a:xfrm>
            <a:off x="0" y="0"/>
            <a:ext cx="8703024" cy="553998"/>
          </a:xfrm>
          <a:prstGeom prst="rect">
            <a:avLst/>
          </a:prstGeom>
          <a:noFill/>
        </p:spPr>
        <p:txBody>
          <a:bodyPr wrap="none" rtlCol="0">
            <a:spAutoFit/>
          </a:bodyPr>
          <a:lstStyle/>
          <a:p>
            <a:r>
              <a:rPr kumimoji="1" lang="en-US" altLang="ja-JP" sz="3000" dirty="0">
                <a:latin typeface="Hiragino Sans W4" panose="020B0400000000000000" pitchFamily="34" charset="-128"/>
                <a:ea typeface="Hiragino Sans W4" panose="020B0400000000000000" pitchFamily="34" charset="-128"/>
              </a:rPr>
              <a:t>Implications of the Results: Fraction of GDE</a:t>
            </a:r>
            <a:endParaRPr kumimoji="1" lang="ja-JP" altLang="en-US" sz="3000">
              <a:latin typeface="Hiragino Sans W4" panose="020B0400000000000000" pitchFamily="34" charset="-128"/>
              <a:ea typeface="Hiragino Sans W4" panose="020B0400000000000000" pitchFamily="34" charset="-128"/>
            </a:endParaRPr>
          </a:p>
        </p:txBody>
      </p:sp>
      <p:sp>
        <p:nvSpPr>
          <p:cNvPr id="6" name="テキスト ボックス 5">
            <a:extLst>
              <a:ext uri="{FF2B5EF4-FFF2-40B4-BE49-F238E27FC236}">
                <a16:creationId xmlns:a16="http://schemas.microsoft.com/office/drawing/2014/main" xmlns="" id="{0494A383-B90F-121F-98E5-D926FD4527ED}"/>
              </a:ext>
            </a:extLst>
          </p:cNvPr>
          <p:cNvSpPr txBox="1"/>
          <p:nvPr/>
        </p:nvSpPr>
        <p:spPr>
          <a:xfrm>
            <a:off x="3066504" y="4023723"/>
            <a:ext cx="5844870" cy="461665"/>
          </a:xfrm>
          <a:prstGeom prst="rect">
            <a:avLst/>
          </a:prstGeom>
          <a:solidFill>
            <a:srgbClr val="FFFF00"/>
          </a:solidFill>
        </p:spPr>
        <p:txBody>
          <a:bodyPr wrap="none" rtlCol="0">
            <a:spAutoFit/>
          </a:bodyPr>
          <a:lstStyle/>
          <a:p>
            <a:r>
              <a:rPr lang="en-US" altLang="ja-JP" sz="2400" b="1" dirty="0">
                <a:solidFill>
                  <a:srgbClr val="FF0000"/>
                </a:solidFill>
                <a:latin typeface="Hiragino Sans W4" panose="020B0400000000000000" pitchFamily="34" charset="-128"/>
                <a:ea typeface="Hiragino Sans W4" panose="020B0400000000000000" pitchFamily="34" charset="-128"/>
              </a:rPr>
              <a:t>Source : Tibet GDE – Source ~ 3 : 7</a:t>
            </a:r>
            <a:endParaRPr kumimoji="1" lang="ja-JP" altLang="en-US" sz="2400" b="1">
              <a:solidFill>
                <a:srgbClr val="FF0000"/>
              </a:solidFill>
              <a:latin typeface="Hiragino Sans W4" panose="020B0400000000000000" pitchFamily="34" charset="-128"/>
              <a:ea typeface="Hiragino Sans W4" panose="020B0400000000000000" pitchFamily="34" charset="-128"/>
            </a:endParaRPr>
          </a:p>
        </p:txBody>
      </p:sp>
      <p:sp>
        <p:nvSpPr>
          <p:cNvPr id="35" name="テキスト ボックス 34">
            <a:extLst>
              <a:ext uri="{FF2B5EF4-FFF2-40B4-BE49-F238E27FC236}">
                <a16:creationId xmlns:a16="http://schemas.microsoft.com/office/drawing/2014/main" xmlns="" id="{B94D6889-C5D8-7DD5-D6A8-90D174F59BDC}"/>
              </a:ext>
            </a:extLst>
          </p:cNvPr>
          <p:cNvSpPr txBox="1"/>
          <p:nvPr/>
        </p:nvSpPr>
        <p:spPr>
          <a:xfrm>
            <a:off x="2035483" y="4682604"/>
            <a:ext cx="8124340" cy="461665"/>
          </a:xfrm>
          <a:prstGeom prst="rect">
            <a:avLst/>
          </a:prstGeom>
          <a:solidFill>
            <a:srgbClr val="FFFF00"/>
          </a:solidFill>
        </p:spPr>
        <p:txBody>
          <a:bodyPr wrap="none" rtlCol="0">
            <a:spAutoFit/>
          </a:bodyPr>
          <a:lstStyle/>
          <a:p>
            <a:r>
              <a:rPr kumimoji="1" lang="en-US" altLang="ja-JP" sz="2400" b="1" dirty="0">
                <a:solidFill>
                  <a:srgbClr val="FF0000"/>
                </a:solidFill>
                <a:latin typeface="Hiragino Sans W4" panose="020B0400000000000000" pitchFamily="34" charset="-128"/>
                <a:ea typeface="Hiragino Sans W4" panose="020B0400000000000000" pitchFamily="34" charset="-128"/>
              </a:rPr>
              <a:t>Sub-</a:t>
            </a:r>
            <a:r>
              <a:rPr kumimoji="1" lang="en-US" altLang="ja-JP" sz="2400" b="1" dirty="0" err="1">
                <a:solidFill>
                  <a:srgbClr val="FF0000"/>
                </a:solidFill>
                <a:latin typeface="Hiragino Sans W4" panose="020B0400000000000000" pitchFamily="34" charset="-128"/>
                <a:ea typeface="Hiragino Sans W4" panose="020B0400000000000000" pitchFamily="34" charset="-128"/>
              </a:rPr>
              <a:t>PeV</a:t>
            </a:r>
            <a:r>
              <a:rPr kumimoji="1" lang="en-US" altLang="ja-JP" sz="2400" b="1" dirty="0">
                <a:solidFill>
                  <a:srgbClr val="FF0000"/>
                </a:solidFill>
                <a:latin typeface="Hiragino Sans W4" panose="020B0400000000000000" pitchFamily="34" charset="-128"/>
                <a:ea typeface="Hiragino Sans W4" panose="020B0400000000000000" pitchFamily="34" charset="-128"/>
              </a:rPr>
              <a:t> Galactic </a:t>
            </a:r>
            <a:r>
              <a:rPr kumimoji="1" lang="en-US" altLang="ja-JP" sz="2400" b="1" dirty="0" err="1">
                <a:solidFill>
                  <a:srgbClr val="FF0000"/>
                </a:solidFill>
                <a:latin typeface="Hiragino Sans W4" panose="020B0400000000000000" pitchFamily="34" charset="-128"/>
                <a:ea typeface="Hiragino Sans W4" panose="020B0400000000000000" pitchFamily="34" charset="-128"/>
              </a:rPr>
              <a:t>γ</a:t>
            </a:r>
            <a:r>
              <a:rPr kumimoji="1" lang="ja-JP" altLang="en-US" sz="2400" b="1">
                <a:solidFill>
                  <a:srgbClr val="FF0000"/>
                </a:solidFill>
                <a:latin typeface="Hiragino Sans W4" panose="020B0400000000000000" pitchFamily="34" charset="-128"/>
                <a:ea typeface="Hiragino Sans W4" panose="020B0400000000000000" pitchFamily="34" charset="-128"/>
              </a:rPr>
              <a:t> </a:t>
            </a:r>
            <a:r>
              <a:rPr kumimoji="1" lang="en-US" altLang="ja-JP" sz="2400" b="1" dirty="0">
                <a:solidFill>
                  <a:srgbClr val="FF0000"/>
                </a:solidFill>
                <a:latin typeface="Hiragino Sans W4" panose="020B0400000000000000" pitchFamily="34" charset="-128"/>
                <a:ea typeface="Hiragino Sans W4" panose="020B0400000000000000" pitchFamily="34" charset="-128"/>
              </a:rPr>
              <a:t>rays are dominated by GDE?</a:t>
            </a:r>
            <a:endParaRPr kumimoji="1" lang="ja-JP" altLang="en-US" sz="2400" b="1">
              <a:solidFill>
                <a:srgbClr val="FF0000"/>
              </a:solidFill>
              <a:latin typeface="Hiragino Sans W4" panose="020B0400000000000000" pitchFamily="34" charset="-128"/>
              <a:ea typeface="Hiragino Sans W4" panose="020B0400000000000000" pitchFamily="34" charset="-128"/>
            </a:endParaRPr>
          </a:p>
        </p:txBody>
      </p:sp>
      <p:sp>
        <p:nvSpPr>
          <p:cNvPr id="36" name="テキスト ボックス 35">
            <a:extLst>
              <a:ext uri="{FF2B5EF4-FFF2-40B4-BE49-F238E27FC236}">
                <a16:creationId xmlns:a16="http://schemas.microsoft.com/office/drawing/2014/main" xmlns="" id="{012BF56C-9685-B1C2-DAC7-B1863933B2A9}"/>
              </a:ext>
            </a:extLst>
          </p:cNvPr>
          <p:cNvSpPr txBox="1"/>
          <p:nvPr/>
        </p:nvSpPr>
        <p:spPr>
          <a:xfrm>
            <a:off x="1302609" y="5271403"/>
            <a:ext cx="9890848" cy="461665"/>
          </a:xfrm>
          <a:prstGeom prst="rect">
            <a:avLst/>
          </a:prstGeom>
          <a:noFill/>
        </p:spPr>
        <p:txBody>
          <a:bodyPr wrap="square" rtlCol="0">
            <a:spAutoFit/>
          </a:bodyPr>
          <a:lstStyle/>
          <a:p>
            <a:pPr>
              <a:spcAft>
                <a:spcPts val="400"/>
              </a:spcAft>
            </a:pPr>
            <a:r>
              <a:rPr kumimoji="1" lang="en-US" altLang="ja-JP" sz="2400" dirty="0">
                <a:latin typeface="Hiragino Sans W4" panose="020B0400000000000000" pitchFamily="34" charset="-128"/>
                <a:ea typeface="Hiragino Sans W4" panose="020B0400000000000000" pitchFamily="34" charset="-128"/>
              </a:rPr>
              <a:t>=&gt; Spectral analysis @ E &gt; 100 TeV for individual sources</a:t>
            </a:r>
          </a:p>
        </p:txBody>
      </p:sp>
      <mc:AlternateContent xmlns:mc="http://schemas.openxmlformats.org/markup-compatibility/2006" xmlns:a14="http://schemas.microsoft.com/office/drawing/2010/main">
        <mc:Choice Requires="a14">
          <p:sp>
            <p:nvSpPr>
              <p:cNvPr id="37" name="テキスト ボックス 36">
                <a:extLst>
                  <a:ext uri="{FF2B5EF4-FFF2-40B4-BE49-F238E27FC236}">
                    <a16:creationId xmlns:a16="http://schemas.microsoft.com/office/drawing/2014/main" xmlns="" id="{51A3F844-FD9D-DE4A-1650-AF70DB6A35AB}"/>
                  </a:ext>
                </a:extLst>
              </p:cNvPr>
              <p:cNvSpPr txBox="1"/>
              <p:nvPr/>
            </p:nvSpPr>
            <p:spPr>
              <a:xfrm>
                <a:off x="2121654" y="1324943"/>
                <a:ext cx="1413849" cy="693908"/>
              </a:xfrm>
              <a:prstGeom prst="rect">
                <a:avLst/>
              </a:prstGeom>
              <a:noFill/>
            </p:spPr>
            <p:txBody>
              <a:bodyPr wrap="none" lIns="0" tIns="0" rIns="0" bIns="0" rtlCol="0">
                <a:spAutoFit/>
              </a:bodyPr>
              <a:lstStyle/>
              <a:p>
                <a14:m>
                  <m:oMathPara xmlns:m="http://schemas.openxmlformats.org/officeDocument/2006/math" xmlns="">
                    <m:oMathParaPr>
                      <m:jc m:val="centerGroup"/>
                    </m:oMathParaPr>
                    <m:oMath xmlns:m="http://schemas.openxmlformats.org/officeDocument/2006/math">
                      <m:f>
                        <m:fPr>
                          <m:ctrlPr>
                            <a:rPr kumimoji="1" lang="en-US" altLang="ja-JP" sz="2400" i="1" smtClean="0">
                              <a:latin typeface="Cambria Math" panose="02040503050406030204" pitchFamily="18" charset="0"/>
                            </a:rPr>
                          </m:ctrlPr>
                        </m:fPr>
                        <m:num>
                          <m:r>
                            <m:rPr>
                              <m:sty m:val="p"/>
                            </m:rPr>
                            <a:rPr kumimoji="1" lang="en-US" altLang="ja-JP" sz="2400" b="0" i="0" smtClean="0">
                              <a:latin typeface="Cambria Math" panose="02040503050406030204" pitchFamily="18" charset="0"/>
                            </a:rPr>
                            <m:t>Source</m:t>
                          </m:r>
                        </m:num>
                        <m:den>
                          <m:r>
                            <m:rPr>
                              <m:sty m:val="p"/>
                            </m:rPr>
                            <a:rPr kumimoji="1" lang="en-US" altLang="ja-JP" sz="2400" b="0" i="0" smtClean="0">
                              <a:latin typeface="Cambria Math" panose="02040503050406030204" pitchFamily="18" charset="0"/>
                            </a:rPr>
                            <m:t>Tibet</m:t>
                          </m:r>
                          <m:r>
                            <a:rPr kumimoji="1" lang="en-US" altLang="ja-JP" sz="2400" b="0" i="0" smtClean="0">
                              <a:latin typeface="Cambria Math" panose="02040503050406030204" pitchFamily="18" charset="0"/>
                            </a:rPr>
                            <m:t> </m:t>
                          </m:r>
                          <m:r>
                            <m:rPr>
                              <m:sty m:val="p"/>
                            </m:rPr>
                            <a:rPr kumimoji="1" lang="en-US" altLang="ja-JP" sz="2400" b="0" i="0" smtClean="0">
                              <a:latin typeface="Cambria Math" panose="02040503050406030204" pitchFamily="18" charset="0"/>
                            </a:rPr>
                            <m:t>GDE</m:t>
                          </m:r>
                        </m:den>
                      </m:f>
                    </m:oMath>
                  </m:oMathPara>
                </a14:m>
                <a:endParaRPr kumimoji="1" lang="ja-JP" altLang="en-US" sz="2400"/>
              </a:p>
            </p:txBody>
          </p:sp>
        </mc:Choice>
        <mc:Fallback xmlns="">
          <p:sp>
            <p:nvSpPr>
              <p:cNvPr id="37" name="テキスト ボックス 36">
                <a:extLst>
                  <a:ext uri="{FF2B5EF4-FFF2-40B4-BE49-F238E27FC236}">
                    <a16:creationId xmlns:a16="http://schemas.microsoft.com/office/drawing/2014/main" id="{ACD91B59-B107-5F4E-4A0D-1D941E13EA5F}"/>
                  </a:ext>
                </a:extLst>
              </p:cNvPr>
              <p:cNvSpPr txBox="1">
                <a:spLocks noRot="1" noChangeAspect="1" noMove="1" noResize="1" noEditPoints="1" noAdjustHandles="1" noChangeArrowheads="1" noChangeShapeType="1" noTextEdit="1"/>
              </p:cNvSpPr>
              <p:nvPr/>
            </p:nvSpPr>
            <p:spPr>
              <a:xfrm>
                <a:off x="2121654" y="1324943"/>
                <a:ext cx="1413849" cy="693908"/>
              </a:xfrm>
              <a:prstGeom prst="rect">
                <a:avLst/>
              </a:prstGeom>
              <a:blipFill>
                <a:blip r:embed="rId5"/>
                <a:stretch>
                  <a:fillRect l="-4464" r="-3571" b="-32727"/>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xmlns="" id="{FE9796B3-4277-12C1-218D-4A0AD07DE4B0}"/>
              </a:ext>
            </a:extLst>
          </p:cNvPr>
          <p:cNvSpPr>
            <a:spLocks noGrp="1"/>
          </p:cNvSpPr>
          <p:nvPr>
            <p:ph type="sldNum" sz="quarter" idx="12"/>
          </p:nvPr>
        </p:nvSpPr>
        <p:spPr/>
        <p:txBody>
          <a:bodyPr/>
          <a:lstStyle/>
          <a:p>
            <a:fld id="{7391B0E1-8AAF-844E-991B-0815B82E6915}" type="slidenum">
              <a:rPr kumimoji="1" lang="ja-JP" altLang="en-US" smtClean="0"/>
              <a:t>36</a:t>
            </a:fld>
            <a:endParaRPr kumimoji="1" lang="ja-JP" altLang="en-US"/>
          </a:p>
        </p:txBody>
      </p:sp>
    </p:spTree>
    <p:extLst>
      <p:ext uri="{BB962C8B-B14F-4D97-AF65-F5344CB8AC3E}">
        <p14:creationId xmlns:p14="http://schemas.microsoft.com/office/powerpoint/2010/main" val="3199083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xmlns="" id="{740CC4E2-4AF2-B337-1D75-32A9CE5F8D87}"/>
              </a:ext>
            </a:extLst>
          </p:cNvPr>
          <p:cNvSpPr txBox="1"/>
          <p:nvPr/>
        </p:nvSpPr>
        <p:spPr>
          <a:xfrm>
            <a:off x="0" y="0"/>
            <a:ext cx="9833141" cy="553998"/>
          </a:xfrm>
          <a:prstGeom prst="rect">
            <a:avLst/>
          </a:prstGeom>
          <a:noFill/>
        </p:spPr>
        <p:txBody>
          <a:bodyPr wrap="none" rtlCol="0">
            <a:spAutoFit/>
          </a:bodyPr>
          <a:lstStyle/>
          <a:p>
            <a:r>
              <a:rPr kumimoji="1" lang="en-US" altLang="ja-JP" sz="3000" dirty="0">
                <a:latin typeface="Hiragino Sans W4" panose="020B0400000000000000" pitchFamily="34" charset="-128"/>
                <a:ea typeface="Hiragino Sans W4" panose="020B0400000000000000" pitchFamily="34" charset="-128"/>
              </a:rPr>
              <a:t>Implications of the Results: Cygnus Super Bubble</a:t>
            </a:r>
            <a:endParaRPr kumimoji="1" lang="ja-JP" altLang="en-US" sz="3000">
              <a:latin typeface="Hiragino Sans W4" panose="020B0400000000000000" pitchFamily="34" charset="-128"/>
              <a:ea typeface="Hiragino Sans W4" panose="020B0400000000000000" pitchFamily="34" charset="-128"/>
            </a:endParaRPr>
          </a:p>
        </p:txBody>
      </p:sp>
      <p:pic>
        <p:nvPicPr>
          <p:cNvPr id="9" name="図 8">
            <a:extLst>
              <a:ext uri="{FF2B5EF4-FFF2-40B4-BE49-F238E27FC236}">
                <a16:creationId xmlns:a16="http://schemas.microsoft.com/office/drawing/2014/main" xmlns="" id="{43FB3E54-4256-2D3E-3446-B0DAF97D2A58}"/>
              </a:ext>
            </a:extLst>
          </p:cNvPr>
          <p:cNvPicPr>
            <a:picLocks noChangeAspect="1"/>
          </p:cNvPicPr>
          <p:nvPr/>
        </p:nvPicPr>
        <p:blipFill>
          <a:blip r:embed="rId2"/>
          <a:stretch>
            <a:fillRect/>
          </a:stretch>
        </p:blipFill>
        <p:spPr>
          <a:xfrm>
            <a:off x="5827369" y="1166970"/>
            <a:ext cx="4725101" cy="4232903"/>
          </a:xfrm>
          <a:prstGeom prst="rect">
            <a:avLst/>
          </a:prstGeom>
        </p:spPr>
      </p:pic>
      <p:pic>
        <p:nvPicPr>
          <p:cNvPr id="11" name="図 10">
            <a:extLst>
              <a:ext uri="{FF2B5EF4-FFF2-40B4-BE49-F238E27FC236}">
                <a16:creationId xmlns:a16="http://schemas.microsoft.com/office/drawing/2014/main" xmlns="" id="{2106CEE6-6433-CA0F-BF98-46EE68EA39B1}"/>
              </a:ext>
            </a:extLst>
          </p:cNvPr>
          <p:cNvPicPr>
            <a:picLocks noChangeAspect="1"/>
          </p:cNvPicPr>
          <p:nvPr/>
        </p:nvPicPr>
        <p:blipFill>
          <a:blip r:embed="rId3"/>
          <a:srcRect t="4684" b="63316"/>
          <a:stretch/>
        </p:blipFill>
        <p:spPr>
          <a:xfrm>
            <a:off x="362780" y="1023338"/>
            <a:ext cx="2416827" cy="1914861"/>
          </a:xfrm>
          <a:prstGeom prst="rect">
            <a:avLst/>
          </a:prstGeom>
        </p:spPr>
      </p:pic>
      <p:pic>
        <p:nvPicPr>
          <p:cNvPr id="13" name="図 12">
            <a:extLst>
              <a:ext uri="{FF2B5EF4-FFF2-40B4-BE49-F238E27FC236}">
                <a16:creationId xmlns:a16="http://schemas.microsoft.com/office/drawing/2014/main" xmlns="" id="{5BA8781E-AC69-B60F-13AE-F95A0CA5EC91}"/>
              </a:ext>
            </a:extLst>
          </p:cNvPr>
          <p:cNvPicPr>
            <a:picLocks noChangeAspect="1"/>
          </p:cNvPicPr>
          <p:nvPr/>
        </p:nvPicPr>
        <p:blipFill>
          <a:blip r:embed="rId3"/>
          <a:srcRect t="37625" b="30375"/>
          <a:stretch/>
        </p:blipFill>
        <p:spPr>
          <a:xfrm>
            <a:off x="2752926" y="1023338"/>
            <a:ext cx="2416827" cy="1914861"/>
          </a:xfrm>
          <a:prstGeom prst="rect">
            <a:avLst/>
          </a:prstGeom>
        </p:spPr>
      </p:pic>
      <p:pic>
        <p:nvPicPr>
          <p:cNvPr id="14" name="図 13">
            <a:extLst>
              <a:ext uri="{FF2B5EF4-FFF2-40B4-BE49-F238E27FC236}">
                <a16:creationId xmlns:a16="http://schemas.microsoft.com/office/drawing/2014/main" xmlns="" id="{A192E992-B177-A546-7063-0E5A54F12D16}"/>
              </a:ext>
            </a:extLst>
          </p:cNvPr>
          <p:cNvPicPr>
            <a:picLocks noChangeAspect="1"/>
          </p:cNvPicPr>
          <p:nvPr/>
        </p:nvPicPr>
        <p:blipFill>
          <a:blip r:embed="rId3"/>
          <a:srcRect t="69724"/>
          <a:stretch/>
        </p:blipFill>
        <p:spPr>
          <a:xfrm>
            <a:off x="546961" y="3390891"/>
            <a:ext cx="4509364" cy="3380350"/>
          </a:xfrm>
          <a:prstGeom prst="rect">
            <a:avLst/>
          </a:prstGeom>
        </p:spPr>
      </p:pic>
      <p:sp>
        <p:nvSpPr>
          <p:cNvPr id="15" name="テキスト ボックス 14">
            <a:extLst>
              <a:ext uri="{FF2B5EF4-FFF2-40B4-BE49-F238E27FC236}">
                <a16:creationId xmlns:a16="http://schemas.microsoft.com/office/drawing/2014/main" xmlns="" id="{6FE02306-A8C3-8BB8-7521-E54CCEFE8F52}"/>
              </a:ext>
            </a:extLst>
          </p:cNvPr>
          <p:cNvSpPr txBox="1"/>
          <p:nvPr/>
        </p:nvSpPr>
        <p:spPr>
          <a:xfrm>
            <a:off x="447360" y="641519"/>
            <a:ext cx="4658648" cy="369332"/>
          </a:xfrm>
          <a:prstGeom prst="rect">
            <a:avLst/>
          </a:prstGeom>
          <a:noFill/>
        </p:spPr>
        <p:txBody>
          <a:bodyPr wrap="none" rtlCol="0">
            <a:spAutoFit/>
          </a:bodyPr>
          <a:lstStyle/>
          <a:p>
            <a:r>
              <a:rPr lang="en-US" altLang="ja-JP" dirty="0" err="1">
                <a:latin typeface="Hiragino Sans W4" panose="020B0400000000000000" pitchFamily="34" charset="-128"/>
                <a:ea typeface="Hiragino Sans W4" panose="020B0400000000000000" pitchFamily="34" charset="-128"/>
              </a:rPr>
              <a:t>γ</a:t>
            </a:r>
            <a:r>
              <a:rPr lang="en-US" altLang="ja-JP" dirty="0">
                <a:latin typeface="Hiragino Sans W4" panose="020B0400000000000000" pitchFamily="34" charset="-128"/>
                <a:ea typeface="Hiragino Sans W4" panose="020B0400000000000000" pitchFamily="34" charset="-128"/>
              </a:rPr>
              <a:t>-ray significance maps (E &gt;100TeV)</a:t>
            </a:r>
            <a:endParaRPr kumimoji="1" lang="ja-JP" altLang="en-US">
              <a:latin typeface="Hiragino Sans W4" panose="020B0400000000000000" pitchFamily="34" charset="-128"/>
              <a:ea typeface="Hiragino Sans W4" panose="020B0400000000000000" pitchFamily="34" charset="-128"/>
            </a:endParaRPr>
          </a:p>
        </p:txBody>
      </p:sp>
      <p:sp>
        <p:nvSpPr>
          <p:cNvPr id="16" name="テキスト ボックス 15">
            <a:extLst>
              <a:ext uri="{FF2B5EF4-FFF2-40B4-BE49-F238E27FC236}">
                <a16:creationId xmlns:a16="http://schemas.microsoft.com/office/drawing/2014/main" xmlns="" id="{2DF250DA-9153-4959-0573-A4C66017A750}"/>
              </a:ext>
            </a:extLst>
          </p:cNvPr>
          <p:cNvSpPr txBox="1"/>
          <p:nvPr/>
        </p:nvSpPr>
        <p:spPr>
          <a:xfrm>
            <a:off x="568477" y="3077128"/>
            <a:ext cx="4370107" cy="369332"/>
          </a:xfrm>
          <a:prstGeom prst="rect">
            <a:avLst/>
          </a:prstGeom>
          <a:noFill/>
        </p:spPr>
        <p:txBody>
          <a:bodyPr wrap="none" rtlCol="0">
            <a:spAutoFit/>
          </a:bodyPr>
          <a:lstStyle/>
          <a:p>
            <a:r>
              <a:rPr lang="en-US" altLang="ja-JP" dirty="0">
                <a:latin typeface="Hiragino Sans W4" panose="020B0400000000000000" pitchFamily="34" charset="-128"/>
                <a:ea typeface="Hiragino Sans W4" panose="020B0400000000000000" pitchFamily="34" charset="-128"/>
              </a:rPr>
              <a:t>Longitude distribution (E &gt;100TeV)</a:t>
            </a:r>
            <a:endParaRPr kumimoji="1" lang="ja-JP" altLang="en-US">
              <a:latin typeface="Hiragino Sans W4" panose="020B0400000000000000" pitchFamily="34" charset="-128"/>
              <a:ea typeface="Hiragino Sans W4" panose="020B0400000000000000" pitchFamily="34" charset="-128"/>
            </a:endParaRPr>
          </a:p>
        </p:txBody>
      </p:sp>
      <p:sp>
        <p:nvSpPr>
          <p:cNvPr id="17" name="テキスト ボックス 16">
            <a:extLst>
              <a:ext uri="{FF2B5EF4-FFF2-40B4-BE49-F238E27FC236}">
                <a16:creationId xmlns:a16="http://schemas.microsoft.com/office/drawing/2014/main" xmlns="" id="{8E96B3CD-67B8-B73C-0D32-D43C039CE5F0}"/>
              </a:ext>
            </a:extLst>
          </p:cNvPr>
          <p:cNvSpPr txBox="1"/>
          <p:nvPr/>
        </p:nvSpPr>
        <p:spPr>
          <a:xfrm>
            <a:off x="7024339" y="869670"/>
            <a:ext cx="2957861" cy="369332"/>
          </a:xfrm>
          <a:prstGeom prst="rect">
            <a:avLst/>
          </a:prstGeom>
          <a:noFill/>
        </p:spPr>
        <p:txBody>
          <a:bodyPr wrap="none" rtlCol="0">
            <a:spAutoFit/>
          </a:bodyPr>
          <a:lstStyle/>
          <a:p>
            <a:r>
              <a:rPr lang="en-US" altLang="ja-JP" dirty="0" err="1">
                <a:latin typeface="Hiragino Sans W4" panose="020B0400000000000000" pitchFamily="34" charset="-128"/>
                <a:ea typeface="Hiragino Sans W4" panose="020B0400000000000000" pitchFamily="34" charset="-128"/>
              </a:rPr>
              <a:t>γ</a:t>
            </a:r>
            <a:r>
              <a:rPr lang="en-US" altLang="ja-JP" dirty="0">
                <a:latin typeface="Hiragino Sans W4" panose="020B0400000000000000" pitchFamily="34" charset="-128"/>
                <a:ea typeface="Hiragino Sans W4" panose="020B0400000000000000" pitchFamily="34" charset="-128"/>
              </a:rPr>
              <a:t>-ray energy spectrum</a:t>
            </a:r>
            <a:endParaRPr kumimoji="1" lang="ja-JP" altLang="en-US">
              <a:latin typeface="Hiragino Sans W4" panose="020B0400000000000000" pitchFamily="34" charset="-128"/>
              <a:ea typeface="Hiragino Sans W4" panose="020B0400000000000000" pitchFamily="34" charset="-128"/>
            </a:endParaRPr>
          </a:p>
        </p:txBody>
      </p:sp>
      <p:sp>
        <p:nvSpPr>
          <p:cNvPr id="7" name="テキスト ボックス 6">
            <a:extLst>
              <a:ext uri="{FF2B5EF4-FFF2-40B4-BE49-F238E27FC236}">
                <a16:creationId xmlns:a16="http://schemas.microsoft.com/office/drawing/2014/main" xmlns="" id="{DCDC2B32-AF85-C37C-EFCB-C4F0401D3EAF}"/>
              </a:ext>
            </a:extLst>
          </p:cNvPr>
          <p:cNvSpPr txBox="1"/>
          <p:nvPr/>
        </p:nvSpPr>
        <p:spPr>
          <a:xfrm>
            <a:off x="4642190" y="5493072"/>
            <a:ext cx="7138493" cy="759182"/>
          </a:xfrm>
          <a:prstGeom prst="rect">
            <a:avLst/>
          </a:prstGeom>
          <a:solidFill>
            <a:schemeClr val="bg1"/>
          </a:solidFill>
        </p:spPr>
        <p:txBody>
          <a:bodyPr wrap="none" rtlCol="0">
            <a:spAutoFit/>
          </a:bodyPr>
          <a:lstStyle/>
          <a:p>
            <a:pPr>
              <a:spcAft>
                <a:spcPts val="400"/>
              </a:spcAft>
            </a:pPr>
            <a:r>
              <a:rPr kumimoji="1" lang="en-US" altLang="ja-JP" sz="2000" dirty="0">
                <a:latin typeface="Hiragino Sans W4" panose="020B0400000000000000" pitchFamily="34" charset="-128"/>
                <a:ea typeface="Hiragino Sans W4" panose="020B0400000000000000" pitchFamily="34" charset="-128"/>
              </a:rPr>
              <a:t>GDE estimation does not consider the GDE flux from </a:t>
            </a:r>
          </a:p>
          <a:p>
            <a:pPr>
              <a:spcAft>
                <a:spcPts val="400"/>
              </a:spcAft>
            </a:pPr>
            <a:r>
              <a:rPr lang="en-US" altLang="ja-JP" sz="2000" dirty="0">
                <a:latin typeface="Hiragino Sans W4" panose="020B0400000000000000" pitchFamily="34" charset="-128"/>
                <a:ea typeface="Hiragino Sans W4" panose="020B0400000000000000" pitchFamily="34" charset="-128"/>
              </a:rPr>
              <a:t>the sky regions masked by LHAASO GDE analysis</a:t>
            </a:r>
          </a:p>
        </p:txBody>
      </p:sp>
      <p:sp>
        <p:nvSpPr>
          <p:cNvPr id="18" name="正方形/長方形 17">
            <a:extLst>
              <a:ext uri="{FF2B5EF4-FFF2-40B4-BE49-F238E27FC236}">
                <a16:creationId xmlns:a16="http://schemas.microsoft.com/office/drawing/2014/main" xmlns="" id="{515692FF-2AFD-8C93-2850-2FC212613A5D}"/>
              </a:ext>
            </a:extLst>
          </p:cNvPr>
          <p:cNvSpPr/>
          <p:nvPr/>
        </p:nvSpPr>
        <p:spPr>
          <a:xfrm>
            <a:off x="2725816" y="4023360"/>
            <a:ext cx="1555728" cy="548640"/>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xmlns="" id="{226812B5-6738-A596-EAF0-D0F83BB0CDA8}"/>
              </a:ext>
            </a:extLst>
          </p:cNvPr>
          <p:cNvSpPr/>
          <p:nvPr/>
        </p:nvSpPr>
        <p:spPr>
          <a:xfrm>
            <a:off x="6894272" y="3759797"/>
            <a:ext cx="1716328" cy="586291"/>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xmlns="" id="{DAA5BB2E-877B-0B56-9A8E-10F8D55B4F62}"/>
              </a:ext>
            </a:extLst>
          </p:cNvPr>
          <p:cNvSpPr txBox="1"/>
          <p:nvPr/>
        </p:nvSpPr>
        <p:spPr>
          <a:xfrm>
            <a:off x="4689197" y="6246105"/>
            <a:ext cx="6292747" cy="461665"/>
          </a:xfrm>
          <a:prstGeom prst="rect">
            <a:avLst/>
          </a:prstGeom>
          <a:solidFill>
            <a:srgbClr val="FFFF00"/>
          </a:solidFill>
        </p:spPr>
        <p:txBody>
          <a:bodyPr wrap="square">
            <a:spAutoFit/>
          </a:bodyPr>
          <a:lstStyle/>
          <a:p>
            <a:pPr>
              <a:spcAft>
                <a:spcPts val="400"/>
              </a:spcAft>
            </a:pPr>
            <a:r>
              <a:rPr kumimoji="1" lang="en-US" altLang="ja-JP" sz="2400" dirty="0">
                <a:latin typeface="Hiragino Sans W4" panose="020B0400000000000000" pitchFamily="34" charset="-128"/>
                <a:ea typeface="Hiragino Sans W4" panose="020B0400000000000000" pitchFamily="34" charset="-128"/>
              </a:rPr>
              <a:t>=&gt; </a:t>
            </a:r>
            <a:r>
              <a:rPr lang="en-US" altLang="ja-JP" sz="2400" b="1" dirty="0">
                <a:solidFill>
                  <a:srgbClr val="FF0000"/>
                </a:solidFill>
                <a:latin typeface="Hiragino Sans W4" panose="020B0400000000000000" pitchFamily="34" charset="-128"/>
                <a:ea typeface="Hiragino Sans W4" panose="020B0400000000000000" pitchFamily="34" charset="-128"/>
              </a:rPr>
              <a:t>Higher contamination from GDE ??</a:t>
            </a:r>
            <a:endParaRPr kumimoji="1" lang="ja-JP" altLang="en-US" sz="2400" b="1">
              <a:solidFill>
                <a:srgbClr val="FF0000"/>
              </a:solidFill>
              <a:latin typeface="Hiragino Sans W4" panose="020B0400000000000000" pitchFamily="34" charset="-128"/>
              <a:ea typeface="Hiragino Sans W4" panose="020B0400000000000000" pitchFamily="34" charset="-128"/>
            </a:endParaRPr>
          </a:p>
        </p:txBody>
      </p:sp>
      <p:sp>
        <p:nvSpPr>
          <p:cNvPr id="28" name="テキスト ボックス 27">
            <a:extLst>
              <a:ext uri="{FF2B5EF4-FFF2-40B4-BE49-F238E27FC236}">
                <a16:creationId xmlns:a16="http://schemas.microsoft.com/office/drawing/2014/main" xmlns="" id="{147509FC-29A4-53B8-A52B-92F0BF4A95F2}"/>
              </a:ext>
            </a:extLst>
          </p:cNvPr>
          <p:cNvSpPr txBox="1"/>
          <p:nvPr/>
        </p:nvSpPr>
        <p:spPr>
          <a:xfrm>
            <a:off x="5410561" y="528432"/>
            <a:ext cx="5181227" cy="307777"/>
          </a:xfrm>
          <a:prstGeom prst="rect">
            <a:avLst/>
          </a:prstGeom>
          <a:noFill/>
        </p:spPr>
        <p:txBody>
          <a:bodyPr wrap="none" rtlCol="0">
            <a:spAutoFit/>
          </a:bodyPr>
          <a:lstStyle/>
          <a:p>
            <a:r>
              <a:rPr lang="en-US" altLang="ja-JP" sz="1400" dirty="0">
                <a:latin typeface="Hiragino Sans W4" panose="020B0400000000000000" pitchFamily="34" charset="-128"/>
                <a:ea typeface="Hiragino Sans W4" panose="020B0400000000000000" pitchFamily="34" charset="-128"/>
              </a:rPr>
              <a:t>LHAASO Collaboration, Science Bulletin 69, 449 (2024)</a:t>
            </a:r>
            <a:endParaRPr kumimoji="1" lang="ja-JP" altLang="en-US" sz="1400">
              <a:latin typeface="Hiragino Sans W4" panose="020B0400000000000000" pitchFamily="34" charset="-128"/>
              <a:ea typeface="Hiragino Sans W4" panose="020B0400000000000000" pitchFamily="34" charset="-128"/>
            </a:endParaRPr>
          </a:p>
        </p:txBody>
      </p:sp>
      <p:sp>
        <p:nvSpPr>
          <p:cNvPr id="4" name="スライド番号プレースホルダー 3">
            <a:extLst>
              <a:ext uri="{FF2B5EF4-FFF2-40B4-BE49-F238E27FC236}">
                <a16:creationId xmlns:a16="http://schemas.microsoft.com/office/drawing/2014/main" xmlns="" id="{BB7F3185-8B7B-9898-2C70-BDDE0FF2C1F0}"/>
              </a:ext>
            </a:extLst>
          </p:cNvPr>
          <p:cNvSpPr>
            <a:spLocks noGrp="1"/>
          </p:cNvSpPr>
          <p:nvPr>
            <p:ph type="sldNum" sz="quarter" idx="12"/>
          </p:nvPr>
        </p:nvSpPr>
        <p:spPr/>
        <p:txBody>
          <a:bodyPr/>
          <a:lstStyle/>
          <a:p>
            <a:fld id="{7391B0E1-8AAF-844E-991B-0815B82E6915}" type="slidenum">
              <a:rPr kumimoji="1" lang="ja-JP" altLang="en-US" smtClean="0"/>
              <a:t>37</a:t>
            </a:fld>
            <a:endParaRPr kumimoji="1" lang="ja-JP" altLang="en-US"/>
          </a:p>
        </p:txBody>
      </p:sp>
    </p:spTree>
    <p:extLst>
      <p:ext uri="{BB962C8B-B14F-4D97-AF65-F5344CB8AC3E}">
        <p14:creationId xmlns:p14="http://schemas.microsoft.com/office/powerpoint/2010/main" val="1058418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xmlns="" id="{E8339C0C-1A18-C315-BFE7-0017174AE826}"/>
            </a:ext>
          </a:extLst>
        </p:cNvPr>
        <p:cNvGrpSpPr/>
        <p:nvPr/>
      </p:nvGrpSpPr>
      <p:grpSpPr>
        <a:xfrm>
          <a:off x="0" y="0"/>
          <a:ext cx="0" cy="0"/>
          <a:chOff x="0" y="0"/>
          <a:chExt cx="0" cy="0"/>
        </a:xfrm>
      </p:grpSpPr>
      <p:pic>
        <p:nvPicPr>
          <p:cNvPr id="8" name="Picture 2" descr="プレスリリース】60年来の謎解明へ、宇宙線の起源「ペバトロン」の決定的証拠つかむ！〜天の川から史上最高エネルギーのガンマ線放射を観測〜 | ICRR  | Institute for Cosmic Ray Research University of Tokyo">
            <a:extLst>
              <a:ext uri="{FF2B5EF4-FFF2-40B4-BE49-F238E27FC236}">
                <a16:creationId xmlns:a16="http://schemas.microsoft.com/office/drawing/2014/main" xmlns="" id="{6384602C-AFB7-4EF4-EF7A-0ACB08210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xmlns="" id="{55174ABA-A7EE-A5E1-C6DE-3246F1A8735B}"/>
              </a:ext>
            </a:extLst>
          </p:cNvPr>
          <p:cNvSpPr txBox="1"/>
          <p:nvPr/>
        </p:nvSpPr>
        <p:spPr>
          <a:xfrm>
            <a:off x="0" y="0"/>
            <a:ext cx="3084499" cy="707886"/>
          </a:xfrm>
          <a:prstGeom prst="rect">
            <a:avLst/>
          </a:prstGeom>
          <a:noFill/>
        </p:spPr>
        <p:txBody>
          <a:bodyPr wrap="none" rtlCol="0">
            <a:spAutoFit/>
          </a:bodyPr>
          <a:lstStyle/>
          <a:p>
            <a:r>
              <a:rPr kumimoji="1" lang="en-US" altLang="ja-JP" sz="4000" dirty="0">
                <a:solidFill>
                  <a:schemeClr val="bg1"/>
                </a:solidFill>
                <a:latin typeface="Hiragino Kaku Gothic StdN W8" panose="020B0800000000000000" pitchFamily="34" charset="-128"/>
                <a:ea typeface="Hiragino Kaku Gothic StdN W8" panose="020B0800000000000000" pitchFamily="34" charset="-128"/>
              </a:rPr>
              <a:t>Summary</a:t>
            </a:r>
            <a:endParaRPr kumimoji="1" lang="ja-JP" altLang="en-US" sz="4000">
              <a:solidFill>
                <a:schemeClr val="bg1"/>
              </a:solidFill>
              <a:latin typeface="Hiragino Kaku Gothic StdN W8" panose="020B0800000000000000" pitchFamily="34" charset="-128"/>
              <a:ea typeface="Hiragino Kaku Gothic StdN W8" panose="020B0800000000000000" pitchFamily="34" charset="-128"/>
            </a:endParaRPr>
          </a:p>
        </p:txBody>
      </p:sp>
      <p:sp>
        <p:nvSpPr>
          <p:cNvPr id="2" name="テキスト ボックス 1">
            <a:extLst>
              <a:ext uri="{FF2B5EF4-FFF2-40B4-BE49-F238E27FC236}">
                <a16:creationId xmlns:a16="http://schemas.microsoft.com/office/drawing/2014/main" xmlns="" id="{C39096F2-178C-8950-5273-FA5B0C117867}"/>
              </a:ext>
            </a:extLst>
          </p:cNvPr>
          <p:cNvSpPr txBox="1"/>
          <p:nvPr/>
        </p:nvSpPr>
        <p:spPr>
          <a:xfrm>
            <a:off x="53788" y="847735"/>
            <a:ext cx="8477001" cy="461665"/>
          </a:xfrm>
          <a:prstGeom prst="rect">
            <a:avLst/>
          </a:prstGeom>
          <a:noFill/>
        </p:spPr>
        <p:txBody>
          <a:bodyPr wrap="none" rtlCol="0">
            <a:spAutoFit/>
          </a:bodyPr>
          <a:lstStyle/>
          <a:p>
            <a:r>
              <a:rPr kumimoji="1" lang="en-US" altLang="ja-JP" sz="2400" dirty="0">
                <a:solidFill>
                  <a:schemeClr val="bg1"/>
                </a:solidFill>
                <a:latin typeface="Hiragino Sans W4" panose="020B0400000000000000" pitchFamily="34" charset="-128"/>
                <a:ea typeface="Hiragino Sans W4" panose="020B0400000000000000" pitchFamily="34" charset="-128"/>
              </a:rPr>
              <a:t>From the </a:t>
            </a:r>
            <a:r>
              <a:rPr kumimoji="1" lang="en-US" altLang="ja-JP" sz="2400" dirty="0" err="1">
                <a:solidFill>
                  <a:schemeClr val="bg1"/>
                </a:solidFill>
                <a:latin typeface="Hiragino Sans W4" panose="020B0400000000000000" pitchFamily="34" charset="-128"/>
                <a:ea typeface="Hiragino Sans W4" panose="020B0400000000000000" pitchFamily="34" charset="-128"/>
              </a:rPr>
              <a:t>γ</a:t>
            </a:r>
            <a:r>
              <a:rPr lang="en-US" altLang="ja-JP" sz="2400" dirty="0">
                <a:solidFill>
                  <a:schemeClr val="bg1"/>
                </a:solidFill>
                <a:latin typeface="Hiragino Sans W4" panose="020B0400000000000000" pitchFamily="34" charset="-128"/>
                <a:ea typeface="Hiragino Sans W4" panose="020B0400000000000000" pitchFamily="34" charset="-128"/>
              </a:rPr>
              <a:t>-ray observation by Tibet </a:t>
            </a:r>
            <a:r>
              <a:rPr lang="en-US" altLang="ja-JP" sz="2400" dirty="0" err="1">
                <a:solidFill>
                  <a:schemeClr val="bg1"/>
                </a:solidFill>
                <a:latin typeface="Hiragino Sans W4" panose="020B0400000000000000" pitchFamily="34" charset="-128"/>
                <a:ea typeface="Hiragino Sans W4" panose="020B0400000000000000" pitchFamily="34" charset="-128"/>
              </a:rPr>
              <a:t>ASγ</a:t>
            </a:r>
            <a:r>
              <a:rPr lang="en-US" altLang="ja-JP" sz="2400" dirty="0">
                <a:solidFill>
                  <a:schemeClr val="bg1"/>
                </a:solidFill>
                <a:latin typeface="Hiragino Sans W4" panose="020B0400000000000000" pitchFamily="34" charset="-128"/>
                <a:ea typeface="Hiragino Sans W4" panose="020B0400000000000000" pitchFamily="34" charset="-128"/>
              </a:rPr>
              <a:t>, we found</a:t>
            </a:r>
            <a:endParaRPr kumimoji="1" lang="ja-JP" altLang="en-US" sz="2400">
              <a:solidFill>
                <a:schemeClr val="bg1"/>
              </a:solidFill>
              <a:latin typeface="Hiragino Sans W4" panose="020B0400000000000000" pitchFamily="34" charset="-128"/>
              <a:ea typeface="Hiragino Sans W4" panose="020B0400000000000000" pitchFamily="34" charset="-128"/>
            </a:endParaRPr>
          </a:p>
        </p:txBody>
      </p:sp>
      <p:sp>
        <p:nvSpPr>
          <p:cNvPr id="3" name="テキスト ボックス 2">
            <a:extLst>
              <a:ext uri="{FF2B5EF4-FFF2-40B4-BE49-F238E27FC236}">
                <a16:creationId xmlns:a16="http://schemas.microsoft.com/office/drawing/2014/main" xmlns="" id="{8E019B22-5EB3-BEC6-A6B4-FB72A18B1B7C}"/>
              </a:ext>
            </a:extLst>
          </p:cNvPr>
          <p:cNvSpPr txBox="1"/>
          <p:nvPr/>
        </p:nvSpPr>
        <p:spPr>
          <a:xfrm>
            <a:off x="632634" y="1372740"/>
            <a:ext cx="9400330" cy="1405513"/>
          </a:xfrm>
          <a:prstGeom prst="rect">
            <a:avLst/>
          </a:prstGeom>
          <a:noFill/>
        </p:spPr>
        <p:txBody>
          <a:bodyPr wrap="none" rtlCol="0">
            <a:spAutoFit/>
          </a:bodyPr>
          <a:lstStyle/>
          <a:p>
            <a:pPr>
              <a:spcAft>
                <a:spcPts val="800"/>
              </a:spcAft>
            </a:pPr>
            <a:r>
              <a:rPr lang="en-US" altLang="ja-JP" sz="2400" dirty="0">
                <a:solidFill>
                  <a:schemeClr val="bg1"/>
                </a:solidFill>
                <a:latin typeface="Hiragino Sans W4" panose="020B0400000000000000" pitchFamily="34" charset="-128"/>
                <a:ea typeface="Hiragino Sans W4" panose="020B0400000000000000" pitchFamily="34" charset="-128"/>
              </a:rPr>
              <a:t>1. Astrophysical sub-</a:t>
            </a:r>
            <a:r>
              <a:rPr lang="en-US" altLang="ja-JP" sz="2400" dirty="0" err="1">
                <a:solidFill>
                  <a:schemeClr val="bg1"/>
                </a:solidFill>
                <a:latin typeface="Hiragino Sans W4" panose="020B0400000000000000" pitchFamily="34" charset="-128"/>
                <a:ea typeface="Hiragino Sans W4" panose="020B0400000000000000" pitchFamily="34" charset="-128"/>
              </a:rPr>
              <a:t>PeV</a:t>
            </a:r>
            <a:r>
              <a:rPr lang="en-US" altLang="ja-JP" sz="2400" dirty="0">
                <a:solidFill>
                  <a:schemeClr val="bg1"/>
                </a:solidFill>
                <a:latin typeface="Hiragino Sans W4" panose="020B0400000000000000" pitchFamily="34" charset="-128"/>
                <a:ea typeface="Hiragino Sans W4" panose="020B0400000000000000" pitchFamily="34" charset="-128"/>
              </a:rPr>
              <a:t> </a:t>
            </a:r>
            <a:r>
              <a:rPr lang="en-US" altLang="ja-JP" sz="2400" dirty="0" err="1">
                <a:solidFill>
                  <a:schemeClr val="bg1"/>
                </a:solidFill>
                <a:latin typeface="Hiragino Sans W4" panose="020B0400000000000000" pitchFamily="34" charset="-128"/>
                <a:ea typeface="Hiragino Sans W4" panose="020B0400000000000000" pitchFamily="34" charset="-128"/>
              </a:rPr>
              <a:t>γ</a:t>
            </a:r>
            <a:r>
              <a:rPr lang="en-US" altLang="ja-JP" sz="2400" dirty="0">
                <a:solidFill>
                  <a:schemeClr val="bg1"/>
                </a:solidFill>
                <a:latin typeface="Hiragino Sans W4" panose="020B0400000000000000" pitchFamily="34" charset="-128"/>
                <a:ea typeface="Hiragino Sans W4" panose="020B0400000000000000" pitchFamily="34" charset="-128"/>
              </a:rPr>
              <a:t> rays (Crab Nebula)</a:t>
            </a:r>
          </a:p>
          <a:p>
            <a:pPr>
              <a:spcAft>
                <a:spcPts val="800"/>
              </a:spcAft>
            </a:pPr>
            <a:r>
              <a:rPr lang="en-US" altLang="ja-JP" sz="2400" dirty="0">
                <a:solidFill>
                  <a:schemeClr val="bg1"/>
                </a:solidFill>
                <a:latin typeface="Hiragino Sans W4" panose="020B0400000000000000" pitchFamily="34" charset="-128"/>
                <a:ea typeface="Hiragino Sans W4" panose="020B0400000000000000" pitchFamily="34" charset="-128"/>
              </a:rPr>
              <a:t>2. Promising </a:t>
            </a:r>
            <a:r>
              <a:rPr lang="en-US" altLang="ja-JP" sz="2400" dirty="0" err="1">
                <a:solidFill>
                  <a:schemeClr val="bg1"/>
                </a:solidFill>
                <a:latin typeface="Hiragino Sans W4" panose="020B0400000000000000" pitchFamily="34" charset="-128"/>
                <a:ea typeface="Hiragino Sans W4" panose="020B0400000000000000" pitchFamily="34" charset="-128"/>
              </a:rPr>
              <a:t>PeVatron</a:t>
            </a:r>
            <a:r>
              <a:rPr lang="en-US" altLang="ja-JP" sz="2400" dirty="0">
                <a:solidFill>
                  <a:schemeClr val="bg1"/>
                </a:solidFill>
                <a:latin typeface="Hiragino Sans W4" panose="020B0400000000000000" pitchFamily="34" charset="-128"/>
                <a:ea typeface="Hiragino Sans W4" panose="020B0400000000000000" pitchFamily="34" charset="-128"/>
              </a:rPr>
              <a:t> candidates (e.g., SNR G106.3+2.7)</a:t>
            </a:r>
          </a:p>
          <a:p>
            <a:pPr>
              <a:spcAft>
                <a:spcPts val="800"/>
              </a:spcAft>
            </a:pPr>
            <a:r>
              <a:rPr kumimoji="1" lang="en-US" altLang="ja-JP" sz="2400" dirty="0">
                <a:solidFill>
                  <a:schemeClr val="bg1"/>
                </a:solidFill>
                <a:latin typeface="Hiragino Sans W4" panose="020B0400000000000000" pitchFamily="34" charset="-128"/>
                <a:ea typeface="Hiragino Sans W4" panose="020B0400000000000000" pitchFamily="34" charset="-128"/>
              </a:rPr>
              <a:t>3. Evidence for Galactic </a:t>
            </a:r>
            <a:r>
              <a:rPr kumimoji="1" lang="en-US" altLang="ja-JP" sz="2400" dirty="0" err="1">
                <a:solidFill>
                  <a:schemeClr val="bg1"/>
                </a:solidFill>
                <a:latin typeface="Hiragino Sans W4" panose="020B0400000000000000" pitchFamily="34" charset="-128"/>
                <a:ea typeface="Hiragino Sans W4" panose="020B0400000000000000" pitchFamily="34" charset="-128"/>
              </a:rPr>
              <a:t>PeVatrons</a:t>
            </a:r>
            <a:r>
              <a:rPr kumimoji="1" lang="en-US" altLang="ja-JP" sz="2400" dirty="0">
                <a:solidFill>
                  <a:schemeClr val="bg1"/>
                </a:solidFill>
                <a:latin typeface="Hiragino Sans W4" panose="020B0400000000000000" pitchFamily="34" charset="-128"/>
                <a:ea typeface="Hiragino Sans W4" panose="020B0400000000000000" pitchFamily="34" charset="-128"/>
              </a:rPr>
              <a:t> (Galactic diffuse)</a:t>
            </a:r>
            <a:endParaRPr kumimoji="1" lang="ja-JP" altLang="en-US" sz="2400">
              <a:solidFill>
                <a:schemeClr val="bg1"/>
              </a:solidFill>
              <a:latin typeface="Hiragino Sans W4" panose="020B0400000000000000" pitchFamily="34" charset="-128"/>
              <a:ea typeface="Hiragino Sans W4" panose="020B0400000000000000" pitchFamily="34" charset="-128"/>
            </a:endParaRPr>
          </a:p>
        </p:txBody>
      </p:sp>
      <p:sp>
        <p:nvSpPr>
          <p:cNvPr id="6" name="テキスト ボックス 5">
            <a:extLst>
              <a:ext uri="{FF2B5EF4-FFF2-40B4-BE49-F238E27FC236}">
                <a16:creationId xmlns:a16="http://schemas.microsoft.com/office/drawing/2014/main" xmlns="" id="{9A6DA87D-2BA1-962E-6285-8C16D82A10C4}"/>
              </a:ext>
            </a:extLst>
          </p:cNvPr>
          <p:cNvSpPr txBox="1"/>
          <p:nvPr/>
        </p:nvSpPr>
        <p:spPr>
          <a:xfrm>
            <a:off x="53788" y="2987237"/>
            <a:ext cx="9288120" cy="461665"/>
          </a:xfrm>
          <a:prstGeom prst="rect">
            <a:avLst/>
          </a:prstGeom>
          <a:noFill/>
        </p:spPr>
        <p:txBody>
          <a:bodyPr wrap="none" rtlCol="0">
            <a:spAutoFit/>
          </a:bodyPr>
          <a:lstStyle/>
          <a:p>
            <a:r>
              <a:rPr kumimoji="1" lang="en-US" altLang="ja-JP" sz="2400" dirty="0">
                <a:solidFill>
                  <a:schemeClr val="bg1"/>
                </a:solidFill>
                <a:latin typeface="Hiragino Sans W4" panose="020B0400000000000000" pitchFamily="34" charset="-128"/>
                <a:ea typeface="Hiragino Sans W4" panose="020B0400000000000000" pitchFamily="34" charset="-128"/>
              </a:rPr>
              <a:t>Regarding the GDE flux @ E &gt; 100 </a:t>
            </a:r>
            <a:r>
              <a:rPr lang="en-US" altLang="ja-JP" sz="2400" dirty="0">
                <a:solidFill>
                  <a:schemeClr val="bg1"/>
                </a:solidFill>
                <a:latin typeface="Hiragino Sans W4" panose="020B0400000000000000" pitchFamily="34" charset="-128"/>
                <a:ea typeface="Hiragino Sans W4" panose="020B0400000000000000" pitchFamily="34" charset="-128"/>
              </a:rPr>
              <a:t>T</a:t>
            </a:r>
            <a:r>
              <a:rPr kumimoji="1" lang="en-US" altLang="ja-JP" sz="2400" dirty="0">
                <a:solidFill>
                  <a:schemeClr val="bg1"/>
                </a:solidFill>
                <a:latin typeface="Hiragino Sans W4" panose="020B0400000000000000" pitchFamily="34" charset="-128"/>
                <a:ea typeface="Hiragino Sans W4" panose="020B0400000000000000" pitchFamily="34" charset="-128"/>
              </a:rPr>
              <a:t>eV measured by Tibet,</a:t>
            </a:r>
            <a:endParaRPr kumimoji="1" lang="ja-JP" altLang="en-US" sz="2400">
              <a:solidFill>
                <a:schemeClr val="bg1"/>
              </a:solidFill>
              <a:latin typeface="Hiragino Sans W4" panose="020B0400000000000000" pitchFamily="34" charset="-128"/>
              <a:ea typeface="Hiragino Sans W4" panose="020B0400000000000000" pitchFamily="34" charset="-128"/>
            </a:endParaRPr>
          </a:p>
        </p:txBody>
      </p:sp>
      <p:sp>
        <p:nvSpPr>
          <p:cNvPr id="7" name="テキスト ボックス 6">
            <a:extLst>
              <a:ext uri="{FF2B5EF4-FFF2-40B4-BE49-F238E27FC236}">
                <a16:creationId xmlns:a16="http://schemas.microsoft.com/office/drawing/2014/main" xmlns="" id="{56907E36-50EF-2B5D-DE92-59968B8443B9}"/>
              </a:ext>
            </a:extLst>
          </p:cNvPr>
          <p:cNvSpPr txBox="1"/>
          <p:nvPr/>
        </p:nvSpPr>
        <p:spPr>
          <a:xfrm>
            <a:off x="632634" y="3525591"/>
            <a:ext cx="11684872" cy="2821285"/>
          </a:xfrm>
          <a:prstGeom prst="rect">
            <a:avLst/>
          </a:prstGeom>
          <a:noFill/>
        </p:spPr>
        <p:txBody>
          <a:bodyPr wrap="square" rtlCol="0">
            <a:spAutoFit/>
          </a:bodyPr>
          <a:lstStyle/>
          <a:p>
            <a:pPr>
              <a:spcAft>
                <a:spcPts val="800"/>
              </a:spcAft>
            </a:pPr>
            <a:r>
              <a:rPr lang="en-US" altLang="ja-JP" sz="2400" dirty="0">
                <a:solidFill>
                  <a:schemeClr val="bg1"/>
                </a:solidFill>
                <a:latin typeface="Hiragino Sans W4" panose="020B0400000000000000" pitchFamily="34" charset="-128"/>
                <a:ea typeface="Hiragino Sans W4" panose="020B0400000000000000" pitchFamily="34" charset="-128"/>
              </a:rPr>
              <a:t>1. GDE events @ E &gt; 398 TeV are likely of diffusive nature</a:t>
            </a:r>
            <a:r>
              <a:rPr lang="en-US" altLang="ja-JP" sz="2400" baseline="30000" dirty="0">
                <a:solidFill>
                  <a:schemeClr val="bg1"/>
                </a:solidFill>
                <a:latin typeface="Hiragino Sans W4" panose="020B0400000000000000" pitchFamily="34" charset="-128"/>
                <a:ea typeface="Hiragino Sans W4" panose="020B0400000000000000" pitchFamily="34" charset="-128"/>
              </a:rPr>
              <a:t>※</a:t>
            </a:r>
          </a:p>
          <a:p>
            <a:pPr>
              <a:spcAft>
                <a:spcPts val="800"/>
              </a:spcAft>
            </a:pPr>
            <a:r>
              <a:rPr lang="en-US" altLang="ja-JP" sz="2400" dirty="0">
                <a:solidFill>
                  <a:schemeClr val="bg1"/>
                </a:solidFill>
                <a:latin typeface="Hiragino Sans W4" panose="020B0400000000000000" pitchFamily="34" charset="-128"/>
                <a:ea typeface="Hiragino Sans W4" panose="020B0400000000000000" pitchFamily="34" charset="-128"/>
              </a:rPr>
              <a:t>2. Contribution from resolved </a:t>
            </a:r>
            <a:r>
              <a:rPr lang="en-US" altLang="ja-JP" sz="2400" dirty="0" err="1">
                <a:solidFill>
                  <a:schemeClr val="bg1"/>
                </a:solidFill>
                <a:latin typeface="Hiragino Sans W4" panose="020B0400000000000000" pitchFamily="34" charset="-128"/>
                <a:ea typeface="Hiragino Sans W4" panose="020B0400000000000000" pitchFamily="34" charset="-128"/>
              </a:rPr>
              <a:t>γ</a:t>
            </a:r>
            <a:r>
              <a:rPr lang="en-US" altLang="ja-JP" sz="2400" dirty="0">
                <a:solidFill>
                  <a:schemeClr val="bg1"/>
                </a:solidFill>
                <a:latin typeface="Hiragino Sans W4" panose="020B0400000000000000" pitchFamily="34" charset="-128"/>
                <a:ea typeface="Hiragino Sans W4" panose="020B0400000000000000" pitchFamily="34" charset="-128"/>
              </a:rPr>
              <a:t>-ray sources is subdominant</a:t>
            </a:r>
          </a:p>
          <a:p>
            <a:pPr>
              <a:spcAft>
                <a:spcPts val="800"/>
              </a:spcAft>
            </a:pPr>
            <a:r>
              <a:rPr kumimoji="1" lang="en-US" altLang="ja-JP" sz="2400" dirty="0">
                <a:solidFill>
                  <a:schemeClr val="bg1"/>
                </a:solidFill>
                <a:latin typeface="Hiragino Sans W4" panose="020B0400000000000000" pitchFamily="34" charset="-128"/>
                <a:ea typeface="Hiragino Sans W4" panose="020B0400000000000000" pitchFamily="34" charset="-128"/>
              </a:rPr>
              <a:t>3. </a:t>
            </a:r>
            <a:r>
              <a:rPr lang="en-US" altLang="ja-JP" sz="2400" dirty="0">
                <a:solidFill>
                  <a:schemeClr val="bg1"/>
                </a:solidFill>
                <a:latin typeface="Hiragino Sans W4" panose="020B0400000000000000" pitchFamily="34" charset="-128"/>
                <a:ea typeface="Hiragino Sans W4" panose="020B0400000000000000" pitchFamily="34" charset="-128"/>
              </a:rPr>
              <a:t>A large fraction (&gt;70%) is l</a:t>
            </a:r>
            <a:r>
              <a:rPr kumimoji="1" lang="en-US" altLang="ja-JP" sz="2400" dirty="0">
                <a:solidFill>
                  <a:schemeClr val="bg1"/>
                </a:solidFill>
                <a:latin typeface="Hiragino Sans W4" panose="020B0400000000000000" pitchFamily="34" charset="-128"/>
                <a:ea typeface="Hiragino Sans W4" panose="020B0400000000000000" pitchFamily="34" charset="-128"/>
              </a:rPr>
              <a:t>ikely of hadronic diffusive nature</a:t>
            </a:r>
            <a:r>
              <a:rPr lang="en-US" altLang="ja-JP" sz="2400" baseline="30000" dirty="0">
                <a:solidFill>
                  <a:schemeClr val="bg1"/>
                </a:solidFill>
                <a:latin typeface="Hiragino Sans W4" panose="020B0400000000000000" pitchFamily="34" charset="-128"/>
                <a:ea typeface="Hiragino Sans W4" panose="020B0400000000000000" pitchFamily="34" charset="-128"/>
              </a:rPr>
              <a:t>※</a:t>
            </a:r>
          </a:p>
          <a:p>
            <a:pPr>
              <a:spcAft>
                <a:spcPts val="800"/>
              </a:spcAft>
            </a:pPr>
            <a:r>
              <a:rPr lang="en-US" altLang="ja-JP" sz="2400" dirty="0">
                <a:solidFill>
                  <a:schemeClr val="bg1"/>
                </a:solidFill>
                <a:latin typeface="Hiragino Sans W4" panose="020B0400000000000000" pitchFamily="34" charset="-128"/>
                <a:ea typeface="Hiragino Sans W4" panose="020B0400000000000000" pitchFamily="34" charset="-128"/>
              </a:rPr>
              <a:t>4. Tibet &amp; LHAASO are observing hadronic GDE under different sky </a:t>
            </a:r>
          </a:p>
          <a:p>
            <a:pPr>
              <a:spcAft>
                <a:spcPts val="800"/>
              </a:spcAft>
            </a:pPr>
            <a:r>
              <a:rPr lang="en-US" altLang="ja-JP" sz="2400" dirty="0">
                <a:solidFill>
                  <a:schemeClr val="bg1"/>
                </a:solidFill>
                <a:latin typeface="Hiragino Sans W4" panose="020B0400000000000000" pitchFamily="34" charset="-128"/>
                <a:ea typeface="Hiragino Sans W4" panose="020B0400000000000000" pitchFamily="34" charset="-128"/>
              </a:rPr>
              <a:t>    masking schemes, which would lead to a difference in their GDE flux </a:t>
            </a:r>
          </a:p>
          <a:p>
            <a:pPr>
              <a:spcAft>
                <a:spcPts val="800"/>
              </a:spcAft>
            </a:pPr>
            <a:r>
              <a:rPr lang="en-US" altLang="ja-JP" sz="2400" dirty="0">
                <a:solidFill>
                  <a:schemeClr val="bg1"/>
                </a:solidFill>
                <a:latin typeface="Hiragino Sans W4" panose="020B0400000000000000" pitchFamily="34" charset="-128"/>
                <a:ea typeface="Hiragino Sans W4" panose="020B0400000000000000" pitchFamily="34" charset="-128"/>
              </a:rPr>
              <a:t>    measurements</a:t>
            </a:r>
            <a:endParaRPr kumimoji="1" lang="en-US" altLang="ja-JP" sz="2400" dirty="0">
              <a:solidFill>
                <a:schemeClr val="bg1"/>
              </a:solidFill>
              <a:latin typeface="Hiragino Sans W4" panose="020B0400000000000000" pitchFamily="34" charset="-128"/>
              <a:ea typeface="Hiragino Sans W4" panose="020B0400000000000000" pitchFamily="34" charset="-128"/>
            </a:endParaRPr>
          </a:p>
        </p:txBody>
      </p:sp>
      <p:sp>
        <p:nvSpPr>
          <p:cNvPr id="5" name="スライド番号プレースホルダー 4">
            <a:extLst>
              <a:ext uri="{FF2B5EF4-FFF2-40B4-BE49-F238E27FC236}">
                <a16:creationId xmlns:a16="http://schemas.microsoft.com/office/drawing/2014/main" xmlns="" id="{D3814AE0-04FB-CDCE-B93A-AF029F21A4A4}"/>
              </a:ext>
            </a:extLst>
          </p:cNvPr>
          <p:cNvSpPr>
            <a:spLocks noGrp="1"/>
          </p:cNvSpPr>
          <p:nvPr>
            <p:ph type="sldNum" sz="quarter" idx="12"/>
          </p:nvPr>
        </p:nvSpPr>
        <p:spPr/>
        <p:txBody>
          <a:bodyPr/>
          <a:lstStyle/>
          <a:p>
            <a:fld id="{7391B0E1-8AAF-844E-991B-0815B82E6915}" type="slidenum">
              <a:rPr kumimoji="1" lang="ja-JP" altLang="en-US" smtClean="0"/>
              <a:t>38</a:t>
            </a:fld>
            <a:endParaRPr kumimoji="1" lang="ja-JP" altLang="en-US"/>
          </a:p>
        </p:txBody>
      </p:sp>
      <p:sp>
        <p:nvSpPr>
          <p:cNvPr id="9" name="テキスト ボックス 8">
            <a:extLst>
              <a:ext uri="{FF2B5EF4-FFF2-40B4-BE49-F238E27FC236}">
                <a16:creationId xmlns:a16="http://schemas.microsoft.com/office/drawing/2014/main" xmlns="" id="{6A9753CB-4EB0-3119-0ACE-B39E10B10A0A}"/>
              </a:ext>
            </a:extLst>
          </p:cNvPr>
          <p:cNvSpPr txBox="1"/>
          <p:nvPr/>
        </p:nvSpPr>
        <p:spPr>
          <a:xfrm>
            <a:off x="632634" y="6388514"/>
            <a:ext cx="9073896" cy="338554"/>
          </a:xfrm>
          <a:prstGeom prst="rect">
            <a:avLst/>
          </a:prstGeom>
          <a:noFill/>
        </p:spPr>
        <p:txBody>
          <a:bodyPr wrap="square">
            <a:spAutoFit/>
          </a:bodyPr>
          <a:lstStyle/>
          <a:p>
            <a:pPr>
              <a:spcAft>
                <a:spcPts val="200"/>
              </a:spcAft>
            </a:pPr>
            <a:r>
              <a:rPr lang="en-US" altLang="ja-JP" sz="1600" dirty="0">
                <a:solidFill>
                  <a:schemeClr val="bg1"/>
                </a:solidFill>
                <a:latin typeface="Hiragino Sans W4" panose="020B0400000000000000" pitchFamily="34" charset="-128"/>
                <a:ea typeface="Hiragino Sans W4" panose="020B0400000000000000" pitchFamily="34" charset="-128"/>
              </a:rPr>
              <a:t>※ Significant contribution from unresolved hadronic sources cannot be ruled out</a:t>
            </a:r>
          </a:p>
        </p:txBody>
      </p:sp>
    </p:spTree>
    <p:extLst>
      <p:ext uri="{BB962C8B-B14F-4D97-AF65-F5344CB8AC3E}">
        <p14:creationId xmlns:p14="http://schemas.microsoft.com/office/powerpoint/2010/main" val="77599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xmlns="" id="{D378D892-1B21-DB2A-5A41-7E0A768226F8}"/>
              </a:ext>
            </a:extLst>
          </p:cNvPr>
          <p:cNvGrpSpPr/>
          <p:nvPr/>
        </p:nvGrpSpPr>
        <p:grpSpPr>
          <a:xfrm>
            <a:off x="1371600" y="0"/>
            <a:ext cx="9146706" cy="6860031"/>
            <a:chOff x="1371600" y="0"/>
            <a:chExt cx="9146706" cy="6860031"/>
          </a:xfrm>
        </p:grpSpPr>
        <p:grpSp>
          <p:nvGrpSpPr>
            <p:cNvPr id="12" name="グループ化 11">
              <a:extLst>
                <a:ext uri="{FF2B5EF4-FFF2-40B4-BE49-F238E27FC236}">
                  <a16:creationId xmlns:a16="http://schemas.microsoft.com/office/drawing/2014/main" xmlns="" id="{5AB5FBE2-FBE9-FAA6-6FE0-2300DAA5FE2C}"/>
                </a:ext>
              </a:extLst>
            </p:cNvPr>
            <p:cNvGrpSpPr/>
            <p:nvPr/>
          </p:nvGrpSpPr>
          <p:grpSpPr>
            <a:xfrm>
              <a:off x="1371600" y="0"/>
              <a:ext cx="9146706" cy="6860031"/>
              <a:chOff x="1371600" y="0"/>
              <a:chExt cx="9146706" cy="6860031"/>
            </a:xfrm>
          </p:grpSpPr>
          <p:grpSp>
            <p:nvGrpSpPr>
              <p:cNvPr id="60" name="グループ化 59">
                <a:extLst>
                  <a:ext uri="{FF2B5EF4-FFF2-40B4-BE49-F238E27FC236}">
                    <a16:creationId xmlns:a16="http://schemas.microsoft.com/office/drawing/2014/main" xmlns="" id="{AAF4F8E0-F6CF-81CB-BCE7-52ACB379C4EA}"/>
                  </a:ext>
                </a:extLst>
              </p:cNvPr>
              <p:cNvGrpSpPr/>
              <p:nvPr/>
            </p:nvGrpSpPr>
            <p:grpSpPr>
              <a:xfrm>
                <a:off x="1371600" y="0"/>
                <a:ext cx="9146706" cy="6860031"/>
                <a:chOff x="0" y="-2031"/>
                <a:chExt cx="9146706" cy="6860031"/>
              </a:xfrm>
            </p:grpSpPr>
            <p:grpSp>
              <p:nvGrpSpPr>
                <p:cNvPr id="58" name="グループ化 57">
                  <a:extLst>
                    <a:ext uri="{FF2B5EF4-FFF2-40B4-BE49-F238E27FC236}">
                      <a16:creationId xmlns:a16="http://schemas.microsoft.com/office/drawing/2014/main" xmlns="" id="{E606DAAD-0FD7-725E-8ED5-C83D20AAD407}"/>
                    </a:ext>
                  </a:extLst>
                </p:cNvPr>
                <p:cNvGrpSpPr/>
                <p:nvPr/>
              </p:nvGrpSpPr>
              <p:grpSpPr>
                <a:xfrm>
                  <a:off x="0" y="-2031"/>
                  <a:ext cx="9146706" cy="6860031"/>
                  <a:chOff x="1840866" y="-8380"/>
                  <a:chExt cx="9146706" cy="6860031"/>
                </a:xfrm>
              </p:grpSpPr>
              <p:grpSp>
                <p:nvGrpSpPr>
                  <p:cNvPr id="54" name="グループ化 53">
                    <a:extLst>
                      <a:ext uri="{FF2B5EF4-FFF2-40B4-BE49-F238E27FC236}">
                        <a16:creationId xmlns:a16="http://schemas.microsoft.com/office/drawing/2014/main" xmlns="" id="{B2AF6205-C84F-A70A-D59F-763979EABFA6}"/>
                      </a:ext>
                    </a:extLst>
                  </p:cNvPr>
                  <p:cNvGrpSpPr/>
                  <p:nvPr/>
                </p:nvGrpSpPr>
                <p:grpSpPr>
                  <a:xfrm>
                    <a:off x="1840866" y="-8380"/>
                    <a:ext cx="9146706" cy="6860031"/>
                    <a:chOff x="1434465" y="-8380"/>
                    <a:chExt cx="9146706" cy="6860031"/>
                  </a:xfrm>
                </p:grpSpPr>
                <p:grpSp>
                  <p:nvGrpSpPr>
                    <p:cNvPr id="34" name="グループ化 33">
                      <a:extLst>
                        <a:ext uri="{FF2B5EF4-FFF2-40B4-BE49-F238E27FC236}">
                          <a16:creationId xmlns:a16="http://schemas.microsoft.com/office/drawing/2014/main" xmlns="" id="{4EC1363C-2311-CB4B-6D26-E160D8DF4680}"/>
                        </a:ext>
                      </a:extLst>
                    </p:cNvPr>
                    <p:cNvGrpSpPr/>
                    <p:nvPr/>
                  </p:nvGrpSpPr>
                  <p:grpSpPr>
                    <a:xfrm>
                      <a:off x="1434465" y="-8380"/>
                      <a:ext cx="9146706" cy="6860031"/>
                      <a:chOff x="1434465" y="-8380"/>
                      <a:chExt cx="9146706" cy="6860031"/>
                    </a:xfrm>
                  </p:grpSpPr>
                  <p:grpSp>
                    <p:nvGrpSpPr>
                      <p:cNvPr id="32" name="グループ化 31">
                        <a:extLst>
                          <a:ext uri="{FF2B5EF4-FFF2-40B4-BE49-F238E27FC236}">
                            <a16:creationId xmlns:a16="http://schemas.microsoft.com/office/drawing/2014/main" xmlns="" id="{352102A2-FDA7-0D12-21ED-489EF61CB4AA}"/>
                          </a:ext>
                        </a:extLst>
                      </p:cNvPr>
                      <p:cNvGrpSpPr/>
                      <p:nvPr/>
                    </p:nvGrpSpPr>
                    <p:grpSpPr>
                      <a:xfrm>
                        <a:off x="1434465" y="-8380"/>
                        <a:ext cx="9146706" cy="6860031"/>
                        <a:chOff x="702800" y="-2031"/>
                        <a:chExt cx="9146706" cy="6860031"/>
                      </a:xfrm>
                    </p:grpSpPr>
                    <p:grpSp>
                      <p:nvGrpSpPr>
                        <p:cNvPr id="30" name="グループ化 29">
                          <a:extLst>
                            <a:ext uri="{FF2B5EF4-FFF2-40B4-BE49-F238E27FC236}">
                              <a16:creationId xmlns:a16="http://schemas.microsoft.com/office/drawing/2014/main" xmlns="" id="{B24ACB96-C5A8-7B38-198F-64CA547A2991}"/>
                            </a:ext>
                          </a:extLst>
                        </p:cNvPr>
                        <p:cNvGrpSpPr/>
                        <p:nvPr/>
                      </p:nvGrpSpPr>
                      <p:grpSpPr>
                        <a:xfrm>
                          <a:off x="702800" y="-2031"/>
                          <a:ext cx="9146706" cy="6860031"/>
                          <a:chOff x="3333648" y="-2031"/>
                          <a:chExt cx="9146706" cy="6860031"/>
                        </a:xfrm>
                      </p:grpSpPr>
                      <p:grpSp>
                        <p:nvGrpSpPr>
                          <p:cNvPr id="29" name="グループ化 28">
                            <a:extLst>
                              <a:ext uri="{FF2B5EF4-FFF2-40B4-BE49-F238E27FC236}">
                                <a16:creationId xmlns:a16="http://schemas.microsoft.com/office/drawing/2014/main" xmlns="" id="{4F3A5A14-E037-08F0-FB91-0D748D1DEE8B}"/>
                              </a:ext>
                            </a:extLst>
                          </p:cNvPr>
                          <p:cNvGrpSpPr/>
                          <p:nvPr/>
                        </p:nvGrpSpPr>
                        <p:grpSpPr>
                          <a:xfrm>
                            <a:off x="3333648" y="-2031"/>
                            <a:ext cx="9146706" cy="6860031"/>
                            <a:chOff x="1625600" y="-2031"/>
                            <a:chExt cx="9146706" cy="6860031"/>
                          </a:xfrm>
                        </p:grpSpPr>
                        <p:grpSp>
                          <p:nvGrpSpPr>
                            <p:cNvPr id="19" name="グループ化 18">
                              <a:extLst>
                                <a:ext uri="{FF2B5EF4-FFF2-40B4-BE49-F238E27FC236}">
                                  <a16:creationId xmlns:a16="http://schemas.microsoft.com/office/drawing/2014/main" xmlns="" id="{588F7090-3C79-747A-B468-14BA922E0203}"/>
                                </a:ext>
                              </a:extLst>
                            </p:cNvPr>
                            <p:cNvGrpSpPr/>
                            <p:nvPr/>
                          </p:nvGrpSpPr>
                          <p:grpSpPr>
                            <a:xfrm>
                              <a:off x="1625600" y="-2031"/>
                              <a:ext cx="9146706" cy="6860031"/>
                              <a:chOff x="1625600" y="-2031"/>
                              <a:chExt cx="9146706" cy="6860031"/>
                            </a:xfrm>
                          </p:grpSpPr>
                          <p:grpSp>
                            <p:nvGrpSpPr>
                              <p:cNvPr id="9" name="グループ化 8">
                                <a:extLst>
                                  <a:ext uri="{FF2B5EF4-FFF2-40B4-BE49-F238E27FC236}">
                                    <a16:creationId xmlns:a16="http://schemas.microsoft.com/office/drawing/2014/main" xmlns="" id="{893F87A2-9632-368F-A0E9-0738520E68A0}"/>
                                  </a:ext>
                                </a:extLst>
                              </p:cNvPr>
                              <p:cNvGrpSpPr/>
                              <p:nvPr/>
                            </p:nvGrpSpPr>
                            <p:grpSpPr>
                              <a:xfrm>
                                <a:off x="1625600" y="-2031"/>
                                <a:ext cx="9146706" cy="6860031"/>
                                <a:chOff x="1625600" y="-2031"/>
                                <a:chExt cx="9146706" cy="6860031"/>
                              </a:xfrm>
                            </p:grpSpPr>
                            <p:pic>
                              <p:nvPicPr>
                                <p:cNvPr id="2" name="図 7" descr="slide_28.jpg">
                                  <a:extLst>
                                    <a:ext uri="{FF2B5EF4-FFF2-40B4-BE49-F238E27FC236}">
                                      <a16:creationId xmlns:a16="http://schemas.microsoft.com/office/drawing/2014/main" xmlns="" id="{71EC2570-4FED-2F66-197B-9EA7E2DCDF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5600" y="-2031"/>
                                  <a:ext cx="9146706" cy="686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a:extLst>
                                    <a:ext uri="{FF2B5EF4-FFF2-40B4-BE49-F238E27FC236}">
                                      <a16:creationId xmlns:a16="http://schemas.microsoft.com/office/drawing/2014/main" xmlns="" id="{C1C916DE-9040-FB72-1B39-0F4DA146AD06}"/>
                                    </a:ext>
                                  </a:extLst>
                                </p:cNvPr>
                                <p:cNvSpPr/>
                                <p:nvPr/>
                              </p:nvSpPr>
                              <p:spPr>
                                <a:xfrm rot="20568086">
                                  <a:off x="5674048" y="3599836"/>
                                  <a:ext cx="2799926" cy="4572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xmlns="" id="{14BD7835-F70B-D5EA-EDB6-FFA9921D7C11}"/>
                                    </a:ext>
                                  </a:extLst>
                                </p:cNvPr>
                                <p:cNvSpPr/>
                                <p:nvPr/>
                              </p:nvSpPr>
                              <p:spPr>
                                <a:xfrm rot="20568086">
                                  <a:off x="6334877" y="4024644"/>
                                  <a:ext cx="1851703" cy="4572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xmlns="" id="{43F72872-038B-A011-54C5-CEF24B5F800D}"/>
                                    </a:ext>
                                  </a:extLst>
                                </p:cNvPr>
                                <p:cNvSpPr/>
                                <p:nvPr/>
                              </p:nvSpPr>
                              <p:spPr>
                                <a:xfrm rot="20568086">
                                  <a:off x="5559692" y="3713021"/>
                                  <a:ext cx="2799926" cy="27264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正方形/長方形 12">
                                <a:extLst>
                                  <a:ext uri="{FF2B5EF4-FFF2-40B4-BE49-F238E27FC236}">
                                    <a16:creationId xmlns:a16="http://schemas.microsoft.com/office/drawing/2014/main" xmlns="" id="{C73751CC-73BD-6265-244A-60D195BF4F12}"/>
                                  </a:ext>
                                </a:extLst>
                              </p:cNvPr>
                              <p:cNvSpPr/>
                              <p:nvPr/>
                            </p:nvSpPr>
                            <p:spPr>
                              <a:xfrm rot="20568086">
                                <a:off x="4672893" y="4468021"/>
                                <a:ext cx="1034504" cy="8723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正方形/長方形 25">
                              <a:extLst>
                                <a:ext uri="{FF2B5EF4-FFF2-40B4-BE49-F238E27FC236}">
                                  <a16:creationId xmlns:a16="http://schemas.microsoft.com/office/drawing/2014/main" xmlns="" id="{631C1FB9-C40F-1BBB-AE1F-EE3F9EE0EF2E}"/>
                                </a:ext>
                              </a:extLst>
                            </p:cNvPr>
                            <p:cNvSpPr/>
                            <p:nvPr/>
                          </p:nvSpPr>
                          <p:spPr>
                            <a:xfrm>
                              <a:off x="2268738" y="5789301"/>
                              <a:ext cx="2799926" cy="72156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xmlns="" id="{D8137C50-4038-5438-D78C-BE050E9D00A8}"/>
                                </a:ext>
                              </a:extLst>
                            </p:cNvPr>
                            <p:cNvSpPr/>
                            <p:nvPr/>
                          </p:nvSpPr>
                          <p:spPr>
                            <a:xfrm>
                              <a:off x="4072507" y="6293131"/>
                              <a:ext cx="2799926" cy="50727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正方形/長方形 22">
                            <a:extLst>
                              <a:ext uri="{FF2B5EF4-FFF2-40B4-BE49-F238E27FC236}">
                                <a16:creationId xmlns:a16="http://schemas.microsoft.com/office/drawing/2014/main" xmlns="" id="{8E3167EB-1F06-9B88-6969-549F24CEF477}"/>
                              </a:ext>
                            </a:extLst>
                          </p:cNvPr>
                          <p:cNvSpPr/>
                          <p:nvPr/>
                        </p:nvSpPr>
                        <p:spPr>
                          <a:xfrm>
                            <a:off x="3846206" y="5377161"/>
                            <a:ext cx="2799926" cy="27264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 name="正方形/長方形 30">
                          <a:extLst>
                            <a:ext uri="{FF2B5EF4-FFF2-40B4-BE49-F238E27FC236}">
                              <a16:creationId xmlns:a16="http://schemas.microsoft.com/office/drawing/2014/main" xmlns="" id="{2C3CA8FC-77EC-B8F9-5D97-D1D68B49185B}"/>
                            </a:ext>
                          </a:extLst>
                        </p:cNvPr>
                        <p:cNvSpPr/>
                        <p:nvPr/>
                      </p:nvSpPr>
                      <p:spPr>
                        <a:xfrm rot="1833679">
                          <a:off x="2957469" y="5764827"/>
                          <a:ext cx="2040729" cy="44507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 name="正方形/長方形 32">
                        <a:extLst>
                          <a:ext uri="{FF2B5EF4-FFF2-40B4-BE49-F238E27FC236}">
                            <a16:creationId xmlns:a16="http://schemas.microsoft.com/office/drawing/2014/main" xmlns="" id="{A61DA0A5-5718-48F2-E206-BA9DBB4752A8}"/>
                          </a:ext>
                        </a:extLst>
                      </p:cNvPr>
                      <p:cNvSpPr/>
                      <p:nvPr/>
                    </p:nvSpPr>
                    <p:spPr>
                      <a:xfrm>
                        <a:off x="1764336" y="353482"/>
                        <a:ext cx="2799926" cy="924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正方形/長方形 34">
                      <a:extLst>
                        <a:ext uri="{FF2B5EF4-FFF2-40B4-BE49-F238E27FC236}">
                          <a16:creationId xmlns:a16="http://schemas.microsoft.com/office/drawing/2014/main" xmlns="" id="{3C615050-FE23-A379-F557-DF3A6BA3055C}"/>
                        </a:ext>
                      </a:extLst>
                    </p:cNvPr>
                    <p:cNvSpPr/>
                    <p:nvPr/>
                  </p:nvSpPr>
                  <p:spPr>
                    <a:xfrm>
                      <a:off x="3616829" y="2221367"/>
                      <a:ext cx="1510889" cy="924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xmlns="" id="{E002D70C-7922-91B7-C2A3-77D60BA96EBF}"/>
                        </a:ext>
                      </a:extLst>
                    </p:cNvPr>
                    <p:cNvSpPr/>
                    <p:nvPr/>
                  </p:nvSpPr>
                  <p:spPr>
                    <a:xfrm>
                      <a:off x="8056766" y="2214357"/>
                      <a:ext cx="494584" cy="33623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6" name="直線コネクタ 55">
                    <a:extLst>
                      <a:ext uri="{FF2B5EF4-FFF2-40B4-BE49-F238E27FC236}">
                        <a16:creationId xmlns:a16="http://schemas.microsoft.com/office/drawing/2014/main" xmlns="" id="{8D638719-6275-B42C-EE3F-7ADB536C182B}"/>
                      </a:ext>
                    </a:extLst>
                  </p:cNvPr>
                  <p:cNvCxnSpPr>
                    <a:cxnSpLocks/>
                  </p:cNvCxnSpPr>
                  <p:nvPr/>
                </p:nvCxnSpPr>
                <p:spPr>
                  <a:xfrm>
                    <a:off x="5704670" y="4285278"/>
                    <a:ext cx="216229" cy="181110"/>
                  </a:xfrm>
                  <a:prstGeom prst="line">
                    <a:avLst/>
                  </a:prstGeom>
                  <a:ln w="25400">
                    <a:solidFill>
                      <a:srgbClr val="9F94F4"/>
                    </a:solidFill>
                  </a:ln>
                </p:spPr>
                <p:style>
                  <a:lnRef idx="1">
                    <a:schemeClr val="accent1"/>
                  </a:lnRef>
                  <a:fillRef idx="0">
                    <a:schemeClr val="accent1"/>
                  </a:fillRef>
                  <a:effectRef idx="0">
                    <a:schemeClr val="accent1"/>
                  </a:effectRef>
                  <a:fontRef idx="minor">
                    <a:schemeClr val="tx1"/>
                  </a:fontRef>
                </p:style>
              </p:cxnSp>
            </p:grpSp>
            <p:sp>
              <p:nvSpPr>
                <p:cNvPr id="24" name="テキスト ボックス 23">
                  <a:extLst>
                    <a:ext uri="{FF2B5EF4-FFF2-40B4-BE49-F238E27FC236}">
                      <a16:creationId xmlns:a16="http://schemas.microsoft.com/office/drawing/2014/main" xmlns="" id="{125D543C-C34F-81AF-8AD1-6C406F9092B1}"/>
                    </a:ext>
                  </a:extLst>
                </p:cNvPr>
                <p:cNvSpPr txBox="1"/>
                <p:nvPr/>
              </p:nvSpPr>
              <p:spPr>
                <a:xfrm>
                  <a:off x="612686" y="5535236"/>
                  <a:ext cx="184731" cy="369332"/>
                </a:xfrm>
                <a:prstGeom prst="rect">
                  <a:avLst/>
                </a:prstGeom>
                <a:noFill/>
              </p:spPr>
              <p:txBody>
                <a:bodyPr wrap="none" rtlCol="0">
                  <a:spAutoFit/>
                </a:bodyPr>
                <a:lstStyle/>
                <a:p>
                  <a:endParaRPr kumimoji="1" lang="ja-JP" altLang="en-US">
                    <a:solidFill>
                      <a:schemeClr val="bg1"/>
                    </a:solidFill>
                    <a:latin typeface="Hiragino Sans W4" panose="020B0400000000000000" pitchFamily="34" charset="-128"/>
                    <a:ea typeface="Hiragino Sans W4" panose="020B0400000000000000" pitchFamily="34" charset="-128"/>
                  </a:endParaRPr>
                </a:p>
              </p:txBody>
            </p:sp>
            <p:sp>
              <p:nvSpPr>
                <p:cNvPr id="25" name="テキスト ボックス 24">
                  <a:extLst>
                    <a:ext uri="{FF2B5EF4-FFF2-40B4-BE49-F238E27FC236}">
                      <a16:creationId xmlns:a16="http://schemas.microsoft.com/office/drawing/2014/main" xmlns="" id="{00BFF0B1-B543-A213-B551-DA1C797338B8}"/>
                    </a:ext>
                  </a:extLst>
                </p:cNvPr>
                <p:cNvSpPr txBox="1"/>
                <p:nvPr/>
              </p:nvSpPr>
              <p:spPr>
                <a:xfrm>
                  <a:off x="4602887" y="4255227"/>
                  <a:ext cx="184731" cy="369332"/>
                </a:xfrm>
                <a:prstGeom prst="rect">
                  <a:avLst/>
                </a:prstGeom>
                <a:noFill/>
              </p:spPr>
              <p:txBody>
                <a:bodyPr wrap="none" rtlCol="0">
                  <a:spAutoFit/>
                </a:bodyPr>
                <a:lstStyle/>
                <a:p>
                  <a:endParaRPr kumimoji="1" lang="ja-JP" altLang="en-US">
                    <a:solidFill>
                      <a:schemeClr val="bg1"/>
                    </a:solidFill>
                    <a:latin typeface="Hiragino Sans W4" panose="020B0400000000000000" pitchFamily="34" charset="-128"/>
                    <a:ea typeface="Hiragino Sans W4" panose="020B0400000000000000" pitchFamily="34" charset="-128"/>
                  </a:endParaRPr>
                </a:p>
              </p:txBody>
            </p:sp>
          </p:grpSp>
          <p:sp>
            <p:nvSpPr>
              <p:cNvPr id="6" name="円/楕円 5">
                <a:extLst>
                  <a:ext uri="{FF2B5EF4-FFF2-40B4-BE49-F238E27FC236}">
                    <a16:creationId xmlns:a16="http://schemas.microsoft.com/office/drawing/2014/main" xmlns="" id="{C77CF154-2AF6-6224-0338-DC748CB97D3D}"/>
                  </a:ext>
                </a:extLst>
              </p:cNvPr>
              <p:cNvSpPr>
                <a:spLocks noChangeAspect="1"/>
              </p:cNvSpPr>
              <p:nvPr/>
            </p:nvSpPr>
            <p:spPr>
              <a:xfrm>
                <a:off x="4241234" y="4662381"/>
                <a:ext cx="251999" cy="251999"/>
              </a:xfrm>
              <a:prstGeom prst="ellipse">
                <a:avLst/>
              </a:prstGeom>
              <a:solidFill>
                <a:srgbClr val="948EE6"/>
              </a:solidFill>
              <a:ln>
                <a:solidFill>
                  <a:srgbClr val="948E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xmlns="" id="{463064F1-8447-AC69-DDED-1F2EE6F492BC}"/>
                  </a:ext>
                </a:extLst>
              </p:cNvPr>
              <p:cNvSpPr/>
              <p:nvPr/>
            </p:nvSpPr>
            <p:spPr>
              <a:xfrm rot="5400000">
                <a:off x="8933160" y="186349"/>
                <a:ext cx="1024951" cy="117477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正方形/長方形 14">
              <a:extLst>
                <a:ext uri="{FF2B5EF4-FFF2-40B4-BE49-F238E27FC236}">
                  <a16:creationId xmlns:a16="http://schemas.microsoft.com/office/drawing/2014/main" xmlns="" id="{02F8A43D-83FE-61B2-A26C-D149B98E8DAD}"/>
                </a:ext>
              </a:extLst>
            </p:cNvPr>
            <p:cNvSpPr/>
            <p:nvPr/>
          </p:nvSpPr>
          <p:spPr>
            <a:xfrm rot="5400000">
              <a:off x="8632595" y="153277"/>
              <a:ext cx="574930" cy="117477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xmlns="" id="{8AFA4263-A118-8616-4D5A-DE292A3B80F2}"/>
              </a:ext>
            </a:extLst>
          </p:cNvPr>
          <p:cNvSpPr txBox="1"/>
          <p:nvPr/>
        </p:nvSpPr>
        <p:spPr>
          <a:xfrm>
            <a:off x="481693" y="3951514"/>
            <a:ext cx="184731" cy="369332"/>
          </a:xfrm>
          <a:prstGeom prst="rect">
            <a:avLst/>
          </a:prstGeom>
          <a:noFill/>
        </p:spPr>
        <p:txBody>
          <a:bodyPr wrap="none" rtlCol="0">
            <a:spAutoFit/>
          </a:bodyPr>
          <a:lstStyle/>
          <a:p>
            <a:endParaRPr kumimoji="1" lang="ja-JP" altLang="en-US"/>
          </a:p>
        </p:txBody>
      </p:sp>
      <p:pic>
        <p:nvPicPr>
          <p:cNvPr id="22" name="Picture 6" descr="雲のイラスト素材！天気のアイコンに自然のデザインに☆ - チコデザ">
            <a:extLst>
              <a:ext uri="{FF2B5EF4-FFF2-40B4-BE49-F238E27FC236}">
                <a16:creationId xmlns:a16="http://schemas.microsoft.com/office/drawing/2014/main" xmlns="" id="{46D15403-F6CF-E3A3-13C5-A26ABDA9FA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852" y="4007595"/>
            <a:ext cx="846666" cy="846666"/>
          </a:xfrm>
          <a:prstGeom prst="rect">
            <a:avLst/>
          </a:prstGeom>
          <a:noFill/>
          <a:extLst>
            <a:ext uri="{909E8E84-426E-40dd-AFC4-6F175D3DCCD1}">
              <a14:hiddenFill xmlns:a14="http://schemas.microsoft.com/office/drawing/2010/main">
                <a:solidFill>
                  <a:srgbClr val="FFFFFF"/>
                </a:solidFill>
              </a14:hiddenFill>
            </a:ext>
          </a:extLst>
        </p:spPr>
      </p:pic>
      <p:sp>
        <p:nvSpPr>
          <p:cNvPr id="38" name="テキスト ボックス 37">
            <a:extLst>
              <a:ext uri="{FF2B5EF4-FFF2-40B4-BE49-F238E27FC236}">
                <a16:creationId xmlns:a16="http://schemas.microsoft.com/office/drawing/2014/main" xmlns="" id="{961A1DB7-D7AB-D992-31C7-0845641460DE}"/>
              </a:ext>
            </a:extLst>
          </p:cNvPr>
          <p:cNvSpPr txBox="1"/>
          <p:nvPr/>
        </p:nvSpPr>
        <p:spPr>
          <a:xfrm>
            <a:off x="4836957" y="3814667"/>
            <a:ext cx="1407758" cy="369332"/>
          </a:xfrm>
          <a:prstGeom prst="rect">
            <a:avLst/>
          </a:prstGeom>
          <a:noFill/>
        </p:spPr>
        <p:txBody>
          <a:bodyPr wrap="none" rtlCol="0">
            <a:spAutoFit/>
          </a:bodyPr>
          <a:lstStyle/>
          <a:p>
            <a:r>
              <a:rPr lang="en-US" altLang="ja-JP" dirty="0">
                <a:solidFill>
                  <a:schemeClr val="bg1"/>
                </a:solidFill>
                <a:latin typeface="Hiragino Sans W4" panose="020B0400000000000000" pitchFamily="34" charset="-128"/>
                <a:ea typeface="Hiragino Sans W4" panose="020B0400000000000000" pitchFamily="34" charset="-128"/>
              </a:rPr>
              <a:t>Dense gas</a:t>
            </a:r>
            <a:endParaRPr kumimoji="1" lang="ja-JP" altLang="en-US">
              <a:solidFill>
                <a:schemeClr val="bg1"/>
              </a:solidFill>
              <a:latin typeface="Hiragino Sans W4" panose="020B0400000000000000" pitchFamily="34" charset="-128"/>
              <a:ea typeface="Hiragino Sans W4" panose="020B0400000000000000" pitchFamily="34" charset="-128"/>
            </a:endParaRPr>
          </a:p>
        </p:txBody>
      </p:sp>
      <p:sp>
        <p:nvSpPr>
          <p:cNvPr id="41" name="正方形/長方形 40">
            <a:extLst>
              <a:ext uri="{FF2B5EF4-FFF2-40B4-BE49-F238E27FC236}">
                <a16:creationId xmlns:a16="http://schemas.microsoft.com/office/drawing/2014/main" xmlns="" id="{7842A004-90D6-661D-5D85-A83E5551E457}"/>
              </a:ext>
            </a:extLst>
          </p:cNvPr>
          <p:cNvSpPr/>
          <p:nvPr/>
        </p:nvSpPr>
        <p:spPr>
          <a:xfrm rot="5400000">
            <a:off x="7329112" y="4928128"/>
            <a:ext cx="1024951" cy="117477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xmlns="" id="{3654C5A7-890C-30DB-26EB-22877353D72F}"/>
              </a:ext>
            </a:extLst>
          </p:cNvPr>
          <p:cNvSpPr txBox="1"/>
          <p:nvPr/>
        </p:nvSpPr>
        <p:spPr>
          <a:xfrm>
            <a:off x="3937501" y="4938338"/>
            <a:ext cx="1072730" cy="369332"/>
          </a:xfrm>
          <a:prstGeom prst="rect">
            <a:avLst/>
          </a:prstGeom>
          <a:noFill/>
        </p:spPr>
        <p:txBody>
          <a:bodyPr wrap="none" rtlCol="0">
            <a:spAutoFit/>
          </a:bodyPr>
          <a:lstStyle/>
          <a:p>
            <a:r>
              <a:rPr lang="en-US" altLang="ja-JP" dirty="0" err="1">
                <a:solidFill>
                  <a:schemeClr val="bg1"/>
                </a:solidFill>
                <a:latin typeface="Hiragino Sans W4" panose="020B0400000000000000" pitchFamily="34" charset="-128"/>
                <a:ea typeface="Hiragino Sans W4" panose="020B0400000000000000" pitchFamily="34" charset="-128"/>
              </a:rPr>
              <a:t>PeV</a:t>
            </a:r>
            <a:r>
              <a:rPr lang="en-US" altLang="ja-JP" dirty="0">
                <a:solidFill>
                  <a:schemeClr val="bg1"/>
                </a:solidFill>
                <a:latin typeface="Hiragino Sans W4" panose="020B0400000000000000" pitchFamily="34" charset="-128"/>
                <a:ea typeface="Hiragino Sans W4" panose="020B0400000000000000" pitchFamily="34" charset="-128"/>
              </a:rPr>
              <a:t> CR</a:t>
            </a:r>
            <a:endParaRPr kumimoji="1" lang="ja-JP" altLang="en-US">
              <a:solidFill>
                <a:schemeClr val="bg1"/>
              </a:solidFill>
              <a:latin typeface="Hiragino Sans W4" panose="020B0400000000000000" pitchFamily="34" charset="-128"/>
              <a:ea typeface="Hiragino Sans W4" panose="020B0400000000000000" pitchFamily="34" charset="-128"/>
            </a:endParaRPr>
          </a:p>
        </p:txBody>
      </p:sp>
      <p:sp>
        <p:nvSpPr>
          <p:cNvPr id="18" name="正方形/長方形 17">
            <a:extLst>
              <a:ext uri="{FF2B5EF4-FFF2-40B4-BE49-F238E27FC236}">
                <a16:creationId xmlns:a16="http://schemas.microsoft.com/office/drawing/2014/main" xmlns="" id="{A9DDD0C0-2F97-0779-01E5-1FF6A1177280}"/>
              </a:ext>
            </a:extLst>
          </p:cNvPr>
          <p:cNvSpPr/>
          <p:nvPr/>
        </p:nvSpPr>
        <p:spPr>
          <a:xfrm rot="5400000">
            <a:off x="6476722" y="4737084"/>
            <a:ext cx="1024951" cy="237429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xmlns="" id="{57D0DB31-6C46-C560-C405-2813D4BF0800}"/>
              </a:ext>
            </a:extLst>
          </p:cNvPr>
          <p:cNvSpPr txBox="1"/>
          <p:nvPr/>
        </p:nvSpPr>
        <p:spPr>
          <a:xfrm>
            <a:off x="5591264" y="5388168"/>
            <a:ext cx="6657592" cy="461665"/>
          </a:xfrm>
          <a:prstGeom prst="rect">
            <a:avLst/>
          </a:prstGeom>
          <a:noFill/>
        </p:spPr>
        <p:txBody>
          <a:bodyPr wrap="none" rtlCol="0">
            <a:spAutoFit/>
          </a:bodyPr>
          <a:lstStyle/>
          <a:p>
            <a:r>
              <a:rPr kumimoji="1" lang="en-US" altLang="ja-JP" sz="2400" dirty="0">
                <a:solidFill>
                  <a:schemeClr val="bg1"/>
                </a:solidFill>
                <a:latin typeface="Hiragino Sans W4" panose="020B0400000000000000" pitchFamily="34" charset="-128"/>
                <a:ea typeface="Hiragino Sans W4" panose="020B0400000000000000" pitchFamily="34" charset="-128"/>
              </a:rPr>
              <a:t>If </a:t>
            </a:r>
            <a:r>
              <a:rPr lang="en-US" altLang="ja-JP" sz="2400" dirty="0">
                <a:solidFill>
                  <a:schemeClr val="bg1"/>
                </a:solidFill>
                <a:latin typeface="Hiragino Sans W4" panose="020B0400000000000000" pitchFamily="34" charset="-128"/>
                <a:ea typeface="Hiragino Sans W4" panose="020B0400000000000000" pitchFamily="34" charset="-128"/>
              </a:rPr>
              <a:t>there is </a:t>
            </a:r>
            <a:r>
              <a:rPr kumimoji="1" lang="en-US" altLang="ja-JP" sz="2400" dirty="0">
                <a:solidFill>
                  <a:schemeClr val="bg1"/>
                </a:solidFill>
                <a:latin typeface="Hiragino Sans W4" panose="020B0400000000000000" pitchFamily="34" charset="-128"/>
                <a:ea typeface="Hiragino Sans W4" panose="020B0400000000000000" pitchFamily="34" charset="-128"/>
              </a:rPr>
              <a:t>a dense gas near the source …</a:t>
            </a:r>
            <a:endParaRPr kumimoji="1" lang="ja-JP" altLang="en-US" sz="2400">
              <a:solidFill>
                <a:schemeClr val="bg1"/>
              </a:solidFill>
              <a:latin typeface="Hiragino Sans W4" panose="020B0400000000000000" pitchFamily="34" charset="-128"/>
              <a:ea typeface="Hiragino Sans W4" panose="020B0400000000000000" pitchFamily="34" charset="-128"/>
            </a:endParaRPr>
          </a:p>
        </p:txBody>
      </p:sp>
      <p:sp>
        <p:nvSpPr>
          <p:cNvPr id="11" name="テキスト ボックス 10">
            <a:extLst>
              <a:ext uri="{FF2B5EF4-FFF2-40B4-BE49-F238E27FC236}">
                <a16:creationId xmlns:a16="http://schemas.microsoft.com/office/drawing/2014/main" xmlns="" id="{09EA76E3-831C-74D5-EE8F-E414B1121F8E}"/>
              </a:ext>
            </a:extLst>
          </p:cNvPr>
          <p:cNvSpPr txBox="1"/>
          <p:nvPr/>
        </p:nvSpPr>
        <p:spPr>
          <a:xfrm>
            <a:off x="2345825" y="5094290"/>
            <a:ext cx="1274708" cy="369332"/>
          </a:xfrm>
          <a:prstGeom prst="rect">
            <a:avLst/>
          </a:prstGeom>
          <a:noFill/>
        </p:spPr>
        <p:txBody>
          <a:bodyPr wrap="none" rtlCol="0">
            <a:spAutoFit/>
          </a:bodyPr>
          <a:lstStyle/>
          <a:p>
            <a:r>
              <a:rPr kumimoji="1" lang="en-US" altLang="ja-JP" dirty="0" err="1">
                <a:solidFill>
                  <a:schemeClr val="bg1"/>
                </a:solidFill>
                <a:latin typeface="Hiragino Sans W4" panose="020B0400000000000000" pitchFamily="34" charset="-128"/>
                <a:ea typeface="Hiragino Sans W4" panose="020B0400000000000000" pitchFamily="34" charset="-128"/>
              </a:rPr>
              <a:t>PeVatron</a:t>
            </a:r>
            <a:endParaRPr kumimoji="1" lang="ja-JP" altLang="en-US">
              <a:solidFill>
                <a:schemeClr val="bg1"/>
              </a:solidFill>
              <a:latin typeface="Hiragino Sans W4" panose="020B0400000000000000" pitchFamily="34" charset="-128"/>
              <a:ea typeface="Hiragino Sans W4" panose="020B0400000000000000" pitchFamily="34" charset="-128"/>
            </a:endParaRPr>
          </a:p>
        </p:txBody>
      </p:sp>
      <p:sp>
        <p:nvSpPr>
          <p:cNvPr id="27" name="テキスト ボックス 26">
            <a:extLst>
              <a:ext uri="{FF2B5EF4-FFF2-40B4-BE49-F238E27FC236}">
                <a16:creationId xmlns:a16="http://schemas.microsoft.com/office/drawing/2014/main" xmlns="" id="{1983C8C0-FD77-F649-3E49-C707CD20E3D3}"/>
              </a:ext>
            </a:extLst>
          </p:cNvPr>
          <p:cNvSpPr txBox="1"/>
          <p:nvPr/>
        </p:nvSpPr>
        <p:spPr>
          <a:xfrm>
            <a:off x="1376868" y="-8467"/>
            <a:ext cx="5774338" cy="553998"/>
          </a:xfrm>
          <a:prstGeom prst="rect">
            <a:avLst/>
          </a:prstGeom>
          <a:noFill/>
        </p:spPr>
        <p:txBody>
          <a:bodyPr wrap="none" rtlCol="0">
            <a:spAutoFit/>
          </a:bodyPr>
          <a:lstStyle/>
          <a:p>
            <a:r>
              <a:rPr kumimoji="1" lang="en-US" altLang="ja-JP" sz="3000" dirty="0">
                <a:solidFill>
                  <a:schemeClr val="bg1"/>
                </a:solidFill>
                <a:latin typeface="Hiragino Sans W4" panose="020B0400000000000000" pitchFamily="34" charset="-128"/>
                <a:ea typeface="Hiragino Sans W4" panose="020B0400000000000000" pitchFamily="34" charset="-128"/>
              </a:rPr>
              <a:t>Methodology of Observation</a:t>
            </a:r>
            <a:endParaRPr kumimoji="1" lang="ja-JP" altLang="en-US" sz="3000">
              <a:solidFill>
                <a:schemeClr val="bg1"/>
              </a:solidFill>
              <a:latin typeface="Hiragino Sans W4" panose="020B0400000000000000" pitchFamily="34" charset="-128"/>
              <a:ea typeface="Hiragino Sans W4" panose="020B0400000000000000" pitchFamily="34" charset="-128"/>
            </a:endParaRPr>
          </a:p>
        </p:txBody>
      </p:sp>
      <p:sp>
        <p:nvSpPr>
          <p:cNvPr id="17" name="スライド番号プレースホルダー 16">
            <a:extLst>
              <a:ext uri="{FF2B5EF4-FFF2-40B4-BE49-F238E27FC236}">
                <a16:creationId xmlns:a16="http://schemas.microsoft.com/office/drawing/2014/main" xmlns="" id="{799EA7A9-F721-1EFB-0111-4378EE05FA5C}"/>
              </a:ext>
            </a:extLst>
          </p:cNvPr>
          <p:cNvSpPr>
            <a:spLocks noGrp="1"/>
          </p:cNvSpPr>
          <p:nvPr>
            <p:ph type="sldNum" sz="quarter" idx="12"/>
          </p:nvPr>
        </p:nvSpPr>
        <p:spPr/>
        <p:txBody>
          <a:bodyPr/>
          <a:lstStyle/>
          <a:p>
            <a:fld id="{7391B0E1-8AAF-844E-991B-0815B82E6915}" type="slidenum">
              <a:rPr kumimoji="1" lang="ja-JP" altLang="en-US" smtClean="0"/>
              <a:t>4</a:t>
            </a:fld>
            <a:endParaRPr kumimoji="1" lang="ja-JP" altLang="en-US"/>
          </a:p>
        </p:txBody>
      </p:sp>
    </p:spTree>
    <p:extLst>
      <p:ext uri="{BB962C8B-B14F-4D97-AF65-F5344CB8AC3E}">
        <p14:creationId xmlns:p14="http://schemas.microsoft.com/office/powerpoint/2010/main" val="2179004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xmlns="" id="{D378D892-1B21-DB2A-5A41-7E0A768226F8}"/>
              </a:ext>
            </a:extLst>
          </p:cNvPr>
          <p:cNvGrpSpPr/>
          <p:nvPr/>
        </p:nvGrpSpPr>
        <p:grpSpPr>
          <a:xfrm>
            <a:off x="1371600" y="0"/>
            <a:ext cx="9146706" cy="6860031"/>
            <a:chOff x="1371600" y="0"/>
            <a:chExt cx="9146706" cy="6860031"/>
          </a:xfrm>
        </p:grpSpPr>
        <p:grpSp>
          <p:nvGrpSpPr>
            <p:cNvPr id="12" name="グループ化 11">
              <a:extLst>
                <a:ext uri="{FF2B5EF4-FFF2-40B4-BE49-F238E27FC236}">
                  <a16:creationId xmlns:a16="http://schemas.microsoft.com/office/drawing/2014/main" xmlns="" id="{5AB5FBE2-FBE9-FAA6-6FE0-2300DAA5FE2C}"/>
                </a:ext>
              </a:extLst>
            </p:cNvPr>
            <p:cNvGrpSpPr/>
            <p:nvPr/>
          </p:nvGrpSpPr>
          <p:grpSpPr>
            <a:xfrm>
              <a:off x="1371600" y="0"/>
              <a:ext cx="9146706" cy="6860031"/>
              <a:chOff x="1371600" y="0"/>
              <a:chExt cx="9146706" cy="6860031"/>
            </a:xfrm>
          </p:grpSpPr>
          <p:grpSp>
            <p:nvGrpSpPr>
              <p:cNvPr id="60" name="グループ化 59">
                <a:extLst>
                  <a:ext uri="{FF2B5EF4-FFF2-40B4-BE49-F238E27FC236}">
                    <a16:creationId xmlns:a16="http://schemas.microsoft.com/office/drawing/2014/main" xmlns="" id="{AAF4F8E0-F6CF-81CB-BCE7-52ACB379C4EA}"/>
                  </a:ext>
                </a:extLst>
              </p:cNvPr>
              <p:cNvGrpSpPr/>
              <p:nvPr/>
            </p:nvGrpSpPr>
            <p:grpSpPr>
              <a:xfrm>
                <a:off x="1371600" y="0"/>
                <a:ext cx="9146706" cy="6860031"/>
                <a:chOff x="0" y="-2031"/>
                <a:chExt cx="9146706" cy="6860031"/>
              </a:xfrm>
            </p:grpSpPr>
            <p:grpSp>
              <p:nvGrpSpPr>
                <p:cNvPr id="58" name="グループ化 57">
                  <a:extLst>
                    <a:ext uri="{FF2B5EF4-FFF2-40B4-BE49-F238E27FC236}">
                      <a16:creationId xmlns:a16="http://schemas.microsoft.com/office/drawing/2014/main" xmlns="" id="{E606DAAD-0FD7-725E-8ED5-C83D20AAD407}"/>
                    </a:ext>
                  </a:extLst>
                </p:cNvPr>
                <p:cNvGrpSpPr/>
                <p:nvPr/>
              </p:nvGrpSpPr>
              <p:grpSpPr>
                <a:xfrm>
                  <a:off x="0" y="-2031"/>
                  <a:ext cx="9146706" cy="6860031"/>
                  <a:chOff x="1840866" y="-8380"/>
                  <a:chExt cx="9146706" cy="6860031"/>
                </a:xfrm>
              </p:grpSpPr>
              <p:grpSp>
                <p:nvGrpSpPr>
                  <p:cNvPr id="54" name="グループ化 53">
                    <a:extLst>
                      <a:ext uri="{FF2B5EF4-FFF2-40B4-BE49-F238E27FC236}">
                        <a16:creationId xmlns:a16="http://schemas.microsoft.com/office/drawing/2014/main" xmlns="" id="{B2AF6205-C84F-A70A-D59F-763979EABFA6}"/>
                      </a:ext>
                    </a:extLst>
                  </p:cNvPr>
                  <p:cNvGrpSpPr/>
                  <p:nvPr/>
                </p:nvGrpSpPr>
                <p:grpSpPr>
                  <a:xfrm>
                    <a:off x="1840866" y="-8380"/>
                    <a:ext cx="9146706" cy="6860031"/>
                    <a:chOff x="1434465" y="-8380"/>
                    <a:chExt cx="9146706" cy="6860031"/>
                  </a:xfrm>
                </p:grpSpPr>
                <p:grpSp>
                  <p:nvGrpSpPr>
                    <p:cNvPr id="34" name="グループ化 33">
                      <a:extLst>
                        <a:ext uri="{FF2B5EF4-FFF2-40B4-BE49-F238E27FC236}">
                          <a16:creationId xmlns:a16="http://schemas.microsoft.com/office/drawing/2014/main" xmlns="" id="{4EC1363C-2311-CB4B-6D26-E160D8DF4680}"/>
                        </a:ext>
                      </a:extLst>
                    </p:cNvPr>
                    <p:cNvGrpSpPr/>
                    <p:nvPr/>
                  </p:nvGrpSpPr>
                  <p:grpSpPr>
                    <a:xfrm>
                      <a:off x="1434465" y="-8380"/>
                      <a:ext cx="9146706" cy="6860031"/>
                      <a:chOff x="1434465" y="-8380"/>
                      <a:chExt cx="9146706" cy="6860031"/>
                    </a:xfrm>
                  </p:grpSpPr>
                  <p:grpSp>
                    <p:nvGrpSpPr>
                      <p:cNvPr id="32" name="グループ化 31">
                        <a:extLst>
                          <a:ext uri="{FF2B5EF4-FFF2-40B4-BE49-F238E27FC236}">
                            <a16:creationId xmlns:a16="http://schemas.microsoft.com/office/drawing/2014/main" xmlns="" id="{352102A2-FDA7-0D12-21ED-489EF61CB4AA}"/>
                          </a:ext>
                        </a:extLst>
                      </p:cNvPr>
                      <p:cNvGrpSpPr/>
                      <p:nvPr/>
                    </p:nvGrpSpPr>
                    <p:grpSpPr>
                      <a:xfrm>
                        <a:off x="1434465" y="-8380"/>
                        <a:ext cx="9146706" cy="6860031"/>
                        <a:chOff x="702800" y="-2031"/>
                        <a:chExt cx="9146706" cy="6860031"/>
                      </a:xfrm>
                    </p:grpSpPr>
                    <p:grpSp>
                      <p:nvGrpSpPr>
                        <p:cNvPr id="30" name="グループ化 29">
                          <a:extLst>
                            <a:ext uri="{FF2B5EF4-FFF2-40B4-BE49-F238E27FC236}">
                              <a16:creationId xmlns:a16="http://schemas.microsoft.com/office/drawing/2014/main" xmlns="" id="{B24ACB96-C5A8-7B38-198F-64CA547A2991}"/>
                            </a:ext>
                          </a:extLst>
                        </p:cNvPr>
                        <p:cNvGrpSpPr/>
                        <p:nvPr/>
                      </p:nvGrpSpPr>
                      <p:grpSpPr>
                        <a:xfrm>
                          <a:off x="702800" y="-2031"/>
                          <a:ext cx="9146706" cy="6860031"/>
                          <a:chOff x="3333648" y="-2031"/>
                          <a:chExt cx="9146706" cy="6860031"/>
                        </a:xfrm>
                      </p:grpSpPr>
                      <p:grpSp>
                        <p:nvGrpSpPr>
                          <p:cNvPr id="29" name="グループ化 28">
                            <a:extLst>
                              <a:ext uri="{FF2B5EF4-FFF2-40B4-BE49-F238E27FC236}">
                                <a16:creationId xmlns:a16="http://schemas.microsoft.com/office/drawing/2014/main" xmlns="" id="{4F3A5A14-E037-08F0-FB91-0D748D1DEE8B}"/>
                              </a:ext>
                            </a:extLst>
                          </p:cNvPr>
                          <p:cNvGrpSpPr/>
                          <p:nvPr/>
                        </p:nvGrpSpPr>
                        <p:grpSpPr>
                          <a:xfrm>
                            <a:off x="3333648" y="-2031"/>
                            <a:ext cx="9146706" cy="6860031"/>
                            <a:chOff x="1625600" y="-2031"/>
                            <a:chExt cx="9146706" cy="6860031"/>
                          </a:xfrm>
                        </p:grpSpPr>
                        <p:grpSp>
                          <p:nvGrpSpPr>
                            <p:cNvPr id="19" name="グループ化 18">
                              <a:extLst>
                                <a:ext uri="{FF2B5EF4-FFF2-40B4-BE49-F238E27FC236}">
                                  <a16:creationId xmlns:a16="http://schemas.microsoft.com/office/drawing/2014/main" xmlns="" id="{588F7090-3C79-747A-B468-14BA922E0203}"/>
                                </a:ext>
                              </a:extLst>
                            </p:cNvPr>
                            <p:cNvGrpSpPr/>
                            <p:nvPr/>
                          </p:nvGrpSpPr>
                          <p:grpSpPr>
                            <a:xfrm>
                              <a:off x="1625600" y="-2031"/>
                              <a:ext cx="9146706" cy="6860031"/>
                              <a:chOff x="1625600" y="-2031"/>
                              <a:chExt cx="9146706" cy="6860031"/>
                            </a:xfrm>
                          </p:grpSpPr>
                          <p:grpSp>
                            <p:nvGrpSpPr>
                              <p:cNvPr id="9" name="グループ化 8">
                                <a:extLst>
                                  <a:ext uri="{FF2B5EF4-FFF2-40B4-BE49-F238E27FC236}">
                                    <a16:creationId xmlns:a16="http://schemas.microsoft.com/office/drawing/2014/main" xmlns="" id="{893F87A2-9632-368F-A0E9-0738520E68A0}"/>
                                  </a:ext>
                                </a:extLst>
                              </p:cNvPr>
                              <p:cNvGrpSpPr/>
                              <p:nvPr/>
                            </p:nvGrpSpPr>
                            <p:grpSpPr>
                              <a:xfrm>
                                <a:off x="1625600" y="-2031"/>
                                <a:ext cx="9146706" cy="6860031"/>
                                <a:chOff x="1625600" y="-2031"/>
                                <a:chExt cx="9146706" cy="6860031"/>
                              </a:xfrm>
                            </p:grpSpPr>
                            <p:pic>
                              <p:nvPicPr>
                                <p:cNvPr id="2" name="図 7" descr="slide_28.jpg">
                                  <a:extLst>
                                    <a:ext uri="{FF2B5EF4-FFF2-40B4-BE49-F238E27FC236}">
                                      <a16:creationId xmlns:a16="http://schemas.microsoft.com/office/drawing/2014/main" xmlns="" id="{71EC2570-4FED-2F66-197B-9EA7E2DCDF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5600" y="-2031"/>
                                  <a:ext cx="9146706" cy="686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a:extLst>
                                    <a:ext uri="{FF2B5EF4-FFF2-40B4-BE49-F238E27FC236}">
                                      <a16:creationId xmlns:a16="http://schemas.microsoft.com/office/drawing/2014/main" xmlns="" id="{C1C916DE-9040-FB72-1B39-0F4DA146AD06}"/>
                                    </a:ext>
                                  </a:extLst>
                                </p:cNvPr>
                                <p:cNvSpPr/>
                                <p:nvPr/>
                              </p:nvSpPr>
                              <p:spPr>
                                <a:xfrm rot="20568086">
                                  <a:off x="5674048" y="3599836"/>
                                  <a:ext cx="2799926" cy="4572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xmlns="" id="{14BD7835-F70B-D5EA-EDB6-FFA9921D7C11}"/>
                                    </a:ext>
                                  </a:extLst>
                                </p:cNvPr>
                                <p:cNvSpPr/>
                                <p:nvPr/>
                              </p:nvSpPr>
                              <p:spPr>
                                <a:xfrm rot="20568086">
                                  <a:off x="6334877" y="4024644"/>
                                  <a:ext cx="1851703" cy="4572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xmlns="" id="{43F72872-038B-A011-54C5-CEF24B5F800D}"/>
                                    </a:ext>
                                  </a:extLst>
                                </p:cNvPr>
                                <p:cNvSpPr/>
                                <p:nvPr/>
                              </p:nvSpPr>
                              <p:spPr>
                                <a:xfrm rot="20568086">
                                  <a:off x="5559692" y="3713021"/>
                                  <a:ext cx="2799926" cy="27264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正方形/長方形 12">
                                <a:extLst>
                                  <a:ext uri="{FF2B5EF4-FFF2-40B4-BE49-F238E27FC236}">
                                    <a16:creationId xmlns:a16="http://schemas.microsoft.com/office/drawing/2014/main" xmlns="" id="{C73751CC-73BD-6265-244A-60D195BF4F12}"/>
                                  </a:ext>
                                </a:extLst>
                              </p:cNvPr>
                              <p:cNvSpPr/>
                              <p:nvPr/>
                            </p:nvSpPr>
                            <p:spPr>
                              <a:xfrm rot="20568086">
                                <a:off x="4672893" y="4468021"/>
                                <a:ext cx="1034504" cy="8723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正方形/長方形 25">
                              <a:extLst>
                                <a:ext uri="{FF2B5EF4-FFF2-40B4-BE49-F238E27FC236}">
                                  <a16:creationId xmlns:a16="http://schemas.microsoft.com/office/drawing/2014/main" xmlns="" id="{631C1FB9-C40F-1BBB-AE1F-EE3F9EE0EF2E}"/>
                                </a:ext>
                              </a:extLst>
                            </p:cNvPr>
                            <p:cNvSpPr/>
                            <p:nvPr/>
                          </p:nvSpPr>
                          <p:spPr>
                            <a:xfrm>
                              <a:off x="2268738" y="5789301"/>
                              <a:ext cx="2799926" cy="72156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xmlns="" id="{D8137C50-4038-5438-D78C-BE050E9D00A8}"/>
                                </a:ext>
                              </a:extLst>
                            </p:cNvPr>
                            <p:cNvSpPr/>
                            <p:nvPr/>
                          </p:nvSpPr>
                          <p:spPr>
                            <a:xfrm>
                              <a:off x="4072507" y="6293131"/>
                              <a:ext cx="2799926" cy="50727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正方形/長方形 22">
                            <a:extLst>
                              <a:ext uri="{FF2B5EF4-FFF2-40B4-BE49-F238E27FC236}">
                                <a16:creationId xmlns:a16="http://schemas.microsoft.com/office/drawing/2014/main" xmlns="" id="{8E3167EB-1F06-9B88-6969-549F24CEF477}"/>
                              </a:ext>
                            </a:extLst>
                          </p:cNvPr>
                          <p:cNvSpPr/>
                          <p:nvPr/>
                        </p:nvSpPr>
                        <p:spPr>
                          <a:xfrm>
                            <a:off x="3846206" y="5377161"/>
                            <a:ext cx="2799926" cy="27264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 name="正方形/長方形 30">
                          <a:extLst>
                            <a:ext uri="{FF2B5EF4-FFF2-40B4-BE49-F238E27FC236}">
                              <a16:creationId xmlns:a16="http://schemas.microsoft.com/office/drawing/2014/main" xmlns="" id="{2C3CA8FC-77EC-B8F9-5D97-D1D68B49185B}"/>
                            </a:ext>
                          </a:extLst>
                        </p:cNvPr>
                        <p:cNvSpPr/>
                        <p:nvPr/>
                      </p:nvSpPr>
                      <p:spPr>
                        <a:xfrm rot="1833679">
                          <a:off x="2957469" y="5764827"/>
                          <a:ext cx="2040729" cy="44507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 name="正方形/長方形 32">
                        <a:extLst>
                          <a:ext uri="{FF2B5EF4-FFF2-40B4-BE49-F238E27FC236}">
                            <a16:creationId xmlns:a16="http://schemas.microsoft.com/office/drawing/2014/main" xmlns="" id="{A61DA0A5-5718-48F2-E206-BA9DBB4752A8}"/>
                          </a:ext>
                        </a:extLst>
                      </p:cNvPr>
                      <p:cNvSpPr/>
                      <p:nvPr/>
                    </p:nvSpPr>
                    <p:spPr>
                      <a:xfrm>
                        <a:off x="1764336" y="353482"/>
                        <a:ext cx="2799926" cy="924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正方形/長方形 34">
                      <a:extLst>
                        <a:ext uri="{FF2B5EF4-FFF2-40B4-BE49-F238E27FC236}">
                          <a16:creationId xmlns:a16="http://schemas.microsoft.com/office/drawing/2014/main" xmlns="" id="{3C615050-FE23-A379-F557-DF3A6BA3055C}"/>
                        </a:ext>
                      </a:extLst>
                    </p:cNvPr>
                    <p:cNvSpPr/>
                    <p:nvPr/>
                  </p:nvSpPr>
                  <p:spPr>
                    <a:xfrm>
                      <a:off x="3616829" y="2221367"/>
                      <a:ext cx="1510889" cy="924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xmlns="" id="{E002D70C-7922-91B7-C2A3-77D60BA96EBF}"/>
                        </a:ext>
                      </a:extLst>
                    </p:cNvPr>
                    <p:cNvSpPr/>
                    <p:nvPr/>
                  </p:nvSpPr>
                  <p:spPr>
                    <a:xfrm>
                      <a:off x="8056766" y="2214357"/>
                      <a:ext cx="494584" cy="33623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6" name="直線コネクタ 55">
                    <a:extLst>
                      <a:ext uri="{FF2B5EF4-FFF2-40B4-BE49-F238E27FC236}">
                        <a16:creationId xmlns:a16="http://schemas.microsoft.com/office/drawing/2014/main" xmlns="" id="{8D638719-6275-B42C-EE3F-7ADB536C182B}"/>
                      </a:ext>
                    </a:extLst>
                  </p:cNvPr>
                  <p:cNvCxnSpPr>
                    <a:cxnSpLocks/>
                  </p:cNvCxnSpPr>
                  <p:nvPr/>
                </p:nvCxnSpPr>
                <p:spPr>
                  <a:xfrm>
                    <a:off x="5704670" y="4285278"/>
                    <a:ext cx="216229" cy="181110"/>
                  </a:xfrm>
                  <a:prstGeom prst="line">
                    <a:avLst/>
                  </a:prstGeom>
                  <a:ln w="25400">
                    <a:solidFill>
                      <a:srgbClr val="9F94F4"/>
                    </a:solidFill>
                  </a:ln>
                </p:spPr>
                <p:style>
                  <a:lnRef idx="1">
                    <a:schemeClr val="accent1"/>
                  </a:lnRef>
                  <a:fillRef idx="0">
                    <a:schemeClr val="accent1"/>
                  </a:fillRef>
                  <a:effectRef idx="0">
                    <a:schemeClr val="accent1"/>
                  </a:effectRef>
                  <a:fontRef idx="minor">
                    <a:schemeClr val="tx1"/>
                  </a:fontRef>
                </p:style>
              </p:cxnSp>
            </p:grpSp>
            <p:sp>
              <p:nvSpPr>
                <p:cNvPr id="24" name="テキスト ボックス 23">
                  <a:extLst>
                    <a:ext uri="{FF2B5EF4-FFF2-40B4-BE49-F238E27FC236}">
                      <a16:creationId xmlns:a16="http://schemas.microsoft.com/office/drawing/2014/main" xmlns="" id="{125D543C-C34F-81AF-8AD1-6C406F9092B1}"/>
                    </a:ext>
                  </a:extLst>
                </p:cNvPr>
                <p:cNvSpPr txBox="1"/>
                <p:nvPr/>
              </p:nvSpPr>
              <p:spPr>
                <a:xfrm>
                  <a:off x="612686" y="5535236"/>
                  <a:ext cx="184731" cy="369332"/>
                </a:xfrm>
                <a:prstGeom prst="rect">
                  <a:avLst/>
                </a:prstGeom>
                <a:noFill/>
              </p:spPr>
              <p:txBody>
                <a:bodyPr wrap="none" rtlCol="0">
                  <a:spAutoFit/>
                </a:bodyPr>
                <a:lstStyle/>
                <a:p>
                  <a:endParaRPr kumimoji="1" lang="ja-JP" altLang="en-US">
                    <a:solidFill>
                      <a:schemeClr val="bg1"/>
                    </a:solidFill>
                    <a:latin typeface="Hiragino Sans W4" panose="020B0400000000000000" pitchFamily="34" charset="-128"/>
                    <a:ea typeface="Hiragino Sans W4" panose="020B0400000000000000" pitchFamily="34" charset="-128"/>
                  </a:endParaRPr>
                </a:p>
              </p:txBody>
            </p:sp>
            <p:sp>
              <p:nvSpPr>
                <p:cNvPr id="25" name="テキスト ボックス 24">
                  <a:extLst>
                    <a:ext uri="{FF2B5EF4-FFF2-40B4-BE49-F238E27FC236}">
                      <a16:creationId xmlns:a16="http://schemas.microsoft.com/office/drawing/2014/main" xmlns="" id="{00BFF0B1-B543-A213-B551-DA1C797338B8}"/>
                    </a:ext>
                  </a:extLst>
                </p:cNvPr>
                <p:cNvSpPr txBox="1"/>
                <p:nvPr/>
              </p:nvSpPr>
              <p:spPr>
                <a:xfrm>
                  <a:off x="4602887" y="4255227"/>
                  <a:ext cx="184731" cy="369332"/>
                </a:xfrm>
                <a:prstGeom prst="rect">
                  <a:avLst/>
                </a:prstGeom>
                <a:noFill/>
              </p:spPr>
              <p:txBody>
                <a:bodyPr wrap="none" rtlCol="0">
                  <a:spAutoFit/>
                </a:bodyPr>
                <a:lstStyle/>
                <a:p>
                  <a:endParaRPr kumimoji="1" lang="ja-JP" altLang="en-US">
                    <a:solidFill>
                      <a:schemeClr val="bg1"/>
                    </a:solidFill>
                    <a:latin typeface="Hiragino Sans W4" panose="020B0400000000000000" pitchFamily="34" charset="-128"/>
                    <a:ea typeface="Hiragino Sans W4" panose="020B0400000000000000" pitchFamily="34" charset="-128"/>
                  </a:endParaRPr>
                </a:p>
              </p:txBody>
            </p:sp>
          </p:grpSp>
          <p:sp>
            <p:nvSpPr>
              <p:cNvPr id="6" name="円/楕円 5">
                <a:extLst>
                  <a:ext uri="{FF2B5EF4-FFF2-40B4-BE49-F238E27FC236}">
                    <a16:creationId xmlns:a16="http://schemas.microsoft.com/office/drawing/2014/main" xmlns="" id="{C77CF154-2AF6-6224-0338-DC748CB97D3D}"/>
                  </a:ext>
                </a:extLst>
              </p:cNvPr>
              <p:cNvSpPr>
                <a:spLocks noChangeAspect="1"/>
              </p:cNvSpPr>
              <p:nvPr/>
            </p:nvSpPr>
            <p:spPr>
              <a:xfrm>
                <a:off x="4241234" y="4662381"/>
                <a:ext cx="251999" cy="251999"/>
              </a:xfrm>
              <a:prstGeom prst="ellipse">
                <a:avLst/>
              </a:prstGeom>
              <a:solidFill>
                <a:srgbClr val="948EE6"/>
              </a:solidFill>
              <a:ln>
                <a:solidFill>
                  <a:srgbClr val="948E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xmlns="" id="{463064F1-8447-AC69-DDED-1F2EE6F492BC}"/>
                  </a:ext>
                </a:extLst>
              </p:cNvPr>
              <p:cNvSpPr/>
              <p:nvPr/>
            </p:nvSpPr>
            <p:spPr>
              <a:xfrm rot="5400000">
                <a:off x="8933160" y="186349"/>
                <a:ext cx="1024951" cy="117477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正方形/長方形 14">
              <a:extLst>
                <a:ext uri="{FF2B5EF4-FFF2-40B4-BE49-F238E27FC236}">
                  <a16:creationId xmlns:a16="http://schemas.microsoft.com/office/drawing/2014/main" xmlns="" id="{02F8A43D-83FE-61B2-A26C-D149B98E8DAD}"/>
                </a:ext>
              </a:extLst>
            </p:cNvPr>
            <p:cNvSpPr/>
            <p:nvPr/>
          </p:nvSpPr>
          <p:spPr>
            <a:xfrm rot="5400000">
              <a:off x="8632595" y="153277"/>
              <a:ext cx="574930" cy="117477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xmlns="" id="{8AFA4263-A118-8616-4D5A-DE292A3B80F2}"/>
              </a:ext>
            </a:extLst>
          </p:cNvPr>
          <p:cNvSpPr txBox="1"/>
          <p:nvPr/>
        </p:nvSpPr>
        <p:spPr>
          <a:xfrm>
            <a:off x="481693" y="3951514"/>
            <a:ext cx="184731" cy="369332"/>
          </a:xfrm>
          <a:prstGeom prst="rect">
            <a:avLst/>
          </a:prstGeom>
          <a:noFill/>
        </p:spPr>
        <p:txBody>
          <a:bodyPr wrap="none" rtlCol="0">
            <a:spAutoFit/>
          </a:bodyPr>
          <a:lstStyle/>
          <a:p>
            <a:endParaRPr kumimoji="1" lang="ja-JP" altLang="en-US"/>
          </a:p>
        </p:txBody>
      </p:sp>
      <p:pic>
        <p:nvPicPr>
          <p:cNvPr id="22" name="Picture 6" descr="雲のイラスト素材！天気のアイコンに自然のデザインに☆ - チコデザ">
            <a:extLst>
              <a:ext uri="{FF2B5EF4-FFF2-40B4-BE49-F238E27FC236}">
                <a16:creationId xmlns:a16="http://schemas.microsoft.com/office/drawing/2014/main" xmlns="" id="{46D15403-F6CF-E3A3-13C5-A26ABDA9FA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852" y="4007595"/>
            <a:ext cx="846666" cy="846666"/>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a:extLst>
              <a:ext uri="{FF2B5EF4-FFF2-40B4-BE49-F238E27FC236}">
                <a16:creationId xmlns:a16="http://schemas.microsoft.com/office/drawing/2014/main" xmlns="" id="{665FB268-6F31-2FE7-7ADF-8712C1F30EE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460578" y="4617904"/>
            <a:ext cx="355783" cy="355783"/>
          </a:xfrm>
          <a:prstGeom prst="rect">
            <a:avLst/>
          </a:prstGeom>
        </p:spPr>
      </p:pic>
      <p:cxnSp>
        <p:nvCxnSpPr>
          <p:cNvPr id="21" name="直線矢印コネクタ 20">
            <a:extLst>
              <a:ext uri="{FF2B5EF4-FFF2-40B4-BE49-F238E27FC236}">
                <a16:creationId xmlns:a16="http://schemas.microsoft.com/office/drawing/2014/main" xmlns="" id="{5257AB97-835F-7E1C-B4E7-8C78928A6133}"/>
              </a:ext>
            </a:extLst>
          </p:cNvPr>
          <p:cNvCxnSpPr>
            <a:cxnSpLocks/>
          </p:cNvCxnSpPr>
          <p:nvPr/>
        </p:nvCxnSpPr>
        <p:spPr>
          <a:xfrm flipV="1">
            <a:off x="4814664" y="3724367"/>
            <a:ext cx="3268664" cy="944470"/>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xmlns="" id="{DF4E5884-A5D7-0D76-C2C0-E3D183217038}"/>
              </a:ext>
            </a:extLst>
          </p:cNvPr>
          <p:cNvCxnSpPr>
            <a:cxnSpLocks/>
          </p:cNvCxnSpPr>
          <p:nvPr/>
        </p:nvCxnSpPr>
        <p:spPr>
          <a:xfrm flipV="1">
            <a:off x="4814664" y="4056950"/>
            <a:ext cx="3356832" cy="665481"/>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2" name="正方形/長方形 41">
            <a:extLst>
              <a:ext uri="{FF2B5EF4-FFF2-40B4-BE49-F238E27FC236}">
                <a16:creationId xmlns:a16="http://schemas.microsoft.com/office/drawing/2014/main" xmlns="" id="{F996D944-A7AA-1F33-12FE-D00558F6478A}"/>
              </a:ext>
            </a:extLst>
          </p:cNvPr>
          <p:cNvSpPr/>
          <p:nvPr/>
        </p:nvSpPr>
        <p:spPr>
          <a:xfrm rot="5400000">
            <a:off x="7329112" y="4928128"/>
            <a:ext cx="1024951" cy="117477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xmlns="" id="{64DD3F87-F658-A2AA-D252-F849948412F1}"/>
              </a:ext>
            </a:extLst>
          </p:cNvPr>
          <p:cNvSpPr txBox="1"/>
          <p:nvPr/>
        </p:nvSpPr>
        <p:spPr>
          <a:xfrm>
            <a:off x="3937501" y="4938338"/>
            <a:ext cx="1072730" cy="369332"/>
          </a:xfrm>
          <a:prstGeom prst="rect">
            <a:avLst/>
          </a:prstGeom>
          <a:noFill/>
        </p:spPr>
        <p:txBody>
          <a:bodyPr wrap="none" rtlCol="0">
            <a:spAutoFit/>
          </a:bodyPr>
          <a:lstStyle/>
          <a:p>
            <a:r>
              <a:rPr lang="en-US" altLang="ja-JP" dirty="0" err="1">
                <a:solidFill>
                  <a:schemeClr val="bg1"/>
                </a:solidFill>
                <a:latin typeface="Hiragino Sans W4" panose="020B0400000000000000" pitchFamily="34" charset="-128"/>
                <a:ea typeface="Hiragino Sans W4" panose="020B0400000000000000" pitchFamily="34" charset="-128"/>
              </a:rPr>
              <a:t>PeV</a:t>
            </a:r>
            <a:r>
              <a:rPr lang="en-US" altLang="ja-JP" dirty="0">
                <a:solidFill>
                  <a:schemeClr val="bg1"/>
                </a:solidFill>
                <a:latin typeface="Hiragino Sans W4" panose="020B0400000000000000" pitchFamily="34" charset="-128"/>
                <a:ea typeface="Hiragino Sans W4" panose="020B0400000000000000" pitchFamily="34" charset="-128"/>
              </a:rPr>
              <a:t> CR</a:t>
            </a:r>
            <a:endParaRPr kumimoji="1" lang="ja-JP" altLang="en-US">
              <a:solidFill>
                <a:schemeClr val="bg1"/>
              </a:solidFill>
              <a:latin typeface="Hiragino Sans W4" panose="020B0400000000000000" pitchFamily="34" charset="-128"/>
              <a:ea typeface="Hiragino Sans W4" panose="020B0400000000000000" pitchFamily="34" charset="-128"/>
            </a:endParaRPr>
          </a:p>
        </p:txBody>
      </p:sp>
      <p:sp>
        <p:nvSpPr>
          <p:cNvPr id="20" name="正方形/長方形 19">
            <a:extLst>
              <a:ext uri="{FF2B5EF4-FFF2-40B4-BE49-F238E27FC236}">
                <a16:creationId xmlns:a16="http://schemas.microsoft.com/office/drawing/2014/main" xmlns="" id="{0F88B186-895B-E00D-7675-D759FF10966D}"/>
              </a:ext>
            </a:extLst>
          </p:cNvPr>
          <p:cNvSpPr/>
          <p:nvPr/>
        </p:nvSpPr>
        <p:spPr>
          <a:xfrm rot="5400000">
            <a:off x="6476722" y="4737084"/>
            <a:ext cx="1024951" cy="237429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xmlns="" id="{18AD2256-360A-5A77-D4CB-FD1A4CA805A4}"/>
              </a:ext>
            </a:extLst>
          </p:cNvPr>
          <p:cNvSpPr txBox="1"/>
          <p:nvPr/>
        </p:nvSpPr>
        <p:spPr>
          <a:xfrm>
            <a:off x="5944953" y="5566325"/>
            <a:ext cx="5684569" cy="461665"/>
          </a:xfrm>
          <a:prstGeom prst="rect">
            <a:avLst/>
          </a:prstGeom>
          <a:noFill/>
        </p:spPr>
        <p:txBody>
          <a:bodyPr wrap="none" rtlCol="0">
            <a:spAutoFit/>
          </a:bodyPr>
          <a:lstStyle/>
          <a:p>
            <a:pPr marL="342900" indent="-342900">
              <a:buFont typeface="Wingdings" pitchFamily="2" charset="2"/>
              <a:buChar char="ü"/>
            </a:pPr>
            <a:r>
              <a:rPr lang="en-US" altLang="ja-JP" sz="2400" dirty="0">
                <a:solidFill>
                  <a:srgbClr val="FFFF00"/>
                </a:solidFill>
                <a:latin typeface="Hiragino Sans W4" panose="020B0400000000000000" pitchFamily="34" charset="-128"/>
                <a:ea typeface="Hiragino Sans W4" panose="020B0400000000000000" pitchFamily="34" charset="-128"/>
              </a:rPr>
              <a:t>π</a:t>
            </a:r>
            <a:r>
              <a:rPr lang="en-US" altLang="ja-JP" sz="2400" baseline="30000" dirty="0">
                <a:solidFill>
                  <a:srgbClr val="FFFF00"/>
                </a:solidFill>
                <a:latin typeface="Hiragino Sans W4" panose="020B0400000000000000" pitchFamily="34" charset="-128"/>
                <a:ea typeface="Hiragino Sans W4" panose="020B0400000000000000" pitchFamily="34" charset="-128"/>
              </a:rPr>
              <a:t>0</a:t>
            </a:r>
            <a:r>
              <a:rPr lang="en-US" altLang="ja-JP" sz="2400" dirty="0">
                <a:solidFill>
                  <a:srgbClr val="FFFF00"/>
                </a:solidFill>
                <a:latin typeface="Hiragino Sans W4" panose="020B0400000000000000" pitchFamily="34" charset="-128"/>
                <a:ea typeface="Hiragino Sans W4" panose="020B0400000000000000" pitchFamily="34" charset="-128"/>
              </a:rPr>
              <a:t> </a:t>
            </a:r>
            <a:r>
              <a:rPr lang="ja-JP" altLang="en-US" sz="2400">
                <a:solidFill>
                  <a:srgbClr val="FFFF00"/>
                </a:solidFill>
                <a:latin typeface="Hiragino Sans W4" panose="020B0400000000000000" pitchFamily="34" charset="-128"/>
                <a:ea typeface="Hiragino Sans W4" panose="020B0400000000000000" pitchFamily="34" charset="-128"/>
              </a:rPr>
              <a:t>→</a:t>
            </a:r>
            <a:r>
              <a:rPr lang="en-US" altLang="ja-JP" sz="2400" dirty="0">
                <a:solidFill>
                  <a:srgbClr val="FFFF00"/>
                </a:solidFill>
                <a:latin typeface="Hiragino Sans W4" panose="020B0400000000000000" pitchFamily="34" charset="-128"/>
                <a:ea typeface="Hiragino Sans W4" panose="020B0400000000000000" pitchFamily="34" charset="-128"/>
              </a:rPr>
              <a:t> 2γ from CR-gas collisions</a:t>
            </a:r>
          </a:p>
        </p:txBody>
      </p:sp>
      <p:sp>
        <p:nvSpPr>
          <p:cNvPr id="11" name="テキスト ボックス 10">
            <a:extLst>
              <a:ext uri="{FF2B5EF4-FFF2-40B4-BE49-F238E27FC236}">
                <a16:creationId xmlns:a16="http://schemas.microsoft.com/office/drawing/2014/main" xmlns="" id="{1EB9A9FD-2CC1-3314-EEE0-7F916CC7EBC9}"/>
              </a:ext>
            </a:extLst>
          </p:cNvPr>
          <p:cNvSpPr txBox="1"/>
          <p:nvPr/>
        </p:nvSpPr>
        <p:spPr>
          <a:xfrm>
            <a:off x="2345825" y="5094290"/>
            <a:ext cx="1274708" cy="369332"/>
          </a:xfrm>
          <a:prstGeom prst="rect">
            <a:avLst/>
          </a:prstGeom>
          <a:noFill/>
        </p:spPr>
        <p:txBody>
          <a:bodyPr wrap="none" rtlCol="0">
            <a:spAutoFit/>
          </a:bodyPr>
          <a:lstStyle/>
          <a:p>
            <a:r>
              <a:rPr kumimoji="1" lang="en-US" altLang="ja-JP" dirty="0" err="1">
                <a:solidFill>
                  <a:schemeClr val="bg1"/>
                </a:solidFill>
                <a:latin typeface="Hiragino Sans W4" panose="020B0400000000000000" pitchFamily="34" charset="-128"/>
                <a:ea typeface="Hiragino Sans W4" panose="020B0400000000000000" pitchFamily="34" charset="-128"/>
              </a:rPr>
              <a:t>PeVatron</a:t>
            </a:r>
            <a:endParaRPr kumimoji="1" lang="ja-JP" altLang="en-US">
              <a:solidFill>
                <a:schemeClr val="bg1"/>
              </a:solidFill>
              <a:latin typeface="Hiragino Sans W4" panose="020B0400000000000000" pitchFamily="34" charset="-128"/>
              <a:ea typeface="Hiragino Sans W4" panose="020B0400000000000000" pitchFamily="34" charset="-128"/>
            </a:endParaRPr>
          </a:p>
        </p:txBody>
      </p:sp>
      <p:sp>
        <p:nvSpPr>
          <p:cNvPr id="36" name="テキスト ボックス 35">
            <a:extLst>
              <a:ext uri="{FF2B5EF4-FFF2-40B4-BE49-F238E27FC236}">
                <a16:creationId xmlns:a16="http://schemas.microsoft.com/office/drawing/2014/main" xmlns="" id="{44AD8DB0-BF4C-2CC1-EC0E-37D44313D3BF}"/>
              </a:ext>
            </a:extLst>
          </p:cNvPr>
          <p:cNvSpPr txBox="1"/>
          <p:nvPr/>
        </p:nvSpPr>
        <p:spPr>
          <a:xfrm>
            <a:off x="1376868" y="-8467"/>
            <a:ext cx="5774338" cy="553998"/>
          </a:xfrm>
          <a:prstGeom prst="rect">
            <a:avLst/>
          </a:prstGeom>
          <a:noFill/>
        </p:spPr>
        <p:txBody>
          <a:bodyPr wrap="none" rtlCol="0">
            <a:spAutoFit/>
          </a:bodyPr>
          <a:lstStyle/>
          <a:p>
            <a:r>
              <a:rPr kumimoji="1" lang="en-US" altLang="ja-JP" sz="3000" dirty="0">
                <a:solidFill>
                  <a:schemeClr val="bg1"/>
                </a:solidFill>
                <a:latin typeface="Hiragino Sans W4" panose="020B0400000000000000" pitchFamily="34" charset="-128"/>
                <a:ea typeface="Hiragino Sans W4" panose="020B0400000000000000" pitchFamily="34" charset="-128"/>
              </a:rPr>
              <a:t>Methodology of Observation</a:t>
            </a:r>
            <a:endParaRPr kumimoji="1" lang="ja-JP" altLang="en-US" sz="3000">
              <a:solidFill>
                <a:schemeClr val="bg1"/>
              </a:solidFill>
              <a:latin typeface="Hiragino Sans W4" panose="020B0400000000000000" pitchFamily="34" charset="-128"/>
              <a:ea typeface="Hiragino Sans W4" panose="020B0400000000000000" pitchFamily="34" charset="-128"/>
            </a:endParaRPr>
          </a:p>
        </p:txBody>
      </p:sp>
      <p:sp>
        <p:nvSpPr>
          <p:cNvPr id="18" name="テキスト ボックス 17">
            <a:extLst>
              <a:ext uri="{FF2B5EF4-FFF2-40B4-BE49-F238E27FC236}">
                <a16:creationId xmlns:a16="http://schemas.microsoft.com/office/drawing/2014/main" xmlns="" id="{B7C95F64-F441-2A05-7B28-09228F126640}"/>
              </a:ext>
            </a:extLst>
          </p:cNvPr>
          <p:cNvSpPr txBox="1"/>
          <p:nvPr/>
        </p:nvSpPr>
        <p:spPr>
          <a:xfrm>
            <a:off x="8069011" y="3830790"/>
            <a:ext cx="601214" cy="461665"/>
          </a:xfrm>
          <a:prstGeom prst="rect">
            <a:avLst/>
          </a:prstGeom>
          <a:noFill/>
        </p:spPr>
        <p:txBody>
          <a:bodyPr wrap="square">
            <a:spAutoFit/>
          </a:bodyPr>
          <a:lstStyle/>
          <a:p>
            <a:r>
              <a:rPr lang="en-US" altLang="ja-JP" sz="2400" dirty="0" err="1">
                <a:solidFill>
                  <a:srgbClr val="FFFF00"/>
                </a:solidFill>
                <a:latin typeface="Hiragino Sans W4" panose="020B0400000000000000" pitchFamily="34" charset="-128"/>
                <a:ea typeface="Hiragino Sans W4" panose="020B0400000000000000" pitchFamily="34" charset="-128"/>
              </a:rPr>
              <a:t>γ</a:t>
            </a:r>
            <a:endParaRPr lang="ja-JP" altLang="en-US" sz="2400"/>
          </a:p>
        </p:txBody>
      </p:sp>
      <p:sp>
        <p:nvSpPr>
          <p:cNvPr id="37" name="テキスト ボックス 36">
            <a:extLst>
              <a:ext uri="{FF2B5EF4-FFF2-40B4-BE49-F238E27FC236}">
                <a16:creationId xmlns:a16="http://schemas.microsoft.com/office/drawing/2014/main" xmlns="" id="{8EAA7BF4-EC14-870C-CD36-638C70DF0811}"/>
              </a:ext>
            </a:extLst>
          </p:cNvPr>
          <p:cNvSpPr txBox="1"/>
          <p:nvPr/>
        </p:nvSpPr>
        <p:spPr>
          <a:xfrm>
            <a:off x="7958503" y="3449319"/>
            <a:ext cx="527993" cy="461665"/>
          </a:xfrm>
          <a:prstGeom prst="rect">
            <a:avLst/>
          </a:prstGeom>
          <a:noFill/>
        </p:spPr>
        <p:txBody>
          <a:bodyPr wrap="square">
            <a:spAutoFit/>
          </a:bodyPr>
          <a:lstStyle/>
          <a:p>
            <a:r>
              <a:rPr lang="en-US" altLang="ja-JP" sz="2400" dirty="0" err="1">
                <a:solidFill>
                  <a:srgbClr val="FFFF00"/>
                </a:solidFill>
                <a:latin typeface="Hiragino Sans W4" panose="020B0400000000000000" pitchFamily="34" charset="-128"/>
                <a:ea typeface="Hiragino Sans W4" panose="020B0400000000000000" pitchFamily="34" charset="-128"/>
              </a:rPr>
              <a:t>γ</a:t>
            </a:r>
            <a:endParaRPr lang="ja-JP" altLang="en-US" sz="2400"/>
          </a:p>
        </p:txBody>
      </p:sp>
      <p:sp>
        <p:nvSpPr>
          <p:cNvPr id="38" name="スライド番号プレースホルダー 37">
            <a:extLst>
              <a:ext uri="{FF2B5EF4-FFF2-40B4-BE49-F238E27FC236}">
                <a16:creationId xmlns:a16="http://schemas.microsoft.com/office/drawing/2014/main" xmlns="" id="{C592D1CC-70F0-4076-496D-DFBDA18D6838}"/>
              </a:ext>
            </a:extLst>
          </p:cNvPr>
          <p:cNvSpPr>
            <a:spLocks noGrp="1"/>
          </p:cNvSpPr>
          <p:nvPr>
            <p:ph type="sldNum" sz="quarter" idx="12"/>
          </p:nvPr>
        </p:nvSpPr>
        <p:spPr/>
        <p:txBody>
          <a:bodyPr/>
          <a:lstStyle/>
          <a:p>
            <a:fld id="{7391B0E1-8AAF-844E-991B-0815B82E6915}" type="slidenum">
              <a:rPr kumimoji="1" lang="ja-JP" altLang="en-US" smtClean="0"/>
              <a:t>5</a:t>
            </a:fld>
            <a:endParaRPr kumimoji="1" lang="ja-JP" altLang="en-US"/>
          </a:p>
        </p:txBody>
      </p:sp>
    </p:spTree>
    <p:extLst>
      <p:ext uri="{BB962C8B-B14F-4D97-AF65-F5344CB8AC3E}">
        <p14:creationId xmlns:p14="http://schemas.microsoft.com/office/powerpoint/2010/main" val="2168798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xmlns="" id="{D378D892-1B21-DB2A-5A41-7E0A768226F8}"/>
              </a:ext>
            </a:extLst>
          </p:cNvPr>
          <p:cNvGrpSpPr/>
          <p:nvPr/>
        </p:nvGrpSpPr>
        <p:grpSpPr>
          <a:xfrm>
            <a:off x="1371600" y="0"/>
            <a:ext cx="9146706" cy="6860031"/>
            <a:chOff x="1371600" y="0"/>
            <a:chExt cx="9146706" cy="6860031"/>
          </a:xfrm>
        </p:grpSpPr>
        <p:grpSp>
          <p:nvGrpSpPr>
            <p:cNvPr id="12" name="グループ化 11">
              <a:extLst>
                <a:ext uri="{FF2B5EF4-FFF2-40B4-BE49-F238E27FC236}">
                  <a16:creationId xmlns:a16="http://schemas.microsoft.com/office/drawing/2014/main" xmlns="" id="{5AB5FBE2-FBE9-FAA6-6FE0-2300DAA5FE2C}"/>
                </a:ext>
              </a:extLst>
            </p:cNvPr>
            <p:cNvGrpSpPr/>
            <p:nvPr/>
          </p:nvGrpSpPr>
          <p:grpSpPr>
            <a:xfrm>
              <a:off x="1371600" y="0"/>
              <a:ext cx="9146706" cy="6860031"/>
              <a:chOff x="1371600" y="0"/>
              <a:chExt cx="9146706" cy="6860031"/>
            </a:xfrm>
          </p:grpSpPr>
          <p:grpSp>
            <p:nvGrpSpPr>
              <p:cNvPr id="60" name="グループ化 59">
                <a:extLst>
                  <a:ext uri="{FF2B5EF4-FFF2-40B4-BE49-F238E27FC236}">
                    <a16:creationId xmlns:a16="http://schemas.microsoft.com/office/drawing/2014/main" xmlns="" id="{AAF4F8E0-F6CF-81CB-BCE7-52ACB379C4EA}"/>
                  </a:ext>
                </a:extLst>
              </p:cNvPr>
              <p:cNvGrpSpPr/>
              <p:nvPr/>
            </p:nvGrpSpPr>
            <p:grpSpPr>
              <a:xfrm>
                <a:off x="1371600" y="0"/>
                <a:ext cx="9146706" cy="6860031"/>
                <a:chOff x="0" y="-2031"/>
                <a:chExt cx="9146706" cy="6860031"/>
              </a:xfrm>
            </p:grpSpPr>
            <p:grpSp>
              <p:nvGrpSpPr>
                <p:cNvPr id="58" name="グループ化 57">
                  <a:extLst>
                    <a:ext uri="{FF2B5EF4-FFF2-40B4-BE49-F238E27FC236}">
                      <a16:creationId xmlns:a16="http://schemas.microsoft.com/office/drawing/2014/main" xmlns="" id="{E606DAAD-0FD7-725E-8ED5-C83D20AAD407}"/>
                    </a:ext>
                  </a:extLst>
                </p:cNvPr>
                <p:cNvGrpSpPr/>
                <p:nvPr/>
              </p:nvGrpSpPr>
              <p:grpSpPr>
                <a:xfrm>
                  <a:off x="0" y="-2031"/>
                  <a:ext cx="9146706" cy="6860031"/>
                  <a:chOff x="1840866" y="-8380"/>
                  <a:chExt cx="9146706" cy="6860031"/>
                </a:xfrm>
              </p:grpSpPr>
              <p:grpSp>
                <p:nvGrpSpPr>
                  <p:cNvPr id="54" name="グループ化 53">
                    <a:extLst>
                      <a:ext uri="{FF2B5EF4-FFF2-40B4-BE49-F238E27FC236}">
                        <a16:creationId xmlns:a16="http://schemas.microsoft.com/office/drawing/2014/main" xmlns="" id="{B2AF6205-C84F-A70A-D59F-763979EABFA6}"/>
                      </a:ext>
                    </a:extLst>
                  </p:cNvPr>
                  <p:cNvGrpSpPr/>
                  <p:nvPr/>
                </p:nvGrpSpPr>
                <p:grpSpPr>
                  <a:xfrm>
                    <a:off x="1840866" y="-8380"/>
                    <a:ext cx="9146706" cy="6860031"/>
                    <a:chOff x="1434465" y="-8380"/>
                    <a:chExt cx="9146706" cy="6860031"/>
                  </a:xfrm>
                </p:grpSpPr>
                <p:grpSp>
                  <p:nvGrpSpPr>
                    <p:cNvPr id="34" name="グループ化 33">
                      <a:extLst>
                        <a:ext uri="{FF2B5EF4-FFF2-40B4-BE49-F238E27FC236}">
                          <a16:creationId xmlns:a16="http://schemas.microsoft.com/office/drawing/2014/main" xmlns="" id="{4EC1363C-2311-CB4B-6D26-E160D8DF4680}"/>
                        </a:ext>
                      </a:extLst>
                    </p:cNvPr>
                    <p:cNvGrpSpPr/>
                    <p:nvPr/>
                  </p:nvGrpSpPr>
                  <p:grpSpPr>
                    <a:xfrm>
                      <a:off x="1434465" y="-8380"/>
                      <a:ext cx="9146706" cy="6860031"/>
                      <a:chOff x="1434465" y="-8380"/>
                      <a:chExt cx="9146706" cy="6860031"/>
                    </a:xfrm>
                  </p:grpSpPr>
                  <p:grpSp>
                    <p:nvGrpSpPr>
                      <p:cNvPr id="32" name="グループ化 31">
                        <a:extLst>
                          <a:ext uri="{FF2B5EF4-FFF2-40B4-BE49-F238E27FC236}">
                            <a16:creationId xmlns:a16="http://schemas.microsoft.com/office/drawing/2014/main" xmlns="" id="{352102A2-FDA7-0D12-21ED-489EF61CB4AA}"/>
                          </a:ext>
                        </a:extLst>
                      </p:cNvPr>
                      <p:cNvGrpSpPr/>
                      <p:nvPr/>
                    </p:nvGrpSpPr>
                    <p:grpSpPr>
                      <a:xfrm>
                        <a:off x="1434465" y="-8380"/>
                        <a:ext cx="9146706" cy="6860031"/>
                        <a:chOff x="702800" y="-2031"/>
                        <a:chExt cx="9146706" cy="6860031"/>
                      </a:xfrm>
                    </p:grpSpPr>
                    <p:grpSp>
                      <p:nvGrpSpPr>
                        <p:cNvPr id="30" name="グループ化 29">
                          <a:extLst>
                            <a:ext uri="{FF2B5EF4-FFF2-40B4-BE49-F238E27FC236}">
                              <a16:creationId xmlns:a16="http://schemas.microsoft.com/office/drawing/2014/main" xmlns="" id="{B24ACB96-C5A8-7B38-198F-64CA547A2991}"/>
                            </a:ext>
                          </a:extLst>
                        </p:cNvPr>
                        <p:cNvGrpSpPr/>
                        <p:nvPr/>
                      </p:nvGrpSpPr>
                      <p:grpSpPr>
                        <a:xfrm>
                          <a:off x="702800" y="-2031"/>
                          <a:ext cx="9146706" cy="6860031"/>
                          <a:chOff x="3333648" y="-2031"/>
                          <a:chExt cx="9146706" cy="6860031"/>
                        </a:xfrm>
                      </p:grpSpPr>
                      <p:grpSp>
                        <p:nvGrpSpPr>
                          <p:cNvPr id="29" name="グループ化 28">
                            <a:extLst>
                              <a:ext uri="{FF2B5EF4-FFF2-40B4-BE49-F238E27FC236}">
                                <a16:creationId xmlns:a16="http://schemas.microsoft.com/office/drawing/2014/main" xmlns="" id="{4F3A5A14-E037-08F0-FB91-0D748D1DEE8B}"/>
                              </a:ext>
                            </a:extLst>
                          </p:cNvPr>
                          <p:cNvGrpSpPr/>
                          <p:nvPr/>
                        </p:nvGrpSpPr>
                        <p:grpSpPr>
                          <a:xfrm>
                            <a:off x="3333648" y="-2031"/>
                            <a:ext cx="9146706" cy="6860031"/>
                            <a:chOff x="1625600" y="-2031"/>
                            <a:chExt cx="9146706" cy="6860031"/>
                          </a:xfrm>
                        </p:grpSpPr>
                        <p:grpSp>
                          <p:nvGrpSpPr>
                            <p:cNvPr id="19" name="グループ化 18">
                              <a:extLst>
                                <a:ext uri="{FF2B5EF4-FFF2-40B4-BE49-F238E27FC236}">
                                  <a16:creationId xmlns:a16="http://schemas.microsoft.com/office/drawing/2014/main" xmlns="" id="{588F7090-3C79-747A-B468-14BA922E0203}"/>
                                </a:ext>
                              </a:extLst>
                            </p:cNvPr>
                            <p:cNvGrpSpPr/>
                            <p:nvPr/>
                          </p:nvGrpSpPr>
                          <p:grpSpPr>
                            <a:xfrm>
                              <a:off x="1625600" y="-2031"/>
                              <a:ext cx="9146706" cy="6860031"/>
                              <a:chOff x="1625600" y="-2031"/>
                              <a:chExt cx="9146706" cy="6860031"/>
                            </a:xfrm>
                          </p:grpSpPr>
                          <p:grpSp>
                            <p:nvGrpSpPr>
                              <p:cNvPr id="9" name="グループ化 8">
                                <a:extLst>
                                  <a:ext uri="{FF2B5EF4-FFF2-40B4-BE49-F238E27FC236}">
                                    <a16:creationId xmlns:a16="http://schemas.microsoft.com/office/drawing/2014/main" xmlns="" id="{893F87A2-9632-368F-A0E9-0738520E68A0}"/>
                                  </a:ext>
                                </a:extLst>
                              </p:cNvPr>
                              <p:cNvGrpSpPr/>
                              <p:nvPr/>
                            </p:nvGrpSpPr>
                            <p:grpSpPr>
                              <a:xfrm>
                                <a:off x="1625600" y="-2031"/>
                                <a:ext cx="9146706" cy="6860031"/>
                                <a:chOff x="1625600" y="-2031"/>
                                <a:chExt cx="9146706" cy="6860031"/>
                              </a:xfrm>
                            </p:grpSpPr>
                            <p:pic>
                              <p:nvPicPr>
                                <p:cNvPr id="2" name="図 7" descr="slide_28.jpg">
                                  <a:extLst>
                                    <a:ext uri="{FF2B5EF4-FFF2-40B4-BE49-F238E27FC236}">
                                      <a16:creationId xmlns:a16="http://schemas.microsoft.com/office/drawing/2014/main" xmlns="" id="{71EC2570-4FED-2F66-197B-9EA7E2DCDF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5600" y="-2031"/>
                                  <a:ext cx="9146706" cy="686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a:extLst>
                                    <a:ext uri="{FF2B5EF4-FFF2-40B4-BE49-F238E27FC236}">
                                      <a16:creationId xmlns:a16="http://schemas.microsoft.com/office/drawing/2014/main" xmlns="" id="{C1C916DE-9040-FB72-1B39-0F4DA146AD06}"/>
                                    </a:ext>
                                  </a:extLst>
                                </p:cNvPr>
                                <p:cNvSpPr/>
                                <p:nvPr/>
                              </p:nvSpPr>
                              <p:spPr>
                                <a:xfrm rot="20568086">
                                  <a:off x="5674048" y="3599836"/>
                                  <a:ext cx="2799926" cy="4572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xmlns="" id="{14BD7835-F70B-D5EA-EDB6-FFA9921D7C11}"/>
                                    </a:ext>
                                  </a:extLst>
                                </p:cNvPr>
                                <p:cNvSpPr/>
                                <p:nvPr/>
                              </p:nvSpPr>
                              <p:spPr>
                                <a:xfrm rot="20568086">
                                  <a:off x="6334877" y="4024644"/>
                                  <a:ext cx="1851703" cy="4572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xmlns="" id="{43F72872-038B-A011-54C5-CEF24B5F800D}"/>
                                    </a:ext>
                                  </a:extLst>
                                </p:cNvPr>
                                <p:cNvSpPr/>
                                <p:nvPr/>
                              </p:nvSpPr>
                              <p:spPr>
                                <a:xfrm rot="20568086">
                                  <a:off x="5559692" y="3713021"/>
                                  <a:ext cx="2799926" cy="27264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正方形/長方形 12">
                                <a:extLst>
                                  <a:ext uri="{FF2B5EF4-FFF2-40B4-BE49-F238E27FC236}">
                                    <a16:creationId xmlns:a16="http://schemas.microsoft.com/office/drawing/2014/main" xmlns="" id="{C73751CC-73BD-6265-244A-60D195BF4F12}"/>
                                  </a:ext>
                                </a:extLst>
                              </p:cNvPr>
                              <p:cNvSpPr/>
                              <p:nvPr/>
                            </p:nvSpPr>
                            <p:spPr>
                              <a:xfrm rot="20568086">
                                <a:off x="4672893" y="4468021"/>
                                <a:ext cx="1034504" cy="8723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正方形/長方形 25">
                              <a:extLst>
                                <a:ext uri="{FF2B5EF4-FFF2-40B4-BE49-F238E27FC236}">
                                  <a16:creationId xmlns:a16="http://schemas.microsoft.com/office/drawing/2014/main" xmlns="" id="{631C1FB9-C40F-1BBB-AE1F-EE3F9EE0EF2E}"/>
                                </a:ext>
                              </a:extLst>
                            </p:cNvPr>
                            <p:cNvSpPr/>
                            <p:nvPr/>
                          </p:nvSpPr>
                          <p:spPr>
                            <a:xfrm>
                              <a:off x="2268738" y="5789301"/>
                              <a:ext cx="2799926" cy="72156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xmlns="" id="{D8137C50-4038-5438-D78C-BE050E9D00A8}"/>
                                </a:ext>
                              </a:extLst>
                            </p:cNvPr>
                            <p:cNvSpPr/>
                            <p:nvPr/>
                          </p:nvSpPr>
                          <p:spPr>
                            <a:xfrm>
                              <a:off x="4072507" y="6293131"/>
                              <a:ext cx="2799926" cy="50727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正方形/長方形 22">
                            <a:extLst>
                              <a:ext uri="{FF2B5EF4-FFF2-40B4-BE49-F238E27FC236}">
                                <a16:creationId xmlns:a16="http://schemas.microsoft.com/office/drawing/2014/main" xmlns="" id="{8E3167EB-1F06-9B88-6969-549F24CEF477}"/>
                              </a:ext>
                            </a:extLst>
                          </p:cNvPr>
                          <p:cNvSpPr/>
                          <p:nvPr/>
                        </p:nvSpPr>
                        <p:spPr>
                          <a:xfrm>
                            <a:off x="3846206" y="5377161"/>
                            <a:ext cx="2799926" cy="27264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 name="正方形/長方形 30">
                          <a:extLst>
                            <a:ext uri="{FF2B5EF4-FFF2-40B4-BE49-F238E27FC236}">
                              <a16:creationId xmlns:a16="http://schemas.microsoft.com/office/drawing/2014/main" xmlns="" id="{2C3CA8FC-77EC-B8F9-5D97-D1D68B49185B}"/>
                            </a:ext>
                          </a:extLst>
                        </p:cNvPr>
                        <p:cNvSpPr/>
                        <p:nvPr/>
                      </p:nvSpPr>
                      <p:spPr>
                        <a:xfrm rot="1833679">
                          <a:off x="2957469" y="5764827"/>
                          <a:ext cx="2040729" cy="44507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 name="正方形/長方形 32">
                        <a:extLst>
                          <a:ext uri="{FF2B5EF4-FFF2-40B4-BE49-F238E27FC236}">
                            <a16:creationId xmlns:a16="http://schemas.microsoft.com/office/drawing/2014/main" xmlns="" id="{A61DA0A5-5718-48F2-E206-BA9DBB4752A8}"/>
                          </a:ext>
                        </a:extLst>
                      </p:cNvPr>
                      <p:cNvSpPr/>
                      <p:nvPr/>
                    </p:nvSpPr>
                    <p:spPr>
                      <a:xfrm>
                        <a:off x="1764336" y="353482"/>
                        <a:ext cx="2799926" cy="924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正方形/長方形 34">
                      <a:extLst>
                        <a:ext uri="{FF2B5EF4-FFF2-40B4-BE49-F238E27FC236}">
                          <a16:creationId xmlns:a16="http://schemas.microsoft.com/office/drawing/2014/main" xmlns="" id="{3C615050-FE23-A379-F557-DF3A6BA3055C}"/>
                        </a:ext>
                      </a:extLst>
                    </p:cNvPr>
                    <p:cNvSpPr/>
                    <p:nvPr/>
                  </p:nvSpPr>
                  <p:spPr>
                    <a:xfrm>
                      <a:off x="3616829" y="2221367"/>
                      <a:ext cx="1510889" cy="924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xmlns="" id="{E002D70C-7922-91B7-C2A3-77D60BA96EBF}"/>
                        </a:ext>
                      </a:extLst>
                    </p:cNvPr>
                    <p:cNvSpPr/>
                    <p:nvPr/>
                  </p:nvSpPr>
                  <p:spPr>
                    <a:xfrm>
                      <a:off x="8056766" y="2214357"/>
                      <a:ext cx="494584" cy="33623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6" name="直線コネクタ 55">
                    <a:extLst>
                      <a:ext uri="{FF2B5EF4-FFF2-40B4-BE49-F238E27FC236}">
                        <a16:creationId xmlns:a16="http://schemas.microsoft.com/office/drawing/2014/main" xmlns="" id="{8D638719-6275-B42C-EE3F-7ADB536C182B}"/>
                      </a:ext>
                    </a:extLst>
                  </p:cNvPr>
                  <p:cNvCxnSpPr>
                    <a:cxnSpLocks/>
                  </p:cNvCxnSpPr>
                  <p:nvPr/>
                </p:nvCxnSpPr>
                <p:spPr>
                  <a:xfrm>
                    <a:off x="5704670" y="4285278"/>
                    <a:ext cx="216229" cy="181110"/>
                  </a:xfrm>
                  <a:prstGeom prst="line">
                    <a:avLst/>
                  </a:prstGeom>
                  <a:ln w="25400">
                    <a:solidFill>
                      <a:srgbClr val="9F94F4"/>
                    </a:solidFill>
                  </a:ln>
                </p:spPr>
                <p:style>
                  <a:lnRef idx="1">
                    <a:schemeClr val="accent1"/>
                  </a:lnRef>
                  <a:fillRef idx="0">
                    <a:schemeClr val="accent1"/>
                  </a:fillRef>
                  <a:effectRef idx="0">
                    <a:schemeClr val="accent1"/>
                  </a:effectRef>
                  <a:fontRef idx="minor">
                    <a:schemeClr val="tx1"/>
                  </a:fontRef>
                </p:style>
              </p:cxnSp>
            </p:grpSp>
            <p:sp>
              <p:nvSpPr>
                <p:cNvPr id="24" name="テキスト ボックス 23">
                  <a:extLst>
                    <a:ext uri="{FF2B5EF4-FFF2-40B4-BE49-F238E27FC236}">
                      <a16:creationId xmlns:a16="http://schemas.microsoft.com/office/drawing/2014/main" xmlns="" id="{125D543C-C34F-81AF-8AD1-6C406F9092B1}"/>
                    </a:ext>
                  </a:extLst>
                </p:cNvPr>
                <p:cNvSpPr txBox="1"/>
                <p:nvPr/>
              </p:nvSpPr>
              <p:spPr>
                <a:xfrm>
                  <a:off x="612686" y="5535236"/>
                  <a:ext cx="184731" cy="369332"/>
                </a:xfrm>
                <a:prstGeom prst="rect">
                  <a:avLst/>
                </a:prstGeom>
                <a:noFill/>
              </p:spPr>
              <p:txBody>
                <a:bodyPr wrap="none" rtlCol="0">
                  <a:spAutoFit/>
                </a:bodyPr>
                <a:lstStyle/>
                <a:p>
                  <a:endParaRPr kumimoji="1" lang="ja-JP" altLang="en-US">
                    <a:solidFill>
                      <a:schemeClr val="bg1"/>
                    </a:solidFill>
                    <a:latin typeface="Hiragino Sans W4" panose="020B0400000000000000" pitchFamily="34" charset="-128"/>
                    <a:ea typeface="Hiragino Sans W4" panose="020B0400000000000000" pitchFamily="34" charset="-128"/>
                  </a:endParaRPr>
                </a:p>
              </p:txBody>
            </p:sp>
            <p:sp>
              <p:nvSpPr>
                <p:cNvPr id="25" name="テキスト ボックス 24">
                  <a:extLst>
                    <a:ext uri="{FF2B5EF4-FFF2-40B4-BE49-F238E27FC236}">
                      <a16:creationId xmlns:a16="http://schemas.microsoft.com/office/drawing/2014/main" xmlns="" id="{00BFF0B1-B543-A213-B551-DA1C797338B8}"/>
                    </a:ext>
                  </a:extLst>
                </p:cNvPr>
                <p:cNvSpPr txBox="1"/>
                <p:nvPr/>
              </p:nvSpPr>
              <p:spPr>
                <a:xfrm>
                  <a:off x="4602887" y="4255227"/>
                  <a:ext cx="184731" cy="369332"/>
                </a:xfrm>
                <a:prstGeom prst="rect">
                  <a:avLst/>
                </a:prstGeom>
                <a:noFill/>
              </p:spPr>
              <p:txBody>
                <a:bodyPr wrap="none" rtlCol="0">
                  <a:spAutoFit/>
                </a:bodyPr>
                <a:lstStyle/>
                <a:p>
                  <a:endParaRPr kumimoji="1" lang="ja-JP" altLang="en-US">
                    <a:solidFill>
                      <a:schemeClr val="bg1"/>
                    </a:solidFill>
                    <a:latin typeface="Hiragino Sans W4" panose="020B0400000000000000" pitchFamily="34" charset="-128"/>
                    <a:ea typeface="Hiragino Sans W4" panose="020B0400000000000000" pitchFamily="34" charset="-128"/>
                  </a:endParaRPr>
                </a:p>
              </p:txBody>
            </p:sp>
          </p:grpSp>
          <p:sp>
            <p:nvSpPr>
              <p:cNvPr id="6" name="円/楕円 5">
                <a:extLst>
                  <a:ext uri="{FF2B5EF4-FFF2-40B4-BE49-F238E27FC236}">
                    <a16:creationId xmlns:a16="http://schemas.microsoft.com/office/drawing/2014/main" xmlns="" id="{C77CF154-2AF6-6224-0338-DC748CB97D3D}"/>
                  </a:ext>
                </a:extLst>
              </p:cNvPr>
              <p:cNvSpPr>
                <a:spLocks noChangeAspect="1"/>
              </p:cNvSpPr>
              <p:nvPr/>
            </p:nvSpPr>
            <p:spPr>
              <a:xfrm>
                <a:off x="4241234" y="4662381"/>
                <a:ext cx="251999" cy="251999"/>
              </a:xfrm>
              <a:prstGeom prst="ellipse">
                <a:avLst/>
              </a:prstGeom>
              <a:solidFill>
                <a:srgbClr val="948EE6"/>
              </a:solidFill>
              <a:ln>
                <a:solidFill>
                  <a:srgbClr val="948E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xmlns="" id="{463064F1-8447-AC69-DDED-1F2EE6F492BC}"/>
                  </a:ext>
                </a:extLst>
              </p:cNvPr>
              <p:cNvSpPr/>
              <p:nvPr/>
            </p:nvSpPr>
            <p:spPr>
              <a:xfrm rot="5400000">
                <a:off x="8933160" y="186349"/>
                <a:ext cx="1024951" cy="117477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正方形/長方形 14">
              <a:extLst>
                <a:ext uri="{FF2B5EF4-FFF2-40B4-BE49-F238E27FC236}">
                  <a16:creationId xmlns:a16="http://schemas.microsoft.com/office/drawing/2014/main" xmlns="" id="{02F8A43D-83FE-61B2-A26C-D149B98E8DAD}"/>
                </a:ext>
              </a:extLst>
            </p:cNvPr>
            <p:cNvSpPr/>
            <p:nvPr/>
          </p:nvSpPr>
          <p:spPr>
            <a:xfrm rot="5400000">
              <a:off x="8632595" y="153277"/>
              <a:ext cx="574930" cy="117477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xmlns="" id="{8AFA4263-A118-8616-4D5A-DE292A3B80F2}"/>
              </a:ext>
            </a:extLst>
          </p:cNvPr>
          <p:cNvSpPr txBox="1"/>
          <p:nvPr/>
        </p:nvSpPr>
        <p:spPr>
          <a:xfrm>
            <a:off x="481693" y="3951514"/>
            <a:ext cx="184731" cy="369332"/>
          </a:xfrm>
          <a:prstGeom prst="rect">
            <a:avLst/>
          </a:prstGeom>
          <a:noFill/>
        </p:spPr>
        <p:txBody>
          <a:bodyPr wrap="none" rtlCol="0">
            <a:spAutoFit/>
          </a:bodyPr>
          <a:lstStyle/>
          <a:p>
            <a:endParaRPr kumimoji="1" lang="ja-JP" altLang="en-US"/>
          </a:p>
        </p:txBody>
      </p:sp>
      <p:pic>
        <p:nvPicPr>
          <p:cNvPr id="22" name="Picture 6" descr="雲のイラスト素材！天気のアイコンに自然のデザインに☆ - チコデザ">
            <a:extLst>
              <a:ext uri="{FF2B5EF4-FFF2-40B4-BE49-F238E27FC236}">
                <a16:creationId xmlns:a16="http://schemas.microsoft.com/office/drawing/2014/main" xmlns="" id="{46D15403-F6CF-E3A3-13C5-A26ABDA9FA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852" y="4007595"/>
            <a:ext cx="846666" cy="846666"/>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a:extLst>
              <a:ext uri="{FF2B5EF4-FFF2-40B4-BE49-F238E27FC236}">
                <a16:creationId xmlns:a16="http://schemas.microsoft.com/office/drawing/2014/main" xmlns="" id="{665FB268-6F31-2FE7-7ADF-8712C1F30EE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460578" y="4617904"/>
            <a:ext cx="355783" cy="355783"/>
          </a:xfrm>
          <a:prstGeom prst="rect">
            <a:avLst/>
          </a:prstGeom>
        </p:spPr>
      </p:pic>
      <p:cxnSp>
        <p:nvCxnSpPr>
          <p:cNvPr id="21" name="直線矢印コネクタ 20">
            <a:extLst>
              <a:ext uri="{FF2B5EF4-FFF2-40B4-BE49-F238E27FC236}">
                <a16:creationId xmlns:a16="http://schemas.microsoft.com/office/drawing/2014/main" xmlns="" id="{5257AB97-835F-7E1C-B4E7-8C78928A6133}"/>
              </a:ext>
            </a:extLst>
          </p:cNvPr>
          <p:cNvCxnSpPr>
            <a:cxnSpLocks/>
          </p:cNvCxnSpPr>
          <p:nvPr/>
        </p:nvCxnSpPr>
        <p:spPr>
          <a:xfrm flipV="1">
            <a:off x="4814664" y="3724367"/>
            <a:ext cx="3268664" cy="944470"/>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xmlns="" id="{DF4E5884-A5D7-0D76-C2C0-E3D183217038}"/>
              </a:ext>
            </a:extLst>
          </p:cNvPr>
          <p:cNvCxnSpPr>
            <a:cxnSpLocks/>
          </p:cNvCxnSpPr>
          <p:nvPr/>
        </p:nvCxnSpPr>
        <p:spPr>
          <a:xfrm flipV="1">
            <a:off x="4814664" y="4056950"/>
            <a:ext cx="3356832" cy="665481"/>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2" name="正方形/長方形 41">
            <a:extLst>
              <a:ext uri="{FF2B5EF4-FFF2-40B4-BE49-F238E27FC236}">
                <a16:creationId xmlns:a16="http://schemas.microsoft.com/office/drawing/2014/main" xmlns="" id="{F996D944-A7AA-1F33-12FE-D00558F6478A}"/>
              </a:ext>
            </a:extLst>
          </p:cNvPr>
          <p:cNvSpPr/>
          <p:nvPr/>
        </p:nvSpPr>
        <p:spPr>
          <a:xfrm rot="5400000">
            <a:off x="7329112" y="4928128"/>
            <a:ext cx="1024951" cy="117477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xmlns="" id="{599DC778-2E3A-B4B5-D93F-EF79CB5335FB}"/>
              </a:ext>
            </a:extLst>
          </p:cNvPr>
          <p:cNvSpPr/>
          <p:nvPr/>
        </p:nvSpPr>
        <p:spPr>
          <a:xfrm rot="5400000">
            <a:off x="6476722" y="4737084"/>
            <a:ext cx="1024951" cy="237429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xmlns="" id="{18AD2256-360A-5A77-D4CB-FD1A4CA805A4}"/>
              </a:ext>
            </a:extLst>
          </p:cNvPr>
          <p:cNvSpPr txBox="1"/>
          <p:nvPr/>
        </p:nvSpPr>
        <p:spPr>
          <a:xfrm>
            <a:off x="6277253" y="5366372"/>
            <a:ext cx="5161991" cy="830997"/>
          </a:xfrm>
          <a:prstGeom prst="rect">
            <a:avLst/>
          </a:prstGeom>
          <a:noFill/>
        </p:spPr>
        <p:txBody>
          <a:bodyPr wrap="none" rtlCol="0">
            <a:spAutoFit/>
          </a:bodyPr>
          <a:lstStyle/>
          <a:p>
            <a:pPr marL="342900" indent="-342900">
              <a:buFont typeface="Wingdings" pitchFamily="2" charset="2"/>
              <a:buChar char="ü"/>
            </a:pPr>
            <a:r>
              <a:rPr lang="en-US" altLang="ja-JP" sz="2400" dirty="0" err="1">
                <a:solidFill>
                  <a:srgbClr val="FFFF00"/>
                </a:solidFill>
                <a:latin typeface="Hiragino Sans W4" panose="020B0400000000000000" pitchFamily="34" charset="-128"/>
                <a:ea typeface="Hiragino Sans W4" panose="020B0400000000000000" pitchFamily="34" charset="-128"/>
              </a:rPr>
              <a:t>E</a:t>
            </a:r>
            <a:r>
              <a:rPr kumimoji="1" lang="en-US" altLang="ja-JP" sz="2400" baseline="-25000" dirty="0" err="1">
                <a:solidFill>
                  <a:srgbClr val="FFFF00"/>
                </a:solidFill>
                <a:latin typeface="Hiragino Sans W4" panose="020B0400000000000000" pitchFamily="34" charset="-128"/>
                <a:ea typeface="Hiragino Sans W4" panose="020B0400000000000000" pitchFamily="34" charset="-128"/>
              </a:rPr>
              <a:t>γ</a:t>
            </a:r>
            <a:r>
              <a:rPr lang="en-US" altLang="ja-JP" sz="2400" dirty="0">
                <a:solidFill>
                  <a:srgbClr val="FFFF00"/>
                </a:solidFill>
                <a:latin typeface="Hiragino Sans W4" panose="020B0400000000000000" pitchFamily="34" charset="-128"/>
                <a:ea typeface="Hiragino Sans W4" panose="020B0400000000000000" pitchFamily="34" charset="-128"/>
              </a:rPr>
              <a:t> &gt; 100 </a:t>
            </a:r>
            <a:r>
              <a:rPr lang="en-US" altLang="ja-JP" sz="2400" dirty="0" err="1">
                <a:solidFill>
                  <a:srgbClr val="FFFF00"/>
                </a:solidFill>
                <a:latin typeface="Hiragino Sans W4" panose="020B0400000000000000" pitchFamily="34" charset="-128"/>
                <a:ea typeface="Hiragino Sans W4" panose="020B0400000000000000" pitchFamily="34" charset="-128"/>
              </a:rPr>
              <a:t>TeV</a:t>
            </a:r>
            <a:r>
              <a:rPr lang="en-US" altLang="ja-JP" sz="2400" dirty="0">
                <a:solidFill>
                  <a:srgbClr val="FFFF00"/>
                </a:solidFill>
                <a:latin typeface="Hiragino Sans W4" panose="020B0400000000000000" pitchFamily="34" charset="-128"/>
                <a:ea typeface="Hiragino Sans W4" panose="020B0400000000000000" pitchFamily="34" charset="-128"/>
              </a:rPr>
              <a:t> (sub-</a:t>
            </a:r>
            <a:r>
              <a:rPr lang="en-US" altLang="ja-JP" sz="2400" dirty="0" err="1">
                <a:solidFill>
                  <a:srgbClr val="FFFF00"/>
                </a:solidFill>
                <a:latin typeface="Hiragino Sans W4" panose="020B0400000000000000" pitchFamily="34" charset="-128"/>
                <a:ea typeface="Hiragino Sans W4" panose="020B0400000000000000" pitchFamily="34" charset="-128"/>
              </a:rPr>
              <a:t>PeV</a:t>
            </a:r>
            <a:r>
              <a:rPr lang="en-US" altLang="ja-JP" sz="2400" dirty="0">
                <a:solidFill>
                  <a:srgbClr val="FFFF00"/>
                </a:solidFill>
                <a:latin typeface="Hiragino Sans W4" panose="020B0400000000000000" pitchFamily="34" charset="-128"/>
                <a:ea typeface="Hiragino Sans W4" panose="020B0400000000000000" pitchFamily="34" charset="-128"/>
              </a:rPr>
              <a:t>)</a:t>
            </a:r>
          </a:p>
          <a:p>
            <a:pPr marL="342900" indent="-342900">
              <a:buFont typeface="Wingdings" pitchFamily="2" charset="2"/>
              <a:buChar char="ü"/>
            </a:pPr>
            <a:r>
              <a:rPr kumimoji="1" lang="en-US" altLang="ja-JP" sz="2400" dirty="0">
                <a:solidFill>
                  <a:srgbClr val="FFFF00"/>
                </a:solidFill>
                <a:latin typeface="Hiragino Sans W4" panose="020B0400000000000000" pitchFamily="34" charset="-128"/>
                <a:ea typeface="Hiragino Sans W4" panose="020B0400000000000000" pitchFamily="34" charset="-128"/>
              </a:rPr>
              <a:t>Sub-</a:t>
            </a:r>
            <a:r>
              <a:rPr kumimoji="1" lang="en-US" altLang="ja-JP" sz="2400" dirty="0" err="1">
                <a:solidFill>
                  <a:srgbClr val="FFFF00"/>
                </a:solidFill>
                <a:latin typeface="Hiragino Sans W4" panose="020B0400000000000000" pitchFamily="34" charset="-128"/>
                <a:ea typeface="Hiragino Sans W4" panose="020B0400000000000000" pitchFamily="34" charset="-128"/>
              </a:rPr>
              <a:t>PeV</a:t>
            </a:r>
            <a:r>
              <a:rPr kumimoji="1" lang="en-US" altLang="ja-JP" sz="2400" dirty="0">
                <a:solidFill>
                  <a:srgbClr val="FFFF00"/>
                </a:solidFill>
                <a:latin typeface="Hiragino Sans W4" panose="020B0400000000000000" pitchFamily="34" charset="-128"/>
                <a:ea typeface="Hiragino Sans W4" panose="020B0400000000000000" pitchFamily="34" charset="-128"/>
              </a:rPr>
              <a:t> </a:t>
            </a:r>
            <a:r>
              <a:rPr kumimoji="1" lang="en-US" altLang="ja-JP" sz="2400" dirty="0" err="1">
                <a:solidFill>
                  <a:srgbClr val="FFFF00"/>
                </a:solidFill>
                <a:latin typeface="Hiragino Sans W4" panose="020B0400000000000000" pitchFamily="34" charset="-128"/>
                <a:ea typeface="Hiragino Sans W4" panose="020B0400000000000000" pitchFamily="34" charset="-128"/>
              </a:rPr>
              <a:t>γ</a:t>
            </a:r>
            <a:r>
              <a:rPr kumimoji="1" lang="en-US" altLang="ja-JP" sz="2400" dirty="0">
                <a:solidFill>
                  <a:srgbClr val="FFFF00"/>
                </a:solidFill>
                <a:latin typeface="Hiragino Sans W4" panose="020B0400000000000000" pitchFamily="34" charset="-128"/>
                <a:ea typeface="Hiragino Sans W4" panose="020B0400000000000000" pitchFamily="34" charset="-128"/>
              </a:rPr>
              <a:t> rays &amp; dense gas</a:t>
            </a:r>
          </a:p>
        </p:txBody>
      </p:sp>
      <p:sp>
        <p:nvSpPr>
          <p:cNvPr id="11" name="テキスト ボックス 10">
            <a:extLst>
              <a:ext uri="{FF2B5EF4-FFF2-40B4-BE49-F238E27FC236}">
                <a16:creationId xmlns:a16="http://schemas.microsoft.com/office/drawing/2014/main" xmlns="" id="{4C116C11-ABD9-3FFC-D27F-0746A2C52D4F}"/>
              </a:ext>
            </a:extLst>
          </p:cNvPr>
          <p:cNvSpPr txBox="1"/>
          <p:nvPr/>
        </p:nvSpPr>
        <p:spPr>
          <a:xfrm>
            <a:off x="2345825" y="5094290"/>
            <a:ext cx="1274708" cy="369332"/>
          </a:xfrm>
          <a:prstGeom prst="rect">
            <a:avLst/>
          </a:prstGeom>
          <a:noFill/>
        </p:spPr>
        <p:txBody>
          <a:bodyPr wrap="none" rtlCol="0">
            <a:spAutoFit/>
          </a:bodyPr>
          <a:lstStyle/>
          <a:p>
            <a:r>
              <a:rPr kumimoji="1" lang="en-US" altLang="ja-JP" dirty="0" err="1">
                <a:solidFill>
                  <a:schemeClr val="bg1"/>
                </a:solidFill>
                <a:latin typeface="Hiragino Sans W4" panose="020B0400000000000000" pitchFamily="34" charset="-128"/>
                <a:ea typeface="Hiragino Sans W4" panose="020B0400000000000000" pitchFamily="34" charset="-128"/>
              </a:rPr>
              <a:t>PeVatron</a:t>
            </a:r>
            <a:endParaRPr kumimoji="1" lang="ja-JP" altLang="en-US">
              <a:solidFill>
                <a:schemeClr val="bg1"/>
              </a:solidFill>
              <a:latin typeface="Hiragino Sans W4" panose="020B0400000000000000" pitchFamily="34" charset="-128"/>
              <a:ea typeface="Hiragino Sans W4" panose="020B0400000000000000" pitchFamily="34" charset="-128"/>
            </a:endParaRPr>
          </a:p>
        </p:txBody>
      </p:sp>
      <p:sp>
        <p:nvSpPr>
          <p:cNvPr id="37" name="テキスト ボックス 36">
            <a:extLst>
              <a:ext uri="{FF2B5EF4-FFF2-40B4-BE49-F238E27FC236}">
                <a16:creationId xmlns:a16="http://schemas.microsoft.com/office/drawing/2014/main" xmlns="" id="{1D44ADE4-B6DB-603F-16B2-5ABEE96E88A7}"/>
              </a:ext>
            </a:extLst>
          </p:cNvPr>
          <p:cNvSpPr txBox="1"/>
          <p:nvPr/>
        </p:nvSpPr>
        <p:spPr>
          <a:xfrm>
            <a:off x="3937501" y="4938338"/>
            <a:ext cx="1072730" cy="369332"/>
          </a:xfrm>
          <a:prstGeom prst="rect">
            <a:avLst/>
          </a:prstGeom>
          <a:noFill/>
        </p:spPr>
        <p:txBody>
          <a:bodyPr wrap="none" rtlCol="0">
            <a:spAutoFit/>
          </a:bodyPr>
          <a:lstStyle/>
          <a:p>
            <a:r>
              <a:rPr lang="en-US" altLang="ja-JP" dirty="0" err="1">
                <a:solidFill>
                  <a:schemeClr val="bg1"/>
                </a:solidFill>
                <a:latin typeface="Hiragino Sans W4" panose="020B0400000000000000" pitchFamily="34" charset="-128"/>
                <a:ea typeface="Hiragino Sans W4" panose="020B0400000000000000" pitchFamily="34" charset="-128"/>
              </a:rPr>
              <a:t>PeV</a:t>
            </a:r>
            <a:r>
              <a:rPr lang="en-US" altLang="ja-JP" dirty="0">
                <a:solidFill>
                  <a:schemeClr val="bg1"/>
                </a:solidFill>
                <a:latin typeface="Hiragino Sans W4" panose="020B0400000000000000" pitchFamily="34" charset="-128"/>
                <a:ea typeface="Hiragino Sans W4" panose="020B0400000000000000" pitchFamily="34" charset="-128"/>
              </a:rPr>
              <a:t> CR</a:t>
            </a:r>
            <a:endParaRPr kumimoji="1" lang="ja-JP" altLang="en-US">
              <a:solidFill>
                <a:schemeClr val="bg1"/>
              </a:solidFill>
              <a:latin typeface="Hiragino Sans W4" panose="020B0400000000000000" pitchFamily="34" charset="-128"/>
              <a:ea typeface="Hiragino Sans W4" panose="020B0400000000000000" pitchFamily="34" charset="-128"/>
            </a:endParaRPr>
          </a:p>
        </p:txBody>
      </p:sp>
      <p:sp>
        <p:nvSpPr>
          <p:cNvPr id="17" name="テキスト ボックス 16">
            <a:extLst>
              <a:ext uri="{FF2B5EF4-FFF2-40B4-BE49-F238E27FC236}">
                <a16:creationId xmlns:a16="http://schemas.microsoft.com/office/drawing/2014/main" xmlns="" id="{C009EC12-9F46-D5A2-3479-5784A08446D8}"/>
              </a:ext>
            </a:extLst>
          </p:cNvPr>
          <p:cNvSpPr txBox="1"/>
          <p:nvPr/>
        </p:nvSpPr>
        <p:spPr>
          <a:xfrm>
            <a:off x="1376868" y="-8467"/>
            <a:ext cx="5774338" cy="553998"/>
          </a:xfrm>
          <a:prstGeom prst="rect">
            <a:avLst/>
          </a:prstGeom>
          <a:noFill/>
        </p:spPr>
        <p:txBody>
          <a:bodyPr wrap="none" rtlCol="0">
            <a:spAutoFit/>
          </a:bodyPr>
          <a:lstStyle/>
          <a:p>
            <a:r>
              <a:rPr kumimoji="1" lang="en-US" altLang="ja-JP" sz="3000" dirty="0">
                <a:solidFill>
                  <a:schemeClr val="bg1"/>
                </a:solidFill>
                <a:latin typeface="Hiragino Sans W4" panose="020B0400000000000000" pitchFamily="34" charset="-128"/>
                <a:ea typeface="Hiragino Sans W4" panose="020B0400000000000000" pitchFamily="34" charset="-128"/>
              </a:rPr>
              <a:t>Methodology of Observation</a:t>
            </a:r>
            <a:endParaRPr kumimoji="1" lang="ja-JP" altLang="en-US" sz="3000">
              <a:solidFill>
                <a:schemeClr val="bg1"/>
              </a:solidFill>
              <a:latin typeface="Hiragino Sans W4" panose="020B0400000000000000" pitchFamily="34" charset="-128"/>
              <a:ea typeface="Hiragino Sans W4" panose="020B0400000000000000" pitchFamily="34" charset="-128"/>
            </a:endParaRPr>
          </a:p>
        </p:txBody>
      </p:sp>
      <p:sp>
        <p:nvSpPr>
          <p:cNvPr id="18" name="テキスト ボックス 17">
            <a:extLst>
              <a:ext uri="{FF2B5EF4-FFF2-40B4-BE49-F238E27FC236}">
                <a16:creationId xmlns:a16="http://schemas.microsoft.com/office/drawing/2014/main" xmlns="" id="{9D8AEADC-B9C3-074F-4F63-6D18DC4B9DFF}"/>
              </a:ext>
            </a:extLst>
          </p:cNvPr>
          <p:cNvSpPr txBox="1"/>
          <p:nvPr/>
        </p:nvSpPr>
        <p:spPr>
          <a:xfrm>
            <a:off x="8069011" y="3830790"/>
            <a:ext cx="601214" cy="461665"/>
          </a:xfrm>
          <a:prstGeom prst="rect">
            <a:avLst/>
          </a:prstGeom>
          <a:noFill/>
        </p:spPr>
        <p:txBody>
          <a:bodyPr wrap="square">
            <a:spAutoFit/>
          </a:bodyPr>
          <a:lstStyle/>
          <a:p>
            <a:r>
              <a:rPr lang="en-US" altLang="ja-JP" sz="2400" dirty="0" err="1">
                <a:solidFill>
                  <a:srgbClr val="FFFF00"/>
                </a:solidFill>
                <a:latin typeface="Hiragino Sans W4" panose="020B0400000000000000" pitchFamily="34" charset="-128"/>
                <a:ea typeface="Hiragino Sans W4" panose="020B0400000000000000" pitchFamily="34" charset="-128"/>
              </a:rPr>
              <a:t>γ</a:t>
            </a:r>
            <a:endParaRPr lang="ja-JP" altLang="en-US" sz="2400"/>
          </a:p>
        </p:txBody>
      </p:sp>
      <p:sp>
        <p:nvSpPr>
          <p:cNvPr id="36" name="テキスト ボックス 35">
            <a:extLst>
              <a:ext uri="{FF2B5EF4-FFF2-40B4-BE49-F238E27FC236}">
                <a16:creationId xmlns:a16="http://schemas.microsoft.com/office/drawing/2014/main" xmlns="" id="{63AD350C-A432-FB77-9E7C-A1681003B04B}"/>
              </a:ext>
            </a:extLst>
          </p:cNvPr>
          <p:cNvSpPr txBox="1"/>
          <p:nvPr/>
        </p:nvSpPr>
        <p:spPr>
          <a:xfrm>
            <a:off x="7958503" y="3449319"/>
            <a:ext cx="527993" cy="461665"/>
          </a:xfrm>
          <a:prstGeom prst="rect">
            <a:avLst/>
          </a:prstGeom>
          <a:noFill/>
        </p:spPr>
        <p:txBody>
          <a:bodyPr wrap="square">
            <a:spAutoFit/>
          </a:bodyPr>
          <a:lstStyle/>
          <a:p>
            <a:r>
              <a:rPr lang="en-US" altLang="ja-JP" sz="2400" dirty="0" err="1">
                <a:solidFill>
                  <a:srgbClr val="FFFF00"/>
                </a:solidFill>
                <a:latin typeface="Hiragino Sans W4" panose="020B0400000000000000" pitchFamily="34" charset="-128"/>
                <a:ea typeface="Hiragino Sans W4" panose="020B0400000000000000" pitchFamily="34" charset="-128"/>
              </a:rPr>
              <a:t>γ</a:t>
            </a:r>
            <a:endParaRPr lang="ja-JP" altLang="en-US" sz="2400"/>
          </a:p>
        </p:txBody>
      </p:sp>
      <p:sp>
        <p:nvSpPr>
          <p:cNvPr id="38" name="スライド番号プレースホルダー 37">
            <a:extLst>
              <a:ext uri="{FF2B5EF4-FFF2-40B4-BE49-F238E27FC236}">
                <a16:creationId xmlns:a16="http://schemas.microsoft.com/office/drawing/2014/main" xmlns="" id="{A23804EF-EB60-D10E-07BE-820C8C1835AC}"/>
              </a:ext>
            </a:extLst>
          </p:cNvPr>
          <p:cNvSpPr>
            <a:spLocks noGrp="1"/>
          </p:cNvSpPr>
          <p:nvPr>
            <p:ph type="sldNum" sz="quarter" idx="12"/>
          </p:nvPr>
        </p:nvSpPr>
        <p:spPr/>
        <p:txBody>
          <a:bodyPr/>
          <a:lstStyle/>
          <a:p>
            <a:fld id="{7391B0E1-8AAF-844E-991B-0815B82E6915}" type="slidenum">
              <a:rPr kumimoji="1" lang="ja-JP" altLang="en-US" smtClean="0"/>
              <a:t>6</a:t>
            </a:fld>
            <a:endParaRPr kumimoji="1" lang="ja-JP" altLang="en-US"/>
          </a:p>
        </p:txBody>
      </p:sp>
    </p:spTree>
    <p:extLst>
      <p:ext uri="{BB962C8B-B14F-4D97-AF65-F5344CB8AC3E}">
        <p14:creationId xmlns:p14="http://schemas.microsoft.com/office/powerpoint/2010/main" val="1569107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CB324D4B-0469-9953-8458-54CC7A6FAEDC}"/>
            </a:ext>
          </a:extLst>
        </p:cNvPr>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xmlns="" id="{3CDB447B-FD5C-094F-0C67-5CC232CA4611}"/>
              </a:ext>
            </a:extLst>
          </p:cNvPr>
          <p:cNvGrpSpPr/>
          <p:nvPr/>
        </p:nvGrpSpPr>
        <p:grpSpPr>
          <a:xfrm>
            <a:off x="1371600" y="0"/>
            <a:ext cx="9146706" cy="6860031"/>
            <a:chOff x="1371600" y="0"/>
            <a:chExt cx="9146706" cy="6860031"/>
          </a:xfrm>
        </p:grpSpPr>
        <p:grpSp>
          <p:nvGrpSpPr>
            <p:cNvPr id="12" name="グループ化 11">
              <a:extLst>
                <a:ext uri="{FF2B5EF4-FFF2-40B4-BE49-F238E27FC236}">
                  <a16:creationId xmlns:a16="http://schemas.microsoft.com/office/drawing/2014/main" xmlns="" id="{34CACA76-1FDF-DD00-5B81-F379C05E3033}"/>
                </a:ext>
              </a:extLst>
            </p:cNvPr>
            <p:cNvGrpSpPr/>
            <p:nvPr/>
          </p:nvGrpSpPr>
          <p:grpSpPr>
            <a:xfrm>
              <a:off x="1371600" y="0"/>
              <a:ext cx="9146706" cy="6860031"/>
              <a:chOff x="1371600" y="0"/>
              <a:chExt cx="9146706" cy="6860031"/>
            </a:xfrm>
          </p:grpSpPr>
          <p:grpSp>
            <p:nvGrpSpPr>
              <p:cNvPr id="60" name="グループ化 59">
                <a:extLst>
                  <a:ext uri="{FF2B5EF4-FFF2-40B4-BE49-F238E27FC236}">
                    <a16:creationId xmlns:a16="http://schemas.microsoft.com/office/drawing/2014/main" xmlns="" id="{E1A5C714-3D7F-5F25-F3AA-3C9F9A3A2B55}"/>
                  </a:ext>
                </a:extLst>
              </p:cNvPr>
              <p:cNvGrpSpPr/>
              <p:nvPr/>
            </p:nvGrpSpPr>
            <p:grpSpPr>
              <a:xfrm>
                <a:off x="1371600" y="0"/>
                <a:ext cx="9146706" cy="6860031"/>
                <a:chOff x="0" y="-2031"/>
                <a:chExt cx="9146706" cy="6860031"/>
              </a:xfrm>
            </p:grpSpPr>
            <p:grpSp>
              <p:nvGrpSpPr>
                <p:cNvPr id="58" name="グループ化 57">
                  <a:extLst>
                    <a:ext uri="{FF2B5EF4-FFF2-40B4-BE49-F238E27FC236}">
                      <a16:creationId xmlns:a16="http://schemas.microsoft.com/office/drawing/2014/main" xmlns="" id="{33947DDF-4D26-EB22-204C-F82B8B958888}"/>
                    </a:ext>
                  </a:extLst>
                </p:cNvPr>
                <p:cNvGrpSpPr/>
                <p:nvPr/>
              </p:nvGrpSpPr>
              <p:grpSpPr>
                <a:xfrm>
                  <a:off x="0" y="-2031"/>
                  <a:ext cx="9146706" cy="6860031"/>
                  <a:chOff x="1840866" y="-8380"/>
                  <a:chExt cx="9146706" cy="6860031"/>
                </a:xfrm>
              </p:grpSpPr>
              <p:grpSp>
                <p:nvGrpSpPr>
                  <p:cNvPr id="54" name="グループ化 53">
                    <a:extLst>
                      <a:ext uri="{FF2B5EF4-FFF2-40B4-BE49-F238E27FC236}">
                        <a16:creationId xmlns:a16="http://schemas.microsoft.com/office/drawing/2014/main" xmlns="" id="{34BA372B-DA92-7D57-082F-52992813E893}"/>
                      </a:ext>
                    </a:extLst>
                  </p:cNvPr>
                  <p:cNvGrpSpPr/>
                  <p:nvPr/>
                </p:nvGrpSpPr>
                <p:grpSpPr>
                  <a:xfrm>
                    <a:off x="1840866" y="-8380"/>
                    <a:ext cx="9146706" cy="6860031"/>
                    <a:chOff x="1434465" y="-8380"/>
                    <a:chExt cx="9146706" cy="6860031"/>
                  </a:xfrm>
                </p:grpSpPr>
                <p:grpSp>
                  <p:nvGrpSpPr>
                    <p:cNvPr id="34" name="グループ化 33">
                      <a:extLst>
                        <a:ext uri="{FF2B5EF4-FFF2-40B4-BE49-F238E27FC236}">
                          <a16:creationId xmlns:a16="http://schemas.microsoft.com/office/drawing/2014/main" xmlns="" id="{AD3FFAC5-76A3-4216-6348-48B94270629F}"/>
                        </a:ext>
                      </a:extLst>
                    </p:cNvPr>
                    <p:cNvGrpSpPr/>
                    <p:nvPr/>
                  </p:nvGrpSpPr>
                  <p:grpSpPr>
                    <a:xfrm>
                      <a:off x="1434465" y="-8380"/>
                      <a:ext cx="9146706" cy="6860031"/>
                      <a:chOff x="1434465" y="-8380"/>
                      <a:chExt cx="9146706" cy="6860031"/>
                    </a:xfrm>
                  </p:grpSpPr>
                  <p:grpSp>
                    <p:nvGrpSpPr>
                      <p:cNvPr id="32" name="グループ化 31">
                        <a:extLst>
                          <a:ext uri="{FF2B5EF4-FFF2-40B4-BE49-F238E27FC236}">
                            <a16:creationId xmlns:a16="http://schemas.microsoft.com/office/drawing/2014/main" xmlns="" id="{5652F71A-FDA5-0F0A-E496-FDEFECB86854}"/>
                          </a:ext>
                        </a:extLst>
                      </p:cNvPr>
                      <p:cNvGrpSpPr/>
                      <p:nvPr/>
                    </p:nvGrpSpPr>
                    <p:grpSpPr>
                      <a:xfrm>
                        <a:off x="1434465" y="-8380"/>
                        <a:ext cx="9146706" cy="6860031"/>
                        <a:chOff x="702800" y="-2031"/>
                        <a:chExt cx="9146706" cy="6860031"/>
                      </a:xfrm>
                    </p:grpSpPr>
                    <p:grpSp>
                      <p:nvGrpSpPr>
                        <p:cNvPr id="30" name="グループ化 29">
                          <a:extLst>
                            <a:ext uri="{FF2B5EF4-FFF2-40B4-BE49-F238E27FC236}">
                              <a16:creationId xmlns:a16="http://schemas.microsoft.com/office/drawing/2014/main" xmlns="" id="{ADEF897B-7C6C-A4C9-C951-6B65AAB3715C}"/>
                            </a:ext>
                          </a:extLst>
                        </p:cNvPr>
                        <p:cNvGrpSpPr/>
                        <p:nvPr/>
                      </p:nvGrpSpPr>
                      <p:grpSpPr>
                        <a:xfrm>
                          <a:off x="702800" y="-2031"/>
                          <a:ext cx="9146706" cy="6860031"/>
                          <a:chOff x="3333648" y="-2031"/>
                          <a:chExt cx="9146706" cy="6860031"/>
                        </a:xfrm>
                      </p:grpSpPr>
                      <p:grpSp>
                        <p:nvGrpSpPr>
                          <p:cNvPr id="29" name="グループ化 28">
                            <a:extLst>
                              <a:ext uri="{FF2B5EF4-FFF2-40B4-BE49-F238E27FC236}">
                                <a16:creationId xmlns:a16="http://schemas.microsoft.com/office/drawing/2014/main" xmlns="" id="{EB580EB3-2F51-D8FC-66F2-245BC031C6E3}"/>
                              </a:ext>
                            </a:extLst>
                          </p:cNvPr>
                          <p:cNvGrpSpPr/>
                          <p:nvPr/>
                        </p:nvGrpSpPr>
                        <p:grpSpPr>
                          <a:xfrm>
                            <a:off x="3333648" y="-2031"/>
                            <a:ext cx="9146706" cy="6860031"/>
                            <a:chOff x="1625600" y="-2031"/>
                            <a:chExt cx="9146706" cy="6860031"/>
                          </a:xfrm>
                        </p:grpSpPr>
                        <p:grpSp>
                          <p:nvGrpSpPr>
                            <p:cNvPr id="19" name="グループ化 18">
                              <a:extLst>
                                <a:ext uri="{FF2B5EF4-FFF2-40B4-BE49-F238E27FC236}">
                                  <a16:creationId xmlns:a16="http://schemas.microsoft.com/office/drawing/2014/main" xmlns="" id="{1468A30B-9B8C-F94D-BE16-60A964224BE9}"/>
                                </a:ext>
                              </a:extLst>
                            </p:cNvPr>
                            <p:cNvGrpSpPr/>
                            <p:nvPr/>
                          </p:nvGrpSpPr>
                          <p:grpSpPr>
                            <a:xfrm>
                              <a:off x="1625600" y="-2031"/>
                              <a:ext cx="9146706" cy="6860031"/>
                              <a:chOff x="1625600" y="-2031"/>
                              <a:chExt cx="9146706" cy="6860031"/>
                            </a:xfrm>
                          </p:grpSpPr>
                          <p:grpSp>
                            <p:nvGrpSpPr>
                              <p:cNvPr id="9" name="グループ化 8">
                                <a:extLst>
                                  <a:ext uri="{FF2B5EF4-FFF2-40B4-BE49-F238E27FC236}">
                                    <a16:creationId xmlns:a16="http://schemas.microsoft.com/office/drawing/2014/main" xmlns="" id="{EC041759-B6A4-BE28-5BD6-B308877058DC}"/>
                                  </a:ext>
                                </a:extLst>
                              </p:cNvPr>
                              <p:cNvGrpSpPr/>
                              <p:nvPr/>
                            </p:nvGrpSpPr>
                            <p:grpSpPr>
                              <a:xfrm>
                                <a:off x="1625600" y="-2031"/>
                                <a:ext cx="9146706" cy="6860031"/>
                                <a:chOff x="1625600" y="-2031"/>
                                <a:chExt cx="9146706" cy="6860031"/>
                              </a:xfrm>
                            </p:grpSpPr>
                            <p:pic>
                              <p:nvPicPr>
                                <p:cNvPr id="2" name="図 7" descr="slide_28.jpg">
                                  <a:extLst>
                                    <a:ext uri="{FF2B5EF4-FFF2-40B4-BE49-F238E27FC236}">
                                      <a16:creationId xmlns:a16="http://schemas.microsoft.com/office/drawing/2014/main" xmlns="" id="{97311260-F288-D790-5AC8-985BFE98A5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5600" y="-2031"/>
                                  <a:ext cx="9146706" cy="686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a:extLst>
                                    <a:ext uri="{FF2B5EF4-FFF2-40B4-BE49-F238E27FC236}">
                                      <a16:creationId xmlns:a16="http://schemas.microsoft.com/office/drawing/2014/main" xmlns="" id="{F2F45582-7FAB-B641-417C-EB57DE0EA965}"/>
                                    </a:ext>
                                  </a:extLst>
                                </p:cNvPr>
                                <p:cNvSpPr/>
                                <p:nvPr/>
                              </p:nvSpPr>
                              <p:spPr>
                                <a:xfrm rot="20568086">
                                  <a:off x="5674048" y="3599836"/>
                                  <a:ext cx="2799926" cy="4572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xmlns="" id="{DE24C79B-C188-DC2E-7779-CFF2E272E489}"/>
                                    </a:ext>
                                  </a:extLst>
                                </p:cNvPr>
                                <p:cNvSpPr/>
                                <p:nvPr/>
                              </p:nvSpPr>
                              <p:spPr>
                                <a:xfrm rot="20568086">
                                  <a:off x="6334877" y="4024644"/>
                                  <a:ext cx="1851703" cy="4572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xmlns="" id="{5C8B4158-0B05-249C-D7E1-6B6CDCFB19C2}"/>
                                    </a:ext>
                                  </a:extLst>
                                </p:cNvPr>
                                <p:cNvSpPr/>
                                <p:nvPr/>
                              </p:nvSpPr>
                              <p:spPr>
                                <a:xfrm rot="20568086">
                                  <a:off x="5559692" y="3713021"/>
                                  <a:ext cx="2799926" cy="27264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正方形/長方形 12">
                                <a:extLst>
                                  <a:ext uri="{FF2B5EF4-FFF2-40B4-BE49-F238E27FC236}">
                                    <a16:creationId xmlns:a16="http://schemas.microsoft.com/office/drawing/2014/main" xmlns="" id="{73C8D0EB-206F-B68C-16FB-3F240205AA33}"/>
                                  </a:ext>
                                </a:extLst>
                              </p:cNvPr>
                              <p:cNvSpPr/>
                              <p:nvPr/>
                            </p:nvSpPr>
                            <p:spPr>
                              <a:xfrm rot="20568086">
                                <a:off x="4672893" y="4468021"/>
                                <a:ext cx="1034504" cy="8723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正方形/長方形 25">
                              <a:extLst>
                                <a:ext uri="{FF2B5EF4-FFF2-40B4-BE49-F238E27FC236}">
                                  <a16:creationId xmlns:a16="http://schemas.microsoft.com/office/drawing/2014/main" xmlns="" id="{E1B2769F-572E-D14A-DA68-B89B8DB2E3F0}"/>
                                </a:ext>
                              </a:extLst>
                            </p:cNvPr>
                            <p:cNvSpPr/>
                            <p:nvPr/>
                          </p:nvSpPr>
                          <p:spPr>
                            <a:xfrm>
                              <a:off x="2268738" y="5789301"/>
                              <a:ext cx="2799926" cy="72156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xmlns="" id="{C965C83D-5E18-393B-D057-D5019AFE4F6A}"/>
                                </a:ext>
                              </a:extLst>
                            </p:cNvPr>
                            <p:cNvSpPr/>
                            <p:nvPr/>
                          </p:nvSpPr>
                          <p:spPr>
                            <a:xfrm>
                              <a:off x="4072507" y="6293131"/>
                              <a:ext cx="2799926" cy="50727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正方形/長方形 22">
                            <a:extLst>
                              <a:ext uri="{FF2B5EF4-FFF2-40B4-BE49-F238E27FC236}">
                                <a16:creationId xmlns:a16="http://schemas.microsoft.com/office/drawing/2014/main" xmlns="" id="{E0570797-4878-C9FF-1157-08573689CA49}"/>
                              </a:ext>
                            </a:extLst>
                          </p:cNvPr>
                          <p:cNvSpPr/>
                          <p:nvPr/>
                        </p:nvSpPr>
                        <p:spPr>
                          <a:xfrm>
                            <a:off x="3846206" y="5377161"/>
                            <a:ext cx="2799926" cy="27264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 name="正方形/長方形 30">
                          <a:extLst>
                            <a:ext uri="{FF2B5EF4-FFF2-40B4-BE49-F238E27FC236}">
                              <a16:creationId xmlns:a16="http://schemas.microsoft.com/office/drawing/2014/main" xmlns="" id="{FAC67386-4642-6418-DBD5-4BBE9FD9D6B9}"/>
                            </a:ext>
                          </a:extLst>
                        </p:cNvPr>
                        <p:cNvSpPr/>
                        <p:nvPr/>
                      </p:nvSpPr>
                      <p:spPr>
                        <a:xfrm rot="1833679">
                          <a:off x="2957469" y="5764827"/>
                          <a:ext cx="2040729" cy="44507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 name="正方形/長方形 32">
                        <a:extLst>
                          <a:ext uri="{FF2B5EF4-FFF2-40B4-BE49-F238E27FC236}">
                            <a16:creationId xmlns:a16="http://schemas.microsoft.com/office/drawing/2014/main" xmlns="" id="{D44EF0A7-4B56-2397-E378-CA6FBD05900D}"/>
                          </a:ext>
                        </a:extLst>
                      </p:cNvPr>
                      <p:cNvSpPr/>
                      <p:nvPr/>
                    </p:nvSpPr>
                    <p:spPr>
                      <a:xfrm>
                        <a:off x="1764336" y="353482"/>
                        <a:ext cx="2799926" cy="924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正方形/長方形 34">
                      <a:extLst>
                        <a:ext uri="{FF2B5EF4-FFF2-40B4-BE49-F238E27FC236}">
                          <a16:creationId xmlns:a16="http://schemas.microsoft.com/office/drawing/2014/main" xmlns="" id="{AB50DB69-53FD-0237-5E90-D9D000FF8FE1}"/>
                        </a:ext>
                      </a:extLst>
                    </p:cNvPr>
                    <p:cNvSpPr/>
                    <p:nvPr/>
                  </p:nvSpPr>
                  <p:spPr>
                    <a:xfrm>
                      <a:off x="3616829" y="2221367"/>
                      <a:ext cx="1510889" cy="924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xmlns="" id="{FD19032D-6903-9F21-732F-613FE6132A66}"/>
                        </a:ext>
                      </a:extLst>
                    </p:cNvPr>
                    <p:cNvSpPr/>
                    <p:nvPr/>
                  </p:nvSpPr>
                  <p:spPr>
                    <a:xfrm>
                      <a:off x="8056766" y="2214357"/>
                      <a:ext cx="494584" cy="33623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6" name="直線コネクタ 55">
                    <a:extLst>
                      <a:ext uri="{FF2B5EF4-FFF2-40B4-BE49-F238E27FC236}">
                        <a16:creationId xmlns:a16="http://schemas.microsoft.com/office/drawing/2014/main" xmlns="" id="{C6A42631-0761-3101-0988-702F0BAED7A8}"/>
                      </a:ext>
                    </a:extLst>
                  </p:cNvPr>
                  <p:cNvCxnSpPr>
                    <a:cxnSpLocks/>
                  </p:cNvCxnSpPr>
                  <p:nvPr/>
                </p:nvCxnSpPr>
                <p:spPr>
                  <a:xfrm>
                    <a:off x="5704670" y="4285278"/>
                    <a:ext cx="216229" cy="181110"/>
                  </a:xfrm>
                  <a:prstGeom prst="line">
                    <a:avLst/>
                  </a:prstGeom>
                  <a:ln w="25400">
                    <a:solidFill>
                      <a:srgbClr val="9F94F4"/>
                    </a:solidFill>
                  </a:ln>
                </p:spPr>
                <p:style>
                  <a:lnRef idx="1">
                    <a:schemeClr val="accent1"/>
                  </a:lnRef>
                  <a:fillRef idx="0">
                    <a:schemeClr val="accent1"/>
                  </a:fillRef>
                  <a:effectRef idx="0">
                    <a:schemeClr val="accent1"/>
                  </a:effectRef>
                  <a:fontRef idx="minor">
                    <a:schemeClr val="tx1"/>
                  </a:fontRef>
                </p:style>
              </p:cxnSp>
            </p:grpSp>
            <p:sp>
              <p:nvSpPr>
                <p:cNvPr id="24" name="テキスト ボックス 23">
                  <a:extLst>
                    <a:ext uri="{FF2B5EF4-FFF2-40B4-BE49-F238E27FC236}">
                      <a16:creationId xmlns:a16="http://schemas.microsoft.com/office/drawing/2014/main" xmlns="" id="{9074EFB2-0088-8A57-B4FB-8E51D039ADAF}"/>
                    </a:ext>
                  </a:extLst>
                </p:cNvPr>
                <p:cNvSpPr txBox="1"/>
                <p:nvPr/>
              </p:nvSpPr>
              <p:spPr>
                <a:xfrm>
                  <a:off x="612686" y="5535236"/>
                  <a:ext cx="184731" cy="369332"/>
                </a:xfrm>
                <a:prstGeom prst="rect">
                  <a:avLst/>
                </a:prstGeom>
                <a:noFill/>
              </p:spPr>
              <p:txBody>
                <a:bodyPr wrap="none" rtlCol="0">
                  <a:spAutoFit/>
                </a:bodyPr>
                <a:lstStyle/>
                <a:p>
                  <a:endParaRPr kumimoji="1" lang="ja-JP" altLang="en-US">
                    <a:solidFill>
                      <a:schemeClr val="bg1"/>
                    </a:solidFill>
                    <a:latin typeface="Hiragino Sans W4" panose="020B0400000000000000" pitchFamily="34" charset="-128"/>
                    <a:ea typeface="Hiragino Sans W4" panose="020B0400000000000000" pitchFamily="34" charset="-128"/>
                  </a:endParaRPr>
                </a:p>
              </p:txBody>
            </p:sp>
            <p:sp>
              <p:nvSpPr>
                <p:cNvPr id="25" name="テキスト ボックス 24">
                  <a:extLst>
                    <a:ext uri="{FF2B5EF4-FFF2-40B4-BE49-F238E27FC236}">
                      <a16:creationId xmlns:a16="http://schemas.microsoft.com/office/drawing/2014/main" xmlns="" id="{3DE118F6-6B54-7346-1F8F-8C1E10BEF5E5}"/>
                    </a:ext>
                  </a:extLst>
                </p:cNvPr>
                <p:cNvSpPr txBox="1"/>
                <p:nvPr/>
              </p:nvSpPr>
              <p:spPr>
                <a:xfrm>
                  <a:off x="4602887" y="4255227"/>
                  <a:ext cx="184731" cy="369332"/>
                </a:xfrm>
                <a:prstGeom prst="rect">
                  <a:avLst/>
                </a:prstGeom>
                <a:noFill/>
              </p:spPr>
              <p:txBody>
                <a:bodyPr wrap="none" rtlCol="0">
                  <a:spAutoFit/>
                </a:bodyPr>
                <a:lstStyle/>
                <a:p>
                  <a:endParaRPr kumimoji="1" lang="ja-JP" altLang="en-US">
                    <a:solidFill>
                      <a:schemeClr val="bg1"/>
                    </a:solidFill>
                    <a:latin typeface="Hiragino Sans W4" panose="020B0400000000000000" pitchFamily="34" charset="-128"/>
                    <a:ea typeface="Hiragino Sans W4" panose="020B0400000000000000" pitchFamily="34" charset="-128"/>
                  </a:endParaRPr>
                </a:p>
              </p:txBody>
            </p:sp>
          </p:grpSp>
          <p:sp>
            <p:nvSpPr>
              <p:cNvPr id="6" name="円/楕円 5">
                <a:extLst>
                  <a:ext uri="{FF2B5EF4-FFF2-40B4-BE49-F238E27FC236}">
                    <a16:creationId xmlns:a16="http://schemas.microsoft.com/office/drawing/2014/main" xmlns="" id="{5D006EA8-4589-BC9B-13B0-40753BF872E0}"/>
                  </a:ext>
                </a:extLst>
              </p:cNvPr>
              <p:cNvSpPr>
                <a:spLocks noChangeAspect="1"/>
              </p:cNvSpPr>
              <p:nvPr/>
            </p:nvSpPr>
            <p:spPr>
              <a:xfrm>
                <a:off x="4241234" y="4662381"/>
                <a:ext cx="251999" cy="251999"/>
              </a:xfrm>
              <a:prstGeom prst="ellipse">
                <a:avLst/>
              </a:prstGeom>
              <a:solidFill>
                <a:srgbClr val="948EE6"/>
              </a:solidFill>
              <a:ln>
                <a:solidFill>
                  <a:srgbClr val="948E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xmlns="" id="{1F99B2E2-F87B-CEFA-9B14-395B48C72110}"/>
                  </a:ext>
                </a:extLst>
              </p:cNvPr>
              <p:cNvSpPr/>
              <p:nvPr/>
            </p:nvSpPr>
            <p:spPr>
              <a:xfrm rot="5400000">
                <a:off x="8933160" y="186349"/>
                <a:ext cx="1024951" cy="117477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正方形/長方形 14">
              <a:extLst>
                <a:ext uri="{FF2B5EF4-FFF2-40B4-BE49-F238E27FC236}">
                  <a16:creationId xmlns:a16="http://schemas.microsoft.com/office/drawing/2014/main" xmlns="" id="{B94856B3-8254-9076-4BDF-D6F05AD049C9}"/>
                </a:ext>
              </a:extLst>
            </p:cNvPr>
            <p:cNvSpPr/>
            <p:nvPr/>
          </p:nvSpPr>
          <p:spPr>
            <a:xfrm rot="5400000">
              <a:off x="8632595" y="153277"/>
              <a:ext cx="574930" cy="117477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xmlns="" id="{2FADD9E2-C1BB-AFA3-D4DB-538E79E30173}"/>
              </a:ext>
            </a:extLst>
          </p:cNvPr>
          <p:cNvSpPr txBox="1"/>
          <p:nvPr/>
        </p:nvSpPr>
        <p:spPr>
          <a:xfrm>
            <a:off x="481693" y="3951514"/>
            <a:ext cx="184731" cy="369332"/>
          </a:xfrm>
          <a:prstGeom prst="rect">
            <a:avLst/>
          </a:prstGeom>
          <a:noFill/>
        </p:spPr>
        <p:txBody>
          <a:bodyPr wrap="none" rtlCol="0">
            <a:spAutoFit/>
          </a:bodyPr>
          <a:lstStyle/>
          <a:p>
            <a:endParaRPr kumimoji="1" lang="ja-JP" altLang="en-US"/>
          </a:p>
        </p:txBody>
      </p:sp>
      <p:pic>
        <p:nvPicPr>
          <p:cNvPr id="22" name="Picture 6" descr="雲のイラスト素材！天気のアイコンに自然のデザインに☆ - チコデザ">
            <a:extLst>
              <a:ext uri="{FF2B5EF4-FFF2-40B4-BE49-F238E27FC236}">
                <a16:creationId xmlns:a16="http://schemas.microsoft.com/office/drawing/2014/main" xmlns="" id="{A0459EF2-DAC3-6DE9-817F-57012C0F8D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852" y="4007595"/>
            <a:ext cx="846666" cy="846666"/>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a:extLst>
              <a:ext uri="{FF2B5EF4-FFF2-40B4-BE49-F238E27FC236}">
                <a16:creationId xmlns:a16="http://schemas.microsoft.com/office/drawing/2014/main" xmlns="" id="{6A3148D0-AA87-26D0-A17D-240A519ED8A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460578" y="4617904"/>
            <a:ext cx="355783" cy="355783"/>
          </a:xfrm>
          <a:prstGeom prst="rect">
            <a:avLst/>
          </a:prstGeom>
        </p:spPr>
      </p:pic>
      <p:cxnSp>
        <p:nvCxnSpPr>
          <p:cNvPr id="21" name="直線矢印コネクタ 20">
            <a:extLst>
              <a:ext uri="{FF2B5EF4-FFF2-40B4-BE49-F238E27FC236}">
                <a16:creationId xmlns:a16="http://schemas.microsoft.com/office/drawing/2014/main" xmlns="" id="{C3DF7895-54E1-B77C-BB2A-EA614BC1D05C}"/>
              </a:ext>
            </a:extLst>
          </p:cNvPr>
          <p:cNvCxnSpPr>
            <a:cxnSpLocks/>
          </p:cNvCxnSpPr>
          <p:nvPr/>
        </p:nvCxnSpPr>
        <p:spPr>
          <a:xfrm flipV="1">
            <a:off x="4814664" y="3724367"/>
            <a:ext cx="3268664" cy="944470"/>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xmlns="" id="{88F416A1-1109-36A8-59FA-EA62C9042C59}"/>
              </a:ext>
            </a:extLst>
          </p:cNvPr>
          <p:cNvCxnSpPr>
            <a:cxnSpLocks/>
          </p:cNvCxnSpPr>
          <p:nvPr/>
        </p:nvCxnSpPr>
        <p:spPr>
          <a:xfrm flipV="1">
            <a:off x="4814664" y="4056950"/>
            <a:ext cx="3356832" cy="665481"/>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2" name="正方形/長方形 41">
            <a:extLst>
              <a:ext uri="{FF2B5EF4-FFF2-40B4-BE49-F238E27FC236}">
                <a16:creationId xmlns:a16="http://schemas.microsoft.com/office/drawing/2014/main" xmlns="" id="{65218EE7-61DA-2697-0FC0-DEEB25595981}"/>
              </a:ext>
            </a:extLst>
          </p:cNvPr>
          <p:cNvSpPr/>
          <p:nvPr/>
        </p:nvSpPr>
        <p:spPr>
          <a:xfrm rot="5400000">
            <a:off x="7329112" y="4928128"/>
            <a:ext cx="1024951" cy="117477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xmlns="" id="{A2C2E46B-3B81-5420-14B8-8352DDF55993}"/>
              </a:ext>
            </a:extLst>
          </p:cNvPr>
          <p:cNvSpPr/>
          <p:nvPr/>
        </p:nvSpPr>
        <p:spPr>
          <a:xfrm rot="5400000">
            <a:off x="6476722" y="4737084"/>
            <a:ext cx="1024951" cy="237429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xmlns="" id="{2B3DB0D2-9EF1-C4AD-7B05-010FDEB77760}"/>
              </a:ext>
            </a:extLst>
          </p:cNvPr>
          <p:cNvSpPr txBox="1"/>
          <p:nvPr/>
        </p:nvSpPr>
        <p:spPr>
          <a:xfrm>
            <a:off x="2345825" y="5094290"/>
            <a:ext cx="1274708" cy="369332"/>
          </a:xfrm>
          <a:prstGeom prst="rect">
            <a:avLst/>
          </a:prstGeom>
          <a:noFill/>
        </p:spPr>
        <p:txBody>
          <a:bodyPr wrap="none" rtlCol="0">
            <a:spAutoFit/>
          </a:bodyPr>
          <a:lstStyle/>
          <a:p>
            <a:r>
              <a:rPr kumimoji="1" lang="en-US" altLang="ja-JP" dirty="0" err="1">
                <a:solidFill>
                  <a:schemeClr val="bg1"/>
                </a:solidFill>
                <a:latin typeface="Hiragino Sans W4" panose="020B0400000000000000" pitchFamily="34" charset="-128"/>
                <a:ea typeface="Hiragino Sans W4" panose="020B0400000000000000" pitchFamily="34" charset="-128"/>
              </a:rPr>
              <a:t>PeVatron</a:t>
            </a:r>
            <a:endParaRPr kumimoji="1" lang="ja-JP" altLang="en-US">
              <a:solidFill>
                <a:schemeClr val="bg1"/>
              </a:solidFill>
              <a:latin typeface="Hiragino Sans W4" panose="020B0400000000000000" pitchFamily="34" charset="-128"/>
              <a:ea typeface="Hiragino Sans W4" panose="020B0400000000000000" pitchFamily="34" charset="-128"/>
            </a:endParaRPr>
          </a:p>
        </p:txBody>
      </p:sp>
      <p:sp>
        <p:nvSpPr>
          <p:cNvPr id="37" name="テキスト ボックス 36">
            <a:extLst>
              <a:ext uri="{FF2B5EF4-FFF2-40B4-BE49-F238E27FC236}">
                <a16:creationId xmlns:a16="http://schemas.microsoft.com/office/drawing/2014/main" xmlns="" id="{D5A21C3B-169E-0FAD-D3ED-130281EAD508}"/>
              </a:ext>
            </a:extLst>
          </p:cNvPr>
          <p:cNvSpPr txBox="1"/>
          <p:nvPr/>
        </p:nvSpPr>
        <p:spPr>
          <a:xfrm>
            <a:off x="3937501" y="4938338"/>
            <a:ext cx="1072730" cy="369332"/>
          </a:xfrm>
          <a:prstGeom prst="rect">
            <a:avLst/>
          </a:prstGeom>
          <a:noFill/>
        </p:spPr>
        <p:txBody>
          <a:bodyPr wrap="none" rtlCol="0">
            <a:spAutoFit/>
          </a:bodyPr>
          <a:lstStyle/>
          <a:p>
            <a:r>
              <a:rPr lang="en-US" altLang="ja-JP" dirty="0" err="1">
                <a:solidFill>
                  <a:schemeClr val="bg1"/>
                </a:solidFill>
                <a:latin typeface="Hiragino Sans W4" panose="020B0400000000000000" pitchFamily="34" charset="-128"/>
                <a:ea typeface="Hiragino Sans W4" panose="020B0400000000000000" pitchFamily="34" charset="-128"/>
              </a:rPr>
              <a:t>PeV</a:t>
            </a:r>
            <a:r>
              <a:rPr lang="en-US" altLang="ja-JP" dirty="0">
                <a:solidFill>
                  <a:schemeClr val="bg1"/>
                </a:solidFill>
                <a:latin typeface="Hiragino Sans W4" panose="020B0400000000000000" pitchFamily="34" charset="-128"/>
                <a:ea typeface="Hiragino Sans W4" panose="020B0400000000000000" pitchFamily="34" charset="-128"/>
              </a:rPr>
              <a:t> CR</a:t>
            </a:r>
            <a:endParaRPr kumimoji="1" lang="ja-JP" altLang="en-US">
              <a:solidFill>
                <a:schemeClr val="bg1"/>
              </a:solidFill>
              <a:latin typeface="Hiragino Sans W4" panose="020B0400000000000000" pitchFamily="34" charset="-128"/>
              <a:ea typeface="Hiragino Sans W4" panose="020B0400000000000000" pitchFamily="34" charset="-128"/>
            </a:endParaRPr>
          </a:p>
        </p:txBody>
      </p:sp>
      <p:sp>
        <p:nvSpPr>
          <p:cNvPr id="17" name="テキスト ボックス 16">
            <a:extLst>
              <a:ext uri="{FF2B5EF4-FFF2-40B4-BE49-F238E27FC236}">
                <a16:creationId xmlns:a16="http://schemas.microsoft.com/office/drawing/2014/main" xmlns="" id="{5DC7B76A-1CFF-CC2D-360E-D09EA3D6B0ED}"/>
              </a:ext>
            </a:extLst>
          </p:cNvPr>
          <p:cNvSpPr txBox="1"/>
          <p:nvPr/>
        </p:nvSpPr>
        <p:spPr>
          <a:xfrm>
            <a:off x="1376868" y="-8467"/>
            <a:ext cx="5774338" cy="553998"/>
          </a:xfrm>
          <a:prstGeom prst="rect">
            <a:avLst/>
          </a:prstGeom>
          <a:noFill/>
        </p:spPr>
        <p:txBody>
          <a:bodyPr wrap="none" rtlCol="0">
            <a:spAutoFit/>
          </a:bodyPr>
          <a:lstStyle/>
          <a:p>
            <a:r>
              <a:rPr kumimoji="1" lang="en-US" altLang="ja-JP" sz="3000" dirty="0">
                <a:solidFill>
                  <a:schemeClr val="bg1"/>
                </a:solidFill>
                <a:latin typeface="Hiragino Sans W4" panose="020B0400000000000000" pitchFamily="34" charset="-128"/>
                <a:ea typeface="Hiragino Sans W4" panose="020B0400000000000000" pitchFamily="34" charset="-128"/>
              </a:rPr>
              <a:t>Methodology of Observation</a:t>
            </a:r>
            <a:endParaRPr kumimoji="1" lang="ja-JP" altLang="en-US" sz="3000">
              <a:solidFill>
                <a:schemeClr val="bg1"/>
              </a:solidFill>
              <a:latin typeface="Hiragino Sans W4" panose="020B0400000000000000" pitchFamily="34" charset="-128"/>
              <a:ea typeface="Hiragino Sans W4" panose="020B0400000000000000" pitchFamily="34" charset="-128"/>
            </a:endParaRPr>
          </a:p>
        </p:txBody>
      </p:sp>
      <p:pic>
        <p:nvPicPr>
          <p:cNvPr id="43" name="Picture 6" descr="雲のイラスト素材！天気のアイコンに自然のデザインに☆ - チコデザ">
            <a:extLst>
              <a:ext uri="{FF2B5EF4-FFF2-40B4-BE49-F238E27FC236}">
                <a16:creationId xmlns:a16="http://schemas.microsoft.com/office/drawing/2014/main" xmlns="" id="{6FB2315C-E9F1-9D07-4276-013C3A9EAF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845" y="2779367"/>
            <a:ext cx="846666" cy="846666"/>
          </a:xfrm>
          <a:prstGeom prst="rect">
            <a:avLst/>
          </a:prstGeom>
          <a:noFill/>
          <a:extLst>
            <a:ext uri="{909E8E84-426E-40dd-AFC4-6F175D3DCCD1}">
              <a14:hiddenFill xmlns:a14="http://schemas.microsoft.com/office/drawing/2010/main">
                <a:solidFill>
                  <a:srgbClr val="FFFFFF"/>
                </a:solidFill>
              </a14:hiddenFill>
            </a:ext>
          </a:extLst>
        </p:spPr>
      </p:pic>
      <p:pic>
        <p:nvPicPr>
          <p:cNvPr id="44" name="図 43">
            <a:extLst>
              <a:ext uri="{FF2B5EF4-FFF2-40B4-BE49-F238E27FC236}">
                <a16:creationId xmlns:a16="http://schemas.microsoft.com/office/drawing/2014/main" xmlns="" id="{3E46AF4D-4ED4-4A92-9CDE-E180F189F2D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923619" y="3315169"/>
            <a:ext cx="355783" cy="355783"/>
          </a:xfrm>
          <a:prstGeom prst="rect">
            <a:avLst/>
          </a:prstGeom>
        </p:spPr>
      </p:pic>
      <p:cxnSp>
        <p:nvCxnSpPr>
          <p:cNvPr id="45" name="直線矢印コネクタ 44">
            <a:extLst>
              <a:ext uri="{FF2B5EF4-FFF2-40B4-BE49-F238E27FC236}">
                <a16:creationId xmlns:a16="http://schemas.microsoft.com/office/drawing/2014/main" xmlns="" id="{0205129A-02FC-1111-36C7-8D0AA6CD677C}"/>
              </a:ext>
            </a:extLst>
          </p:cNvPr>
          <p:cNvCxnSpPr>
            <a:cxnSpLocks/>
          </p:cNvCxnSpPr>
          <p:nvPr/>
        </p:nvCxnSpPr>
        <p:spPr>
          <a:xfrm flipV="1">
            <a:off x="6233125" y="2957967"/>
            <a:ext cx="1696905" cy="484928"/>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xmlns="" id="{75E96558-23E0-7928-201A-14C4E4DE6F73}"/>
              </a:ext>
            </a:extLst>
          </p:cNvPr>
          <p:cNvCxnSpPr>
            <a:cxnSpLocks/>
          </p:cNvCxnSpPr>
          <p:nvPr/>
        </p:nvCxnSpPr>
        <p:spPr>
          <a:xfrm flipV="1">
            <a:off x="6233125" y="3261118"/>
            <a:ext cx="1725650" cy="235371"/>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xmlns="" id="{CEFEB13B-6330-EAF7-9E73-74A58EE20D1F}"/>
              </a:ext>
            </a:extLst>
          </p:cNvPr>
          <p:cNvSpPr txBox="1"/>
          <p:nvPr/>
        </p:nvSpPr>
        <p:spPr>
          <a:xfrm>
            <a:off x="7859064" y="2990267"/>
            <a:ext cx="601214" cy="461665"/>
          </a:xfrm>
          <a:prstGeom prst="rect">
            <a:avLst/>
          </a:prstGeom>
          <a:noFill/>
        </p:spPr>
        <p:txBody>
          <a:bodyPr wrap="square">
            <a:spAutoFit/>
          </a:bodyPr>
          <a:lstStyle/>
          <a:p>
            <a:r>
              <a:rPr lang="en-US" altLang="ja-JP" sz="2400" dirty="0" err="1">
                <a:solidFill>
                  <a:srgbClr val="FFFF00"/>
                </a:solidFill>
                <a:latin typeface="Hiragino Sans W4" panose="020B0400000000000000" pitchFamily="34" charset="-128"/>
                <a:ea typeface="Hiragino Sans W4" panose="020B0400000000000000" pitchFamily="34" charset="-128"/>
              </a:rPr>
              <a:t>γ</a:t>
            </a:r>
            <a:endParaRPr lang="ja-JP" altLang="en-US" sz="2400"/>
          </a:p>
        </p:txBody>
      </p:sp>
      <p:sp>
        <p:nvSpPr>
          <p:cNvPr id="50" name="テキスト ボックス 49">
            <a:extLst>
              <a:ext uri="{FF2B5EF4-FFF2-40B4-BE49-F238E27FC236}">
                <a16:creationId xmlns:a16="http://schemas.microsoft.com/office/drawing/2014/main" xmlns="" id="{AFA01737-50FF-4E3C-3E95-44A91DD923D8}"/>
              </a:ext>
            </a:extLst>
          </p:cNvPr>
          <p:cNvSpPr txBox="1"/>
          <p:nvPr/>
        </p:nvSpPr>
        <p:spPr>
          <a:xfrm>
            <a:off x="7851899" y="2682565"/>
            <a:ext cx="527993" cy="461665"/>
          </a:xfrm>
          <a:prstGeom prst="rect">
            <a:avLst/>
          </a:prstGeom>
          <a:noFill/>
        </p:spPr>
        <p:txBody>
          <a:bodyPr wrap="square">
            <a:spAutoFit/>
          </a:bodyPr>
          <a:lstStyle/>
          <a:p>
            <a:r>
              <a:rPr lang="en-US" altLang="ja-JP" sz="2400" dirty="0" err="1">
                <a:solidFill>
                  <a:srgbClr val="FFFF00"/>
                </a:solidFill>
                <a:latin typeface="Hiragino Sans W4" panose="020B0400000000000000" pitchFamily="34" charset="-128"/>
                <a:ea typeface="Hiragino Sans W4" panose="020B0400000000000000" pitchFamily="34" charset="-128"/>
              </a:rPr>
              <a:t>γ</a:t>
            </a:r>
            <a:endParaRPr lang="ja-JP" altLang="en-US" sz="2400"/>
          </a:p>
        </p:txBody>
      </p:sp>
      <p:sp>
        <p:nvSpPr>
          <p:cNvPr id="51" name="円/楕円 50">
            <a:extLst>
              <a:ext uri="{FF2B5EF4-FFF2-40B4-BE49-F238E27FC236}">
                <a16:creationId xmlns:a16="http://schemas.microsoft.com/office/drawing/2014/main" xmlns="" id="{E72CBF1C-ED7C-547B-6358-FE6671869E9D}"/>
              </a:ext>
            </a:extLst>
          </p:cNvPr>
          <p:cNvSpPr>
            <a:spLocks noChangeAspect="1"/>
          </p:cNvSpPr>
          <p:nvPr/>
        </p:nvSpPr>
        <p:spPr>
          <a:xfrm>
            <a:off x="5714931" y="3460652"/>
            <a:ext cx="251999" cy="251999"/>
          </a:xfrm>
          <a:prstGeom prst="ellipse">
            <a:avLst/>
          </a:prstGeom>
          <a:solidFill>
            <a:srgbClr val="948EE6"/>
          </a:solidFill>
          <a:ln>
            <a:solidFill>
              <a:srgbClr val="948E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xmlns="" id="{17872630-8F11-11AE-BF60-D1BA414AF609}"/>
              </a:ext>
            </a:extLst>
          </p:cNvPr>
          <p:cNvSpPr txBox="1"/>
          <p:nvPr/>
        </p:nvSpPr>
        <p:spPr>
          <a:xfrm>
            <a:off x="8069011" y="3830790"/>
            <a:ext cx="601214" cy="461665"/>
          </a:xfrm>
          <a:prstGeom prst="rect">
            <a:avLst/>
          </a:prstGeom>
          <a:noFill/>
        </p:spPr>
        <p:txBody>
          <a:bodyPr wrap="square">
            <a:spAutoFit/>
          </a:bodyPr>
          <a:lstStyle/>
          <a:p>
            <a:r>
              <a:rPr lang="en-US" altLang="ja-JP" sz="2400" dirty="0" err="1">
                <a:solidFill>
                  <a:srgbClr val="FFFF00"/>
                </a:solidFill>
                <a:latin typeface="Hiragino Sans W4" panose="020B0400000000000000" pitchFamily="34" charset="-128"/>
                <a:ea typeface="Hiragino Sans W4" panose="020B0400000000000000" pitchFamily="34" charset="-128"/>
              </a:rPr>
              <a:t>γ</a:t>
            </a:r>
            <a:endParaRPr lang="ja-JP" altLang="en-US" sz="2400"/>
          </a:p>
        </p:txBody>
      </p:sp>
      <p:sp>
        <p:nvSpPr>
          <p:cNvPr id="55" name="テキスト ボックス 54">
            <a:extLst>
              <a:ext uri="{FF2B5EF4-FFF2-40B4-BE49-F238E27FC236}">
                <a16:creationId xmlns:a16="http://schemas.microsoft.com/office/drawing/2014/main" xmlns="" id="{1FF96DE7-E4E5-6CC1-6751-4A63BE96D557}"/>
              </a:ext>
            </a:extLst>
          </p:cNvPr>
          <p:cNvSpPr txBox="1"/>
          <p:nvPr/>
        </p:nvSpPr>
        <p:spPr>
          <a:xfrm>
            <a:off x="7958503" y="3449319"/>
            <a:ext cx="527993" cy="461665"/>
          </a:xfrm>
          <a:prstGeom prst="rect">
            <a:avLst/>
          </a:prstGeom>
          <a:noFill/>
        </p:spPr>
        <p:txBody>
          <a:bodyPr wrap="square">
            <a:spAutoFit/>
          </a:bodyPr>
          <a:lstStyle/>
          <a:p>
            <a:r>
              <a:rPr lang="en-US" altLang="ja-JP" sz="2400" dirty="0" err="1">
                <a:solidFill>
                  <a:srgbClr val="FFFF00"/>
                </a:solidFill>
                <a:latin typeface="Hiragino Sans W4" panose="020B0400000000000000" pitchFamily="34" charset="-128"/>
                <a:ea typeface="Hiragino Sans W4" panose="020B0400000000000000" pitchFamily="34" charset="-128"/>
              </a:rPr>
              <a:t>γ</a:t>
            </a:r>
            <a:endParaRPr lang="ja-JP" altLang="en-US" sz="2400"/>
          </a:p>
        </p:txBody>
      </p:sp>
      <p:sp>
        <p:nvSpPr>
          <p:cNvPr id="18" name="スライド番号プレースホルダー 17">
            <a:extLst>
              <a:ext uri="{FF2B5EF4-FFF2-40B4-BE49-F238E27FC236}">
                <a16:creationId xmlns:a16="http://schemas.microsoft.com/office/drawing/2014/main" xmlns="" id="{BC358F65-F2F6-8EAF-E6C5-50A52CE5B282}"/>
              </a:ext>
            </a:extLst>
          </p:cNvPr>
          <p:cNvSpPr>
            <a:spLocks noGrp="1"/>
          </p:cNvSpPr>
          <p:nvPr>
            <p:ph type="sldNum" sz="quarter" idx="12"/>
          </p:nvPr>
        </p:nvSpPr>
        <p:spPr/>
        <p:txBody>
          <a:bodyPr/>
          <a:lstStyle/>
          <a:p>
            <a:fld id="{7391B0E1-8AAF-844E-991B-0815B82E6915}" type="slidenum">
              <a:rPr kumimoji="1" lang="ja-JP" altLang="en-US" smtClean="0"/>
              <a:t>7</a:t>
            </a:fld>
            <a:endParaRPr kumimoji="1" lang="ja-JP" altLang="en-US"/>
          </a:p>
        </p:txBody>
      </p:sp>
    </p:spTree>
    <p:extLst>
      <p:ext uri="{BB962C8B-B14F-4D97-AF65-F5344CB8AC3E}">
        <p14:creationId xmlns:p14="http://schemas.microsoft.com/office/powerpoint/2010/main" val="3198827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77C44E2E-25CF-EC5E-7849-C6E75956EF59}"/>
            </a:ext>
          </a:extLst>
        </p:cNvPr>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xmlns="" id="{8270A64C-F2E5-66A8-0BA6-AEC1958FE4EE}"/>
              </a:ext>
            </a:extLst>
          </p:cNvPr>
          <p:cNvGrpSpPr/>
          <p:nvPr/>
        </p:nvGrpSpPr>
        <p:grpSpPr>
          <a:xfrm>
            <a:off x="1371600" y="0"/>
            <a:ext cx="9146706" cy="6860031"/>
            <a:chOff x="1371600" y="0"/>
            <a:chExt cx="9146706" cy="6860031"/>
          </a:xfrm>
        </p:grpSpPr>
        <p:grpSp>
          <p:nvGrpSpPr>
            <p:cNvPr id="12" name="グループ化 11">
              <a:extLst>
                <a:ext uri="{FF2B5EF4-FFF2-40B4-BE49-F238E27FC236}">
                  <a16:creationId xmlns:a16="http://schemas.microsoft.com/office/drawing/2014/main" xmlns="" id="{2BAC7A59-EF91-B0EF-F007-ABD095370D6A}"/>
                </a:ext>
              </a:extLst>
            </p:cNvPr>
            <p:cNvGrpSpPr/>
            <p:nvPr/>
          </p:nvGrpSpPr>
          <p:grpSpPr>
            <a:xfrm>
              <a:off x="1371600" y="0"/>
              <a:ext cx="9146706" cy="6860031"/>
              <a:chOff x="1371600" y="0"/>
              <a:chExt cx="9146706" cy="6860031"/>
            </a:xfrm>
          </p:grpSpPr>
          <p:grpSp>
            <p:nvGrpSpPr>
              <p:cNvPr id="60" name="グループ化 59">
                <a:extLst>
                  <a:ext uri="{FF2B5EF4-FFF2-40B4-BE49-F238E27FC236}">
                    <a16:creationId xmlns:a16="http://schemas.microsoft.com/office/drawing/2014/main" xmlns="" id="{4DDF4E9F-B1F5-B818-47FB-6C87D9EBAC0E}"/>
                  </a:ext>
                </a:extLst>
              </p:cNvPr>
              <p:cNvGrpSpPr/>
              <p:nvPr/>
            </p:nvGrpSpPr>
            <p:grpSpPr>
              <a:xfrm>
                <a:off x="1371600" y="0"/>
                <a:ext cx="9146706" cy="6860031"/>
                <a:chOff x="0" y="-2031"/>
                <a:chExt cx="9146706" cy="6860031"/>
              </a:xfrm>
            </p:grpSpPr>
            <p:grpSp>
              <p:nvGrpSpPr>
                <p:cNvPr id="58" name="グループ化 57">
                  <a:extLst>
                    <a:ext uri="{FF2B5EF4-FFF2-40B4-BE49-F238E27FC236}">
                      <a16:creationId xmlns:a16="http://schemas.microsoft.com/office/drawing/2014/main" xmlns="" id="{45D7DDDA-D6F5-F118-A36B-BDE76781BA06}"/>
                    </a:ext>
                  </a:extLst>
                </p:cNvPr>
                <p:cNvGrpSpPr/>
                <p:nvPr/>
              </p:nvGrpSpPr>
              <p:grpSpPr>
                <a:xfrm>
                  <a:off x="0" y="-2031"/>
                  <a:ext cx="9146706" cy="6860031"/>
                  <a:chOff x="1840866" y="-8380"/>
                  <a:chExt cx="9146706" cy="6860031"/>
                </a:xfrm>
              </p:grpSpPr>
              <p:grpSp>
                <p:nvGrpSpPr>
                  <p:cNvPr id="54" name="グループ化 53">
                    <a:extLst>
                      <a:ext uri="{FF2B5EF4-FFF2-40B4-BE49-F238E27FC236}">
                        <a16:creationId xmlns:a16="http://schemas.microsoft.com/office/drawing/2014/main" xmlns="" id="{85466D75-3826-1EF0-A645-AF422EA31129}"/>
                      </a:ext>
                    </a:extLst>
                  </p:cNvPr>
                  <p:cNvGrpSpPr/>
                  <p:nvPr/>
                </p:nvGrpSpPr>
                <p:grpSpPr>
                  <a:xfrm>
                    <a:off x="1840866" y="-8380"/>
                    <a:ext cx="9146706" cy="6860031"/>
                    <a:chOff x="1434465" y="-8380"/>
                    <a:chExt cx="9146706" cy="6860031"/>
                  </a:xfrm>
                </p:grpSpPr>
                <p:grpSp>
                  <p:nvGrpSpPr>
                    <p:cNvPr id="34" name="グループ化 33">
                      <a:extLst>
                        <a:ext uri="{FF2B5EF4-FFF2-40B4-BE49-F238E27FC236}">
                          <a16:creationId xmlns:a16="http://schemas.microsoft.com/office/drawing/2014/main" xmlns="" id="{70DBC89A-C454-1567-94A1-069B6BC0E4A7}"/>
                        </a:ext>
                      </a:extLst>
                    </p:cNvPr>
                    <p:cNvGrpSpPr/>
                    <p:nvPr/>
                  </p:nvGrpSpPr>
                  <p:grpSpPr>
                    <a:xfrm>
                      <a:off x="1434465" y="-8380"/>
                      <a:ext cx="9146706" cy="6860031"/>
                      <a:chOff x="1434465" y="-8380"/>
                      <a:chExt cx="9146706" cy="6860031"/>
                    </a:xfrm>
                  </p:grpSpPr>
                  <p:grpSp>
                    <p:nvGrpSpPr>
                      <p:cNvPr id="32" name="グループ化 31">
                        <a:extLst>
                          <a:ext uri="{FF2B5EF4-FFF2-40B4-BE49-F238E27FC236}">
                            <a16:creationId xmlns:a16="http://schemas.microsoft.com/office/drawing/2014/main" xmlns="" id="{6597AB36-B7B9-C6A1-6120-6CD602AC3A50}"/>
                          </a:ext>
                        </a:extLst>
                      </p:cNvPr>
                      <p:cNvGrpSpPr/>
                      <p:nvPr/>
                    </p:nvGrpSpPr>
                    <p:grpSpPr>
                      <a:xfrm>
                        <a:off x="1434465" y="-8380"/>
                        <a:ext cx="9146706" cy="6860031"/>
                        <a:chOff x="702800" y="-2031"/>
                        <a:chExt cx="9146706" cy="6860031"/>
                      </a:xfrm>
                    </p:grpSpPr>
                    <p:grpSp>
                      <p:nvGrpSpPr>
                        <p:cNvPr id="30" name="グループ化 29">
                          <a:extLst>
                            <a:ext uri="{FF2B5EF4-FFF2-40B4-BE49-F238E27FC236}">
                              <a16:creationId xmlns:a16="http://schemas.microsoft.com/office/drawing/2014/main" xmlns="" id="{E3664B5E-46E0-82BE-A694-0BDE224E3041}"/>
                            </a:ext>
                          </a:extLst>
                        </p:cNvPr>
                        <p:cNvGrpSpPr/>
                        <p:nvPr/>
                      </p:nvGrpSpPr>
                      <p:grpSpPr>
                        <a:xfrm>
                          <a:off x="702800" y="-2031"/>
                          <a:ext cx="9146706" cy="6860031"/>
                          <a:chOff x="3333648" y="-2031"/>
                          <a:chExt cx="9146706" cy="6860031"/>
                        </a:xfrm>
                      </p:grpSpPr>
                      <p:grpSp>
                        <p:nvGrpSpPr>
                          <p:cNvPr id="29" name="グループ化 28">
                            <a:extLst>
                              <a:ext uri="{FF2B5EF4-FFF2-40B4-BE49-F238E27FC236}">
                                <a16:creationId xmlns:a16="http://schemas.microsoft.com/office/drawing/2014/main" xmlns="" id="{7FF01EE9-4CC8-B220-8C34-A01DA21F2249}"/>
                              </a:ext>
                            </a:extLst>
                          </p:cNvPr>
                          <p:cNvGrpSpPr/>
                          <p:nvPr/>
                        </p:nvGrpSpPr>
                        <p:grpSpPr>
                          <a:xfrm>
                            <a:off x="3333648" y="-2031"/>
                            <a:ext cx="9146706" cy="6860031"/>
                            <a:chOff x="1625600" y="-2031"/>
                            <a:chExt cx="9146706" cy="6860031"/>
                          </a:xfrm>
                        </p:grpSpPr>
                        <p:grpSp>
                          <p:nvGrpSpPr>
                            <p:cNvPr id="19" name="グループ化 18">
                              <a:extLst>
                                <a:ext uri="{FF2B5EF4-FFF2-40B4-BE49-F238E27FC236}">
                                  <a16:creationId xmlns:a16="http://schemas.microsoft.com/office/drawing/2014/main" xmlns="" id="{2DB72C1D-F3E0-BB13-F281-A376B105F8F4}"/>
                                </a:ext>
                              </a:extLst>
                            </p:cNvPr>
                            <p:cNvGrpSpPr/>
                            <p:nvPr/>
                          </p:nvGrpSpPr>
                          <p:grpSpPr>
                            <a:xfrm>
                              <a:off x="1625600" y="-2031"/>
                              <a:ext cx="9146706" cy="6860031"/>
                              <a:chOff x="1625600" y="-2031"/>
                              <a:chExt cx="9146706" cy="6860031"/>
                            </a:xfrm>
                          </p:grpSpPr>
                          <p:grpSp>
                            <p:nvGrpSpPr>
                              <p:cNvPr id="9" name="グループ化 8">
                                <a:extLst>
                                  <a:ext uri="{FF2B5EF4-FFF2-40B4-BE49-F238E27FC236}">
                                    <a16:creationId xmlns:a16="http://schemas.microsoft.com/office/drawing/2014/main" xmlns="" id="{486EBD64-3BE4-B440-7BD1-108B45DF41FA}"/>
                                  </a:ext>
                                </a:extLst>
                              </p:cNvPr>
                              <p:cNvGrpSpPr/>
                              <p:nvPr/>
                            </p:nvGrpSpPr>
                            <p:grpSpPr>
                              <a:xfrm>
                                <a:off x="1625600" y="-2031"/>
                                <a:ext cx="9146706" cy="6860031"/>
                                <a:chOff x="1625600" y="-2031"/>
                                <a:chExt cx="9146706" cy="6860031"/>
                              </a:xfrm>
                            </p:grpSpPr>
                            <p:pic>
                              <p:nvPicPr>
                                <p:cNvPr id="2" name="図 7" descr="slide_28.jpg">
                                  <a:extLst>
                                    <a:ext uri="{FF2B5EF4-FFF2-40B4-BE49-F238E27FC236}">
                                      <a16:creationId xmlns:a16="http://schemas.microsoft.com/office/drawing/2014/main" xmlns="" id="{67446D35-9DF8-E589-2B38-2BF3600C72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5600" y="-2031"/>
                                  <a:ext cx="9146706" cy="686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a:extLst>
                                    <a:ext uri="{FF2B5EF4-FFF2-40B4-BE49-F238E27FC236}">
                                      <a16:creationId xmlns:a16="http://schemas.microsoft.com/office/drawing/2014/main" xmlns="" id="{C292DCE2-EBC1-4C41-53DF-B54C4CD48F36}"/>
                                    </a:ext>
                                  </a:extLst>
                                </p:cNvPr>
                                <p:cNvSpPr/>
                                <p:nvPr/>
                              </p:nvSpPr>
                              <p:spPr>
                                <a:xfrm rot="20568086">
                                  <a:off x="5674048" y="3599836"/>
                                  <a:ext cx="2799926" cy="4572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xmlns="" id="{EE653651-F4A5-3B82-AD25-C86BBA5214F4}"/>
                                    </a:ext>
                                  </a:extLst>
                                </p:cNvPr>
                                <p:cNvSpPr/>
                                <p:nvPr/>
                              </p:nvSpPr>
                              <p:spPr>
                                <a:xfrm rot="20568086">
                                  <a:off x="6334877" y="4024644"/>
                                  <a:ext cx="1851703" cy="4572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xmlns="" id="{C500AE9E-5617-8193-0615-8F5060E8DC84}"/>
                                    </a:ext>
                                  </a:extLst>
                                </p:cNvPr>
                                <p:cNvSpPr/>
                                <p:nvPr/>
                              </p:nvSpPr>
                              <p:spPr>
                                <a:xfrm rot="20568086">
                                  <a:off x="5559692" y="3713021"/>
                                  <a:ext cx="2799926" cy="27264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正方形/長方形 12">
                                <a:extLst>
                                  <a:ext uri="{FF2B5EF4-FFF2-40B4-BE49-F238E27FC236}">
                                    <a16:creationId xmlns:a16="http://schemas.microsoft.com/office/drawing/2014/main" xmlns="" id="{E24C4A8F-31A9-38CC-1698-A83FBB2F7AB4}"/>
                                  </a:ext>
                                </a:extLst>
                              </p:cNvPr>
                              <p:cNvSpPr/>
                              <p:nvPr/>
                            </p:nvSpPr>
                            <p:spPr>
                              <a:xfrm rot="20568086">
                                <a:off x="4672893" y="4468021"/>
                                <a:ext cx="1034504" cy="8723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正方形/長方形 25">
                              <a:extLst>
                                <a:ext uri="{FF2B5EF4-FFF2-40B4-BE49-F238E27FC236}">
                                  <a16:creationId xmlns:a16="http://schemas.microsoft.com/office/drawing/2014/main" xmlns="" id="{98A98E4E-4BCC-1C8D-5C72-4F9A1900041D}"/>
                                </a:ext>
                              </a:extLst>
                            </p:cNvPr>
                            <p:cNvSpPr/>
                            <p:nvPr/>
                          </p:nvSpPr>
                          <p:spPr>
                            <a:xfrm>
                              <a:off x="2268738" y="5789301"/>
                              <a:ext cx="2799926" cy="72156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xmlns="" id="{6D4B214F-8AFD-56C2-C700-48B58261F122}"/>
                                </a:ext>
                              </a:extLst>
                            </p:cNvPr>
                            <p:cNvSpPr/>
                            <p:nvPr/>
                          </p:nvSpPr>
                          <p:spPr>
                            <a:xfrm>
                              <a:off x="4072507" y="6293131"/>
                              <a:ext cx="2799926" cy="50727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正方形/長方形 22">
                            <a:extLst>
                              <a:ext uri="{FF2B5EF4-FFF2-40B4-BE49-F238E27FC236}">
                                <a16:creationId xmlns:a16="http://schemas.microsoft.com/office/drawing/2014/main" xmlns="" id="{5FF07EC8-9524-1F2B-90D2-8C67F4568472}"/>
                              </a:ext>
                            </a:extLst>
                          </p:cNvPr>
                          <p:cNvSpPr/>
                          <p:nvPr/>
                        </p:nvSpPr>
                        <p:spPr>
                          <a:xfrm>
                            <a:off x="3846206" y="5377161"/>
                            <a:ext cx="2799926" cy="27264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 name="正方形/長方形 30">
                          <a:extLst>
                            <a:ext uri="{FF2B5EF4-FFF2-40B4-BE49-F238E27FC236}">
                              <a16:creationId xmlns:a16="http://schemas.microsoft.com/office/drawing/2014/main" xmlns="" id="{E130DB97-1F5A-3868-0C8B-412AB8CA5D04}"/>
                            </a:ext>
                          </a:extLst>
                        </p:cNvPr>
                        <p:cNvSpPr/>
                        <p:nvPr/>
                      </p:nvSpPr>
                      <p:spPr>
                        <a:xfrm rot="1833679">
                          <a:off x="2957469" y="5764827"/>
                          <a:ext cx="2040729" cy="44507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 name="正方形/長方形 32">
                        <a:extLst>
                          <a:ext uri="{FF2B5EF4-FFF2-40B4-BE49-F238E27FC236}">
                            <a16:creationId xmlns:a16="http://schemas.microsoft.com/office/drawing/2014/main" xmlns="" id="{84AF0967-FB2E-615B-407F-26F675A6FFD4}"/>
                          </a:ext>
                        </a:extLst>
                      </p:cNvPr>
                      <p:cNvSpPr/>
                      <p:nvPr/>
                    </p:nvSpPr>
                    <p:spPr>
                      <a:xfrm>
                        <a:off x="1764336" y="353482"/>
                        <a:ext cx="2799926" cy="924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正方形/長方形 34">
                      <a:extLst>
                        <a:ext uri="{FF2B5EF4-FFF2-40B4-BE49-F238E27FC236}">
                          <a16:creationId xmlns:a16="http://schemas.microsoft.com/office/drawing/2014/main" xmlns="" id="{236729F9-1178-EC47-C278-936FDF29A647}"/>
                        </a:ext>
                      </a:extLst>
                    </p:cNvPr>
                    <p:cNvSpPr/>
                    <p:nvPr/>
                  </p:nvSpPr>
                  <p:spPr>
                    <a:xfrm>
                      <a:off x="3616829" y="2221367"/>
                      <a:ext cx="1510889" cy="924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xmlns="" id="{19A5FA5D-176D-9699-2107-31126BF8C592}"/>
                        </a:ext>
                      </a:extLst>
                    </p:cNvPr>
                    <p:cNvSpPr/>
                    <p:nvPr/>
                  </p:nvSpPr>
                  <p:spPr>
                    <a:xfrm>
                      <a:off x="8056766" y="2214357"/>
                      <a:ext cx="494584" cy="33623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6" name="直線コネクタ 55">
                    <a:extLst>
                      <a:ext uri="{FF2B5EF4-FFF2-40B4-BE49-F238E27FC236}">
                        <a16:creationId xmlns:a16="http://schemas.microsoft.com/office/drawing/2014/main" xmlns="" id="{63523D8E-3570-1E9F-1611-6AB5275A5F63}"/>
                      </a:ext>
                    </a:extLst>
                  </p:cNvPr>
                  <p:cNvCxnSpPr>
                    <a:cxnSpLocks/>
                  </p:cNvCxnSpPr>
                  <p:nvPr/>
                </p:nvCxnSpPr>
                <p:spPr>
                  <a:xfrm>
                    <a:off x="5704670" y="4285278"/>
                    <a:ext cx="216229" cy="181110"/>
                  </a:xfrm>
                  <a:prstGeom prst="line">
                    <a:avLst/>
                  </a:prstGeom>
                  <a:ln w="25400">
                    <a:solidFill>
                      <a:srgbClr val="9F94F4"/>
                    </a:solidFill>
                  </a:ln>
                </p:spPr>
                <p:style>
                  <a:lnRef idx="1">
                    <a:schemeClr val="accent1"/>
                  </a:lnRef>
                  <a:fillRef idx="0">
                    <a:schemeClr val="accent1"/>
                  </a:fillRef>
                  <a:effectRef idx="0">
                    <a:schemeClr val="accent1"/>
                  </a:effectRef>
                  <a:fontRef idx="minor">
                    <a:schemeClr val="tx1"/>
                  </a:fontRef>
                </p:style>
              </p:cxnSp>
            </p:grpSp>
            <p:sp>
              <p:nvSpPr>
                <p:cNvPr id="24" name="テキスト ボックス 23">
                  <a:extLst>
                    <a:ext uri="{FF2B5EF4-FFF2-40B4-BE49-F238E27FC236}">
                      <a16:creationId xmlns:a16="http://schemas.microsoft.com/office/drawing/2014/main" xmlns="" id="{68F6031C-3346-A6A4-E494-C6EAA5AC959F}"/>
                    </a:ext>
                  </a:extLst>
                </p:cNvPr>
                <p:cNvSpPr txBox="1"/>
                <p:nvPr/>
              </p:nvSpPr>
              <p:spPr>
                <a:xfrm>
                  <a:off x="612686" y="5535236"/>
                  <a:ext cx="184731" cy="369332"/>
                </a:xfrm>
                <a:prstGeom prst="rect">
                  <a:avLst/>
                </a:prstGeom>
                <a:noFill/>
              </p:spPr>
              <p:txBody>
                <a:bodyPr wrap="none" rtlCol="0">
                  <a:spAutoFit/>
                </a:bodyPr>
                <a:lstStyle/>
                <a:p>
                  <a:endParaRPr kumimoji="1" lang="ja-JP" altLang="en-US">
                    <a:solidFill>
                      <a:schemeClr val="bg1"/>
                    </a:solidFill>
                    <a:latin typeface="Hiragino Sans W4" panose="020B0400000000000000" pitchFamily="34" charset="-128"/>
                    <a:ea typeface="Hiragino Sans W4" panose="020B0400000000000000" pitchFamily="34" charset="-128"/>
                  </a:endParaRPr>
                </a:p>
              </p:txBody>
            </p:sp>
            <p:sp>
              <p:nvSpPr>
                <p:cNvPr id="25" name="テキスト ボックス 24">
                  <a:extLst>
                    <a:ext uri="{FF2B5EF4-FFF2-40B4-BE49-F238E27FC236}">
                      <a16:creationId xmlns:a16="http://schemas.microsoft.com/office/drawing/2014/main" xmlns="" id="{5C4C05C5-36E5-95E5-BF3F-35AB532C1D54}"/>
                    </a:ext>
                  </a:extLst>
                </p:cNvPr>
                <p:cNvSpPr txBox="1"/>
                <p:nvPr/>
              </p:nvSpPr>
              <p:spPr>
                <a:xfrm>
                  <a:off x="4602887" y="4255227"/>
                  <a:ext cx="184731" cy="369332"/>
                </a:xfrm>
                <a:prstGeom prst="rect">
                  <a:avLst/>
                </a:prstGeom>
                <a:noFill/>
              </p:spPr>
              <p:txBody>
                <a:bodyPr wrap="none" rtlCol="0">
                  <a:spAutoFit/>
                </a:bodyPr>
                <a:lstStyle/>
                <a:p>
                  <a:endParaRPr kumimoji="1" lang="ja-JP" altLang="en-US">
                    <a:solidFill>
                      <a:schemeClr val="bg1"/>
                    </a:solidFill>
                    <a:latin typeface="Hiragino Sans W4" panose="020B0400000000000000" pitchFamily="34" charset="-128"/>
                    <a:ea typeface="Hiragino Sans W4" panose="020B0400000000000000" pitchFamily="34" charset="-128"/>
                  </a:endParaRPr>
                </a:p>
              </p:txBody>
            </p:sp>
          </p:grpSp>
          <p:sp>
            <p:nvSpPr>
              <p:cNvPr id="6" name="円/楕円 5">
                <a:extLst>
                  <a:ext uri="{FF2B5EF4-FFF2-40B4-BE49-F238E27FC236}">
                    <a16:creationId xmlns:a16="http://schemas.microsoft.com/office/drawing/2014/main" xmlns="" id="{0FD13CB8-38F3-199E-1939-6F6EDA665897}"/>
                  </a:ext>
                </a:extLst>
              </p:cNvPr>
              <p:cNvSpPr>
                <a:spLocks noChangeAspect="1"/>
              </p:cNvSpPr>
              <p:nvPr/>
            </p:nvSpPr>
            <p:spPr>
              <a:xfrm>
                <a:off x="4241234" y="4662381"/>
                <a:ext cx="251999" cy="251999"/>
              </a:xfrm>
              <a:prstGeom prst="ellipse">
                <a:avLst/>
              </a:prstGeom>
              <a:solidFill>
                <a:srgbClr val="948EE6"/>
              </a:solidFill>
              <a:ln>
                <a:solidFill>
                  <a:srgbClr val="948E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xmlns="" id="{36D3AAD3-95BB-4DF8-D047-220F3687EF71}"/>
                  </a:ext>
                </a:extLst>
              </p:cNvPr>
              <p:cNvSpPr/>
              <p:nvPr/>
            </p:nvSpPr>
            <p:spPr>
              <a:xfrm rot="5400000">
                <a:off x="8933160" y="186349"/>
                <a:ext cx="1024951" cy="117477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正方形/長方形 14">
              <a:extLst>
                <a:ext uri="{FF2B5EF4-FFF2-40B4-BE49-F238E27FC236}">
                  <a16:creationId xmlns:a16="http://schemas.microsoft.com/office/drawing/2014/main" xmlns="" id="{ACC906EB-EBA9-411D-A0BE-DC27C29F7387}"/>
                </a:ext>
              </a:extLst>
            </p:cNvPr>
            <p:cNvSpPr/>
            <p:nvPr/>
          </p:nvSpPr>
          <p:spPr>
            <a:xfrm rot="5400000">
              <a:off x="8632595" y="153277"/>
              <a:ext cx="574930" cy="117477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xmlns="" id="{3459F114-4809-DF73-DC6C-2CAA5F556E8D}"/>
              </a:ext>
            </a:extLst>
          </p:cNvPr>
          <p:cNvSpPr txBox="1"/>
          <p:nvPr/>
        </p:nvSpPr>
        <p:spPr>
          <a:xfrm>
            <a:off x="481693" y="3951514"/>
            <a:ext cx="184731" cy="369332"/>
          </a:xfrm>
          <a:prstGeom prst="rect">
            <a:avLst/>
          </a:prstGeom>
          <a:noFill/>
        </p:spPr>
        <p:txBody>
          <a:bodyPr wrap="none" rtlCol="0">
            <a:spAutoFit/>
          </a:bodyPr>
          <a:lstStyle/>
          <a:p>
            <a:endParaRPr kumimoji="1" lang="ja-JP" altLang="en-US"/>
          </a:p>
        </p:txBody>
      </p:sp>
      <p:pic>
        <p:nvPicPr>
          <p:cNvPr id="22" name="Picture 6" descr="雲のイラスト素材！天気のアイコンに自然のデザインに☆ - チコデザ">
            <a:extLst>
              <a:ext uri="{FF2B5EF4-FFF2-40B4-BE49-F238E27FC236}">
                <a16:creationId xmlns:a16="http://schemas.microsoft.com/office/drawing/2014/main" xmlns="" id="{C65B2E44-9544-9EBE-0D08-491BCE5191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852" y="4007595"/>
            <a:ext cx="846666" cy="846666"/>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a:extLst>
              <a:ext uri="{FF2B5EF4-FFF2-40B4-BE49-F238E27FC236}">
                <a16:creationId xmlns:a16="http://schemas.microsoft.com/office/drawing/2014/main" xmlns="" id="{473BCAAF-95B8-2FD3-F419-1F28AD83225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460578" y="4617904"/>
            <a:ext cx="355783" cy="355783"/>
          </a:xfrm>
          <a:prstGeom prst="rect">
            <a:avLst/>
          </a:prstGeom>
        </p:spPr>
      </p:pic>
      <p:cxnSp>
        <p:nvCxnSpPr>
          <p:cNvPr id="21" name="直線矢印コネクタ 20">
            <a:extLst>
              <a:ext uri="{FF2B5EF4-FFF2-40B4-BE49-F238E27FC236}">
                <a16:creationId xmlns:a16="http://schemas.microsoft.com/office/drawing/2014/main" xmlns="" id="{EE7B4FE8-E8C6-2B72-BC24-2F562AD4C096}"/>
              </a:ext>
            </a:extLst>
          </p:cNvPr>
          <p:cNvCxnSpPr>
            <a:cxnSpLocks/>
          </p:cNvCxnSpPr>
          <p:nvPr/>
        </p:nvCxnSpPr>
        <p:spPr>
          <a:xfrm flipV="1">
            <a:off x="4814664" y="3724367"/>
            <a:ext cx="3268664" cy="944470"/>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xmlns="" id="{6EC131CA-B8CC-28EB-34C8-600674216EB4}"/>
              </a:ext>
            </a:extLst>
          </p:cNvPr>
          <p:cNvCxnSpPr>
            <a:cxnSpLocks/>
          </p:cNvCxnSpPr>
          <p:nvPr/>
        </p:nvCxnSpPr>
        <p:spPr>
          <a:xfrm flipV="1">
            <a:off x="4814664" y="4056950"/>
            <a:ext cx="3356832" cy="665481"/>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2" name="正方形/長方形 41">
            <a:extLst>
              <a:ext uri="{FF2B5EF4-FFF2-40B4-BE49-F238E27FC236}">
                <a16:creationId xmlns:a16="http://schemas.microsoft.com/office/drawing/2014/main" xmlns="" id="{106E7873-52B6-62FE-449D-1AF2752628E6}"/>
              </a:ext>
            </a:extLst>
          </p:cNvPr>
          <p:cNvSpPr/>
          <p:nvPr/>
        </p:nvSpPr>
        <p:spPr>
          <a:xfrm rot="5400000">
            <a:off x="7329112" y="4928128"/>
            <a:ext cx="1024951" cy="117477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xmlns="" id="{7E2BBC33-4CE1-F0E0-BF49-E44EAC068F75}"/>
              </a:ext>
            </a:extLst>
          </p:cNvPr>
          <p:cNvSpPr/>
          <p:nvPr/>
        </p:nvSpPr>
        <p:spPr>
          <a:xfrm rot="5400000">
            <a:off x="6476722" y="4737084"/>
            <a:ext cx="1024951" cy="237429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xmlns="" id="{894D961F-DC2E-602D-F8C1-6ACDEC0C4CA8}"/>
              </a:ext>
            </a:extLst>
          </p:cNvPr>
          <p:cNvSpPr txBox="1"/>
          <p:nvPr/>
        </p:nvSpPr>
        <p:spPr>
          <a:xfrm>
            <a:off x="2345825" y="5094290"/>
            <a:ext cx="1274708" cy="369332"/>
          </a:xfrm>
          <a:prstGeom prst="rect">
            <a:avLst/>
          </a:prstGeom>
          <a:noFill/>
        </p:spPr>
        <p:txBody>
          <a:bodyPr wrap="none" rtlCol="0">
            <a:spAutoFit/>
          </a:bodyPr>
          <a:lstStyle/>
          <a:p>
            <a:r>
              <a:rPr kumimoji="1" lang="en-US" altLang="ja-JP" dirty="0" err="1">
                <a:solidFill>
                  <a:schemeClr val="bg1"/>
                </a:solidFill>
                <a:latin typeface="Hiragino Sans W4" panose="020B0400000000000000" pitchFamily="34" charset="-128"/>
                <a:ea typeface="Hiragino Sans W4" panose="020B0400000000000000" pitchFamily="34" charset="-128"/>
              </a:rPr>
              <a:t>PeVatron</a:t>
            </a:r>
            <a:endParaRPr kumimoji="1" lang="ja-JP" altLang="en-US">
              <a:solidFill>
                <a:schemeClr val="bg1"/>
              </a:solidFill>
              <a:latin typeface="Hiragino Sans W4" panose="020B0400000000000000" pitchFamily="34" charset="-128"/>
              <a:ea typeface="Hiragino Sans W4" panose="020B0400000000000000" pitchFamily="34" charset="-128"/>
            </a:endParaRPr>
          </a:p>
        </p:txBody>
      </p:sp>
      <p:sp>
        <p:nvSpPr>
          <p:cNvPr id="37" name="テキスト ボックス 36">
            <a:extLst>
              <a:ext uri="{FF2B5EF4-FFF2-40B4-BE49-F238E27FC236}">
                <a16:creationId xmlns:a16="http://schemas.microsoft.com/office/drawing/2014/main" xmlns="" id="{68B32870-FD75-3D2C-E298-BFD46B052722}"/>
              </a:ext>
            </a:extLst>
          </p:cNvPr>
          <p:cNvSpPr txBox="1"/>
          <p:nvPr/>
        </p:nvSpPr>
        <p:spPr>
          <a:xfrm>
            <a:off x="3937501" y="4938338"/>
            <a:ext cx="1072730" cy="369332"/>
          </a:xfrm>
          <a:prstGeom prst="rect">
            <a:avLst/>
          </a:prstGeom>
          <a:noFill/>
        </p:spPr>
        <p:txBody>
          <a:bodyPr wrap="none" rtlCol="0">
            <a:spAutoFit/>
          </a:bodyPr>
          <a:lstStyle/>
          <a:p>
            <a:r>
              <a:rPr lang="en-US" altLang="ja-JP" dirty="0" err="1">
                <a:solidFill>
                  <a:schemeClr val="bg1"/>
                </a:solidFill>
                <a:latin typeface="Hiragino Sans W4" panose="020B0400000000000000" pitchFamily="34" charset="-128"/>
                <a:ea typeface="Hiragino Sans W4" panose="020B0400000000000000" pitchFamily="34" charset="-128"/>
              </a:rPr>
              <a:t>PeV</a:t>
            </a:r>
            <a:r>
              <a:rPr lang="en-US" altLang="ja-JP" dirty="0">
                <a:solidFill>
                  <a:schemeClr val="bg1"/>
                </a:solidFill>
                <a:latin typeface="Hiragino Sans W4" panose="020B0400000000000000" pitchFamily="34" charset="-128"/>
                <a:ea typeface="Hiragino Sans W4" panose="020B0400000000000000" pitchFamily="34" charset="-128"/>
              </a:rPr>
              <a:t> CR</a:t>
            </a:r>
            <a:endParaRPr kumimoji="1" lang="ja-JP" altLang="en-US">
              <a:solidFill>
                <a:schemeClr val="bg1"/>
              </a:solidFill>
              <a:latin typeface="Hiragino Sans W4" panose="020B0400000000000000" pitchFamily="34" charset="-128"/>
              <a:ea typeface="Hiragino Sans W4" panose="020B0400000000000000" pitchFamily="34" charset="-128"/>
            </a:endParaRPr>
          </a:p>
        </p:txBody>
      </p:sp>
      <p:sp>
        <p:nvSpPr>
          <p:cNvPr id="17" name="テキスト ボックス 16">
            <a:extLst>
              <a:ext uri="{FF2B5EF4-FFF2-40B4-BE49-F238E27FC236}">
                <a16:creationId xmlns:a16="http://schemas.microsoft.com/office/drawing/2014/main" xmlns="" id="{C950D7A2-CED2-AA4F-C52A-4640472E73ED}"/>
              </a:ext>
            </a:extLst>
          </p:cNvPr>
          <p:cNvSpPr txBox="1"/>
          <p:nvPr/>
        </p:nvSpPr>
        <p:spPr>
          <a:xfrm>
            <a:off x="1376868" y="-8467"/>
            <a:ext cx="5774338" cy="553998"/>
          </a:xfrm>
          <a:prstGeom prst="rect">
            <a:avLst/>
          </a:prstGeom>
          <a:noFill/>
        </p:spPr>
        <p:txBody>
          <a:bodyPr wrap="none" rtlCol="0">
            <a:spAutoFit/>
          </a:bodyPr>
          <a:lstStyle/>
          <a:p>
            <a:r>
              <a:rPr kumimoji="1" lang="en-US" altLang="ja-JP" sz="3000" dirty="0">
                <a:solidFill>
                  <a:schemeClr val="bg1"/>
                </a:solidFill>
                <a:latin typeface="Hiragino Sans W4" panose="020B0400000000000000" pitchFamily="34" charset="-128"/>
                <a:ea typeface="Hiragino Sans W4" panose="020B0400000000000000" pitchFamily="34" charset="-128"/>
              </a:rPr>
              <a:t>Methodology of Observation</a:t>
            </a:r>
            <a:endParaRPr kumimoji="1" lang="ja-JP" altLang="en-US" sz="3000">
              <a:solidFill>
                <a:schemeClr val="bg1"/>
              </a:solidFill>
              <a:latin typeface="Hiragino Sans W4" panose="020B0400000000000000" pitchFamily="34" charset="-128"/>
              <a:ea typeface="Hiragino Sans W4" panose="020B0400000000000000" pitchFamily="34" charset="-128"/>
            </a:endParaRPr>
          </a:p>
        </p:txBody>
      </p:sp>
      <p:sp>
        <p:nvSpPr>
          <p:cNvPr id="36" name="正方形/長方形 35">
            <a:extLst>
              <a:ext uri="{FF2B5EF4-FFF2-40B4-BE49-F238E27FC236}">
                <a16:creationId xmlns:a16="http://schemas.microsoft.com/office/drawing/2014/main" xmlns="" id="{C1320D33-2C67-79FC-2223-A23B49FCB526}"/>
              </a:ext>
            </a:extLst>
          </p:cNvPr>
          <p:cNvSpPr/>
          <p:nvPr/>
        </p:nvSpPr>
        <p:spPr>
          <a:xfrm>
            <a:off x="7754733" y="3503573"/>
            <a:ext cx="843672" cy="907239"/>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8" name="正方形/長方形 37">
            <a:extLst>
              <a:ext uri="{FF2B5EF4-FFF2-40B4-BE49-F238E27FC236}">
                <a16:creationId xmlns:a16="http://schemas.microsoft.com/office/drawing/2014/main" xmlns="" id="{16DB4066-E71F-FF87-C0F4-4BD17D4B7393}"/>
              </a:ext>
            </a:extLst>
          </p:cNvPr>
          <p:cNvSpPr/>
          <p:nvPr/>
        </p:nvSpPr>
        <p:spPr>
          <a:xfrm>
            <a:off x="7746266" y="2532550"/>
            <a:ext cx="843672" cy="907239"/>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xmlns="" id="{847895E0-EBFD-66D8-5058-6EFF8BB4FBE8}"/>
              </a:ext>
            </a:extLst>
          </p:cNvPr>
          <p:cNvSpPr txBox="1"/>
          <p:nvPr/>
        </p:nvSpPr>
        <p:spPr>
          <a:xfrm>
            <a:off x="7649833" y="4456333"/>
            <a:ext cx="2929007" cy="523220"/>
          </a:xfrm>
          <a:prstGeom prst="rect">
            <a:avLst/>
          </a:prstGeom>
          <a:noFill/>
          <a:ln>
            <a:noFill/>
          </a:ln>
        </p:spPr>
        <p:txBody>
          <a:bodyPr wrap="none" rtlCol="0">
            <a:spAutoFit/>
          </a:bodyPr>
          <a:lstStyle/>
          <a:p>
            <a:r>
              <a:rPr lang="en-US" altLang="ja-JP" sz="2800" b="1" dirty="0">
                <a:solidFill>
                  <a:srgbClr val="FF0000"/>
                </a:solidFill>
                <a:latin typeface="Hiragino Sans W4" panose="020B0400000000000000" pitchFamily="34" charset="-128"/>
                <a:ea typeface="Hiragino Sans W4" panose="020B0400000000000000" pitchFamily="34" charset="-128"/>
              </a:rPr>
              <a:t>Source </a:t>
            </a:r>
            <a:r>
              <a:rPr lang="en-US" altLang="ja-JP" sz="2800" b="1" dirty="0" err="1">
                <a:solidFill>
                  <a:srgbClr val="FF0000"/>
                </a:solidFill>
                <a:latin typeface="Hiragino Sans W4" panose="020B0400000000000000" pitchFamily="34" charset="-128"/>
                <a:ea typeface="Hiragino Sans W4" panose="020B0400000000000000" pitchFamily="34" charset="-128"/>
              </a:rPr>
              <a:t>γ</a:t>
            </a:r>
            <a:r>
              <a:rPr lang="en-US" altLang="ja-JP" sz="2800" b="1" dirty="0">
                <a:solidFill>
                  <a:srgbClr val="FF0000"/>
                </a:solidFill>
                <a:latin typeface="Hiragino Sans W4" panose="020B0400000000000000" pitchFamily="34" charset="-128"/>
                <a:ea typeface="Hiragino Sans W4" panose="020B0400000000000000" pitchFamily="34" charset="-128"/>
              </a:rPr>
              <a:t> rays</a:t>
            </a:r>
          </a:p>
        </p:txBody>
      </p:sp>
      <p:pic>
        <p:nvPicPr>
          <p:cNvPr id="43" name="Picture 6" descr="雲のイラスト素材！天気のアイコンに自然のデザインに☆ - チコデザ">
            <a:extLst>
              <a:ext uri="{FF2B5EF4-FFF2-40B4-BE49-F238E27FC236}">
                <a16:creationId xmlns:a16="http://schemas.microsoft.com/office/drawing/2014/main" xmlns="" id="{6168BC9E-6EF8-2DEA-FF99-53B9DBF009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845" y="2779367"/>
            <a:ext cx="846666" cy="846666"/>
          </a:xfrm>
          <a:prstGeom prst="rect">
            <a:avLst/>
          </a:prstGeom>
          <a:noFill/>
          <a:extLst>
            <a:ext uri="{909E8E84-426E-40dd-AFC4-6F175D3DCCD1}">
              <a14:hiddenFill xmlns:a14="http://schemas.microsoft.com/office/drawing/2010/main">
                <a:solidFill>
                  <a:srgbClr val="FFFFFF"/>
                </a:solidFill>
              </a14:hiddenFill>
            </a:ext>
          </a:extLst>
        </p:spPr>
      </p:pic>
      <p:pic>
        <p:nvPicPr>
          <p:cNvPr id="44" name="図 43">
            <a:extLst>
              <a:ext uri="{FF2B5EF4-FFF2-40B4-BE49-F238E27FC236}">
                <a16:creationId xmlns:a16="http://schemas.microsoft.com/office/drawing/2014/main" xmlns="" id="{E7DE94C2-C47A-10DD-F726-E703BB678E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923619" y="3315169"/>
            <a:ext cx="355783" cy="355783"/>
          </a:xfrm>
          <a:prstGeom prst="rect">
            <a:avLst/>
          </a:prstGeom>
        </p:spPr>
      </p:pic>
      <p:cxnSp>
        <p:nvCxnSpPr>
          <p:cNvPr id="45" name="直線矢印コネクタ 44">
            <a:extLst>
              <a:ext uri="{FF2B5EF4-FFF2-40B4-BE49-F238E27FC236}">
                <a16:creationId xmlns:a16="http://schemas.microsoft.com/office/drawing/2014/main" xmlns="" id="{0252E87A-4D43-A9EE-37DE-F3EE517C8963}"/>
              </a:ext>
            </a:extLst>
          </p:cNvPr>
          <p:cNvCxnSpPr>
            <a:cxnSpLocks/>
          </p:cNvCxnSpPr>
          <p:nvPr/>
        </p:nvCxnSpPr>
        <p:spPr>
          <a:xfrm flipV="1">
            <a:off x="6233125" y="2957967"/>
            <a:ext cx="1696905" cy="484928"/>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xmlns="" id="{8C57F83C-4E04-AE5F-CC3A-ECEE0265A3CE}"/>
              </a:ext>
            </a:extLst>
          </p:cNvPr>
          <p:cNvCxnSpPr>
            <a:cxnSpLocks/>
          </p:cNvCxnSpPr>
          <p:nvPr/>
        </p:nvCxnSpPr>
        <p:spPr>
          <a:xfrm flipV="1">
            <a:off x="6233125" y="3261118"/>
            <a:ext cx="1725650" cy="235371"/>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xmlns="" id="{EDB26850-4CE1-A35A-68E2-F2C04435D9EC}"/>
              </a:ext>
            </a:extLst>
          </p:cNvPr>
          <p:cNvSpPr txBox="1"/>
          <p:nvPr/>
        </p:nvSpPr>
        <p:spPr>
          <a:xfrm>
            <a:off x="7859064" y="2990267"/>
            <a:ext cx="601214" cy="461665"/>
          </a:xfrm>
          <a:prstGeom prst="rect">
            <a:avLst/>
          </a:prstGeom>
          <a:noFill/>
        </p:spPr>
        <p:txBody>
          <a:bodyPr wrap="square">
            <a:spAutoFit/>
          </a:bodyPr>
          <a:lstStyle/>
          <a:p>
            <a:r>
              <a:rPr lang="en-US" altLang="ja-JP" sz="2400" dirty="0" err="1">
                <a:solidFill>
                  <a:srgbClr val="FFFF00"/>
                </a:solidFill>
                <a:latin typeface="Hiragino Sans W4" panose="020B0400000000000000" pitchFamily="34" charset="-128"/>
                <a:ea typeface="Hiragino Sans W4" panose="020B0400000000000000" pitchFamily="34" charset="-128"/>
              </a:rPr>
              <a:t>γ</a:t>
            </a:r>
            <a:endParaRPr lang="ja-JP" altLang="en-US" sz="2400"/>
          </a:p>
        </p:txBody>
      </p:sp>
      <p:sp>
        <p:nvSpPr>
          <p:cNvPr id="50" name="テキスト ボックス 49">
            <a:extLst>
              <a:ext uri="{FF2B5EF4-FFF2-40B4-BE49-F238E27FC236}">
                <a16:creationId xmlns:a16="http://schemas.microsoft.com/office/drawing/2014/main" xmlns="" id="{4054ED4B-5B16-4A47-4823-C76C57C076EB}"/>
              </a:ext>
            </a:extLst>
          </p:cNvPr>
          <p:cNvSpPr txBox="1"/>
          <p:nvPr/>
        </p:nvSpPr>
        <p:spPr>
          <a:xfrm>
            <a:off x="7851899" y="2682565"/>
            <a:ext cx="527993" cy="461665"/>
          </a:xfrm>
          <a:prstGeom prst="rect">
            <a:avLst/>
          </a:prstGeom>
          <a:noFill/>
        </p:spPr>
        <p:txBody>
          <a:bodyPr wrap="square">
            <a:spAutoFit/>
          </a:bodyPr>
          <a:lstStyle/>
          <a:p>
            <a:r>
              <a:rPr lang="en-US" altLang="ja-JP" sz="2400" dirty="0" err="1">
                <a:solidFill>
                  <a:srgbClr val="FFFF00"/>
                </a:solidFill>
                <a:latin typeface="Hiragino Sans W4" panose="020B0400000000000000" pitchFamily="34" charset="-128"/>
                <a:ea typeface="Hiragino Sans W4" panose="020B0400000000000000" pitchFamily="34" charset="-128"/>
              </a:rPr>
              <a:t>γ</a:t>
            </a:r>
            <a:endParaRPr lang="ja-JP" altLang="en-US" sz="2400"/>
          </a:p>
        </p:txBody>
      </p:sp>
      <p:sp>
        <p:nvSpPr>
          <p:cNvPr id="51" name="円/楕円 50">
            <a:extLst>
              <a:ext uri="{FF2B5EF4-FFF2-40B4-BE49-F238E27FC236}">
                <a16:creationId xmlns:a16="http://schemas.microsoft.com/office/drawing/2014/main" xmlns="" id="{34EC89C7-2547-6383-2875-45D4526A0534}"/>
              </a:ext>
            </a:extLst>
          </p:cNvPr>
          <p:cNvSpPr>
            <a:spLocks noChangeAspect="1"/>
          </p:cNvSpPr>
          <p:nvPr/>
        </p:nvSpPr>
        <p:spPr>
          <a:xfrm>
            <a:off x="5714931" y="3460652"/>
            <a:ext cx="251999" cy="251999"/>
          </a:xfrm>
          <a:prstGeom prst="ellipse">
            <a:avLst/>
          </a:prstGeom>
          <a:solidFill>
            <a:srgbClr val="948EE6"/>
          </a:solidFill>
          <a:ln>
            <a:solidFill>
              <a:srgbClr val="948E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xmlns="" id="{89C1716C-1E01-EC06-2F84-A33CB38913D4}"/>
              </a:ext>
            </a:extLst>
          </p:cNvPr>
          <p:cNvSpPr/>
          <p:nvPr/>
        </p:nvSpPr>
        <p:spPr>
          <a:xfrm>
            <a:off x="7731448" y="2041459"/>
            <a:ext cx="2235934" cy="43029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xmlns="" id="{A5E1E239-178C-F3F4-F1B2-38606A35E612}"/>
              </a:ext>
            </a:extLst>
          </p:cNvPr>
          <p:cNvSpPr txBox="1"/>
          <p:nvPr/>
        </p:nvSpPr>
        <p:spPr>
          <a:xfrm>
            <a:off x="7641003" y="1986365"/>
            <a:ext cx="2884123" cy="523220"/>
          </a:xfrm>
          <a:prstGeom prst="rect">
            <a:avLst/>
          </a:prstGeom>
          <a:noFill/>
        </p:spPr>
        <p:txBody>
          <a:bodyPr wrap="none" rtlCol="0">
            <a:spAutoFit/>
          </a:bodyPr>
          <a:lstStyle/>
          <a:p>
            <a:r>
              <a:rPr lang="en-US" altLang="ja-JP" sz="2800" dirty="0">
                <a:solidFill>
                  <a:srgbClr val="FF0000"/>
                </a:solidFill>
                <a:latin typeface="Hiragino Sans W4" panose="020B0400000000000000" pitchFamily="34" charset="-128"/>
                <a:ea typeface="Hiragino Sans W4" panose="020B0400000000000000" pitchFamily="34" charset="-128"/>
              </a:rPr>
              <a:t>Diffuse </a:t>
            </a:r>
            <a:r>
              <a:rPr lang="en-US" altLang="ja-JP" sz="2800" dirty="0" err="1">
                <a:solidFill>
                  <a:srgbClr val="FF0000"/>
                </a:solidFill>
                <a:latin typeface="Hiragino Sans W4" panose="020B0400000000000000" pitchFamily="34" charset="-128"/>
                <a:ea typeface="Hiragino Sans W4" panose="020B0400000000000000" pitchFamily="34" charset="-128"/>
              </a:rPr>
              <a:t>γ</a:t>
            </a:r>
            <a:r>
              <a:rPr lang="ja-JP" altLang="en-US" sz="2800">
                <a:solidFill>
                  <a:srgbClr val="FF0000"/>
                </a:solidFill>
                <a:latin typeface="Hiragino Sans W4" panose="020B0400000000000000" pitchFamily="34" charset="-128"/>
                <a:ea typeface="Hiragino Sans W4" panose="020B0400000000000000" pitchFamily="34" charset="-128"/>
              </a:rPr>
              <a:t> </a:t>
            </a:r>
            <a:r>
              <a:rPr lang="en-US" altLang="ja-JP" sz="2800" dirty="0">
                <a:solidFill>
                  <a:srgbClr val="FF0000"/>
                </a:solidFill>
                <a:latin typeface="Hiragino Sans W4" panose="020B0400000000000000" pitchFamily="34" charset="-128"/>
                <a:ea typeface="Hiragino Sans W4" panose="020B0400000000000000" pitchFamily="34" charset="-128"/>
              </a:rPr>
              <a:t>rays</a:t>
            </a:r>
          </a:p>
        </p:txBody>
      </p:sp>
      <p:sp>
        <p:nvSpPr>
          <p:cNvPr id="41" name="テキスト ボックス 40">
            <a:extLst>
              <a:ext uri="{FF2B5EF4-FFF2-40B4-BE49-F238E27FC236}">
                <a16:creationId xmlns:a16="http://schemas.microsoft.com/office/drawing/2014/main" xmlns="" id="{581F6BB3-41E4-2F40-0A44-D030B2B9EEE5}"/>
              </a:ext>
            </a:extLst>
          </p:cNvPr>
          <p:cNvSpPr txBox="1"/>
          <p:nvPr/>
        </p:nvSpPr>
        <p:spPr>
          <a:xfrm>
            <a:off x="8069011" y="3830790"/>
            <a:ext cx="601214" cy="461665"/>
          </a:xfrm>
          <a:prstGeom prst="rect">
            <a:avLst/>
          </a:prstGeom>
          <a:noFill/>
        </p:spPr>
        <p:txBody>
          <a:bodyPr wrap="square">
            <a:spAutoFit/>
          </a:bodyPr>
          <a:lstStyle/>
          <a:p>
            <a:r>
              <a:rPr lang="en-US" altLang="ja-JP" sz="2400" dirty="0" err="1">
                <a:solidFill>
                  <a:srgbClr val="FFFF00"/>
                </a:solidFill>
                <a:latin typeface="Hiragino Sans W4" panose="020B0400000000000000" pitchFamily="34" charset="-128"/>
                <a:ea typeface="Hiragino Sans W4" panose="020B0400000000000000" pitchFamily="34" charset="-128"/>
              </a:rPr>
              <a:t>γ</a:t>
            </a:r>
            <a:endParaRPr lang="ja-JP" altLang="en-US" sz="2400"/>
          </a:p>
        </p:txBody>
      </p:sp>
      <p:sp>
        <p:nvSpPr>
          <p:cNvPr id="52" name="テキスト ボックス 51">
            <a:extLst>
              <a:ext uri="{FF2B5EF4-FFF2-40B4-BE49-F238E27FC236}">
                <a16:creationId xmlns:a16="http://schemas.microsoft.com/office/drawing/2014/main" xmlns="" id="{BB189F9F-E74E-BA8D-2BCA-EC9880C5C378}"/>
              </a:ext>
            </a:extLst>
          </p:cNvPr>
          <p:cNvSpPr txBox="1"/>
          <p:nvPr/>
        </p:nvSpPr>
        <p:spPr>
          <a:xfrm>
            <a:off x="7958503" y="3449319"/>
            <a:ext cx="527993" cy="461665"/>
          </a:xfrm>
          <a:prstGeom prst="rect">
            <a:avLst/>
          </a:prstGeom>
          <a:noFill/>
        </p:spPr>
        <p:txBody>
          <a:bodyPr wrap="square">
            <a:spAutoFit/>
          </a:bodyPr>
          <a:lstStyle/>
          <a:p>
            <a:r>
              <a:rPr lang="en-US" altLang="ja-JP" sz="2400" dirty="0" err="1">
                <a:solidFill>
                  <a:srgbClr val="FFFF00"/>
                </a:solidFill>
                <a:latin typeface="Hiragino Sans W4" panose="020B0400000000000000" pitchFamily="34" charset="-128"/>
                <a:ea typeface="Hiragino Sans W4" panose="020B0400000000000000" pitchFamily="34" charset="-128"/>
              </a:rPr>
              <a:t>γ</a:t>
            </a:r>
            <a:endParaRPr lang="ja-JP" altLang="en-US" sz="2400"/>
          </a:p>
        </p:txBody>
      </p:sp>
      <p:sp>
        <p:nvSpPr>
          <p:cNvPr id="46" name="スライド番号プレースホルダー 45">
            <a:extLst>
              <a:ext uri="{FF2B5EF4-FFF2-40B4-BE49-F238E27FC236}">
                <a16:creationId xmlns:a16="http://schemas.microsoft.com/office/drawing/2014/main" xmlns="" id="{33F6D3BC-1945-D1FA-F4EF-B2C1F1F351A3}"/>
              </a:ext>
            </a:extLst>
          </p:cNvPr>
          <p:cNvSpPr>
            <a:spLocks noGrp="1"/>
          </p:cNvSpPr>
          <p:nvPr>
            <p:ph type="sldNum" sz="quarter" idx="12"/>
          </p:nvPr>
        </p:nvSpPr>
        <p:spPr/>
        <p:txBody>
          <a:bodyPr/>
          <a:lstStyle/>
          <a:p>
            <a:fld id="{7391B0E1-8AAF-844E-991B-0815B82E6915}" type="slidenum">
              <a:rPr kumimoji="1" lang="ja-JP" altLang="en-US" smtClean="0"/>
              <a:t>8</a:t>
            </a:fld>
            <a:endParaRPr kumimoji="1" lang="ja-JP" altLang="en-US"/>
          </a:p>
        </p:txBody>
      </p:sp>
    </p:spTree>
    <p:extLst>
      <p:ext uri="{BB962C8B-B14F-4D97-AF65-F5344CB8AC3E}">
        <p14:creationId xmlns:p14="http://schemas.microsoft.com/office/powerpoint/2010/main" val="2976420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xmlns="" id="{6F5B55E3-A74F-34EE-911E-2CC48DE51576}"/>
              </a:ext>
            </a:extLst>
          </p:cNvPr>
          <p:cNvPicPr>
            <a:picLocks noChangeAspect="1" noChangeArrowheads="1"/>
          </p:cNvPicPr>
          <p:nvPr/>
        </p:nvPicPr>
        <p:blipFill>
          <a:blip r:embed="rId3" cstate="print"/>
          <a:srcRect/>
          <a:stretch>
            <a:fillRect/>
          </a:stretch>
        </p:blipFill>
        <p:spPr bwMode="auto">
          <a:xfrm>
            <a:off x="42041" y="0"/>
            <a:ext cx="12118428" cy="3357579"/>
          </a:xfrm>
          <a:prstGeom prst="rect">
            <a:avLst/>
          </a:prstGeom>
          <a:noFill/>
          <a:ln w="25400">
            <a:noFill/>
            <a:miter lim="800000"/>
            <a:headEnd/>
            <a:tailEnd/>
          </a:ln>
        </p:spPr>
      </p:pic>
      <p:pic>
        <p:nvPicPr>
          <p:cNvPr id="5" name="図 4">
            <a:extLst>
              <a:ext uri="{FF2B5EF4-FFF2-40B4-BE49-F238E27FC236}">
                <a16:creationId xmlns:a16="http://schemas.microsoft.com/office/drawing/2014/main" xmlns="" id="{21DE513D-A747-234A-4658-591C48731651}"/>
              </a:ext>
            </a:extLst>
          </p:cNvPr>
          <p:cNvPicPr>
            <a:picLocks noChangeAspect="1"/>
          </p:cNvPicPr>
          <p:nvPr/>
        </p:nvPicPr>
        <p:blipFill>
          <a:blip r:embed="rId4"/>
          <a:stretch>
            <a:fillRect/>
          </a:stretch>
        </p:blipFill>
        <p:spPr>
          <a:xfrm>
            <a:off x="9007608" y="252260"/>
            <a:ext cx="1660392" cy="1171345"/>
          </a:xfrm>
          <a:prstGeom prst="rect">
            <a:avLst/>
          </a:prstGeom>
        </p:spPr>
      </p:pic>
      <p:sp>
        <p:nvSpPr>
          <p:cNvPr id="8" name="テキスト ボックス 7">
            <a:extLst>
              <a:ext uri="{FF2B5EF4-FFF2-40B4-BE49-F238E27FC236}">
                <a16:creationId xmlns:a16="http://schemas.microsoft.com/office/drawing/2014/main" xmlns="" id="{20ACEA05-AD03-48FA-A354-41DE573DECA4}"/>
              </a:ext>
            </a:extLst>
          </p:cNvPr>
          <p:cNvSpPr txBox="1"/>
          <p:nvPr/>
        </p:nvSpPr>
        <p:spPr>
          <a:xfrm>
            <a:off x="31531" y="3000209"/>
            <a:ext cx="6793812" cy="369332"/>
          </a:xfrm>
          <a:prstGeom prst="rect">
            <a:avLst/>
          </a:prstGeom>
          <a:noFill/>
        </p:spPr>
        <p:txBody>
          <a:bodyPr wrap="square">
            <a:spAutoFit/>
          </a:bodyPr>
          <a:lstStyle/>
          <a:p>
            <a:r>
              <a:rPr lang="en-US" altLang="ja-JP" b="1" dirty="0">
                <a:solidFill>
                  <a:schemeClr val="bg1"/>
                </a:solidFill>
                <a:latin typeface="Hiragino Sans W3" charset="-128"/>
                <a:ea typeface="Hiragino Sans W3" charset="-128"/>
                <a:cs typeface="Hiragino Sans W3" charset="-128"/>
              </a:rPr>
              <a:t>Tibet, China(90.522</a:t>
            </a:r>
            <a:r>
              <a:rPr lang="en-US" altLang="ja-JP" b="1" baseline="50000" dirty="0">
                <a:solidFill>
                  <a:schemeClr val="bg1"/>
                </a:solidFill>
                <a:latin typeface="Hiragino Sans W3" charset="-128"/>
                <a:ea typeface="Hiragino Sans W3" charset="-128"/>
                <a:cs typeface="Hiragino Sans W3" charset="-128"/>
              </a:rPr>
              <a:t>o</a:t>
            </a:r>
            <a:r>
              <a:rPr lang="en-US" altLang="ja-JP" b="1" dirty="0">
                <a:solidFill>
                  <a:schemeClr val="bg1"/>
                </a:solidFill>
                <a:latin typeface="Hiragino Sans W3" charset="-128"/>
                <a:ea typeface="Hiragino Sans W3" charset="-128"/>
                <a:cs typeface="Hiragino Sans W3" charset="-128"/>
              </a:rPr>
              <a:t>E, 30.102</a:t>
            </a:r>
            <a:r>
              <a:rPr lang="en-US" altLang="ja-JP" b="1" baseline="40000" dirty="0">
                <a:solidFill>
                  <a:schemeClr val="bg1"/>
                </a:solidFill>
                <a:latin typeface="Hiragino Sans W3" charset="-128"/>
                <a:ea typeface="Hiragino Sans W3" charset="-128"/>
                <a:cs typeface="Hiragino Sans W3" charset="-128"/>
              </a:rPr>
              <a:t>o</a:t>
            </a:r>
            <a:r>
              <a:rPr lang="en-US" altLang="ja-JP" b="1" dirty="0">
                <a:solidFill>
                  <a:schemeClr val="bg1"/>
                </a:solidFill>
                <a:latin typeface="Hiragino Sans W3" charset="-128"/>
                <a:ea typeface="Hiragino Sans W3" charset="-128"/>
                <a:cs typeface="Hiragino Sans W3" charset="-128"/>
              </a:rPr>
              <a:t>N) 4,300 m </a:t>
            </a:r>
            <a:r>
              <a:rPr lang="en-US" altLang="ja-JP" b="1" dirty="0" err="1">
                <a:solidFill>
                  <a:schemeClr val="bg1"/>
                </a:solidFill>
                <a:latin typeface="Hiragino Sans W3" charset="-128"/>
                <a:ea typeface="Hiragino Sans W3" charset="-128"/>
                <a:cs typeface="Hiragino Sans W3" charset="-128"/>
              </a:rPr>
              <a:t>a.s.l</a:t>
            </a:r>
            <a:r>
              <a:rPr lang="en-US" altLang="ja-JP" b="1" dirty="0">
                <a:solidFill>
                  <a:schemeClr val="bg1"/>
                </a:solidFill>
                <a:latin typeface="Hiragino Sans W3" charset="-128"/>
                <a:ea typeface="Hiragino Sans W3" charset="-128"/>
                <a:cs typeface="Hiragino Sans W3" charset="-128"/>
              </a:rPr>
              <a:t>.</a:t>
            </a:r>
            <a:endParaRPr lang="en-US" altLang="ja-JP" b="1" u="sng" dirty="0">
              <a:solidFill>
                <a:schemeClr val="bg1"/>
              </a:solidFill>
              <a:latin typeface="Hiragino Sans W3" charset="-128"/>
              <a:ea typeface="Hiragino Sans W3" charset="-128"/>
              <a:cs typeface="Hiragino Sans W3" charset="-128"/>
            </a:endParaRPr>
          </a:p>
        </p:txBody>
      </p:sp>
      <p:sp>
        <p:nvSpPr>
          <p:cNvPr id="9" name="テキスト ボックス 8">
            <a:extLst>
              <a:ext uri="{FF2B5EF4-FFF2-40B4-BE49-F238E27FC236}">
                <a16:creationId xmlns:a16="http://schemas.microsoft.com/office/drawing/2014/main" xmlns="" id="{174C2569-CC9D-A3AB-E790-7315EF418265}"/>
              </a:ext>
            </a:extLst>
          </p:cNvPr>
          <p:cNvSpPr txBox="1"/>
          <p:nvPr/>
        </p:nvSpPr>
        <p:spPr>
          <a:xfrm>
            <a:off x="0" y="0"/>
            <a:ext cx="4522392" cy="553998"/>
          </a:xfrm>
          <a:prstGeom prst="rect">
            <a:avLst/>
          </a:prstGeom>
          <a:noFill/>
        </p:spPr>
        <p:txBody>
          <a:bodyPr wrap="none" rtlCol="0">
            <a:spAutoFit/>
          </a:bodyPr>
          <a:lstStyle/>
          <a:p>
            <a:r>
              <a:rPr kumimoji="1" lang="en-US" altLang="ja-JP" sz="3000" dirty="0">
                <a:solidFill>
                  <a:schemeClr val="bg1"/>
                </a:solidFill>
                <a:latin typeface="Hiragino Sans W4" panose="020B0400000000000000" pitchFamily="34" charset="-128"/>
                <a:ea typeface="Hiragino Sans W4" panose="020B0400000000000000" pitchFamily="34" charset="-128"/>
              </a:rPr>
              <a:t>Tibet air shower array</a:t>
            </a:r>
            <a:endParaRPr kumimoji="1" lang="ja-JP" altLang="en-US" sz="3000">
              <a:solidFill>
                <a:schemeClr val="bg1"/>
              </a:solidFill>
              <a:latin typeface="Hiragino Sans W4" panose="020B0400000000000000" pitchFamily="34" charset="-128"/>
              <a:ea typeface="Hiragino Sans W4" panose="020B0400000000000000" pitchFamily="34" charset="-128"/>
            </a:endParaRPr>
          </a:p>
        </p:txBody>
      </p:sp>
      <p:sp>
        <p:nvSpPr>
          <p:cNvPr id="13" name="テキスト ボックス 12">
            <a:extLst>
              <a:ext uri="{FF2B5EF4-FFF2-40B4-BE49-F238E27FC236}">
                <a16:creationId xmlns:a16="http://schemas.microsoft.com/office/drawing/2014/main" xmlns="" id="{FF1E8EAD-BD87-6436-DEF5-1628949E78C3}"/>
              </a:ext>
            </a:extLst>
          </p:cNvPr>
          <p:cNvSpPr txBox="1"/>
          <p:nvPr/>
        </p:nvSpPr>
        <p:spPr>
          <a:xfrm>
            <a:off x="2941931" y="4113656"/>
            <a:ext cx="6308137" cy="1823576"/>
          </a:xfrm>
          <a:prstGeom prst="rect">
            <a:avLst/>
          </a:prstGeom>
          <a:noFill/>
        </p:spPr>
        <p:txBody>
          <a:bodyPr wrap="none" rtlCol="0">
            <a:spAutoFit/>
          </a:bodyPr>
          <a:lstStyle/>
          <a:p>
            <a:pPr marL="285750" indent="-285750">
              <a:spcAft>
                <a:spcPts val="300"/>
              </a:spcAft>
              <a:buFont typeface="Wingdings" pitchFamily="2" charset="2"/>
              <a:buChar char="ü"/>
            </a:pPr>
            <a:r>
              <a:rPr lang="en-US" altLang="ja-JP" sz="2000" dirty="0">
                <a:latin typeface="Hiragino Sans W4" panose="020B0400000000000000" pitchFamily="34" charset="-128"/>
                <a:ea typeface="Hiragino Sans W4" panose="020B0400000000000000" pitchFamily="34" charset="-128"/>
              </a:rPr>
              <a:t>Air shower array operating since 1990</a:t>
            </a:r>
          </a:p>
          <a:p>
            <a:pPr marL="285750" indent="-285750">
              <a:spcBef>
                <a:spcPts val="1000"/>
              </a:spcBef>
              <a:spcAft>
                <a:spcPts val="300"/>
              </a:spcAft>
              <a:buFont typeface="Wingdings" pitchFamily="2" charset="2"/>
              <a:buChar char="ü"/>
            </a:pPr>
            <a:r>
              <a:rPr lang="en-US" altLang="ja-JP" sz="2000" dirty="0">
                <a:latin typeface="Hiragino Sans W4" panose="020B0400000000000000" pitchFamily="34" charset="-128"/>
                <a:ea typeface="Hiragino Sans W4" panose="020B0400000000000000" pitchFamily="34" charset="-128"/>
              </a:rPr>
              <a:t>Wide F.O.V. (~ 2 </a:t>
            </a:r>
            <a:r>
              <a:rPr lang="en-US" altLang="ja-JP" sz="2000" dirty="0" err="1">
                <a:latin typeface="Hiragino Sans W4" panose="020B0400000000000000" pitchFamily="34" charset="-128"/>
                <a:ea typeface="Hiragino Sans W4" panose="020B0400000000000000" pitchFamily="34" charset="-128"/>
              </a:rPr>
              <a:t>sr</a:t>
            </a:r>
            <a:r>
              <a:rPr lang="en-US" altLang="ja-JP" sz="2000" dirty="0">
                <a:latin typeface="Hiragino Sans W4" panose="020B0400000000000000" pitchFamily="34" charset="-128"/>
                <a:ea typeface="Hiragino Sans W4" panose="020B0400000000000000" pitchFamily="34" charset="-128"/>
              </a:rPr>
              <a:t>) &amp; high duty cycle (&gt;90%)</a:t>
            </a:r>
          </a:p>
          <a:p>
            <a:pPr marL="285750" indent="-285750">
              <a:spcBef>
                <a:spcPts val="1000"/>
              </a:spcBef>
              <a:spcAft>
                <a:spcPts val="300"/>
              </a:spcAft>
              <a:buFont typeface="Wingdings" pitchFamily="2" charset="2"/>
              <a:buChar char="ü"/>
            </a:pPr>
            <a:r>
              <a:rPr lang="en-US" altLang="ja-JP" sz="2000" dirty="0">
                <a:latin typeface="Hiragino Sans W4" panose="020B0400000000000000" pitchFamily="34" charset="-128"/>
                <a:ea typeface="Hiragino Sans W4" panose="020B0400000000000000" pitchFamily="34" charset="-128"/>
              </a:rPr>
              <a:t>Angular resolution</a:t>
            </a:r>
            <a:r>
              <a:rPr lang="ja-JP" altLang="en-US" sz="2000">
                <a:latin typeface="Hiragino Sans W4" panose="020B0400000000000000" pitchFamily="34" charset="-128"/>
                <a:ea typeface="Hiragino Sans W4" panose="020B0400000000000000" pitchFamily="34" charset="-128"/>
              </a:rPr>
              <a:t>：</a:t>
            </a:r>
            <a:r>
              <a:rPr lang="en-US" altLang="ja-JP" sz="2000" dirty="0">
                <a:latin typeface="Hiragino Sans W4" panose="020B0400000000000000" pitchFamily="34" charset="-128"/>
                <a:ea typeface="Hiragino Sans W4" panose="020B0400000000000000" pitchFamily="34" charset="-128"/>
              </a:rPr>
              <a:t>0.2° for 100TeV </a:t>
            </a:r>
            <a:r>
              <a:rPr lang="en-US" altLang="ja-JP" sz="2000" dirty="0" err="1">
                <a:latin typeface="Hiragino Sans W4" panose="020B0400000000000000" pitchFamily="34" charset="-128"/>
                <a:ea typeface="Hiragino Sans W4" panose="020B0400000000000000" pitchFamily="34" charset="-128"/>
              </a:rPr>
              <a:t>γ</a:t>
            </a:r>
            <a:endParaRPr lang="en-US" altLang="ja-JP" sz="2000" dirty="0">
              <a:latin typeface="Hiragino Sans W4" panose="020B0400000000000000" pitchFamily="34" charset="-128"/>
              <a:ea typeface="Hiragino Sans W4" panose="020B0400000000000000" pitchFamily="34" charset="-128"/>
            </a:endParaRPr>
          </a:p>
          <a:p>
            <a:pPr marL="285750" indent="-285750">
              <a:spcBef>
                <a:spcPts val="1000"/>
              </a:spcBef>
              <a:spcAft>
                <a:spcPts val="300"/>
              </a:spcAft>
              <a:buFont typeface="Wingdings" pitchFamily="2" charset="2"/>
              <a:buChar char="ü"/>
            </a:pPr>
            <a:r>
              <a:rPr lang="en-US" altLang="ja-JP" sz="2000" dirty="0">
                <a:latin typeface="Hiragino Sans W4" panose="020B0400000000000000" pitchFamily="34" charset="-128"/>
                <a:ea typeface="Hiragino Sans W4" panose="020B0400000000000000" pitchFamily="34" charset="-128"/>
              </a:rPr>
              <a:t>Energy resolution</a:t>
            </a:r>
            <a:r>
              <a:rPr lang="ja-JP" altLang="en-US" sz="2000">
                <a:latin typeface="Hiragino Sans W4" panose="020B0400000000000000" pitchFamily="34" charset="-128"/>
                <a:ea typeface="Hiragino Sans W4" panose="020B0400000000000000" pitchFamily="34" charset="-128"/>
              </a:rPr>
              <a:t>：</a:t>
            </a:r>
            <a:r>
              <a:rPr lang="en-US" altLang="ja-JP" sz="2000" dirty="0">
                <a:latin typeface="Hiragino Sans W4" panose="020B0400000000000000" pitchFamily="34" charset="-128"/>
                <a:ea typeface="Hiragino Sans W4" panose="020B0400000000000000" pitchFamily="34" charset="-128"/>
              </a:rPr>
              <a:t>20% for 100TeV </a:t>
            </a:r>
            <a:r>
              <a:rPr lang="en-US" altLang="ja-JP" sz="2000" dirty="0" err="1">
                <a:latin typeface="Hiragino Sans W4" panose="020B0400000000000000" pitchFamily="34" charset="-128"/>
                <a:ea typeface="Hiragino Sans W4" panose="020B0400000000000000" pitchFamily="34" charset="-128"/>
              </a:rPr>
              <a:t>γ</a:t>
            </a:r>
            <a:endParaRPr lang="en-US" altLang="ja-JP" sz="2000" dirty="0">
              <a:latin typeface="Hiragino Sans W4" panose="020B0400000000000000" pitchFamily="34" charset="-128"/>
              <a:ea typeface="Hiragino Sans W4" panose="020B0400000000000000" pitchFamily="34" charset="-128"/>
            </a:endParaRPr>
          </a:p>
        </p:txBody>
      </p:sp>
      <p:sp>
        <p:nvSpPr>
          <p:cNvPr id="4" name="スライド番号プレースホルダー 3">
            <a:extLst>
              <a:ext uri="{FF2B5EF4-FFF2-40B4-BE49-F238E27FC236}">
                <a16:creationId xmlns:a16="http://schemas.microsoft.com/office/drawing/2014/main" xmlns="" id="{36D899C0-C58B-41D0-6D68-89F5C9A9C1FD}"/>
              </a:ext>
            </a:extLst>
          </p:cNvPr>
          <p:cNvSpPr>
            <a:spLocks noGrp="1"/>
          </p:cNvSpPr>
          <p:nvPr>
            <p:ph type="sldNum" sz="quarter" idx="12"/>
          </p:nvPr>
        </p:nvSpPr>
        <p:spPr/>
        <p:txBody>
          <a:bodyPr/>
          <a:lstStyle/>
          <a:p>
            <a:fld id="{7391B0E1-8AAF-844E-991B-0815B82E6915}" type="slidenum">
              <a:rPr kumimoji="1" lang="ja-JP" altLang="en-US" smtClean="0"/>
              <a:t>9</a:t>
            </a:fld>
            <a:endParaRPr kumimoji="1" lang="ja-JP" altLang="en-US"/>
          </a:p>
        </p:txBody>
      </p:sp>
    </p:spTree>
    <p:extLst>
      <p:ext uri="{BB962C8B-B14F-4D97-AF65-F5344CB8AC3E}">
        <p14:creationId xmlns:p14="http://schemas.microsoft.com/office/powerpoint/2010/main" val="36984147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7170</TotalTime>
  <Words>3804</Words>
  <Application>Microsoft Macintosh PowerPoint</Application>
  <PresentationFormat>Personnalisé</PresentationFormat>
  <Paragraphs>508</Paragraphs>
  <Slides>38</Slides>
  <Notes>14</Notes>
  <HiddenSlides>0</HiddenSlides>
  <MMClips>0</MMClips>
  <ScaleCrop>false</ScaleCrop>
  <HeadingPairs>
    <vt:vector size="4" baseType="variant">
      <vt:variant>
        <vt:lpstr>Thème</vt:lpstr>
      </vt:variant>
      <vt:variant>
        <vt:i4>1</vt:i4>
      </vt:variant>
      <vt:variant>
        <vt:lpstr>Titres des diapositives</vt:lpstr>
      </vt:variant>
      <vt:variant>
        <vt:i4>38</vt:i4>
      </vt:variant>
    </vt:vector>
  </HeadingPairs>
  <TitlesOfParts>
    <vt:vector size="39" baseType="lpstr">
      <vt:lpstr>Office テーマ</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加藤　勢</dc:creator>
  <cp:lastModifiedBy>Jacques Dumarchez</cp:lastModifiedBy>
  <cp:revision>51</cp:revision>
  <dcterms:created xsi:type="dcterms:W3CDTF">2024-12-25T12:37:04Z</dcterms:created>
  <dcterms:modified xsi:type="dcterms:W3CDTF">2025-01-06T13:21:24Z</dcterms:modified>
</cp:coreProperties>
</file>