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1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2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embeddings/oleObject4.bin" ContentType="application/vnd.openxmlformats-officedocument.oleObject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8"/>
  </p:notesMasterIdLst>
  <p:handoutMasterIdLst>
    <p:handoutMasterId r:id="rId39"/>
  </p:handoutMasterIdLst>
  <p:sldIdLst>
    <p:sldId id="293" r:id="rId7"/>
    <p:sldId id="406" r:id="rId8"/>
    <p:sldId id="321" r:id="rId9"/>
    <p:sldId id="314" r:id="rId10"/>
    <p:sldId id="284" r:id="rId11"/>
    <p:sldId id="383" r:id="rId12"/>
    <p:sldId id="408" r:id="rId13"/>
    <p:sldId id="409" r:id="rId14"/>
    <p:sldId id="410" r:id="rId15"/>
    <p:sldId id="411" r:id="rId16"/>
    <p:sldId id="412" r:id="rId17"/>
    <p:sldId id="292" r:id="rId18"/>
    <p:sldId id="414" r:id="rId19"/>
    <p:sldId id="413" r:id="rId20"/>
    <p:sldId id="386" r:id="rId21"/>
    <p:sldId id="323" r:id="rId22"/>
    <p:sldId id="315" r:id="rId23"/>
    <p:sldId id="325" r:id="rId24"/>
    <p:sldId id="332" r:id="rId25"/>
    <p:sldId id="298" r:id="rId26"/>
    <p:sldId id="415" r:id="rId27"/>
    <p:sldId id="346" r:id="rId28"/>
    <p:sldId id="291" r:id="rId29"/>
    <p:sldId id="327" r:id="rId30"/>
    <p:sldId id="416" r:id="rId31"/>
    <p:sldId id="391" r:id="rId32"/>
    <p:sldId id="392" r:id="rId33"/>
    <p:sldId id="417" r:id="rId34"/>
    <p:sldId id="419" r:id="rId35"/>
    <p:sldId id="423" r:id="rId36"/>
    <p:sldId id="329" r:id="rId37"/>
  </p:sldIdLst>
  <p:sldSz cx="12192000" cy="6858000"/>
  <p:notesSz cx="6858000" cy="9144000"/>
  <p:custDataLst>
    <p:tags r:id="rId41"/>
  </p:custDataLst>
  <p:defaultTextStyle>
    <a:defPPr>
      <a:defRPr lang="en-GB"/>
    </a:defPPr>
    <a:lvl1pPr marL="0" lvl="0" indent="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ClrTx/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ClrTx/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ClrTx/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ClrTx/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06" userDrawn="1">
          <p15:clr>
            <a:srgbClr val="A4A3A4"/>
          </p15:clr>
        </p15:guide>
        <p15:guide id="2" pos="34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u" initials="l" lastIdx="4" clrIdx="0"/>
  <p:cmAuthor id="1" name="public" initials="p" lastIdx="1" clrIdx="0"/>
  <p:cmAuthor id="2" name="ASUS" initials="A" lastIdx="1" clrIdx="1"/>
  <p:cmAuthor id="3" name="zhuwl" initials="z" lastIdx="1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-104" y="-328"/>
      </p:cViewPr>
      <p:guideLst>
        <p:guide orient="horz" pos="2006"/>
        <p:guide pos="34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gridSpacing cx="45003" cy="45003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tags" Target="tags/tag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06/01/25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232166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204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4700" cy="40068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8195" name="文本占位符 204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/>
          <a:p>
            <a:pPr lvl="0"/>
            <a:endParaRPr lang="zh-CN" altLang="zh-CN"/>
          </a:p>
        </p:txBody>
      </p:sp>
      <p:sp>
        <p:nvSpPr>
          <p:cNvPr id="2" name="页眉占位符 2050"/>
          <p:cNvSpPr>
            <a:spLocks noGrp="1"/>
          </p:cNvSpPr>
          <p:nvPr>
            <p:ph type="hdr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endParaRPr lang="en-US" altLang="zh-CN" sz="1400" dirty="0" err="1">
              <a:latin typeface="Times New Roman" panose="02020603050405020304" pitchFamily="16" charset="0"/>
              <a:ea typeface="Calibri" panose="020F0502020204030204" charset="0"/>
            </a:endParaRPr>
          </a:p>
        </p:txBody>
      </p:sp>
      <p:sp>
        <p:nvSpPr>
          <p:cNvPr id="2052" name="日期占位符 2051"/>
          <p:cNvSpPr>
            <a:spLocks noGrp="1"/>
          </p:cNvSpPr>
          <p:nvPr>
            <p:ph type="dt"/>
          </p:nvPr>
        </p:nvSpPr>
        <p:spPr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 lvl="0" algn="r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endParaRPr lang="en-US" altLang="zh-CN" sz="1400" dirty="0" err="1">
              <a:latin typeface="Times New Roman" panose="02020603050405020304" pitchFamily="16" charset="0"/>
              <a:ea typeface="Calibri" panose="020F0502020204030204" charset="0"/>
            </a:endParaRPr>
          </a:p>
        </p:txBody>
      </p:sp>
      <p:sp>
        <p:nvSpPr>
          <p:cNvPr id="2053" name="页脚占位符 2052"/>
          <p:cNvSpPr>
            <a:spLocks noGrp="1"/>
          </p:cNvSpPr>
          <p:nvPr>
            <p:ph type="ftr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endParaRPr lang="en-US" altLang="zh-CN" sz="1400" dirty="0" err="1">
              <a:latin typeface="Times New Roman" panose="02020603050405020304" pitchFamily="16" charset="0"/>
              <a:ea typeface="Calibri" panose="020F0502020204030204" charset="0"/>
            </a:endParaRPr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lstStyle/>
          <a:p>
            <a:pPr lvl="0" algn="r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latin typeface="Times New Roman" panose="02020603050405020304" pitchFamily="16" charset="0"/>
              </a:rPr>
              <a:t>‹#›</a:t>
            </a:fld>
            <a:endParaRPr lang="en-US" altLang="zh-CN" sz="1400" dirty="0" err="1">
              <a:latin typeface="Times New Roman" panose="02020603050405020304" pitchFamily="16" charset="0"/>
              <a:ea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736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1E28E-8D29-409A-8F38-39A934621C2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33795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33796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latin typeface="Times New Roman" panose="02020603050405020304" pitchFamily="16" charset="0"/>
              </a:rPr>
              <a:t>21</a:t>
            </a:fld>
            <a:endParaRPr lang="en-US" altLang="zh-CN" sz="1400" dirty="0" err="1"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33795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33796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latin typeface="Times New Roman" panose="02020603050405020304" pitchFamily="16" charset="0"/>
              </a:rPr>
              <a:t>22</a:t>
            </a:fld>
            <a:endParaRPr lang="en-US" altLang="zh-CN" sz="1400" dirty="0" err="1"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29699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29700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24</a:t>
            </a:fld>
            <a:endParaRPr lang="en-US" altLang="zh-CN" sz="1400" dirty="0" err="1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39939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39940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31</a:t>
            </a:fld>
            <a:endParaRPr lang="en-US" altLang="zh-CN" sz="1400" dirty="0" err="1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4915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763963" y="9286875"/>
            <a:ext cx="2879725" cy="4889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>
              <a:buFontTx/>
            </a:pPr>
            <a:fld id="{9A0DB2DC-4C9A-4742-B13C-FB6460FD3503}" type="slidenum"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14</a:t>
            </a:fld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98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5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5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98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5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5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98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5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5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98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5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5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98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5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5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54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1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8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8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98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65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65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1027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2051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3075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3075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1027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3075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1" Type="http://schemas.openxmlformats.org/officeDocument/2006/relationships/tags" Target="../tags/tag14.xml"/><Relationship Id="rId2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tags" Target="../tags/tag22.xml"/><Relationship Id="rId2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4" Type="http://schemas.openxmlformats.org/officeDocument/2006/relationships/tags" Target="../tags/tag30.xml"/><Relationship Id="rId5" Type="http://schemas.openxmlformats.org/officeDocument/2006/relationships/tags" Target="../tags/tag31.xml"/><Relationship Id="rId6" Type="http://schemas.openxmlformats.org/officeDocument/2006/relationships/tags" Target="../tags/tag32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8.xml"/><Relationship Id="rId9" Type="http://schemas.openxmlformats.org/officeDocument/2006/relationships/image" Target="../media/image44.jpe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7.pn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slideLayout" Target="../slideLayouts/slideLayout46.xml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46.xml"/><Relationship Id="rId3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1.wmf"/><Relationship Id="rId13" Type="http://schemas.openxmlformats.org/officeDocument/2006/relationships/image" Target="../media/image8.jpe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8" Type="http://schemas.openxmlformats.org/officeDocument/2006/relationships/image" Target="../media/image5.jpeg"/><Relationship Id="rId9" Type="http://schemas.openxmlformats.org/officeDocument/2006/relationships/image" Target="../media/image6.png"/><Relationship Id="rId10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tags" Target="../tags/tag47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10.xml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tags" Target="../tags/tag43.xml"/><Relationship Id="rId2" Type="http://schemas.openxmlformats.org/officeDocument/2006/relationships/tags" Target="../tags/tag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tags" Target="../tags/tag48.xml"/><Relationship Id="rId2" Type="http://schemas.openxmlformats.org/officeDocument/2006/relationships/tags" Target="../tags/tag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4" Type="http://schemas.openxmlformats.org/officeDocument/2006/relationships/tags" Target="../tags/tag53.xml"/><Relationship Id="rId5" Type="http://schemas.openxmlformats.org/officeDocument/2006/relationships/slideLayout" Target="../slideLayouts/slideLayout40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" Type="http://schemas.openxmlformats.org/officeDocument/2006/relationships/tags" Target="../tags/tag50.xml"/><Relationship Id="rId2" Type="http://schemas.openxmlformats.org/officeDocument/2006/relationships/tags" Target="../tags/tag51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tags" Target="../tags/tag64.xml"/><Relationship Id="rId12" Type="http://schemas.openxmlformats.org/officeDocument/2006/relationships/tags" Target="../tags/tag65.xml"/><Relationship Id="rId13" Type="http://schemas.openxmlformats.org/officeDocument/2006/relationships/tags" Target="../tags/tag66.xml"/><Relationship Id="rId14" Type="http://schemas.openxmlformats.org/officeDocument/2006/relationships/tags" Target="../tags/tag67.xml"/><Relationship Id="rId15" Type="http://schemas.openxmlformats.org/officeDocument/2006/relationships/tags" Target="../tags/tag68.xml"/><Relationship Id="rId16" Type="http://schemas.openxmlformats.org/officeDocument/2006/relationships/slideLayout" Target="../slideLayouts/slideLayout34.xml"/><Relationship Id="rId17" Type="http://schemas.openxmlformats.org/officeDocument/2006/relationships/image" Target="../media/image68.png"/><Relationship Id="rId18" Type="http://schemas.openxmlformats.org/officeDocument/2006/relationships/image" Target="../media/image69.png"/><Relationship Id="rId1" Type="http://schemas.openxmlformats.org/officeDocument/2006/relationships/tags" Target="../tags/tag54.xml"/><Relationship Id="rId2" Type="http://schemas.openxmlformats.org/officeDocument/2006/relationships/tags" Target="../tags/tag55.xml"/><Relationship Id="rId3" Type="http://schemas.openxmlformats.org/officeDocument/2006/relationships/tags" Target="../tags/tag56.xml"/><Relationship Id="rId4" Type="http://schemas.openxmlformats.org/officeDocument/2006/relationships/tags" Target="../tags/tag57.xml"/><Relationship Id="rId5" Type="http://schemas.openxmlformats.org/officeDocument/2006/relationships/tags" Target="../tags/tag58.xml"/><Relationship Id="rId6" Type="http://schemas.openxmlformats.org/officeDocument/2006/relationships/tags" Target="../tags/tag59.xml"/><Relationship Id="rId7" Type="http://schemas.openxmlformats.org/officeDocument/2006/relationships/tags" Target="../tags/tag60.xml"/><Relationship Id="rId8" Type="http://schemas.openxmlformats.org/officeDocument/2006/relationships/tags" Target="../tags/tag61.xml"/><Relationship Id="rId9" Type="http://schemas.openxmlformats.org/officeDocument/2006/relationships/tags" Target="../tags/tag62.xml"/><Relationship Id="rId10" Type="http://schemas.openxmlformats.org/officeDocument/2006/relationships/tags" Target="../tags/tag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4" Type="http://schemas.openxmlformats.org/officeDocument/2006/relationships/tags" Target="../tags/tag72.xml"/><Relationship Id="rId5" Type="http://schemas.openxmlformats.org/officeDocument/2006/relationships/tags" Target="../tags/tag73.xml"/><Relationship Id="rId6" Type="http://schemas.openxmlformats.org/officeDocument/2006/relationships/slideLayout" Target="../slideLayouts/slideLayout40.xml"/><Relationship Id="rId7" Type="http://schemas.openxmlformats.org/officeDocument/2006/relationships/image" Target="../media/image70.png"/><Relationship Id="rId8" Type="http://schemas.openxmlformats.org/officeDocument/2006/relationships/image" Target="../media/image71.jpeg"/><Relationship Id="rId1" Type="http://schemas.openxmlformats.org/officeDocument/2006/relationships/tags" Target="../tags/tag69.xml"/><Relationship Id="rId2" Type="http://schemas.openxmlformats.org/officeDocument/2006/relationships/tags" Target="../tags/tag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4" Type="http://schemas.openxmlformats.org/officeDocument/2006/relationships/tags" Target="../tags/tag77.xml"/><Relationship Id="rId5" Type="http://schemas.openxmlformats.org/officeDocument/2006/relationships/slideLayout" Target="../slideLayouts/slideLayout40.xml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tags" Target="../tags/tag74.xml"/><Relationship Id="rId2" Type="http://schemas.openxmlformats.org/officeDocument/2006/relationships/tags" Target="../tags/tag7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4" Type="http://schemas.openxmlformats.org/officeDocument/2006/relationships/tags" Target="../tags/tag80.xml"/><Relationship Id="rId5" Type="http://schemas.openxmlformats.org/officeDocument/2006/relationships/tags" Target="../tags/tag81.xml"/><Relationship Id="rId6" Type="http://schemas.openxmlformats.org/officeDocument/2006/relationships/slideLayout" Target="../slideLayouts/slideLayout35.xml"/><Relationship Id="rId7" Type="http://schemas.openxmlformats.org/officeDocument/2006/relationships/image" Target="../media/image75.jpeg"/><Relationship Id="rId8" Type="http://schemas.openxmlformats.org/officeDocument/2006/relationships/image" Target="../media/image76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4.wmf"/><Relationship Id="rId11" Type="http://schemas.openxmlformats.org/officeDocument/2006/relationships/image" Target="../media/image77.png"/><Relationship Id="rId1" Type="http://schemas.openxmlformats.org/officeDocument/2006/relationships/vmlDrawing" Target="../drawings/vmlDrawing3.vml"/><Relationship Id="rId2" Type="http://schemas.openxmlformats.org/officeDocument/2006/relationships/tags" Target="../tags/tag7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6" Type="http://schemas.openxmlformats.org/officeDocument/2006/relationships/image" Target="../media/image81.png"/><Relationship Id="rId1" Type="http://schemas.openxmlformats.org/officeDocument/2006/relationships/tags" Target="../tags/tag82.xml"/><Relationship Id="rId2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83.xml"/><Relationship Id="rId2" Type="http://schemas.openxmlformats.org/officeDocument/2006/relationships/slideLayout" Target="../slideLayouts/slideLayout35.xml"/><Relationship Id="rId3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6.jpeg"/><Relationship Id="rId5" Type="http://schemas.openxmlformats.org/officeDocument/2006/relationships/image" Target="../media/image27.GIF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矩形 47128"/>
          <p:cNvSpPr/>
          <p:nvPr/>
        </p:nvSpPr>
        <p:spPr>
          <a:xfrm>
            <a:off x="272415" y="1056005"/>
            <a:ext cx="11746230" cy="1246505"/>
          </a:xfrm>
          <a:prstGeom prst="rect">
            <a:avLst/>
          </a:prstGeom>
          <a:noFill/>
          <a:ln w="12700">
            <a:noFill/>
          </a:ln>
        </p:spPr>
        <p:txBody>
          <a:bodyPr lIns="50799" tIns="50799" bIns="50799" anchor="t" anchorCtr="0"/>
          <a:lstStyle/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3600">
                <a:latin typeface="Trebuchet MS" panose="020B0603020202020204" pitchFamily="34" charset="0"/>
                <a:sym typeface="Noto Sans CJK SC Regular" charset="0"/>
              </a:rPr>
              <a:t>Measurement of Galactic diffuse gamma-ray emission with LHAASO</a:t>
            </a:r>
          </a:p>
        </p:txBody>
      </p:sp>
      <p:sp>
        <p:nvSpPr>
          <p:cNvPr id="9218" name="矩形 47128"/>
          <p:cNvSpPr/>
          <p:nvPr/>
        </p:nvSpPr>
        <p:spPr>
          <a:xfrm>
            <a:off x="830580" y="2844165"/>
            <a:ext cx="10685780" cy="3170555"/>
          </a:xfrm>
          <a:prstGeom prst="rect">
            <a:avLst/>
          </a:prstGeom>
          <a:noFill/>
          <a:ln w="12700">
            <a:noFill/>
          </a:ln>
        </p:spPr>
        <p:txBody>
          <a:bodyPr lIns="50799" tIns="50799" bIns="50799" anchor="t" anchorCtr="0"/>
          <a:lstStyle/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3600">
                <a:latin typeface="Trebuchet MS" panose="020B0603020202020204" pitchFamily="34" charset="0"/>
                <a:sym typeface="Noto Sans CJK SC Regular" charset="0"/>
              </a:rPr>
              <a:t>Qiang Yuan</a:t>
            </a:r>
          </a:p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2800">
                <a:latin typeface="Trebuchet MS" panose="020B0603020202020204" pitchFamily="34" charset="0"/>
                <a:sym typeface="Noto Sans CJK SC Regular" charset="0"/>
              </a:rPr>
              <a:t>for the LHAASO collaboration</a:t>
            </a:r>
          </a:p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2800">
                <a:latin typeface="Trebuchet MS" panose="020B0603020202020204" pitchFamily="34" charset="0"/>
                <a:sym typeface="Noto Sans CJK SC Regular" charset="0"/>
              </a:rPr>
              <a:t>Purple Mountain Observatory, Chinese Academy of Science</a:t>
            </a:r>
          </a:p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2200">
                <a:latin typeface="Trebuchet MS" panose="020B0603020202020204" pitchFamily="34" charset="0"/>
                <a:sym typeface="Noto Sans CJK SC Regular" charset="0"/>
              </a:rPr>
              <a:t>(2023, PRL, 131, 151001; arXiv:2411.16021)</a:t>
            </a:r>
          </a:p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endParaRPr lang="en-US" altLang="zh-CN" sz="2200">
              <a:latin typeface="Trebuchet MS" panose="020B0603020202020204" pitchFamily="34" charset="0"/>
              <a:sym typeface="Noto Sans CJK SC Regular" charset="0"/>
            </a:endParaRPr>
          </a:p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2200">
                <a:latin typeface="Trebuchet MS" panose="020B0603020202020204" pitchFamily="34" charset="0"/>
                <a:sym typeface="Noto Sans CJK SC Regular" charset="0"/>
              </a:rPr>
              <a:t>Theory metting experiment: particle astrophysics and cosmology</a:t>
            </a:r>
          </a:p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2200">
                <a:latin typeface="Trebuchet MS" panose="020B0603020202020204" pitchFamily="34" charset="0"/>
                <a:sym typeface="Noto Sans CJK SC Regular" charset="0"/>
              </a:rPr>
              <a:t>Jan. 5-11, </a:t>
            </a:r>
            <a:r>
              <a:rPr lang="en-US" altLang="zh-CN" sz="22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sym typeface="Symbol" panose="05050102010706020507" charset="0"/>
              </a:rPr>
              <a:t>2025, Quy Nhon, Vietnam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无标题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04740" y="1285875"/>
            <a:ext cx="7167880" cy="3793490"/>
          </a:xfrm>
          <a:prstGeom prst="rect">
            <a:avLst/>
          </a:prstGeom>
        </p:spPr>
      </p:pic>
      <p:pic>
        <p:nvPicPr>
          <p:cNvPr id="31749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4775" y="1280795"/>
            <a:ext cx="5527040" cy="3777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文本框 3"/>
          <p:cNvSpPr txBox="1"/>
          <p:nvPr>
            <p:custDataLst>
              <p:tags r:id="rId3"/>
            </p:custDataLst>
          </p:nvPr>
        </p:nvSpPr>
        <p:spPr>
          <a:xfrm>
            <a:off x="351790" y="5216525"/>
            <a:ext cx="11534140" cy="13900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78000 m</a:t>
            </a:r>
            <a:r>
              <a:rPr lang="en-US" sz="2400" b="1" baseline="30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 water tank to detect Cherenkov light produced by air shower particles in water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Energy coverage: </a:t>
            </a: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0.3 TeV - PeV</a:t>
            </a:r>
          </a:p>
        </p:txBody>
      </p:sp>
      <p:sp>
        <p:nvSpPr>
          <p:cNvPr id="3" name="Text Box 5"/>
          <p:cNvSpPr txBox="1"/>
          <p:nvPr>
            <p:custDataLst>
              <p:tags r:id="rId4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WCDA: Water Cherenkov Detector Array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10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9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10332" t="10686" r="7768" b="8116"/>
          <a:stretch>
            <a:fillRect/>
          </a:stretch>
        </p:blipFill>
        <p:spPr>
          <a:xfrm>
            <a:off x="367030" y="1098550"/>
            <a:ext cx="7153910" cy="3989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图片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24342" t="6081" r="22157"/>
          <a:stretch>
            <a:fillRect/>
          </a:stretch>
        </p:blipFill>
        <p:spPr>
          <a:xfrm>
            <a:off x="7810500" y="1098550"/>
            <a:ext cx="4041140" cy="3989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文本框 3"/>
          <p:cNvSpPr txBox="1"/>
          <p:nvPr>
            <p:custDataLst>
              <p:tags r:id="rId3"/>
            </p:custDataLst>
          </p:nvPr>
        </p:nvSpPr>
        <p:spPr>
          <a:xfrm>
            <a:off x="351790" y="5195570"/>
            <a:ext cx="11534140" cy="1442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18</a:t>
            </a: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 WFCTA used to distinguish particles with different mass, each one has an area of 4.7 m</a:t>
            </a:r>
            <a:r>
              <a:rPr lang="en-US" altLang="zh-CN" sz="2400" b="1" baseline="30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2</a:t>
            </a: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 each and covers a square sky with area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sym typeface="+mn-ea"/>
              </a:rPr>
              <a:t>16°×16°</a:t>
            </a:r>
            <a:endParaRPr lang="en-US" altLang="zh-CN" sz="2400" b="1" dirty="0">
              <a:solidFill>
                <a:schemeClr val="tx1"/>
              </a:solidFill>
              <a:latin typeface="Trebuchet MS" panose="020B0603020202020204" pitchFamily="34" charset="0"/>
              <a:ea typeface="黑体" panose="02010609060101010101" pitchFamily="2" charset="-122"/>
              <a:cs typeface="Trebuchet MS" panose="020B0603020202020204" pitchFamily="34" charset="0"/>
            </a:endParaRP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Energy coverage: 10 TeV - 100 PeV</a:t>
            </a:r>
          </a:p>
        </p:txBody>
      </p:sp>
      <p:sp>
        <p:nvSpPr>
          <p:cNvPr id="3" name="Text Box 5"/>
          <p:cNvSpPr txBox="1"/>
          <p:nvPr>
            <p:custDataLst>
              <p:tags r:id="rId4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WFCTA: Wide Field Cherenkov Telescope Array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11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12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5604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45970" y="822325"/>
            <a:ext cx="3562350" cy="3087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1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345" y="728980"/>
            <a:ext cx="4178935" cy="3059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矩形 121866"/>
          <p:cNvSpPr/>
          <p:nvPr/>
        </p:nvSpPr>
        <p:spPr>
          <a:xfrm>
            <a:off x="8436610" y="953770"/>
            <a:ext cx="3505200" cy="2778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Chin. Phys. C, 45, 025002 (2021)</a:t>
            </a:r>
          </a:p>
        </p:txBody>
      </p:sp>
      <p:pic>
        <p:nvPicPr>
          <p:cNvPr id="3379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520" y="3698558"/>
            <a:ext cx="4429125" cy="2994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9208" y="3698558"/>
            <a:ext cx="4646612" cy="2935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0" name="矩形 121866"/>
          <p:cNvSpPr/>
          <p:nvPr/>
        </p:nvSpPr>
        <p:spPr>
          <a:xfrm>
            <a:off x="8499475" y="3789680"/>
            <a:ext cx="3430588" cy="2778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Chin. Phys. C, 45, 085002 (2021)</a:t>
            </a:r>
          </a:p>
        </p:txBody>
      </p:sp>
      <p:sp>
        <p:nvSpPr>
          <p:cNvPr id="20486" name="文本框 278531"/>
          <p:cNvSpPr txBox="1"/>
          <p:nvPr>
            <p:custDataLst>
              <p:tags r:id="rId2"/>
            </p:custDataLst>
          </p:nvPr>
        </p:nvSpPr>
        <p:spPr>
          <a:xfrm>
            <a:off x="650875" y="1943735"/>
            <a:ext cx="103949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KM2A</a:t>
            </a:r>
          </a:p>
        </p:txBody>
      </p:sp>
      <p:sp>
        <p:nvSpPr>
          <p:cNvPr id="2" name="文本框 278531"/>
          <p:cNvSpPr txBox="1"/>
          <p:nvPr>
            <p:custDataLst>
              <p:tags r:id="rId3"/>
            </p:custDataLst>
          </p:nvPr>
        </p:nvSpPr>
        <p:spPr>
          <a:xfrm>
            <a:off x="605790" y="4824095"/>
            <a:ext cx="103949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WCDA</a:t>
            </a:r>
          </a:p>
        </p:txBody>
      </p:sp>
      <p:sp>
        <p:nvSpPr>
          <p:cNvPr id="6" name="Text Box 5"/>
          <p:cNvSpPr txBox="1"/>
          <p:nvPr>
            <p:custDataLst>
              <p:tags r:id="rId4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Gamma-CR discrimination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615" y="3733800"/>
            <a:ext cx="3907155" cy="2812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540" y="755015"/>
            <a:ext cx="4064635" cy="2960370"/>
          </a:xfrm>
          <a:prstGeom prst="rect">
            <a:avLst/>
          </a:prstGeom>
        </p:spPr>
      </p:pic>
      <p:sp>
        <p:nvSpPr>
          <p:cNvPr id="1536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13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9699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08" y="765175"/>
            <a:ext cx="4021137" cy="296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620713"/>
            <a:ext cx="3924300" cy="3113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4" name="矩形 121866"/>
          <p:cNvSpPr/>
          <p:nvPr/>
        </p:nvSpPr>
        <p:spPr>
          <a:xfrm>
            <a:off x="944563" y="909638"/>
            <a:ext cx="1971675" cy="27622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Energy resolution</a:t>
            </a:r>
          </a:p>
        </p:txBody>
      </p:sp>
      <p:sp>
        <p:nvSpPr>
          <p:cNvPr id="29705" name="矩形 121866"/>
          <p:cNvSpPr/>
          <p:nvPr/>
        </p:nvSpPr>
        <p:spPr>
          <a:xfrm>
            <a:off x="5016500" y="863283"/>
            <a:ext cx="1971675" cy="27622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Angular resolution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915" y="3690620"/>
            <a:ext cx="4037330" cy="2974340"/>
          </a:xfrm>
          <a:prstGeom prst="rect">
            <a:avLst/>
          </a:prstGeom>
        </p:spPr>
      </p:pic>
      <p:sp>
        <p:nvSpPr>
          <p:cNvPr id="9" name="矩形 121866"/>
          <p:cNvSpPr/>
          <p:nvPr/>
        </p:nvSpPr>
        <p:spPr>
          <a:xfrm>
            <a:off x="8661400" y="909638"/>
            <a:ext cx="1971675" cy="256540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Effective area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3789045"/>
            <a:ext cx="3886200" cy="2849880"/>
          </a:xfrm>
          <a:prstGeom prst="rect">
            <a:avLst/>
          </a:prstGeom>
        </p:spPr>
      </p:pic>
      <p:sp>
        <p:nvSpPr>
          <p:cNvPr id="4" name="Text Box 5"/>
          <p:cNvSpPr txBox="1"/>
          <p:nvPr>
            <p:custDataLst>
              <p:tags r:id="rId1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Gamma-ray performance</a:t>
            </a:r>
          </a:p>
        </p:txBody>
      </p:sp>
    </p:spTree>
  </p:cSld>
  <p:clrMapOvr>
    <a:masterClrMapping/>
  </p:clrMapOvr>
  <p:transition xmlns:p14="http://schemas.microsoft.com/office/powerpoint/2010/main" advTm="42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3985" y="1336675"/>
            <a:ext cx="3640455" cy="3081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904615" y="1248410"/>
            <a:ext cx="3644900" cy="3169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5"/>
          <p:cNvSpPr txBox="1"/>
          <p:nvPr>
            <p:custDataLst>
              <p:tags r:id="rId3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Objectives of LHAASO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14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文本框 3"/>
          <p:cNvSpPr txBox="1"/>
          <p:nvPr>
            <p:custDataLst>
              <p:tags r:id="rId4"/>
            </p:custDataLst>
          </p:nvPr>
        </p:nvSpPr>
        <p:spPr>
          <a:xfrm>
            <a:off x="290830" y="4855210"/>
            <a:ext cx="11715750" cy="15195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Probe the origin of CRs, via precise measurements of spectra and anisotropies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Survey the ultra-high-energy gamma-ray sky with unprecedented sensitivity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Search for new physics</a:t>
            </a:r>
          </a:p>
        </p:txBody>
      </p:sp>
      <p:pic>
        <p:nvPicPr>
          <p:cNvPr id="4" name="图片 1" descr="Cosmic-Energy-Pi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446645" y="1451610"/>
            <a:ext cx="4690745" cy="257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文本框 278531"/>
          <p:cNvSpPr txBox="1"/>
          <p:nvPr>
            <p:custDataLst>
              <p:tags r:id="rId6"/>
            </p:custDataLst>
          </p:nvPr>
        </p:nvSpPr>
        <p:spPr>
          <a:xfrm>
            <a:off x="4476115" y="5857875"/>
            <a:ext cx="226758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b="1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See X.-J. Bi’s talk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15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90" y="1041400"/>
            <a:ext cx="10355580" cy="53682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30375" y="3564255"/>
            <a:ext cx="5491480" cy="539750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86" name="文本框 278531"/>
          <p:cNvSpPr txBox="1"/>
          <p:nvPr>
            <p:custDataLst>
              <p:tags r:id="rId1"/>
            </p:custDataLst>
          </p:nvPr>
        </p:nvSpPr>
        <p:spPr>
          <a:xfrm>
            <a:off x="831215" y="5139055"/>
            <a:ext cx="1967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15</a:t>
            </a:r>
            <a:r>
              <a:rPr lang="en-US" altLang="zh-CN" sz="2000" dirty="0">
                <a:ea typeface="黑体" panose="02010609060101010101" pitchFamily="2" charset="-122"/>
              </a:rPr>
              <a:t>°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&lt; l &lt; 235</a:t>
            </a:r>
            <a:r>
              <a:rPr lang="en-US" altLang="zh-CN" sz="2000" dirty="0">
                <a:ea typeface="黑体" panose="02010609060101010101" pitchFamily="2" charset="-122"/>
                <a:sym typeface="+mn-ea"/>
              </a:rPr>
              <a:t>°</a:t>
            </a:r>
            <a:endParaRPr lang="en-US" altLang="zh-CN" sz="2000" dirty="0">
              <a:latin typeface="Trebuchet MS" panose="020B0603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4" name="Text Box 5"/>
          <p:cNvSpPr txBox="1"/>
          <p:nvPr>
            <p:custDataLst>
              <p:tags r:id="rId2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LHAASO sky coverage</a:t>
            </a:r>
          </a:p>
        </p:txBody>
      </p:sp>
    </p:spTree>
  </p:cSld>
  <p:clrMapOvr>
    <a:masterClrMapping/>
  </p:clrMapOvr>
  <p:transition xmlns:p14="http://schemas.microsoft.com/office/powerpoint/2010/main" advTm="42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16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483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88" y="1449388"/>
            <a:ext cx="3333750" cy="57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文本框 278531"/>
          <p:cNvSpPr txBox="1"/>
          <p:nvPr/>
        </p:nvSpPr>
        <p:spPr>
          <a:xfrm>
            <a:off x="425450" y="2573338"/>
            <a:ext cx="4852988" cy="3107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n=2.5 is chosen</a:t>
            </a: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PSF of the lowest energy bin is used</a:t>
            </a: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endParaRPr lang="en-US" altLang="zh-CN" sz="2400" dirty="0"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Source catalogs: LHAASO catalog + TeVCat </a:t>
            </a: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For overlapping sources, LHAASO parameters are used</a:t>
            </a:r>
          </a:p>
        </p:txBody>
      </p:sp>
      <p:pic>
        <p:nvPicPr>
          <p:cNvPr id="2048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65725" y="954088"/>
            <a:ext cx="6915150" cy="528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文本框 278531"/>
          <p:cNvSpPr txBox="1"/>
          <p:nvPr>
            <p:custDataLst>
              <p:tags r:id="rId2"/>
            </p:custDataLst>
          </p:nvPr>
        </p:nvSpPr>
        <p:spPr>
          <a:xfrm>
            <a:off x="7310755" y="6308725"/>
            <a:ext cx="40595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LHAASO first catalog (2024, ApJS)</a:t>
            </a:r>
          </a:p>
        </p:txBody>
      </p:sp>
      <p:sp>
        <p:nvSpPr>
          <p:cNvPr id="3" name="Text Box 5"/>
          <p:cNvSpPr txBox="1"/>
          <p:nvPr>
            <p:custDataLst>
              <p:tags r:id="rId3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Resolved source masks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17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459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963" y="866775"/>
            <a:ext cx="5694362" cy="409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文本框 2"/>
          <p:cNvSpPr txBox="1"/>
          <p:nvPr/>
        </p:nvSpPr>
        <p:spPr>
          <a:xfrm>
            <a:off x="155575" y="4959350"/>
            <a:ext cx="11776075" cy="1647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Direct integral method: assuming the spatial distribution in detector coordinate is stable in a reasonably short time bin</a:t>
            </a: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Efficiencies do vary slightly with time, and thus a sliding window method is adopted (1_10 is used as benchmark, 1 hr step and +/-5 hr window)</a:t>
            </a:r>
          </a:p>
        </p:txBody>
      </p:sp>
      <p:pic>
        <p:nvPicPr>
          <p:cNvPr id="19461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5813" y="954088"/>
            <a:ext cx="5289550" cy="394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5"/>
          <p:cNvSpPr txBox="1"/>
          <p:nvPr>
            <p:custDataLst>
              <p:tags r:id="rId2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Background estimate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18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915" y="6113780"/>
            <a:ext cx="3199765" cy="37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LHAASO, arXiv:2411.16021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913130"/>
            <a:ext cx="11170285" cy="5162550"/>
          </a:xfrm>
          <a:prstGeom prst="rect">
            <a:avLst/>
          </a:prstGeom>
        </p:spPr>
      </p:pic>
      <p:sp>
        <p:nvSpPr>
          <p:cNvPr id="4" name="Text Box 5"/>
          <p:cNvSpPr txBox="1"/>
          <p:nvPr>
            <p:custDataLst>
              <p:tags r:id="rId1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LHAASO diffuse results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19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6" name="文本框 2"/>
          <p:cNvSpPr txBox="1"/>
          <p:nvPr>
            <p:custDataLst>
              <p:tags r:id="rId1"/>
            </p:custDataLst>
          </p:nvPr>
        </p:nvSpPr>
        <p:spPr>
          <a:xfrm>
            <a:off x="425768" y="5467985"/>
            <a:ext cx="11501437" cy="13087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LHAASO measures diffuse emission from 1 TeV to 1 PeV with high significnace, and gives the first detection from the outer Galactic plane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A spectral break around 30 TeV is revealed in the inner Galactic plane</a:t>
            </a:r>
          </a:p>
        </p:txBody>
      </p:sp>
      <p:sp>
        <p:nvSpPr>
          <p:cNvPr id="4" name="Text Box 5"/>
          <p:cNvSpPr txBox="1"/>
          <p:nvPr>
            <p:custDataLst>
              <p:tags r:id="rId2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LHAASO diffuse results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20" y="797560"/>
            <a:ext cx="5155565" cy="3656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255" y="805815"/>
            <a:ext cx="5080000" cy="3587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095" y="4453890"/>
            <a:ext cx="8686800" cy="10572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635" y="2035810"/>
            <a:ext cx="4169410" cy="2693035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991235" y="1342390"/>
            <a:ext cx="1553845" cy="1369060"/>
            <a:chOff x="2003" y="1432"/>
            <a:chExt cx="2447" cy="2156"/>
          </a:xfrm>
        </p:grpSpPr>
        <p:pic>
          <p:nvPicPr>
            <p:cNvPr id="30723" name="图片 244739" descr="SN100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8" y="1432"/>
              <a:ext cx="2156" cy="21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矩形 176138"/>
            <p:cNvSpPr/>
            <p:nvPr/>
          </p:nvSpPr>
          <p:spPr>
            <a:xfrm>
              <a:off x="2003" y="1432"/>
              <a:ext cx="2447" cy="548"/>
            </a:xfrm>
            <a:prstGeom prst="rect">
              <a:avLst/>
            </a:prstGeom>
            <a:noFill/>
            <a:ln w="9525">
              <a:noFill/>
            </a:ln>
            <a:effectLst>
              <a:prstShdw prst="shdw17" dist="17961" dir="2699999">
                <a:srgbClr val="708688"/>
              </a:prstShdw>
            </a:effectLst>
          </p:spPr>
          <p:txBody>
            <a:bodyPr wrap="square" anchor="t" anchorCtr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en-US" altLang="zh-CN" sz="1800" b="1" dirty="0">
                  <a:solidFill>
                    <a:srgbClr val="FFFF00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SNR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17170" y="2771775"/>
            <a:ext cx="1720850" cy="1306830"/>
            <a:chOff x="322" y="5962"/>
            <a:chExt cx="2710" cy="2058"/>
          </a:xfrm>
        </p:grpSpPr>
        <p:pic>
          <p:nvPicPr>
            <p:cNvPr id="3891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" y="5977"/>
              <a:ext cx="2710" cy="20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矩形 176138"/>
            <p:cNvSpPr/>
            <p:nvPr/>
          </p:nvSpPr>
          <p:spPr>
            <a:xfrm>
              <a:off x="415" y="5962"/>
              <a:ext cx="2447" cy="548"/>
            </a:xfrm>
            <a:prstGeom prst="rect">
              <a:avLst/>
            </a:prstGeom>
            <a:noFill/>
            <a:ln w="9525">
              <a:noFill/>
            </a:ln>
            <a:effectLst>
              <a:prstShdw prst="shdw17" dist="17961" dir="2699999">
                <a:srgbClr val="708688"/>
              </a:prstShdw>
            </a:effectLst>
          </p:spPr>
          <p:txBody>
            <a:bodyPr wrap="square" anchor="t" anchorCtr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en-US" altLang="zh-CN" sz="1800" b="1" dirty="0">
                  <a:solidFill>
                    <a:srgbClr val="FFFF00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BH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84250" y="4049395"/>
            <a:ext cx="1553845" cy="1267460"/>
            <a:chOff x="2117" y="7938"/>
            <a:chExt cx="2447" cy="1996"/>
          </a:xfrm>
        </p:grpSpPr>
        <p:pic>
          <p:nvPicPr>
            <p:cNvPr id="103" name="图片 10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343" y="8008"/>
              <a:ext cx="2095" cy="19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176138"/>
            <p:cNvSpPr/>
            <p:nvPr/>
          </p:nvSpPr>
          <p:spPr>
            <a:xfrm>
              <a:off x="2117" y="7938"/>
              <a:ext cx="2447" cy="548"/>
            </a:xfrm>
            <a:prstGeom prst="rect">
              <a:avLst/>
            </a:prstGeom>
            <a:noFill/>
            <a:ln w="9525">
              <a:noFill/>
            </a:ln>
            <a:effectLst>
              <a:prstShdw prst="shdw17" dist="17961" dir="2699999">
                <a:srgbClr val="708688"/>
              </a:prstShdw>
            </a:effectLst>
          </p:spPr>
          <p:txBody>
            <a:bodyPr wrap="square" anchor="t" anchorCtr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en-US" altLang="zh-CN" sz="1800" b="1" dirty="0">
                  <a:solidFill>
                    <a:srgbClr val="FFFF00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Star cluster</a:t>
              </a:r>
            </a:p>
          </p:txBody>
        </p:sp>
      </p:grpSp>
      <p:sp>
        <p:nvSpPr>
          <p:cNvPr id="18" name="左箭头 17"/>
          <p:cNvSpPr/>
          <p:nvPr/>
        </p:nvSpPr>
        <p:spPr>
          <a:xfrm rot="10800000">
            <a:off x="3190240" y="3069590"/>
            <a:ext cx="1190625" cy="704850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480550" y="2644140"/>
            <a:ext cx="2340610" cy="1656715"/>
            <a:chOff x="14930" y="3882"/>
            <a:chExt cx="3686" cy="2609"/>
          </a:xfrm>
        </p:grpSpPr>
        <p:pic>
          <p:nvPicPr>
            <p:cNvPr id="49" name="图片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30" y="4324"/>
              <a:ext cx="3686" cy="21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矩形 176138"/>
            <p:cNvSpPr/>
            <p:nvPr/>
          </p:nvSpPr>
          <p:spPr>
            <a:xfrm>
              <a:off x="15837" y="3882"/>
              <a:ext cx="2120" cy="548"/>
            </a:xfrm>
            <a:prstGeom prst="rect">
              <a:avLst/>
            </a:prstGeom>
            <a:noFill/>
            <a:ln w="9525">
              <a:noFill/>
            </a:ln>
            <a:effectLst>
              <a:prstShdw prst="shdw17" dist="17961" dir="2699999">
                <a:srgbClr val="708688"/>
              </a:prstShdw>
            </a:effectLst>
          </p:spPr>
          <p:txBody>
            <a:bodyPr wrap="square" anchor="t" anchorCtr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en-US" altLang="zh-CN" sz="1800" b="1" dirty="0">
                  <a:solidFill>
                    <a:schemeClr val="tx1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Anisotropy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92260" y="4264025"/>
            <a:ext cx="1849755" cy="1379220"/>
            <a:chOff x="14969" y="6936"/>
            <a:chExt cx="2913" cy="2172"/>
          </a:xfrm>
        </p:grpSpPr>
        <p:pic>
          <p:nvPicPr>
            <p:cNvPr id="101" name="图片 100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4969" y="7442"/>
              <a:ext cx="2913" cy="16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矩形 176138"/>
            <p:cNvSpPr/>
            <p:nvPr/>
          </p:nvSpPr>
          <p:spPr>
            <a:xfrm>
              <a:off x="15183" y="6936"/>
              <a:ext cx="2379" cy="548"/>
            </a:xfrm>
            <a:prstGeom prst="rect">
              <a:avLst/>
            </a:prstGeom>
            <a:noFill/>
            <a:ln w="9525">
              <a:noFill/>
            </a:ln>
            <a:effectLst>
              <a:prstShdw prst="shdw17" dist="17961" dir="2699999">
                <a:srgbClr val="708688"/>
              </a:prstShdw>
            </a:effectLst>
          </p:spPr>
          <p:txBody>
            <a:bodyPr wrap="square" anchor="t" anchorCtr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en-US" altLang="zh-CN" sz="1800" b="1" dirty="0">
                  <a:solidFill>
                    <a:schemeClr val="tx1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EM emission</a:t>
              </a:r>
            </a:p>
          </p:txBody>
        </p:sp>
      </p:grpSp>
      <p:sp>
        <p:nvSpPr>
          <p:cNvPr id="12" name="左箭头 11"/>
          <p:cNvSpPr/>
          <p:nvPr/>
        </p:nvSpPr>
        <p:spPr>
          <a:xfrm rot="10800000">
            <a:off x="8331835" y="3067050"/>
            <a:ext cx="1127125" cy="704850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20" name="对象 19"/>
          <p:cNvGraphicFramePr/>
          <p:nvPr/>
        </p:nvGraphicFramePr>
        <p:xfrm>
          <a:off x="1847850" y="2803525"/>
          <a:ext cx="1183005" cy="115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11" imgW="1733550" imgH="1609725" progId="Paint.Picture">
                  <p:embed/>
                </p:oleObj>
              </mc:Choice>
              <mc:Fallback>
                <p:oleObj r:id="rId11" imgW="1733550" imgH="1609725" progId="Paint.Picture">
                  <p:embed/>
                  <p:pic>
                    <p:nvPicPr>
                      <p:cNvPr id="0" name="图片 2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47850" y="2803525"/>
                        <a:ext cx="1183005" cy="1156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176138"/>
          <p:cNvSpPr/>
          <p:nvPr/>
        </p:nvSpPr>
        <p:spPr>
          <a:xfrm>
            <a:off x="1811020" y="3206750"/>
            <a:ext cx="1215390" cy="34798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08688"/>
            </a:prstShdw>
          </a:effectLst>
        </p:spPr>
        <p:txBody>
          <a:bodyPr wrap="square" anchor="t" anchorCtr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altLang="zh-CN" sz="1800" b="1" dirty="0">
                <a:solidFill>
                  <a:srgbClr val="FFFF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DM</a:t>
            </a:r>
            <a:r>
              <a:rPr lang="zh-CN" altLang="zh-CN" sz="1800" b="1" dirty="0">
                <a:solidFill>
                  <a:srgbClr val="FFFF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？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9315450" y="1155700"/>
            <a:ext cx="1513840" cy="1487805"/>
            <a:chOff x="14670" y="1481"/>
            <a:chExt cx="2384" cy="2343"/>
          </a:xfrm>
        </p:grpSpPr>
        <p:sp>
          <p:nvSpPr>
            <p:cNvPr id="21" name="矩形 176138"/>
            <p:cNvSpPr/>
            <p:nvPr/>
          </p:nvSpPr>
          <p:spPr>
            <a:xfrm>
              <a:off x="14670" y="1481"/>
              <a:ext cx="2312" cy="548"/>
            </a:xfrm>
            <a:prstGeom prst="rect">
              <a:avLst/>
            </a:prstGeom>
            <a:noFill/>
            <a:ln w="9525">
              <a:noFill/>
            </a:ln>
            <a:effectLst>
              <a:prstShdw prst="shdw17" dist="17961" dir="2699999">
                <a:srgbClr val="708688"/>
              </a:prstShdw>
            </a:effectLst>
          </p:spPr>
          <p:txBody>
            <a:bodyPr wrap="square" anchor="t" anchorCtr="0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en-US" altLang="zh-CN" sz="1800" b="1" dirty="0">
                  <a:solidFill>
                    <a:schemeClr val="tx1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Spectra</a:t>
              </a:r>
            </a:p>
          </p:txBody>
        </p:sp>
        <p:pic>
          <p:nvPicPr>
            <p:cNvPr id="28" name="图片 27" descr="无标题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670" y="1998"/>
              <a:ext cx="2384" cy="1826"/>
            </a:xfrm>
            <a:prstGeom prst="rect">
              <a:avLst/>
            </a:prstGeom>
          </p:spPr>
        </p:pic>
      </p:grpSp>
      <p:sp>
        <p:nvSpPr>
          <p:cNvPr id="14348" name="Text Box 8"/>
          <p:cNvSpPr txBox="1"/>
          <p:nvPr/>
        </p:nvSpPr>
        <p:spPr>
          <a:xfrm>
            <a:off x="265113" y="161925"/>
            <a:ext cx="11679238" cy="660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General picture of Galactic cosmic rays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  <p:sp>
        <p:nvSpPr>
          <p:cNvPr id="10251" name="矩形 80912"/>
          <p:cNvSpPr/>
          <p:nvPr/>
        </p:nvSpPr>
        <p:spPr>
          <a:xfrm>
            <a:off x="515938" y="5824538"/>
            <a:ext cx="11260137" cy="685800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40638" bIns="0" anchor="t" anchorCtr="0">
            <a:spAutoFit/>
          </a:bodyPr>
          <a:lstStyle/>
          <a:p>
            <a:pPr marL="40005" algn="ctr"/>
            <a:r>
              <a:rPr lang="en-US" altLang="zh-CN" sz="2400" b="1">
                <a:latin typeface="Trebuchet MS" panose="020B0603020202020204" pitchFamily="34" charset="0"/>
                <a:ea typeface="黑体" panose="02010609060101010101" pitchFamily="2" charset="-122"/>
                <a:sym typeface="Arial" panose="020B0604020202020204" pitchFamily="34" charset="0"/>
              </a:rPr>
              <a:t>Diffuse </a:t>
            </a:r>
            <a:r>
              <a:rPr lang="en-US" altLang="zh-CN" sz="2400" b="1">
                <a:latin typeface="Times New Roman" panose="02020603050405020304" pitchFamily="16" charset="0"/>
                <a:ea typeface="黑体" panose="02010609060101010101" pitchFamily="2" charset="-122"/>
                <a:sym typeface="Arial" panose="020B0604020202020204" pitchFamily="34" charset="0"/>
              </a:rPr>
              <a:t>γ</a:t>
            </a:r>
            <a:r>
              <a:rPr lang="en-US" altLang="zh-CN" sz="2400" b="1">
                <a:latin typeface="Trebuchet MS" panose="020B0603020202020204" pitchFamily="34" charset="0"/>
                <a:ea typeface="黑体" panose="02010609060101010101" pitchFamily="2" charset="-122"/>
                <a:sym typeface="Arial" panose="020B0604020202020204" pitchFamily="34" charset="0"/>
              </a:rPr>
              <a:t> rays are expected </a:t>
            </a:r>
            <a:r>
              <a:rPr lang="en-US" altLang="zh-CN" sz="2400" b="1" i="1">
                <a:latin typeface="Trebuchet MS" panose="020B0603020202020204" pitchFamily="34" charset="0"/>
                <a:ea typeface="黑体" panose="02010609060101010101" pitchFamily="2" charset="-122"/>
                <a:sym typeface="Arial" panose="020B0604020202020204" pitchFamily="34" charset="0"/>
              </a:rPr>
              <a:t>a priori</a:t>
            </a:r>
            <a:r>
              <a:rPr lang="en-US" altLang="zh-CN" sz="2400" b="1">
                <a:latin typeface="Trebuchet MS" panose="020B0603020202020204" pitchFamily="34" charset="0"/>
                <a:ea typeface="黑体" panose="02010609060101010101" pitchFamily="2" charset="-122"/>
                <a:sym typeface="Arial" panose="020B0604020202020204" pitchFamily="34" charset="0"/>
              </a:rPr>
              <a:t> to be produced by CR interactions during the propagation, and are thus powerful probe of CR propagation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340" y="1575435"/>
            <a:ext cx="4210050" cy="3335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620" y="1583690"/>
            <a:ext cx="4232910" cy="3326765"/>
          </a:xfrm>
          <a:prstGeom prst="rect">
            <a:avLst/>
          </a:prstGeom>
        </p:spPr>
      </p:pic>
      <p:sp>
        <p:nvSpPr>
          <p:cNvPr id="14348" name="Text Box 8"/>
          <p:cNvSpPr txBox="1"/>
          <p:nvPr/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Longitude and latitude profiles</a:t>
            </a:r>
          </a:p>
        </p:txBody>
      </p:sp>
      <p:sp>
        <p:nvSpPr>
          <p:cNvPr id="24579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20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0" name="文本框 2"/>
          <p:cNvSpPr txBox="1"/>
          <p:nvPr/>
        </p:nvSpPr>
        <p:spPr>
          <a:xfrm>
            <a:off x="200660" y="5408613"/>
            <a:ext cx="11855450" cy="4343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Roughly consistent with gas distributions for </a:t>
            </a:r>
            <a:r>
              <a:rPr lang="en-US" altLang="zh-CN" sz="2400" i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b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, but show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significant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deviation for </a:t>
            </a:r>
            <a:r>
              <a:rPr lang="en-US" altLang="zh-CN" sz="2400" i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" y="1538605"/>
            <a:ext cx="4330700" cy="33788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21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30620" y="1134110"/>
            <a:ext cx="5558790" cy="4037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0705" y="953770"/>
            <a:ext cx="5346700" cy="4622165"/>
          </a:xfrm>
          <a:prstGeom prst="rect">
            <a:avLst/>
          </a:prstGeom>
        </p:spPr>
      </p:pic>
      <p:sp>
        <p:nvSpPr>
          <p:cNvPr id="24580" name="文本框 2"/>
          <p:cNvSpPr txBox="1"/>
          <p:nvPr>
            <p:custDataLst>
              <p:tags r:id="rId3"/>
            </p:custDataLst>
          </p:nvPr>
        </p:nvSpPr>
        <p:spPr>
          <a:xfrm>
            <a:off x="155575" y="5724208"/>
            <a:ext cx="11855450" cy="4343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Difference between data and gas is also shown in the angular spectra at low-l</a:t>
            </a:r>
          </a:p>
        </p:txBody>
      </p:sp>
      <p:sp>
        <p:nvSpPr>
          <p:cNvPr id="3" name="Text Box 5"/>
          <p:cNvSpPr txBox="1"/>
          <p:nvPr>
            <p:custDataLst>
              <p:tags r:id="rId4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Spatial distribution</a:t>
            </a:r>
          </a:p>
        </p:txBody>
      </p:sp>
      <p:sp>
        <p:nvSpPr>
          <p:cNvPr id="20486" name="文本框 278531"/>
          <p:cNvSpPr txBox="1"/>
          <p:nvPr>
            <p:custDataLst>
              <p:tags r:id="rId5"/>
            </p:custDataLst>
          </p:nvPr>
        </p:nvSpPr>
        <p:spPr>
          <a:xfrm>
            <a:off x="7041515" y="1358900"/>
            <a:ext cx="14027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E&gt;10 TeV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22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0" name="文本框 2"/>
          <p:cNvSpPr txBox="1"/>
          <p:nvPr>
            <p:custDataLst>
              <p:tags r:id="rId1"/>
            </p:custDataLst>
          </p:nvPr>
        </p:nvSpPr>
        <p:spPr>
          <a:xfrm>
            <a:off x="155575" y="5461953"/>
            <a:ext cx="11855450" cy="4343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Hints of spectral variations aross the Galactic plane (~2</a:t>
            </a:r>
            <a:r>
              <a:rPr lang="en-US" altLang="zh-CN" sz="2400" dirty="0">
                <a:solidFill>
                  <a:schemeClr val="tx1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σ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)</a:t>
            </a:r>
          </a:p>
        </p:txBody>
      </p:sp>
      <p:sp>
        <p:nvSpPr>
          <p:cNvPr id="3" name="Text Box 5"/>
          <p:cNvSpPr txBox="1"/>
          <p:nvPr>
            <p:custDataLst>
              <p:tags r:id="rId2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Possible spatial variation of spectra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5" y="1132205"/>
            <a:ext cx="5429250" cy="412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6125" y="1853565"/>
            <a:ext cx="6000750" cy="2552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8" y="774700"/>
            <a:ext cx="8234362" cy="2957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23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Confront LHAASO data with a toy model</a:t>
            </a:r>
          </a:p>
        </p:txBody>
      </p:sp>
      <p:sp>
        <p:nvSpPr>
          <p:cNvPr id="27652" name="文本框 2"/>
          <p:cNvSpPr txBox="1"/>
          <p:nvPr/>
        </p:nvSpPr>
        <p:spPr>
          <a:xfrm>
            <a:off x="8391525" y="1133475"/>
            <a:ext cx="3665855" cy="46031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Toy model prediction: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local CR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×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gas column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endParaRPr lang="en-US" altLang="zh-CN" sz="2400" dirty="0">
              <a:solidFill>
                <a:schemeClr val="tx1"/>
              </a:solidFill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Measured fluxes are higher by a factor of 1.5~2.7 than predictions</a:t>
            </a: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endParaRPr lang="en-US" altLang="zh-CN" sz="2400" dirty="0">
              <a:solidFill>
                <a:srgbClr val="FF0000"/>
              </a:solidFill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Spectra are slightly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different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from the prediction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" y="3519170"/>
            <a:ext cx="4020820" cy="2851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785" y="3519170"/>
            <a:ext cx="4037330" cy="28517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24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8677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2275" y="998538"/>
            <a:ext cx="7327900" cy="5402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文本框 278531"/>
          <p:cNvSpPr txBox="1"/>
          <p:nvPr>
            <p:custDataLst>
              <p:tags r:id="rId2"/>
            </p:custDataLst>
          </p:nvPr>
        </p:nvSpPr>
        <p:spPr>
          <a:xfrm>
            <a:off x="373063" y="6380163"/>
            <a:ext cx="437038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Zhang et al. (2023, ApJ, 957, 43)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Confront LHAASO data with a GALPROP model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1310" y="1053465"/>
            <a:ext cx="3562985" cy="26142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6395" y="3826510"/>
            <a:ext cx="3469640" cy="255397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 rot="900000">
            <a:off x="9241790" y="1857375"/>
            <a:ext cx="1466215" cy="31496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rot="900000">
            <a:off x="9130665" y="4606925"/>
            <a:ext cx="1466215" cy="31496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86" name="文本框 278531"/>
          <p:cNvSpPr txBox="1"/>
          <p:nvPr>
            <p:custDataLst>
              <p:tags r:id="rId3"/>
            </p:custDataLst>
          </p:nvPr>
        </p:nvSpPr>
        <p:spPr>
          <a:xfrm>
            <a:off x="9968230" y="1541145"/>
            <a:ext cx="10725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Excess?</a:t>
            </a:r>
          </a:p>
        </p:txBody>
      </p:sp>
      <p:sp>
        <p:nvSpPr>
          <p:cNvPr id="7" name="文本框 278531"/>
          <p:cNvSpPr txBox="1"/>
          <p:nvPr>
            <p:custDataLst>
              <p:tags r:id="rId4"/>
            </p:custDataLst>
          </p:nvPr>
        </p:nvSpPr>
        <p:spPr>
          <a:xfrm>
            <a:off x="9834880" y="4288155"/>
            <a:ext cx="10725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Excess?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6315" y="2356485"/>
            <a:ext cx="1922780" cy="2641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5525" y="5139055"/>
            <a:ext cx="1922780" cy="2641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7337567" y="928173"/>
            <a:ext cx="3872104" cy="5554604"/>
            <a:chOff x="11555" y="1462"/>
            <a:chExt cx="6098" cy="8747"/>
          </a:xfrm>
        </p:grpSpPr>
        <p:grpSp>
          <p:nvGrpSpPr>
            <p:cNvPr id="5" name="组合 4"/>
            <p:cNvGrpSpPr/>
            <p:nvPr/>
          </p:nvGrpSpPr>
          <p:grpSpPr>
            <a:xfrm>
              <a:off x="11555" y="1462"/>
              <a:ext cx="6038" cy="4347"/>
              <a:chOff x="726" y="1938"/>
              <a:chExt cx="8370" cy="6080"/>
            </a:xfrm>
          </p:grpSpPr>
          <p:pic>
            <p:nvPicPr>
              <p:cNvPr id="2" name="图片 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726" y="1939"/>
                <a:ext cx="8370" cy="6079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875" y="1938"/>
                <a:ext cx="4075" cy="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Inner</a:t>
                </a:r>
                <a:r>
                  <a:rPr kumimoji="1" lang="zh-CN" altLang="en-US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Galaxy</a:t>
                </a:r>
                <a:endParaRPr kumimoji="1" lang="zh-CN" altLang="en-US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1556" y="5914"/>
              <a:ext cx="6097" cy="4295"/>
              <a:chOff x="11267" y="3354"/>
              <a:chExt cx="6435" cy="4627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11267" y="3354"/>
                <a:ext cx="6435" cy="4627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447" y="3354"/>
                <a:ext cx="4075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Outer</a:t>
                </a:r>
                <a:r>
                  <a:rPr kumimoji="1" lang="zh-CN" altLang="en-US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Galaxy</a:t>
                </a:r>
                <a:endParaRPr kumimoji="1" lang="zh-CN" altLang="en-US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</p:grpSp>
      </p:grpSp>
      <p:sp>
        <p:nvSpPr>
          <p:cNvPr id="30727" name="文本框 278531"/>
          <p:cNvSpPr txBox="1"/>
          <p:nvPr>
            <p:custDataLst>
              <p:tags r:id="rId1"/>
            </p:custDataLst>
          </p:nvPr>
        </p:nvSpPr>
        <p:spPr>
          <a:xfrm>
            <a:off x="372745" y="6309360"/>
            <a:ext cx="34429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He et al. (2025, ApJ in press)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grpSp>
        <p:nvGrpSpPr>
          <p:cNvPr id="36" name="组合 35"/>
          <p:cNvGrpSpPr/>
          <p:nvPr>
            <p:custDataLst>
              <p:tags r:id="rId2"/>
            </p:custDataLst>
          </p:nvPr>
        </p:nvGrpSpPr>
        <p:grpSpPr>
          <a:xfrm>
            <a:off x="2044700" y="1248410"/>
            <a:ext cx="3508375" cy="3086735"/>
            <a:chOff x="11441" y="2698"/>
            <a:chExt cx="5525" cy="4861"/>
          </a:xfrm>
        </p:grpSpPr>
        <p:cxnSp>
          <p:nvCxnSpPr>
            <p:cNvPr id="23" name="直接箭头连接符 22"/>
            <p:cNvCxnSpPr/>
            <p:nvPr>
              <p:custDataLst>
                <p:tags r:id="rId4"/>
              </p:custDataLst>
            </p:nvPr>
          </p:nvCxnSpPr>
          <p:spPr>
            <a:xfrm flipV="1">
              <a:off x="12191" y="6859"/>
              <a:ext cx="4569" cy="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>
              <p:custDataLst>
                <p:tags r:id="rId5"/>
              </p:custDataLst>
            </p:nvPr>
          </p:nvCxnSpPr>
          <p:spPr>
            <a:xfrm flipV="1">
              <a:off x="12153" y="3032"/>
              <a:ext cx="0" cy="389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2649" y="4678"/>
              <a:ext cx="3517" cy="2170"/>
            </a:xfrm>
            <a:custGeom>
              <a:avLst/>
              <a:gdLst>
                <a:gd name="connisteX0" fmla="*/ 0 w 2253615"/>
                <a:gd name="connsiteY0" fmla="*/ 1377983 h 1377983"/>
                <a:gd name="connisteX1" fmla="*/ 86360 w 2253615"/>
                <a:gd name="connsiteY1" fmla="*/ 577883 h 1377983"/>
                <a:gd name="connisteX2" fmla="*/ 443865 w 2253615"/>
                <a:gd name="connsiteY2" fmla="*/ 134653 h 1377983"/>
                <a:gd name="connisteX3" fmla="*/ 751205 w 2253615"/>
                <a:gd name="connsiteY3" fmla="*/ 36228 h 1377983"/>
                <a:gd name="connisteX4" fmla="*/ 1416685 w 2253615"/>
                <a:gd name="connsiteY4" fmla="*/ 553118 h 1377983"/>
                <a:gd name="connisteX5" fmla="*/ 2253615 w 2253615"/>
                <a:gd name="connsiteY5" fmla="*/ 1193833 h 137798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2253615" h="1377983">
                  <a:moveTo>
                    <a:pt x="0" y="1377983"/>
                  </a:moveTo>
                  <a:cubicBezTo>
                    <a:pt x="10160" y="1226853"/>
                    <a:pt x="-2540" y="826803"/>
                    <a:pt x="86360" y="577883"/>
                  </a:cubicBezTo>
                  <a:cubicBezTo>
                    <a:pt x="175260" y="328963"/>
                    <a:pt x="311150" y="243238"/>
                    <a:pt x="443865" y="134653"/>
                  </a:cubicBezTo>
                  <a:cubicBezTo>
                    <a:pt x="576580" y="26068"/>
                    <a:pt x="556895" y="-47592"/>
                    <a:pt x="751205" y="36228"/>
                  </a:cubicBezTo>
                  <a:cubicBezTo>
                    <a:pt x="945515" y="120048"/>
                    <a:pt x="1116330" y="321343"/>
                    <a:pt x="1416685" y="553118"/>
                  </a:cubicBezTo>
                  <a:cubicBezTo>
                    <a:pt x="1717040" y="784893"/>
                    <a:pt x="2099310" y="1075723"/>
                    <a:pt x="2253615" y="1193833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>
              <p:custDataLst>
                <p:tags r:id="rId7"/>
              </p:custDataLst>
            </p:nvPr>
          </p:nvCxnSpPr>
          <p:spPr>
            <a:xfrm>
              <a:off x="12437" y="3599"/>
              <a:ext cx="3788" cy="3031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>
              <p:custDataLst>
                <p:tags r:id="rId8"/>
              </p:custDataLst>
            </p:nvPr>
          </p:nvSpPr>
          <p:spPr>
            <a:xfrm>
              <a:off x="13924" y="3734"/>
              <a:ext cx="2779" cy="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Intrinsic </a:t>
              </a:r>
              <a:r>
                <a:rPr kumimoji="1" lang="en-US" sz="2000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flux distribution</a:t>
              </a:r>
            </a:p>
          </p:txBody>
        </p:sp>
        <p:sp>
          <p:nvSpPr>
            <p:cNvPr id="31" name="椭圆 30"/>
            <p:cNvSpPr/>
            <p:nvPr>
              <p:custDataLst>
                <p:tags r:id="rId9"/>
              </p:custDataLst>
            </p:nvPr>
          </p:nvSpPr>
          <p:spPr>
            <a:xfrm rot="17520000">
              <a:off x="11656" y="4323"/>
              <a:ext cx="1956" cy="1015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278531"/>
            <p:cNvSpPr txBox="1"/>
            <p:nvPr>
              <p:custDataLst>
                <p:tags r:id="rId10"/>
              </p:custDataLst>
            </p:nvPr>
          </p:nvSpPr>
          <p:spPr>
            <a:xfrm>
              <a:off x="15722" y="6979"/>
              <a:ext cx="124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</a:pPr>
              <a:r>
                <a:rPr lang="en-US" altLang="zh-CN" sz="2000" dirty="0">
                  <a:latin typeface="Arial" panose="020B0604020202020204" pitchFamily="34" charset="0"/>
                  <a:ea typeface="黑体" panose="02010609060101010101" pitchFamily="2" charset="-122"/>
                </a:rPr>
                <a:t>Flux</a:t>
              </a:r>
            </a:p>
          </p:txBody>
        </p:sp>
        <p:sp>
          <p:nvSpPr>
            <p:cNvPr id="35" name="文本框 278531"/>
            <p:cNvSpPr txBox="1"/>
            <p:nvPr>
              <p:custDataLst>
                <p:tags r:id="rId11"/>
              </p:custDataLst>
            </p:nvPr>
          </p:nvSpPr>
          <p:spPr>
            <a:xfrm rot="16200000">
              <a:off x="10773" y="3365"/>
              <a:ext cx="191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</a:pPr>
              <a:r>
                <a:rPr lang="en-US" altLang="zh-CN" sz="2000" dirty="0">
                  <a:latin typeface="Arial" panose="020B0604020202020204" pitchFamily="34" charset="0"/>
                  <a:ea typeface="黑体" panose="02010609060101010101" pitchFamily="2" charset="-122"/>
                </a:rPr>
                <a:t>Number</a:t>
              </a:r>
            </a:p>
          </p:txBody>
        </p:sp>
      </p:grp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828925" y="3025775"/>
            <a:ext cx="1764665" cy="66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rgbClr val="FF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Observed </a:t>
            </a:r>
            <a:r>
              <a:rPr kumimoji="1" lang="en-US" sz="2000" dirty="0">
                <a:solidFill>
                  <a:srgbClr val="FF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flux distribution</a:t>
            </a: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Unresolved source contribution?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05790" y="4464050"/>
            <a:ext cx="6731000" cy="168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The contribution of </a:t>
            </a: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sym typeface="+mn-ea"/>
              </a:rPr>
              <a:t>unresolved sources </a:t>
            </a: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is able to describe the exta conponent for Outer Galaxy region, while it is insufficient for Inner Galaxy region. </a:t>
            </a:r>
          </a:p>
          <a:p>
            <a:pPr marL="285750" indent="-285750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Larger extended sources were not included </a:t>
            </a:r>
          </a:p>
          <a:p>
            <a:pPr marL="285750" indent="-285750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Additional contributions from unknown mechanisms</a:t>
            </a:r>
          </a:p>
        </p:txBody>
      </p:sp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25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文本框 278531"/>
          <p:cNvSpPr txBox="1"/>
          <p:nvPr>
            <p:custDataLst>
              <p:tags r:id="rId1"/>
            </p:custDataLst>
          </p:nvPr>
        </p:nvSpPr>
        <p:spPr>
          <a:xfrm>
            <a:off x="245745" y="5265420"/>
            <a:ext cx="592391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Extended halos around middle-aged pulsars are expected to be common in Milky Way, which could form a diffuse component of gamma-ray background (e.g., Aharonian </a:t>
            </a:r>
            <a:r>
              <a:rPr lang="en-US" altLang="zh-CN" sz="2000" dirty="0">
                <a:latin typeface="Times New Roman" panose="02020603050405020304" pitchFamily="16" charset="0"/>
                <a:ea typeface="黑体" panose="02010609060101010101" pitchFamily="2" charset="-122"/>
                <a:cs typeface="Times New Roman" panose="02020603050405020304" pitchFamily="16" charset="0"/>
              </a:rPr>
              <a:t>&amp;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 Atoyan 2000; Linden </a:t>
            </a:r>
            <a:r>
              <a:rPr lang="en-US" altLang="zh-CN" sz="2000" dirty="0">
                <a:latin typeface="Times New Roman" panose="02020603050405020304" pitchFamily="16" charset="0"/>
                <a:ea typeface="黑体" panose="02010609060101010101" pitchFamily="2" charset="-122"/>
                <a:cs typeface="Times New Roman" panose="02020603050405020304" pitchFamily="16" charset="0"/>
              </a:rPr>
              <a:t>&amp;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 Buckman  2018).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17920" y="1136650"/>
            <a:ext cx="5494655" cy="4286250"/>
          </a:xfrm>
          <a:prstGeom prst="rect">
            <a:avLst/>
          </a:prstGeom>
        </p:spPr>
      </p:pic>
      <p:sp>
        <p:nvSpPr>
          <p:cNvPr id="14348" name="Text Box 8"/>
          <p:cNvSpPr txBox="1"/>
          <p:nvPr>
            <p:custDataLst>
              <p:tags r:id="rId3"/>
            </p:custDataLst>
          </p:nvPr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Pulsar </a:t>
            </a:r>
            <a:r>
              <a:rPr lang="en-US" altLang="zh-CN" sz="3600" b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halo interpretation</a:t>
            </a:r>
            <a:endParaRPr lang="en-US" altLang="zh-CN" sz="3600" b="1" noProof="1">
              <a:solidFill>
                <a:srgbClr val="FF0000"/>
              </a:solidFill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Symbol" panose="05050102010706020507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81470" y="5319395"/>
            <a:ext cx="4808220" cy="66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Predicted 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  <a:sym typeface="+mn-ea"/>
              </a:rPr>
              <a:t>gamma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-ray map in 25–100 TeV from halos of ATNF pulsars </a:t>
            </a:r>
          </a:p>
        </p:txBody>
      </p:sp>
      <p:pic>
        <p:nvPicPr>
          <p:cNvPr id="100" name="图片 99"/>
          <p:cNvPicPr/>
          <p:nvPr/>
        </p:nvPicPr>
        <p:blipFill>
          <a:blip r:embed="rId8"/>
          <a:stretch>
            <a:fillRect/>
          </a:stretch>
        </p:blipFill>
        <p:spPr>
          <a:xfrm>
            <a:off x="426085" y="1321435"/>
            <a:ext cx="5462905" cy="3834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78531"/>
          <p:cNvSpPr txBox="1"/>
          <p:nvPr>
            <p:custDataLst>
              <p:tags r:id="rId4"/>
            </p:custDataLst>
          </p:nvPr>
        </p:nvSpPr>
        <p:spPr>
          <a:xfrm>
            <a:off x="381000" y="908685"/>
            <a:ext cx="268668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HAWC (2017, Science)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7" name="文本框 278531"/>
          <p:cNvSpPr txBox="1"/>
          <p:nvPr>
            <p:custDataLst>
              <p:tags r:id="rId5"/>
            </p:custDataLst>
          </p:nvPr>
        </p:nvSpPr>
        <p:spPr>
          <a:xfrm>
            <a:off x="6137275" y="6070600"/>
            <a:ext cx="5574665" cy="6781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1800" b="1" dirty="0"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K. Yan et al. (2024, Nat. Astron.)</a:t>
            </a:r>
          </a:p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1800" b="1" dirty="0"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See also Dekker + (2024, PRD), Chen + (2024, CPC)</a:t>
            </a:r>
          </a:p>
        </p:txBody>
      </p:sp>
      <p:sp>
        <p:nvSpPr>
          <p:cNvPr id="36866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26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20995" y="908685"/>
            <a:ext cx="6619875" cy="4781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0490" y="1096010"/>
            <a:ext cx="5449570" cy="4500245"/>
          </a:xfrm>
          <a:prstGeom prst="rect">
            <a:avLst/>
          </a:prstGeom>
        </p:spPr>
      </p:pic>
      <p:sp>
        <p:nvSpPr>
          <p:cNvPr id="11" name="文本框 278531"/>
          <p:cNvSpPr txBox="1"/>
          <p:nvPr>
            <p:custDataLst>
              <p:tags r:id="rId3"/>
            </p:custDataLst>
          </p:nvPr>
        </p:nvSpPr>
        <p:spPr>
          <a:xfrm>
            <a:off x="290830" y="6174105"/>
            <a:ext cx="3757930" cy="339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1800" b="1" dirty="0">
                <a:latin typeface="Trebuchet MS" panose="020B0603020202020204" pitchFamily="34" charset="0"/>
                <a:ea typeface="黑体" panose="02010609060101010101" pitchFamily="2" charset="-122"/>
              </a:rPr>
              <a:t>K. Yan et al. (2024, Nat. Astron.)</a:t>
            </a:r>
          </a:p>
        </p:txBody>
      </p:sp>
      <p:sp>
        <p:nvSpPr>
          <p:cNvPr id="36866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27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 Box 8"/>
          <p:cNvSpPr txBox="1"/>
          <p:nvPr>
            <p:custDataLst>
              <p:tags r:id="rId4"/>
            </p:custDataLst>
          </p:nvPr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Pulsar </a:t>
            </a:r>
            <a:r>
              <a:rPr lang="en-US" altLang="zh-CN" sz="3600" b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halo interpretation</a:t>
            </a:r>
            <a:endParaRPr lang="en-US" altLang="zh-CN" sz="3600" b="1" noProof="1">
              <a:solidFill>
                <a:srgbClr val="FF0000"/>
              </a:solidFill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Symbol" panose="05050102010706020507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907415"/>
            <a:ext cx="4351020" cy="2819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72940" y="3546475"/>
            <a:ext cx="3773805" cy="2866390"/>
          </a:xfrm>
          <a:prstGeom prst="rect">
            <a:avLst/>
          </a:prstGeom>
        </p:spPr>
      </p:pic>
      <p:graphicFrame>
        <p:nvGraphicFramePr>
          <p:cNvPr id="10" name="对象 9"/>
          <p:cNvGraphicFramePr/>
          <p:nvPr>
            <p:custDataLst>
              <p:tags r:id="rId3"/>
            </p:custDataLst>
          </p:nvPr>
        </p:nvGraphicFramePr>
        <p:xfrm>
          <a:off x="8217535" y="3546475"/>
          <a:ext cx="3815715" cy="281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9" imgW="4733925" imgH="4133850" progId="Paint.Picture">
                  <p:embed/>
                </p:oleObj>
              </mc:Choice>
              <mc:Fallback>
                <p:oleObj r:id="rId9" imgW="4733925" imgH="41338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17535" y="3546475"/>
                        <a:ext cx="3815715" cy="2818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2"/>
          <p:cNvSpPr txBox="1"/>
          <p:nvPr/>
        </p:nvSpPr>
        <p:spPr>
          <a:xfrm>
            <a:off x="200660" y="3968750"/>
            <a:ext cx="4430395" cy="213360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marL="285750" marR="0" indent="-285750"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charset="0"/>
              <a:buChar char="l"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  <a:sym typeface="+mn-ea"/>
              </a:rPr>
              <a:t>The confinement and interaction around sources can account for the diffuse excess, together with the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  <a:sym typeface="+mn-ea"/>
              </a:rPr>
              <a:t>B/C</a:t>
            </a:r>
            <a:r>
              <a:rPr lang="zh-CN" altLang="en-US" sz="20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  <a:sym typeface="+mn-ea"/>
              </a:rPr>
              <a:t>、</a:t>
            </a:r>
            <a:r>
              <a:rPr lang="en-US" altLang="en-US" sz="20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  <a:sym typeface="+mn-ea"/>
              </a:rPr>
              <a:t>B/O breaks and Galactic neutrinos</a:t>
            </a:r>
          </a:p>
          <a:p>
            <a:pPr marL="285750" marR="0" indent="-285750"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charset="0"/>
              <a:buChar char="l"/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  <a:sym typeface="+mn-ea"/>
              </a:rPr>
              <a:t>Confinement time: </a:t>
            </a:r>
            <a:r>
              <a:rPr kumimoji="0" lang="en-US" altLang="zh-CN" sz="2000" b="1" kern="1200" cap="none" spc="0" normalizeH="0" baseline="0" noProof="1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  <a:sym typeface="+mn-ea"/>
              </a:rPr>
              <a:t>0.2~0.5 Myr</a:t>
            </a:r>
          </a:p>
        </p:txBody>
      </p:sp>
      <p:sp>
        <p:nvSpPr>
          <p:cNvPr id="18" name="矩形 35844"/>
          <p:cNvSpPr/>
          <p:nvPr/>
        </p:nvSpPr>
        <p:spPr>
          <a:xfrm>
            <a:off x="121920" y="6405880"/>
            <a:ext cx="7757160" cy="2565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He et al. (2024, ApJ); Sun et al.</a:t>
            </a: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 (2024, PRD); Yang </a:t>
            </a:r>
            <a:r>
              <a:rPr lang="en-US" altLang="zh-CN" sz="1800" b="1">
                <a:solidFill>
                  <a:schemeClr val="tx1"/>
                </a:solidFill>
                <a:latin typeface="Times New Roman" panose="02020603050405020304" pitchFamily="16" charset="0"/>
                <a:ea typeface="仿宋_GB2312" pitchFamily="49" charset="-122"/>
                <a:cs typeface="Times New Roman" panose="02020603050405020304" pitchFamily="16" charset="0"/>
              </a:rPr>
              <a:t>&amp;</a:t>
            </a: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 Aharonian (2024)</a:t>
            </a:r>
          </a:p>
        </p:txBody>
      </p:sp>
      <p:sp>
        <p:nvSpPr>
          <p:cNvPr id="14348" name="Text Box 8"/>
          <p:cNvSpPr txBox="1"/>
          <p:nvPr>
            <p:custDataLst>
              <p:tags r:id="rId4"/>
            </p:custDataLst>
          </p:nvPr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Alternative scenario: secondary interaction around sources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21200" y="863600"/>
            <a:ext cx="7292975" cy="2546985"/>
          </a:xfrm>
          <a:prstGeom prst="rect">
            <a:avLst/>
          </a:prstGeom>
        </p:spPr>
      </p:pic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28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截屏2024-07-01 23.11.56.png" descr="截屏2024-07-01 23.11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20" y="3562350"/>
            <a:ext cx="4356100" cy="28321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1" name="Funded…"/>
          <p:cNvSpPr txBox="1"/>
          <p:nvPr/>
        </p:nvSpPr>
        <p:spPr>
          <a:xfrm>
            <a:off x="3576320" y="4104005"/>
            <a:ext cx="4069080" cy="212090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228600" indent="-228600">
              <a:lnSpc>
                <a:spcPct val="110000"/>
              </a:lnSpc>
              <a:buSzPct val="100000"/>
              <a:buChar char="•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rebuchet MS" panose="020B0603020202020204" pitchFamily="34" charset="0"/>
                <a:cs typeface="Trebuchet MS" panose="020B0603020202020204" pitchFamily="34" charset="0"/>
              </a:rPr>
              <a:t>Funded</a:t>
            </a:r>
          </a:p>
          <a:p>
            <a:pPr marL="228600" indent="-228600">
              <a:lnSpc>
                <a:spcPct val="110000"/>
              </a:lnSpc>
              <a:buSzPct val="100000"/>
              <a:buChar char="•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rebuchet MS" panose="020B0603020202020204" pitchFamily="34" charset="0"/>
                <a:cs typeface="Trebuchet MS" panose="020B0603020202020204" pitchFamily="34" charset="0"/>
              </a:rPr>
              <a:t>8</a:t>
            </a:r>
            <a:r>
              <a:rPr sz="24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×</a:t>
            </a:r>
            <a:r>
              <a:rPr sz="2400">
                <a:latin typeface="Trebuchet MS" panose="020B0603020202020204" pitchFamily="34" charset="0"/>
                <a:cs typeface="Trebuchet MS" panose="020B0603020202020204" pitchFamily="34" charset="0"/>
              </a:rPr>
              <a:t>4 array at LHAASO site</a:t>
            </a:r>
          </a:p>
          <a:p>
            <a:pPr marL="228600" indent="-228600">
              <a:lnSpc>
                <a:spcPct val="110000"/>
              </a:lnSpc>
              <a:buSzPct val="100000"/>
              <a:buChar char="•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rebuchet MS" panose="020B0603020202020204" pitchFamily="34" charset="0"/>
                <a:cs typeface="Trebuchet MS" panose="020B0603020202020204" pitchFamily="34" charset="0"/>
              </a:rPr>
              <a:t>6-m telescopes</a:t>
            </a:r>
          </a:p>
          <a:p>
            <a:pPr marL="228600" indent="-228600">
              <a:lnSpc>
                <a:spcPct val="110000"/>
              </a:lnSpc>
              <a:buSzPct val="100000"/>
              <a:buChar char="•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>
                <a:latin typeface="Trebuchet MS" panose="020B0603020202020204" pitchFamily="34" charset="0"/>
                <a:cs typeface="Trebuchet MS" panose="020B0603020202020204" pitchFamily="34" charset="0"/>
              </a:rPr>
              <a:t>T</a:t>
            </a:r>
            <a:r>
              <a:rPr sz="2400">
                <a:latin typeface="Trebuchet MS" panose="020B0603020202020204" pitchFamily="34" charset="0"/>
                <a:cs typeface="Trebuchet MS" panose="020B0603020202020204" pitchFamily="34" charset="0"/>
              </a:rPr>
              <a:t>wo proto</a:t>
            </a:r>
            <a:r>
              <a:rPr lang="en-US" sz="2400">
                <a:latin typeface="Trebuchet MS" panose="020B0603020202020204" pitchFamily="34" charset="0"/>
                <a:cs typeface="Trebuchet MS" panose="020B0603020202020204" pitchFamily="34" charset="0"/>
              </a:rPr>
              <a:t>-</a:t>
            </a:r>
            <a:r>
              <a:rPr sz="2400">
                <a:latin typeface="Trebuchet MS" panose="020B0603020202020204" pitchFamily="34" charset="0"/>
                <a:cs typeface="Trebuchet MS" panose="020B0603020202020204" pitchFamily="34" charset="0"/>
              </a:rPr>
              <a:t>type telescopes</a:t>
            </a:r>
          </a:p>
          <a:p>
            <a:pPr marL="228600" indent="-228600">
              <a:lnSpc>
                <a:spcPct val="110000"/>
              </a:lnSpc>
              <a:buSzPct val="100000"/>
              <a:buChar char="•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rebuchet MS" panose="020B0603020202020204" pitchFamily="34" charset="0"/>
                <a:ea typeface="Gill Sans"/>
                <a:cs typeface="Trebuchet MS" panose="020B0603020202020204" pitchFamily="34" charset="0"/>
                <a:sym typeface="Gill Sans"/>
              </a:rPr>
              <a:t>First light soon</a:t>
            </a:r>
            <a:r>
              <a:rPr sz="2400">
                <a:latin typeface="Trebuchet MS" panose="020B0603020202020204" pitchFamily="34" charset="0"/>
                <a:cs typeface="Trebuchet MS" panose="020B0603020202020204" pitchFamily="34" charset="0"/>
              </a:rPr>
              <a:t>! </a:t>
            </a:r>
          </a:p>
        </p:txBody>
      </p:sp>
      <p:pic>
        <p:nvPicPr>
          <p:cNvPr id="332" name="已粘贴的影片.png" descr="已粘贴的影片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216275" y="365125"/>
            <a:ext cx="5040630" cy="34232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85" y="1002030"/>
            <a:ext cx="2658110" cy="56007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348" name="Text Box 8"/>
          <p:cNvSpPr txBox="1"/>
          <p:nvPr>
            <p:custDataLst>
              <p:tags r:id="rId1"/>
            </p:custDataLst>
          </p:nvPr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IACTs in LHAASO site (LACT)</a:t>
            </a:r>
          </a:p>
        </p:txBody>
      </p:sp>
      <p:pic>
        <p:nvPicPr>
          <p:cNvPr id="344" name="已粘贴的影片.png" descr="已粘贴的影片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625" y="951230"/>
            <a:ext cx="3774440" cy="26028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29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273414" descr="med_nh_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88" y="1204913"/>
            <a:ext cx="3144837" cy="1573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文本框 278531"/>
          <p:cNvSpPr txBox="1"/>
          <p:nvPr/>
        </p:nvSpPr>
        <p:spPr>
          <a:xfrm>
            <a:off x="1682750" y="1779588"/>
            <a:ext cx="3754438" cy="4238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p,α + ISM → </a:t>
            </a: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  <a:sym typeface="Symbol" panose="05050102010706020507" pitchFamily="18" charset="2"/>
              </a:rPr>
              <a:t></a:t>
            </a:r>
            <a:r>
              <a:rPr lang="en-US" altLang="zh-CN" sz="2400" baseline="30000" dirty="0">
                <a:latin typeface="Trebuchet MS" panose="020B0603020202020204" pitchFamily="34" charset="0"/>
                <a:ea typeface="黑体" panose="02010609060101010101" pitchFamily="2" charset="-122"/>
                <a:sym typeface="Symbol" panose="05050102010706020507" pitchFamily="18" charset="2"/>
              </a:rPr>
              <a:t>0</a:t>
            </a: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→ 2</a:t>
            </a: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  <a:sym typeface="Symbol" panose="05050102010706020507" pitchFamily="18" charset="2"/>
              </a:rPr>
              <a:t></a:t>
            </a:r>
            <a:endParaRPr lang="en-US" altLang="zh-CN" sz="2400" dirty="0">
              <a:latin typeface="Trebuchet MS" panose="020B0603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1267" name="文本框 1"/>
          <p:cNvSpPr txBox="1"/>
          <p:nvPr/>
        </p:nvSpPr>
        <p:spPr>
          <a:xfrm>
            <a:off x="1633538" y="3629025"/>
            <a:ext cx="4349750" cy="4238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e + ISM → </a:t>
            </a: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  <a:sym typeface="Symbol" panose="05050102010706020507" pitchFamily="18" charset="2"/>
              </a:rPr>
              <a:t> (bremsstrahlung)</a:t>
            </a:r>
          </a:p>
        </p:txBody>
      </p:sp>
      <p:sp>
        <p:nvSpPr>
          <p:cNvPr id="11268" name="文本框 3"/>
          <p:cNvSpPr txBox="1"/>
          <p:nvPr/>
        </p:nvSpPr>
        <p:spPr>
          <a:xfrm>
            <a:off x="1682750" y="5384800"/>
            <a:ext cx="4413250" cy="4238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e + ISRF → </a:t>
            </a: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  <a:sym typeface="Symbol" panose="05050102010706020507" pitchFamily="18" charset="2"/>
              </a:rPr>
              <a:t> (inverse Compton)</a:t>
            </a:r>
            <a:endParaRPr lang="en-US" altLang="zh-CN" sz="2400" dirty="0">
              <a:latin typeface="Trebuchet MS" panose="020B0603020202020204" pitchFamily="34" charset="0"/>
              <a:ea typeface="黑体" panose="02010609060101010101" pitchFamily="2" charset="-122"/>
            </a:endParaRPr>
          </a:p>
        </p:txBody>
      </p:sp>
      <p:graphicFrame>
        <p:nvGraphicFramePr>
          <p:cNvPr id="11269" name="对象 1"/>
          <p:cNvGraphicFramePr/>
          <p:nvPr/>
        </p:nvGraphicFramePr>
        <p:xfrm>
          <a:off x="6884988" y="3000375"/>
          <a:ext cx="3201987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4" imgW="3200400" imgH="1676400" progId="Paint.Picture">
                  <p:embed/>
                </p:oleObj>
              </mc:Choice>
              <mc:Fallback>
                <p:oleObj r:id="rId4" imgW="3200400" imgH="16764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4988" y="3000375"/>
                        <a:ext cx="3201987" cy="1677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对象 3"/>
          <p:cNvGraphicFramePr/>
          <p:nvPr/>
        </p:nvGraphicFramePr>
        <p:xfrm>
          <a:off x="6884988" y="4752975"/>
          <a:ext cx="3144837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6" imgW="3143250" imgH="1685925" progId="Paint.Picture">
                  <p:embed/>
                </p:oleObj>
              </mc:Choice>
              <mc:Fallback>
                <p:oleObj r:id="rId6" imgW="3143250" imgH="1685925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84988" y="4752975"/>
                        <a:ext cx="3144837" cy="1708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3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8"/>
          <p:cNvSpPr txBox="1"/>
          <p:nvPr/>
        </p:nvSpPr>
        <p:spPr>
          <a:xfrm>
            <a:off x="284163" y="161925"/>
            <a:ext cx="11645900" cy="660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Origins of Galactic diffuse </a:t>
            </a:r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Times New Roman" panose="02020603050405020304" pitchFamily="16" charset="0"/>
                <a:sym typeface="Symbol" panose="05050102010706020507" charset="0"/>
              </a:rPr>
              <a:t>γ </a:t>
            </a:r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rays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已粘贴的影片.png" descr="已粘贴的影片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819785"/>
            <a:ext cx="9499600" cy="59245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6" name="•Angular resolurion:  ~0.1° (tracks),    &lt;3°(cascades).…"/>
          <p:cNvSpPr txBox="1"/>
          <p:nvPr/>
        </p:nvSpPr>
        <p:spPr>
          <a:xfrm>
            <a:off x="6681470" y="1583690"/>
            <a:ext cx="5249545" cy="161417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•Angular resolurion: ~0.1° (tracks), &lt;3°(cascades)</a:t>
            </a:r>
          </a:p>
          <a:p>
            <a:pPr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•Energy resolution: ΔlogE~0.3(tracks), ΔE~10-30% (cascades)</a:t>
            </a:r>
          </a:p>
          <a:p>
            <a:pPr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•Discovering </a:t>
            </a:r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 sources (&gt;100 TeV) at </a:t>
            </a:r>
            <a:r>
              <a:rPr lang="en-US" sz="1800">
                <a:latin typeface="Trebuchet MS" panose="020B0603020202020204" pitchFamily="34" charset="0"/>
                <a:cs typeface="Trebuchet MS" panose="020B0603020202020204" pitchFamily="34" charset="0"/>
              </a:rPr>
              <a:t>5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σ</a:t>
            </a:r>
            <a:r>
              <a:rPr lang="en-US" sz="18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 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level  within several years</a:t>
            </a:r>
          </a:p>
        </p:txBody>
      </p:sp>
      <p:sp>
        <p:nvSpPr>
          <p:cNvPr id="357" name="•Volume：6×6 = 36 km^2,  ~30 km^3…"/>
          <p:cNvSpPr txBox="1"/>
          <p:nvPr/>
        </p:nvSpPr>
        <p:spPr>
          <a:xfrm>
            <a:off x="6681470" y="3862705"/>
            <a:ext cx="5366385" cy="191833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•Volume</a:t>
            </a:r>
            <a:r>
              <a:rPr lang="en-US" sz="1800">
                <a:latin typeface="Trebuchet MS" panose="020B0603020202020204" pitchFamily="34" charset="0"/>
                <a:cs typeface="Trebuchet MS" panose="020B0603020202020204" pitchFamily="34" charset="0"/>
              </a:rPr>
              <a:t>: 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6×6 = 36 km</a:t>
            </a:r>
            <a:r>
              <a:rPr sz="1800" baseline="30000">
                <a:latin typeface="Trebuchet MS" panose="020B0603020202020204" pitchFamily="34" charset="0"/>
                <a:cs typeface="Trebuchet MS" panose="020B0603020202020204" pitchFamily="34" charset="0"/>
              </a:rPr>
              <a:t>2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, ~30 km</a:t>
            </a:r>
            <a:r>
              <a:rPr sz="1800" baseline="30000">
                <a:latin typeface="Trebuchet MS" panose="020B0603020202020204" pitchFamily="34" charset="0"/>
                <a:cs typeface="Trebuchet MS" panose="020B0603020202020204" pitchFamily="34" charset="0"/>
              </a:rPr>
              <a:t>3</a:t>
            </a:r>
            <a:endParaRPr sz="1800">
              <a:latin typeface="Trebuchet MS" panose="020B0603020202020204" pitchFamily="34" charset="0"/>
              <a:cs typeface="Trebuchet MS" panose="020B0603020202020204" pitchFamily="34" charset="0"/>
            </a:endParaRPr>
          </a:p>
          <a:p>
            <a:pPr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•Separations of strings</a:t>
            </a:r>
            <a:r>
              <a:rPr lang="en-US" sz="1800">
                <a:latin typeface="Trebuchet MS" panose="020B0603020202020204" pitchFamily="34" charset="0"/>
                <a:cs typeface="Trebuchet MS" panose="020B0603020202020204" pitchFamily="34" charset="0"/>
              </a:rPr>
              <a:t>: 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Dstring ~ 130 m </a:t>
            </a:r>
          </a:p>
          <a:p>
            <a:pPr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•Separation of optical modules</a:t>
            </a:r>
            <a:r>
              <a:rPr lang="en-US" sz="1800">
                <a:latin typeface="Trebuchet MS" panose="020B0603020202020204" pitchFamily="34" charset="0"/>
                <a:cs typeface="Trebuchet MS" panose="020B0603020202020204" pitchFamily="34" charset="0"/>
              </a:rPr>
              <a:t>: 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DOM~36 m </a:t>
            </a:r>
          </a:p>
          <a:p>
            <a:pPr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•Length of each string</a:t>
            </a:r>
            <a:r>
              <a:rPr lang="en-US" sz="1800">
                <a:latin typeface="Trebuchet MS" panose="020B0603020202020204" pitchFamily="34" charset="0"/>
                <a:cs typeface="Trebuchet MS" panose="020B0603020202020204" pitchFamily="34" charset="0"/>
              </a:rPr>
              <a:t>: 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~860 m</a:t>
            </a:r>
          </a:p>
          <a:p>
            <a:pPr defTabSz="457200">
              <a:lnSpc>
                <a:spcPct val="11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•2,300 strings, 24 OMs in each string</a:t>
            </a:r>
            <a:r>
              <a:rPr lang="en-US" sz="1800">
                <a:latin typeface="Trebuchet MS" panose="020B0603020202020204" pitchFamily="34" charset="0"/>
                <a:cs typeface="Trebuchet MS" panose="020B0603020202020204" pitchFamily="34" charset="0"/>
              </a:rPr>
              <a:t>, </a:t>
            </a:r>
            <a:r>
              <a:rPr sz="1800">
                <a:latin typeface="Trebuchet MS" panose="020B0603020202020204" pitchFamily="34" charset="0"/>
                <a:cs typeface="Trebuchet MS" panose="020B0603020202020204" pitchFamily="34" charset="0"/>
              </a:rPr>
              <a:t>55000 OMs in total</a:t>
            </a:r>
          </a:p>
        </p:txBody>
      </p:sp>
      <p:sp>
        <p:nvSpPr>
          <p:cNvPr id="14348" name="Text Box 8"/>
          <p:cNvSpPr txBox="1"/>
          <p:nvPr>
            <p:custDataLst>
              <p:tags r:id="rId1"/>
            </p:custDataLst>
          </p:nvPr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High energy Underwater Neutrino Telescope (HUNT)</a:t>
            </a:r>
          </a:p>
        </p:txBody>
      </p:sp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30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31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5" name="文本占位符 262147"/>
          <p:cNvSpPr>
            <a:spLocks noGrp="1"/>
          </p:cNvSpPr>
          <p:nvPr/>
        </p:nvSpPr>
        <p:spPr>
          <a:xfrm>
            <a:off x="282575" y="998855"/>
            <a:ext cx="7614285" cy="5415280"/>
          </a:xfrm>
          <a:prstGeom prst="rect">
            <a:avLst/>
          </a:prstGeom>
          <a:noFill/>
          <a:ln w="9525">
            <a:noFill/>
          </a:ln>
        </p:spPr>
        <p:txBody>
          <a:bodyPr wrap="square" lIns="50799" tIns="50799" rIns="0" bIns="50799" anchor="t" anchorCtr="0"/>
          <a:lstStyle/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The diffuse emission from 1 TeV to 1 PeV from two regions of the Galactic plane was observed with high significance;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Firstly detected in the outer Galaxy region!</a:t>
            </a: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A spectral break around 30 TeV is found in the inner region, with a change of indices by ~0.5</a:t>
            </a: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The longitude distribution deviates from gas distribution; there is possible spectral variation of the spectra across the Galactic plane</a:t>
            </a: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Together with Fermi-LAT, the wide-band data show excesses from several GeV to 10s TeV compared with a traditional CR propagation model, which could be explained by a population of unresolved sources (pulsar halos or secondary interaction at source)</a:t>
            </a: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Summary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25" y="774065"/>
            <a:ext cx="3848100" cy="57423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1" descr="neutron-star-powered-nebulae-14-6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774700"/>
            <a:ext cx="4360863" cy="314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图片 2" descr="Egret_all_sky_gamma_ray_map_from_CGRO_spacecraf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63" y="3822700"/>
            <a:ext cx="4565650" cy="292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3" descr="R8000003-Cos-B_gamma-ray_map_of_the_band_of_the_Milky_W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775" y="836613"/>
            <a:ext cx="4532313" cy="291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5" descr="fermi-gamma-ray-space-telescope-sky-map-nasadoefermi-lat-collaborationscience-photo-librar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775" y="3811588"/>
            <a:ext cx="4532313" cy="293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文本框 217093"/>
          <p:cNvSpPr txBox="1"/>
          <p:nvPr/>
        </p:nvSpPr>
        <p:spPr>
          <a:xfrm>
            <a:off x="8258175" y="954088"/>
            <a:ext cx="923925" cy="3762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v-SE" sz="2000" dirty="0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COS-B</a:t>
            </a:r>
          </a:p>
        </p:txBody>
      </p:sp>
      <p:sp>
        <p:nvSpPr>
          <p:cNvPr id="12294" name="文本框 7"/>
          <p:cNvSpPr txBox="1"/>
          <p:nvPr/>
        </p:nvSpPr>
        <p:spPr>
          <a:xfrm>
            <a:off x="8301038" y="3822700"/>
            <a:ext cx="914400" cy="377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v-SE" sz="2000" dirty="0">
                <a:solidFill>
                  <a:schemeClr val="bg1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Fermi</a:t>
            </a: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11645900" cy="660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Diffuse </a:t>
            </a:r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Times New Roman" panose="02020603050405020304" pitchFamily="16" charset="0"/>
                <a:sym typeface="Symbol" panose="05050102010706020507" charset="0"/>
              </a:rPr>
              <a:t>γ</a:t>
            </a:r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-ray observations from space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  <p:sp>
        <p:nvSpPr>
          <p:cNvPr id="12296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4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770" y="818515"/>
            <a:ext cx="4721225" cy="2892425"/>
          </a:xfrm>
          <a:prstGeom prst="rect">
            <a:avLst/>
          </a:prstGeom>
        </p:spPr>
      </p:pic>
      <p:pic>
        <p:nvPicPr>
          <p:cNvPr id="15365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690" y="953770"/>
            <a:ext cx="3886835" cy="2799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5" y="953135"/>
            <a:ext cx="3350260" cy="2881630"/>
          </a:xfrm>
          <a:prstGeom prst="rect">
            <a:avLst/>
          </a:prstGeom>
        </p:spPr>
      </p:pic>
      <p:sp>
        <p:nvSpPr>
          <p:cNvPr id="1331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5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11645900" cy="6616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VHE diffuse measurement on ground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  <p:sp>
        <p:nvSpPr>
          <p:cNvPr id="13318" name="文本框 278531"/>
          <p:cNvSpPr txBox="1"/>
          <p:nvPr/>
        </p:nvSpPr>
        <p:spPr>
          <a:xfrm>
            <a:off x="741045" y="998538"/>
            <a:ext cx="17224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Milagro (2008)</a:t>
            </a:r>
          </a:p>
        </p:txBody>
      </p:sp>
      <p:sp>
        <p:nvSpPr>
          <p:cNvPr id="14342" name="文本框 278531"/>
          <p:cNvSpPr txBox="1"/>
          <p:nvPr>
            <p:custDataLst>
              <p:tags r:id="rId1"/>
            </p:custDataLst>
          </p:nvPr>
        </p:nvSpPr>
        <p:spPr>
          <a:xfrm>
            <a:off x="6500813" y="1089025"/>
            <a:ext cx="15716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HESS (2014)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240" y="1148080"/>
            <a:ext cx="1285875" cy="219075"/>
          </a:xfrm>
          <a:prstGeom prst="rect">
            <a:avLst/>
          </a:prstGeom>
        </p:spPr>
      </p:pic>
      <p:sp>
        <p:nvSpPr>
          <p:cNvPr id="15364" name="文本框 278531"/>
          <p:cNvSpPr txBox="1"/>
          <p:nvPr/>
        </p:nvSpPr>
        <p:spPr>
          <a:xfrm>
            <a:off x="9920288" y="1042988"/>
            <a:ext cx="21542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ARGO-YBJ (2015)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80" y="4063365"/>
            <a:ext cx="4743450" cy="2466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6035" y="3987165"/>
            <a:ext cx="6720205" cy="2761615"/>
          </a:xfrm>
          <a:prstGeom prst="rect">
            <a:avLst/>
          </a:prstGeom>
        </p:spPr>
      </p:pic>
      <p:sp>
        <p:nvSpPr>
          <p:cNvPr id="8" name="文本框 278531"/>
          <p:cNvSpPr txBox="1"/>
          <p:nvPr/>
        </p:nvSpPr>
        <p:spPr>
          <a:xfrm>
            <a:off x="5600065" y="3883660"/>
            <a:ext cx="16922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HAWC (2024)</a:t>
            </a:r>
          </a:p>
        </p:txBody>
      </p:sp>
      <p:sp>
        <p:nvSpPr>
          <p:cNvPr id="16389" name="文本框 278531"/>
          <p:cNvSpPr txBox="1"/>
          <p:nvPr/>
        </p:nvSpPr>
        <p:spPr>
          <a:xfrm>
            <a:off x="2900998" y="4148773"/>
            <a:ext cx="20177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Tibet-AS</a:t>
            </a:r>
            <a:r>
              <a:rPr lang="zh-CN" altLang="zh-CN" sz="2000" dirty="0">
                <a:latin typeface="Times New Roman" panose="02020603050405020304" pitchFamily="16" charset="0"/>
                <a:ea typeface="微软雅黑" panose="020B0503020204020204" charset="-122"/>
              </a:rPr>
              <a:t>γ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 (2021)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0625" y="5455285"/>
            <a:ext cx="4943475" cy="100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HEGRA (99% C.L., 38° &lt; l &lt; 43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, |b| &lt; 2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), </a:t>
            </a:r>
          </a:p>
          <a:p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Whipple (99.9% C.L., 38.5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 &lt; l &lt; 41.5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, |b| &lt; 2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) </a:t>
            </a:r>
          </a:p>
          <a:p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Tibet ASγ (99%C.L., 20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 &lt; l &lt; 55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, |b| &lt; 2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)</a:t>
            </a:r>
          </a:p>
          <a:p>
            <a:r>
              <a:rPr lang="en-US" altLang="zh-CN" sz="1600">
                <a:latin typeface="Trebuchet MS" panose="020B0603020202020204" pitchFamily="34" charset="0"/>
                <a:cs typeface="Trebuchet MS" panose="020B0603020202020204" pitchFamily="34" charset="0"/>
              </a:rPr>
              <a:t>CASA-MIA (90%.C.L., 5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0° &lt; l &lt; </a:t>
            </a:r>
            <a:r>
              <a:rPr lang="en-US" altLang="zh-CN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200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°, |b| &lt; </a:t>
            </a:r>
            <a:r>
              <a:rPr lang="en-US" altLang="zh-CN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5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en-US" altLang="zh-CN" sz="1600">
                <a:latin typeface="Trebuchet MS" panose="020B0603020202020204" pitchFamily="34" charset="0"/>
                <a:cs typeface="Trebuchet MS" panose="020B0603020202020204" pitchFamily="34" charset="0"/>
              </a:rPr>
              <a:t>)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6125" y="1233805"/>
            <a:ext cx="5111750" cy="39376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040880" y="5374005"/>
            <a:ext cx="4648835" cy="7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ARGO</a:t>
            </a:r>
            <a:r>
              <a:rPr lang="en-US" altLang="zh-CN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-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YBJ（99% C.L</a:t>
            </a:r>
            <a:r>
              <a:rPr lang="en-US" altLang="zh-CN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., 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130°&lt; l &lt; 200°, |b| &lt; 5°）</a:t>
            </a:r>
            <a:endParaRPr lang="zh-CN" altLang="en-US" sz="1600">
              <a:latin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Milagro (95%C.L., 136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 &lt; l &lt; 216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, |b| &lt; 2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) </a:t>
            </a:r>
          </a:p>
          <a:p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Tibet 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ASγ (99% C.L., 140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 &lt; l &lt; 225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, |b| &lt; 2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°</a:t>
            </a:r>
            <a:r>
              <a:rPr lang="zh-CN" altLang="en-US" sz="1600">
                <a:latin typeface="Trebuchet MS" panose="020B0603020202020204" pitchFamily="34" charset="0"/>
                <a:cs typeface="Trebuchet MS" panose="020B0603020202020204" pitchFamily="34" charset="0"/>
              </a:rPr>
              <a:t>)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53175" y="1233805"/>
            <a:ext cx="5110480" cy="3937000"/>
          </a:xfrm>
          <a:prstGeom prst="rect">
            <a:avLst/>
          </a:prstGeom>
        </p:spPr>
      </p:pic>
      <p:sp>
        <p:nvSpPr>
          <p:cNvPr id="14348" name="Text Box 8"/>
          <p:cNvSpPr txBox="1"/>
          <p:nvPr/>
        </p:nvSpPr>
        <p:spPr>
          <a:xfrm>
            <a:off x="284163" y="161925"/>
            <a:ext cx="11645900" cy="6616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Wide-band diffuse emission measurements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  <p:sp>
        <p:nvSpPr>
          <p:cNvPr id="1536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6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9" name="文本框 278531"/>
          <p:cNvSpPr txBox="1"/>
          <p:nvPr/>
        </p:nvSpPr>
        <p:spPr>
          <a:xfrm>
            <a:off x="334963" y="5094288"/>
            <a:ext cx="20177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sz="2000" dirty="0">
                <a:latin typeface="Trebuchet MS" panose="020B0603020202020204" pitchFamily="34" charset="0"/>
                <a:ea typeface="黑体" panose="02010609060101010101" pitchFamily="2" charset="-122"/>
              </a:rPr>
              <a:t>Upper limits:</a:t>
            </a:r>
            <a:endParaRPr lang="en-US" altLang="zh-CN" sz="2000" dirty="0">
              <a:latin typeface="Trebuchet MS" panose="020B0603020202020204" pitchFamily="34" charset="0"/>
              <a:ea typeface="黑体" panose="0201060906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4682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文本框 3"/>
          <p:cNvSpPr txBox="1"/>
          <p:nvPr>
            <p:custDataLst>
              <p:tags r:id="rId1"/>
            </p:custDataLst>
          </p:nvPr>
        </p:nvSpPr>
        <p:spPr>
          <a:xfrm>
            <a:off x="351790" y="4508500"/>
            <a:ext cx="11534140" cy="2146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Haizi mountain, Sichuan, China, 4410 m above the sea level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LHAASO uses hybrid detector arrays: the square kilometer array (KM2A), the water Cherenkov detector array (WCDA), and the wide field-of-view Cherenkov telescope array (WFCTA)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Full operation since July 2021</a:t>
            </a:r>
          </a:p>
        </p:txBody>
      </p:sp>
      <p:sp>
        <p:nvSpPr>
          <p:cNvPr id="2" name="Text Box 5"/>
          <p:cNvSpPr txBox="1"/>
          <p:nvPr>
            <p:custDataLst>
              <p:tags r:id="rId2"/>
            </p:custDataLst>
          </p:nvPr>
        </p:nvSpPr>
        <p:spPr>
          <a:xfrm>
            <a:off x="263525" y="191770"/>
            <a:ext cx="11715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Large High Altitude Air Shower Observatory——LHAASO</a:t>
            </a:r>
          </a:p>
        </p:txBody>
      </p:sp>
      <p:pic>
        <p:nvPicPr>
          <p:cNvPr id="19459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0490" y="1043940"/>
            <a:ext cx="6555740" cy="3153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5147548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66230" y="1089025"/>
            <a:ext cx="5419725" cy="3065780"/>
          </a:xfrm>
          <a:prstGeom prst="rect">
            <a:avLst/>
          </a:prstGeom>
        </p:spPr>
      </p:pic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7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75030" y="908685"/>
            <a:ext cx="10492740" cy="5623560"/>
          </a:xfrm>
        </p:spPr>
      </p:pic>
      <p:pic>
        <p:nvPicPr>
          <p:cNvPr id="21508" name="图片 74820" descr="easani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463" y="981393"/>
            <a:ext cx="2884487" cy="3198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9" name="矩形 121866"/>
          <p:cNvSpPr/>
          <p:nvPr/>
        </p:nvSpPr>
        <p:spPr>
          <a:xfrm>
            <a:off x="2207895" y="4260215"/>
            <a:ext cx="304165" cy="1917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0" tIns="0" rIns="40639" bIns="0" anchor="t" anchorCtr="0"/>
          <a:lstStyle/>
          <a:p>
            <a:pPr marL="40005"/>
            <a:r>
              <a:rPr lang="en-US" altLang="zh-CN" sz="1400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18</a:t>
            </a:r>
          </a:p>
        </p:txBody>
      </p:sp>
      <p:sp>
        <p:nvSpPr>
          <p:cNvPr id="2" name="Text Box 5"/>
          <p:cNvSpPr txBox="1"/>
          <p:nvPr>
            <p:custDataLst>
              <p:tags r:id="rId1"/>
            </p:custDataLst>
          </p:nvPr>
        </p:nvSpPr>
        <p:spPr>
          <a:xfrm>
            <a:off x="263525" y="191770"/>
            <a:ext cx="11715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Air shower detection of cosmic rays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8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0970" y="934720"/>
            <a:ext cx="7698105" cy="4160520"/>
            <a:chOff x="468" y="1930"/>
            <a:chExt cx="13727" cy="7905"/>
          </a:xfrm>
        </p:grpSpPr>
        <p:pic>
          <p:nvPicPr>
            <p:cNvPr id="23555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" y="1930"/>
              <a:ext cx="13727" cy="79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7" name="矩形 176137"/>
            <p:cNvSpPr/>
            <p:nvPr/>
          </p:nvSpPr>
          <p:spPr>
            <a:xfrm>
              <a:off x="11631" y="1995"/>
              <a:ext cx="2410" cy="87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altLang="zh-CN" sz="2400" b="1" dirty="0">
                  <a:solidFill>
                    <a:schemeClr val="tx1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5155 EDs</a:t>
              </a:r>
            </a:p>
          </p:txBody>
        </p:sp>
        <p:sp>
          <p:nvSpPr>
            <p:cNvPr id="23558" name="矩形 176137"/>
            <p:cNvSpPr/>
            <p:nvPr/>
          </p:nvSpPr>
          <p:spPr>
            <a:xfrm>
              <a:off x="11647" y="5275"/>
              <a:ext cx="2395" cy="87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altLang="zh-CN" sz="2400" b="1" dirty="0">
                  <a:solidFill>
                    <a:schemeClr val="tx1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1188 MDs</a:t>
              </a:r>
            </a:p>
          </p:txBody>
        </p:sp>
      </p:grpSp>
      <p:sp>
        <p:nvSpPr>
          <p:cNvPr id="19460" name="文本框 3"/>
          <p:cNvSpPr txBox="1"/>
          <p:nvPr>
            <p:custDataLst>
              <p:tags r:id="rId1"/>
            </p:custDataLst>
          </p:nvPr>
        </p:nvSpPr>
        <p:spPr>
          <a:xfrm>
            <a:off x="351790" y="4937125"/>
            <a:ext cx="11534140" cy="17284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1.3 km</a:t>
            </a:r>
            <a:r>
              <a:rPr lang="en-US" sz="2400" b="1" baseline="30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 area covered by 5155</a:t>
            </a: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 electromagnetic detectors, used for energy and direction reconstruction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1188</a:t>
            </a: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 muon detectors used for gamma/hadron distinguish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Energy coverage: 10 TeV - 100 PeV</a:t>
            </a:r>
          </a:p>
        </p:txBody>
      </p:sp>
      <p:sp>
        <p:nvSpPr>
          <p:cNvPr id="4" name="Text Box 5"/>
          <p:cNvSpPr txBox="1"/>
          <p:nvPr>
            <p:custDataLst>
              <p:tags r:id="rId2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KM2A: Square Kilometer Array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9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无标题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690" y="819785"/>
            <a:ext cx="4194175" cy="41941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U1OTNhZmNjNWMyYjkwNzliZGNkYzJkOWEzYzRkY2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49.45,&quot;left&quot;:111.45,&quot;top&quot;:143.5,&quot;width&quot;:743.9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49.45,&quot;left&quot;:111.45,&quot;top&quot;:143.5,&quot;width&quot;:743.9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35,&quot;left&quot;:578.8,&quot;top&quot;:66.65,&quot;width&quot;:344.0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35,&quot;left&quot;:578.8,&quot;top&quot;:66.65,&quot;width&quot;:344.0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35,&quot;left&quot;:578.8,&quot;top&quot;:66.65,&quot;width&quot;:344.0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35,&quot;left&quot;:578.8,&quot;top&quot;:66.65,&quot;width&quot;:344.0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435,&quot;width&quot;:13380}"/>
  <p:tag name="KSO_WM_BEAUTIFY_FLAG" val=""/>
</p:tagLst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1361</Words>
  <Application>Microsoft Macintosh PowerPoint</Application>
  <PresentationFormat>Personnalisé</PresentationFormat>
  <Paragraphs>184</Paragraphs>
  <Slides>31</Slides>
  <Notes>13</Notes>
  <HiddenSlides>0</HiddenSlides>
  <MMClips>0</MMClips>
  <ScaleCrop>false</ScaleCrop>
  <HeadingPairs>
    <vt:vector size="6" baseType="variant"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/>
      <vt:lpstr>3_</vt:lpstr>
      <vt:lpstr>1_</vt:lpstr>
      <vt:lpstr>2_</vt:lpstr>
      <vt:lpstr>4_</vt:lpstr>
      <vt:lpstr>5_</vt:lpstr>
      <vt:lpstr>Paint.Picture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Jacques Dumarchez</cp:lastModifiedBy>
  <cp:revision>173</cp:revision>
  <dcterms:created xsi:type="dcterms:W3CDTF">2018-08-28T06:16:00Z</dcterms:created>
  <dcterms:modified xsi:type="dcterms:W3CDTF">2025-01-06T13:10:34Z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2052-12.1.0.18543</vt:lpwstr>
  </property>
  <property fmtid="{D5CDD505-2E9C-101B-9397-08002B2CF9AE}" pid="3" name="ICV">
    <vt:lpwstr>A036679DDF754AFC9A88C5331DD5304C_13</vt:lpwstr>
  </property>
</Properties>
</file>