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9.jpg" ContentType="image/jpg"/>
  <Override PartName="/ppt/media/image55.jpg" ContentType="image/jpg"/>
  <Override PartName="/ppt/media/image58.jpg" ContentType="image/jpg"/>
  <Override PartName="/ppt/media/image61.jpg" ContentType="image/jpg"/>
  <Override PartName="/ppt/media/image71.jpg" ContentType="image/jpg"/>
  <Override PartName="/ppt/media/image72.jpg" ContentType="image/jpg"/>
  <Override PartName="/ppt/media/image74.jpg" ContentType="image/jpg"/>
  <Override PartName="/ppt/media/image80.jpg" ContentType="image/jpg"/>
  <Override PartName="/ppt/media/image83.jpg" ContentType="image/jpg"/>
  <Override PartName="/ppt/media/image106.jpg" ContentType="image/jpg"/>
  <Override PartName="/ppt/media/image113.jpg" ContentType="image/jpg"/>
  <Override PartName="/ppt/media/image115.jpg" ContentType="image/jpg"/>
  <Override PartName="/ppt/media/image118.jpg" ContentType="image/jpg"/>
  <Override PartName="/ppt/media/image141.jpg" ContentType="image/jpg"/>
  <Override PartName="/ppt/media/image143.jpg" ContentType="image/jpg"/>
  <Override PartName="/ppt/media/image151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  <p:sldMasterId id="2147483982" r:id="rId2"/>
    <p:sldMasterId id="2147483988" r:id="rId3"/>
    <p:sldMasterId id="2147484000" r:id="rId4"/>
  </p:sldMasterIdLst>
  <p:notesMasterIdLst>
    <p:notesMasterId r:id="rId90"/>
  </p:notesMasterIdLst>
  <p:sldIdLst>
    <p:sldId id="295" r:id="rId5"/>
    <p:sldId id="261" r:id="rId6"/>
    <p:sldId id="264" r:id="rId7"/>
    <p:sldId id="1519" r:id="rId8"/>
    <p:sldId id="304" r:id="rId9"/>
    <p:sldId id="1482" r:id="rId10"/>
    <p:sldId id="1535" r:id="rId11"/>
    <p:sldId id="1484" r:id="rId12"/>
    <p:sldId id="1536" r:id="rId13"/>
    <p:sldId id="1539" r:id="rId14"/>
    <p:sldId id="1537" r:id="rId15"/>
    <p:sldId id="1487" r:id="rId16"/>
    <p:sldId id="306" r:id="rId17"/>
    <p:sldId id="1495" r:id="rId18"/>
    <p:sldId id="1518" r:id="rId19"/>
    <p:sldId id="1497" r:id="rId20"/>
    <p:sldId id="272" r:id="rId21"/>
    <p:sldId id="1489" r:id="rId22"/>
    <p:sldId id="1541" r:id="rId23"/>
    <p:sldId id="1542" r:id="rId24"/>
    <p:sldId id="1533" r:id="rId25"/>
    <p:sldId id="1544" r:id="rId26"/>
    <p:sldId id="1492" r:id="rId27"/>
    <p:sldId id="1517" r:id="rId28"/>
    <p:sldId id="280" r:id="rId29"/>
    <p:sldId id="1526" r:id="rId30"/>
    <p:sldId id="1525" r:id="rId31"/>
    <p:sldId id="296" r:id="rId32"/>
    <p:sldId id="1515" r:id="rId33"/>
    <p:sldId id="1516" r:id="rId34"/>
    <p:sldId id="1486" r:id="rId35"/>
    <p:sldId id="266" r:id="rId36"/>
    <p:sldId id="267" r:id="rId37"/>
    <p:sldId id="269" r:id="rId38"/>
    <p:sldId id="1529" r:id="rId39"/>
    <p:sldId id="1530" r:id="rId40"/>
    <p:sldId id="1538" r:id="rId41"/>
    <p:sldId id="284" r:id="rId42"/>
    <p:sldId id="288" r:id="rId43"/>
    <p:sldId id="292" r:id="rId44"/>
    <p:sldId id="1532" r:id="rId45"/>
    <p:sldId id="258" r:id="rId46"/>
    <p:sldId id="1494" r:id="rId47"/>
    <p:sldId id="1491" r:id="rId48"/>
    <p:sldId id="1496" r:id="rId49"/>
    <p:sldId id="1534" r:id="rId50"/>
    <p:sldId id="1499" r:id="rId51"/>
    <p:sldId id="1520" r:id="rId52"/>
    <p:sldId id="1498" r:id="rId53"/>
    <p:sldId id="1500" r:id="rId54"/>
    <p:sldId id="1521" r:id="rId55"/>
    <p:sldId id="1522" r:id="rId56"/>
    <p:sldId id="1502" r:id="rId57"/>
    <p:sldId id="1523" r:id="rId58"/>
    <p:sldId id="1524" r:id="rId59"/>
    <p:sldId id="1504" r:id="rId60"/>
    <p:sldId id="1507" r:id="rId61"/>
    <p:sldId id="1513" r:id="rId62"/>
    <p:sldId id="257" r:id="rId63"/>
    <p:sldId id="1527" r:id="rId64"/>
    <p:sldId id="1528" r:id="rId65"/>
    <p:sldId id="260" r:id="rId66"/>
    <p:sldId id="263" r:id="rId67"/>
    <p:sldId id="265" r:id="rId68"/>
    <p:sldId id="268" r:id="rId69"/>
    <p:sldId id="273" r:id="rId70"/>
    <p:sldId id="274" r:id="rId71"/>
    <p:sldId id="275" r:id="rId72"/>
    <p:sldId id="276" r:id="rId73"/>
    <p:sldId id="277" r:id="rId74"/>
    <p:sldId id="278" r:id="rId75"/>
    <p:sldId id="279" r:id="rId76"/>
    <p:sldId id="283" r:id="rId77"/>
    <p:sldId id="285" r:id="rId78"/>
    <p:sldId id="281" r:id="rId79"/>
    <p:sldId id="286" r:id="rId80"/>
    <p:sldId id="287" r:id="rId81"/>
    <p:sldId id="289" r:id="rId82"/>
    <p:sldId id="271" r:id="rId83"/>
    <p:sldId id="290" r:id="rId84"/>
    <p:sldId id="291" r:id="rId85"/>
    <p:sldId id="282" r:id="rId86"/>
    <p:sldId id="293" r:id="rId87"/>
    <p:sldId id="294" r:id="rId88"/>
    <p:sldId id="1531" r:id="rId8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00FF"/>
    <a:srgbClr val="FF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-96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112E9-F36B-43D9-AC85-AF1CB9F6676B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4362F-D53A-47B5-A6EF-2FBED94BF8C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51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B2268-75D4-483E-81D0-15A690873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3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B2268-75D4-483E-81D0-15A690873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4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25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15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957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84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2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084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12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4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290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1100" y="244188"/>
            <a:ext cx="5845387" cy="471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7" b="0" i="0">
                <a:solidFill>
                  <a:srgbClr val="822433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0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100" y="244188"/>
            <a:ext cx="8075507" cy="471989"/>
          </a:xfrm>
        </p:spPr>
        <p:txBody>
          <a:bodyPr lIns="0" tIns="0" rIns="0" bIns="0"/>
          <a:lstStyle>
            <a:lvl1pPr>
              <a:defRPr sz="3067" b="0" i="0">
                <a:solidFill>
                  <a:srgbClr val="822433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9235" y="2365721"/>
            <a:ext cx="10481733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60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76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100" y="244188"/>
            <a:ext cx="8075507" cy="471989"/>
          </a:xfrm>
        </p:spPr>
        <p:txBody>
          <a:bodyPr lIns="0" tIns="0" rIns="0" bIns="0"/>
          <a:lstStyle>
            <a:lvl1pPr>
              <a:defRPr sz="3067" b="0" i="0">
                <a:solidFill>
                  <a:srgbClr val="822433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408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100" y="244188"/>
            <a:ext cx="8075507" cy="471989"/>
          </a:xfrm>
        </p:spPr>
        <p:txBody>
          <a:bodyPr lIns="0" tIns="0" rIns="0" bIns="0"/>
          <a:lstStyle>
            <a:lvl1pPr>
              <a:defRPr sz="3067" b="0" i="0">
                <a:solidFill>
                  <a:srgbClr val="822433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294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149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F834348-48D0-4292-9B07-B338B6FCA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A367F64-756B-4A7C-992D-F61A19F43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3DBFD09-6597-4612-927D-81B2F927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C0E3FFC-C38E-4176-A88F-FE3937F7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E070A07-A8CB-48EF-AC31-C70B7AFD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70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026147-3664-4788-A983-6506BCFB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87B925C-F25F-4208-8C48-F24FE5E23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96DBC3F-FE29-44DA-A6FF-C9DF6248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1A64B2D-6E54-40C6-87D2-B84732A2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A695A2E-9968-4568-B242-75C7BBB5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254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7DCA84-B67D-46F3-A589-5B9915D8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4F74AA9-3797-449C-8979-5998EDA75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68E3F55-6D3B-4E1E-82AA-2C677566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E8E31C0-8552-4F24-8268-00862084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D9909D0-C3E6-43ED-BA9D-1DD2712F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33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9CDA9E6-1BCD-413E-8622-F56CE5CA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E6EF9CE-5E74-49A8-8550-841677CA2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F928DCC-11D6-413D-A717-763DEEF84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BA91113-260B-4C61-95EB-D4392BAD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892BB41-A9B2-4305-9195-87D707C1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850E41F-55F1-4663-A83A-6CB9D49A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579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313F05-207D-4B3A-8976-E34F0ACB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E366B28-5046-4E50-B4FF-5EBA2C7BD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1314AC5-DB68-4DDC-896B-05F45C06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7BE98A35-E1C4-494E-AB8A-2F0A0B984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3A6E239-9FD2-4A36-BE7A-90F34810E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B971C83-ABCF-49DA-8768-23179612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7FF4E1BE-6B74-4644-938B-FC9AD7CB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D83C76D3-9F78-49AC-896D-7E1AAE20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24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97AB592-0A8C-4394-B31D-77B94AEA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AC2C184C-528B-4C7F-BC2D-E88ECE44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7DC0477-D21A-49B5-9BB1-D559D171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B220B8A-29F3-4B75-BA77-8D8D2088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202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C65038B4-953F-43C6-A7E0-D26D84C8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E974BA0-1016-4133-98C4-85AF7842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EC3F5AA-0102-4245-8EE3-D80216D4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33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608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7DAC2A8-E5F9-49A5-9E60-99D02399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2291885-16B8-4D83-8E95-4E0DD0A2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CA9386B-6A4F-41CC-AB24-03FDBB49D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FDCBA60-9EAF-4623-A504-F9B5773F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5722E0C-B6E9-4173-B883-1EE3E3F3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99F1C3D-20B7-4524-84FC-F6C1AFEE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10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C3D4EC9-DA94-45BE-8414-C392E0C0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6A7F7B4C-56F6-41F7-B3BA-F50CB74B5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D717019-0B66-4034-9713-5A0B6AAE3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FA7F6CD-0A7F-4480-B9F6-49BA8336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3BC5E1C-663F-4723-AE0D-C23E3609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5E1B287-A67F-4249-B9EA-58BF3DCA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42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A2DF7A5-C4A9-45AD-B96B-F8F4F1FC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852423E-911C-4F3F-B17E-6EFF8F6F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4D04185-8F53-4475-BE1F-0312E3E0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69CA22A-2F2C-46C3-BF58-66FA022C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C79E8EB-F2DB-4FF8-ADF0-D7C98BA1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16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D6121BB-C7AE-43D7-AFB6-6237114B5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328E2AC-D998-4AEA-AAA7-E1237AF2D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9046B17-A5F2-42F1-B582-916262F7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9E4B378-73DB-4BCA-96F8-5B04DE7E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2D13CE5-A2FD-4E1C-96B8-47BEEA29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095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F1DB4-1C3D-F622-7FDA-67A147C415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477" y="1123166"/>
            <a:ext cx="9143038" cy="2386481"/>
          </a:xfrm>
        </p:spPr>
        <p:txBody>
          <a:bodyPr anchor="b" anchorCtr="1"/>
          <a:lstStyle>
            <a:lvl1pPr algn="ctr">
              <a:defRPr lang="en-US" sz="7256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002184-7F8D-D237-F0DB-01885052B4C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477" y="3601788"/>
            <a:ext cx="9143038" cy="1656897"/>
          </a:xfrm>
        </p:spPr>
        <p:txBody>
          <a:bodyPr anchorCtr="1"/>
          <a:lstStyle>
            <a:lvl1pPr algn="ctr">
              <a:defRPr sz="2903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53C6FF-E8BC-D12B-5856-3AB9D1F194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602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C850DF-9134-0DDA-61F2-577B3A577F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5EB6F2-A5DE-7EB2-A34C-4691F2E953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914F0B-371B-2811-C272-CB74ED2277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03272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7E13A-CFA0-0273-DD4A-29430E5E57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364" y="1710665"/>
            <a:ext cx="10515838" cy="2851094"/>
          </a:xfrm>
        </p:spPr>
        <p:txBody>
          <a:bodyPr anchor="b"/>
          <a:lstStyle>
            <a:lvl1pPr>
              <a:defRPr lang="en-US" sz="7256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72697F-1774-8E4F-16B3-C72A873EB8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364" y="4588644"/>
            <a:ext cx="10515838" cy="1501389"/>
          </a:xfrm>
        </p:spPr>
        <p:txBody>
          <a:bodyPr/>
          <a:lstStyle>
            <a:lvl1pPr>
              <a:defRPr sz="2903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C1054A-B1E8-77E3-D7C6-7DADA9E141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96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67ABE-6325-5979-9513-57DD203398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CBAC22-4E88-B4C5-B8FC-DF503F229E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644" y="2002485"/>
            <a:ext cx="5393284" cy="35787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AD79CC-68C8-5852-4059-40BF21E5212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6240" y="2002485"/>
            <a:ext cx="5395196" cy="35787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D25CE0-31B5-A0C2-CEE6-FAB648EF85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442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F0AC7-214D-C205-10BC-1C99D4D4D3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364786"/>
            <a:ext cx="10515838" cy="13266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E7F0FE-D7B3-ECEE-C110-61AE7048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39" y="1681857"/>
            <a:ext cx="5159038" cy="823648"/>
          </a:xfrm>
        </p:spPr>
        <p:txBody>
          <a:bodyPr anchor="b"/>
          <a:lstStyle>
            <a:lvl1pPr>
              <a:defRPr sz="290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0A01E7-217A-6602-E61D-3C34EB243EC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039" y="2505518"/>
            <a:ext cx="5159038" cy="36843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BDE64B-C0E9-DADC-7F49-407DCAD0A4F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803" y="1681857"/>
            <a:ext cx="5182075" cy="823648"/>
          </a:xfrm>
        </p:spPr>
        <p:txBody>
          <a:bodyPr anchor="b"/>
          <a:lstStyle>
            <a:lvl1pPr>
              <a:defRPr sz="290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FE4C18-8382-2D2C-861E-2FA7B41EAE7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803" y="2505518"/>
            <a:ext cx="5182075" cy="36843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AC10B2-BDD3-7040-266F-80A180325A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643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8D6BF-BE53-2D1F-98E9-D74664F96B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13E596-31FD-FF11-B793-11ACC9C58F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14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239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1087C0-1609-E4EA-6F5F-120F27C94F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49500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71C96-A0D8-6B53-424E-BDE2AC9778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456938"/>
            <a:ext cx="3932165" cy="1601228"/>
          </a:xfrm>
        </p:spPr>
        <p:txBody>
          <a:bodyPr anchor="b"/>
          <a:lstStyle>
            <a:lvl1pPr>
              <a:defRPr lang="en-US" sz="387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476BC2-5B4F-9897-F23B-AC82919357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999" y="986843"/>
            <a:ext cx="6170878" cy="4874714"/>
          </a:xfrm>
        </p:spPr>
        <p:txBody>
          <a:bodyPr/>
          <a:lstStyle>
            <a:lvl1pPr>
              <a:defRPr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FEFCE5-CA17-B890-2F57-2A7CC190F0E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38" y="2058165"/>
            <a:ext cx="3932165" cy="3811065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19EE4E-FA17-8EED-ACD8-CF732FECE9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236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7924-2BA3-6E82-9388-15677D7A8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456938"/>
            <a:ext cx="3932165" cy="1601228"/>
          </a:xfrm>
        </p:spPr>
        <p:txBody>
          <a:bodyPr anchor="b"/>
          <a:lstStyle>
            <a:lvl1pPr>
              <a:defRPr lang="en-US" sz="387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1B7A15-6EC0-5F4B-8C98-B8C0D7C2836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999" y="986843"/>
            <a:ext cx="6170878" cy="487471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DC7BAB-516C-310D-4047-8A011D0F0B7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38" y="2058165"/>
            <a:ext cx="3932165" cy="3811065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E967DB-478D-06D6-4E82-85BE2E01A5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112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8F355-DC21-59E8-95E1-F62E447BCE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4D8B7B-5892-1177-7443-198B96CC28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89953A-6767-6F6A-F4C1-2259898036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81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5C7277-7606-0811-DB18-D47220FCCB7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685" y="683502"/>
            <a:ext cx="2741764" cy="4897749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1977E-F7AF-6A25-1C40-99C96925D9F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8643" y="683502"/>
            <a:ext cx="8046717" cy="489774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9F25D-EE16-9286-522A-67DC7D7D68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97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90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72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55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84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73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EC6F20B-3D31-4EA9-993F-A2169815C03D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8E8A446-6522-42BF-9B80-5C5FB5AA5D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49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7900" y="162400"/>
            <a:ext cx="11904133" cy="6551507"/>
          </a:xfrm>
          <a:custGeom>
            <a:avLst/>
            <a:gdLst/>
            <a:ahLst/>
            <a:cxnLst/>
            <a:rect l="l" t="t" r="r" b="b"/>
            <a:pathLst>
              <a:path w="8928100" h="4913630">
                <a:moveTo>
                  <a:pt x="8927699" y="4913099"/>
                </a:moveTo>
                <a:lnTo>
                  <a:pt x="0" y="4913099"/>
                </a:lnTo>
                <a:lnTo>
                  <a:pt x="0" y="0"/>
                </a:lnTo>
                <a:lnTo>
                  <a:pt x="8927699" y="0"/>
                </a:lnTo>
                <a:lnTo>
                  <a:pt x="8927699" y="4913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100" y="244188"/>
            <a:ext cx="8075507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822433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9235" y="2365721"/>
            <a:ext cx="104817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90034" y="6360965"/>
            <a:ext cx="1944793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193"/>
              </a:lnSpc>
            </a:pPr>
            <a:r>
              <a:rPr lang="en-US" spc="-13"/>
              <a:t>arXiv:2506.04162</a:t>
            </a:r>
            <a:endParaRPr lang="en-US" spc="-13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14/08/25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95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D6F78F5C-E96F-4FA4-B33D-369A730D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F47B99E-5DD8-4E24-9DB2-131802F3F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936B107-FAAD-4B2C-A18F-1602E3B2A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75634-695C-4362-B328-1E73D774FA30}" type="datetimeFigureOut">
              <a:rPr lang="it-IT" smtClean="0"/>
              <a:t>14/08/25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FDE673F-7062-4CE8-8645-048A87592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C61977C-EE95-44CE-A93E-438350A65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9213-C5B3-42C7-94CA-4E64E2EA91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4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497D95-431F-D3C6-8D32-7A62068A0EE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398" y="1"/>
            <a:ext cx="12191242" cy="3918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7475FF-B283-7BAD-6D1A-6E615A69886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398" y="6478983"/>
            <a:ext cx="12191242" cy="391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xmlns="" id="{352B7F0D-8403-F6F1-789A-D434F438A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60" y="683987"/>
            <a:ext cx="10971688" cy="11446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232EF8-7023-2808-8737-CD13A02AE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0" y="2002772"/>
            <a:ext cx="10971688" cy="3578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44C2A28-6013-468F-BEDB-C512B0AB043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219121" y="6531666"/>
            <a:ext cx="2709503" cy="4723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69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D17B5A-892C-8C5F-F49F-B412B32E6983}"/>
              </a:ext>
            </a:extLst>
          </p:cNvPr>
          <p:cNvSpPr txBox="1"/>
          <p:nvPr/>
        </p:nvSpPr>
        <p:spPr>
          <a:xfrm>
            <a:off x="2090366" y="6531235"/>
            <a:ext cx="2840123" cy="4728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93" b="0" i="0" u="none" strike="noStrike" kern="1200" cap="none" spc="0" baseline="0">
              <a:solidFill>
                <a:srgbClr val="FFFFFF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B2FBB3-1B25-D5F8-D3A1-EDBEAC682B56}"/>
              </a:ext>
            </a:extLst>
          </p:cNvPr>
          <p:cNvSpPr txBox="1"/>
          <p:nvPr/>
        </p:nvSpPr>
        <p:spPr>
          <a:xfrm>
            <a:off x="5105524" y="6531235"/>
            <a:ext cx="3864183" cy="4728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93" b="0" i="0" u="none" strike="noStrike" kern="1200" cap="none" spc="0" baseline="0">
              <a:solidFill>
                <a:srgbClr val="FFFFFF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F72638-1CC1-D1B1-150B-E035914CF6C5}"/>
              </a:ext>
            </a:extLst>
          </p:cNvPr>
          <p:cNvSpPr txBox="1"/>
          <p:nvPr/>
        </p:nvSpPr>
        <p:spPr>
          <a:xfrm>
            <a:off x="9264038" y="6531235"/>
            <a:ext cx="2840123" cy="4728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9A3FBF-E6A6-40C1-82C2-9F6D6E158DA7}" type="slidenum">
              <a:rPr sz="2177"/>
              <a:pPr marL="0" marR="0" lvl="0" indent="0" algn="r" defTabSz="1105875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it-IT" sz="1693" b="0" i="0" u="none" strike="noStrike" kern="1200" cap="none" spc="0" baseline="0">
              <a:solidFill>
                <a:srgbClr val="FFFFFF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51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marL="0" marR="0" lvl="0" indent="0" algn="l" defTabSz="1105875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5321" b="0" i="0" u="none" strike="noStrike" kern="1200" cap="none" spc="0" baseline="0">
          <a:solidFill>
            <a:srgbClr val="C7243A"/>
          </a:solidFill>
          <a:uFillTx/>
          <a:latin typeface="Liberation Sans" pitchFamily="18"/>
        </a:defRPr>
      </a:lvl1pPr>
    </p:titleStyle>
    <p:bodyStyle>
      <a:lvl1pPr marL="0" marR="0" lvl="0" indent="0" defTabSz="1105875" rtl="0" fontAlgn="auto" hangingPunct="0">
        <a:lnSpc>
          <a:spcPct val="100000"/>
        </a:lnSpc>
        <a:spcBef>
          <a:spcPts val="0"/>
        </a:spcBef>
        <a:spcAft>
          <a:spcPts val="1711"/>
        </a:spcAft>
        <a:buNone/>
        <a:tabLst/>
        <a:defRPr lang="en-US" sz="387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  <a:lvl2pPr marL="829407" marR="0" lvl="1" indent="-276469" algn="l" defTabSz="1105875" rtl="0" fontAlgn="auto" hangingPunct="1">
        <a:lnSpc>
          <a:spcPct val="90000"/>
        </a:lnSpc>
        <a:spcBef>
          <a:spcPts val="605"/>
        </a:spcBef>
        <a:spcAft>
          <a:spcPts val="0"/>
        </a:spcAft>
        <a:buSzPct val="100000"/>
        <a:buFont typeface="Arial" pitchFamily="34"/>
        <a:buChar char="•"/>
        <a:tabLst/>
        <a:defRPr lang="en-US" sz="2903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382344" marR="0" lvl="2" indent="-276469" algn="l" defTabSz="1105875" rtl="0" fontAlgn="auto" hangingPunct="1">
        <a:lnSpc>
          <a:spcPct val="90000"/>
        </a:lnSpc>
        <a:spcBef>
          <a:spcPts val="605"/>
        </a:spcBef>
        <a:spcAft>
          <a:spcPts val="0"/>
        </a:spcAft>
        <a:buSzPct val="100000"/>
        <a:buFont typeface="Arial" pitchFamily="34"/>
        <a:buChar char="•"/>
        <a:tabLst/>
        <a:defRPr lang="en-US" sz="2419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935282" marR="0" lvl="3" indent="-276469" algn="l" defTabSz="1105875" rtl="0" fontAlgn="auto" hangingPunct="1">
        <a:lnSpc>
          <a:spcPct val="90000"/>
        </a:lnSpc>
        <a:spcBef>
          <a:spcPts val="605"/>
        </a:spcBef>
        <a:spcAft>
          <a:spcPts val="0"/>
        </a:spcAft>
        <a:buSzPct val="100000"/>
        <a:buFont typeface="Arial" pitchFamily="34"/>
        <a:buChar char="•"/>
        <a:tabLst/>
        <a:defRPr lang="en-US" sz="2177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488220" marR="0" lvl="4" indent="-276469" algn="l" defTabSz="1105875" rtl="0" fontAlgn="auto" hangingPunct="1">
        <a:lnSpc>
          <a:spcPct val="90000"/>
        </a:lnSpc>
        <a:spcBef>
          <a:spcPts val="605"/>
        </a:spcBef>
        <a:spcAft>
          <a:spcPts val="0"/>
        </a:spcAft>
        <a:buSzPct val="100000"/>
        <a:buFont typeface="Arial" pitchFamily="34"/>
        <a:buChar char="•"/>
        <a:tabLst/>
        <a:defRPr lang="en-US" sz="2177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ui.adsabs.harvard.edu/%23abs/2025PDU....4901969M/abstrac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0.png"/><Relationship Id="rId5" Type="http://schemas.openxmlformats.org/officeDocument/2006/relationships/image" Target="../media/image200.png"/><Relationship Id="rId6" Type="http://schemas.openxmlformats.org/officeDocument/2006/relationships/image" Target="../media/image210.png"/><Relationship Id="rId7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32.png"/><Relationship Id="rId5" Type="http://schemas.openxmlformats.org/officeDocument/2006/relationships/image" Target="../media/image2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4" Type="http://schemas.openxmlformats.org/officeDocument/2006/relationships/image" Target="../media/image14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0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6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.png"/><Relationship Id="rId5" Type="http://schemas.openxmlformats.org/officeDocument/2006/relationships/image" Target="../media/image72.jpg"/><Relationship Id="rId6" Type="http://schemas.openxmlformats.org/officeDocument/2006/relationships/image" Target="../media/image73.png"/><Relationship Id="rId7" Type="http://schemas.openxmlformats.org/officeDocument/2006/relationships/image" Target="../media/image74.jp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7.png"/><Relationship Id="rId5" Type="http://schemas.openxmlformats.org/officeDocument/2006/relationships/image" Target="../media/image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jp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1.11772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ui.adsabs.harvard.edu/%23abs/2025JHEAp..4800405D/abstrac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hyperlink" Target="mailto:maria.dainotti@nao.ac.jp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340.png"/><Relationship Id="rId5" Type="http://schemas.openxmlformats.org/officeDocument/2006/relationships/image" Target="../media/image350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90.png"/><Relationship Id="rId5" Type="http://schemas.openxmlformats.org/officeDocument/2006/relationships/image" Target="../media/image300.png"/><Relationship Id="rId6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g"/><Relationship Id="rId5" Type="http://schemas.openxmlformats.org/officeDocument/2006/relationships/image" Target="../media/image107.png"/><Relationship Id="rId6" Type="http://schemas.openxmlformats.org/officeDocument/2006/relationships/image" Target="../media/image112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png"/><Relationship Id="rId5" Type="http://schemas.openxmlformats.org/officeDocument/2006/relationships/image" Target="../media/image115.jp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22.png"/><Relationship Id="rId5" Type="http://schemas.openxmlformats.org/officeDocument/2006/relationships/image" Target="../media/image66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67.png"/><Relationship Id="rId4" Type="http://schemas.openxmlformats.org/officeDocument/2006/relationships/image" Target="../media/image122.png"/><Relationship Id="rId5" Type="http://schemas.openxmlformats.org/officeDocument/2006/relationships/image" Target="../media/image127.png"/><Relationship Id="rId6" Type="http://schemas.openxmlformats.org/officeDocument/2006/relationships/image" Target="../media/image66.png"/><Relationship Id="rId7" Type="http://schemas.openxmlformats.org/officeDocument/2006/relationships/image" Target="../media/image123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png"/><Relationship Id="rId12" Type="http://schemas.openxmlformats.org/officeDocument/2006/relationships/image" Target="../media/image129.png"/><Relationship Id="rId13" Type="http://schemas.openxmlformats.org/officeDocument/2006/relationships/image" Target="../media/image124.png"/><Relationship Id="rId14" Type="http://schemas.openxmlformats.org/officeDocument/2006/relationships/image" Target="../media/image13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67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27.png"/><Relationship Id="rId7" Type="http://schemas.openxmlformats.org/officeDocument/2006/relationships/image" Target="../media/image66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35.png"/><Relationship Id="rId5" Type="http://schemas.openxmlformats.org/officeDocument/2006/relationships/image" Target="../media/image66.png"/><Relationship Id="rId6" Type="http://schemas.openxmlformats.org/officeDocument/2006/relationships/image" Target="../media/image136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6.png"/><Relationship Id="rId12" Type="http://schemas.openxmlformats.org/officeDocument/2006/relationships/image" Target="../media/image15.png"/><Relationship Id="rId13" Type="http://schemas.openxmlformats.org/officeDocument/2006/relationships/image" Target="../media/image138.png"/><Relationship Id="rId14" Type="http://schemas.openxmlformats.org/officeDocument/2006/relationships/image" Target="../media/image13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63.png"/><Relationship Id="rId4" Type="http://schemas.openxmlformats.org/officeDocument/2006/relationships/image" Target="../media/image7.png"/><Relationship Id="rId5" Type="http://schemas.openxmlformats.org/officeDocument/2006/relationships/image" Target="../media/image78.png"/><Relationship Id="rId6" Type="http://schemas.openxmlformats.org/officeDocument/2006/relationships/image" Target="../media/image137.png"/><Relationship Id="rId7" Type="http://schemas.openxmlformats.org/officeDocument/2006/relationships/image" Target="../media/image75.png"/><Relationship Id="rId8" Type="http://schemas.openxmlformats.org/officeDocument/2006/relationships/image" Target="../media/image14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40.png"/><Relationship Id="rId5" Type="http://schemas.openxmlformats.org/officeDocument/2006/relationships/image" Target="../media/image141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42.png"/><Relationship Id="rId5" Type="http://schemas.openxmlformats.org/officeDocument/2006/relationships/image" Target="../media/image143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7.png"/><Relationship Id="rId5" Type="http://schemas.openxmlformats.org/officeDocument/2006/relationships/image" Target="../media/image7.png"/><Relationship Id="rId6" Type="http://schemas.openxmlformats.org/officeDocument/2006/relationships/image" Target="../media/image144.png"/><Relationship Id="rId7" Type="http://schemas.openxmlformats.org/officeDocument/2006/relationships/image" Target="../media/image80.jpg"/><Relationship Id="rId8" Type="http://schemas.openxmlformats.org/officeDocument/2006/relationships/image" Target="../media/image81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7.png"/><Relationship Id="rId5" Type="http://schemas.openxmlformats.org/officeDocument/2006/relationships/image" Target="../media/image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jpg"/><Relationship Id="rId9" Type="http://schemas.openxmlformats.org/officeDocument/2006/relationships/image" Target="../media/image81.png"/><Relationship Id="rId10" Type="http://schemas.openxmlformats.org/officeDocument/2006/relationships/image" Target="../media/image14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43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9.png"/><Relationship Id="rId5" Type="http://schemas.openxmlformats.org/officeDocument/2006/relationships/image" Target="../media/image24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51.jpg"/><Relationship Id="rId5" Type="http://schemas.openxmlformats.org/officeDocument/2006/relationships/image" Target="../media/image7.png"/><Relationship Id="rId6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4" Type="http://schemas.openxmlformats.org/officeDocument/2006/relationships/image" Target="../media/image7.png"/><Relationship Id="rId5" Type="http://schemas.openxmlformats.org/officeDocument/2006/relationships/image" Target="../media/image75.png"/><Relationship Id="rId6" Type="http://schemas.openxmlformats.org/officeDocument/2006/relationships/image" Target="../media/image155.jpg"/><Relationship Id="rId7" Type="http://schemas.openxmlformats.org/officeDocument/2006/relationships/image" Target="../media/image156.jpg"/><Relationship Id="rId8" Type="http://schemas.openxmlformats.org/officeDocument/2006/relationships/image" Target="../media/image73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58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BADB9B-FB89-D854-43FE-A44638A0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olo 1">
            <a:extLst>
              <a:ext uri="{FF2B5EF4-FFF2-40B4-BE49-F238E27FC236}">
                <a16:creationId xmlns:a16="http://schemas.microsoft.com/office/drawing/2014/main" xmlns="" id="{181E5130-C294-4111-9D3F-B19C2B1B7F4D}"/>
              </a:ext>
            </a:extLst>
          </p:cNvPr>
          <p:cNvSpPr txBox="1">
            <a:spLocks/>
          </p:cNvSpPr>
          <p:nvPr/>
        </p:nvSpPr>
        <p:spPr bwMode="gray">
          <a:xfrm>
            <a:off x="1076130" y="697582"/>
            <a:ext cx="9144000" cy="1083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/>
              <a:t>A New Master Supernovae </a:t>
            </a:r>
            <a:r>
              <a:rPr lang="en-US" sz="3200" dirty="0" err="1"/>
              <a:t>Ia</a:t>
            </a:r>
            <a:r>
              <a:rPr lang="en-US" sz="3200" dirty="0"/>
              <a:t> sample and the investigation of the H</a:t>
            </a:r>
            <a:r>
              <a:rPr lang="en-US" sz="3200" baseline="-25000" dirty="0"/>
              <a:t>0</a:t>
            </a:r>
            <a:r>
              <a:rPr lang="en-US" sz="3200" dirty="0"/>
              <a:t> tension</a:t>
            </a:r>
            <a:endParaRPr lang="it-IT" sz="3200" dirty="0"/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xmlns="" id="{B0FD8BBD-0AFC-43EC-548C-673D7A45FE4B}"/>
              </a:ext>
            </a:extLst>
          </p:cNvPr>
          <p:cNvSpPr txBox="1">
            <a:spLocks/>
          </p:cNvSpPr>
          <p:nvPr/>
        </p:nvSpPr>
        <p:spPr>
          <a:xfrm>
            <a:off x="491411" y="4908570"/>
            <a:ext cx="10636897" cy="1445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/>
              <a:t>Maria Giovanna Dainotti</a:t>
            </a:r>
            <a:r>
              <a:rPr lang="it-IT" sz="1600" dirty="0"/>
              <a:t> </a:t>
            </a:r>
          </a:p>
          <a:p>
            <a:r>
              <a:rPr lang="it-IT" sz="1600" dirty="0"/>
              <a:t>National </a:t>
            </a:r>
            <a:r>
              <a:rPr lang="it-IT" sz="1600" dirty="0" err="1"/>
              <a:t>Astronomical</a:t>
            </a:r>
            <a:r>
              <a:rPr lang="it-IT" sz="1600" dirty="0"/>
              <a:t> </a:t>
            </a:r>
            <a:r>
              <a:rPr lang="it-IT" sz="1600" dirty="0" err="1"/>
              <a:t>Observatory</a:t>
            </a:r>
            <a:r>
              <a:rPr lang="it-IT" sz="1600" dirty="0"/>
              <a:t> of Japan (NAOJ)</a:t>
            </a:r>
          </a:p>
          <a:p>
            <a:r>
              <a:rPr lang="it-IT" sz="1600" dirty="0"/>
              <a:t>The Graduate University for Advanced Studies (SOKENDAI)</a:t>
            </a: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xmlns="" id="{17709ED2-8332-E686-F5F0-5D1407810821}"/>
              </a:ext>
            </a:extLst>
          </p:cNvPr>
          <p:cNvSpPr txBox="1">
            <a:spLocks/>
          </p:cNvSpPr>
          <p:nvPr/>
        </p:nvSpPr>
        <p:spPr>
          <a:xfrm>
            <a:off x="70822" y="6353793"/>
            <a:ext cx="11478073" cy="4169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i="1" dirty="0"/>
              <a:t>Vietnam Cosmology </a:t>
            </a:r>
            <a:r>
              <a:rPr lang="en-US" sz="1400" i="1" dirty="0" err="1"/>
              <a:t>Reincontre</a:t>
            </a:r>
            <a:r>
              <a:rPr lang="en-US" sz="1400" i="1" dirty="0"/>
              <a:t>, 10-15 August</a:t>
            </a:r>
            <a:endParaRPr lang="it-IT" sz="1400" i="1" dirty="0"/>
          </a:p>
        </p:txBody>
      </p:sp>
      <p:sp>
        <p:nvSpPr>
          <p:cNvPr id="51" name="Slide Number Placeholder 10">
            <a:extLst>
              <a:ext uri="{FF2B5EF4-FFF2-40B4-BE49-F238E27FC236}">
                <a16:creationId xmlns:a16="http://schemas.microsoft.com/office/drawing/2014/main" xmlns="" id="{DC4204D6-42E7-CF55-CA4D-95A4AE7E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D09CDDF-72DF-C5DB-23B5-31B22E20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47" y="1780795"/>
            <a:ext cx="7653897" cy="37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0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E3DCB5-2F41-2827-DE03-C7F58EFA92BE}"/>
              </a:ext>
            </a:extLst>
          </p:cNvPr>
          <p:cNvSpPr txBox="1"/>
          <p:nvPr/>
        </p:nvSpPr>
        <p:spPr>
          <a:xfrm>
            <a:off x="875332" y="5464720"/>
            <a:ext cx="10236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light of the H0-tension, the current findings (Tables 1) in light of (11) suggest searching for models with q0 below that of ΛCDM, rather than q0 closer to zero as in SCDM. </a:t>
            </a:r>
          </a:p>
        </p:txBody>
      </p:sp>
      <p:pic>
        <p:nvPicPr>
          <p:cNvPr id="7" name="Picture 6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xmlns="" id="{7C2EAFB5-343C-1E6A-CCE1-80F46570D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23" y="973667"/>
            <a:ext cx="8045450" cy="344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E2A351-3040-5EAC-D307-4FC1C49867E4}"/>
              </a:ext>
            </a:extLst>
          </p:cNvPr>
          <p:cNvSpPr/>
          <p:nvPr/>
        </p:nvSpPr>
        <p:spPr>
          <a:xfrm>
            <a:off x="8935278" y="1898374"/>
            <a:ext cx="636105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EE149B-6E5B-AE18-95DF-8A21B257B802}"/>
              </a:ext>
            </a:extLst>
          </p:cNvPr>
          <p:cNvSpPr/>
          <p:nvPr/>
        </p:nvSpPr>
        <p:spPr>
          <a:xfrm>
            <a:off x="8935277" y="3720548"/>
            <a:ext cx="636105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11</a:t>
            </a:r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xmlns="" id="{1BACD4CD-94DE-1941-54E0-2133A5C39484}"/>
              </a:ext>
            </a:extLst>
          </p:cNvPr>
          <p:cNvSpPr txBox="1"/>
          <p:nvPr/>
        </p:nvSpPr>
        <p:spPr>
          <a:xfrm>
            <a:off x="10466614" y="224621"/>
            <a:ext cx="608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384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023F4-0B3E-5617-6FE3-45AD0850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" y="854765"/>
            <a:ext cx="10724322" cy="1123121"/>
          </a:xfrm>
        </p:spPr>
        <p:txBody>
          <a:bodyPr/>
          <a:lstStyle/>
          <a:p>
            <a:r>
              <a:rPr lang="en-US" b="1" dirty="0"/>
              <a:t>Investigations with the Pantheon sample data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1608331-4190-8EF6-9A59-1760F0006E3D}"/>
              </a:ext>
            </a:extLst>
          </p:cNvPr>
          <p:cNvSpPr/>
          <p:nvPr/>
        </p:nvSpPr>
        <p:spPr>
          <a:xfrm>
            <a:off x="2278225" y="2171334"/>
            <a:ext cx="6873997" cy="13653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GB" b="1" dirty="0">
              <a:solidFill>
                <a:srgbClr val="0E2841">
                  <a:lumMod val="50000"/>
                  <a:lumOff val="50000"/>
                </a:srgbClr>
              </a:solidFill>
              <a:latin typeface="Helvetica" pitchFamily="2" charset="0"/>
            </a:endParaRPr>
          </a:p>
          <a:p>
            <a:pPr defTabSz="457200"/>
            <a:endParaRPr lang="en-GB" b="1" dirty="0">
              <a:solidFill>
                <a:srgbClr val="0E2841">
                  <a:lumMod val="50000"/>
                  <a:lumOff val="50000"/>
                </a:srgbClr>
              </a:solidFill>
              <a:latin typeface="Helvetica" pitchFamily="2" charset="0"/>
            </a:endParaRPr>
          </a:p>
          <a:p>
            <a:pPr defTabSz="457200"/>
            <a:endParaRPr lang="en-GB" b="1" dirty="0">
              <a:solidFill>
                <a:srgbClr val="0E2841">
                  <a:lumMod val="50000"/>
                  <a:lumOff val="50000"/>
                </a:srgbClr>
              </a:solidFill>
              <a:latin typeface="Helvetica" pitchFamily="2" charset="0"/>
            </a:endParaRPr>
          </a:p>
          <a:p>
            <a:pPr defTabSz="457200"/>
            <a:r>
              <a:rPr lang="en-GB" b="1" dirty="0">
                <a:solidFill>
                  <a:schemeClr val="bg1"/>
                </a:solidFill>
                <a:latin typeface="Helvetica" pitchFamily="2" charset="0"/>
              </a:rPr>
              <a:t>Slow-rolling scalar dynamics to alleviate the Hubble 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64AA70-EF43-6DDB-2A3F-FB6D3B393A24}"/>
              </a:ext>
            </a:extLst>
          </p:cNvPr>
          <p:cNvSpPr txBox="1"/>
          <p:nvPr/>
        </p:nvSpPr>
        <p:spPr>
          <a:xfrm>
            <a:off x="2912733" y="2225188"/>
            <a:ext cx="623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Montani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Carlevaro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Dainotti, PDU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en-US" i="0" dirty="0">
                <a:effectLst/>
                <a:highlight>
                  <a:srgbClr val="F8F8F8"/>
                </a:highlight>
                <a:latin typeface="Slack-Lato"/>
              </a:rPr>
              <a:t>44, May 2024, 101486;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highlight>
                  <a:srgbClr val="F8F8F8"/>
                </a:highlight>
                <a:latin typeface="Slack-Lato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050539-F7A1-CA31-B4E9-17E4725870B3}"/>
              </a:ext>
            </a:extLst>
          </p:cNvPr>
          <p:cNvSpPr/>
          <p:nvPr/>
        </p:nvSpPr>
        <p:spPr>
          <a:xfrm>
            <a:off x="2444069" y="3676302"/>
            <a:ext cx="6447440" cy="1650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/>
              <a:t>Montani,  De Angelis, Dainotti, </a:t>
            </a:r>
            <a:r>
              <a:rPr lang="en-US" b="1" u="sng" dirty="0"/>
              <a:t>2025, PDU,4901969;</a:t>
            </a:r>
          </a:p>
          <a:p>
            <a:endParaRPr lang="en-US" altLang="en-US" u="sng" dirty="0">
              <a:solidFill>
                <a:srgbClr val="8F8F8F"/>
              </a:solidFill>
              <a:latin typeface="Arial" panose="020B0604020202020204" pitchFamily="34" charset="0"/>
              <a:ea typeface="inherit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ea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Decay of dark energy into dark matter in a metric f(R) gravity: Effective running Hubble constant</a:t>
            </a:r>
          </a:p>
          <a:p>
            <a:endParaRPr lang="en-US" b="1" u="sng" dirty="0"/>
          </a:p>
          <a:p>
            <a:endParaRPr lang="en-US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B72BA045-3BC6-44D8-D046-77588DC48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1704"/>
            <a:ext cx="12192000" cy="2834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-19044" rIns="9144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AADB0C-3A24-1858-41AB-379A77F09598}"/>
              </a:ext>
            </a:extLst>
          </p:cNvPr>
          <p:cNvSpPr/>
          <p:nvPr/>
        </p:nvSpPr>
        <p:spPr>
          <a:xfrm>
            <a:off x="2698473" y="5466522"/>
            <a:ext cx="5938632" cy="12327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  Running Hubble constant: Evolutionary Dark        Energy, </a:t>
            </a:r>
            <a:r>
              <a:rPr lang="de-DE" b="1" dirty="0"/>
              <a:t>Phys. Dark Univ. 48, 101847 (2025);</a:t>
            </a:r>
            <a:endParaRPr lang="en-US" b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xmlns="" id="{F7F3A03D-ECD7-A422-A488-A682456D7B26}"/>
              </a:ext>
            </a:extLst>
          </p:cNvPr>
          <p:cNvSpPr txBox="1"/>
          <p:nvPr/>
        </p:nvSpPr>
        <p:spPr>
          <a:xfrm>
            <a:off x="10466614" y="224621"/>
            <a:ext cx="608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096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01D358-B965-2958-5F18-0A5AA5E0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F1B3F2D6-C7DC-4243-45F8-A70B6033C88A}"/>
              </a:ext>
            </a:extLst>
          </p:cNvPr>
          <p:cNvSpPr/>
          <p:nvPr/>
        </p:nvSpPr>
        <p:spPr>
          <a:xfrm>
            <a:off x="0" y="382783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Ia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catalogs</a:t>
            </a:r>
            <a:endParaRPr lang="en-US" sz="44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62DBCF4E-903F-30AE-F1F6-A1F2ABF1AF43}"/>
              </a:ext>
            </a:extLst>
          </p:cNvPr>
          <p:cNvSpPr/>
          <p:nvPr/>
        </p:nvSpPr>
        <p:spPr>
          <a:xfrm>
            <a:off x="2587264" y="1307385"/>
            <a:ext cx="6974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investigated</a:t>
            </a:r>
            <a:r>
              <a:rPr lang="it-IT" dirty="0">
                <a:solidFill>
                  <a:schemeClr val="bg1"/>
                </a:solidFill>
              </a:rPr>
              <a:t> the Hubble </a:t>
            </a:r>
            <a:r>
              <a:rPr lang="it-IT" dirty="0" err="1">
                <a:solidFill>
                  <a:schemeClr val="bg1"/>
                </a:solidFill>
              </a:rPr>
              <a:t>constant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tension</a:t>
            </a:r>
            <a:r>
              <a:rPr lang="it-IT" dirty="0">
                <a:solidFill>
                  <a:schemeClr val="bg1"/>
                </a:solidFill>
              </a:rPr>
              <a:t> in the following: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2BEF6962-72D1-986C-58DD-C3E162BAEDD9}"/>
              </a:ext>
            </a:extLst>
          </p:cNvPr>
          <p:cNvSpPr txBox="1"/>
          <p:nvPr/>
        </p:nvSpPr>
        <p:spPr>
          <a:xfrm>
            <a:off x="367747" y="2284177"/>
            <a:ext cx="1161589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The Dark Energy Survey 5-year Dataset (DES): 1829 SNe Ia with redshift range 0,10 &lt; z &lt; 1,13 (Abbott et al.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PantheonPlus sample: 1701 SNe Ia in the redshift range 0,001 &lt; z &lt; 2,26 (Scolnic et al. 2022) -&gt; </a:t>
            </a:r>
            <a:r>
              <a:rPr lang="it-IT" sz="1600" b="1" u="sng" dirty="0"/>
              <a:t>THE ANALYSIS IS PERFORMED IN THE CASE OF PANTHEONPLUS WITHOUT DUPLICATES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</a:rPr>
              <a:t> Pantheon sample: 1048 SNe Ia in the redshift range 0,01 &lt; z &lt; 2,26 (Scolnic et al. 2018)</a:t>
            </a:r>
            <a:br>
              <a:rPr lang="it-IT" sz="1600" b="1" dirty="0">
                <a:solidFill>
                  <a:schemeClr val="tx1"/>
                </a:solidFill>
              </a:rPr>
            </a:b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</a:rPr>
              <a:t>Joint Lightcurve Analysis (JLA): 740 SNe Ia with redshift range 0,01 </a:t>
            </a:r>
            <a:r>
              <a:rPr lang="it-IT" sz="1600" b="1" dirty="0"/>
              <a:t>&lt; z &lt; 1,30</a:t>
            </a:r>
            <a:r>
              <a:rPr lang="it-IT" sz="1600" b="1" dirty="0">
                <a:solidFill>
                  <a:schemeClr val="tx1"/>
                </a:solidFill>
              </a:rPr>
              <a:t> (Betoule et al.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/>
          </a:p>
          <a:p>
            <a:endParaRPr lang="it-IT" sz="1600" b="1" dirty="0"/>
          </a:p>
          <a:p>
            <a:endParaRPr lang="it-IT" sz="1600" b="1" dirty="0">
              <a:solidFill>
                <a:schemeClr val="tx1"/>
              </a:solidFill>
            </a:endParaRPr>
          </a:p>
          <a:p>
            <a:r>
              <a:rPr lang="it-IT" sz="1600" b="1" dirty="0">
                <a:solidFill>
                  <a:schemeClr val="tx1"/>
                </a:solidFill>
              </a:rPr>
              <a:t>&gt;&gt;&gt; T</a:t>
            </a:r>
            <a:r>
              <a:rPr lang="it-IT" sz="1600" b="1" dirty="0"/>
              <a:t>he combination of DES, PantheonPlus,  Pantheon and JLA, without duplicates: the Master Sample! 3714 SNe Ia</a:t>
            </a:r>
          </a:p>
          <a:p>
            <a:endParaRPr lang="it-IT" sz="1600" b="1" dirty="0">
              <a:solidFill>
                <a:schemeClr val="tx1"/>
              </a:solidFill>
            </a:endParaRPr>
          </a:p>
          <a:p>
            <a:r>
              <a:rPr lang="it-IT" sz="1600" b="1" dirty="0">
                <a:solidFill>
                  <a:srgbClr val="FF0000"/>
                </a:solidFill>
              </a:rPr>
              <a:t>NEW ADDITION!</a:t>
            </a:r>
          </a:p>
          <a:p>
            <a:endParaRPr lang="it-IT" sz="1600" b="1" dirty="0"/>
          </a:p>
          <a:p>
            <a:r>
              <a:rPr lang="it-IT" sz="1600" b="1" dirty="0"/>
              <a:t>&gt;&gt;&gt; Two high-z </a:t>
            </a:r>
            <a:r>
              <a:rPr lang="it-IT" sz="1600" b="1" dirty="0" err="1"/>
              <a:t>SNe</a:t>
            </a:r>
            <a:r>
              <a:rPr lang="it-IT" sz="1600" b="1" dirty="0"/>
              <a:t> </a:t>
            </a:r>
            <a:r>
              <a:rPr lang="it-IT" sz="1600" b="1" dirty="0" err="1"/>
              <a:t>Ia</a:t>
            </a:r>
            <a:r>
              <a:rPr lang="it-IT" sz="1600" b="1" dirty="0"/>
              <a:t> </a:t>
            </a:r>
            <a:r>
              <a:rPr lang="it-IT" sz="1600" b="1" dirty="0" err="1"/>
              <a:t>recently</a:t>
            </a:r>
            <a:r>
              <a:rPr lang="it-IT" sz="1600" b="1" dirty="0"/>
              <a:t> </a:t>
            </a:r>
            <a:r>
              <a:rPr lang="it-IT" sz="1600" b="1" dirty="0" err="1"/>
              <a:t>discovered</a:t>
            </a:r>
            <a:r>
              <a:rPr lang="it-IT" sz="1600" b="1" dirty="0"/>
              <a:t> with James Webb Space </a:t>
            </a:r>
            <a:r>
              <a:rPr lang="it-IT" sz="1600" b="1" dirty="0" err="1"/>
              <a:t>Telescope</a:t>
            </a:r>
            <a:r>
              <a:rPr lang="it-IT" sz="1600" b="1" dirty="0"/>
              <a:t>:  SN 2023aeax </a:t>
            </a:r>
            <a:r>
              <a:rPr lang="it-IT" sz="1600" b="1" dirty="0" err="1"/>
              <a:t>at</a:t>
            </a:r>
            <a:r>
              <a:rPr lang="it-IT" sz="1600" b="1" dirty="0"/>
              <a:t> z = 2.15 (</a:t>
            </a:r>
            <a:r>
              <a:rPr lang="it-IT" sz="1600" b="1" dirty="0" err="1"/>
              <a:t>Pierel</a:t>
            </a:r>
            <a:r>
              <a:rPr lang="it-IT" sz="1600" b="1" dirty="0"/>
              <a:t> et al. 2024) and SN 2023adsy </a:t>
            </a:r>
            <a:r>
              <a:rPr lang="it-IT" sz="1600" b="1" dirty="0" err="1"/>
              <a:t>at</a:t>
            </a:r>
            <a:r>
              <a:rPr lang="it-IT" sz="1600" b="1" dirty="0"/>
              <a:t> z = 2.9 (Vinko and </a:t>
            </a:r>
            <a:r>
              <a:rPr lang="it-IT" sz="1600" b="1" dirty="0" err="1"/>
              <a:t>Regos</a:t>
            </a:r>
            <a:r>
              <a:rPr lang="it-IT" sz="1600" b="1" dirty="0"/>
              <a:t> 2024) -&gt; </a:t>
            </a:r>
            <a:r>
              <a:rPr lang="it-IT" sz="1600" b="1" u="sng" dirty="0"/>
              <a:t>for the </a:t>
            </a:r>
            <a:r>
              <a:rPr lang="it-IT" sz="1600" b="1" u="sng" dirty="0" err="1"/>
              <a:t>analysis</a:t>
            </a:r>
            <a:r>
              <a:rPr lang="it-IT" sz="1600" b="1" u="sng" dirty="0"/>
              <a:t> </a:t>
            </a:r>
            <a:r>
              <a:rPr lang="it-IT" sz="1600" b="1" u="sng" dirty="0" err="1"/>
              <a:t>without</a:t>
            </a:r>
            <a:r>
              <a:rPr lang="it-IT" sz="1600" b="1" u="sng" dirty="0"/>
              <a:t> </a:t>
            </a:r>
            <a:r>
              <a:rPr lang="it-IT" sz="1600" b="1" u="sng" dirty="0" err="1"/>
              <a:t>covariance</a:t>
            </a:r>
            <a:r>
              <a:rPr lang="it-IT" sz="1600" b="1" u="sng" dirty="0"/>
              <a:t> </a:t>
            </a:r>
            <a:r>
              <a:rPr lang="it-IT" sz="1600" b="1" u="sng" dirty="0" err="1"/>
              <a:t>matrix</a:t>
            </a:r>
            <a:endParaRPr lang="it-IT" sz="1600" b="1" u="sng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9F039F9B-F8DD-78D1-1EA0-D5579905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6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9AB6BC-0FFE-E367-FCAE-B27A530A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39EBF4F1-9D1E-FE00-03E2-1580AAD26415}"/>
              </a:ext>
            </a:extLst>
          </p:cNvPr>
          <p:cNvSpPr/>
          <p:nvPr/>
        </p:nvSpPr>
        <p:spPr>
          <a:xfrm>
            <a:off x="2191139" y="679572"/>
            <a:ext cx="6895321" cy="125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Methodology: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binning techniques</a:t>
            </a:r>
            <a:endParaRPr lang="en-US" sz="4000" b="1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7DA6A12-9015-B678-86B3-F6C9F603D6BF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xmlns="" id="{3792D7E7-B972-36EE-159F-88A904728885}"/>
                  </a:ext>
                </a:extLst>
              </p:cNvPr>
              <p:cNvSpPr txBox="1"/>
              <p:nvPr/>
            </p:nvSpPr>
            <p:spPr>
              <a:xfrm>
                <a:off x="248478" y="2486505"/>
                <a:ext cx="7467940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chemeClr val="tx1"/>
                    </a:solidFill>
                  </a:rPr>
                  <a:t>In Dainotti et al. 2025 we explored three main binning techniques:</a:t>
                </a:r>
              </a:p>
              <a:p>
                <a:endParaRPr lang="it-IT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1" dirty="0"/>
                  <a:t>Equipopulation binning:</a:t>
                </a:r>
                <a:r>
                  <a:rPr lang="it-IT" sz="2000" dirty="0"/>
                  <a:t> SNe Ia samples are divided in bins that have the same number of SNe in each bin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1" dirty="0" err="1"/>
                  <a:t>Moving</a:t>
                </a:r>
                <a:r>
                  <a:rPr lang="it-IT" sz="2000" b="1" dirty="0"/>
                  <a:t> window (MW): </a:t>
                </a:r>
                <a:r>
                  <a:rPr lang="it-IT" sz="2000" dirty="0"/>
                  <a:t>an </a:t>
                </a:r>
                <a:r>
                  <a:rPr lang="it-IT" sz="2000" dirty="0" err="1"/>
                  <a:t>equipopulation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approach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where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each</a:t>
                </a:r>
                <a:r>
                  <a:rPr lang="it-IT" sz="2000" dirty="0"/>
                  <a:t> bin </a:t>
                </a:r>
                <a:r>
                  <a:rPr lang="it-IT" sz="2000" dirty="0" err="1"/>
                  <a:t>partially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overlaps</a:t>
                </a:r>
                <a:r>
                  <a:rPr lang="it-IT" sz="2000" dirty="0"/>
                  <a:t> with the </a:t>
                </a:r>
                <a:r>
                  <a:rPr lang="it-IT" sz="2000" dirty="0" err="1"/>
                  <a:t>previous</a:t>
                </a:r>
                <a:r>
                  <a:rPr lang="it-IT" sz="2000" dirty="0"/>
                  <a:t> one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1" dirty="0"/>
                  <a:t>Equispacing binning: </a:t>
                </a:r>
                <a:r>
                  <a:rPr lang="it-IT" sz="2000" dirty="0"/>
                  <a:t>the bins are equi-spaced in the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b="1" dirty="0"/>
                  <a:t> </a:t>
                </a:r>
                <a:r>
                  <a:rPr lang="it-IT" sz="2000" dirty="0"/>
                  <a:t>compensating the paucity of data at high-z </a:t>
                </a:r>
              </a:p>
              <a:p>
                <a:r>
                  <a:rPr lang="it-IT" sz="2000" dirty="0"/>
                  <a:t>   with larger bin sizes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792D7E7-B972-36EE-159F-88A904728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8" y="2486505"/>
                <a:ext cx="7467940" cy="3785652"/>
              </a:xfrm>
              <a:prstGeom prst="rect">
                <a:avLst/>
              </a:prstGeom>
              <a:blipFill>
                <a:blip r:embed="rId2"/>
                <a:stretch>
                  <a:fillRect l="-898" t="-966" b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94FDF31-E03F-3053-B129-700DE25A0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r="9448"/>
          <a:stretch/>
        </p:blipFill>
        <p:spPr bwMode="auto">
          <a:xfrm>
            <a:off x="7563678" y="2239520"/>
            <a:ext cx="4567749" cy="41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F5110214-BB2A-5408-2B64-E2079ABB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94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8F8537-E5C1-8B12-A4B1-13119727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8647DAD-B50A-14D9-C2CF-3A8896E51EA2}"/>
              </a:ext>
            </a:extLst>
          </p:cNvPr>
          <p:cNvSpPr/>
          <p:nvPr/>
        </p:nvSpPr>
        <p:spPr>
          <a:xfrm>
            <a:off x="732899" y="990803"/>
            <a:ext cx="10237316" cy="125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Compatibility </a:t>
            </a:r>
            <a:r>
              <a:rPr lang="it-IT" sz="4000" dirty="0" err="1">
                <a:solidFill>
                  <a:schemeClr val="bg1"/>
                </a:solidFill>
              </a:rPr>
              <a:t>among</a:t>
            </a:r>
            <a:r>
              <a:rPr lang="it-IT" sz="4000" dirty="0">
                <a:solidFill>
                  <a:schemeClr val="bg1"/>
                </a:solidFill>
              </a:rPr>
              <a:t> the 2D </a:t>
            </a:r>
            <a:r>
              <a:rPr lang="it-IT" sz="4000" dirty="0" err="1">
                <a:solidFill>
                  <a:schemeClr val="bg1"/>
                </a:solidFill>
              </a:rPr>
              <a:t>distributions</a:t>
            </a:r>
            <a:r>
              <a:rPr lang="it-IT" sz="4000" dirty="0">
                <a:solidFill>
                  <a:schemeClr val="bg1"/>
                </a:solidFill>
              </a:rPr>
              <a:t> (Master </a:t>
            </a:r>
            <a:r>
              <a:rPr lang="el-GR" sz="4000" dirty="0">
                <a:solidFill>
                  <a:schemeClr val="bg1"/>
                </a:solidFill>
              </a:rPr>
              <a:t>Λ</a:t>
            </a:r>
            <a:r>
              <a:rPr lang="it-IT" sz="4000" dirty="0">
                <a:solidFill>
                  <a:schemeClr val="bg1"/>
                </a:solidFill>
              </a:rPr>
              <a:t>CDM)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A3CEF64-7BEC-ADE4-60DB-D1A81394A0A8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C1E4466-2BED-D70A-CD21-4C23AAEA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048"/>
          <a:stretch>
            <a:fillRect/>
          </a:stretch>
        </p:blipFill>
        <p:spPr>
          <a:xfrm>
            <a:off x="732899" y="2316557"/>
            <a:ext cx="10697381" cy="4074911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A361AA55-7637-9ACA-0803-2A230F08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22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8B305-220C-6585-5BED-71E0FA574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A962956-D356-F186-CF2C-F99ED669CB8B}"/>
              </a:ext>
            </a:extLst>
          </p:cNvPr>
          <p:cNvSpPr/>
          <p:nvPr/>
        </p:nvSpPr>
        <p:spPr>
          <a:xfrm>
            <a:off x="1362269" y="690465"/>
            <a:ext cx="9750490" cy="125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Compatibility </a:t>
            </a:r>
            <a:r>
              <a:rPr lang="it-IT" sz="4000" dirty="0" err="1">
                <a:solidFill>
                  <a:schemeClr val="bg1"/>
                </a:solidFill>
              </a:rPr>
              <a:t>among</a:t>
            </a:r>
            <a:r>
              <a:rPr lang="it-IT" sz="4000" dirty="0">
                <a:solidFill>
                  <a:schemeClr val="bg1"/>
                </a:solidFill>
              </a:rPr>
              <a:t> the 2D </a:t>
            </a:r>
            <a:r>
              <a:rPr lang="it-IT" sz="4000" dirty="0" err="1">
                <a:solidFill>
                  <a:schemeClr val="bg1"/>
                </a:solidFill>
              </a:rPr>
              <a:t>distributions</a:t>
            </a:r>
            <a:r>
              <a:rPr lang="it-IT" sz="4000" dirty="0">
                <a:solidFill>
                  <a:schemeClr val="bg1"/>
                </a:solidFill>
              </a:rPr>
              <a:t> (Master w0waCDM)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4819C0BE-178C-B258-0AF0-BBD5C928BCB4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66F75A4-D183-5299-9945-A87C8C791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25"/>
          <a:stretch>
            <a:fillRect/>
          </a:stretch>
        </p:blipFill>
        <p:spPr>
          <a:xfrm>
            <a:off x="671274" y="2472611"/>
            <a:ext cx="10692217" cy="3946850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CBE83446-93D8-6825-60D3-2420E839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4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A4BA59-0562-F80C-B92A-5FAC4717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178EA550-6A33-CDDA-F013-5A7F0932FC85}"/>
              </a:ext>
            </a:extLst>
          </p:cNvPr>
          <p:cNvSpPr/>
          <p:nvPr/>
        </p:nvSpPr>
        <p:spPr>
          <a:xfrm>
            <a:off x="2648339" y="438426"/>
            <a:ext cx="689532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cosmological analysis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7ACA552-BDC5-15A5-DDB8-132F7CEE385D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xmlns="" id="{975FBD73-E3DE-4045-10BD-647FCBC87C5D}"/>
                  </a:ext>
                </a:extLst>
              </p:cNvPr>
              <p:cNvSpPr txBox="1"/>
              <p:nvPr/>
            </p:nvSpPr>
            <p:spPr>
              <a:xfrm>
                <a:off x="1313741" y="2195861"/>
                <a:ext cx="100117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>
                    <a:solidFill>
                      <a:schemeClr val="tx1"/>
                    </a:solidFill>
                  </a:rPr>
                  <a:t>The priors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are estimed according to the following: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75FBD73-E3DE-4045-10BD-647FCBC87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741" y="2195861"/>
                <a:ext cx="10011746" cy="400110"/>
              </a:xfrm>
              <a:prstGeom prst="rect">
                <a:avLst/>
              </a:prstGeom>
              <a:blipFill>
                <a:blip r:embed="rId2"/>
                <a:stretch>
                  <a:fillRect l="-67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2EB4AED-DE59-7632-CA84-6ECE296C726F}"/>
              </a:ext>
            </a:extLst>
          </p:cNvPr>
          <p:cNvSpPr txBox="1"/>
          <p:nvPr/>
        </p:nvSpPr>
        <p:spPr>
          <a:xfrm>
            <a:off x="614782" y="5655747"/>
            <a:ext cx="11356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(in the Master Sample case, the </a:t>
            </a:r>
            <a:r>
              <a:rPr lang="it-IT" sz="1600" dirty="0" err="1">
                <a:solidFill>
                  <a:schemeClr val="tx1"/>
                </a:solidFill>
              </a:rPr>
              <a:t>cosmological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parameters</a:t>
            </a:r>
            <a:r>
              <a:rPr lang="it-IT" sz="1600" dirty="0">
                <a:solidFill>
                  <a:schemeClr val="tx1"/>
                </a:solidFill>
              </a:rPr>
              <a:t> are </a:t>
            </a:r>
            <a:r>
              <a:rPr lang="it-IT" sz="1600" dirty="0" err="1">
                <a:solidFill>
                  <a:schemeClr val="tx1"/>
                </a:solidFill>
              </a:rPr>
              <a:t>given</a:t>
            </a:r>
            <a:r>
              <a:rPr lang="it-IT" sz="1600" dirty="0">
                <a:solidFill>
                  <a:schemeClr val="tx1"/>
                </a:solidFill>
              </a:rPr>
              <a:t> by the MCMC </a:t>
            </a:r>
            <a:r>
              <a:rPr lang="it-IT" sz="1600" dirty="0" err="1">
                <a:solidFill>
                  <a:schemeClr val="tx1"/>
                </a:solidFill>
              </a:rPr>
              <a:t>analysis</a:t>
            </a:r>
            <a:r>
              <a:rPr lang="it-IT" sz="1600" dirty="0">
                <a:solidFill>
                  <a:schemeClr val="tx1"/>
                </a:solidFill>
              </a:rPr>
              <a:t> on the </a:t>
            </a:r>
            <a:r>
              <a:rPr lang="it-IT" sz="1600" dirty="0" err="1">
                <a:solidFill>
                  <a:schemeClr val="tx1"/>
                </a:solidFill>
              </a:rPr>
              <a:t>total</a:t>
            </a:r>
            <a:r>
              <a:rPr lang="it-IT" sz="1600" dirty="0">
                <a:solidFill>
                  <a:schemeClr val="tx1"/>
                </a:solidFill>
              </a:rPr>
              <a:t> sample</a:t>
            </a:r>
            <a:r>
              <a:rPr lang="it-IT" sz="1600" dirty="0"/>
              <a:t>)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1AA5949-9CE7-A156-0E04-60B29C3D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" y="1948070"/>
            <a:ext cx="11971380" cy="3707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xmlns="" id="{3C51C3AA-87E0-76C2-5B45-B7126A8FD235}"/>
                  </a:ext>
                </a:extLst>
              </p:cNvPr>
              <p:cNvSpPr/>
              <p:nvPr/>
            </p:nvSpPr>
            <p:spPr>
              <a:xfrm>
                <a:off x="1287130" y="1076550"/>
                <a:ext cx="106845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b="1" dirty="0">
                    <a:solidFill>
                      <a:schemeClr val="bg1"/>
                    </a:solidFill>
                  </a:rPr>
                  <a:t>Λ</a:t>
                </a:r>
                <a:r>
                  <a:rPr lang="it-IT" b="1" dirty="0">
                    <a:solidFill>
                      <a:schemeClr val="bg1"/>
                    </a:solidFill>
                  </a:rPr>
                  <a:t>CDM -&gt; varying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it-IT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1800" b="1" baseline="-25000" dirty="0">
                    <a:solidFill>
                      <a:schemeClr val="bg1"/>
                    </a:solidFill>
                  </a:rPr>
                  <a:t> </a:t>
                </a:r>
                <a:r>
                  <a:rPr lang="it-IT" b="1" dirty="0">
                    <a:solidFill>
                      <a:schemeClr val="bg1"/>
                    </a:solidFill>
                  </a:rPr>
                  <a:t> WITH GAUSSIAN PRIORS on </a:t>
                </a:r>
                <a:r>
                  <a:rPr lang="el-GR" b="1" dirty="0">
                    <a:solidFill>
                      <a:schemeClr val="bg1"/>
                    </a:solidFill>
                  </a:rPr>
                  <a:t>5 σ</a:t>
                </a:r>
                <a:r>
                  <a:rPr lang="it-IT" b="1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it-I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b="1" dirty="0">
                    <a:solidFill>
                      <a:schemeClr val="bg1"/>
                    </a:solidFill>
                  </a:rPr>
                  <a:t> or on H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0</a:t>
                </a:r>
                <a:r>
                  <a:rPr lang="it-IT" b="1" dirty="0">
                    <a:solidFill>
                      <a:schemeClr val="bg1"/>
                    </a:solidFill>
                  </a:rPr>
                  <a:t> only</a:t>
                </a:r>
              </a:p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chemeClr val="bg1"/>
                    </a:solidFill>
                  </a:rPr>
                  <a:t>  w0waCDM -&gt; </a:t>
                </a:r>
                <a:r>
                  <a:rPr lang="it-IT" b="1" dirty="0" err="1">
                    <a:solidFill>
                      <a:schemeClr val="bg1"/>
                    </a:solidFill>
                  </a:rPr>
                  <a:t>varying</a:t>
                </a:r>
                <a:r>
                  <a:rPr lang="it-IT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 baseline="-25000" dirty="0">
                    <a:solidFill>
                      <a:schemeClr val="bg1"/>
                    </a:solidFill>
                  </a:rPr>
                  <a:t> </a:t>
                </a:r>
                <a:r>
                  <a:rPr lang="it-IT" b="1" dirty="0">
                    <a:solidFill>
                      <a:schemeClr val="bg1"/>
                    </a:solidFill>
                  </a:rPr>
                  <a:t>WITH GAUSSIAN PRIORS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it-I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b="1" dirty="0">
                    <a:solidFill>
                      <a:schemeClr val="bg1"/>
                    </a:solidFill>
                  </a:rPr>
                  <a:t>or ONLY H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0</a:t>
                </a:r>
                <a:endParaRPr lang="en-US" b="1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3C51C3AA-87E0-76C2-5B45-B7126A8FD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130" y="1076550"/>
                <a:ext cx="10684564" cy="646331"/>
              </a:xfrm>
              <a:prstGeom prst="rect">
                <a:avLst/>
              </a:prstGeom>
              <a:blipFill>
                <a:blip r:embed="rId4"/>
                <a:stretch>
                  <a:fillRect l="-45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xmlns="" id="{7E4A0B8C-B273-9BE2-9A41-88906757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74AABF-2133-B699-5546-F8177D65DA26}"/>
              </a:ext>
            </a:extLst>
          </p:cNvPr>
          <p:cNvSpPr txBox="1"/>
          <p:nvPr/>
        </p:nvSpPr>
        <p:spPr>
          <a:xfrm>
            <a:off x="130977" y="6050242"/>
            <a:ext cx="12061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[1]=(</a:t>
            </a:r>
            <a:r>
              <a:rPr lang="fr-FR" dirty="0" err="1"/>
              <a:t>Scolnic</a:t>
            </a:r>
            <a:r>
              <a:rPr lang="fr-FR" dirty="0"/>
              <a:t> et al., 2018); [2]=(Brout et al., 2022); [3]=(</a:t>
            </a:r>
            <a:r>
              <a:rPr lang="fr-FR" dirty="0" err="1"/>
              <a:t>Betoule</a:t>
            </a:r>
            <a:r>
              <a:rPr lang="fr-FR" dirty="0"/>
              <a:t>, M. et al., 2014);[4]=Abbott et al. 2024, Collaboration et al., 2024),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averaged</a:t>
            </a:r>
            <a:r>
              <a:rPr lang="fr-FR" dirty="0"/>
              <a:t> the </a:t>
            </a:r>
            <a:r>
              <a:rPr lang="fr-FR" dirty="0" err="1"/>
              <a:t>errorbars</a:t>
            </a:r>
            <a:r>
              <a:rPr lang="fr-FR" dirty="0"/>
              <a:t> and run the full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priors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10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87343534-CAC6-474D-977F-8E8E33146FF6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likelihood selection (1)</a:t>
            </a:r>
            <a:endParaRPr lang="en-US" sz="36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97434E83-3E1D-46CF-889F-66513E228DA0}"/>
              </a:ext>
            </a:extLst>
          </p:cNvPr>
          <p:cNvSpPr/>
          <p:nvPr/>
        </p:nvSpPr>
        <p:spPr>
          <a:xfrm>
            <a:off x="474783" y="1247380"/>
            <a:ext cx="1124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THE RESIDUALS OF THE THEORETICAL MODEL FOR THE DISTANCE MODULI OF SNe Ia UNDERGO A BEST-DISTRIBUTION FITTING </a:t>
            </a:r>
            <a:endParaRPr lang="it-IT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xmlns="" id="{98ADC835-7BF0-4149-88AB-B4BA9AE81203}"/>
                  </a:ext>
                </a:extLst>
              </p:cNvPr>
              <p:cNvSpPr txBox="1"/>
              <p:nvPr/>
            </p:nvSpPr>
            <p:spPr>
              <a:xfrm>
                <a:off x="474783" y="3265713"/>
                <a:ext cx="4463208" cy="389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8ADC835-7BF0-4149-88AB-B4BA9AE81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83" y="3265713"/>
                <a:ext cx="4463208" cy="3895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xmlns="" id="{19DBB75D-C4C2-490D-99EA-59A79984EA17}"/>
                  </a:ext>
                </a:extLst>
              </p:cNvPr>
              <p:cNvSpPr txBox="1"/>
              <p:nvPr/>
            </p:nvSpPr>
            <p:spPr>
              <a:xfrm>
                <a:off x="6527425" y="3067267"/>
                <a:ext cx="537910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</m:t>
                          </m:r>
                        </m:sub>
                        <m:sup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=5∗</m:t>
                      </m:r>
                      <m:func>
                        <m:func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𝑝𝑐</m:t>
                                  </m:r>
                                </m:den>
                              </m:f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+25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9DBB75D-C4C2-490D-99EA-59A79984E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25" y="3067267"/>
                <a:ext cx="5379101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xmlns="" id="{3BC1ED81-5DE2-4258-AC23-2A87A240ED37}"/>
                  </a:ext>
                </a:extLst>
              </p:cNvPr>
              <p:cNvSpPr txBox="1"/>
              <p:nvPr/>
            </p:nvSpPr>
            <p:spPr>
              <a:xfrm>
                <a:off x="4006544" y="5820827"/>
                <a:ext cx="3886199" cy="534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𝑆𝑁𝑒</m:t>
                          </m:r>
                        </m:sub>
                        <m:sup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BC1ED81-5DE2-4258-AC23-2A87A240E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544" y="5820827"/>
                <a:ext cx="3886199" cy="534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xmlns="" id="{9A982A94-0A76-07FE-3ECB-A1498A299400}"/>
              </a:ext>
            </a:extLst>
          </p:cNvPr>
          <p:cNvSpPr/>
          <p:nvPr/>
        </p:nvSpPr>
        <p:spPr>
          <a:xfrm>
            <a:off x="4395681" y="5757217"/>
            <a:ext cx="3185652" cy="69153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xmlns="" id="{FD4654B2-E4EB-4BBF-16A4-CF5192EDDABE}"/>
                  </a:ext>
                </a:extLst>
              </p:cNvPr>
              <p:cNvSpPr txBox="1"/>
              <p:nvPr/>
            </p:nvSpPr>
            <p:spPr>
              <a:xfrm>
                <a:off x="326622" y="4497376"/>
                <a:ext cx="36799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solidFill>
                      <a:schemeClr val="tx1"/>
                    </a:solidFill>
                  </a:rPr>
                  <a:t>With the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covariance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matrix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 xmlns="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  <a:p>
                <a:r>
                  <a:rPr lang="it-IT" sz="1800" dirty="0" err="1">
                    <a:solidFill>
                      <a:schemeClr val="tx1"/>
                    </a:solidFill>
                  </a:rPr>
                  <a:t>we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define</a:t>
                </a:r>
                <a:r>
                  <a:rPr lang="it-IT" sz="1800" dirty="0">
                    <a:solidFill>
                      <a:schemeClr val="tx1"/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residuals</a:t>
                </a:r>
                <a:r>
                  <a:rPr lang="it-IT" sz="1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 xmlns="">
                    <m:r>
                      <a:rPr lang="it-IT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   </a:t>
                </a: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D4654B2-E4EB-4BBF-16A4-CF5192EDD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22" y="4497376"/>
                <a:ext cx="3679922" cy="646331"/>
              </a:xfrm>
              <a:prstGeom prst="rect">
                <a:avLst/>
              </a:prstGeom>
              <a:blipFill>
                <a:blip r:embed="rId5"/>
                <a:stretch>
                  <a:fillRect l="-1493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67589B68-6D4A-C328-FD2E-5F2369EAF8FE}"/>
              </a:ext>
            </a:extLst>
          </p:cNvPr>
          <p:cNvSpPr txBox="1"/>
          <p:nvPr/>
        </p:nvSpPr>
        <p:spPr>
          <a:xfrm rot="19418415">
            <a:off x="1305210" y="2556440"/>
            <a:ext cx="1937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App. </a:t>
            </a:r>
            <a:r>
              <a:rPr lang="it-IT" sz="1600" dirty="0" err="1"/>
              <a:t>magnitude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F812827C-8DC7-8B26-59ED-B7892D2F7AD4}"/>
              </a:ext>
            </a:extLst>
          </p:cNvPr>
          <p:cNvSpPr txBox="1"/>
          <p:nvPr/>
        </p:nvSpPr>
        <p:spPr>
          <a:xfrm rot="19418415">
            <a:off x="1949267" y="2485205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Fiducial</a:t>
            </a:r>
            <a:r>
              <a:rPr lang="it-IT" sz="1600" dirty="0"/>
              <a:t> </a:t>
            </a:r>
            <a:r>
              <a:rPr lang="it-IT" sz="1600" dirty="0" err="1"/>
              <a:t>abs</a:t>
            </a:r>
            <a:r>
              <a:rPr lang="it-IT" sz="1600" dirty="0"/>
              <a:t>. mag.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7DD561ED-CB9F-CD93-3954-898B960A25DB}"/>
              </a:ext>
            </a:extLst>
          </p:cNvPr>
          <p:cNvSpPr txBox="1"/>
          <p:nvPr/>
        </p:nvSpPr>
        <p:spPr>
          <a:xfrm rot="19418415">
            <a:off x="2646821" y="2552889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Stretch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xmlns="" id="{7564CDA8-E92D-CDF3-87E1-CB6C1B122B9E}"/>
              </a:ext>
            </a:extLst>
          </p:cNvPr>
          <p:cNvSpPr txBox="1"/>
          <p:nvPr/>
        </p:nvSpPr>
        <p:spPr>
          <a:xfrm rot="19418415">
            <a:off x="3230604" y="2545075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Color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207F3624-E754-489D-A174-0F43F23EB159}"/>
              </a:ext>
            </a:extLst>
          </p:cNvPr>
          <p:cNvSpPr txBox="1"/>
          <p:nvPr/>
        </p:nvSpPr>
        <p:spPr>
          <a:xfrm rot="19418415">
            <a:off x="3928159" y="2451802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Host-mass </a:t>
            </a:r>
            <a:r>
              <a:rPr lang="it-IT" sz="1600" dirty="0" err="1"/>
              <a:t>corr</a:t>
            </a:r>
            <a:r>
              <a:rPr lang="it-IT" sz="1600" dirty="0"/>
              <a:t>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F7A8087D-2E02-603C-F4D1-75BEE148E349}"/>
              </a:ext>
            </a:extLst>
          </p:cNvPr>
          <p:cNvSpPr txBox="1"/>
          <p:nvPr/>
        </p:nvSpPr>
        <p:spPr>
          <a:xfrm rot="19418415">
            <a:off x="4599430" y="2493745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Bias</a:t>
            </a:r>
            <a:r>
              <a:rPr lang="it-IT" sz="1600" dirty="0"/>
              <a:t> </a:t>
            </a:r>
            <a:r>
              <a:rPr lang="it-IT" sz="1600" dirty="0" err="1"/>
              <a:t>corr</a:t>
            </a:r>
            <a:r>
              <a:rPr lang="it-IT" sz="1600" dirty="0"/>
              <a:t>.</a:t>
            </a:r>
            <a:endParaRPr lang="it-IT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xmlns="" id="{81DB15EA-0786-FB63-15DC-D2130F13C6F9}"/>
                  </a:ext>
                </a:extLst>
              </p:cNvPr>
              <p:cNvSpPr txBox="1"/>
              <p:nvPr/>
            </p:nvSpPr>
            <p:spPr>
              <a:xfrm>
                <a:off x="519442" y="5279655"/>
                <a:ext cx="2733259" cy="739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1DB15EA-0786-FB63-15DC-D2130F13C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42" y="5279655"/>
                <a:ext cx="2733259" cy="7394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xmlns="" id="{00F84E7B-5E29-0D65-5E75-1AC861EE10A3}"/>
                  </a:ext>
                </a:extLst>
              </p:cNvPr>
              <p:cNvSpPr txBox="1"/>
              <p:nvPr/>
            </p:nvSpPr>
            <p:spPr>
              <a:xfrm>
                <a:off x="761443" y="6133893"/>
                <a:ext cx="2324685" cy="442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  <m: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</m:t>
                          </m:r>
                        </m:sub>
                        <m: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0F84E7B-5E29-0D65-5E75-1AC861EE1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43" y="6133893"/>
                <a:ext cx="2324685" cy="44287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9978D5F7-3BB4-842D-DDE6-57C913744894}"/>
              </a:ext>
            </a:extLst>
          </p:cNvPr>
          <p:cNvSpPr/>
          <p:nvPr/>
        </p:nvSpPr>
        <p:spPr>
          <a:xfrm>
            <a:off x="843160" y="5315205"/>
            <a:ext cx="2161253" cy="139162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CEF2DD09-D04C-FDFB-97B9-710E7FA86DD0}"/>
              </a:ext>
            </a:extLst>
          </p:cNvPr>
          <p:cNvSpPr txBox="1"/>
          <p:nvPr/>
        </p:nvSpPr>
        <p:spPr>
          <a:xfrm>
            <a:off x="4395681" y="4812120"/>
            <a:ext cx="3185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In case the </a:t>
            </a:r>
            <a:r>
              <a:rPr lang="it-IT" sz="1800" dirty="0" err="1">
                <a:solidFill>
                  <a:schemeClr val="tx1"/>
                </a:solidFill>
              </a:rPr>
              <a:t>residuals</a:t>
            </a:r>
            <a:r>
              <a:rPr lang="it-IT" sz="1800" dirty="0">
                <a:solidFill>
                  <a:schemeClr val="tx1"/>
                </a:solidFill>
              </a:rPr>
              <a:t> best-</a:t>
            </a:r>
            <a:r>
              <a:rPr lang="it-IT" sz="1800" dirty="0" err="1">
                <a:solidFill>
                  <a:schemeClr val="tx1"/>
                </a:solidFill>
              </a:rPr>
              <a:t>fit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distribution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is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Gaussian</a:t>
            </a:r>
            <a:r>
              <a:rPr lang="it-IT" sz="18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CE01E48-4751-5833-7F85-B9E2B6EB3D09}"/>
              </a:ext>
            </a:extLst>
          </p:cNvPr>
          <p:cNvSpPr txBox="1"/>
          <p:nvPr/>
        </p:nvSpPr>
        <p:spPr>
          <a:xfrm>
            <a:off x="232655" y="3795152"/>
            <a:ext cx="5645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SNe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Ia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observed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distance</a:t>
            </a:r>
            <a:r>
              <a:rPr lang="it-IT" sz="1400" b="1" dirty="0">
                <a:solidFill>
                  <a:schemeClr val="tx1"/>
                </a:solidFill>
              </a:rPr>
              <a:t> moduli (with </a:t>
            </a:r>
            <a:r>
              <a:rPr lang="it-IT" sz="1400" b="1" dirty="0" err="1">
                <a:solidFill>
                  <a:schemeClr val="tx1"/>
                </a:solidFill>
              </a:rPr>
              <a:t>modified</a:t>
            </a:r>
            <a:r>
              <a:rPr lang="it-IT" sz="1400" b="1" dirty="0">
                <a:solidFill>
                  <a:schemeClr val="tx1"/>
                </a:solidFill>
              </a:rPr>
              <a:t> Tripp formula)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3729875-F633-F4D4-3584-201650CD2347}"/>
              </a:ext>
            </a:extLst>
          </p:cNvPr>
          <p:cNvSpPr txBox="1"/>
          <p:nvPr/>
        </p:nvSpPr>
        <p:spPr>
          <a:xfrm>
            <a:off x="7791668" y="3801944"/>
            <a:ext cx="3185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SNe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Ia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theoretical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distance</a:t>
            </a:r>
            <a:r>
              <a:rPr lang="it-IT" sz="1400" b="1" dirty="0">
                <a:solidFill>
                  <a:schemeClr val="tx1"/>
                </a:solidFill>
              </a:rPr>
              <a:t> moduli</a:t>
            </a:r>
          </a:p>
        </p:txBody>
      </p:sp>
      <p:sp>
        <p:nvSpPr>
          <p:cNvPr id="13" name="Arrow: Down 4">
            <a:extLst>
              <a:ext uri="{FF2B5EF4-FFF2-40B4-BE49-F238E27FC236}">
                <a16:creationId xmlns:a16="http://schemas.microsoft.com/office/drawing/2014/main" xmlns="" id="{C8B69DBD-49AB-1EAC-5C64-680473844855}"/>
              </a:ext>
            </a:extLst>
          </p:cNvPr>
          <p:cNvSpPr/>
          <p:nvPr/>
        </p:nvSpPr>
        <p:spPr>
          <a:xfrm rot="16200000">
            <a:off x="3364901" y="5683867"/>
            <a:ext cx="534505" cy="748781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Arrow: Down 4">
            <a:extLst>
              <a:ext uri="{FF2B5EF4-FFF2-40B4-BE49-F238E27FC236}">
                <a16:creationId xmlns:a16="http://schemas.microsoft.com/office/drawing/2014/main" xmlns="" id="{1FFDE086-338B-6B05-13BB-2257DE69B826}"/>
              </a:ext>
            </a:extLst>
          </p:cNvPr>
          <p:cNvSpPr/>
          <p:nvPr/>
        </p:nvSpPr>
        <p:spPr>
          <a:xfrm rot="16200000">
            <a:off x="8077608" y="5683867"/>
            <a:ext cx="534505" cy="748781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0F070830-2646-EBC9-8509-7D60FD042EEA}"/>
              </a:ext>
            </a:extLst>
          </p:cNvPr>
          <p:cNvSpPr txBox="1"/>
          <p:nvPr/>
        </p:nvSpPr>
        <p:spPr>
          <a:xfrm>
            <a:off x="8813159" y="4617254"/>
            <a:ext cx="3093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</a:rPr>
              <a:t>Otherwise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other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functional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forms</a:t>
            </a:r>
            <a:r>
              <a:rPr lang="it-IT" sz="1600" dirty="0">
                <a:solidFill>
                  <a:schemeClr val="tx1"/>
                </a:solidFill>
              </a:rPr>
              <a:t> for the </a:t>
            </a:r>
            <a:r>
              <a:rPr lang="it-IT" sz="1600" dirty="0" err="1">
                <a:solidFill>
                  <a:schemeClr val="tx1"/>
                </a:solidFill>
              </a:rPr>
              <a:t>likelihoods</a:t>
            </a:r>
            <a:r>
              <a:rPr lang="it-IT" sz="1600" dirty="0">
                <a:solidFill>
                  <a:schemeClr val="tx1"/>
                </a:solidFill>
              </a:rPr>
              <a:t> are </a:t>
            </a:r>
            <a:r>
              <a:rPr lang="it-IT" sz="1600" dirty="0" err="1">
                <a:solidFill>
                  <a:schemeClr val="tx1"/>
                </a:solidFill>
              </a:rPr>
              <a:t>adopted</a:t>
            </a:r>
            <a:r>
              <a:rPr lang="it-IT" sz="1600" dirty="0">
                <a:solidFill>
                  <a:schemeClr val="tx1"/>
                </a:solidFill>
              </a:rPr>
              <a:t> (</a:t>
            </a:r>
            <a:r>
              <a:rPr lang="it-IT" sz="1600" dirty="0" err="1">
                <a:solidFill>
                  <a:schemeClr val="tx1"/>
                </a:solidFill>
              </a:rPr>
              <a:t>Student</a:t>
            </a:r>
            <a:r>
              <a:rPr lang="it-IT" sz="1600" dirty="0"/>
              <a:t>, </a:t>
            </a:r>
            <a:r>
              <a:rPr lang="it-IT" sz="1600" dirty="0" err="1"/>
              <a:t>Logistic</a:t>
            </a:r>
            <a:r>
              <a:rPr lang="it-IT" sz="1600" dirty="0"/>
              <a:t>, Mixed…)</a:t>
            </a:r>
          </a:p>
          <a:p>
            <a:r>
              <a:rPr lang="it-IT" sz="1600" dirty="0"/>
              <a:t>&gt; </a:t>
            </a:r>
            <a:r>
              <a:rPr lang="it-IT" sz="1600" dirty="0" err="1"/>
              <a:t>a</a:t>
            </a:r>
            <a:r>
              <a:rPr lang="it-IT" sz="1600" dirty="0" err="1">
                <a:solidFill>
                  <a:schemeClr val="tx1"/>
                </a:solidFill>
              </a:rPr>
              <a:t>ccording</a:t>
            </a:r>
            <a:r>
              <a:rPr lang="it-IT" sz="1600" dirty="0">
                <a:solidFill>
                  <a:schemeClr val="tx1"/>
                </a:solidFill>
              </a:rPr>
              <a:t> to the BIC </a:t>
            </a:r>
            <a:r>
              <a:rPr lang="it-IT" sz="1600" dirty="0"/>
              <a:t>of </a:t>
            </a:r>
            <a:r>
              <a:rPr lang="it-IT" sz="1600" i="1" dirty="0" err="1"/>
              <a:t>FindDistribution</a:t>
            </a:r>
            <a:r>
              <a:rPr lang="it-IT" sz="1600" dirty="0"/>
              <a:t> (</a:t>
            </a:r>
            <a:r>
              <a:rPr lang="it-IT" sz="1600" dirty="0" err="1"/>
              <a:t>Mathematica</a:t>
            </a:r>
            <a:r>
              <a:rPr lang="it-IT" sz="1600" dirty="0"/>
              <a:t>)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E8AF6245-FEFB-8A0E-75DE-0C50EAC5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4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F828B4-CE80-CE63-36B4-812D9AB65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AB8278C7-C350-8230-379A-E9C04271A3B8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likelihood selection (2)</a:t>
            </a:r>
            <a:endParaRPr lang="en-US" sz="36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32788C79-749E-02BC-BD50-1C9D2C7E27FF}"/>
              </a:ext>
            </a:extLst>
          </p:cNvPr>
          <p:cNvSpPr/>
          <p:nvPr/>
        </p:nvSpPr>
        <p:spPr>
          <a:xfrm>
            <a:off x="1550437" y="1349021"/>
            <a:ext cx="8949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 ALSO TEST THE SO-CALLED MARSHALL’S LIKELIHOOD (MARSHALL 2024)</a:t>
            </a:r>
            <a:endParaRPr lang="it-IT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xmlns="" id="{97F691AD-D915-0D4B-8CB6-42EF045DE13A}"/>
                  </a:ext>
                </a:extLst>
              </p:cNvPr>
              <p:cNvSpPr txBox="1"/>
              <p:nvPr/>
            </p:nvSpPr>
            <p:spPr>
              <a:xfrm>
                <a:off x="1244096" y="2979641"/>
                <a:ext cx="3886199" cy="919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7F691AD-D915-0D4B-8CB6-42EF045DE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96" y="2979641"/>
                <a:ext cx="3886199" cy="9190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xmlns="" id="{FE95AB8A-6525-2BF9-41DF-12D973ACEB14}"/>
                  </a:ext>
                </a:extLst>
              </p:cNvPr>
              <p:cNvSpPr txBox="1"/>
              <p:nvPr/>
            </p:nvSpPr>
            <p:spPr>
              <a:xfrm>
                <a:off x="833015" y="2525413"/>
                <a:ext cx="522575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b="1" dirty="0">
                    <a:solidFill>
                      <a:schemeClr val="tx1"/>
                    </a:solidFill>
                  </a:rPr>
                  <a:t>Starting from </a:t>
                </a:r>
                <a:r>
                  <a:rPr lang="it-IT" sz="1400" b="1" dirty="0" err="1">
                    <a:solidFill>
                      <a:schemeClr val="tx1"/>
                    </a:solidFill>
                  </a:rPr>
                  <a:t>Poisson’s</a:t>
                </a:r>
                <a:r>
                  <a:rPr lang="it-IT" sz="14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</a:rPr>
                  <a:t>distribution</a:t>
                </a:r>
                <a:r>
                  <a:rPr lang="it-IT" sz="1400" b="1" dirty="0"/>
                  <a:t>, in the </a:t>
                </a:r>
                <a:r>
                  <a:rPr lang="it-IT" sz="1400" b="1" dirty="0" err="1"/>
                  <a:t>approximation</a:t>
                </a:r>
                <a:r>
                  <a:rPr lang="it-IT" sz="1400" b="1" dirty="0"/>
                  <a:t> of large </a:t>
                </a:r>
                <a:r>
                  <a:rPr lang="it-IT" sz="1400" b="1" dirty="0" err="1"/>
                  <a:t>value</a:t>
                </a:r>
                <a:r>
                  <a:rPr lang="it-IT" sz="1400" b="1" dirty="0"/>
                  <a:t> for </a:t>
                </a:r>
                <a14:m>
                  <m:oMath xmlns:m="http://schemas.openxmlformats.org/officeDocument/2006/math" xmlns=""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lang="it-IT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FE95AB8A-6525-2BF9-41DF-12D973ACE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15" y="2525413"/>
                <a:ext cx="5225753" cy="523220"/>
              </a:xfrm>
              <a:prstGeom prst="rect">
                <a:avLst/>
              </a:prstGeom>
              <a:blipFill>
                <a:blip r:embed="rId3"/>
                <a:stretch>
                  <a:fillRect l="-350" t="-1163" b="-116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Down 4">
            <a:extLst>
              <a:ext uri="{FF2B5EF4-FFF2-40B4-BE49-F238E27FC236}">
                <a16:creationId xmlns:a16="http://schemas.microsoft.com/office/drawing/2014/main" xmlns="" id="{24D4C2BB-CC4A-00DB-D896-90C74ABB53E3}"/>
              </a:ext>
            </a:extLst>
          </p:cNvPr>
          <p:cNvSpPr/>
          <p:nvPr/>
        </p:nvSpPr>
        <p:spPr>
          <a:xfrm rot="16200000">
            <a:off x="6313553" y="2469302"/>
            <a:ext cx="534505" cy="748781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5FF8B673-F80A-5744-B4B3-39E659BC782C}"/>
              </a:ext>
            </a:extLst>
          </p:cNvPr>
          <p:cNvSpPr txBox="1"/>
          <p:nvPr/>
        </p:nvSpPr>
        <p:spPr>
          <a:xfrm>
            <a:off x="7134888" y="2505949"/>
            <a:ext cx="4702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Gaussian</a:t>
            </a:r>
            <a:r>
              <a:rPr lang="it-IT" sz="1400" b="1" dirty="0"/>
              <a:t> </a:t>
            </a:r>
            <a:r>
              <a:rPr lang="it-IT" sz="1400" b="1" dirty="0" err="1"/>
              <a:t>distribution</a:t>
            </a:r>
            <a:r>
              <a:rPr lang="it-IT" sz="1400" b="1" dirty="0"/>
              <a:t> </a:t>
            </a:r>
            <a:r>
              <a:rPr lang="it-IT" sz="1400" b="1" dirty="0" err="1"/>
              <a:t>where</a:t>
            </a:r>
            <a:r>
              <a:rPr lang="it-IT" sz="1400" b="1" dirty="0"/>
              <a:t> the </a:t>
            </a:r>
            <a:r>
              <a:rPr lang="it-IT" sz="1400" b="1" dirty="0" err="1"/>
              <a:t>SNe</a:t>
            </a:r>
            <a:r>
              <a:rPr lang="it-IT" sz="1400" b="1" dirty="0"/>
              <a:t> </a:t>
            </a:r>
            <a:r>
              <a:rPr lang="it-IT" sz="1400" b="1" dirty="0" err="1"/>
              <a:t>Ia</a:t>
            </a:r>
            <a:r>
              <a:rPr lang="it-IT" sz="1400" b="1" dirty="0"/>
              <a:t> are </a:t>
            </a:r>
            <a:r>
              <a:rPr lang="it-IT" sz="1400" b="1" dirty="0" err="1"/>
              <a:t>treated</a:t>
            </a:r>
            <a:r>
              <a:rPr lang="it-IT" sz="1400" b="1" dirty="0"/>
              <a:t> </a:t>
            </a:r>
            <a:r>
              <a:rPr lang="it-IT" sz="1400" b="1" dirty="0" err="1"/>
              <a:t>as</a:t>
            </a:r>
            <a:r>
              <a:rPr lang="it-IT" sz="1400" b="1" dirty="0"/>
              <a:t> single events </a:t>
            </a:r>
            <a:r>
              <a:rPr lang="it-IT" sz="1400" b="1" dirty="0" err="1"/>
              <a:t>multiplied</a:t>
            </a:r>
            <a:r>
              <a:rPr lang="it-IT" sz="1400" b="1" dirty="0"/>
              <a:t> in </a:t>
            </a:r>
            <a:r>
              <a:rPr lang="it-IT" sz="1400" b="1" dirty="0" err="1"/>
              <a:t>factors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0" name="Arrow: Down 4">
            <a:extLst>
              <a:ext uri="{FF2B5EF4-FFF2-40B4-BE49-F238E27FC236}">
                <a16:creationId xmlns:a16="http://schemas.microsoft.com/office/drawing/2014/main" xmlns="" id="{90A6D049-6F43-76C9-8121-FCBE46362763}"/>
              </a:ext>
            </a:extLst>
          </p:cNvPr>
          <p:cNvSpPr/>
          <p:nvPr/>
        </p:nvSpPr>
        <p:spPr>
          <a:xfrm rot="3035302">
            <a:off x="6255234" y="3025490"/>
            <a:ext cx="534505" cy="1641718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0701A4F0-88BE-32D2-CA2E-9844DCCC7D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7" t="8764" b="4997"/>
          <a:stretch/>
        </p:blipFill>
        <p:spPr>
          <a:xfrm>
            <a:off x="488310" y="4567697"/>
            <a:ext cx="5847633" cy="111788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xmlns="" id="{FA4DA085-5304-8EBD-A7BF-5DD84D3B5DF7}"/>
                  </a:ext>
                </a:extLst>
              </p:cNvPr>
              <p:cNvSpPr txBox="1"/>
              <p:nvPr/>
            </p:nvSpPr>
            <p:spPr>
              <a:xfrm>
                <a:off x="311028" y="5821204"/>
                <a:ext cx="6381116" cy="66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dirty="0" err="1"/>
                  <a:t>Marshall’s</a:t>
                </a:r>
                <a:r>
                  <a:rPr lang="it-IT" sz="1800" b="1" dirty="0"/>
                  <a:t> </a:t>
                </a:r>
                <a:r>
                  <a:rPr lang="it-IT" sz="1800" b="1" dirty="0" err="1"/>
                  <a:t>likelihood</a:t>
                </a:r>
                <a:r>
                  <a:rPr lang="it-IT" sz="1800" b="1" dirty="0"/>
                  <a:t>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l-G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l-G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being</a:t>
                </a:r>
                <a:r>
                  <a:rPr lang="it-IT" dirty="0"/>
                  <a:t> the </a:t>
                </a:r>
                <a:r>
                  <a:rPr lang="it-IT" dirty="0" err="1"/>
                  <a:t>statistical</a:t>
                </a:r>
                <a:r>
                  <a:rPr lang="it-IT" dirty="0"/>
                  <a:t> </a:t>
                </a:r>
                <a:r>
                  <a:rPr lang="it-IT" dirty="0" err="1"/>
                  <a:t>uncertainty</a:t>
                </a:r>
                <a:r>
                  <a:rPr lang="it-IT" dirty="0"/>
                  <a:t> on the i-</a:t>
                </a:r>
                <a:r>
                  <a:rPr lang="it-IT" dirty="0" err="1"/>
                  <a:t>th</a:t>
                </a:r>
                <a:r>
                  <a:rPr lang="it-IT" dirty="0"/>
                  <a:t> SN </a:t>
                </a:r>
                <a:r>
                  <a:rPr lang="it-IT" dirty="0" err="1"/>
                  <a:t>distance</a:t>
                </a:r>
                <a:r>
                  <a:rPr lang="it-IT" dirty="0"/>
                  <a:t> </a:t>
                </a:r>
                <a:r>
                  <a:rPr lang="it-IT" dirty="0" err="1"/>
                  <a:t>modulus</a:t>
                </a:r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A4DA085-5304-8EBD-A7BF-5DD84D3B5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28" y="5821204"/>
                <a:ext cx="6381116" cy="668645"/>
              </a:xfrm>
              <a:prstGeom prst="rect">
                <a:avLst/>
              </a:prstGeom>
              <a:blipFill>
                <a:blip r:embed="rId5"/>
                <a:stretch>
                  <a:fillRect l="-764" t="-6364" b="-127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Down 4">
            <a:extLst>
              <a:ext uri="{FF2B5EF4-FFF2-40B4-BE49-F238E27FC236}">
                <a16:creationId xmlns:a16="http://schemas.microsoft.com/office/drawing/2014/main" xmlns="" id="{31CC48D5-9F01-78A9-78A8-0F7CAC098699}"/>
              </a:ext>
            </a:extLst>
          </p:cNvPr>
          <p:cNvSpPr/>
          <p:nvPr/>
        </p:nvSpPr>
        <p:spPr>
          <a:xfrm rot="16200000">
            <a:off x="6722883" y="4891419"/>
            <a:ext cx="534505" cy="748781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4821DCBD-5B57-8EF5-F1BC-BB5FF988DEC6}"/>
              </a:ext>
            </a:extLst>
          </p:cNvPr>
          <p:cNvSpPr txBox="1"/>
          <p:nvPr/>
        </p:nvSpPr>
        <p:spPr>
          <a:xfrm>
            <a:off x="7518538" y="4637884"/>
            <a:ext cx="44335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Such</a:t>
            </a:r>
            <a:r>
              <a:rPr lang="it-IT" b="1" dirty="0"/>
              <a:t> a </a:t>
            </a:r>
            <a:r>
              <a:rPr lang="it-IT" b="1" dirty="0" err="1"/>
              <a:t>likelihood</a:t>
            </a:r>
            <a:r>
              <a:rPr lang="it-IT" b="1" dirty="0"/>
              <a:t> </a:t>
            </a:r>
            <a:r>
              <a:rPr lang="it-IT" b="1" dirty="0" err="1"/>
              <a:t>form</a:t>
            </a:r>
            <a:r>
              <a:rPr lang="it-IT" b="1" dirty="0"/>
              <a:t> </a:t>
            </a:r>
            <a:r>
              <a:rPr lang="it-IT" b="1" dirty="0" err="1"/>
              <a:t>allows</a:t>
            </a:r>
            <a:r>
              <a:rPr lang="it-IT" b="1" dirty="0"/>
              <a:t> </a:t>
            </a:r>
            <a:r>
              <a:rPr lang="it-IT" b="1" dirty="0" err="1"/>
              <a:t>adding</a:t>
            </a:r>
            <a:r>
              <a:rPr lang="it-IT" b="1" dirty="0"/>
              <a:t> the </a:t>
            </a:r>
            <a:r>
              <a:rPr lang="it-IT" b="1" dirty="0" err="1"/>
              <a:t>two</a:t>
            </a:r>
            <a:r>
              <a:rPr lang="it-IT" b="1" dirty="0"/>
              <a:t> high-z </a:t>
            </a:r>
            <a:r>
              <a:rPr lang="it-IT" b="1" dirty="0" err="1"/>
              <a:t>SNe</a:t>
            </a:r>
            <a:r>
              <a:rPr lang="it-IT" b="1" dirty="0"/>
              <a:t> </a:t>
            </a:r>
            <a:r>
              <a:rPr lang="it-IT" b="1" dirty="0" err="1"/>
              <a:t>Ia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z=2.15 and z=2.9, </a:t>
            </a:r>
            <a:r>
              <a:rPr lang="it-IT" b="1" dirty="0" err="1"/>
              <a:t>which</a:t>
            </a:r>
            <a:r>
              <a:rPr lang="it-IT" b="1" dirty="0"/>
              <a:t> are </a:t>
            </a:r>
            <a:r>
              <a:rPr lang="it-IT" b="1" dirty="0" err="1"/>
              <a:t>provided</a:t>
            </a:r>
            <a:r>
              <a:rPr lang="it-IT" b="1" dirty="0"/>
              <a:t> </a:t>
            </a:r>
            <a:r>
              <a:rPr lang="it-IT" b="1" dirty="0" err="1"/>
              <a:t>without</a:t>
            </a:r>
            <a:r>
              <a:rPr lang="it-IT" b="1" dirty="0"/>
              <a:t> a </a:t>
            </a:r>
            <a:r>
              <a:rPr lang="it-IT" b="1" dirty="0" err="1"/>
              <a:t>covariance</a:t>
            </a:r>
            <a:r>
              <a:rPr lang="it-IT" b="1" dirty="0"/>
              <a:t> </a:t>
            </a:r>
            <a:r>
              <a:rPr lang="it-IT" b="1" dirty="0" err="1"/>
              <a:t>matrix</a:t>
            </a:r>
            <a:r>
              <a:rPr lang="it-IT" b="1" dirty="0"/>
              <a:t>, </a:t>
            </a:r>
            <a:r>
              <a:rPr lang="it-IT" b="1" dirty="0" err="1"/>
              <a:t>thus</a:t>
            </a:r>
            <a:r>
              <a:rPr lang="it-IT" b="1" dirty="0"/>
              <a:t> </a:t>
            </a:r>
            <a:r>
              <a:rPr lang="it-IT" b="1" dirty="0" err="1"/>
              <a:t>having</a:t>
            </a:r>
            <a:r>
              <a:rPr lang="it-IT" b="1" dirty="0"/>
              <a:t> </a:t>
            </a:r>
            <a:r>
              <a:rPr lang="it-IT" b="1" dirty="0" err="1"/>
              <a:t>only</a:t>
            </a:r>
            <a:r>
              <a:rPr lang="it-IT" b="1" dirty="0"/>
              <a:t> </a:t>
            </a:r>
            <a:r>
              <a:rPr lang="it-IT" b="1" dirty="0" err="1"/>
              <a:t>statistical</a:t>
            </a:r>
            <a:r>
              <a:rPr lang="it-IT" b="1" dirty="0"/>
              <a:t> </a:t>
            </a:r>
            <a:r>
              <a:rPr lang="it-IT" b="1" dirty="0" err="1"/>
              <a:t>uncertainties</a:t>
            </a:r>
            <a:r>
              <a:rPr lang="it-IT" b="1" dirty="0"/>
              <a:t> on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distance</a:t>
            </a:r>
            <a:r>
              <a:rPr lang="it-IT" b="1" dirty="0"/>
              <a:t> moduli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D030E879-7783-2D5E-89A5-A9E5ADB0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6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F8163-FBD6-6489-8B77-7EE25C2C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64830"/>
            <a:ext cx="9772649" cy="1469410"/>
          </a:xfrm>
        </p:spPr>
        <p:txBody>
          <a:bodyPr/>
          <a:lstStyle/>
          <a:p>
            <a:r>
              <a:rPr lang="en-US" b="1" dirty="0"/>
              <a:t>One step back: We strive to reach precision cosmology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3A840A-B7E6-49D2-6C55-2AC7208A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192593"/>
            <a:ext cx="11191874" cy="4314825"/>
          </a:xfrm>
        </p:spPr>
        <p:txBody>
          <a:bodyPr>
            <a:noAutofit/>
          </a:bodyPr>
          <a:lstStyle/>
          <a:p>
            <a:r>
              <a:rPr lang="en-US" sz="3600" b="1" dirty="0"/>
              <a:t>BUT</a:t>
            </a:r>
          </a:p>
          <a:p>
            <a:pPr marL="0" indent="0">
              <a:buNone/>
            </a:pPr>
            <a:r>
              <a:rPr lang="en-US" sz="3600" b="1" dirty="0"/>
              <a:t>What about the assumptions of the likelihood?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Common assumption</a:t>
            </a:r>
            <a:r>
              <a:rPr lang="en-US" sz="3600" dirty="0"/>
              <a:t>: Gaussian likelihood of the SNe Ia.</a:t>
            </a:r>
          </a:p>
          <a:p>
            <a:r>
              <a:rPr lang="en-US" sz="3600" b="1" dirty="0"/>
              <a:t>Are all this valid?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0CBBD0-2CDA-BB7C-5B2A-C27DD0649DFC}"/>
              </a:ext>
            </a:extLst>
          </p:cNvPr>
          <p:cNvSpPr/>
          <p:nvPr/>
        </p:nvSpPr>
        <p:spPr>
          <a:xfrm>
            <a:off x="10401961" y="0"/>
            <a:ext cx="748462" cy="1199535"/>
          </a:xfrm>
          <a:prstGeom prst="rect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0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348" y="2047462"/>
            <a:ext cx="11191461" cy="18224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123610">
              <a:spcBef>
                <a:spcPts val="133"/>
              </a:spcBef>
            </a:pPr>
            <a:r>
              <a:rPr sz="2933" dirty="0">
                <a:solidFill>
                  <a:srgbClr val="000000"/>
                </a:solidFill>
              </a:rPr>
              <a:t>Are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980000"/>
                </a:solidFill>
              </a:rPr>
              <a:t>SNe</a:t>
            </a:r>
            <a:r>
              <a:rPr sz="2933" spc="-80" dirty="0">
                <a:solidFill>
                  <a:srgbClr val="980000"/>
                </a:solidFill>
              </a:rPr>
              <a:t> </a:t>
            </a:r>
            <a:r>
              <a:rPr sz="2933" dirty="0">
                <a:solidFill>
                  <a:srgbClr val="980000"/>
                </a:solidFill>
              </a:rPr>
              <a:t>Ia</a:t>
            </a:r>
            <a:r>
              <a:rPr sz="2933" spc="-87" dirty="0">
                <a:solidFill>
                  <a:srgbClr val="980000"/>
                </a:solidFill>
              </a:rPr>
              <a:t> </a:t>
            </a:r>
            <a:r>
              <a:rPr sz="2933" dirty="0">
                <a:solidFill>
                  <a:srgbClr val="980000"/>
                </a:solidFill>
              </a:rPr>
              <a:t>alone</a:t>
            </a:r>
            <a:r>
              <a:rPr sz="2933" spc="-73" dirty="0">
                <a:solidFill>
                  <a:srgbClr val="980000"/>
                </a:solidFill>
              </a:rPr>
              <a:t> </a:t>
            </a:r>
            <a:r>
              <a:rPr lang="en-US" sz="2933" spc="-73" dirty="0">
                <a:solidFill>
                  <a:srgbClr val="980000"/>
                </a:solidFill>
              </a:rPr>
              <a:t/>
            </a:r>
            <a:br>
              <a:rPr lang="en-US" sz="2933" spc="-73" dirty="0">
                <a:solidFill>
                  <a:srgbClr val="980000"/>
                </a:solidFill>
              </a:rPr>
            </a:br>
            <a:r>
              <a:rPr sz="2933" dirty="0">
                <a:solidFill>
                  <a:srgbClr val="000000"/>
                </a:solidFill>
              </a:rPr>
              <a:t>able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to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reveal</a:t>
            </a:r>
            <a:r>
              <a:rPr sz="2933" spc="-87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the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presence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spc="-33" dirty="0">
                <a:solidFill>
                  <a:srgbClr val="000000"/>
                </a:solidFill>
              </a:rPr>
              <a:t>of </a:t>
            </a:r>
            <a:r>
              <a:rPr sz="2933" dirty="0">
                <a:solidFill>
                  <a:srgbClr val="000000"/>
                </a:solidFill>
              </a:rPr>
              <a:t>Evolutionary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Dark</a:t>
            </a:r>
            <a:r>
              <a:rPr sz="2933" spc="-80" dirty="0">
                <a:solidFill>
                  <a:srgbClr val="000000"/>
                </a:solidFill>
              </a:rPr>
              <a:t> </a:t>
            </a:r>
            <a:r>
              <a:rPr sz="2933" dirty="0">
                <a:solidFill>
                  <a:srgbClr val="000000"/>
                </a:solidFill>
              </a:rPr>
              <a:t>Energy</a:t>
            </a:r>
            <a:r>
              <a:rPr sz="2933" spc="-13" dirty="0">
                <a:solidFill>
                  <a:srgbClr val="000000"/>
                </a:solidFill>
              </a:rPr>
              <a:t>?</a:t>
            </a:r>
            <a:r>
              <a:rPr lang="en-US" sz="2933" spc="-13" dirty="0">
                <a:solidFill>
                  <a:srgbClr val="000000"/>
                </a:solidFill>
              </a:rPr>
              <a:t/>
            </a:r>
            <a:br>
              <a:rPr lang="en-US" sz="2933" spc="-13" dirty="0">
                <a:solidFill>
                  <a:srgbClr val="000000"/>
                </a:solidFill>
              </a:rPr>
            </a:br>
            <a:r>
              <a:rPr lang="en-US" sz="2933" spc="-13" dirty="0">
                <a:solidFill>
                  <a:srgbClr val="000000"/>
                </a:solidFill>
              </a:rPr>
              <a:t/>
            </a:r>
            <a:br>
              <a:rPr lang="en-US" sz="2933" spc="-13" dirty="0">
                <a:solidFill>
                  <a:srgbClr val="000000"/>
                </a:solidFill>
              </a:rPr>
            </a:br>
            <a:endParaRPr sz="2933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D2BBF2-66B5-CDE8-88EA-2C3526F294CB}"/>
              </a:ext>
            </a:extLst>
          </p:cNvPr>
          <p:cNvSpPr/>
          <p:nvPr/>
        </p:nvSpPr>
        <p:spPr>
          <a:xfrm>
            <a:off x="10644809" y="437322"/>
            <a:ext cx="546652" cy="7553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797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A5BA0-C22C-E5C6-8769-ECE5171E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46" y="857839"/>
            <a:ext cx="10528846" cy="931056"/>
          </a:xfrm>
        </p:spPr>
        <p:txBody>
          <a:bodyPr/>
          <a:lstStyle/>
          <a:p>
            <a:r>
              <a:rPr lang="en-US" sz="3200" b="1" dirty="0"/>
              <a:t>NO! SNe </a:t>
            </a:r>
            <a:r>
              <a:rPr lang="en-US" sz="3200" b="1" dirty="0" err="1"/>
              <a:t>Ia</a:t>
            </a:r>
            <a:r>
              <a:rPr lang="en-US" sz="3200" b="1" dirty="0"/>
              <a:t>, do not fulfill the Gaussian likelihoods. Starting with </a:t>
            </a:r>
            <a:r>
              <a:rPr lang="en-US" sz="3200" b="1" dirty="0" err="1"/>
              <a:t>SNe</a:t>
            </a:r>
            <a:r>
              <a:rPr lang="en-US" sz="3200" b="1" dirty="0"/>
              <a:t> </a:t>
            </a:r>
            <a:r>
              <a:rPr lang="en-US" sz="3200" b="1" dirty="0" err="1"/>
              <a:t>Ia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2F842A-71C9-F13C-8EDE-49B2BCF1EF8A}"/>
              </a:ext>
            </a:extLst>
          </p:cNvPr>
          <p:cNvSpPr/>
          <p:nvPr/>
        </p:nvSpPr>
        <p:spPr>
          <a:xfrm>
            <a:off x="10986192" y="-56970"/>
            <a:ext cx="748462" cy="1199535"/>
          </a:xfrm>
          <a:prstGeom prst="rect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D21E29-566F-7629-066F-0CB57D3E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7174" y="2065496"/>
            <a:ext cx="11791951" cy="36385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9C31F0-18CC-91CA-4453-CD7DB04D3697}"/>
              </a:ext>
            </a:extLst>
          </p:cNvPr>
          <p:cNvSpPr txBox="1"/>
          <p:nvPr/>
        </p:nvSpPr>
        <p:spPr>
          <a:xfrm>
            <a:off x="512416" y="5704046"/>
            <a:ext cx="11167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Dainotti, M.G., Bargiacchi, G., Bogdan M., Capozziello, S. and Nagataki 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</a:t>
            </a:r>
            <a:r>
              <a:rPr kumimoji="0" lang="en-US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Reduced uncertainties up to 43% on the Hubble constant and the matter density with the </a:t>
            </a:r>
            <a:r>
              <a:rPr kumimoji="0" lang="en-US" sz="18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SNe</a:t>
            </a:r>
            <a:r>
              <a:rPr kumimoji="0" lang="en-US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Ia</a:t>
            </a:r>
            <a:r>
              <a:rPr kumimoji="0" lang="en-US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with a new statistical analysis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”, JHEAP, 41, 30-41.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75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3D2FC-64AB-BA4C-7BD2-3F978149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530941"/>
            <a:ext cx="10582274" cy="1199535"/>
          </a:xfrm>
        </p:spPr>
        <p:txBody>
          <a:bodyPr/>
          <a:lstStyle/>
          <a:p>
            <a:r>
              <a:rPr lang="en-US" sz="4000" b="1" dirty="0"/>
              <a:t>The two different Cosmological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E2EF1E-EC31-15E1-054F-ED201688CC7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0322" y="1753322"/>
            <a:ext cx="10401300" cy="49877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3187D8-FA10-9B47-D939-DBF94806EE84}"/>
              </a:ext>
            </a:extLst>
          </p:cNvPr>
          <p:cNvSpPr/>
          <p:nvPr/>
        </p:nvSpPr>
        <p:spPr>
          <a:xfrm>
            <a:off x="10442966" y="-68826"/>
            <a:ext cx="748462" cy="1199535"/>
          </a:xfrm>
          <a:prstGeom prst="rect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083806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7A9F0-7355-24B8-1E8D-95CDF2EB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616359"/>
            <a:ext cx="10709648" cy="1028700"/>
          </a:xfrm>
        </p:spPr>
        <p:txBody>
          <a:bodyPr/>
          <a:lstStyle/>
          <a:p>
            <a:r>
              <a:rPr lang="en-US" b="1" dirty="0"/>
              <a:t>Results on </a:t>
            </a:r>
            <a:r>
              <a:rPr lang="en-US" sz="3600" b="1" dirty="0"/>
              <a:t>Ω</a:t>
            </a:r>
            <a:r>
              <a:rPr lang="en-US" sz="1800" b="1" dirty="0"/>
              <a:t>𝑀</a:t>
            </a:r>
            <a:r>
              <a:rPr lang="en-US" sz="3600" b="1" dirty="0"/>
              <a:t> and 𝐻</a:t>
            </a:r>
            <a:r>
              <a:rPr lang="en-US" sz="2800" b="1" dirty="0"/>
              <a:t>0</a:t>
            </a:r>
            <a:r>
              <a:rPr lang="en-US" sz="3600" b="1" dirty="0"/>
              <a:t> within a flat ΛCDM model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09E9A5-B203-C7FF-B939-58412C34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1924050"/>
            <a:ext cx="11115675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Both </a:t>
            </a:r>
            <a:r>
              <a:rPr lang="en-US" sz="2000" b="1" dirty="0"/>
              <a:t>Ω</a:t>
            </a:r>
            <a:r>
              <a:rPr lang="en-US" sz="1100" b="1" dirty="0"/>
              <a:t>𝑀</a:t>
            </a:r>
            <a:r>
              <a:rPr lang="en-US" sz="2000" b="1" dirty="0"/>
              <a:t> and 𝐻</a:t>
            </a:r>
            <a:r>
              <a:rPr lang="en-US" sz="1600" b="1" dirty="0"/>
              <a:t>0</a:t>
            </a:r>
            <a:r>
              <a:rPr lang="en-US" sz="2000" b="1" dirty="0"/>
              <a:t> are </a:t>
            </a:r>
            <a:r>
              <a:rPr lang="en-US" sz="2000" dirty="0"/>
              <a:t>free parameters, </a:t>
            </a:r>
          </a:p>
          <a:p>
            <a:r>
              <a:rPr lang="en-US" sz="3200" dirty="0"/>
              <a:t>The L𝑙𝑜𝑔𝑖𝑠𝑡𝑖𝑐 for the Pantheon </a:t>
            </a:r>
          </a:p>
          <a:p>
            <a:r>
              <a:rPr lang="en-US" sz="3200" dirty="0"/>
              <a:t> L𝑆𝑡𝑢𝑑𝑒𝑛𝑡 for the Pantheon +</a:t>
            </a:r>
          </a:p>
          <a:p>
            <a:r>
              <a:rPr lang="en-US" sz="3200" dirty="0"/>
              <a:t>significantly reduce the uncertainties on both parameters. </a:t>
            </a:r>
          </a:p>
          <a:p>
            <a:r>
              <a:rPr lang="en-US" sz="3200" dirty="0"/>
              <a:t>L𝑙𝑜𝑔𝑖𝑠𝑡𝑖𝑐 on Ω</a:t>
            </a:r>
            <a:r>
              <a:rPr lang="en-US" sz="1400" dirty="0"/>
              <a:t>𝑀</a:t>
            </a:r>
            <a:r>
              <a:rPr lang="en-US" sz="3200" dirty="0"/>
              <a:t> by 43% (from 0.021 to 0.012) and 41% (from 0.34 to 0.20) for H</a:t>
            </a:r>
            <a:r>
              <a:rPr lang="en-US" sz="1400" dirty="0"/>
              <a:t>0</a:t>
            </a:r>
            <a:r>
              <a:rPr lang="en-US" sz="3200" dirty="0"/>
              <a:t>, respectively, </a:t>
            </a:r>
          </a:p>
          <a:p>
            <a:r>
              <a:rPr lang="en-US" sz="3200" dirty="0"/>
              <a:t>L𝑆𝑡𝑢𝑑𝑒𝑛𝑡 by 42% (from 0.019 to 0.011) for </a:t>
            </a:r>
            <a:r>
              <a:rPr lang="en-US" sz="2800" dirty="0"/>
              <a:t>Ω</a:t>
            </a:r>
            <a:r>
              <a:rPr lang="en-US" sz="1600" dirty="0"/>
              <a:t>𝑀</a:t>
            </a:r>
            <a:r>
              <a:rPr lang="en-US" sz="2800" dirty="0"/>
              <a:t> </a:t>
            </a:r>
            <a:r>
              <a:rPr lang="en-US" sz="3200" dirty="0"/>
              <a:t>and 33% (from 0.24 to 0.16) for H</a:t>
            </a:r>
            <a:r>
              <a:rPr lang="en-US" dirty="0"/>
              <a:t>0</a:t>
            </a:r>
            <a:r>
              <a:rPr lang="en-US" sz="32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0744AA-96AE-7DB6-30A0-2FFBDF4DE8FF}"/>
              </a:ext>
            </a:extLst>
          </p:cNvPr>
          <p:cNvSpPr/>
          <p:nvPr/>
        </p:nvSpPr>
        <p:spPr>
          <a:xfrm>
            <a:off x="10442966" y="-68826"/>
            <a:ext cx="748462" cy="1199535"/>
          </a:xfrm>
          <a:prstGeom prst="rect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3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49D6D4-D10B-46C2-F4BE-EC2D0C1D7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937D8EBB-E7E3-4E11-5CBE-5B599D758C1F}"/>
              </a:ext>
            </a:extLst>
          </p:cNvPr>
          <p:cNvSpPr/>
          <p:nvPr/>
        </p:nvSpPr>
        <p:spPr>
          <a:xfrm>
            <a:off x="0" y="422425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fitting procedure</a:t>
            </a:r>
            <a:endParaRPr lang="en-US" sz="36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DB9113B-CD1B-1483-F543-DEAB8AA2D16B}"/>
              </a:ext>
            </a:extLst>
          </p:cNvPr>
          <p:cNvSpPr/>
          <p:nvPr/>
        </p:nvSpPr>
        <p:spPr>
          <a:xfrm>
            <a:off x="587326" y="1342061"/>
            <a:ext cx="10991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en-US" sz="1800" dirty="0">
                <a:solidFill>
                  <a:schemeClr val="bg1"/>
                </a:solidFill>
              </a:rPr>
              <a:t>H</a:t>
            </a:r>
            <a:r>
              <a:rPr lang="en-US" sz="1800" baseline="-25000" dirty="0">
                <a:solidFill>
                  <a:schemeClr val="bg1"/>
                </a:solidFill>
              </a:rPr>
              <a:t>0</a:t>
            </a:r>
            <a:r>
              <a:rPr lang="it-IT" dirty="0">
                <a:solidFill>
                  <a:schemeClr val="bg1"/>
                </a:solidFill>
              </a:rPr>
              <a:t> VALUES ARE FITTED WITH A DECREASING FUNCTION OF THE REDSHIFT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CEF9BD8-15A1-6A51-3620-9E4910592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09" t="10720" b="6996"/>
          <a:stretch/>
        </p:blipFill>
        <p:spPr>
          <a:xfrm>
            <a:off x="1035195" y="2320380"/>
            <a:ext cx="2745453" cy="107388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xmlns="" id="{657486E8-84CB-1FF2-D7CE-97EB4A838383}"/>
                  </a:ext>
                </a:extLst>
              </p:cNvPr>
              <p:cNvSpPr txBox="1"/>
              <p:nvPr/>
            </p:nvSpPr>
            <p:spPr>
              <a:xfrm>
                <a:off x="5122003" y="2367401"/>
                <a:ext cx="4861751" cy="840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estimated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 xmlns="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400" b="0" dirty="0"/>
              </a:p>
              <a:p>
                <a14:m>
                  <m:oMath xmlns:m="http://schemas.openxmlformats.org/officeDocument/2006/math" xmlns="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evolutionary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coefficient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57486E8-84CB-1FF2-D7CE-97EB4A838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03" y="2367401"/>
                <a:ext cx="4861751" cy="840166"/>
              </a:xfrm>
              <a:prstGeom prst="rect">
                <a:avLst/>
              </a:prstGeom>
              <a:blipFill>
                <a:blip r:embed="rId3"/>
                <a:stretch>
                  <a:fillRect t="-5072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4">
            <a:extLst>
              <a:ext uri="{FF2B5EF4-FFF2-40B4-BE49-F238E27FC236}">
                <a16:creationId xmlns:a16="http://schemas.microsoft.com/office/drawing/2014/main" xmlns="" id="{F655E108-AE06-59B3-EB3E-6743F76AC1CC}"/>
              </a:ext>
            </a:extLst>
          </p:cNvPr>
          <p:cNvSpPr/>
          <p:nvPr/>
        </p:nvSpPr>
        <p:spPr>
          <a:xfrm rot="16200000">
            <a:off x="4363455" y="2413093"/>
            <a:ext cx="534505" cy="748781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xmlns="" id="{951B20AB-EAD9-5F58-40C3-283FAD55DBF1}"/>
                  </a:ext>
                </a:extLst>
              </p:cNvPr>
              <p:cNvSpPr txBox="1"/>
              <p:nvPr/>
            </p:nvSpPr>
            <p:spPr>
              <a:xfrm>
                <a:off x="587326" y="3607403"/>
                <a:ext cx="11577068" cy="19085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A </a:t>
                </a:r>
                <a:r>
                  <a:rPr lang="it-IT" sz="2000" dirty="0" err="1"/>
                  <a:t>weighted</a:t>
                </a:r>
                <a:r>
                  <a:rPr lang="it-IT" sz="2000" dirty="0"/>
                  <a:t> non-linear fitting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performed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using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Levenberg</a:t>
                </a:r>
                <a:r>
                  <a:rPr lang="it-IT" sz="2000" dirty="0"/>
                  <a:t>-Marquardt </a:t>
                </a:r>
                <a:r>
                  <a:rPr lang="it-IT" sz="2000" dirty="0" err="1"/>
                  <a:t>method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Weights are </a:t>
                </a:r>
                <a:r>
                  <a:rPr lang="it-IT" sz="2000" dirty="0" err="1"/>
                  <a:t>given</a:t>
                </a:r>
                <a:r>
                  <a:rPr lang="it-IT" sz="2000" dirty="0"/>
                  <a:t> by the formula </a:t>
                </a:r>
                <a14:m>
                  <m:oMath xmlns:m="http://schemas.openxmlformats.org/officeDocument/2006/math" xmlns="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The </a:t>
                </a:r>
                <a14:m>
                  <m:oMath xmlns:m="http://schemas.openxmlformats.org/officeDocument/2006/math" xmlns="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it-IT" sz="2000" dirty="0"/>
                  <a:t> values for the fitting refer to the median of the bins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51B20AB-EAD9-5F58-40C3-283FAD55D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6" y="3607403"/>
                <a:ext cx="11577068" cy="1908536"/>
              </a:xfrm>
              <a:prstGeom prst="rect">
                <a:avLst/>
              </a:prstGeom>
              <a:blipFill>
                <a:blip r:embed="rId4"/>
                <a:stretch>
                  <a:fillRect l="-527" t="-1917" b="-4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AE6D1C7-AA78-75B6-4DD2-A31923F7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878" y="5906611"/>
            <a:ext cx="3057264" cy="6455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CBB9D8ED-ACCE-E649-E9B6-9959252ECB68}"/>
              </a:ext>
            </a:extLst>
          </p:cNvPr>
          <p:cNvSpPr txBox="1"/>
          <p:nvPr/>
        </p:nvSpPr>
        <p:spPr>
          <a:xfrm>
            <a:off x="1035195" y="5905837"/>
            <a:ext cx="6153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 </a:t>
            </a:r>
            <a:r>
              <a:rPr lang="it-IT" sz="1800" dirty="0" err="1"/>
              <a:t>comparison</a:t>
            </a:r>
            <a:r>
              <a:rPr lang="it-IT" sz="1800" dirty="0"/>
              <a:t> with the linear fitting model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carried</a:t>
            </a:r>
            <a:r>
              <a:rPr lang="it-IT" sz="1800" dirty="0"/>
              <a:t> out </a:t>
            </a:r>
            <a:r>
              <a:rPr lang="it-IT" sz="1800" dirty="0" err="1"/>
              <a:t>through</a:t>
            </a:r>
            <a:r>
              <a:rPr lang="it-IT" sz="1800" dirty="0"/>
              <a:t> the log </a:t>
            </a:r>
            <a:r>
              <a:rPr lang="it-IT" sz="1800" dirty="0" err="1"/>
              <a:t>Bayes</a:t>
            </a:r>
            <a:r>
              <a:rPr lang="it-IT" sz="1800" dirty="0"/>
              <a:t> </a:t>
            </a:r>
            <a:r>
              <a:rPr lang="it-IT" sz="1800" dirty="0" err="1"/>
              <a:t>factor</a:t>
            </a:r>
            <a:endParaRPr lang="it-IT" sz="1800" dirty="0"/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xmlns="" id="{C0104398-C098-62AD-1408-7AAB0B66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720883-7E6A-0C1A-DABE-F188F324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40EC11BB-736E-4097-6239-A18EEA1C4F9D}"/>
              </a:ext>
            </a:extLst>
          </p:cNvPr>
          <p:cNvSpPr/>
          <p:nvPr/>
        </p:nvSpPr>
        <p:spPr>
          <a:xfrm>
            <a:off x="974988" y="255763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results</a:t>
            </a:r>
            <a:endParaRPr lang="en-US" sz="40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xmlns="" id="{ED59D5D8-5839-D58F-D2FC-D0AF5D866DCE}"/>
              </a:ext>
            </a:extLst>
          </p:cNvPr>
          <p:cNvGrpSpPr/>
          <p:nvPr/>
        </p:nvGrpSpPr>
        <p:grpSpPr>
          <a:xfrm>
            <a:off x="974988" y="1671991"/>
            <a:ext cx="9487828" cy="6431312"/>
            <a:chOff x="1065093" y="1655242"/>
            <a:chExt cx="9487828" cy="6431312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xmlns="" id="{1483ACEE-49A1-341C-8977-E3B57C6A38C9}"/>
                </a:ext>
              </a:extLst>
            </p:cNvPr>
            <p:cNvSpPr txBox="1"/>
            <p:nvPr/>
          </p:nvSpPr>
          <p:spPr>
            <a:xfrm>
              <a:off x="1065093" y="7717222"/>
              <a:ext cx="46528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/>
                <a:t>M. G. Dainotti, et al., 2021, </a:t>
              </a:r>
              <a:r>
                <a:rPr lang="it-IT" sz="1800" b="1" dirty="0" err="1"/>
                <a:t>ApJ</a:t>
              </a:r>
              <a:r>
                <a:rPr lang="it-IT" sz="1800" b="1" dirty="0"/>
                <a:t>, 912, 150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tangolo con angoli arrotondati 6">
                  <a:extLst>
                    <a:ext uri="{FF2B5EF4-FFF2-40B4-BE49-F238E27FC236}">
                      <a16:creationId xmlns:a16="http://schemas.microsoft.com/office/drawing/2014/main" xmlns="" id="{BBEF7229-CD8C-0FBF-D3EB-32E89EDFA84E}"/>
                    </a:ext>
                  </a:extLst>
                </p:cNvPr>
                <p:cNvSpPr/>
                <p:nvPr/>
              </p:nvSpPr>
              <p:spPr>
                <a:xfrm>
                  <a:off x="4324764" y="1655242"/>
                  <a:ext cx="3386295" cy="592853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Fitting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7" name="Rettangolo con angoli arrotondati 6">
                  <a:extLst>
                    <a:ext uri="{FF2B5EF4-FFF2-40B4-BE49-F238E27FC236}">
                      <a16:creationId xmlns:a16="http://schemas.microsoft.com/office/drawing/2014/main" id="{BBEF7229-CD8C-0FBF-D3EB-32E89EDFA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764" y="1655242"/>
                  <a:ext cx="3386295" cy="5928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xmlns="" id="{250E3CDC-09AC-41FA-A20A-302D4B2AB47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6017912" y="2248095"/>
              <a:ext cx="0" cy="5101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ttangolo con angoli arrotondati 8">
                  <a:extLst>
                    <a:ext uri="{FF2B5EF4-FFF2-40B4-BE49-F238E27FC236}">
                      <a16:creationId xmlns:a16="http://schemas.microsoft.com/office/drawing/2014/main" xmlns="" id="{1B4B375F-5D3D-2C00-40ED-B01DB06A6684}"/>
                    </a:ext>
                  </a:extLst>
                </p:cNvPr>
                <p:cNvSpPr/>
                <p:nvPr/>
              </p:nvSpPr>
              <p:spPr>
                <a:xfrm>
                  <a:off x="4324763" y="2758292"/>
                  <a:ext cx="3386295" cy="592853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Checking the </a:t>
                  </a:r>
                  <a14:m>
                    <m:oMath xmlns:m="http://schemas.openxmlformats.org/officeDocument/2006/math" xmlns="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den>
                      </m:f>
                    </m:oMath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" name="Rettangolo con angoli arrotondati 8">
                  <a:extLst>
                    <a:ext uri="{FF2B5EF4-FFF2-40B4-BE49-F238E27FC236}">
                      <a16:creationId xmlns:a16="http://schemas.microsoft.com/office/drawing/2014/main" id="{1B4B375F-5D3D-2C00-40ED-B01DB06A66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763" y="2758292"/>
                  <a:ext cx="3386295" cy="5928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mbo 11">
                  <a:extLst>
                    <a:ext uri="{FF2B5EF4-FFF2-40B4-BE49-F238E27FC236}">
                      <a16:creationId xmlns:a16="http://schemas.microsoft.com/office/drawing/2014/main" xmlns="" id="{F342002D-B179-D972-45D5-C56F7CE4FBB8}"/>
                    </a:ext>
                  </a:extLst>
                </p:cNvPr>
                <p:cNvSpPr/>
                <p:nvPr/>
              </p:nvSpPr>
              <p:spPr>
                <a:xfrm>
                  <a:off x="4533239" y="3861342"/>
                  <a:ext cx="2949677" cy="875071"/>
                </a:xfrm>
                <a:prstGeom prst="diamond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>
                      <a:ea typeface="Cambria Math" panose="02040503050406030204" pitchFamily="18" charset="0"/>
                    </a:rPr>
                    <a:t>Is </a:t>
                  </a:r>
                  <a14:m>
                    <m:oMath xmlns:m="http://schemas.openxmlformats.org/officeDocument/2006/math" xmlns="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a14:m>
                  <a:r>
                    <a:rPr lang="it-IT" dirty="0"/>
                    <a:t>?</a:t>
                  </a:r>
                </a:p>
              </p:txBody>
            </p:sp>
          </mc:Choice>
          <mc:Fallback xmlns="">
            <p:sp>
              <p:nvSpPr>
                <p:cNvPr id="12" name="Rombo 11">
                  <a:extLst>
                    <a:ext uri="{FF2B5EF4-FFF2-40B4-BE49-F238E27FC236}">
                      <a16:creationId xmlns:a16="http://schemas.microsoft.com/office/drawing/2014/main" id="{F342002D-B179-D972-45D5-C56F7CE4FB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3239" y="3861342"/>
                  <a:ext cx="2949677" cy="875071"/>
                </a:xfrm>
                <a:prstGeom prst="diamond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xmlns="" id="{81467D90-0A26-D572-AC3D-D9D1ADF64388}"/>
                </a:ext>
              </a:extLst>
            </p:cNvPr>
            <p:cNvCxnSpPr>
              <a:cxnSpLocks/>
            </p:cNvCxnSpPr>
            <p:nvPr/>
          </p:nvCxnSpPr>
          <p:spPr>
            <a:xfrm>
              <a:off x="6004188" y="3341313"/>
              <a:ext cx="0" cy="5101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xmlns="" id="{0FAB43DE-48CC-7393-A107-5BE5AF85B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6976" y="5968905"/>
              <a:ext cx="1014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xmlns="" id="{86E4ED49-C242-25F7-BD20-F3844540CA4E}"/>
                </a:ext>
              </a:extLst>
            </p:cNvPr>
            <p:cNvCxnSpPr>
              <a:cxnSpLocks/>
            </p:cNvCxnSpPr>
            <p:nvPr/>
          </p:nvCxnSpPr>
          <p:spPr>
            <a:xfrm>
              <a:off x="7473084" y="4298877"/>
              <a:ext cx="9576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xmlns="" id="{586DEA8F-2CDD-8E35-5B43-8BACDD8B7088}"/>
                </a:ext>
              </a:extLst>
            </p:cNvPr>
            <p:cNvSpPr/>
            <p:nvPr/>
          </p:nvSpPr>
          <p:spPr>
            <a:xfrm>
              <a:off x="8430705" y="4002450"/>
              <a:ext cx="772805" cy="59285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Skip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xmlns="" id="{9B7781A2-5E6D-DC2D-2CC3-4F4DFE88E650}"/>
                </a:ext>
              </a:extLst>
            </p:cNvPr>
            <p:cNvSpPr txBox="1"/>
            <p:nvPr/>
          </p:nvSpPr>
          <p:spPr>
            <a:xfrm>
              <a:off x="5357203" y="4816677"/>
              <a:ext cx="570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YES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xmlns="" id="{FBE35218-FC23-E496-BC4B-3A30E3E45AC0}"/>
                </a:ext>
              </a:extLst>
            </p:cNvPr>
            <p:cNvSpPr txBox="1"/>
            <p:nvPr/>
          </p:nvSpPr>
          <p:spPr>
            <a:xfrm>
              <a:off x="7666758" y="3866818"/>
              <a:ext cx="570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NO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xmlns="" id="{3D038939-F22D-50D6-95DA-7535952A0151}"/>
                </a:ext>
              </a:extLst>
            </p:cNvPr>
            <p:cNvCxnSpPr>
              <a:cxnSpLocks/>
            </p:cNvCxnSpPr>
            <p:nvPr/>
          </p:nvCxnSpPr>
          <p:spPr>
            <a:xfrm>
              <a:off x="6008078" y="4746245"/>
              <a:ext cx="0" cy="5101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ombo 19">
                  <a:extLst>
                    <a:ext uri="{FF2B5EF4-FFF2-40B4-BE49-F238E27FC236}">
                      <a16:creationId xmlns:a16="http://schemas.microsoft.com/office/drawing/2014/main" xmlns="" id="{8C4F149E-19D1-A93B-843E-121BB6B79D7C}"/>
                    </a:ext>
                  </a:extLst>
                </p:cNvPr>
                <p:cNvSpPr/>
                <p:nvPr/>
              </p:nvSpPr>
              <p:spPr>
                <a:xfrm>
                  <a:off x="3771751" y="5271196"/>
                  <a:ext cx="4492317" cy="1395418"/>
                </a:xfrm>
                <a:prstGeom prst="diamond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>
                      <a:ea typeface="Cambria Math" panose="02040503050406030204" pitchFamily="18" charset="0"/>
                    </a:rPr>
                    <a:t>Is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=1100)</m:t>
                      </m:r>
                    </m:oMath>
                  </a14:m>
                  <a:r>
                    <a:rPr lang="it-IT" dirty="0"/>
                    <a:t> </a:t>
                  </a:r>
                  <a:r>
                    <a:rPr lang="it-IT" dirty="0" err="1"/>
                    <a:t>compatible</a:t>
                  </a:r>
                  <a:r>
                    <a:rPr lang="it-IT" dirty="0"/>
                    <a:t> in </a:t>
                  </a:r>
                  <a14:m>
                    <m:oMath xmlns:m="http://schemas.openxmlformats.org/officeDocument/2006/math" xmlns=""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a14:m>
                  <a:r>
                    <a:rPr lang="it-IT" dirty="0"/>
                    <a:t> with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𝐶𝑀𝐵</m:t>
                          </m:r>
                        </m:sub>
                      </m:sSub>
                    </m:oMath>
                  </a14:m>
                  <a:r>
                    <a:rPr lang="it-IT" dirty="0"/>
                    <a:t>?</a:t>
                  </a:r>
                </a:p>
              </p:txBody>
            </p:sp>
          </mc:Choice>
          <mc:Fallback xmlns="">
            <p:sp>
              <p:nvSpPr>
                <p:cNvPr id="20" name="Rombo 19">
                  <a:extLst>
                    <a:ext uri="{FF2B5EF4-FFF2-40B4-BE49-F238E27FC236}">
                      <a16:creationId xmlns:a16="http://schemas.microsoft.com/office/drawing/2014/main" id="{8C4F149E-19D1-A93B-843E-121BB6B79D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1751" y="5271196"/>
                  <a:ext cx="4492317" cy="1395418"/>
                </a:xfrm>
                <a:prstGeom prst="diamond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xmlns="" id="{1DE08910-B3A5-893F-A2C5-332768CB78B7}"/>
                </a:ext>
              </a:extLst>
            </p:cNvPr>
            <p:cNvSpPr txBox="1"/>
            <p:nvPr/>
          </p:nvSpPr>
          <p:spPr>
            <a:xfrm>
              <a:off x="2998945" y="5572439"/>
              <a:ext cx="570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YES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xmlns="" id="{A3C13896-FF92-D287-8608-C183AD06B7D3}"/>
                </a:ext>
              </a:extLst>
            </p:cNvPr>
            <p:cNvSpPr txBox="1"/>
            <p:nvPr/>
          </p:nvSpPr>
          <p:spPr>
            <a:xfrm>
              <a:off x="8457743" y="5599573"/>
              <a:ext cx="570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NO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xmlns="" id="{6706C61C-F513-9296-DF90-FA3925DE3E95}"/>
                </a:ext>
              </a:extLst>
            </p:cNvPr>
            <p:cNvCxnSpPr>
              <a:cxnSpLocks/>
            </p:cNvCxnSpPr>
            <p:nvPr/>
          </p:nvCxnSpPr>
          <p:spPr>
            <a:xfrm>
              <a:off x="8264068" y="5968905"/>
              <a:ext cx="9576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xmlns="" id="{B3BB6D3C-F179-B899-FAE8-26DA74C42C86}"/>
                </a:ext>
              </a:extLst>
            </p:cNvPr>
            <p:cNvSpPr/>
            <p:nvPr/>
          </p:nvSpPr>
          <p:spPr>
            <a:xfrm>
              <a:off x="1455576" y="5672478"/>
              <a:ext cx="1303963" cy="59285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Diamond</a:t>
              </a: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xmlns="" id="{4393A81E-6DE9-1682-72A4-CDB3CFDB1A45}"/>
                </a:ext>
              </a:extLst>
            </p:cNvPr>
            <p:cNvSpPr/>
            <p:nvPr/>
          </p:nvSpPr>
          <p:spPr>
            <a:xfrm>
              <a:off x="9231520" y="5662646"/>
              <a:ext cx="1321401" cy="59285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Gold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013230FA-2786-2D1E-73A5-074395515D5F}"/>
              </a:ext>
            </a:extLst>
          </p:cNvPr>
          <p:cNvSpPr/>
          <p:nvPr/>
        </p:nvSpPr>
        <p:spPr>
          <a:xfrm>
            <a:off x="600018" y="1115697"/>
            <a:ext cx="10991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ARE DIVIDED INTO TWO MAIN CATEGORIES: DIAMOND AND GOLD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xmlns="" id="{D1C946F1-7A32-145A-803E-F0DEFBA7D80F}"/>
                  </a:ext>
                </a:extLst>
              </p:cNvPr>
              <p:cNvSpPr txBox="1"/>
              <p:nvPr/>
            </p:nvSpPr>
            <p:spPr>
              <a:xfrm>
                <a:off x="389835" y="3233345"/>
                <a:ext cx="3047222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and the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extrapolation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1800" dirty="0">
                    <a:solidFill>
                      <a:schemeClr val="tx1"/>
                    </a:solidFill>
                  </a:rPr>
                  <a:t> the Last Scattering Surface of </a:t>
                </a:r>
              </a:p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=1100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sz="1800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 xmlns=""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with the Planck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value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𝑷𝒍𝒂𝒏𝒄𝒌</m:t>
                        </m:r>
                      </m:e>
                    </m:d>
                    <m:r>
                      <a:rPr lang="it-IT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𝟔𝟕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1C946F1-7A32-145A-803E-F0DEFBA7D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35" y="3233345"/>
                <a:ext cx="3047222" cy="2031325"/>
              </a:xfrm>
              <a:prstGeom prst="rect">
                <a:avLst/>
              </a:prstGeom>
              <a:blipFill>
                <a:blip r:embed="rId6"/>
                <a:stretch>
                  <a:fillRect l="-1800" t="-1497" r="-2400" b="-2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xmlns="" id="{4D5A0E29-989E-95B1-5A32-E8BF1B7136D8}"/>
                  </a:ext>
                </a:extLst>
              </p:cNvPr>
              <p:cNvSpPr txBox="1"/>
              <p:nvPr/>
            </p:nvSpPr>
            <p:spPr>
              <a:xfrm>
                <a:off x="9537115" y="2986767"/>
                <a:ext cx="2499372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/>
                  <a:t>The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but the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extrapolation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=1100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not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sz="1800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 xmlns=""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with the Planck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value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l-GR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𝑷𝒍𝒂𝒏𝒄𝒌</m:t>
                        </m:r>
                      </m:e>
                    </m:d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𝟔𝟕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D5A0E29-989E-95B1-5A32-E8BF1B713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115" y="2986767"/>
                <a:ext cx="2499372" cy="2031325"/>
              </a:xfrm>
              <a:prstGeom prst="rect">
                <a:avLst/>
              </a:prstGeom>
              <a:blipFill>
                <a:blip r:embed="rId7"/>
                <a:stretch>
                  <a:fillRect l="-1951" t="-1802" r="-1220" b="-2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xmlns="" id="{E3A08514-6E49-F94F-9CD1-0304EC925188}"/>
              </a:ext>
            </a:extLst>
          </p:cNvPr>
          <p:cNvCxnSpPr/>
          <p:nvPr/>
        </p:nvCxnSpPr>
        <p:spPr>
          <a:xfrm flipH="1" flipV="1">
            <a:off x="1365471" y="5273191"/>
            <a:ext cx="323370" cy="231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xmlns="" id="{E7291468-9EE0-A6D2-9F58-F366B477F05A}"/>
              </a:ext>
            </a:extLst>
          </p:cNvPr>
          <p:cNvCxnSpPr>
            <a:cxnSpLocks/>
          </p:cNvCxnSpPr>
          <p:nvPr/>
        </p:nvCxnSpPr>
        <p:spPr>
          <a:xfrm flipV="1">
            <a:off x="10147106" y="5116204"/>
            <a:ext cx="163450" cy="388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xmlns="" id="{AAA91E97-55DF-705F-59AD-52504490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64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Method</a:t>
            </a:r>
            <a:r>
              <a:rPr spc="-27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3" dirty="0"/>
              <a:t>Datasets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2"/>
            <a:ext cx="12177607" cy="5980853"/>
            <a:chOff x="11356" y="300204"/>
            <a:chExt cx="9133205" cy="4485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30020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598199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81" y="695905"/>
              <a:ext cx="8759700" cy="40899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325" y="993899"/>
              <a:ext cx="8188325" cy="3518535"/>
            </a:xfrm>
            <a:custGeom>
              <a:avLst/>
              <a:gdLst/>
              <a:ahLst/>
              <a:cxnLst/>
              <a:rect l="l" t="t" r="r" b="b"/>
              <a:pathLst>
                <a:path w="8188325" h="3518535">
                  <a:moveTo>
                    <a:pt x="8188199" y="3518399"/>
                  </a:moveTo>
                  <a:lnTo>
                    <a:pt x="0" y="3518399"/>
                  </a:lnTo>
                  <a:lnTo>
                    <a:pt x="0" y="0"/>
                  </a:lnTo>
                  <a:lnTo>
                    <a:pt x="8188199" y="0"/>
                  </a:lnTo>
                  <a:lnTo>
                    <a:pt x="8188199" y="3518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2967" y="882773"/>
            <a:ext cx="5278967" cy="13046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Binned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datasets: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706949" marR="0" lvl="0" indent="-48851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●"/>
              <a:tabLst>
                <a:tab pos="706949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Pantheon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binned</a:t>
            </a:r>
            <a:r>
              <a:rPr kumimoji="0" sz="2400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sample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4499" y="3239175"/>
            <a:ext cx="4754880" cy="14095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 MT"/>
              <a:buChar char="●"/>
              <a:tabLst>
                <a:tab pos="505447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Master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binned</a:t>
            </a:r>
            <a:r>
              <a:rPr kumimoji="0" sz="2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sample: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0" lvl="0" indent="0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133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133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from</a:t>
            </a:r>
            <a:r>
              <a:rPr kumimoji="0" sz="2133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DESY5,</a:t>
            </a:r>
            <a:r>
              <a:rPr kumimoji="0" sz="2133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Pantheon+,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Pantheon</a:t>
            </a:r>
            <a:r>
              <a:rPr kumimoji="0" sz="2133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2133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JLA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0" lvl="0" indent="0" algn="l" defTabSz="121917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without</a:t>
            </a:r>
            <a:r>
              <a:rPr kumimoji="0" sz="2133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duplicates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29699" y="0"/>
            <a:ext cx="6136640" cy="6277187"/>
            <a:chOff x="4372274" y="0"/>
            <a:chExt cx="4602480" cy="470789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2274" y="1914624"/>
              <a:ext cx="4331124" cy="27926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657" y="0"/>
              <a:ext cx="2877900" cy="13435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96999" y="283325"/>
              <a:ext cx="2306955" cy="577215"/>
            </a:xfrm>
            <a:custGeom>
              <a:avLst/>
              <a:gdLst/>
              <a:ahLst/>
              <a:cxnLst/>
              <a:rect l="l" t="t" r="r" b="b"/>
              <a:pathLst>
                <a:path w="2306954" h="577215">
                  <a:moveTo>
                    <a:pt x="2306399" y="576899"/>
                  </a:moveTo>
                  <a:lnTo>
                    <a:pt x="0" y="576899"/>
                  </a:lnTo>
                  <a:lnTo>
                    <a:pt x="0" y="0"/>
                  </a:lnTo>
                  <a:lnTo>
                    <a:pt x="2306399" y="0"/>
                  </a:lnTo>
                  <a:lnTo>
                    <a:pt x="2306399" y="57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626701" y="465650"/>
            <a:ext cx="2799927" cy="591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Dainotti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2201.09848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Dainotti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2501.11772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8E8D8D-3A68-067A-A4A0-2E4A22A28CEF}"/>
              </a:ext>
            </a:extLst>
          </p:cNvPr>
          <p:cNvSpPr/>
          <p:nvPr/>
        </p:nvSpPr>
        <p:spPr>
          <a:xfrm>
            <a:off x="7325139" y="106485"/>
            <a:ext cx="666824" cy="7191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516282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BF1C76-5D4A-65C5-E2AC-CD99EB341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D5BA3C4-38E0-2A7D-0F17-3C8FA730A1B2}"/>
              </a:ext>
            </a:extLst>
          </p:cNvPr>
          <p:cNvSpPr/>
          <p:nvPr/>
        </p:nvSpPr>
        <p:spPr>
          <a:xfrm>
            <a:off x="874586" y="190275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Results: Master Sample</a:t>
            </a:r>
            <a:endParaRPr lang="en-US" sz="3200" b="1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BAD616B1-74E1-45C9-D830-A7DA64AA4EB8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0C74393-E12B-DBDB-C37A-81B5C66A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44" y="1049497"/>
            <a:ext cx="8686684" cy="5808503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89ACE1A3-8E36-BC3B-906A-DFDC2901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4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D91E5A-F0BA-18BB-18CC-1B3A8A4A2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8CFA7F5-5E95-711A-0779-8ECE78640D7F}"/>
              </a:ext>
            </a:extLst>
          </p:cNvPr>
          <p:cNvSpPr/>
          <p:nvPr/>
        </p:nvSpPr>
        <p:spPr>
          <a:xfrm>
            <a:off x="602702" y="295729"/>
            <a:ext cx="10058400" cy="74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Results: Master Sample</a:t>
            </a:r>
            <a:endParaRPr lang="en-US" sz="3200" b="1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E39FE7E3-D248-AD9D-246E-CBF58EECD7F9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307EEB1-CB47-D583-BA31-91C2B025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" y="980142"/>
            <a:ext cx="8666923" cy="5745238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464AC403-851B-263F-4A11-7964CF9B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F09CAC-6718-5C54-56BF-DC591B5FB415}"/>
              </a:ext>
            </a:extLst>
          </p:cNvPr>
          <p:cNvSpPr/>
          <p:nvPr/>
        </p:nvSpPr>
        <p:spPr>
          <a:xfrm>
            <a:off x="9412357" y="2484783"/>
            <a:ext cx="2256182" cy="12125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Future perspective is to use the SNe </a:t>
            </a:r>
            <a:r>
              <a:rPr lang="en-US" dirty="0" err="1"/>
              <a:t>Ia</a:t>
            </a:r>
            <a:r>
              <a:rPr lang="en-US" dirty="0"/>
              <a:t> (see Ariel’s talk)</a:t>
            </a:r>
          </a:p>
        </p:txBody>
      </p:sp>
    </p:spTree>
    <p:extLst>
      <p:ext uri="{BB962C8B-B14F-4D97-AF65-F5344CB8AC3E}">
        <p14:creationId xmlns:p14="http://schemas.microsoft.com/office/powerpoint/2010/main" val="980045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87343534-CAC6-474D-977F-8E8E33146FF6}"/>
              </a:ext>
            </a:extLst>
          </p:cNvPr>
          <p:cNvSpPr/>
          <p:nvPr/>
        </p:nvSpPr>
        <p:spPr>
          <a:xfrm>
            <a:off x="398849" y="252411"/>
            <a:ext cx="11215397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 of the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xmlns="" id="{8E6F0505-EECD-862F-CADE-6FE9A1494083}"/>
                  </a:ext>
                </a:extLst>
              </p:cNvPr>
              <p:cNvSpPr txBox="1"/>
              <p:nvPr/>
            </p:nvSpPr>
            <p:spPr>
              <a:xfrm>
                <a:off x="8750595" y="2402345"/>
                <a:ext cx="3048796" cy="4096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 xmlns="">
                    <m:f>
                      <m:f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num>
                      <m:den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dirty="0"/>
                  <a:t>in the 16% of </a:t>
                </a:r>
                <a:r>
                  <a:rPr lang="it-IT" dirty="0" err="1"/>
                  <a:t>cases</a:t>
                </a:r>
                <a:r>
                  <a:rPr lang="it-IT" dirty="0"/>
                  <a:t> (11 out of 70)</a:t>
                </a:r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Diamond </a:t>
                </a:r>
                <a:r>
                  <a:rPr lang="it-IT" dirty="0" err="1"/>
                  <a:t>cases</a:t>
                </a:r>
                <a:r>
                  <a:rPr lang="it-IT" dirty="0"/>
                  <a:t> </a:t>
                </a:r>
                <a:r>
                  <a:rPr lang="it-IT" dirty="0" err="1"/>
                  <a:t>represent</a:t>
                </a:r>
                <a:r>
                  <a:rPr lang="it-IT" dirty="0"/>
                  <a:t> the 40% of the </a:t>
                </a:r>
                <a:r>
                  <a:rPr lang="it-IT" dirty="0" err="1"/>
                  <a:t>total</a:t>
                </a:r>
                <a:r>
                  <a:rPr lang="it-IT" dirty="0"/>
                  <a:t> (28 out of 70)</a:t>
                </a:r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b="1" dirty="0"/>
                  <a:t>In general, no net preference for any of the two models (power law vs linear) according to Bayes factor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E6F0505-EECD-862F-CADE-6FE9A1494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0595" y="2402345"/>
                <a:ext cx="3048796" cy="4096442"/>
              </a:xfrm>
              <a:prstGeom prst="rect">
                <a:avLst/>
              </a:prstGeom>
              <a:blipFill>
                <a:blip r:embed="rId2"/>
                <a:stretch>
                  <a:fillRect l="-1597" t="-149" r="-1198" b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A0DE561-8F48-43CA-5273-C21B01F61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61" y="1106732"/>
            <a:ext cx="8591808" cy="5595730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2815BE6E-0392-6A5C-BAF2-0FBE9213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5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A59B65-DBD1-FFBD-D649-F9F9F08A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4B99B0E9-F6E2-D25D-1EBB-4C83FC7B8CA3}"/>
              </a:ext>
            </a:extLst>
          </p:cNvPr>
          <p:cNvSpPr/>
          <p:nvPr/>
        </p:nvSpPr>
        <p:spPr>
          <a:xfrm>
            <a:off x="475860" y="310959"/>
            <a:ext cx="11215397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 of the results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xmlns="" id="{51D38A27-F572-13B5-E03D-EFB3937B9AD4}"/>
                  </a:ext>
                </a:extLst>
              </p:cNvPr>
              <p:cNvSpPr/>
              <p:nvPr/>
            </p:nvSpPr>
            <p:spPr>
              <a:xfrm>
                <a:off x="475860" y="2680128"/>
                <a:ext cx="6890659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POSSIBLE EVOLUTIONARY EFFECTS ON THE OBSERVABLES LIKE COLOR, STRETCH AND MASS CORRECTION OR STATISTICAL FLUCTUATIONS OR EVEN HIDDEN BIASES </a:t>
                </a:r>
              </a:p>
              <a:p>
                <a:endParaRPr lang="it-IT" sz="2000" dirty="0"/>
              </a:p>
              <a:p>
                <a:endParaRPr lang="it-IT" sz="2000" dirty="0"/>
              </a:p>
              <a:p>
                <a:pPr marL="342900" indent="-342900">
                  <a:buFontTx/>
                  <a:buChar char="-"/>
                </a:pPr>
                <a:r>
                  <a:rPr lang="it-IT" sz="2000" dirty="0"/>
                  <a:t>IN ANOTHER PAPER, NICOLAS ET AL. 2021, IT IS SHOWN THAT THE STRETCH FACTOR (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) SHOWS AN EVOLUTIONARY TREND WITH REDSHIFT AND THIS MAY EXPLAIN OUR OBSERVED TREND.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51D38A27-F572-13B5-E03D-EFB3937B9A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60" y="2680128"/>
                <a:ext cx="6890659" cy="3170099"/>
              </a:xfrm>
              <a:prstGeom prst="rect">
                <a:avLst/>
              </a:prstGeom>
              <a:blipFill>
                <a:blip r:embed="rId2"/>
                <a:stretch>
                  <a:fillRect l="-885" t="-1154" r="-1504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EC2318C-0777-54F3-C4A8-64714E06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0" t="22721" r="50561" b="35782"/>
          <a:stretch/>
        </p:blipFill>
        <p:spPr>
          <a:xfrm>
            <a:off x="7630794" y="2575248"/>
            <a:ext cx="4296061" cy="28924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1CD7FCB-E119-DE31-7BD0-B8B20BE66409}"/>
              </a:ext>
            </a:extLst>
          </p:cNvPr>
          <p:cNvSpPr txBox="1"/>
          <p:nvPr/>
        </p:nvSpPr>
        <p:spPr>
          <a:xfrm>
            <a:off x="7952014" y="5467739"/>
            <a:ext cx="3907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N</a:t>
            </a:r>
            <a:r>
              <a:rPr lang="it-IT" sz="1600" b="1" dirty="0">
                <a:solidFill>
                  <a:schemeClr val="tx1"/>
                </a:solidFill>
              </a:rPr>
              <a:t>. Nicolas, et al., 2021, A&amp;A, 649, A74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096804C1-ECED-490C-1A75-4F9FC3FFFA8F}"/>
              </a:ext>
            </a:extLst>
          </p:cNvPr>
          <p:cNvSpPr txBox="1"/>
          <p:nvPr/>
        </p:nvSpPr>
        <p:spPr>
          <a:xfrm>
            <a:off x="10475945" y="2815126"/>
            <a:ext cx="121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/>
              <a:t>Asymmetric</a:t>
            </a:r>
            <a:r>
              <a:rPr lang="it-IT" sz="1400" dirty="0"/>
              <a:t> </a:t>
            </a:r>
            <a:r>
              <a:rPr lang="it-IT" sz="1400" dirty="0" err="1"/>
              <a:t>distribution</a:t>
            </a:r>
            <a:endParaRPr lang="it-IT" sz="1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1D2FD5F-4670-4C9E-0D98-A4C7F5BD0CD6}"/>
              </a:ext>
            </a:extLst>
          </p:cNvPr>
          <p:cNvSpPr txBox="1"/>
          <p:nvPr/>
        </p:nvSpPr>
        <p:spPr>
          <a:xfrm>
            <a:off x="3034781" y="1390261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chemeClr val="bg1"/>
                </a:solidFill>
              </a:rPr>
              <a:t>SNe</a:t>
            </a:r>
            <a:r>
              <a:rPr lang="it-IT" sz="1800" b="1" dirty="0">
                <a:solidFill>
                  <a:schemeClr val="bg1"/>
                </a:solidFill>
              </a:rPr>
              <a:t> </a:t>
            </a:r>
            <a:r>
              <a:rPr lang="it-IT" sz="1800" b="1" dirty="0" err="1">
                <a:solidFill>
                  <a:schemeClr val="bg1"/>
                </a:solidFill>
              </a:rPr>
              <a:t>Ia</a:t>
            </a:r>
            <a:r>
              <a:rPr lang="it-IT" sz="1800" b="1" dirty="0">
                <a:solidFill>
                  <a:schemeClr val="bg1"/>
                </a:solidFill>
              </a:rPr>
              <a:t> ANALYSIS: POSSIBLE ASTROPHYSICAL EFFECTS</a:t>
            </a:r>
          </a:p>
          <a:p>
            <a:endParaRPr lang="it-IT" sz="1200" dirty="0"/>
          </a:p>
          <a:p>
            <a:endParaRPr lang="it-IT" dirty="0"/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49A0AA5B-C11C-EADD-150F-F110F522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What</a:t>
            </a:r>
            <a:r>
              <a:rPr spc="-47" dirty="0"/>
              <a:t> </a:t>
            </a:r>
            <a:r>
              <a:rPr dirty="0"/>
              <a:t>is</a:t>
            </a:r>
            <a:r>
              <a:rPr spc="-47" dirty="0"/>
              <a:t> </a:t>
            </a:r>
            <a:r>
              <a:rPr dirty="0"/>
              <a:t>the</a:t>
            </a:r>
            <a:r>
              <a:rPr spc="-47" dirty="0"/>
              <a:t> </a:t>
            </a:r>
            <a:r>
              <a:rPr dirty="0"/>
              <a:t>effective</a:t>
            </a:r>
            <a:r>
              <a:rPr spc="-47" dirty="0"/>
              <a:t> </a:t>
            </a:r>
            <a:r>
              <a:rPr dirty="0"/>
              <a:t>running</a:t>
            </a:r>
            <a:r>
              <a:rPr spc="-47" dirty="0"/>
              <a:t> </a:t>
            </a:r>
            <a:r>
              <a:rPr dirty="0"/>
              <a:t>Hubble</a:t>
            </a:r>
            <a:r>
              <a:rPr spc="-47" dirty="0"/>
              <a:t> </a:t>
            </a:r>
            <a:r>
              <a:rPr spc="-13" dirty="0"/>
              <a:t>constant?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1905847"/>
            <a:chOff x="11356" y="300204"/>
            <a:chExt cx="9133205" cy="1429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300204"/>
              <a:ext cx="2311500" cy="967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29901" y="928581"/>
            <a:ext cx="111844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6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Theory: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69367" y="3924716"/>
            <a:ext cx="1219199" cy="2920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9367" y="2786716"/>
            <a:ext cx="1206499" cy="2920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174483" y="842387"/>
            <a:ext cx="5686213" cy="1125220"/>
            <a:chOff x="3880862" y="631790"/>
            <a:chExt cx="4264660" cy="843915"/>
          </a:xfrm>
        </p:grpSpPr>
        <p:sp>
          <p:nvSpPr>
            <p:cNvPr id="11" name="object 11"/>
            <p:cNvSpPr/>
            <p:nvPr/>
          </p:nvSpPr>
          <p:spPr>
            <a:xfrm>
              <a:off x="3895149" y="1428874"/>
              <a:ext cx="413384" cy="0"/>
            </a:xfrm>
            <a:custGeom>
              <a:avLst/>
              <a:gdLst/>
              <a:ahLst/>
              <a:cxnLst/>
              <a:rect l="l" t="t" r="r" b="b"/>
              <a:pathLst>
                <a:path w="413385">
                  <a:moveTo>
                    <a:pt x="0" y="0"/>
                  </a:moveTo>
                  <a:lnTo>
                    <a:pt x="413270" y="0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1998" y="1382452"/>
              <a:ext cx="116865" cy="928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77625" y="631790"/>
              <a:ext cx="1567815" cy="182880"/>
            </a:xfrm>
            <a:custGeom>
              <a:avLst/>
              <a:gdLst/>
              <a:ahLst/>
              <a:cxnLst/>
              <a:rect l="l" t="t" r="r" b="b"/>
              <a:pathLst>
                <a:path w="1567815" h="182880">
                  <a:moveTo>
                    <a:pt x="1567606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1567606" y="0"/>
                  </a:lnTo>
                  <a:lnTo>
                    <a:pt x="1567606" y="182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118177" y="4849634"/>
            <a:ext cx="10074487" cy="2009140"/>
            <a:chOff x="1588632" y="3637225"/>
            <a:chExt cx="7555865" cy="150685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7025" y="3839887"/>
              <a:ext cx="1381124" cy="2571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3457" y="3986230"/>
              <a:ext cx="3040542" cy="115726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03799" y="4284225"/>
              <a:ext cx="2635250" cy="669290"/>
            </a:xfrm>
            <a:custGeom>
              <a:avLst/>
              <a:gdLst/>
              <a:ahLst/>
              <a:cxnLst/>
              <a:rect l="l" t="t" r="r" b="b"/>
              <a:pathLst>
                <a:path w="2635250" h="669289">
                  <a:moveTo>
                    <a:pt x="2634899" y="668999"/>
                  </a:moveTo>
                  <a:lnTo>
                    <a:pt x="0" y="668999"/>
                  </a:lnTo>
                  <a:lnTo>
                    <a:pt x="0" y="0"/>
                  </a:lnTo>
                  <a:lnTo>
                    <a:pt x="2634899" y="0"/>
                  </a:lnTo>
                  <a:lnTo>
                    <a:pt x="2634899" y="66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8632" y="3637225"/>
              <a:ext cx="5007118" cy="60959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716766" y="266766"/>
            <a:ext cx="3340100" cy="817382"/>
          </a:xfrm>
          <a:prstGeom prst="rect">
            <a:avLst/>
          </a:prstGeom>
          <a:ln w="19049">
            <a:solidFill>
              <a:srgbClr val="999999"/>
            </a:solidFill>
          </a:ln>
        </p:spPr>
        <p:txBody>
          <a:bodyPr vert="horz" wrap="square" lIns="0" tIns="37253" rIns="0" bIns="0" rtlCol="0">
            <a:spAutoFit/>
          </a:bodyPr>
          <a:lstStyle/>
          <a:p>
            <a:pPr marL="53339" marR="168481" lvl="0" indent="0" algn="l" defTabSz="1219170" rtl="0" eaLnBrk="1" fontAlgn="auto" latinLnBrk="0" hangingPunct="1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Similar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diagnostic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tool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for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DE: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DESI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Collaboration,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2503.14743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Sahni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0807.3548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5142" y="400272"/>
            <a:ext cx="6714913" cy="1290320"/>
            <a:chOff x="11356" y="300204"/>
            <a:chExt cx="5036185" cy="96774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56" y="300204"/>
              <a:ext cx="5035800" cy="967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1700" y="598199"/>
              <a:ext cx="4464685" cy="396240"/>
            </a:xfrm>
            <a:custGeom>
              <a:avLst/>
              <a:gdLst/>
              <a:ahLst/>
              <a:cxnLst/>
              <a:rect l="l" t="t" r="r" b="b"/>
              <a:pathLst>
                <a:path w="4464685" h="396240">
                  <a:moveTo>
                    <a:pt x="44642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4464299" y="0"/>
                  </a:lnTo>
                  <a:lnTo>
                    <a:pt x="44642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12967" y="882773"/>
            <a:ext cx="49995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1" i="0" u="none" strike="noStrike" kern="0" cap="none" spc="-1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2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diagnostic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93363" y="3710867"/>
            <a:ext cx="5310951" cy="61559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15648" y="2761332"/>
            <a:ext cx="1749368" cy="34289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592652" y="1587566"/>
            <a:ext cx="9864512" cy="635845"/>
            <a:chOff x="444489" y="1190674"/>
            <a:chExt cx="7398384" cy="476884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4489" y="1262187"/>
              <a:ext cx="3045835" cy="3333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36450" y="1190674"/>
              <a:ext cx="2506062" cy="47639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635767" y="5822641"/>
            <a:ext cx="3208867" cy="849806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ts val="224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Dainotti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2103.02117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Kazantzidis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2004.02155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Jia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2212.00238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5778D07-2B96-631E-BAFA-4025C8B9B3AC}"/>
              </a:ext>
            </a:extLst>
          </p:cNvPr>
          <p:cNvSpPr txBox="1"/>
          <p:nvPr/>
        </p:nvSpPr>
        <p:spPr>
          <a:xfrm>
            <a:off x="323514" y="222006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E(z)^ΛCDM denotes the standard ΛCDM Hubble rate</a:t>
            </a:r>
          </a:p>
        </p:txBody>
      </p:sp>
    </p:spTree>
    <p:extLst>
      <p:ext uri="{BB962C8B-B14F-4D97-AF65-F5344CB8AC3E}">
        <p14:creationId xmlns:p14="http://schemas.microsoft.com/office/powerpoint/2010/main" val="168292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84BDCC-9C05-CA04-4AEE-AE3174D7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6C90F3F-0B58-4DA9-8E0C-EA501E91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85178"/>
            <a:ext cx="9159085" cy="706964"/>
          </a:xfrm>
        </p:spPr>
        <p:txBody>
          <a:bodyPr/>
          <a:lstStyle/>
          <a:p>
            <a:r>
              <a:rPr lang="it-IT" dirty="0"/>
              <a:t>How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possibly</a:t>
            </a:r>
            <a:r>
              <a:rPr lang="it-IT" dirty="0"/>
              <a:t> solve the </a:t>
            </a:r>
            <a:r>
              <a:rPr lang="it-IT" dirty="0" err="1"/>
              <a:t>tension</a:t>
            </a:r>
            <a:r>
              <a:rPr lang="it-IT" dirty="0"/>
              <a:t>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7620698-41BB-A921-3413-714822DD3FD1}"/>
              </a:ext>
            </a:extLst>
          </p:cNvPr>
          <p:cNvSpPr/>
          <p:nvPr/>
        </p:nvSpPr>
        <p:spPr>
          <a:xfrm>
            <a:off x="3433871" y="1592142"/>
            <a:ext cx="5878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FUTURE </a:t>
            </a:r>
            <a:r>
              <a:rPr lang="it-IT" sz="2000" dirty="0" err="1">
                <a:solidFill>
                  <a:schemeClr val="bg1"/>
                </a:solidFill>
              </a:rPr>
              <a:t>SNe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Ia</a:t>
            </a:r>
            <a:r>
              <a:rPr lang="it-IT" sz="2000" dirty="0">
                <a:solidFill>
                  <a:schemeClr val="bg1"/>
                </a:solidFill>
              </a:rPr>
              <a:t> SURVEYS AND NEW TELESCOPES</a:t>
            </a:r>
          </a:p>
        </p:txBody>
      </p:sp>
      <p:pic>
        <p:nvPicPr>
          <p:cNvPr id="3074" name="Picture 2" descr="The Subaru Telescope">
            <a:extLst>
              <a:ext uri="{FF2B5EF4-FFF2-40B4-BE49-F238E27FC236}">
                <a16:creationId xmlns:a16="http://schemas.microsoft.com/office/drawing/2014/main" xmlns="" id="{9048FDE7-1556-1D68-7B5E-33F04932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2" y="2678970"/>
            <a:ext cx="4018578" cy="30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2BBE8E75-DCBE-925D-E43E-5738709C4127}"/>
              </a:ext>
            </a:extLst>
          </p:cNvPr>
          <p:cNvSpPr/>
          <p:nvPr/>
        </p:nvSpPr>
        <p:spPr>
          <a:xfrm>
            <a:off x="1111191" y="5870692"/>
            <a:ext cx="2549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SUBARU TELESCOPE</a:t>
            </a:r>
          </a:p>
          <a:p>
            <a:r>
              <a:rPr lang="it-IT" dirty="0"/>
              <a:t>(</a:t>
            </a:r>
            <a:r>
              <a:rPr lang="it-IT" dirty="0" err="1"/>
              <a:t>Kodaira</a:t>
            </a:r>
            <a:r>
              <a:rPr lang="it-IT" dirty="0"/>
              <a:t> 1992)</a:t>
            </a:r>
          </a:p>
        </p:txBody>
      </p:sp>
      <p:pic>
        <p:nvPicPr>
          <p:cNvPr id="3076" name="Picture 4" descr="Artist's impression of the James Webb Space Telescope">
            <a:extLst>
              <a:ext uri="{FF2B5EF4-FFF2-40B4-BE49-F238E27FC236}">
                <a16:creationId xmlns:a16="http://schemas.microsoft.com/office/drawing/2014/main" xmlns="" id="{7C6C6313-009D-7A83-66A0-332B417C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91" y="2678970"/>
            <a:ext cx="3881123" cy="30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C433C4A6-8D52-099B-3A5F-BB7E3FFEB1A0}"/>
              </a:ext>
            </a:extLst>
          </p:cNvPr>
          <p:cNvSpPr/>
          <p:nvPr/>
        </p:nvSpPr>
        <p:spPr>
          <a:xfrm>
            <a:off x="4432452" y="5870692"/>
            <a:ext cx="3881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JAMES WEBB SPACE TELESCOPE</a:t>
            </a:r>
          </a:p>
          <a:p>
            <a:r>
              <a:rPr lang="it-IT" dirty="0"/>
              <a:t>(Gardner et al. 2023)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4EA39D0B-608E-5F74-8621-11FECEE5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75" y="2678970"/>
            <a:ext cx="3405674" cy="30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114A45F5-60FE-EB4F-2F0D-01E8B8CF0887}"/>
              </a:ext>
            </a:extLst>
          </p:cNvPr>
          <p:cNvSpPr/>
          <p:nvPr/>
        </p:nvSpPr>
        <p:spPr>
          <a:xfrm>
            <a:off x="8294914" y="5870692"/>
            <a:ext cx="3424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          ROMAN TELESCOPE</a:t>
            </a:r>
          </a:p>
          <a:p>
            <a:r>
              <a:rPr lang="it-IT" dirty="0"/>
              <a:t>            (</a:t>
            </a:r>
            <a:r>
              <a:rPr lang="it-IT" dirty="0" err="1"/>
              <a:t>Eifler</a:t>
            </a:r>
            <a:r>
              <a:rPr lang="it-IT" dirty="0"/>
              <a:t> et al. 2021)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xmlns="" id="{B9185578-4984-1423-26A0-0FBC02B8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8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2AA528B-52A5-0AE0-481E-11267E20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85178"/>
            <a:ext cx="9159085" cy="706964"/>
          </a:xfrm>
        </p:spPr>
        <p:txBody>
          <a:bodyPr/>
          <a:lstStyle/>
          <a:p>
            <a:r>
              <a:rPr lang="it-IT" dirty="0"/>
              <a:t>How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possibly</a:t>
            </a:r>
            <a:r>
              <a:rPr lang="it-IT" dirty="0"/>
              <a:t> solve the </a:t>
            </a:r>
            <a:r>
              <a:rPr lang="it-IT" dirty="0" err="1"/>
              <a:t>tension</a:t>
            </a:r>
            <a:r>
              <a:rPr lang="it-IT" dirty="0"/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D61D312-C63C-AFFC-8C94-B88B437D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88" y="2280784"/>
            <a:ext cx="9664212" cy="45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xmlns="" id="{83F56440-DEA0-91E0-AC1E-3656D8D3481B}"/>
                  </a:ext>
                </a:extLst>
              </p:cNvPr>
              <p:cNvSpPr/>
              <p:nvPr/>
            </p:nvSpPr>
            <p:spPr>
              <a:xfrm>
                <a:off x="4745566" y="2497567"/>
                <a:ext cx="3113532" cy="97376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400" dirty="0"/>
                  <a:t>Using probes in</a:t>
                </a:r>
              </a:p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2.9&lt;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&lt;1100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83F56440-DEA0-91E0-AC1E-3656D8D34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66" y="2497567"/>
                <a:ext cx="3113532" cy="97376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1D70164E-4F09-A7B2-0DAB-7D86DA868BFB}"/>
              </a:ext>
            </a:extLst>
          </p:cNvPr>
          <p:cNvSpPr txBox="1"/>
          <p:nvPr/>
        </p:nvSpPr>
        <p:spPr>
          <a:xfrm>
            <a:off x="1548882" y="5566134"/>
            <a:ext cx="8293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1"/>
                </a:solidFill>
              </a:rPr>
              <a:t>Quasars</a:t>
            </a:r>
            <a:r>
              <a:rPr lang="it-IT" sz="1600" b="1" dirty="0">
                <a:solidFill>
                  <a:schemeClr val="bg1"/>
                </a:solidFill>
              </a:rPr>
              <a:t>, standard </a:t>
            </a:r>
            <a:r>
              <a:rPr lang="it-IT" sz="1600" b="1" dirty="0" err="1">
                <a:solidFill>
                  <a:schemeClr val="bg1"/>
                </a:solidFill>
              </a:rPr>
              <a:t>sirens</a:t>
            </a:r>
            <a:r>
              <a:rPr lang="it-IT" sz="1600" b="1" dirty="0">
                <a:solidFill>
                  <a:schemeClr val="bg1"/>
                </a:solidFill>
              </a:rPr>
              <a:t>, </a:t>
            </a:r>
            <a:r>
              <a:rPr lang="it-IT" sz="1600" b="1" dirty="0" err="1">
                <a:solidFill>
                  <a:schemeClr val="bg1"/>
                </a:solidFill>
              </a:rPr>
              <a:t>Tip</a:t>
            </a:r>
            <a:r>
              <a:rPr lang="it-IT" sz="1600" b="1" dirty="0">
                <a:solidFill>
                  <a:schemeClr val="bg1"/>
                </a:solidFill>
              </a:rPr>
              <a:t> of Red </a:t>
            </a:r>
            <a:r>
              <a:rPr lang="it-IT" sz="1600" b="1" dirty="0" err="1">
                <a:solidFill>
                  <a:schemeClr val="bg1"/>
                </a:solidFill>
              </a:rPr>
              <a:t>Giant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Branch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method</a:t>
            </a:r>
            <a:r>
              <a:rPr lang="it-IT" sz="1600" b="1" dirty="0">
                <a:solidFill>
                  <a:schemeClr val="bg1"/>
                </a:solidFill>
              </a:rPr>
              <a:t>, </a:t>
            </a:r>
            <a:r>
              <a:rPr lang="it-IT" sz="1600" b="1" dirty="0" err="1">
                <a:solidFill>
                  <a:schemeClr val="bg1"/>
                </a:solidFill>
              </a:rPr>
              <a:t>Megamasers</a:t>
            </a:r>
            <a:r>
              <a:rPr lang="it-IT" sz="1600" b="1" dirty="0">
                <a:solidFill>
                  <a:schemeClr val="bg1"/>
                </a:solidFill>
              </a:rPr>
              <a:t>, </a:t>
            </a:r>
          </a:p>
          <a:p>
            <a:r>
              <a:rPr lang="it-IT" sz="1600" b="1" dirty="0" err="1">
                <a:solidFill>
                  <a:schemeClr val="bg1"/>
                </a:solidFill>
              </a:rPr>
              <a:t>lensed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quasars</a:t>
            </a:r>
            <a:r>
              <a:rPr lang="it-IT" sz="1600" b="1" dirty="0">
                <a:solidFill>
                  <a:schemeClr val="bg1"/>
                </a:solidFill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</a:rPr>
              <a:t>lensed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SNe</a:t>
            </a:r>
            <a:r>
              <a:rPr lang="it-IT" sz="1600" b="1" dirty="0">
                <a:solidFill>
                  <a:schemeClr val="bg1"/>
                </a:solidFill>
              </a:rPr>
              <a:t>, and …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D0A7A419-4B4B-4C79-70C7-C62624258E8D}"/>
              </a:ext>
            </a:extLst>
          </p:cNvPr>
          <p:cNvSpPr/>
          <p:nvPr/>
        </p:nvSpPr>
        <p:spPr>
          <a:xfrm>
            <a:off x="9389963" y="1592142"/>
            <a:ext cx="2403932" cy="1742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/>
              <a:t>Excellent</a:t>
            </a:r>
            <a:r>
              <a:rPr lang="it-IT" sz="2000" dirty="0"/>
              <a:t> </a:t>
            </a:r>
            <a:r>
              <a:rPr lang="it-IT" sz="2000" dirty="0" err="1"/>
              <a:t>candidates</a:t>
            </a:r>
            <a:r>
              <a:rPr lang="it-IT" sz="2000" dirty="0"/>
              <a:t>:</a:t>
            </a:r>
          </a:p>
          <a:p>
            <a:pPr algn="ctr"/>
            <a:r>
              <a:rPr lang="it-IT" sz="2000" u="sng" dirty="0"/>
              <a:t>Gamma-ray Bursts</a:t>
            </a:r>
          </a:p>
        </p:txBody>
      </p:sp>
      <p:sp>
        <p:nvSpPr>
          <p:cNvPr id="15" name="Arrow: Down 4">
            <a:extLst>
              <a:ext uri="{FF2B5EF4-FFF2-40B4-BE49-F238E27FC236}">
                <a16:creationId xmlns:a16="http://schemas.microsoft.com/office/drawing/2014/main" xmlns="" id="{4FE51CA7-0742-1650-957F-08FC43B8F393}"/>
              </a:ext>
            </a:extLst>
          </p:cNvPr>
          <p:cNvSpPr/>
          <p:nvPr/>
        </p:nvSpPr>
        <p:spPr>
          <a:xfrm rot="12454287">
            <a:off x="9575075" y="3015249"/>
            <a:ext cx="534505" cy="2883295"/>
          </a:xfrm>
          <a:prstGeom prst="downArrow">
            <a:avLst>
              <a:gd name="adj1" fmla="val 31201"/>
              <a:gd name="adj2" fmla="val 7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xmlns="" id="{6774ABB8-C417-B6DA-DE2A-DD440494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5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5995451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067" y="1150768"/>
            <a:ext cx="9112932" cy="5467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71067" y="2425308"/>
            <a:ext cx="1897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Quintessence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9268" y="4152408"/>
            <a:ext cx="12539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Phantom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2668" y="858667"/>
            <a:ext cx="9828953" cy="5549053"/>
            <a:chOff x="444500" y="644000"/>
            <a:chExt cx="7371715" cy="41617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404" y="4639200"/>
              <a:ext cx="2260215" cy="1662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500" y="644000"/>
              <a:ext cx="1564093" cy="21907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193E37-A210-E092-F9F0-D738490DE3A4}"/>
              </a:ext>
            </a:extLst>
          </p:cNvPr>
          <p:cNvSpPr txBox="1"/>
          <p:nvPr/>
        </p:nvSpPr>
        <p:spPr>
          <a:xfrm>
            <a:off x="6626915" y="41521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E. Fazzaria, </a:t>
            </a:r>
            <a:r>
              <a:rPr lang="it-IT" b="1" dirty="0"/>
              <a:t>M. G. Dainotti, </a:t>
            </a:r>
            <a:r>
              <a:rPr lang="it-IT" dirty="0"/>
              <a:t>G. Montani, A. Melchiorri</a:t>
            </a:r>
            <a:endParaRPr lang="en-US" dirty="0"/>
          </a:p>
        </p:txBody>
      </p:sp>
      <p:sp>
        <p:nvSpPr>
          <p:cNvPr id="12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476033" y="885025"/>
            <a:ext cx="1944793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762221-E5E3-768E-BED5-ECBD11E151CA}"/>
              </a:ext>
            </a:extLst>
          </p:cNvPr>
          <p:cNvSpPr/>
          <p:nvPr/>
        </p:nvSpPr>
        <p:spPr>
          <a:xfrm>
            <a:off x="11032435" y="1441174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50867" y="809334"/>
            <a:ext cx="10771293" cy="5681980"/>
            <a:chOff x="263150" y="607000"/>
            <a:chExt cx="8078470" cy="4261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150" y="1148123"/>
              <a:ext cx="7552474" cy="37203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13900" y="616525"/>
              <a:ext cx="1218565" cy="513715"/>
            </a:xfrm>
            <a:custGeom>
              <a:avLst/>
              <a:gdLst/>
              <a:ahLst/>
              <a:cxnLst/>
              <a:rect l="l" t="t" r="r" b="b"/>
              <a:pathLst>
                <a:path w="1218565" h="513715">
                  <a:moveTo>
                    <a:pt x="0" y="256649"/>
                  </a:moveTo>
                  <a:lnTo>
                    <a:pt x="3573" y="228685"/>
                  </a:lnTo>
                  <a:lnTo>
                    <a:pt x="14046" y="201592"/>
                  </a:lnTo>
                  <a:lnTo>
                    <a:pt x="54204" y="150650"/>
                  </a:lnTo>
                  <a:lnTo>
                    <a:pt x="117501" y="105075"/>
                  </a:lnTo>
                  <a:lnTo>
                    <a:pt x="156898" y="84692"/>
                  </a:lnTo>
                  <a:lnTo>
                    <a:pt x="200966" y="66121"/>
                  </a:lnTo>
                  <a:lnTo>
                    <a:pt x="249332" y="49518"/>
                  </a:lnTo>
                  <a:lnTo>
                    <a:pt x="301625" y="35040"/>
                  </a:lnTo>
                  <a:lnTo>
                    <a:pt x="357475" y="22843"/>
                  </a:lnTo>
                  <a:lnTo>
                    <a:pt x="416508" y="13084"/>
                  </a:lnTo>
                  <a:lnTo>
                    <a:pt x="478355" y="5919"/>
                  </a:lnTo>
                  <a:lnTo>
                    <a:pt x="542642" y="1505"/>
                  </a:lnTo>
                  <a:lnTo>
                    <a:pt x="608999" y="0"/>
                  </a:lnTo>
                  <a:lnTo>
                    <a:pt x="675357" y="1505"/>
                  </a:lnTo>
                  <a:lnTo>
                    <a:pt x="739644" y="5919"/>
                  </a:lnTo>
                  <a:lnTo>
                    <a:pt x="801491" y="13084"/>
                  </a:lnTo>
                  <a:lnTo>
                    <a:pt x="860524" y="22843"/>
                  </a:lnTo>
                  <a:lnTo>
                    <a:pt x="916373" y="35040"/>
                  </a:lnTo>
                  <a:lnTo>
                    <a:pt x="968667" y="49518"/>
                  </a:lnTo>
                  <a:lnTo>
                    <a:pt x="1017033" y="66121"/>
                  </a:lnTo>
                  <a:lnTo>
                    <a:pt x="1061101" y="84692"/>
                  </a:lnTo>
                  <a:lnTo>
                    <a:pt x="1100498" y="105075"/>
                  </a:lnTo>
                  <a:lnTo>
                    <a:pt x="1134853" y="127113"/>
                  </a:lnTo>
                  <a:lnTo>
                    <a:pt x="1186952" y="175528"/>
                  </a:lnTo>
                  <a:lnTo>
                    <a:pt x="1214426" y="228685"/>
                  </a:lnTo>
                  <a:lnTo>
                    <a:pt x="1217999" y="256649"/>
                  </a:lnTo>
                  <a:lnTo>
                    <a:pt x="1203953" y="311707"/>
                  </a:lnTo>
                  <a:lnTo>
                    <a:pt x="1163795" y="362649"/>
                  </a:lnTo>
                  <a:lnTo>
                    <a:pt x="1100498" y="408224"/>
                  </a:lnTo>
                  <a:lnTo>
                    <a:pt x="1061101" y="428607"/>
                  </a:lnTo>
                  <a:lnTo>
                    <a:pt x="1017033" y="447178"/>
                  </a:lnTo>
                  <a:lnTo>
                    <a:pt x="968667" y="463781"/>
                  </a:lnTo>
                  <a:lnTo>
                    <a:pt x="916373" y="478259"/>
                  </a:lnTo>
                  <a:lnTo>
                    <a:pt x="860524" y="490456"/>
                  </a:lnTo>
                  <a:lnTo>
                    <a:pt x="801491" y="500215"/>
                  </a:lnTo>
                  <a:lnTo>
                    <a:pt x="739644" y="507380"/>
                  </a:lnTo>
                  <a:lnTo>
                    <a:pt x="675357" y="511794"/>
                  </a:lnTo>
                  <a:lnTo>
                    <a:pt x="608999" y="513299"/>
                  </a:lnTo>
                  <a:lnTo>
                    <a:pt x="542642" y="511794"/>
                  </a:lnTo>
                  <a:lnTo>
                    <a:pt x="478355" y="507380"/>
                  </a:lnTo>
                  <a:lnTo>
                    <a:pt x="416508" y="500215"/>
                  </a:lnTo>
                  <a:lnTo>
                    <a:pt x="357475" y="490456"/>
                  </a:lnTo>
                  <a:lnTo>
                    <a:pt x="301625" y="478259"/>
                  </a:lnTo>
                  <a:lnTo>
                    <a:pt x="249332" y="463781"/>
                  </a:lnTo>
                  <a:lnTo>
                    <a:pt x="200966" y="447178"/>
                  </a:lnTo>
                  <a:lnTo>
                    <a:pt x="156898" y="428607"/>
                  </a:lnTo>
                  <a:lnTo>
                    <a:pt x="117501" y="408224"/>
                  </a:lnTo>
                  <a:lnTo>
                    <a:pt x="83146" y="386186"/>
                  </a:lnTo>
                  <a:lnTo>
                    <a:pt x="31047" y="337771"/>
                  </a:lnTo>
                  <a:lnTo>
                    <a:pt x="3573" y="284614"/>
                  </a:lnTo>
                  <a:lnTo>
                    <a:pt x="0" y="256649"/>
                  </a:lnTo>
                  <a:close/>
                </a:path>
              </a:pathLst>
            </a:custGeom>
            <a:ln w="19049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 rot="18960000">
            <a:off x="2026706" y="2244081"/>
            <a:ext cx="202710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400"/>
              </a:lnSpc>
            </a:pPr>
            <a:r>
              <a:rPr sz="2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Quintessence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1200000">
            <a:off x="2299642" y="5384180"/>
            <a:ext cx="134149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380"/>
              </a:lnSpc>
            </a:pPr>
            <a:r>
              <a:rPr sz="2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Phantom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5601" y="980066"/>
            <a:ext cx="10413153" cy="5427980"/>
            <a:chOff x="311700" y="735049"/>
            <a:chExt cx="7809865" cy="40709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4052" y="735049"/>
              <a:ext cx="3867113" cy="2762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5404" y="4639200"/>
              <a:ext cx="2260215" cy="1662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700" y="745362"/>
              <a:ext cx="1971212" cy="2555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FEAB81-58A8-A520-C4A0-3F9198812F7D}"/>
              </a:ext>
            </a:extLst>
          </p:cNvPr>
          <p:cNvSpPr/>
          <p:nvPr/>
        </p:nvSpPr>
        <p:spPr>
          <a:xfrm>
            <a:off x="11032435" y="1441174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94801" y="325585"/>
            <a:ext cx="7793849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3"/>
            <a:ext cx="12177607" cy="5675207"/>
            <a:chOff x="11356" y="695904"/>
            <a:chExt cx="9133205" cy="42564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924" y="788325"/>
              <a:ext cx="5586249" cy="41638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92568" y="2054436"/>
            <a:ext cx="225467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Quintessence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37142" y="889950"/>
            <a:ext cx="4623647" cy="4191847"/>
            <a:chOff x="2202856" y="667462"/>
            <a:chExt cx="3467735" cy="3143885"/>
          </a:xfrm>
        </p:grpSpPr>
        <p:sp>
          <p:nvSpPr>
            <p:cNvPr id="9" name="object 9"/>
            <p:cNvSpPr/>
            <p:nvPr/>
          </p:nvSpPr>
          <p:spPr>
            <a:xfrm>
              <a:off x="2217143" y="1474621"/>
              <a:ext cx="887730" cy="2322830"/>
            </a:xfrm>
            <a:custGeom>
              <a:avLst/>
              <a:gdLst/>
              <a:ahLst/>
              <a:cxnLst/>
              <a:rect l="l" t="t" r="r" b="b"/>
              <a:pathLst>
                <a:path w="887730" h="2322829">
                  <a:moveTo>
                    <a:pt x="41248" y="1096248"/>
                  </a:moveTo>
                  <a:lnTo>
                    <a:pt x="52922" y="1028237"/>
                  </a:lnTo>
                  <a:lnTo>
                    <a:pt x="65770" y="961480"/>
                  </a:lnTo>
                  <a:lnTo>
                    <a:pt x="79738" y="896078"/>
                  </a:lnTo>
                  <a:lnTo>
                    <a:pt x="94770" y="832135"/>
                  </a:lnTo>
                  <a:lnTo>
                    <a:pt x="110810" y="769752"/>
                  </a:lnTo>
                  <a:lnTo>
                    <a:pt x="127803" y="709033"/>
                  </a:lnTo>
                  <a:lnTo>
                    <a:pt x="145694" y="650081"/>
                  </a:lnTo>
                  <a:lnTo>
                    <a:pt x="164428" y="592997"/>
                  </a:lnTo>
                  <a:lnTo>
                    <a:pt x="183950" y="537884"/>
                  </a:lnTo>
                  <a:lnTo>
                    <a:pt x="204203" y="484846"/>
                  </a:lnTo>
                  <a:lnTo>
                    <a:pt x="225133" y="433984"/>
                  </a:lnTo>
                  <a:lnTo>
                    <a:pt x="246685" y="385402"/>
                  </a:lnTo>
                  <a:lnTo>
                    <a:pt x="268802" y="339202"/>
                  </a:lnTo>
                  <a:lnTo>
                    <a:pt x="291431" y="295487"/>
                  </a:lnTo>
                  <a:lnTo>
                    <a:pt x="314515" y="254359"/>
                  </a:lnTo>
                  <a:lnTo>
                    <a:pt x="337999" y="215921"/>
                  </a:lnTo>
                  <a:lnTo>
                    <a:pt x="361828" y="180276"/>
                  </a:lnTo>
                  <a:lnTo>
                    <a:pt x="385947" y="147526"/>
                  </a:lnTo>
                  <a:lnTo>
                    <a:pt x="410300" y="117774"/>
                  </a:lnTo>
                  <a:lnTo>
                    <a:pt x="459488" y="67674"/>
                  </a:lnTo>
                  <a:lnTo>
                    <a:pt x="508950" y="30797"/>
                  </a:lnTo>
                  <a:lnTo>
                    <a:pt x="558243" y="7966"/>
                  </a:lnTo>
                  <a:lnTo>
                    <a:pt x="606924" y="0"/>
                  </a:lnTo>
                  <a:lnTo>
                    <a:pt x="630898" y="1848"/>
                  </a:lnTo>
                  <a:lnTo>
                    <a:pt x="691928" y="26512"/>
                  </a:lnTo>
                  <a:lnTo>
                    <a:pt x="746306" y="78858"/>
                  </a:lnTo>
                  <a:lnTo>
                    <a:pt x="770728" y="114953"/>
                  </a:lnTo>
                  <a:lnTo>
                    <a:pt x="793159" y="157420"/>
                  </a:lnTo>
                  <a:lnTo>
                    <a:pt x="813490" y="206076"/>
                  </a:lnTo>
                  <a:lnTo>
                    <a:pt x="831612" y="260736"/>
                  </a:lnTo>
                  <a:lnTo>
                    <a:pt x="847416" y="321219"/>
                  </a:lnTo>
                  <a:lnTo>
                    <a:pt x="860793" y="387340"/>
                  </a:lnTo>
                  <a:lnTo>
                    <a:pt x="867454" y="428593"/>
                  </a:lnTo>
                  <a:lnTo>
                    <a:pt x="873169" y="471263"/>
                  </a:lnTo>
                  <a:lnTo>
                    <a:pt x="877941" y="515267"/>
                  </a:lnTo>
                  <a:lnTo>
                    <a:pt x="881771" y="560526"/>
                  </a:lnTo>
                  <a:lnTo>
                    <a:pt x="884660" y="606958"/>
                  </a:lnTo>
                  <a:lnTo>
                    <a:pt x="886610" y="654483"/>
                  </a:lnTo>
                  <a:lnTo>
                    <a:pt x="887621" y="703018"/>
                  </a:lnTo>
                  <a:lnTo>
                    <a:pt x="887696" y="752484"/>
                  </a:lnTo>
                  <a:lnTo>
                    <a:pt x="886835" y="802798"/>
                  </a:lnTo>
                  <a:lnTo>
                    <a:pt x="885041" y="853880"/>
                  </a:lnTo>
                  <a:lnTo>
                    <a:pt x="882314" y="905649"/>
                  </a:lnTo>
                  <a:lnTo>
                    <a:pt x="878656" y="958024"/>
                  </a:lnTo>
                  <a:lnTo>
                    <a:pt x="874068" y="1010924"/>
                  </a:lnTo>
                  <a:lnTo>
                    <a:pt x="868552" y="1064267"/>
                  </a:lnTo>
                  <a:lnTo>
                    <a:pt x="862109" y="1117973"/>
                  </a:lnTo>
                  <a:lnTo>
                    <a:pt x="854741" y="1171960"/>
                  </a:lnTo>
                  <a:lnTo>
                    <a:pt x="846448" y="1226148"/>
                  </a:lnTo>
                  <a:lnTo>
                    <a:pt x="834774" y="1294158"/>
                  </a:lnTo>
                  <a:lnTo>
                    <a:pt x="821925" y="1360915"/>
                  </a:lnTo>
                  <a:lnTo>
                    <a:pt x="807957" y="1426317"/>
                  </a:lnTo>
                  <a:lnTo>
                    <a:pt x="792926" y="1490261"/>
                  </a:lnTo>
                  <a:lnTo>
                    <a:pt x="776886" y="1552643"/>
                  </a:lnTo>
                  <a:lnTo>
                    <a:pt x="759892" y="1613362"/>
                  </a:lnTo>
                  <a:lnTo>
                    <a:pt x="742001" y="1672315"/>
                  </a:lnTo>
                  <a:lnTo>
                    <a:pt x="723267" y="1729399"/>
                  </a:lnTo>
                  <a:lnTo>
                    <a:pt x="703746" y="1784511"/>
                  </a:lnTo>
                  <a:lnTo>
                    <a:pt x="683493" y="1837550"/>
                  </a:lnTo>
                  <a:lnTo>
                    <a:pt x="662562" y="1888411"/>
                  </a:lnTo>
                  <a:lnTo>
                    <a:pt x="641011" y="1936993"/>
                  </a:lnTo>
                  <a:lnTo>
                    <a:pt x="618893" y="1983193"/>
                  </a:lnTo>
                  <a:lnTo>
                    <a:pt x="596265" y="2026909"/>
                  </a:lnTo>
                  <a:lnTo>
                    <a:pt x="573181" y="2068037"/>
                  </a:lnTo>
                  <a:lnTo>
                    <a:pt x="549696" y="2106475"/>
                  </a:lnTo>
                  <a:lnTo>
                    <a:pt x="525867" y="2142120"/>
                  </a:lnTo>
                  <a:lnTo>
                    <a:pt x="501748" y="2174870"/>
                  </a:lnTo>
                  <a:lnTo>
                    <a:pt x="477395" y="2204622"/>
                  </a:lnTo>
                  <a:lnTo>
                    <a:pt x="428207" y="2254722"/>
                  </a:lnTo>
                  <a:lnTo>
                    <a:pt x="378746" y="2291598"/>
                  </a:lnTo>
                  <a:lnTo>
                    <a:pt x="329453" y="2314430"/>
                  </a:lnTo>
                  <a:lnTo>
                    <a:pt x="280771" y="2322396"/>
                  </a:lnTo>
                  <a:lnTo>
                    <a:pt x="256798" y="2320548"/>
                  </a:lnTo>
                  <a:lnTo>
                    <a:pt x="195767" y="2295884"/>
                  </a:lnTo>
                  <a:lnTo>
                    <a:pt x="141389" y="2243538"/>
                  </a:lnTo>
                  <a:lnTo>
                    <a:pt x="116968" y="2207442"/>
                  </a:lnTo>
                  <a:lnTo>
                    <a:pt x="94537" y="2164975"/>
                  </a:lnTo>
                  <a:lnTo>
                    <a:pt x="74206" y="2116320"/>
                  </a:lnTo>
                  <a:lnTo>
                    <a:pt x="56083" y="2061660"/>
                  </a:lnTo>
                  <a:lnTo>
                    <a:pt x="40279" y="2001177"/>
                  </a:lnTo>
                  <a:lnTo>
                    <a:pt x="26902" y="1935056"/>
                  </a:lnTo>
                  <a:lnTo>
                    <a:pt x="20242" y="1893803"/>
                  </a:lnTo>
                  <a:lnTo>
                    <a:pt x="14526" y="1851133"/>
                  </a:lnTo>
                  <a:lnTo>
                    <a:pt x="9754" y="1807128"/>
                  </a:lnTo>
                  <a:lnTo>
                    <a:pt x="5924" y="1761869"/>
                  </a:lnTo>
                  <a:lnTo>
                    <a:pt x="3035" y="1715437"/>
                  </a:lnTo>
                  <a:lnTo>
                    <a:pt x="1086" y="1667913"/>
                  </a:lnTo>
                  <a:lnTo>
                    <a:pt x="74" y="1619377"/>
                  </a:lnTo>
                  <a:lnTo>
                    <a:pt x="0" y="1569912"/>
                  </a:lnTo>
                  <a:lnTo>
                    <a:pt x="860" y="1519598"/>
                  </a:lnTo>
                  <a:lnTo>
                    <a:pt x="2654" y="1468515"/>
                  </a:lnTo>
                  <a:lnTo>
                    <a:pt x="5381" y="1416746"/>
                  </a:lnTo>
                  <a:lnTo>
                    <a:pt x="9039" y="1364371"/>
                  </a:lnTo>
                  <a:lnTo>
                    <a:pt x="13627" y="1311472"/>
                  </a:lnTo>
                  <a:lnTo>
                    <a:pt x="19143" y="1258129"/>
                  </a:lnTo>
                  <a:lnTo>
                    <a:pt x="25586" y="1204423"/>
                  </a:lnTo>
                  <a:lnTo>
                    <a:pt x="32955" y="1150435"/>
                  </a:lnTo>
                  <a:lnTo>
                    <a:pt x="41248" y="1096248"/>
                  </a:lnTo>
                  <a:close/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0650" y="667462"/>
              <a:ext cx="2419349" cy="25717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6305BB-AB20-1FF2-3A62-04AB0ECB9A1E}"/>
              </a:ext>
            </a:extLst>
          </p:cNvPr>
          <p:cNvSpPr/>
          <p:nvPr/>
        </p:nvSpPr>
        <p:spPr>
          <a:xfrm>
            <a:off x="10904106" y="224251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932517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94801" y="325585"/>
            <a:ext cx="7793849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3"/>
            <a:ext cx="12177607" cy="5675207"/>
            <a:chOff x="11356" y="695904"/>
            <a:chExt cx="9133205" cy="42564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924" y="788325"/>
              <a:ext cx="5586249" cy="4163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90521" y="1476010"/>
              <a:ext cx="1368425" cy="2204720"/>
            </a:xfrm>
            <a:custGeom>
              <a:avLst/>
              <a:gdLst/>
              <a:ahLst/>
              <a:cxnLst/>
              <a:rect l="l" t="t" r="r" b="b"/>
              <a:pathLst>
                <a:path w="1368425" h="2204720">
                  <a:moveTo>
                    <a:pt x="319227" y="1296898"/>
                  </a:moveTo>
                  <a:lnTo>
                    <a:pt x="286966" y="1235007"/>
                  </a:lnTo>
                  <a:lnTo>
                    <a:pt x="256320" y="1173412"/>
                  </a:lnTo>
                  <a:lnTo>
                    <a:pt x="227308" y="1112221"/>
                  </a:lnTo>
                  <a:lnTo>
                    <a:pt x="199948" y="1051542"/>
                  </a:lnTo>
                  <a:lnTo>
                    <a:pt x="174257" y="991484"/>
                  </a:lnTo>
                  <a:lnTo>
                    <a:pt x="150254" y="932154"/>
                  </a:lnTo>
                  <a:lnTo>
                    <a:pt x="127956" y="873661"/>
                  </a:lnTo>
                  <a:lnTo>
                    <a:pt x="107382" y="816112"/>
                  </a:lnTo>
                  <a:lnTo>
                    <a:pt x="88550" y="759616"/>
                  </a:lnTo>
                  <a:lnTo>
                    <a:pt x="71478" y="704280"/>
                  </a:lnTo>
                  <a:lnTo>
                    <a:pt x="56184" y="650213"/>
                  </a:lnTo>
                  <a:lnTo>
                    <a:pt x="42686" y="597523"/>
                  </a:lnTo>
                  <a:lnTo>
                    <a:pt x="31001" y="546317"/>
                  </a:lnTo>
                  <a:lnTo>
                    <a:pt x="21149" y="496704"/>
                  </a:lnTo>
                  <a:lnTo>
                    <a:pt x="13147" y="448791"/>
                  </a:lnTo>
                  <a:lnTo>
                    <a:pt x="7013" y="402688"/>
                  </a:lnTo>
                  <a:lnTo>
                    <a:pt x="2765" y="358501"/>
                  </a:lnTo>
                  <a:lnTo>
                    <a:pt x="421" y="316339"/>
                  </a:lnTo>
                  <a:lnTo>
                    <a:pt x="0" y="276310"/>
                  </a:lnTo>
                  <a:lnTo>
                    <a:pt x="1518" y="238522"/>
                  </a:lnTo>
                  <a:lnTo>
                    <a:pt x="10449" y="170101"/>
                  </a:lnTo>
                  <a:lnTo>
                    <a:pt x="27357" y="111940"/>
                  </a:lnTo>
                  <a:lnTo>
                    <a:pt x="52387" y="64904"/>
                  </a:lnTo>
                  <a:lnTo>
                    <a:pt x="85684" y="29856"/>
                  </a:lnTo>
                  <a:lnTo>
                    <a:pt x="105477" y="17098"/>
                  </a:lnTo>
                  <a:lnTo>
                    <a:pt x="136191" y="5098"/>
                  </a:lnTo>
                  <a:lnTo>
                    <a:pt x="170121" y="0"/>
                  </a:lnTo>
                  <a:lnTo>
                    <a:pt x="207067" y="1717"/>
                  </a:lnTo>
                  <a:lnTo>
                    <a:pt x="246823" y="10164"/>
                  </a:lnTo>
                  <a:lnTo>
                    <a:pt x="289188" y="25257"/>
                  </a:lnTo>
                  <a:lnTo>
                    <a:pt x="333958" y="46908"/>
                  </a:lnTo>
                  <a:lnTo>
                    <a:pt x="380931" y="75033"/>
                  </a:lnTo>
                  <a:lnTo>
                    <a:pt x="429903" y="109546"/>
                  </a:lnTo>
                  <a:lnTo>
                    <a:pt x="480671" y="150361"/>
                  </a:lnTo>
                  <a:lnTo>
                    <a:pt x="533033" y="197393"/>
                  </a:lnTo>
                  <a:lnTo>
                    <a:pt x="564344" y="227777"/>
                  </a:lnTo>
                  <a:lnTo>
                    <a:pt x="595786" y="259931"/>
                  </a:lnTo>
                  <a:lnTo>
                    <a:pt x="627308" y="293784"/>
                  </a:lnTo>
                  <a:lnTo>
                    <a:pt x="658861" y="329269"/>
                  </a:lnTo>
                  <a:lnTo>
                    <a:pt x="690394" y="366317"/>
                  </a:lnTo>
                  <a:lnTo>
                    <a:pt x="721858" y="404859"/>
                  </a:lnTo>
                  <a:lnTo>
                    <a:pt x="753203" y="444826"/>
                  </a:lnTo>
                  <a:lnTo>
                    <a:pt x="784379" y="486151"/>
                  </a:lnTo>
                  <a:lnTo>
                    <a:pt x="815336" y="528763"/>
                  </a:lnTo>
                  <a:lnTo>
                    <a:pt x="846024" y="572595"/>
                  </a:lnTo>
                  <a:lnTo>
                    <a:pt x="876394" y="617578"/>
                  </a:lnTo>
                  <a:lnTo>
                    <a:pt x="906395" y="663643"/>
                  </a:lnTo>
                  <a:lnTo>
                    <a:pt x="935977" y="710721"/>
                  </a:lnTo>
                  <a:lnTo>
                    <a:pt x="965092" y="758745"/>
                  </a:lnTo>
                  <a:lnTo>
                    <a:pt x="993688" y="807644"/>
                  </a:lnTo>
                  <a:lnTo>
                    <a:pt x="1021717" y="857352"/>
                  </a:lnTo>
                  <a:lnTo>
                    <a:pt x="1049127" y="907798"/>
                  </a:lnTo>
                  <a:lnTo>
                    <a:pt x="1081388" y="969689"/>
                  </a:lnTo>
                  <a:lnTo>
                    <a:pt x="1112034" y="1031285"/>
                  </a:lnTo>
                  <a:lnTo>
                    <a:pt x="1141046" y="1092475"/>
                  </a:lnTo>
                  <a:lnTo>
                    <a:pt x="1168406" y="1153154"/>
                  </a:lnTo>
                  <a:lnTo>
                    <a:pt x="1194097" y="1213212"/>
                  </a:lnTo>
                  <a:lnTo>
                    <a:pt x="1218100" y="1272542"/>
                  </a:lnTo>
                  <a:lnTo>
                    <a:pt x="1240398" y="1331035"/>
                  </a:lnTo>
                  <a:lnTo>
                    <a:pt x="1260972" y="1388584"/>
                  </a:lnTo>
                  <a:lnTo>
                    <a:pt x="1279804" y="1445080"/>
                  </a:lnTo>
                  <a:lnTo>
                    <a:pt x="1296876" y="1500416"/>
                  </a:lnTo>
                  <a:lnTo>
                    <a:pt x="1312170" y="1554483"/>
                  </a:lnTo>
                  <a:lnTo>
                    <a:pt x="1325668" y="1607174"/>
                  </a:lnTo>
                  <a:lnTo>
                    <a:pt x="1337353" y="1658379"/>
                  </a:lnTo>
                  <a:lnTo>
                    <a:pt x="1347205" y="1707993"/>
                  </a:lnTo>
                  <a:lnTo>
                    <a:pt x="1355207" y="1755905"/>
                  </a:lnTo>
                  <a:lnTo>
                    <a:pt x="1361341" y="1802009"/>
                  </a:lnTo>
                  <a:lnTo>
                    <a:pt x="1365589" y="1846195"/>
                  </a:lnTo>
                  <a:lnTo>
                    <a:pt x="1367933" y="1888357"/>
                  </a:lnTo>
                  <a:lnTo>
                    <a:pt x="1368355" y="1928386"/>
                  </a:lnTo>
                  <a:lnTo>
                    <a:pt x="1366836" y="1966174"/>
                  </a:lnTo>
                  <a:lnTo>
                    <a:pt x="1357905" y="2034595"/>
                  </a:lnTo>
                  <a:lnTo>
                    <a:pt x="1340997" y="2092756"/>
                  </a:lnTo>
                  <a:lnTo>
                    <a:pt x="1315967" y="2139793"/>
                  </a:lnTo>
                  <a:lnTo>
                    <a:pt x="1282670" y="2174840"/>
                  </a:lnTo>
                  <a:lnTo>
                    <a:pt x="1262877" y="2187598"/>
                  </a:lnTo>
                  <a:lnTo>
                    <a:pt x="1232163" y="2199598"/>
                  </a:lnTo>
                  <a:lnTo>
                    <a:pt x="1198233" y="2204697"/>
                  </a:lnTo>
                  <a:lnTo>
                    <a:pt x="1161287" y="2202979"/>
                  </a:lnTo>
                  <a:lnTo>
                    <a:pt x="1121531" y="2194532"/>
                  </a:lnTo>
                  <a:lnTo>
                    <a:pt x="1079166" y="2179439"/>
                  </a:lnTo>
                  <a:lnTo>
                    <a:pt x="1034395" y="2157788"/>
                  </a:lnTo>
                  <a:lnTo>
                    <a:pt x="987423" y="2129663"/>
                  </a:lnTo>
                  <a:lnTo>
                    <a:pt x="938451" y="2095150"/>
                  </a:lnTo>
                  <a:lnTo>
                    <a:pt x="887683" y="2054335"/>
                  </a:lnTo>
                  <a:lnTo>
                    <a:pt x="835321" y="2007303"/>
                  </a:lnTo>
                  <a:lnTo>
                    <a:pt x="804009" y="1976919"/>
                  </a:lnTo>
                  <a:lnTo>
                    <a:pt x="772568" y="1944765"/>
                  </a:lnTo>
                  <a:lnTo>
                    <a:pt x="741046" y="1910912"/>
                  </a:lnTo>
                  <a:lnTo>
                    <a:pt x="709493" y="1875427"/>
                  </a:lnTo>
                  <a:lnTo>
                    <a:pt x="677960" y="1838379"/>
                  </a:lnTo>
                  <a:lnTo>
                    <a:pt x="646496" y="1799837"/>
                  </a:lnTo>
                  <a:lnTo>
                    <a:pt x="615151" y="1759870"/>
                  </a:lnTo>
                  <a:lnTo>
                    <a:pt x="583975" y="1718546"/>
                  </a:lnTo>
                  <a:lnTo>
                    <a:pt x="553018" y="1675933"/>
                  </a:lnTo>
                  <a:lnTo>
                    <a:pt x="522330" y="1632101"/>
                  </a:lnTo>
                  <a:lnTo>
                    <a:pt x="491960" y="1587118"/>
                  </a:lnTo>
                  <a:lnTo>
                    <a:pt x="461959" y="1541053"/>
                  </a:lnTo>
                  <a:lnTo>
                    <a:pt x="432376" y="1493975"/>
                  </a:lnTo>
                  <a:lnTo>
                    <a:pt x="403262" y="1445951"/>
                  </a:lnTo>
                  <a:lnTo>
                    <a:pt x="374666" y="1397052"/>
                  </a:lnTo>
                  <a:lnTo>
                    <a:pt x="346637" y="1347344"/>
                  </a:lnTo>
                  <a:lnTo>
                    <a:pt x="319227" y="1296898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92568" y="2054436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667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Phantom</a:t>
            </a:r>
            <a:endParaRPr sz="26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37142" y="889950"/>
            <a:ext cx="4623647" cy="4191847"/>
            <a:chOff x="2202856" y="667462"/>
            <a:chExt cx="3467735" cy="3143885"/>
          </a:xfrm>
        </p:grpSpPr>
        <p:sp>
          <p:nvSpPr>
            <p:cNvPr id="10" name="object 10"/>
            <p:cNvSpPr/>
            <p:nvPr/>
          </p:nvSpPr>
          <p:spPr>
            <a:xfrm>
              <a:off x="2217143" y="1474621"/>
              <a:ext cx="887730" cy="2322830"/>
            </a:xfrm>
            <a:custGeom>
              <a:avLst/>
              <a:gdLst/>
              <a:ahLst/>
              <a:cxnLst/>
              <a:rect l="l" t="t" r="r" b="b"/>
              <a:pathLst>
                <a:path w="887730" h="2322829">
                  <a:moveTo>
                    <a:pt x="41248" y="1096248"/>
                  </a:moveTo>
                  <a:lnTo>
                    <a:pt x="52922" y="1028237"/>
                  </a:lnTo>
                  <a:lnTo>
                    <a:pt x="65770" y="961480"/>
                  </a:lnTo>
                  <a:lnTo>
                    <a:pt x="79738" y="896078"/>
                  </a:lnTo>
                  <a:lnTo>
                    <a:pt x="94770" y="832135"/>
                  </a:lnTo>
                  <a:lnTo>
                    <a:pt x="110810" y="769752"/>
                  </a:lnTo>
                  <a:lnTo>
                    <a:pt x="127803" y="709033"/>
                  </a:lnTo>
                  <a:lnTo>
                    <a:pt x="145694" y="650081"/>
                  </a:lnTo>
                  <a:lnTo>
                    <a:pt x="164428" y="592997"/>
                  </a:lnTo>
                  <a:lnTo>
                    <a:pt x="183950" y="537884"/>
                  </a:lnTo>
                  <a:lnTo>
                    <a:pt x="204203" y="484846"/>
                  </a:lnTo>
                  <a:lnTo>
                    <a:pt x="225133" y="433984"/>
                  </a:lnTo>
                  <a:lnTo>
                    <a:pt x="246685" y="385402"/>
                  </a:lnTo>
                  <a:lnTo>
                    <a:pt x="268802" y="339202"/>
                  </a:lnTo>
                  <a:lnTo>
                    <a:pt x="291431" y="295487"/>
                  </a:lnTo>
                  <a:lnTo>
                    <a:pt x="314515" y="254359"/>
                  </a:lnTo>
                  <a:lnTo>
                    <a:pt x="337999" y="215921"/>
                  </a:lnTo>
                  <a:lnTo>
                    <a:pt x="361828" y="180276"/>
                  </a:lnTo>
                  <a:lnTo>
                    <a:pt x="385947" y="147526"/>
                  </a:lnTo>
                  <a:lnTo>
                    <a:pt x="410300" y="117774"/>
                  </a:lnTo>
                  <a:lnTo>
                    <a:pt x="459488" y="67674"/>
                  </a:lnTo>
                  <a:lnTo>
                    <a:pt x="508950" y="30797"/>
                  </a:lnTo>
                  <a:lnTo>
                    <a:pt x="558243" y="7966"/>
                  </a:lnTo>
                  <a:lnTo>
                    <a:pt x="606924" y="0"/>
                  </a:lnTo>
                  <a:lnTo>
                    <a:pt x="630898" y="1848"/>
                  </a:lnTo>
                  <a:lnTo>
                    <a:pt x="691928" y="26512"/>
                  </a:lnTo>
                  <a:lnTo>
                    <a:pt x="746306" y="78858"/>
                  </a:lnTo>
                  <a:lnTo>
                    <a:pt x="770728" y="114953"/>
                  </a:lnTo>
                  <a:lnTo>
                    <a:pt x="793159" y="157420"/>
                  </a:lnTo>
                  <a:lnTo>
                    <a:pt x="813490" y="206076"/>
                  </a:lnTo>
                  <a:lnTo>
                    <a:pt x="831612" y="260736"/>
                  </a:lnTo>
                  <a:lnTo>
                    <a:pt x="847416" y="321219"/>
                  </a:lnTo>
                  <a:lnTo>
                    <a:pt x="860793" y="387340"/>
                  </a:lnTo>
                  <a:lnTo>
                    <a:pt x="867454" y="428593"/>
                  </a:lnTo>
                  <a:lnTo>
                    <a:pt x="873169" y="471263"/>
                  </a:lnTo>
                  <a:lnTo>
                    <a:pt x="877941" y="515267"/>
                  </a:lnTo>
                  <a:lnTo>
                    <a:pt x="881771" y="560526"/>
                  </a:lnTo>
                  <a:lnTo>
                    <a:pt x="884660" y="606958"/>
                  </a:lnTo>
                  <a:lnTo>
                    <a:pt x="886610" y="654483"/>
                  </a:lnTo>
                  <a:lnTo>
                    <a:pt x="887621" y="703018"/>
                  </a:lnTo>
                  <a:lnTo>
                    <a:pt x="887696" y="752484"/>
                  </a:lnTo>
                  <a:lnTo>
                    <a:pt x="886835" y="802798"/>
                  </a:lnTo>
                  <a:lnTo>
                    <a:pt x="885041" y="853880"/>
                  </a:lnTo>
                  <a:lnTo>
                    <a:pt x="882314" y="905649"/>
                  </a:lnTo>
                  <a:lnTo>
                    <a:pt x="878656" y="958024"/>
                  </a:lnTo>
                  <a:lnTo>
                    <a:pt x="874068" y="1010924"/>
                  </a:lnTo>
                  <a:lnTo>
                    <a:pt x="868552" y="1064267"/>
                  </a:lnTo>
                  <a:lnTo>
                    <a:pt x="862109" y="1117973"/>
                  </a:lnTo>
                  <a:lnTo>
                    <a:pt x="854741" y="1171960"/>
                  </a:lnTo>
                  <a:lnTo>
                    <a:pt x="846448" y="1226148"/>
                  </a:lnTo>
                  <a:lnTo>
                    <a:pt x="834774" y="1294158"/>
                  </a:lnTo>
                  <a:lnTo>
                    <a:pt x="821925" y="1360915"/>
                  </a:lnTo>
                  <a:lnTo>
                    <a:pt x="807957" y="1426317"/>
                  </a:lnTo>
                  <a:lnTo>
                    <a:pt x="792926" y="1490261"/>
                  </a:lnTo>
                  <a:lnTo>
                    <a:pt x="776886" y="1552643"/>
                  </a:lnTo>
                  <a:lnTo>
                    <a:pt x="759892" y="1613362"/>
                  </a:lnTo>
                  <a:lnTo>
                    <a:pt x="742001" y="1672315"/>
                  </a:lnTo>
                  <a:lnTo>
                    <a:pt x="723267" y="1729399"/>
                  </a:lnTo>
                  <a:lnTo>
                    <a:pt x="703746" y="1784511"/>
                  </a:lnTo>
                  <a:lnTo>
                    <a:pt x="683493" y="1837550"/>
                  </a:lnTo>
                  <a:lnTo>
                    <a:pt x="662562" y="1888411"/>
                  </a:lnTo>
                  <a:lnTo>
                    <a:pt x="641011" y="1936993"/>
                  </a:lnTo>
                  <a:lnTo>
                    <a:pt x="618893" y="1983193"/>
                  </a:lnTo>
                  <a:lnTo>
                    <a:pt x="596265" y="2026909"/>
                  </a:lnTo>
                  <a:lnTo>
                    <a:pt x="573181" y="2068037"/>
                  </a:lnTo>
                  <a:lnTo>
                    <a:pt x="549696" y="2106475"/>
                  </a:lnTo>
                  <a:lnTo>
                    <a:pt x="525867" y="2142120"/>
                  </a:lnTo>
                  <a:lnTo>
                    <a:pt x="501748" y="2174870"/>
                  </a:lnTo>
                  <a:lnTo>
                    <a:pt x="477395" y="2204622"/>
                  </a:lnTo>
                  <a:lnTo>
                    <a:pt x="428207" y="2254722"/>
                  </a:lnTo>
                  <a:lnTo>
                    <a:pt x="378746" y="2291598"/>
                  </a:lnTo>
                  <a:lnTo>
                    <a:pt x="329453" y="2314430"/>
                  </a:lnTo>
                  <a:lnTo>
                    <a:pt x="280771" y="2322396"/>
                  </a:lnTo>
                  <a:lnTo>
                    <a:pt x="256798" y="2320548"/>
                  </a:lnTo>
                  <a:lnTo>
                    <a:pt x="195767" y="2295884"/>
                  </a:lnTo>
                  <a:lnTo>
                    <a:pt x="141389" y="2243538"/>
                  </a:lnTo>
                  <a:lnTo>
                    <a:pt x="116968" y="2207442"/>
                  </a:lnTo>
                  <a:lnTo>
                    <a:pt x="94537" y="2164975"/>
                  </a:lnTo>
                  <a:lnTo>
                    <a:pt x="74206" y="2116320"/>
                  </a:lnTo>
                  <a:lnTo>
                    <a:pt x="56083" y="2061660"/>
                  </a:lnTo>
                  <a:lnTo>
                    <a:pt x="40279" y="2001177"/>
                  </a:lnTo>
                  <a:lnTo>
                    <a:pt x="26902" y="1935056"/>
                  </a:lnTo>
                  <a:lnTo>
                    <a:pt x="20242" y="1893803"/>
                  </a:lnTo>
                  <a:lnTo>
                    <a:pt x="14526" y="1851133"/>
                  </a:lnTo>
                  <a:lnTo>
                    <a:pt x="9754" y="1807128"/>
                  </a:lnTo>
                  <a:lnTo>
                    <a:pt x="5924" y="1761869"/>
                  </a:lnTo>
                  <a:lnTo>
                    <a:pt x="3035" y="1715437"/>
                  </a:lnTo>
                  <a:lnTo>
                    <a:pt x="1086" y="1667913"/>
                  </a:lnTo>
                  <a:lnTo>
                    <a:pt x="74" y="1619377"/>
                  </a:lnTo>
                  <a:lnTo>
                    <a:pt x="0" y="1569912"/>
                  </a:lnTo>
                  <a:lnTo>
                    <a:pt x="860" y="1519598"/>
                  </a:lnTo>
                  <a:lnTo>
                    <a:pt x="2654" y="1468515"/>
                  </a:lnTo>
                  <a:lnTo>
                    <a:pt x="5381" y="1416746"/>
                  </a:lnTo>
                  <a:lnTo>
                    <a:pt x="9039" y="1364371"/>
                  </a:lnTo>
                  <a:lnTo>
                    <a:pt x="13627" y="1311472"/>
                  </a:lnTo>
                  <a:lnTo>
                    <a:pt x="19143" y="1258129"/>
                  </a:lnTo>
                  <a:lnTo>
                    <a:pt x="25586" y="1204423"/>
                  </a:lnTo>
                  <a:lnTo>
                    <a:pt x="32955" y="1150435"/>
                  </a:lnTo>
                  <a:lnTo>
                    <a:pt x="41248" y="1096248"/>
                  </a:lnTo>
                  <a:close/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0650" y="667462"/>
              <a:ext cx="2419349" cy="2571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58B14EA8-6C7D-481B-DE46-ED86032263DB}"/>
              </a:ext>
            </a:extLst>
          </p:cNvPr>
          <p:cNvSpPr txBox="1"/>
          <p:nvPr/>
        </p:nvSpPr>
        <p:spPr>
          <a:xfrm>
            <a:off x="494801" y="2054436"/>
            <a:ext cx="225467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Quintessence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5014AA-CC69-1940-C658-C0D532CBF7D6}"/>
              </a:ext>
            </a:extLst>
          </p:cNvPr>
          <p:cNvSpPr/>
          <p:nvPr/>
        </p:nvSpPr>
        <p:spPr>
          <a:xfrm>
            <a:off x="10942983" y="263212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699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099057" cy="46969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299" y="744574"/>
              <a:ext cx="8622665" cy="4153535"/>
            </a:xfrm>
            <a:custGeom>
              <a:avLst/>
              <a:gdLst/>
              <a:ahLst/>
              <a:cxnLst/>
              <a:rect l="l" t="t" r="r" b="b"/>
              <a:pathLst>
                <a:path w="8622665" h="4153535">
                  <a:moveTo>
                    <a:pt x="8622599" y="4153199"/>
                  </a:moveTo>
                  <a:lnTo>
                    <a:pt x="0" y="41531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153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75" y="884625"/>
              <a:ext cx="874655" cy="2095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8294" y="758550"/>
              <a:ext cx="3983156" cy="4616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275" y="1661800"/>
              <a:ext cx="1894540" cy="3047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8300" y="1535275"/>
              <a:ext cx="4575148" cy="5982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1276" y="2668775"/>
              <a:ext cx="5077843" cy="3047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71100" y="1077942"/>
            <a:ext cx="11673251" cy="498012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1.</a:t>
            </a:r>
            <a:endParaRPr sz="2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/>
            <a:endParaRPr sz="2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27"/>
              </a:spcBef>
            </a:pPr>
            <a:endParaRPr sz="2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/>
            <a:r>
              <a:rPr sz="2667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2.</a:t>
            </a:r>
            <a:endParaRPr sz="26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/>
            <a:endParaRPr sz="26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893"/>
              </a:spcBef>
            </a:pPr>
            <a:endParaRPr sz="26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7"/>
              </a:spcBef>
            </a:pPr>
            <a:r>
              <a:rPr sz="2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3.</a:t>
            </a:r>
            <a:endParaRPr sz="2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37524" defTabSz="1219170">
              <a:spcBef>
                <a:spcPts val="2360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Dark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energy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created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variation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cosmological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gravitational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field</a:t>
            </a:r>
            <a:endParaRPr lang="en-US" sz="2400" kern="0" spc="-13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637524" defTabSz="1219170">
              <a:spcBef>
                <a:spcPts val="2360"/>
              </a:spcBef>
            </a:pPr>
            <a:endParaRPr lang="en-US" sz="2400" kern="0" spc="-13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637524" defTabSz="1219170">
              <a:spcBef>
                <a:spcPts val="2360"/>
              </a:spcBef>
            </a:pPr>
            <a:endParaRPr sz="24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14BB92C-2699-6EC1-ECB7-D71B261F3506}"/>
              </a:ext>
            </a:extLst>
          </p:cNvPr>
          <p:cNvSpPr/>
          <p:nvPr/>
        </p:nvSpPr>
        <p:spPr>
          <a:xfrm>
            <a:off x="10858938" y="316208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DFB8B5-E182-7CE4-3999-99F53692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00203B89-1C66-3C5F-8AAB-0B3E39620C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xmlns="" id="{C1FF5CC3-B4DE-87C1-EAB8-FDD63FC2EA51}"/>
              </a:ext>
            </a:extLst>
          </p:cNvPr>
          <p:cNvGrpSpPr/>
          <p:nvPr/>
        </p:nvGrpSpPr>
        <p:grpSpPr>
          <a:xfrm>
            <a:off x="0" y="983974"/>
            <a:ext cx="12192000" cy="5376991"/>
            <a:chOff x="0" y="446580"/>
            <a:chExt cx="9144000" cy="469709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xmlns="" id="{BDD4E79B-E3D5-DC2C-42EC-B58EA091D41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xmlns="" id="{7E4135C9-0126-DAFB-487F-E52E9F07567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xmlns="" id="{3C4DAA4F-4555-2864-5D09-DE570A554CB0}"/>
                </a:ext>
              </a:extLst>
            </p:cNvPr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xmlns="" id="{7631C212-06E9-1EF8-E574-8707C6F550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451" y="822925"/>
              <a:ext cx="5077843" cy="30480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xmlns="" id="{24BC38D0-727A-1261-E2EB-8BB781B8268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9375" y="2096100"/>
              <a:ext cx="2810554" cy="485774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xmlns="" id="{58B1257D-2D9C-25DE-4FC5-157297294F5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450" y="1352450"/>
              <a:ext cx="8729098" cy="491393"/>
            </a:xfrm>
            <a:prstGeom prst="rect">
              <a:avLst/>
            </a:prstGeom>
          </p:spPr>
        </p:pic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5874A3D7-29C9-F058-D879-CB78EAA1484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04FF04-D477-318F-DB94-B1A31A43ED42}"/>
              </a:ext>
            </a:extLst>
          </p:cNvPr>
          <p:cNvSpPr/>
          <p:nvPr/>
        </p:nvSpPr>
        <p:spPr>
          <a:xfrm>
            <a:off x="10859311" y="325384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42062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1378373"/>
            <a:chOff x="11356" y="695904"/>
            <a:chExt cx="9133205" cy="1033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73734" y="2560400"/>
            <a:ext cx="3578013" cy="3857413"/>
            <a:chOff x="205300" y="1920300"/>
            <a:chExt cx="2683510" cy="28930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00" y="2129850"/>
              <a:ext cx="2682974" cy="26829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425" y="1920300"/>
              <a:ext cx="874655" cy="20954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307350" y="2560400"/>
            <a:ext cx="3578013" cy="3857413"/>
            <a:chOff x="3230512" y="1920300"/>
            <a:chExt cx="2683510" cy="28930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0512" y="2129848"/>
              <a:ext cx="2682974" cy="26829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7237" y="1920300"/>
              <a:ext cx="571024" cy="20954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136534" y="2579301"/>
            <a:ext cx="3578013" cy="3837940"/>
            <a:chOff x="6102400" y="1934475"/>
            <a:chExt cx="2683510" cy="287845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2400" y="2129851"/>
              <a:ext cx="2682974" cy="26829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5925" y="1934475"/>
              <a:ext cx="571049" cy="18118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81199" y="983275"/>
            <a:ext cx="1046226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6773" indent="-489361" defTabSz="1219170">
              <a:spcBef>
                <a:spcPts val="133"/>
              </a:spcBef>
              <a:buFontTx/>
              <a:buChar char="●"/>
              <a:tabLst>
                <a:tab pos="505447" algn="l"/>
                <a:tab pos="1011741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constrained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higher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precision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from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binned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SNe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Ia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compared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the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full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SNe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Ia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dataset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3100" y="1172799"/>
            <a:ext cx="241299" cy="15239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D0CCDC-26F9-3145-9F22-F05B4C9905ED}"/>
              </a:ext>
            </a:extLst>
          </p:cNvPr>
          <p:cNvSpPr/>
          <p:nvPr/>
        </p:nvSpPr>
        <p:spPr>
          <a:xfrm>
            <a:off x="10858940" y="213148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00578" y="793322"/>
            <a:ext cx="9208371" cy="4077547"/>
            <a:chOff x="11356" y="300205"/>
            <a:chExt cx="9133205" cy="3058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6" y="300205"/>
              <a:ext cx="8846400" cy="30579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1700" y="598199"/>
              <a:ext cx="8275320" cy="2486660"/>
            </a:xfrm>
            <a:custGeom>
              <a:avLst/>
              <a:gdLst/>
              <a:ahLst/>
              <a:cxnLst/>
              <a:rect l="l" t="t" r="r" b="b"/>
              <a:pathLst>
                <a:path w="8275320" h="2486660">
                  <a:moveTo>
                    <a:pt x="8274899" y="2486399"/>
                  </a:moveTo>
                  <a:lnTo>
                    <a:pt x="0" y="2486399"/>
                  </a:lnTo>
                  <a:lnTo>
                    <a:pt x="0" y="0"/>
                  </a:lnTo>
                  <a:lnTo>
                    <a:pt x="8274899" y="0"/>
                  </a:lnTo>
                  <a:lnTo>
                    <a:pt x="8274899" y="2486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3665" y="882774"/>
            <a:ext cx="21844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kern="0" spc="-1027" dirty="0">
                <a:solidFill>
                  <a:sysClr val="windowText" lastClr="000000"/>
                </a:solidFill>
                <a:latin typeface="Arial MT"/>
                <a:cs typeface="Arial MT"/>
              </a:rPr>
              <a:t>●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2216" y="1190647"/>
            <a:ext cx="62881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DDE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perform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better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compared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CPL'</a:t>
            </a:r>
            <a:endParaRPr sz="24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665" y="1614295"/>
            <a:ext cx="7589520" cy="113791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indent="-488514" defTabSz="1219170">
              <a:spcBef>
                <a:spcPts val="133"/>
              </a:spcBef>
              <a:buFontTx/>
              <a:buChar char="●"/>
              <a:tabLst>
                <a:tab pos="505447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CPL'</a:t>
            </a:r>
            <a:r>
              <a:rPr sz="2400" kern="0" spc="-4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model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significantly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disfavored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respect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endParaRPr sz="24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defTabSz="1219170">
              <a:spcBef>
                <a:spcPts val="120"/>
              </a:spcBef>
              <a:buFont typeface="Arial MT"/>
              <a:buChar char="●"/>
            </a:pPr>
            <a:endParaRPr sz="24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05447" indent="-488514" defTabSz="1219170">
              <a:buFontTx/>
              <a:buChar char="●"/>
              <a:tabLst>
                <a:tab pos="505447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PL</a:t>
            </a:r>
            <a:r>
              <a:rPr sz="2400" kern="0" spc="-10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model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emerges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as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favored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endParaRPr sz="24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2209" y="1190647"/>
            <a:ext cx="11709935" cy="5917249"/>
            <a:chOff x="144156" y="705562"/>
            <a:chExt cx="8782451" cy="4437937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100" y="705562"/>
              <a:ext cx="755379" cy="1809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9520" y="1095529"/>
              <a:ext cx="747505" cy="1809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156" y="3637138"/>
              <a:ext cx="2877900" cy="150636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4500" y="3935133"/>
              <a:ext cx="2306955" cy="704215"/>
            </a:xfrm>
            <a:custGeom>
              <a:avLst/>
              <a:gdLst/>
              <a:ahLst/>
              <a:cxnLst/>
              <a:rect l="l" t="t" r="r" b="b"/>
              <a:pathLst>
                <a:path w="2306955" h="704214">
                  <a:moveTo>
                    <a:pt x="2306399" y="704099"/>
                  </a:moveTo>
                  <a:lnTo>
                    <a:pt x="0" y="704099"/>
                  </a:lnTo>
                  <a:lnTo>
                    <a:pt x="0" y="0"/>
                  </a:lnTo>
                  <a:lnTo>
                    <a:pt x="2306399" y="0"/>
                  </a:lnTo>
                  <a:lnTo>
                    <a:pt x="2306399" y="704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2432" y="1875800"/>
              <a:ext cx="5334175" cy="207853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684702" y="3565613"/>
              <a:ext cx="5149635" cy="332049"/>
            </a:xfrm>
            <a:custGeom>
              <a:avLst/>
              <a:gdLst/>
              <a:ahLst/>
              <a:cxnLst/>
              <a:rect l="l" t="t" r="r" b="b"/>
              <a:pathLst>
                <a:path w="5632450" h="397510">
                  <a:moveTo>
                    <a:pt x="0" y="0"/>
                  </a:moveTo>
                  <a:lnTo>
                    <a:pt x="5631899" y="0"/>
                  </a:lnTo>
                  <a:lnTo>
                    <a:pt x="5631899" y="397199"/>
                  </a:lnTo>
                  <a:lnTo>
                    <a:pt x="0" y="3971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487" y="2398843"/>
              <a:ext cx="2526676" cy="234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499" y="2797170"/>
              <a:ext cx="2306399" cy="20741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253462" y="341971"/>
            <a:ext cx="2548467" cy="567677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6773" defTabSz="1219170">
              <a:lnSpc>
                <a:spcPts val="2240"/>
              </a:lnSpc>
              <a:spcBef>
                <a:spcPts val="27"/>
              </a:spcBef>
            </a:pPr>
            <a:r>
              <a:rPr sz="1867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Jeffreys</a:t>
            </a:r>
            <a:r>
              <a:rPr sz="1867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67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et</a:t>
            </a:r>
            <a:r>
              <a:rPr sz="1867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67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al.,</a:t>
            </a:r>
            <a:r>
              <a:rPr sz="1867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67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1998 </a:t>
            </a:r>
            <a:r>
              <a:rPr sz="1867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arXiv:2506.04162</a:t>
            </a:r>
            <a:endParaRPr sz="1867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B06486-1564-6486-30C0-9ABFF678EBEC}"/>
              </a:ext>
            </a:extLst>
          </p:cNvPr>
          <p:cNvSpPr txBox="1"/>
          <p:nvPr/>
        </p:nvSpPr>
        <p:spPr>
          <a:xfrm>
            <a:off x="412883" y="5326902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Differences in BIC relative</a:t>
            </a:r>
          </a:p>
          <a:p>
            <a:r>
              <a:rPr lang="en-US" dirty="0"/>
              <a:t>To the </a:t>
            </a:r>
            <a:r>
              <a:rPr lang="el-GR" dirty="0"/>
              <a:t>Λ</a:t>
            </a:r>
            <a:r>
              <a:rPr lang="en-US" dirty="0"/>
              <a:t>CDM and PL reference models, for the Master and Pantheon binned datasets. Positive values </a:t>
            </a:r>
            <a:r>
              <a:rPr lang="en-US" dirty="0" err="1"/>
              <a:t>indicatea</a:t>
            </a:r>
            <a:r>
              <a:rPr lang="en-US" dirty="0"/>
              <a:t> preference for the reference model.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7071BF-FC47-CAE5-EC89-60A276BA8086}"/>
              </a:ext>
            </a:extLst>
          </p:cNvPr>
          <p:cNvSpPr/>
          <p:nvPr/>
        </p:nvSpPr>
        <p:spPr>
          <a:xfrm>
            <a:off x="11032435" y="1441174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70DAAC-93C8-D921-288E-369C6AD9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1">
            <a:extLst>
              <a:ext uri="{FF2B5EF4-FFF2-40B4-BE49-F238E27FC236}">
                <a16:creationId xmlns:a16="http://schemas.microsoft.com/office/drawing/2014/main" xmlns="" id="{3876930F-9E00-A3F7-55D8-0EF01ED202C6}"/>
              </a:ext>
            </a:extLst>
          </p:cNvPr>
          <p:cNvSpPr txBox="1">
            <a:spLocks/>
          </p:cNvSpPr>
          <p:nvPr/>
        </p:nvSpPr>
        <p:spPr>
          <a:xfrm>
            <a:off x="9361713" y="3596949"/>
            <a:ext cx="2058956" cy="1996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i="1" dirty="0"/>
              <a:t>M. G. Dainotti et al. 2025 –JHEAP, </a:t>
            </a:r>
            <a:r>
              <a:rPr lang="en-US" sz="1400" u="sng" dirty="0" err="1">
                <a:hlinkClick r:id="rId2"/>
              </a:rPr>
              <a:t>JHEAp</a:t>
            </a:r>
            <a:r>
              <a:rPr lang="en-US" sz="1400" u="sng" dirty="0"/>
              <a:t>, 48, id 100405</a:t>
            </a:r>
            <a:r>
              <a:rPr lang="it-IT" sz="1400" i="1" dirty="0"/>
              <a:t>, </a:t>
            </a:r>
            <a:r>
              <a:rPr lang="it-IT" sz="1400" i="1" u="sng" dirty="0">
                <a:hlinkClick r:id="rId3"/>
              </a:rPr>
              <a:t>https://arxiv.org/abs/2501.11772</a:t>
            </a:r>
            <a:r>
              <a:rPr lang="it-IT" sz="1400" i="1" dirty="0"/>
              <a:t>)</a:t>
            </a:r>
          </a:p>
          <a:p>
            <a:endParaRPr lang="it-IT" sz="1400" i="1" dirty="0"/>
          </a:p>
          <a:p>
            <a:r>
              <a:rPr lang="it-IT" sz="1400" i="1" dirty="0" err="1"/>
              <a:t>hereafter</a:t>
            </a:r>
            <a:endParaRPr lang="it-IT" sz="1400" i="1" dirty="0"/>
          </a:p>
          <a:p>
            <a:r>
              <a:rPr lang="it-IT" sz="1400" i="1" dirty="0"/>
              <a:t>Dainotti et al.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D395999-CCAB-1611-0C9A-1F5580F3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65" y="295729"/>
            <a:ext cx="8856213" cy="6344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tella a 12 punte 3">
            <a:extLst>
              <a:ext uri="{FF2B5EF4-FFF2-40B4-BE49-F238E27FC236}">
                <a16:creationId xmlns:a16="http://schemas.microsoft.com/office/drawing/2014/main" xmlns="" id="{AE7683F0-4F2F-A4E9-B6B9-4541DC2B0F1C}"/>
              </a:ext>
            </a:extLst>
          </p:cNvPr>
          <p:cNvSpPr/>
          <p:nvPr/>
        </p:nvSpPr>
        <p:spPr>
          <a:xfrm>
            <a:off x="9106678" y="1348273"/>
            <a:ext cx="2606351" cy="1996751"/>
          </a:xfrm>
          <a:prstGeom prst="star1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Accepted two months ago!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07198BC9-C29A-FD6D-A1F3-F96E1257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02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2566" y="240515"/>
            <a:ext cx="6224051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797601"/>
            <a:ext cx="12177607" cy="5495713"/>
            <a:chOff x="11356" y="598200"/>
            <a:chExt cx="9133205" cy="4121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993900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7775" y="598200"/>
              <a:ext cx="5228500" cy="41215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E07450-CD6F-A77B-BDE1-4B6B7DD26590}"/>
              </a:ext>
            </a:extLst>
          </p:cNvPr>
          <p:cNvSpPr/>
          <p:nvPr/>
        </p:nvSpPr>
        <p:spPr>
          <a:xfrm>
            <a:off x="10795735" y="326349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60" dirty="0"/>
              <a:t>Take</a:t>
            </a:r>
            <a:r>
              <a:rPr spc="-73" dirty="0"/>
              <a:t> </a:t>
            </a:r>
            <a:r>
              <a:rPr dirty="0"/>
              <a:t>home</a:t>
            </a:r>
            <a:r>
              <a:rPr spc="-73" dirty="0"/>
              <a:t> </a:t>
            </a:r>
            <a:r>
              <a:rPr spc="-13" dirty="0"/>
              <a:t>messages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1378373"/>
            <a:chOff x="11356" y="695904"/>
            <a:chExt cx="9133205" cy="1033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9235" y="1268441"/>
            <a:ext cx="2878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1.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8233" y="1268441"/>
            <a:ext cx="1010835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674776" defTabSz="1219170">
              <a:spcBef>
                <a:spcPts val="133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2400" kern="0" spc="-4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useful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tool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able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discriminate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between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quintessence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or</a:t>
            </a:r>
            <a:r>
              <a:rPr sz="2400" kern="0" spc="-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phantom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DE</a:t>
            </a:r>
            <a:r>
              <a:rPr sz="24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simply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looking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its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increasing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or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decreasing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behavior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2400" kern="0" spc="-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redshift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758981" y="3154295"/>
            <a:ext cx="13975644" cy="150725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75719" indent="-558786">
              <a:spcBef>
                <a:spcPts val="133"/>
              </a:spcBef>
              <a:buAutoNum type="arabicPeriod" startAt="2"/>
              <a:tabLst>
                <a:tab pos="575719" algn="l"/>
              </a:tabLst>
            </a:pPr>
            <a:r>
              <a:rPr dirty="0"/>
              <a:t>Among</a:t>
            </a:r>
            <a:r>
              <a:rPr spc="-4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models,</a:t>
            </a:r>
            <a:r>
              <a:rPr spc="-20" dirty="0"/>
              <a:t> </a:t>
            </a:r>
            <a:r>
              <a:rPr dirty="0"/>
              <a:t>binned</a:t>
            </a:r>
            <a:r>
              <a:rPr spc="-20" dirty="0"/>
              <a:t> </a:t>
            </a:r>
            <a:r>
              <a:rPr dirty="0"/>
              <a:t>data</a:t>
            </a:r>
            <a:r>
              <a:rPr spc="-20" dirty="0"/>
              <a:t> </a:t>
            </a:r>
            <a:r>
              <a:rPr dirty="0"/>
              <a:t>prefer</a:t>
            </a:r>
            <a:r>
              <a:rPr spc="-20" dirty="0"/>
              <a:t> </a:t>
            </a:r>
            <a:r>
              <a:rPr dirty="0"/>
              <a:t>phantom</a:t>
            </a:r>
            <a:r>
              <a:rPr spc="-20" dirty="0"/>
              <a:t> </a:t>
            </a:r>
            <a:r>
              <a:rPr dirty="0"/>
              <a:t>dark</a:t>
            </a:r>
            <a:r>
              <a:rPr spc="-20" dirty="0"/>
              <a:t> </a:t>
            </a:r>
            <a:r>
              <a:rPr dirty="0"/>
              <a:t>energy</a:t>
            </a:r>
            <a:r>
              <a:rPr spc="-20" dirty="0"/>
              <a:t> </a:t>
            </a:r>
            <a:r>
              <a:rPr spc="-13" dirty="0"/>
              <a:t>scenario</a:t>
            </a:r>
          </a:p>
          <a:p>
            <a:pPr>
              <a:spcBef>
                <a:spcPts val="120"/>
              </a:spcBef>
              <a:buFont typeface="Arial MT"/>
              <a:buAutoNum type="arabicPeriod" startAt="2"/>
            </a:pPr>
            <a:endParaRPr spc="-13" dirty="0"/>
          </a:p>
          <a:p>
            <a:pPr marL="575719" marR="71965" indent="-559631">
              <a:buAutoNum type="arabicPeriod" startAt="2"/>
              <a:tabLst>
                <a:tab pos="575719" algn="l"/>
                <a:tab pos="2880288" algn="l"/>
              </a:tabLst>
            </a:pPr>
            <a:r>
              <a:rPr dirty="0"/>
              <a:t>PL</a:t>
            </a:r>
            <a:r>
              <a:rPr spc="-100" dirty="0"/>
              <a:t> </a:t>
            </a:r>
            <a:r>
              <a:rPr spc="-33" dirty="0"/>
              <a:t>and</a:t>
            </a:r>
            <a:r>
              <a:rPr dirty="0"/>
              <a:t>	are</a:t>
            </a:r>
            <a:r>
              <a:rPr spc="-4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most</a:t>
            </a:r>
            <a:r>
              <a:rPr spc="-20" dirty="0"/>
              <a:t> </a:t>
            </a:r>
            <a:r>
              <a:rPr dirty="0"/>
              <a:t>favoured</a:t>
            </a:r>
            <a:r>
              <a:rPr spc="-20" dirty="0"/>
              <a:t> </a:t>
            </a:r>
            <a:r>
              <a:rPr dirty="0"/>
              <a:t>parametrizations</a:t>
            </a:r>
            <a:r>
              <a:rPr spc="-27" dirty="0"/>
              <a:t> </a:t>
            </a:r>
            <a:r>
              <a:rPr dirty="0"/>
              <a:t>from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SNe</a:t>
            </a:r>
            <a:r>
              <a:rPr spc="-20" dirty="0"/>
              <a:t> </a:t>
            </a:r>
            <a:r>
              <a:rPr spc="-33" dirty="0" err="1"/>
              <a:t>Ia</a:t>
            </a:r>
            <a:r>
              <a:rPr spc="-33" dirty="0"/>
              <a:t> </a:t>
            </a:r>
            <a:endParaRPr lang="en-US" spc="-33" dirty="0"/>
          </a:p>
          <a:p>
            <a:pPr marL="16088" marR="71965">
              <a:tabLst>
                <a:tab pos="575719" algn="l"/>
                <a:tab pos="2880288" algn="l"/>
              </a:tabLst>
            </a:pPr>
            <a:r>
              <a:rPr dirty="0"/>
              <a:t>binned</a:t>
            </a:r>
            <a:r>
              <a:rPr spc="-40" dirty="0"/>
              <a:t> </a:t>
            </a:r>
            <a:r>
              <a:rPr spc="-27" dirty="0"/>
              <a:t>data</a:t>
            </a:r>
            <a:r>
              <a:rPr lang="en-US" spc="-27" dirty="0"/>
              <a:t> from the Bayes criterion information.</a:t>
            </a:r>
            <a:endParaRPr spc="-27" dirty="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933" y="1399567"/>
            <a:ext cx="609384" cy="241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7075" y="3914051"/>
            <a:ext cx="998104" cy="35780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defTabSz="1219170">
              <a:lnSpc>
                <a:spcPts val="2193"/>
              </a:lnSpc>
            </a:pPr>
            <a:r>
              <a:rPr kern="0" spc="-13" dirty="0">
                <a:solidFill>
                  <a:prstClr val="black"/>
                </a:solidFill>
              </a:rPr>
              <a:t>arXiv:2506.04162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1D7D7C5-49DB-ED5E-EEEF-C2D2040E5453}"/>
              </a:ext>
            </a:extLst>
          </p:cNvPr>
          <p:cNvSpPr/>
          <p:nvPr/>
        </p:nvSpPr>
        <p:spPr>
          <a:xfrm>
            <a:off x="10858940" y="127684"/>
            <a:ext cx="1053548" cy="601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A1E2D9D-3AE7-450C-82FA-213AECF2E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3499" y="0"/>
            <a:ext cx="12191980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3B63C4CD-3021-458A-BFFB-091A3C408CA0}"/>
              </a:ext>
            </a:extLst>
          </p:cNvPr>
          <p:cNvSpPr/>
          <p:nvPr/>
        </p:nvSpPr>
        <p:spPr>
          <a:xfrm>
            <a:off x="223935" y="63701"/>
            <a:ext cx="9475738" cy="1069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attention!</a:t>
            </a:r>
            <a:endParaRPr lang="en-US" sz="48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umetto: rettangolo 5">
            <a:extLst>
              <a:ext uri="{FF2B5EF4-FFF2-40B4-BE49-F238E27FC236}">
                <a16:creationId xmlns:a16="http://schemas.microsoft.com/office/drawing/2014/main" xmlns="" id="{122610E0-D65D-493C-A228-8AAF8E797CB5}"/>
              </a:ext>
            </a:extLst>
          </p:cNvPr>
          <p:cNvSpPr/>
          <p:nvPr/>
        </p:nvSpPr>
        <p:spPr>
          <a:xfrm>
            <a:off x="5960598" y="1442929"/>
            <a:ext cx="5739619" cy="2293034"/>
          </a:xfrm>
          <a:prstGeom prst="wedgeRectCallout">
            <a:avLst>
              <a:gd name="adj1" fmla="val -7264"/>
              <a:gd name="adj2" fmla="val 679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8930A71-33B7-4681-B28E-CED0C2F8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96" y="1656179"/>
            <a:ext cx="1495864" cy="20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ABA3FCB5-DB64-4CA3-BBD2-2815888098B6}"/>
              </a:ext>
            </a:extLst>
          </p:cNvPr>
          <p:cNvSpPr txBox="1"/>
          <p:nvPr/>
        </p:nvSpPr>
        <p:spPr>
          <a:xfrm>
            <a:off x="7905458" y="1896948"/>
            <a:ext cx="3626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want</a:t>
            </a:r>
            <a:r>
              <a:rPr lang="it-IT" sz="2400" dirty="0"/>
              <a:t> to join </a:t>
            </a:r>
            <a:r>
              <a:rPr lang="it-IT" sz="2400" dirty="0" err="1"/>
              <a:t>us</a:t>
            </a:r>
            <a:r>
              <a:rPr lang="it-IT" sz="2400" dirty="0"/>
              <a:t>: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maria.dainotti@nao.ac.jp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446236D-31B1-9ECC-61A4-1698AF7AAFBE}"/>
              </a:ext>
            </a:extLst>
          </p:cNvPr>
          <p:cNvSpPr/>
          <p:nvPr/>
        </p:nvSpPr>
        <p:spPr>
          <a:xfrm>
            <a:off x="303296" y="4875232"/>
            <a:ext cx="5252633" cy="1069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comments or questions?</a:t>
            </a:r>
            <a:endParaRPr lang="en-US" sz="48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9413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2976C5-8CC0-B2AD-2119-2CF33837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xmlns="" id="{AF30C038-E190-4BB2-8B1B-DED92F41066C}"/>
                  </a:ext>
                </a:extLst>
              </p:cNvPr>
              <p:cNvSpPr txBox="1"/>
              <p:nvPr/>
            </p:nvSpPr>
            <p:spPr>
              <a:xfrm>
                <a:off x="465406" y="2278877"/>
                <a:ext cx="675835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LET’S CONSIDER </a:t>
                </a:r>
                <a14:m>
                  <m:oMath xmlns:m="http://schemas.openxmlformats.org/officeDocument/2006/math" xmlns=""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AS SLOW VARIABLE AND </a:t>
                </a:r>
                <a14:m>
                  <m:oMath xmlns:m="http://schemas.openxmlformats.org/officeDocument/2006/math" xmlns=""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AS FAST VARIABLE</a:t>
                </a:r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AF30C038-E190-4BB2-8B1B-DED92F41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6" y="2278877"/>
                <a:ext cx="6758353" cy="707886"/>
              </a:xfrm>
              <a:prstGeom prst="rect">
                <a:avLst/>
              </a:prstGeom>
              <a:blipFill>
                <a:blip r:embed="rId2"/>
                <a:stretch>
                  <a:fillRect l="-902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EF13D1D1-F051-4847-8C1C-07D55BBC14F2}"/>
              </a:ext>
            </a:extLst>
          </p:cNvPr>
          <p:cNvCxnSpPr>
            <a:cxnSpLocks/>
          </p:cNvCxnSpPr>
          <p:nvPr/>
        </p:nvCxnSpPr>
        <p:spPr>
          <a:xfrm>
            <a:off x="3210692" y="2719477"/>
            <a:ext cx="0" cy="534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xmlns="" id="{4A196FF1-A22D-4410-B525-4180E3798C34}"/>
                  </a:ext>
                </a:extLst>
              </p:cNvPr>
              <p:cNvSpPr txBox="1"/>
              <p:nvPr/>
            </p:nvSpPr>
            <p:spPr>
              <a:xfrm>
                <a:off x="465406" y="3290519"/>
                <a:ext cx="61557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FROM THE SLOW </a:t>
                </a:r>
                <a14:m>
                  <m:oMath xmlns:m="http://schemas.openxmlformats.org/officeDocument/2006/math" xmlns=""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VALUE A NEW </a:t>
                </a:r>
                <a14:m>
                  <m:oMath xmlns:m="http://schemas.openxmlformats.org/officeDocument/2006/math" xmlns="">
                    <m:r>
                      <a:rPr kumimoji="0" lang="it-I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it-I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VALUE IS PROPOSED 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196FF1-A22D-4410-B525-4180E3798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6" y="3290519"/>
                <a:ext cx="6155787" cy="707886"/>
              </a:xfrm>
              <a:prstGeom prst="rect">
                <a:avLst/>
              </a:prstGeom>
              <a:blipFill>
                <a:blip r:embed="rId3"/>
                <a:stretch>
                  <a:fillRect l="-990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xmlns="" id="{694E074F-9986-4774-A361-1F3F2DF61F20}"/>
                  </a:ext>
                </a:extLst>
              </p:cNvPr>
              <p:cNvSpPr txBox="1"/>
              <p:nvPr/>
            </p:nvSpPr>
            <p:spPr>
              <a:xfrm>
                <a:off x="465406" y="4371615"/>
                <a:ext cx="728706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 SERIES OF POISSON DISTRIBUTIONS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it-I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INTERPOLATE BETWEEN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it-I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r>
                      <a:rPr kumimoji="0" lang="it-IT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it-I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it-I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r>
                      <a:rPr kumimoji="0" lang="it-IT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′)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VALUE WHEN A NEW </a:t>
                </a:r>
                <a14:m>
                  <m:oMath xmlns:m="http://schemas.openxmlformats.org/officeDocument/2006/math" xmlns="">
                    <m:r>
                      <a:rPr kumimoji="0" lang="it-I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it-I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VALUE IS PROPOSED 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94E074F-9986-4774-A361-1F3F2DF61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6" y="4371615"/>
                <a:ext cx="7287065" cy="1015663"/>
              </a:xfrm>
              <a:prstGeom prst="rect">
                <a:avLst/>
              </a:prstGeom>
              <a:blipFill>
                <a:blip r:embed="rId4"/>
                <a:stretch>
                  <a:fillRect l="-836" t="-2994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xmlns="" id="{2632D524-2700-42E5-B561-00472CBC6E5E}"/>
                  </a:ext>
                </a:extLst>
              </p:cNvPr>
              <p:cNvSpPr txBox="1"/>
              <p:nvPr/>
            </p:nvSpPr>
            <p:spPr>
              <a:xfrm>
                <a:off x="465406" y="5848365"/>
                <a:ext cx="72155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THE STEP </a:t>
                </a:r>
                <a14:m>
                  <m:oMath xmlns:m="http://schemas.openxmlformats.org/officeDocument/2006/math" xmlns="">
                    <m:d>
                      <m:dPr>
                        <m:ctrl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→(</m:t>
                    </m:r>
                    <m:sSup>
                      <m:sSup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′) 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IS ACCEPTED WITH A GIVEN PROBABILITY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632D524-2700-42E5-B561-00472CBC6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6" y="5848365"/>
                <a:ext cx="7215554" cy="707886"/>
              </a:xfrm>
              <a:prstGeom prst="rect">
                <a:avLst/>
              </a:prstGeom>
              <a:blipFill>
                <a:blip r:embed="rId5"/>
                <a:stretch>
                  <a:fillRect l="-845" t="-4274" b="-136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875BA45B-D2F3-1819-EAE4-AEAB0F3B8049}"/>
              </a:ext>
            </a:extLst>
          </p:cNvPr>
          <p:cNvCxnSpPr>
            <a:cxnSpLocks/>
          </p:cNvCxnSpPr>
          <p:nvPr/>
        </p:nvCxnSpPr>
        <p:spPr>
          <a:xfrm>
            <a:off x="3210692" y="3731119"/>
            <a:ext cx="0" cy="534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66C0373D-2A50-FF26-69FE-220A4210E353}"/>
              </a:ext>
            </a:extLst>
          </p:cNvPr>
          <p:cNvCxnSpPr>
            <a:cxnSpLocks/>
          </p:cNvCxnSpPr>
          <p:nvPr/>
        </p:nvCxnSpPr>
        <p:spPr>
          <a:xfrm>
            <a:off x="3210692" y="5226706"/>
            <a:ext cx="0" cy="534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31D931FB-45A4-4DC2-8816-2BE585384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00" t="30761" r="14039" b="9518"/>
          <a:stretch/>
        </p:blipFill>
        <p:spPr>
          <a:xfrm>
            <a:off x="7848600" y="2278877"/>
            <a:ext cx="4049484" cy="440090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4C8CAA7-9B3F-E378-D355-FFC5AF623E55}"/>
              </a:ext>
            </a:extLst>
          </p:cNvPr>
          <p:cNvSpPr txBox="1"/>
          <p:nvPr/>
        </p:nvSpPr>
        <p:spPr>
          <a:xfrm>
            <a:off x="10439864" y="6488668"/>
            <a:ext cx="1625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Lewis, A., 2013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501E819E-C021-3655-9A49-EEDA461D9C5B}"/>
              </a:ext>
            </a:extLst>
          </p:cNvPr>
          <p:cNvSpPr/>
          <p:nvPr/>
        </p:nvSpPr>
        <p:spPr>
          <a:xfrm>
            <a:off x="0" y="301130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MCMC analysis (2)</a:t>
            </a:r>
          </a:p>
        </p:txBody>
      </p:sp>
    </p:spTree>
    <p:extLst>
      <p:ext uri="{BB962C8B-B14F-4D97-AF65-F5344CB8AC3E}">
        <p14:creationId xmlns:p14="http://schemas.microsoft.com/office/powerpoint/2010/main" val="1557589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A4BF9D-ED04-BB85-FF3A-720913B6B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C79B6E4C-6EB1-6C68-6B52-3006BA9E5181}"/>
              </a:ext>
            </a:extLst>
          </p:cNvPr>
          <p:cNvSpPr/>
          <p:nvPr/>
        </p:nvSpPr>
        <p:spPr>
          <a:xfrm>
            <a:off x="0" y="301130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MCMC analysis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xmlns="" id="{7737EA53-9157-06E9-46E8-7ABFE98E63EF}"/>
                  </a:ext>
                </a:extLst>
              </p:cNvPr>
              <p:cNvSpPr/>
              <p:nvPr/>
            </p:nvSpPr>
            <p:spPr>
              <a:xfrm>
                <a:off x="587326" y="1239422"/>
                <a:ext cx="1099196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FOR EACH BIN OF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SNe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A MARKOV CHAIN MONTE-CARLO APPROACH IS ADOPTED TO ESTIMATE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IN THE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Λ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CDM OR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IN THE w0waCDM WITH GAUSSIAN PRIORS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7737EA53-9157-06E9-46E8-7ABFE98E6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6" y="1239422"/>
                <a:ext cx="10991963" cy="646331"/>
              </a:xfrm>
              <a:prstGeom prst="rect">
                <a:avLst/>
              </a:prstGeom>
              <a:blipFill>
                <a:blip r:embed="rId2"/>
                <a:stretch>
                  <a:fillRect l="-444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DCCF09C-4AE0-12A7-76E9-3349F58584B9}"/>
              </a:ext>
            </a:extLst>
          </p:cNvPr>
          <p:cNvSpPr txBox="1"/>
          <p:nvPr/>
        </p:nvSpPr>
        <p:spPr>
          <a:xfrm>
            <a:off x="587326" y="3196960"/>
            <a:ext cx="10840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MONTE CARLO: estimate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properties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distribution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studying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extracted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random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xmlns="" id="{7627A2AB-D1AC-1A49-9C33-D421D9FF9C58}"/>
                  </a:ext>
                </a:extLst>
              </p:cNvPr>
              <p:cNvSpPr txBox="1"/>
              <p:nvPr/>
            </p:nvSpPr>
            <p:spPr>
              <a:xfrm>
                <a:off x="587326" y="2375414"/>
                <a:ext cx="1084032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MARKOV-CHAIN: the chain of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creation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of the random samples.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Markov </a:t>
                </a:r>
                <a:r>
                  <a:rPr kumimoji="0" lang="it-IT" sz="2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property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: the step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depends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on the step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but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not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on the step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b>
                    </m:sSub>
                  </m:oMath>
                </a14:m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627A2AB-D1AC-1A49-9C33-D421D9FF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6" y="2375414"/>
                <a:ext cx="10840327" cy="707886"/>
              </a:xfrm>
              <a:prstGeom prst="rect">
                <a:avLst/>
              </a:prstGeom>
              <a:blipFill>
                <a:blip r:embed="rId3"/>
                <a:stretch>
                  <a:fillRect l="-562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xmlns="" id="{A9F35850-5E9D-0C32-89D2-59AC6E1C8491}"/>
                  </a:ext>
                </a:extLst>
              </p:cNvPr>
              <p:cNvSpPr txBox="1"/>
              <p:nvPr/>
            </p:nvSpPr>
            <p:spPr>
              <a:xfrm>
                <a:off x="4118317" y="4323438"/>
                <a:ext cx="37033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it-IT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</m:t>
                      </m:r>
                      <m:d>
                        <m:d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)∗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it-IT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9F35850-5E9D-0C32-89D2-59AC6E1C8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17" y="4323438"/>
                <a:ext cx="3703319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xmlns="" id="{DE5AABA2-E37E-67EA-AF8E-A6962CDFA164}"/>
                  </a:ext>
                </a:extLst>
              </p:cNvPr>
              <p:cNvSpPr txBox="1"/>
              <p:nvPr/>
            </p:nvSpPr>
            <p:spPr>
              <a:xfrm>
                <a:off x="590843" y="4844105"/>
                <a:ext cx="10705515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Starting from a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guess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prior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value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for the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a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series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of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posterior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values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d>
                      <m:d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obtained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to check the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average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and 1-sigma for the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posterior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distribution</a:t>
                </a: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After the first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guess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prior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value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adding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 small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perturbation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to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a </a:t>
                </a:r>
                <a:r>
                  <a:rPr kumimoji="0" lang="it-IT" sz="18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proposal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step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created</a:t>
                </a: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If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accepted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the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proposal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becomes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the new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value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from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which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the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next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proposal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drawn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otherwise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another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proposal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created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E5AABA2-E37E-67EA-AF8E-A6962CDFA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43" y="4844105"/>
                <a:ext cx="10705515" cy="1754326"/>
              </a:xfrm>
              <a:prstGeom prst="rect">
                <a:avLst/>
              </a:prstGeom>
              <a:blipFill>
                <a:blip r:embed="rId5"/>
                <a:stretch>
                  <a:fillRect l="-456" t="-2091" b="-48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xmlns="" id="{BB1927C9-70FF-201D-0E8B-FC0880BE45B4}"/>
                  </a:ext>
                </a:extLst>
              </p:cNvPr>
              <p:cNvSpPr txBox="1"/>
              <p:nvPr/>
            </p:nvSpPr>
            <p:spPr>
              <a:xfrm>
                <a:off x="587326" y="3961142"/>
                <a:ext cx="94710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CONSIDERING </a:t>
                </a:r>
                <a14:m>
                  <m:oMath xmlns:m="http://schemas.openxmlformats.org/officeDocument/2006/math" xmlns="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= THE COSMOLOGICAL MODEL FOR OBSERVED DATA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B1927C9-70FF-201D-0E8B-FC0880BE4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6" y="3961142"/>
                <a:ext cx="9471074" cy="369332"/>
              </a:xfrm>
              <a:prstGeom prst="rect">
                <a:avLst/>
              </a:prstGeom>
              <a:blipFill>
                <a:blip r:embed="rId6"/>
                <a:stretch>
                  <a:fillRect l="-515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FD5A9F-7144-6F2B-BEAA-4AB05B4CB2D4}"/>
              </a:ext>
            </a:extLst>
          </p:cNvPr>
          <p:cNvSpPr txBox="1"/>
          <p:nvPr/>
        </p:nvSpPr>
        <p:spPr>
          <a:xfrm>
            <a:off x="10490038" y="6413765"/>
            <a:ext cx="1612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2"/>
                <a:ea typeface="+mn-ea"/>
                <a:cs typeface="+mn-cs"/>
              </a:rPr>
              <a:t>Lewis, A., 2013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331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FF192E-094F-FCAF-865B-9DC8F3DF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5D2E4334-C569-F8B1-4AC4-F08A8553C297}"/>
              </a:ext>
            </a:extLst>
          </p:cNvPr>
          <p:cNvSpPr/>
          <p:nvPr/>
        </p:nvSpPr>
        <p:spPr>
          <a:xfrm>
            <a:off x="0" y="301130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SH0ES constraints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9EAF7DEF-F1FF-EA9A-510A-22876805E56D}"/>
              </a:ext>
            </a:extLst>
          </p:cNvPr>
          <p:cNvSpPr/>
          <p:nvPr/>
        </p:nvSpPr>
        <p:spPr>
          <a:xfrm>
            <a:off x="587326" y="1239422"/>
            <a:ext cx="10991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 TESTED THE CONTRIBUTION OF THE LIKELIHOOD FROM SH0ES (RIESS ET AL. 2022) IN THE FIRST BIN OF PANTHEONPLUS SAMPLE</a:t>
            </a:r>
            <a:endParaRPr kumimoji="0" lang="it-IT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B2C1722-693C-F5DD-D7DF-EACEAFF5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25" y="2324287"/>
            <a:ext cx="10236185" cy="390862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901328CB-AB4E-80B0-6944-D0B545F22174}"/>
              </a:ext>
            </a:extLst>
          </p:cNvPr>
          <p:cNvSpPr/>
          <p:nvPr/>
        </p:nvSpPr>
        <p:spPr>
          <a:xfrm>
            <a:off x="638894" y="6330284"/>
            <a:ext cx="10888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SH0ES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built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up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Cepheids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galaxies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with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without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SNe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+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other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constraints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from the Hubble flow</a:t>
            </a:r>
            <a:endParaRPr kumimoji="0" lang="it-IT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24D79589-89CC-2D30-6068-CF10329D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63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3A447-7DE2-07A1-F340-3970B9504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406" y="506528"/>
            <a:ext cx="8761413" cy="507263"/>
          </a:xfrm>
        </p:spPr>
        <p:txBody>
          <a:bodyPr/>
          <a:lstStyle/>
          <a:p>
            <a:r>
              <a:rPr lang="en-US" dirty="0"/>
              <a:t>                  </a:t>
            </a:r>
            <a:r>
              <a:rPr lang="en-US" b="1" dirty="0"/>
              <a:t>The talk of Eric Linder</a:t>
            </a:r>
          </a:p>
        </p:txBody>
      </p:sp>
      <p:pic>
        <p:nvPicPr>
          <p:cNvPr id="4" name="Picture 3" descr="A screen with a diagram on it&#10;&#10;AI-generated content may be incorrect.">
            <a:extLst>
              <a:ext uri="{FF2B5EF4-FFF2-40B4-BE49-F238E27FC236}">
                <a16:creationId xmlns:a16="http://schemas.microsoft.com/office/drawing/2014/main" xmlns="" id="{A5D766FF-8A15-3328-16CA-999AB922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6" y="1013792"/>
            <a:ext cx="10192443" cy="57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37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F8EBD-F35C-6436-2D8C-524690D04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EF02B68-4DDA-0DE6-59DF-9EC92322C23E}"/>
              </a:ext>
            </a:extLst>
          </p:cNvPr>
          <p:cNvSpPr/>
          <p:nvPr/>
        </p:nvSpPr>
        <p:spPr>
          <a:xfrm>
            <a:off x="1054108" y="577902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equipopulation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binning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C52B3EA-8DCA-2E7A-66FA-D70A1FAFA641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069C229-CB5B-7356-36FC-1456F856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29" y="1586204"/>
            <a:ext cx="7791542" cy="5162396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35C7F656-DD32-D2BF-3158-A1D9BED1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6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7693D5-4170-B734-73EC-E0E744669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7DA1DF4D-2D43-781C-1B88-041F9799C437}"/>
              </a:ext>
            </a:extLst>
          </p:cNvPr>
          <p:cNvSpPr/>
          <p:nvPr/>
        </p:nvSpPr>
        <p:spPr>
          <a:xfrm>
            <a:off x="1054108" y="577902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equipopulation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binning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9072C82-98E6-6333-300F-28247F688681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99FD62D-B1AB-8829-90B5-5A0D92F31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8" y="1603387"/>
            <a:ext cx="7841661" cy="5040503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5AFE3C13-0431-736E-14E6-79B4F26E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94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FC172F-875A-C90E-C63A-1FDE72F2E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38F07285-73D5-FF25-9A58-4A190E8154D7}"/>
              </a:ext>
            </a:extLst>
          </p:cNvPr>
          <p:cNvSpPr/>
          <p:nvPr/>
        </p:nvSpPr>
        <p:spPr>
          <a:xfrm>
            <a:off x="1054108" y="577902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-population binning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411A33F3-69E6-0A38-E055-739997B3648F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7742292-E649-88E1-462F-9B441E90E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8" y="2391241"/>
            <a:ext cx="11808685" cy="3582176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920CDB03-373A-68D5-DDD1-0EE2EAA1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0117F9-644A-04C7-6F45-F3B916177B2A}"/>
              </a:ext>
            </a:extLst>
          </p:cNvPr>
          <p:cNvSpPr txBox="1"/>
          <p:nvPr/>
        </p:nvSpPr>
        <p:spPr>
          <a:xfrm>
            <a:off x="3893654" y="620619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log BFP,L = -1/ 2 (BICL − BICP)</a:t>
            </a:r>
          </a:p>
        </p:txBody>
      </p:sp>
    </p:spTree>
    <p:extLst>
      <p:ext uri="{BB962C8B-B14F-4D97-AF65-F5344CB8AC3E}">
        <p14:creationId xmlns:p14="http://schemas.microsoft.com/office/powerpoint/2010/main" val="62581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A25C55-BDF1-E75B-384E-CC1F9DB3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F5EBCB0-E97F-2C20-86F2-18FD9B86F770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/>
              <a:t>M. G. Dainotti, et al., 2021, ApJ, 912, 150</a:t>
            </a:r>
            <a:endParaRPr lang="it-IT" sz="18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113CEA2-E2B3-8B7B-8BBF-C321A8CBF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0D64D80-BD09-672C-50B2-63EE296138D7}"/>
              </a:ext>
            </a:extLst>
          </p:cNvPr>
          <p:cNvSpPr txBox="1"/>
          <p:nvPr/>
        </p:nvSpPr>
        <p:spPr>
          <a:xfrm>
            <a:off x="10326763" y="6307493"/>
            <a:ext cx="1504453" cy="261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Dainotti et al. 2025 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072416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EB8648-B0E4-AF93-4800-9A8D7736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C8FB8E94-8572-6D73-1629-1F13073E2BA6}"/>
              </a:ext>
            </a:extLst>
          </p:cNvPr>
          <p:cNvSpPr/>
          <p:nvPr/>
        </p:nvSpPr>
        <p:spPr>
          <a:xfrm>
            <a:off x="980462" y="458703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equipopulation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with MW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3911155E-E0E9-CCB3-F34B-758FF590061E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86F0AD8-7418-7E11-B52B-9FA6BAB7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90" y="1757180"/>
            <a:ext cx="5113472" cy="50717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CC410831-6319-B35A-9AE1-11EA6381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62" y="1757180"/>
            <a:ext cx="5367176" cy="5033943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5234FBB3-BE5C-0CD1-7E56-A6A17EAB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08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AA9D7A-D646-422A-E095-D9A1FD376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85B767B-F63B-5497-9C76-644994F9CF44}"/>
              </a:ext>
            </a:extLst>
          </p:cNvPr>
          <p:cNvSpPr/>
          <p:nvPr/>
        </p:nvSpPr>
        <p:spPr>
          <a:xfrm>
            <a:off x="1066800" y="829829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equipopulation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with MW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36EBD4D-CDCB-91BF-3234-A1AF12132674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71B2E04-9F62-FD27-5744-18A42DB0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70" y="1760138"/>
            <a:ext cx="7049484" cy="4677428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D30B964A-3D04-868C-E5E9-16A4BB87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48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FB5486-496F-0951-B149-035D456E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2E39F12-38C9-FDC5-9CC0-35FC1FA2554A}"/>
              </a:ext>
            </a:extLst>
          </p:cNvPr>
          <p:cNvSpPr/>
          <p:nvPr/>
        </p:nvSpPr>
        <p:spPr>
          <a:xfrm>
            <a:off x="906066" y="367729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equipopulation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with MW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1853B36-DE80-DE31-114D-01563D22C4B8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C2FFE50-3401-D744-F760-C6DBDD25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7" y="1354541"/>
            <a:ext cx="11054538" cy="5375869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97797D7B-335B-4E2A-67F1-6A051626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47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160C89-067B-5258-E4A2-DA483CFC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7CF549DA-A2B7-4119-2C92-0761D873A809}"/>
              </a:ext>
            </a:extLst>
          </p:cNvPr>
          <p:cNvSpPr/>
          <p:nvPr/>
        </p:nvSpPr>
        <p:spPr>
          <a:xfrm>
            <a:off x="1066800" y="510852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equispace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binning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1544C617-54EF-87FF-4A9C-9EA7A71D900A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E83D0C4-DD80-7DAB-F85C-0A6FEBEB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940"/>
          <a:stretch>
            <a:fillRect/>
          </a:stretch>
        </p:blipFill>
        <p:spPr>
          <a:xfrm>
            <a:off x="834382" y="1645777"/>
            <a:ext cx="6876126" cy="44998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D0A6BF1-FF2C-DD60-2C85-74B41A44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70" t="65849"/>
          <a:stretch>
            <a:fillRect/>
          </a:stretch>
        </p:blipFill>
        <p:spPr>
          <a:xfrm>
            <a:off x="7710507" y="1645777"/>
            <a:ext cx="3538739" cy="23739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41E41F2-1043-C2F1-3B0A-3C96042CC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92" t="65849"/>
          <a:stretch>
            <a:fillRect/>
          </a:stretch>
        </p:blipFill>
        <p:spPr>
          <a:xfrm>
            <a:off x="7710507" y="3929429"/>
            <a:ext cx="3623799" cy="2417719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EDA446A8-8F56-DAF7-C6BF-348EDE5D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31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E766D9-A24B-7468-AFD2-B57889F6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BB4EF61-458B-042E-A9B1-2460F7987462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C538479-A6E1-8805-E323-FEDE694B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80" y="165147"/>
            <a:ext cx="9736239" cy="65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1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781B66-7D58-CD95-9581-ABEED38B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222331A-E781-4FB3-B19A-4A96D9959D34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39C49E5-B26E-BF8A-4267-2090D8E90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94" y="71203"/>
            <a:ext cx="9883750" cy="65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10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8360C-33C1-D50F-1DD1-611E29A6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ECF1F98-F158-1799-0696-B62D34BE7425}"/>
              </a:ext>
            </a:extLst>
          </p:cNvPr>
          <p:cNvSpPr/>
          <p:nvPr/>
        </p:nvSpPr>
        <p:spPr>
          <a:xfrm>
            <a:off x="310427" y="436426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equispace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binning, Marshall’s likelihood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B55C482C-C1DD-5D62-A002-43171F7D6E54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D834D9F-05AB-55B7-E6DA-2B5A194C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27" y="1290747"/>
            <a:ext cx="5569263" cy="53860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29AA3AB-887B-B6E0-A6AD-209EE1526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690" y="1910550"/>
            <a:ext cx="5901160" cy="3837459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5C5A00EC-BCF1-C73B-C511-37B19605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49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1419E2-A06B-42DC-FD02-7800B163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0018FF3A-A66A-25ED-96AB-34E21BB0463D}"/>
              </a:ext>
            </a:extLst>
          </p:cNvPr>
          <p:cNvSpPr/>
          <p:nvPr/>
        </p:nvSpPr>
        <p:spPr>
          <a:xfrm>
            <a:off x="589721" y="211292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equispace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binning, Marshall’s likelihood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759A6FDE-750C-FDDB-2B4C-D7B38D2573B9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30BC6C0-17E8-5AF6-D3D9-B36BB576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9" y="1065613"/>
            <a:ext cx="11241050" cy="5792387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BB62B99D-00D9-95C8-5C33-3DA1F546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78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F6A09D-80B2-BF53-C7A1-25A152EF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CA75D1B-6D15-37D3-884B-A03C3B2641E6}"/>
              </a:ext>
            </a:extLst>
          </p:cNvPr>
          <p:cNvSpPr/>
          <p:nvPr/>
        </p:nvSpPr>
        <p:spPr>
          <a:xfrm>
            <a:off x="1066800" y="829829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Results: SH0ES constraints on the </a:t>
            </a:r>
            <a:r>
              <a:rPr lang="en-US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PantheonPlus</a:t>
            </a:r>
            <a:endParaRPr lang="en-US" sz="32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CD6A5B6-2338-ED8B-B75C-F5E608BF691F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8969006-F126-D224-90B5-CA78FC78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39" y="2478424"/>
            <a:ext cx="8682121" cy="3465176"/>
          </a:xfrm>
          <a:prstGeom prst="rect">
            <a:avLst/>
          </a:prstGeom>
        </p:spPr>
      </p:pic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xmlns="" id="{77039E39-462F-F033-826D-07D40084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2843-DED5-4021-95DF-64207B697077}" type="slidenum">
              <a:rPr kumimoji="0" lang="en-I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41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100" y="244188"/>
            <a:ext cx="1376680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Outlook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5753100"/>
            <a:chOff x="11356" y="300204"/>
            <a:chExt cx="9133205" cy="4314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300204"/>
              <a:ext cx="8739900" cy="96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598199"/>
              <a:ext cx="8168640" cy="396240"/>
            </a:xfrm>
            <a:custGeom>
              <a:avLst/>
              <a:gdLst/>
              <a:ahLst/>
              <a:cxnLst/>
              <a:rect l="l" t="t" r="r" b="b"/>
              <a:pathLst>
                <a:path w="8168640" h="396240">
                  <a:moveTo>
                    <a:pt x="81683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8168399" y="0"/>
                  </a:lnTo>
                  <a:lnTo>
                    <a:pt x="81683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200" y="1553474"/>
              <a:ext cx="3832074" cy="30615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624" y="1129500"/>
              <a:ext cx="685799" cy="1714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306" y="1094454"/>
              <a:ext cx="3700200" cy="8784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8650" y="1392450"/>
              <a:ext cx="3129280" cy="307340"/>
            </a:xfrm>
            <a:custGeom>
              <a:avLst/>
              <a:gdLst/>
              <a:ahLst/>
              <a:cxnLst/>
              <a:rect l="l" t="t" r="r" b="b"/>
              <a:pathLst>
                <a:path w="3129279" h="307339">
                  <a:moveTo>
                    <a:pt x="31286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128699" y="0"/>
                  </a:lnTo>
                  <a:lnTo>
                    <a:pt x="31286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12968" y="720934"/>
            <a:ext cx="9107593" cy="1539803"/>
          </a:xfrm>
          <a:prstGeom prst="rect">
            <a:avLst/>
          </a:prstGeom>
        </p:spPr>
        <p:txBody>
          <a:bodyPr vert="horz" wrap="square" lIns="0" tIns="178647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Evolutionary</a:t>
            </a:r>
            <a:r>
              <a:rPr kumimoji="0" sz="24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Cosmological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scenario: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273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7908" algn="l"/>
              </a:tabLst>
              <a:defRPr/>
            </a:pP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DESI-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DR2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results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Flat-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772141" marR="0" lvl="0" indent="0" algn="l" defTabSz="1219170" rtl="0" eaLnBrk="1" fontAlgn="auto" latinLnBrk="0" hangingPunct="1">
              <a:lnSpc>
                <a:spcPct val="100000"/>
              </a:lnSpc>
              <a:spcBef>
                <a:spcPts val="1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</a:t>
            </a:r>
            <a:r>
              <a:rPr kumimoji="0" sz="1867" b="1" i="0" u="none" strike="noStrike" kern="0" cap="none" spc="-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Collaboration,</a:t>
            </a:r>
            <a:r>
              <a:rPr kumimoji="0" sz="1867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2503.14738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828568" y="2335653"/>
            <a:ext cx="5927513" cy="2913380"/>
            <a:chOff x="4371425" y="1751739"/>
            <a:chExt cx="4445635" cy="218503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71425" y="1751739"/>
              <a:ext cx="4445575" cy="5238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1425" y="2545062"/>
              <a:ext cx="3876658" cy="523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1425" y="3338375"/>
              <a:ext cx="3172105" cy="598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51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87343534-CAC6-474D-977F-8E8E33146FF6}"/>
              </a:ext>
            </a:extLst>
          </p:cNvPr>
          <p:cNvSpPr/>
          <p:nvPr/>
        </p:nvSpPr>
        <p:spPr>
          <a:xfrm>
            <a:off x="-228600" y="464367"/>
            <a:ext cx="11830397" cy="2523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/>
              </a:rPr>
              <a:t>     </a:t>
            </a:r>
            <a:r>
              <a:rPr lang="en-US" sz="2400" b="1" dirty="0">
                <a:solidFill>
                  <a:srgbClr val="FFFFFF"/>
                </a:solidFill>
                <a:latin typeface="Century Gothic" panose="020B0502020202020204"/>
              </a:rPr>
              <a:t>The Pantheon sample: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Results for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Λ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CDM and wowaCDM model (3, 4 bins)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23B0D0C-9E4F-447F-AB93-6BDFFCD5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7456" r="5073" b="48099"/>
          <a:stretch/>
        </p:blipFill>
        <p:spPr bwMode="auto">
          <a:xfrm>
            <a:off x="401980" y="1388803"/>
            <a:ext cx="8122673" cy="53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AE81015-BABA-4716-8821-91F71643B4DD}"/>
              </a:ext>
            </a:extLst>
          </p:cNvPr>
          <p:cNvSpPr txBox="1"/>
          <p:nvPr/>
        </p:nvSpPr>
        <p:spPr>
          <a:xfrm>
            <a:off x="8393663" y="6189593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 G. Dainotti, et al., 2021,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ApJ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912, 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xmlns="" id="{0B1D4ECF-A76F-4D70-9D26-66B2AAC28892}"/>
                  </a:ext>
                </a:extLst>
              </p:cNvPr>
              <p:cNvSpPr txBox="1"/>
              <p:nvPr/>
            </p:nvSpPr>
            <p:spPr>
              <a:xfrm>
                <a:off x="9200598" y="2127243"/>
                <a:ext cx="24807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The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b>
                        <m:r>
                          <a:rPr kumimoji="0" lang="it-IT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kumimoji="0" lang="it-IT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b>
                        <m:r>
                          <a:rPr kumimoji="0" lang="it-IT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𝒂</m:t>
                        </m:r>
                      </m:sub>
                    </m:sSub>
                  </m:oMath>
                </a14:m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CDM 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model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results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are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compatible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with the </a:t>
                </a:r>
                <a:r>
                  <a:rPr kumimoji="0" lang="el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Λ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CDM ones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1D4ECF-A76F-4D70-9D26-66B2AAC28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598" y="2127243"/>
                <a:ext cx="2480713" cy="830997"/>
              </a:xfrm>
              <a:prstGeom prst="rect">
                <a:avLst/>
              </a:prstGeom>
              <a:blipFill>
                <a:blip r:embed="rId3"/>
                <a:stretch>
                  <a:fillRect l="-1229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3167BD5-55D0-1753-C0DF-455E1E1BBD50}"/>
              </a:ext>
            </a:extLst>
          </p:cNvPr>
          <p:cNvSpPr txBox="1"/>
          <p:nvPr/>
        </p:nvSpPr>
        <p:spPr>
          <a:xfrm>
            <a:off x="10466613" y="224621"/>
            <a:ext cx="638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44AEF-2AF5-9E06-2BFC-B26F7487F4CE}"/>
              </a:ext>
            </a:extLst>
          </p:cNvPr>
          <p:cNvSpPr/>
          <p:nvPr/>
        </p:nvSpPr>
        <p:spPr>
          <a:xfrm>
            <a:off x="9200598" y="3480798"/>
            <a:ext cx="2480713" cy="22145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evolution of the Ho is similar to the evolution of the MB parameter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Kazantzidis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 and 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Perivolaropoulos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highlight>
                <a:srgbClr val="FFFFFF"/>
              </a:highlight>
              <a:uLnTx/>
              <a:uFillTx/>
              <a:latin typeface="Proxima Nov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Phys. Rev. D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102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highlight>
                  <a:srgbClr val="FFFFFF"/>
                </a:highlight>
                <a:uLnTx/>
                <a:uFillTx/>
                <a:latin typeface="Proxima Nova"/>
                <a:ea typeface="+mn-ea"/>
                <a:cs typeface="+mn-cs"/>
              </a:rPr>
              <a:t>, 023520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B182B6-5551-80B3-63FD-4ED3FB46E60D}"/>
              </a:ext>
            </a:extLst>
          </p:cNvPr>
          <p:cNvSpPr/>
          <p:nvPr/>
        </p:nvSpPr>
        <p:spPr>
          <a:xfrm>
            <a:off x="9143205" y="3001515"/>
            <a:ext cx="2646815" cy="4360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µ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-M=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x1-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c+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M…</a:t>
            </a:r>
          </a:p>
        </p:txBody>
      </p:sp>
    </p:spTree>
    <p:extLst>
      <p:ext uri="{BB962C8B-B14F-4D97-AF65-F5344CB8AC3E}">
        <p14:creationId xmlns:p14="http://schemas.microsoft.com/office/powerpoint/2010/main" val="1623094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100" y="244188"/>
            <a:ext cx="1376680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Outlook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5753100"/>
            <a:chOff x="11356" y="300204"/>
            <a:chExt cx="9133205" cy="4314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300204"/>
              <a:ext cx="8739900" cy="96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598199"/>
              <a:ext cx="8168640" cy="396240"/>
            </a:xfrm>
            <a:custGeom>
              <a:avLst/>
              <a:gdLst/>
              <a:ahLst/>
              <a:cxnLst/>
              <a:rect l="l" t="t" r="r" b="b"/>
              <a:pathLst>
                <a:path w="8168640" h="396240">
                  <a:moveTo>
                    <a:pt x="81683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8168399" y="0"/>
                  </a:lnTo>
                  <a:lnTo>
                    <a:pt x="81683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200" y="1553474"/>
              <a:ext cx="3832074" cy="30615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624" y="1129500"/>
              <a:ext cx="685799" cy="1714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0354" y="2571754"/>
              <a:ext cx="1779665" cy="954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06" y="1094454"/>
              <a:ext cx="3700200" cy="878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8650" y="1392450"/>
              <a:ext cx="3129280" cy="307340"/>
            </a:xfrm>
            <a:custGeom>
              <a:avLst/>
              <a:gdLst/>
              <a:ahLst/>
              <a:cxnLst/>
              <a:rect l="l" t="t" r="r" b="b"/>
              <a:pathLst>
                <a:path w="3129279" h="307339">
                  <a:moveTo>
                    <a:pt x="31286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128699" y="0"/>
                  </a:lnTo>
                  <a:lnTo>
                    <a:pt x="31286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12968" y="720934"/>
            <a:ext cx="9107593" cy="1539803"/>
          </a:xfrm>
          <a:prstGeom prst="rect">
            <a:avLst/>
          </a:prstGeom>
        </p:spPr>
        <p:txBody>
          <a:bodyPr vert="horz" wrap="square" lIns="0" tIns="178647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Evolutionary</a:t>
            </a:r>
            <a:r>
              <a:rPr kumimoji="0" sz="24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Cosmological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scenario: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273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7908" algn="l"/>
              </a:tabLst>
              <a:defRPr/>
            </a:pP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DESI-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DR2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results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Flat-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772141" marR="0" lvl="0" indent="0" algn="l" defTabSz="1219170" rtl="0" eaLnBrk="1" fontAlgn="auto" latinLnBrk="0" hangingPunct="1">
              <a:lnSpc>
                <a:spcPct val="100000"/>
              </a:lnSpc>
              <a:spcBef>
                <a:spcPts val="1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</a:t>
            </a:r>
            <a:r>
              <a:rPr kumimoji="0" sz="1867" b="1" i="0" u="none" strike="noStrike" kern="0" cap="none" spc="-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Collaboration,</a:t>
            </a:r>
            <a:r>
              <a:rPr kumimoji="0" sz="1867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2503.14738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828568" y="2335653"/>
            <a:ext cx="5927513" cy="2913380"/>
            <a:chOff x="4371425" y="1751739"/>
            <a:chExt cx="4445635" cy="218503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1425" y="1751739"/>
              <a:ext cx="4445575" cy="523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1425" y="2545062"/>
              <a:ext cx="3876658" cy="5238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1425" y="3338375"/>
              <a:ext cx="3172105" cy="598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8220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Outlook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1" y="400273"/>
            <a:ext cx="11653520" cy="3462020"/>
            <a:chOff x="11356" y="300204"/>
            <a:chExt cx="8740140" cy="2596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300204"/>
              <a:ext cx="8739900" cy="967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598199"/>
              <a:ext cx="8168640" cy="396240"/>
            </a:xfrm>
            <a:custGeom>
              <a:avLst/>
              <a:gdLst/>
              <a:ahLst/>
              <a:cxnLst/>
              <a:rect l="l" t="t" r="r" b="b"/>
              <a:pathLst>
                <a:path w="8168640" h="396240">
                  <a:moveTo>
                    <a:pt x="81683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8168399" y="0"/>
                  </a:lnTo>
                  <a:lnTo>
                    <a:pt x="81683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600" y="1315662"/>
              <a:ext cx="7698024" cy="15664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6274" y="2555199"/>
              <a:ext cx="7653020" cy="327025"/>
            </a:xfrm>
            <a:custGeom>
              <a:avLst/>
              <a:gdLst/>
              <a:ahLst/>
              <a:cxnLst/>
              <a:rect l="l" t="t" r="r" b="b"/>
              <a:pathLst>
                <a:path w="7653020" h="327025">
                  <a:moveTo>
                    <a:pt x="0" y="0"/>
                  </a:moveTo>
                  <a:lnTo>
                    <a:pt x="7652399" y="0"/>
                  </a:lnTo>
                  <a:lnTo>
                    <a:pt x="7652399" y="326999"/>
                  </a:lnTo>
                  <a:lnTo>
                    <a:pt x="0" y="3269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31" y="800979"/>
              <a:ext cx="4425300" cy="878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6274" y="1098974"/>
              <a:ext cx="3853815" cy="307340"/>
            </a:xfrm>
            <a:custGeom>
              <a:avLst/>
              <a:gdLst/>
              <a:ahLst/>
              <a:cxnLst/>
              <a:rect l="l" t="t" r="r" b="b"/>
              <a:pathLst>
                <a:path w="3853815" h="307340">
                  <a:moveTo>
                    <a:pt x="38537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853799" y="0"/>
                  </a:lnTo>
                  <a:lnTo>
                    <a:pt x="38537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7009" y="4271801"/>
            <a:ext cx="10653607" cy="2586567"/>
            <a:chOff x="80256" y="3203850"/>
            <a:chExt cx="7990205" cy="19399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600" y="3203850"/>
              <a:ext cx="7461876" cy="1266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3412" y="4240874"/>
              <a:ext cx="7653020" cy="327025"/>
            </a:xfrm>
            <a:custGeom>
              <a:avLst/>
              <a:gdLst/>
              <a:ahLst/>
              <a:cxnLst/>
              <a:rect l="l" t="t" r="r" b="b"/>
              <a:pathLst>
                <a:path w="7653020" h="327025">
                  <a:moveTo>
                    <a:pt x="0" y="0"/>
                  </a:moveTo>
                  <a:lnTo>
                    <a:pt x="7652399" y="0"/>
                  </a:lnTo>
                  <a:lnTo>
                    <a:pt x="7652399" y="326999"/>
                  </a:lnTo>
                  <a:lnTo>
                    <a:pt x="0" y="3269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56" y="4330480"/>
              <a:ext cx="3700200" cy="8130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80600" y="4628475"/>
              <a:ext cx="3129280" cy="307340"/>
            </a:xfrm>
            <a:custGeom>
              <a:avLst/>
              <a:gdLst/>
              <a:ahLst/>
              <a:cxnLst/>
              <a:rect l="l" t="t" r="r" b="b"/>
              <a:pathLst>
                <a:path w="3129279" h="307339">
                  <a:moveTo>
                    <a:pt x="31286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128699" y="0"/>
                  </a:lnTo>
                  <a:lnTo>
                    <a:pt x="31286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2968" y="882774"/>
            <a:ext cx="9107593" cy="981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Evolutionary</a:t>
            </a:r>
            <a:r>
              <a:rPr kumimoji="0" sz="24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Cosmological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scenario: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29" marR="0" lvl="0" indent="0" algn="l" defTabSz="121917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D.</a:t>
            </a:r>
            <a:r>
              <a:rPr kumimoji="0" sz="1867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Brout,</a:t>
            </a:r>
            <a:r>
              <a:rPr kumimoji="0" sz="18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D.</a:t>
            </a:r>
            <a:r>
              <a:rPr kumimoji="0" sz="1867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Scolnic</a:t>
            </a:r>
            <a:r>
              <a:rPr kumimoji="0" sz="18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18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al.,</a:t>
            </a:r>
            <a:r>
              <a:rPr kumimoji="0" sz="1867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2202.04077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834" y="6259185"/>
            <a:ext cx="386503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DES-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Y5</a:t>
            </a:r>
            <a:r>
              <a:rPr kumimoji="0" sz="1867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Collaboration,</a:t>
            </a:r>
            <a:r>
              <a:rPr kumimoji="0" sz="1867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2401.02929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052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94801" y="325585"/>
            <a:ext cx="7793849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Outlook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1" y="400273"/>
            <a:ext cx="11653520" cy="1304713"/>
            <a:chOff x="11356" y="300204"/>
            <a:chExt cx="8740140" cy="9785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300204"/>
              <a:ext cx="8739900" cy="97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598199"/>
              <a:ext cx="8168640" cy="407034"/>
            </a:xfrm>
            <a:custGeom>
              <a:avLst/>
              <a:gdLst/>
              <a:ahLst/>
              <a:cxnLst/>
              <a:rect l="l" t="t" r="r" b="b"/>
              <a:pathLst>
                <a:path w="8168640" h="407034">
                  <a:moveTo>
                    <a:pt x="8168399" y="406499"/>
                  </a:moveTo>
                  <a:lnTo>
                    <a:pt x="0" y="406499"/>
                  </a:lnTo>
                  <a:lnTo>
                    <a:pt x="0" y="0"/>
                  </a:lnTo>
                  <a:lnTo>
                    <a:pt x="8168399" y="0"/>
                  </a:lnTo>
                  <a:lnTo>
                    <a:pt x="8168399" y="406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2968" y="882773"/>
            <a:ext cx="91075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Evolutionary</a:t>
            </a:r>
            <a:r>
              <a:rPr kumimoji="0" sz="24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Cosmological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scenario: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723742" y="1619634"/>
            <a:ext cx="6423660" cy="5239172"/>
            <a:chOff x="2042806" y="1214725"/>
            <a:chExt cx="4817745" cy="392937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3575" y="1214725"/>
              <a:ext cx="4576849" cy="35301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83575" y="2635899"/>
              <a:ext cx="4556760" cy="2001520"/>
            </a:xfrm>
            <a:custGeom>
              <a:avLst/>
              <a:gdLst/>
              <a:ahLst/>
              <a:cxnLst/>
              <a:rect l="l" t="t" r="r" b="b"/>
              <a:pathLst>
                <a:path w="4556759" h="2001520">
                  <a:moveTo>
                    <a:pt x="0" y="0"/>
                  </a:moveTo>
                  <a:lnTo>
                    <a:pt x="4556399" y="0"/>
                  </a:lnTo>
                  <a:lnTo>
                    <a:pt x="4556399" y="2000999"/>
                  </a:lnTo>
                  <a:lnTo>
                    <a:pt x="0" y="20009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806" y="4430005"/>
              <a:ext cx="3700200" cy="7134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43150" y="4727999"/>
              <a:ext cx="3129280" cy="307340"/>
            </a:xfrm>
            <a:custGeom>
              <a:avLst/>
              <a:gdLst/>
              <a:ahLst/>
              <a:cxnLst/>
              <a:rect l="l" t="t" r="r" b="b"/>
              <a:pathLst>
                <a:path w="3129279" h="307339">
                  <a:moveTo>
                    <a:pt x="31286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128699" y="0"/>
                  </a:lnTo>
                  <a:lnTo>
                    <a:pt x="31286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21567" y="6391885"/>
            <a:ext cx="35610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</a:t>
            </a:r>
            <a:r>
              <a:rPr kumimoji="0" sz="1867" b="1" i="0" u="none" strike="noStrike" kern="0" cap="none" spc="-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Collaboration,</a:t>
            </a:r>
            <a:r>
              <a:rPr kumimoji="0" sz="1867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2503.14738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0235" y="1339600"/>
            <a:ext cx="3484264" cy="2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17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What</a:t>
            </a:r>
            <a:r>
              <a:rPr spc="-47" dirty="0"/>
              <a:t> </a:t>
            </a:r>
            <a:r>
              <a:rPr dirty="0"/>
              <a:t>is</a:t>
            </a:r>
            <a:r>
              <a:rPr spc="-47" dirty="0"/>
              <a:t> </a:t>
            </a:r>
            <a:r>
              <a:rPr dirty="0"/>
              <a:t>the</a:t>
            </a:r>
            <a:r>
              <a:rPr spc="-47" dirty="0"/>
              <a:t> </a:t>
            </a:r>
            <a:r>
              <a:rPr dirty="0"/>
              <a:t>effective</a:t>
            </a:r>
            <a:r>
              <a:rPr spc="-47" dirty="0"/>
              <a:t> </a:t>
            </a:r>
            <a:r>
              <a:rPr dirty="0"/>
              <a:t>running</a:t>
            </a:r>
            <a:r>
              <a:rPr spc="-47" dirty="0"/>
              <a:t> </a:t>
            </a:r>
            <a:r>
              <a:rPr dirty="0"/>
              <a:t>Hubble</a:t>
            </a:r>
            <a:r>
              <a:rPr spc="-47" dirty="0"/>
              <a:t> </a:t>
            </a:r>
            <a:r>
              <a:rPr spc="-13" dirty="0"/>
              <a:t>constant?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1905847"/>
            <a:chOff x="11356" y="300204"/>
            <a:chExt cx="9133205" cy="1429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300204"/>
              <a:ext cx="5035800" cy="96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598199"/>
              <a:ext cx="4464685" cy="396240"/>
            </a:xfrm>
            <a:custGeom>
              <a:avLst/>
              <a:gdLst/>
              <a:ahLst/>
              <a:cxnLst/>
              <a:rect l="l" t="t" r="r" b="b"/>
              <a:pathLst>
                <a:path w="4464685" h="396240">
                  <a:moveTo>
                    <a:pt x="44642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4464299" y="0"/>
                  </a:lnTo>
                  <a:lnTo>
                    <a:pt x="44642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2967" y="882773"/>
            <a:ext cx="49995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1" i="0" u="none" strike="noStrike" kern="0" cap="none" spc="-1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2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diagnostic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74483" y="842387"/>
            <a:ext cx="5686213" cy="1125220"/>
            <a:chOff x="3880862" y="631790"/>
            <a:chExt cx="4264660" cy="843915"/>
          </a:xfrm>
        </p:grpSpPr>
        <p:sp>
          <p:nvSpPr>
            <p:cNvPr id="10" name="object 10"/>
            <p:cNvSpPr/>
            <p:nvPr/>
          </p:nvSpPr>
          <p:spPr>
            <a:xfrm>
              <a:off x="3895149" y="1428874"/>
              <a:ext cx="413384" cy="0"/>
            </a:xfrm>
            <a:custGeom>
              <a:avLst/>
              <a:gdLst/>
              <a:ahLst/>
              <a:cxnLst/>
              <a:rect l="l" t="t" r="r" b="b"/>
              <a:pathLst>
                <a:path w="413385">
                  <a:moveTo>
                    <a:pt x="0" y="0"/>
                  </a:moveTo>
                  <a:lnTo>
                    <a:pt x="413270" y="0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1998" y="1382452"/>
              <a:ext cx="116865" cy="928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77625" y="631790"/>
              <a:ext cx="1567815" cy="182880"/>
            </a:xfrm>
            <a:custGeom>
              <a:avLst/>
              <a:gdLst/>
              <a:ahLst/>
              <a:cxnLst/>
              <a:rect l="l" t="t" r="r" b="b"/>
              <a:pathLst>
                <a:path w="1567815" h="182880">
                  <a:moveTo>
                    <a:pt x="1567606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1567606" y="0"/>
                  </a:lnTo>
                  <a:lnTo>
                    <a:pt x="1567606" y="182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716766" y="266766"/>
            <a:ext cx="3340100" cy="817382"/>
          </a:xfrm>
          <a:prstGeom prst="rect">
            <a:avLst/>
          </a:prstGeom>
          <a:ln w="19049">
            <a:solidFill>
              <a:srgbClr val="999999"/>
            </a:solidFill>
          </a:ln>
        </p:spPr>
        <p:txBody>
          <a:bodyPr vert="horz" wrap="square" lIns="0" tIns="37253" rIns="0" bIns="0" rtlCol="0">
            <a:spAutoFit/>
          </a:bodyPr>
          <a:lstStyle/>
          <a:p>
            <a:pPr marL="53339" marR="168481" lvl="0" indent="0" algn="l" defTabSz="1219170" rtl="0" eaLnBrk="1" fontAlgn="auto" latinLnBrk="0" hangingPunct="1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Similar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diagnostic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tool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for</a:t>
            </a:r>
            <a:r>
              <a:rPr kumimoji="0" sz="1867" b="0" i="0" u="heavy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heavy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DE: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DESI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Collaboration,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2503.14743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Sahni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0807.3548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137943" y="5314973"/>
            <a:ext cx="4054687" cy="1543473"/>
            <a:chOff x="6103457" y="3986229"/>
            <a:chExt cx="3041015" cy="115760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3457" y="3986229"/>
              <a:ext cx="3040542" cy="115726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03800" y="4284224"/>
              <a:ext cx="2635250" cy="669290"/>
            </a:xfrm>
            <a:custGeom>
              <a:avLst/>
              <a:gdLst/>
              <a:ahLst/>
              <a:cxnLst/>
              <a:rect l="l" t="t" r="r" b="b"/>
              <a:pathLst>
                <a:path w="2635250" h="669289">
                  <a:moveTo>
                    <a:pt x="2634899" y="668999"/>
                  </a:moveTo>
                  <a:lnTo>
                    <a:pt x="0" y="668999"/>
                  </a:lnTo>
                  <a:lnTo>
                    <a:pt x="0" y="0"/>
                  </a:lnTo>
                  <a:lnTo>
                    <a:pt x="2634899" y="0"/>
                  </a:lnTo>
                  <a:lnTo>
                    <a:pt x="2634899" y="66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92652" y="1587566"/>
            <a:ext cx="9864512" cy="635845"/>
            <a:chOff x="444489" y="1190674"/>
            <a:chExt cx="7398384" cy="476884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489" y="1262187"/>
              <a:ext cx="3045835" cy="3333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6450" y="1190674"/>
              <a:ext cx="2506062" cy="476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635767" y="5822641"/>
            <a:ext cx="3208867" cy="849806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ts val="224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Dainotti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2103.02117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Kazantzidis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2004.02155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Jia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2212.00238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2609891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2668" y="858668"/>
            <a:ext cx="9828953" cy="5759873"/>
            <a:chOff x="444500" y="644000"/>
            <a:chExt cx="7371715" cy="4319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050" y="863075"/>
              <a:ext cx="6834699" cy="4100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404" y="4639200"/>
              <a:ext cx="2260215" cy="1662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500" y="644000"/>
              <a:ext cx="1564093" cy="2190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46746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Effective</a:t>
            </a:r>
            <a:r>
              <a:rPr spc="-80" dirty="0"/>
              <a:t> </a:t>
            </a:r>
            <a:r>
              <a:rPr dirty="0"/>
              <a:t>running</a:t>
            </a:r>
            <a:r>
              <a:rPr spc="-73" dirty="0"/>
              <a:t> </a:t>
            </a:r>
            <a:r>
              <a:rPr dirty="0"/>
              <a:t>Hubble</a:t>
            </a:r>
            <a:r>
              <a:rPr spc="-80" dirty="0"/>
              <a:t> </a:t>
            </a:r>
            <a:r>
              <a:rPr spc="-13" dirty="0"/>
              <a:t>constant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889950"/>
            <a:ext cx="12177607" cy="5968153"/>
            <a:chOff x="11356" y="667462"/>
            <a:chExt cx="9133205" cy="4476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924" y="788324"/>
              <a:ext cx="5586249" cy="4163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0650" y="667462"/>
              <a:ext cx="2419349" cy="257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5257" y="4385604"/>
              <a:ext cx="3638742" cy="7578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05600" y="4683599"/>
              <a:ext cx="3129280" cy="307340"/>
            </a:xfrm>
            <a:custGeom>
              <a:avLst/>
              <a:gdLst/>
              <a:ahLst/>
              <a:cxnLst/>
              <a:rect l="l" t="t" r="r" b="b"/>
              <a:pathLst>
                <a:path w="3129279" h="307339">
                  <a:moveTo>
                    <a:pt x="3128699" y="306899"/>
                  </a:moveTo>
                  <a:lnTo>
                    <a:pt x="0" y="306899"/>
                  </a:lnTo>
                  <a:lnTo>
                    <a:pt x="0" y="0"/>
                  </a:lnTo>
                  <a:lnTo>
                    <a:pt x="3128699" y="0"/>
                  </a:lnTo>
                  <a:lnTo>
                    <a:pt x="3128699" y="306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838167" y="6355141"/>
            <a:ext cx="357378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DESI-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Collaboration,</a:t>
            </a:r>
            <a:r>
              <a:rPr kumimoji="0" sz="1867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2503.14738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9464031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1799" y="1972020"/>
            <a:ext cx="46532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7100" y="1152267"/>
            <a:ext cx="11675533" cy="5706533"/>
            <a:chOff x="387825" y="864200"/>
            <a:chExt cx="8756650" cy="4279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257" y="3986230"/>
              <a:ext cx="2845742" cy="11572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98599" y="4284225"/>
              <a:ext cx="2440305" cy="669290"/>
            </a:xfrm>
            <a:custGeom>
              <a:avLst/>
              <a:gdLst/>
              <a:ahLst/>
              <a:cxnLst/>
              <a:rect l="l" t="t" r="r" b="b"/>
              <a:pathLst>
                <a:path w="2440304" h="669289">
                  <a:moveTo>
                    <a:pt x="2439899" y="668999"/>
                  </a:moveTo>
                  <a:lnTo>
                    <a:pt x="0" y="668999"/>
                  </a:lnTo>
                  <a:lnTo>
                    <a:pt x="0" y="0"/>
                  </a:lnTo>
                  <a:lnTo>
                    <a:pt x="2439899" y="0"/>
                  </a:lnTo>
                  <a:lnTo>
                    <a:pt x="2439899" y="66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826" y="864200"/>
              <a:ext cx="5077843" cy="304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825" y="2574124"/>
              <a:ext cx="3177143" cy="3047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825" y="1947012"/>
              <a:ext cx="3961759" cy="3956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8487" y="2916774"/>
              <a:ext cx="200299" cy="2474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2106" y="2691679"/>
              <a:ext cx="2719500" cy="102298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62449" y="2989674"/>
              <a:ext cx="2148205" cy="396240"/>
            </a:xfrm>
            <a:custGeom>
              <a:avLst/>
              <a:gdLst/>
              <a:ahLst/>
              <a:cxnLst/>
              <a:rect l="l" t="t" r="r" b="b"/>
              <a:pathLst>
                <a:path w="2148204" h="396239">
                  <a:moveTo>
                    <a:pt x="21479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2147999" y="0"/>
                  </a:lnTo>
                  <a:lnTo>
                    <a:pt x="21479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47300" y="4075472"/>
            <a:ext cx="250613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phenomenological</a:t>
            </a: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constant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particle</a:t>
            </a:r>
            <a:r>
              <a:rPr kumimoji="0" sz="16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creation</a:t>
            </a:r>
            <a:r>
              <a:rPr kumimoji="0" sz="16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rate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95501" y="5822640"/>
            <a:ext cx="2891367" cy="849806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519840" lvl="0" indent="0" algn="l" defTabSz="1219170" rtl="0" eaLnBrk="1" fontAlgn="auto" latinLnBrk="0" hangingPunct="1">
              <a:lnSpc>
                <a:spcPts val="224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Lima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0708.3397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Montani.,</a:t>
            </a:r>
            <a:r>
              <a:rPr kumimoji="0" sz="1867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0101113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6933" marR="0" lvl="0" indent="0" algn="l" defTabSz="12191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Elizalde</a:t>
            </a:r>
            <a:r>
              <a:rPr kumimoji="0" sz="1867" b="0" i="0" u="none" strike="noStrike" kern="0" cap="none" spc="4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2407.20285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268109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1799" y="1972020"/>
            <a:ext cx="46532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7100" y="1152267"/>
            <a:ext cx="11675533" cy="5706533"/>
            <a:chOff x="387825" y="864200"/>
            <a:chExt cx="8756650" cy="4279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257" y="3986230"/>
              <a:ext cx="2845742" cy="11572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98599" y="4284225"/>
              <a:ext cx="2440305" cy="669290"/>
            </a:xfrm>
            <a:custGeom>
              <a:avLst/>
              <a:gdLst/>
              <a:ahLst/>
              <a:cxnLst/>
              <a:rect l="l" t="t" r="r" b="b"/>
              <a:pathLst>
                <a:path w="2440304" h="669289">
                  <a:moveTo>
                    <a:pt x="2439899" y="668999"/>
                  </a:moveTo>
                  <a:lnTo>
                    <a:pt x="0" y="668999"/>
                  </a:lnTo>
                  <a:lnTo>
                    <a:pt x="0" y="0"/>
                  </a:lnTo>
                  <a:lnTo>
                    <a:pt x="2439899" y="0"/>
                  </a:lnTo>
                  <a:lnTo>
                    <a:pt x="2439899" y="66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1125" y="1851300"/>
              <a:ext cx="733424" cy="1619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826" y="864200"/>
              <a:ext cx="5077843" cy="3048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825" y="2574124"/>
              <a:ext cx="3177143" cy="3047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4262" y="2662474"/>
              <a:ext cx="300122" cy="1681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75787" y="2198675"/>
              <a:ext cx="249554" cy="139700"/>
            </a:xfrm>
            <a:custGeom>
              <a:avLst/>
              <a:gdLst/>
              <a:ahLst/>
              <a:cxnLst/>
              <a:rect l="l" t="t" r="r" b="b"/>
              <a:pathLst>
                <a:path w="249554" h="139700">
                  <a:moveTo>
                    <a:pt x="0" y="0"/>
                  </a:moveTo>
                  <a:lnTo>
                    <a:pt x="249324" y="139407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7093" y="2280063"/>
              <a:ext cx="121319" cy="997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031725" y="2108943"/>
              <a:ext cx="38735" cy="234315"/>
            </a:xfrm>
            <a:custGeom>
              <a:avLst/>
              <a:gdLst/>
              <a:ahLst/>
              <a:cxnLst/>
              <a:rect l="l" t="t" r="r" b="b"/>
              <a:pathLst>
                <a:path w="38734" h="234314">
                  <a:moveTo>
                    <a:pt x="0" y="233768"/>
                  </a:moveTo>
                  <a:lnTo>
                    <a:pt x="1675" y="189542"/>
                  </a:lnTo>
                  <a:lnTo>
                    <a:pt x="12339" y="126064"/>
                  </a:lnTo>
                  <a:lnTo>
                    <a:pt x="23137" y="88016"/>
                  </a:lnTo>
                  <a:lnTo>
                    <a:pt x="26660" y="75073"/>
                  </a:lnTo>
                  <a:lnTo>
                    <a:pt x="35400" y="30001"/>
                  </a:lnTo>
                  <a:lnTo>
                    <a:pt x="38035" y="1538"/>
                  </a:lnTo>
                  <a:lnTo>
                    <a:pt x="38119" y="0"/>
                  </a:lnTo>
                </a:path>
              </a:pathLst>
            </a:custGeom>
            <a:ln w="952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058848" y="20902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4">
                  <a:moveTo>
                    <a:pt x="21415" y="29708"/>
                  </a:moveTo>
                  <a:lnTo>
                    <a:pt x="10995" y="18711"/>
                  </a:lnTo>
                  <a:lnTo>
                    <a:pt x="0" y="29130"/>
                  </a:lnTo>
                  <a:lnTo>
                    <a:pt x="11500" y="0"/>
                  </a:lnTo>
                  <a:lnTo>
                    <a:pt x="21415" y="29708"/>
                  </a:lnTo>
                  <a:close/>
                </a:path>
              </a:pathLst>
            </a:custGeom>
            <a:solidFill>
              <a:srgbClr val="8224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058848" y="20902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4">
                  <a:moveTo>
                    <a:pt x="10995" y="18711"/>
                  </a:moveTo>
                  <a:lnTo>
                    <a:pt x="21415" y="29708"/>
                  </a:lnTo>
                  <a:lnTo>
                    <a:pt x="11500" y="0"/>
                  </a:lnTo>
                  <a:lnTo>
                    <a:pt x="0" y="29130"/>
                  </a:lnTo>
                  <a:lnTo>
                    <a:pt x="10995" y="18711"/>
                  </a:lnTo>
                  <a:close/>
                </a:path>
              </a:pathLst>
            </a:custGeom>
            <a:ln w="952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825" y="1946999"/>
              <a:ext cx="3961759" cy="3956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10600" y="2340887"/>
              <a:ext cx="4194774" cy="4617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78487" y="2916774"/>
              <a:ext cx="200299" cy="2474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62106" y="2691679"/>
              <a:ext cx="2719500" cy="102298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062449" y="2989674"/>
              <a:ext cx="2148205" cy="396240"/>
            </a:xfrm>
            <a:custGeom>
              <a:avLst/>
              <a:gdLst/>
              <a:ahLst/>
              <a:cxnLst/>
              <a:rect l="l" t="t" r="r" b="b"/>
              <a:pathLst>
                <a:path w="2148204" h="396239">
                  <a:moveTo>
                    <a:pt x="2147999" y="395699"/>
                  </a:moveTo>
                  <a:lnTo>
                    <a:pt x="0" y="395699"/>
                  </a:lnTo>
                  <a:lnTo>
                    <a:pt x="0" y="0"/>
                  </a:lnTo>
                  <a:lnTo>
                    <a:pt x="2147999" y="0"/>
                  </a:lnTo>
                  <a:lnTo>
                    <a:pt x="2147999" y="39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47300" y="4075472"/>
            <a:ext cx="250613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phenomenological</a:t>
            </a: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constant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particle</a:t>
            </a:r>
            <a:r>
              <a:rPr kumimoji="0" sz="16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creation</a:t>
            </a:r>
            <a:r>
              <a:rPr kumimoji="0" sz="16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rate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95501" y="5822640"/>
            <a:ext cx="2891367" cy="849806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519840" lvl="0" indent="0" algn="l" defTabSz="1219170" rtl="0" eaLnBrk="1" fontAlgn="auto" latinLnBrk="0" hangingPunct="1">
              <a:lnSpc>
                <a:spcPts val="224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Lima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0708.3397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Montani.,</a:t>
            </a:r>
            <a:r>
              <a:rPr kumimoji="0" sz="1867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0101113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6933" marR="0" lvl="0" indent="0" algn="l" defTabSz="12191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Elizalde</a:t>
            </a:r>
            <a:r>
              <a:rPr kumimoji="0" sz="1867" b="0" i="0" u="none" strike="noStrike" kern="0" cap="none" spc="4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2407.20285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716734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1799" y="1972020"/>
            <a:ext cx="46532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r>
              <a:rPr kumimoji="0" sz="24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800" y="4166580"/>
            <a:ext cx="36008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Theoretical</a:t>
            </a:r>
            <a:r>
              <a:rPr kumimoji="0" sz="2400" b="1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constrain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33516" y="5268003"/>
            <a:ext cx="6258560" cy="1590040"/>
            <a:chOff x="4450137" y="3951002"/>
            <a:chExt cx="4693920" cy="1192530"/>
          </a:xfrm>
        </p:grpSpPr>
        <p:sp>
          <p:nvSpPr>
            <p:cNvPr id="10" name="object 10"/>
            <p:cNvSpPr/>
            <p:nvPr/>
          </p:nvSpPr>
          <p:spPr>
            <a:xfrm>
              <a:off x="4464425" y="3997425"/>
              <a:ext cx="413384" cy="0"/>
            </a:xfrm>
            <a:custGeom>
              <a:avLst/>
              <a:gdLst/>
              <a:ahLst/>
              <a:cxnLst/>
              <a:rect l="l" t="t" r="r" b="b"/>
              <a:pathLst>
                <a:path w="413385">
                  <a:moveTo>
                    <a:pt x="0" y="0"/>
                  </a:moveTo>
                  <a:lnTo>
                    <a:pt x="413270" y="0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273" y="3951002"/>
              <a:ext cx="116865" cy="928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8257" y="3986230"/>
              <a:ext cx="2845742" cy="11572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98600" y="4284225"/>
              <a:ext cx="2440305" cy="669290"/>
            </a:xfrm>
            <a:custGeom>
              <a:avLst/>
              <a:gdLst/>
              <a:ahLst/>
              <a:cxnLst/>
              <a:rect l="l" t="t" r="r" b="b"/>
              <a:pathLst>
                <a:path w="2440304" h="669289">
                  <a:moveTo>
                    <a:pt x="2439899" y="668999"/>
                  </a:moveTo>
                  <a:lnTo>
                    <a:pt x="0" y="668999"/>
                  </a:lnTo>
                  <a:lnTo>
                    <a:pt x="0" y="0"/>
                  </a:lnTo>
                  <a:lnTo>
                    <a:pt x="2439899" y="0"/>
                  </a:lnTo>
                  <a:lnTo>
                    <a:pt x="2439899" y="66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895500" y="5800183"/>
            <a:ext cx="2707640" cy="591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Lemos</a:t>
            </a:r>
            <a:r>
              <a:rPr kumimoji="0" sz="1867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1806.06781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Efstathiou,</a:t>
            </a:r>
            <a:r>
              <a:rPr kumimoji="0" sz="1867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2103.08723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7100" y="1152267"/>
            <a:ext cx="11357187" cy="4349327"/>
            <a:chOff x="387825" y="864200"/>
            <a:chExt cx="8517890" cy="326199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1125" y="1851300"/>
              <a:ext cx="733424" cy="1619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826" y="864200"/>
              <a:ext cx="5077843" cy="304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950" y="3754550"/>
              <a:ext cx="3462518" cy="3714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56725" y="3787887"/>
              <a:ext cx="961287" cy="3047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825" y="2574124"/>
              <a:ext cx="3177143" cy="3047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44262" y="2662474"/>
              <a:ext cx="300122" cy="16817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75787" y="2198675"/>
              <a:ext cx="249554" cy="139700"/>
            </a:xfrm>
            <a:custGeom>
              <a:avLst/>
              <a:gdLst/>
              <a:ahLst/>
              <a:cxnLst/>
              <a:rect l="l" t="t" r="r" b="b"/>
              <a:pathLst>
                <a:path w="249554" h="139700">
                  <a:moveTo>
                    <a:pt x="0" y="0"/>
                  </a:moveTo>
                  <a:lnTo>
                    <a:pt x="249324" y="139407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67093" y="2280063"/>
              <a:ext cx="121319" cy="9971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031725" y="2108943"/>
              <a:ext cx="38735" cy="234315"/>
            </a:xfrm>
            <a:custGeom>
              <a:avLst/>
              <a:gdLst/>
              <a:ahLst/>
              <a:cxnLst/>
              <a:rect l="l" t="t" r="r" b="b"/>
              <a:pathLst>
                <a:path w="38734" h="234314">
                  <a:moveTo>
                    <a:pt x="0" y="233768"/>
                  </a:moveTo>
                  <a:lnTo>
                    <a:pt x="1675" y="189542"/>
                  </a:lnTo>
                  <a:lnTo>
                    <a:pt x="12339" y="126064"/>
                  </a:lnTo>
                  <a:lnTo>
                    <a:pt x="23137" y="88016"/>
                  </a:lnTo>
                  <a:lnTo>
                    <a:pt x="26660" y="75073"/>
                  </a:lnTo>
                  <a:lnTo>
                    <a:pt x="35400" y="30001"/>
                  </a:lnTo>
                  <a:lnTo>
                    <a:pt x="38035" y="1538"/>
                  </a:lnTo>
                  <a:lnTo>
                    <a:pt x="38119" y="0"/>
                  </a:lnTo>
                </a:path>
              </a:pathLst>
            </a:custGeom>
            <a:ln w="952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058848" y="20902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4">
                  <a:moveTo>
                    <a:pt x="21415" y="29708"/>
                  </a:moveTo>
                  <a:lnTo>
                    <a:pt x="10995" y="18711"/>
                  </a:lnTo>
                  <a:lnTo>
                    <a:pt x="0" y="29130"/>
                  </a:lnTo>
                  <a:lnTo>
                    <a:pt x="11500" y="0"/>
                  </a:lnTo>
                  <a:lnTo>
                    <a:pt x="21415" y="29708"/>
                  </a:lnTo>
                  <a:close/>
                </a:path>
              </a:pathLst>
            </a:custGeom>
            <a:solidFill>
              <a:srgbClr val="8224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058848" y="20902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4">
                  <a:moveTo>
                    <a:pt x="10995" y="18711"/>
                  </a:moveTo>
                  <a:lnTo>
                    <a:pt x="21415" y="29708"/>
                  </a:lnTo>
                  <a:lnTo>
                    <a:pt x="11500" y="0"/>
                  </a:lnTo>
                  <a:lnTo>
                    <a:pt x="0" y="29130"/>
                  </a:lnTo>
                  <a:lnTo>
                    <a:pt x="10995" y="18711"/>
                  </a:lnTo>
                  <a:close/>
                </a:path>
              </a:pathLst>
            </a:custGeom>
            <a:ln w="952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825" y="1947012"/>
              <a:ext cx="3961759" cy="3956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10600" y="2340887"/>
              <a:ext cx="4194774" cy="461727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4743061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451" y="822925"/>
              <a:ext cx="5077843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9375" y="2096100"/>
              <a:ext cx="2810554" cy="485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450" y="1352450"/>
              <a:ext cx="8729098" cy="49139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224405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1AE4FE2-D642-4B47-8F01-2061F4647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 contrast="-18000"/>
                    </a14:imgEffect>
                  </a14:imgLayer>
                </a14:imgProps>
              </a:ext>
            </a:extLst>
          </a:blip>
          <a:srcRect t="1000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87343534-CAC6-474D-977F-8E8E33146FF6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Results for </a:t>
            </a:r>
            <a:r>
              <a:rPr kumimoji="0" lang="el-GR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Λ</a:t>
            </a:r>
            <a:r>
              <a:rPr kumimoji="0" lang="it-IT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CDM and w0waCDM models (20, 40 </a:t>
            </a:r>
            <a:r>
              <a:rPr kumimoji="0" lang="it-IT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bins</a:t>
            </a:r>
            <a:r>
              <a:rPr kumimoji="0" lang="it-IT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0DC7B5D-7DE9-490A-8B03-C0EDAA20D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7179" r="3924" b="47488"/>
          <a:stretch/>
        </p:blipFill>
        <p:spPr bwMode="auto">
          <a:xfrm>
            <a:off x="410501" y="1400585"/>
            <a:ext cx="7484013" cy="48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AD8BE14-8B33-4AB9-AC82-4718D7F6A096}"/>
              </a:ext>
            </a:extLst>
          </p:cNvPr>
          <p:cNvSpPr txBox="1"/>
          <p:nvPr/>
        </p:nvSpPr>
        <p:spPr>
          <a:xfrm>
            <a:off x="8099764" y="2916735"/>
            <a:ext cx="3886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M. G. Dainotti 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2021, 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ApJ,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912,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150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xmlns="" id="{23D78967-9D2B-F44D-3653-82DB09475C6B}"/>
              </a:ext>
            </a:extLst>
          </p:cNvPr>
          <p:cNvSpPr txBox="1"/>
          <p:nvPr/>
        </p:nvSpPr>
        <p:spPr>
          <a:xfrm>
            <a:off x="10994514" y="0"/>
            <a:ext cx="638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6740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144000" cy="4696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299" y="744574"/>
              <a:ext cx="8729345" cy="4164329"/>
            </a:xfrm>
            <a:custGeom>
              <a:avLst/>
              <a:gdLst/>
              <a:ahLst/>
              <a:cxnLst/>
              <a:rect l="l" t="t" r="r" b="b"/>
              <a:pathLst>
                <a:path w="8729345" h="4164329">
                  <a:moveTo>
                    <a:pt x="8729099" y="4163999"/>
                  </a:moveTo>
                  <a:lnTo>
                    <a:pt x="0" y="4163999"/>
                  </a:lnTo>
                  <a:lnTo>
                    <a:pt x="0" y="0"/>
                  </a:lnTo>
                  <a:lnTo>
                    <a:pt x="8729099" y="0"/>
                  </a:lnTo>
                  <a:lnTo>
                    <a:pt x="8729099" y="4163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97345" y="2718925"/>
              <a:ext cx="9525" cy="525780"/>
            </a:xfrm>
            <a:custGeom>
              <a:avLst/>
              <a:gdLst/>
              <a:ahLst/>
              <a:cxnLst/>
              <a:rect l="l" t="t" r="r" b="b"/>
              <a:pathLst>
                <a:path w="9525" h="525780">
                  <a:moveTo>
                    <a:pt x="9104" y="0"/>
                  </a:moveTo>
                  <a:lnTo>
                    <a:pt x="0" y="525785"/>
                  </a:lnTo>
                </a:path>
              </a:pathLst>
            </a:custGeom>
            <a:ln w="28574">
              <a:solidFill>
                <a:srgbClr val="8224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1484" y="3197736"/>
              <a:ext cx="92834" cy="117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451" y="822925"/>
              <a:ext cx="5077843" cy="3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8934" y="3553272"/>
              <a:ext cx="7011450" cy="6992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9375" y="2096100"/>
              <a:ext cx="2810554" cy="4857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450" y="1352450"/>
              <a:ext cx="8729098" cy="491393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697344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Recap</a:t>
            </a:r>
            <a:r>
              <a:rPr spc="-27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spc="-13" dirty="0"/>
              <a:t>models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699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099057" cy="46969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299" y="744574"/>
              <a:ext cx="8622665" cy="4153535"/>
            </a:xfrm>
            <a:custGeom>
              <a:avLst/>
              <a:gdLst/>
              <a:ahLst/>
              <a:cxnLst/>
              <a:rect l="l" t="t" r="r" b="b"/>
              <a:pathLst>
                <a:path w="8622665" h="4153535">
                  <a:moveTo>
                    <a:pt x="8622599" y="4153199"/>
                  </a:moveTo>
                  <a:lnTo>
                    <a:pt x="0" y="41531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153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1101" y="1077941"/>
            <a:ext cx="344593" cy="294879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67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33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</a:t>
            </a:r>
            <a:endParaRPr kumimoji="0" sz="2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4699" y="1011400"/>
            <a:ext cx="11728027" cy="5847080"/>
            <a:chOff x="348524" y="758550"/>
            <a:chExt cx="8796020" cy="43853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75" y="884625"/>
              <a:ext cx="874655" cy="2095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762" y="3663662"/>
              <a:ext cx="904874" cy="2190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2007" y="4275204"/>
              <a:ext cx="2711992" cy="8682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32350" y="4573199"/>
              <a:ext cx="2306955" cy="462280"/>
            </a:xfrm>
            <a:custGeom>
              <a:avLst/>
              <a:gdLst/>
              <a:ahLst/>
              <a:cxnLst/>
              <a:rect l="l" t="t" r="r" b="b"/>
              <a:pathLst>
                <a:path w="2306954" h="462279">
                  <a:moveTo>
                    <a:pt x="23063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2306399" y="0"/>
                  </a:lnTo>
                  <a:lnTo>
                    <a:pt x="23063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8049" y="3263750"/>
              <a:ext cx="8125459" cy="23495"/>
            </a:xfrm>
            <a:custGeom>
              <a:avLst/>
              <a:gdLst/>
              <a:ahLst/>
              <a:cxnLst/>
              <a:rect l="l" t="t" r="r" b="b"/>
              <a:pathLst>
                <a:path w="8125459" h="23495">
                  <a:moveTo>
                    <a:pt x="0" y="0"/>
                  </a:moveTo>
                  <a:lnTo>
                    <a:pt x="8124899" y="23099"/>
                  </a:lnTo>
                </a:path>
              </a:pathLst>
            </a:custGeom>
            <a:ln w="19049">
              <a:solidFill>
                <a:srgbClr val="98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774" y="2667849"/>
              <a:ext cx="690415" cy="2190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8294" y="758550"/>
              <a:ext cx="3983156" cy="4616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275" y="1661800"/>
              <a:ext cx="1894540" cy="3047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8300" y="1535275"/>
              <a:ext cx="4575148" cy="5982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38300" y="2429312"/>
              <a:ext cx="5400323" cy="5385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42987" y="3582699"/>
              <a:ext cx="1555024" cy="3047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75725" y="4238650"/>
              <a:ext cx="1894549" cy="439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4762" y="4259575"/>
              <a:ext cx="2062264" cy="30479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073833" y="6207941"/>
            <a:ext cx="2782147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Dainotti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2103.02117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7375009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9709" y="2624004"/>
            <a:ext cx="3127587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Model</a:t>
            </a:r>
            <a:r>
              <a:rPr spc="-40" dirty="0"/>
              <a:t> </a:t>
            </a:r>
            <a:r>
              <a:rPr dirty="0"/>
              <a:t>testing</a:t>
            </a:r>
            <a:r>
              <a:rPr spc="-40" dirty="0"/>
              <a:t> </a:t>
            </a:r>
            <a:r>
              <a:rPr spc="-27" dirty="0"/>
              <a:t>part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1378373"/>
            <a:chOff x="11356" y="695904"/>
            <a:chExt cx="9133205" cy="1033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808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5489787"/>
            <a:chOff x="11356" y="695904"/>
            <a:chExt cx="9133205" cy="4117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00" y="1665150"/>
              <a:ext cx="3147674" cy="31476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81199" y="983275"/>
            <a:ext cx="1046226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6773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  <a:tab pos="1011741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constrained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higher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precision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from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binned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compared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full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dataset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33101" y="1172799"/>
            <a:ext cx="1408007" cy="1048173"/>
            <a:chOff x="849825" y="879599"/>
            <a:chExt cx="1056005" cy="7861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825" y="879599"/>
              <a:ext cx="180974" cy="1142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0800" y="1455600"/>
              <a:ext cx="874655" cy="20954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10280103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592416"/>
            <a:ext cx="12177607" cy="5865707"/>
            <a:chOff x="11356" y="444312"/>
            <a:chExt cx="9133205" cy="4399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993899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056" y="980480"/>
              <a:ext cx="6646200" cy="33021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4399" y="1278474"/>
              <a:ext cx="6075045" cy="2731135"/>
            </a:xfrm>
            <a:custGeom>
              <a:avLst/>
              <a:gdLst/>
              <a:ahLst/>
              <a:cxnLst/>
              <a:rect l="l" t="t" r="r" b="b"/>
              <a:pathLst>
                <a:path w="6075045" h="2731135">
                  <a:moveTo>
                    <a:pt x="6074699" y="2730599"/>
                  </a:moveTo>
                  <a:lnTo>
                    <a:pt x="0" y="2730599"/>
                  </a:lnTo>
                  <a:lnTo>
                    <a:pt x="0" y="0"/>
                  </a:lnTo>
                  <a:lnTo>
                    <a:pt x="6074699" y="0"/>
                  </a:lnTo>
                  <a:lnTo>
                    <a:pt x="6074699" y="273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3432" y="444312"/>
              <a:ext cx="6936766" cy="43989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88299" y="2116774"/>
              <a:ext cx="5992495" cy="2656205"/>
            </a:xfrm>
            <a:custGeom>
              <a:avLst/>
              <a:gdLst/>
              <a:ahLst/>
              <a:cxnLst/>
              <a:rect l="l" t="t" r="r" b="b"/>
              <a:pathLst>
                <a:path w="5992495" h="2656204">
                  <a:moveTo>
                    <a:pt x="0" y="0"/>
                  </a:moveTo>
                  <a:lnTo>
                    <a:pt x="5991900" y="0"/>
                  </a:lnTo>
                  <a:lnTo>
                    <a:pt x="5991900" y="326999"/>
                  </a:lnTo>
                  <a:lnTo>
                    <a:pt x="0" y="326999"/>
                  </a:lnTo>
                  <a:lnTo>
                    <a:pt x="0" y="0"/>
                  </a:lnTo>
                  <a:close/>
                </a:path>
                <a:path w="5992495" h="2656204">
                  <a:moveTo>
                    <a:pt x="0" y="1164437"/>
                  </a:moveTo>
                  <a:lnTo>
                    <a:pt x="5991900" y="1164437"/>
                  </a:lnTo>
                  <a:lnTo>
                    <a:pt x="5991900" y="1491437"/>
                  </a:lnTo>
                  <a:lnTo>
                    <a:pt x="0" y="1491437"/>
                  </a:lnTo>
                  <a:lnTo>
                    <a:pt x="0" y="1164437"/>
                  </a:lnTo>
                  <a:close/>
                </a:path>
                <a:path w="5992495" h="2656204">
                  <a:moveTo>
                    <a:pt x="0" y="2328874"/>
                  </a:moveTo>
                  <a:lnTo>
                    <a:pt x="5991900" y="2328874"/>
                  </a:lnTo>
                  <a:lnTo>
                    <a:pt x="5991900" y="2655874"/>
                  </a:lnTo>
                  <a:lnTo>
                    <a:pt x="0" y="2655874"/>
                  </a:lnTo>
                  <a:lnTo>
                    <a:pt x="0" y="2328874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57021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Method</a:t>
            </a:r>
            <a:r>
              <a:rPr spc="-27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3" dirty="0"/>
              <a:t>Datasets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681406"/>
            <a:ext cx="12177607" cy="1624753"/>
            <a:chOff x="11356" y="511054"/>
            <a:chExt cx="9133205" cy="1218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51105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809050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33666" y="1163908"/>
            <a:ext cx="880448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Same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priors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as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those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obtain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binned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samples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6908" y="1297007"/>
            <a:ext cx="11472333" cy="5453380"/>
            <a:chOff x="147681" y="972755"/>
            <a:chExt cx="8604250" cy="40900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681" y="972755"/>
              <a:ext cx="8603700" cy="40899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8025" y="1270750"/>
              <a:ext cx="8032750" cy="3518535"/>
            </a:xfrm>
            <a:custGeom>
              <a:avLst/>
              <a:gdLst/>
              <a:ahLst/>
              <a:cxnLst/>
              <a:rect l="l" t="t" r="r" b="b"/>
              <a:pathLst>
                <a:path w="8032750" h="3518535">
                  <a:moveTo>
                    <a:pt x="8032199" y="3518399"/>
                  </a:moveTo>
                  <a:lnTo>
                    <a:pt x="0" y="3518399"/>
                  </a:lnTo>
                  <a:lnTo>
                    <a:pt x="0" y="0"/>
                  </a:lnTo>
                  <a:lnTo>
                    <a:pt x="8032199" y="0"/>
                  </a:lnTo>
                  <a:lnTo>
                    <a:pt x="8032199" y="3518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525" y="1481601"/>
              <a:ext cx="7768936" cy="20525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37250" y="2037637"/>
              <a:ext cx="4161790" cy="1419225"/>
            </a:xfrm>
            <a:custGeom>
              <a:avLst/>
              <a:gdLst/>
              <a:ahLst/>
              <a:cxnLst/>
              <a:rect l="l" t="t" r="r" b="b"/>
              <a:pathLst>
                <a:path w="4161790" h="1419225">
                  <a:moveTo>
                    <a:pt x="0" y="0"/>
                  </a:moveTo>
                  <a:lnTo>
                    <a:pt x="4161299" y="0"/>
                  </a:lnTo>
                  <a:lnTo>
                    <a:pt x="4161299" y="1418999"/>
                  </a:lnTo>
                  <a:lnTo>
                    <a:pt x="0" y="14189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436934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4077547"/>
            <a:chOff x="11356" y="300205"/>
            <a:chExt cx="9133205" cy="3058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6" y="300205"/>
              <a:ext cx="8846400" cy="30579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1700" y="598199"/>
              <a:ext cx="8275320" cy="2486660"/>
            </a:xfrm>
            <a:custGeom>
              <a:avLst/>
              <a:gdLst/>
              <a:ahLst/>
              <a:cxnLst/>
              <a:rect l="l" t="t" r="r" b="b"/>
              <a:pathLst>
                <a:path w="8275320" h="2486660">
                  <a:moveTo>
                    <a:pt x="8274899" y="2486399"/>
                  </a:moveTo>
                  <a:lnTo>
                    <a:pt x="0" y="2486399"/>
                  </a:lnTo>
                  <a:lnTo>
                    <a:pt x="0" y="0"/>
                  </a:lnTo>
                  <a:lnTo>
                    <a:pt x="8274899" y="0"/>
                  </a:lnTo>
                  <a:lnTo>
                    <a:pt x="8274899" y="2486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3665" y="882774"/>
            <a:ext cx="21844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●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23449" y="882773"/>
            <a:ext cx="62881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DDE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perform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better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compared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CPL'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142" y="940750"/>
            <a:ext cx="4308687" cy="5798820"/>
            <a:chOff x="11356" y="705562"/>
            <a:chExt cx="3231515" cy="43491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100" y="705562"/>
              <a:ext cx="755379" cy="1809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56" y="3482917"/>
              <a:ext cx="3231000" cy="15716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1700" y="3780912"/>
              <a:ext cx="2660015" cy="704215"/>
            </a:xfrm>
            <a:custGeom>
              <a:avLst/>
              <a:gdLst/>
              <a:ahLst/>
              <a:cxnLst/>
              <a:rect l="l" t="t" r="r" b="b"/>
              <a:pathLst>
                <a:path w="2660015" h="704214">
                  <a:moveTo>
                    <a:pt x="2659499" y="704099"/>
                  </a:moveTo>
                  <a:lnTo>
                    <a:pt x="0" y="704099"/>
                  </a:lnTo>
                  <a:lnTo>
                    <a:pt x="0" y="0"/>
                  </a:lnTo>
                  <a:lnTo>
                    <a:pt x="2659499" y="0"/>
                  </a:lnTo>
                  <a:lnTo>
                    <a:pt x="2659499" y="704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2967" y="5129100"/>
            <a:ext cx="2548467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Jeffreys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1998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Trotta,</a:t>
            </a:r>
            <a:r>
              <a:rPr kumimoji="0" sz="186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0803.4089</a:t>
            </a:r>
            <a:r>
              <a:rPr kumimoji="0" sz="1867" b="0" i="0" u="none" strike="noStrike" kern="0" cap="none" spc="6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Giarè,</a:t>
            </a:r>
            <a:r>
              <a:rPr kumimoji="0" sz="1867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wgcosmo</a:t>
            </a:r>
            <a:r>
              <a:rPr kumimoji="0" sz="1867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GitHub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2650" y="3112500"/>
            <a:ext cx="11096412" cy="3169920"/>
            <a:chOff x="444487" y="2334375"/>
            <a:chExt cx="8322309" cy="237744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1550" y="2334375"/>
              <a:ext cx="5784799" cy="23770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058000" y="3319824"/>
              <a:ext cx="5632450" cy="1031875"/>
            </a:xfrm>
            <a:custGeom>
              <a:avLst/>
              <a:gdLst/>
              <a:ahLst/>
              <a:cxnLst/>
              <a:rect l="l" t="t" r="r" b="b"/>
              <a:pathLst>
                <a:path w="5632450" h="1031875">
                  <a:moveTo>
                    <a:pt x="0" y="0"/>
                  </a:moveTo>
                  <a:lnTo>
                    <a:pt x="5631899" y="0"/>
                  </a:lnTo>
                  <a:lnTo>
                    <a:pt x="5631899" y="1031399"/>
                  </a:lnTo>
                  <a:lnTo>
                    <a:pt x="0" y="10313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487" y="2398843"/>
              <a:ext cx="2526676" cy="234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498" y="2943547"/>
              <a:ext cx="1991224" cy="234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499" y="3249147"/>
              <a:ext cx="1029823" cy="180974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2884175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400273"/>
            <a:ext cx="12177607" cy="4077547"/>
            <a:chOff x="11356" y="300205"/>
            <a:chExt cx="9133205" cy="3058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6" y="300205"/>
              <a:ext cx="8846400" cy="30579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1700" y="598199"/>
              <a:ext cx="8275320" cy="2486660"/>
            </a:xfrm>
            <a:custGeom>
              <a:avLst/>
              <a:gdLst/>
              <a:ahLst/>
              <a:cxnLst/>
              <a:rect l="l" t="t" r="r" b="b"/>
              <a:pathLst>
                <a:path w="8275320" h="2486660">
                  <a:moveTo>
                    <a:pt x="8274899" y="2486399"/>
                  </a:moveTo>
                  <a:lnTo>
                    <a:pt x="0" y="2486399"/>
                  </a:lnTo>
                  <a:lnTo>
                    <a:pt x="0" y="0"/>
                  </a:lnTo>
                  <a:lnTo>
                    <a:pt x="8274899" y="0"/>
                  </a:lnTo>
                  <a:lnTo>
                    <a:pt x="8274899" y="2486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3665" y="882774"/>
            <a:ext cx="21844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●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23449" y="882773"/>
            <a:ext cx="62881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DDE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perform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better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compared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CPL'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665" y="1614295"/>
            <a:ext cx="75895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CPL'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is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significantly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disfavored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respect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2209" y="940750"/>
            <a:ext cx="11496887" cy="5917353"/>
            <a:chOff x="144156" y="705562"/>
            <a:chExt cx="8622665" cy="44380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100" y="705562"/>
              <a:ext cx="755379" cy="1809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9399" y="1274623"/>
              <a:ext cx="747505" cy="1809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156" y="3637138"/>
              <a:ext cx="2877900" cy="150636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4500" y="3935133"/>
              <a:ext cx="2306955" cy="704215"/>
            </a:xfrm>
            <a:custGeom>
              <a:avLst/>
              <a:gdLst/>
              <a:ahLst/>
              <a:cxnLst/>
              <a:rect l="l" t="t" r="r" b="b"/>
              <a:pathLst>
                <a:path w="2306955" h="704214">
                  <a:moveTo>
                    <a:pt x="2306399" y="704099"/>
                  </a:moveTo>
                  <a:lnTo>
                    <a:pt x="0" y="704099"/>
                  </a:lnTo>
                  <a:lnTo>
                    <a:pt x="0" y="0"/>
                  </a:lnTo>
                  <a:lnTo>
                    <a:pt x="2306399" y="0"/>
                  </a:lnTo>
                  <a:lnTo>
                    <a:pt x="2306399" y="704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1550" y="2334375"/>
              <a:ext cx="5784799" cy="23770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057999" y="3626724"/>
              <a:ext cx="5632450" cy="397510"/>
            </a:xfrm>
            <a:custGeom>
              <a:avLst/>
              <a:gdLst/>
              <a:ahLst/>
              <a:cxnLst/>
              <a:rect l="l" t="t" r="r" b="b"/>
              <a:pathLst>
                <a:path w="5632450" h="397510">
                  <a:moveTo>
                    <a:pt x="0" y="0"/>
                  </a:moveTo>
                  <a:lnTo>
                    <a:pt x="5631899" y="0"/>
                  </a:lnTo>
                  <a:lnTo>
                    <a:pt x="5631899" y="397199"/>
                  </a:lnTo>
                  <a:lnTo>
                    <a:pt x="0" y="3971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487" y="2398843"/>
              <a:ext cx="2526676" cy="234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500" y="2930387"/>
              <a:ext cx="1939743" cy="23402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90033" y="5357185"/>
            <a:ext cx="2548467" cy="1278193"/>
          </a:xfrm>
          <a:prstGeom prst="rect">
            <a:avLst/>
          </a:prstGeom>
        </p:spPr>
        <p:txBody>
          <a:bodyPr vert="horz" wrap="square" lIns="0" tIns="338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ts val="224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Jeffreys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al.,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1998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Trotta,</a:t>
            </a:r>
            <a:r>
              <a:rPr kumimoji="0" sz="1867" b="0" i="0" u="none" strike="noStrike" kern="0" cap="none" spc="-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0803.4089</a:t>
            </a:r>
            <a:r>
              <a:rPr kumimoji="0" sz="1867" b="0" i="0" u="none" strike="noStrike" kern="0" cap="none" spc="6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Giarè,</a:t>
            </a:r>
            <a:r>
              <a:rPr kumimoji="0" sz="1867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wgcosmo</a:t>
            </a:r>
            <a:r>
              <a:rPr kumimoji="0" sz="1867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GitHub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2501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Method</a:t>
            </a:r>
            <a:r>
              <a:rPr spc="-27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3" dirty="0"/>
              <a:t>Datasets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97857"/>
            <a:ext cx="12192000" cy="5211233"/>
            <a:chOff x="0" y="373392"/>
            <a:chExt cx="9144000" cy="39084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699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3392"/>
              <a:ext cx="8315357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500" y="671387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50405"/>
              <a:ext cx="8299607" cy="3431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5250" y="1148399"/>
              <a:ext cx="7753350" cy="2860040"/>
            </a:xfrm>
            <a:custGeom>
              <a:avLst/>
              <a:gdLst/>
              <a:ahLst/>
              <a:cxnLst/>
              <a:rect l="l" t="t" r="r" b="b"/>
              <a:pathLst>
                <a:path w="7753350" h="2860040">
                  <a:moveTo>
                    <a:pt x="7753199" y="2859899"/>
                  </a:moveTo>
                  <a:lnTo>
                    <a:pt x="0" y="2859899"/>
                  </a:lnTo>
                  <a:lnTo>
                    <a:pt x="0" y="0"/>
                  </a:lnTo>
                  <a:lnTo>
                    <a:pt x="7753199" y="0"/>
                  </a:lnTo>
                  <a:lnTo>
                    <a:pt x="7753199" y="2859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3367" y="980357"/>
            <a:ext cx="6927427" cy="25280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Background</a:t>
            </a:r>
            <a:r>
              <a:rPr kumimoji="0" sz="2400" b="0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analysis: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64683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2127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64683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Pantheon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Master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 MT"/>
              <a:buChar char="●"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64683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64683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DESI</a:t>
            </a:r>
            <a:r>
              <a:rPr kumimoji="0" sz="24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DR2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calibrated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Planck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constraint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 MT"/>
              <a:buChar char="●"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64683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64683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Cosmic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Chronometer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7933" y="2390950"/>
            <a:ext cx="9796779" cy="3771053"/>
            <a:chOff x="808450" y="1793212"/>
            <a:chExt cx="7347584" cy="28282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2375" y="1793212"/>
              <a:ext cx="1771649" cy="209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8450" y="2680225"/>
              <a:ext cx="7347501" cy="19412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44924" y="3146225"/>
              <a:ext cx="1651635" cy="1419225"/>
            </a:xfrm>
            <a:custGeom>
              <a:avLst/>
              <a:gdLst/>
              <a:ahLst/>
              <a:cxnLst/>
              <a:rect l="l" t="t" r="r" b="b"/>
              <a:pathLst>
                <a:path w="1651635" h="1419225">
                  <a:moveTo>
                    <a:pt x="0" y="0"/>
                  </a:moveTo>
                  <a:lnTo>
                    <a:pt x="1651199" y="0"/>
                  </a:lnTo>
                  <a:lnTo>
                    <a:pt x="1651199" y="1418999"/>
                  </a:lnTo>
                  <a:lnTo>
                    <a:pt x="0" y="14189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4903093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dirty="0"/>
              <a:t>models</a:t>
            </a:r>
            <a:r>
              <a:rPr spc="-7" dirty="0"/>
              <a:t> </a:t>
            </a:r>
            <a:r>
              <a:rPr spc="-13" dirty="0"/>
              <a:t>analyzed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95441"/>
            <a:ext cx="12192000" cy="6262793"/>
            <a:chOff x="0" y="446580"/>
            <a:chExt cx="9144000" cy="4697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699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6580"/>
              <a:ext cx="9099057" cy="46969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299" y="744574"/>
              <a:ext cx="8622665" cy="4153535"/>
            </a:xfrm>
            <a:custGeom>
              <a:avLst/>
              <a:gdLst/>
              <a:ahLst/>
              <a:cxnLst/>
              <a:rect l="l" t="t" r="r" b="b"/>
              <a:pathLst>
                <a:path w="8622665" h="4153535">
                  <a:moveTo>
                    <a:pt x="8622599" y="4153199"/>
                  </a:moveTo>
                  <a:lnTo>
                    <a:pt x="0" y="41531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153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1100" y="1077942"/>
            <a:ext cx="315805" cy="15611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67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5034" y="1011400"/>
            <a:ext cx="9976273" cy="1833880"/>
            <a:chOff x="731275" y="758550"/>
            <a:chExt cx="7482205" cy="13754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75" y="884625"/>
              <a:ext cx="874655" cy="2095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8294" y="758550"/>
              <a:ext cx="3983156" cy="4616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275" y="1661800"/>
              <a:ext cx="1894540" cy="3047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8300" y="1535275"/>
              <a:ext cx="4575148" cy="59820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99848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xmlns="" id="{87343534-CAC6-474D-977F-8E8E33146FF6}"/>
                  </a:ext>
                </a:extLst>
              </p:cNvPr>
              <p:cNvSpPr/>
              <p:nvPr/>
            </p:nvSpPr>
            <p:spPr>
              <a:xfrm>
                <a:off x="641182" y="1245218"/>
                <a:ext cx="11154785" cy="6973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it-IT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0" lang="it-IT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𝑧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fitting (3 bins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kumimoji="0" lang="el-G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Λ</m:t>
                    </m:r>
                  </m:oMath>
                </a14:m>
                <a:r>
                  <a:rPr kumimoji="0" lang="it-IT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𝐶𝐷𝑀</a:t>
                </a:r>
                <a:r>
                  <a:rPr kumimoji="0" lang="it-IT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) + </a:t>
                </a:r>
                <a:r>
                  <a:rPr kumimoji="0" lang="it-IT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BAOs</a:t>
                </a:r>
                <a:r>
                  <a:rPr kumimoji="0" lang="it-IT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7343534-CAC6-474D-977F-8E8E33146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82" y="1245218"/>
                <a:ext cx="11154785" cy="6973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AD8BE14-8B33-4AB9-AC82-4718D7F6A096}"/>
              </a:ext>
            </a:extLst>
          </p:cNvPr>
          <p:cNvSpPr txBox="1"/>
          <p:nvPr/>
        </p:nvSpPr>
        <p:spPr>
          <a:xfrm>
            <a:off x="656491" y="5956059"/>
            <a:ext cx="4764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M.G. Dainotti, et al., 2022,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Galaxies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10, 1, 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868C365-409C-4835-8DAA-C4AC8CFF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30" t="43689" r="51268" b="24706"/>
          <a:stretch/>
        </p:blipFill>
        <p:spPr>
          <a:xfrm>
            <a:off x="641182" y="2293052"/>
            <a:ext cx="4563668" cy="34950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3934273-00C3-25EC-3247-B89857785852}"/>
              </a:ext>
            </a:extLst>
          </p:cNvPr>
          <p:cNvSpPr txBox="1"/>
          <p:nvPr/>
        </p:nvSpPr>
        <p:spPr>
          <a:xfrm>
            <a:off x="5915609" y="5063431"/>
            <a:ext cx="495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M.G. Dainotti, et al., 2022,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Galaxies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10, 1,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xmlns="" id="{1020DFBC-697B-0159-9DBD-5F2E7FC50386}"/>
                  </a:ext>
                </a:extLst>
              </p:cNvPr>
              <p:cNvSpPr txBox="1"/>
              <p:nvPr/>
            </p:nvSpPr>
            <p:spPr>
              <a:xfrm>
                <a:off x="6095999" y="5881032"/>
                <a:ext cx="27070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Varying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020DFBC-697B-0159-9DBD-5F2E7FC5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5881032"/>
                <a:ext cx="2707044" cy="400110"/>
              </a:xfrm>
              <a:prstGeom prst="rect">
                <a:avLst/>
              </a:prstGeom>
              <a:blipFill>
                <a:blip r:embed="rId4"/>
                <a:stretch>
                  <a:fillRect l="-2252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96046C1-3D77-8397-B5B6-0658DF37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10" t="27564" r="19643" b="46803"/>
          <a:stretch/>
        </p:blipFill>
        <p:spPr>
          <a:xfrm>
            <a:off x="5330891" y="2761414"/>
            <a:ext cx="6643568" cy="213598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3CA23DF-32B2-D227-E41B-EE59E7D80C3D}"/>
              </a:ext>
            </a:extLst>
          </p:cNvPr>
          <p:cNvSpPr txBox="1"/>
          <p:nvPr/>
        </p:nvSpPr>
        <p:spPr>
          <a:xfrm>
            <a:off x="10466614" y="224621"/>
            <a:ext cx="608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0">
                <a:extLst>
                  <a:ext uri="{FF2B5EF4-FFF2-40B4-BE49-F238E27FC236}">
                    <a16:creationId xmlns:a16="http://schemas.microsoft.com/office/drawing/2014/main" xmlns="" id="{134E9924-EDDF-E9DB-0E6A-437B24166EF1}"/>
                  </a:ext>
                </a:extLst>
              </p:cNvPr>
              <p:cNvSpPr/>
              <p:nvPr/>
            </p:nvSpPr>
            <p:spPr>
              <a:xfrm>
                <a:off x="518606" y="563387"/>
                <a:ext cx="11154785" cy="6973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 xmlns="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𝐶𝑜𝑛𝑡𝑖𝑛𝑢𝑖𝑛𝑔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𝑤𝑖𝑡h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it-IT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BAOs</a:t>
                </a:r>
                <a:r>
                  <a:rPr kumimoji="0" lang="it-IT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ttangolo 10">
                <a:extLst>
                  <a:ext uri="{FF2B5EF4-FFF2-40B4-BE49-F238E27FC236}">
                    <a16:creationId xmlns:a16="http://schemas.microsoft.com/office/drawing/2014/main" id="{134E9924-EDDF-E9DB-0E6A-437B24166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06" y="563387"/>
                <a:ext cx="11154785" cy="6973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057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316083"/>
            <a:ext cx="12177607" cy="6226387"/>
            <a:chOff x="11356" y="237062"/>
            <a:chExt cx="9133205" cy="4669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993899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3013" y="237062"/>
              <a:ext cx="4978125" cy="46693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1799" y="1483907"/>
            <a:ext cx="3639820" cy="40925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6773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Statistical</a:t>
            </a:r>
            <a:r>
              <a:rPr kumimoji="0" sz="2400" b="0" i="0" u="none" strike="noStrike" kern="0" cap="none" spc="-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uncertainties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larger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than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those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obtained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from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binned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SNe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Ia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alone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 MT"/>
              <a:buChar char="●"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107524" lvl="0" indent="-48936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  <a:tab pos="1485863" algn="l"/>
                <a:tab pos="2635607" algn="l"/>
              </a:tabLst>
              <a:defRPr/>
            </a:pP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No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discrimination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between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phantom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quintessence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regimes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for</a:t>
            </a:r>
            <a:r>
              <a:rPr kumimoji="0" sz="2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	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DDE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65767" y="3778817"/>
            <a:ext cx="1475740" cy="1347892"/>
            <a:chOff x="1174325" y="2834112"/>
            <a:chExt cx="1106805" cy="101091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5725" y="3663675"/>
              <a:ext cx="755379" cy="1809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4325" y="2834112"/>
              <a:ext cx="219074" cy="14287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577719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3100" y="162399"/>
            <a:ext cx="5213353" cy="6497320"/>
            <a:chOff x="549825" y="121799"/>
            <a:chExt cx="3354704" cy="48729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650" y="2571742"/>
              <a:ext cx="2388450" cy="24229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475" y="121799"/>
              <a:ext cx="2479624" cy="2536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825" y="1332575"/>
              <a:ext cx="874655" cy="209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625" y="3663676"/>
              <a:ext cx="571049" cy="18118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011999" y="162399"/>
            <a:ext cx="4765039" cy="6497320"/>
            <a:chOff x="5258999" y="121799"/>
            <a:chExt cx="3573779" cy="48729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0874" y="2571748"/>
              <a:ext cx="2388449" cy="24229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8999" y="121799"/>
              <a:ext cx="2388449" cy="24105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9337" y="1332575"/>
              <a:ext cx="571024" cy="209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7412" y="3644725"/>
              <a:ext cx="904874" cy="219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885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Method</a:t>
            </a:r>
            <a:r>
              <a:rPr spc="-27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3" dirty="0"/>
              <a:t>Datasets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686074"/>
            <a:ext cx="12177607" cy="5453380"/>
            <a:chOff x="11356" y="514555"/>
            <a:chExt cx="9133205" cy="40900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899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156" y="514555"/>
              <a:ext cx="8603700" cy="4089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499" y="812550"/>
              <a:ext cx="8032750" cy="3518535"/>
            </a:xfrm>
            <a:custGeom>
              <a:avLst/>
              <a:gdLst/>
              <a:ahLst/>
              <a:cxnLst/>
              <a:rect l="l" t="t" r="r" b="b"/>
              <a:pathLst>
                <a:path w="8032750" h="3518535">
                  <a:moveTo>
                    <a:pt x="8032199" y="3518399"/>
                  </a:moveTo>
                  <a:lnTo>
                    <a:pt x="0" y="3518399"/>
                  </a:lnTo>
                  <a:lnTo>
                    <a:pt x="0" y="0"/>
                  </a:lnTo>
                  <a:lnTo>
                    <a:pt x="8032199" y="0"/>
                  </a:lnTo>
                  <a:lnTo>
                    <a:pt x="8032199" y="3518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10733" y="1168573"/>
            <a:ext cx="10006753" cy="30513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505447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MCMC</a:t>
            </a:r>
            <a:r>
              <a:rPr kumimoji="0" sz="2400" b="0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performed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Cobaya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 typeface="Arial MT"/>
              <a:buChar char="●"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05447" marR="0" lvl="0" indent="-48851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 MT"/>
              <a:buChar char="●"/>
              <a:tabLst>
                <a:tab pos="505447" algn="l"/>
              </a:tabLst>
              <a:defRPr/>
            </a:pPr>
            <a:r>
              <a:rPr kumimoji="0" sz="26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Backy</a:t>
            </a:r>
            <a:r>
              <a:rPr kumimoji="0" sz="2667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[Giarè,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Fazzari,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prep.]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6773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code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interfaced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Cobaya</a:t>
            </a:r>
            <a:r>
              <a:rPr kumimoji="0" sz="2400" b="0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for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testing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late-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time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modified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cosmological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models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using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background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observables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05447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mostly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useful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for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Dark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Energy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Hubble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tension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4166" y="1083400"/>
            <a:ext cx="3372861" cy="5276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2250920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Dark</a:t>
            </a:r>
            <a:r>
              <a:rPr spc="-7" dirty="0"/>
              <a:t> </a:t>
            </a:r>
            <a:r>
              <a:rPr dirty="0"/>
              <a:t>Energy</a:t>
            </a:r>
            <a:r>
              <a:rPr spc="-7" dirty="0"/>
              <a:t> </a:t>
            </a:r>
            <a:r>
              <a:rPr spc="-33" dirty="0"/>
              <a:t>EoS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3"/>
            <a:ext cx="12177607" cy="5575300"/>
            <a:chOff x="11356" y="695904"/>
            <a:chExt cx="9133205" cy="4181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6" y="695904"/>
              <a:ext cx="8356200" cy="1033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700" y="993900"/>
              <a:ext cx="7785100" cy="462280"/>
            </a:xfrm>
            <a:custGeom>
              <a:avLst/>
              <a:gdLst/>
              <a:ahLst/>
              <a:cxnLst/>
              <a:rect l="l" t="t" r="r" b="b"/>
              <a:pathLst>
                <a:path w="7785100" h="462280">
                  <a:moveTo>
                    <a:pt x="77846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7784699" y="0"/>
                  </a:lnTo>
                  <a:lnTo>
                    <a:pt x="77846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1093" y="744575"/>
              <a:ext cx="6493505" cy="41322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538743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60" dirty="0"/>
              <a:t>Take</a:t>
            </a:r>
            <a:r>
              <a:rPr spc="-73" dirty="0"/>
              <a:t> </a:t>
            </a:r>
            <a:r>
              <a:rPr dirty="0"/>
              <a:t>home</a:t>
            </a:r>
            <a:r>
              <a:rPr spc="-73" dirty="0"/>
              <a:t> </a:t>
            </a:r>
            <a:r>
              <a:rPr spc="-13" dirty="0"/>
              <a:t>messages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1378373"/>
            <a:chOff x="11356" y="695904"/>
            <a:chExt cx="9133205" cy="1033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9235" y="1268441"/>
            <a:ext cx="2878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8233" y="1268441"/>
            <a:ext cx="1010835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674776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is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useful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tool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able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discriminate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between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quintessence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or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phantom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simply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looking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at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its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increasing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or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decreasing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behavior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redshift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933" y="1399567"/>
            <a:ext cx="609384" cy="2412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42437846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801" y="325585"/>
            <a:ext cx="10767343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60" dirty="0"/>
              <a:t>Take</a:t>
            </a:r>
            <a:r>
              <a:rPr spc="-73" dirty="0"/>
              <a:t> </a:t>
            </a:r>
            <a:r>
              <a:rPr dirty="0"/>
              <a:t>home</a:t>
            </a:r>
            <a:r>
              <a:rPr spc="-73" dirty="0"/>
              <a:t> </a:t>
            </a:r>
            <a:r>
              <a:rPr spc="-13" dirty="0"/>
              <a:t>messages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142" y="927872"/>
            <a:ext cx="12177607" cy="1378373"/>
            <a:chOff x="11356" y="695904"/>
            <a:chExt cx="9133205" cy="1033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6" y="695904"/>
              <a:ext cx="9132643" cy="103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700" y="993900"/>
              <a:ext cx="8622665" cy="462280"/>
            </a:xfrm>
            <a:custGeom>
              <a:avLst/>
              <a:gdLst/>
              <a:ahLst/>
              <a:cxnLst/>
              <a:rect l="l" t="t" r="r" b="b"/>
              <a:pathLst>
                <a:path w="8622665" h="462280">
                  <a:moveTo>
                    <a:pt x="8622599" y="461699"/>
                  </a:moveTo>
                  <a:lnTo>
                    <a:pt x="0" y="461699"/>
                  </a:lnTo>
                  <a:lnTo>
                    <a:pt x="0" y="0"/>
                  </a:lnTo>
                  <a:lnTo>
                    <a:pt x="8622599" y="0"/>
                  </a:lnTo>
                  <a:lnTo>
                    <a:pt x="8622599" y="46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9235" y="1268441"/>
            <a:ext cx="2878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8233" y="1268441"/>
            <a:ext cx="1010835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674776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is</a:t>
            </a:r>
            <a:r>
              <a:rPr kumimoji="0" sz="2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useful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tool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able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discriminate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between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quintessence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or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phantom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simply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looking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at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its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increasing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or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decreasing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behavior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redshift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235" y="2365721"/>
            <a:ext cx="1048173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>
                <a:tab pos="575719" algn="l"/>
              </a:tabLst>
              <a:defRPr/>
            </a:pP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2.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	Among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models,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binned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data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prefer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phantom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dark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energy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scenario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933" y="1399567"/>
            <a:ext cx="609384" cy="24129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arXiv:2506.04162</a:t>
            </a:r>
          </a:p>
        </p:txBody>
      </p:sp>
    </p:spTree>
    <p:extLst>
      <p:ext uri="{BB962C8B-B14F-4D97-AF65-F5344CB8AC3E}">
        <p14:creationId xmlns:p14="http://schemas.microsoft.com/office/powerpoint/2010/main" val="391328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6E97A5-C50C-C7D9-7F81-37244E9FE9BA}"/>
              </a:ext>
            </a:extLst>
          </p:cNvPr>
          <p:cNvSpPr txBox="1"/>
          <p:nvPr/>
        </p:nvSpPr>
        <p:spPr>
          <a:xfrm>
            <a:off x="704021" y="725557"/>
            <a:ext cx="10783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Helvetica Neue"/>
              </a:rPr>
              <a:t>  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xmlns="" id="{7FBDFC91-2040-538D-69CE-34382E7BE078}"/>
              </a:ext>
            </a:extLst>
          </p:cNvPr>
          <p:cNvSpPr txBox="1"/>
          <p:nvPr/>
        </p:nvSpPr>
        <p:spPr>
          <a:xfrm>
            <a:off x="10466614" y="224621"/>
            <a:ext cx="608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u="sng" dirty="0">
                <a:solidFill>
                  <a:prstClr val="white"/>
                </a:solidFill>
                <a:latin typeface="Century Gothic" panose="020B0502020202020204"/>
              </a:rPr>
              <a:t>9</a:t>
            </a:r>
            <a:endParaRPr kumimoji="0" lang="it-IT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070939-3B21-D6E2-AD2C-8B251923B405}"/>
              </a:ext>
            </a:extLst>
          </p:cNvPr>
          <p:cNvSpPr txBox="1"/>
          <p:nvPr/>
        </p:nvSpPr>
        <p:spPr>
          <a:xfrm>
            <a:off x="704021" y="491990"/>
            <a:ext cx="100340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Challenge for Ho Tension: Maeder (2017)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bg1"/>
                </a:solidFill>
              </a:rPr>
              <a:t>the cosmic accelerating expansion phase explained via  scale-invariance of empty space</a:t>
            </a:r>
          </a:p>
        </p:txBody>
      </p:sp>
      <p:pic>
        <p:nvPicPr>
          <p:cNvPr id="10" name="Picture 9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xmlns="" id="{A2939243-CF13-41BB-C882-54FC7A9A7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33" y="4525092"/>
            <a:ext cx="6262850" cy="1260599"/>
          </a:xfrm>
          <a:prstGeom prst="rect">
            <a:avLst/>
          </a:prstGeom>
        </p:spPr>
      </p:pic>
      <p:pic>
        <p:nvPicPr>
          <p:cNvPr id="12" name="Picture 11" descr="A graph of a graph with lines and numbers&#10;&#10;AI-generated content may be incorrect.">
            <a:extLst>
              <a:ext uri="{FF2B5EF4-FFF2-40B4-BE49-F238E27FC236}">
                <a16:creationId xmlns:a16="http://schemas.microsoft.com/office/drawing/2014/main" xmlns="" id="{35B9FD51-F5CE-E278-C997-3F866EE0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8" y="4220041"/>
            <a:ext cx="5232415" cy="2558733"/>
          </a:xfrm>
          <a:prstGeom prst="rect">
            <a:avLst/>
          </a:prstGeom>
        </p:spPr>
      </p:pic>
      <p:pic>
        <p:nvPicPr>
          <p:cNvPr id="14" name="Picture 13" descr="A screenshot of a document&#10;&#10;AI-generated content may be incorrect.">
            <a:extLst>
              <a:ext uri="{FF2B5EF4-FFF2-40B4-BE49-F238E27FC236}">
                <a16:creationId xmlns:a16="http://schemas.microsoft.com/office/drawing/2014/main" xmlns="" id="{D6E91EA6-408E-2634-8387-71FB3DD06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61049"/>
          <a:stretch>
            <a:fillRect/>
          </a:stretch>
        </p:blipFill>
        <p:spPr>
          <a:xfrm>
            <a:off x="704020" y="1861761"/>
            <a:ext cx="10689131" cy="2400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4B7A59-BADD-C16A-FD9E-CEF397087C31}"/>
              </a:ext>
            </a:extLst>
          </p:cNvPr>
          <p:cNvSpPr txBox="1"/>
          <p:nvPr/>
        </p:nvSpPr>
        <p:spPr>
          <a:xfrm>
            <a:off x="5439224" y="6202017"/>
            <a:ext cx="6626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D5D5D"/>
                </a:solidFill>
                <a:latin typeface="Helvetica Neue"/>
              </a:rPr>
              <a:t>De Simone, Van Putten, Dainotti, Lambiase, </a:t>
            </a:r>
            <a:r>
              <a:rPr lang="en-US" b="1" i="0" dirty="0">
                <a:solidFill>
                  <a:srgbClr val="5D5D5D"/>
                </a:solidFill>
                <a:effectLst/>
                <a:latin typeface="Helvetica Neue"/>
              </a:rPr>
              <a:t>JHEA, 45, 290.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44935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Riunioni ione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assy_Red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3600</Words>
  <Application>Microsoft Macintosh PowerPoint</Application>
  <PresentationFormat>Personnalisé</PresentationFormat>
  <Paragraphs>476</Paragraphs>
  <Slides>85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85</vt:i4>
      </vt:variant>
    </vt:vector>
  </HeadingPairs>
  <TitlesOfParts>
    <vt:vector size="89" baseType="lpstr">
      <vt:lpstr>Riunioni ione</vt:lpstr>
      <vt:lpstr>Office Theme</vt:lpstr>
      <vt:lpstr>1_Tema di Office</vt:lpstr>
      <vt:lpstr>Classy_Red1</vt:lpstr>
      <vt:lpstr>Présentation PowerPoint</vt:lpstr>
      <vt:lpstr>Are SNe Ia alone  able to reveal the presence of Evolutionary Dark Energy?  </vt:lpstr>
      <vt:lpstr>What is the effective running Hubble constant?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Investigations with the Pantheon sample data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One step back: We strive to reach precision cosmology </vt:lpstr>
      <vt:lpstr>NO! SNe Ia, do not fulfill the Gaussian likelihoods. Starting with SNe Ia </vt:lpstr>
      <vt:lpstr>The two different Cosmological analysis</vt:lpstr>
      <vt:lpstr>Results on Ω𝑀 and 𝐻0 within a flat ΛCDM model </vt:lpstr>
      <vt:lpstr>Présentation PowerPoint</vt:lpstr>
      <vt:lpstr>Présentation PowerPoint</vt:lpstr>
      <vt:lpstr>Method - Datasets</vt:lpstr>
      <vt:lpstr>Présentation PowerPoint</vt:lpstr>
      <vt:lpstr>Présentation PowerPoint</vt:lpstr>
      <vt:lpstr>Présentation PowerPoint</vt:lpstr>
      <vt:lpstr>Présentation PowerPoint</vt:lpstr>
      <vt:lpstr>How can we possibly solve the tension?</vt:lpstr>
      <vt:lpstr>How can we possibly solve the tension?</vt:lpstr>
      <vt:lpstr>Effective running Hubble constant</vt:lpstr>
      <vt:lpstr>Effective running Hubble constant</vt:lpstr>
      <vt:lpstr>Effective running Hubble constant</vt:lpstr>
      <vt:lpstr>Effective running Hubble constant</vt:lpstr>
      <vt:lpstr>Dark energy models analyzed</vt:lpstr>
      <vt:lpstr>Dark energy models analyzed</vt:lpstr>
      <vt:lpstr>Results</vt:lpstr>
      <vt:lpstr>Results</vt:lpstr>
      <vt:lpstr>Effective running Hubble constant</vt:lpstr>
      <vt:lpstr>Take home messages</vt:lpstr>
      <vt:lpstr>Présentation PowerPoint</vt:lpstr>
      <vt:lpstr>Présentation PowerPoint</vt:lpstr>
      <vt:lpstr>Présentation PowerPoint</vt:lpstr>
      <vt:lpstr>Présentation PowerPoint</vt:lpstr>
      <vt:lpstr>                  The talk of Eric Linder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Outlook</vt:lpstr>
      <vt:lpstr>Outlook</vt:lpstr>
      <vt:lpstr>Outlook</vt:lpstr>
      <vt:lpstr>Outlook</vt:lpstr>
      <vt:lpstr>What is the effective running Hubble constant?</vt:lpstr>
      <vt:lpstr>Effective running Hubble constant</vt:lpstr>
      <vt:lpstr>Effective running Hubble constant</vt:lpstr>
      <vt:lpstr>Dark energy models analyzed</vt:lpstr>
      <vt:lpstr>Dark energy models analyzed</vt:lpstr>
      <vt:lpstr>Dark energy models analyzed</vt:lpstr>
      <vt:lpstr>Dark energy models analyzed</vt:lpstr>
      <vt:lpstr>Dark energy models analyzed</vt:lpstr>
      <vt:lpstr>Recap of models</vt:lpstr>
      <vt:lpstr>Model testing part</vt:lpstr>
      <vt:lpstr>Results</vt:lpstr>
      <vt:lpstr>Results</vt:lpstr>
      <vt:lpstr>Method - Datasets</vt:lpstr>
      <vt:lpstr>Results</vt:lpstr>
      <vt:lpstr>Results</vt:lpstr>
      <vt:lpstr>Method - Datasets</vt:lpstr>
      <vt:lpstr>Dark energy models analyzed</vt:lpstr>
      <vt:lpstr>Results</vt:lpstr>
      <vt:lpstr>Results</vt:lpstr>
      <vt:lpstr>Method - Datasets</vt:lpstr>
      <vt:lpstr>Dark Energy EoS</vt:lpstr>
      <vt:lpstr>Take home messages</vt:lpstr>
      <vt:lpstr>Take home messages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 Burst – Supernovae connection New correlations in the Swift era</dc:title>
  <dc:creator>BIAGIO DE SIMONE</dc:creator>
  <cp:lastModifiedBy>Jacques Dumarchez</cp:lastModifiedBy>
  <cp:revision>170</cp:revision>
  <dcterms:created xsi:type="dcterms:W3CDTF">2021-12-06T10:16:27Z</dcterms:created>
  <dcterms:modified xsi:type="dcterms:W3CDTF">2025-08-14T08:12:28Z</dcterms:modified>
</cp:coreProperties>
</file>