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99" r:id="rId3"/>
    <p:sldMasterId id="2147483711" r:id="rId4"/>
    <p:sldMasterId id="2147483724" r:id="rId5"/>
    <p:sldMasterId id="2147483737" r:id="rId6"/>
  </p:sldMasterIdLst>
  <p:notesMasterIdLst>
    <p:notesMasterId r:id="rId35"/>
  </p:notesMasterIdLst>
  <p:sldIdLst>
    <p:sldId id="2274" r:id="rId7"/>
    <p:sldId id="2275" r:id="rId8"/>
    <p:sldId id="2032" r:id="rId9"/>
    <p:sldId id="262" r:id="rId10"/>
    <p:sldId id="1334" r:id="rId11"/>
    <p:sldId id="2028" r:id="rId12"/>
    <p:sldId id="319" r:id="rId13"/>
    <p:sldId id="263" r:id="rId14"/>
    <p:sldId id="1471" r:id="rId15"/>
    <p:sldId id="303" r:id="rId16"/>
    <p:sldId id="2432" r:id="rId17"/>
    <p:sldId id="306" r:id="rId18"/>
    <p:sldId id="302" r:id="rId19"/>
    <p:sldId id="315" r:id="rId20"/>
    <p:sldId id="2027" r:id="rId21"/>
    <p:sldId id="1911" r:id="rId22"/>
    <p:sldId id="1893" r:id="rId23"/>
    <p:sldId id="1894" r:id="rId24"/>
    <p:sldId id="1906" r:id="rId25"/>
    <p:sldId id="2434" r:id="rId26"/>
    <p:sldId id="1988" r:id="rId27"/>
    <p:sldId id="2269" r:id="rId28"/>
    <p:sldId id="2041" r:id="rId29"/>
    <p:sldId id="1961" r:id="rId30"/>
    <p:sldId id="2437" r:id="rId31"/>
    <p:sldId id="2438" r:id="rId32"/>
    <p:sldId id="2038" r:id="rId33"/>
    <p:sldId id="243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46"/>
    <a:srgbClr val="0135B6"/>
    <a:srgbClr val="0600FF"/>
    <a:srgbClr val="FFFF00"/>
    <a:srgbClr val="4E8CF3"/>
    <a:srgbClr val="1B0405"/>
    <a:srgbClr val="FFFFD8"/>
    <a:srgbClr val="FF00FF"/>
    <a:srgbClr val="FFF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928"/>
    <p:restoredTop sz="94863"/>
  </p:normalViewPr>
  <p:slideViewPr>
    <p:cSldViewPr snapToGrid="0" snapToObjects="1">
      <p:cViewPr varScale="1">
        <p:scale>
          <a:sx n="120" d="100"/>
          <a:sy n="120" d="100"/>
        </p:scale>
        <p:origin x="1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E7C-1C46-8BE3-9AA8BB6CC774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E7C-1C46-8BE3-9AA8BB6CC774}"/>
              </c:ext>
            </c:extLst>
          </c:dPt>
          <c:dPt>
            <c:idx val="2"/>
            <c:bubble3D val="0"/>
            <c:spPr>
              <a:solidFill>
                <a:srgbClr val="0099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E7C-1C46-8BE3-9AA8BB6CC774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E7C-1C46-8BE3-9AA8BB6CC774}"/>
              </c:ext>
            </c:extLst>
          </c:dPt>
          <c:dPt>
            <c:idx val="4"/>
            <c:bubble3D val="0"/>
            <c:spPr>
              <a:solidFill>
                <a:srgbClr val="FF33C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E7C-1C46-8BE3-9AA8BB6CC774}"/>
              </c:ext>
            </c:extLst>
          </c:dPt>
          <c:dPt>
            <c:idx val="5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AE7C-1C46-8BE3-9AA8BB6CC774}"/>
              </c:ext>
            </c:extLst>
          </c:dPt>
          <c:dPt>
            <c:idx val="6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AE7C-1C46-8BE3-9AA8BB6CC774}"/>
              </c:ext>
            </c:extLst>
          </c:dPt>
          <c:cat>
            <c:strRef>
              <c:f>Sheet1!$A$2:$A$8</c:f>
              <c:strCache>
                <c:ptCount val="7"/>
                <c:pt idx="0">
                  <c:v>Radiation</c:v>
                </c:pt>
                <c:pt idx="1">
                  <c:v>Chemistry</c:v>
                </c:pt>
                <c:pt idx="2">
                  <c:v>Neutrinos</c:v>
                </c:pt>
                <c:pt idx="3">
                  <c:v>Stars</c:v>
                </c:pt>
                <c:pt idx="4">
                  <c:v>H&amp;He</c:v>
                </c:pt>
                <c:pt idx="5">
                  <c:v>DM</c:v>
                </c:pt>
                <c:pt idx="6">
                  <c:v>DE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5.0000000000000001E-3</c:v>
                </c:pt>
                <c:pt idx="1">
                  <c:v>2.5000000000000001E-2</c:v>
                </c:pt>
                <c:pt idx="2">
                  <c:v>0.17</c:v>
                </c:pt>
                <c:pt idx="3">
                  <c:v>0.8</c:v>
                </c:pt>
                <c:pt idx="4">
                  <c:v>4</c:v>
                </c:pt>
                <c:pt idx="5">
                  <c:v>25</c:v>
                </c:pt>
                <c:pt idx="6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E7C-1C46-8BE3-9AA8BB6CC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>
          <a:solidFill>
            <a:srgbClr val="FF0000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6E72B-1A57-D245-9233-E54487884791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57803-9E5C-0F46-9DCE-4DFFAFF0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0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57803-9E5C-0F46-9DCE-4DFFAFF085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60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B05B0-2AB4-4511-82EB-21FF7CA70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81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 to this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B05B0-2AB4-4511-82EB-21FF7CA70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906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012E9-FEE0-E2D4-58F0-A79BFE67A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C960E-6F7C-2FE8-5DEA-4A917B732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F7A2CE-88A1-B5E2-B81B-33D85FEEB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Sauter; Heisenberg; Weisskopf (1930s); </a:t>
            </a:r>
          </a:p>
          <a:p>
            <a:r>
              <a:rPr lang="en-US" dirty="0"/>
              <a:t>I = 10^30 W cm^2,  B = 5X10^13 G</a:t>
            </a:r>
          </a:p>
          <a:p>
            <a:r>
              <a:rPr lang="en-US" dirty="0"/>
              <a:t>Non perturbative.    quantum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A641C-2F52-266B-F798-2426C6C50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57803-9E5C-0F46-9DCE-4DFFAFF085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2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914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helicity </a:t>
            </a:r>
            <a:r>
              <a:rPr lang="en-US" sz="1200" dirty="0" err="1"/>
              <a:t>eigenspinors</a:t>
            </a:r>
            <a:r>
              <a:rPr lang="en-US" sz="12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57803-9E5C-0F46-9DCE-4DFFAFF085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2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57803-9E5C-0F46-9DCE-4DFFAFF085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4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6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F05D8A-ADB4-44EB-A059-999F91CF9D5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28" charset="-128"/>
                <a:cs typeface="+mn-cs"/>
              </a:rPr>
              <a:pPr marL="0" marR="0" lvl="0" indent="0" algn="r" defTabSz="9666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5563" cy="3603625"/>
          </a:xfrm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9" y="4559302"/>
            <a:ext cx="5368924" cy="432276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b="1" dirty="0"/>
              <a:t>I am a cosmologist; often confused with cosmetologist.  They are different.  One deals with the universe of makeup and the other with the makeup of the universe.</a:t>
            </a:r>
            <a:endParaRPr lang="en-US" b="1" dirty="0"/>
          </a:p>
          <a:p>
            <a:pPr>
              <a:spcBef>
                <a:spcPts val="1200"/>
              </a:spcBef>
            </a:pPr>
            <a:r>
              <a:rPr lang="en-US" sz="2000" b="1" dirty="0"/>
              <a:t>One is much more lucrative.  We spend $39B per year in the US on cosmetology, several hundred times more then we spend on cosmology.</a:t>
            </a:r>
          </a:p>
        </p:txBody>
      </p:sp>
    </p:spTree>
    <p:extLst>
      <p:ext uri="{BB962C8B-B14F-4D97-AF65-F5344CB8AC3E}">
        <p14:creationId xmlns:p14="http://schemas.microsoft.com/office/powerpoint/2010/main" val="21406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666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F2CB41-5543-42C6-A9F8-3835D8D5A65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28" charset="-128"/>
                <a:cs typeface="+mn-cs"/>
              </a:rPr>
              <a:pPr marL="0" marR="0" lvl="0" indent="0" algn="r" defTabSz="9666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5" y="4560891"/>
            <a:ext cx="5362575" cy="4319587"/>
          </a:xfrm>
          <a:noFill/>
          <a:ln/>
        </p:spPr>
        <p:txBody>
          <a:bodyPr lIns="98191" tIns="49097" rIns="98191" bIns="49097"/>
          <a:lstStyle/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4543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Axion</a:t>
            </a:r>
            <a:r>
              <a:rPr lang="en-US" dirty="0"/>
              <a:t> </a:t>
            </a:r>
            <a:r>
              <a:rPr lang="en-US" dirty="0" err="1"/>
              <a:t>miniclusters</a:t>
            </a:r>
            <a:r>
              <a:rPr lang="en-US" dirty="0"/>
              <a:t> Hogan and Rees </a:t>
            </a:r>
          </a:p>
          <a:p>
            <a:r>
              <a:rPr lang="en-US" dirty="0"/>
              <a:t>Won’t discuss </a:t>
            </a:r>
            <a:r>
              <a:rPr lang="en-US" dirty="0" err="1"/>
              <a:t>axions</a:t>
            </a:r>
            <a:r>
              <a:rPr lang="en-US" dirty="0"/>
              <a:t>, 3.5 </a:t>
            </a:r>
            <a:r>
              <a:rPr lang="en-US" dirty="0" err="1"/>
              <a:t>keV</a:t>
            </a:r>
            <a:r>
              <a:rPr lang="en-US" baseline="0" dirty="0"/>
              <a:t> neutrinos, sterile neutrinos, etc.</a:t>
            </a:r>
          </a:p>
          <a:p>
            <a:r>
              <a:rPr lang="en-US" baseline="0" dirty="0"/>
              <a:t>Concentrate on cold thermal relics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B05B0-2AB4-4511-82EB-21FF7CA70DC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itchFamily="2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00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788CD-14EC-4422-BC27-1384FBF3739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28" charset="-128"/>
                <a:cs typeface="+mn-cs"/>
              </a:rPr>
              <a:pPr marL="0" marR="0" lvl="0" indent="0" algn="r" defTabSz="9666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471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 orders-of-magnitude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95D27-2922-480A-BFFC-B9652D5125A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2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137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 micrograms 50 orders-of-magnitude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95D27-2922-480A-BFFC-B9652D5125A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2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00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B05B0-2AB4-4511-82EB-21FF7CA70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106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 &lt; 10^8 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B05B0-2AB4-4511-82EB-21FF7CA70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04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B71B-E98F-2FD6-FE9C-478F9AAC5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F3279-1D11-C36E-176E-05D1F7A3F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325A5-5063-49AA-278C-46A76B81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8E-9349-284A-AC19-7A30A00092D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29493-BCD3-F9F0-119C-B151AD89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3DF62-A5A5-D3EF-04A3-BA56CF4B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60BE-5FF2-B149-B1AD-A66F80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AFDE-610B-23F4-5A10-3F4BA7D7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033FC-90C3-7307-2AD6-AD4C04014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DAEFB-CA2D-A42C-EAD7-32CAA8F3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8E-9349-284A-AC19-7A30A00092D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63983-908E-5E3F-C51F-BDBAA9AA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4D060-C65A-CC31-85A2-F0954703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60BE-5FF2-B149-B1AD-A66F80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6E4E8-4892-3C64-54DD-D036B9E6B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BDC33-803C-E856-EE16-27E814CA2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C463-D0A5-B0E2-D37E-7BF184C3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8E-9349-284A-AC19-7A30A00092D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1B47-F274-213E-D65F-791837CE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F1B85-531D-F772-B0E0-177257C4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60BE-5FF2-B149-B1AD-A66F80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426D-DBA8-0E08-368E-A2C2A2A83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8E241-4869-64F1-C91E-8621D6647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B89E4-D7D5-2FB9-7EF8-E767E63F7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1C55-24EE-9B45-9008-B9F4969D88D3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26BDD-54F9-FB51-2035-B277954B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C011-0918-7BA8-2FDE-EA57EE30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3677-3CE9-A742-8EBA-DC8411AE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03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7FEAB-CD6D-9CA5-37CE-964D0C1B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E960B-55D2-E4CE-B24B-88FD885F5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4B275-F26D-3E3F-2F11-DFC82FF3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1C55-24EE-9B45-9008-B9F4969D88D3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C98BD-C71D-8BF5-18E8-B7ACBB52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46F3-D2F7-E3DE-2DEB-09FAA8A7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3677-3CE9-A742-8EBA-DC8411AE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73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E118-6833-F0AA-0A5E-1943F3DF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EB7E5-15FA-8BF6-D3BF-57DA0A555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2177-3E50-7C0A-4CC2-FAA68E29F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1C55-24EE-9B45-9008-B9F4969D88D3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DB003-917E-2537-496B-64FC9CE6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A51CC-4415-7E7E-FA8A-075552C7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3677-3CE9-A742-8EBA-DC8411AE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6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239BD-1037-63AA-BD8F-BE6807F4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EDF1-5095-57BA-5BE6-2DFD9423F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13337-1DD2-4498-C2FC-24C8C0524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8B0DD-3267-CF77-660F-FC0C9411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1C55-24EE-9B45-9008-B9F4969D88D3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6622D-6C8D-49C0-FE5B-75A306AE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0F21F-4944-D3FB-9365-710306E6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3677-3CE9-A742-8EBA-DC8411AE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89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5B98-B395-17D2-9108-5FB7E5C6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D0BA2-5344-CC3A-C31F-00A85DFF3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633F6-FA65-9F72-3854-517E3729E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309A6-6B0B-7495-2F31-FD597942B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26276-040E-17F4-F3E9-67250DBB6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1FF258-2529-38F8-3A83-88524EDA6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1C55-24EE-9B45-9008-B9F4969D88D3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90F9E7-4A0F-73BA-E1D8-02F71642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DD5514-FCB6-7748-B30E-03BF0F73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3677-3CE9-A742-8EBA-DC8411AE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9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E7698-157B-B69D-F572-92EF0C45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078D8-CF2A-1942-7E25-89746070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1C55-24EE-9B45-9008-B9F4969D88D3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7D5C5-C7E8-5A74-8024-3B45B295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1D6D6-63FF-4CE1-824F-9A4BB662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3677-3CE9-A742-8EBA-DC8411AE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52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DE212-DDA6-E67E-096A-ABB83502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1C55-24EE-9B45-9008-B9F4969D88D3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F58B3-167F-E32A-42B4-D380E890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8D323-335C-576D-79DF-5E866350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3677-3CE9-A742-8EBA-DC8411AE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28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CDEB-A138-3975-CD63-18467994E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A0EA9-DA26-9D58-A1A6-D513577B5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78760-815D-25C0-32D8-F47B76B34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A09B-6CB1-522E-862D-292C408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1C55-24EE-9B45-9008-B9F4969D88D3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751B5-AEB9-0E26-0F91-FEEE7B4EC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42C0F-1A7A-9D2C-F109-835FB634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3677-3CE9-A742-8EBA-DC8411AE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104AD-F88E-8A6C-7B4A-414A0D105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394AE-FA97-7B3D-89C7-52E277E92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BB409-9859-0986-F1E2-66473747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8E-9349-284A-AC19-7A30A00092D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B3C64-E818-E8FB-9205-8FE94D6F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86EF0-0E3B-6C98-A187-B4A4149D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60BE-5FF2-B149-B1AD-A66F80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D1F1-EDEA-6664-CA6C-800AA4D3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91F65-66BF-95EB-68C0-5AA66AC24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20146-13DD-67AC-189A-70BCCCD44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BD349-5498-47E1-BF16-7D9C4D1C6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1C55-24EE-9B45-9008-B9F4969D88D3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BE5CD-0EEB-D322-AB18-4876CE91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19158-96C3-897A-EF8B-E379BB87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3677-3CE9-A742-8EBA-DC8411AE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96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7DA9-0AB3-A417-D306-B39850D0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0337E-D648-0539-A0D2-F53673DC1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709AC-71DC-1BD9-AAA4-F97E5374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1C55-24EE-9B45-9008-B9F4969D88D3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5370-A54C-8ABB-0C42-21CDA167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879BB-0492-AA63-D911-08BA2948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3677-3CE9-A742-8EBA-DC8411AE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23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5DCF5-8152-6C8C-ED37-715841182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CE98F-DB5C-AD19-5A78-4C1740A38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5E2C7-9028-86A9-7F5D-22F328EF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1C55-24EE-9B45-9008-B9F4969D88D3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01FE3-97FA-F1CC-1650-03BFAA64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A5B26-A50E-8359-FDFE-E266641F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3677-3CE9-A742-8EBA-DC8411AE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91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37" y="3"/>
            <a:ext cx="12192000" cy="552091"/>
          </a:xfrm>
        </p:spPr>
        <p:txBody>
          <a:bodyPr anchor="b">
            <a:normAutofit/>
          </a:bodyPr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HEPAP Presentation  30 November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B000-F5EF-43F5-B8EA-1C2D26605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29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5835-630D-F979-D9A8-0F89E6DBD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3EA63-9948-6417-ECCD-6ABFCC029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6B929-625D-E448-E088-1DD67003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5659-FB7E-2A44-8333-1C89367C691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A1F9B-C225-195A-9416-56A6B278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CE5AF-AE99-117D-B454-4A60C154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98-5D40-4846-ABA9-71FF10CD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0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F853-B0F3-0313-C661-5E4B6F84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B3225-757D-3408-405A-E53694DD9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AED2D-6D03-1312-C6D1-8BAD3CA7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5659-FB7E-2A44-8333-1C89367C691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54044-E1DE-16EA-556D-A385E8E8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DDEA8-BD28-097A-332B-508E69A7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98-5D40-4846-ABA9-71FF10CD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89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30A0-21B1-035F-03B3-B5C3F6B5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E10BF-8A05-69D2-8FC0-3DD488851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2C9D0-4D4E-BB82-CA46-77BCC9C9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5659-FB7E-2A44-8333-1C89367C691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AD1BF-B1C9-F35F-2221-84ED7ADDE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9727B-2F9A-32C6-9A04-CEAF09ECC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98-5D40-4846-ABA9-71FF10CD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12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021D-810B-B4DC-660E-560E9D6B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2254-A12B-A828-962B-480311477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36E51-465E-DF68-143F-7B84570C3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F85B9-845D-DFE2-C0E8-9799AECF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5659-FB7E-2A44-8333-1C89367C691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CC28B-BFFE-8540-89CD-F9E6F083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B268A-A7AA-F401-A5A5-4FDEE479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98-5D40-4846-ABA9-71FF10CD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37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771C-672A-8A61-BEA8-7763EA06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66905-79BA-2A71-8AAF-4DEE13164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4629B-77C6-3EA3-5249-7FF5F001A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6094E-97A0-E9D6-2FEF-299421509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1B368-3E38-D764-72F6-45EF97846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B2239-D24B-CE0A-BFED-A6CDD643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5659-FB7E-2A44-8333-1C89367C691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BEF11C-C6C5-E61D-7096-59989989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A8BFCA-B5A8-86A7-5C44-2535B1C54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98-5D40-4846-ABA9-71FF10CD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47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441F-C880-DDE0-A621-D8FD1E37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298E6-2C2C-E0E1-A49B-F50A1AF8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5659-FB7E-2A44-8333-1C89367C691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0A105-E4F7-F42C-C188-09DB3F5E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E1D9E-544E-256D-72DB-DD9954D7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98-5D40-4846-ABA9-71FF10CD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5719-B18A-4B4D-0166-7C735D32B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461CF-087C-D5CD-1BEE-F7FF4FADA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09117-D2B1-1973-8F7F-19168D24C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8E-9349-284A-AC19-7A30A00092D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8625F-01EC-2FFA-9A17-AAAE0D72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A000-34AD-1D4F-76B2-07A47242C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60BE-5FF2-B149-B1AD-A66F80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38F49-B58B-01BB-0C4F-2CB4BBFC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5659-FB7E-2A44-8333-1C89367C691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B3155-B49F-6B1F-E893-0CAAB638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B0F39-A8AC-0FB1-AF45-A7BB6237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98-5D40-4846-ABA9-71FF10CD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777F-4727-4D5C-0FF3-35546D1E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95EDB-E3E0-3E49-E66B-CD9FE687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39FF0-AE6B-D2C7-DC9A-F03F842C9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4334B-D578-11EC-CA3C-E6F7B3D2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5659-FB7E-2A44-8333-1C89367C691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B8337-8B33-3B41-16F7-1E8A982B1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99525-C23E-4679-B276-AE360A6A2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98-5D40-4846-ABA9-71FF10CD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69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DF37-88CE-9179-1D2D-E0558E05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21CD-8170-FBFC-B952-D18BF71C0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A4103-50CF-D4C4-B750-EB54EB3D3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9C37D-1CDF-645E-D3D7-73B2485B4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5659-FB7E-2A44-8333-1C89367C691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AAF62-EA3F-D7FC-44C8-B52105B9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7B959-D5A5-DD33-A254-62E77B97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98-5D40-4846-ABA9-71FF10CD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44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6AD07-1384-9FA9-C3E3-44DB2F46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4267B-CA41-3D9B-3E30-0A1AC98C6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33048-8029-0355-1935-47ACB445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5659-FB7E-2A44-8333-1C89367C691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9C755-49D3-1BE4-4F4C-CFE79772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31F53-05FC-409C-D6C3-CB7CBF37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98-5D40-4846-ABA9-71FF10CD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48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40BBF-EAD8-DCDE-B169-1C5A801C6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8B9A0-DA72-197C-1645-1E8F9920E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2E842-EAA9-4BFD-794B-7F9C07C7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5659-FB7E-2A44-8333-1C89367C691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CCD33-3E96-8269-A0E5-FEA5F6C2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06115-D922-6804-B829-CD0F3DB9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98-5D40-4846-ABA9-71FF10CD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60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6E026-A9CB-48BD-9016-C499A68EC6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6579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1249C-239C-4290-931B-6D4994CF4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7991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1A312-605D-4FFE-9052-E3F4AD1D6E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4449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26292-73CD-4D94-94E1-B929360EEB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8644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3FCC1-75AA-4737-AFBE-DDFCA1778D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825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C269-B724-A551-7372-9369E2DC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B56AE-D5F3-F06F-D949-D295FB729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705D5-35F7-5392-ECD5-197544C26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5F35C-E98B-22C4-613E-2AD5629C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8E-9349-284A-AC19-7A30A00092D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3FD0E-1633-4983-1225-F08DC665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8C914-15D0-5A06-379A-2E635F9D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60BE-5FF2-B149-B1AD-A66F80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EC90E-5122-4ADA-B93A-4DD9A79A1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8652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3DB1-24A9-4212-B899-AE22FE45AF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6031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1998D-F4A5-4DC2-B9E3-8716D54D37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0111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EFE74-F682-4F34-94B4-A49F20E84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3692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C3866-C3E5-4AE0-ABFC-E0AC766F7E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8168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63E89-5096-468A-ACE1-8A0872629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7260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EFDB4-CF71-4E89-9F20-115A7FEA57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305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6E026-A9CB-48BD-9016-C499A68EC6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9949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1249C-239C-4290-931B-6D4994CF43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3844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1A312-605D-4FFE-9052-E3F4AD1D6E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894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4C68-924D-191A-38AF-EA754875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464A3-31D9-DEDA-9B5D-A3DDF1D4C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23BE9-2819-ABE3-D06D-CB2BB1264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F48D5B-F304-0AFA-44F2-BEB3A99DE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3230B-71E3-9874-323B-705906A50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65C4AD-9F86-79C5-4146-E863FB23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8E-9349-284A-AC19-7A30A00092D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71265-0547-844A-429D-D385FB03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4267D8-EFC8-CF8E-2637-CE219B5F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60BE-5FF2-B149-B1AD-A66F80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26292-73CD-4D94-94E1-B929360EEB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9680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3FCC1-75AA-4737-AFBE-DDFCA1778D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6675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EC90E-5122-4ADA-B93A-4DD9A79A1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0215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3DB1-24A9-4212-B899-AE22FE45A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7317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1998D-F4A5-4DC2-B9E3-8716D54D37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7866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EFE74-F682-4F34-94B4-A49F20E84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2629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C3866-C3E5-4AE0-ABFC-E0AC766F7E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427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63E89-5096-468A-ACE1-8A0872629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2327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EFDB4-CF71-4E89-9F20-115A7FEA57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8685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GCAR GMT Review - April 27-29,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87CF-D079-4BD8-88F1-7FC3B0B36F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2049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2FB2-4A1A-A3C3-C0F4-86F76715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4F28D-8C7B-021D-DADE-270141D0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8E-9349-284A-AC19-7A30A00092D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FCF00-3635-4E2C-7E3B-987BC9F2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54514-F620-F4E5-E749-C885527F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60BE-5FF2-B149-B1AD-A66F80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GCAR GMT Review - April 27-29,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141C-0D52-4787-853E-38D04AD305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41091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GCAR GMT Review - April 27-29,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C98F-208D-4907-A5D6-928FE0190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94491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GCAR GMT Review - April 27-29,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B8AA9-375C-4475-9A88-F8B5A45807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2164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GCAR GMT Review - April 27-29, 2009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CD64-D24E-40D0-9AEF-BB0C1A87A2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9405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GCAR GMT Review - April 27-29, 2009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30F27-E418-469C-81B6-FE38A6221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26442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75088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GCAR GMT Review - April 27-29,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DB676-1C3A-486D-841F-E626FDD71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60565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GCAR GMT Review - April 27-29,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80362-B283-4605-9F09-B3785E0CAD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6369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GCAR GMT Review - April 27-29,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0AEA-CAE9-457F-A8B3-0D51A2819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6885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GCAR GMT Review - April 27-29,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77D3-669C-4819-ABB8-93B5FC8E16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0775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2B1553-87B1-9E91-E438-23B9A73C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8E-9349-284A-AC19-7A30A00092D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B69CE6-B967-9F6A-541B-F368C9F0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76EDA-D91A-B8C2-61F2-5F540862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60BE-5FF2-B149-B1AD-A66F80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EFDB4-CF71-4E89-9F20-115A7FEA57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5779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9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C37C-5966-FE2A-1919-E3292F1B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09245-FA9E-D705-A555-90DAF1E90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ED98E-6BCF-7BEF-B4C6-2465CA8CE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A93F7-F387-D554-D30E-5BD91DAB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8E-9349-284A-AC19-7A30A00092D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26919-0F9E-C779-E396-F3086AAB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80DB7-97F3-83D8-F53D-BFBF5B8D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60BE-5FF2-B149-B1AD-A66F80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F73B-0CAD-5855-69C9-D86B7506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C4AF5-9120-B0EA-9D2B-4AF6B410A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7ABBF-CF17-F636-E378-C0B3BF075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79EEE-E060-7AF7-7F61-21F8C9E9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8E-9349-284A-AC19-7A30A00092D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21FBD-C751-04AB-CFC2-B6C8C2E4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C91D2-B0B0-6DBA-00F9-11F48A73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D60BE-5FF2-B149-B1AD-A66F80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1898AC-0031-353E-63DE-269BF1B2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82A3D-6A77-4843-B9D8-24B59AAC5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65A74-D15F-FF54-2977-984348600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088E-9349-284A-AC19-7A30A00092D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67A7C-56CC-E0EE-AE74-4451F5127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92084-85E9-4C09-4ECE-AEC03430E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D60BE-5FF2-B149-B1AD-A66F80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B53C8-4036-FEB7-96B1-4B54CA71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15A95-1EC6-0584-E9D7-8DF7DC78F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D5001-F164-9ED8-26E3-24B98C435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F1C55-24EE-9B45-9008-B9F4969D88D3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B9655-E55A-7A3F-8EBF-65F397E79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1B087-CD94-EAC4-ED9A-818806BE8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3677-3CE9-A742-8EBA-DC8411AE5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2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E3A597-AAD2-22AA-42B5-71A2F9D6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D83F4-EA33-B411-E124-D3A2AADCD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25B92-7D7F-97C2-645F-8B353FEC9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DA5659-FB7E-2A44-8333-1C89367C691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AACD4-A13D-0323-84D9-234513568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6E367-4C10-218F-2B43-7523B9F60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CA998-5D40-4846-ABA9-71FF10CD0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3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41BA950-9BE0-4122-912B-D9162DF9C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5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1BA950-9BE0-4122-912B-D9162DF9C5D6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44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8000" y="6400800"/>
            <a:ext cx="812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GCAR GMT Review - April 27-29, 2009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1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C03F1232-EE4F-4841-91AA-E806AE28A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6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ransition spd="slow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gif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emf"/><Relationship Id="rId5" Type="http://schemas.openxmlformats.org/officeDocument/2006/relationships/image" Target="../media/image34.png"/><Relationship Id="rId4" Type="http://schemas.openxmlformats.org/officeDocument/2006/relationships/image" Target="../media/image5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622D5-51A9-2840-19DA-A0E5168A1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D8DB3AB-A5EA-3151-ADEE-56A190F7C613}"/>
              </a:ext>
            </a:extLst>
          </p:cNvPr>
          <p:cNvSpPr txBox="1"/>
          <p:nvPr/>
        </p:nvSpPr>
        <p:spPr>
          <a:xfrm>
            <a:off x="0" y="5911279"/>
            <a:ext cx="7949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Rocky Kolb	                          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University of Chicago                             August 2025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9B09E-166B-9E8C-FB49-240DFB25506D}"/>
              </a:ext>
            </a:extLst>
          </p:cNvPr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Populating Hidden Sectors Through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Cosmological Gravitational Particle Production (CGPP) </a:t>
            </a:r>
          </a:p>
        </p:txBody>
      </p:sp>
      <p:pic>
        <p:nvPicPr>
          <p:cNvPr id="13" name="Picture 4" descr="Coat of arms of the University of Chicago - Wikipedia">
            <a:extLst>
              <a:ext uri="{FF2B5EF4-FFF2-40B4-BE49-F238E27FC236}">
                <a16:creationId xmlns:a16="http://schemas.microsoft.com/office/drawing/2014/main" id="{17A515E5-8507-0A4B-BE92-1E65EC436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78" y="5852160"/>
            <a:ext cx="792798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7B4F86-216D-14A3-C458-2A01ED0560B6}"/>
              </a:ext>
            </a:extLst>
          </p:cNvPr>
          <p:cNvSpPr txBox="1"/>
          <p:nvPr/>
        </p:nvSpPr>
        <p:spPr>
          <a:xfrm>
            <a:off x="0" y="197756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Gravity can produce particles with mass &gt;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and/or no coupling to SM fields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D4A648-F326-5C92-31C2-DDD4BB89D4ED}"/>
              </a:ext>
            </a:extLst>
          </p:cNvPr>
          <p:cNvSpPr txBox="1"/>
          <p:nvPr/>
        </p:nvSpPr>
        <p:spPr>
          <a:xfrm>
            <a:off x="594503" y="3139775"/>
            <a:ext cx="11003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complete treatment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Cosmological gravitational particle production &amp; its implications for cosmological relics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EWK and Andrew Long,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Reviews of Modern Physics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December 2024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E71615-D4D8-3902-0AC7-57613916D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" y="5852160"/>
            <a:ext cx="1392701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2402F-9EEC-0A4C-DB6F-022F87356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92" y="5874690"/>
            <a:ext cx="4303923" cy="93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Most popular paradigm: cold thermal relic*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9378" y="6496050"/>
            <a:ext cx="336810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* An object of particular veneration.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60959" y="6519204"/>
            <a:ext cx="10971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94" y="56415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DM abundance set by creation/annihilation with standard-model particles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Equilibrium abundance of DM determined by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2" charset="2"/>
                <a:ea typeface="ＭＳ Ｐゴシック" pitchFamily="34" charset="-128"/>
                <a:cs typeface="Times New Roman" panose="02020603050405020304" pitchFamily="18" charset="0"/>
              </a:rPr>
              <a:t>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/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Times New Roman" panose="02020603050405020304" pitchFamily="18" charset="0"/>
              </a:rPr>
              <a:t> (no asymmetry)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DM species final abundance determined by</a:t>
            </a:r>
          </a:p>
          <a:p>
            <a:pPr marL="230188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“freeze-out” to final abundance, or</a:t>
            </a:r>
          </a:p>
          <a:p>
            <a:pPr marL="230188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“freeze-in” to final abundance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Freeze-out/Freeze-in: interplay between </a:t>
            </a:r>
          </a:p>
          <a:p>
            <a:pPr marL="0" marR="0" lvl="0" indent="0" algn="l" defTabSz="230188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	particle physics (DM—SM interactions)  and cosmology (expansion rate)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41291" y="1717025"/>
            <a:ext cx="6556346" cy="3934224"/>
            <a:chOff x="4757812" y="1998383"/>
            <a:chExt cx="6556346" cy="39342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371" y="1998383"/>
              <a:ext cx="5743786" cy="3603811"/>
            </a:xfrm>
            <a:prstGeom prst="rect">
              <a:avLst/>
            </a:prstGeom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8561548" y="5509985"/>
            <a:ext cx="711785" cy="422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06080" imgH="241200" progId="Equation.DSMT4">
                    <p:embed/>
                  </p:oleObj>
                </mc:Choice>
                <mc:Fallback>
                  <p:oleObj name="Equation" r:id="rId3" imgW="406080" imgH="24120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561548" y="5509985"/>
                          <a:ext cx="711785" cy="4226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4757812" y="3358455"/>
            <a:ext cx="883533" cy="508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19040" imgH="241200" progId="Equation.DSMT4">
                    <p:embed/>
                  </p:oleObj>
                </mc:Choice>
                <mc:Fallback>
                  <p:oleObj name="Equation" r:id="rId5" imgW="419040" imgH="24120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57812" y="3358455"/>
                          <a:ext cx="883533" cy="5086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6453904" y="3867058"/>
              <a:ext cx="1486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8414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Freeze-in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17439" y="2789840"/>
              <a:ext cx="16738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CF744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Freeze-out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03433" y="4377529"/>
              <a:ext cx="1710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Equilibrium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3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79844-19BA-5191-1EB7-739D7695F962}"/>
              </a:ext>
            </a:extLst>
          </p:cNvPr>
          <p:cNvSpPr txBox="1"/>
          <p:nvPr/>
        </p:nvSpPr>
        <p:spPr>
          <a:xfrm>
            <a:off x="757047" y="0"/>
            <a:ext cx="10677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If DM interacts with SM, perhaps it can be discovered!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C29000-ABDC-AD16-DABE-D24D02F19715}"/>
              </a:ext>
            </a:extLst>
          </p:cNvPr>
          <p:cNvSpPr txBox="1"/>
          <p:nvPr/>
        </p:nvSpPr>
        <p:spPr>
          <a:xfrm>
            <a:off x="1" y="65633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Direct Detection                            Indirect Detection                Accelerator Detection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0527B-4931-E960-E9FD-C446FE4483C1}"/>
              </a:ext>
            </a:extLst>
          </p:cNvPr>
          <p:cNvSpPr txBox="1"/>
          <p:nvPr/>
        </p:nvSpPr>
        <p:spPr>
          <a:xfrm>
            <a:off x="4069808" y="1113538"/>
            <a:ext cx="3864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Relic dark matter in, e.g., galactic center annihilates and produces detectable radiation.  Issue is astronomy  foregrounds.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B7269C-A770-8212-7EF3-A62EF3708A16}"/>
              </a:ext>
            </a:extLst>
          </p:cNvPr>
          <p:cNvGrpSpPr/>
          <p:nvPr/>
        </p:nvGrpSpPr>
        <p:grpSpPr>
          <a:xfrm>
            <a:off x="4192118" y="2460428"/>
            <a:ext cx="3619872" cy="2989692"/>
            <a:chOff x="4192118" y="2619551"/>
            <a:chExt cx="3619872" cy="2989692"/>
          </a:xfrm>
        </p:grpSpPr>
        <p:pic>
          <p:nvPicPr>
            <p:cNvPr id="9220" name="Picture 4" descr="Indirect Dark Matter Detection">
              <a:extLst>
                <a:ext uri="{FF2B5EF4-FFF2-40B4-BE49-F238E27FC236}">
                  <a16:creationId xmlns:a16="http://schemas.microsoft.com/office/drawing/2014/main" id="{B8EB03D6-3E35-69EA-B3B2-3FFC6DE6C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118" y="2619551"/>
              <a:ext cx="3619872" cy="29896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BF9CD6-5E34-7AC4-9E97-A2EC4A00A1D8}"/>
                </a:ext>
              </a:extLst>
            </p:cNvPr>
            <p:cNvSpPr/>
            <p:nvPr/>
          </p:nvSpPr>
          <p:spPr bwMode="auto">
            <a:xfrm>
              <a:off x="4286064" y="4893222"/>
              <a:ext cx="962108" cy="389614"/>
            </a:xfrm>
            <a:prstGeom prst="rect">
              <a:avLst/>
            </a:prstGeom>
            <a:solidFill>
              <a:srgbClr val="4243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106DB7-E074-630A-8C03-5DFD2BF9D48F}"/>
                </a:ext>
              </a:extLst>
            </p:cNvPr>
            <p:cNvSpPr txBox="1"/>
            <p:nvPr/>
          </p:nvSpPr>
          <p:spPr>
            <a:xfrm>
              <a:off x="4223379" y="3995127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DM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B750504-0FEF-A8D1-0C51-0A8BED69F923}"/>
              </a:ext>
            </a:extLst>
          </p:cNvPr>
          <p:cNvSpPr txBox="1"/>
          <p:nvPr/>
        </p:nvSpPr>
        <p:spPr>
          <a:xfrm>
            <a:off x="8676430" y="1133951"/>
            <a:ext cx="3219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SM particles produce DM in collisions.   Issues are background, neutrinos, and detection.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C5B084-3512-F039-0657-A1815640E6A6}"/>
              </a:ext>
            </a:extLst>
          </p:cNvPr>
          <p:cNvSpPr txBox="1"/>
          <p:nvPr/>
        </p:nvSpPr>
        <p:spPr>
          <a:xfrm>
            <a:off x="31805" y="1133951"/>
            <a:ext cx="3310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Relic dark matter has rare scattering with a target.  Issues include background and detection.</a:t>
            </a:r>
          </a:p>
        </p:txBody>
      </p:sp>
      <p:pic>
        <p:nvPicPr>
          <p:cNvPr id="10" name="Picture 2" descr="http://www.atlas.ch/photos/atlas_photos/selected-photos/full-detector/0511013_01-A4-at-144-dpi.jpg">
            <a:extLst>
              <a:ext uri="{FF2B5EF4-FFF2-40B4-BE49-F238E27FC236}">
                <a16:creationId xmlns:a16="http://schemas.microsoft.com/office/drawing/2014/main" id="{4FC762C0-ECDC-D15B-2CD4-CED59EBF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735" y="2761081"/>
            <a:ext cx="3666578" cy="238838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diagram of a circular object&#10;&#10;AI-generated content may be incorrect.">
            <a:extLst>
              <a:ext uri="{FF2B5EF4-FFF2-40B4-BE49-F238E27FC236}">
                <a16:creationId xmlns:a16="http://schemas.microsoft.com/office/drawing/2014/main" id="{8D571F92-02A1-3EAD-D59E-7E175A9F7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5" y="2507655"/>
            <a:ext cx="3401062" cy="28952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7B04FE-3F78-6DB5-80A7-EB0219851474}"/>
              </a:ext>
            </a:extLst>
          </p:cNvPr>
          <p:cNvSpPr txBox="1"/>
          <p:nvPr/>
        </p:nvSpPr>
        <p:spPr>
          <a:xfrm>
            <a:off x="1525678" y="6206600"/>
            <a:ext cx="9140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I often presented talks in the 2010s:The Decade of the WIMP!</a:t>
            </a:r>
          </a:p>
        </p:txBody>
      </p:sp>
    </p:spTree>
    <p:extLst>
      <p:ext uri="{BB962C8B-B14F-4D97-AF65-F5344CB8AC3E}">
        <p14:creationId xmlns:p14="http://schemas.microsoft.com/office/powerpoint/2010/main" val="22224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1" y="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Direct, Indirect, Accelerator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" y="735071"/>
            <a:ext cx="121920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Where is the WIMP?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No signal in direct (DAMA?), indirect (galactic center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ray excess?), or accelerator searches.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Even more troubling, no sign of BSM physics at LHC.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This doesn’t seem to be the decade of the WIMP!!!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4076023"/>
            <a:ext cx="106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(Perhaps) DM is NOT a WIMP (cold thermal relic), time to focus elsewhere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1796253" y="5038126"/>
            <a:ext cx="417095" cy="705854"/>
          </a:xfrm>
          <a:prstGeom prst="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186557" y="5038126"/>
            <a:ext cx="417095" cy="705854"/>
          </a:xfrm>
          <a:prstGeom prst="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481333" y="5038126"/>
            <a:ext cx="417095" cy="705854"/>
          </a:xfrm>
          <a:prstGeom prst="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8895483" y="5034220"/>
            <a:ext cx="417095" cy="705854"/>
          </a:xfrm>
          <a:prstGeom prst="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9989" y="5907178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go lighter                  go ultralight            go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ultraheavy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        boldly go where 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dark sector            axion, dark photon        WIMPzilla          one has gone before</a:t>
            </a:r>
          </a:p>
        </p:txBody>
      </p:sp>
    </p:spTree>
    <p:extLst>
      <p:ext uri="{BB962C8B-B14F-4D97-AF65-F5344CB8AC3E}">
        <p14:creationId xmlns:p14="http://schemas.microsoft.com/office/powerpoint/2010/main" val="5041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3709" y="1"/>
            <a:ext cx="911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Dark Matter particle mass range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0265"/>
          <a:stretch/>
        </p:blipFill>
        <p:spPr>
          <a:xfrm>
            <a:off x="1546248" y="692830"/>
            <a:ext cx="9084582" cy="768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684362"/>
            <a:ext cx="91068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6225" algn="l"/>
              </a:tabLst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Mass Range for Particle Dark Matter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7488" algn="l"/>
              </a:tabLst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  <a:sym typeface="Euclid 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5900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 ≥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-22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eV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: 	de Broglie wavelength smaller than dark-matter dominated objects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59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  <a:sym typeface="Euclid 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5900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 ≤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19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GeV: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mass less than Planck mass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5900" algn="l"/>
              </a:tabLst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  <a:sym typeface="Euclid 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5900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 ≥ few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eV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:  	if fermion (exclusion principle)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59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Times New Roman" panose="02020603050405020304" pitchFamily="18" charset="0"/>
              <a:sym typeface="Euclid Symbol" panose="05050102010706020507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778739"/>
            <a:ext cx="91068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6225" algn="l"/>
              </a:tabLst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If thermal freeze-out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6225" algn="l"/>
              </a:tabLst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  <a:sym typeface="Euclid 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5900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 ≥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m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:	annihilation to SM particles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59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  <a:sym typeface="Euclid 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5900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 ≤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100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TeV: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annihilation cross section too small for larger masses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442228"/>
            <a:ext cx="91068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7488" algn="l"/>
              </a:tabLst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Is Dark Matter a Particle Or a Wave?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7488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Times New Roman" panose="02020603050405020304" pitchFamily="18" charset="0"/>
              <a:sym typeface="Euclid 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5900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 ≤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eV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:	occupation number in de Broglie-wavelength volume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Euclid Extra" panose="02050502000505020303" pitchFamily="18" charset="2"/>
              </a:rPr>
              <a:t>≥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  <a:sym typeface="Euclid Extra" panose="02050502000505020303" pitchFamily="18" charset="2"/>
              </a:rPr>
              <a:t>1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  <a:sym typeface="Symbol" panose="05050102010706020507" pitchFamily="18" charset="2"/>
              </a:rPr>
              <a:t>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Symbol" panose="05050102010706020507" pitchFamily="18" charset="2"/>
              </a:rPr>
              <a:t>WAVE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mbol" panose="05050102010706020507" pitchFamily="18" charset="2"/>
              <a:ea typeface="ＭＳ Ｐゴシック" pitchFamily="34" charset="-128"/>
              <a:cs typeface="+mn-cs"/>
              <a:sym typeface="Euclid Extra" panose="02050502000505020303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590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mbol" panose="05050102010706020507" pitchFamily="18" charset="2"/>
              <a:ea typeface="ＭＳ Ｐゴシック" pitchFamily="34" charset="-128"/>
              <a:cs typeface="+mn-cs"/>
              <a:sym typeface="Euclid Extra" panose="02050502000505020303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5900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 ≥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Euclid Symbol" panose="05050102010706020507" pitchFamily="18" charset="2"/>
              </a:rPr>
              <a:t>eV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Euclid Symbol" panose="05050102010706020507" pitchFamily="18" charset="2"/>
              </a:rPr>
              <a:t>:	occupation number in de Broglie-wavelength volume 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Euclid Extra" panose="02050502000505020303" pitchFamily="18" charset="2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  <a:sym typeface="Euclid Extra" panose="02050502000505020303" pitchFamily="18" charset="2"/>
              </a:rPr>
              <a:t>1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  <a:sym typeface="Symbol" panose="05050102010706020507" pitchFamily="18" charset="2"/>
              </a:rPr>
              <a:t>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Symbol" panose="05050102010706020507" pitchFamily="18" charset="2"/>
              </a:rPr>
              <a:t>PARTICLE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mbol" panose="05050102010706020507" pitchFamily="18" charset="2"/>
              <a:ea typeface="ＭＳ Ｐゴシック" pitchFamily="34" charset="-128"/>
              <a:cs typeface="+mn-cs"/>
              <a:sym typeface="Euclid Extra" panose="020505020005050203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253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121919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Dark Matter particle mass range (mere 41 orders of magnitude)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0265"/>
          <a:stretch/>
        </p:blipFill>
        <p:spPr>
          <a:xfrm>
            <a:off x="1546248" y="692830"/>
            <a:ext cx="9084582" cy="768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0150" y="1665307"/>
            <a:ext cx="949170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Plancktons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:				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Symbol" panose="05050102010706020507" pitchFamily="18" charset="2"/>
              </a:rPr>
              <a:t>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Planck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=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19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GeV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WIMPzillas:				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Symbol" panose="05050102010706020507" pitchFamily="18" charset="2"/>
              </a:rPr>
              <a:t>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inflaton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=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10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13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GeV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Supermassive:			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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100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TeV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WIMP range (e.g., neutralino):		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proton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Symbol" panose="05050102010706020507" pitchFamily="18" charset="2"/>
              </a:rPr>
              <a:t>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Symbol" panose="05050102010706020507" pitchFamily="18" charset="2"/>
              </a:rPr>
              <a:t>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Light dark matter (e.g., dark photon):	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electron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Symbol" panose="05050102010706020507" pitchFamily="18" charset="2"/>
              </a:rPr>
              <a:t>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Symbol" panose="05050102010706020507" pitchFamily="18" charset="2"/>
              </a:rPr>
              <a:t>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proton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Ultralight dark matter (e.g., axion):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	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Symbol" panose="05050102010706020507" pitchFamily="18" charset="2"/>
              </a:rPr>
              <a:t>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Calibri" panose="020F0502020204030204" pitchFamily="34" charset="0"/>
              </a:rPr>
              <a:t>Fuzzy dark matter: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			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  <a:sym typeface="Symbol" panose="05050102010706020507" pitchFamily="18" charset="2"/>
              </a:rPr>
              <a:t>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-22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eV</a:t>
            </a:r>
          </a:p>
        </p:txBody>
      </p:sp>
    </p:spTree>
    <p:extLst>
      <p:ext uri="{BB962C8B-B14F-4D97-AF65-F5344CB8AC3E}">
        <p14:creationId xmlns:p14="http://schemas.microsoft.com/office/powerpoint/2010/main" val="40540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778C3-FBBD-D9C9-03D4-03E7D4053849}"/>
              </a:ext>
            </a:extLst>
          </p:cNvPr>
          <p:cNvSpPr txBox="1"/>
          <p:nvPr/>
        </p:nvSpPr>
        <p:spPr>
          <a:xfrm>
            <a:off x="3076586" y="0"/>
            <a:ext cx="6038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Is Dark Matter Really a WIMP?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8A8E23-950F-5B9C-E8EF-999FD8FAD89D}"/>
              </a:ext>
            </a:extLst>
          </p:cNvPr>
          <p:cNvSpPr txBox="1"/>
          <p:nvPr/>
        </p:nvSpPr>
        <p:spPr>
          <a:xfrm>
            <a:off x="199378" y="914242"/>
            <a:ext cx="711207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Observation/experiment will tell!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So far, after 30 years of effort nothing definite seen.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or,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Hope for a disruptive discovery.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Pursue other ideas, e.g., gravitational production.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914DA4-76CB-03F0-B654-E8A1A42F57E2}"/>
              </a:ext>
            </a:extLst>
          </p:cNvPr>
          <p:cNvGrpSpPr/>
          <p:nvPr/>
        </p:nvGrpSpPr>
        <p:grpSpPr>
          <a:xfrm>
            <a:off x="617033" y="2145527"/>
            <a:ext cx="4802459" cy="2448775"/>
            <a:chOff x="5352585" y="3074796"/>
            <a:chExt cx="4802459" cy="24487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6E495A-1FBE-6DC1-E591-B709946F12F9}"/>
                </a:ext>
              </a:extLst>
            </p:cNvPr>
            <p:cNvSpPr/>
            <p:nvPr/>
          </p:nvSpPr>
          <p:spPr bwMode="auto">
            <a:xfrm>
              <a:off x="5352585" y="3074796"/>
              <a:ext cx="4802459" cy="2448775"/>
            </a:xfrm>
            <a:prstGeom prst="rect">
              <a:avLst/>
            </a:prstGeom>
            <a:solidFill>
              <a:srgbClr val="C10C0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54CBD3-2CDF-2B0E-1E9E-DB46FC06E01F}"/>
                </a:ext>
              </a:extLst>
            </p:cNvPr>
            <p:cNvSpPr txBox="1"/>
            <p:nvPr/>
          </p:nvSpPr>
          <p:spPr>
            <a:xfrm>
              <a:off x="5839348" y="3145021"/>
              <a:ext cx="3828933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KEEP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CALM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CARRY ON SEARCHING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DARK MATTER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29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C837E6-6DF6-621D-54B1-1CEF9ED59AF2}"/>
              </a:ext>
            </a:extLst>
          </p:cNvPr>
          <p:cNvGrpSpPr/>
          <p:nvPr/>
        </p:nvGrpSpPr>
        <p:grpSpPr>
          <a:xfrm>
            <a:off x="851629" y="1708455"/>
            <a:ext cx="3620184" cy="4837176"/>
            <a:chOff x="1853115" y="3768794"/>
            <a:chExt cx="1866980" cy="30384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1"/>
            <a:stretch/>
          </p:blipFill>
          <p:spPr>
            <a:xfrm>
              <a:off x="1853115" y="3768794"/>
              <a:ext cx="1866980" cy="2993406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43ACF12-61C5-9E95-AFC2-CDD8E820E63E}"/>
                </a:ext>
              </a:extLst>
            </p:cNvPr>
            <p:cNvSpPr/>
            <p:nvPr/>
          </p:nvSpPr>
          <p:spPr>
            <a:xfrm>
              <a:off x="3494314" y="6629401"/>
              <a:ext cx="174622" cy="1164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4965637-9561-A52D-13AC-C75C6FC22268}"/>
                </a:ext>
              </a:extLst>
            </p:cNvPr>
            <p:cNvSpPr txBox="1"/>
            <p:nvPr/>
          </p:nvSpPr>
          <p:spPr>
            <a:xfrm>
              <a:off x="3461270" y="6517210"/>
              <a:ext cx="207665" cy="290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+mn-ea"/>
                  <a:cs typeface="+mn-cs"/>
                </a:rPr>
                <a:t>f</a:t>
              </a:r>
              <a:r>
                <a:rPr kumimoji="0" lang="en-US" sz="24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856D6EB-1A1D-D0E5-E141-0C5887AD1381}"/>
              </a:ext>
            </a:extLst>
          </p:cNvPr>
          <p:cNvSpPr txBox="1"/>
          <p:nvPr/>
        </p:nvSpPr>
        <p:spPr>
          <a:xfrm>
            <a:off x="1524002" y="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Ideas for gravitational particle production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17542-7708-6CF0-9F16-BF165B937EA3}"/>
              </a:ext>
            </a:extLst>
          </p:cNvPr>
          <p:cNvSpPr txBox="1"/>
          <p:nvPr/>
        </p:nvSpPr>
        <p:spPr>
          <a:xfrm>
            <a:off x="1967649" y="963351"/>
            <a:ext cx="8256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Produce particles through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misalignment mechanism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704CD-3826-5B78-7370-C7090B7081B4}"/>
              </a:ext>
            </a:extLst>
          </p:cNvPr>
          <p:cNvSpPr txBox="1"/>
          <p:nvPr/>
        </p:nvSpPr>
        <p:spPr>
          <a:xfrm>
            <a:off x="4876800" y="2618569"/>
            <a:ext cx="72168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Scalar field has quantum fluctuations during inflation: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inflation field frozen by “Hubble drag” until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which it oscillates with energy density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oscillating field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axion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E5D873-76AB-2686-47BA-DF978CAA8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697" y="3160050"/>
            <a:ext cx="1003300" cy="533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DBCC30-4E02-CFA7-0DB2-E9CBD0092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7147" y="4431367"/>
            <a:ext cx="914400" cy="266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839E92-DFF5-6294-2C99-F1C0BA588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647" y="2015577"/>
            <a:ext cx="2819400" cy="50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82201B-56BB-CC94-671D-C9AD4A36C95A}"/>
              </a:ext>
            </a:extLst>
          </p:cNvPr>
          <p:cNvSpPr txBox="1"/>
          <p:nvPr/>
        </p:nvSpPr>
        <p:spPr>
          <a:xfrm>
            <a:off x="4876799" y="1497758"/>
            <a:ext cx="614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EOM of homogeneous scalar field in FRW:</a:t>
            </a:r>
          </a:p>
        </p:txBody>
      </p:sp>
    </p:spTree>
    <p:extLst>
      <p:ext uri="{BB962C8B-B14F-4D97-AF65-F5344CB8AC3E}">
        <p14:creationId xmlns:p14="http://schemas.microsoft.com/office/powerpoint/2010/main" val="22614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37939" r="8780"/>
          <a:stretch/>
        </p:blipFill>
        <p:spPr>
          <a:xfrm>
            <a:off x="4345451" y="1794348"/>
            <a:ext cx="3501101" cy="28995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45824" y="963351"/>
            <a:ext cx="870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Produce particles via Hawking radiation from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primordial black holes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(Hooper, Krnjaic, &amp; McDermott)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E61CC43-4DF3-5CBF-2D94-5E2E3DB8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941" y="4577833"/>
            <a:ext cx="5102120" cy="734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8EABD4-1502-13DE-9045-A1CA89C14D81}"/>
              </a:ext>
            </a:extLst>
          </p:cNvPr>
          <p:cNvSpPr txBox="1"/>
          <p:nvPr/>
        </p:nvSpPr>
        <p:spPr>
          <a:xfrm>
            <a:off x="1524002" y="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Ideas for gravitational particle production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88138-4DD9-499D-2DF0-B6B0331E8EC7}"/>
              </a:ext>
            </a:extLst>
          </p:cNvPr>
          <p:cNvSpPr txBox="1"/>
          <p:nvPr/>
        </p:nvSpPr>
        <p:spPr>
          <a:xfrm>
            <a:off x="2941226" y="5545111"/>
            <a:ext cx="6309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PBHs of current interest (after first LIGO event)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Seeds for PBHs from inflation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Assumes DM mass about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Times New Roman" panose="02020603050405020304" pitchFamily="18" charset="0"/>
              </a:rPr>
              <a:t>11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GeV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(WIMPzilla)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0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534888" y="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Ideas for gravitational particle production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8364" y="1237046"/>
            <a:ext cx="5215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Produce particles from SM plasma via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graviton exchange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bel"/>
              </a:rPr>
              <a:t>Garny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bel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bel"/>
              </a:rPr>
              <a:t>Sandora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bel"/>
              </a:rPr>
              <a:t>, &amp; Sloth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590D58A-7E64-9954-AFBE-9C8FF3E32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850" y="4554983"/>
            <a:ext cx="4748394" cy="75528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7DABE30-5628-F930-9C41-AFEFC1F48DED}"/>
              </a:ext>
            </a:extLst>
          </p:cNvPr>
          <p:cNvGrpSpPr/>
          <p:nvPr/>
        </p:nvGrpSpPr>
        <p:grpSpPr>
          <a:xfrm>
            <a:off x="3456137" y="2214446"/>
            <a:ext cx="4456003" cy="2275410"/>
            <a:chOff x="3456137" y="2334366"/>
            <a:chExt cx="4456003" cy="2275410"/>
          </a:xfrm>
        </p:grpSpPr>
        <p:sp>
          <p:nvSpPr>
            <p:cNvPr id="24" name="Rectangle 23"/>
            <p:cNvSpPr/>
            <p:nvPr/>
          </p:nvSpPr>
          <p:spPr>
            <a:xfrm>
              <a:off x="3740929" y="3037373"/>
              <a:ext cx="906621" cy="828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93018" y="3272016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DM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4" b="54826"/>
            <a:stretch/>
          </p:blipFill>
          <p:spPr>
            <a:xfrm>
              <a:off x="3740929" y="2334366"/>
              <a:ext cx="4171211" cy="227541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1B33FB1-4295-A05D-9F4E-F43BBECFE0C2}"/>
                </a:ext>
              </a:extLst>
            </p:cNvPr>
            <p:cNvSpPr/>
            <p:nvPr/>
          </p:nvSpPr>
          <p:spPr>
            <a:xfrm>
              <a:off x="3584516" y="2984736"/>
              <a:ext cx="1000216" cy="1012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56137" y="3022217"/>
              <a:ext cx="14762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standard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model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plasma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8A64F55-2933-C6DF-5368-CFBF6680F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447" y="748867"/>
            <a:ext cx="2235200" cy="381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D959EB-D104-E218-4F58-B18A2C5F1C90}"/>
              </a:ext>
            </a:extLst>
          </p:cNvPr>
          <p:cNvSpPr txBox="1"/>
          <p:nvPr/>
        </p:nvSpPr>
        <p:spPr>
          <a:xfrm>
            <a:off x="3327816" y="5545111"/>
            <a:ext cx="5764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Freeze-in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DM mass about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13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GeV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WIMPzilla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Assumes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2400" b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&lt;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RH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6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43ACF12-61C5-9E95-AFC2-CDD8E820E63E}"/>
              </a:ext>
            </a:extLst>
          </p:cNvPr>
          <p:cNvSpPr/>
          <p:nvPr/>
        </p:nvSpPr>
        <p:spPr>
          <a:xfrm>
            <a:off x="3494314" y="6629401"/>
            <a:ext cx="174622" cy="116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9ED3FE-567A-A272-B33F-1B20C3F07863}"/>
              </a:ext>
            </a:extLst>
          </p:cNvPr>
          <p:cNvSpPr txBox="1"/>
          <p:nvPr/>
        </p:nvSpPr>
        <p:spPr>
          <a:xfrm>
            <a:off x="1534888" y="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Ideas for gravitational particle 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9791-CD6F-AEC8-D040-BD1760A6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447" y="748867"/>
            <a:ext cx="2235200" cy="38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F9809B-FAD6-1820-2E57-7A94DF056076}"/>
              </a:ext>
            </a:extLst>
          </p:cNvPr>
          <p:cNvSpPr txBox="1"/>
          <p:nvPr/>
        </p:nvSpPr>
        <p:spPr>
          <a:xfrm>
            <a:off x="696686" y="1237046"/>
            <a:ext cx="1088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Produce particles from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inflaton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field after quasi-de Sitter era via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graviton exchange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bel"/>
              </a:rPr>
              <a:t>Ema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bel"/>
              </a:rPr>
              <a:t>, Nakayama, Tang;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bel"/>
              </a:rPr>
              <a:t>Mambrini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bel"/>
              </a:rPr>
              <a:t> &amp; Olive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021D64-6114-5B1B-6E48-F458E7B09312}"/>
              </a:ext>
            </a:extLst>
          </p:cNvPr>
          <p:cNvGrpSpPr/>
          <p:nvPr/>
        </p:nvGrpSpPr>
        <p:grpSpPr>
          <a:xfrm>
            <a:off x="3369258" y="2214446"/>
            <a:ext cx="4542882" cy="2275410"/>
            <a:chOff x="3369258" y="2334366"/>
            <a:chExt cx="4542882" cy="22754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A91D63-5F8E-3D3C-0276-A719FE2EF17E}"/>
                </a:ext>
              </a:extLst>
            </p:cNvPr>
            <p:cNvSpPr/>
            <p:nvPr/>
          </p:nvSpPr>
          <p:spPr>
            <a:xfrm>
              <a:off x="3740929" y="3037373"/>
              <a:ext cx="906621" cy="828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58D395-77BF-9744-5923-88B85786F951}"/>
                </a:ext>
              </a:extLst>
            </p:cNvPr>
            <p:cNvSpPr txBox="1"/>
            <p:nvPr/>
          </p:nvSpPr>
          <p:spPr>
            <a:xfrm>
              <a:off x="6893018" y="3272016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DM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02B083D-A9FF-EB8D-D3E6-9138A0C0C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4" b="54826"/>
            <a:stretch/>
          </p:blipFill>
          <p:spPr>
            <a:xfrm>
              <a:off x="3740929" y="2334366"/>
              <a:ext cx="4171211" cy="227541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E30BB0-42C5-8C1A-726F-90817532E25F}"/>
                </a:ext>
              </a:extLst>
            </p:cNvPr>
            <p:cNvSpPr/>
            <p:nvPr/>
          </p:nvSpPr>
          <p:spPr>
            <a:xfrm>
              <a:off x="3584516" y="2984736"/>
              <a:ext cx="1000216" cy="1012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90A04D-71F2-0B5F-CD52-7C352893B732}"/>
                </a:ext>
              </a:extLst>
            </p:cNvPr>
            <p:cNvSpPr txBox="1"/>
            <p:nvPr/>
          </p:nvSpPr>
          <p:spPr>
            <a:xfrm>
              <a:off x="3369258" y="2943955"/>
              <a:ext cx="14762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cold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inflaton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condensate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17C2B8F-89DB-6A1E-8FA5-33C7C3398087}"/>
              </a:ext>
            </a:extLst>
          </p:cNvPr>
          <p:cNvSpPr txBox="1"/>
          <p:nvPr/>
        </p:nvSpPr>
        <p:spPr>
          <a:xfrm>
            <a:off x="82847" y="4583274"/>
            <a:ext cx="12026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works for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&lt;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inflaton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DM mass for correct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W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involved function of several parameters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“Boltzmann” approach not complete treatment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Kaneta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Lee, Oda; Basso, Chung, EWK, Long)</a:t>
            </a:r>
          </a:p>
        </p:txBody>
      </p:sp>
    </p:spTree>
    <p:extLst>
      <p:ext uri="{BB962C8B-B14F-4D97-AF65-F5344CB8AC3E}">
        <p14:creationId xmlns:p14="http://schemas.microsoft.com/office/powerpoint/2010/main" val="25455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759D3-5522-B6D0-4371-D7E7AD62D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B8C1F48-60C6-0248-B95D-B888DE846B8C}"/>
              </a:ext>
            </a:extLst>
          </p:cNvPr>
          <p:cNvGrpSpPr/>
          <p:nvPr/>
        </p:nvGrpSpPr>
        <p:grpSpPr>
          <a:xfrm>
            <a:off x="2575324" y="1451607"/>
            <a:ext cx="7084372" cy="5262979"/>
            <a:chOff x="423644" y="600323"/>
            <a:chExt cx="7084372" cy="52629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3176393-B0DB-E3A4-CA9B-6CD7D99BE9F9}"/>
                </a:ext>
              </a:extLst>
            </p:cNvPr>
            <p:cNvSpPr txBox="1"/>
            <p:nvPr/>
          </p:nvSpPr>
          <p:spPr>
            <a:xfrm>
              <a:off x="423644" y="600323"/>
              <a:ext cx="7041353" cy="5262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Chung, EWK,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Riotto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(1998); Kuzmin &amp;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Tkachev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(1999)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 collaborators: 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Ivone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Albuquerque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Edward Basso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Christian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Capanelli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Tammi Chowdhury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Daniel Chung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Patrick Crotty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Michael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Fedderke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Gian Giudice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Lam Hui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Leah Jenks*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Siyang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Ling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CB3162-602B-136E-576E-13F11B6170A7}"/>
                </a:ext>
              </a:extLst>
            </p:cNvPr>
            <p:cNvSpPr txBox="1"/>
            <p:nvPr/>
          </p:nvSpPr>
          <p:spPr>
            <a:xfrm>
              <a:off x="3519024" y="1694822"/>
              <a:ext cx="3988992" cy="4154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Andrew Long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Evan McDonough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Guillaume Payeur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Toni Riotto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Rachel Rosen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Leo Senatore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Alexi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Starobinski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Keyer Thyme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Igor Tkachev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Jingyuan Wang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Mark Wyman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BCD7DA2-B60B-12DC-6D4E-A3B8C0683728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Cosmological Gravitational Particle Production (CGPP)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19F65-3835-80B8-CAB2-CBBE1F093EB7}"/>
              </a:ext>
            </a:extLst>
          </p:cNvPr>
          <p:cNvSpPr txBox="1"/>
          <p:nvPr/>
        </p:nvSpPr>
        <p:spPr>
          <a:xfrm>
            <a:off x="2710461" y="673525"/>
            <a:ext cx="6771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Dark Matter T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hrough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“Schrödinger mechanism”</a:t>
            </a:r>
          </a:p>
        </p:txBody>
      </p:sp>
    </p:spTree>
    <p:extLst>
      <p:ext uri="{BB962C8B-B14F-4D97-AF65-F5344CB8AC3E}">
        <p14:creationId xmlns:p14="http://schemas.microsoft.com/office/powerpoint/2010/main" val="21672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612E1-FA0B-5525-3E20-F10C5E476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>
            <a:extLst>
              <a:ext uri="{FF2B5EF4-FFF2-40B4-BE49-F238E27FC236}">
                <a16:creationId xmlns:a16="http://schemas.microsoft.com/office/drawing/2014/main" id="{6A9EA28F-CD4E-87B3-6DD1-035D1C91C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marL="0" marR="0" lvl="0" indent="0" algn="ctr" defTabSz="8207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Disturbing the Quantum Vacuum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99C178-9D67-A08F-2655-B2D2C29D163F}"/>
              </a:ext>
            </a:extLst>
          </p:cNvPr>
          <p:cNvSpPr txBox="1"/>
          <p:nvPr/>
        </p:nvSpPr>
        <p:spPr>
          <a:xfrm>
            <a:off x="4452939" y="510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06C5B7-67C4-7728-57C7-6123D137C1D8}"/>
              </a:ext>
            </a:extLst>
          </p:cNvPr>
          <p:cNvGrpSpPr/>
          <p:nvPr/>
        </p:nvGrpSpPr>
        <p:grpSpPr>
          <a:xfrm>
            <a:off x="3087757" y="762000"/>
            <a:ext cx="6016487" cy="523220"/>
            <a:chOff x="3326296" y="762000"/>
            <a:chExt cx="6016487" cy="523220"/>
          </a:xfrm>
        </p:grpSpPr>
        <p:sp>
          <p:nvSpPr>
            <p:cNvPr id="1067028" name="Text Box 20">
              <a:extLst>
                <a:ext uri="{FF2B5EF4-FFF2-40B4-BE49-F238E27FC236}">
                  <a16:creationId xmlns:a16="http://schemas.microsoft.com/office/drawing/2014/main" id="{19F73882-625F-CDBC-DE96-021C2A7A0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762000"/>
              <a:ext cx="256098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+mn-cs"/>
                </a:rPr>
                <a:t>Particle creation</a:t>
              </a:r>
            </a:p>
          </p:txBody>
        </p:sp>
        <p:sp>
          <p:nvSpPr>
            <p:cNvPr id="33" name="Text Box 20">
              <a:extLst>
                <a:ext uri="{FF2B5EF4-FFF2-40B4-BE49-F238E27FC236}">
                  <a16:creationId xmlns:a16="http://schemas.microsoft.com/office/drawing/2014/main" id="{D3D73E1F-2531-97FB-D8C9-2A2C8A039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6296" y="762000"/>
              <a:ext cx="20839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+mn-cs"/>
                </a:rPr>
                <a:t>Electric field</a:t>
              </a:r>
            </a:p>
          </p:txBody>
        </p:sp>
        <p:sp>
          <p:nvSpPr>
            <p:cNvPr id="29" name="Line 5">
              <a:extLst>
                <a:ext uri="{FF2B5EF4-FFF2-40B4-BE49-F238E27FC236}">
                  <a16:creationId xmlns:a16="http://schemas.microsoft.com/office/drawing/2014/main" id="{97A0F6EA-17E7-7884-2B7B-3BC265CCE9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15000" y="1032588"/>
              <a:ext cx="76200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 wrap="none" lIns="101882" tIns="50941" rIns="101882" bIns="5094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216428A-A130-E496-1542-EFC38C0F13D2}"/>
              </a:ext>
            </a:extLst>
          </p:cNvPr>
          <p:cNvSpPr txBox="1"/>
          <p:nvPr/>
        </p:nvSpPr>
        <p:spPr>
          <a:xfrm>
            <a:off x="451692" y="6457890"/>
            <a:ext cx="4307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sp>
        <p:nvSpPr>
          <p:cNvPr id="34" name="Text Box 21">
            <a:extLst>
              <a:ext uri="{FF2B5EF4-FFF2-40B4-BE49-F238E27FC236}">
                <a16:creationId xmlns:a16="http://schemas.microsoft.com/office/drawing/2014/main" id="{4D2DD973-FAAB-A896-A38A-915F2F99E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498" y="3019659"/>
            <a:ext cx="96910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Particle creation if energy gained in acceleration from an external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  <a:ea typeface="ＭＳ Ｐゴシック" pitchFamily="34" charset="-128"/>
              </a:rPr>
              <a:t>f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ield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over a Compton wavelength exceeds the particle’s rest mass.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E927D0-C164-8B70-680C-BF188CE47EA2}"/>
              </a:ext>
            </a:extLst>
          </p:cNvPr>
          <p:cNvGrpSpPr/>
          <p:nvPr/>
        </p:nvGrpSpPr>
        <p:grpSpPr>
          <a:xfrm>
            <a:off x="170703" y="4835796"/>
            <a:ext cx="4903548" cy="461665"/>
            <a:chOff x="235732" y="3073475"/>
            <a:chExt cx="4903548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A76567-6321-88B8-3725-E705B89360FA}"/>
                </a:ext>
              </a:extLst>
            </p:cNvPr>
            <p:cNvSpPr txBox="1"/>
            <p:nvPr/>
          </p:nvSpPr>
          <p:spPr>
            <a:xfrm>
              <a:off x="235732" y="3073475"/>
              <a:ext cx="252401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+mn-cs"/>
                </a:rPr>
                <a:t>Turn on    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field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+mn-cs"/>
                </a:rPr>
                <a:t>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9CF20B-EA17-C414-1A56-A5BFB0DD8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3424" y="3077296"/>
              <a:ext cx="337548" cy="397115"/>
            </a:xfrm>
            <a:prstGeom prst="rect">
              <a:avLst/>
            </a:prstGeom>
          </p:spPr>
        </p:pic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DA4F7191-01DC-E56A-A289-961A002B4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655" y="3229121"/>
              <a:ext cx="301625" cy="298450"/>
            </a:xfrm>
            <a:prstGeom prst="ellipse">
              <a:avLst/>
            </a:prstGeom>
            <a:solidFill>
              <a:srgbClr val="4E8CF3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67021" name="Oval 13">
              <a:extLst>
                <a:ext uri="{FF2B5EF4-FFF2-40B4-BE49-F238E27FC236}">
                  <a16:creationId xmlns:a16="http://schemas.microsoft.com/office/drawing/2014/main" id="{B7ED5648-D7D7-0702-9855-0F3A0A50F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016" y="3190889"/>
              <a:ext cx="301625" cy="2984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67025" name="Line 17">
              <a:extLst>
                <a:ext uri="{FF2B5EF4-FFF2-40B4-BE49-F238E27FC236}">
                  <a16:creationId xmlns:a16="http://schemas.microsoft.com/office/drawing/2014/main" id="{DFE04929-AADE-C1E7-A368-9849B5151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2684" y="3340114"/>
              <a:ext cx="36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00227D-1867-53D6-78CA-97DFBDF33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9340" y="3074663"/>
              <a:ext cx="374558" cy="440657"/>
            </a:xfrm>
            <a:prstGeom prst="rect">
              <a:avLst/>
            </a:prstGeom>
          </p:spPr>
        </p:pic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B7B144A3-6B10-D25F-2159-0534BCACB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07420" y="3340114"/>
              <a:ext cx="36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B6C5A9B-40A1-EBEC-1556-C118CA60F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90" y="5570774"/>
            <a:ext cx="4096752" cy="7963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0B2D63D-9C13-1EE8-8040-DC622782FB17}"/>
              </a:ext>
            </a:extLst>
          </p:cNvPr>
          <p:cNvGrpSpPr/>
          <p:nvPr/>
        </p:nvGrpSpPr>
        <p:grpSpPr>
          <a:xfrm>
            <a:off x="2694396" y="1396822"/>
            <a:ext cx="6803209" cy="1575467"/>
            <a:chOff x="3122988" y="1396822"/>
            <a:chExt cx="6803209" cy="15754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019278-07FC-33F4-16A3-7C5FA40EB9BF}"/>
                </a:ext>
              </a:extLst>
            </p:cNvPr>
            <p:cNvSpPr txBox="1"/>
            <p:nvPr/>
          </p:nvSpPr>
          <p:spPr>
            <a:xfrm>
              <a:off x="3122988" y="1621663"/>
              <a:ext cx="181015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+mn-cs"/>
                </a:rPr>
                <a:t>Quantum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+mn-cs"/>
                </a:rPr>
                <a:t>Vacuum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4" name="Picture 13" descr="A group of red and blue circles&#10;&#10;Description automatically generated">
              <a:extLst>
                <a:ext uri="{FF2B5EF4-FFF2-40B4-BE49-F238E27FC236}">
                  <a16:creationId xmlns:a16="http://schemas.microsoft.com/office/drawing/2014/main" id="{14E817CD-59CA-136C-A148-4EF352FF4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1109" t="2" r="-523" b="784"/>
            <a:stretch/>
          </p:blipFill>
          <p:spPr>
            <a:xfrm>
              <a:off x="4908908" y="1396822"/>
              <a:ext cx="2196352" cy="12626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AC5616-C622-B2EA-9A3C-20815EBEE607}"/>
                </a:ext>
              </a:extLst>
            </p:cNvPr>
            <p:cNvSpPr txBox="1"/>
            <p:nvPr/>
          </p:nvSpPr>
          <p:spPr>
            <a:xfrm>
              <a:off x="4862091" y="2633735"/>
              <a:ext cx="22899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Image: Malate 2017 (AIP)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29AF04-DB37-B787-D92E-E8E22F01146D}"/>
                </a:ext>
              </a:extLst>
            </p:cNvPr>
            <p:cNvSpPr txBox="1"/>
            <p:nvPr/>
          </p:nvSpPr>
          <p:spPr>
            <a:xfrm>
              <a:off x="7505458" y="1621663"/>
              <a:ext cx="242073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+mn-cs"/>
                </a:rPr>
                <a:t>Seething Sea of Uncertainty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757ED6-D69C-E4E0-7FAE-B9247664ABAB}"/>
              </a:ext>
            </a:extLst>
          </p:cNvPr>
          <p:cNvGrpSpPr/>
          <p:nvPr/>
        </p:nvGrpSpPr>
        <p:grpSpPr>
          <a:xfrm>
            <a:off x="6081220" y="4881434"/>
            <a:ext cx="5758094" cy="474323"/>
            <a:chOff x="6081220" y="4661094"/>
            <a:chExt cx="5758094" cy="47432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D4AEB4-CB89-BC68-2216-4B48172BA754}"/>
                </a:ext>
              </a:extLst>
            </p:cNvPr>
            <p:cNvSpPr txBox="1"/>
            <p:nvPr/>
          </p:nvSpPr>
          <p:spPr>
            <a:xfrm>
              <a:off x="6081220" y="4661094"/>
              <a:ext cx="30272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itchFamily="34" charset="-128"/>
                  <a:cs typeface="+mn-cs"/>
                </a:rPr>
                <a:t>Turn on expansion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5D6161-8CA6-E64B-02D7-EEC55C022AEB}"/>
                </a:ext>
              </a:extLst>
            </p:cNvPr>
            <p:cNvGrpSpPr/>
            <p:nvPr/>
          </p:nvGrpSpPr>
          <p:grpSpPr>
            <a:xfrm>
              <a:off x="9640223" y="4684653"/>
              <a:ext cx="1737360" cy="450764"/>
              <a:chOff x="9640223" y="4684653"/>
              <a:chExt cx="1737360" cy="450764"/>
            </a:xfrm>
          </p:grpSpPr>
          <p:sp>
            <p:nvSpPr>
              <p:cNvPr id="19" name="Line 18">
                <a:extLst>
                  <a:ext uri="{FF2B5EF4-FFF2-40B4-BE49-F238E27FC236}">
                    <a16:creationId xmlns:a16="http://schemas.microsoft.com/office/drawing/2014/main" id="{8C1A9126-0CA3-A3CA-EA4A-C26D5F4981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0223" y="4957864"/>
                <a:ext cx="1737360" cy="397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" name="Text Box 19">
                <a:extLst>
                  <a:ext uri="{FF2B5EF4-FFF2-40B4-BE49-F238E27FC236}">
                    <a16:creationId xmlns:a16="http://schemas.microsoft.com/office/drawing/2014/main" id="{4B1DE4C9-997E-B6EE-6338-5D001AFE08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32386" y="4684653"/>
                <a:ext cx="1354858" cy="450764"/>
              </a:xfrm>
              <a:prstGeom prst="rect">
                <a:avLst/>
              </a:prstGeom>
              <a:solidFill>
                <a:srgbClr val="17174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expansion</a:t>
                </a:r>
              </a:p>
            </p:txBody>
          </p:sp>
        </p:grp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47AC54C0-EC12-DB02-C99C-F2E65E68D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7689" y="4834520"/>
              <a:ext cx="301625" cy="298450"/>
            </a:xfrm>
            <a:prstGeom prst="ellipse">
              <a:avLst/>
            </a:prstGeom>
            <a:solidFill>
              <a:srgbClr val="4E8CF3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F4601AB7-7E2A-4C64-42CB-D0FA0BED5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3478" y="4790713"/>
              <a:ext cx="301625" cy="2984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CD32EF-1A8D-D92A-2E15-2C12808AE4E5}"/>
              </a:ext>
            </a:extLst>
          </p:cNvPr>
          <p:cNvGrpSpPr/>
          <p:nvPr/>
        </p:nvGrpSpPr>
        <p:grpSpPr>
          <a:xfrm>
            <a:off x="7996213" y="5851740"/>
            <a:ext cx="1734248" cy="959528"/>
            <a:chOff x="5366084" y="4338016"/>
            <a:chExt cx="1866900" cy="106501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57DB38A-B7A6-E104-9645-CC19F7B40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66084" y="4919439"/>
              <a:ext cx="1866900" cy="4835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47672F7-F231-7E4F-6410-17C8D9F98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66084" y="4338016"/>
              <a:ext cx="1758963" cy="466664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B77961A-70DD-4FAE-C3ED-C18FE5B4F4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695" y="6334496"/>
            <a:ext cx="2363942" cy="50804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7D9459F-BD68-4078-710D-0243C8BAFADC}"/>
              </a:ext>
            </a:extLst>
          </p:cNvPr>
          <p:cNvSpPr txBox="1"/>
          <p:nvPr/>
        </p:nvSpPr>
        <p:spPr>
          <a:xfrm>
            <a:off x="7014982" y="4308700"/>
            <a:ext cx="4365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Schrödinger Mechanism (1939)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F43B2F-FFFC-17F2-7265-960524954016}"/>
              </a:ext>
            </a:extLst>
          </p:cNvPr>
          <p:cNvSpPr txBox="1"/>
          <p:nvPr/>
        </p:nvSpPr>
        <p:spPr>
          <a:xfrm>
            <a:off x="755617" y="4298062"/>
            <a:ext cx="387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Schwinger Mechanism (1951)</a:t>
            </a:r>
          </a:p>
        </p:txBody>
      </p:sp>
    </p:spTree>
    <p:extLst>
      <p:ext uri="{BB962C8B-B14F-4D97-AF65-F5344CB8AC3E}">
        <p14:creationId xmlns:p14="http://schemas.microsoft.com/office/powerpoint/2010/main" val="163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C162D3-43DB-61CA-500D-AEDBC957DC34}"/>
              </a:ext>
            </a:extLst>
          </p:cNvPr>
          <p:cNvSpPr txBox="1"/>
          <p:nvPr/>
        </p:nvSpPr>
        <p:spPr>
          <a:xfrm>
            <a:off x="1425234" y="11017"/>
            <a:ext cx="9341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Cosmological Gravitational Particle Production (CGPP)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EE0D7-4EF1-C99A-34AC-990C23B85FEA}"/>
              </a:ext>
            </a:extLst>
          </p:cNvPr>
          <p:cNvSpPr txBox="1"/>
          <p:nvPr/>
        </p:nvSpPr>
        <p:spPr>
          <a:xfrm>
            <a:off x="0" y="694553"/>
            <a:ext cx="736599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 </a:t>
            </a:r>
            <a:r>
              <a:rPr lang="en-US" sz="2000" dirty="0" err="1"/>
              <a:t>Minkowskian</a:t>
            </a:r>
            <a:r>
              <a:rPr lang="en-US" sz="2000" dirty="0"/>
              <a:t> QFT, classify particle by IR of the </a:t>
            </a:r>
            <a:r>
              <a:rPr lang="en-US" sz="2000" dirty="0" err="1"/>
              <a:t>Poincaré</a:t>
            </a:r>
            <a:r>
              <a:rPr lang="en-US" sz="2000" dirty="0"/>
              <a:t> algebra.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But, expanding universe not </a:t>
            </a:r>
            <a:r>
              <a:rPr lang="en-US" sz="2000" dirty="0" err="1"/>
              <a:t>Poincaré</a:t>
            </a:r>
            <a:r>
              <a:rPr lang="en-US" sz="2000" dirty="0"/>
              <a:t> invariant!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Notion of a “particle” is approximate.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C3F41-FD98-A55F-64AE-F43F42B86BFB}"/>
              </a:ext>
            </a:extLst>
          </p:cNvPr>
          <p:cNvSpPr txBox="1"/>
          <p:nvPr/>
        </p:nvSpPr>
        <p:spPr>
          <a:xfrm>
            <a:off x="8013342" y="956162"/>
            <a:ext cx="393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Corbel"/>
              </a:rPr>
              <a:t>Schrodinger (1939);   Parker (1965, 68);   Fulling, Ford, &amp; Hu;  </a:t>
            </a:r>
            <a:r>
              <a:rPr lang="en-US" sz="1200" dirty="0" err="1">
                <a:cs typeface="Corbel"/>
              </a:rPr>
              <a:t>Zel’dovish</a:t>
            </a:r>
            <a:r>
              <a:rPr lang="en-US" sz="1200" dirty="0">
                <a:cs typeface="Corbel"/>
              </a:rPr>
              <a:t>;   </a:t>
            </a:r>
            <a:r>
              <a:rPr lang="en-US" sz="1200" dirty="0" err="1">
                <a:cs typeface="Corbel"/>
              </a:rPr>
              <a:t>Starobinski</a:t>
            </a:r>
            <a:r>
              <a:rPr lang="en-US" sz="1200" dirty="0">
                <a:cs typeface="Corbel"/>
              </a:rPr>
              <a:t>;  </a:t>
            </a:r>
            <a:r>
              <a:rPr lang="en-US" sz="1200" dirty="0" err="1">
                <a:cs typeface="Corbel"/>
              </a:rPr>
              <a:t>Grib</a:t>
            </a:r>
            <a:r>
              <a:rPr lang="en-US" sz="1200" dirty="0">
                <a:cs typeface="Corbel"/>
              </a:rPr>
              <a:t>, </a:t>
            </a:r>
            <a:r>
              <a:rPr lang="en-US" sz="1200" dirty="0" err="1">
                <a:cs typeface="Corbel"/>
              </a:rPr>
              <a:t>Frolov</a:t>
            </a:r>
            <a:r>
              <a:rPr lang="en-US" sz="1200" dirty="0">
                <a:cs typeface="Corbel"/>
              </a:rPr>
              <a:t>, </a:t>
            </a:r>
            <a:r>
              <a:rPr lang="en-US" sz="1200" dirty="0" err="1">
                <a:cs typeface="Corbel"/>
              </a:rPr>
              <a:t>Mamaev</a:t>
            </a:r>
            <a:r>
              <a:rPr lang="en-US" sz="1200" dirty="0">
                <a:cs typeface="Corbel"/>
              </a:rPr>
              <a:t>, &amp; </a:t>
            </a:r>
            <a:r>
              <a:rPr lang="en-US" sz="1200" dirty="0" err="1">
                <a:cs typeface="Corbel"/>
              </a:rPr>
              <a:t>Mostepanenko</a:t>
            </a:r>
            <a:r>
              <a:rPr lang="en-US" sz="1200" dirty="0">
                <a:cs typeface="Corbel"/>
              </a:rPr>
              <a:t>;  </a:t>
            </a:r>
            <a:r>
              <a:rPr lang="en-US" sz="1200" dirty="0" err="1">
                <a:cs typeface="Corbel"/>
              </a:rPr>
              <a:t>Mukhanov</a:t>
            </a:r>
            <a:r>
              <a:rPr lang="en-US" sz="1200" dirty="0">
                <a:cs typeface="Corbel"/>
              </a:rPr>
              <a:t> &amp; Sasaki, </a:t>
            </a:r>
            <a:r>
              <a:rPr lang="en-US" sz="1200" dirty="0" err="1">
                <a:cs typeface="Corbel"/>
              </a:rPr>
              <a:t>Birrell</a:t>
            </a:r>
            <a:r>
              <a:rPr lang="en-US" sz="1200" dirty="0">
                <a:cs typeface="Corbel"/>
              </a:rPr>
              <a:t> &amp; Davies</a:t>
            </a:r>
            <a:r>
              <a:rPr lang="is-IS" sz="1200" dirty="0">
                <a:cs typeface="Corbel"/>
              </a:rPr>
              <a:t>…</a:t>
            </a:r>
            <a:endParaRPr lang="en-US" sz="1200" dirty="0">
              <a:cs typeface="Corbel"/>
            </a:endParaRPr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4C961467-6D5C-1CE3-5817-0A6C2C007B7F}"/>
              </a:ext>
            </a:extLst>
          </p:cNvPr>
          <p:cNvSpPr/>
          <p:nvPr/>
        </p:nvSpPr>
        <p:spPr>
          <a:xfrm rot="20369346" flipV="1">
            <a:off x="2171953" y="3461758"/>
            <a:ext cx="867833" cy="850252"/>
          </a:xfrm>
          <a:prstGeom prst="bent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FC7DA6-E6F5-C8B5-ABE3-DC35912F28A9}"/>
              </a:ext>
            </a:extLst>
          </p:cNvPr>
          <p:cNvGrpSpPr/>
          <p:nvPr/>
        </p:nvGrpSpPr>
        <p:grpSpPr>
          <a:xfrm>
            <a:off x="465667" y="1983195"/>
            <a:ext cx="2857500" cy="1417855"/>
            <a:chOff x="465667" y="1697259"/>
            <a:chExt cx="2857500" cy="141785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9319CB-B1D6-1305-A30E-4667DF75FBC4}"/>
                </a:ext>
              </a:extLst>
            </p:cNvPr>
            <p:cNvSpPr/>
            <p:nvPr/>
          </p:nvSpPr>
          <p:spPr>
            <a:xfrm>
              <a:off x="465667" y="1697259"/>
              <a:ext cx="2857500" cy="141785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5D775F-DDDF-B152-777F-C872E230BAE5}"/>
                </a:ext>
              </a:extLst>
            </p:cNvPr>
            <p:cNvSpPr txBox="1"/>
            <p:nvPr/>
          </p:nvSpPr>
          <p:spPr>
            <a:xfrm>
              <a:off x="1008119" y="1990688"/>
              <a:ext cx="17937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cs typeface="Avenir Medium"/>
                </a:rPr>
                <a:t>cosmological</a:t>
              </a:r>
            </a:p>
            <a:p>
              <a:pPr algn="ctr"/>
              <a:r>
                <a:rPr lang="en-US" sz="2400" dirty="0">
                  <a:cs typeface="Avenir Medium"/>
                </a:rPr>
                <a:t>expansion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148A9AE-2841-9888-8E14-5770BE343ED9}"/>
              </a:ext>
            </a:extLst>
          </p:cNvPr>
          <p:cNvGrpSpPr/>
          <p:nvPr/>
        </p:nvGrpSpPr>
        <p:grpSpPr>
          <a:xfrm>
            <a:off x="3145653" y="2986150"/>
            <a:ext cx="2857500" cy="1480919"/>
            <a:chOff x="3145653" y="2861113"/>
            <a:chExt cx="2857500" cy="148091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6178C91-8F3A-4430-FD87-D5CFA9846E65}"/>
                </a:ext>
              </a:extLst>
            </p:cNvPr>
            <p:cNvSpPr/>
            <p:nvPr/>
          </p:nvSpPr>
          <p:spPr>
            <a:xfrm>
              <a:off x="3145653" y="2861113"/>
              <a:ext cx="2857500" cy="148091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64AD9B-65AB-0A6B-5C95-60019DD608C0}"/>
                </a:ext>
              </a:extLst>
            </p:cNvPr>
            <p:cNvSpPr txBox="1"/>
            <p:nvPr/>
          </p:nvSpPr>
          <p:spPr>
            <a:xfrm>
              <a:off x="3463202" y="3186074"/>
              <a:ext cx="22224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cs typeface="Avenir Medium"/>
                </a:rPr>
                <a:t>time-dependent</a:t>
              </a:r>
            </a:p>
            <a:p>
              <a:pPr algn="ctr"/>
              <a:r>
                <a:rPr lang="en-US" sz="2400" dirty="0">
                  <a:cs typeface="Avenir Medium"/>
                </a:rPr>
                <a:t>Hamiltonian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8A7A09-C253-591A-689E-C8834F97B519}"/>
              </a:ext>
            </a:extLst>
          </p:cNvPr>
          <p:cNvGrpSpPr/>
          <p:nvPr/>
        </p:nvGrpSpPr>
        <p:grpSpPr>
          <a:xfrm>
            <a:off x="5641764" y="4052169"/>
            <a:ext cx="3925569" cy="1584325"/>
            <a:chOff x="5641764" y="4178737"/>
            <a:chExt cx="3925569" cy="15843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6480268-9380-EAF1-3C42-D0E1F8047749}"/>
                </a:ext>
              </a:extLst>
            </p:cNvPr>
            <p:cNvSpPr/>
            <p:nvPr/>
          </p:nvSpPr>
          <p:spPr>
            <a:xfrm>
              <a:off x="5641764" y="4178737"/>
              <a:ext cx="3925569" cy="15843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32836B-31B2-CC85-6F53-8F288F0510E2}"/>
                </a:ext>
              </a:extLst>
            </p:cNvPr>
            <p:cNvSpPr txBox="1"/>
            <p:nvPr/>
          </p:nvSpPr>
          <p:spPr>
            <a:xfrm>
              <a:off x="5742322" y="4555401"/>
              <a:ext cx="37244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cs typeface="Avenir Medium"/>
                </a:rPr>
                <a:t>mixing of </a:t>
              </a:r>
              <a:r>
                <a:rPr lang="en-US" sz="2400" dirty="0">
                  <a:latin typeface="Symbol" pitchFamily="2" charset="2"/>
                  <a:cs typeface="Avenir Medium"/>
                </a:rPr>
                <a:t>+</a:t>
              </a:r>
              <a:r>
                <a:rPr lang="en-US" sz="2400" dirty="0">
                  <a:cs typeface="Avenir Medium"/>
                </a:rPr>
                <a:t> and </a:t>
              </a:r>
              <a:r>
                <a:rPr lang="mr-IN" sz="2400" dirty="0">
                  <a:latin typeface="Symbol" pitchFamily="2" charset="2"/>
                  <a:cs typeface="Avenir Medium"/>
                </a:rPr>
                <a:t>–</a:t>
              </a:r>
              <a:r>
                <a:rPr lang="en-US" sz="2400" dirty="0">
                  <a:cs typeface="Avenir Medium"/>
                </a:rPr>
                <a:t> </a:t>
              </a:r>
            </a:p>
            <a:p>
              <a:pPr algn="ctr"/>
              <a:r>
                <a:rPr lang="en-US" sz="2400" dirty="0">
                  <a:cs typeface="Avenir Medium"/>
                </a:rPr>
                <a:t>frequency modes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DD354E-BAF1-AEA9-73CC-C39A8C517386}"/>
              </a:ext>
            </a:extLst>
          </p:cNvPr>
          <p:cNvGrpSpPr/>
          <p:nvPr/>
        </p:nvGrpSpPr>
        <p:grpSpPr>
          <a:xfrm>
            <a:off x="9091185" y="5221595"/>
            <a:ext cx="2857500" cy="1369794"/>
            <a:chOff x="9091185" y="5423339"/>
            <a:chExt cx="2857500" cy="136979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40D6A04-E53C-35E4-C27A-C0D58FB59B7D}"/>
                </a:ext>
              </a:extLst>
            </p:cNvPr>
            <p:cNvSpPr/>
            <p:nvPr/>
          </p:nvSpPr>
          <p:spPr>
            <a:xfrm>
              <a:off x="9091185" y="5423339"/>
              <a:ext cx="2857500" cy="13697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FC6BBD-7704-5280-D211-4FB36526698C}"/>
                </a:ext>
              </a:extLst>
            </p:cNvPr>
            <p:cNvSpPr txBox="1"/>
            <p:nvPr/>
          </p:nvSpPr>
          <p:spPr>
            <a:xfrm>
              <a:off x="9739176" y="5692738"/>
              <a:ext cx="15615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cs typeface="Avenir Medium"/>
                </a:rPr>
                <a:t>particle </a:t>
              </a:r>
            </a:p>
            <a:p>
              <a:pPr algn="ctr"/>
              <a:r>
                <a:rPr lang="en-US" sz="2400" dirty="0">
                  <a:cs typeface="Avenir Medium"/>
                </a:rPr>
                <a:t>production</a:t>
              </a:r>
            </a:p>
          </p:txBody>
        </p:sp>
      </p:grpSp>
      <p:sp>
        <p:nvSpPr>
          <p:cNvPr id="33" name="Bent Arrow 32">
            <a:extLst>
              <a:ext uri="{FF2B5EF4-FFF2-40B4-BE49-F238E27FC236}">
                <a16:creationId xmlns:a16="http://schemas.microsoft.com/office/drawing/2014/main" id="{BEE8398E-8C8F-DBFA-D5A4-88F7C412AB86}"/>
              </a:ext>
            </a:extLst>
          </p:cNvPr>
          <p:cNvSpPr/>
          <p:nvPr/>
        </p:nvSpPr>
        <p:spPr>
          <a:xfrm rot="20369346" flipV="1">
            <a:off x="4651744" y="4514753"/>
            <a:ext cx="867833" cy="850252"/>
          </a:xfrm>
          <a:prstGeom prst="bent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ent Arrow 33">
            <a:extLst>
              <a:ext uri="{FF2B5EF4-FFF2-40B4-BE49-F238E27FC236}">
                <a16:creationId xmlns:a16="http://schemas.microsoft.com/office/drawing/2014/main" id="{C6D594A1-2C9F-3D62-D621-E7E9B56BF54D}"/>
              </a:ext>
            </a:extLst>
          </p:cNvPr>
          <p:cNvSpPr/>
          <p:nvPr/>
        </p:nvSpPr>
        <p:spPr>
          <a:xfrm rot="20369346" flipV="1">
            <a:off x="8095394" y="5628069"/>
            <a:ext cx="867833" cy="850252"/>
          </a:xfrm>
          <a:prstGeom prst="bent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197F1D-5017-BBEC-C8D6-465840C9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311150"/>
            <a:ext cx="7772400" cy="608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C8F3322-B58A-1900-0F60-FC3BB961D616}"/>
              </a:ext>
            </a:extLst>
          </p:cNvPr>
          <p:cNvGrpSpPr/>
          <p:nvPr/>
        </p:nvGrpSpPr>
        <p:grpSpPr>
          <a:xfrm>
            <a:off x="5415406" y="2228160"/>
            <a:ext cx="6741957" cy="4435368"/>
            <a:chOff x="5415406" y="1945129"/>
            <a:chExt cx="6741957" cy="443536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5A48C5F-B8B9-B965-E4B5-E925B08BDCFB}"/>
                </a:ext>
              </a:extLst>
            </p:cNvPr>
            <p:cNvGrpSpPr/>
            <p:nvPr/>
          </p:nvGrpSpPr>
          <p:grpSpPr>
            <a:xfrm>
              <a:off x="5415406" y="1945129"/>
              <a:ext cx="6741957" cy="4435368"/>
              <a:chOff x="5208572" y="1945129"/>
              <a:chExt cx="6741957" cy="443536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9952310-DAAF-83B8-1805-5DE0C4EBE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5614" y="1945129"/>
                <a:ext cx="6564915" cy="4288536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BB137D7-0D7E-5E09-78E2-ADB86D1ACF12}"/>
                  </a:ext>
                </a:extLst>
              </p:cNvPr>
              <p:cNvSpPr txBox="1"/>
              <p:nvPr/>
            </p:nvSpPr>
            <p:spPr>
              <a:xfrm>
                <a:off x="7809466" y="5918832"/>
                <a:ext cx="311014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</a:t>
                </a:r>
                <a:r>
                  <a:rPr kumimoji="0" lang="en-US" sz="24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2" charset="2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</a:t>
                </a:r>
                <a:r>
                  <a:rPr lang="en-US" sz="2400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≈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</a:t>
                </a:r>
                <a:r>
                  <a:rPr kumimoji="0" lang="en-US" sz="24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2" charset="2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/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</a:t>
                </a:r>
                <a:r>
                  <a:rPr kumimoji="0" lang="en-US" sz="24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inflaton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F817FD-DFC2-7286-D9FA-21A3B81C18AD}"/>
                  </a:ext>
                </a:extLst>
              </p:cNvPr>
              <p:cNvSpPr txBox="1"/>
              <p:nvPr/>
            </p:nvSpPr>
            <p:spPr>
              <a:xfrm>
                <a:off x="5385614" y="2979868"/>
                <a:ext cx="348212" cy="16356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8102D3-18B5-D228-AFDC-BFD6CBA845C8}"/>
                  </a:ext>
                </a:extLst>
              </p:cNvPr>
              <p:cNvSpPr txBox="1"/>
              <p:nvPr/>
            </p:nvSpPr>
            <p:spPr>
              <a:xfrm rot="16200000">
                <a:off x="5141887" y="3747461"/>
                <a:ext cx="59503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na</a:t>
                </a:r>
                <a:r>
                  <a: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itchFamily="2" charset="2"/>
                    <a:ea typeface="+mn-ea"/>
                    <a:cs typeface="Times New Roman" panose="02020603050405020304" pitchFamily="18" charset="0"/>
                  </a:rPr>
                  <a:t>3</a:t>
                </a:r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81F0B91-449F-3E29-B64F-1A4CE7726646}"/>
                </a:ext>
              </a:extLst>
            </p:cNvPr>
            <p:cNvCxnSpPr/>
            <p:nvPr/>
          </p:nvCxnSpPr>
          <p:spPr>
            <a:xfrm>
              <a:off x="6478793" y="3872405"/>
              <a:ext cx="539496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25B002C-6362-3A22-FF56-B4F2F47E6A92}"/>
              </a:ext>
            </a:extLst>
          </p:cNvPr>
          <p:cNvSpPr txBox="1"/>
          <p:nvPr/>
        </p:nvSpPr>
        <p:spPr>
          <a:xfrm>
            <a:off x="3446592" y="0"/>
            <a:ext cx="5298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venir Heavy"/>
              </a:rPr>
              <a:t>Dirac field in FRW background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venir Heavy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E71FF-9052-D006-87D9-FDC8E9374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911385" y="3905250"/>
            <a:ext cx="1460500" cy="5080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E24BE50-67D2-F981-9A7D-4B15E6978E23}"/>
              </a:ext>
            </a:extLst>
          </p:cNvPr>
          <p:cNvGrpSpPr/>
          <p:nvPr/>
        </p:nvGrpSpPr>
        <p:grpSpPr>
          <a:xfrm>
            <a:off x="106884" y="1740991"/>
            <a:ext cx="5201954" cy="3883970"/>
            <a:chOff x="-24930" y="850026"/>
            <a:chExt cx="5201954" cy="38839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D838633-8528-502A-A0C7-0C9E7BB283CD}"/>
                    </a:ext>
                  </a:extLst>
                </p:cNvPr>
                <p:cNvSpPr txBox="1"/>
                <p:nvPr/>
              </p:nvSpPr>
              <p:spPr>
                <a:xfrm>
                  <a:off x="2142" y="3902999"/>
                  <a:ext cx="463274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Dirac WIMPZILLA DM candidate for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m</a:t>
                  </a:r>
                  <a:r>
                    <a:rPr kumimoji="0" lang="en-US" sz="2400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ymbol" pitchFamily="2" charset="2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ymbol" pitchFamily="2" charset="2"/>
                      <a:ea typeface="+mn-ea"/>
                      <a:cs typeface="Times New Roman" panose="02020603050405020304" pitchFamily="18" charset="0"/>
                    </a:rPr>
                    <a:t>=</a:t>
                  </a:r>
                  <a:r>
                    <a:rPr kumimoji="0" lang="en-US" sz="2400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ymbol" pitchFamily="2" charset="2"/>
                      <a:ea typeface="+mn-ea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𝒪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</a:t>
                  </a:r>
                  <a:r>
                    <a:rPr kumimoji="0" lang="en-US" sz="24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m</a:t>
                  </a:r>
                  <a:r>
                    <a:rPr kumimoji="0" lang="en-US" sz="24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inflaton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rPr>
                    <a:t>)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D838633-8528-502A-A0C7-0C9E7BB283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" y="3902999"/>
                  <a:ext cx="4632743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2186" t="-5970" r="-1093" b="-149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14AD71-51B3-807C-026D-93351E535609}"/>
                </a:ext>
              </a:extLst>
            </p:cNvPr>
            <p:cNvGrpSpPr/>
            <p:nvPr/>
          </p:nvGrpSpPr>
          <p:grpSpPr>
            <a:xfrm>
              <a:off x="5142" y="850026"/>
              <a:ext cx="5171882" cy="1112883"/>
              <a:chOff x="0" y="561637"/>
              <a:chExt cx="5171882" cy="1112883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07372B-C2C1-82C5-2914-3772D31DBC27}"/>
                  </a:ext>
                </a:extLst>
              </p:cNvPr>
              <p:cNvSpPr txBox="1"/>
              <p:nvPr/>
            </p:nvSpPr>
            <p:spPr>
              <a:xfrm>
                <a:off x="0" y="561637"/>
                <a:ext cx="28537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Dirac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Equation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FRW:</a:t>
                </a:r>
              </a:p>
            </p:txBody>
          </p: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5A409B5-CE6D-5A2B-6767-723DAB2572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182" y="1052220"/>
                <a:ext cx="4965700" cy="622300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976681C-247E-17B8-3662-EB2C47B59C2D}"/>
                </a:ext>
              </a:extLst>
            </p:cNvPr>
            <p:cNvSpPr txBox="1"/>
            <p:nvPr/>
          </p:nvSpPr>
          <p:spPr>
            <a:xfrm>
              <a:off x="-24930" y="2189281"/>
              <a:ext cx="37778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Dispersion relation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similar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conformally-coupled scalar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D2B73D-44B1-A1E2-CC62-8187260A2FD9}"/>
                </a:ext>
              </a:extLst>
            </p:cNvPr>
            <p:cNvSpPr txBox="1"/>
            <p:nvPr/>
          </p:nvSpPr>
          <p:spPr>
            <a:xfrm>
              <a:off x="-2529" y="3214961"/>
              <a:ext cx="49657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Blue spectrum: no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isocurvature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issues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69F7FE7-9F57-713B-B860-88D6A0598950}"/>
              </a:ext>
            </a:extLst>
          </p:cNvPr>
          <p:cNvSpPr txBox="1"/>
          <p:nvPr/>
        </p:nvSpPr>
        <p:spPr>
          <a:xfrm>
            <a:off x="136956" y="1113573"/>
            <a:ext cx="5040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nonminimal dimension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</a:rPr>
              <a:t>-4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operator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F828C-3738-7853-5CE3-B5AB23E1F0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3022" y="699310"/>
            <a:ext cx="53848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6A50F1-0E68-4F6A-FD36-AD995CAD4EA4}"/>
              </a:ext>
            </a:extLst>
          </p:cNvPr>
          <p:cNvSpPr txBox="1"/>
          <p:nvPr/>
        </p:nvSpPr>
        <p:spPr>
          <a:xfrm>
            <a:off x="0" y="762000"/>
            <a:ext cx="914400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Inflation indicates a new mass scale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most models,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inflaton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inflation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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12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- 10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14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GeV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inflation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detectable via primordial gravitational waves in CMB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(I, at least) expect other particles with mass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inflaton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2DCA1A-CC19-C1F9-344E-77A996BD321E}"/>
              </a:ext>
            </a:extLst>
          </p:cNvPr>
          <p:cNvGrpSpPr/>
          <p:nvPr/>
        </p:nvGrpSpPr>
        <p:grpSpPr>
          <a:xfrm>
            <a:off x="1601733" y="2891135"/>
            <a:ext cx="8988535" cy="3662065"/>
            <a:chOff x="2943902" y="2510135"/>
            <a:chExt cx="8988535" cy="366206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43E3A9-6EFD-BE73-7DB4-84BE8F77DF9A}"/>
                </a:ext>
              </a:extLst>
            </p:cNvPr>
            <p:cNvSpPr/>
            <p:nvPr/>
          </p:nvSpPr>
          <p:spPr>
            <a:xfrm>
              <a:off x="6495115" y="4038600"/>
              <a:ext cx="10486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inflaton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CBE36C-7ECB-2A0D-6F95-BF2DCA66A6C6}"/>
                </a:ext>
              </a:extLst>
            </p:cNvPr>
            <p:cNvSpPr txBox="1"/>
            <p:nvPr/>
          </p:nvSpPr>
          <p:spPr>
            <a:xfrm>
              <a:off x="6495115" y="4876800"/>
              <a:ext cx="54373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lightest stable?   Dark Matter  “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WIMPzilla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”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ACEA39-0077-53B9-B30D-B14A37E32658}"/>
                </a:ext>
              </a:extLst>
            </p:cNvPr>
            <p:cNvGrpSpPr/>
            <p:nvPr/>
          </p:nvGrpSpPr>
          <p:grpSpPr>
            <a:xfrm>
              <a:off x="2943902" y="2510135"/>
              <a:ext cx="3642732" cy="3662065"/>
              <a:chOff x="493355" y="2510135"/>
              <a:chExt cx="3642732" cy="366206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CDD6154-D1AD-C7E5-99AC-07FEE4AE8BD4}"/>
                  </a:ext>
                </a:extLst>
              </p:cNvPr>
              <p:cNvGrpSpPr/>
              <p:nvPr/>
            </p:nvGrpSpPr>
            <p:grpSpPr>
              <a:xfrm>
                <a:off x="3130684" y="2510135"/>
                <a:ext cx="1005403" cy="3662065"/>
                <a:chOff x="1177512" y="2510135"/>
                <a:chExt cx="1005403" cy="3662065"/>
              </a:xfrm>
            </p:grpSpPr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350DFE55-6B47-CE9F-4AB2-E8CC6CB40952}"/>
                    </a:ext>
                  </a:extLst>
                </p:cNvPr>
                <p:cNvCxnSpPr/>
                <p:nvPr/>
              </p:nvCxnSpPr>
              <p:spPr>
                <a:xfrm flipV="1">
                  <a:off x="1676399" y="2971800"/>
                  <a:ext cx="0" cy="32004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6085E53-B617-89F1-0122-A80017912016}"/>
                    </a:ext>
                  </a:extLst>
                </p:cNvPr>
                <p:cNvSpPr/>
                <p:nvPr/>
              </p:nvSpPr>
              <p:spPr>
                <a:xfrm>
                  <a:off x="1177512" y="2510135"/>
                  <a:ext cx="10054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mass 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3FD481E-6A9D-20FE-CD1B-ECD48617B90B}"/>
                    </a:ext>
                  </a:extLst>
                </p:cNvPr>
                <p:cNvCxnSpPr/>
                <p:nvPr/>
              </p:nvCxnSpPr>
              <p:spPr>
                <a:xfrm>
                  <a:off x="1371599" y="4267200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F69345CC-5AE8-4963-22E9-E33AC8582735}"/>
                    </a:ext>
                  </a:extLst>
                </p:cNvPr>
                <p:cNvCxnSpPr/>
                <p:nvPr/>
              </p:nvCxnSpPr>
              <p:spPr>
                <a:xfrm>
                  <a:off x="1371599" y="3733800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F3A761F-77D4-5BA2-EFAE-E6E396817904}"/>
                    </a:ext>
                  </a:extLst>
                </p:cNvPr>
                <p:cNvCxnSpPr/>
                <p:nvPr/>
              </p:nvCxnSpPr>
              <p:spPr>
                <a:xfrm>
                  <a:off x="1371599" y="5105400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3A458388-7F00-BEE1-0144-49B5AFBF63AA}"/>
                    </a:ext>
                  </a:extLst>
                </p:cNvPr>
                <p:cNvCxnSpPr/>
                <p:nvPr/>
              </p:nvCxnSpPr>
              <p:spPr>
                <a:xfrm>
                  <a:off x="1371599" y="4876800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7205A669-9135-369C-8B12-7A2A532A723F}"/>
                    </a:ext>
                  </a:extLst>
                </p:cNvPr>
                <p:cNvCxnSpPr/>
                <p:nvPr/>
              </p:nvCxnSpPr>
              <p:spPr>
                <a:xfrm>
                  <a:off x="1371599" y="3352800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Left Brace 8">
                <a:extLst>
                  <a:ext uri="{FF2B5EF4-FFF2-40B4-BE49-F238E27FC236}">
                    <a16:creationId xmlns:a16="http://schemas.microsoft.com/office/drawing/2014/main" id="{E0DA4945-7B03-8DD6-DCA5-6B382D0D0A28}"/>
                  </a:ext>
                </a:extLst>
              </p:cNvPr>
              <p:cNvSpPr/>
              <p:nvPr/>
            </p:nvSpPr>
            <p:spPr>
              <a:xfrm>
                <a:off x="2743200" y="3276600"/>
                <a:ext cx="383670" cy="1905000"/>
              </a:xfrm>
              <a:prstGeom prst="leftBrace">
                <a:avLst>
                  <a:gd name="adj1" fmla="val 67915"/>
                  <a:gd name="adj2" fmla="val 5000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0CE84B-34C0-495E-43B1-E4DC3CE22330}"/>
                  </a:ext>
                </a:extLst>
              </p:cNvPr>
              <p:cNvSpPr txBox="1"/>
              <p:nvPr/>
            </p:nvSpPr>
            <p:spPr>
              <a:xfrm>
                <a:off x="493355" y="3576935"/>
                <a:ext cx="224119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all produced à la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Calibri" panose="020F0502020204030204"/>
                  </a:rPr>
                  <a:t>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 Schrödinger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mechanism</a:t>
                </a:r>
              </a:p>
            </p:txBody>
          </p:sp>
        </p:grp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id="{F51A4FD8-BDB4-1CD1-A0E7-77B108BC3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WIMPzillas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037765-4FAF-8BC6-7087-CB3D0BECA877}"/>
              </a:ext>
            </a:extLst>
          </p:cNvPr>
          <p:cNvSpPr txBox="1"/>
          <p:nvPr/>
        </p:nvSpPr>
        <p:spPr>
          <a:xfrm>
            <a:off x="7036878" y="500390"/>
            <a:ext cx="36311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Chung, Kolb, Riotto;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Kuzmin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Tkachev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; …. Kolb &amp; Long</a:t>
            </a:r>
          </a:p>
        </p:txBody>
      </p:sp>
    </p:spTree>
    <p:extLst>
      <p:ext uri="{BB962C8B-B14F-4D97-AF65-F5344CB8AC3E}">
        <p14:creationId xmlns:p14="http://schemas.microsoft.com/office/powerpoint/2010/main" val="27869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B6B5E-7C74-0FFD-0878-6C1167DBF019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Schrödinger Mechanism for Dark Matter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D9890F-AE82-226F-BF3C-8764377610F1}"/>
                  </a:ext>
                </a:extLst>
              </p:cNvPr>
              <p:cNvSpPr txBox="1"/>
              <p:nvPr/>
            </p:nvSpPr>
            <p:spPr>
              <a:xfrm>
                <a:off x="0" y="2248837"/>
                <a:ext cx="111949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Dirac Fermions (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000" dirty="0">
                    <a:latin typeface="Symbol" pitchFamily="2" charset="2"/>
                  </a:rPr>
                  <a:t>=1/2</a:t>
                </a:r>
                <a:r>
                  <a:rPr lang="en-US" sz="2000" dirty="0"/>
                  <a:t>):  similar to conformally-coupled scalars; WIMPzilla DM candidate for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dirty="0"/>
                  <a:t>/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Symbol" pitchFamily="2" charset="2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𝒪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dirty="0">
                    <a:latin typeface="Symbol" pitchFamily="2" charset="2"/>
                  </a:rPr>
                  <a:t>1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D9890F-AE82-226F-BF3C-876437761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48837"/>
                <a:ext cx="11194924" cy="400110"/>
              </a:xfrm>
              <a:prstGeom prst="rect">
                <a:avLst/>
              </a:prstGeom>
              <a:blipFill>
                <a:blip r:embed="rId2"/>
                <a:stretch>
                  <a:fillRect l="-454" t="-12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7C08864-D95F-2695-5D4B-95526BB3D1DD}"/>
              </a:ext>
            </a:extLst>
          </p:cNvPr>
          <p:cNvSpPr txBox="1"/>
          <p:nvPr/>
        </p:nvSpPr>
        <p:spPr>
          <a:xfrm>
            <a:off x="9179" y="4174017"/>
            <a:ext cx="60868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/>
              <a:t>Kalb-Ramond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Symbol" pitchFamily="2" charset="2"/>
              </a:rPr>
              <a:t>=1</a:t>
            </a:r>
            <a:r>
              <a:rPr lang="en-US" sz="2000" dirty="0"/>
              <a:t>):  CGPP similar to dark photons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04A5F-B0CF-0F12-59AB-2CE190217CBC}"/>
              </a:ext>
            </a:extLst>
          </p:cNvPr>
          <p:cNvSpPr txBox="1"/>
          <p:nvPr/>
        </p:nvSpPr>
        <p:spPr>
          <a:xfrm>
            <a:off x="-1" y="5696229"/>
            <a:ext cx="1219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err="1"/>
              <a:t>Fierz</a:t>
            </a:r>
            <a:r>
              <a:rPr lang="en-US" sz="2000" dirty="0"/>
              <a:t>-Pauli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Symbol" pitchFamily="2" charset="2"/>
              </a:rPr>
              <a:t>=2</a:t>
            </a:r>
            <a:r>
              <a:rPr lang="en-US" sz="2000" dirty="0"/>
              <a:t>):  Generalized Higuchi bound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/>
              <a:t>/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/>
              <a:t> ≥ </a:t>
            </a:r>
            <a:r>
              <a:rPr lang="en-US" sz="2000" dirty="0">
                <a:latin typeface="Symbol" pitchFamily="2" charset="2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000" dirty="0">
                <a:latin typeface="Symbol" pitchFamily="2" charset="2"/>
              </a:rPr>
              <a:t>1 + e]</a:t>
            </a:r>
            <a:r>
              <a:rPr lang="en-US" sz="2000" dirty="0"/>
              <a:t> to avoid ghosts)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9C0CB-A874-B4A6-960D-342DFF323752}"/>
              </a:ext>
            </a:extLst>
          </p:cNvPr>
          <p:cNvSpPr txBox="1"/>
          <p:nvPr/>
        </p:nvSpPr>
        <p:spPr>
          <a:xfrm>
            <a:off x="-9180" y="6264974"/>
            <a:ext cx="1219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/>
              <a:t>Higher spin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Symbol" pitchFamily="2" charset="2"/>
              </a:rPr>
              <a:t>&gt;2</a:t>
            </a:r>
            <a:r>
              <a:rPr lang="en-US" sz="2000" dirty="0"/>
              <a:t>):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4DF56C-760D-F70C-A423-4D8A982C869F}"/>
              </a:ext>
            </a:extLst>
          </p:cNvPr>
          <p:cNvGrpSpPr/>
          <p:nvPr/>
        </p:nvGrpSpPr>
        <p:grpSpPr>
          <a:xfrm>
            <a:off x="9179" y="707523"/>
            <a:ext cx="9638087" cy="1372678"/>
            <a:chOff x="9179" y="707523"/>
            <a:chExt cx="9638087" cy="137267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C3320CD-3AAB-C476-52DA-DF5F274EDD6E}"/>
                </a:ext>
              </a:extLst>
            </p:cNvPr>
            <p:cNvSpPr txBox="1"/>
            <p:nvPr/>
          </p:nvSpPr>
          <p:spPr>
            <a:xfrm>
              <a:off x="9179" y="1127037"/>
              <a:ext cx="11480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000" dirty="0"/>
                <a:t>Scalars: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006E058-B09E-C015-2DC5-FC0E025B15E3}"/>
                    </a:ext>
                  </a:extLst>
                </p:cNvPr>
                <p:cNvSpPr txBox="1"/>
                <p:nvPr/>
              </p:nvSpPr>
              <p:spPr>
                <a:xfrm>
                  <a:off x="1317135" y="707523"/>
                  <a:ext cx="563346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Conformally coupled: WIMPzilla DM for </a:t>
                  </a:r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2000" dirty="0"/>
                    <a:t>/</a:t>
                  </a:r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sz="2000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>
                      <a:latin typeface="Symbol" pitchFamily="2" charset="2"/>
                    </a:rPr>
                    <a:t>=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𝒪</m:t>
                      </m:r>
                    </m:oMath>
                  </a14:m>
                  <a:r>
                    <a:rPr lang="en-US" sz="2000" dirty="0"/>
                    <a:t>(</a:t>
                  </a:r>
                  <a:r>
                    <a:rPr lang="en-US" sz="2000" dirty="0">
                      <a:latin typeface="Symbol" pitchFamily="2" charset="2"/>
                    </a:rPr>
                    <a:t>1</a:t>
                  </a:r>
                  <a:r>
                    <a:rPr lang="en-US" sz="2000" dirty="0"/>
                    <a:t>)</a:t>
                  </a:r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006E058-B09E-C015-2DC5-FC0E025B15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7135" y="707523"/>
                  <a:ext cx="5633465" cy="707886"/>
                </a:xfrm>
                <a:prstGeom prst="rect">
                  <a:avLst/>
                </a:prstGeom>
                <a:blipFill>
                  <a:blip r:embed="rId3"/>
                  <a:stretch>
                    <a:fillRect l="-1124" t="-7018" r="-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71F3BF9-7920-3379-4778-38A72D883165}"/>
                </a:ext>
              </a:extLst>
            </p:cNvPr>
            <p:cNvGrpSpPr/>
            <p:nvPr/>
          </p:nvGrpSpPr>
          <p:grpSpPr>
            <a:xfrm>
              <a:off x="1317135" y="1295371"/>
              <a:ext cx="8330131" cy="784830"/>
              <a:chOff x="1490685" y="1195224"/>
              <a:chExt cx="8330131" cy="7848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5051B4F-82B9-4649-7293-6392D42A59B0}"/>
                      </a:ext>
                    </a:extLst>
                  </p:cNvPr>
                  <p:cNvSpPr txBox="1"/>
                  <p:nvPr/>
                </p:nvSpPr>
                <p:spPr>
                  <a:xfrm>
                    <a:off x="3817999" y="1195224"/>
                    <a:ext cx="6002817" cy="7848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sz="2000" dirty="0"/>
                      <a:t>/</a:t>
                    </a:r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  <a:r>
                      <a:rPr lang="en-US" sz="2000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</a:t>
                    </a:r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000" dirty="0"/>
                      <a:t>&lt; </a:t>
                    </a:r>
                    <a14:m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𝒪</m:t>
                        </m:r>
                      </m:oMath>
                    </a14:m>
                    <a:r>
                      <a:rPr lang="en-US" sz="2000" dirty="0"/>
                      <a:t>(</a:t>
                    </a:r>
                    <a:r>
                      <a:rPr lang="en-US" sz="2000" dirty="0">
                        <a:latin typeface="Symbol" pitchFamily="2" charset="2"/>
                      </a:rPr>
                      <a:t>1</a:t>
                    </a:r>
                    <a:r>
                      <a:rPr lang="en-US" sz="2000" dirty="0"/>
                      <a:t>) disallowed by CMB </a:t>
                    </a:r>
                    <a:r>
                      <a:rPr lang="en-US" sz="2000" dirty="0" err="1"/>
                      <a:t>isocurvature</a:t>
                    </a:r>
                    <a:r>
                      <a:rPr lang="en-US" sz="2000" dirty="0"/>
                      <a:t> limits</a:t>
                    </a:r>
                  </a:p>
                  <a:p>
                    <a:pPr>
                      <a:spcAft>
                        <a:spcPts val="600"/>
                      </a:spcAft>
                    </a:pPr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sz="2000" dirty="0"/>
                      <a:t>/</a:t>
                    </a:r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  <a:r>
                      <a:rPr lang="en-US" sz="2000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</a:t>
                    </a:r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000" dirty="0">
                        <a:latin typeface="Symbol" pitchFamily="2" charset="2"/>
                      </a:rPr>
                      <a:t>=</a:t>
                    </a:r>
                    <a14:m>
                      <m:oMath xmlns:m="http://schemas.openxmlformats.org/officeDocument/2006/math">
                        <m:r>
                          <a:rPr lang="en-US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𝒪</m:t>
                        </m:r>
                      </m:oMath>
                    </a14:m>
                    <a:r>
                      <a:rPr lang="en-US" sz="2000" dirty="0"/>
                      <a:t>(</a:t>
                    </a:r>
                    <a:r>
                      <a:rPr lang="en-US" sz="2000" dirty="0">
                        <a:latin typeface="Symbol" pitchFamily="2" charset="2"/>
                      </a:rPr>
                      <a:t>1</a:t>
                    </a:r>
                    <a:r>
                      <a:rPr lang="en-US" sz="2000" dirty="0"/>
                      <a:t>) DM</a:t>
                    </a: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5051B4F-82B9-4649-7293-6392D42A59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7999" y="1195224"/>
                    <a:ext cx="6002817" cy="7848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68" t="-4762" b="-1269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42CB68-411D-572B-5BB4-FAEDD6684BDB}"/>
                  </a:ext>
                </a:extLst>
              </p:cNvPr>
              <p:cNvSpPr txBox="1"/>
              <p:nvPr/>
            </p:nvSpPr>
            <p:spPr>
              <a:xfrm>
                <a:off x="1490685" y="1387584"/>
                <a:ext cx="23273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Minimally-coupled: </a:t>
                </a:r>
              </a:p>
            </p:txBody>
          </p:sp>
          <p:sp>
            <p:nvSpPr>
              <p:cNvPr id="16" name="Left Brace 15">
                <a:extLst>
                  <a:ext uri="{FF2B5EF4-FFF2-40B4-BE49-F238E27FC236}">
                    <a16:creationId xmlns:a16="http://schemas.microsoft.com/office/drawing/2014/main" id="{C4817CE8-CFF5-4B3A-0698-B22CE4FF5D6B}"/>
                  </a:ext>
                </a:extLst>
              </p:cNvPr>
              <p:cNvSpPr/>
              <p:nvPr/>
            </p:nvSpPr>
            <p:spPr>
              <a:xfrm>
                <a:off x="3658050" y="1281059"/>
                <a:ext cx="170957" cy="613161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D5D3A57F-C349-73FB-B1E1-8BEE7FC5C23A}"/>
                </a:ext>
              </a:extLst>
            </p:cNvPr>
            <p:cNvSpPr/>
            <p:nvPr/>
          </p:nvSpPr>
          <p:spPr>
            <a:xfrm>
              <a:off x="1067255" y="894409"/>
              <a:ext cx="249880" cy="86536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3C8289-569E-FE93-A7A5-8719937EC0FA}"/>
              </a:ext>
            </a:extLst>
          </p:cNvPr>
          <p:cNvGrpSpPr/>
          <p:nvPr/>
        </p:nvGrpSpPr>
        <p:grpSpPr>
          <a:xfrm>
            <a:off x="0" y="4742763"/>
            <a:ext cx="11843133" cy="784830"/>
            <a:chOff x="0" y="4606042"/>
            <a:chExt cx="11843133" cy="7848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FC7247-96BC-5CB9-9347-28467C90249F}"/>
                </a:ext>
              </a:extLst>
            </p:cNvPr>
            <p:cNvSpPr txBox="1"/>
            <p:nvPr/>
          </p:nvSpPr>
          <p:spPr>
            <a:xfrm>
              <a:off x="0" y="4776368"/>
              <a:ext cx="608682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000" dirty="0" err="1"/>
                <a:t>Rarita</a:t>
              </a:r>
              <a:r>
                <a:rPr lang="en-US" sz="2000" dirty="0"/>
                <a:t>-Schwinger (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000" dirty="0">
                  <a:latin typeface="Symbol" pitchFamily="2" charset="2"/>
                </a:rPr>
                <a:t>=3/2</a:t>
              </a:r>
              <a:r>
                <a:rPr lang="en-US" sz="2000" dirty="0"/>
                <a:t>):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DE23F19-FE0E-108F-5A4A-06006E0CC069}"/>
                    </a:ext>
                  </a:extLst>
                </p:cNvPr>
                <p:cNvSpPr txBox="1"/>
                <p:nvPr/>
              </p:nvSpPr>
              <p:spPr>
                <a:xfrm>
                  <a:off x="3085640" y="4606042"/>
                  <a:ext cx="8757493" cy="7848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en-US" sz="2000" dirty="0"/>
                    <a:t>Constant mass: Vanishing sound speed → catastrophic production if </a:t>
                  </a:r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2000" dirty="0"/>
                    <a:t>/</a:t>
                  </a:r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sz="2000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/>
                    <a:t>≲ 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𝒪</m:t>
                      </m:r>
                    </m:oMath>
                  </a14:m>
                  <a:r>
                    <a:rPr lang="en-US" sz="2000" dirty="0"/>
                    <a:t>(</a:t>
                  </a:r>
                  <a:r>
                    <a:rPr lang="en-US" sz="2000" dirty="0">
                      <a:latin typeface="Symbol" pitchFamily="2" charset="2"/>
                    </a:rPr>
                    <a:t>1</a:t>
                  </a:r>
                  <a:r>
                    <a:rPr lang="en-US" sz="2000" dirty="0"/>
                    <a:t>)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sz="2000" dirty="0"/>
                    <a:t>Varying mass, e.g., gravitino: catastrophe or not depends on model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DE23F19-FE0E-108F-5A4A-06006E0CC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5640" y="4606042"/>
                  <a:ext cx="8757493" cy="784830"/>
                </a:xfrm>
                <a:prstGeom prst="rect">
                  <a:avLst/>
                </a:prstGeom>
                <a:blipFill>
                  <a:blip r:embed="rId5"/>
                  <a:stretch>
                    <a:fillRect l="-579" t="-6349" b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C6749DB7-5B0E-3E4C-730E-99EEF6B18604}"/>
                </a:ext>
              </a:extLst>
            </p:cNvPr>
            <p:cNvSpPr/>
            <p:nvPr/>
          </p:nvSpPr>
          <p:spPr>
            <a:xfrm>
              <a:off x="2947734" y="4696394"/>
              <a:ext cx="170957" cy="61316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Left Brace 29">
            <a:extLst>
              <a:ext uri="{FF2B5EF4-FFF2-40B4-BE49-F238E27FC236}">
                <a16:creationId xmlns:a16="http://schemas.microsoft.com/office/drawing/2014/main" id="{5296B40E-8901-E632-B7E3-72CD8EDC52E2}"/>
              </a:ext>
            </a:extLst>
          </p:cNvPr>
          <p:cNvSpPr/>
          <p:nvPr/>
        </p:nvSpPr>
        <p:spPr>
          <a:xfrm flipH="1">
            <a:off x="6973177" y="2912604"/>
            <a:ext cx="170957" cy="61316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10CB03-D719-172B-6271-8BD10919B5EE}"/>
              </a:ext>
            </a:extLst>
          </p:cNvPr>
          <p:cNvGrpSpPr/>
          <p:nvPr/>
        </p:nvGrpSpPr>
        <p:grpSpPr>
          <a:xfrm>
            <a:off x="-1" y="2817583"/>
            <a:ext cx="10978513" cy="1187798"/>
            <a:chOff x="-1" y="2817583"/>
            <a:chExt cx="10978513" cy="118779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F50C6C4-4321-B3D1-6D58-C91BCD5AD1A7}"/>
                </a:ext>
              </a:extLst>
            </p:cNvPr>
            <p:cNvGrpSpPr/>
            <p:nvPr/>
          </p:nvGrpSpPr>
          <p:grpSpPr>
            <a:xfrm>
              <a:off x="-1" y="2817583"/>
              <a:ext cx="10978513" cy="1187798"/>
              <a:chOff x="-1" y="2692667"/>
              <a:chExt cx="10978513" cy="118779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E2CCF6-7207-84AE-C1F1-105D2EF174F0}"/>
                  </a:ext>
                </a:extLst>
              </p:cNvPr>
              <p:cNvSpPr txBox="1"/>
              <p:nvPr/>
            </p:nvSpPr>
            <p:spPr>
              <a:xfrm>
                <a:off x="-1" y="3169847"/>
                <a:ext cx="275421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Dark photons (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000" dirty="0">
                    <a:latin typeface="Symbol" pitchFamily="2" charset="2"/>
                  </a:rPr>
                  <a:t>=1</a:t>
                </a:r>
                <a:r>
                  <a:rPr lang="en-US" sz="2000" dirty="0"/>
                  <a:t>):  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C887A5-7100-C0C6-FA11-4900483B0379}"/>
                  </a:ext>
                </a:extLst>
              </p:cNvPr>
              <p:cNvSpPr txBox="1"/>
              <p:nvPr/>
            </p:nvSpPr>
            <p:spPr>
              <a:xfrm>
                <a:off x="2518272" y="2885027"/>
                <a:ext cx="24062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Minimally-coupled:  </a:t>
                </a:r>
                <a:r>
                  <a:rPr lang="en-US" sz="1800" dirty="0"/>
                  <a:t> 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D2DFE6D-10E3-62CA-6E7B-5D7242AC315E}"/>
                      </a:ext>
                    </a:extLst>
                  </p:cNvPr>
                  <p:cNvSpPr txBox="1"/>
                  <p:nvPr/>
                </p:nvSpPr>
                <p:spPr>
                  <a:xfrm>
                    <a:off x="4819269" y="2692667"/>
                    <a:ext cx="2304990" cy="7848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2000" i="1" dirty="0">
                        <a:latin typeface="Symbol" pitchFamily="2" charset="2"/>
                      </a:rPr>
                      <a:t>m-</a:t>
                    </a:r>
                    <a:r>
                      <a:rPr lang="en-US" sz="2000" dirty="0"/>
                      <a:t>eV DM</a:t>
                    </a:r>
                  </a:p>
                  <a:p>
                    <a:pPr>
                      <a:spcAft>
                        <a:spcPts val="600"/>
                      </a:spcAft>
                    </a:pPr>
                    <a:r>
                      <a:rPr lang="en-US" sz="2000" dirty="0"/>
                      <a:t>DM for </a:t>
                    </a:r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sz="2000" dirty="0"/>
                      <a:t>/</a:t>
                    </a:r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  <a:r>
                      <a:rPr lang="en-US" sz="2000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</a:t>
                    </a:r>
                    <a: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000" dirty="0">
                        <a:latin typeface="Symbol" pitchFamily="2" charset="2"/>
                      </a:rPr>
                      <a:t>=</a:t>
                    </a:r>
                    <a:r>
                      <a:rPr lang="en-US" sz="20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𝒪</m:t>
                        </m:r>
                      </m:oMath>
                    </a14:m>
                    <a:r>
                      <a:rPr lang="en-US" sz="2000" dirty="0"/>
                      <a:t>(</a:t>
                    </a:r>
                    <a:r>
                      <a:rPr lang="en-US" sz="2000" dirty="0">
                        <a:latin typeface="Symbol" pitchFamily="2" charset="2"/>
                      </a:rPr>
                      <a:t>1</a:t>
                    </a:r>
                    <a:r>
                      <a:rPr lang="en-US" sz="2000" dirty="0"/>
                      <a:t>) 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D2DFE6D-10E3-62CA-6E7B-5D7242AC31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19269" y="2692667"/>
                    <a:ext cx="2304990" cy="7848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732" t="-4762" r="-1639" b="-1269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997098-473B-ECF6-3F54-1D026678DB4C}"/>
                  </a:ext>
                </a:extLst>
              </p:cNvPr>
              <p:cNvSpPr txBox="1"/>
              <p:nvPr/>
            </p:nvSpPr>
            <p:spPr>
              <a:xfrm>
                <a:off x="2518272" y="3480355"/>
                <a:ext cx="8460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Non-minimally-coupled: potential runaway production </a:t>
                </a:r>
                <a:r>
                  <a:rPr lang="en-US" sz="1800" dirty="0"/>
                  <a:t> </a:t>
                </a:r>
                <a:endParaRPr lang="en-US" dirty="0"/>
              </a:p>
            </p:txBody>
          </p:sp>
          <p:sp>
            <p:nvSpPr>
              <p:cNvPr id="24" name="Left Brace 23">
                <a:extLst>
                  <a:ext uri="{FF2B5EF4-FFF2-40B4-BE49-F238E27FC236}">
                    <a16:creationId xmlns:a16="http://schemas.microsoft.com/office/drawing/2014/main" id="{F68D9119-3888-5EF6-5801-B88C4E0A8949}"/>
                  </a:ext>
                </a:extLst>
              </p:cNvPr>
              <p:cNvSpPr/>
              <p:nvPr/>
            </p:nvSpPr>
            <p:spPr>
              <a:xfrm>
                <a:off x="2355852" y="2959294"/>
                <a:ext cx="249880" cy="865367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Left Brace 24">
                <a:extLst>
                  <a:ext uri="{FF2B5EF4-FFF2-40B4-BE49-F238E27FC236}">
                    <a16:creationId xmlns:a16="http://schemas.microsoft.com/office/drawing/2014/main" id="{11ABE71B-0B85-8220-D020-03C301076166}"/>
                  </a:ext>
                </a:extLst>
              </p:cNvPr>
              <p:cNvSpPr/>
              <p:nvPr/>
            </p:nvSpPr>
            <p:spPr>
              <a:xfrm>
                <a:off x="4661467" y="2778509"/>
                <a:ext cx="170957" cy="613161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61AD5D-2338-7A8F-2A5F-4A27B73D51C6}"/>
                </a:ext>
              </a:extLst>
            </p:cNvPr>
            <p:cNvSpPr txBox="1"/>
            <p:nvPr/>
          </p:nvSpPr>
          <p:spPr>
            <a:xfrm>
              <a:off x="7144133" y="3019129"/>
              <a:ext cx="305748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Depends on (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RH</a:t>
              </a:r>
              <a:r>
                <a:rPr lang="en-US" sz="2000" dirty="0"/>
                <a:t>, 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000" dirty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26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5FC1D-E587-58C0-0DCB-4AE8126DA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D3A34B-2AD6-A25E-39C6-7761ADE43DCF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Schrödinger Mechanism for Dark Matter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6DA6A3-EF25-E5F3-E890-85B724BD7799}"/>
              </a:ext>
            </a:extLst>
          </p:cNvPr>
          <p:cNvSpPr txBox="1"/>
          <p:nvPr/>
        </p:nvSpPr>
        <p:spPr>
          <a:xfrm>
            <a:off x="0" y="2248837"/>
            <a:ext cx="557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/>
              <a:t>Dirac Fermions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Symbol" pitchFamily="2" charset="2"/>
              </a:rPr>
              <a:t>=1/2</a:t>
            </a:r>
            <a:r>
              <a:rPr lang="en-US" sz="2000" dirty="0"/>
              <a:t>) Chung, EWK, Riotto (1998)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1D554A-0E2F-2B01-03D1-E2CDC054FB70}"/>
              </a:ext>
            </a:extLst>
          </p:cNvPr>
          <p:cNvSpPr txBox="1"/>
          <p:nvPr/>
        </p:nvSpPr>
        <p:spPr>
          <a:xfrm>
            <a:off x="9179" y="4174017"/>
            <a:ext cx="60868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/>
              <a:t>Kalb-Ramond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Symbol" pitchFamily="2" charset="2"/>
              </a:rPr>
              <a:t>=1</a:t>
            </a:r>
            <a:r>
              <a:rPr lang="en-US" sz="2000" dirty="0"/>
              <a:t>): </a:t>
            </a:r>
            <a:r>
              <a:rPr lang="en-US" sz="2000" dirty="0" err="1"/>
              <a:t>Capanelli</a:t>
            </a:r>
            <a:r>
              <a:rPr lang="en-US" sz="2000" dirty="0"/>
              <a:t>, Jenks, EWK, McDonough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A54BE-CC79-ADD3-5271-372FD3F1DEAB}"/>
              </a:ext>
            </a:extLst>
          </p:cNvPr>
          <p:cNvSpPr txBox="1"/>
          <p:nvPr/>
        </p:nvSpPr>
        <p:spPr>
          <a:xfrm>
            <a:off x="-1" y="5696229"/>
            <a:ext cx="1219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err="1"/>
              <a:t>Fierz</a:t>
            </a:r>
            <a:r>
              <a:rPr lang="en-US" sz="2000" dirty="0"/>
              <a:t>-Pauli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Symbol" pitchFamily="2" charset="2"/>
              </a:rPr>
              <a:t>=2</a:t>
            </a:r>
            <a:r>
              <a:rPr lang="en-US" sz="2000" dirty="0"/>
              <a:t>):  EWK, Ling, Long, Rosen (2022)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4A322-D20B-483A-1546-F76145DCA917}"/>
              </a:ext>
            </a:extLst>
          </p:cNvPr>
          <p:cNvSpPr txBox="1"/>
          <p:nvPr/>
        </p:nvSpPr>
        <p:spPr>
          <a:xfrm>
            <a:off x="-9180" y="6264974"/>
            <a:ext cx="1219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/>
              <a:t>Higher spin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Symbol" pitchFamily="2" charset="2"/>
              </a:rPr>
              <a:t>&gt;2</a:t>
            </a:r>
            <a:r>
              <a:rPr lang="en-US" sz="2000" dirty="0"/>
              <a:t>): Jenks, </a:t>
            </a:r>
            <a:r>
              <a:rPr lang="en-US" sz="2000" dirty="0" err="1"/>
              <a:t>Koutrolikos</a:t>
            </a:r>
            <a:r>
              <a:rPr lang="en-US" sz="2000" dirty="0"/>
              <a:t>, McDonough, Alexander, Gates (2023)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1A5E7-949E-1455-3649-1DEBEBCB0106}"/>
              </a:ext>
            </a:extLst>
          </p:cNvPr>
          <p:cNvSpPr txBox="1"/>
          <p:nvPr/>
        </p:nvSpPr>
        <p:spPr>
          <a:xfrm>
            <a:off x="9179" y="1127037"/>
            <a:ext cx="1148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/>
              <a:t>Scalars: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07306-50DA-9F23-16AF-C64DEB305D95}"/>
              </a:ext>
            </a:extLst>
          </p:cNvPr>
          <p:cNvSpPr txBox="1"/>
          <p:nvPr/>
        </p:nvSpPr>
        <p:spPr>
          <a:xfrm>
            <a:off x="1317135" y="916846"/>
            <a:ext cx="7991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Conformally coupled: Chung, EWK, Riotto (1998) </a:t>
            </a:r>
            <a:r>
              <a:rPr lang="en-US" sz="2000" dirty="0" err="1"/>
              <a:t>Kuzmim</a:t>
            </a:r>
            <a:r>
              <a:rPr lang="en-US" sz="2000" dirty="0"/>
              <a:t> &amp; Tkachev (1999)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8ABC60-42DA-9951-FF49-50AB20B99635}"/>
              </a:ext>
            </a:extLst>
          </p:cNvPr>
          <p:cNvSpPr txBox="1"/>
          <p:nvPr/>
        </p:nvSpPr>
        <p:spPr>
          <a:xfrm>
            <a:off x="1317135" y="1334051"/>
            <a:ext cx="7165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Minimally-coupled: Chunk, EWK, Riotto, Senatore (2005) 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F7C7B8F5-9B66-001C-B409-FD68D7CF70E6}"/>
              </a:ext>
            </a:extLst>
          </p:cNvPr>
          <p:cNvSpPr/>
          <p:nvPr/>
        </p:nvSpPr>
        <p:spPr>
          <a:xfrm>
            <a:off x="1067255" y="1103733"/>
            <a:ext cx="249880" cy="55218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9409C2-E7D7-1F3B-98C8-F786B8638631}"/>
              </a:ext>
            </a:extLst>
          </p:cNvPr>
          <p:cNvSpPr txBox="1"/>
          <p:nvPr/>
        </p:nvSpPr>
        <p:spPr>
          <a:xfrm>
            <a:off x="0" y="491308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err="1"/>
              <a:t>Rarita</a:t>
            </a:r>
            <a:r>
              <a:rPr lang="en-US" sz="2000" dirty="0"/>
              <a:t>-Schwinger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Symbol" pitchFamily="2" charset="2"/>
              </a:rPr>
              <a:t>=3/2</a:t>
            </a:r>
            <a:r>
              <a:rPr lang="en-US" sz="2000" dirty="0"/>
              <a:t>): </a:t>
            </a:r>
            <a:r>
              <a:rPr lang="en-US" sz="2000" dirty="0" err="1"/>
              <a:t>Kallosh</a:t>
            </a:r>
            <a:r>
              <a:rPr lang="en-US" sz="2000" dirty="0"/>
              <a:t>, Kofman, Linde Van </a:t>
            </a:r>
            <a:r>
              <a:rPr lang="en-US" sz="2000" dirty="0" err="1"/>
              <a:t>Proeyen</a:t>
            </a:r>
            <a:r>
              <a:rPr lang="en-US" sz="2000" dirty="0"/>
              <a:t> (1999); Giudice, Riotto, </a:t>
            </a:r>
            <a:r>
              <a:rPr lang="en-US" sz="2000" dirty="0" err="1"/>
              <a:t>Takachev</a:t>
            </a:r>
            <a:r>
              <a:rPr lang="en-US" sz="2000" dirty="0"/>
              <a:t> (1999); EWK, Long, McDonough (2021); Dudas, Garcia, </a:t>
            </a:r>
            <a:r>
              <a:rPr lang="en-US" sz="2000" dirty="0" err="1"/>
              <a:t>Mambrini</a:t>
            </a:r>
            <a:r>
              <a:rPr lang="en-US" sz="2000" dirty="0"/>
              <a:t>, Olive, Peloso, Verner (2021) Antoniadis, Benaki, Ke (2021), …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E07117-8140-E947-715E-4CCC074AB6A4}"/>
              </a:ext>
            </a:extLst>
          </p:cNvPr>
          <p:cNvGrpSpPr/>
          <p:nvPr/>
        </p:nvGrpSpPr>
        <p:grpSpPr>
          <a:xfrm>
            <a:off x="-1" y="3009943"/>
            <a:ext cx="12085505" cy="995438"/>
            <a:chOff x="-1" y="2885027"/>
            <a:chExt cx="12085505" cy="9954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AC9FE6-B7C4-8881-0100-2C3B23785FD2}"/>
                </a:ext>
              </a:extLst>
            </p:cNvPr>
            <p:cNvSpPr txBox="1"/>
            <p:nvPr/>
          </p:nvSpPr>
          <p:spPr>
            <a:xfrm>
              <a:off x="-1" y="3169847"/>
              <a:ext cx="275421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000" dirty="0"/>
                <a:t>Dark photons (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000" dirty="0">
                  <a:latin typeface="Symbol" pitchFamily="2" charset="2"/>
                </a:rPr>
                <a:t>=1</a:t>
              </a:r>
              <a:r>
                <a:rPr lang="en-US" sz="2000" dirty="0"/>
                <a:t>):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43AEEE-B0EF-4E5C-6A19-4DD8722B76CC}"/>
                </a:ext>
              </a:extLst>
            </p:cNvPr>
            <p:cNvSpPr txBox="1"/>
            <p:nvPr/>
          </p:nvSpPr>
          <p:spPr>
            <a:xfrm>
              <a:off x="2518272" y="2885027"/>
              <a:ext cx="956723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Minimally-coupled: </a:t>
              </a:r>
              <a:r>
                <a:rPr lang="en-US" sz="2000" dirty="0">
                  <a:solidFill>
                    <a:prstClr val="black"/>
                  </a:solidFill>
                  <a:cs typeface="Corbel"/>
                </a:rPr>
                <a:t>Graham, Mardon, &amp; Rajendran (2016); Ahmed, </a:t>
              </a:r>
              <a:r>
                <a:rPr lang="en-US" sz="2000" dirty="0" err="1">
                  <a:solidFill>
                    <a:prstClr val="black"/>
                  </a:solidFill>
                  <a:cs typeface="Corbel"/>
                </a:rPr>
                <a:t>Grzadkowski</a:t>
              </a:r>
              <a:r>
                <a:rPr lang="en-US" sz="2000" dirty="0">
                  <a:solidFill>
                    <a:prstClr val="black"/>
                  </a:solidFill>
                  <a:cs typeface="Corbel"/>
                </a:rPr>
                <a:t>, &amp; Socha (2020); EWK &amp; Long (2020)</a:t>
              </a:r>
              <a:r>
                <a:rPr lang="en-US" sz="2000" dirty="0"/>
                <a:t>  </a:t>
              </a:r>
              <a:r>
                <a:rPr lang="en-US" sz="1800" dirty="0"/>
                <a:t> 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CAD589-72B9-B5C4-0FCC-85824D3D1DE7}"/>
                </a:ext>
              </a:extLst>
            </p:cNvPr>
            <p:cNvSpPr txBox="1"/>
            <p:nvPr/>
          </p:nvSpPr>
          <p:spPr>
            <a:xfrm>
              <a:off x="2518272" y="3480355"/>
              <a:ext cx="846024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Non-minimally-coupled: </a:t>
              </a:r>
              <a:r>
                <a:rPr lang="en-US" sz="2000" dirty="0" err="1">
                  <a:solidFill>
                    <a:prstClr val="black"/>
                  </a:solidFill>
                  <a:cs typeface="Corbel"/>
                </a:rPr>
                <a:t>Capanelli</a:t>
              </a:r>
              <a:r>
                <a:rPr lang="en-US" sz="2000" dirty="0">
                  <a:solidFill>
                    <a:prstClr val="black"/>
                  </a:solidFill>
                  <a:cs typeface="Corbel"/>
                </a:rPr>
                <a:t>, Jenks, EWK, McDonough (2024)</a:t>
              </a:r>
              <a:endParaRPr lang="en-US" dirty="0"/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4F482FB5-A313-E970-F8B3-63DB04947CB5}"/>
                </a:ext>
              </a:extLst>
            </p:cNvPr>
            <p:cNvSpPr/>
            <p:nvPr/>
          </p:nvSpPr>
          <p:spPr>
            <a:xfrm>
              <a:off x="2355852" y="2959294"/>
              <a:ext cx="249880" cy="86536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90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6EBFF2-C258-22D5-A187-464427F78571}"/>
                  </a:ext>
                </a:extLst>
              </p:cNvPr>
              <p:cNvSpPr txBox="1"/>
              <p:nvPr/>
            </p:nvSpPr>
            <p:spPr>
              <a:xfrm>
                <a:off x="852545" y="6446"/>
                <a:ext cx="104869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cs typeface="Avenir Heavy"/>
                  </a:rPr>
                  <a:t>Gravity can produce dark matter,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sz="3200" b="1" dirty="0">
                    <a:cs typeface="Avenir Heavy"/>
                  </a:rPr>
                  <a:t> </a:t>
                </a:r>
                <a:r>
                  <a:rPr lang="en-US" sz="3200" b="1" dirty="0">
                    <a:latin typeface="Symbol" pitchFamily="2" charset="2"/>
                    <a:cs typeface="Avenir Heavy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venir Heavy"/>
                      </a:rPr>
                      <m:t>𝓞</m:t>
                    </m:r>
                  </m:oMath>
                </a14:m>
                <a:r>
                  <a:rPr lang="en-US" sz="3200" dirty="0">
                    <a:cs typeface="Avenir Heavy"/>
                  </a:rPr>
                  <a:t>(</a:t>
                </a:r>
                <a:r>
                  <a:rPr lang="en-US" sz="3200" b="1" dirty="0">
                    <a:latin typeface="Symbol" pitchFamily="2" charset="2"/>
                    <a:cs typeface="Avenir Heavy"/>
                  </a:rPr>
                  <a:t>10</a:t>
                </a:r>
                <a:r>
                  <a:rPr lang="en-US" sz="3200" b="1" baseline="30000" dirty="0">
                    <a:latin typeface="Symbol" pitchFamily="2" charset="2"/>
                    <a:cs typeface="Avenir Heavy"/>
                  </a:rPr>
                  <a:t>10</a:t>
                </a:r>
                <a:r>
                  <a:rPr lang="en-US" sz="3200" b="1" dirty="0">
                    <a:latin typeface="Symbol" pitchFamily="2" charset="2"/>
                    <a:cs typeface="Avenir Heavy"/>
                  </a:rPr>
                  <a:t> – 10</a:t>
                </a:r>
                <a:r>
                  <a:rPr lang="en-US" sz="3200" b="1" baseline="30000" dirty="0">
                    <a:latin typeface="Symbol" pitchFamily="2" charset="2"/>
                    <a:cs typeface="Avenir Heavy"/>
                  </a:rPr>
                  <a:t>14</a:t>
                </a:r>
                <a:r>
                  <a:rPr lang="en-US" sz="3200" b="1" dirty="0">
                    <a:latin typeface="Symbol" pitchFamily="2" charset="2"/>
                    <a:cs typeface="Avenir Heavy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</a:t>
                </a:r>
                <a:r>
                  <a:rPr lang="en-US" sz="3200" dirty="0">
                    <a:cs typeface="Avenir Heavy"/>
                  </a:rPr>
                  <a:t>)</a:t>
                </a:r>
                <a:endParaRPr lang="en-US" sz="3200" dirty="0">
                  <a:latin typeface="Matura MT Script Capitals" panose="03020802060602070202" pitchFamily="66" charset="77"/>
                  <a:cs typeface="Avenir Heavy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6EBFF2-C258-22D5-A187-464427F78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45" y="6446"/>
                <a:ext cx="10486910" cy="584775"/>
              </a:xfrm>
              <a:prstGeom prst="rect">
                <a:avLst/>
              </a:prstGeom>
              <a:blipFill>
                <a:blip r:embed="rId2"/>
                <a:stretch>
                  <a:fillRect l="-363" t="-23404" r="-363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Image result for godzilla">
            <a:extLst>
              <a:ext uri="{FF2B5EF4-FFF2-40B4-BE49-F238E27FC236}">
                <a16:creationId xmlns:a16="http://schemas.microsoft.com/office/drawing/2014/main" id="{D230DC88-C8A2-B542-9314-35F71D57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78" y="1060748"/>
            <a:ext cx="9172844" cy="573302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BCEF34-3D69-E0DD-3744-3DD5AD432850}"/>
              </a:ext>
            </a:extLst>
          </p:cNvPr>
          <p:cNvSpPr txBox="1"/>
          <p:nvPr/>
        </p:nvSpPr>
        <p:spPr>
          <a:xfrm>
            <a:off x="2536540" y="642455"/>
            <a:ext cx="711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WIMPZILLAS are your friend, they can be Dark Matter!</a:t>
            </a:r>
          </a:p>
        </p:txBody>
      </p:sp>
    </p:spTree>
    <p:extLst>
      <p:ext uri="{BB962C8B-B14F-4D97-AF65-F5344CB8AC3E}">
        <p14:creationId xmlns:p14="http://schemas.microsoft.com/office/powerpoint/2010/main" val="4037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A19BC-089E-D54B-AFAF-910B14161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5167362-7959-6894-CB98-18BF16D8FC87}"/>
              </a:ext>
            </a:extLst>
          </p:cNvPr>
          <p:cNvSpPr txBox="1"/>
          <p:nvPr/>
        </p:nvSpPr>
        <p:spPr>
          <a:xfrm>
            <a:off x="0" y="5911279"/>
            <a:ext cx="7949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Rocky Kolb	                          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University of Chicago                             August 2025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C44C77-1F53-7BEB-D2F8-5C4B8DE2CBEC}"/>
              </a:ext>
            </a:extLst>
          </p:cNvPr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Populating Hidden Sectors Through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Cosmological Gravitational Particle Production (CGPP) </a:t>
            </a:r>
          </a:p>
        </p:txBody>
      </p:sp>
      <p:pic>
        <p:nvPicPr>
          <p:cNvPr id="13" name="Picture 4" descr="Coat of arms of the University of Chicago - Wikipedia">
            <a:extLst>
              <a:ext uri="{FF2B5EF4-FFF2-40B4-BE49-F238E27FC236}">
                <a16:creationId xmlns:a16="http://schemas.microsoft.com/office/drawing/2014/main" id="{8E44D3F7-602A-3A44-84DF-5376A1D4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78" y="5852160"/>
            <a:ext cx="792798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0927EB-8D1A-0ECB-6799-6E841115994D}"/>
              </a:ext>
            </a:extLst>
          </p:cNvPr>
          <p:cNvSpPr txBox="1"/>
          <p:nvPr/>
        </p:nvSpPr>
        <p:spPr>
          <a:xfrm>
            <a:off x="0" y="197756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Gravity can produce particles with mass &gt;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and/or no coupling to SM fields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4D735D-CDCF-A086-15FD-71994AB7E9F8}"/>
              </a:ext>
            </a:extLst>
          </p:cNvPr>
          <p:cNvSpPr txBox="1"/>
          <p:nvPr/>
        </p:nvSpPr>
        <p:spPr>
          <a:xfrm>
            <a:off x="594503" y="3139775"/>
            <a:ext cx="11003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complete treatment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Cosmological gravitational particle production &amp; its implications for cosmological relics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EWK and Andrew Long,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Reviews of Modern Physics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December 2024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BA2D26-920D-1B81-2D16-AB23D8456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" y="5852160"/>
            <a:ext cx="1392701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916EE2-7F07-E00D-33E0-C3539978C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92" y="5874690"/>
            <a:ext cx="4303923" cy="93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1983A9-0445-1D4E-F180-3B4AFB7FE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CF61BB-F6C5-03F2-EED9-81DE8906B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6" y="0"/>
            <a:ext cx="1216145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AA10AB-3084-9C1C-33C7-35E3272051D3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Inner Space/Outer Space Interface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EAF3BC-D753-FBAD-A243-4A263A01AA0C}"/>
              </a:ext>
            </a:extLst>
          </p:cNvPr>
          <p:cNvGrpSpPr/>
          <p:nvPr/>
        </p:nvGrpSpPr>
        <p:grpSpPr>
          <a:xfrm>
            <a:off x="1252307" y="1055826"/>
            <a:ext cx="9687386" cy="4139595"/>
            <a:chOff x="-411410" y="876716"/>
            <a:chExt cx="9687386" cy="4139595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7E225327-3A2F-CFFA-638F-47D9DE3E9B6D}"/>
                </a:ext>
              </a:extLst>
            </p:cNvPr>
            <p:cNvSpPr/>
            <p:nvPr/>
          </p:nvSpPr>
          <p:spPr>
            <a:xfrm>
              <a:off x="5816338" y="1583704"/>
              <a:ext cx="559324" cy="3294607"/>
            </a:xfrm>
            <a:prstGeom prst="rightBrace">
              <a:avLst>
                <a:gd name="adj1" fmla="val 47097"/>
                <a:gd name="adj2" fmla="val 51180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54FA2C-CF3B-EF5A-51C3-E44BE91989B6}"/>
                </a:ext>
              </a:extLst>
            </p:cNvPr>
            <p:cNvSpPr txBox="1"/>
            <p:nvPr/>
          </p:nvSpPr>
          <p:spPr>
            <a:xfrm>
              <a:off x="-411410" y="876716"/>
              <a:ext cx="6350297" cy="4139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Cosmological limits on particle properties: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63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1. </a:t>
              </a:r>
              <a:r>
                <a:rPr lang="en-US" sz="2400" dirty="0">
                  <a:solidFill>
                    <a:prstClr val="white"/>
                  </a:solidFill>
                  <a:latin typeface="Calibri" panose="020F0502020204030204"/>
                </a:rPr>
                <a:t>n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eutrinos</a:t>
              </a:r>
              <a:endPara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2. axions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white"/>
                  </a:solidFill>
                  <a:latin typeface="Calibri" panose="020F0502020204030204"/>
                </a:rPr>
                <a:t>	3. magnetic monopoles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4. </a:t>
              </a:r>
              <a:r>
                <a:rPr lang="en-US" sz="2400" dirty="0">
                  <a:solidFill>
                    <a:prstClr val="white"/>
                  </a:solidFill>
                  <a:latin typeface="Calibri" panose="020F0502020204030204"/>
                </a:rPr>
                <a:t>a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sort of BSM particles (e.g., SUSY)</a:t>
              </a:r>
            </a:p>
            <a:p>
              <a:pPr lvl="2">
                <a:spcAft>
                  <a:spcPts val="600"/>
                </a:spcAft>
                <a:defRPr/>
              </a:pPr>
              <a:r>
                <a:rPr lang="en-US" sz="2400" dirty="0">
                  <a:solidFill>
                    <a:prstClr val="white"/>
                  </a:solidFill>
                  <a:latin typeface="Calibri" panose="020F0502020204030204"/>
                </a:rPr>
                <a:t>5. cosmological defects</a:t>
              </a:r>
            </a:p>
            <a:p>
              <a:pPr lvl="2">
                <a:spcAft>
                  <a:spcPts val="600"/>
                </a:spcAft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6. Kaluza-Klein modes</a:t>
              </a:r>
            </a:p>
            <a:p>
              <a:pPr lvl="2">
                <a:spcAft>
                  <a:spcPts val="600"/>
                </a:spcAft>
                <a:defRPr/>
              </a:pPr>
              <a:r>
                <a:rPr lang="en-US" sz="2400" dirty="0">
                  <a:solidFill>
                    <a:prstClr val="white"/>
                  </a:solidFill>
                  <a:latin typeface="Calibri" panose="020F0502020204030204"/>
                </a:rPr>
                <a:t>7. String theorists suggest a lot of things,  </a:t>
              </a:r>
            </a:p>
            <a:p>
              <a:pPr lvl="2">
                <a:spcAft>
                  <a:spcPts val="600"/>
                </a:spcAft>
                <a:defRPr/>
              </a:pPr>
              <a:r>
                <a:rPr lang="en-US" sz="2400" dirty="0">
                  <a:solidFill>
                    <a:prstClr val="white"/>
                  </a:solidFill>
                  <a:latin typeface="Calibri" panose="020F0502020204030204"/>
                </a:rPr>
                <a:t>    have to get rid of them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AF91D9-BCA9-DC94-91A9-92A01B2D785D}"/>
                </a:ext>
              </a:extLst>
            </p:cNvPr>
            <p:cNvSpPr txBox="1"/>
            <p:nvPr/>
          </p:nvSpPr>
          <p:spPr>
            <a:xfrm>
              <a:off x="6640400" y="3000174"/>
              <a:ext cx="26355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Mostly assume LTE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D47108F-83C2-B4FE-7F20-860DE51FDEE2}"/>
              </a:ext>
            </a:extLst>
          </p:cNvPr>
          <p:cNvSpPr txBox="1"/>
          <p:nvPr/>
        </p:nvSpPr>
        <p:spPr>
          <a:xfrm>
            <a:off x="30546" y="6332853"/>
            <a:ext cx="121309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 consider limits from  “cosmological gravitational particle production (CGPP)”</a:t>
            </a:r>
          </a:p>
        </p:txBody>
      </p:sp>
    </p:spTree>
    <p:extLst>
      <p:ext uri="{BB962C8B-B14F-4D97-AF65-F5344CB8AC3E}">
        <p14:creationId xmlns:p14="http://schemas.microsoft.com/office/powerpoint/2010/main" val="220897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DA61ED-AD2F-66F1-BD2D-7D6F096FD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3" y="8164"/>
            <a:ext cx="1216145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ABED9E-1389-86B8-B2A2-7E09B20E73D0}"/>
              </a:ext>
            </a:extLst>
          </p:cNvPr>
          <p:cNvSpPr txBox="1"/>
          <p:nvPr/>
        </p:nvSpPr>
        <p:spPr>
          <a:xfrm>
            <a:off x="0" y="876716"/>
            <a:ext cx="122280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Bang as accelerator assumes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1. at some point temperature larger than some mass scale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 </a:t>
            </a:r>
          </a:p>
          <a:p>
            <a:pPr marL="63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2. particle interacts with SM plasma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5A24F-421A-FFAE-FA34-919ED654A7D2}"/>
              </a:ext>
            </a:extLst>
          </p:cNvPr>
          <p:cNvSpPr txBox="1"/>
          <p:nvPr/>
        </p:nvSpPr>
        <p:spPr>
          <a:xfrm>
            <a:off x="-36037" y="3256977"/>
            <a:ext cx="12228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Maximum temperature of the radiation-dominated universe is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“reheat” temperature after inflation,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be as low as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MeV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to set stage for BBN)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E3E2A-0F8D-6C0E-6330-011F4A76758E}"/>
              </a:ext>
            </a:extLst>
          </p:cNvPr>
          <p:cNvSpPr txBox="1"/>
          <p:nvPr/>
        </p:nvSpPr>
        <p:spPr>
          <a:xfrm>
            <a:off x="-1" y="4906599"/>
            <a:ext cx="109601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What about particles with no SM interactions (or) interactions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 weak to be populated in the primordial soup?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(No evidence that dark matter interacts non-gravitationally with SM particles)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0F832-7167-8256-1804-BBA17E59A7E8}"/>
              </a:ext>
            </a:extLst>
          </p:cNvPr>
          <p:cNvSpPr txBox="1"/>
          <p:nvPr/>
        </p:nvSpPr>
        <p:spPr>
          <a:xfrm>
            <a:off x="4902200" y="2468729"/>
            <a:ext cx="886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191EE-76DF-6B31-35ED-6C26280D9ED9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Inner Space/Outer Space Interface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A14ACECF-A731-2947-05D3-04DCE1FF5222}"/>
              </a:ext>
            </a:extLst>
          </p:cNvPr>
          <p:cNvSpPr/>
          <p:nvPr/>
        </p:nvSpPr>
        <p:spPr>
          <a:xfrm>
            <a:off x="693137" y="1575785"/>
            <a:ext cx="212476" cy="817200"/>
          </a:xfrm>
          <a:prstGeom prst="leftBrace">
            <a:avLst>
              <a:gd name="adj1" fmla="val 77321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402D17-4E2B-224A-D16A-59764206462E}"/>
              </a:ext>
            </a:extLst>
          </p:cNvPr>
          <p:cNvSpPr txBox="1"/>
          <p:nvPr/>
        </p:nvSpPr>
        <p:spPr>
          <a:xfrm>
            <a:off x="3467460" y="6367749"/>
            <a:ext cx="5257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CGPP can populate hidden sectors</a:t>
            </a:r>
          </a:p>
        </p:txBody>
      </p:sp>
    </p:spTree>
    <p:extLst>
      <p:ext uri="{BB962C8B-B14F-4D97-AF65-F5344CB8AC3E}">
        <p14:creationId xmlns:p14="http://schemas.microsoft.com/office/powerpoint/2010/main" val="13046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 bwMode="auto">
          <a:xfrm>
            <a:off x="4628577" y="1747346"/>
            <a:ext cx="2009357" cy="1590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5636257" y="5211664"/>
            <a:ext cx="927792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V="1">
            <a:off x="4719569" y="4390512"/>
            <a:ext cx="927792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6200000" flipH="1">
            <a:off x="4369163" y="5036666"/>
            <a:ext cx="11240" cy="21747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H="1" flipV="1">
            <a:off x="3275051" y="3942554"/>
            <a:ext cx="11240" cy="21747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Line 20"/>
          <p:cNvSpPr>
            <a:spLocks noChangeShapeType="1"/>
          </p:cNvSpPr>
          <p:nvPr/>
        </p:nvSpPr>
        <p:spPr bwMode="auto">
          <a:xfrm>
            <a:off x="4662420" y="878572"/>
            <a:ext cx="0" cy="9144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06599" name="Text Box 7"/>
          <p:cNvSpPr txBox="1">
            <a:spLocks noChangeArrowheads="1"/>
          </p:cNvSpPr>
          <p:nvPr/>
        </p:nvSpPr>
        <p:spPr bwMode="auto">
          <a:xfrm>
            <a:off x="7211687" y="5067872"/>
            <a:ext cx="29900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Dark Matter: 25%</a:t>
            </a:r>
          </a:p>
        </p:txBody>
      </p:sp>
      <p:sp>
        <p:nvSpPr>
          <p:cNvPr id="1006600" name="Text Box 8"/>
          <p:cNvSpPr txBox="1">
            <a:spLocks noChangeArrowheads="1"/>
          </p:cNvSpPr>
          <p:nvPr/>
        </p:nvSpPr>
        <p:spPr bwMode="auto">
          <a:xfrm>
            <a:off x="5617793" y="6136899"/>
            <a:ext cx="304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Dark Energy: 70%</a:t>
            </a:r>
          </a:p>
        </p:txBody>
      </p:sp>
      <p:sp>
        <p:nvSpPr>
          <p:cNvPr id="1006602" name="Text Box 10"/>
          <p:cNvSpPr txBox="1">
            <a:spLocks noChangeArrowheads="1"/>
          </p:cNvSpPr>
          <p:nvPr/>
        </p:nvSpPr>
        <p:spPr bwMode="auto">
          <a:xfrm>
            <a:off x="9530688" y="2354240"/>
            <a:ext cx="106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Stars: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0.8%</a:t>
            </a:r>
          </a:p>
        </p:txBody>
      </p:sp>
      <p:sp>
        <p:nvSpPr>
          <p:cNvPr id="1006604" name="Text Box 12"/>
          <p:cNvSpPr txBox="1">
            <a:spLocks noChangeArrowheads="1"/>
          </p:cNvSpPr>
          <p:nvPr/>
        </p:nvSpPr>
        <p:spPr bwMode="auto">
          <a:xfrm>
            <a:off x="8845461" y="3798534"/>
            <a:ext cx="137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H &amp; He: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gas 4%</a:t>
            </a:r>
          </a:p>
        </p:txBody>
      </p:sp>
      <p:sp>
        <p:nvSpPr>
          <p:cNvPr id="1006606" name="Text Box 14"/>
          <p:cNvSpPr txBox="1">
            <a:spLocks noChangeArrowheads="1"/>
          </p:cNvSpPr>
          <p:nvPr/>
        </p:nvSpPr>
        <p:spPr bwMode="auto">
          <a:xfrm>
            <a:off x="6367816" y="185384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Chemical Elements: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(other than H &amp; He)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0.025%</a:t>
            </a:r>
          </a:p>
        </p:txBody>
      </p:sp>
      <p:sp>
        <p:nvSpPr>
          <p:cNvPr id="1006608" name="Text Box 16"/>
          <p:cNvSpPr txBox="1">
            <a:spLocks noChangeArrowheads="1"/>
          </p:cNvSpPr>
          <p:nvPr/>
        </p:nvSpPr>
        <p:spPr bwMode="auto">
          <a:xfrm>
            <a:off x="8067541" y="1156031"/>
            <a:ext cx="24480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Neutrinos: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0.17%</a:t>
            </a:r>
          </a:p>
        </p:txBody>
      </p:sp>
      <p:sp>
        <p:nvSpPr>
          <p:cNvPr id="1006609" name="Text Box 17"/>
          <p:cNvSpPr txBox="1">
            <a:spLocks noChangeArrowheads="1"/>
          </p:cNvSpPr>
          <p:nvPr/>
        </p:nvSpPr>
        <p:spPr bwMode="auto">
          <a:xfrm>
            <a:off x="3048000" y="0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Radiation: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0.005%</a:t>
            </a:r>
          </a:p>
        </p:txBody>
      </p:sp>
      <p:sp>
        <p:nvSpPr>
          <p:cNvPr id="1006611" name="Line 19"/>
          <p:cNvSpPr>
            <a:spLocks noChangeShapeType="1"/>
          </p:cNvSpPr>
          <p:nvPr/>
        </p:nvSpPr>
        <p:spPr bwMode="auto">
          <a:xfrm>
            <a:off x="2933700" y="87630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06612" name="Line 20"/>
          <p:cNvSpPr>
            <a:spLocks noChangeShapeType="1"/>
          </p:cNvSpPr>
          <p:nvPr/>
        </p:nvSpPr>
        <p:spPr bwMode="auto">
          <a:xfrm>
            <a:off x="4610100" y="8763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06614" name="Rectangle 22"/>
          <p:cNvSpPr>
            <a:spLocks noChangeArrowheads="1"/>
          </p:cNvSpPr>
          <p:nvPr/>
        </p:nvSpPr>
        <p:spPr bwMode="auto">
          <a:xfrm>
            <a:off x="1733550" y="407150"/>
            <a:ext cx="1188720" cy="914400"/>
          </a:xfrm>
          <a:prstGeom prst="rect">
            <a:avLst/>
          </a:prstGeom>
          <a:solidFill>
            <a:schemeClr val="tx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24001"/>
              </a:srgbClr>
            </a:outer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006615" name="Picture 23" descr="cobe_map"/>
          <p:cNvPicPr>
            <a:picLocks noChangeAspect="1" noChangeArrowheads="1"/>
          </p:cNvPicPr>
          <p:nvPr/>
        </p:nvPicPr>
        <p:blipFill>
          <a:blip r:embed="rId3" cstate="print"/>
          <a:srcRect l="3549" r="3549"/>
          <a:stretch>
            <a:fillRect/>
          </a:stretch>
        </p:blipFill>
        <p:spPr bwMode="auto">
          <a:xfrm>
            <a:off x="1772224" y="490784"/>
            <a:ext cx="1143000" cy="79375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auto">
          <a:xfrm>
            <a:off x="4253537" y="5500047"/>
            <a:ext cx="1282368" cy="1236047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2700000" algn="tl" rotWithShape="0">
              <a:schemeClr val="bg1">
                <a:lumMod val="6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866273" y="4601551"/>
            <a:ext cx="1282368" cy="1236047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6200" dir="2700000" algn="tl" rotWithShape="0">
              <a:schemeClr val="bg1">
                <a:lumMod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415248" y="3570224"/>
            <a:ext cx="1282368" cy="1236047"/>
          </a:xfrm>
          <a:prstGeom prst="rect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2700000" algn="tl" rotWithShape="0">
              <a:schemeClr val="bg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8141486" y="2154652"/>
            <a:ext cx="1282368" cy="1236047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2700000" algn="tl" rotWithShape="0">
              <a:schemeClr val="bg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4894721" y="2013488"/>
            <a:ext cx="927792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5811273" y="2013489"/>
            <a:ext cx="11240" cy="21747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endCxn id="27" idx="1"/>
          </p:cNvCxnSpPr>
          <p:nvPr/>
        </p:nvCxnSpPr>
        <p:spPr bwMode="auto">
          <a:xfrm>
            <a:off x="5825057" y="4185794"/>
            <a:ext cx="1590191" cy="24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4733217" y="1797394"/>
            <a:ext cx="1267249" cy="400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5990969" y="1811041"/>
            <a:ext cx="0" cy="10873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991105" y="2905154"/>
            <a:ext cx="2150381" cy="69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Line 20"/>
          <p:cNvSpPr>
            <a:spLocks noChangeShapeType="1"/>
          </p:cNvSpPr>
          <p:nvPr/>
        </p:nvSpPr>
        <p:spPr bwMode="auto">
          <a:xfrm rot="16200000">
            <a:off x="4846810" y="703269"/>
            <a:ext cx="1" cy="368781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031201" y="277612"/>
            <a:ext cx="1282368" cy="1236047"/>
          </a:xfrm>
          <a:prstGeom prst="rect">
            <a:avLst/>
          </a:prstGeom>
          <a:noFill/>
          <a:ln w="285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76200" dir="2700000" algn="tl" rotWithShape="0">
              <a:schemeClr val="bg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pic>
        <p:nvPicPr>
          <p:cNvPr id="7177" name="Picture 9" descr="http://upload.wikimedia.org/wikipedia/commons/thumb/9/97/The_Earth_seen_from_Apollo_17.jpg/270px-The_Earth_seen_from_Apollo_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81" y="288317"/>
            <a:ext cx="1232607" cy="12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6692526" y="1210623"/>
            <a:ext cx="1177684" cy="115775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pic>
        <p:nvPicPr>
          <p:cNvPr id="7181" name="Picture 13" descr="http://upload.wikimedia.org/wikipedia/commons/thumb/4/4e/Pleiades_large.jpg/300px-Pleiades_large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83" y="2199271"/>
            <a:ext cx="1234440" cy="1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://www.nasa.gov/images/content/628407main_a520_6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6357" y="3630304"/>
            <a:ext cx="1209389" cy="11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Straight Connector 57"/>
          <p:cNvCxnSpPr/>
          <p:nvPr/>
        </p:nvCxnSpPr>
        <p:spPr bwMode="auto">
          <a:xfrm flipV="1">
            <a:off x="5636257" y="4395193"/>
            <a:ext cx="2136" cy="8164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Rectangle 65"/>
          <p:cNvSpPr/>
          <p:nvPr/>
        </p:nvSpPr>
        <p:spPr bwMode="auto">
          <a:xfrm>
            <a:off x="6644487" y="1335772"/>
            <a:ext cx="1282368" cy="1236047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2700000" algn="tl" rotWithShape="0">
              <a:schemeClr val="bg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691418" y="1394635"/>
            <a:ext cx="1178792" cy="11240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07462" y="1460385"/>
            <a:ext cx="1285929" cy="99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n-cs"/>
              </a:rPr>
              <a:t>n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  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n-cs"/>
              </a:rPr>
              <a:t>n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n-cs"/>
              </a:rPr>
              <a:t>m</a:t>
            </a: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n-cs"/>
              </a:rPr>
              <a:t>         n</a:t>
            </a:r>
            <a:r>
              <a:rPr kumimoji="0" lang="en-US" sz="2800" b="1" i="1" u="none" strike="noStrike" kern="1200" cap="none" spc="0" normalizeH="0" baseline="-2500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n-cs"/>
              </a:rPr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80284" y="4711743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67548" y="5610239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?</a:t>
            </a:r>
          </a:p>
        </p:txBody>
      </p:sp>
      <p:graphicFrame>
        <p:nvGraphicFramePr>
          <p:cNvPr id="71" name="Chart 70"/>
          <p:cNvGraphicFramePr/>
          <p:nvPr/>
        </p:nvGraphicFramePr>
        <p:xfrm>
          <a:off x="656424" y="1332552"/>
          <a:ext cx="5889009" cy="430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102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4" descr="a2218lens_hst"/>
          <p:cNvPicPr>
            <a:picLocks noChangeArrowheads="1"/>
          </p:cNvPicPr>
          <p:nvPr/>
        </p:nvPicPr>
        <p:blipFill rotWithShape="1">
          <a:blip r:embed="rId3" cstate="print"/>
          <a:srcRect l="8349" r="8572"/>
          <a:stretch/>
        </p:blipFill>
        <p:spPr bwMode="auto">
          <a:xfrm>
            <a:off x="2838575" y="2344237"/>
            <a:ext cx="3006215" cy="21396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088" name="Picture 17" descr="virgo_low_res"/>
          <p:cNvPicPr>
            <a:picLocks noChangeArrowheads="1"/>
          </p:cNvPicPr>
          <p:nvPr/>
        </p:nvPicPr>
        <p:blipFill rotWithShape="1">
          <a:blip r:embed="rId4" cstate="print"/>
          <a:srcRect l="1313" t="6389" r="51384" b="59540"/>
          <a:stretch/>
        </p:blipFill>
        <p:spPr bwMode="auto">
          <a:xfrm>
            <a:off x="5910557" y="4632288"/>
            <a:ext cx="2931206" cy="213995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094" name="Picture 8" descr="coma"/>
          <p:cNvPicPr>
            <a:picLocks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2890741" y="86855"/>
            <a:ext cx="2874333" cy="21396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095" name="Text Box 9"/>
          <p:cNvSpPr txBox="1">
            <a:spLocks noChangeArrowheads="1"/>
          </p:cNvSpPr>
          <p:nvPr/>
        </p:nvSpPr>
        <p:spPr bwMode="auto">
          <a:xfrm>
            <a:off x="2953443" y="1885393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cluster dynamics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096861" y="2361168"/>
            <a:ext cx="2770958" cy="2165993"/>
            <a:chOff x="6292701" y="2361167"/>
            <a:chExt cx="2770958" cy="2165993"/>
          </a:xfrm>
        </p:grpSpPr>
        <p:pic>
          <p:nvPicPr>
            <p:cNvPr id="3092" name="Picture 11" descr="coma_xrays"/>
            <p:cNvPicPr>
              <a:picLocks noChangeArrowheads="1"/>
            </p:cNvPicPr>
            <p:nvPr/>
          </p:nvPicPr>
          <p:blipFill>
            <a:blip r:embed="rId6" cstate="print"/>
            <a:srcRect b="22357"/>
            <a:stretch>
              <a:fillRect/>
            </a:stretch>
          </p:blipFill>
          <p:spPr bwMode="auto">
            <a:xfrm>
              <a:off x="6292701" y="2361167"/>
              <a:ext cx="2770958" cy="213995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3093" name="Rectangle 12"/>
            <p:cNvSpPr>
              <a:spLocks noChangeArrowheads="1"/>
            </p:cNvSpPr>
            <p:nvPr/>
          </p:nvSpPr>
          <p:spPr bwMode="auto">
            <a:xfrm>
              <a:off x="6306581" y="4157828"/>
              <a:ext cx="27431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cluster gas in x-rays</a:t>
              </a:r>
            </a:p>
          </p:txBody>
        </p:sp>
      </p:grpSp>
      <p:sp>
        <p:nvSpPr>
          <p:cNvPr id="3091" name="Rectangle 15"/>
          <p:cNvSpPr>
            <a:spLocks noChangeArrowheads="1"/>
          </p:cNvSpPr>
          <p:nvPr/>
        </p:nvSpPr>
        <p:spPr bwMode="auto">
          <a:xfrm>
            <a:off x="3081148" y="4146499"/>
            <a:ext cx="2428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gravitational lensing</a:t>
            </a:r>
          </a:p>
        </p:txBody>
      </p:sp>
      <p:sp>
        <p:nvSpPr>
          <p:cNvPr id="3089" name="Rectangle 18"/>
          <p:cNvSpPr>
            <a:spLocks noChangeArrowheads="1"/>
          </p:cNvSpPr>
          <p:nvPr/>
        </p:nvSpPr>
        <p:spPr bwMode="auto">
          <a:xfrm>
            <a:off x="6219433" y="6420951"/>
            <a:ext cx="2313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structure formation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097024" y="4621518"/>
            <a:ext cx="2770632" cy="2172882"/>
            <a:chOff x="6292864" y="4621518"/>
            <a:chExt cx="2770632" cy="2172882"/>
          </a:xfrm>
        </p:grpSpPr>
        <p:pic>
          <p:nvPicPr>
            <p:cNvPr id="25" name="Picture 6" descr="1e0657odx"/>
            <p:cNvPicPr>
              <a:picLocks noChangeArrowheads="1"/>
            </p:cNvPicPr>
            <p:nvPr/>
          </p:nvPicPr>
          <p:blipFill>
            <a:blip r:embed="rId7" cstate="print"/>
            <a:srcRect l="833" t="1250"/>
            <a:stretch>
              <a:fillRect/>
            </a:stretch>
          </p:blipFill>
          <p:spPr bwMode="auto">
            <a:xfrm>
              <a:off x="6292864" y="4621518"/>
              <a:ext cx="2770632" cy="21396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6643282" y="6425068"/>
              <a:ext cx="20697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cluster collisions</a:t>
              </a:r>
            </a:p>
          </p:txBody>
        </p:sp>
      </p:grpSp>
      <p:sp>
        <p:nvSpPr>
          <p:cNvPr id="3096" name="Rectangle 4"/>
          <p:cNvSpPr>
            <a:spLocks noChangeArrowheads="1"/>
          </p:cNvSpPr>
          <p:nvPr/>
        </p:nvSpPr>
        <p:spPr bwMode="auto">
          <a:xfrm>
            <a:off x="2901627" y="4621518"/>
            <a:ext cx="2770632" cy="2139696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6349" y="4772729"/>
            <a:ext cx="1881188" cy="182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3014800" y="6396620"/>
            <a:ext cx="2531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ackground radiation</a:t>
            </a:r>
          </a:p>
        </p:txBody>
      </p:sp>
      <p:pic>
        <p:nvPicPr>
          <p:cNvPr id="17410" name="Picture 2" descr="https://news.slac.stanford.edu/sites/default/files/images/image/nasa-dwarf-s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4" t="23259" r="16311" b="23630"/>
          <a:stretch/>
        </p:blipFill>
        <p:spPr bwMode="auto">
          <a:xfrm>
            <a:off x="8947629" y="82110"/>
            <a:ext cx="3000531" cy="2151079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9468537" y="1875863"/>
            <a:ext cx="1762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dwarf galaxies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9087786" y="76170"/>
            <a:ext cx="2770632" cy="2139696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2833468" y="43309"/>
            <a:ext cx="2971800" cy="219456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947048" y="2326159"/>
            <a:ext cx="2971800" cy="219456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947048" y="4609010"/>
            <a:ext cx="2971800" cy="219456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890260" y="4609006"/>
            <a:ext cx="2971800" cy="219456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2825932" y="4619888"/>
            <a:ext cx="2971800" cy="219456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853815" y="2326155"/>
            <a:ext cx="2971800" cy="219456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892888" y="70096"/>
            <a:ext cx="2971800" cy="2194560"/>
            <a:chOff x="6142888" y="43309"/>
            <a:chExt cx="2971800" cy="2194560"/>
          </a:xfrm>
        </p:grpSpPr>
        <p:pic>
          <p:nvPicPr>
            <p:cNvPr id="53" name="Picture 2" descr="m33"/>
            <p:cNvPicPr>
              <a:picLocks noChangeAspect="1" noChangeArrowheads="1"/>
            </p:cNvPicPr>
            <p:nvPr/>
          </p:nvPicPr>
          <p:blipFill>
            <a:blip r:embed="rId10" cstate="print"/>
            <a:srcRect l="13755" t="2068" r="1054" b="4941"/>
            <a:stretch>
              <a:fillRect/>
            </a:stretch>
          </p:blipFill>
          <p:spPr bwMode="auto">
            <a:xfrm>
              <a:off x="6258257" y="201241"/>
              <a:ext cx="2660085" cy="17688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4" name="Line 21"/>
            <p:cNvSpPr>
              <a:spLocks noChangeShapeType="1"/>
            </p:cNvSpPr>
            <p:nvPr/>
          </p:nvSpPr>
          <p:spPr bwMode="auto">
            <a:xfrm rot="5400000" flipV="1">
              <a:off x="6805021" y="673480"/>
              <a:ext cx="0" cy="9494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 flipV="1">
              <a:off x="7387775" y="1338205"/>
              <a:ext cx="0" cy="76399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auto">
            <a:xfrm flipV="1">
              <a:off x="8116641" y="1338205"/>
              <a:ext cx="0" cy="76399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59" name="Line 21"/>
            <p:cNvSpPr>
              <a:spLocks noChangeShapeType="1"/>
            </p:cNvSpPr>
            <p:nvPr/>
          </p:nvSpPr>
          <p:spPr bwMode="auto">
            <a:xfrm rot="5400000" flipV="1">
              <a:off x="6805021" y="299367"/>
              <a:ext cx="0" cy="9494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 rot="5400000" flipV="1">
              <a:off x="6806904" y="1009391"/>
              <a:ext cx="0" cy="9494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52355" y="239234"/>
              <a:ext cx="708848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observed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159560" y="700807"/>
              <a:ext cx="826378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luminous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disk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7633959" y="1689413"/>
              <a:ext cx="1232427" cy="19816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7228353" y="1434184"/>
              <a:ext cx="1682101" cy="25522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79" name="Line 15"/>
            <p:cNvSpPr>
              <a:spLocks noChangeShapeType="1"/>
            </p:cNvSpPr>
            <p:nvPr/>
          </p:nvSpPr>
          <p:spPr bwMode="auto">
            <a:xfrm rot="5400000" flipV="1">
              <a:off x="7817741" y="338003"/>
              <a:ext cx="0" cy="2120382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6283626" y="76170"/>
              <a:ext cx="2770632" cy="2139696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9" name="Rectangle 15"/>
            <p:cNvSpPr>
              <a:spLocks noChangeArrowheads="1"/>
            </p:cNvSpPr>
            <p:nvPr/>
          </p:nvSpPr>
          <p:spPr bwMode="auto">
            <a:xfrm>
              <a:off x="6281383" y="1843986"/>
              <a:ext cx="27751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galactic rotation curves</a:t>
              </a: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6306581" y="86854"/>
              <a:ext cx="450968" cy="1154117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  <p:sp>
          <p:nvSpPr>
            <p:cNvPr id="91" name="Line 3"/>
            <p:cNvSpPr>
              <a:spLocks noChangeShapeType="1"/>
            </p:cNvSpPr>
            <p:nvPr/>
          </p:nvSpPr>
          <p:spPr bwMode="auto">
            <a:xfrm flipV="1">
              <a:off x="6757549" y="141289"/>
              <a:ext cx="0" cy="1273315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6142888" y="43309"/>
              <a:ext cx="2971800" cy="219456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8947629" y="71088"/>
            <a:ext cx="2971800" cy="219456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28" charset="-128"/>
              <a:cs typeface="+mn-cs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5897880" y="2326152"/>
            <a:ext cx="2971800" cy="2209703"/>
            <a:chOff x="32658" y="2326151"/>
            <a:chExt cx="2971800" cy="2209703"/>
          </a:xfrm>
        </p:grpSpPr>
        <p:grpSp>
          <p:nvGrpSpPr>
            <p:cNvPr id="94" name="Group 93"/>
            <p:cNvGrpSpPr/>
            <p:nvPr/>
          </p:nvGrpSpPr>
          <p:grpSpPr>
            <a:xfrm>
              <a:off x="203994" y="2381018"/>
              <a:ext cx="2767806" cy="2154836"/>
              <a:chOff x="203994" y="2381018"/>
              <a:chExt cx="2767806" cy="2154836"/>
            </a:xfrm>
          </p:grpSpPr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994" y="2381018"/>
                <a:ext cx="2767806" cy="2136605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97" name="Rectangle 18"/>
              <p:cNvSpPr>
                <a:spLocks noChangeArrowheads="1"/>
              </p:cNvSpPr>
              <p:nvPr/>
            </p:nvSpPr>
            <p:spPr bwMode="auto">
              <a:xfrm>
                <a:off x="597884" y="4166522"/>
                <a:ext cx="19800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+mn-cs"/>
                  </a:rPr>
                  <a:t>n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/>
                    <a:cs typeface="+mn-cs"/>
                  </a:rPr>
                  <a:t>ucleosynthesis</a:t>
                </a:r>
              </a:p>
            </p:txBody>
          </p:sp>
        </p:grpSp>
        <p:sp>
          <p:nvSpPr>
            <p:cNvPr id="95" name="Rectangle 94"/>
            <p:cNvSpPr/>
            <p:nvPr/>
          </p:nvSpPr>
          <p:spPr bwMode="auto">
            <a:xfrm>
              <a:off x="32658" y="2326151"/>
              <a:ext cx="2971800" cy="219456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28" charset="-128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EE1F5B3-3BEA-3636-6F58-5D992A6B7BC2}"/>
              </a:ext>
            </a:extLst>
          </p:cNvPr>
          <p:cNvSpPr txBox="1"/>
          <p:nvPr/>
        </p:nvSpPr>
        <p:spPr>
          <a:xfrm>
            <a:off x="244311" y="2951947"/>
            <a:ext cx="2342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Evidence for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Dark Matter</a:t>
            </a:r>
          </a:p>
        </p:txBody>
      </p:sp>
    </p:spTree>
    <p:extLst>
      <p:ext uri="{BB962C8B-B14F-4D97-AF65-F5344CB8AC3E}">
        <p14:creationId xmlns:p14="http://schemas.microsoft.com/office/powerpoint/2010/main" val="12151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pieces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 l="7249" t="2481" r="3192" b="2975"/>
          <a:stretch>
            <a:fillRect/>
          </a:stretch>
        </p:blipFill>
        <p:spPr bwMode="auto">
          <a:xfrm>
            <a:off x="0" y="132854"/>
            <a:ext cx="12192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0" y="1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Particle dark-matter candidates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524000" y="710147"/>
            <a:ext cx="9144000" cy="1938992"/>
            <a:chOff x="0" y="533400"/>
            <a:chExt cx="9144000" cy="1938992"/>
          </a:xfrm>
        </p:grpSpPr>
        <p:sp>
          <p:nvSpPr>
            <p:cNvPr id="34" name="TextBox 33"/>
            <p:cNvSpPr txBox="1"/>
            <p:nvPr/>
          </p:nvSpPr>
          <p:spPr>
            <a:xfrm>
              <a:off x="0" y="533400"/>
              <a:ext cx="6324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 (sub-) eV mass neutrinos (WIMPs exist!)  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    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 sterile neutrinos, gravitinos                       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 lightest supersymmetric particle              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 lightest Kaluza-Klein particle                   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" name="Right Brace 34"/>
            <p:cNvSpPr/>
            <p:nvPr/>
          </p:nvSpPr>
          <p:spPr bwMode="auto">
            <a:xfrm>
              <a:off x="5638800" y="770792"/>
              <a:ext cx="304800" cy="1490860"/>
            </a:xfrm>
            <a:prstGeom prst="rightBrace">
              <a:avLst>
                <a:gd name="adj1" fmla="val 40333"/>
                <a:gd name="adj2" fmla="val 50000"/>
              </a:avLst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7" name="TextBox 25"/>
            <p:cNvSpPr txBox="1">
              <a:spLocks noChangeArrowheads="1"/>
            </p:cNvSpPr>
            <p:nvPr/>
          </p:nvSpPr>
          <p:spPr bwMode="auto">
            <a:xfrm>
              <a:off x="6019800" y="1017390"/>
              <a:ext cx="31242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thermal relics, or decay of or oscillation from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thermal relics    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324600" y="710146"/>
            <a:ext cx="106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(hot)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(warm)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(cold)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(cold)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524000" y="2557873"/>
            <a:ext cx="9170504" cy="1938992"/>
            <a:chOff x="-152400" y="252233"/>
            <a:chExt cx="9170504" cy="1938992"/>
          </a:xfrm>
        </p:grpSpPr>
        <p:sp>
          <p:nvSpPr>
            <p:cNvPr id="43" name="TextBox 42"/>
            <p:cNvSpPr txBox="1"/>
            <p:nvPr/>
          </p:nvSpPr>
          <p:spPr>
            <a:xfrm>
              <a:off x="-152400" y="252233"/>
              <a:ext cx="6324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 Bose-Einstein condensates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axions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axion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miniclusters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 solitons (Q-balls, B-balls, …)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 supermassive WIMPZILLAs          from inflation</a:t>
              </a:r>
            </a:p>
          </p:txBody>
        </p:sp>
        <p:sp>
          <p:nvSpPr>
            <p:cNvPr id="45" name="Right Brace 44"/>
            <p:cNvSpPr/>
            <p:nvPr/>
          </p:nvSpPr>
          <p:spPr bwMode="auto">
            <a:xfrm>
              <a:off x="5512904" y="505334"/>
              <a:ext cx="304800" cy="1501760"/>
            </a:xfrm>
            <a:prstGeom prst="rightBrace">
              <a:avLst>
                <a:gd name="adj1" fmla="val 33933"/>
                <a:gd name="adj2" fmla="val 51157"/>
              </a:avLst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5893904" y="1073366"/>
              <a:ext cx="3124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nonthermal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 relics</a:t>
              </a:r>
            </a:p>
          </p:txBody>
        </p:sp>
        <p:sp>
          <p:nvSpPr>
            <p:cNvPr id="48" name="Right Brace 47"/>
            <p:cNvSpPr/>
            <p:nvPr/>
          </p:nvSpPr>
          <p:spPr bwMode="auto">
            <a:xfrm>
              <a:off x="3429000" y="505334"/>
              <a:ext cx="304800" cy="1151425"/>
            </a:xfrm>
            <a:prstGeom prst="rightBrace">
              <a:avLst>
                <a:gd name="adj1" fmla="val 30733"/>
                <a:gd name="adj2" fmla="val 51887"/>
              </a:avLst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9" name="TextBox 26"/>
            <p:cNvSpPr txBox="1">
              <a:spLocks noChangeArrowheads="1"/>
            </p:cNvSpPr>
            <p:nvPr/>
          </p:nvSpPr>
          <p:spPr bwMode="auto">
            <a:xfrm>
              <a:off x="3836504" y="666160"/>
              <a:ext cx="16002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from phase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transitions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86488" y="4949031"/>
            <a:ext cx="4343402" cy="1524000"/>
            <a:chOff x="4662488" y="5101432"/>
            <a:chExt cx="4343402" cy="1524000"/>
          </a:xfrm>
        </p:grpSpPr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5009812" y="5217101"/>
              <a:ext cx="3648756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Interaction Strength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only gravitational: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WIMPzillas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strongly interacting: B balls</a:t>
              </a:r>
            </a:p>
          </p:txBody>
        </p:sp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4662488" y="5101432"/>
              <a:ext cx="4343402" cy="1524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76400" y="4952999"/>
            <a:ext cx="4343400" cy="1524000"/>
            <a:chOff x="152400" y="4952999"/>
            <a:chExt cx="4343400" cy="1524000"/>
          </a:xfrm>
        </p:grpSpPr>
        <p:sp>
          <p:nvSpPr>
            <p:cNvPr id="54" name="Rectangle 18"/>
            <p:cNvSpPr>
              <a:spLocks noChangeArrowheads="1"/>
            </p:cNvSpPr>
            <p:nvPr/>
          </p:nvSpPr>
          <p:spPr bwMode="auto">
            <a:xfrm>
              <a:off x="152400" y="4952999"/>
              <a:ext cx="4343400" cy="1524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7212" y="5114835"/>
              <a:ext cx="419377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Mass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18" charset="2"/>
                  <a:ea typeface="ＭＳ Ｐゴシック" pitchFamily="34" charset="-128"/>
                  <a:cs typeface="+mn-cs"/>
                </a:rPr>
                <a:t>10</a:t>
              </a:r>
              <a:r>
                <a:rPr kumimoji="0" 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18" charset="2"/>
                  <a:ea typeface="ＭＳ Ｐゴシック" pitchFamily="34" charset="-128"/>
                  <a:cs typeface="+mn-cs"/>
                </a:rPr>
                <a:t>-22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eV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  (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18" charset="2"/>
                  <a:ea typeface="ＭＳ Ｐゴシック" pitchFamily="34" charset="-128"/>
                  <a:cs typeface="+mn-cs"/>
                </a:rPr>
                <a:t>10</a:t>
              </a:r>
              <a:r>
                <a:rPr kumimoji="0" 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18" charset="2"/>
                  <a:ea typeface="ＭＳ Ｐゴシック" pitchFamily="34" charset="-128"/>
                  <a:cs typeface="+mn-cs"/>
                </a:rPr>
                <a:t>-56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) Bose-Einstein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18" charset="2"/>
                  <a:ea typeface="ＭＳ Ｐゴシック" pitchFamily="34" charset="-128"/>
                  <a:cs typeface="+mn-cs"/>
                </a:rPr>
                <a:t>10</a:t>
              </a:r>
              <a:r>
                <a:rPr kumimoji="0" 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18" charset="2"/>
                  <a:ea typeface="ＭＳ Ｐゴシック" pitchFamily="34" charset="-128"/>
                  <a:cs typeface="+mn-cs"/>
                </a:rPr>
                <a:t>-8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M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ʘ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  (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18" charset="2"/>
                  <a:ea typeface="ＭＳ Ｐゴシック" pitchFamily="34" charset="-128"/>
                  <a:cs typeface="+mn-cs"/>
                </a:rPr>
                <a:t>10</a:t>
              </a:r>
              <a:r>
                <a:rPr kumimoji="0" 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18" charset="2"/>
                  <a:ea typeface="ＭＳ Ｐゴシック" pitchFamily="34" charset="-128"/>
                  <a:cs typeface="+mn-cs"/>
                </a:rPr>
                <a:t>+25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) 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axion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miniclusters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045EC-524C-2C8D-9FA2-2F6ABE19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C535FFF-D0DC-466D-C19D-F8F68841F87D}"/>
              </a:ext>
            </a:extLst>
          </p:cNvPr>
          <p:cNvGrpSpPr/>
          <p:nvPr/>
        </p:nvGrpSpPr>
        <p:grpSpPr>
          <a:xfrm>
            <a:off x="125260" y="801664"/>
            <a:ext cx="8467595" cy="5953539"/>
            <a:chOff x="125260" y="801664"/>
            <a:chExt cx="8467595" cy="5953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AE9FD0-9116-7232-CB7A-BB65E576C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990" r="1859" b="775"/>
            <a:stretch>
              <a:fillRect/>
            </a:stretch>
          </p:blipFill>
          <p:spPr>
            <a:xfrm rot="16200000">
              <a:off x="1382288" y="-455364"/>
              <a:ext cx="5953539" cy="8467595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7B8B0D9-742D-5B44-6610-1D5E2C082E8A}"/>
                </a:ext>
              </a:extLst>
            </p:cNvPr>
            <p:cNvSpPr/>
            <p:nvPr/>
          </p:nvSpPr>
          <p:spPr>
            <a:xfrm>
              <a:off x="4922732" y="2354893"/>
              <a:ext cx="275573" cy="2630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FF1D176-1723-1C9A-50E9-272100DA7B54}"/>
              </a:ext>
            </a:extLst>
          </p:cNvPr>
          <p:cNvSpPr txBox="1"/>
          <p:nvPr/>
        </p:nvSpPr>
        <p:spPr>
          <a:xfrm>
            <a:off x="2049700" y="0"/>
            <a:ext cx="809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Freeze Out of a Cold Thermal Relic,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 ≡ 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/s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AE6D9D2-092F-AE3E-5FDB-C5311943F0E9}"/>
              </a:ext>
            </a:extLst>
          </p:cNvPr>
          <p:cNvSpPr/>
          <p:nvPr/>
        </p:nvSpPr>
        <p:spPr>
          <a:xfrm>
            <a:off x="8430017" y="2054268"/>
            <a:ext cx="588019" cy="2830883"/>
          </a:xfrm>
          <a:prstGeom prst="rightBrace">
            <a:avLst>
              <a:gd name="adj1" fmla="val 5732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49EED7-2649-1B74-7B1C-AE082594A493}"/>
              </a:ext>
            </a:extLst>
          </p:cNvPr>
          <p:cNvSpPr txBox="1"/>
          <p:nvPr/>
        </p:nvSpPr>
        <p:spPr>
          <a:xfrm>
            <a:off x="9050248" y="2869544"/>
            <a:ext cx="29874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Freeze-out value of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determines present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mass density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7C5CC6-411C-38E6-5B88-DD2FA6D61C30}"/>
              </a:ext>
            </a:extLst>
          </p:cNvPr>
          <p:cNvSpPr txBox="1"/>
          <p:nvPr/>
        </p:nvSpPr>
        <p:spPr>
          <a:xfrm>
            <a:off x="6720290" y="6488668"/>
            <a:ext cx="152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EWK &amp; Turner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B49E8-AB77-C1B9-2075-9128EA356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1326488"/>
            <a:ext cx="35433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9323A7-EA77-701F-2B34-88C5F235A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800" y="598708"/>
            <a:ext cx="34290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EE85D0-0B48-5562-B602-5E06CFE1C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4941" y="4305912"/>
            <a:ext cx="2311400" cy="1397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BF2A6E-054D-6CAD-3753-68668C8E611E}"/>
              </a:ext>
            </a:extLst>
          </p:cNvPr>
          <p:cNvSpPr txBox="1"/>
          <p:nvPr/>
        </p:nvSpPr>
        <p:spPr>
          <a:xfrm>
            <a:off x="9074191" y="5813082"/>
            <a:ext cx="263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WIMP Miracle!</a:t>
            </a:r>
          </a:p>
        </p:txBody>
      </p:sp>
    </p:spTree>
    <p:extLst>
      <p:ext uri="{BB962C8B-B14F-4D97-AF65-F5344CB8AC3E}">
        <p14:creationId xmlns:p14="http://schemas.microsoft.com/office/powerpoint/2010/main" val="22688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22969" y="2567275"/>
            <a:ext cx="4197841" cy="3300984"/>
            <a:chOff x="4698968" y="2567275"/>
            <a:chExt cx="4197841" cy="3300984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06" t="14132" r="64849" b="65159"/>
            <a:stretch/>
          </p:blipFill>
          <p:spPr bwMode="auto">
            <a:xfrm>
              <a:off x="4770579" y="3452407"/>
              <a:ext cx="1818469" cy="217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7" t="14132" r="64793" b="65159"/>
            <a:stretch/>
          </p:blipFill>
          <p:spPr bwMode="auto">
            <a:xfrm>
              <a:off x="6455573" y="3439349"/>
              <a:ext cx="2441236" cy="217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6458409" y="4070059"/>
              <a:ext cx="24384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… often used to give an impression of great and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unusual value in a trivial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context …</a:t>
              </a: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5" t="26368" r="45630" b="66240"/>
            <a:stretch/>
          </p:blipFill>
          <p:spPr bwMode="auto">
            <a:xfrm>
              <a:off x="4770579" y="2772768"/>
              <a:ext cx="3020060" cy="775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 bwMode="auto">
            <a:xfrm>
              <a:off x="4698968" y="2567275"/>
              <a:ext cx="4197841" cy="3300984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524000" y="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The WIMP “Miracle”</a:t>
            </a:r>
            <a:endParaRPr lang="en-US" sz="36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524000" y="84540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Cold thermal relic: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weak-scale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mass &amp; interactions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− </a:t>
            </a:r>
            <a:r>
              <a:rPr lang="en-US" sz="2400" dirty="0">
                <a:solidFill>
                  <a:srgbClr val="000000"/>
                </a:solidFill>
                <a:latin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)   WIMP (</a:t>
            </a:r>
            <a:r>
              <a:rPr lang="en-US" sz="2400" u="sng" dirty="0">
                <a:solidFill>
                  <a:srgbClr val="000000"/>
                </a:solidFill>
                <a:latin typeface="Arial" charset="0"/>
              </a:rPr>
              <a:t>W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eakly </a:t>
            </a:r>
            <a:r>
              <a:rPr lang="en-US" sz="2400" u="sng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nteracting </a:t>
            </a:r>
            <a:r>
              <a:rPr lang="en-US" sz="2400" u="sng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assive </a:t>
            </a:r>
            <a:r>
              <a:rPr lang="en-US" sz="2400" u="sng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article)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9633" y="1752600"/>
            <a:ext cx="5772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WIMPs are BSM, but not far BSM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71192" y="2567275"/>
            <a:ext cx="4204584" cy="3300984"/>
            <a:chOff x="247192" y="2567275"/>
            <a:chExt cx="4204584" cy="3300984"/>
          </a:xfrm>
        </p:grpSpPr>
        <p:sp>
          <p:nvSpPr>
            <p:cNvPr id="34817" name="Rectangle 1"/>
            <p:cNvSpPr>
              <a:spLocks noChangeArrowheads="1"/>
            </p:cNvSpPr>
            <p:nvPr/>
          </p:nvSpPr>
          <p:spPr bwMode="auto">
            <a:xfrm>
              <a:off x="330349" y="3445680"/>
              <a:ext cx="4121427" cy="2385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		       </a:t>
              </a: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mir·a·cle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		      \ˈmir-i-kəl \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		           </a:t>
              </a:r>
              <a:r>
                <a:rPr lang="en-US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noun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		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: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an extraordinary event manifesting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     divine intervention in human affairs</a:t>
              </a:r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656" y="2870539"/>
              <a:ext cx="1736801" cy="2146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247192" y="2567275"/>
              <a:ext cx="4197841" cy="3300984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97452" y="2588704"/>
            <a:ext cx="4197096" cy="3249669"/>
            <a:chOff x="4721002" y="2106685"/>
            <a:chExt cx="4197096" cy="3249669"/>
          </a:xfrm>
        </p:grpSpPr>
        <p:grpSp>
          <p:nvGrpSpPr>
            <p:cNvPr id="16" name="Group 15"/>
            <p:cNvGrpSpPr/>
            <p:nvPr/>
          </p:nvGrpSpPr>
          <p:grpSpPr>
            <a:xfrm>
              <a:off x="4721002" y="2106685"/>
              <a:ext cx="4197096" cy="3249669"/>
              <a:chOff x="4721002" y="2106685"/>
              <a:chExt cx="4197096" cy="3249669"/>
            </a:xfrm>
          </p:grpSpPr>
          <p:pic>
            <p:nvPicPr>
              <p:cNvPr id="18" name="Picture 2" descr="http://cnx.org/content/m19363/latest/30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1002" y="2106685"/>
                <a:ext cx="4197096" cy="324966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497524" y="4747216"/>
                <a:ext cx="26500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I think you should be more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explicit here in step two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3382347">
              <a:off x="8131655" y="3709543"/>
              <a:ext cx="982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S. Harris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00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odr">
  <a:themeElements>
    <a:clrScheme name="1_cod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d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1_cod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61384</TotalTime>
  <Words>2264</Words>
  <Application>Microsoft Office PowerPoint</Application>
  <PresentationFormat>Widescreen</PresentationFormat>
  <Paragraphs>392</Paragraphs>
  <Slides>28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Office Theme</vt:lpstr>
      <vt:lpstr>2_Office Theme</vt:lpstr>
      <vt:lpstr>3_Office Theme</vt:lpstr>
      <vt:lpstr>3_Blank Presentation</vt:lpstr>
      <vt:lpstr>9_Blank Presentation</vt:lpstr>
      <vt:lpstr>1_codr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W. (Rocky) Kolb</dc:creator>
  <cp:lastModifiedBy>Edward W. (Rocky) Kolb</cp:lastModifiedBy>
  <cp:revision>136</cp:revision>
  <cp:lastPrinted>2024-09-11T08:12:19Z</cp:lastPrinted>
  <dcterms:created xsi:type="dcterms:W3CDTF">2022-06-13T19:06:37Z</dcterms:created>
  <dcterms:modified xsi:type="dcterms:W3CDTF">2025-08-14T00:13:22Z</dcterms:modified>
</cp:coreProperties>
</file>