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25" r:id="rId3"/>
    <p:sldId id="314" r:id="rId4"/>
    <p:sldId id="332" r:id="rId5"/>
    <p:sldId id="333" r:id="rId6"/>
    <p:sldId id="334" r:id="rId7"/>
    <p:sldId id="335" r:id="rId8"/>
    <p:sldId id="324" r:id="rId9"/>
    <p:sldId id="275" r:id="rId10"/>
    <p:sldId id="276" r:id="rId11"/>
    <p:sldId id="312" r:id="rId12"/>
    <p:sldId id="278" r:id="rId13"/>
    <p:sldId id="259" r:id="rId14"/>
    <p:sldId id="342" r:id="rId15"/>
    <p:sldId id="279" r:id="rId16"/>
    <p:sldId id="337" r:id="rId17"/>
    <p:sldId id="338" r:id="rId18"/>
    <p:sldId id="280" r:id="rId19"/>
    <p:sldId id="281" r:id="rId20"/>
    <p:sldId id="336" r:id="rId21"/>
    <p:sldId id="284" r:id="rId22"/>
    <p:sldId id="283" r:id="rId23"/>
    <p:sldId id="311" r:id="rId24"/>
    <p:sldId id="328" r:id="rId25"/>
    <p:sldId id="326" r:id="rId26"/>
    <p:sldId id="329" r:id="rId27"/>
    <p:sldId id="343" r:id="rId28"/>
    <p:sldId id="274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82" autoAdjust="0"/>
    <p:restoredTop sz="94660"/>
  </p:normalViewPr>
  <p:slideViewPr>
    <p:cSldViewPr snapToGrid="0" showGuides="1">
      <p:cViewPr>
        <p:scale>
          <a:sx n="61" d="100"/>
          <a:sy n="61" d="100"/>
        </p:scale>
        <p:origin x="-3520" y="-2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4773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xmlns="" id="{8AF70A90-CA7E-49EB-AB17-C37FEDD075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5A7711EA-1FBE-4E98-9D43-C2D65C45D0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ABEA4-9216-4FDF-AAE1-D8632908A8EC}" type="datetimeFigureOut">
              <a:rPr lang="de-CH" smtClean="0"/>
              <a:t>12/08/25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2CCD3C8-8930-4E0E-A891-B770724F2B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A7798FB5-86BC-42DA-9D05-F96D484814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85DCD-866D-47AE-A236-118539F5337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3227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A90D-FE7E-41AF-B03D-808D82937CB9}" type="datetimeFigureOut">
              <a:rPr lang="de-CH" smtClean="0"/>
              <a:t>12/08/25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5DDFD-030C-4D5A-B33E-3A7E7538D2B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4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xmlns="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3312000"/>
          </a:xfrm>
          <a:solidFill>
            <a:schemeClr val="accent1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xmlns="" id="{C3C296D1-2CD0-479F-A866-6EC741D229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EE41BE31-9613-4103-99FF-7DCFF643B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4"/>
            <a:ext cx="4680000" cy="144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DE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xmlns="" id="{EDEB298C-798E-4D73-9DD6-F896C06530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429338104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pos="3840" userDrawn="1">
          <p15:clr>
            <a:srgbClr val="FBAE40"/>
          </p15:clr>
        </p15:guide>
        <p15:guide id="3" orient="horz" pos="640" userDrawn="1">
          <p15:clr>
            <a:srgbClr val="FBAE40"/>
          </p15:clr>
        </p15:guide>
        <p15:guide id="4" orient="horz" pos="3952" userDrawn="1">
          <p15:clr>
            <a:srgbClr val="FBAE40"/>
          </p15:clr>
        </p15:guide>
        <p15:guide id="5" pos="61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Swiss cosmology days</a:t>
            </a:r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xmlns="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1412874"/>
            <a:ext cx="10728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picture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94385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Swiss cosmology days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xmlns="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260350"/>
            <a:ext cx="10728000" cy="6012524"/>
          </a:xfrm>
        </p:spPr>
        <p:txBody>
          <a:bodyPr tIns="21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842048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163" y="1412875"/>
            <a:ext cx="5256000" cy="4860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Swiss cosmology days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xmlns="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040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99639478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5121800"/>
            <a:ext cx="5255999" cy="1152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Swiss cosmology days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xmlns="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xmlns="" id="{1AAB6914-2518-430D-BF4C-14EA51B614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4162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xmlns="" id="{5092EEFB-079B-4C38-A665-E52B9837601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04162" y="5121800"/>
            <a:ext cx="5256001" cy="1152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0857507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4166439"/>
            <a:ext cx="10728327" cy="2124401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Swiss cosmology days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xmlns="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xmlns="" id="{36793346-BF6B-42A8-ADE0-3AA3DC3B23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40162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xmlns="" id="{FE637F68-618E-43EB-B240-4BFA26852F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5999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25298895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"/>
          </a:xfrm>
        </p:spPr>
        <p:txBody>
          <a:bodyPr/>
          <a:lstStyle>
            <a:lvl1pPr marL="0" indent="0">
              <a:buNone/>
              <a:defRPr b="1"/>
            </a:lvl1pPr>
            <a:lvl2pPr marL="266700" indent="0">
              <a:buNone/>
              <a:defRPr b="1"/>
            </a:lvl2pPr>
            <a:lvl3pPr marL="538163" indent="0">
              <a:buNone/>
              <a:defRPr b="1"/>
            </a:lvl3pPr>
            <a:lvl4pPr marL="804862" indent="0">
              <a:buNone/>
              <a:defRPr b="1"/>
            </a:lvl4pPr>
            <a:lvl5pPr marL="1076325" indent="0">
              <a:buNone/>
              <a:defRPr b="1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Swiss cosmology days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9" name="Tabellenplatzhalter 8">
            <a:extLst>
              <a:ext uri="{FF2B5EF4-FFF2-40B4-BE49-F238E27FC236}">
                <a16:creationId xmlns:a16="http://schemas.microsoft.com/office/drawing/2014/main" xmlns="" id="{A1D947E6-CC00-458E-BDE1-B0877E30333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31838" y="2061398"/>
            <a:ext cx="10728325" cy="4212401"/>
          </a:xfrm>
        </p:spPr>
        <p:txBody>
          <a:bodyPr tIns="1260000"/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r>
              <a:rPr lang="en-GB" noProof="0"/>
              <a:t>Click icon to add table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92866131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2">
            <a:extLst>
              <a:ext uri="{FF2B5EF4-FFF2-40B4-BE49-F238E27FC236}">
                <a16:creationId xmlns:a16="http://schemas.microsoft.com/office/drawing/2014/main" xmlns="" id="{394B20FF-3667-40DF-92A1-C6CF3BBC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2135492"/>
            <a:ext cx="10728325" cy="396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540000" indent="0">
              <a:buNone/>
              <a:defRPr>
                <a:solidFill>
                  <a:schemeClr val="bg1"/>
                </a:solidFill>
              </a:defRPr>
            </a:lvl3pPr>
            <a:lvl4pPr marL="808537" indent="0">
              <a:buNone/>
              <a:defRPr>
                <a:solidFill>
                  <a:schemeClr val="bg1"/>
                </a:solidFill>
              </a:defRPr>
            </a:lvl4pPr>
            <a:lvl5pPr marL="108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xmlns="" id="{794484F1-3B7F-46CE-AD0B-2310A557A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xmlns="" id="{F900572E-A73E-42BE-96FA-38ADC4E79F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7033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698">
          <p15:clr>
            <a:srgbClr val="FBAE40"/>
          </p15:clr>
        </p15:guide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82AE26-6869-7032-7B7C-DE1A5C8E9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0121A-AC32-2889-979B-D1EFB50CE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2FC358-ACC2-F838-8386-A5E8ED93E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E99121-1352-0E4E-8D15-89E12993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Swiss cosmology days</a:t>
            </a: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871982-C014-E5DB-A03F-3F9DF9735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1351-F2DB-2C47-9FB0-D602903800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9338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" smtClean="0"/>
              <a:pPr/>
              <a:t>‹#›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383542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xmlns="" id="{8A01615F-450E-43D0-B554-DA3FBD48DF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0" tIns="0" rIns="5580000"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000" y="2957494"/>
            <a:ext cx="5688000" cy="2268000"/>
          </a:xfrm>
          <a:solidFill>
            <a:schemeClr val="accent6"/>
          </a:solidFill>
        </p:spPr>
        <p:txBody>
          <a:bodyPr lIns="324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xmlns="" id="{003A487C-8977-4264-A8A1-D6C1DB6046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5210" y="4639666"/>
            <a:ext cx="4320000" cy="46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xmlns="" id="{E91D3734-CD8F-4F94-A813-570EF31C47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xmlns="" id="{547D2927-4A99-4714-8EBA-F773EAA26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10024114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62D94F76-218E-49F2-87F8-05982912ED18}"/>
              </a:ext>
            </a:extLst>
          </p:cNvPr>
          <p:cNvSpPr/>
          <p:nvPr userDrawn="1"/>
        </p:nvSpPr>
        <p:spPr>
          <a:xfrm>
            <a:off x="731838" y="1016000"/>
            <a:ext cx="10728325" cy="5257800"/>
          </a:xfrm>
          <a:prstGeom prst="rect">
            <a:avLst/>
          </a:prstGeom>
          <a:solidFill>
            <a:srgbClr val="8E6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940405"/>
            <a:ext cx="10188000" cy="3960000"/>
          </a:xfrm>
          <a:solidFill>
            <a:schemeClr val="accent3"/>
          </a:solidFill>
          <a:ln>
            <a:noFill/>
          </a:ln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xmlns="" id="{0503E57F-F89F-431B-8D38-7CC97B7C2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4217884"/>
            <a:ext cx="8640000" cy="144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xmlns="" id="{1BEB6197-C509-4752-B57E-CEE955F5D9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xmlns="" id="{4ADF7DEC-21BD-45CA-9E91-B9F58A69F6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392406949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1016000"/>
            <a:ext cx="10728326" cy="5256000"/>
          </a:xfrm>
          <a:solidFill>
            <a:schemeClr val="accent6"/>
          </a:solidFill>
          <a:ln>
            <a:noFill/>
          </a:ln>
        </p:spPr>
        <p:txBody>
          <a:bodyPr lIns="324000" tIns="11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xmlns="" id="{5FCAD79B-EF47-46A0-9575-229F3DAA7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5" y="4575276"/>
            <a:ext cx="10044000" cy="144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xmlns="" id="{72236FC6-C8FF-43C1-86B9-BF11234592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xmlns="" id="{789A3267-E086-4EC3-A0BB-F8ECD01A5C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73253206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 – Uni Zür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xmlns="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3312000"/>
          </a:xfrm>
          <a:solidFill>
            <a:schemeClr val="accent2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793E2EDD-B19F-478D-BB03-AD55EC1E8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27672" y="228020"/>
            <a:ext cx="3679200" cy="552508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xmlns="" id="{D364BCB8-820F-4C3A-BA37-7048A4C8D4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44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xmlns="" id="{A73913C2-8DFE-4F15-B2DB-2A6D5C2670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xmlns="" id="{791A1AD7-DB7D-4C75-BEFB-EB6D34D3B2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278925752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39750" indent="-539750">
              <a:buFont typeface="+mj-lt"/>
              <a:buAutoNum type="arabicPeriod"/>
              <a:defRPr/>
            </a:lvl1pPr>
            <a:lvl2pPr marL="1079500" indent="-539750">
              <a:buFont typeface="+mj-lt"/>
              <a:buAutoNum type="arabicPeriod"/>
              <a:defRPr/>
            </a:lvl2pPr>
            <a:lvl3pPr marL="1612900" indent="-533400">
              <a:buFont typeface="+mj-lt"/>
              <a:buAutoNum type="arabicPeriod"/>
              <a:defRPr/>
            </a:lvl3pPr>
            <a:lvl4pPr marL="2152650" indent="-539750">
              <a:buFont typeface="+mj-lt"/>
              <a:buAutoNum type="arabicPeriod"/>
              <a:defRPr/>
            </a:lvl4pPr>
            <a:lvl5pPr marL="2692400" indent="-539750">
              <a:buFont typeface="+mj-lt"/>
              <a:buAutoNum type="arabicPeriod"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noProof="0" dirty="0" err="1"/>
              <a:t>Recontres</a:t>
            </a:r>
            <a:r>
              <a:rPr lang="de-CH" noProof="0" dirty="0"/>
              <a:t> du Vietnam</a:t>
            </a:r>
          </a:p>
          <a:p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9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Swiss cosmology days</a:t>
            </a:r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53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uss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Swiss cosmology days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xmlns="" id="{2F6D94FA-21C6-4AE0-AA4F-3A077810E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6" y="5570135"/>
            <a:ext cx="5364164" cy="721233"/>
          </a:xfrm>
        </p:spPr>
        <p:txBody>
          <a:bodyPr anchor="b" anchorCtr="0"/>
          <a:lstStyle>
            <a:lvl1pPr marL="179388" indent="-179388">
              <a:spcBef>
                <a:spcPts val="0"/>
              </a:spcBef>
              <a:buFont typeface="+mj-lt"/>
              <a:buAutoNum type="arabicPeriod"/>
              <a:defRPr sz="800"/>
            </a:lvl1pPr>
            <a:lvl2pPr marL="266700" indent="0">
              <a:buNone/>
              <a:defRPr sz="800"/>
            </a:lvl2pPr>
            <a:lvl3pPr marL="538163" indent="0">
              <a:buNone/>
              <a:defRPr sz="800"/>
            </a:lvl3pPr>
            <a:lvl4pPr marL="804862" indent="0">
              <a:buNone/>
              <a:defRPr sz="800"/>
            </a:lvl4pPr>
            <a:lvl5pPr marL="1076325" indent="0">
              <a:buNone/>
              <a:defRPr sz="80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00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224781"/>
            <a:ext cx="10728325" cy="1260000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Swiss cosmology days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‹#›</a:t>
            </a:fld>
            <a:endParaRPr lang="de-CH" noProof="0"/>
          </a:p>
        </p:txBody>
      </p:sp>
      <p:grpSp>
        <p:nvGrpSpPr>
          <p:cNvPr id="10" name="Grafik 6">
            <a:extLst>
              <a:ext uri="{FF2B5EF4-FFF2-40B4-BE49-F238E27FC236}">
                <a16:creationId xmlns:a16="http://schemas.microsoft.com/office/drawing/2014/main" xmlns="" id="{7F7C476A-2849-4D68-9FA2-3A5CFC13C833}"/>
              </a:ext>
            </a:extLst>
          </p:cNvPr>
          <p:cNvGrpSpPr/>
          <p:nvPr/>
        </p:nvGrpSpPr>
        <p:grpSpPr>
          <a:xfrm>
            <a:off x="731837" y="6507088"/>
            <a:ext cx="984462" cy="162000"/>
            <a:chOff x="731837" y="6507088"/>
            <a:chExt cx="984462" cy="162000"/>
          </a:xfrm>
          <a:solidFill>
            <a:schemeClr val="bg1"/>
          </a:solidFill>
        </p:grpSpPr>
        <p:grpSp>
          <p:nvGrpSpPr>
            <p:cNvPr id="12" name="Grafik 6">
              <a:extLst>
                <a:ext uri="{FF2B5EF4-FFF2-40B4-BE49-F238E27FC236}">
                  <a16:creationId xmlns:a16="http://schemas.microsoft.com/office/drawing/2014/main" xmlns="" id="{7F7C476A-2849-4D68-9FA2-3A5CFC13C833}"/>
                </a:ext>
              </a:extLst>
            </p:cNvPr>
            <p:cNvGrpSpPr/>
            <p:nvPr/>
          </p:nvGrpSpPr>
          <p:grpSpPr>
            <a:xfrm>
              <a:off x="1266489" y="6555186"/>
              <a:ext cx="197463" cy="110963"/>
              <a:chOff x="1266489" y="6555186"/>
              <a:chExt cx="197463" cy="110963"/>
            </a:xfrm>
            <a:grpFill/>
          </p:grpSpPr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xmlns="" id="{18BB0752-F87C-44D9-A9A5-97AF1DEDA1AE}"/>
                  </a:ext>
                </a:extLst>
              </p:cNvPr>
              <p:cNvSpPr/>
              <p:nvPr/>
            </p:nvSpPr>
            <p:spPr>
              <a:xfrm>
                <a:off x="1266489" y="6556934"/>
                <a:ext cx="95902" cy="109216"/>
              </a:xfrm>
              <a:custGeom>
                <a:avLst/>
                <a:gdLst>
                  <a:gd name="connsiteX0" fmla="*/ 66742 w 95902"/>
                  <a:gd name="connsiteY0" fmla="*/ 65797 h 109216"/>
                  <a:gd name="connsiteX1" fmla="*/ 35339 w 95902"/>
                  <a:gd name="connsiteY1" fmla="*/ 95082 h 109216"/>
                  <a:gd name="connsiteX2" fmla="*/ 15953 w 95902"/>
                  <a:gd name="connsiteY2" fmla="*/ 79537 h 109216"/>
                  <a:gd name="connsiteX3" fmla="*/ 15899 w 95902"/>
                  <a:gd name="connsiteY3" fmla="*/ 76265 h 109216"/>
                  <a:gd name="connsiteX4" fmla="*/ 16896 w 95902"/>
                  <a:gd name="connsiteY4" fmla="*/ 66295 h 109216"/>
                  <a:gd name="connsiteX5" fmla="*/ 30230 w 95902"/>
                  <a:gd name="connsiteY5" fmla="*/ 0 h 109216"/>
                  <a:gd name="connsiteX6" fmla="*/ 30230 w 95902"/>
                  <a:gd name="connsiteY6" fmla="*/ 0 h 109216"/>
                  <a:gd name="connsiteX7" fmla="*/ 14528 w 95902"/>
                  <a:gd name="connsiteY7" fmla="*/ 0 h 109216"/>
                  <a:gd name="connsiteX8" fmla="*/ 1194 w 95902"/>
                  <a:gd name="connsiteY8" fmla="*/ 67791 h 109216"/>
                  <a:gd name="connsiteX9" fmla="*/ 1194 w 95902"/>
                  <a:gd name="connsiteY9" fmla="*/ 68788 h 109216"/>
                  <a:gd name="connsiteX10" fmla="*/ 73 w 95902"/>
                  <a:gd name="connsiteY10" fmla="*/ 78508 h 109216"/>
                  <a:gd name="connsiteX11" fmla="*/ 26638 w 95902"/>
                  <a:gd name="connsiteY11" fmla="*/ 109122 h 109216"/>
                  <a:gd name="connsiteX12" fmla="*/ 29980 w 95902"/>
                  <a:gd name="connsiteY12" fmla="*/ 109163 h 109216"/>
                  <a:gd name="connsiteX13" fmla="*/ 61384 w 95902"/>
                  <a:gd name="connsiteY13" fmla="*/ 96702 h 109216"/>
                  <a:gd name="connsiteX14" fmla="*/ 59265 w 95902"/>
                  <a:gd name="connsiteY14" fmla="*/ 107917 h 109216"/>
                  <a:gd name="connsiteX15" fmla="*/ 59265 w 95902"/>
                  <a:gd name="connsiteY15" fmla="*/ 107917 h 109216"/>
                  <a:gd name="connsiteX16" fmla="*/ 74842 w 95902"/>
                  <a:gd name="connsiteY16" fmla="*/ 107917 h 109216"/>
                  <a:gd name="connsiteX17" fmla="*/ 95902 w 95902"/>
                  <a:gd name="connsiteY17" fmla="*/ 0 h 109216"/>
                  <a:gd name="connsiteX18" fmla="*/ 95902 w 95902"/>
                  <a:gd name="connsiteY18" fmla="*/ 0 h 109216"/>
                  <a:gd name="connsiteX19" fmla="*/ 79951 w 95902"/>
                  <a:gd name="connsiteY19" fmla="*/ 0 h 10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5902" h="109216">
                    <a:moveTo>
                      <a:pt x="66742" y="65797"/>
                    </a:moveTo>
                    <a:cubicBezTo>
                      <a:pt x="65228" y="82115"/>
                      <a:pt x="51723" y="94709"/>
                      <a:pt x="35339" y="95082"/>
                    </a:cubicBezTo>
                    <a:cubicBezTo>
                      <a:pt x="25692" y="96142"/>
                      <a:pt x="17013" y="89183"/>
                      <a:pt x="15953" y="79537"/>
                    </a:cubicBezTo>
                    <a:cubicBezTo>
                      <a:pt x="15833" y="78450"/>
                      <a:pt x="15814" y="77355"/>
                      <a:pt x="15899" y="76265"/>
                    </a:cubicBezTo>
                    <a:cubicBezTo>
                      <a:pt x="15976" y="72921"/>
                      <a:pt x="16309" y="69588"/>
                      <a:pt x="16896" y="66295"/>
                    </a:cubicBezTo>
                    <a:lnTo>
                      <a:pt x="30230" y="0"/>
                    </a:lnTo>
                    <a:lnTo>
                      <a:pt x="30230" y="0"/>
                    </a:lnTo>
                    <a:lnTo>
                      <a:pt x="14528" y="0"/>
                    </a:lnTo>
                    <a:lnTo>
                      <a:pt x="1194" y="67791"/>
                    </a:lnTo>
                    <a:lnTo>
                      <a:pt x="1194" y="68788"/>
                    </a:lnTo>
                    <a:cubicBezTo>
                      <a:pt x="472" y="71978"/>
                      <a:pt x="95" y="75237"/>
                      <a:pt x="73" y="78508"/>
                    </a:cubicBezTo>
                    <a:cubicBezTo>
                      <a:pt x="-1045" y="94298"/>
                      <a:pt x="10848" y="108004"/>
                      <a:pt x="26638" y="109122"/>
                    </a:cubicBezTo>
                    <a:cubicBezTo>
                      <a:pt x="27751" y="109200"/>
                      <a:pt x="28866" y="109214"/>
                      <a:pt x="29980" y="109163"/>
                    </a:cubicBezTo>
                    <a:cubicBezTo>
                      <a:pt x="41760" y="109765"/>
                      <a:pt x="53221" y="105218"/>
                      <a:pt x="61384" y="96702"/>
                    </a:cubicBezTo>
                    <a:lnTo>
                      <a:pt x="59265" y="107917"/>
                    </a:lnTo>
                    <a:lnTo>
                      <a:pt x="59265" y="107917"/>
                    </a:lnTo>
                    <a:lnTo>
                      <a:pt x="74842" y="107917"/>
                    </a:lnTo>
                    <a:lnTo>
                      <a:pt x="95902" y="0"/>
                    </a:lnTo>
                    <a:lnTo>
                      <a:pt x="95902" y="0"/>
                    </a:lnTo>
                    <a:lnTo>
                      <a:pt x="79951" y="0"/>
                    </a:lnTo>
                    <a:close/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xmlns="" id="{ED44DE23-7081-4AC9-BF06-502BEC71C004}"/>
                  </a:ext>
                </a:extLst>
              </p:cNvPr>
              <p:cNvSpPr/>
              <p:nvPr/>
            </p:nvSpPr>
            <p:spPr>
              <a:xfrm>
                <a:off x="1376472" y="6555186"/>
                <a:ext cx="87480" cy="109664"/>
              </a:xfrm>
              <a:custGeom>
                <a:avLst/>
                <a:gdLst>
                  <a:gd name="connsiteX0" fmla="*/ 64302 w 87480"/>
                  <a:gd name="connsiteY0" fmla="*/ 3 h 109664"/>
                  <a:gd name="connsiteX1" fmla="*/ 34518 w 87480"/>
                  <a:gd name="connsiteY1" fmla="*/ 14209 h 109664"/>
                  <a:gd name="connsiteX2" fmla="*/ 36886 w 87480"/>
                  <a:gd name="connsiteY2" fmla="*/ 1747 h 109664"/>
                  <a:gd name="connsiteX3" fmla="*/ 36886 w 87480"/>
                  <a:gd name="connsiteY3" fmla="*/ 1747 h 109664"/>
                  <a:gd name="connsiteX4" fmla="*/ 21434 w 87480"/>
                  <a:gd name="connsiteY4" fmla="*/ 1747 h 109664"/>
                  <a:gd name="connsiteX5" fmla="*/ 0 w 87480"/>
                  <a:gd name="connsiteY5" fmla="*/ 109664 h 109664"/>
                  <a:gd name="connsiteX6" fmla="*/ 0 w 87480"/>
                  <a:gd name="connsiteY6" fmla="*/ 109664 h 109664"/>
                  <a:gd name="connsiteX7" fmla="*/ 15826 w 87480"/>
                  <a:gd name="connsiteY7" fmla="*/ 109664 h 109664"/>
                  <a:gd name="connsiteX8" fmla="*/ 28288 w 87480"/>
                  <a:gd name="connsiteY8" fmla="*/ 43493 h 109664"/>
                  <a:gd name="connsiteX9" fmla="*/ 59940 w 87480"/>
                  <a:gd name="connsiteY9" fmla="*/ 14209 h 109664"/>
                  <a:gd name="connsiteX10" fmla="*/ 75019 w 87480"/>
                  <a:gd name="connsiteY10" fmla="*/ 21810 h 109664"/>
                  <a:gd name="connsiteX11" fmla="*/ 75019 w 87480"/>
                  <a:gd name="connsiteY11" fmla="*/ 21810 h 109664"/>
                  <a:gd name="connsiteX12" fmla="*/ 87480 w 87480"/>
                  <a:gd name="connsiteY12" fmla="*/ 10346 h 109664"/>
                  <a:gd name="connsiteX13" fmla="*/ 87480 w 87480"/>
                  <a:gd name="connsiteY13" fmla="*/ 10346 h 109664"/>
                  <a:gd name="connsiteX14" fmla="*/ 63928 w 87480"/>
                  <a:gd name="connsiteY14" fmla="*/ 252 h 10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7480" h="109664">
                    <a:moveTo>
                      <a:pt x="64302" y="3"/>
                    </a:moveTo>
                    <a:cubicBezTo>
                      <a:pt x="52709" y="-136"/>
                      <a:pt x="41706" y="5111"/>
                      <a:pt x="34518" y="14209"/>
                    </a:cubicBezTo>
                    <a:lnTo>
                      <a:pt x="36886" y="1747"/>
                    </a:lnTo>
                    <a:lnTo>
                      <a:pt x="36886" y="1747"/>
                    </a:lnTo>
                    <a:lnTo>
                      <a:pt x="21434" y="1747"/>
                    </a:lnTo>
                    <a:lnTo>
                      <a:pt x="0" y="109664"/>
                    </a:lnTo>
                    <a:lnTo>
                      <a:pt x="0" y="109664"/>
                    </a:lnTo>
                    <a:lnTo>
                      <a:pt x="15826" y="109664"/>
                    </a:lnTo>
                    <a:lnTo>
                      <a:pt x="28288" y="43493"/>
                    </a:lnTo>
                    <a:cubicBezTo>
                      <a:pt x="30515" y="27438"/>
                      <a:pt x="43760" y="15183"/>
                      <a:pt x="59940" y="14209"/>
                    </a:cubicBezTo>
                    <a:cubicBezTo>
                      <a:pt x="65919" y="14072"/>
                      <a:pt x="71573" y="16922"/>
                      <a:pt x="75019" y="21810"/>
                    </a:cubicBezTo>
                    <a:lnTo>
                      <a:pt x="75019" y="21810"/>
                    </a:lnTo>
                    <a:lnTo>
                      <a:pt x="87480" y="10346"/>
                    </a:lnTo>
                    <a:lnTo>
                      <a:pt x="87480" y="10346"/>
                    </a:lnTo>
                    <a:cubicBezTo>
                      <a:pt x="81552" y="3603"/>
                      <a:pt x="72899" y="-105"/>
                      <a:pt x="63928" y="2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xmlns="" id="{18C24FD2-AEE2-43CA-8EB3-8E646C2E5E46}"/>
                </a:ext>
              </a:extLst>
            </p:cNvPr>
            <p:cNvSpPr/>
            <p:nvPr/>
          </p:nvSpPr>
          <p:spPr>
            <a:xfrm>
              <a:off x="1159517" y="6556560"/>
              <a:ext cx="96452" cy="108166"/>
            </a:xfrm>
            <a:custGeom>
              <a:avLst/>
              <a:gdLst>
                <a:gd name="connsiteX0" fmla="*/ 23303 w 96452"/>
                <a:gd name="connsiteY0" fmla="*/ 0 h 108166"/>
                <a:gd name="connsiteX1" fmla="*/ 20562 w 96452"/>
                <a:gd name="connsiteY1" fmla="*/ 13708 h 108166"/>
                <a:gd name="connsiteX2" fmla="*/ 20562 w 96452"/>
                <a:gd name="connsiteY2" fmla="*/ 13957 h 108166"/>
                <a:gd name="connsiteX3" fmla="*/ 74271 w 96452"/>
                <a:gd name="connsiteY3" fmla="*/ 13957 h 108166"/>
                <a:gd name="connsiteX4" fmla="*/ 2742 w 96452"/>
                <a:gd name="connsiteY4" fmla="*/ 94957 h 108166"/>
                <a:gd name="connsiteX5" fmla="*/ 2617 w 96452"/>
                <a:gd name="connsiteY5" fmla="*/ 94957 h 108166"/>
                <a:gd name="connsiteX6" fmla="*/ 0 w 96452"/>
                <a:gd name="connsiteY6" fmla="*/ 108166 h 108166"/>
                <a:gd name="connsiteX7" fmla="*/ 76265 w 96452"/>
                <a:gd name="connsiteY7" fmla="*/ 108166 h 108166"/>
                <a:gd name="connsiteX8" fmla="*/ 79006 w 96452"/>
                <a:gd name="connsiteY8" fmla="*/ 94209 h 108166"/>
                <a:gd name="connsiteX9" fmla="*/ 21932 w 96452"/>
                <a:gd name="connsiteY9" fmla="*/ 94209 h 108166"/>
                <a:gd name="connsiteX10" fmla="*/ 93835 w 96452"/>
                <a:gd name="connsiteY10" fmla="*/ 13209 h 108166"/>
                <a:gd name="connsiteX11" fmla="*/ 93835 w 96452"/>
                <a:gd name="connsiteY11" fmla="*/ 13209 h 108166"/>
                <a:gd name="connsiteX12" fmla="*/ 96452 w 96452"/>
                <a:gd name="connsiteY12" fmla="*/ 0 h 108166"/>
                <a:gd name="connsiteX13" fmla="*/ 23303 w 96452"/>
                <a:gd name="connsiteY13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452" h="108166">
                  <a:moveTo>
                    <a:pt x="23303" y="0"/>
                  </a:moveTo>
                  <a:lnTo>
                    <a:pt x="20562" y="13708"/>
                  </a:lnTo>
                  <a:lnTo>
                    <a:pt x="20562" y="13957"/>
                  </a:lnTo>
                  <a:lnTo>
                    <a:pt x="74271" y="13957"/>
                  </a:lnTo>
                  <a:lnTo>
                    <a:pt x="2742" y="94957"/>
                  </a:lnTo>
                  <a:lnTo>
                    <a:pt x="2617" y="94957"/>
                  </a:lnTo>
                  <a:lnTo>
                    <a:pt x="0" y="108166"/>
                  </a:lnTo>
                  <a:lnTo>
                    <a:pt x="76265" y="108166"/>
                  </a:lnTo>
                  <a:lnTo>
                    <a:pt x="79006" y="94209"/>
                  </a:lnTo>
                  <a:lnTo>
                    <a:pt x="21932" y="94209"/>
                  </a:lnTo>
                  <a:lnTo>
                    <a:pt x="93835" y="13209"/>
                  </a:lnTo>
                  <a:lnTo>
                    <a:pt x="93835" y="13209"/>
                  </a:lnTo>
                  <a:lnTo>
                    <a:pt x="96452" y="0"/>
                  </a:lnTo>
                  <a:lnTo>
                    <a:pt x="2330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xmlns="" id="{AEE7F6F4-4D2C-45B3-A061-9606B2BD36A7}"/>
                </a:ext>
              </a:extLst>
            </p:cNvPr>
            <p:cNvSpPr/>
            <p:nvPr/>
          </p:nvSpPr>
          <p:spPr>
            <a:xfrm>
              <a:off x="1466445" y="6556560"/>
              <a:ext cx="37259" cy="108166"/>
            </a:xfrm>
            <a:custGeom>
              <a:avLst/>
              <a:gdLst>
                <a:gd name="connsiteX0" fmla="*/ 21683 w 37259"/>
                <a:gd name="connsiteY0" fmla="*/ 0 h 108166"/>
                <a:gd name="connsiteX1" fmla="*/ 0 w 37259"/>
                <a:gd name="connsiteY1" fmla="*/ 107917 h 108166"/>
                <a:gd name="connsiteX2" fmla="*/ 0 w 37259"/>
                <a:gd name="connsiteY2" fmla="*/ 108166 h 108166"/>
                <a:gd name="connsiteX3" fmla="*/ 15702 w 37259"/>
                <a:gd name="connsiteY3" fmla="*/ 108166 h 108166"/>
                <a:gd name="connsiteX4" fmla="*/ 37260 w 37259"/>
                <a:gd name="connsiteY4" fmla="*/ 0 h 108166"/>
                <a:gd name="connsiteX5" fmla="*/ 21683 w 37259"/>
                <a:gd name="connsiteY5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59" h="108166">
                  <a:moveTo>
                    <a:pt x="21683" y="0"/>
                  </a:moveTo>
                  <a:lnTo>
                    <a:pt x="0" y="107917"/>
                  </a:lnTo>
                  <a:lnTo>
                    <a:pt x="0" y="108166"/>
                  </a:lnTo>
                  <a:lnTo>
                    <a:pt x="15702" y="108166"/>
                  </a:lnTo>
                  <a:lnTo>
                    <a:pt x="37260" y="0"/>
                  </a:lnTo>
                  <a:lnTo>
                    <a:pt x="2168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grpSp>
          <p:nvGrpSpPr>
            <p:cNvPr id="17" name="Grafik 6">
              <a:extLst>
                <a:ext uri="{FF2B5EF4-FFF2-40B4-BE49-F238E27FC236}">
                  <a16:creationId xmlns:a16="http://schemas.microsoft.com/office/drawing/2014/main" xmlns="" id="{7F7C476A-2849-4D68-9FA2-3A5CFC13C833}"/>
                </a:ext>
              </a:extLst>
            </p:cNvPr>
            <p:cNvGrpSpPr/>
            <p:nvPr/>
          </p:nvGrpSpPr>
          <p:grpSpPr>
            <a:xfrm>
              <a:off x="1518879" y="6507337"/>
              <a:ext cx="191395" cy="158803"/>
              <a:chOff x="1518879" y="6507337"/>
              <a:chExt cx="191395" cy="158803"/>
            </a:xfrm>
            <a:grpFill/>
          </p:grpSpPr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xmlns="" id="{B2186F78-5D28-4695-8B1C-5A3F1A53AAB3}"/>
                  </a:ext>
                </a:extLst>
              </p:cNvPr>
              <p:cNvSpPr/>
              <p:nvPr/>
            </p:nvSpPr>
            <p:spPr>
              <a:xfrm>
                <a:off x="1614114" y="6507337"/>
                <a:ext cx="96160" cy="157638"/>
              </a:xfrm>
              <a:custGeom>
                <a:avLst/>
                <a:gdLst>
                  <a:gd name="connsiteX0" fmla="*/ 66046 w 96160"/>
                  <a:gd name="connsiteY0" fmla="*/ 47852 h 157638"/>
                  <a:gd name="connsiteX1" fmla="*/ 35142 w 96160"/>
                  <a:gd name="connsiteY1" fmla="*/ 60314 h 157638"/>
                  <a:gd name="connsiteX2" fmla="*/ 47603 w 96160"/>
                  <a:gd name="connsiteY2" fmla="*/ 0 h 157638"/>
                  <a:gd name="connsiteX3" fmla="*/ 31652 w 96160"/>
                  <a:gd name="connsiteY3" fmla="*/ 0 h 157638"/>
                  <a:gd name="connsiteX4" fmla="*/ 0 w 96160"/>
                  <a:gd name="connsiteY4" fmla="*/ 157389 h 157638"/>
                  <a:gd name="connsiteX5" fmla="*/ 15701 w 96160"/>
                  <a:gd name="connsiteY5" fmla="*/ 157389 h 157638"/>
                  <a:gd name="connsiteX6" fmla="*/ 28911 w 96160"/>
                  <a:gd name="connsiteY6" fmla="*/ 91218 h 157638"/>
                  <a:gd name="connsiteX7" fmla="*/ 60563 w 96160"/>
                  <a:gd name="connsiteY7" fmla="*/ 62058 h 157638"/>
                  <a:gd name="connsiteX8" fmla="*/ 79837 w 96160"/>
                  <a:gd name="connsiteY8" fmla="*/ 77742 h 157638"/>
                  <a:gd name="connsiteX9" fmla="*/ 79878 w 96160"/>
                  <a:gd name="connsiteY9" fmla="*/ 80875 h 157638"/>
                  <a:gd name="connsiteX10" fmla="*/ 78757 w 96160"/>
                  <a:gd name="connsiteY10" fmla="*/ 90969 h 157638"/>
                  <a:gd name="connsiteX11" fmla="*/ 65423 w 96160"/>
                  <a:gd name="connsiteY11" fmla="*/ 157638 h 157638"/>
                  <a:gd name="connsiteX12" fmla="*/ 81125 w 96160"/>
                  <a:gd name="connsiteY12" fmla="*/ 157638 h 157638"/>
                  <a:gd name="connsiteX13" fmla="*/ 94957 w 96160"/>
                  <a:gd name="connsiteY13" fmla="*/ 89474 h 157638"/>
                  <a:gd name="connsiteX14" fmla="*/ 96078 w 96160"/>
                  <a:gd name="connsiteY14" fmla="*/ 78757 h 157638"/>
                  <a:gd name="connsiteX15" fmla="*/ 69522 w 96160"/>
                  <a:gd name="connsiteY15" fmla="*/ 47902 h 157638"/>
                  <a:gd name="connsiteX16" fmla="*/ 66046 w 96160"/>
                  <a:gd name="connsiteY16" fmla="*/ 47852 h 15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6160" h="157638">
                    <a:moveTo>
                      <a:pt x="66046" y="47852"/>
                    </a:moveTo>
                    <a:cubicBezTo>
                      <a:pt x="54431" y="47363"/>
                      <a:pt x="43168" y="51904"/>
                      <a:pt x="35142" y="60314"/>
                    </a:cubicBezTo>
                    <a:lnTo>
                      <a:pt x="47603" y="0"/>
                    </a:lnTo>
                    <a:lnTo>
                      <a:pt x="31652" y="0"/>
                    </a:lnTo>
                    <a:lnTo>
                      <a:pt x="0" y="157389"/>
                    </a:lnTo>
                    <a:lnTo>
                      <a:pt x="15701" y="157389"/>
                    </a:lnTo>
                    <a:lnTo>
                      <a:pt x="28911" y="91218"/>
                    </a:lnTo>
                    <a:cubicBezTo>
                      <a:pt x="30603" y="74910"/>
                      <a:pt x="44170" y="62411"/>
                      <a:pt x="60563" y="62058"/>
                    </a:cubicBezTo>
                    <a:cubicBezTo>
                      <a:pt x="70216" y="61067"/>
                      <a:pt x="78845" y="68088"/>
                      <a:pt x="79837" y="77742"/>
                    </a:cubicBezTo>
                    <a:cubicBezTo>
                      <a:pt x="79945" y="78783"/>
                      <a:pt x="79958" y="79832"/>
                      <a:pt x="79878" y="80875"/>
                    </a:cubicBezTo>
                    <a:cubicBezTo>
                      <a:pt x="79822" y="84268"/>
                      <a:pt x="79446" y="87647"/>
                      <a:pt x="78757" y="90969"/>
                    </a:cubicBezTo>
                    <a:lnTo>
                      <a:pt x="65423" y="157638"/>
                    </a:lnTo>
                    <a:lnTo>
                      <a:pt x="81125" y="157638"/>
                    </a:lnTo>
                    <a:lnTo>
                      <a:pt x="94957" y="89474"/>
                    </a:lnTo>
                    <a:cubicBezTo>
                      <a:pt x="95657" y="85943"/>
                      <a:pt x="96034" y="82356"/>
                      <a:pt x="96078" y="78757"/>
                    </a:cubicBezTo>
                    <a:cubicBezTo>
                      <a:pt x="97265" y="62903"/>
                      <a:pt x="85375" y="49089"/>
                      <a:pt x="69522" y="47902"/>
                    </a:cubicBezTo>
                    <a:cubicBezTo>
                      <a:pt x="68365" y="47815"/>
                      <a:pt x="67205" y="47799"/>
                      <a:pt x="66046" y="478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xmlns="" id="{1FE5475E-83C3-4BE3-BBF1-FAE9A6986B3F}"/>
                  </a:ext>
                </a:extLst>
              </p:cNvPr>
              <p:cNvSpPr/>
              <p:nvPr/>
            </p:nvSpPr>
            <p:spPr>
              <a:xfrm>
                <a:off x="1518879" y="6555189"/>
                <a:ext cx="87882" cy="110951"/>
              </a:xfrm>
              <a:custGeom>
                <a:avLst/>
                <a:gdLst>
                  <a:gd name="connsiteX0" fmla="*/ 56853 w 87882"/>
                  <a:gd name="connsiteY0" fmla="*/ 0 h 110951"/>
                  <a:gd name="connsiteX1" fmla="*/ 1649 w 87882"/>
                  <a:gd name="connsiteY1" fmla="*/ 55329 h 110951"/>
                  <a:gd name="connsiteX2" fmla="*/ 153 w 87882"/>
                  <a:gd name="connsiteY2" fmla="*/ 71903 h 110951"/>
                  <a:gd name="connsiteX3" fmla="*/ 32484 w 87882"/>
                  <a:gd name="connsiteY3" fmla="*/ 110801 h 110951"/>
                  <a:gd name="connsiteX4" fmla="*/ 37538 w 87882"/>
                  <a:gd name="connsiteY4" fmla="*/ 110908 h 110951"/>
                  <a:gd name="connsiteX5" fmla="*/ 73552 w 87882"/>
                  <a:gd name="connsiteY5" fmla="*/ 95705 h 110951"/>
                  <a:gd name="connsiteX6" fmla="*/ 73552 w 87882"/>
                  <a:gd name="connsiteY6" fmla="*/ 95705 h 110951"/>
                  <a:gd name="connsiteX7" fmla="*/ 64455 w 87882"/>
                  <a:gd name="connsiteY7" fmla="*/ 84614 h 110951"/>
                  <a:gd name="connsiteX8" fmla="*/ 64455 w 87882"/>
                  <a:gd name="connsiteY8" fmla="*/ 84614 h 110951"/>
                  <a:gd name="connsiteX9" fmla="*/ 64455 w 87882"/>
                  <a:gd name="connsiteY9" fmla="*/ 84614 h 110951"/>
                  <a:gd name="connsiteX10" fmla="*/ 38535 w 87882"/>
                  <a:gd name="connsiteY10" fmla="*/ 97075 h 110951"/>
                  <a:gd name="connsiteX11" fmla="*/ 15233 w 87882"/>
                  <a:gd name="connsiteY11" fmla="*/ 75551 h 110951"/>
                  <a:gd name="connsiteX12" fmla="*/ 15356 w 87882"/>
                  <a:gd name="connsiteY12" fmla="*/ 72152 h 110951"/>
                  <a:gd name="connsiteX13" fmla="*/ 17101 w 87882"/>
                  <a:gd name="connsiteY13" fmla="*/ 55952 h 110951"/>
                  <a:gd name="connsiteX14" fmla="*/ 31058 w 87882"/>
                  <a:gd name="connsiteY14" fmla="*/ 25048 h 110951"/>
                  <a:gd name="connsiteX15" fmla="*/ 55233 w 87882"/>
                  <a:gd name="connsiteY15" fmla="*/ 14206 h 110951"/>
                  <a:gd name="connsiteX16" fmla="*/ 76293 w 87882"/>
                  <a:gd name="connsiteY16" fmla="*/ 26668 h 110951"/>
                  <a:gd name="connsiteX17" fmla="*/ 76293 w 87882"/>
                  <a:gd name="connsiteY17" fmla="*/ 26668 h 110951"/>
                  <a:gd name="connsiteX18" fmla="*/ 87883 w 87882"/>
                  <a:gd name="connsiteY18" fmla="*/ 16823 h 110951"/>
                  <a:gd name="connsiteX19" fmla="*/ 87883 w 87882"/>
                  <a:gd name="connsiteY19" fmla="*/ 16823 h 110951"/>
                  <a:gd name="connsiteX20" fmla="*/ 56729 w 87882"/>
                  <a:gd name="connsiteY20" fmla="*/ 748 h 11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882" h="110951">
                    <a:moveTo>
                      <a:pt x="56853" y="0"/>
                    </a:moveTo>
                    <a:cubicBezTo>
                      <a:pt x="28192" y="0"/>
                      <a:pt x="8129" y="20188"/>
                      <a:pt x="1649" y="55329"/>
                    </a:cubicBezTo>
                    <a:cubicBezTo>
                      <a:pt x="671" y="60800"/>
                      <a:pt x="170" y="66345"/>
                      <a:pt x="153" y="71903"/>
                    </a:cubicBezTo>
                    <a:cubicBezTo>
                      <a:pt x="-1660" y="91572"/>
                      <a:pt x="12814" y="108987"/>
                      <a:pt x="32484" y="110801"/>
                    </a:cubicBezTo>
                    <a:cubicBezTo>
                      <a:pt x="34163" y="110955"/>
                      <a:pt x="35853" y="110991"/>
                      <a:pt x="37538" y="110908"/>
                    </a:cubicBezTo>
                    <a:cubicBezTo>
                      <a:pt x="51112" y="110955"/>
                      <a:pt x="64118" y="105465"/>
                      <a:pt x="73552" y="95705"/>
                    </a:cubicBezTo>
                    <a:lnTo>
                      <a:pt x="73552" y="95705"/>
                    </a:lnTo>
                    <a:lnTo>
                      <a:pt x="64455" y="84614"/>
                    </a:lnTo>
                    <a:lnTo>
                      <a:pt x="64455" y="84614"/>
                    </a:lnTo>
                    <a:lnTo>
                      <a:pt x="64455" y="84614"/>
                    </a:lnTo>
                    <a:cubicBezTo>
                      <a:pt x="58138" y="92466"/>
                      <a:pt x="48613" y="97045"/>
                      <a:pt x="38535" y="97075"/>
                    </a:cubicBezTo>
                    <a:cubicBezTo>
                      <a:pt x="26157" y="97566"/>
                      <a:pt x="15724" y="87929"/>
                      <a:pt x="15233" y="75551"/>
                    </a:cubicBezTo>
                    <a:cubicBezTo>
                      <a:pt x="15188" y="74416"/>
                      <a:pt x="15229" y="73280"/>
                      <a:pt x="15356" y="72152"/>
                    </a:cubicBezTo>
                    <a:cubicBezTo>
                      <a:pt x="15424" y="66709"/>
                      <a:pt x="16008" y="61285"/>
                      <a:pt x="17101" y="55952"/>
                    </a:cubicBezTo>
                    <a:cubicBezTo>
                      <a:pt x="18838" y="44568"/>
                      <a:pt x="23666" y="33878"/>
                      <a:pt x="31058" y="25048"/>
                    </a:cubicBezTo>
                    <a:cubicBezTo>
                      <a:pt x="37213" y="18167"/>
                      <a:pt x="46002" y="14225"/>
                      <a:pt x="55233" y="14206"/>
                    </a:cubicBezTo>
                    <a:cubicBezTo>
                      <a:pt x="64085" y="13892"/>
                      <a:pt x="72308" y="18758"/>
                      <a:pt x="76293" y="26668"/>
                    </a:cubicBezTo>
                    <a:lnTo>
                      <a:pt x="76293" y="26668"/>
                    </a:lnTo>
                    <a:lnTo>
                      <a:pt x="87883" y="16823"/>
                    </a:lnTo>
                    <a:lnTo>
                      <a:pt x="87883" y="16823"/>
                    </a:lnTo>
                    <a:cubicBezTo>
                      <a:pt x="81104" y="6298"/>
                      <a:pt x="69235" y="174"/>
                      <a:pt x="56729" y="748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xmlns="" id="{41B77B6E-E7CB-412B-95AC-A9322C6799BB}"/>
                </a:ext>
              </a:extLst>
            </p:cNvPr>
            <p:cNvSpPr/>
            <p:nvPr/>
          </p:nvSpPr>
          <p:spPr>
            <a:xfrm>
              <a:off x="1493985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xmlns="" id="{832E5C1A-13CE-49A6-B590-B6EAA5F9E1AD}"/>
                </a:ext>
              </a:extLst>
            </p:cNvPr>
            <p:cNvSpPr/>
            <p:nvPr/>
          </p:nvSpPr>
          <p:spPr>
            <a:xfrm>
              <a:off x="1340708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xmlns="" id="{63AE00B0-780F-4053-8FE9-B7D321217AFF}"/>
                </a:ext>
              </a:extLst>
            </p:cNvPr>
            <p:cNvSpPr/>
            <p:nvPr/>
          </p:nvSpPr>
          <p:spPr>
            <a:xfrm>
              <a:off x="1298712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702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702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xmlns="" id="{2406CEAF-7399-4CCB-A322-03F0BA2532F5}"/>
                </a:ext>
              </a:extLst>
            </p:cNvPr>
            <p:cNvSpPr/>
            <p:nvPr/>
          </p:nvSpPr>
          <p:spPr>
            <a:xfrm>
              <a:off x="731837" y="6507088"/>
              <a:ext cx="417960" cy="157638"/>
            </a:xfrm>
            <a:custGeom>
              <a:avLst/>
              <a:gdLst>
                <a:gd name="connsiteX0" fmla="*/ 368612 w 417960"/>
                <a:gd name="connsiteY0" fmla="*/ 0 h 157638"/>
                <a:gd name="connsiteX1" fmla="*/ 356151 w 417960"/>
                <a:gd name="connsiteY1" fmla="*/ 61062 h 157638"/>
                <a:gd name="connsiteX2" fmla="*/ 320760 w 417960"/>
                <a:gd name="connsiteY2" fmla="*/ 61062 h 157638"/>
                <a:gd name="connsiteX3" fmla="*/ 333222 w 417960"/>
                <a:gd name="connsiteY3" fmla="*/ 0 h 157638"/>
                <a:gd name="connsiteX4" fmla="*/ 31652 w 417960"/>
                <a:gd name="connsiteY4" fmla="*/ 0 h 157638"/>
                <a:gd name="connsiteX5" fmla="*/ 0 w 417960"/>
                <a:gd name="connsiteY5" fmla="*/ 157638 h 157638"/>
                <a:gd name="connsiteX6" fmla="*/ 120254 w 417960"/>
                <a:gd name="connsiteY6" fmla="*/ 157638 h 157638"/>
                <a:gd name="connsiteX7" fmla="*/ 128105 w 417960"/>
                <a:gd name="connsiteY7" fmla="*/ 118260 h 157638"/>
                <a:gd name="connsiteX8" fmla="*/ 57074 w 417960"/>
                <a:gd name="connsiteY8" fmla="*/ 118260 h 157638"/>
                <a:gd name="connsiteX9" fmla="*/ 61435 w 417960"/>
                <a:gd name="connsiteY9" fmla="*/ 96577 h 157638"/>
                <a:gd name="connsiteX10" fmla="*/ 132342 w 417960"/>
                <a:gd name="connsiteY10" fmla="*/ 96577 h 157638"/>
                <a:gd name="connsiteX11" fmla="*/ 139569 w 417960"/>
                <a:gd name="connsiteY11" fmla="*/ 61062 h 157638"/>
                <a:gd name="connsiteX12" fmla="*/ 68538 w 417960"/>
                <a:gd name="connsiteY12" fmla="*/ 61062 h 157638"/>
                <a:gd name="connsiteX13" fmla="*/ 72900 w 417960"/>
                <a:gd name="connsiteY13" fmla="*/ 39378 h 157638"/>
                <a:gd name="connsiteX14" fmla="*/ 185303 w 417960"/>
                <a:gd name="connsiteY14" fmla="*/ 39378 h 157638"/>
                <a:gd name="connsiteX15" fmla="*/ 161626 w 417960"/>
                <a:gd name="connsiteY15" fmla="*/ 157638 h 157638"/>
                <a:gd name="connsiteX16" fmla="*/ 210849 w 417960"/>
                <a:gd name="connsiteY16" fmla="*/ 157638 h 157638"/>
                <a:gd name="connsiteX17" fmla="*/ 234651 w 417960"/>
                <a:gd name="connsiteY17" fmla="*/ 39378 h 157638"/>
                <a:gd name="connsiteX18" fmla="*/ 276023 w 417960"/>
                <a:gd name="connsiteY18" fmla="*/ 39378 h 157638"/>
                <a:gd name="connsiteX19" fmla="*/ 252222 w 417960"/>
                <a:gd name="connsiteY19" fmla="*/ 157638 h 157638"/>
                <a:gd name="connsiteX20" fmla="*/ 301569 w 417960"/>
                <a:gd name="connsiteY20" fmla="*/ 157638 h 157638"/>
                <a:gd name="connsiteX21" fmla="*/ 313657 w 417960"/>
                <a:gd name="connsiteY21" fmla="*/ 96577 h 157638"/>
                <a:gd name="connsiteX22" fmla="*/ 349172 w 417960"/>
                <a:gd name="connsiteY22" fmla="*/ 96577 h 157638"/>
                <a:gd name="connsiteX23" fmla="*/ 336960 w 417960"/>
                <a:gd name="connsiteY23" fmla="*/ 157638 h 157638"/>
                <a:gd name="connsiteX24" fmla="*/ 386308 w 417960"/>
                <a:gd name="connsiteY24" fmla="*/ 157638 h 157638"/>
                <a:gd name="connsiteX25" fmla="*/ 417960 w 417960"/>
                <a:gd name="connsiteY25" fmla="*/ 0 h 157638"/>
                <a:gd name="connsiteX26" fmla="*/ 368612 w 417960"/>
                <a:gd name="connsiteY26" fmla="*/ 0 h 15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7960" h="157638">
                  <a:moveTo>
                    <a:pt x="368612" y="0"/>
                  </a:moveTo>
                  <a:lnTo>
                    <a:pt x="356151" y="61062"/>
                  </a:lnTo>
                  <a:lnTo>
                    <a:pt x="320760" y="61062"/>
                  </a:lnTo>
                  <a:lnTo>
                    <a:pt x="333222" y="0"/>
                  </a:lnTo>
                  <a:lnTo>
                    <a:pt x="31652" y="0"/>
                  </a:lnTo>
                  <a:lnTo>
                    <a:pt x="0" y="157638"/>
                  </a:lnTo>
                  <a:lnTo>
                    <a:pt x="120254" y="157638"/>
                  </a:lnTo>
                  <a:lnTo>
                    <a:pt x="128105" y="118260"/>
                  </a:lnTo>
                  <a:lnTo>
                    <a:pt x="57074" y="118260"/>
                  </a:lnTo>
                  <a:lnTo>
                    <a:pt x="61435" y="96577"/>
                  </a:lnTo>
                  <a:lnTo>
                    <a:pt x="132342" y="96577"/>
                  </a:lnTo>
                  <a:lnTo>
                    <a:pt x="139569" y="61062"/>
                  </a:lnTo>
                  <a:lnTo>
                    <a:pt x="68538" y="61062"/>
                  </a:lnTo>
                  <a:lnTo>
                    <a:pt x="72900" y="39378"/>
                  </a:lnTo>
                  <a:lnTo>
                    <a:pt x="185303" y="39378"/>
                  </a:lnTo>
                  <a:lnTo>
                    <a:pt x="161626" y="157638"/>
                  </a:lnTo>
                  <a:lnTo>
                    <a:pt x="210849" y="157638"/>
                  </a:lnTo>
                  <a:lnTo>
                    <a:pt x="234651" y="39378"/>
                  </a:lnTo>
                  <a:lnTo>
                    <a:pt x="276023" y="39378"/>
                  </a:lnTo>
                  <a:lnTo>
                    <a:pt x="252222" y="157638"/>
                  </a:lnTo>
                  <a:lnTo>
                    <a:pt x="301569" y="157638"/>
                  </a:lnTo>
                  <a:lnTo>
                    <a:pt x="313657" y="96577"/>
                  </a:lnTo>
                  <a:lnTo>
                    <a:pt x="349172" y="96577"/>
                  </a:lnTo>
                  <a:lnTo>
                    <a:pt x="336960" y="157638"/>
                  </a:lnTo>
                  <a:lnTo>
                    <a:pt x="386308" y="157638"/>
                  </a:lnTo>
                  <a:lnTo>
                    <a:pt x="417960" y="0"/>
                  </a:lnTo>
                  <a:lnTo>
                    <a:pt x="368612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1683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29CEF804-E58C-481B-A606-7D35AF68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noProof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65C6EC0D-393C-42F2-B6A7-B19C9B098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7" y="1412875"/>
            <a:ext cx="10728325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37C96E51-36C9-4BEE-A761-33378A0DF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3692" y="6522444"/>
            <a:ext cx="61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11EC403-6E63-4450-AFDD-66CA49D6C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Swiss cosmology days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7FDFCC57-7DDC-4B2C-A6BE-862DAF9C9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‹#›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0960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0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2" pos="461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orient="horz" pos="890" userDrawn="1">
          <p15:clr>
            <a:srgbClr val="F26B43"/>
          </p15:clr>
        </p15:guide>
        <p15:guide id="6" orient="horz" pos="4201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2.sv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hyperlink" Target="https://cosmology.ethz.ch/research/software-lab/UFalcon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hyperlink" Target="https://arxiv.org/abs/2502.01722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Relationship Id="rId3" Type="http://schemas.openxmlformats.org/officeDocument/2006/relationships/hyperlink" Target="https://arxiv.org/abs/2502.01722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arxiv.org/abs/2502.01722" TargetMode="External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arxiv.org/abs/2502.01722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8.sv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8.sv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3.png"/><Relationship Id="rId5" Type="http://schemas.openxmlformats.org/officeDocument/2006/relationships/image" Target="../media/image48.sv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3FFC31-93D3-66C3-5D22-D0E5E769C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" dirty="0">
                <a:solidFill>
                  <a:srgbClr val="333333"/>
                </a:solidFill>
              </a:rPr>
              <a:t>Robust cosmology through combined probes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20B7972-4AEC-E1DB-4FE1-9DCA1CEA11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 dirty="0">
                <a:solidFill>
                  <a:schemeClr val="dk1"/>
                </a:solidFill>
              </a:rPr>
              <a:t>Alexander Reeves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44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With </a:t>
            </a:r>
            <a:r>
              <a:rPr lang="en-GB" sz="2400" dirty="0" err="1">
                <a:solidFill>
                  <a:schemeClr val="dk1"/>
                </a:solidFill>
              </a:rPr>
              <a:t>Andrina</a:t>
            </a:r>
            <a:r>
              <a:rPr lang="en-GB" sz="2400" dirty="0">
                <a:solidFill>
                  <a:schemeClr val="dk1"/>
                </a:solidFill>
              </a:rPr>
              <a:t> Nicola, Alexandre </a:t>
            </a:r>
            <a:r>
              <a:rPr lang="en-GB" sz="2400" dirty="0" err="1">
                <a:solidFill>
                  <a:schemeClr val="dk1"/>
                </a:solidFill>
              </a:rPr>
              <a:t>Refregier</a:t>
            </a:r>
            <a:r>
              <a:rPr lang="en-GB" sz="2400" dirty="0">
                <a:solidFill>
                  <a:schemeClr val="dk1"/>
                </a:solidFill>
              </a:rPr>
              <a:t>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Simone Ferraro, Martin White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err="1">
                <a:solidFill>
                  <a:schemeClr val="dk1"/>
                </a:solidFill>
              </a:rPr>
              <a:t>Recontres</a:t>
            </a:r>
            <a:r>
              <a:rPr lang="en-GB" sz="2400" dirty="0">
                <a:solidFill>
                  <a:schemeClr val="dk1"/>
                </a:solidFill>
              </a:rPr>
              <a:t> du Vietnam</a:t>
            </a:r>
          </a:p>
          <a:p>
            <a:endParaRPr lang="x-none" dirty="0"/>
          </a:p>
        </p:txBody>
      </p:sp>
      <p:pic>
        <p:nvPicPr>
          <p:cNvPr id="4" name="Google Shape;56;p13">
            <a:extLst>
              <a:ext uri="{FF2B5EF4-FFF2-40B4-BE49-F238E27FC236}">
                <a16:creationId xmlns:a16="http://schemas.microsoft.com/office/drawing/2014/main" xmlns="" id="{6B7FFEE0-B51D-C210-9DED-F049E89C644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2187" y="5892911"/>
            <a:ext cx="1527625" cy="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7;p13">
            <a:extLst>
              <a:ext uri="{FF2B5EF4-FFF2-40B4-BE49-F238E27FC236}">
                <a16:creationId xmlns:a16="http://schemas.microsoft.com/office/drawing/2014/main" xmlns="" id="{6F1B1D18-0F2A-810F-132C-B38A79EA151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943" y="5855048"/>
            <a:ext cx="1137585" cy="5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0;p13">
            <a:extLst>
              <a:ext uri="{FF2B5EF4-FFF2-40B4-BE49-F238E27FC236}">
                <a16:creationId xmlns:a16="http://schemas.microsoft.com/office/drawing/2014/main" xmlns="" id="{10402AD9-7C4F-0051-DFFE-D7F026DFDB5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7641" y="5876436"/>
            <a:ext cx="2253415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FE747125-4178-B7EC-9368-1BA932A7C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1351-F2DB-2C47-9FB0-D602903800DF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632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9BEDE53-F872-54E7-1067-898C67E9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10</a:t>
            </a:fld>
            <a:endParaRPr lang="de-CH" noProof="0"/>
          </a:p>
        </p:txBody>
      </p:sp>
      <p:pic>
        <p:nvPicPr>
          <p:cNvPr id="6" name="Google Shape;112;p17">
            <a:extLst>
              <a:ext uri="{FF2B5EF4-FFF2-40B4-BE49-F238E27FC236}">
                <a16:creationId xmlns:a16="http://schemas.microsoft.com/office/drawing/2014/main" xmlns="" id="{E7E9029D-EDA2-30C4-BFE1-23654751552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350" r="250" b="-100"/>
          <a:stretch/>
        </p:blipFill>
        <p:spPr>
          <a:xfrm>
            <a:off x="7479147" y="968400"/>
            <a:ext cx="4564800" cy="4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3;p17">
            <a:extLst>
              <a:ext uri="{FF2B5EF4-FFF2-40B4-BE49-F238E27FC236}">
                <a16:creationId xmlns:a16="http://schemas.microsoft.com/office/drawing/2014/main" xmlns="" id="{CDB30D03-5A4B-212B-74B0-4FB9C82FC745}"/>
              </a:ext>
            </a:extLst>
          </p:cNvPr>
          <p:cNvSpPr txBox="1">
            <a:spLocks/>
          </p:cNvSpPr>
          <p:nvPr/>
        </p:nvSpPr>
        <p:spPr>
          <a:xfrm>
            <a:off x="414000" y="1411200"/>
            <a:ext cx="6038209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539750" indent="-539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533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265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24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1"/>
              </a:buClr>
            </a:pPr>
            <a:r>
              <a:rPr lang="en-GB" sz="2400" dirty="0">
                <a:solidFill>
                  <a:schemeClr val="dk1"/>
                </a:solidFill>
              </a:rPr>
              <a:t>Combining data from independent experiments allows to identify and mitigate systematics </a:t>
            </a:r>
          </a:p>
          <a:p>
            <a:pPr>
              <a:buClr>
                <a:schemeClr val="dk1"/>
              </a:buClr>
            </a:pPr>
            <a:r>
              <a:rPr lang="en-GB" sz="2400" dirty="0">
                <a:solidFill>
                  <a:schemeClr val="dk1"/>
                </a:solidFill>
              </a:rPr>
              <a:t>Test consistency between probes analysed in a consistent framework</a:t>
            </a:r>
          </a:p>
          <a:p>
            <a:pPr>
              <a:buClr>
                <a:schemeClr val="dk1"/>
              </a:buClr>
            </a:pPr>
            <a:r>
              <a:rPr lang="en-GB" sz="2400" dirty="0">
                <a:solidFill>
                  <a:schemeClr val="dk1"/>
                </a:solidFill>
              </a:rPr>
              <a:t>Many different scales and redshifts: end-to-end test of cosmological models with strong constraints due to degeneracy breaking  </a:t>
            </a:r>
          </a:p>
          <a:p>
            <a:pPr marL="0" indent="0">
              <a:spcBef>
                <a:spcPts val="1600"/>
              </a:spcBef>
              <a:buFont typeface="+mj-lt"/>
              <a:buNone/>
            </a:pPr>
            <a:endParaRPr lang="en-GB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+mj-lt"/>
              <a:buNone/>
            </a:pP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A1BD2E4-A2E3-99A7-046C-809018E4E17D}"/>
              </a:ext>
            </a:extLst>
          </p:cNvPr>
          <p:cNvSpPr txBox="1">
            <a:spLocks/>
          </p:cNvSpPr>
          <p:nvPr/>
        </p:nvSpPr>
        <p:spPr>
          <a:xfrm>
            <a:off x="730800" y="259200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dirty="0"/>
              <a:t>Combined probes: motivations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xmlns="" id="{2EA73427-7E16-65CF-3EB9-02FE2F3C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noProof="0" dirty="0" err="1"/>
              <a:t>Recontres</a:t>
            </a:r>
            <a:r>
              <a:rPr lang="de-CH" noProof="0" dirty="0"/>
              <a:t> du Vietnam</a:t>
            </a:r>
          </a:p>
        </p:txBody>
      </p:sp>
    </p:spTree>
    <p:extLst>
      <p:ext uri="{BB962C8B-B14F-4D97-AF65-F5344CB8AC3E}">
        <p14:creationId xmlns:p14="http://schemas.microsoft.com/office/powerpoint/2010/main" val="3617151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 xmlns:p14="http://schemas.microsoft.com/office/powerpoint/2010/main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number of measurements&#10;&#10;AI-generated content may be incorrect.">
            <a:extLst>
              <a:ext uri="{FF2B5EF4-FFF2-40B4-BE49-F238E27FC236}">
                <a16:creationId xmlns:a16="http://schemas.microsoft.com/office/drawing/2014/main" xmlns="" id="{54564DFE-432B-DE7F-4AF8-5C430DCD3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37" y="981125"/>
            <a:ext cx="5068125" cy="4221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C70191-8052-25F2-FCC1-411D6BA9F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" dirty="0"/>
              <a:t>Combined probes: key challenges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22DF65-E09C-41A1-5141-59EA9B7E7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412875"/>
            <a:ext cx="5983398" cy="4680000"/>
          </a:xfrm>
        </p:spPr>
        <p:txBody>
          <a:bodyPr/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2400" dirty="0">
                <a:solidFill>
                  <a:schemeClr val="dk1"/>
                </a:solidFill>
              </a:rPr>
              <a:t>Large data vectors/covariance matrix – numerically unstable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2400" dirty="0">
                <a:solidFill>
                  <a:schemeClr val="dk1"/>
                </a:solidFill>
              </a:rPr>
              <a:t>Slow theory predictions 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2400" dirty="0">
                <a:solidFill>
                  <a:schemeClr val="dk1"/>
                </a:solidFill>
              </a:rPr>
              <a:t>Different systematics and noise modelling for each probe with many associated parameters – large parameter space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2400" dirty="0">
                <a:solidFill>
                  <a:schemeClr val="dk1"/>
                </a:solidFill>
              </a:rPr>
              <a:t>Tensions between datasets</a:t>
            </a:r>
          </a:p>
          <a:p>
            <a:pPr marL="0" indent="0">
              <a:buNone/>
            </a:pPr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0ED3AB6-CC29-3D3B-7F7D-F4646F73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 dirty="0" err="1"/>
              <a:t>Recontres</a:t>
            </a:r>
            <a:r>
              <a:rPr lang="de-CH" noProof="0" dirty="0"/>
              <a:t> du Vietnam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FECEA0B-6BB3-F0E2-61AA-C327479F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11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0708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E2059F-A022-3F40-AF96-AD759280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12</a:t>
            </a:fld>
            <a:endParaRPr lang="de-CH" noProof="0"/>
          </a:p>
        </p:txBody>
      </p:sp>
      <p:sp>
        <p:nvSpPr>
          <p:cNvPr id="7" name="Google Shape;137;p19">
            <a:extLst>
              <a:ext uri="{FF2B5EF4-FFF2-40B4-BE49-F238E27FC236}">
                <a16:creationId xmlns:a16="http://schemas.microsoft.com/office/drawing/2014/main" xmlns="" id="{2F14E872-E02B-A59E-613C-22C283A09E80}"/>
              </a:ext>
            </a:extLst>
          </p:cNvPr>
          <p:cNvSpPr txBox="1">
            <a:spLocks/>
          </p:cNvSpPr>
          <p:nvPr/>
        </p:nvSpPr>
        <p:spPr>
          <a:xfrm>
            <a:off x="415600" y="1160351"/>
            <a:ext cx="7270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539750" indent="-539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533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265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24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</a:rPr>
              <a:t>Build a consistent pipeline integrating several probes at the 2pt level </a:t>
            </a:r>
          </a:p>
          <a:p>
            <a:pPr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</a:rPr>
              <a:t>Restrict to scales (and summary statistics!) where simple modelling can be applied</a:t>
            </a:r>
          </a:p>
          <a:p>
            <a:pPr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</a:rPr>
              <a:t>Carefully quantify tensions between data before combining </a:t>
            </a:r>
          </a:p>
          <a:p>
            <a:pPr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</a:rPr>
              <a:t>Use emulators for theory predictions and implement all likelihoods in JAX for JIT + GPU acceleration when sampling</a:t>
            </a:r>
          </a:p>
        </p:txBody>
      </p:sp>
      <p:pic>
        <p:nvPicPr>
          <p:cNvPr id="10" name="wl_demo_372CC20B-B020-43F0-A846-F361C69C4DBC.mp4">
            <a:hlinkClick r:id="" action="ppaction://media"/>
            <a:extLst>
              <a:ext uri="{FF2B5EF4-FFF2-40B4-BE49-F238E27FC236}">
                <a16:creationId xmlns:a16="http://schemas.microsoft.com/office/drawing/2014/main" xmlns="" id="{AEA04F96-63A3-FF99-E052-349F03DC18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6000" y="2060351"/>
            <a:ext cx="4371729" cy="2445991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xmlns="" id="{1D0314E4-4C16-4681-2B5F-B795195F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dirty="0" err="1"/>
              <a:t>Recontres</a:t>
            </a:r>
            <a:r>
              <a:rPr lang="de-CH" dirty="0"/>
              <a:t> du Vietnam</a:t>
            </a:r>
            <a:endParaRPr lang="de-CH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493C763A-D4F6-3A85-C3E6-2221E9389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/>
          <a:lstStyle/>
          <a:p>
            <a:r>
              <a:rPr lang="el" dirty="0"/>
              <a:t>Combined probes: </a:t>
            </a:r>
            <a:r>
              <a:rPr lang="en-US" dirty="0"/>
              <a:t>our approach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01821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6AFC662-FFF2-99D1-97DE-A75A98D27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049" y="2453458"/>
            <a:ext cx="1485933" cy="46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9C69C7-8989-6124-6A24-BA31FB629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CH" noProof="0" dirty="0" err="1"/>
              <a:t>Recontres</a:t>
            </a:r>
            <a:r>
              <a:rPr lang="de-CH" noProof="0" dirty="0"/>
              <a:t> du Vietnam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DA4F55-3BC9-402F-56CE-5ED43060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ACA52AF-F19D-405C-AD5F-7D94B96A5CC3}" type="slidenum">
              <a:rPr lang="de-CH" noProof="0" smtClean="0"/>
              <a:pPr>
                <a:spcAft>
                  <a:spcPts val="600"/>
                </a:spcAft>
              </a:pPr>
              <a:t>13</a:t>
            </a:fld>
            <a:endParaRPr lang="de-CH" noProof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139FCF64-7762-5839-2630-4E7FB9C5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The combined probes pipeline </a:t>
            </a:r>
          </a:p>
        </p:txBody>
      </p:sp>
      <p:pic>
        <p:nvPicPr>
          <p:cNvPr id="1027" name="Graphic 1026">
            <a:extLst>
              <a:ext uri="{FF2B5EF4-FFF2-40B4-BE49-F238E27FC236}">
                <a16:creationId xmlns:a16="http://schemas.microsoft.com/office/drawing/2014/main" xmlns="" id="{21608DA9-E6DF-0EE1-9FCD-2F2D5DEFF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6541" y="710351"/>
            <a:ext cx="10618916" cy="614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22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DE83B9F-491C-F3DC-E417-D7C8074C7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14</a:t>
            </a:fld>
            <a:endParaRPr lang="de-CH" noProof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845B558-6208-5C62-BDA9-C7F0C7E8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CH" noProof="0" dirty="0" err="1"/>
              <a:t>Recontres</a:t>
            </a:r>
            <a:r>
              <a:rPr lang="de-CH" noProof="0" dirty="0"/>
              <a:t> du Vietnam</a:t>
            </a:r>
          </a:p>
        </p:txBody>
      </p:sp>
      <p:pic>
        <p:nvPicPr>
          <p:cNvPr id="7" name="Google Shape;367;p42">
            <a:extLst>
              <a:ext uri="{FF2B5EF4-FFF2-40B4-BE49-F238E27FC236}">
                <a16:creationId xmlns:a16="http://schemas.microsoft.com/office/drawing/2014/main" xmlns="" id="{F5FDBEDE-24A0-410C-06B4-CCAA915EA48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134" y="165898"/>
            <a:ext cx="1079933" cy="107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68;p42">
            <a:extLst>
              <a:ext uri="{FF2B5EF4-FFF2-40B4-BE49-F238E27FC236}">
                <a16:creationId xmlns:a16="http://schemas.microsoft.com/office/drawing/2014/main" xmlns="" id="{AAD439B3-AAE5-2F5E-86BA-B14119915D0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1182" y="3057100"/>
            <a:ext cx="2181935" cy="2129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69;p42">
            <a:extLst>
              <a:ext uri="{FF2B5EF4-FFF2-40B4-BE49-F238E27FC236}">
                <a16:creationId xmlns:a16="http://schemas.microsoft.com/office/drawing/2014/main" xmlns="" id="{8E84B75C-BFDC-46CD-DDE8-65F59908AC3C}"/>
              </a:ext>
            </a:extLst>
          </p:cNvPr>
          <p:cNvSpPr/>
          <p:nvPr/>
        </p:nvSpPr>
        <p:spPr>
          <a:xfrm>
            <a:off x="4940000" y="5433267"/>
            <a:ext cx="2312000" cy="99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600" b="1"/>
              <a:t> Cosmogrid</a:t>
            </a:r>
            <a:r>
              <a:rPr lang="el" sz="1600"/>
              <a:t> (PkDGraV N-body simulations)</a:t>
            </a:r>
            <a:endParaRPr sz="1600"/>
          </a:p>
        </p:txBody>
      </p:sp>
      <p:pic>
        <p:nvPicPr>
          <p:cNvPr id="10" name="Google Shape;370;p42">
            <a:extLst>
              <a:ext uri="{FF2B5EF4-FFF2-40B4-BE49-F238E27FC236}">
                <a16:creationId xmlns:a16="http://schemas.microsoft.com/office/drawing/2014/main" xmlns="" id="{129C3BD7-FD42-327C-B6C4-7E30A9E3A4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031" b="13021"/>
          <a:stretch/>
        </p:blipFill>
        <p:spPr>
          <a:xfrm>
            <a:off x="4569734" y="705668"/>
            <a:ext cx="3052543" cy="155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71;p42">
            <a:extLst>
              <a:ext uri="{FF2B5EF4-FFF2-40B4-BE49-F238E27FC236}">
                <a16:creationId xmlns:a16="http://schemas.microsoft.com/office/drawing/2014/main" xmlns="" id="{DB941A2E-2A7C-E976-98A6-747C7D9FA8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5789" b="14017"/>
          <a:stretch/>
        </p:blipFill>
        <p:spPr>
          <a:xfrm>
            <a:off x="545803" y="1678743"/>
            <a:ext cx="2955535" cy="149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72;p42">
            <a:extLst>
              <a:ext uri="{FF2B5EF4-FFF2-40B4-BE49-F238E27FC236}">
                <a16:creationId xmlns:a16="http://schemas.microsoft.com/office/drawing/2014/main" xmlns="" id="{1FACB807-AC19-A64B-CC39-71087397EF1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-1840" t="6496" r="1839" b="13592"/>
          <a:stretch/>
        </p:blipFill>
        <p:spPr>
          <a:xfrm>
            <a:off x="8662318" y="4619249"/>
            <a:ext cx="2955535" cy="149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73;p42">
            <a:extLst>
              <a:ext uri="{FF2B5EF4-FFF2-40B4-BE49-F238E27FC236}">
                <a16:creationId xmlns:a16="http://schemas.microsoft.com/office/drawing/2014/main" xmlns="" id="{05BE46A8-1CA9-EA70-2131-9A667673ABC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4230" b="14883"/>
          <a:stretch/>
        </p:blipFill>
        <p:spPr>
          <a:xfrm>
            <a:off x="595885" y="4569867"/>
            <a:ext cx="2855356" cy="142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74;p42">
            <a:extLst>
              <a:ext uri="{FF2B5EF4-FFF2-40B4-BE49-F238E27FC236}">
                <a16:creationId xmlns:a16="http://schemas.microsoft.com/office/drawing/2014/main" xmlns="" id="{1138AE28-B059-1322-DD76-CCC34029925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6489" b="13879"/>
          <a:stretch/>
        </p:blipFill>
        <p:spPr>
          <a:xfrm>
            <a:off x="8662334" y="1660991"/>
            <a:ext cx="2955532" cy="15280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376;p42">
            <a:extLst>
              <a:ext uri="{FF2B5EF4-FFF2-40B4-BE49-F238E27FC236}">
                <a16:creationId xmlns:a16="http://schemas.microsoft.com/office/drawing/2014/main" xmlns="" id="{1866760B-3E5D-9BE0-CA13-1B21B72FBF5D}"/>
              </a:ext>
            </a:extLst>
          </p:cNvPr>
          <p:cNvCxnSpPr/>
          <p:nvPr/>
        </p:nvCxnSpPr>
        <p:spPr>
          <a:xfrm rot="10800000" flipH="1">
            <a:off x="7385533" y="2834767"/>
            <a:ext cx="1404800" cy="85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377;p42">
            <a:extLst>
              <a:ext uri="{FF2B5EF4-FFF2-40B4-BE49-F238E27FC236}">
                <a16:creationId xmlns:a16="http://schemas.microsoft.com/office/drawing/2014/main" xmlns="" id="{662F8353-276B-9692-AAE0-AEC570A5DDD7}"/>
              </a:ext>
            </a:extLst>
          </p:cNvPr>
          <p:cNvCxnSpPr/>
          <p:nvPr/>
        </p:nvCxnSpPr>
        <p:spPr>
          <a:xfrm>
            <a:off x="7391900" y="4334700"/>
            <a:ext cx="1379200" cy="61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378;p42">
            <a:extLst>
              <a:ext uri="{FF2B5EF4-FFF2-40B4-BE49-F238E27FC236}">
                <a16:creationId xmlns:a16="http://schemas.microsoft.com/office/drawing/2014/main" xmlns="" id="{73FD5E3B-A8D0-6705-8A55-715626205F94}"/>
              </a:ext>
            </a:extLst>
          </p:cNvPr>
          <p:cNvCxnSpPr/>
          <p:nvPr/>
        </p:nvCxnSpPr>
        <p:spPr>
          <a:xfrm flipH="1">
            <a:off x="3495533" y="4207600"/>
            <a:ext cx="1354000" cy="57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379;p42">
            <a:extLst>
              <a:ext uri="{FF2B5EF4-FFF2-40B4-BE49-F238E27FC236}">
                <a16:creationId xmlns:a16="http://schemas.microsoft.com/office/drawing/2014/main" xmlns="" id="{379394FA-1959-6E17-221B-227879D32845}"/>
              </a:ext>
            </a:extLst>
          </p:cNvPr>
          <p:cNvCxnSpPr/>
          <p:nvPr/>
        </p:nvCxnSpPr>
        <p:spPr>
          <a:xfrm rot="10800000">
            <a:off x="3572584" y="2675667"/>
            <a:ext cx="1284000" cy="89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" name="Google Shape;380;p42">
            <a:extLst>
              <a:ext uri="{FF2B5EF4-FFF2-40B4-BE49-F238E27FC236}">
                <a16:creationId xmlns:a16="http://schemas.microsoft.com/office/drawing/2014/main" xmlns="" id="{A34172F4-8A4A-0951-F678-9BDB7C2E7048}"/>
              </a:ext>
            </a:extLst>
          </p:cNvPr>
          <p:cNvSpPr/>
          <p:nvPr/>
        </p:nvSpPr>
        <p:spPr>
          <a:xfrm>
            <a:off x="5145933" y="113800"/>
            <a:ext cx="1852400" cy="5156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2400">
                <a:solidFill>
                  <a:schemeClr val="dk1"/>
                </a:solidFill>
              </a:rPr>
              <a:t>ϰ</a:t>
            </a:r>
            <a:r>
              <a:rPr lang="el" sz="2400" baseline="-25000">
                <a:solidFill>
                  <a:schemeClr val="dk1"/>
                </a:solidFill>
              </a:rPr>
              <a:t>weak lensing</a:t>
            </a:r>
            <a:endParaRPr sz="2400"/>
          </a:p>
        </p:txBody>
      </p:sp>
      <p:sp>
        <p:nvSpPr>
          <p:cNvPr id="20" name="Google Shape;381;p42">
            <a:extLst>
              <a:ext uri="{FF2B5EF4-FFF2-40B4-BE49-F238E27FC236}">
                <a16:creationId xmlns:a16="http://schemas.microsoft.com/office/drawing/2014/main" xmlns="" id="{20EDCF25-BBDF-85B0-5EBF-47E749209B7B}"/>
              </a:ext>
            </a:extLst>
          </p:cNvPr>
          <p:cNvSpPr/>
          <p:nvPr/>
        </p:nvSpPr>
        <p:spPr>
          <a:xfrm>
            <a:off x="1396133" y="1150433"/>
            <a:ext cx="1254800" cy="4840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2400">
                <a:solidFill>
                  <a:schemeClr val="dk1"/>
                </a:solidFill>
              </a:rPr>
              <a:t>ϰ</a:t>
            </a:r>
            <a:r>
              <a:rPr lang="el" sz="2400" baseline="-25000">
                <a:solidFill>
                  <a:schemeClr val="dk1"/>
                </a:solidFill>
              </a:rPr>
              <a:t>CMB</a:t>
            </a:r>
            <a:endParaRPr sz="2400"/>
          </a:p>
        </p:txBody>
      </p:sp>
      <p:sp>
        <p:nvSpPr>
          <p:cNvPr id="21" name="Google Shape;382;p42">
            <a:extLst>
              <a:ext uri="{FF2B5EF4-FFF2-40B4-BE49-F238E27FC236}">
                <a16:creationId xmlns:a16="http://schemas.microsoft.com/office/drawing/2014/main" xmlns="" id="{0612214E-7CF1-F8E3-7BF5-BBE51A78F4A5}"/>
              </a:ext>
            </a:extLst>
          </p:cNvPr>
          <p:cNvSpPr/>
          <p:nvPr/>
        </p:nvSpPr>
        <p:spPr>
          <a:xfrm>
            <a:off x="1306931" y="3953367"/>
            <a:ext cx="1433200" cy="5156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2400">
                <a:solidFill>
                  <a:schemeClr val="dk1"/>
                </a:solidFill>
              </a:rPr>
              <a:t>δT/T</a:t>
            </a:r>
            <a:r>
              <a:rPr lang="el" sz="2400" baseline="-25000">
                <a:solidFill>
                  <a:schemeClr val="dk1"/>
                </a:solidFill>
              </a:rPr>
              <a:t>ISW</a:t>
            </a:r>
            <a:endParaRPr sz="2400"/>
          </a:p>
        </p:txBody>
      </p:sp>
      <p:sp>
        <p:nvSpPr>
          <p:cNvPr id="22" name="Google Shape;383;p42">
            <a:extLst>
              <a:ext uri="{FF2B5EF4-FFF2-40B4-BE49-F238E27FC236}">
                <a16:creationId xmlns:a16="http://schemas.microsoft.com/office/drawing/2014/main" xmlns="" id="{9296BD29-0D0E-C253-F6F0-C66A9555B2B5}"/>
              </a:ext>
            </a:extLst>
          </p:cNvPr>
          <p:cNvSpPr/>
          <p:nvPr/>
        </p:nvSpPr>
        <p:spPr>
          <a:xfrm>
            <a:off x="9242100" y="972200"/>
            <a:ext cx="1796000" cy="4840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2400">
                <a:solidFill>
                  <a:schemeClr val="dk1"/>
                </a:solidFill>
              </a:rPr>
              <a:t>δg (</a:t>
            </a:r>
            <a:r>
              <a:rPr lang="el" sz="1600">
                <a:solidFill>
                  <a:schemeClr val="dk1"/>
                </a:solidFill>
              </a:rPr>
              <a:t>CMASS</a:t>
            </a:r>
            <a:r>
              <a:rPr lang="el" sz="2400">
                <a:solidFill>
                  <a:schemeClr val="dk1"/>
                </a:solidFill>
              </a:rPr>
              <a:t>)</a:t>
            </a:r>
            <a:endParaRPr sz="2400"/>
          </a:p>
        </p:txBody>
      </p:sp>
      <p:sp>
        <p:nvSpPr>
          <p:cNvPr id="23" name="Google Shape;384;p42">
            <a:extLst>
              <a:ext uri="{FF2B5EF4-FFF2-40B4-BE49-F238E27FC236}">
                <a16:creationId xmlns:a16="http://schemas.microsoft.com/office/drawing/2014/main" xmlns="" id="{9C0CBD17-57C5-8AA6-66F4-F86071B8B169}"/>
              </a:ext>
            </a:extLst>
          </p:cNvPr>
          <p:cNvSpPr/>
          <p:nvPr/>
        </p:nvSpPr>
        <p:spPr>
          <a:xfrm>
            <a:off x="9289700" y="4024167"/>
            <a:ext cx="1700800" cy="4448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2400">
                <a:solidFill>
                  <a:schemeClr val="dk1"/>
                </a:solidFill>
              </a:rPr>
              <a:t>δg (</a:t>
            </a:r>
            <a:r>
              <a:rPr lang="el" sz="1600">
                <a:solidFill>
                  <a:schemeClr val="dk1"/>
                </a:solidFill>
              </a:rPr>
              <a:t>LOWZ</a:t>
            </a:r>
            <a:r>
              <a:rPr lang="el" sz="24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4" name="Google Shape;385;p42">
            <a:extLst>
              <a:ext uri="{FF2B5EF4-FFF2-40B4-BE49-F238E27FC236}">
                <a16:creationId xmlns:a16="http://schemas.microsoft.com/office/drawing/2014/main" xmlns="" id="{778464A8-4EBE-CD9D-1180-45E162E7E7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96933" y="208584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 u="sng" dirty="0">
                <a:hlinkClick r:id="rId9"/>
              </a:rPr>
              <a:t>UFalcon2</a:t>
            </a:r>
            <a:endParaRPr dirty="0"/>
          </a:p>
        </p:txBody>
      </p:sp>
      <p:cxnSp>
        <p:nvCxnSpPr>
          <p:cNvPr id="25" name="Google Shape;431;p47">
            <a:extLst>
              <a:ext uri="{FF2B5EF4-FFF2-40B4-BE49-F238E27FC236}">
                <a16:creationId xmlns:a16="http://schemas.microsoft.com/office/drawing/2014/main" xmlns="" id="{CA05A6E9-ECFB-A7C7-E871-84CFBDF00C03}"/>
              </a:ext>
            </a:extLst>
          </p:cNvPr>
          <p:cNvCxnSpPr/>
          <p:nvPr/>
        </p:nvCxnSpPr>
        <p:spPr>
          <a:xfrm rot="10800000">
            <a:off x="6096000" y="2262733"/>
            <a:ext cx="0" cy="73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569839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D53B48-EB81-EFD5-DF56-8EE467139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err="1"/>
              <a:t>Recontres</a:t>
            </a:r>
            <a:r>
              <a:rPr lang="de-CH" dirty="0"/>
              <a:t> du Vietnam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88C2E8-6CD2-8060-8988-82C13D098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15</a:t>
            </a:fld>
            <a:endParaRPr lang="de-CH" noProof="0"/>
          </a:p>
        </p:txBody>
      </p:sp>
      <p:sp>
        <p:nvSpPr>
          <p:cNvPr id="6" name="Google Shape;192;p21">
            <a:extLst>
              <a:ext uri="{FF2B5EF4-FFF2-40B4-BE49-F238E27FC236}">
                <a16:creationId xmlns:a16="http://schemas.microsoft.com/office/drawing/2014/main" xmlns="" id="{87804880-6BE5-8266-2A2D-E26FF7634E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800" y="2592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l" dirty="0"/>
              <a:t>Apply framework to data</a:t>
            </a:r>
            <a:endParaRPr dirty="0"/>
          </a:p>
        </p:txBody>
      </p:sp>
      <p:sp>
        <p:nvSpPr>
          <p:cNvPr id="7" name="Google Shape;193;p21">
            <a:extLst>
              <a:ext uri="{FF2B5EF4-FFF2-40B4-BE49-F238E27FC236}">
                <a16:creationId xmlns:a16="http://schemas.microsoft.com/office/drawing/2014/main" xmlns="" id="{ECA7E26A-A642-D24E-6DFC-CDC82C299487}"/>
              </a:ext>
            </a:extLst>
          </p:cNvPr>
          <p:cNvSpPr txBox="1"/>
          <p:nvPr/>
        </p:nvSpPr>
        <p:spPr>
          <a:xfrm>
            <a:off x="414000" y="1411200"/>
            <a:ext cx="5039908" cy="4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buSzPts val="1800"/>
              <a:buFontTx/>
              <a:buChar char="●"/>
            </a:pPr>
            <a:r>
              <a:rPr lang="en-GB" sz="2400" dirty="0"/>
              <a:t>Combined probes LSS data: CMB lensing + ISW (PR3) X KiDS-1000 X BOSS DR12 (9x2pt)</a:t>
            </a:r>
          </a:p>
          <a:p>
            <a:pPr marL="609585" indent="-457189">
              <a:buSzPts val="1800"/>
              <a:buFontTx/>
              <a:buChar char="●"/>
            </a:pPr>
            <a:r>
              <a:rPr lang="en-GB" sz="2400" dirty="0"/>
              <a:t>Tomographic - measure 43 separate 2-point functions for “low-z” data vector</a:t>
            </a:r>
          </a:p>
          <a:p>
            <a:pPr marL="609585" indent="-457189">
              <a:buSzPts val="1800"/>
              <a:buFontTx/>
              <a:buChar char="●"/>
            </a:pPr>
            <a:r>
              <a:rPr lang="en-GB" sz="2400" dirty="0"/>
              <a:t>Two external likelihoods: </a:t>
            </a:r>
            <a:endParaRPr lang="en-US" sz="2400" dirty="0"/>
          </a:p>
          <a:p>
            <a:pPr marL="1066785" lvl="1" indent="-457189">
              <a:buSzPts val="1800"/>
              <a:buChar char="●"/>
            </a:pPr>
            <a:r>
              <a:rPr lang="el" sz="2400" dirty="0"/>
              <a:t>CMB: Planck PR3, Planck PR4 (Hillipop), ACT DR4+WMAP</a:t>
            </a:r>
            <a:endParaRPr sz="2400" dirty="0"/>
          </a:p>
          <a:p>
            <a:pPr marL="1066785" lvl="1" indent="-457189">
              <a:buSzPts val="1800"/>
              <a:buChar char="●"/>
            </a:pPr>
            <a:r>
              <a:rPr lang="el" sz="2400" dirty="0"/>
              <a:t>BAO: DESI Y1 </a:t>
            </a:r>
            <a:endParaRPr sz="2400" dirty="0"/>
          </a:p>
        </p:txBody>
      </p:sp>
      <p:pic>
        <p:nvPicPr>
          <p:cNvPr id="8" name="Google Shape;194;p21">
            <a:extLst>
              <a:ext uri="{FF2B5EF4-FFF2-40B4-BE49-F238E27FC236}">
                <a16:creationId xmlns:a16="http://schemas.microsoft.com/office/drawing/2014/main" xmlns="" id="{11357D07-F7B7-2920-7F67-474AB0FEE17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13700" y="3174134"/>
            <a:ext cx="5118368" cy="341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5;p21">
            <a:extLst>
              <a:ext uri="{FF2B5EF4-FFF2-40B4-BE49-F238E27FC236}">
                <a16:creationId xmlns:a16="http://schemas.microsoft.com/office/drawing/2014/main" xmlns="" id="{8ED8B927-60D1-FD26-3EF6-254A3E20516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334" y="152934"/>
            <a:ext cx="4750999" cy="2793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73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AFF839-7B41-D598-3A8F-B8B47271E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16</a:t>
            </a:fld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4FFD7C-D48C-07A0-7087-1313BC8C8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25" y="996292"/>
            <a:ext cx="10338037" cy="4865416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xmlns="" id="{8AD1EBED-BC3E-2171-78C9-192BC8D56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dirty="0" err="1"/>
              <a:t>Recontres</a:t>
            </a:r>
            <a:r>
              <a:rPr lang="de-CH" dirty="0"/>
              <a:t> du Vietnam 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192092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32E96A-43F7-687F-4BA8-AC8466C0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17</a:t>
            </a:fld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6A87C1-DF27-2DF7-0084-56CD6E41D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970" y="284480"/>
            <a:ext cx="9480059" cy="5848394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xmlns="" id="{7CE07469-BADF-4B52-BD14-679CAB3D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dirty="0" err="1"/>
              <a:t>Recontres</a:t>
            </a:r>
            <a:r>
              <a:rPr lang="de-CH" dirty="0"/>
              <a:t> du Vietnam 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717526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5296B0-53DE-4910-EC4F-0E7113302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893" y="1497463"/>
            <a:ext cx="6516579" cy="36611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785CD8-6DA2-AC34-60E8-10401C1C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Internal consistency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F51B03-3913-5E37-E28B-D6CF87F42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18</a:t>
            </a:fld>
            <a:endParaRPr lang="de-CH" noProof="0"/>
          </a:p>
        </p:txBody>
      </p:sp>
      <p:sp>
        <p:nvSpPr>
          <p:cNvPr id="7" name="Google Shape;193;p21">
            <a:extLst>
              <a:ext uri="{FF2B5EF4-FFF2-40B4-BE49-F238E27FC236}">
                <a16:creationId xmlns:a16="http://schemas.microsoft.com/office/drawing/2014/main" xmlns="" id="{18E81E66-55A8-CCFA-54D1-D146EA13FA9A}"/>
              </a:ext>
            </a:extLst>
          </p:cNvPr>
          <p:cNvSpPr txBox="1"/>
          <p:nvPr/>
        </p:nvSpPr>
        <p:spPr>
          <a:xfrm>
            <a:off x="414000" y="1411200"/>
            <a:ext cx="5039908" cy="4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buSzPts val="1800"/>
              <a:buChar char="●"/>
            </a:pPr>
            <a:r>
              <a:rPr lang="en-US" sz="2400" dirty="0"/>
              <a:t>Amplitude parameter let free for each probe</a:t>
            </a:r>
          </a:p>
          <a:p>
            <a:pPr marL="609585" indent="-457189">
              <a:buSzPts val="1800"/>
              <a:buChar char="●"/>
            </a:pPr>
            <a:r>
              <a:rPr lang="en-US" sz="2400" dirty="0"/>
              <a:t>Three deviations from expectations: </a:t>
            </a:r>
          </a:p>
          <a:p>
            <a:pPr marL="1066785" lvl="1" indent="-457189">
              <a:buSzPts val="1800"/>
              <a:buChar char="●"/>
            </a:pPr>
            <a:r>
              <a:rPr lang="en-US" sz="2400" dirty="0"/>
              <a:t>Planck PR3: A-lens systematic detection</a:t>
            </a:r>
          </a:p>
          <a:p>
            <a:pPr marL="1066785" lvl="1" indent="-457189">
              <a:buSzPts val="1800"/>
              <a:buChar char="●"/>
            </a:pPr>
            <a:r>
              <a:rPr lang="en-US" sz="2400" dirty="0" err="1"/>
              <a:t>KiDS</a:t>
            </a:r>
            <a:r>
              <a:rPr lang="en-US" sz="2400" dirty="0"/>
              <a:t> z-bin 2: redshift systematic detection</a:t>
            </a:r>
          </a:p>
          <a:p>
            <a:pPr marL="1066785" lvl="1" indent="-457189">
              <a:buSzPts val="1800"/>
              <a:buChar char="●"/>
            </a:pPr>
            <a:r>
              <a:rPr lang="en-US" sz="2400" dirty="0" err="1"/>
              <a:t>KiDS</a:t>
            </a:r>
            <a:r>
              <a:rPr lang="en-US" sz="2400" dirty="0"/>
              <a:t> z-bins 4/5: S8 tension  </a:t>
            </a:r>
            <a:endParaRPr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46E6616-3704-8B70-6D4C-F95EDC5682BD}"/>
              </a:ext>
            </a:extLst>
          </p:cNvPr>
          <p:cNvSpPr/>
          <p:nvPr/>
        </p:nvSpPr>
        <p:spPr>
          <a:xfrm>
            <a:off x="7694762" y="1639019"/>
            <a:ext cx="1299713" cy="240212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150FD801-B151-FA8F-831D-98883AAD473C}"/>
              </a:ext>
            </a:extLst>
          </p:cNvPr>
          <p:cNvCxnSpPr/>
          <p:nvPr/>
        </p:nvCxnSpPr>
        <p:spPr>
          <a:xfrm flipV="1">
            <a:off x="4462732" y="2771955"/>
            <a:ext cx="3157268" cy="556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DD2C7576-0CA7-61EA-CDB8-7AF26CEB1001}"/>
              </a:ext>
            </a:extLst>
          </p:cNvPr>
          <p:cNvCxnSpPr/>
          <p:nvPr/>
        </p:nvCxnSpPr>
        <p:spPr>
          <a:xfrm flipV="1">
            <a:off x="4572000" y="2524200"/>
            <a:ext cx="5331125" cy="1558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D254141-0EAD-B98A-DEBF-B9FA6CC2144F}"/>
              </a:ext>
            </a:extLst>
          </p:cNvPr>
          <p:cNvSpPr/>
          <p:nvPr/>
        </p:nvSpPr>
        <p:spPr>
          <a:xfrm>
            <a:off x="9935616" y="2104844"/>
            <a:ext cx="1842384" cy="73523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536EC08F-4CD3-FE55-B7CE-6E73F60646A5}"/>
              </a:ext>
            </a:extLst>
          </p:cNvPr>
          <p:cNvCxnSpPr>
            <a:cxnSpLocks/>
          </p:cNvCxnSpPr>
          <p:nvPr/>
        </p:nvCxnSpPr>
        <p:spPr>
          <a:xfrm flipV="1">
            <a:off x="5462914" y="3128513"/>
            <a:ext cx="2594158" cy="1492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C32DD611-345D-0B68-8822-7FA375CE3798}"/>
              </a:ext>
            </a:extLst>
          </p:cNvPr>
          <p:cNvSpPr/>
          <p:nvPr/>
        </p:nvSpPr>
        <p:spPr>
          <a:xfrm>
            <a:off x="7919049" y="2697192"/>
            <a:ext cx="1107917" cy="52908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xmlns="" id="{32917378-2017-1FC5-2625-8B25E69DF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dirty="0" err="1"/>
              <a:t>Recontres</a:t>
            </a:r>
            <a:r>
              <a:rPr lang="de-CH" dirty="0"/>
              <a:t> du Vietnam 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89783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90E994-637F-B2DB-5BA9-5CE00A52D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S8 measurement </a:t>
            </a:r>
            <a:r>
              <a:rPr lang="el" dirty="0"/>
              <a:t>(ΛCDM)</a:t>
            </a:r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AF1DB83-EF3A-FBD8-F2EC-9FF36F0EA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err="1"/>
              <a:t>Recontres</a:t>
            </a:r>
            <a:r>
              <a:rPr lang="de-CH" dirty="0"/>
              <a:t> du Vietnam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950FDBB-75D9-C95F-BCA8-664EB4FD4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19</a:t>
            </a:fld>
            <a:endParaRPr lang="de-CH" noProof="0"/>
          </a:p>
        </p:txBody>
      </p:sp>
      <p:pic>
        <p:nvPicPr>
          <p:cNvPr id="11" name="Google Shape;218;p25">
            <a:extLst>
              <a:ext uri="{FF2B5EF4-FFF2-40B4-BE49-F238E27FC236}">
                <a16:creationId xmlns:a16="http://schemas.microsoft.com/office/drawing/2014/main" xmlns="" id="{F817F0BA-BC81-75A3-3A9D-F58650183F1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23140" y="1835347"/>
            <a:ext cx="6440122" cy="32753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20;p25">
            <a:extLst>
              <a:ext uri="{FF2B5EF4-FFF2-40B4-BE49-F238E27FC236}">
                <a16:creationId xmlns:a16="http://schemas.microsoft.com/office/drawing/2014/main" xmlns="" id="{9568738B-F979-ABA1-17A0-479FC1F124BB}"/>
              </a:ext>
            </a:extLst>
          </p:cNvPr>
          <p:cNvSpPr txBox="1"/>
          <p:nvPr/>
        </p:nvSpPr>
        <p:spPr>
          <a:xfrm>
            <a:off x="414000" y="1411200"/>
            <a:ext cx="5009140" cy="50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400" dirty="0">
                <a:solidFill>
                  <a:schemeClr val="dk2"/>
                </a:solidFill>
              </a:rPr>
              <a:t>9x2pt measurement from this data combination. Consistent with S8 found in other contemporary analyses</a:t>
            </a:r>
          </a:p>
          <a:p>
            <a:pPr marL="609585" indent="-440256">
              <a:buClr>
                <a:schemeClr val="dk2"/>
              </a:buClr>
              <a:buSzPts val="1600"/>
              <a:buChar char="●"/>
            </a:pPr>
            <a:r>
              <a:rPr lang="el" sz="2400" dirty="0">
                <a:solidFill>
                  <a:schemeClr val="dk2"/>
                </a:solidFill>
              </a:rPr>
              <a:t>Tension with CMB likelihoods - “S8-tension” which is 2.2σ in for our baseline (Planck PR4)</a:t>
            </a:r>
            <a:endParaRPr lang="en-US" sz="2400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Char char="●"/>
            </a:pPr>
            <a:r>
              <a:rPr lang="el" sz="2400" dirty="0">
                <a:solidFill>
                  <a:schemeClr val="dk2"/>
                </a:solidFill>
              </a:rPr>
              <a:t>In full parameter space reduced to 1.7σ and further still in extended models</a:t>
            </a:r>
            <a:r>
              <a:rPr lang="en-US" sz="2400" dirty="0">
                <a:solidFill>
                  <a:schemeClr val="dk2"/>
                </a:solidFill>
              </a:rPr>
              <a:t>,</a:t>
            </a:r>
            <a:r>
              <a:rPr lang="el" sz="2400" dirty="0">
                <a:solidFill>
                  <a:schemeClr val="dk2"/>
                </a:solidFill>
              </a:rPr>
              <a:t> and adding BAO (see later) </a:t>
            </a:r>
            <a:endParaRPr sz="2400" dirty="0">
              <a:solidFill>
                <a:schemeClr val="dk2"/>
              </a:solidFill>
            </a:endParaRPr>
          </a:p>
        </p:txBody>
      </p:sp>
      <p:pic>
        <p:nvPicPr>
          <p:cNvPr id="13" name="Google Shape;221;p25" title="[89,89,89,&quot;https://www.codecogs.com/eqnedit.php?latex=S8%3D%5Csigma_8%5Csqrt%7B%5COmega_m%2F0.3%7D#0&quot;]">
            <a:extLst>
              <a:ext uri="{FF2B5EF4-FFF2-40B4-BE49-F238E27FC236}">
                <a16:creationId xmlns:a16="http://schemas.microsoft.com/office/drawing/2014/main" xmlns="" id="{477A1106-4A8A-64EE-56F0-DCD37152E98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701" y="1188401"/>
            <a:ext cx="2745932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5;p25">
            <a:extLst>
              <a:ext uri="{FF2B5EF4-FFF2-40B4-BE49-F238E27FC236}">
                <a16:creationId xmlns:a16="http://schemas.microsoft.com/office/drawing/2014/main" xmlns="" id="{A593831C-2457-BFAF-0A3C-8DB413634673}"/>
              </a:ext>
            </a:extLst>
          </p:cNvPr>
          <p:cNvSpPr txBox="1"/>
          <p:nvPr/>
        </p:nvSpPr>
        <p:spPr>
          <a:xfrm>
            <a:off x="8389523" y="6056210"/>
            <a:ext cx="235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160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Reeves et al. (2025)</a:t>
            </a:r>
            <a:endParaRPr sz="2400" dirty="0"/>
          </a:p>
        </p:txBody>
      </p:sp>
      <p:sp>
        <p:nvSpPr>
          <p:cNvPr id="15" name="Google Shape;226;p25">
            <a:extLst>
              <a:ext uri="{FF2B5EF4-FFF2-40B4-BE49-F238E27FC236}">
                <a16:creationId xmlns:a16="http://schemas.microsoft.com/office/drawing/2014/main" xmlns="" id="{F73F5FFF-85F0-3734-1003-09B24D3796F2}"/>
              </a:ext>
            </a:extLst>
          </p:cNvPr>
          <p:cNvSpPr txBox="1"/>
          <p:nvPr/>
        </p:nvSpPr>
        <p:spPr>
          <a:xfrm>
            <a:off x="7254033" y="5328367"/>
            <a:ext cx="4042000" cy="9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1067">
                <a:solidFill>
                  <a:schemeClr val="dk2"/>
                </a:solidFill>
              </a:rPr>
              <a:t>S8 measurements from (in order vertically):</a:t>
            </a:r>
            <a:br>
              <a:rPr lang="el" sz="1067">
                <a:solidFill>
                  <a:schemeClr val="dk2"/>
                </a:solidFill>
              </a:rPr>
            </a:br>
            <a:r>
              <a:rPr lang="el" sz="1067">
                <a:solidFill>
                  <a:schemeClr val="dk2"/>
                </a:solidFill>
              </a:rPr>
              <a:t>DES  collaboration, 2022, Xu et. al 2023, Heymans et. al 2020, Asgari et.al, 2020, Sailer et. al 2024, Farren et. al 2024, Chen et. al 2024. </a:t>
            </a:r>
            <a:endParaRPr sz="1067">
              <a:solidFill>
                <a:schemeClr val="dk2"/>
              </a:solidFill>
            </a:endParaRPr>
          </a:p>
          <a:p>
            <a:endParaRPr sz="24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69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64221D-0DCF-9697-5E28-BA4EDE8FD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" dirty="0"/>
              <a:t>Our Universe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FDF17B-9E30-66F0-455C-4521E3433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5021849" cy="4680000"/>
          </a:xfrm>
        </p:spPr>
        <p:txBody>
          <a:bodyPr/>
          <a:lstStyle/>
          <a:p>
            <a:pPr marL="609585" indent="-457189">
              <a:buSzPts val="1800"/>
              <a:buChar char="●"/>
            </a:pPr>
            <a:r>
              <a:rPr lang="en-GB" sz="2400" dirty="0"/>
              <a:t>What is the nature of dark energy? Is this really a cosmological constant?</a:t>
            </a:r>
          </a:p>
          <a:p>
            <a:pPr marL="609585" indent="-457189">
              <a:buSzPts val="1800"/>
              <a:buChar char="●"/>
            </a:pPr>
            <a:r>
              <a:rPr lang="en-GB" sz="2400" dirty="0"/>
              <a:t>What is the Neutrino mass? What constraint can we put on this from cosmology?</a:t>
            </a:r>
          </a:p>
          <a:p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F1C502B-C5F2-A1AE-AFD9-2C4D508FE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</a:t>
            </a:fld>
            <a:endParaRPr lang="de-CH" noProof="0"/>
          </a:p>
        </p:txBody>
      </p:sp>
      <p:pic>
        <p:nvPicPr>
          <p:cNvPr id="6" name="Google Shape;65;p14">
            <a:extLst>
              <a:ext uri="{FF2B5EF4-FFF2-40B4-BE49-F238E27FC236}">
                <a16:creationId xmlns:a16="http://schemas.microsoft.com/office/drawing/2014/main" xmlns="" id="{ADF8CC77-A500-DC50-8A23-01B4CF44C67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213" r="12502"/>
          <a:stretch/>
        </p:blipFill>
        <p:spPr>
          <a:xfrm>
            <a:off x="6330468" y="838050"/>
            <a:ext cx="5439033" cy="5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xmlns="" id="{E05930EB-5F96-331A-31E2-784DA74E5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noProof="0" dirty="0" err="1"/>
              <a:t>Recontres</a:t>
            </a:r>
            <a:r>
              <a:rPr lang="de-CH" noProof="0" dirty="0"/>
              <a:t> du Vietnam</a:t>
            </a:r>
          </a:p>
        </p:txBody>
      </p:sp>
    </p:spTree>
    <p:extLst>
      <p:ext uri="{BB962C8B-B14F-4D97-AF65-F5344CB8AC3E}">
        <p14:creationId xmlns:p14="http://schemas.microsoft.com/office/powerpoint/2010/main" val="4106384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67C865-6333-559C-A808-F00CFF54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Dynamical dark energy- single probe constraints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F99221-0F92-1F26-D3E3-15C18443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20</a:t>
            </a:fld>
            <a:endParaRPr lang="de-CH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4C7120-F3C1-5C50-88BF-D7C31DA9C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414" y="726590"/>
            <a:ext cx="5893459" cy="5903854"/>
          </a:xfrm>
          <a:prstGeom prst="rect">
            <a:avLst/>
          </a:prstGeom>
        </p:spPr>
      </p:pic>
      <p:sp>
        <p:nvSpPr>
          <p:cNvPr id="7" name="Google Shape;220;p25">
            <a:extLst>
              <a:ext uri="{FF2B5EF4-FFF2-40B4-BE49-F238E27FC236}">
                <a16:creationId xmlns:a16="http://schemas.microsoft.com/office/drawing/2014/main" xmlns="" id="{BE561086-7D2C-A83B-C5E5-E5654990A79E}"/>
              </a:ext>
            </a:extLst>
          </p:cNvPr>
          <p:cNvSpPr txBox="1"/>
          <p:nvPr/>
        </p:nvSpPr>
        <p:spPr>
          <a:xfrm>
            <a:off x="414000" y="1411200"/>
            <a:ext cx="5009140" cy="50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400" dirty="0">
                <a:solidFill>
                  <a:schemeClr val="dk2"/>
                </a:solidFill>
              </a:rPr>
              <a:t>Low-z here is the 9x2pt combination of LSS data shown previously (KiDS-1000 X BOSS-DR12 X CMB lensing / ISW) 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400" dirty="0">
                <a:solidFill>
                  <a:schemeClr val="dk2"/>
                </a:solidFill>
              </a:rPr>
              <a:t>Before combining you see: </a:t>
            </a:r>
          </a:p>
          <a:p>
            <a:pPr marL="1066785" lvl="1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400" dirty="0">
                <a:solidFill>
                  <a:schemeClr val="dk2"/>
                </a:solidFill>
              </a:rPr>
              <a:t>Some tension in S8 as previously discussed </a:t>
            </a:r>
          </a:p>
          <a:p>
            <a:pPr marL="1066785" lvl="1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400" dirty="0">
                <a:solidFill>
                  <a:schemeClr val="dk2"/>
                </a:solidFill>
              </a:rPr>
              <a:t>Some constraining power on w0 from low-z alone 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endParaRPr sz="2400" dirty="0">
              <a:solidFill>
                <a:schemeClr val="dk2"/>
              </a:solidFill>
            </a:endParaRPr>
          </a:p>
        </p:txBody>
      </p:sp>
      <p:sp>
        <p:nvSpPr>
          <p:cNvPr id="8" name="Google Shape;225;p25">
            <a:extLst>
              <a:ext uri="{FF2B5EF4-FFF2-40B4-BE49-F238E27FC236}">
                <a16:creationId xmlns:a16="http://schemas.microsoft.com/office/drawing/2014/main" xmlns="" id="{C27A7AFB-A5AD-AC0C-A0EF-5D7075832DBC}"/>
              </a:ext>
            </a:extLst>
          </p:cNvPr>
          <p:cNvSpPr txBox="1"/>
          <p:nvPr/>
        </p:nvSpPr>
        <p:spPr>
          <a:xfrm>
            <a:off x="2354483" y="5446800"/>
            <a:ext cx="235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160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Reeves et al. (2025)</a:t>
            </a:r>
            <a:endParaRPr sz="2400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xmlns="" id="{3DE78C2E-DA6C-11D7-DA27-A12F87E68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dirty="0" err="1"/>
              <a:t>Recontres</a:t>
            </a:r>
            <a:r>
              <a:rPr lang="de-CH" dirty="0"/>
              <a:t> du Vietnam 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75766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3136EC-9775-20A3-95ED-01032075F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B677DB-EF01-F84D-BAF4-3CF00BDB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Dynamical dark energy: multiprobe constraints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505EE8-8BC0-40FB-FC34-A54DFA9FC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err="1"/>
              <a:t>Recontres</a:t>
            </a:r>
            <a:r>
              <a:rPr lang="de-CH" dirty="0"/>
              <a:t> du Vietnam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AEA0253-8C8E-11CC-6039-133DBE71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21</a:t>
            </a:fld>
            <a:endParaRPr lang="de-CH" noProof="0"/>
          </a:p>
        </p:txBody>
      </p:sp>
      <p:sp>
        <p:nvSpPr>
          <p:cNvPr id="14" name="Google Shape;225;p25">
            <a:extLst>
              <a:ext uri="{FF2B5EF4-FFF2-40B4-BE49-F238E27FC236}">
                <a16:creationId xmlns:a16="http://schemas.microsoft.com/office/drawing/2014/main" xmlns="" id="{72D8E1C6-22C4-1367-7D9C-E11F907FFAE3}"/>
              </a:ext>
            </a:extLst>
          </p:cNvPr>
          <p:cNvSpPr txBox="1"/>
          <p:nvPr/>
        </p:nvSpPr>
        <p:spPr>
          <a:xfrm>
            <a:off x="7283472" y="5867818"/>
            <a:ext cx="235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1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Reeves et al. (2025)</a:t>
            </a:r>
            <a:endParaRPr sz="2400"/>
          </a:p>
        </p:txBody>
      </p:sp>
      <p:pic>
        <p:nvPicPr>
          <p:cNvPr id="7" name="Google Shape;252;p28">
            <a:extLst>
              <a:ext uri="{FF2B5EF4-FFF2-40B4-BE49-F238E27FC236}">
                <a16:creationId xmlns:a16="http://schemas.microsoft.com/office/drawing/2014/main" xmlns="" id="{8DBC4454-BF3E-256E-B26D-9A59307505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1669" y="854076"/>
            <a:ext cx="5039832" cy="48515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20;p25">
            <a:extLst>
              <a:ext uri="{FF2B5EF4-FFF2-40B4-BE49-F238E27FC236}">
                <a16:creationId xmlns:a16="http://schemas.microsoft.com/office/drawing/2014/main" xmlns="" id="{0576A0DB-CAC8-45DE-F248-1294A9491369}"/>
              </a:ext>
            </a:extLst>
          </p:cNvPr>
          <p:cNvSpPr txBox="1"/>
          <p:nvPr/>
        </p:nvSpPr>
        <p:spPr>
          <a:xfrm>
            <a:off x="419749" y="640992"/>
            <a:ext cx="5351919" cy="587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133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133" dirty="0">
                <a:solidFill>
                  <a:schemeClr val="dk2"/>
                </a:solidFill>
              </a:rPr>
              <a:t>Find a reduction in preference for DDE when combining LSS data set with CMB and DESI Y1 BAO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133" dirty="0">
                <a:solidFill>
                  <a:schemeClr val="dk2"/>
                </a:solidFill>
              </a:rPr>
              <a:t>Driven by internal tension in the full dataset which cannot be resolved in models far from a CC 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r>
              <a:rPr lang="en-US" sz="2133" dirty="0">
                <a:solidFill>
                  <a:schemeClr val="dk2"/>
                </a:solidFill>
              </a:rPr>
              <a:t>Based on DESI Y1 BAO and KiDS-1000 (both updated now!)</a:t>
            </a: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endParaRPr lang="en-US" sz="2133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FontTx/>
              <a:buChar char="●"/>
            </a:pPr>
            <a:endParaRPr lang="en-US" sz="2133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49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165B499-2935-4DEB-1E1A-AD2935532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6723AD-D11B-ABF1-36AB-00ED1C429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 dirty="0" err="1"/>
              <a:t>Recontres</a:t>
            </a:r>
            <a:r>
              <a:rPr lang="de-CH" noProof="0" dirty="0"/>
              <a:t> du Vietnam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3EF1D8E-83D1-B927-09F2-E18DD1C14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22</a:t>
            </a:fld>
            <a:endParaRPr lang="de-CH" noProof="0"/>
          </a:p>
        </p:txBody>
      </p:sp>
      <p:sp>
        <p:nvSpPr>
          <p:cNvPr id="14" name="Google Shape;225;p25">
            <a:extLst>
              <a:ext uri="{FF2B5EF4-FFF2-40B4-BE49-F238E27FC236}">
                <a16:creationId xmlns:a16="http://schemas.microsoft.com/office/drawing/2014/main" xmlns="" id="{2CA053C7-5182-A650-A392-21484B39392C}"/>
              </a:ext>
            </a:extLst>
          </p:cNvPr>
          <p:cNvSpPr txBox="1"/>
          <p:nvPr/>
        </p:nvSpPr>
        <p:spPr>
          <a:xfrm>
            <a:off x="7664442" y="6365598"/>
            <a:ext cx="235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l" sz="160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Reeves et al. (2025)</a:t>
            </a:r>
            <a:endParaRPr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71C51E7C-46C0-927D-543C-8A3AE3D697C7}"/>
              </a:ext>
            </a:extLst>
          </p:cNvPr>
          <p:cNvSpPr txBox="1">
            <a:spLocks/>
          </p:cNvSpPr>
          <p:nvPr/>
        </p:nvSpPr>
        <p:spPr>
          <a:xfrm>
            <a:off x="730800" y="259200"/>
            <a:ext cx="11360800" cy="763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dirty="0"/>
              <a:t>Neutrino masses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5836445-DCEA-A48B-A249-416BD36DF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099" y="1071719"/>
            <a:ext cx="4427488" cy="2640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477A65-DD89-E95C-86DF-3158156AB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097" y="3813300"/>
            <a:ext cx="4427490" cy="2640814"/>
          </a:xfrm>
          <a:prstGeom prst="rect">
            <a:avLst/>
          </a:prstGeom>
        </p:spPr>
      </p:pic>
      <p:sp>
        <p:nvSpPr>
          <p:cNvPr id="12" name="Google Shape;220;p25">
            <a:extLst>
              <a:ext uri="{FF2B5EF4-FFF2-40B4-BE49-F238E27FC236}">
                <a16:creationId xmlns:a16="http://schemas.microsoft.com/office/drawing/2014/main" xmlns="" id="{62FF616D-E8A7-A791-22F1-CA383E5C479F}"/>
              </a:ext>
            </a:extLst>
          </p:cNvPr>
          <p:cNvSpPr txBox="1"/>
          <p:nvPr/>
        </p:nvSpPr>
        <p:spPr>
          <a:xfrm>
            <a:off x="356176" y="858032"/>
            <a:ext cx="5591534" cy="5385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133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Char char="●"/>
            </a:pPr>
            <a:r>
              <a:rPr lang="en-US" sz="2400" dirty="0">
                <a:solidFill>
                  <a:schemeClr val="dk2"/>
                </a:solidFill>
              </a:rPr>
              <a:t>Fiducial neutrino mass measurement from combination: </a:t>
            </a:r>
          </a:p>
          <a:p>
            <a:pPr marL="169329">
              <a:buClr>
                <a:schemeClr val="dk2"/>
              </a:buClr>
              <a:buSzPts val="1600"/>
            </a:pPr>
            <a:endParaRPr lang="en-US" sz="2400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Char char="●"/>
            </a:pPr>
            <a:endParaRPr lang="en-US" sz="2400" dirty="0">
              <a:solidFill>
                <a:schemeClr val="dk2"/>
              </a:solidFill>
            </a:endParaRPr>
          </a:p>
          <a:p>
            <a:pPr marL="169329">
              <a:buClr>
                <a:schemeClr val="dk2"/>
              </a:buClr>
              <a:buSzPts val="1600"/>
            </a:pPr>
            <a:endParaRPr lang="en-US" sz="2400" dirty="0">
              <a:solidFill>
                <a:schemeClr val="dk2"/>
              </a:solidFill>
            </a:endParaRPr>
          </a:p>
          <a:p>
            <a:pPr marL="609585" indent="-440256">
              <a:buClr>
                <a:schemeClr val="dk2"/>
              </a:buClr>
              <a:buSzPts val="1600"/>
              <a:buChar char="●"/>
            </a:pPr>
            <a:r>
              <a:rPr lang="en-US" sz="2400" dirty="0">
                <a:solidFill>
                  <a:schemeClr val="dk2"/>
                </a:solidFill>
              </a:rPr>
              <a:t>Explored the effect of “A-lens” parameter, finding the combined probes approach makes upper limits robust to this systematic</a:t>
            </a:r>
          </a:p>
          <a:p>
            <a:pPr marL="609585" indent="-440256">
              <a:buClr>
                <a:schemeClr val="dk2"/>
              </a:buClr>
              <a:buSzPts val="1600"/>
              <a:buChar char="●"/>
            </a:pPr>
            <a:r>
              <a:rPr lang="en-US" sz="2400" dirty="0">
                <a:solidFill>
                  <a:schemeClr val="dk2"/>
                </a:solidFill>
              </a:rPr>
              <a:t>In a DDE scenario upper limit is significantly loosened, and for the full combination of data, we find a ~2 sigma constraint </a:t>
            </a:r>
            <a:endParaRPr sz="2400" dirty="0">
              <a:solidFill>
                <a:schemeClr val="dk2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C90AA1BF-E9CE-D3D8-2EC7-A8310630C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474" y="2392125"/>
            <a:ext cx="3696850" cy="53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725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4E9A1-30DC-85C5-B376-FE1586B07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New data, new possibilities…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095FEC7-A6FE-0777-A523-0CB9C114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23</a:t>
            </a:fld>
            <a:endParaRPr lang="de-CH" noProof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xmlns="" id="{685E00BF-E1C6-5345-E630-68F167D31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noProof="0" dirty="0" err="1"/>
              <a:t>Recontres</a:t>
            </a:r>
            <a:r>
              <a:rPr lang="de-CH" noProof="0" dirty="0"/>
              <a:t> du Vietnam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44FE444-98DA-ED41-89B2-517720A87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144" y="692814"/>
            <a:ext cx="8094822" cy="271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3A47C68A-3495-EA17-451E-D9603375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925" y="3376904"/>
            <a:ext cx="3809259" cy="344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26C131-EE52-D44D-2E41-E1D60323EEC7}"/>
              </a:ext>
            </a:extLst>
          </p:cNvPr>
          <p:cNvSpPr txBox="1"/>
          <p:nvPr/>
        </p:nvSpPr>
        <p:spPr>
          <a:xfrm>
            <a:off x="9662931" y="2856319"/>
            <a:ext cx="252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/>
              <a:t>DESI collaboration,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5680B24-A30E-645B-938A-DA933497D6C8}"/>
              </a:ext>
            </a:extLst>
          </p:cNvPr>
          <p:cNvSpPr txBox="1"/>
          <p:nvPr/>
        </p:nvSpPr>
        <p:spPr>
          <a:xfrm>
            <a:off x="7360533" y="5279024"/>
            <a:ext cx="252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/>
              <a:t>KiDS collaboration, 2025</a:t>
            </a:r>
          </a:p>
        </p:txBody>
      </p:sp>
    </p:spTree>
    <p:extLst>
      <p:ext uri="{BB962C8B-B14F-4D97-AF65-F5344CB8AC3E}">
        <p14:creationId xmlns:p14="http://schemas.microsoft.com/office/powerpoint/2010/main" val="2150010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D4A465-C943-0DEB-90A9-B517A0250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187645-3CF0-B083-CF80-0175870EE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Preliminary results: adding DESI imaging LRGs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A50D121-42EC-6E49-6D06-0A95CFCC3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24</a:t>
            </a:fld>
            <a:endParaRPr lang="de-CH" noProof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xmlns="" id="{4C1EBAE9-7CF7-CABA-D388-C7828EC6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noProof="0" dirty="0" err="1"/>
              <a:t>Recontres</a:t>
            </a:r>
            <a:r>
              <a:rPr lang="de-CH" noProof="0" dirty="0"/>
              <a:t> du Vietnam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D28D52-1FFB-CC18-D29E-5A945FFCA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702" y="546709"/>
            <a:ext cx="4569460" cy="2353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1FB6C0-5CBA-C3D9-1765-8DEE67EB0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124" y="2987737"/>
            <a:ext cx="4569460" cy="3446723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C7D881E9-BAA6-3268-E7C8-8744C3C9061C}"/>
              </a:ext>
            </a:extLst>
          </p:cNvPr>
          <p:cNvSpPr txBox="1">
            <a:spLocks/>
          </p:cNvSpPr>
          <p:nvPr/>
        </p:nvSpPr>
        <p:spPr>
          <a:xfrm>
            <a:off x="731837" y="1089000"/>
            <a:ext cx="4833038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539750" indent="-539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533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265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24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x-none" sz="2400" dirty="0"/>
              <a:t>Add DESI imaging LRGs to the LSS dataset and measure 3x2pt correlation with ACT DR6 CMB lensing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x-none" sz="2400" dirty="0"/>
              <a:t>S8 measurement consistent with CMB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x-none" sz="2400" dirty="0"/>
              <a:t>Upgrade BAO likelihood to DESI DR2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 err="1"/>
              <a:t>KiDS</a:t>
            </a:r>
            <a:r>
              <a:rPr lang="en-GB" sz="2400" dirty="0"/>
              <a:t>-legacy data included as S8 prior (also consistent with CMB)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Ongoing analysis – expected on </a:t>
            </a:r>
            <a:r>
              <a:rPr lang="en-GB" sz="2400" dirty="0" err="1"/>
              <a:t>ArXiv</a:t>
            </a:r>
            <a:r>
              <a:rPr lang="en-GB" sz="2400" dirty="0"/>
              <a:t> early September ’25!</a:t>
            </a:r>
            <a:endParaRPr lang="x-none" sz="2400" dirty="0"/>
          </a:p>
          <a:p>
            <a:pPr>
              <a:buFont typeface="Arial" panose="020B0604020202020204" pitchFamily="34" charset="0"/>
              <a:buChar char="•"/>
            </a:pPr>
            <a:endParaRPr lang="x-none" sz="2400" dirty="0"/>
          </a:p>
          <a:p>
            <a:pPr>
              <a:buFont typeface="Arial" panose="020B0604020202020204" pitchFamily="34" charset="0"/>
              <a:buChar char="•"/>
            </a:pP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641134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22D720B-CEB6-5259-1132-FFD659DD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559" y="821247"/>
            <a:ext cx="6251484" cy="54001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5ACA12-5256-95DD-66C7-030E7765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Preliminary results: adding DESI imaging LRGs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B5B66A-B59A-8400-657A-A846114C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25</a:t>
            </a:fld>
            <a:endParaRPr lang="de-CH" noProof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xmlns="" id="{CE4DCF3A-0104-FCB4-DF02-54FBA1C0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noProof="0" dirty="0" err="1"/>
              <a:t>Recontres</a:t>
            </a:r>
            <a:r>
              <a:rPr lang="de-CH" noProof="0" dirty="0"/>
              <a:t> du Vietnam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4E63402-BF17-5756-E574-40B1F0F5F046}"/>
              </a:ext>
            </a:extLst>
          </p:cNvPr>
          <p:cNvGrpSpPr/>
          <p:nvPr/>
        </p:nvGrpSpPr>
        <p:grpSpPr>
          <a:xfrm rot="20699528">
            <a:off x="5432147" y="830232"/>
            <a:ext cx="3028950" cy="914400"/>
            <a:chOff x="8914500" y="776923"/>
            <a:chExt cx="3028950" cy="914400"/>
          </a:xfrm>
        </p:grpSpPr>
        <p:pic>
          <p:nvPicPr>
            <p:cNvPr id="9" name="Graphic 8" descr="Warning outline">
              <a:extLst>
                <a:ext uri="{FF2B5EF4-FFF2-40B4-BE49-F238E27FC236}">
                  <a16:creationId xmlns:a16="http://schemas.microsoft.com/office/drawing/2014/main" xmlns="" id="{98891DE8-23D2-442B-002B-ECCBC585A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20915136">
              <a:off x="8914500" y="776923"/>
              <a:ext cx="914400" cy="914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E27844F-D46C-6EAD-6733-E2158BA2EB8C}"/>
                </a:ext>
              </a:extLst>
            </p:cNvPr>
            <p:cNvSpPr txBox="1"/>
            <p:nvPr/>
          </p:nvSpPr>
          <p:spPr>
            <a:xfrm rot="21047419">
              <a:off x="9628875" y="791019"/>
              <a:ext cx="2314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PRELIMINARY</a:t>
              </a: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5F004BBC-8E6C-7DE0-B6FF-97B0AE2E5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089000"/>
            <a:ext cx="4833038" cy="4680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x-none" sz="2400" dirty="0"/>
              <a:t>Add DESI imaging LRGs to the LSS dataset and measure 3x2pt correlation with ACT DR6 CMB lensing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x-none" sz="2400" dirty="0"/>
              <a:t>S8 measurement consistent with CMB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x-none" sz="2400" dirty="0"/>
              <a:t>Upgrade BAO likelihood to DESI DR2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 err="1"/>
              <a:t>KiDS</a:t>
            </a:r>
            <a:r>
              <a:rPr lang="en-GB" sz="2400" dirty="0"/>
              <a:t>-legacy data included as S8 prior (also consistent with CMB)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Ongoing analysis – expected on </a:t>
            </a:r>
            <a:r>
              <a:rPr lang="en-GB" sz="2400" dirty="0" err="1"/>
              <a:t>ArXiv</a:t>
            </a:r>
            <a:r>
              <a:rPr lang="en-GB" sz="2400" dirty="0"/>
              <a:t> early September ’25!</a:t>
            </a:r>
            <a:endParaRPr lang="x-none" sz="2400" dirty="0"/>
          </a:p>
          <a:p>
            <a:pPr>
              <a:buFont typeface="Arial" panose="020B0604020202020204" pitchFamily="34" charset="0"/>
              <a:buChar char="•"/>
            </a:pPr>
            <a:endParaRPr lang="x-none" sz="2400" dirty="0"/>
          </a:p>
          <a:p>
            <a:pPr>
              <a:buFont typeface="Arial" panose="020B0604020202020204" pitchFamily="34" charset="0"/>
              <a:buChar char="•"/>
            </a:pP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1904421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A693F10-4475-ABF1-0054-EDB7EB40E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CB27D4-A63E-0661-DF32-3DC1B9D1D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410" y="944940"/>
            <a:ext cx="5534752" cy="5515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F47244-6712-D68D-E5B4-42CA6932D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Preliminary results: adding DESI imaging LRGs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F1E977E-62BC-A1B3-12FD-BEFD6253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26</a:t>
            </a:fld>
            <a:endParaRPr lang="de-CH" noProof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xmlns="" id="{A0EF2F5E-C729-8B22-2522-6F348D27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noProof="0" dirty="0" err="1"/>
              <a:t>Recontres</a:t>
            </a:r>
            <a:r>
              <a:rPr lang="de-CH" noProof="0" dirty="0"/>
              <a:t> du Vietnam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4083FAA-AA6A-CBBB-673E-CC018A04EA27}"/>
              </a:ext>
            </a:extLst>
          </p:cNvPr>
          <p:cNvGrpSpPr/>
          <p:nvPr/>
        </p:nvGrpSpPr>
        <p:grpSpPr>
          <a:xfrm rot="20699528">
            <a:off x="5432147" y="826844"/>
            <a:ext cx="3028950" cy="914400"/>
            <a:chOff x="8914500" y="776923"/>
            <a:chExt cx="3028950" cy="914400"/>
          </a:xfrm>
        </p:grpSpPr>
        <p:pic>
          <p:nvPicPr>
            <p:cNvPr id="9" name="Graphic 8" descr="Warning outline">
              <a:extLst>
                <a:ext uri="{FF2B5EF4-FFF2-40B4-BE49-F238E27FC236}">
                  <a16:creationId xmlns:a16="http://schemas.microsoft.com/office/drawing/2014/main" xmlns="" id="{1645B3F1-09B5-8C6C-770F-AB5B41018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20915136">
              <a:off x="8914500" y="776923"/>
              <a:ext cx="914400" cy="914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B25DD96-A238-3FBE-6DB7-76FF49D3A1EA}"/>
                </a:ext>
              </a:extLst>
            </p:cNvPr>
            <p:cNvSpPr txBox="1"/>
            <p:nvPr/>
          </p:nvSpPr>
          <p:spPr>
            <a:xfrm rot="21047419">
              <a:off x="9628875" y="791019"/>
              <a:ext cx="2314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PRELIMINARY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C3F6243B-8E72-5FF0-F365-42561C70D678}"/>
              </a:ext>
            </a:extLst>
          </p:cNvPr>
          <p:cNvSpPr txBox="1">
            <a:spLocks/>
          </p:cNvSpPr>
          <p:nvPr/>
        </p:nvSpPr>
        <p:spPr>
          <a:xfrm>
            <a:off x="731837" y="1089000"/>
            <a:ext cx="4833038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539750" indent="-539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533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265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24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x-none" sz="2400" dirty="0"/>
              <a:t>Add DESI imaging LRGs to the LSS dataset and measure 3x2pt correlation with ACT DR6 CMB lensing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x-none" sz="2400" dirty="0"/>
              <a:t>S8 measurement consistent with CMB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x-none" sz="2400" dirty="0"/>
              <a:t>Upgrade BAO likelihood to DESI DR2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 err="1"/>
              <a:t>KiDS</a:t>
            </a:r>
            <a:r>
              <a:rPr lang="en-GB" sz="2400" dirty="0"/>
              <a:t>-legacy data included as S8 prior (also consistent with CMB)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Ongoing analysis – expected on </a:t>
            </a:r>
            <a:r>
              <a:rPr lang="en-GB" sz="2400" dirty="0" err="1"/>
              <a:t>ArXiv</a:t>
            </a:r>
            <a:r>
              <a:rPr lang="en-GB" sz="2400" dirty="0"/>
              <a:t> early September ’25!</a:t>
            </a:r>
            <a:endParaRPr lang="x-none" sz="2400" dirty="0"/>
          </a:p>
          <a:p>
            <a:pPr>
              <a:buFont typeface="Arial" panose="020B0604020202020204" pitchFamily="34" charset="0"/>
              <a:buChar char="•"/>
            </a:pPr>
            <a:endParaRPr lang="x-none" sz="2400" dirty="0"/>
          </a:p>
          <a:p>
            <a:pPr>
              <a:buFont typeface="Arial" panose="020B0604020202020204" pitchFamily="34" charset="0"/>
              <a:buChar char="•"/>
            </a:pP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1102284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832013F-A136-0BB2-AD8E-EE7E627E5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477" y="726478"/>
            <a:ext cx="5476396" cy="5476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C0A0C7-390E-8183-A432-D5F406ED8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Preliminary results on preference for dynamical dark energy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F140765-FE96-2C0D-D7DC-1F1992B77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Recontres du Vietnam</a:t>
            </a:r>
          </a:p>
          <a:p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0C10F2B-BEB4-7332-08C1-91A508A54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27</a:t>
            </a:fld>
            <a:endParaRPr lang="de-CH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xmlns="" id="{A1E79B97-8C72-105F-A2AE-3890A3B23A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1837" y="1089000"/>
                <a:ext cx="4833038" cy="4680000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x-none" sz="2400" dirty="0"/>
                  <a:t>3x2pt correlation of DESI imaging LRGs and ACT DR6 CMB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x-none" sz="2400" dirty="0"/>
                  <a:t>S8 prior from KiDS-legacy analysis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x-none" sz="2400" dirty="0"/>
                  <a:t>Find 2.5-3.5σ preference for dynamical dark energy over </a:t>
                </a:r>
                <a14:m>
                  <m:oMath xmlns:m="http://schemas.openxmlformats.org/officeDocument/2006/math" xmlns="">
                    <m:r>
                      <m:rPr>
                        <m:sty m:val="p"/>
                      </m:rP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x-none" sz="2400" dirty="0"/>
                  <a:t>CDM via Wilk’s theorem from different combinations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x-none" sz="2400" dirty="0"/>
                  <a:t>Driven by increased preference in DESI DR2 comapred to Y1 BAO and significantly lower internal tension with LSS data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x-none" sz="24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1E79B97-8C72-105F-A2AE-3890A3B23A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837" y="1089000"/>
                <a:ext cx="4833038" cy="4680000"/>
              </a:xfrm>
              <a:blipFill>
                <a:blip r:embed="rId3"/>
                <a:stretch>
                  <a:fillRect l="-3665" t="-1892" r="-4450" b="-1351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353033F-B470-4146-45CC-6658472E3309}"/>
              </a:ext>
            </a:extLst>
          </p:cNvPr>
          <p:cNvGrpSpPr/>
          <p:nvPr/>
        </p:nvGrpSpPr>
        <p:grpSpPr>
          <a:xfrm rot="20699528">
            <a:off x="5432147" y="826844"/>
            <a:ext cx="3028950" cy="914400"/>
            <a:chOff x="8914500" y="776923"/>
            <a:chExt cx="3028950" cy="914400"/>
          </a:xfrm>
        </p:grpSpPr>
        <p:pic>
          <p:nvPicPr>
            <p:cNvPr id="8" name="Graphic 7" descr="Warning outline">
              <a:extLst>
                <a:ext uri="{FF2B5EF4-FFF2-40B4-BE49-F238E27FC236}">
                  <a16:creationId xmlns:a16="http://schemas.microsoft.com/office/drawing/2014/main" xmlns="" id="{4F21F421-B56D-CA8E-059C-11698CCB2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20915136">
              <a:off x="8914500" y="776923"/>
              <a:ext cx="914400" cy="914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3230B89-DFBE-B866-8A9A-DBAD15CEAFB2}"/>
                </a:ext>
              </a:extLst>
            </p:cNvPr>
            <p:cNvSpPr txBox="1"/>
            <p:nvPr/>
          </p:nvSpPr>
          <p:spPr>
            <a:xfrm rot="21047419">
              <a:off x="9628875" y="791019"/>
              <a:ext cx="2314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PRELIMINARY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3601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DD2CD5-9F2A-2D83-27C1-409CF8DFA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Outlook and 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0EE822-3218-F572-FAEE-9A57A5F60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10171438" cy="4555200"/>
          </a:xfrm>
        </p:spPr>
        <p:txBody>
          <a:bodyPr>
            <a:normAutofit fontScale="92500" lnSpcReduction="20000"/>
          </a:bodyPr>
          <a:lstStyle/>
          <a:p>
            <a:pPr fontAlgn="base">
              <a:buSzPct val="120000"/>
              <a:buFont typeface="Arial" panose="020B0604020202020204" pitchFamily="34" charset="0"/>
              <a:buChar char="•"/>
            </a:pPr>
            <a:r>
              <a:rPr lang="en-GB" sz="2600" dirty="0"/>
              <a:t>Multiprobe analyses are powerful for:</a:t>
            </a:r>
          </a:p>
          <a:p>
            <a:pPr marL="1253047" lvl="1" indent="-457200" fontAlgn="base">
              <a:buSzPct val="120000"/>
              <a:buFont typeface="+mj-lt"/>
              <a:buAutoNum type="alphaLcPeriod"/>
            </a:pPr>
            <a:r>
              <a:rPr lang="en-GB" sz="2600" dirty="0"/>
              <a:t> Identifying and mitigating systematics that do not correlate between datasets </a:t>
            </a:r>
          </a:p>
          <a:p>
            <a:pPr marL="1253047" lvl="1" indent="-457200" fontAlgn="base">
              <a:buSzPct val="120000"/>
              <a:buFont typeface="+mj-lt"/>
              <a:buAutoNum type="alphaLcPeriod"/>
            </a:pPr>
            <a:r>
              <a:rPr lang="en-GB" sz="2600" dirty="0"/>
              <a:t>Exploring and understanding tensions between datasets </a:t>
            </a:r>
          </a:p>
          <a:p>
            <a:pPr marL="1253047" lvl="1" indent="-457200" fontAlgn="base">
              <a:buSzPct val="120000"/>
              <a:buFont typeface="+mj-lt"/>
              <a:buAutoNum type="alphaLcPeriod"/>
            </a:pPr>
            <a:r>
              <a:rPr lang="en-GB" sz="2600" dirty="0"/>
              <a:t>Providing strong constraints on cosmological parameters via degeneracy breaking</a:t>
            </a:r>
          </a:p>
          <a:p>
            <a:pPr marL="643462" indent="-457200" fontAlgn="base">
              <a:buSzPct val="80000"/>
            </a:pPr>
            <a:r>
              <a:rPr lang="en-GB" sz="2600" dirty="0"/>
              <a:t>Including KiDS-1000 to CMB and BAO reduces preference for DDE</a:t>
            </a:r>
          </a:p>
          <a:p>
            <a:pPr marL="643462" indent="-457200" fontAlgn="base">
              <a:buSzPct val="80000"/>
            </a:pPr>
            <a:r>
              <a:rPr lang="en-GB" sz="2600" dirty="0"/>
              <a:t>DDE models can loosen neutrino mass bounds, relieving apparent tension with neutrino oscillation data in LCDM</a:t>
            </a:r>
          </a:p>
          <a:p>
            <a:pPr marL="643462" indent="-457200" fontAlgn="base">
              <a:buSzPct val="80000"/>
            </a:pPr>
            <a:r>
              <a:rPr lang="en-GB" sz="2600" dirty="0"/>
              <a:t>Several recent data releases- DESI DR2 BAO, </a:t>
            </a:r>
            <a:r>
              <a:rPr lang="en-GB" sz="2600" dirty="0" err="1"/>
              <a:t>KiDS</a:t>
            </a:r>
            <a:r>
              <a:rPr lang="en-GB" sz="2600" dirty="0"/>
              <a:t> legacy, currently working analysis with updated BAO, LSS and </a:t>
            </a:r>
            <a:r>
              <a:rPr lang="en-GB" sz="2600" dirty="0" err="1"/>
              <a:t>SNe</a:t>
            </a:r>
            <a:r>
              <a:rPr lang="en-GB" sz="2600" dirty="0"/>
              <a:t> data </a:t>
            </a:r>
          </a:p>
          <a:p>
            <a:pPr marL="643462" indent="-457200" fontAlgn="base">
              <a:buSzPct val="80000"/>
            </a:pPr>
            <a:r>
              <a:rPr lang="en-GB" sz="2600" dirty="0"/>
              <a:t>Exciting time for cosmology with many experiments about to come online – this is an era in which combined probes and cross-correlations will be increasingly important! </a:t>
            </a:r>
            <a:r>
              <a:rPr lang="en-GB" sz="2400" dirty="0"/>
              <a:t>	</a:t>
            </a:r>
          </a:p>
          <a:p>
            <a:pPr marL="795847" lvl="1" indent="0" fontAlgn="base">
              <a:buSzPct val="120000"/>
              <a:buNone/>
            </a:pPr>
            <a:r>
              <a:rPr lang="en-GB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35A2B17-28E0-C22E-252A-E1FFFE4FC5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28</a:t>
            </a:fld>
            <a:endParaRPr lang="e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3C2BF49-507D-8295-3F52-FD950C09924D}"/>
              </a:ext>
            </a:extLst>
          </p:cNvPr>
          <p:cNvSpPr txBox="1"/>
          <p:nvPr/>
        </p:nvSpPr>
        <p:spPr>
          <a:xfrm>
            <a:off x="3702457" y="5861000"/>
            <a:ext cx="68845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dk1"/>
                </a:solidFill>
              </a:rPr>
              <a:t>Based on </a:t>
            </a:r>
            <a:r>
              <a:rPr lang="el" sz="2400" dirty="0">
                <a:solidFill>
                  <a:schemeClr val="dk1"/>
                </a:solidFill>
              </a:rPr>
              <a:t>2309.03258, 2502.01772</a:t>
            </a:r>
          </a:p>
        </p:txBody>
      </p:sp>
    </p:spTree>
    <p:extLst>
      <p:ext uri="{BB962C8B-B14F-4D97-AF65-F5344CB8AC3E}">
        <p14:creationId xmlns:p14="http://schemas.microsoft.com/office/powerpoint/2010/main" val="210437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72;p15">
            <a:extLst>
              <a:ext uri="{FF2B5EF4-FFF2-40B4-BE49-F238E27FC236}">
                <a16:creationId xmlns:a16="http://schemas.microsoft.com/office/drawing/2014/main" xmlns="" id="{BD441D11-B846-AED7-AD18-DAC67322F6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1895" t="9269" r="9481" b="16519"/>
          <a:stretch/>
        </p:blipFill>
        <p:spPr>
          <a:xfrm>
            <a:off x="2908783" y="807383"/>
            <a:ext cx="6818604" cy="55918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866958-6280-08FB-B510-08DB9EA2F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past </a:t>
            </a:r>
            <a:r>
              <a:rPr lang="en-US" dirty="0" err="1"/>
              <a:t>lightcone</a:t>
            </a:r>
            <a:r>
              <a:rPr lang="en-US" dirty="0"/>
              <a:t>: a multiprobe view 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CC19364-0A3D-BC45-8A37-3E560B854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3</a:t>
            </a:fld>
            <a:endParaRPr lang="de-CH" noProof="0"/>
          </a:p>
        </p:txBody>
      </p:sp>
      <p:pic>
        <p:nvPicPr>
          <p:cNvPr id="13" name="Google Shape;83;p15">
            <a:extLst>
              <a:ext uri="{FF2B5EF4-FFF2-40B4-BE49-F238E27FC236}">
                <a16:creationId xmlns:a16="http://schemas.microsoft.com/office/drawing/2014/main" xmlns="" id="{1FE5B7C3-B8A8-D57E-08A6-2BAEE63A254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334" y="4574834"/>
            <a:ext cx="1520967" cy="152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5;p15">
            <a:extLst>
              <a:ext uri="{FF2B5EF4-FFF2-40B4-BE49-F238E27FC236}">
                <a16:creationId xmlns:a16="http://schemas.microsoft.com/office/drawing/2014/main" xmlns="" id="{4A3734E0-27A1-A039-E347-15371EC58B8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7367" y="2759900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6;p15">
            <a:extLst>
              <a:ext uri="{FF2B5EF4-FFF2-40B4-BE49-F238E27FC236}">
                <a16:creationId xmlns:a16="http://schemas.microsoft.com/office/drawing/2014/main" xmlns="" id="{06E9BF09-AB23-1F09-87D7-846F58FBAE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4634" y="4102434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7;p15">
            <a:extLst>
              <a:ext uri="{FF2B5EF4-FFF2-40B4-BE49-F238E27FC236}">
                <a16:creationId xmlns:a16="http://schemas.microsoft.com/office/drawing/2014/main" xmlns="" id="{9FD1D639-6B18-998A-064D-7225BCDB89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8200" y="4179584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8;p15">
            <a:extLst>
              <a:ext uri="{FF2B5EF4-FFF2-40B4-BE49-F238E27FC236}">
                <a16:creationId xmlns:a16="http://schemas.microsoft.com/office/drawing/2014/main" xmlns="" id="{9C0D8BE3-EACB-1E4B-18F5-91366ECA3B5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8300" y="2124567"/>
            <a:ext cx="630469" cy="6304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93;p15">
            <a:extLst>
              <a:ext uri="{FF2B5EF4-FFF2-40B4-BE49-F238E27FC236}">
                <a16:creationId xmlns:a16="http://schemas.microsoft.com/office/drawing/2014/main" xmlns="" id="{69606052-1CBA-6A8D-32B3-FD2272598B41}"/>
              </a:ext>
            </a:extLst>
          </p:cNvPr>
          <p:cNvSpPr txBox="1"/>
          <p:nvPr/>
        </p:nvSpPr>
        <p:spPr>
          <a:xfrm>
            <a:off x="3254101" y="5263217"/>
            <a:ext cx="630400" cy="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397923">
              <a:buClr>
                <a:srgbClr val="990000"/>
              </a:buClr>
              <a:buSzPts val="1100"/>
              <a:buChar char="●"/>
            </a:pPr>
            <a:endParaRPr sz="4000" b="1" dirty="0">
              <a:solidFill>
                <a:srgbClr val="990000"/>
              </a:solidFill>
            </a:endParaRPr>
          </a:p>
        </p:txBody>
      </p:sp>
      <p:pic>
        <p:nvPicPr>
          <p:cNvPr id="26" name="Google Shape;96;p15">
            <a:extLst>
              <a:ext uri="{FF2B5EF4-FFF2-40B4-BE49-F238E27FC236}">
                <a16:creationId xmlns:a16="http://schemas.microsoft.com/office/drawing/2014/main" xmlns="" id="{45C54EB2-3869-275C-076F-09909C107D5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7367" y="3390367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7;p15">
            <a:extLst>
              <a:ext uri="{FF2B5EF4-FFF2-40B4-BE49-F238E27FC236}">
                <a16:creationId xmlns:a16="http://schemas.microsoft.com/office/drawing/2014/main" xmlns="" id="{3F3220F3-F4C2-B43F-C9F1-70D7A932859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2767" y="3853400"/>
            <a:ext cx="630469" cy="63046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90;p15">
            <a:extLst>
              <a:ext uri="{FF2B5EF4-FFF2-40B4-BE49-F238E27FC236}">
                <a16:creationId xmlns:a16="http://schemas.microsoft.com/office/drawing/2014/main" xmlns="" id="{59D44CEF-EFD2-E511-FAA7-53B942477658}"/>
              </a:ext>
            </a:extLst>
          </p:cNvPr>
          <p:cNvSpPr txBox="1"/>
          <p:nvPr/>
        </p:nvSpPr>
        <p:spPr>
          <a:xfrm>
            <a:off x="5793949" y="2981550"/>
            <a:ext cx="876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4000" b="1" dirty="0">
                <a:solidFill>
                  <a:srgbClr val="990000"/>
                </a:solidFill>
              </a:rPr>
              <a:t>𝚽</a:t>
            </a:r>
            <a:endParaRPr sz="4000" b="1" dirty="0">
              <a:solidFill>
                <a:srgbClr val="990000"/>
              </a:solidFill>
            </a:endParaRPr>
          </a:p>
        </p:txBody>
      </p:sp>
      <p:sp>
        <p:nvSpPr>
          <p:cNvPr id="35" name="Google Shape;91;p15">
            <a:extLst>
              <a:ext uri="{FF2B5EF4-FFF2-40B4-BE49-F238E27FC236}">
                <a16:creationId xmlns:a16="http://schemas.microsoft.com/office/drawing/2014/main" xmlns="" id="{B2795D1E-D45B-C1AA-02F6-9238B7EC20EF}"/>
              </a:ext>
            </a:extLst>
          </p:cNvPr>
          <p:cNvSpPr txBox="1"/>
          <p:nvPr/>
        </p:nvSpPr>
        <p:spPr>
          <a:xfrm>
            <a:off x="4336916" y="2505584"/>
            <a:ext cx="876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l" sz="4000" b="1" dirty="0">
                <a:solidFill>
                  <a:srgbClr val="990000"/>
                </a:solidFill>
              </a:rPr>
              <a:t>𝛅</a:t>
            </a:r>
            <a:endParaRPr sz="4000" b="1" dirty="0">
              <a:solidFill>
                <a:srgbClr val="99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92;p15">
                <a:extLst>
                  <a:ext uri="{FF2B5EF4-FFF2-40B4-BE49-F238E27FC236}">
                    <a16:creationId xmlns:a16="http://schemas.microsoft.com/office/drawing/2014/main" xmlns="" id="{37FC7A58-69CF-5A95-5F7A-369042989E30}"/>
                  </a:ext>
                </a:extLst>
              </p:cNvPr>
              <p:cNvSpPr txBox="1"/>
              <p:nvPr/>
            </p:nvSpPr>
            <p:spPr>
              <a:xfrm>
                <a:off x="4026294" y="3994825"/>
                <a:ext cx="876000" cy="55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l" sz="4000" b="1" i="1" dirty="0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" sz="4000" b="1" i="1" dirty="0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𝚽</m:t>
                          </m:r>
                        </m:e>
                      </m:acc>
                    </m:oMath>
                  </m:oMathPara>
                </a14:m>
                <a:endParaRPr sz="4000" b="1" dirty="0">
                  <a:solidFill>
                    <a:srgbClr val="990000"/>
                  </a:solidFill>
                </a:endParaRPr>
              </a:p>
            </p:txBody>
          </p:sp>
        </mc:Choice>
        <mc:Fallback xmlns="">
          <p:sp>
            <p:nvSpPr>
              <p:cNvPr id="37" name="Google Shape;92;p15">
                <a:extLst>
                  <a:ext uri="{FF2B5EF4-FFF2-40B4-BE49-F238E27FC236}">
                    <a16:creationId xmlns:a16="http://schemas.microsoft.com/office/drawing/2014/main" id="{37FC7A58-69CF-5A95-5F7A-369042989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294" y="3994825"/>
                <a:ext cx="876000" cy="550000"/>
              </a:xfrm>
              <a:prstGeom prst="rect">
                <a:avLst/>
              </a:prstGeom>
              <a:blipFill>
                <a:blip r:embed="rId5"/>
                <a:stretch>
                  <a:fillRect b="-4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Footer Placeholder 3">
            <a:extLst>
              <a:ext uri="{FF2B5EF4-FFF2-40B4-BE49-F238E27FC236}">
                <a16:creationId xmlns:a16="http://schemas.microsoft.com/office/drawing/2014/main" xmlns="" id="{A4163E97-68FC-ED08-C752-8C74636CB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dirty="0" err="1"/>
              <a:t>Recontres</a:t>
            </a:r>
            <a:r>
              <a:rPr lang="de-CH" dirty="0"/>
              <a:t> du Vietnam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900530740"/>
      </p:ext>
    </p:extLst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9C8C732-6260-94D8-7D0A-F090BA4E2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72;p15">
            <a:extLst>
              <a:ext uri="{FF2B5EF4-FFF2-40B4-BE49-F238E27FC236}">
                <a16:creationId xmlns:a16="http://schemas.microsoft.com/office/drawing/2014/main" xmlns="" id="{AE7B0BB7-C540-88B6-BCD3-F76EBCE7F21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1895" t="9269" r="9481" b="16519"/>
          <a:stretch/>
        </p:blipFill>
        <p:spPr>
          <a:xfrm>
            <a:off x="2908783" y="807383"/>
            <a:ext cx="6818604" cy="55918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54E4F5-B245-D0AD-D77D-C5F27BB59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past </a:t>
            </a:r>
            <a:r>
              <a:rPr lang="en-US" dirty="0" err="1"/>
              <a:t>lightcone</a:t>
            </a:r>
            <a:r>
              <a:rPr lang="en-US" dirty="0"/>
              <a:t>: a multiprobe view 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8E7A32-CE49-1401-F9D1-07D2B80CE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4</a:t>
            </a:fld>
            <a:endParaRPr lang="de-CH" noProof="0"/>
          </a:p>
        </p:txBody>
      </p:sp>
      <p:pic>
        <p:nvPicPr>
          <p:cNvPr id="13" name="Google Shape;83;p15">
            <a:extLst>
              <a:ext uri="{FF2B5EF4-FFF2-40B4-BE49-F238E27FC236}">
                <a16:creationId xmlns:a16="http://schemas.microsoft.com/office/drawing/2014/main" xmlns="" id="{B8CF9C82-AA0D-9A91-99F7-A3375688BF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334" y="4574834"/>
            <a:ext cx="1520967" cy="152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5;p15">
            <a:extLst>
              <a:ext uri="{FF2B5EF4-FFF2-40B4-BE49-F238E27FC236}">
                <a16:creationId xmlns:a16="http://schemas.microsoft.com/office/drawing/2014/main" xmlns="" id="{2A7DB9B4-37FB-669F-7440-836EC744A9A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7367" y="2759900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6;p15">
            <a:extLst>
              <a:ext uri="{FF2B5EF4-FFF2-40B4-BE49-F238E27FC236}">
                <a16:creationId xmlns:a16="http://schemas.microsoft.com/office/drawing/2014/main" xmlns="" id="{C82374A7-9B46-2A7B-FAF9-959DBDAFA6E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4634" y="4102434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7;p15">
            <a:extLst>
              <a:ext uri="{FF2B5EF4-FFF2-40B4-BE49-F238E27FC236}">
                <a16:creationId xmlns:a16="http://schemas.microsoft.com/office/drawing/2014/main" xmlns="" id="{B840AD5F-9CE0-3B99-237A-711914F64A7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8200" y="4179584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8;p15">
            <a:extLst>
              <a:ext uri="{FF2B5EF4-FFF2-40B4-BE49-F238E27FC236}">
                <a16:creationId xmlns:a16="http://schemas.microsoft.com/office/drawing/2014/main" xmlns="" id="{A7B078AA-86E9-80CF-2C58-2C61D3C05C9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8300" y="2124567"/>
            <a:ext cx="630469" cy="6304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93;p15">
            <a:extLst>
              <a:ext uri="{FF2B5EF4-FFF2-40B4-BE49-F238E27FC236}">
                <a16:creationId xmlns:a16="http://schemas.microsoft.com/office/drawing/2014/main" xmlns="" id="{AF05393C-EBE0-7971-B1FB-2640808D228A}"/>
              </a:ext>
            </a:extLst>
          </p:cNvPr>
          <p:cNvSpPr txBox="1"/>
          <p:nvPr/>
        </p:nvSpPr>
        <p:spPr>
          <a:xfrm>
            <a:off x="3254101" y="5263217"/>
            <a:ext cx="630400" cy="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397923">
              <a:buClr>
                <a:srgbClr val="990000"/>
              </a:buClr>
              <a:buSzPts val="1100"/>
              <a:buChar char="●"/>
            </a:pPr>
            <a:endParaRPr sz="4000" b="1" dirty="0">
              <a:solidFill>
                <a:srgbClr val="990000"/>
              </a:solidFill>
            </a:endParaRPr>
          </a:p>
        </p:txBody>
      </p:sp>
      <p:pic>
        <p:nvPicPr>
          <p:cNvPr id="26" name="Google Shape;96;p15">
            <a:extLst>
              <a:ext uri="{FF2B5EF4-FFF2-40B4-BE49-F238E27FC236}">
                <a16:creationId xmlns:a16="http://schemas.microsoft.com/office/drawing/2014/main" xmlns="" id="{66A530A3-C092-7035-0AD8-7776A3A5E95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7367" y="3390367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7;p15">
            <a:extLst>
              <a:ext uri="{FF2B5EF4-FFF2-40B4-BE49-F238E27FC236}">
                <a16:creationId xmlns:a16="http://schemas.microsoft.com/office/drawing/2014/main" xmlns="" id="{87E9EEE1-DC25-9601-46EE-5E555475813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2767" y="3853400"/>
            <a:ext cx="630469" cy="63046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90;p15">
            <a:extLst>
              <a:ext uri="{FF2B5EF4-FFF2-40B4-BE49-F238E27FC236}">
                <a16:creationId xmlns:a16="http://schemas.microsoft.com/office/drawing/2014/main" xmlns="" id="{AC2D8752-BDAF-E553-1DA0-95BCABBE6690}"/>
              </a:ext>
            </a:extLst>
          </p:cNvPr>
          <p:cNvSpPr txBox="1"/>
          <p:nvPr/>
        </p:nvSpPr>
        <p:spPr>
          <a:xfrm>
            <a:off x="5793949" y="2981550"/>
            <a:ext cx="876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4000" b="1" dirty="0">
                <a:solidFill>
                  <a:srgbClr val="990000"/>
                </a:solidFill>
              </a:rPr>
              <a:t>𝚽</a:t>
            </a:r>
            <a:endParaRPr sz="4000" b="1" dirty="0">
              <a:solidFill>
                <a:srgbClr val="990000"/>
              </a:solidFill>
            </a:endParaRPr>
          </a:p>
        </p:txBody>
      </p:sp>
      <p:sp>
        <p:nvSpPr>
          <p:cNvPr id="35" name="Google Shape;91;p15">
            <a:extLst>
              <a:ext uri="{FF2B5EF4-FFF2-40B4-BE49-F238E27FC236}">
                <a16:creationId xmlns:a16="http://schemas.microsoft.com/office/drawing/2014/main" xmlns="" id="{3254031B-D6BC-A958-9D03-C2F44A570AB1}"/>
              </a:ext>
            </a:extLst>
          </p:cNvPr>
          <p:cNvSpPr txBox="1"/>
          <p:nvPr/>
        </p:nvSpPr>
        <p:spPr>
          <a:xfrm>
            <a:off x="4336916" y="2505584"/>
            <a:ext cx="876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l" sz="4000" b="1" dirty="0">
                <a:solidFill>
                  <a:srgbClr val="990000"/>
                </a:solidFill>
              </a:rPr>
              <a:t>𝛅</a:t>
            </a:r>
            <a:endParaRPr sz="4000" b="1" dirty="0">
              <a:solidFill>
                <a:srgbClr val="99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92;p15">
                <a:extLst>
                  <a:ext uri="{FF2B5EF4-FFF2-40B4-BE49-F238E27FC236}">
                    <a16:creationId xmlns:a16="http://schemas.microsoft.com/office/drawing/2014/main" xmlns="" id="{6CF60726-F309-CD7D-D628-96EFE117A437}"/>
                  </a:ext>
                </a:extLst>
              </p:cNvPr>
              <p:cNvSpPr txBox="1"/>
              <p:nvPr/>
            </p:nvSpPr>
            <p:spPr>
              <a:xfrm>
                <a:off x="4026294" y="3994825"/>
                <a:ext cx="876000" cy="55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l" sz="4000" b="1" i="1" dirty="0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" sz="4000" b="1" i="1" dirty="0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𝚽</m:t>
                          </m:r>
                        </m:e>
                      </m:acc>
                    </m:oMath>
                  </m:oMathPara>
                </a14:m>
                <a:endParaRPr sz="4000" b="1" dirty="0">
                  <a:solidFill>
                    <a:srgbClr val="990000"/>
                  </a:solidFill>
                </a:endParaRPr>
              </a:p>
            </p:txBody>
          </p:sp>
        </mc:Choice>
        <mc:Fallback xmlns="">
          <p:sp>
            <p:nvSpPr>
              <p:cNvPr id="37" name="Google Shape;92;p15">
                <a:extLst>
                  <a:ext uri="{FF2B5EF4-FFF2-40B4-BE49-F238E27FC236}">
                    <a16:creationId xmlns:a16="http://schemas.microsoft.com/office/drawing/2014/main" id="{6CF60726-F309-CD7D-D628-96EFE117A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294" y="3994825"/>
                <a:ext cx="876000" cy="550000"/>
              </a:xfrm>
              <a:prstGeom prst="rect">
                <a:avLst/>
              </a:prstGeom>
              <a:blipFill>
                <a:blip r:embed="rId5"/>
                <a:stretch>
                  <a:fillRect b="-4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Google Shape;78;p15">
            <a:extLst>
              <a:ext uri="{FF2B5EF4-FFF2-40B4-BE49-F238E27FC236}">
                <a16:creationId xmlns:a16="http://schemas.microsoft.com/office/drawing/2014/main" xmlns="" id="{173F4108-2D96-32E5-DE5D-770F19628F58}"/>
              </a:ext>
            </a:extLst>
          </p:cNvPr>
          <p:cNvCxnSpPr/>
          <p:nvPr/>
        </p:nvCxnSpPr>
        <p:spPr>
          <a:xfrm>
            <a:off x="7573600" y="4652417"/>
            <a:ext cx="818000" cy="75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Google Shape;79;p15">
            <a:extLst>
              <a:ext uri="{FF2B5EF4-FFF2-40B4-BE49-F238E27FC236}">
                <a16:creationId xmlns:a16="http://schemas.microsoft.com/office/drawing/2014/main" xmlns="" id="{0A3A977C-548D-F556-0074-D990F560EB16}"/>
              </a:ext>
            </a:extLst>
          </p:cNvPr>
          <p:cNvSpPr/>
          <p:nvPr/>
        </p:nvSpPr>
        <p:spPr>
          <a:xfrm>
            <a:off x="8307500" y="5501100"/>
            <a:ext cx="1845200" cy="76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/>
              <a:t>Clustering</a:t>
            </a:r>
            <a:endParaRPr sz="1333" b="1"/>
          </a:p>
          <a:p>
            <a:pPr algn="ctr"/>
            <a:r>
              <a:rPr lang="el" sz="1333"/>
              <a:t> biased tracer of DM field at source</a:t>
            </a:r>
            <a:r>
              <a:rPr lang="el" sz="1333" b="1"/>
              <a:t> </a:t>
            </a:r>
            <a:endParaRPr sz="1333" b="1"/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xmlns="" id="{6B628450-4166-5113-B30D-C5BBA2436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dirty="0" err="1"/>
              <a:t>Recontres</a:t>
            </a:r>
            <a:r>
              <a:rPr lang="de-CH" dirty="0"/>
              <a:t> du Vietnam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05413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 xmlns:p14="http://schemas.microsoft.com/office/powerpoint/2010/main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8C796D-4CEA-43DE-FE9B-089C46ECD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72;p15">
            <a:extLst>
              <a:ext uri="{FF2B5EF4-FFF2-40B4-BE49-F238E27FC236}">
                <a16:creationId xmlns:a16="http://schemas.microsoft.com/office/drawing/2014/main" xmlns="" id="{19489122-1AC5-C866-BCCE-38EB56C9D93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1895" t="9269" r="9481" b="16519"/>
          <a:stretch/>
        </p:blipFill>
        <p:spPr>
          <a:xfrm>
            <a:off x="2908783" y="807383"/>
            <a:ext cx="6818604" cy="55918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F54010-133E-1650-A33D-BBD7F1C71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past </a:t>
            </a:r>
            <a:r>
              <a:rPr lang="en-US" dirty="0" err="1"/>
              <a:t>lightcone</a:t>
            </a:r>
            <a:r>
              <a:rPr lang="en-US" dirty="0"/>
              <a:t>: a multiprobe view 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F8837-93E7-0BF0-22BC-038777D8B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5</a:t>
            </a:fld>
            <a:endParaRPr lang="de-CH" noProof="0"/>
          </a:p>
        </p:txBody>
      </p:sp>
      <p:pic>
        <p:nvPicPr>
          <p:cNvPr id="13" name="Google Shape;83;p15">
            <a:extLst>
              <a:ext uri="{FF2B5EF4-FFF2-40B4-BE49-F238E27FC236}">
                <a16:creationId xmlns:a16="http://schemas.microsoft.com/office/drawing/2014/main" xmlns="" id="{91C32CE9-935C-0C80-F748-1E7D7F1427A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334" y="4574834"/>
            <a:ext cx="1520967" cy="152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5;p15">
            <a:extLst>
              <a:ext uri="{FF2B5EF4-FFF2-40B4-BE49-F238E27FC236}">
                <a16:creationId xmlns:a16="http://schemas.microsoft.com/office/drawing/2014/main" xmlns="" id="{0121BC02-C89A-349E-49C9-7F72C3DD230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7367" y="2759900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6;p15">
            <a:extLst>
              <a:ext uri="{FF2B5EF4-FFF2-40B4-BE49-F238E27FC236}">
                <a16:creationId xmlns:a16="http://schemas.microsoft.com/office/drawing/2014/main" xmlns="" id="{C6722078-9B97-F988-39DE-3F278BE6BD3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4634" y="4102434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7;p15">
            <a:extLst>
              <a:ext uri="{FF2B5EF4-FFF2-40B4-BE49-F238E27FC236}">
                <a16:creationId xmlns:a16="http://schemas.microsoft.com/office/drawing/2014/main" xmlns="" id="{B933B1CA-8E5C-D198-B93D-62DF514F724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8200" y="4179584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8;p15">
            <a:extLst>
              <a:ext uri="{FF2B5EF4-FFF2-40B4-BE49-F238E27FC236}">
                <a16:creationId xmlns:a16="http://schemas.microsoft.com/office/drawing/2014/main" xmlns="" id="{EB5C1EB4-B649-4512-AAD9-C766F612F5E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8300" y="2124567"/>
            <a:ext cx="630469" cy="6304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93;p15">
            <a:extLst>
              <a:ext uri="{FF2B5EF4-FFF2-40B4-BE49-F238E27FC236}">
                <a16:creationId xmlns:a16="http://schemas.microsoft.com/office/drawing/2014/main" xmlns="" id="{AE44B564-5A77-CC14-A7A6-8732B1E88012}"/>
              </a:ext>
            </a:extLst>
          </p:cNvPr>
          <p:cNvSpPr txBox="1"/>
          <p:nvPr/>
        </p:nvSpPr>
        <p:spPr>
          <a:xfrm>
            <a:off x="3254101" y="5263217"/>
            <a:ext cx="630400" cy="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397923">
              <a:buClr>
                <a:srgbClr val="990000"/>
              </a:buClr>
              <a:buSzPts val="1100"/>
              <a:buChar char="●"/>
            </a:pPr>
            <a:endParaRPr sz="4000" b="1" dirty="0">
              <a:solidFill>
                <a:srgbClr val="990000"/>
              </a:solidFill>
            </a:endParaRPr>
          </a:p>
        </p:txBody>
      </p:sp>
      <p:pic>
        <p:nvPicPr>
          <p:cNvPr id="26" name="Google Shape;96;p15">
            <a:extLst>
              <a:ext uri="{FF2B5EF4-FFF2-40B4-BE49-F238E27FC236}">
                <a16:creationId xmlns:a16="http://schemas.microsoft.com/office/drawing/2014/main" xmlns="" id="{E8A079F8-E022-AE4D-5AE8-59147D9010D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7367" y="3390367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7;p15">
            <a:extLst>
              <a:ext uri="{FF2B5EF4-FFF2-40B4-BE49-F238E27FC236}">
                <a16:creationId xmlns:a16="http://schemas.microsoft.com/office/drawing/2014/main" xmlns="" id="{37AFCEF3-A546-7074-6985-C6006A50F9D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2767" y="3853400"/>
            <a:ext cx="630469" cy="63046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90;p15">
            <a:extLst>
              <a:ext uri="{FF2B5EF4-FFF2-40B4-BE49-F238E27FC236}">
                <a16:creationId xmlns:a16="http://schemas.microsoft.com/office/drawing/2014/main" xmlns="" id="{B85706A8-AC7C-57F2-2BE8-BC1822CD221C}"/>
              </a:ext>
            </a:extLst>
          </p:cNvPr>
          <p:cNvSpPr txBox="1"/>
          <p:nvPr/>
        </p:nvSpPr>
        <p:spPr>
          <a:xfrm>
            <a:off x="5793949" y="2981550"/>
            <a:ext cx="876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4000" b="1" dirty="0">
                <a:solidFill>
                  <a:srgbClr val="990000"/>
                </a:solidFill>
              </a:rPr>
              <a:t>𝚽</a:t>
            </a:r>
            <a:endParaRPr sz="4000" b="1" dirty="0">
              <a:solidFill>
                <a:srgbClr val="990000"/>
              </a:solidFill>
            </a:endParaRPr>
          </a:p>
        </p:txBody>
      </p:sp>
      <p:sp>
        <p:nvSpPr>
          <p:cNvPr id="35" name="Google Shape;91;p15">
            <a:extLst>
              <a:ext uri="{FF2B5EF4-FFF2-40B4-BE49-F238E27FC236}">
                <a16:creationId xmlns:a16="http://schemas.microsoft.com/office/drawing/2014/main" xmlns="" id="{22365DCA-2B1A-7D4E-BDDC-0A683FAA71D1}"/>
              </a:ext>
            </a:extLst>
          </p:cNvPr>
          <p:cNvSpPr txBox="1"/>
          <p:nvPr/>
        </p:nvSpPr>
        <p:spPr>
          <a:xfrm>
            <a:off x="4336916" y="2505584"/>
            <a:ext cx="876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l" sz="4000" b="1" dirty="0">
                <a:solidFill>
                  <a:srgbClr val="990000"/>
                </a:solidFill>
              </a:rPr>
              <a:t>𝛅</a:t>
            </a:r>
            <a:endParaRPr sz="4000" b="1" dirty="0">
              <a:solidFill>
                <a:srgbClr val="99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92;p15">
                <a:extLst>
                  <a:ext uri="{FF2B5EF4-FFF2-40B4-BE49-F238E27FC236}">
                    <a16:creationId xmlns:a16="http://schemas.microsoft.com/office/drawing/2014/main" xmlns="" id="{91CE1D61-61F9-1DB2-98A5-5FF37B300D61}"/>
                  </a:ext>
                </a:extLst>
              </p:cNvPr>
              <p:cNvSpPr txBox="1"/>
              <p:nvPr/>
            </p:nvSpPr>
            <p:spPr>
              <a:xfrm>
                <a:off x="4026294" y="3994825"/>
                <a:ext cx="876000" cy="55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l" sz="4000" b="1" i="1" dirty="0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" sz="4000" b="1" i="1" dirty="0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𝚽</m:t>
                          </m:r>
                        </m:e>
                      </m:acc>
                    </m:oMath>
                  </m:oMathPara>
                </a14:m>
                <a:endParaRPr sz="4000" b="1" dirty="0">
                  <a:solidFill>
                    <a:srgbClr val="990000"/>
                  </a:solidFill>
                </a:endParaRPr>
              </a:p>
            </p:txBody>
          </p:sp>
        </mc:Choice>
        <mc:Fallback xmlns="">
          <p:sp>
            <p:nvSpPr>
              <p:cNvPr id="37" name="Google Shape;92;p15">
                <a:extLst>
                  <a:ext uri="{FF2B5EF4-FFF2-40B4-BE49-F238E27FC236}">
                    <a16:creationId xmlns:a16="http://schemas.microsoft.com/office/drawing/2014/main" id="{91CE1D61-61F9-1DB2-98A5-5FF37B300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294" y="3994825"/>
                <a:ext cx="876000" cy="550000"/>
              </a:xfrm>
              <a:prstGeom prst="rect">
                <a:avLst/>
              </a:prstGeom>
              <a:blipFill>
                <a:blip r:embed="rId5"/>
                <a:stretch>
                  <a:fillRect b="-4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Google Shape;78;p15">
            <a:extLst>
              <a:ext uri="{FF2B5EF4-FFF2-40B4-BE49-F238E27FC236}">
                <a16:creationId xmlns:a16="http://schemas.microsoft.com/office/drawing/2014/main" xmlns="" id="{BCBE1BD0-F881-3A53-23E9-24C2D26B378C}"/>
              </a:ext>
            </a:extLst>
          </p:cNvPr>
          <p:cNvCxnSpPr/>
          <p:nvPr/>
        </p:nvCxnSpPr>
        <p:spPr>
          <a:xfrm>
            <a:off x="7573600" y="4652417"/>
            <a:ext cx="818000" cy="75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Google Shape;79;p15">
            <a:extLst>
              <a:ext uri="{FF2B5EF4-FFF2-40B4-BE49-F238E27FC236}">
                <a16:creationId xmlns:a16="http://schemas.microsoft.com/office/drawing/2014/main" xmlns="" id="{935627E5-2418-8A81-6A39-A8865D2112F4}"/>
              </a:ext>
            </a:extLst>
          </p:cNvPr>
          <p:cNvSpPr/>
          <p:nvPr/>
        </p:nvSpPr>
        <p:spPr>
          <a:xfrm>
            <a:off x="8307500" y="5501100"/>
            <a:ext cx="1845200" cy="76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/>
              <a:t>Clustering</a:t>
            </a:r>
            <a:endParaRPr sz="1333" b="1"/>
          </a:p>
          <a:p>
            <a:pPr algn="ctr"/>
            <a:r>
              <a:rPr lang="el" sz="1333"/>
              <a:t> biased tracer of DM field at source</a:t>
            </a:r>
            <a:r>
              <a:rPr lang="el" sz="1333" b="1"/>
              <a:t> </a:t>
            </a:r>
            <a:endParaRPr sz="1333" b="1"/>
          </a:p>
        </p:txBody>
      </p:sp>
      <p:sp>
        <p:nvSpPr>
          <p:cNvPr id="22" name="Google Shape;84;p15">
            <a:extLst>
              <a:ext uri="{FF2B5EF4-FFF2-40B4-BE49-F238E27FC236}">
                <a16:creationId xmlns:a16="http://schemas.microsoft.com/office/drawing/2014/main" xmlns="" id="{4AE7A848-B9C5-267B-EB18-8962E5508877}"/>
              </a:ext>
            </a:extLst>
          </p:cNvPr>
          <p:cNvSpPr/>
          <p:nvPr/>
        </p:nvSpPr>
        <p:spPr>
          <a:xfrm>
            <a:off x="6428767" y="3059143"/>
            <a:ext cx="1678800" cy="14032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57238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5" name="Google Shape;98;p15">
            <a:extLst>
              <a:ext uri="{FF2B5EF4-FFF2-40B4-BE49-F238E27FC236}">
                <a16:creationId xmlns:a16="http://schemas.microsoft.com/office/drawing/2014/main" xmlns="" id="{1C3F1605-9496-F3F2-71EE-A2659FDA98A4}"/>
              </a:ext>
            </a:extLst>
          </p:cNvPr>
          <p:cNvSpPr/>
          <p:nvPr/>
        </p:nvSpPr>
        <p:spPr>
          <a:xfrm>
            <a:off x="8747433" y="4295451"/>
            <a:ext cx="2239200" cy="76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 dirty="0"/>
              <a:t>BAO</a:t>
            </a:r>
            <a:endParaRPr sz="1333" b="1" dirty="0"/>
          </a:p>
          <a:p>
            <a:pPr algn="ctr"/>
            <a:r>
              <a:rPr lang="el" sz="1333" dirty="0"/>
              <a:t> Standard ruler tracer of background evolution</a:t>
            </a:r>
            <a:endParaRPr sz="1333" b="1" dirty="0"/>
          </a:p>
        </p:txBody>
      </p:sp>
      <p:cxnSp>
        <p:nvCxnSpPr>
          <p:cNvPr id="28" name="Google Shape;99;p15">
            <a:extLst>
              <a:ext uri="{FF2B5EF4-FFF2-40B4-BE49-F238E27FC236}">
                <a16:creationId xmlns:a16="http://schemas.microsoft.com/office/drawing/2014/main" xmlns="" id="{174AD628-4878-D2C7-4471-D39CF46F4EE0}"/>
              </a:ext>
            </a:extLst>
          </p:cNvPr>
          <p:cNvCxnSpPr/>
          <p:nvPr/>
        </p:nvCxnSpPr>
        <p:spPr>
          <a:xfrm>
            <a:off x="7959833" y="4148067"/>
            <a:ext cx="700800" cy="21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xmlns="" id="{90CB5F5F-7223-25EA-F340-64F7AF211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dirty="0" err="1"/>
              <a:t>Recontres</a:t>
            </a:r>
            <a:r>
              <a:rPr lang="de-CH" dirty="0"/>
              <a:t> du Vietnam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334825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 xmlns:p14="http://schemas.microsoft.com/office/powerpoint/2010/main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7E4EE3-B93D-8956-695A-D9BE881F3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72;p15">
            <a:extLst>
              <a:ext uri="{FF2B5EF4-FFF2-40B4-BE49-F238E27FC236}">
                <a16:creationId xmlns:a16="http://schemas.microsoft.com/office/drawing/2014/main" xmlns="" id="{454F32F8-56BE-E6E5-4BE0-8F88DD442FD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1895" t="9269" r="9481" b="16519"/>
          <a:stretch/>
        </p:blipFill>
        <p:spPr>
          <a:xfrm>
            <a:off x="2908783" y="807383"/>
            <a:ext cx="6818604" cy="55918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529148-5CDD-E2A0-637D-E36D5D46B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past </a:t>
            </a:r>
            <a:r>
              <a:rPr lang="en-US" dirty="0" err="1"/>
              <a:t>lightcone</a:t>
            </a:r>
            <a:r>
              <a:rPr lang="en-US" dirty="0"/>
              <a:t>: a multiprobe view 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0E512C9-640D-316C-91B3-E76061CA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6</a:t>
            </a:fld>
            <a:endParaRPr lang="de-CH" noProof="0"/>
          </a:p>
        </p:txBody>
      </p:sp>
      <p:pic>
        <p:nvPicPr>
          <p:cNvPr id="13" name="Google Shape;83;p15">
            <a:extLst>
              <a:ext uri="{FF2B5EF4-FFF2-40B4-BE49-F238E27FC236}">
                <a16:creationId xmlns:a16="http://schemas.microsoft.com/office/drawing/2014/main" xmlns="" id="{7B8BF574-4B54-ED94-DD9C-4E9AD098D9C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334" y="4574834"/>
            <a:ext cx="1520967" cy="152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5;p15">
            <a:extLst>
              <a:ext uri="{FF2B5EF4-FFF2-40B4-BE49-F238E27FC236}">
                <a16:creationId xmlns:a16="http://schemas.microsoft.com/office/drawing/2014/main" xmlns="" id="{D9087411-73AF-8CB3-854E-C59073730F8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7367" y="2759900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6;p15">
            <a:extLst>
              <a:ext uri="{FF2B5EF4-FFF2-40B4-BE49-F238E27FC236}">
                <a16:creationId xmlns:a16="http://schemas.microsoft.com/office/drawing/2014/main" xmlns="" id="{B568D560-C99E-E3F6-78C6-5D08B54AB05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4634" y="4102434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7;p15">
            <a:extLst>
              <a:ext uri="{FF2B5EF4-FFF2-40B4-BE49-F238E27FC236}">
                <a16:creationId xmlns:a16="http://schemas.microsoft.com/office/drawing/2014/main" xmlns="" id="{F33669A6-5550-D80F-E9FD-94DABE4575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8200" y="4179584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8;p15">
            <a:extLst>
              <a:ext uri="{FF2B5EF4-FFF2-40B4-BE49-F238E27FC236}">
                <a16:creationId xmlns:a16="http://schemas.microsoft.com/office/drawing/2014/main" xmlns="" id="{C2CD5E18-161C-0648-3165-4A1D26D4A3F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8300" y="2124567"/>
            <a:ext cx="630469" cy="6304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93;p15">
            <a:extLst>
              <a:ext uri="{FF2B5EF4-FFF2-40B4-BE49-F238E27FC236}">
                <a16:creationId xmlns:a16="http://schemas.microsoft.com/office/drawing/2014/main" xmlns="" id="{E2715404-80D5-73ED-9062-DA3103602E3E}"/>
              </a:ext>
            </a:extLst>
          </p:cNvPr>
          <p:cNvSpPr txBox="1"/>
          <p:nvPr/>
        </p:nvSpPr>
        <p:spPr>
          <a:xfrm>
            <a:off x="3254101" y="5263217"/>
            <a:ext cx="630400" cy="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397923">
              <a:buClr>
                <a:srgbClr val="990000"/>
              </a:buClr>
              <a:buSzPts val="1100"/>
              <a:buChar char="●"/>
            </a:pPr>
            <a:endParaRPr sz="4000" b="1" dirty="0">
              <a:solidFill>
                <a:srgbClr val="990000"/>
              </a:solidFill>
            </a:endParaRPr>
          </a:p>
        </p:txBody>
      </p:sp>
      <p:pic>
        <p:nvPicPr>
          <p:cNvPr id="26" name="Google Shape;96;p15">
            <a:extLst>
              <a:ext uri="{FF2B5EF4-FFF2-40B4-BE49-F238E27FC236}">
                <a16:creationId xmlns:a16="http://schemas.microsoft.com/office/drawing/2014/main" xmlns="" id="{92DB76FF-E3E7-8D10-5816-68DBD45F4F0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7367" y="3390367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7;p15">
            <a:extLst>
              <a:ext uri="{FF2B5EF4-FFF2-40B4-BE49-F238E27FC236}">
                <a16:creationId xmlns:a16="http://schemas.microsoft.com/office/drawing/2014/main" xmlns="" id="{D5635F54-04C7-0B3C-7241-A42C748B832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2767" y="3853400"/>
            <a:ext cx="630469" cy="63046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90;p15">
            <a:extLst>
              <a:ext uri="{FF2B5EF4-FFF2-40B4-BE49-F238E27FC236}">
                <a16:creationId xmlns:a16="http://schemas.microsoft.com/office/drawing/2014/main" xmlns="" id="{0B7CFD9D-5B14-E012-1DD1-AC4AEB2E879E}"/>
              </a:ext>
            </a:extLst>
          </p:cNvPr>
          <p:cNvSpPr txBox="1"/>
          <p:nvPr/>
        </p:nvSpPr>
        <p:spPr>
          <a:xfrm>
            <a:off x="5793949" y="2981550"/>
            <a:ext cx="876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4000" b="1" dirty="0">
                <a:solidFill>
                  <a:srgbClr val="990000"/>
                </a:solidFill>
              </a:rPr>
              <a:t>𝚽</a:t>
            </a:r>
            <a:endParaRPr sz="4000" b="1" dirty="0">
              <a:solidFill>
                <a:srgbClr val="990000"/>
              </a:solidFill>
            </a:endParaRPr>
          </a:p>
        </p:txBody>
      </p:sp>
      <p:sp>
        <p:nvSpPr>
          <p:cNvPr id="35" name="Google Shape;91;p15">
            <a:extLst>
              <a:ext uri="{FF2B5EF4-FFF2-40B4-BE49-F238E27FC236}">
                <a16:creationId xmlns:a16="http://schemas.microsoft.com/office/drawing/2014/main" xmlns="" id="{9A1213EB-3F79-E901-0863-16B2A83A94EA}"/>
              </a:ext>
            </a:extLst>
          </p:cNvPr>
          <p:cNvSpPr txBox="1"/>
          <p:nvPr/>
        </p:nvSpPr>
        <p:spPr>
          <a:xfrm>
            <a:off x="4336916" y="2505584"/>
            <a:ext cx="876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l" sz="4000" b="1" dirty="0">
                <a:solidFill>
                  <a:srgbClr val="990000"/>
                </a:solidFill>
              </a:rPr>
              <a:t>𝛅</a:t>
            </a:r>
            <a:endParaRPr sz="4000" b="1" dirty="0">
              <a:solidFill>
                <a:srgbClr val="99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92;p15">
                <a:extLst>
                  <a:ext uri="{FF2B5EF4-FFF2-40B4-BE49-F238E27FC236}">
                    <a16:creationId xmlns:a16="http://schemas.microsoft.com/office/drawing/2014/main" xmlns="" id="{0C3BF05C-88A9-2E58-BBB6-E4EEB9ED7AEB}"/>
                  </a:ext>
                </a:extLst>
              </p:cNvPr>
              <p:cNvSpPr txBox="1"/>
              <p:nvPr/>
            </p:nvSpPr>
            <p:spPr>
              <a:xfrm>
                <a:off x="4026294" y="3994825"/>
                <a:ext cx="876000" cy="55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l" sz="4000" b="1" i="1" dirty="0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" sz="4000" b="1" i="1" dirty="0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𝚽</m:t>
                          </m:r>
                        </m:e>
                      </m:acc>
                    </m:oMath>
                  </m:oMathPara>
                </a14:m>
                <a:endParaRPr sz="4000" b="1" dirty="0">
                  <a:solidFill>
                    <a:srgbClr val="990000"/>
                  </a:solidFill>
                </a:endParaRPr>
              </a:p>
            </p:txBody>
          </p:sp>
        </mc:Choice>
        <mc:Fallback xmlns="">
          <p:sp>
            <p:nvSpPr>
              <p:cNvPr id="37" name="Google Shape;92;p15">
                <a:extLst>
                  <a:ext uri="{FF2B5EF4-FFF2-40B4-BE49-F238E27FC236}">
                    <a16:creationId xmlns:a16="http://schemas.microsoft.com/office/drawing/2014/main" id="{0C3BF05C-88A9-2E58-BBB6-E4EEB9ED7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294" y="3994825"/>
                <a:ext cx="876000" cy="550000"/>
              </a:xfrm>
              <a:prstGeom prst="rect">
                <a:avLst/>
              </a:prstGeom>
              <a:blipFill>
                <a:blip r:embed="rId5"/>
                <a:stretch>
                  <a:fillRect b="-4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oogle Shape;80;p15">
            <a:extLst>
              <a:ext uri="{FF2B5EF4-FFF2-40B4-BE49-F238E27FC236}">
                <a16:creationId xmlns:a16="http://schemas.microsoft.com/office/drawing/2014/main" xmlns="" id="{D3D7C842-34E9-426D-FE57-B1AC7C53FA74}"/>
              </a:ext>
            </a:extLst>
          </p:cNvPr>
          <p:cNvSpPr/>
          <p:nvPr/>
        </p:nvSpPr>
        <p:spPr>
          <a:xfrm>
            <a:off x="10069767" y="3004600"/>
            <a:ext cx="1939600" cy="848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/>
              <a:t>CMB</a:t>
            </a:r>
            <a:endParaRPr sz="1333" b="1"/>
          </a:p>
          <a:p>
            <a:pPr algn="ctr"/>
            <a:r>
              <a:rPr lang="el" sz="1333"/>
              <a:t> (Gaussian) perturbations in early Universe </a:t>
            </a:r>
            <a:endParaRPr sz="1333"/>
          </a:p>
        </p:txBody>
      </p:sp>
      <p:cxnSp>
        <p:nvCxnSpPr>
          <p:cNvPr id="6" name="Google Shape;89;p15">
            <a:extLst>
              <a:ext uri="{FF2B5EF4-FFF2-40B4-BE49-F238E27FC236}">
                <a16:creationId xmlns:a16="http://schemas.microsoft.com/office/drawing/2014/main" xmlns="" id="{A73CF510-2F5F-51C9-13CC-6802890ED3ED}"/>
              </a:ext>
            </a:extLst>
          </p:cNvPr>
          <p:cNvCxnSpPr/>
          <p:nvPr/>
        </p:nvCxnSpPr>
        <p:spPr>
          <a:xfrm>
            <a:off x="10327800" y="2124567"/>
            <a:ext cx="782800" cy="77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4;p15">
            <a:extLst>
              <a:ext uri="{FF2B5EF4-FFF2-40B4-BE49-F238E27FC236}">
                <a16:creationId xmlns:a16="http://schemas.microsoft.com/office/drawing/2014/main" xmlns="" id="{9318046D-BB77-693E-898E-3A681BDA5C40}"/>
              </a:ext>
            </a:extLst>
          </p:cNvPr>
          <p:cNvSpPr/>
          <p:nvPr/>
        </p:nvSpPr>
        <p:spPr>
          <a:xfrm>
            <a:off x="2373933" y="1814234"/>
            <a:ext cx="6896600" cy="2965767"/>
          </a:xfrm>
          <a:custGeom>
            <a:avLst/>
            <a:gdLst/>
            <a:ahLst/>
            <a:cxnLst/>
            <a:rect l="l" t="t" r="r" b="b"/>
            <a:pathLst>
              <a:path w="206898" h="88973" extrusionOk="0">
                <a:moveTo>
                  <a:pt x="206898" y="0"/>
                </a:moveTo>
                <a:cubicBezTo>
                  <a:pt x="196251" y="9779"/>
                  <a:pt x="171289" y="47735"/>
                  <a:pt x="143014" y="58672"/>
                </a:cubicBezTo>
                <a:cubicBezTo>
                  <a:pt x="114739" y="69609"/>
                  <a:pt x="61085" y="60570"/>
                  <a:pt x="37249" y="65620"/>
                </a:cubicBezTo>
                <a:cubicBezTo>
                  <a:pt x="13413" y="70670"/>
                  <a:pt x="6208" y="85081"/>
                  <a:pt x="0" y="88973"/>
                </a:cubicBezTo>
              </a:path>
            </a:pathLst>
          </a:custGeom>
          <a:noFill/>
          <a:ln w="19050" cap="flat" cmpd="sng">
            <a:solidFill>
              <a:srgbClr val="C27BA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x-none" sz="2400" dirty="0"/>
          </a:p>
        </p:txBody>
      </p:sp>
      <p:pic>
        <p:nvPicPr>
          <p:cNvPr id="8" name="Google Shape;81;p15">
            <a:extLst>
              <a:ext uri="{FF2B5EF4-FFF2-40B4-BE49-F238E27FC236}">
                <a16:creationId xmlns:a16="http://schemas.microsoft.com/office/drawing/2014/main" xmlns="" id="{1923E2C0-577E-A4CE-2762-453285C9B14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154657">
            <a:off x="8387801" y="566399"/>
            <a:ext cx="2767467" cy="13837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2;p15">
            <a:extLst>
              <a:ext uri="{FF2B5EF4-FFF2-40B4-BE49-F238E27FC236}">
                <a16:creationId xmlns:a16="http://schemas.microsoft.com/office/drawing/2014/main" xmlns="" id="{24A7C9E4-12DF-DB8B-AECA-4D5A32E2676F}"/>
              </a:ext>
            </a:extLst>
          </p:cNvPr>
          <p:cNvSpPr txBox="1"/>
          <p:nvPr/>
        </p:nvSpPr>
        <p:spPr>
          <a:xfrm>
            <a:off x="10477800" y="137167"/>
            <a:ext cx="14884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1067"/>
              <a:t>Image credits: Planck</a:t>
            </a:r>
            <a:endParaRPr sz="1067"/>
          </a:p>
        </p:txBody>
      </p:sp>
      <p:cxnSp>
        <p:nvCxnSpPr>
          <p:cNvPr id="12" name="Google Shape;78;p15">
            <a:extLst>
              <a:ext uri="{FF2B5EF4-FFF2-40B4-BE49-F238E27FC236}">
                <a16:creationId xmlns:a16="http://schemas.microsoft.com/office/drawing/2014/main" xmlns="" id="{CBADD6FF-5B3D-AB03-3D5B-BCDB34B41A83}"/>
              </a:ext>
            </a:extLst>
          </p:cNvPr>
          <p:cNvCxnSpPr/>
          <p:nvPr/>
        </p:nvCxnSpPr>
        <p:spPr>
          <a:xfrm>
            <a:off x="7573600" y="4652417"/>
            <a:ext cx="818000" cy="75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Google Shape;79;p15">
            <a:extLst>
              <a:ext uri="{FF2B5EF4-FFF2-40B4-BE49-F238E27FC236}">
                <a16:creationId xmlns:a16="http://schemas.microsoft.com/office/drawing/2014/main" xmlns="" id="{79577FB1-CAA8-FDA1-0AFD-EE7DA729CC5B}"/>
              </a:ext>
            </a:extLst>
          </p:cNvPr>
          <p:cNvSpPr/>
          <p:nvPr/>
        </p:nvSpPr>
        <p:spPr>
          <a:xfrm>
            <a:off x="8307500" y="5501100"/>
            <a:ext cx="1845200" cy="76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/>
              <a:t>Clustering</a:t>
            </a:r>
            <a:endParaRPr sz="1333" b="1"/>
          </a:p>
          <a:p>
            <a:pPr algn="ctr"/>
            <a:r>
              <a:rPr lang="el" sz="1333"/>
              <a:t> biased tracer of DM field at source</a:t>
            </a:r>
            <a:r>
              <a:rPr lang="el" sz="1333" b="1"/>
              <a:t> </a:t>
            </a:r>
            <a:endParaRPr sz="1333" b="1"/>
          </a:p>
        </p:txBody>
      </p:sp>
      <p:sp>
        <p:nvSpPr>
          <p:cNvPr id="22" name="Google Shape;84;p15">
            <a:extLst>
              <a:ext uri="{FF2B5EF4-FFF2-40B4-BE49-F238E27FC236}">
                <a16:creationId xmlns:a16="http://schemas.microsoft.com/office/drawing/2014/main" xmlns="" id="{91792008-6381-B3CA-9F0F-7DBC51C49E96}"/>
              </a:ext>
            </a:extLst>
          </p:cNvPr>
          <p:cNvSpPr/>
          <p:nvPr/>
        </p:nvSpPr>
        <p:spPr>
          <a:xfrm>
            <a:off x="6428767" y="3059143"/>
            <a:ext cx="1678800" cy="14032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57238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5" name="Google Shape;98;p15">
            <a:extLst>
              <a:ext uri="{FF2B5EF4-FFF2-40B4-BE49-F238E27FC236}">
                <a16:creationId xmlns:a16="http://schemas.microsoft.com/office/drawing/2014/main" xmlns="" id="{CA44221F-DDED-ED28-0F61-D0A0A84428DB}"/>
              </a:ext>
            </a:extLst>
          </p:cNvPr>
          <p:cNvSpPr/>
          <p:nvPr/>
        </p:nvSpPr>
        <p:spPr>
          <a:xfrm>
            <a:off x="8747433" y="4295451"/>
            <a:ext cx="2239200" cy="76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 dirty="0"/>
              <a:t>BAO</a:t>
            </a:r>
            <a:endParaRPr sz="1333" b="1" dirty="0"/>
          </a:p>
          <a:p>
            <a:pPr algn="ctr"/>
            <a:r>
              <a:rPr lang="el" sz="1333" dirty="0"/>
              <a:t> Standard ruler tracer of background evolution</a:t>
            </a:r>
            <a:endParaRPr sz="1333" b="1" dirty="0"/>
          </a:p>
        </p:txBody>
      </p:sp>
      <p:cxnSp>
        <p:nvCxnSpPr>
          <p:cNvPr id="28" name="Google Shape;99;p15">
            <a:extLst>
              <a:ext uri="{FF2B5EF4-FFF2-40B4-BE49-F238E27FC236}">
                <a16:creationId xmlns:a16="http://schemas.microsoft.com/office/drawing/2014/main" xmlns="" id="{7109D1F8-0347-FBAD-775F-275D119562F3}"/>
              </a:ext>
            </a:extLst>
          </p:cNvPr>
          <p:cNvCxnSpPr/>
          <p:nvPr/>
        </p:nvCxnSpPr>
        <p:spPr>
          <a:xfrm>
            <a:off x="7959833" y="4148067"/>
            <a:ext cx="700800" cy="21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xmlns="" id="{1F6B2A2F-9522-7365-3A58-3409C0597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dirty="0" err="1"/>
              <a:t>Recontres</a:t>
            </a:r>
            <a:r>
              <a:rPr lang="de-CH" dirty="0"/>
              <a:t> du Vietnam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2966444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 xmlns:p14="http://schemas.microsoft.com/office/powerpoint/2010/main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483C2B-D4BF-9B10-8646-8F04FE1A0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72;p15">
            <a:extLst>
              <a:ext uri="{FF2B5EF4-FFF2-40B4-BE49-F238E27FC236}">
                <a16:creationId xmlns:a16="http://schemas.microsoft.com/office/drawing/2014/main" xmlns="" id="{DF1BA239-4017-6327-AC47-5AB7AB9981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1895" t="9269" r="9481" b="16519"/>
          <a:stretch/>
        </p:blipFill>
        <p:spPr>
          <a:xfrm>
            <a:off x="2908783" y="807383"/>
            <a:ext cx="6818604" cy="55918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D14009-5B83-01E1-240C-676F976E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past </a:t>
            </a:r>
            <a:r>
              <a:rPr lang="en-US" dirty="0" err="1"/>
              <a:t>lightcone</a:t>
            </a:r>
            <a:r>
              <a:rPr lang="en-US" dirty="0"/>
              <a:t>: a multiprobe view </a:t>
            </a:r>
            <a:endParaRPr lang="x-none" dirty="0"/>
          </a:p>
        </p:txBody>
      </p:sp>
      <p:pic>
        <p:nvPicPr>
          <p:cNvPr id="13" name="Google Shape;83;p15">
            <a:extLst>
              <a:ext uri="{FF2B5EF4-FFF2-40B4-BE49-F238E27FC236}">
                <a16:creationId xmlns:a16="http://schemas.microsoft.com/office/drawing/2014/main" xmlns="" id="{F05DABC6-C76F-B9CF-4559-92863C9B502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334" y="4574834"/>
            <a:ext cx="1520967" cy="152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5;p15">
            <a:extLst>
              <a:ext uri="{FF2B5EF4-FFF2-40B4-BE49-F238E27FC236}">
                <a16:creationId xmlns:a16="http://schemas.microsoft.com/office/drawing/2014/main" xmlns="" id="{8C96839C-CDD1-B9C9-1FCD-D69B383CFEA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7367" y="2759900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6;p15">
            <a:extLst>
              <a:ext uri="{FF2B5EF4-FFF2-40B4-BE49-F238E27FC236}">
                <a16:creationId xmlns:a16="http://schemas.microsoft.com/office/drawing/2014/main" xmlns="" id="{B6FC2ADF-0D5F-9F89-742E-ECA26AF4A94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4634" y="4102434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7;p15">
            <a:extLst>
              <a:ext uri="{FF2B5EF4-FFF2-40B4-BE49-F238E27FC236}">
                <a16:creationId xmlns:a16="http://schemas.microsoft.com/office/drawing/2014/main" xmlns="" id="{A145733A-24DB-D470-327E-A736C575F2A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8200" y="4179584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8;p15">
            <a:extLst>
              <a:ext uri="{FF2B5EF4-FFF2-40B4-BE49-F238E27FC236}">
                <a16:creationId xmlns:a16="http://schemas.microsoft.com/office/drawing/2014/main" xmlns="" id="{7BC71663-D77C-AE4F-2581-A87DC705DBD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8300" y="2124567"/>
            <a:ext cx="630469" cy="6304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93;p15">
            <a:extLst>
              <a:ext uri="{FF2B5EF4-FFF2-40B4-BE49-F238E27FC236}">
                <a16:creationId xmlns:a16="http://schemas.microsoft.com/office/drawing/2014/main" xmlns="" id="{357F6BDB-C774-75A6-4484-E3AB75EA800D}"/>
              </a:ext>
            </a:extLst>
          </p:cNvPr>
          <p:cNvSpPr txBox="1"/>
          <p:nvPr/>
        </p:nvSpPr>
        <p:spPr>
          <a:xfrm>
            <a:off x="3254101" y="5263217"/>
            <a:ext cx="630400" cy="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397923">
              <a:buClr>
                <a:srgbClr val="990000"/>
              </a:buClr>
              <a:buSzPts val="1100"/>
              <a:buChar char="●"/>
            </a:pPr>
            <a:endParaRPr sz="4000" b="1" dirty="0">
              <a:solidFill>
                <a:srgbClr val="990000"/>
              </a:solidFill>
            </a:endParaRPr>
          </a:p>
        </p:txBody>
      </p:sp>
      <p:pic>
        <p:nvPicPr>
          <p:cNvPr id="26" name="Google Shape;96;p15">
            <a:extLst>
              <a:ext uri="{FF2B5EF4-FFF2-40B4-BE49-F238E27FC236}">
                <a16:creationId xmlns:a16="http://schemas.microsoft.com/office/drawing/2014/main" xmlns="" id="{B933837A-7119-6DB1-BC07-201B803E3E0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7367" y="3390367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7;p15">
            <a:extLst>
              <a:ext uri="{FF2B5EF4-FFF2-40B4-BE49-F238E27FC236}">
                <a16:creationId xmlns:a16="http://schemas.microsoft.com/office/drawing/2014/main" xmlns="" id="{03DF6C4B-4B7C-4746-2059-971E277C849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2767" y="3853400"/>
            <a:ext cx="630469" cy="63046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90;p15">
            <a:extLst>
              <a:ext uri="{FF2B5EF4-FFF2-40B4-BE49-F238E27FC236}">
                <a16:creationId xmlns:a16="http://schemas.microsoft.com/office/drawing/2014/main" xmlns="" id="{76849CF9-9EA4-D663-A4D7-7AF52BDBE51A}"/>
              </a:ext>
            </a:extLst>
          </p:cNvPr>
          <p:cNvSpPr txBox="1"/>
          <p:nvPr/>
        </p:nvSpPr>
        <p:spPr>
          <a:xfrm>
            <a:off x="5793949" y="2981550"/>
            <a:ext cx="876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4000" b="1" dirty="0">
                <a:solidFill>
                  <a:srgbClr val="990000"/>
                </a:solidFill>
              </a:rPr>
              <a:t>𝚽</a:t>
            </a:r>
            <a:endParaRPr sz="4000" b="1" dirty="0">
              <a:solidFill>
                <a:srgbClr val="990000"/>
              </a:solidFill>
            </a:endParaRPr>
          </a:p>
        </p:txBody>
      </p:sp>
      <p:sp>
        <p:nvSpPr>
          <p:cNvPr id="35" name="Google Shape;91;p15">
            <a:extLst>
              <a:ext uri="{FF2B5EF4-FFF2-40B4-BE49-F238E27FC236}">
                <a16:creationId xmlns:a16="http://schemas.microsoft.com/office/drawing/2014/main" xmlns="" id="{9B20A5E6-8B3C-21E6-72DA-3C4D6070679B}"/>
              </a:ext>
            </a:extLst>
          </p:cNvPr>
          <p:cNvSpPr txBox="1"/>
          <p:nvPr/>
        </p:nvSpPr>
        <p:spPr>
          <a:xfrm>
            <a:off x="4336916" y="2505584"/>
            <a:ext cx="876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l" sz="4000" b="1" dirty="0">
                <a:solidFill>
                  <a:srgbClr val="990000"/>
                </a:solidFill>
              </a:rPr>
              <a:t>𝛅</a:t>
            </a:r>
            <a:endParaRPr sz="4000" b="1" dirty="0">
              <a:solidFill>
                <a:srgbClr val="99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92;p15">
                <a:extLst>
                  <a:ext uri="{FF2B5EF4-FFF2-40B4-BE49-F238E27FC236}">
                    <a16:creationId xmlns:a16="http://schemas.microsoft.com/office/drawing/2014/main" xmlns="" id="{07F8DD52-E30C-F166-DC39-BBBE2F5C07D7}"/>
                  </a:ext>
                </a:extLst>
              </p:cNvPr>
              <p:cNvSpPr txBox="1"/>
              <p:nvPr/>
            </p:nvSpPr>
            <p:spPr>
              <a:xfrm>
                <a:off x="4026294" y="3994825"/>
                <a:ext cx="876000" cy="55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l" sz="4000" b="1" i="1" dirty="0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" sz="4000" b="1" i="1" dirty="0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𝚽</m:t>
                          </m:r>
                        </m:e>
                      </m:acc>
                    </m:oMath>
                  </m:oMathPara>
                </a14:m>
                <a:endParaRPr sz="4000" b="1" dirty="0">
                  <a:solidFill>
                    <a:srgbClr val="990000"/>
                  </a:solidFill>
                </a:endParaRPr>
              </a:p>
            </p:txBody>
          </p:sp>
        </mc:Choice>
        <mc:Fallback xmlns="">
          <p:sp>
            <p:nvSpPr>
              <p:cNvPr id="37" name="Google Shape;92;p15">
                <a:extLst>
                  <a:ext uri="{FF2B5EF4-FFF2-40B4-BE49-F238E27FC236}">
                    <a16:creationId xmlns:a16="http://schemas.microsoft.com/office/drawing/2014/main" id="{07F8DD52-E30C-F166-DC39-BBBE2F5C0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294" y="3994825"/>
                <a:ext cx="876000" cy="550000"/>
              </a:xfrm>
              <a:prstGeom prst="rect">
                <a:avLst/>
              </a:prstGeom>
              <a:blipFill>
                <a:blip r:embed="rId5"/>
                <a:stretch>
                  <a:fillRect b="-4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oogle Shape;80;p15">
            <a:extLst>
              <a:ext uri="{FF2B5EF4-FFF2-40B4-BE49-F238E27FC236}">
                <a16:creationId xmlns:a16="http://schemas.microsoft.com/office/drawing/2014/main" xmlns="" id="{B5F1DD76-7E77-D097-A03E-D73BB14D834D}"/>
              </a:ext>
            </a:extLst>
          </p:cNvPr>
          <p:cNvSpPr/>
          <p:nvPr/>
        </p:nvSpPr>
        <p:spPr>
          <a:xfrm>
            <a:off x="10069767" y="3004600"/>
            <a:ext cx="1939600" cy="848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/>
              <a:t>CMB</a:t>
            </a:r>
            <a:endParaRPr sz="1333" b="1"/>
          </a:p>
          <a:p>
            <a:pPr algn="ctr"/>
            <a:r>
              <a:rPr lang="el" sz="1333"/>
              <a:t> (Gaussian) perturbations in early Universe </a:t>
            </a:r>
            <a:endParaRPr sz="1333"/>
          </a:p>
        </p:txBody>
      </p:sp>
      <p:cxnSp>
        <p:nvCxnSpPr>
          <p:cNvPr id="6" name="Google Shape;89;p15">
            <a:extLst>
              <a:ext uri="{FF2B5EF4-FFF2-40B4-BE49-F238E27FC236}">
                <a16:creationId xmlns:a16="http://schemas.microsoft.com/office/drawing/2014/main" xmlns="" id="{8E5878CE-8B74-1303-806C-3EAFC1A58424}"/>
              </a:ext>
            </a:extLst>
          </p:cNvPr>
          <p:cNvCxnSpPr/>
          <p:nvPr/>
        </p:nvCxnSpPr>
        <p:spPr>
          <a:xfrm>
            <a:off x="10327800" y="2124567"/>
            <a:ext cx="782800" cy="77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4;p15">
            <a:extLst>
              <a:ext uri="{FF2B5EF4-FFF2-40B4-BE49-F238E27FC236}">
                <a16:creationId xmlns:a16="http://schemas.microsoft.com/office/drawing/2014/main" xmlns="" id="{F8D7B264-3D5E-940A-6FA4-AF3C97B255B8}"/>
              </a:ext>
            </a:extLst>
          </p:cNvPr>
          <p:cNvSpPr/>
          <p:nvPr/>
        </p:nvSpPr>
        <p:spPr>
          <a:xfrm>
            <a:off x="2373933" y="1814234"/>
            <a:ext cx="6896600" cy="2965767"/>
          </a:xfrm>
          <a:custGeom>
            <a:avLst/>
            <a:gdLst/>
            <a:ahLst/>
            <a:cxnLst/>
            <a:rect l="l" t="t" r="r" b="b"/>
            <a:pathLst>
              <a:path w="206898" h="88973" extrusionOk="0">
                <a:moveTo>
                  <a:pt x="206898" y="0"/>
                </a:moveTo>
                <a:cubicBezTo>
                  <a:pt x="196251" y="9779"/>
                  <a:pt x="171289" y="47735"/>
                  <a:pt x="143014" y="58672"/>
                </a:cubicBezTo>
                <a:cubicBezTo>
                  <a:pt x="114739" y="69609"/>
                  <a:pt x="61085" y="60570"/>
                  <a:pt x="37249" y="65620"/>
                </a:cubicBezTo>
                <a:cubicBezTo>
                  <a:pt x="13413" y="70670"/>
                  <a:pt x="6208" y="85081"/>
                  <a:pt x="0" y="88973"/>
                </a:cubicBezTo>
              </a:path>
            </a:pathLst>
          </a:custGeom>
          <a:noFill/>
          <a:ln w="19050" cap="flat" cmpd="sng">
            <a:solidFill>
              <a:srgbClr val="C27BA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x-none" sz="2400" dirty="0"/>
          </a:p>
        </p:txBody>
      </p:sp>
      <p:pic>
        <p:nvPicPr>
          <p:cNvPr id="8" name="Google Shape;81;p15">
            <a:extLst>
              <a:ext uri="{FF2B5EF4-FFF2-40B4-BE49-F238E27FC236}">
                <a16:creationId xmlns:a16="http://schemas.microsoft.com/office/drawing/2014/main" xmlns="" id="{4AEFE5AA-389E-33A8-0F0B-EE4877C86D9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154657">
            <a:off x="8387801" y="566399"/>
            <a:ext cx="2767467" cy="13837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2;p15">
            <a:extLst>
              <a:ext uri="{FF2B5EF4-FFF2-40B4-BE49-F238E27FC236}">
                <a16:creationId xmlns:a16="http://schemas.microsoft.com/office/drawing/2014/main" xmlns="" id="{8690EA50-EC6C-775C-9156-69A811775084}"/>
              </a:ext>
            </a:extLst>
          </p:cNvPr>
          <p:cNvSpPr txBox="1"/>
          <p:nvPr/>
        </p:nvSpPr>
        <p:spPr>
          <a:xfrm>
            <a:off x="10477800" y="137167"/>
            <a:ext cx="14884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1067"/>
              <a:t>Image credits: Planck</a:t>
            </a:r>
            <a:endParaRPr sz="1067"/>
          </a:p>
        </p:txBody>
      </p:sp>
      <p:cxnSp>
        <p:nvCxnSpPr>
          <p:cNvPr id="10" name="Google Shape;74;p15">
            <a:extLst>
              <a:ext uri="{FF2B5EF4-FFF2-40B4-BE49-F238E27FC236}">
                <a16:creationId xmlns:a16="http://schemas.microsoft.com/office/drawing/2014/main" xmlns="" id="{542E9ECA-87AA-E0B3-AF72-74749399FE4C}"/>
              </a:ext>
            </a:extLst>
          </p:cNvPr>
          <p:cNvCxnSpPr/>
          <p:nvPr/>
        </p:nvCxnSpPr>
        <p:spPr>
          <a:xfrm rot="10800000">
            <a:off x="2605833" y="2541133"/>
            <a:ext cx="1678800" cy="106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75;p15">
            <a:extLst>
              <a:ext uri="{FF2B5EF4-FFF2-40B4-BE49-F238E27FC236}">
                <a16:creationId xmlns:a16="http://schemas.microsoft.com/office/drawing/2014/main" xmlns="" id="{7FA89381-3EC4-2EEA-684D-CDEE4A1B53E8}"/>
              </a:ext>
            </a:extLst>
          </p:cNvPr>
          <p:cNvSpPr/>
          <p:nvPr/>
        </p:nvSpPr>
        <p:spPr>
          <a:xfrm>
            <a:off x="488400" y="1507333"/>
            <a:ext cx="2078000" cy="1040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/>
              <a:t>Weak lensing </a:t>
            </a:r>
            <a:r>
              <a:rPr lang="el" sz="1333"/>
              <a:t>unbiased probe of DM field between source galaxy and observer</a:t>
            </a:r>
            <a:endParaRPr sz="1333"/>
          </a:p>
        </p:txBody>
      </p:sp>
      <p:cxnSp>
        <p:nvCxnSpPr>
          <p:cNvPr id="12" name="Google Shape;78;p15">
            <a:extLst>
              <a:ext uri="{FF2B5EF4-FFF2-40B4-BE49-F238E27FC236}">
                <a16:creationId xmlns:a16="http://schemas.microsoft.com/office/drawing/2014/main" xmlns="" id="{6DF4E804-FC3E-6A60-F0ED-C5EFC1E9D047}"/>
              </a:ext>
            </a:extLst>
          </p:cNvPr>
          <p:cNvCxnSpPr/>
          <p:nvPr/>
        </p:nvCxnSpPr>
        <p:spPr>
          <a:xfrm>
            <a:off x="7573600" y="4652417"/>
            <a:ext cx="818000" cy="75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Google Shape;79;p15">
            <a:extLst>
              <a:ext uri="{FF2B5EF4-FFF2-40B4-BE49-F238E27FC236}">
                <a16:creationId xmlns:a16="http://schemas.microsoft.com/office/drawing/2014/main" xmlns="" id="{51DD75C1-031A-92C5-5338-12C0C48D06E9}"/>
              </a:ext>
            </a:extLst>
          </p:cNvPr>
          <p:cNvSpPr/>
          <p:nvPr/>
        </p:nvSpPr>
        <p:spPr>
          <a:xfrm>
            <a:off x="8307500" y="5501100"/>
            <a:ext cx="1845200" cy="76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/>
              <a:t>Clustering</a:t>
            </a:r>
            <a:endParaRPr sz="1333" b="1"/>
          </a:p>
          <a:p>
            <a:pPr algn="ctr"/>
            <a:r>
              <a:rPr lang="el" sz="1333"/>
              <a:t> biased tracer of DM field at source</a:t>
            </a:r>
            <a:r>
              <a:rPr lang="el" sz="1333" b="1"/>
              <a:t> </a:t>
            </a:r>
            <a:endParaRPr sz="1333" b="1"/>
          </a:p>
        </p:txBody>
      </p:sp>
      <p:sp>
        <p:nvSpPr>
          <p:cNvPr id="19" name="Google Shape;95;p15">
            <a:extLst>
              <a:ext uri="{FF2B5EF4-FFF2-40B4-BE49-F238E27FC236}">
                <a16:creationId xmlns:a16="http://schemas.microsoft.com/office/drawing/2014/main" xmlns="" id="{8B5960AB-CBE2-C621-F77E-62069EC90E9D}"/>
              </a:ext>
            </a:extLst>
          </p:cNvPr>
          <p:cNvSpPr/>
          <p:nvPr/>
        </p:nvSpPr>
        <p:spPr>
          <a:xfrm>
            <a:off x="2438267" y="3152367"/>
            <a:ext cx="4355400" cy="1717700"/>
          </a:xfrm>
          <a:custGeom>
            <a:avLst/>
            <a:gdLst/>
            <a:ahLst/>
            <a:cxnLst/>
            <a:rect l="l" t="t" r="r" b="b"/>
            <a:pathLst>
              <a:path w="130662" h="51531" extrusionOk="0">
                <a:moveTo>
                  <a:pt x="130662" y="0"/>
                </a:moveTo>
                <a:cubicBezTo>
                  <a:pt x="118342" y="2155"/>
                  <a:pt x="78519" y="4343"/>
                  <a:pt x="56742" y="12931"/>
                </a:cubicBezTo>
                <a:cubicBezTo>
                  <a:pt x="34965" y="21520"/>
                  <a:pt x="9457" y="45098"/>
                  <a:pt x="0" y="51531"/>
                </a:cubicBezTo>
              </a:path>
            </a:pathLst>
          </a:custGeom>
          <a:noFill/>
          <a:ln w="1905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x-none" sz="240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xmlns="" id="{820DA79A-FC21-D8EA-5F96-5396BE7A9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dirty="0" err="1"/>
              <a:t>Recontres</a:t>
            </a:r>
            <a:r>
              <a:rPr lang="de-CH" dirty="0"/>
              <a:t> du Vietnam</a:t>
            </a:r>
            <a:endParaRPr lang="de-CH" noProof="0" dirty="0"/>
          </a:p>
        </p:txBody>
      </p:sp>
      <p:sp>
        <p:nvSpPr>
          <p:cNvPr id="4" name="Google Shape;84;p15">
            <a:extLst>
              <a:ext uri="{FF2B5EF4-FFF2-40B4-BE49-F238E27FC236}">
                <a16:creationId xmlns:a16="http://schemas.microsoft.com/office/drawing/2014/main" xmlns="" id="{271328D9-D38D-DFFE-9D36-BE7D0F6E2ED9}"/>
              </a:ext>
            </a:extLst>
          </p:cNvPr>
          <p:cNvSpPr/>
          <p:nvPr/>
        </p:nvSpPr>
        <p:spPr>
          <a:xfrm>
            <a:off x="6428767" y="3059143"/>
            <a:ext cx="1678800" cy="14032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57238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1" name="Google Shape;98;p15">
            <a:extLst>
              <a:ext uri="{FF2B5EF4-FFF2-40B4-BE49-F238E27FC236}">
                <a16:creationId xmlns:a16="http://schemas.microsoft.com/office/drawing/2014/main" xmlns="" id="{5FB6198F-FE34-8234-E0B7-394F4BA2F768}"/>
              </a:ext>
            </a:extLst>
          </p:cNvPr>
          <p:cNvSpPr/>
          <p:nvPr/>
        </p:nvSpPr>
        <p:spPr>
          <a:xfrm>
            <a:off x="8747433" y="4295451"/>
            <a:ext cx="2239200" cy="76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 dirty="0"/>
              <a:t>BAO</a:t>
            </a:r>
            <a:endParaRPr sz="1333" b="1" dirty="0"/>
          </a:p>
          <a:p>
            <a:pPr algn="ctr"/>
            <a:r>
              <a:rPr lang="el" sz="1333" dirty="0"/>
              <a:t> Standard ruler tracer of background evolution</a:t>
            </a:r>
            <a:endParaRPr sz="1333" b="1" dirty="0"/>
          </a:p>
        </p:txBody>
      </p:sp>
      <p:cxnSp>
        <p:nvCxnSpPr>
          <p:cNvPr id="22" name="Google Shape;99;p15">
            <a:extLst>
              <a:ext uri="{FF2B5EF4-FFF2-40B4-BE49-F238E27FC236}">
                <a16:creationId xmlns:a16="http://schemas.microsoft.com/office/drawing/2014/main" xmlns="" id="{921EBD7A-9C06-927A-5453-7D471C84449B}"/>
              </a:ext>
            </a:extLst>
          </p:cNvPr>
          <p:cNvCxnSpPr/>
          <p:nvPr/>
        </p:nvCxnSpPr>
        <p:spPr>
          <a:xfrm>
            <a:off x="7959833" y="4148067"/>
            <a:ext cx="700800" cy="21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890117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 xmlns:p14="http://schemas.microsoft.com/office/powerpoint/2010/main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4E0BEC-125C-402D-646A-0E6F19B29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72;p15">
            <a:extLst>
              <a:ext uri="{FF2B5EF4-FFF2-40B4-BE49-F238E27FC236}">
                <a16:creationId xmlns:a16="http://schemas.microsoft.com/office/drawing/2014/main" xmlns="" id="{1FF263ED-59A3-7AE8-9981-265D5DE981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1895" t="9269" r="9481" b="16519"/>
          <a:stretch/>
        </p:blipFill>
        <p:spPr>
          <a:xfrm>
            <a:off x="2908783" y="807383"/>
            <a:ext cx="6818604" cy="55918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FE85E-2769-C2BF-1278-3EC6A8B9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past </a:t>
            </a:r>
            <a:r>
              <a:rPr lang="en-US" dirty="0" err="1"/>
              <a:t>lightcone</a:t>
            </a:r>
            <a:r>
              <a:rPr lang="en-US" dirty="0"/>
              <a:t>: a multiprobe view 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2BBA9B4-6C0D-1036-03D3-083EB2F1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8</a:t>
            </a:fld>
            <a:endParaRPr lang="de-CH" noProof="0"/>
          </a:p>
        </p:txBody>
      </p:sp>
      <p:pic>
        <p:nvPicPr>
          <p:cNvPr id="13" name="Google Shape;83;p15">
            <a:extLst>
              <a:ext uri="{FF2B5EF4-FFF2-40B4-BE49-F238E27FC236}">
                <a16:creationId xmlns:a16="http://schemas.microsoft.com/office/drawing/2014/main" xmlns="" id="{C279676F-E672-E708-AF42-F398EF7D4A1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334" y="4574834"/>
            <a:ext cx="1520967" cy="152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5;p15">
            <a:extLst>
              <a:ext uri="{FF2B5EF4-FFF2-40B4-BE49-F238E27FC236}">
                <a16:creationId xmlns:a16="http://schemas.microsoft.com/office/drawing/2014/main" xmlns="" id="{71896FF7-F261-3417-6190-4C2C58D018F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7367" y="2759900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6;p15">
            <a:extLst>
              <a:ext uri="{FF2B5EF4-FFF2-40B4-BE49-F238E27FC236}">
                <a16:creationId xmlns:a16="http://schemas.microsoft.com/office/drawing/2014/main" xmlns="" id="{97B637FF-A360-09C1-78E8-4B9F056682F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4634" y="4102434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7;p15">
            <a:extLst>
              <a:ext uri="{FF2B5EF4-FFF2-40B4-BE49-F238E27FC236}">
                <a16:creationId xmlns:a16="http://schemas.microsoft.com/office/drawing/2014/main" xmlns="" id="{05D99EA7-8F68-A341-6021-4B393F0CD20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8200" y="4179584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8;p15">
            <a:extLst>
              <a:ext uri="{FF2B5EF4-FFF2-40B4-BE49-F238E27FC236}">
                <a16:creationId xmlns:a16="http://schemas.microsoft.com/office/drawing/2014/main" xmlns="" id="{F32DA390-9358-6677-2130-2DCF91AB24A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8300" y="2124567"/>
            <a:ext cx="630469" cy="6304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93;p15">
            <a:extLst>
              <a:ext uri="{FF2B5EF4-FFF2-40B4-BE49-F238E27FC236}">
                <a16:creationId xmlns:a16="http://schemas.microsoft.com/office/drawing/2014/main" xmlns="" id="{071E8251-6710-473A-3F19-05B8F1062D03}"/>
              </a:ext>
            </a:extLst>
          </p:cNvPr>
          <p:cNvSpPr txBox="1"/>
          <p:nvPr/>
        </p:nvSpPr>
        <p:spPr>
          <a:xfrm>
            <a:off x="3254101" y="5263217"/>
            <a:ext cx="630400" cy="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397923">
              <a:buClr>
                <a:srgbClr val="990000"/>
              </a:buClr>
              <a:buSzPts val="1100"/>
              <a:buChar char="●"/>
            </a:pPr>
            <a:endParaRPr sz="4000" b="1" dirty="0">
              <a:solidFill>
                <a:srgbClr val="990000"/>
              </a:solidFill>
            </a:endParaRPr>
          </a:p>
        </p:txBody>
      </p:sp>
      <p:pic>
        <p:nvPicPr>
          <p:cNvPr id="26" name="Google Shape;96;p15">
            <a:extLst>
              <a:ext uri="{FF2B5EF4-FFF2-40B4-BE49-F238E27FC236}">
                <a16:creationId xmlns:a16="http://schemas.microsoft.com/office/drawing/2014/main" xmlns="" id="{61F984A0-1209-7FDD-9D52-B340E5ADDA1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7367" y="3390367"/>
            <a:ext cx="630469" cy="63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7;p15">
            <a:extLst>
              <a:ext uri="{FF2B5EF4-FFF2-40B4-BE49-F238E27FC236}">
                <a16:creationId xmlns:a16="http://schemas.microsoft.com/office/drawing/2014/main" xmlns="" id="{A786FFAA-3D83-B086-0E5A-4FC84164E81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2767" y="3853400"/>
            <a:ext cx="630469" cy="63046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90;p15">
            <a:extLst>
              <a:ext uri="{FF2B5EF4-FFF2-40B4-BE49-F238E27FC236}">
                <a16:creationId xmlns:a16="http://schemas.microsoft.com/office/drawing/2014/main" xmlns="" id="{0C626E2A-49DE-3EC0-A468-CED1FA6B2AC9}"/>
              </a:ext>
            </a:extLst>
          </p:cNvPr>
          <p:cNvSpPr txBox="1"/>
          <p:nvPr/>
        </p:nvSpPr>
        <p:spPr>
          <a:xfrm>
            <a:off x="5793949" y="2981550"/>
            <a:ext cx="876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4000" b="1" dirty="0">
                <a:solidFill>
                  <a:srgbClr val="990000"/>
                </a:solidFill>
              </a:rPr>
              <a:t>𝚽</a:t>
            </a:r>
            <a:endParaRPr sz="4000" b="1" dirty="0">
              <a:solidFill>
                <a:srgbClr val="990000"/>
              </a:solidFill>
            </a:endParaRPr>
          </a:p>
        </p:txBody>
      </p:sp>
      <p:sp>
        <p:nvSpPr>
          <p:cNvPr id="35" name="Google Shape;91;p15">
            <a:extLst>
              <a:ext uri="{FF2B5EF4-FFF2-40B4-BE49-F238E27FC236}">
                <a16:creationId xmlns:a16="http://schemas.microsoft.com/office/drawing/2014/main" xmlns="" id="{F63C4BDE-031B-1E5E-82D8-E7EC8AC71F02}"/>
              </a:ext>
            </a:extLst>
          </p:cNvPr>
          <p:cNvSpPr txBox="1"/>
          <p:nvPr/>
        </p:nvSpPr>
        <p:spPr>
          <a:xfrm>
            <a:off x="4336916" y="2505584"/>
            <a:ext cx="876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l" sz="4000" b="1" dirty="0">
                <a:solidFill>
                  <a:srgbClr val="990000"/>
                </a:solidFill>
              </a:rPr>
              <a:t>𝛅</a:t>
            </a:r>
            <a:endParaRPr sz="4000" b="1" dirty="0">
              <a:solidFill>
                <a:srgbClr val="99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92;p15">
                <a:extLst>
                  <a:ext uri="{FF2B5EF4-FFF2-40B4-BE49-F238E27FC236}">
                    <a16:creationId xmlns:a16="http://schemas.microsoft.com/office/drawing/2014/main" xmlns="" id="{411AD2D4-BF51-1CB9-BBF7-AA2595FB7620}"/>
                  </a:ext>
                </a:extLst>
              </p:cNvPr>
              <p:cNvSpPr txBox="1"/>
              <p:nvPr/>
            </p:nvSpPr>
            <p:spPr>
              <a:xfrm>
                <a:off x="4026294" y="3994825"/>
                <a:ext cx="876000" cy="55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l" sz="4000" b="1" i="1" dirty="0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" sz="4000" b="1" i="1" dirty="0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𝚽</m:t>
                          </m:r>
                        </m:e>
                      </m:acc>
                    </m:oMath>
                  </m:oMathPara>
                </a14:m>
                <a:endParaRPr sz="4000" b="1" dirty="0">
                  <a:solidFill>
                    <a:srgbClr val="990000"/>
                  </a:solidFill>
                </a:endParaRPr>
              </a:p>
            </p:txBody>
          </p:sp>
        </mc:Choice>
        <mc:Fallback xmlns="">
          <p:sp>
            <p:nvSpPr>
              <p:cNvPr id="37" name="Google Shape;92;p15">
                <a:extLst>
                  <a:ext uri="{FF2B5EF4-FFF2-40B4-BE49-F238E27FC236}">
                    <a16:creationId xmlns:a16="http://schemas.microsoft.com/office/drawing/2014/main" id="{411AD2D4-BF51-1CB9-BBF7-AA2595FB7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294" y="3994825"/>
                <a:ext cx="876000" cy="550000"/>
              </a:xfrm>
              <a:prstGeom prst="rect">
                <a:avLst/>
              </a:prstGeom>
              <a:blipFill>
                <a:blip r:embed="rId5"/>
                <a:stretch>
                  <a:fillRect b="-4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oogle Shape;80;p15">
            <a:extLst>
              <a:ext uri="{FF2B5EF4-FFF2-40B4-BE49-F238E27FC236}">
                <a16:creationId xmlns:a16="http://schemas.microsoft.com/office/drawing/2014/main" xmlns="" id="{622D83DD-FFF7-B555-DBF7-B95B0582132D}"/>
              </a:ext>
            </a:extLst>
          </p:cNvPr>
          <p:cNvSpPr/>
          <p:nvPr/>
        </p:nvSpPr>
        <p:spPr>
          <a:xfrm>
            <a:off x="10069767" y="3004600"/>
            <a:ext cx="1939600" cy="848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/>
              <a:t>CMB</a:t>
            </a:r>
            <a:endParaRPr sz="1333" b="1"/>
          </a:p>
          <a:p>
            <a:pPr algn="ctr"/>
            <a:r>
              <a:rPr lang="el" sz="1333"/>
              <a:t> (Gaussian) perturbations in early Universe </a:t>
            </a:r>
            <a:endParaRPr sz="1333"/>
          </a:p>
        </p:txBody>
      </p:sp>
      <p:cxnSp>
        <p:nvCxnSpPr>
          <p:cNvPr id="6" name="Google Shape;89;p15">
            <a:extLst>
              <a:ext uri="{FF2B5EF4-FFF2-40B4-BE49-F238E27FC236}">
                <a16:creationId xmlns:a16="http://schemas.microsoft.com/office/drawing/2014/main" xmlns="" id="{AF92E90B-97CD-7F87-863A-435F24B57AC7}"/>
              </a:ext>
            </a:extLst>
          </p:cNvPr>
          <p:cNvCxnSpPr/>
          <p:nvPr/>
        </p:nvCxnSpPr>
        <p:spPr>
          <a:xfrm>
            <a:off x="10327800" y="2124567"/>
            <a:ext cx="782800" cy="77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4;p15">
            <a:extLst>
              <a:ext uri="{FF2B5EF4-FFF2-40B4-BE49-F238E27FC236}">
                <a16:creationId xmlns:a16="http://schemas.microsoft.com/office/drawing/2014/main" xmlns="" id="{7A17641C-7EBD-9E53-14C4-34DD3F7B1B74}"/>
              </a:ext>
            </a:extLst>
          </p:cNvPr>
          <p:cNvSpPr/>
          <p:nvPr/>
        </p:nvSpPr>
        <p:spPr>
          <a:xfrm>
            <a:off x="2373933" y="1814234"/>
            <a:ext cx="6896600" cy="2965767"/>
          </a:xfrm>
          <a:custGeom>
            <a:avLst/>
            <a:gdLst/>
            <a:ahLst/>
            <a:cxnLst/>
            <a:rect l="l" t="t" r="r" b="b"/>
            <a:pathLst>
              <a:path w="206898" h="88973" extrusionOk="0">
                <a:moveTo>
                  <a:pt x="206898" y="0"/>
                </a:moveTo>
                <a:cubicBezTo>
                  <a:pt x="196251" y="9779"/>
                  <a:pt x="171289" y="47735"/>
                  <a:pt x="143014" y="58672"/>
                </a:cubicBezTo>
                <a:cubicBezTo>
                  <a:pt x="114739" y="69609"/>
                  <a:pt x="61085" y="60570"/>
                  <a:pt x="37249" y="65620"/>
                </a:cubicBezTo>
                <a:cubicBezTo>
                  <a:pt x="13413" y="70670"/>
                  <a:pt x="6208" y="85081"/>
                  <a:pt x="0" y="88973"/>
                </a:cubicBezTo>
              </a:path>
            </a:pathLst>
          </a:custGeom>
          <a:noFill/>
          <a:ln w="19050" cap="flat" cmpd="sng">
            <a:solidFill>
              <a:srgbClr val="C27BA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x-none" sz="2400" dirty="0"/>
          </a:p>
        </p:txBody>
      </p:sp>
      <p:pic>
        <p:nvPicPr>
          <p:cNvPr id="8" name="Google Shape;81;p15">
            <a:extLst>
              <a:ext uri="{FF2B5EF4-FFF2-40B4-BE49-F238E27FC236}">
                <a16:creationId xmlns:a16="http://schemas.microsoft.com/office/drawing/2014/main" xmlns="" id="{461265D4-CCFA-D4F0-DC17-AE84AAA0AB6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154657">
            <a:off x="8387801" y="566399"/>
            <a:ext cx="2767467" cy="13837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2;p15">
            <a:extLst>
              <a:ext uri="{FF2B5EF4-FFF2-40B4-BE49-F238E27FC236}">
                <a16:creationId xmlns:a16="http://schemas.microsoft.com/office/drawing/2014/main" xmlns="" id="{EAFEA5A2-0871-DFAB-7342-B17C255A6733}"/>
              </a:ext>
            </a:extLst>
          </p:cNvPr>
          <p:cNvSpPr txBox="1"/>
          <p:nvPr/>
        </p:nvSpPr>
        <p:spPr>
          <a:xfrm>
            <a:off x="10477800" y="137167"/>
            <a:ext cx="14884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l" sz="1067"/>
              <a:t>Image credits: Planck</a:t>
            </a:r>
            <a:endParaRPr sz="1067"/>
          </a:p>
        </p:txBody>
      </p:sp>
      <p:cxnSp>
        <p:nvCxnSpPr>
          <p:cNvPr id="10" name="Google Shape;74;p15">
            <a:extLst>
              <a:ext uri="{FF2B5EF4-FFF2-40B4-BE49-F238E27FC236}">
                <a16:creationId xmlns:a16="http://schemas.microsoft.com/office/drawing/2014/main" xmlns="" id="{4A3F84E3-D399-3DEC-CF78-99E131B268C5}"/>
              </a:ext>
            </a:extLst>
          </p:cNvPr>
          <p:cNvCxnSpPr/>
          <p:nvPr/>
        </p:nvCxnSpPr>
        <p:spPr>
          <a:xfrm rot="10800000">
            <a:off x="2605833" y="2541133"/>
            <a:ext cx="1678800" cy="106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75;p15">
            <a:extLst>
              <a:ext uri="{FF2B5EF4-FFF2-40B4-BE49-F238E27FC236}">
                <a16:creationId xmlns:a16="http://schemas.microsoft.com/office/drawing/2014/main" xmlns="" id="{73E1B2D7-68A3-7C02-FF99-CD0C6DC84896}"/>
              </a:ext>
            </a:extLst>
          </p:cNvPr>
          <p:cNvSpPr/>
          <p:nvPr/>
        </p:nvSpPr>
        <p:spPr>
          <a:xfrm>
            <a:off x="488400" y="1507333"/>
            <a:ext cx="2078000" cy="1040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/>
              <a:t>Weak lensing </a:t>
            </a:r>
            <a:r>
              <a:rPr lang="el" sz="1333"/>
              <a:t>unbiased probe of DM field between source galaxy and observer</a:t>
            </a:r>
            <a:endParaRPr sz="1333"/>
          </a:p>
        </p:txBody>
      </p:sp>
      <p:cxnSp>
        <p:nvCxnSpPr>
          <p:cNvPr id="12" name="Google Shape;78;p15">
            <a:extLst>
              <a:ext uri="{FF2B5EF4-FFF2-40B4-BE49-F238E27FC236}">
                <a16:creationId xmlns:a16="http://schemas.microsoft.com/office/drawing/2014/main" xmlns="" id="{56CD6A08-E514-926A-9858-1B66AD1A8465}"/>
              </a:ext>
            </a:extLst>
          </p:cNvPr>
          <p:cNvCxnSpPr/>
          <p:nvPr/>
        </p:nvCxnSpPr>
        <p:spPr>
          <a:xfrm>
            <a:off x="7573600" y="4652417"/>
            <a:ext cx="818000" cy="75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Google Shape;79;p15">
            <a:extLst>
              <a:ext uri="{FF2B5EF4-FFF2-40B4-BE49-F238E27FC236}">
                <a16:creationId xmlns:a16="http://schemas.microsoft.com/office/drawing/2014/main" xmlns="" id="{C130B8B0-FF09-BD87-2131-17ACA9160C3E}"/>
              </a:ext>
            </a:extLst>
          </p:cNvPr>
          <p:cNvSpPr/>
          <p:nvPr/>
        </p:nvSpPr>
        <p:spPr>
          <a:xfrm>
            <a:off x="8307500" y="5501100"/>
            <a:ext cx="1845200" cy="76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/>
              <a:t>Clustering</a:t>
            </a:r>
            <a:endParaRPr sz="1333" b="1"/>
          </a:p>
          <a:p>
            <a:pPr algn="ctr"/>
            <a:r>
              <a:rPr lang="el" sz="1333"/>
              <a:t> biased tracer of DM field at source</a:t>
            </a:r>
            <a:r>
              <a:rPr lang="el" sz="1333" b="1"/>
              <a:t> </a:t>
            </a:r>
            <a:endParaRPr sz="1333" b="1"/>
          </a:p>
        </p:txBody>
      </p:sp>
      <p:sp>
        <p:nvSpPr>
          <p:cNvPr id="19" name="Google Shape;95;p15">
            <a:extLst>
              <a:ext uri="{FF2B5EF4-FFF2-40B4-BE49-F238E27FC236}">
                <a16:creationId xmlns:a16="http://schemas.microsoft.com/office/drawing/2014/main" xmlns="" id="{4A51CEF2-6035-D3F4-55BF-6D9BFB53CFC3}"/>
              </a:ext>
            </a:extLst>
          </p:cNvPr>
          <p:cNvSpPr/>
          <p:nvPr/>
        </p:nvSpPr>
        <p:spPr>
          <a:xfrm>
            <a:off x="2438267" y="3152367"/>
            <a:ext cx="4355400" cy="1717700"/>
          </a:xfrm>
          <a:custGeom>
            <a:avLst/>
            <a:gdLst/>
            <a:ahLst/>
            <a:cxnLst/>
            <a:rect l="l" t="t" r="r" b="b"/>
            <a:pathLst>
              <a:path w="130662" h="51531" extrusionOk="0">
                <a:moveTo>
                  <a:pt x="130662" y="0"/>
                </a:moveTo>
                <a:cubicBezTo>
                  <a:pt x="118342" y="2155"/>
                  <a:pt x="78519" y="4343"/>
                  <a:pt x="56742" y="12931"/>
                </a:cubicBezTo>
                <a:cubicBezTo>
                  <a:pt x="34965" y="21520"/>
                  <a:pt x="9457" y="45098"/>
                  <a:pt x="0" y="51531"/>
                </a:cubicBezTo>
              </a:path>
            </a:pathLst>
          </a:custGeom>
          <a:noFill/>
          <a:ln w="1905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x-none" sz="2400"/>
          </a:p>
        </p:txBody>
      </p:sp>
      <p:sp>
        <p:nvSpPr>
          <p:cNvPr id="20" name="Google Shape;76;p15">
            <a:extLst>
              <a:ext uri="{FF2B5EF4-FFF2-40B4-BE49-F238E27FC236}">
                <a16:creationId xmlns:a16="http://schemas.microsoft.com/office/drawing/2014/main" xmlns="" id="{D4DAFBA2-FE2D-1C11-7FD5-E3897A888F8F}"/>
              </a:ext>
            </a:extLst>
          </p:cNvPr>
          <p:cNvSpPr/>
          <p:nvPr/>
        </p:nvSpPr>
        <p:spPr>
          <a:xfrm>
            <a:off x="3026892" y="5583578"/>
            <a:ext cx="2078000" cy="848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/>
              <a:t>(L)ISW probe of time evolution of  potential</a:t>
            </a:r>
            <a:endParaRPr sz="1333" b="1"/>
          </a:p>
        </p:txBody>
      </p:sp>
      <p:cxnSp>
        <p:nvCxnSpPr>
          <p:cNvPr id="21" name="Google Shape;77;p15">
            <a:extLst>
              <a:ext uri="{FF2B5EF4-FFF2-40B4-BE49-F238E27FC236}">
                <a16:creationId xmlns:a16="http://schemas.microsoft.com/office/drawing/2014/main" xmlns="" id="{CC1D6A2F-7389-0AB5-2286-A02E3442DC82}"/>
              </a:ext>
            </a:extLst>
          </p:cNvPr>
          <p:cNvCxnSpPr>
            <a:cxnSpLocks/>
          </p:cNvCxnSpPr>
          <p:nvPr/>
        </p:nvCxnSpPr>
        <p:spPr>
          <a:xfrm flipH="1">
            <a:off x="4284633" y="4732903"/>
            <a:ext cx="160758" cy="76819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" name="Google Shape;84;p15">
            <a:extLst>
              <a:ext uri="{FF2B5EF4-FFF2-40B4-BE49-F238E27FC236}">
                <a16:creationId xmlns:a16="http://schemas.microsoft.com/office/drawing/2014/main" xmlns="" id="{0262C06A-0E1E-CF10-E2EA-B6C9D3C381C1}"/>
              </a:ext>
            </a:extLst>
          </p:cNvPr>
          <p:cNvSpPr/>
          <p:nvPr/>
        </p:nvSpPr>
        <p:spPr>
          <a:xfrm>
            <a:off x="6428767" y="3059143"/>
            <a:ext cx="1678800" cy="14032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57238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5" name="Google Shape;98;p15">
            <a:extLst>
              <a:ext uri="{FF2B5EF4-FFF2-40B4-BE49-F238E27FC236}">
                <a16:creationId xmlns:a16="http://schemas.microsoft.com/office/drawing/2014/main" xmlns="" id="{B370ECFB-7C89-C319-571F-0CF788D1E8F8}"/>
              </a:ext>
            </a:extLst>
          </p:cNvPr>
          <p:cNvSpPr/>
          <p:nvPr/>
        </p:nvSpPr>
        <p:spPr>
          <a:xfrm>
            <a:off x="8747433" y="4295451"/>
            <a:ext cx="2239200" cy="76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l" sz="1333" b="1" dirty="0"/>
              <a:t>BAO</a:t>
            </a:r>
            <a:endParaRPr sz="1333" b="1" dirty="0"/>
          </a:p>
          <a:p>
            <a:pPr algn="ctr"/>
            <a:r>
              <a:rPr lang="el" sz="1333" dirty="0"/>
              <a:t> Standard ruler tracer of background evolution</a:t>
            </a:r>
            <a:endParaRPr sz="1333" b="1" dirty="0"/>
          </a:p>
        </p:txBody>
      </p:sp>
      <p:cxnSp>
        <p:nvCxnSpPr>
          <p:cNvPr id="28" name="Google Shape;99;p15">
            <a:extLst>
              <a:ext uri="{FF2B5EF4-FFF2-40B4-BE49-F238E27FC236}">
                <a16:creationId xmlns:a16="http://schemas.microsoft.com/office/drawing/2014/main" xmlns="" id="{A2B26D07-3E60-E0EA-D548-C7209EADC9E7}"/>
              </a:ext>
            </a:extLst>
          </p:cNvPr>
          <p:cNvCxnSpPr/>
          <p:nvPr/>
        </p:nvCxnSpPr>
        <p:spPr>
          <a:xfrm>
            <a:off x="7959833" y="4148067"/>
            <a:ext cx="700800" cy="21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xmlns="" id="{5FAF0AD9-7BAB-8EF4-5BD9-5812F0F9F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dirty="0" err="1"/>
              <a:t>Recontres</a:t>
            </a:r>
            <a:r>
              <a:rPr lang="de-CH" dirty="0"/>
              <a:t> du Vietnam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0108765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 xmlns:p14="http://schemas.microsoft.com/office/powerpoint/2010/main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FC6BE8A-E896-D3BE-282A-C0C63FC1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9</a:t>
            </a:fld>
            <a:endParaRPr lang="de-CH" noProof="0"/>
          </a:p>
        </p:txBody>
      </p:sp>
      <p:sp>
        <p:nvSpPr>
          <p:cNvPr id="6" name="Google Shape;105;p16">
            <a:extLst>
              <a:ext uri="{FF2B5EF4-FFF2-40B4-BE49-F238E27FC236}">
                <a16:creationId xmlns:a16="http://schemas.microsoft.com/office/drawing/2014/main" xmlns="" id="{ABF2D004-A7E0-CB6B-A145-6B5D647559DE}"/>
              </a:ext>
            </a:extLst>
          </p:cNvPr>
          <p:cNvSpPr txBox="1">
            <a:spLocks/>
          </p:cNvSpPr>
          <p:nvPr/>
        </p:nvSpPr>
        <p:spPr>
          <a:xfrm>
            <a:off x="414000" y="1411200"/>
            <a:ext cx="6073064" cy="515155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539750" indent="-539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533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265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24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1"/>
              </a:buClr>
            </a:pPr>
            <a:r>
              <a:rPr lang="en-GB" sz="2400" dirty="0">
                <a:solidFill>
                  <a:schemeClr val="dk1"/>
                </a:solidFill>
              </a:rPr>
              <a:t>Combining data from independent experiments allows to identify and mitigate systematics </a:t>
            </a:r>
          </a:p>
          <a:p>
            <a:pPr>
              <a:buClr>
                <a:schemeClr val="dk1"/>
              </a:buClr>
            </a:pPr>
            <a:r>
              <a:rPr lang="en-GB" sz="2400" dirty="0">
                <a:solidFill>
                  <a:schemeClr val="dk1"/>
                </a:solidFill>
              </a:rPr>
              <a:t>Test consistency between probes analysed in a consistent framework</a:t>
            </a:r>
          </a:p>
          <a:p>
            <a:pPr>
              <a:buClr>
                <a:schemeClr val="dk1"/>
              </a:buClr>
            </a:pPr>
            <a:r>
              <a:rPr lang="en-GB" sz="2400" dirty="0">
                <a:solidFill>
                  <a:schemeClr val="dk1"/>
                </a:solidFill>
              </a:rPr>
              <a:t>Many different scales and redshifts: end-to-end test of cosmological models with strong constraints due to degeneracy breaking </a:t>
            </a:r>
          </a:p>
          <a:p>
            <a:pPr marL="0" indent="0">
              <a:spcBef>
                <a:spcPts val="1600"/>
              </a:spcBef>
              <a:buFont typeface="+mj-lt"/>
              <a:buNone/>
            </a:pPr>
            <a:endParaRPr lang="en-GB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+mj-lt"/>
              <a:buNone/>
            </a:pPr>
            <a:endParaRPr lang="en-GB" dirty="0"/>
          </a:p>
        </p:txBody>
      </p:sp>
      <p:pic>
        <p:nvPicPr>
          <p:cNvPr id="7" name="Google Shape;106;p16">
            <a:extLst>
              <a:ext uri="{FF2B5EF4-FFF2-40B4-BE49-F238E27FC236}">
                <a16:creationId xmlns:a16="http://schemas.microsoft.com/office/drawing/2014/main" xmlns="" id="{0BD265A5-063E-2BB6-5229-76D389D5BCB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96400" y="968400"/>
            <a:ext cx="4561200" cy="4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AB8638CD-1843-8C0F-53A5-A538F7B12491}"/>
              </a:ext>
            </a:extLst>
          </p:cNvPr>
          <p:cNvSpPr txBox="1">
            <a:spLocks/>
          </p:cNvSpPr>
          <p:nvPr/>
        </p:nvSpPr>
        <p:spPr>
          <a:xfrm>
            <a:off x="730800" y="259200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dirty="0"/>
              <a:t>Combined probes: motivations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xmlns="" id="{1B1C6120-7809-62C4-16FA-CFCF46AB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CH" noProof="0" dirty="0" err="1"/>
              <a:t>Recontres</a:t>
            </a:r>
            <a:r>
              <a:rPr lang="de-CH" noProof="0" dirty="0"/>
              <a:t> du Vietnam</a:t>
            </a:r>
          </a:p>
        </p:txBody>
      </p:sp>
    </p:spTree>
    <p:extLst>
      <p:ext uri="{BB962C8B-B14F-4D97-AF65-F5344CB8AC3E}">
        <p14:creationId xmlns:p14="http://schemas.microsoft.com/office/powerpoint/2010/main" val="3857347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TH Zürich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Blau">
      <a:srgbClr val="215CAF"/>
    </a:custClr>
    <a:custClr name="ETH Petrol">
      <a:srgbClr val="007894"/>
    </a:custClr>
    <a:custClr name="ETH Gruen">
      <a:srgbClr val="627313"/>
    </a:custClr>
    <a:custClr name="ETH Bronze">
      <a:srgbClr val="8E6713"/>
    </a:custClr>
    <a:custClr name="ETH Rot">
      <a:srgbClr val="B7352D"/>
    </a:custClr>
    <a:custClr name="ETH Purpur">
      <a:srgbClr val="A30774"/>
    </a:custClr>
    <a:custClr name="ETH Grau">
      <a:srgbClr val="6F6F6F"/>
    </a:custClr>
  </a:custClrLst>
  <a:extLst>
    <a:ext uri="{05A4C25C-085E-4340-85A3-A5531E510DB2}">
      <thm15:themeFamily xmlns:thm15="http://schemas.microsoft.com/office/thememl/2012/main" xmlns="" name="Präsentation2" id="{1321EF9B-D0C2-B940-BAF0-923936C95B7C}" vid="{0165591E-D8AE-AE49-AAAE-F458C46D785B}"/>
    </a:ext>
  </a:extLst>
</a:theme>
</file>

<file path=ppt/theme/theme2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Blau">
      <a:srgbClr val="215CAF"/>
    </a:custClr>
    <a:custClr name="ETH Petrol">
      <a:srgbClr val="007894"/>
    </a:custClr>
    <a:custClr name="ETH Gruen">
      <a:srgbClr val="627313"/>
    </a:custClr>
    <a:custClr name="ETH Bronze">
      <a:srgbClr val="8E6713"/>
    </a:custClr>
    <a:custClr name="ETH Rot">
      <a:srgbClr val="B7352D"/>
    </a:custClr>
    <a:custClr name="ETH Purpur">
      <a:srgbClr val="A30774"/>
    </a:custClr>
    <a:custClr name="ETH Grau">
      <a:srgbClr val="6F6F6F"/>
    </a:custClr>
  </a:custClr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ETH Zürich</Template>
  <TotalTime>16367</TotalTime>
  <Words>1333</Words>
  <Application>Microsoft Macintosh PowerPoint</Application>
  <PresentationFormat>Personnalisé</PresentationFormat>
  <Paragraphs>222</Paragraphs>
  <Slides>28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ETH Zürich</vt:lpstr>
      <vt:lpstr>Robust cosmology through combined probes</vt:lpstr>
      <vt:lpstr>Our Universe</vt:lpstr>
      <vt:lpstr>Our past lightcone: a multiprobe view </vt:lpstr>
      <vt:lpstr>Our past lightcone: a multiprobe view </vt:lpstr>
      <vt:lpstr>Our past lightcone: a multiprobe view </vt:lpstr>
      <vt:lpstr>Our past lightcone: a multiprobe view </vt:lpstr>
      <vt:lpstr>Our past lightcone: a multiprobe view </vt:lpstr>
      <vt:lpstr>Our past lightcone: a multiprobe view </vt:lpstr>
      <vt:lpstr>Présentation PowerPoint</vt:lpstr>
      <vt:lpstr>Présentation PowerPoint</vt:lpstr>
      <vt:lpstr>Combined probes: key challenges</vt:lpstr>
      <vt:lpstr>Combined probes: our approach </vt:lpstr>
      <vt:lpstr>The combined probes pipeline </vt:lpstr>
      <vt:lpstr>UFalcon2</vt:lpstr>
      <vt:lpstr>Apply framework to data</vt:lpstr>
      <vt:lpstr>Présentation PowerPoint</vt:lpstr>
      <vt:lpstr>Présentation PowerPoint</vt:lpstr>
      <vt:lpstr>Internal consistency</vt:lpstr>
      <vt:lpstr>S8 measurement (ΛCDM)</vt:lpstr>
      <vt:lpstr>Dynamical dark energy- single probe constraints</vt:lpstr>
      <vt:lpstr>Dynamical dark energy: multiprobe constraints </vt:lpstr>
      <vt:lpstr>Présentation PowerPoint</vt:lpstr>
      <vt:lpstr>New data, new possibilities…</vt:lpstr>
      <vt:lpstr>Preliminary results: adding DESI imaging LRGs</vt:lpstr>
      <vt:lpstr>Preliminary results: adding DESI imaging LRGs</vt:lpstr>
      <vt:lpstr>Preliminary results: adding DESI imaging LRGs</vt:lpstr>
      <vt:lpstr>Preliminary results on preference for dynamical dark energy </vt:lpstr>
      <vt:lpstr>Outlook and 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Robust cosmology through combined probes</dc:title>
  <dc:creator>Reeves  Alexander</dc:creator>
  <cp:lastModifiedBy>Jacques Dumarchez</cp:lastModifiedBy>
  <cp:revision>11</cp:revision>
  <dcterms:created xsi:type="dcterms:W3CDTF">2025-05-30T09:33:14Z</dcterms:created>
  <dcterms:modified xsi:type="dcterms:W3CDTF">2025-08-12T10:18:57Z</dcterms:modified>
</cp:coreProperties>
</file>