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12" r:id="rId1"/>
  </p:sldMasterIdLst>
  <p:notesMasterIdLst>
    <p:notesMasterId r:id="rId28"/>
  </p:notesMasterIdLst>
  <p:handoutMasterIdLst>
    <p:handoutMasterId r:id="rId29"/>
  </p:handoutMasterIdLst>
  <p:sldIdLst>
    <p:sldId id="256" r:id="rId2"/>
    <p:sldId id="428" r:id="rId3"/>
    <p:sldId id="434" r:id="rId4"/>
    <p:sldId id="474" r:id="rId5"/>
    <p:sldId id="352" r:id="rId6"/>
    <p:sldId id="501" r:id="rId7"/>
    <p:sldId id="489" r:id="rId8"/>
    <p:sldId id="487" r:id="rId9"/>
    <p:sldId id="491" r:id="rId10"/>
    <p:sldId id="361" r:id="rId11"/>
    <p:sldId id="364" r:id="rId12"/>
    <p:sldId id="500" r:id="rId13"/>
    <p:sldId id="496" r:id="rId14"/>
    <p:sldId id="456" r:id="rId15"/>
    <p:sldId id="439" r:id="rId16"/>
    <p:sldId id="454" r:id="rId17"/>
    <p:sldId id="445" r:id="rId18"/>
    <p:sldId id="476" r:id="rId19"/>
    <p:sldId id="471" r:id="rId20"/>
    <p:sldId id="482" r:id="rId21"/>
    <p:sldId id="483" r:id="rId22"/>
    <p:sldId id="481" r:id="rId23"/>
    <p:sldId id="499" r:id="rId24"/>
    <p:sldId id="502" r:id="rId25"/>
    <p:sldId id="401" r:id="rId26"/>
    <p:sldId id="503" r:id="rId27"/>
  </p:sldIdLst>
  <p:sldSz cx="12192000" cy="6858000"/>
  <p:notesSz cx="9874250" cy="6797675"/>
  <p:embeddedFontLst>
    <p:embeddedFont>
      <p:font typeface="Cambria Math" panose="02040503050406030204" pitchFamily="18" charset="0"/>
      <p:regular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Wingdings 2" panose="05020102010507070707" pitchFamily="18" charset="2"/>
      <p:regular r:id="rId35"/>
    </p:embeddedFont>
    <p:embeddedFont>
      <p:font typeface="Wingdings 3" panose="05040102010807070707" pitchFamily="18" charset="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D"/>
    <a:srgbClr val="00FF00"/>
    <a:srgbClr val="00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1" autoAdjust="0"/>
    <p:restoredTop sz="92963" autoAdjust="0"/>
  </p:normalViewPr>
  <p:slideViewPr>
    <p:cSldViewPr>
      <p:cViewPr varScale="1">
        <p:scale>
          <a:sx n="92" d="100"/>
          <a:sy n="92" d="100"/>
        </p:scale>
        <p:origin x="763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7560"/>
    </p:cViewPr>
  </p:sorterViewPr>
  <p:notesViewPr>
    <p:cSldViewPr showGuides="1">
      <p:cViewPr varScale="1">
        <p:scale>
          <a:sx n="60" d="100"/>
          <a:sy n="60" d="100"/>
        </p:scale>
        <p:origin x="-2556" y="-84"/>
      </p:cViewPr>
      <p:guideLst>
        <p:guide orient="horz" pos="2142"/>
        <p:guide pos="3111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ntie, Arttu K" userId="ded1acc9-4cb4-4beb-b66b-9744afa13dd6" providerId="ADAL" clId="{95527FD2-BB0C-468F-8F3C-168F1A06710F}"/>
    <pc:docChg chg="delSld modSld">
      <pc:chgData name="Rajantie, Arttu K" userId="ded1acc9-4cb4-4beb-b66b-9744afa13dd6" providerId="ADAL" clId="{95527FD2-BB0C-468F-8F3C-168F1A06710F}" dt="2024-07-12T05:10:09.742" v="2" actId="1076"/>
      <pc:docMkLst>
        <pc:docMk/>
      </pc:docMkLst>
      <pc:sldChg chg="del">
        <pc:chgData name="Rajantie, Arttu K" userId="ded1acc9-4cb4-4beb-b66b-9744afa13dd6" providerId="ADAL" clId="{95527FD2-BB0C-468F-8F3C-168F1A06710F}" dt="2024-07-12T05:09:41.906" v="0" actId="47"/>
        <pc:sldMkLst>
          <pc:docMk/>
          <pc:sldMk cId="1547724926" sldId="443"/>
        </pc:sldMkLst>
      </pc:sldChg>
      <pc:sldChg chg="del">
        <pc:chgData name="Rajantie, Arttu K" userId="ded1acc9-4cb4-4beb-b66b-9744afa13dd6" providerId="ADAL" clId="{95527FD2-BB0C-468F-8F3C-168F1A06710F}" dt="2024-07-12T05:09:41.906" v="0" actId="47"/>
        <pc:sldMkLst>
          <pc:docMk/>
          <pc:sldMk cId="237820149" sldId="486"/>
        </pc:sldMkLst>
      </pc:sldChg>
      <pc:sldChg chg="del">
        <pc:chgData name="Rajantie, Arttu K" userId="ded1acc9-4cb4-4beb-b66b-9744afa13dd6" providerId="ADAL" clId="{95527FD2-BB0C-468F-8F3C-168F1A06710F}" dt="2024-07-12T05:09:41.906" v="0" actId="47"/>
        <pc:sldMkLst>
          <pc:docMk/>
          <pc:sldMk cId="3997483365" sldId="492"/>
        </pc:sldMkLst>
      </pc:sldChg>
      <pc:sldChg chg="del">
        <pc:chgData name="Rajantie, Arttu K" userId="ded1acc9-4cb4-4beb-b66b-9744afa13dd6" providerId="ADAL" clId="{95527FD2-BB0C-468F-8F3C-168F1A06710F}" dt="2024-07-12T05:09:41.906" v="0" actId="47"/>
        <pc:sldMkLst>
          <pc:docMk/>
          <pc:sldMk cId="1459838519" sldId="493"/>
        </pc:sldMkLst>
      </pc:sldChg>
      <pc:sldChg chg="del">
        <pc:chgData name="Rajantie, Arttu K" userId="ded1acc9-4cb4-4beb-b66b-9744afa13dd6" providerId="ADAL" clId="{95527FD2-BB0C-468F-8F3C-168F1A06710F}" dt="2024-07-12T05:09:41.906" v="0" actId="47"/>
        <pc:sldMkLst>
          <pc:docMk/>
          <pc:sldMk cId="1121015805" sldId="494"/>
        </pc:sldMkLst>
      </pc:sldChg>
      <pc:sldChg chg="del">
        <pc:chgData name="Rajantie, Arttu K" userId="ded1acc9-4cb4-4beb-b66b-9744afa13dd6" providerId="ADAL" clId="{95527FD2-BB0C-468F-8F3C-168F1A06710F}" dt="2024-07-12T05:09:41.906" v="0" actId="47"/>
        <pc:sldMkLst>
          <pc:docMk/>
          <pc:sldMk cId="3644633024" sldId="495"/>
        </pc:sldMkLst>
      </pc:sldChg>
      <pc:sldChg chg="modSp mod">
        <pc:chgData name="Rajantie, Arttu K" userId="ded1acc9-4cb4-4beb-b66b-9744afa13dd6" providerId="ADAL" clId="{95527FD2-BB0C-468F-8F3C-168F1A06710F}" dt="2024-07-12T05:10:09.742" v="2" actId="1076"/>
        <pc:sldMkLst>
          <pc:docMk/>
          <pc:sldMk cId="571946255" sldId="503"/>
        </pc:sldMkLst>
        <pc:picChg chg="mod">
          <ac:chgData name="Rajantie, Arttu K" userId="ded1acc9-4cb4-4beb-b66b-9744afa13dd6" providerId="ADAL" clId="{95527FD2-BB0C-468F-8F3C-168F1A06710F}" dt="2024-07-12T05:10:09.742" v="2" actId="1076"/>
          <ac:picMkLst>
            <pc:docMk/>
            <pc:sldMk cId="571946255" sldId="503"/>
            <ac:picMk id="12" creationId="{0402CC0F-E030-09C5-20DC-311E6240F80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4" y="0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66465-9051-4F02-925E-B717C5EB3A99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4" y="6456613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5F61B-F936-423F-96A1-DBCBA9D16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4" y="0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9F556-1789-4A54-B091-4D181FF7546A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28896"/>
            <a:ext cx="7899399" cy="3058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4" y="6456613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7AF31-ED0B-4EA0-ACFC-F0A540846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01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3350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AF31-ED0B-4EA0-ACFC-F0A5408462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AF31-ED0B-4EA0-ACFC-F0A5408462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3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7AF31-ED0B-4EA0-ACFC-F0A5408462C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88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7AF31-ED0B-4EA0-ACFC-F0A5408462C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4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835840" y="6407947"/>
            <a:ext cx="41385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6507" y="6407944"/>
            <a:ext cx="1473188" cy="36576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55817" y="6407947"/>
            <a:ext cx="5400690" cy="365125"/>
          </a:xfrm>
        </p:spPr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Imperial College Lond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60" y="188588"/>
            <a:ext cx="2133600" cy="4191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76522" y="6407944"/>
            <a:ext cx="1353175" cy="365760"/>
          </a:xfrm>
        </p:spPr>
        <p:txBody>
          <a:bodyPr/>
          <a:lstStyle/>
          <a:p>
            <a:r>
              <a:rPr lang="en-US"/>
              <a:t>12 July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40096" y="6407947"/>
            <a:ext cx="5056517" cy="365125"/>
          </a:xfrm>
        </p:spPr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r>
              <a:rPr lang="en-US"/>
              <a:t>12 July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12 July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GB"/>
              <a:t>A. Rajantie, Magnetic Monopoles - Theory Overview,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12 July 2024</a:t>
            </a: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195886" y="6407947"/>
            <a:ext cx="377845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10" y="1400056"/>
            <a:ext cx="10801380" cy="4009196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Magnetic Monopoles</a:t>
            </a:r>
            <a:br>
              <a:rPr lang="en-GB" sz="66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GB" sz="6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Theory Overview</a:t>
            </a:r>
            <a:br>
              <a:rPr lang="en-GB" sz="6000" dirty="0">
                <a:effectLst/>
              </a:rPr>
            </a:br>
            <a:r>
              <a:rPr lang="en-GB" sz="4000" dirty="0">
                <a:ln>
                  <a:solidFill>
                    <a:schemeClr val="bg1"/>
                  </a:solidFill>
                </a:ln>
                <a:effectLst/>
              </a:rPr>
              <a:t> </a:t>
            </a:r>
            <a:br>
              <a:rPr lang="en-GB" sz="4000" dirty="0">
                <a:ln>
                  <a:solidFill>
                    <a:schemeClr val="bg1"/>
                  </a:solidFill>
                </a:ln>
                <a:effectLst/>
              </a:rPr>
            </a:br>
            <a:r>
              <a:rPr lang="en-GB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Arttu Rajantie</a:t>
            </a:r>
            <a:br>
              <a:rPr lang="en-GB" sz="4000" dirty="0">
                <a:effectLst/>
              </a:rPr>
            </a:br>
            <a:endParaRPr lang="en-GB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287" y="5949322"/>
            <a:ext cx="7772400" cy="720092"/>
          </a:xfrm>
        </p:spPr>
        <p:txBody>
          <a:bodyPr anchor="b">
            <a:normAutofit/>
          </a:bodyPr>
          <a:lstStyle/>
          <a:p>
            <a:pPr algn="l"/>
            <a:r>
              <a:rPr lang="en-GB" sz="1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PASCOS 2024, 12 July 2024</a:t>
            </a:r>
            <a:endParaRPr lang="en-GB" sz="1800" b="1" dirty="0">
              <a:ln>
                <a:solidFill>
                  <a:schemeClr val="bg1"/>
                </a:solidFill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329" y="219157"/>
            <a:ext cx="3483372" cy="68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0FD96-4935-465E-B657-CE4A74516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8799" y="317064"/>
            <a:ext cx="1056519" cy="11810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ym typeface="Symbol"/>
              </a:rPr>
              <a:t>Strong, precisely known EM interactions</a:t>
            </a:r>
          </a:p>
          <a:p>
            <a:r>
              <a:rPr lang="en-GB" dirty="0"/>
              <a:t>Electrodynamics </a:t>
            </a:r>
            <a:r>
              <a:rPr lang="en-GB" dirty="0">
                <a:sym typeface="Symbol"/>
              </a:rPr>
              <a:t> Stable particles</a:t>
            </a:r>
          </a:p>
          <a:p>
            <a:r>
              <a:rPr lang="en-GB" dirty="0">
                <a:sym typeface="Symbol"/>
              </a:rPr>
              <a:t>Interaction with charged fermions depends on core structure (</a:t>
            </a:r>
            <a:r>
              <a:rPr lang="en-GB" dirty="0" err="1">
                <a:sym typeface="Symbol"/>
              </a:rPr>
              <a:t>Rubakov</a:t>
            </a:r>
            <a:r>
              <a:rPr lang="en-GB" dirty="0">
                <a:sym typeface="Symbol"/>
              </a:rPr>
              <a:t>, Callan 1981)</a:t>
            </a:r>
          </a:p>
          <a:p>
            <a:pPr lvl="1"/>
            <a:r>
              <a:rPr lang="en-GB" dirty="0">
                <a:sym typeface="Symbol"/>
              </a:rPr>
              <a:t>Cross section not suppressed by monopole mass</a:t>
            </a:r>
          </a:p>
          <a:p>
            <a:pPr lvl="1"/>
            <a:r>
              <a:rPr lang="en-GB" dirty="0">
                <a:sym typeface="Symbol"/>
              </a:rPr>
              <a:t>Some GUT monopoles catalyse proton decay</a:t>
            </a:r>
          </a:p>
          <a:p>
            <a:pPr lvl="1"/>
            <a:r>
              <a:rPr lang="en-GB" dirty="0">
                <a:sym typeface="Symbol"/>
              </a:rPr>
              <a:t>See also </a:t>
            </a:r>
            <a:r>
              <a:rPr lang="en-GB" dirty="0" err="1">
                <a:sym typeface="Symbol"/>
              </a:rPr>
              <a:t>Kitano&amp;Matsudo</a:t>
            </a:r>
            <a:r>
              <a:rPr lang="en-GB" dirty="0">
                <a:sym typeface="Symbol"/>
              </a:rPr>
              <a:t> 2022;</a:t>
            </a:r>
            <a:br>
              <a:rPr lang="en-GB" dirty="0">
                <a:sym typeface="Symbol"/>
              </a:rPr>
            </a:br>
            <a:r>
              <a:rPr lang="en-GB" dirty="0">
                <a:sym typeface="Symbol"/>
              </a:rPr>
              <a:t>van </a:t>
            </a:r>
            <a:r>
              <a:rPr lang="en-GB" dirty="0" err="1">
                <a:sym typeface="Symbol"/>
              </a:rPr>
              <a:t>Beest</a:t>
            </a:r>
            <a:r>
              <a:rPr lang="en-GB" dirty="0">
                <a:sym typeface="Symbol"/>
              </a:rPr>
              <a:t> et al 2023; </a:t>
            </a:r>
            <a:r>
              <a:rPr lang="en-GB" dirty="0" err="1">
                <a:sym typeface="Symbol"/>
              </a:rPr>
              <a:t>Khoze</a:t>
            </a:r>
            <a:r>
              <a:rPr lang="en-GB" dirty="0">
                <a:sym typeface="Symbol"/>
              </a:rPr>
              <a:t> 2023, 2024</a:t>
            </a:r>
          </a:p>
          <a:p>
            <a:r>
              <a:rPr lang="en-GB" dirty="0">
                <a:sym typeface="Symbol"/>
              </a:rPr>
              <a:t>Properties related to beyond the SM physics:</a:t>
            </a:r>
          </a:p>
          <a:p>
            <a:pPr lvl="1"/>
            <a:r>
              <a:rPr lang="en-GB" dirty="0">
                <a:sym typeface="Symbol"/>
              </a:rPr>
              <a:t>Unification of forces</a:t>
            </a:r>
          </a:p>
          <a:p>
            <a:pPr lvl="1"/>
            <a:r>
              <a:rPr lang="en-GB" dirty="0">
                <a:sym typeface="Symbol"/>
              </a:rPr>
              <a:t>Fundamental aspects of QFT &amp; EM</a:t>
            </a:r>
          </a:p>
          <a:p>
            <a:pPr marL="393192" lvl="1" indent="0">
              <a:buNone/>
            </a:pPr>
            <a:endParaRPr lang="en-GB" dirty="0">
              <a:sym typeface="Symbol"/>
            </a:endParaRP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Probes of New Physics</a:t>
            </a:r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628ED035-3A9F-4751-A494-EDE3798C5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517" y="3248977"/>
            <a:ext cx="4270367" cy="21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37651E-0F2E-418B-A42F-EF77E2BD7C50}"/>
              </a:ext>
            </a:extLst>
          </p:cNvPr>
          <p:cNvSpPr txBox="1"/>
          <p:nvPr/>
        </p:nvSpPr>
        <p:spPr>
          <a:xfrm>
            <a:off x="9864664" y="5414982"/>
            <a:ext cx="1458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</a:t>
            </a:r>
            <a:r>
              <a:rPr lang="en-GB" sz="1200" dirty="0" err="1"/>
              <a:t>Aartsen</a:t>
            </a:r>
            <a:r>
              <a:rPr lang="en-GB" sz="1200" dirty="0"/>
              <a:t> et al, 2019)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DA237-FECB-9D05-A050-193CFFD6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B64B2-EF75-2630-CFB8-B3FE7835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544723-735F-5CEE-7AD4-C2A8C8DD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1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31"/>
                <a:ext cx="6206492" cy="5291741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Monopoles produced 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br>
                  <a:rPr lang="en-GB" dirty="0">
                    <a:solidFill>
                      <a:srgbClr val="FFFF00"/>
                    </a:solidFill>
                  </a:rPr>
                </a:br>
                <a:r>
                  <a:rPr lang="en-GB" dirty="0"/>
                  <a:t>(</a:t>
                </a:r>
                <a:r>
                  <a:rPr lang="en-GB" dirty="0" err="1"/>
                  <a:t>Zeldovich&amp;Khlopov</a:t>
                </a:r>
                <a:r>
                  <a:rPr lang="en-GB" dirty="0"/>
                  <a:t> 1978; </a:t>
                </a:r>
                <a:r>
                  <a:rPr lang="en-GB" dirty="0" err="1"/>
                  <a:t>Preskill</a:t>
                </a:r>
                <a:r>
                  <a:rPr lang="en-GB" dirty="0"/>
                  <a:t> 1979)</a:t>
                </a:r>
              </a:p>
              <a:p>
                <a:r>
                  <a:rPr lang="en-GB" dirty="0"/>
                  <a:t>Galactic magnetic fields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/>
                      </a:rPr>
                      <m:t>𝐵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∼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endParaRPr lang="en-GB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GB" dirty="0"/>
                  <a:t>The field creates a magnetic current, </a:t>
                </a:r>
                <a:br>
                  <a:rPr lang="en-GB" dirty="0"/>
                </a:br>
                <a:r>
                  <a:rPr lang="en-GB" dirty="0"/>
                  <a:t>which dissipates the field </a:t>
                </a:r>
              </a:p>
              <a:p>
                <a:pPr lvl="1"/>
                <a:r>
                  <a:rPr lang="en-GB" dirty="0"/>
                  <a:t>Sets an upper bound on flux (Parker 1970)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𝐹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𝑛𝑣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≲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−15</m:t>
                        </m:r>
                      </m:sup>
                    </m:sSup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cm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sr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Generation of field by dynamo mechanism:</a:t>
                </a:r>
                <a:br>
                  <a:rPr lang="en-GB" dirty="0"/>
                </a:br>
                <a:r>
                  <a:rPr lang="en-GB" dirty="0"/>
                  <a:t>Extended Parker bound (Adams et al 1993)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/>
                      </a:rPr>
                      <m:t>𝐹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≲</m:t>
                    </m:r>
                    <m:sSup>
                      <m:sSup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17</m:t>
                                </m:r>
                              </m:sup>
                            </m:sSup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GeV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cm</m:t>
                        </m:r>
                      </m:e>
                      <m:sup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en-GB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e>
                      <m:sup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sr</m:t>
                        </m:r>
                      </m:e>
                      <m:sup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31"/>
                <a:ext cx="6206492" cy="5291741"/>
              </a:xfrm>
              <a:blipFill>
                <a:blip r:embed="rId2"/>
                <a:stretch>
                  <a:fillRect t="-922" r="-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Cosmic Monopoles</a:t>
            </a:r>
          </a:p>
        </p:txBody>
      </p:sp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60B22C5B-1696-4868-939B-D80C0CE37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78" y="1580748"/>
            <a:ext cx="4571966" cy="321730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2F70D-1B8A-0B17-2AD7-725D848D3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4AB507-00E8-7516-91EE-F4EF3899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19DDF5-94A9-CDE9-98A3-0C0CFCAD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3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Cosmic Rays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A7B680E-02CC-F178-19D3-C54AE91E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0E6F32F-FDDD-DB02-F341-26F14C33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2F510A-719A-77C5-5877-258E9512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471373" y="4819456"/>
            <a:ext cx="2111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(ANTARES Collaboration, 2022)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CBD74-DCD5-4147-98EE-A196BD5E6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2348" y="1446460"/>
            <a:ext cx="4837347" cy="3284304"/>
          </a:xfrm>
          <a:prstGeom prst="rect">
            <a:avLst/>
          </a:prstGeom>
        </p:spPr>
      </p:pic>
      <p:pic>
        <p:nvPicPr>
          <p:cNvPr id="1026" name="Picture 2" descr="Figure 7">
            <a:extLst>
              <a:ext uri="{FF2B5EF4-FFF2-40B4-BE49-F238E27FC236}">
                <a16:creationId xmlns:a16="http://schemas.microsoft.com/office/drawing/2014/main" id="{1AB7E015-C9F0-FF2C-9E4C-491574854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2" y="1446460"/>
            <a:ext cx="4946241" cy="32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3D3016-DB31-132E-1735-D16067A46F20}"/>
              </a:ext>
            </a:extLst>
          </p:cNvPr>
          <p:cNvSpPr txBox="1"/>
          <p:nvPr/>
        </p:nvSpPr>
        <p:spPr>
          <a:xfrm>
            <a:off x="3781654" y="4819455"/>
            <a:ext cx="1901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</a:t>
            </a:r>
            <a:r>
              <a:rPr lang="en-GB" sz="1200" dirty="0" err="1"/>
              <a:t>NOvA</a:t>
            </a:r>
            <a:r>
              <a:rPr lang="en-GB" sz="1200" dirty="0"/>
              <a:t> Collaboration, 2021)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10CC46-1A58-402E-5968-0D614EE56FDC}"/>
              </a:ext>
            </a:extLst>
          </p:cNvPr>
          <p:cNvSpPr txBox="1">
            <a:spLocks/>
          </p:cNvSpPr>
          <p:nvPr/>
        </p:nvSpPr>
        <p:spPr>
          <a:xfrm>
            <a:off x="609600" y="1481331"/>
            <a:ext cx="10972800" cy="48280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109728" indent="0">
              <a:buFont typeface="Wingdings 3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Monopoles not present in the Universe in numbers predicted by hot Big Bang</a:t>
            </a:r>
          </a:p>
          <a:p>
            <a:endParaRPr lang="en-GB" dirty="0"/>
          </a:p>
          <a:p>
            <a:endParaRPr lang="en-GB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0939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9DA4DB-2C96-53CB-9380-6B83E4D133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Nominal mass bound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≳3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endParaRPr lang="en-GB" dirty="0"/>
              </a:p>
              <a:p>
                <a:r>
                  <a:rPr lang="en-GB" dirty="0"/>
                  <a:t>Based on tree-level </a:t>
                </a:r>
                <a:br>
                  <a:rPr lang="en-GB" dirty="0"/>
                </a:br>
                <a:r>
                  <a:rPr lang="en-GB" dirty="0" err="1"/>
                  <a:t>Drell</a:t>
                </a:r>
                <a:r>
                  <a:rPr lang="en-GB" dirty="0"/>
                  <a:t>-Yan/photon fusion processes</a:t>
                </a:r>
              </a:p>
              <a:p>
                <a:r>
                  <a:rPr lang="en-GB" dirty="0"/>
                  <a:t>But perturbation theory is </a:t>
                </a:r>
                <a:r>
                  <a:rPr lang="en-GB" b="1" dirty="0"/>
                  <a:t>not valid</a:t>
                </a:r>
                <a:br>
                  <a:rPr lang="en-GB" dirty="0"/>
                </a:br>
                <a:r>
                  <a:rPr lang="en-GB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≈20.7≫1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9DA4DB-2C96-53CB-9380-6B83E4D13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08D21AE-90DC-AA28-C1E7-0FFE998B92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LHC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GB" dirty="0"/>
                  <a:t> Results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08D21AE-90DC-AA28-C1E7-0FFE998B92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Figure">
            <a:extLst>
              <a:ext uri="{FF2B5EF4-FFF2-40B4-BE49-F238E27FC236}">
                <a16:creationId xmlns:a16="http://schemas.microsoft.com/office/drawing/2014/main" id="{9A1216C0-B577-04D8-7800-FB2ECD40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38" y="1342491"/>
            <a:ext cx="7793021" cy="550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D24CE3-CB96-E445-0ADB-50424D04C2AF}"/>
              </a:ext>
            </a:extLst>
          </p:cNvPr>
          <p:cNvSpPr txBox="1"/>
          <p:nvPr/>
        </p:nvSpPr>
        <p:spPr>
          <a:xfrm>
            <a:off x="9663861" y="5162540"/>
            <a:ext cx="1918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(ATLAS Collaboration, 2023)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52C8AB-5874-76CF-0DF3-0FECA50C20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1" t="-3561" r="118" b="4230"/>
          <a:stretch/>
        </p:blipFill>
        <p:spPr>
          <a:xfrm>
            <a:off x="633995" y="3744312"/>
            <a:ext cx="5940759" cy="216027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29DF433-E91F-68F7-590C-BD2A44DE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5A7C935-0AE7-5009-B798-B8FFA4A2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696E9E1-14AC-AB3F-67C2-288C0E7E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51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err="1"/>
                  <a:t>Semiclassical</a:t>
                </a:r>
                <a:r>
                  <a:rPr lang="en-GB" dirty="0"/>
                  <a:t> argument for </a:t>
                </a:r>
                <a:r>
                  <a:rPr lang="en-GB" dirty="0" err="1"/>
                  <a:t>solitonic</a:t>
                </a:r>
                <a:r>
                  <a:rPr lang="en-GB" dirty="0"/>
                  <a:t> monopoles:</a:t>
                </a:r>
                <a:br>
                  <a:rPr lang="en-GB" dirty="0"/>
                </a:br>
                <a:r>
                  <a:rPr lang="en-GB" dirty="0"/>
                  <a:t>pair production from two-particle collisions </a:t>
                </a:r>
                <a:br>
                  <a:rPr lang="en-GB" dirty="0"/>
                </a:br>
                <a:r>
                  <a:rPr lang="en-GB" dirty="0"/>
                  <a:t>suppressed by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−238</m:t>
                        </m:r>
                      </m:sup>
                    </m:sSup>
                  </m:oMath>
                </a14:m>
                <a:br>
                  <a:rPr lang="en-GB" dirty="0"/>
                </a:br>
                <a:r>
                  <a:rPr lang="en-GB" dirty="0"/>
                  <a:t>(Witten 1979, </a:t>
                </a:r>
                <a:r>
                  <a:rPr lang="en-GB" dirty="0" err="1"/>
                  <a:t>Drukier&amp;Nussinov</a:t>
                </a:r>
                <a:r>
                  <a:rPr lang="en-GB" dirty="0"/>
                  <a:t> 1982)</a:t>
                </a:r>
              </a:p>
              <a:p>
                <a:r>
                  <a:rPr lang="en-GB" dirty="0"/>
                  <a:t>Confirmed numerically for kinks in 1+1D</a:t>
                </a:r>
                <a:br>
                  <a:rPr lang="en-GB" dirty="0"/>
                </a:br>
                <a:r>
                  <a:rPr lang="en-GB" dirty="0"/>
                  <a:t>(</a:t>
                </a:r>
                <a:r>
                  <a:rPr lang="en-GB" dirty="0" err="1"/>
                  <a:t>Demidov&amp;Levkov</a:t>
                </a:r>
                <a:r>
                  <a:rPr lang="en-GB" dirty="0"/>
                  <a:t> 2011)</a:t>
                </a:r>
              </a:p>
              <a:p>
                <a:r>
                  <a:rPr lang="en-GB" dirty="0"/>
                  <a:t>Production of </a:t>
                </a:r>
                <a:r>
                  <a:rPr lang="en-GB" dirty="0" err="1"/>
                  <a:t>solitonic</a:t>
                </a:r>
                <a:r>
                  <a:rPr lang="en-GB" dirty="0"/>
                  <a:t> (and elementary?)</a:t>
                </a:r>
                <a:br>
                  <a:rPr lang="en-GB" dirty="0"/>
                </a:br>
                <a:r>
                  <a:rPr lang="en-GB" dirty="0"/>
                  <a:t>monopoles may be practically </a:t>
                </a:r>
                <a:br>
                  <a:rPr lang="en-GB" dirty="0"/>
                </a:br>
                <a:r>
                  <a:rPr lang="en-GB" dirty="0"/>
                  <a:t>impossible in two-particle </a:t>
                </a:r>
                <a:br>
                  <a:rPr lang="en-GB" dirty="0"/>
                </a:br>
                <a:r>
                  <a:rPr lang="en-GB" dirty="0"/>
                  <a:t>collisions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Exponential Suppression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27880" y="3920679"/>
            <a:ext cx="1080000" cy="10800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782056" y="1760044"/>
            <a:ext cx="1080000" cy="1080000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702056" y="2840679"/>
            <a:ext cx="1080000" cy="10800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242056" y="3380679"/>
            <a:ext cx="1968744" cy="1080000"/>
          </a:xfrm>
          <a:prstGeom prst="straightConnector1">
            <a:avLst/>
          </a:prstGeom>
          <a:ln>
            <a:solidFill>
              <a:schemeClr val="accent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273312" y="2300362"/>
            <a:ext cx="1968744" cy="10800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result for eleph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741">
            <a:off x="6745612" y="2300962"/>
            <a:ext cx="1063483" cy="101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leph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5896">
            <a:off x="8632025" y="3339826"/>
            <a:ext cx="1063483" cy="101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083F1-60C5-8A51-2D3B-AD9AFEA2A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89A828-3016-3228-2725-98A20B38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CE570D1-E4B0-633B-2533-52CA7762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2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Consider instead pair production from a strong magnetic field</a:t>
                </a:r>
              </a:p>
              <a:p>
                <a:r>
                  <a:rPr lang="en-GB" dirty="0"/>
                  <a:t>Electromagnetic dual to usual Schwinger pair production:</a:t>
                </a:r>
                <a:br>
                  <a:rPr lang="en-GB" dirty="0"/>
                </a:br>
                <a:r>
                  <a:rPr lang="en-GB" dirty="0"/>
                  <a:t>(Sauter 1931, </a:t>
                </a:r>
                <a:r>
                  <a:rPr lang="en-GB" dirty="0" err="1"/>
                  <a:t>Heisenberg&amp;Euler</a:t>
                </a:r>
                <a:r>
                  <a:rPr lang="en-GB" dirty="0"/>
                  <a:t> 1936, Schwinger 1951)</a:t>
                </a:r>
                <a:br>
                  <a:rPr lang="en-GB" sz="2000" dirty="0"/>
                </a:br>
                <a:r>
                  <a:rPr lang="en-GB" dirty="0" err="1"/>
                  <a:t>Tunneling</a:t>
                </a:r>
                <a:r>
                  <a:rPr lang="en-GB" dirty="0"/>
                  <a:t> through Coulomb potential barrier</a:t>
                </a:r>
              </a:p>
              <a:p>
                <a:r>
                  <a:rPr lang="en-GB" dirty="0"/>
                  <a:t>No direct experimental</a:t>
                </a:r>
                <a:br>
                  <a:rPr lang="en-GB" dirty="0"/>
                </a:br>
                <a:r>
                  <a:rPr lang="en-GB" dirty="0"/>
                  <a:t>confirmation yet: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/>
                  <a:t> pairs need</a:t>
                </a:r>
                <a:br>
                  <a:rPr lang="en-GB" dirty="0"/>
                </a:br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1000 x stronger than the</a:t>
                </a:r>
                <a:br>
                  <a:rPr lang="en-GB" dirty="0"/>
                </a:br>
                <a:r>
                  <a:rPr lang="en-GB" dirty="0"/>
                  <a:t>most powerful lasers</a:t>
                </a:r>
                <a:br>
                  <a:rPr lang="en-GB" dirty="0"/>
                </a:br>
                <a:endParaRPr lang="en-GB" dirty="0"/>
              </a:p>
              <a:p>
                <a:endParaRPr lang="en-GB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Schwinger Pair Production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6996" y="2624142"/>
            <a:ext cx="5024625" cy="3769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23375" y="4509141"/>
                <a:ext cx="2847896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375" y="4509141"/>
                <a:ext cx="2847896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93474-3FD2-5254-8199-73829BB6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A2BEC-970F-7774-E4F8-608296D4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ADF4023-F429-E1D3-7BA3-91C31ED0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6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31"/>
                <a:ext cx="10972800" cy="4925981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The calculation does not require weak coupling: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GB" dirty="0">
                    <a:solidFill>
                      <a:srgbClr val="FFFF00"/>
                    </a:solidFill>
                  </a:rPr>
                  <a:t> </a:t>
                </a:r>
                <a:r>
                  <a:rPr lang="en-GB" dirty="0"/>
                  <a:t>is not a problem</a:t>
                </a:r>
              </a:p>
              <a:p>
                <a:r>
                  <a:rPr lang="en-GB" dirty="0"/>
                  <a:t>Largely independent of microscopic structure of monopoles</a:t>
                </a:r>
                <a:br>
                  <a:rPr lang="en-GB" dirty="0"/>
                </a:br>
                <a:r>
                  <a:rPr lang="en-GB" dirty="0"/>
                  <a:t>(elementary or </a:t>
                </a:r>
                <a:r>
                  <a:rPr lang="en-GB" dirty="0" err="1"/>
                  <a:t>solitonic</a:t>
                </a:r>
                <a:r>
                  <a:rPr lang="en-GB" dirty="0"/>
                  <a:t>)</a:t>
                </a:r>
              </a:p>
              <a:p>
                <a:r>
                  <a:rPr lang="en-GB" dirty="0"/>
                  <a:t>Pair production rate (constant field,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): </a:t>
                </a:r>
                <a:br>
                  <a:rPr lang="en-GB" dirty="0"/>
                </a:br>
                <a:r>
                  <a:rPr lang="en-GB" dirty="0"/>
                  <a:t>(</a:t>
                </a:r>
                <a:r>
                  <a:rPr lang="en-GB" dirty="0" err="1"/>
                  <a:t>Affleck&amp;Manton</a:t>
                </a:r>
                <a:r>
                  <a:rPr lang="en-GB" dirty="0"/>
                  <a:t> 1982; </a:t>
                </a:r>
                <a:r>
                  <a:rPr lang="en-GB" dirty="0" err="1"/>
                  <a:t>Gould&amp;AR</a:t>
                </a:r>
                <a:r>
                  <a:rPr lang="en-GB" dirty="0"/>
                  <a:t> 2017)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Pair production 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GB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</m:d>
                              </m:num>
                              <m:den>
                                <m: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Strongest magnetic fields in lab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−13</m:t>
                        </m:r>
                      </m:sup>
                    </m:sSup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GB" dirty="0"/>
                </a:br>
                <a:r>
                  <a:rPr lang="en-GB" dirty="0">
                    <a:sym typeface="Symbol" panose="05050102010706020507" pitchFamily="18" charset="2"/>
                  </a:rPr>
                  <a:t> Mass bound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𝑀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keV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31"/>
                <a:ext cx="10972800" cy="4925981"/>
              </a:xfrm>
              <a:blipFill>
                <a:blip r:embed="rId2"/>
                <a:stretch>
                  <a:fillRect t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Monopoles from Schwinger Process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E6405-D9D6-C051-E820-7C57199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E9B74-7835-048D-A29E-3236F4CD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22BC2-777A-2BD0-3D01-07AC35DC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3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31"/>
                <a:ext cx="10972800" cy="518808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Neutron stars with very strong magnetic fields </a:t>
                </a:r>
              </a:p>
              <a:p>
                <a:r>
                  <a:rPr lang="en-GB" dirty="0"/>
                  <a:t>Exterior: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Monopole pair production would</a:t>
                </a:r>
                <a:br>
                  <a:rPr lang="en-GB" dirty="0"/>
                </a:br>
                <a:r>
                  <a:rPr lang="en-GB" dirty="0"/>
                  <a:t>make the field decay</a:t>
                </a:r>
              </a:p>
              <a:p>
                <a:pPr lvl="1"/>
                <a:r>
                  <a:rPr lang="en-GB" dirty="0"/>
                  <a:t>Bound</a:t>
                </a:r>
                <a:br>
                  <a:rPr lang="en-GB" dirty="0"/>
                </a:br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≳0.3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br>
                  <a:rPr lang="en-GB" i="1" dirty="0">
                    <a:solidFill>
                      <a:schemeClr val="accent1"/>
                    </a:solidFill>
                  </a:rPr>
                </a:br>
                <a:r>
                  <a:rPr lang="en-GB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≳0.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br>
                  <a:rPr lang="en-GB" i="1" dirty="0">
                    <a:ea typeface="Cambria Math" panose="02040503050406030204" pitchFamily="18" charset="0"/>
                  </a:rPr>
                </a:br>
                <a:r>
                  <a:rPr lang="en-GB" dirty="0">
                    <a:ea typeface="Cambria Math" panose="02040503050406030204" pitchFamily="18" charset="0"/>
                  </a:rPr>
                  <a:t>(</a:t>
                </a:r>
                <a:r>
                  <a:rPr lang="en-GB" dirty="0" err="1">
                    <a:ea typeface="Cambria Math" panose="02040503050406030204" pitchFamily="18" charset="0"/>
                  </a:rPr>
                  <a:t>Gould&amp;AR</a:t>
                </a:r>
                <a:r>
                  <a:rPr lang="en-GB" dirty="0">
                    <a:ea typeface="Cambria Math" panose="02040503050406030204" pitchFamily="18" charset="0"/>
                  </a:rPr>
                  <a:t> 2017)</a:t>
                </a:r>
              </a:p>
              <a:p>
                <a:r>
                  <a:rPr lang="en-GB" dirty="0">
                    <a:ea typeface="Cambria Math" panose="02040503050406030204" pitchFamily="18" charset="0"/>
                  </a:rPr>
                  <a:t>Interior: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?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Monopoles production would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:r>
                  <a:rPr lang="en-GB" dirty="0">
                    <a:ea typeface="Cambria Math" panose="02040503050406030204" pitchFamily="18" charset="0"/>
                  </a:rPr>
                  <a:t>lead to field fluctuations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:r>
                  <a:rPr lang="en-GB" dirty="0">
                    <a:ea typeface="Cambria Math" panose="02040503050406030204" pitchFamily="18" charset="0"/>
                  </a:rPr>
                  <a:t>(</a:t>
                </a:r>
                <a:r>
                  <a:rPr lang="en-GB" dirty="0" err="1">
                    <a:ea typeface="Cambria Math" panose="02040503050406030204" pitchFamily="18" charset="0"/>
                  </a:rPr>
                  <a:t>Klyuev</a:t>
                </a:r>
                <a:r>
                  <a:rPr lang="en-GB" dirty="0">
                    <a:ea typeface="Cambria Math" panose="02040503050406030204" pitchFamily="18" charset="0"/>
                  </a:rPr>
                  <a:t> 2024)</a:t>
                </a:r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31"/>
                <a:ext cx="10972800" cy="5188083"/>
              </a:xfrm>
              <a:blipFill>
                <a:blip r:embed="rId3"/>
                <a:stretch>
                  <a:fillRect t="-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Magnetars</a:t>
            </a:r>
            <a:endParaRPr lang="en-GB" dirty="0"/>
          </a:p>
        </p:txBody>
      </p:sp>
      <p:pic>
        <p:nvPicPr>
          <p:cNvPr id="1026" name="Picture 2" descr="The strongest magnetic field in the universe has potentially been discovered – a dead star that packs the equivalent mass of our sun into an area just 12 miles across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31" y="2214198"/>
            <a:ext cx="6076793" cy="37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6D46AC1-97D2-8C11-1593-F4BF5D7A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B91BA4-28AD-6F7D-7049-C3385EAF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009E7B-DA91-1B9D-4B58-0EDC18AB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3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481331"/>
                <a:ext cx="6386515" cy="5102031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Run 2: Pb-Pb collisions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.02</m:t>
                    </m:r>
                    <m: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endParaRPr lang="en-GB" dirty="0"/>
              </a:p>
              <a:p>
                <a:r>
                  <a:rPr lang="en-GB" dirty="0"/>
                  <a:t>Ultraperipheral collisions:</a:t>
                </a:r>
                <a:br>
                  <a:rPr lang="en-GB" dirty="0"/>
                </a:br>
                <a:r>
                  <a:rPr lang="en-GB" dirty="0"/>
                  <a:t>Spacetime-dependent field with </a:t>
                </a:r>
                <a:br>
                  <a:rPr lang="en-GB" dirty="0"/>
                </a:br>
                <a:r>
                  <a:rPr lang="en-GB" dirty="0"/>
                  <a:t>peak strength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𝑍𝑒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≈7.3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br>
                  <a:rPr lang="en-GB" dirty="0">
                    <a:solidFill>
                      <a:schemeClr val="accent1"/>
                    </a:solidFill>
                  </a:rPr>
                </a:br>
                <a:r>
                  <a:rPr lang="en-GB" dirty="0"/>
                  <a:t>for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with</a:t>
                </a:r>
                <a:br>
                  <a:rPr lang="en-GB" dirty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≈73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Strongest magnetic fields in the Universe (ever?)</a:t>
                </a:r>
              </a:p>
              <a:p>
                <a:pPr marL="109728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481331"/>
                <a:ext cx="6386515" cy="5102031"/>
              </a:xfrm>
              <a:blipFill>
                <a:blip r:embed="rId2"/>
                <a:stretch>
                  <a:fillRect t="-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LHC Heavy Ion Collisions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50" y="1521160"/>
            <a:ext cx="4387319" cy="4428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3084" y="270034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56DA0AE-C1F7-D33D-C1A2-DC91DCDF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2D2DE1-B3AF-EA00-09A2-377D62429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622EA7-13D0-2DF7-91ED-E2B4375A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5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0" y="1503553"/>
            <a:ext cx="6533531" cy="41311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31"/>
                <a:ext cx="4406262" cy="4925981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Numerical worldline </a:t>
                </a:r>
                <a:br>
                  <a:rPr lang="en-GB" dirty="0"/>
                </a:br>
                <a:r>
                  <a:rPr lang="en-GB" dirty="0"/>
                  <a:t>instanton calculation: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inst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r>
                  <a:rPr lang="en-GB" dirty="0"/>
                  <a:t>Spacetime dependence </a:t>
                </a:r>
                <a:br>
                  <a:rPr lang="en-GB" dirty="0"/>
                </a:br>
                <a:r>
                  <a:rPr lang="en-GB" dirty="0"/>
                  <a:t>and interactions both</a:t>
                </a:r>
                <a:br>
                  <a:rPr lang="en-GB" dirty="0"/>
                </a:br>
                <a:r>
                  <a:rPr lang="en-GB" b="1" dirty="0"/>
                  <a:t>enhance</a:t>
                </a:r>
                <a:r>
                  <a:rPr lang="en-GB" dirty="0"/>
                  <a:t> the production rate </a:t>
                </a:r>
                <a:br>
                  <a:rPr lang="en-GB" dirty="0"/>
                </a:br>
                <a:r>
                  <a:rPr lang="en-GB" dirty="0"/>
                  <a:t>(Gould, Ho &amp; AR, 2019)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Stronger mass bounds</a:t>
                </a:r>
              </a:p>
              <a:p>
                <a:r>
                  <a:rPr lang="en-GB" dirty="0"/>
                  <a:t>Cannot reach LHC </a:t>
                </a:r>
                <a:br>
                  <a:rPr lang="en-GB" dirty="0"/>
                </a:br>
                <a:r>
                  <a:rPr lang="en-GB" dirty="0"/>
                  <a:t>parameters yet:</a:t>
                </a:r>
                <a:br>
                  <a:rPr lang="en-GB" dirty="0"/>
                </a:br>
                <a:r>
                  <a:rPr lang="en-GB" dirty="0"/>
                  <a:t>Need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≳40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31"/>
                <a:ext cx="4406262" cy="4925981"/>
              </a:xfrm>
              <a:blipFill>
                <a:blip r:embed="rId3"/>
                <a:stretch>
                  <a:fillRect t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Spacetime</a:t>
            </a:r>
            <a:r>
              <a:rPr lang="en-GB" dirty="0"/>
              <a:t>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0138" y="4499217"/>
                <a:ext cx="18183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/(2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n-GB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138" y="4499217"/>
                <a:ext cx="181838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82759" y="1633337"/>
                <a:ext cx="1498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759" y="1633337"/>
                <a:ext cx="1498807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927998" y="2218369"/>
            <a:ext cx="3034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Self-interactions:</a:t>
            </a: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en-GB" dirty="0">
                <a:solidFill>
                  <a:srgbClr val="FF0000"/>
                </a:solidFill>
              </a:rPr>
              <a:t>None</a:t>
            </a: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en-GB" dirty="0">
                <a:solidFill>
                  <a:srgbClr val="00AA00"/>
                </a:solidFill>
              </a:rPr>
              <a:t>Leading order</a:t>
            </a: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en-GB" dirty="0">
                <a:solidFill>
                  <a:srgbClr val="0000FF"/>
                </a:solidFill>
              </a:rPr>
              <a:t>All orders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6CB239-624B-B94F-1621-BAE9D3191A34}"/>
                  </a:ext>
                </a:extLst>
              </p:cNvPr>
              <p:cNvSpPr txBox="1"/>
              <p:nvPr/>
            </p:nvSpPr>
            <p:spPr>
              <a:xfrm>
                <a:off x="10548000" y="4644000"/>
                <a:ext cx="770339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𝑔𝐵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6CB239-624B-B94F-1621-BAE9D3191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000" y="4644000"/>
                <a:ext cx="770339" cy="5965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2D8203-737A-1C25-BEA0-017E1804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7851939-A3C5-F15C-FA10-EFFF0915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748547B-FE50-83F0-F1AD-36B3CD30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6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GB" b="0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b="0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b="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Maxwell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1787073"/>
                <a:ext cx="5170019" cy="283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70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GB" sz="27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GB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m:rPr>
                          <m:aln/>
                        </m:rPr>
                        <a:rPr lang="en-GB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70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70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GB" sz="27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GB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m:rPr>
                          <m:aln/>
                        </m:rPr>
                        <a:rPr lang="en-GB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700" i="1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70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GB" sz="27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GB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m:rPr>
                          <m:aln/>
                        </m:rPr>
                        <a:rPr lang="en-GB" sz="27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7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GB" sz="27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7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70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GB" sz="27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GB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m:rPr>
                          <m:aln/>
                        </m:rPr>
                        <a:rPr lang="en-GB" sz="27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7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GB" sz="27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7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num>
                        <m:den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27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7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GB" sz="270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87073"/>
                <a:ext cx="5170019" cy="2838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755701" y="2168839"/>
            <a:ext cx="3600461" cy="36004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4687144" y="2402879"/>
            <a:ext cx="2669019" cy="84609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04857" y="1567867"/>
            <a:ext cx="2394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No magnetic </a:t>
            </a:r>
            <a:br>
              <a:rPr lang="en-GB" sz="3200" dirty="0">
                <a:solidFill>
                  <a:schemeClr val="accent1"/>
                </a:solidFill>
              </a:rPr>
            </a:br>
            <a:r>
              <a:rPr lang="en-GB" sz="3200" dirty="0">
                <a:solidFill>
                  <a:schemeClr val="accent1"/>
                </a:solidFill>
              </a:rPr>
              <a:t>charges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673" y="4710132"/>
            <a:ext cx="6794655" cy="13836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828289" y="5790791"/>
            <a:ext cx="4745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(Maxwell, Treatise on Electricity and Magnetism, 1873)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86957-E5D3-7405-9EC5-177CC662A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5A30E-63FE-9901-319E-6C0D197B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C570AF5-5DD0-CB65-6D3F-15ED34B7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07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61849-EA6B-4C99-A17E-D4F69D3FF8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4D field theory</a:t>
                </a:r>
                <a:br>
                  <a:rPr lang="en-GB" dirty="0"/>
                </a:br>
                <a:r>
                  <a:rPr lang="en-GB" dirty="0"/>
                  <a:t>instanton solution</a:t>
                </a:r>
                <a:br>
                  <a:rPr lang="en-GB" dirty="0"/>
                </a:br>
                <a:r>
                  <a:rPr lang="en-GB" dirty="0"/>
                  <a:t>(</a:t>
                </a:r>
                <a:r>
                  <a:rPr lang="en-GB" dirty="0" err="1"/>
                  <a:t>Ho&amp;AR</a:t>
                </a:r>
                <a:r>
                  <a:rPr lang="en-GB" dirty="0"/>
                  <a:t> 2021)</a:t>
                </a:r>
              </a:p>
              <a:p>
                <a:r>
                  <a:rPr lang="en-GB" dirty="0"/>
                  <a:t>Georgi-Glashow model:</a:t>
                </a:r>
                <a:br>
                  <a:rPr lang="en-GB" dirty="0"/>
                </a:br>
                <a:r>
                  <a:rPr lang="en-GB" dirty="0"/>
                  <a:t>SU(2)+adjoint scalar</a:t>
                </a:r>
              </a:p>
              <a:p>
                <a:r>
                  <a:rPr lang="en-GB" dirty="0"/>
                  <a:t>Action determines the</a:t>
                </a:r>
                <a:br>
                  <a:rPr lang="en-GB" dirty="0"/>
                </a:br>
                <a:r>
                  <a:rPr lang="en-GB" dirty="0"/>
                  <a:t>quantum Schwinger rate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inst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61849-EA6B-4C99-A17E-D4F69D3FF8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0630838-59D9-44FF-967C-A4CC483C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Monopole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21BCD-F99B-4A82-897E-9F6E39680441}"/>
              </a:ext>
            </a:extLst>
          </p:cNvPr>
          <p:cNvSpPr txBox="1"/>
          <p:nvPr/>
        </p:nvSpPr>
        <p:spPr>
          <a:xfrm>
            <a:off x="10581682" y="5992444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(Ho and AR, 2021)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87AE56-8759-48E0-8E39-4B7BE9B54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636" y="1610143"/>
            <a:ext cx="7700242" cy="427577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A87BE79-8100-FACE-D338-E32FF16C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5C738E-4DDE-F079-AC11-2C0CFC9A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665D8FC-D453-C3F2-6C15-B5D43C0A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597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61849-EA6B-4C99-A17E-D4F69D3FF8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31"/>
                <a:ext cx="10972800" cy="4828037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4D field theory</a:t>
                </a:r>
                <a:br>
                  <a:rPr lang="en-GB" dirty="0"/>
                </a:br>
                <a:r>
                  <a:rPr lang="en-GB" dirty="0"/>
                  <a:t>instanton solution</a:t>
                </a:r>
                <a:br>
                  <a:rPr lang="en-GB" dirty="0"/>
                </a:br>
                <a:r>
                  <a:rPr lang="en-GB" dirty="0"/>
                  <a:t>(</a:t>
                </a:r>
                <a:r>
                  <a:rPr lang="en-GB" dirty="0" err="1"/>
                  <a:t>Ho&amp;AR</a:t>
                </a:r>
                <a:r>
                  <a:rPr lang="en-GB" dirty="0"/>
                  <a:t> 2021)</a:t>
                </a:r>
              </a:p>
              <a:p>
                <a:r>
                  <a:rPr lang="en-GB" dirty="0"/>
                  <a:t>Georgi-Glashow model:</a:t>
                </a:r>
                <a:br>
                  <a:rPr lang="en-GB" dirty="0"/>
                </a:br>
                <a:r>
                  <a:rPr lang="en-GB" dirty="0"/>
                  <a:t>SU(2)+adjoint scalar </a:t>
                </a:r>
              </a:p>
              <a:p>
                <a:r>
                  <a:rPr lang="en-GB" dirty="0"/>
                  <a:t>Action determines the</a:t>
                </a:r>
                <a:br>
                  <a:rPr lang="en-GB" dirty="0"/>
                </a:br>
                <a:r>
                  <a:rPr lang="en-GB" dirty="0"/>
                  <a:t>quantum Schwinger rate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inst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r>
                  <a:rPr lang="en-GB" b="1" dirty="0"/>
                  <a:t>Enhanced</a:t>
                </a:r>
                <a:r>
                  <a:rPr lang="en-GB" dirty="0"/>
                  <a:t> by nonzero size</a:t>
                </a:r>
              </a:p>
              <a:p>
                <a:pPr lvl="1"/>
                <a:r>
                  <a:rPr lang="en-GB" dirty="0"/>
                  <a:t>Becomes unsuppressed at</a:t>
                </a:r>
                <a:br>
                  <a:rPr lang="en-GB" dirty="0"/>
                </a:br>
                <a:r>
                  <a:rPr lang="en-GB" dirty="0"/>
                  <a:t>critical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crit</m:t>
                        </m:r>
                      </m:sub>
                    </m:sSub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  <m:sup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61849-EA6B-4C99-A17E-D4F69D3FF8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31"/>
                <a:ext cx="10972800" cy="4828037"/>
              </a:xfrm>
              <a:blipFill>
                <a:blip r:embed="rId2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0630838-59D9-44FF-967C-A4CC483C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Monopole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21BCD-F99B-4A82-897E-9F6E39680441}"/>
              </a:ext>
            </a:extLst>
          </p:cNvPr>
          <p:cNvSpPr txBox="1"/>
          <p:nvPr/>
        </p:nvSpPr>
        <p:spPr>
          <a:xfrm>
            <a:off x="10581682" y="5992444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(Ho and AR, 2021)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E0C88C-0726-4C45-A185-F5D14E89B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54" y="1339336"/>
            <a:ext cx="6053652" cy="4538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1512CF-B403-4B74-A9B5-56666F415321}"/>
                  </a:ext>
                </a:extLst>
              </p:cNvPr>
              <p:cNvSpPr txBox="1"/>
              <p:nvPr/>
            </p:nvSpPr>
            <p:spPr>
              <a:xfrm>
                <a:off x="8796345" y="5570068"/>
                <a:ext cx="12657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  <m:r>
                        <a:rPr lang="en-GB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GB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1512CF-B403-4B74-A9B5-56666F415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345" y="5570068"/>
                <a:ext cx="1265796" cy="307777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AB7F5-C74F-278F-9BE1-D524F4A53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520A78D-E1C9-7BE6-7242-A4217A117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E2FC2EC-9163-A679-D3D7-7250D485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21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5358D8-8D34-D79A-41BB-8B4E2E76BE71}"/>
                  </a:ext>
                </a:extLst>
              </p:cNvPr>
              <p:cNvSpPr txBox="1"/>
              <p:nvPr/>
            </p:nvSpPr>
            <p:spPr>
              <a:xfrm>
                <a:off x="9876483" y="1240757"/>
                <a:ext cx="1385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5358D8-8D34-D79A-41BB-8B4E2E76B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483" y="1240757"/>
                <a:ext cx="138576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366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1CE1C22-E191-462E-BC8F-A6514D7DE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Most conservative bounds:</a:t>
                </a:r>
                <a:br>
                  <a:rPr lang="en-GB" dirty="0"/>
                </a:br>
                <a:r>
                  <a:rPr lang="en-GB" dirty="0"/>
                  <a:t>Worldline instanton with </a:t>
                </a:r>
                <a:br>
                  <a:rPr lang="en-GB" dirty="0"/>
                </a:br>
                <a:r>
                  <a:rPr lang="en-GB" dirty="0"/>
                  <a:t>the free particle approximation</a:t>
                </a:r>
              </a:p>
              <a:p>
                <a:pPr lvl="1"/>
                <a:r>
                  <a:rPr lang="en-GB" dirty="0"/>
                  <a:t>Rapid pulse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⁡(−4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r>
                  <a:rPr lang="en-GB" dirty="0"/>
                  <a:t>MoEDAL searches</a:t>
                </a:r>
              </a:p>
              <a:p>
                <a:pPr lvl="1"/>
                <a:r>
                  <a:rPr lang="en-GB" dirty="0"/>
                  <a:t>LHC Run 1: CMS beampipe</a:t>
                </a:r>
                <a:br>
                  <a:rPr lang="en-GB" dirty="0"/>
                </a:br>
                <a:r>
                  <a:rPr lang="en-GB" dirty="0"/>
                  <a:t>(MoEDAL 2024)</a:t>
                </a:r>
              </a:p>
              <a:p>
                <a:pPr lvl="1"/>
                <a:r>
                  <a:rPr lang="en-GB" dirty="0"/>
                  <a:t>LHC Run 2: Al trapping detectors</a:t>
                </a:r>
                <a:br>
                  <a:rPr lang="en-GB" dirty="0"/>
                </a:br>
                <a:r>
                  <a:rPr lang="en-GB" dirty="0"/>
                  <a:t>(MoEDAL 2022)</a:t>
                </a:r>
              </a:p>
              <a:p>
                <a:r>
                  <a:rPr lang="en-GB" dirty="0"/>
                  <a:t>Lower mass bound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br>
                  <a:rPr lang="en-GB" dirty="0">
                    <a:solidFill>
                      <a:schemeClr val="accent1"/>
                    </a:solidFill>
                  </a:rPr>
                </a:br>
                <a:r>
                  <a:rPr lang="en-GB" dirty="0"/>
                  <a:t>for all magnetic charges</a:t>
                </a:r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1CE1C22-E191-462E-BC8F-A6514D7DE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9341868-24E3-4F4E-8EE7-EF846E50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Monopoles from Heavy Ion Collisions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2D826-459D-4F3B-A068-757A8B30910E}"/>
              </a:ext>
            </a:extLst>
          </p:cNvPr>
          <p:cNvSpPr txBox="1"/>
          <p:nvPr/>
        </p:nvSpPr>
        <p:spPr>
          <a:xfrm>
            <a:off x="9448946" y="5672323"/>
            <a:ext cx="207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(MoEDAL Collaboration, 2024)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C143A-B055-B31A-4305-075EAAD66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9092" y="1893937"/>
            <a:ext cx="5514947" cy="3695339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50A0254-DBDE-5843-0C96-893DBEA7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09E1D1D-BEB0-B197-7333-C6D44B74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E0E8F9-077F-D0FD-CA9D-665E4721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7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63457F-1F7C-4ED8-AE55-EAEE9E5D7C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0" dirty="0">
                    <a:ea typeface="Cambria Math" panose="02040503050406030204" pitchFamily="18" charset="0"/>
                  </a:rPr>
                  <a:t>More theoretical work is needed to fully account for finite size and spacetime dependence: Will improve current conservative bounds</a:t>
                </a:r>
              </a:p>
              <a:p>
                <a:pPr marL="393192" lvl="1" indent="0">
                  <a:buNone/>
                </a:pPr>
                <a:endParaRPr lang="en-GB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Free-particle approximation:</a:t>
                </a:r>
                <a:br>
                  <a:rPr lang="en-GB" dirty="0"/>
                </a:br>
                <a:r>
                  <a:rPr lang="en-GB" dirty="0"/>
                  <a:t>Reach masses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𝑁𝑁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FCC-</a:t>
                </a:r>
                <a:r>
                  <a:rPr lang="en-GB" dirty="0" err="1"/>
                  <a:t>hh</a:t>
                </a:r>
                <a:r>
                  <a:rPr lang="en-GB" dirty="0"/>
                  <a:t> 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∼100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</m:oMath>
                </a14:m>
                <a:br>
                  <a:rPr lang="en-GB" b="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="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∼1.4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r>
                  <a:rPr lang="en-GB" b="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ea typeface="Cambria Math" panose="02040503050406030204" pitchFamily="18" charset="0"/>
                  </a:rPr>
                  <a:t>(Hung monopole!?)</a:t>
                </a:r>
              </a:p>
              <a:p>
                <a:endParaRPr lang="en-GB" b="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endParaRPr lang="en-GB" b="0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63457F-1F7C-4ED8-AE55-EAEE9E5D7C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093205A-5466-47C2-A550-74B088F5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Prospects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046B41E-F5BA-4383-9679-0F20487EA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53" y="3063625"/>
            <a:ext cx="5730627" cy="273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5617E8-DE59-D38E-C3CE-2056F4A8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67FD02-66A6-5AE8-C0BC-BE995695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60E4C9-AD45-C7B8-C399-404A165E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82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63457F-1F7C-4ED8-AE55-EAEE9E5D7C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31"/>
                <a:ext cx="10972800" cy="4925981"/>
              </a:xfrm>
            </p:spPr>
            <p:txBody>
              <a:bodyPr>
                <a:normAutofit/>
              </a:bodyPr>
              <a:lstStyle/>
              <a:p>
                <a:r>
                  <a:rPr lang="en-GB" b="0" dirty="0">
                    <a:ea typeface="Cambria Math" panose="02040503050406030204" pitchFamily="18" charset="0"/>
                  </a:rPr>
                  <a:t>More theoretical work is needed to fully account for finite size and spacetime dependence: Will improve current conservative bounds</a:t>
                </a:r>
              </a:p>
              <a:p>
                <a:pPr marL="393192" lvl="1" indent="0">
                  <a:buNone/>
                </a:pPr>
                <a:endParaRPr lang="en-GB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Free-particle approximation:</a:t>
                </a:r>
                <a:br>
                  <a:rPr lang="en-GB" dirty="0"/>
                </a:br>
                <a:r>
                  <a:rPr lang="en-GB" dirty="0"/>
                  <a:t>Reach masses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𝑁𝑁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FCC-</a:t>
                </a:r>
                <a:r>
                  <a:rPr lang="en-GB" dirty="0" err="1"/>
                  <a:t>hh</a:t>
                </a:r>
                <a:r>
                  <a:rPr lang="en-GB" dirty="0"/>
                  <a:t> 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∼100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</m:oMath>
                </a14:m>
                <a:br>
                  <a:rPr lang="en-GB" b="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="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∼1.4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r>
                  <a:rPr lang="en-GB" b="0" dirty="0">
                    <a:ea typeface="Cambria Math" panose="02040503050406030204" pitchFamily="18" charset="0"/>
                  </a:rPr>
                  <a:t> (Hung monopole!?)</a:t>
                </a:r>
              </a:p>
              <a:p>
                <a:r>
                  <a:rPr lang="en-GB" b="0" dirty="0">
                    <a:ea typeface="Cambria Math" panose="02040503050406030204" pitchFamily="18" charset="0"/>
                  </a:rPr>
                  <a:t>CCM: “Circular Collider on the Moon”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:r>
                  <a:rPr lang="en-GB" dirty="0">
                    <a:ea typeface="Cambria Math" panose="02040503050406030204" pitchFamily="18" charset="0"/>
                  </a:rPr>
                  <a:t>(</a:t>
                </a:r>
                <a:r>
                  <a:rPr lang="en-GB" dirty="0" err="1">
                    <a:ea typeface="Cambria Math" panose="02040503050406030204" pitchFamily="18" charset="0"/>
                  </a:rPr>
                  <a:t>Beacham&amp;Zimmermann</a:t>
                </a:r>
                <a:r>
                  <a:rPr lang="en-GB" dirty="0">
                    <a:ea typeface="Cambria Math" panose="02040503050406030204" pitchFamily="18" charset="0"/>
                  </a:rPr>
                  <a:t> 2021)</a:t>
                </a:r>
                <a:r>
                  <a:rPr lang="en-GB" sz="2800" dirty="0">
                    <a:ea typeface="Cambria Math" panose="02040503050406030204" pitchFamily="18" charset="0"/>
                  </a:rPr>
                  <a:t>: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∼14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lang="en-GB" b="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:br>
                  <a:rPr lang="en-GB" b="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="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200 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r>
                  <a:rPr lang="en-GB" b="0" dirty="0">
                    <a:ea typeface="Cambria Math" panose="02040503050406030204" pitchFamily="18" charset="0"/>
                  </a:rPr>
                  <a:t> (Pati-Salam monopole!?)</a:t>
                </a:r>
              </a:p>
              <a:p>
                <a:pPr marL="109728" indent="0">
                  <a:buNone/>
                </a:pPr>
                <a:endParaRPr lang="en-GB" b="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endParaRPr lang="en-GB" b="0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63457F-1F7C-4ED8-AE55-EAEE9E5D7C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31"/>
                <a:ext cx="10972800" cy="4925981"/>
              </a:xfrm>
              <a:blipFill>
                <a:blip r:embed="rId2"/>
                <a:stretch>
                  <a:fillRect t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093205A-5466-47C2-A550-74B088F5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Prospects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5C9E1C2-D80A-8674-47B8-38235872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5" y="3031911"/>
            <a:ext cx="5400691" cy="303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EACB3-3529-23D4-B39B-F6D9D6E3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5CE65-A1ED-299F-6AF6-6FE91368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EF798-73E5-29CB-B911-26B52048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840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Magnetic monopoles </a:t>
                </a:r>
                <a:r>
                  <a:rPr lang="en-GB" dirty="0">
                    <a:solidFill>
                      <a:schemeClr val="accent1"/>
                    </a:solidFill>
                  </a:rPr>
                  <a:t>can exist</a:t>
                </a:r>
              </a:p>
              <a:p>
                <a:r>
                  <a:rPr lang="en-GB" dirty="0"/>
                  <a:t>EM duality, electric charge quantisation, </a:t>
                </a:r>
                <a:br>
                  <a:rPr lang="en-GB" dirty="0"/>
                </a:br>
                <a:r>
                  <a:rPr lang="en-GB" dirty="0"/>
                  <a:t>Grand Unification suggest they </a:t>
                </a:r>
                <a:r>
                  <a:rPr lang="en-GB" dirty="0">
                    <a:solidFill>
                      <a:schemeClr val="accent1"/>
                    </a:solidFill>
                  </a:rPr>
                  <a:t>should exist</a:t>
                </a:r>
              </a:p>
              <a:p>
                <a:r>
                  <a:rPr lang="en-GB" dirty="0"/>
                  <a:t>Only experiments can tell us whether they </a:t>
                </a:r>
                <a:r>
                  <a:rPr lang="en-GB" dirty="0">
                    <a:solidFill>
                      <a:schemeClr val="accent1"/>
                    </a:solidFill>
                  </a:rPr>
                  <a:t>do exist</a:t>
                </a:r>
              </a:p>
              <a:p>
                <a:endParaRPr lang="en-GB" dirty="0"/>
              </a:p>
              <a:p>
                <a:r>
                  <a:rPr lang="en-GB" dirty="0"/>
                  <a:t>Astrophysics and cosmic rays constrain </a:t>
                </a:r>
                <a:r>
                  <a:rPr lang="en-GB" dirty="0">
                    <a:solidFill>
                      <a:schemeClr val="accent1"/>
                    </a:solidFill>
                  </a:rPr>
                  <a:t>monopole flux</a:t>
                </a:r>
              </a:p>
              <a:p>
                <a:r>
                  <a:rPr lang="en-GB" dirty="0"/>
                  <a:t>Colliders constrain monopole </a:t>
                </a:r>
                <a:r>
                  <a:rPr lang="en-GB" dirty="0">
                    <a:solidFill>
                      <a:schemeClr val="accent1"/>
                    </a:solidFill>
                  </a:rPr>
                  <a:t>production cross section</a:t>
                </a:r>
              </a:p>
              <a:p>
                <a:r>
                  <a:rPr lang="en-GB" dirty="0"/>
                  <a:t>Heavy ion collisions constrain monopole </a:t>
                </a:r>
                <a:r>
                  <a:rPr lang="en-GB" dirty="0">
                    <a:solidFill>
                      <a:schemeClr val="accent1"/>
                    </a:solidFill>
                  </a:rPr>
                  <a:t>mass</a:t>
                </a:r>
                <a:r>
                  <a:rPr lang="en-GB" dirty="0"/>
                  <a:t> directly: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br>
                  <a:rPr lang="en-GB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</a:br>
                <a:r>
                  <a:rPr lang="en-GB" dirty="0">
                    <a:ea typeface="Cambria Math" panose="02040503050406030204" pitchFamily="18" charset="0"/>
                  </a:rPr>
                  <a:t>- and </a:t>
                </a:r>
                <a:r>
                  <a:rPr lang="en-GB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find them</a:t>
                </a:r>
                <a:r>
                  <a:rPr lang="en-GB" dirty="0">
                    <a:ea typeface="Cambria Math" panose="02040503050406030204" pitchFamily="18" charset="0"/>
                  </a:rPr>
                  <a:t> in future!</a:t>
                </a:r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43F9CA-982E-4285-A92A-E3E05E2F5897}"/>
              </a:ext>
            </a:extLst>
          </p:cNvPr>
          <p:cNvGrpSpPr/>
          <p:nvPr/>
        </p:nvGrpSpPr>
        <p:grpSpPr>
          <a:xfrm>
            <a:off x="8436299" y="1481092"/>
            <a:ext cx="2192780" cy="2205203"/>
            <a:chOff x="5680749" y="935370"/>
            <a:chExt cx="2192780" cy="22052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7C19F7-A295-4E9D-9D25-3C803FDF6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0749" y="935370"/>
              <a:ext cx="2192780" cy="2205203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19E20D-4593-440E-938A-71114F3F3396}"/>
                </a:ext>
              </a:extLst>
            </p:cNvPr>
            <p:cNvSpPr/>
            <p:nvPr/>
          </p:nvSpPr>
          <p:spPr>
            <a:xfrm>
              <a:off x="6597116" y="1857972"/>
              <a:ext cx="360046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plastic">
              <a:bevelT w="228600" h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N</a:t>
              </a:r>
              <a:endParaRPr lang="en-GB" b="1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A439A-E357-8212-C20B-E11DD043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5017E-66D1-4C25-7009-442F75B1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DCDEA96-95A3-1C5D-80C9-62AD03A1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98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FF6CC0-2A25-39E1-2667-F37A7BE1D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8747"/>
            <a:ext cx="10972800" cy="4525963"/>
          </a:xfrm>
        </p:spPr>
        <p:txBody>
          <a:bodyPr/>
          <a:lstStyle/>
          <a:p>
            <a:r>
              <a:rPr lang="en-GB" dirty="0"/>
              <a:t>Five Lecturer or Senior Lecturer positions in Physics at Imperial College London</a:t>
            </a:r>
            <a:br>
              <a:rPr lang="en-GB" dirty="0"/>
            </a:br>
            <a:r>
              <a:rPr lang="en-GB" dirty="0"/>
              <a:t>(=permanent assistant/associate professor)</a:t>
            </a:r>
          </a:p>
          <a:p>
            <a:r>
              <a:rPr lang="en-GB" dirty="0"/>
              <a:t>Any area of physics, but preference given to:</a:t>
            </a:r>
          </a:p>
          <a:p>
            <a:pPr lvl="1"/>
            <a:r>
              <a:rPr lang="en-GB" dirty="0"/>
              <a:t>Atmospheric dynamics of extreme weather.</a:t>
            </a:r>
          </a:p>
          <a:p>
            <a:pPr lvl="1"/>
            <a:r>
              <a:rPr lang="en-GB" dirty="0"/>
              <a:t>Direct search for dark matter.</a:t>
            </a:r>
          </a:p>
          <a:p>
            <a:pPr lvl="1"/>
            <a:r>
              <a:rPr lang="en-GB" dirty="0"/>
              <a:t>Physics implementation of neuromorphic hardware.</a:t>
            </a:r>
          </a:p>
          <a:p>
            <a:pPr lvl="1"/>
            <a:r>
              <a:rPr lang="en-GB" dirty="0"/>
              <a:t>Quantum technology.</a:t>
            </a:r>
          </a:p>
          <a:p>
            <a:pPr lvl="1"/>
            <a:r>
              <a:rPr lang="en-GB" dirty="0"/>
              <a:t>Quantum Field Theory and gravity.</a:t>
            </a:r>
          </a:p>
          <a:p>
            <a:pPr lvl="1"/>
            <a:r>
              <a:rPr lang="en-GB" dirty="0"/>
              <a:t>Application of Artificial Intelligence to </a:t>
            </a:r>
            <a:br>
              <a:rPr lang="en-GB" dirty="0"/>
            </a:br>
            <a:r>
              <a:rPr lang="en-GB" dirty="0"/>
              <a:t>astrophysical modelling. </a:t>
            </a:r>
          </a:p>
          <a:p>
            <a:r>
              <a:rPr lang="en-GB" dirty="0"/>
              <a:t>Deadline </a:t>
            </a:r>
            <a:r>
              <a:rPr lang="en-GB" b="1" dirty="0"/>
              <a:t>19 August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13264B-544F-A63C-859A-F93B1DFA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hiring!</a:t>
            </a:r>
          </a:p>
        </p:txBody>
      </p:sp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402CC0F-E030-09C5-20DC-311E6240F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41" y="2312898"/>
            <a:ext cx="3878427" cy="387842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2E6773-71F7-DA95-B739-C61E55A7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AF293-6A6E-93FA-CF3B-9E13B9DC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93E2B-3BC8-ACB2-A884-9129EFB1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94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Maxwell 1873: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Empirical</a:t>
            </a:r>
            <a:r>
              <a:rPr lang="en-GB" dirty="0"/>
              <a:t> reason for not</a:t>
            </a:r>
            <a:br>
              <a:rPr lang="en-GB" dirty="0"/>
            </a:br>
            <a:r>
              <a:rPr lang="en-GB" dirty="0"/>
              <a:t>including magnetic charges</a:t>
            </a:r>
          </a:p>
          <a:p>
            <a:pPr marL="624078" indent="-514350">
              <a:buClr>
                <a:schemeClr val="tx1"/>
              </a:buClr>
              <a:buSzPct val="100000"/>
              <a:buAutoNum type="arabicPeriod"/>
            </a:pPr>
            <a:r>
              <a:rPr lang="en-GB" dirty="0"/>
              <a:t>Floating magnet feels </a:t>
            </a:r>
            <a:r>
              <a:rPr lang="en-GB" b="1" dirty="0"/>
              <a:t>no net force</a:t>
            </a:r>
          </a:p>
          <a:p>
            <a:pPr marL="624078" indent="-514350">
              <a:buClr>
                <a:schemeClr val="tx1"/>
              </a:buClr>
              <a:buSzPct val="100000"/>
              <a:buAutoNum type="arabicPeriod"/>
            </a:pPr>
            <a:r>
              <a:rPr lang="en-GB" dirty="0"/>
              <a:t>Magnetising an object does not</a:t>
            </a:r>
            <a:br>
              <a:rPr lang="en-GB" dirty="0"/>
            </a:br>
            <a:r>
              <a:rPr lang="en-GB" dirty="0"/>
              <a:t>change its </a:t>
            </a:r>
            <a:r>
              <a:rPr lang="en-GB" b="1" dirty="0"/>
              <a:t>weight</a:t>
            </a:r>
          </a:p>
          <a:p>
            <a:pPr marL="624078" indent="-514350">
              <a:buClr>
                <a:schemeClr val="tx1"/>
              </a:buClr>
              <a:buSzPct val="100000"/>
              <a:buAutoNum type="arabicPeriod"/>
            </a:pPr>
            <a:r>
              <a:rPr lang="en-GB" dirty="0"/>
              <a:t>When a long magnet is cut</a:t>
            </a:r>
            <a:br>
              <a:rPr lang="en-GB" dirty="0"/>
            </a:br>
            <a:r>
              <a:rPr lang="en-GB" dirty="0"/>
              <a:t>into </a:t>
            </a:r>
            <a:r>
              <a:rPr lang="en-GB" b="1" dirty="0"/>
              <a:t>pieces</a:t>
            </a:r>
            <a:r>
              <a:rPr lang="en-GB" dirty="0"/>
              <a:t>, each piece has</a:t>
            </a:r>
            <a:br>
              <a:rPr lang="en-GB" dirty="0"/>
            </a:br>
            <a:r>
              <a:rPr lang="en-GB" dirty="0"/>
              <a:t>two poles</a:t>
            </a:r>
          </a:p>
          <a:p>
            <a:pPr marL="624078" indent="-514350">
              <a:buClr>
                <a:schemeClr val="tx1"/>
              </a:buClr>
              <a:buSzPct val="100000"/>
              <a:buAutoNum type="arabicPeriod"/>
            </a:pPr>
            <a:endParaRPr lang="en-GB" dirty="0"/>
          </a:p>
          <a:p>
            <a:pPr>
              <a:buClr>
                <a:schemeClr val="tx1"/>
              </a:buClr>
              <a:buSzPct val="100000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Maxwell Equations</a:t>
            </a:r>
          </a:p>
        </p:txBody>
      </p:sp>
      <p:pic>
        <p:nvPicPr>
          <p:cNvPr id="5122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85" y="1480693"/>
            <a:ext cx="2674616" cy="36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99801" y="5097661"/>
            <a:ext cx="21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James Clerk Maxwell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10656-81AE-8962-4032-A457888C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ABF7E-FEE7-4DA8-43BF-708557C8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E434-EE17-B6C8-BDE4-2D9573DD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48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03913" y="1481331"/>
                <a:ext cx="10972800" cy="5008060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endParaRPr lang="en-GB" b="0" dirty="0"/>
              </a:p>
              <a:p>
                <a:pPr marL="109728" indent="0">
                  <a:buNone/>
                </a:pPr>
                <a:endParaRPr lang="en-GB" dirty="0"/>
              </a:p>
              <a:p>
                <a:pPr marL="109728" indent="0">
                  <a:buNone/>
                </a:pPr>
                <a:endParaRPr lang="en-GB" b="0" dirty="0"/>
              </a:p>
              <a:p>
                <a:pPr marL="109728" indent="0">
                  <a:buNone/>
                </a:pPr>
                <a:endParaRPr lang="en-GB" dirty="0"/>
              </a:p>
              <a:p>
                <a:pPr marL="109728" indent="0">
                  <a:buNone/>
                </a:pPr>
                <a:endParaRPr lang="en-GB" b="0" dirty="0"/>
              </a:p>
              <a:p>
                <a:pPr marL="109728" indent="0">
                  <a:buNone/>
                </a:pPr>
                <a:endParaRPr lang="en-GB" dirty="0"/>
              </a:p>
              <a:p>
                <a:r>
                  <a:rPr lang="en-GB" dirty="0"/>
                  <a:t>Duality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GB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acc>
                      <m:accPr>
                        <m:chr m:val="⃗"/>
                        <m:ctrlPr>
                          <a:rPr lang="en-GB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GB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d>
                      <m:dPr>
                        <m:ctrlPr>
                          <a:rPr lang="en-GB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GB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⃗"/>
                            <m:ctrlPr>
                              <a:rPr lang="en-GB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Magnetic monopole = Particle with non-zero magnetic charge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/>
                      </a:rPr>
                      <m:t>𝑔</m:t>
                    </m:r>
                  </m:oMath>
                </a14:m>
                <a:endParaRPr lang="en-GB" dirty="0"/>
              </a:p>
              <a:p>
                <a:r>
                  <a:rPr lang="en-GB" dirty="0" err="1"/>
                  <a:t>Dyon</a:t>
                </a:r>
                <a:r>
                  <a:rPr lang="en-GB" dirty="0"/>
                  <a:t> = Particle with electric charge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GB" dirty="0"/>
                  <a:t> and magnetic charge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/>
                      </a:rPr>
                      <m:t>𝑔</m:t>
                    </m:r>
                  </m:oMath>
                </a14:m>
                <a:endParaRPr lang="en-GB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3913" y="1481331"/>
                <a:ext cx="10972800" cy="5008060"/>
              </a:xfr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Magnetic Charges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75566" y="1448747"/>
                <a:ext cx="2763834" cy="249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m:rPr>
                          <m:aln/>
                        </m:rP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m:rPr>
                          <m:aln/>
                        </m:rP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m:rPr>
                          <m:aln/>
                        </m:rPr>
                        <a:rPr lang="en-GB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m:rPr>
                          <m:aln/>
                        </m:rPr>
                        <a:rPr lang="en-GB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num>
                        <m:den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566" y="1448747"/>
                <a:ext cx="2763834" cy="24988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cxnSpLocks/>
            <a:stCxn id="10" idx="1"/>
          </p:cNvCxnSpPr>
          <p:nvPr/>
        </p:nvCxnSpPr>
        <p:spPr>
          <a:xfrm flipH="1">
            <a:off x="4475793" y="2037972"/>
            <a:ext cx="2728956" cy="1800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375908" y="2348862"/>
            <a:ext cx="1980253" cy="540069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204749" y="934977"/>
            <a:ext cx="2192780" cy="2205989"/>
            <a:chOff x="5680749" y="934977"/>
            <a:chExt cx="2192780" cy="22059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0749" y="934977"/>
              <a:ext cx="2192780" cy="2205989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6597116" y="1857972"/>
              <a:ext cx="360046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plastic">
              <a:bevelT w="228600" h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N</a:t>
              </a:r>
              <a:endParaRPr lang="en-GB" b="1" dirty="0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10E9CF-2B73-AB40-F264-129B5A8B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23778A2-C731-9B24-F1D5-78DBB35B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93F940E-AB35-D9EA-5FF2-3474F0E9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2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6072" y="1628045"/>
            <a:ext cx="2149808" cy="216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4470977" y="2721436"/>
            <a:ext cx="6009481" cy="267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31"/>
                <a:ext cx="10972800" cy="4828037"/>
              </a:xfrm>
            </p:spPr>
            <p:txBody>
              <a:bodyPr>
                <a:normAutofit/>
              </a:bodyPr>
              <a:lstStyle/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Quantum mechanics: Dirac monopole configuration (Dirac 1931)</a:t>
                </a:r>
              </a:p>
              <a:p>
                <a:r>
                  <a:rPr lang="en-GB" dirty="0"/>
                  <a:t>Dirac string unobservable if </a:t>
                </a:r>
                <a:r>
                  <a:rPr lang="en-GB" dirty="0">
                    <a:solidFill>
                      <a:schemeClr val="accent1"/>
                    </a:solidFill>
                  </a:rPr>
                  <a:t>all electric charges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and</a:t>
                </a:r>
                <a:r>
                  <a:rPr lang="en-GB" dirty="0">
                    <a:solidFill>
                      <a:schemeClr val="accent1"/>
                    </a:solidFill>
                  </a:rPr>
                  <a:t> magnetic charges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br>
                  <a:rPr lang="en-GB" dirty="0">
                    <a:solidFill>
                      <a:schemeClr val="accent1"/>
                    </a:solidFill>
                  </a:rPr>
                </a:br>
                <a:r>
                  <a:rPr lang="en-GB" dirty="0"/>
                  <a:t>satisfy the </a:t>
                </a:r>
                <a:r>
                  <a:rPr lang="en-GB" dirty="0">
                    <a:solidFill>
                      <a:schemeClr val="accent1"/>
                    </a:solidFill>
                  </a:rPr>
                  <a:t>Dirac quantisation condition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𝑒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/>
                      </a:rPr>
                      <m:t>𝜋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The magnetic charge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GB" dirty="0"/>
                  <a:t> must be an integer multiple of </a:t>
                </a:r>
                <a:br>
                  <a:rPr lang="en-GB" dirty="0"/>
                </a:br>
                <a:r>
                  <a:rPr lang="en-GB" dirty="0"/>
                  <a:t>the </a:t>
                </a:r>
                <a:r>
                  <a:rPr lang="en-GB" dirty="0">
                    <a:solidFill>
                      <a:schemeClr val="accent1"/>
                    </a:solidFill>
                  </a:rPr>
                  <a:t>Dirac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≈20.7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is the elementary electric charge</a:t>
                </a:r>
              </a:p>
              <a:p>
                <a:endParaRPr lang="en-GB" dirty="0"/>
              </a:p>
              <a:p>
                <a:endParaRPr lang="en-GB" sz="1600" dirty="0"/>
              </a:p>
            </p:txBody>
          </p:sp>
        </mc:Choice>
        <mc:Fallback>
          <p:sp>
            <p:nvSpPr>
              <p:cNvPr id="8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31"/>
                <a:ext cx="10972800" cy="482803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Dirac Monopole (1931)</a:t>
            </a:r>
          </a:p>
        </p:txBody>
      </p:sp>
      <p:sp>
        <p:nvSpPr>
          <p:cNvPr id="9" name="Oval 8"/>
          <p:cNvSpPr/>
          <p:nvPr/>
        </p:nvSpPr>
        <p:spPr>
          <a:xfrm>
            <a:off x="4279234" y="2528919"/>
            <a:ext cx="360046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plastic">
            <a:bevelT w="228600" h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N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15ABA-F9D2-FF30-88FF-ABCA18C45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6DE1D-E2A1-A1A0-2193-9199CC5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45BDF-9C8E-87D9-194F-6A42F723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12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60" y="1268727"/>
            <a:ext cx="2014480" cy="198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GB" dirty="0"/>
              </a:p>
              <a:p>
                <a:pPr marL="109728" indent="0">
                  <a:buNone/>
                </a:pPr>
                <a:endParaRPr lang="en-GB" dirty="0"/>
              </a:p>
              <a:p>
                <a:pPr marL="109728" indent="0">
                  <a:buNone/>
                </a:pPr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Smooth “hedgehog” solution in SU(2) gauge theory with an adjoint scalar field </a:t>
                </a:r>
                <a:br>
                  <a:rPr lang="en-GB" dirty="0"/>
                </a:br>
                <a:r>
                  <a:rPr lang="en-GB" dirty="0"/>
                  <a:t>(‘t Hooft 1974, Polyakov 1974):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GB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∝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dirty="0"/>
                  <a:t>,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𝑎</m:t>
                        </m:r>
                      </m:sup>
                    </m:sSubSup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∝</m:t>
                    </m:r>
                    <m:sSub>
                      <m:sSubPr>
                        <m:ctrlP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𝑖𝑎𝑗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Magnetic charge</a:t>
                </a:r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/>
                      </a:rPr>
                      <m:t>𝑔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nary>
                    <m:acc>
                      <m:accPr>
                        <m:chr m:val="⃗"/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/>
                      </a:rPr>
                      <m:t>4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𝑒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r>
                  <a:rPr lang="en-GB" dirty="0"/>
                  <a:t>Finite, </a:t>
                </a:r>
                <a:r>
                  <a:rPr lang="en-GB" dirty="0" err="1"/>
                  <a:t>semiclassically</a:t>
                </a:r>
                <a:r>
                  <a:rPr lang="en-GB" dirty="0"/>
                  <a:t> calculable mass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𝑀</m:t>
                    </m:r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GB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~</m:t>
                    </m:r>
                    <m:f>
                      <m:fPr>
                        <m:ctrlP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GB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‘t </a:t>
            </a:r>
            <a:r>
              <a:rPr lang="en-GB" dirty="0" err="1"/>
              <a:t>Hooft</a:t>
            </a:r>
            <a:r>
              <a:rPr lang="en-GB" dirty="0"/>
              <a:t>-Polyakov Monopole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0DCCB-A96A-CEB5-0D33-A95F5111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CA816B7-6CF8-BD73-CEEC-5D6E9380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C59748-76C0-71DB-362C-9C1B4EED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23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31"/>
                <a:ext cx="5630416" cy="4828037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Grand Unified Theory (GUT): </a:t>
                </a:r>
                <a:br>
                  <a:rPr lang="en-GB" dirty="0"/>
                </a:br>
                <a:r>
                  <a:rPr lang="en-GB" dirty="0"/>
                  <a:t>Electroweak &amp; strong forces unified </a:t>
                </a:r>
                <a:br>
                  <a:rPr lang="en-GB" dirty="0"/>
                </a:br>
                <a:r>
                  <a:rPr lang="en-GB" dirty="0"/>
                  <a:t>above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br>
                  <a:rPr lang="en-GB" dirty="0"/>
                </a:br>
                <a:r>
                  <a:rPr lang="en-GB" dirty="0"/>
                  <a:t>→	‘t </a:t>
                </a:r>
                <a:r>
                  <a:rPr lang="en-GB" dirty="0" err="1"/>
                  <a:t>Hooft</a:t>
                </a:r>
                <a:r>
                  <a:rPr lang="en-GB" dirty="0"/>
                  <a:t>-Polyakov monopoles </a:t>
                </a:r>
                <a:br>
                  <a:rPr lang="en-GB" dirty="0"/>
                </a:br>
                <a:r>
                  <a:rPr lang="en-GB" dirty="0"/>
                  <a:t>	of mass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r>
                  <a:rPr lang="en-GB" dirty="0"/>
                  <a:t>String theory monopoles typically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m:rPr>
                        <m:sty m:val="p"/>
                      </m:rP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(</a:t>
                </a:r>
                <a:r>
                  <a:rPr lang="en-GB" dirty="0" err="1"/>
                  <a:t>Gross&amp;Perry</a:t>
                </a:r>
                <a:r>
                  <a:rPr lang="en-GB" dirty="0"/>
                  <a:t> 1983)</a:t>
                </a:r>
              </a:p>
              <a:p>
                <a:r>
                  <a:rPr lang="en-GB" dirty="0"/>
                  <a:t>Lower mass in some models, </a:t>
                </a:r>
                <a:br>
                  <a:rPr lang="en-GB" dirty="0"/>
                </a:br>
                <a:r>
                  <a:rPr lang="en-GB" dirty="0" err="1"/>
                  <a:t>e.g</a:t>
                </a:r>
                <a:r>
                  <a:rPr lang="en-GB" dirty="0"/>
                  <a:t>,. Pati-Salam – like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dirty="0"/>
                  <a:t> trinification (Raut, Shafi &amp; Thapa 2022):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∼160 </m:t>
                    </m:r>
                    <m:r>
                      <m:rPr>
                        <m:sty m:val="p"/>
                      </m:rP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endParaRPr lang="en-GB" b="0" dirty="0">
                  <a:solidFill>
                    <a:schemeClr val="accent1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31"/>
                <a:ext cx="5630416" cy="4828037"/>
              </a:xfrm>
              <a:blipFill>
                <a:blip r:embed="rId3"/>
                <a:stretch>
                  <a:fillRect t="-1010" r="-2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GUT Monopoles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72064" y="1484784"/>
            <a:ext cx="3786450" cy="4752528"/>
            <a:chOff x="5148064" y="1484784"/>
            <a:chExt cx="3786450" cy="4752528"/>
          </a:xfrm>
        </p:grpSpPr>
        <p:sp>
          <p:nvSpPr>
            <p:cNvPr id="9" name="Rectangle 8"/>
            <p:cNvSpPr/>
            <p:nvPr/>
          </p:nvSpPr>
          <p:spPr>
            <a:xfrm>
              <a:off x="5868144" y="2204864"/>
              <a:ext cx="288032" cy="4032448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4208" y="2852936"/>
              <a:ext cx="288032" cy="3384376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20272" y="4365104"/>
              <a:ext cx="288032" cy="1872208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96336" y="4365104"/>
              <a:ext cx="288032" cy="1872208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20272" y="2852936"/>
              <a:ext cx="864096" cy="1512168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00B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Electro- weak Theory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44208" y="2204864"/>
              <a:ext cx="1440160" cy="648072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accent6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Grand Unified Theory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68144" y="1556792"/>
              <a:ext cx="2016224" cy="64807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33000">
                  <a:schemeClr val="tx1"/>
                </a:gs>
                <a:gs pos="100000">
                  <a:schemeClr val="tx1"/>
                </a:gs>
              </a:gsLst>
              <a:lin ang="54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Theory of Everything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156176" y="2132856"/>
              <a:ext cx="288032" cy="12241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32240" y="2780928"/>
              <a:ext cx="288032" cy="12241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308304" y="4293096"/>
              <a:ext cx="288032" cy="12241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4128" y="4077072"/>
              <a:ext cx="553998" cy="21602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gravity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00192" y="4077072"/>
              <a:ext cx="553998" cy="21602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strong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76256" y="4077072"/>
              <a:ext cx="553998" cy="21602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weak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52320" y="4077072"/>
              <a:ext cx="553998" cy="21602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electromagnetic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3420666" y="3932262"/>
              <a:ext cx="4608512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148064" y="1484784"/>
              <a:ext cx="923330" cy="11521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sz="2400" dirty="0"/>
                <a:t>energy</a:t>
              </a:r>
            </a:p>
            <a:p>
              <a:endParaRPr lang="en-GB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13081" y="4149080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10</a:t>
              </a:r>
              <a:r>
                <a:rPr lang="en-GB" baseline="30000" dirty="0"/>
                <a:t>2</a:t>
              </a:r>
              <a:r>
                <a:rPr lang="en-GB" dirty="0"/>
                <a:t> </a:t>
              </a:r>
              <a:r>
                <a:rPr lang="en-GB" dirty="0" err="1"/>
                <a:t>GeV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13081" y="1988840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10</a:t>
              </a:r>
              <a:r>
                <a:rPr lang="en-GB" baseline="30000" dirty="0"/>
                <a:t>19</a:t>
              </a:r>
              <a:r>
                <a:rPr lang="en-GB" dirty="0"/>
                <a:t> </a:t>
              </a:r>
              <a:r>
                <a:rPr lang="en-GB" dirty="0" err="1"/>
                <a:t>GeV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13081" y="2636912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10</a:t>
              </a:r>
              <a:r>
                <a:rPr lang="en-GB" baseline="30000" dirty="0"/>
                <a:t>16</a:t>
              </a:r>
              <a:r>
                <a:rPr lang="en-GB" dirty="0"/>
                <a:t> </a:t>
              </a:r>
              <a:r>
                <a:rPr lang="en-GB" dirty="0" err="1"/>
                <a:t>GeV</a:t>
              </a:r>
              <a:endParaRPr lang="en-GB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A9C55F-A2E4-697F-034A-9721F586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C31082-F195-4504-5F82-86812F1D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6B4C9B4-B4A4-782D-DCF1-618957A4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6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A824C8A-3162-4B8D-B82E-20545AACB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Standard Model: No finite-energy magnetic monopole solution</a:t>
                </a:r>
              </a:p>
              <a:p>
                <a:r>
                  <a:rPr lang="en-GB" dirty="0"/>
                  <a:t>With additional scalar triplets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Non-singular monopole solution </a:t>
                </a:r>
                <a:br>
                  <a:rPr lang="en-GB" dirty="0"/>
                </a:br>
                <a:r>
                  <a:rPr lang="en-GB" dirty="0"/>
                  <a:t>(Hung 2020; Ellis, Hung &amp; Mavromatos 2020)</a:t>
                </a:r>
              </a:p>
              <a:p>
                <a:pPr lvl="1"/>
                <a:r>
                  <a:rPr lang="en-GB" dirty="0"/>
                  <a:t>Mass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900 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GeV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≲3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Also explains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func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≈0.231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and neutrino masses</a:t>
                </a:r>
              </a:p>
              <a:p>
                <a:r>
                  <a:rPr lang="en-GB" dirty="0"/>
                  <a:t>UV modification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Dirac-like singular monopole with finite-energy</a:t>
                </a:r>
                <a:br>
                  <a:rPr lang="en-GB" dirty="0"/>
                </a:br>
                <a:r>
                  <a:rPr lang="en-GB" dirty="0"/>
                  <a:t>(</a:t>
                </a:r>
                <a:r>
                  <a:rPr lang="en-GB" dirty="0" err="1"/>
                  <a:t>Cho&amp;Maison</a:t>
                </a:r>
                <a:r>
                  <a:rPr lang="en-GB" dirty="0"/>
                  <a:t> 1996, Cho et al 2012)</a:t>
                </a:r>
              </a:p>
              <a:p>
                <a:pPr lvl="1"/>
                <a:r>
                  <a:rPr lang="en-GB" dirty="0"/>
                  <a:t>Mass bound</a:t>
                </a:r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≳5.5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(Cho et al 2012, Ellis et al 2016)</a:t>
                </a:r>
              </a:p>
              <a:p>
                <a:pPr lvl="1"/>
                <a:r>
                  <a:rPr lang="en-GB" dirty="0"/>
                  <a:t>Another variant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≳2.4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(</a:t>
                </a:r>
                <a:r>
                  <a:rPr lang="en-GB" dirty="0" err="1"/>
                  <a:t>Beneš&amp;Blaschke</a:t>
                </a:r>
                <a:r>
                  <a:rPr lang="en-GB" dirty="0"/>
                  <a:t> 2020)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A824C8A-3162-4B8D-B82E-20545AACB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8063E31-7F3F-4A82-9A43-3283C910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Electroweak Monopoles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4A6619-A44A-AB4F-A062-4B034BFE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67B76A-5E86-7F0C-F018-882EF073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9C9E8-B160-7F7E-717F-49645E28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8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31"/>
                <a:ext cx="10972800" cy="4828037"/>
              </a:xfrm>
            </p:spPr>
            <p:txBody>
              <a:bodyPr>
                <a:normAutofit/>
              </a:bodyPr>
              <a:lstStyle/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109728" indent="0">
                  <a:buNone/>
                </a:pPr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Elementary particle with a magnetic charge, </a:t>
                </a:r>
                <a:r>
                  <a:rPr lang="en-GB" b="1" dirty="0"/>
                  <a:t>arbitrary mass</a:t>
                </a:r>
              </a:p>
              <a:p>
                <a:r>
                  <a:rPr lang="en-GB" dirty="0"/>
                  <a:t>Quantum field theory formulations: Schwinger 1966, </a:t>
                </a:r>
                <a:r>
                  <a:rPr lang="en-GB" dirty="0" err="1"/>
                  <a:t>Zwanziger</a:t>
                </a:r>
                <a:r>
                  <a:rPr lang="en-GB" dirty="0"/>
                  <a:t> 1971</a:t>
                </a:r>
              </a:p>
              <a:p>
                <a:pPr lvl="1"/>
                <a:r>
                  <a:rPr lang="en-GB" dirty="0"/>
                  <a:t>Also lattice formulation (</a:t>
                </a:r>
                <a:r>
                  <a:rPr lang="en-GB" dirty="0" err="1"/>
                  <a:t>Farakos</a:t>
                </a:r>
                <a:r>
                  <a:rPr lang="en-GB" dirty="0"/>
                  <a:t> et al 2024)</a:t>
                </a:r>
              </a:p>
              <a:p>
                <a:r>
                  <a:rPr lang="en-GB" dirty="0"/>
                  <a:t>Dirac quantisation condition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≈20.7≫1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Non-perturbative</a:t>
                </a:r>
              </a:p>
              <a:p>
                <a:r>
                  <a:rPr lang="en-GB" dirty="0"/>
                  <a:t>Quantum effects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Effective size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/4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/>
                  <a:t>? (Goebel 1970) 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sz="1600" dirty="0"/>
              </a:p>
            </p:txBody>
          </p:sp>
        </mc:Choice>
        <mc:Fallback>
          <p:sp>
            <p:nvSpPr>
              <p:cNvPr id="8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31"/>
                <a:ext cx="10972800" cy="48280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Elementary Monopoles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1096" y="1806695"/>
            <a:ext cx="2149808" cy="21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5915977" y="2707689"/>
            <a:ext cx="360046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plastic">
            <a:bevelT w="228600" h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N</a:t>
            </a:r>
            <a:endParaRPr lang="en-GB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6E786-3B5B-5559-DC11-EB4C5C27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July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ECD62-3509-F948-0D80-0A526BB3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Magnetic Monopoles - Theory Overview,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529EA-BD75-506B-E81D-39512048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31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25803</TotalTime>
  <Words>2031</Words>
  <Application>Microsoft Office PowerPoint</Application>
  <PresentationFormat>Widescreen</PresentationFormat>
  <Paragraphs>306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Wingdings 3</vt:lpstr>
      <vt:lpstr>Cambria Math</vt:lpstr>
      <vt:lpstr>Verdana</vt:lpstr>
      <vt:lpstr>Wingdings 2</vt:lpstr>
      <vt:lpstr>Times New Roman</vt:lpstr>
      <vt:lpstr>Symbol</vt:lpstr>
      <vt:lpstr>Arial</vt:lpstr>
      <vt:lpstr>Concourse</vt:lpstr>
      <vt:lpstr>Magnetic Monopoles Theory Overview   Arttu Rajantie </vt:lpstr>
      <vt:lpstr>Maxwell Equations</vt:lpstr>
      <vt:lpstr>Maxwell Equations</vt:lpstr>
      <vt:lpstr>Magnetic Charges</vt:lpstr>
      <vt:lpstr>Dirac Monopole (1931)</vt:lpstr>
      <vt:lpstr>‘t Hooft-Polyakov Monopole</vt:lpstr>
      <vt:lpstr>GUT Monopoles</vt:lpstr>
      <vt:lpstr>Electroweak Monopoles</vt:lpstr>
      <vt:lpstr>Elementary Monopoles</vt:lpstr>
      <vt:lpstr>Probes of New Physics</vt:lpstr>
      <vt:lpstr>Cosmic Monopoles</vt:lpstr>
      <vt:lpstr>Cosmic Rays</vt:lpstr>
      <vt:lpstr>LHC pp Results</vt:lpstr>
      <vt:lpstr>Exponential Suppression</vt:lpstr>
      <vt:lpstr>Schwinger Pair Production</vt:lpstr>
      <vt:lpstr>Monopoles from Schwinger Process</vt:lpstr>
      <vt:lpstr>Magnetars</vt:lpstr>
      <vt:lpstr>LHC Heavy Ion Collisions</vt:lpstr>
      <vt:lpstr>Spacetime Dependence</vt:lpstr>
      <vt:lpstr>Monopole Size</vt:lpstr>
      <vt:lpstr>Monopole Size</vt:lpstr>
      <vt:lpstr>Monopoles from Heavy Ion Collisions</vt:lpstr>
      <vt:lpstr>Future Prospects</vt:lpstr>
      <vt:lpstr>Future Prospects</vt:lpstr>
      <vt:lpstr>Summary</vt:lpstr>
      <vt:lpstr>We are hiring!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Monopoles</dc:title>
  <dc:creator>Arttu Rajantie</dc:creator>
  <cp:lastModifiedBy>Rajantie, Arttu K</cp:lastModifiedBy>
  <cp:revision>303</cp:revision>
  <cp:lastPrinted>2013-11-05T16:33:08Z</cp:lastPrinted>
  <dcterms:created xsi:type="dcterms:W3CDTF">2011-02-02T15:56:03Z</dcterms:created>
  <dcterms:modified xsi:type="dcterms:W3CDTF">2024-07-12T05:10:13Z</dcterms:modified>
</cp:coreProperties>
</file>