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90" r:id="rId4"/>
    <p:sldId id="368" r:id="rId5"/>
    <p:sldId id="343" r:id="rId6"/>
    <p:sldId id="392" r:id="rId7"/>
    <p:sldId id="399" r:id="rId8"/>
    <p:sldId id="394" r:id="rId9"/>
    <p:sldId id="395" r:id="rId10"/>
    <p:sldId id="393" r:id="rId11"/>
    <p:sldId id="387" r:id="rId12"/>
    <p:sldId id="396" r:id="rId13"/>
    <p:sldId id="353" r:id="rId14"/>
    <p:sldId id="397" r:id="rId15"/>
    <p:sldId id="279" r:id="rId16"/>
    <p:sldId id="335" r:id="rId17"/>
    <p:sldId id="360" r:id="rId18"/>
    <p:sldId id="366" r:id="rId19"/>
    <p:sldId id="375" r:id="rId20"/>
    <p:sldId id="376" r:id="rId21"/>
    <p:sldId id="377" r:id="rId22"/>
    <p:sldId id="36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89DB"/>
    <a:srgbClr val="FD9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296"/>
  </p:normalViewPr>
  <p:slideViewPr>
    <p:cSldViewPr snapToGrid="0">
      <p:cViewPr varScale="1">
        <p:scale>
          <a:sx n="162" d="100"/>
          <a:sy n="162" d="100"/>
        </p:scale>
        <p:origin x="-120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8F860-2E5B-E748-9AC1-25EF6EF6EBF4}" type="datetimeFigureOut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1B9B-AA11-F14C-BF9C-FF285510A5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477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56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853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85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582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86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1616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524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要把</a:t>
            </a:r>
            <a:r>
              <a:rPr kumimoji="1" lang="en-US" altLang="zh-CN" dirty="0"/>
              <a:t>inclusive background</a:t>
            </a:r>
            <a:r>
              <a:rPr kumimoji="1" lang="zh-CN" altLang="en-US" dirty="0"/>
              <a:t>从</a:t>
            </a:r>
            <a:r>
              <a:rPr kumimoji="1" lang="en-US" altLang="zh-CN" dirty="0" err="1"/>
              <a:t>nTrk</a:t>
            </a:r>
            <a:r>
              <a:rPr kumimoji="1" lang="en-US" altLang="zh-CN" dirty="0"/>
              <a:t>=3</a:t>
            </a:r>
            <a:r>
              <a:rPr kumimoji="1" lang="zh-CN" altLang="en-US" dirty="0"/>
              <a:t>～</a:t>
            </a:r>
            <a:r>
              <a:rPr kumimoji="1" lang="en-US" altLang="zh-CN" dirty="0"/>
              <a:t>7</a:t>
            </a:r>
            <a:r>
              <a:rPr kumimoji="1" lang="zh-CN" altLang="en-US" dirty="0"/>
              <a:t>取形状要说一下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2775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8757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5564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056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5581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454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6623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269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233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74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393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249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07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352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51B9B-AA11-F14C-BF9C-FF285510A54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28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1512853-809A-DAB2-F6B4-49D2D19B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71C9051-81BD-4110-609D-F83EE8B43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8614EC-3FBE-8EB9-F19F-5C1BE3F1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9A46-9E09-EB45-AD84-2E53C7139784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EF7464E-382B-D153-5B2B-45F5549F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8EF2362-6606-93D9-FC95-91B8108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059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E16FEA-567E-A55B-D7F8-078522E4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654CF23-09D2-7A52-D36E-38F76BAE5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FFB0260-A239-3D3E-DE84-651DDE43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23F-14F0-2341-96DB-9F51E57BCD66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97C7EA-4BD6-EF15-1EB6-F8A91422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5C0DF2-90A8-1471-2F93-B48E7556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063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7DD2ED8-005A-BDF8-3695-1887668AB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CCDA277-8AFD-AD0B-66FD-DC35F7DFB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18ABAF-DB47-A0C5-0905-0846C73A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3FD8-5F72-6E4D-A7B6-6DDB3F62C4F1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29D2820-BB8B-8974-7CF0-DEC43C2E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9690A7-9473-C811-A45A-B51C79A4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09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4087AB-430D-7091-B3A9-D6713552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461D8BA-4E66-17E9-A007-1D10B26F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79B2829-5BC5-6C13-DBA8-3F1319AD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8BCA-5C4D-5748-A19B-066FED3A7162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2F7DD8-35C5-2E63-A1C3-EB6C1DBC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D67A7D6-0E86-2BD6-B0B2-04D6C21B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96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A8F0A3-A9E9-F129-ABD6-DFA4E2E6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A7E4FAE-3E4D-192B-138A-53307999F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0D026F-F975-A735-E501-33CC891D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AC6C-F45F-214C-AAEC-E89DB4092892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9E573F9-45D6-A58C-3F8F-A6B9A767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CB7D06-91AA-CBFC-F0D0-7AEA63A3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314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7FCF9B-52A1-7DB6-0456-92C41332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BC8812A-13A8-3CCB-3201-6A313435A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08A071-7301-F489-4D90-BDFE31BD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4BCA553-3590-FB24-1E4C-B6B65976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2068-943F-7A4C-BFF2-F151115091AF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48D7A1-3698-C036-E8D8-86A98B3B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9B0C1D8-9A4F-FDF9-7927-24113AF6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17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52C9D5-4653-7376-205C-A4AAB8EC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0A8CC32-2EEB-F96F-BE46-B1F79605B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EA93183-B954-2EAD-6F92-766EA92F4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52FB646-4CB5-8E78-63FB-0F8F93582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BA9861C-5AAF-AC54-BBA7-F6E725811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E83D61B-8BAA-7C80-1C41-4813EE36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952-132C-5245-A772-B37BEA898503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96F7FB0-90A9-1D92-DA3F-57EBCA78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E351BDC-A151-09CA-0ED3-B976D148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6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A6464B-F2A8-C05F-D648-DBAFFA95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9A01040-A636-37AB-053E-D79B8D3C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D54-6892-F94C-B8CE-FD8C93239953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1BCE592-C264-BE3A-59EA-704021A7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DC9DED2-8597-F607-AEBC-A09EC221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2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B8D39C4-9B4C-0B74-7392-53E5D3CD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EF47-4765-9742-94A6-3D924C881F88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21B664B-D694-BD91-B165-2857B4C7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9A79FE-9CA3-F27E-6A25-BB61F041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868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BBB326-E737-ECBA-89D9-54FEC348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2476CFF-5826-9C47-32EF-C52C826B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0C6BE3F-357E-53AD-2DCF-A53F9F1A3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38D6D8F-1D93-FAF8-C0DD-B04A5F2F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8AC-37C6-EB44-B02C-2A73DD074420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5C5C52F-97CF-B40D-60DC-C99D87F5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4552559-9933-4588-1CE0-2B7436CC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0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95B68E-2FC4-28AA-C8CF-B6A88361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86A9E41-38D6-CA1E-FE8A-7222E7F11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20DAA4C-E0FF-60F7-2C4F-A47605E52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0A6272C-8524-AB55-ABEA-4581203F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343E-4BA2-0944-B94A-EE576CAE2564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3DB5696-28AB-47C9-27C0-E04AC80E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3174E67-6109-A2F3-E1C8-B879D403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28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13CC75A-E3CB-DA09-78B6-774A0D46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29CFDC-6F16-090B-2E65-00752E77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BD4C43F-2AF4-FFD8-90C9-EB7429A16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1237-A752-F548-B3CE-5E07B84B6FA9}" type="datetime1">
              <a:rPr kumimoji="1" lang="zh-CN" altLang="en-US" smtClean="0"/>
              <a:t>10/07/24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E7C32A-BF2B-03DB-1545-7415ACD6F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7DD34C2-7464-20B9-A8D1-E51A8B7D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CDC5-F9F2-7545-AE2A-FCDDF54EB0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408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2.png"/><Relationship Id="rId6" Type="http://schemas.openxmlformats.org/officeDocument/2006/relationships/image" Target="../media/image3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6" Type="http://schemas.openxmlformats.org/officeDocument/2006/relationships/image" Target="../media/image1.jpe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70.png"/><Relationship Id="rId6" Type="http://schemas.openxmlformats.org/officeDocument/2006/relationships/image" Target="../media/image54.png"/><Relationship Id="rId7" Type="http://schemas.openxmlformats.org/officeDocument/2006/relationships/image" Target="../media/image18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2.png"/><Relationship Id="rId6" Type="http://schemas.openxmlformats.org/officeDocument/2006/relationships/image" Target="../media/image57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journals.aps.org/prl/abstract/10.1103/PhysRevLett.131.151803" TargetMode="External"/><Relationship Id="rId7" Type="http://schemas.openxmlformats.org/officeDocument/2006/relationships/hyperlink" Target="https://arxiv.org/pdf/2406.03975" TargetMode="Externa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3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6.png"/><Relationship Id="rId6" Type="http://schemas.openxmlformats.org/officeDocument/2006/relationships/image" Target="../media/image58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3.png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rxiv.org/abs/2209.13084" TargetMode="External"/><Relationship Id="rId4" Type="http://schemas.openxmlformats.org/officeDocument/2006/relationships/hyperlink" Target="https://arxiv.org/abs/2308.06230" TargetMode="External"/><Relationship Id="rId5" Type="http://schemas.openxmlformats.org/officeDocument/2006/relationships/hyperlink" Target="https://lss.fnal.gov/archive/2023/slides/fermilab-slides-23-185-ppd.pdf" TargetMode="External"/><Relationship Id="rId6" Type="http://schemas.openxmlformats.org/officeDocument/2006/relationships/hyperlink" Target="https://link.springer.com/article/10.1140/epjc/s2004-01852-y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arxiv.org/abs/2204.13478" TargetMode="External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810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hyperlink" Target="https://arxiv.org/abs/hep-ex/04060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0.png"/><Relationship Id="rId5" Type="http://schemas.openxmlformats.org/officeDocument/2006/relationships/image" Target="../media/image2.png"/><Relationship Id="rId6" Type="http://schemas.openxmlformats.org/officeDocument/2006/relationships/image" Target="../media/image1.jpe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7">
            <a:extLst>
              <a:ext uri="{FF2B5EF4-FFF2-40B4-BE49-F238E27FC236}">
                <a16:creationId xmlns:a16="http://schemas.microsoft.com/office/drawing/2014/main" xmlns="" id="{FD170CE8-BA13-FB2A-54CD-8EBE7424901E}"/>
              </a:ext>
            </a:extLst>
          </p:cNvPr>
          <p:cNvSpPr/>
          <p:nvPr/>
        </p:nvSpPr>
        <p:spPr>
          <a:xfrm>
            <a:off x="487678" y="1505647"/>
            <a:ext cx="11216640" cy="1471295"/>
          </a:xfrm>
          <a:custGeom>
            <a:avLst/>
            <a:gdLst/>
            <a:ahLst/>
            <a:cxnLst/>
            <a:rect l="l" t="t" r="r" b="b"/>
            <a:pathLst>
              <a:path w="11216640" h="1471295">
                <a:moveTo>
                  <a:pt x="10935525" y="0"/>
                </a:moveTo>
                <a:lnTo>
                  <a:pt x="281127" y="0"/>
                </a:lnTo>
                <a:lnTo>
                  <a:pt x="235528" y="3679"/>
                </a:lnTo>
                <a:lnTo>
                  <a:pt x="192271" y="14331"/>
                </a:lnTo>
                <a:lnTo>
                  <a:pt x="151935" y="31377"/>
                </a:lnTo>
                <a:lnTo>
                  <a:pt x="115099" y="54238"/>
                </a:lnTo>
                <a:lnTo>
                  <a:pt x="82342" y="82337"/>
                </a:lnTo>
                <a:lnTo>
                  <a:pt x="54242" y="115093"/>
                </a:lnTo>
                <a:lnTo>
                  <a:pt x="31379" y="151929"/>
                </a:lnTo>
                <a:lnTo>
                  <a:pt x="14332" y="192266"/>
                </a:lnTo>
                <a:lnTo>
                  <a:pt x="3679" y="235524"/>
                </a:lnTo>
                <a:lnTo>
                  <a:pt x="0" y="281127"/>
                </a:lnTo>
                <a:lnTo>
                  <a:pt x="0" y="1190028"/>
                </a:lnTo>
                <a:lnTo>
                  <a:pt x="3679" y="1235626"/>
                </a:lnTo>
                <a:lnTo>
                  <a:pt x="14332" y="1278882"/>
                </a:lnTo>
                <a:lnTo>
                  <a:pt x="31379" y="1319217"/>
                </a:lnTo>
                <a:lnTo>
                  <a:pt x="54242" y="1356051"/>
                </a:lnTo>
                <a:lnTo>
                  <a:pt x="82342" y="1388806"/>
                </a:lnTo>
                <a:lnTo>
                  <a:pt x="115099" y="1416904"/>
                </a:lnTo>
                <a:lnTo>
                  <a:pt x="151935" y="1439765"/>
                </a:lnTo>
                <a:lnTo>
                  <a:pt x="192271" y="1456811"/>
                </a:lnTo>
                <a:lnTo>
                  <a:pt x="235528" y="1467463"/>
                </a:lnTo>
                <a:lnTo>
                  <a:pt x="281127" y="1471142"/>
                </a:lnTo>
                <a:lnTo>
                  <a:pt x="10935525" y="1471142"/>
                </a:lnTo>
                <a:lnTo>
                  <a:pt x="10981124" y="1467463"/>
                </a:lnTo>
                <a:lnTo>
                  <a:pt x="11024380" y="1456811"/>
                </a:lnTo>
                <a:lnTo>
                  <a:pt x="11064714" y="1439765"/>
                </a:lnTo>
                <a:lnTo>
                  <a:pt x="11101549" y="1416904"/>
                </a:lnTo>
                <a:lnTo>
                  <a:pt x="11134304" y="1388806"/>
                </a:lnTo>
                <a:lnTo>
                  <a:pt x="11162401" y="1356051"/>
                </a:lnTo>
                <a:lnTo>
                  <a:pt x="11185262" y="1319217"/>
                </a:lnTo>
                <a:lnTo>
                  <a:pt x="11202308" y="1278882"/>
                </a:lnTo>
                <a:lnTo>
                  <a:pt x="11212960" y="1235626"/>
                </a:lnTo>
                <a:lnTo>
                  <a:pt x="11216640" y="1190028"/>
                </a:lnTo>
                <a:lnTo>
                  <a:pt x="11216640" y="281127"/>
                </a:lnTo>
                <a:lnTo>
                  <a:pt x="11212960" y="235524"/>
                </a:lnTo>
                <a:lnTo>
                  <a:pt x="11202308" y="192266"/>
                </a:lnTo>
                <a:lnTo>
                  <a:pt x="11185262" y="151929"/>
                </a:lnTo>
                <a:lnTo>
                  <a:pt x="11162401" y="115093"/>
                </a:lnTo>
                <a:lnTo>
                  <a:pt x="11134304" y="82337"/>
                </a:lnTo>
                <a:lnTo>
                  <a:pt x="11101549" y="54238"/>
                </a:lnTo>
                <a:lnTo>
                  <a:pt x="11064714" y="31377"/>
                </a:lnTo>
                <a:lnTo>
                  <a:pt x="11024380" y="14331"/>
                </a:lnTo>
                <a:lnTo>
                  <a:pt x="10981124" y="3679"/>
                </a:lnTo>
                <a:lnTo>
                  <a:pt x="10935525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494854" dist="50800" dir="5400000" algn="ctr" rotWithShape="0">
              <a:srgbClr val="000000">
                <a:alpha val="94675"/>
              </a:srgb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AE9555-9130-6BC4-244C-C3E89C3E8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00" y="1719039"/>
            <a:ext cx="11704319" cy="902268"/>
          </a:xfrm>
        </p:spPr>
        <p:txBody>
          <a:bodyPr>
            <a:normAutofit/>
          </a:bodyPr>
          <a:lstStyle/>
          <a:p>
            <a:r>
              <a:rPr kumimoji="1" lang="en-US" altLang="zh-CN" sz="4000" dirty="0">
                <a:solidFill>
                  <a:srgbClr val="9389DB"/>
                </a:solidFill>
                <a:latin typeface="Kefa" panose="02000506000000020004" pitchFamily="2" charset="0"/>
              </a:rPr>
              <a:t>Recent </a:t>
            </a:r>
            <a:r>
              <a:rPr kumimoji="1" lang="el-GR" altLang="zh-CN" sz="4000" dirty="0">
                <a:solidFill>
                  <a:srgbClr val="9389DB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sz="4000" dirty="0">
                <a:solidFill>
                  <a:srgbClr val="9389DB"/>
                </a:solidFill>
                <a:latin typeface="Kefa" panose="02000506000000020004" pitchFamily="2" charset="0"/>
              </a:rPr>
              <a:t> g-2</a:t>
            </a:r>
            <a:r>
              <a:rPr kumimoji="1" lang="el-GR" altLang="zh-CN" sz="4000" dirty="0">
                <a:solidFill>
                  <a:srgbClr val="9389DB"/>
                </a:solidFill>
                <a:latin typeface="Kefa" panose="02000506000000020004" pitchFamily="2" charset="0"/>
              </a:rPr>
              <a:t> </a:t>
            </a:r>
            <a:r>
              <a:rPr kumimoji="1" lang="en-US" altLang="zh-CN" sz="4000" dirty="0">
                <a:solidFill>
                  <a:srgbClr val="9389DB"/>
                </a:solidFill>
                <a:latin typeface="Kefa" panose="02000506000000020004" pitchFamily="2" charset="0"/>
              </a:rPr>
              <a:t>measurement at CMS</a:t>
            </a:r>
            <a:r>
              <a:rPr kumimoji="1" lang="zh-CN" altLang="en-US" sz="4000" baseline="30000" dirty="0">
                <a:solidFill>
                  <a:srgbClr val="9389DB"/>
                </a:solidFill>
                <a:latin typeface="Kefa" panose="02000506000000020004" pitchFamily="2" charset="0"/>
              </a:rPr>
              <a:t> </a:t>
            </a:r>
            <a:endParaRPr kumimoji="1" lang="zh-CN" altLang="en-US" sz="4000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1660E7B-7F25-A9A0-1A53-2E1938CB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591370"/>
            <a:ext cx="9144000" cy="2675378"/>
          </a:xfrm>
        </p:spPr>
        <p:txBody>
          <a:bodyPr>
            <a:normAutofit fontScale="92500" lnSpcReduction="10000"/>
          </a:bodyPr>
          <a:lstStyle/>
          <a:p>
            <a:r>
              <a:rPr lang="en" altLang="zh-CN" sz="2800" dirty="0" err="1">
                <a:latin typeface="ComicSansMS" panose="030F0902030302020204" pitchFamily="66" charset="0"/>
              </a:rPr>
              <a:t>Zongsheng</a:t>
            </a:r>
            <a:r>
              <a:rPr lang="en" altLang="zh-CN" sz="2800" dirty="0">
                <a:latin typeface="ComicSansMS" panose="030F0902030302020204" pitchFamily="66" charset="0"/>
              </a:rPr>
              <a:t> He</a:t>
            </a:r>
            <a:endParaRPr lang="en" altLang="zh-CN" sz="2800" baseline="30000" dirty="0">
              <a:latin typeface="ComicSansMS" panose="030F0902030302020204" pitchFamily="66" charset="0"/>
            </a:endParaRPr>
          </a:p>
          <a:p>
            <a:r>
              <a:rPr lang="en" altLang="zh-CN" sz="2800" dirty="0">
                <a:latin typeface="ComicSansMS" panose="030F0902030302020204" pitchFamily="66" charset="0"/>
              </a:rPr>
              <a:t>Peking University</a:t>
            </a:r>
          </a:p>
          <a:p>
            <a:r>
              <a:rPr lang="en" altLang="zh-CN" sz="2800" dirty="0">
                <a:latin typeface="ComicSansMS" panose="030F0902030302020204" pitchFamily="66" charset="0"/>
              </a:rPr>
              <a:t>on behalf of the CMS Collaboration</a:t>
            </a:r>
          </a:p>
          <a:p>
            <a:r>
              <a:rPr lang="en" altLang="zh-CN" sz="2800" dirty="0">
                <a:latin typeface="ComicSansMS" panose="030F0902030302020204" pitchFamily="66" charset="0"/>
              </a:rPr>
              <a:t> </a:t>
            </a:r>
          </a:p>
          <a:p>
            <a:r>
              <a:rPr lang="en" altLang="zh-CN" sz="2800" dirty="0">
                <a:latin typeface="ComicSansMS" panose="030F0902030302020204" pitchFamily="66" charset="0"/>
              </a:rPr>
              <a:t>PASCOS, 2024, Quy Nhon, Vietnam</a:t>
            </a:r>
          </a:p>
          <a:p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Kefa" panose="02000506000000020004" pitchFamily="2" charset="0"/>
              </a:rPr>
              <a:t>July-10</a:t>
            </a:r>
            <a:r>
              <a:rPr kumimoji="1" lang="en-US" altLang="zh-CN" sz="2800" baseline="30000" dirty="0">
                <a:solidFill>
                  <a:schemeClr val="accent2">
                    <a:lumMod val="75000"/>
                  </a:schemeClr>
                </a:solidFill>
                <a:latin typeface="Kefa" panose="02000506000000020004" pitchFamily="2" charset="0"/>
              </a:rPr>
              <a:t>th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Kefa" panose="02000506000000020004" pitchFamily="2" charset="0"/>
              </a:rPr>
              <a:t>, 2024</a:t>
            </a:r>
            <a:endParaRPr lang="en" altLang="zh-CN" sz="2800" dirty="0">
              <a:latin typeface="ComicSansMS" panose="030F0902030302020204" pitchFamily="66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F4FA1F02-7119-A2DC-CF60-59536D6CC53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FB1EADC6-0082-DD8B-DFAC-A9E5C0287C3D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0FC76E3F-C776-264F-FEBD-B713D1EC23A5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C3AF9BC-869B-E7C8-945E-FE7A9DC9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722" y="6379"/>
            <a:ext cx="778278" cy="781881"/>
          </a:xfrm>
          <a:prstGeom prst="rect">
            <a:avLst/>
          </a:prstGeom>
          <a:effectLst>
            <a:outerShdw blurRad="572204" dist="50800" dir="5400000" sx="74000" sy="74000" algn="ctr" rotWithShape="0">
              <a:srgbClr val="000000">
                <a:alpha val="74509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1018BE-114B-9951-5B32-EE124414B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751809" cy="781881"/>
          </a:xfrm>
          <a:prstGeom prst="rect">
            <a:avLst/>
          </a:prstGeom>
          <a:effectLst>
            <a:outerShdw blurRad="341419" dist="50800" dir="5400000" algn="ctr" rotWithShape="0">
              <a:srgbClr val="000000">
                <a:alpha val="75498"/>
              </a:srgbClr>
            </a:outerShdw>
          </a:effectLst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xmlns="" id="{B3F1159B-CED1-0D27-16B0-7FD38879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CDC5-F9F2-7545-AE2A-FCDDF54EB0D5}" type="slidenum">
              <a:rPr kumimoji="1" lang="zh-CN" altLang="en-US" sz="1600" smtClean="0">
                <a:latin typeface="Comic Sans MS" panose="030F0902030302020204" pitchFamily="66" charset="0"/>
              </a:rPr>
              <a:t>1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1B4483E-1B89-F362-0D25-FEC0B09D0A62}"/>
              </a:ext>
            </a:extLst>
          </p:cNvPr>
          <p:cNvSpPr txBox="1"/>
          <p:nvPr/>
        </p:nvSpPr>
        <p:spPr>
          <a:xfrm>
            <a:off x="183200" y="5942217"/>
            <a:ext cx="428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altLang="zh-CN" dirty="0" err="1">
                <a:effectLst/>
              </a:rPr>
              <a:t>zongsheng.he@cern.ch</a:t>
            </a:r>
            <a:endParaRPr lang="de-CH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549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21275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Systematics</a:t>
              </a: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10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5CD8127-3F31-B744-9E6E-93E256550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270250"/>
            <a:ext cx="1676400" cy="317500"/>
          </a:xfrm>
          <a:prstGeom prst="rect">
            <a:avLst/>
          </a:prstGeom>
        </p:spPr>
      </p:pic>
      <p:pic>
        <p:nvPicPr>
          <p:cNvPr id="4" name="Google Shape;325;p51">
            <a:extLst>
              <a:ext uri="{FF2B5EF4-FFF2-40B4-BE49-F238E27FC236}">
                <a16:creationId xmlns:a16="http://schemas.microsoft.com/office/drawing/2014/main" xmlns="" id="{0FF9C7A6-7810-AFA9-F0B2-6EA5231A84B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579" y="2184125"/>
            <a:ext cx="8531352" cy="405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E776006-D897-6C28-E3AD-20B9F4336E14}"/>
              </a:ext>
            </a:extLst>
          </p:cNvPr>
          <p:cNvSpPr txBox="1"/>
          <p:nvPr/>
        </p:nvSpPr>
        <p:spPr>
          <a:xfrm>
            <a:off x="452406" y="1525051"/>
            <a:ext cx="11287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Kefa" panose="02000506000000020004" pitchFamily="2" charset="0"/>
              </a:rPr>
              <a:t>Main systematic uncertainties sources: trigger, tracking and luminosity</a:t>
            </a:r>
            <a:endParaRPr kumimoji="1" lang="zh-CN" altLang="en-US" sz="2400" dirty="0"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xmlns="" id="{6C20B608-F1C6-5169-128A-0BC9EC634296}"/>
                    </a:ext>
                  </a:extLst>
                </p:cNvPr>
                <p:cNvSpPr txBox="1"/>
                <p:nvPr/>
              </p:nvSpPr>
              <p:spPr>
                <a:xfrm>
                  <a:off x="-9256" y="97303"/>
                  <a:ext cx="88461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First Observation of </a:t>
                  </a:r>
                  <a14:m>
                    <m:oMath xmlns:m="http://schemas.openxmlformats.org/officeDocument/2006/math" xmlns=""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𝛾𝛾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𝜏𝜏</m:t>
                      </m:r>
                    </m:oMath>
                  </a14:m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  in Heavy Ion Collisions </a:t>
                  </a: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C20B608-F1C6-5169-128A-0BC9EC634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56" y="97303"/>
                  <a:ext cx="884614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435" t="-11905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11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5CD8127-3F31-B744-9E6E-93E256550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270250"/>
            <a:ext cx="1676400" cy="31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BF62E204-D73E-84C2-FDA5-340B2C79EA47}"/>
                  </a:ext>
                </a:extLst>
              </p:cNvPr>
              <p:cNvSpPr txBox="1"/>
              <p:nvPr/>
            </p:nvSpPr>
            <p:spPr>
              <a:xfrm>
                <a:off x="0" y="981802"/>
                <a:ext cx="11987684" cy="152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signal significance:14.2</a:t>
                </a:r>
                <a:r>
                  <a:rPr kumimoji="1" lang="el-GR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σ</a:t>
                </a: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(observed),14.5</a:t>
                </a:r>
                <a:r>
                  <a:rPr kumimoji="1" lang="el-GR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σ</a:t>
                </a: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(expected)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>
                    <a:latin typeface="Kefa" panose="02000506000000020004" pitchFamily="2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=4.8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±0.6(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𝑠𝑡𝑎𝑡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)±0.5(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𝑠𝑦𝑠𝑡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zh-CN" sz="2800" b="0" dirty="0">
                  <a:latin typeface="Kefa" panose="02000506000000020004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32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32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kumimoji="1" lang="en-US" altLang="zh-CN" sz="32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32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32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0.001</m:t>
                        </m:r>
                      </m:e>
                      <m:sub>
                        <m:r>
                          <a:rPr kumimoji="1" lang="en-US" altLang="zh-CN" sz="3200" b="0" i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−0.089</m:t>
                        </m:r>
                      </m:sub>
                      <m:sup>
                        <m:r>
                          <a:rPr kumimoji="1" lang="en-US" altLang="zh-CN" sz="3200" b="0" i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+0.055</m:t>
                        </m:r>
                      </m:sup>
                    </m:sSubSup>
                  </m:oMath>
                </a14:m>
                <a:endParaRPr kumimoji="1" lang="en-US" altLang="zh-CN" sz="2800" b="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F62E204-D73E-84C2-FDA5-340B2C79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1802"/>
                <a:ext cx="11987684" cy="1528303"/>
              </a:xfrm>
              <a:prstGeom prst="rect">
                <a:avLst/>
              </a:prstGeom>
              <a:blipFill>
                <a:blip r:embed="rId7"/>
                <a:stretch>
                  <a:fillRect l="-1271" t="-5785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980B612-31AE-A7D1-D520-C22A9B428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8809" y="2026987"/>
            <a:ext cx="5852079" cy="460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60E703A-B9F1-E8B7-49A5-8A4EBFE94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26" y="2697047"/>
            <a:ext cx="4011167" cy="38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7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12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5CD8127-3F31-B744-9E6E-93E256550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70250"/>
            <a:ext cx="1676400" cy="31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39AB219A-C605-1001-D922-6FE84824CDF5}"/>
                  </a:ext>
                </a:extLst>
              </p:cNvPr>
              <p:cNvSpPr txBox="1"/>
              <p:nvPr/>
            </p:nvSpPr>
            <p:spPr>
              <a:xfrm>
                <a:off x="988155" y="881406"/>
                <a:ext cx="11523488" cy="232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zh-CN" sz="48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Measurement in proton-proton collisions at </a:t>
                </a:r>
                <a14:m>
                  <m:oMath xmlns:m="http://schemas.openxmlformats.org/officeDocument/2006/math" xmlns="">
                    <m:rad>
                      <m:radPr>
                        <m:degHide m:val="on"/>
                        <m:ctrlPr>
                          <a:rPr kumimoji="1" lang="en-US" altLang="zh-CN" sz="480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48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48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48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zh-CN" sz="48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=13TeV with integrated luminosity = 138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sz="48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</a:t>
                </a:r>
                <a:endParaRPr kumimoji="1" lang="zh-CN" altLang="en-US" sz="48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9AB219A-C605-1001-D922-6FE84824C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55" y="881406"/>
                <a:ext cx="11523488" cy="2327560"/>
              </a:xfrm>
              <a:prstGeom prst="rect">
                <a:avLst/>
              </a:prstGeom>
              <a:blipFill>
                <a:blip r:embed="rId4"/>
                <a:stretch>
                  <a:fillRect l="-2423" t="-5978" b="-13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6251CC4-5A2B-8F72-5BAF-304A7E3D8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751809" cy="781881"/>
          </a:xfrm>
          <a:prstGeom prst="rect">
            <a:avLst/>
          </a:prstGeom>
          <a:effectLst>
            <a:outerShdw blurRad="341419" dist="50800" dir="5400000" algn="ctr" rotWithShape="0">
              <a:srgbClr val="000000">
                <a:alpha val="75498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8A430FA-F430-1B66-C743-77A71D46B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722" y="6379"/>
            <a:ext cx="778278" cy="781881"/>
          </a:xfrm>
          <a:prstGeom prst="rect">
            <a:avLst/>
          </a:prstGeom>
          <a:effectLst>
            <a:outerShdw blurRad="572204" dist="50800" dir="5400000" sx="74000" sy="74000" algn="ctr" rotWithShape="0">
              <a:srgbClr val="000000">
                <a:alpha val="74509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136F7A5-E91B-37E4-D79C-1184EFE09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167" y="3229394"/>
            <a:ext cx="4090416" cy="29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2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155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Analysis Overview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13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4FEE151-9AC7-E968-D8DF-0134F6CA5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621814"/>
            <a:ext cx="1790700" cy="6985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xmlns="" id="{7FFE3F60-2378-4DFA-2DB4-CAAA3F0F0FF5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4663196C-4B66-68D9-E197-ED06194F2BF9}"/>
                  </a:ext>
                </a:extLst>
              </p:cNvPr>
              <p:cNvSpPr txBox="1"/>
              <p:nvPr/>
            </p:nvSpPr>
            <p:spPr>
              <a:xfrm>
                <a:off x="123410" y="750628"/>
                <a:ext cx="116926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50000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C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ombine 4 </a:t>
                </a:r>
                <a:r>
                  <a:rPr kumimoji="1" lang="el-GR" altLang="zh-CN" sz="2400" dirty="0" err="1">
                    <a:solidFill>
                      <a:schemeClr val="tx1"/>
                    </a:solidFill>
                    <a:latin typeface="Kefa" panose="02000506000000020004" pitchFamily="2" charset="0"/>
                  </a:rPr>
                  <a:t>ττ</a:t>
                </a:r>
                <a:r>
                  <a:rPr kumimoji="1" lang="el-GR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final states: </a:t>
                </a:r>
                <a14:m>
                  <m:oMath xmlns:m="http://schemas.openxmlformats.org/officeDocument/2006/math" xmlns=""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en-US" altLang="zh-CN" sz="2400" b="1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63196C-4B66-68D9-E197-ED06194F2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0" y="750628"/>
                <a:ext cx="11692685" cy="461665"/>
              </a:xfrm>
              <a:prstGeom prst="rect">
                <a:avLst/>
              </a:prstGeom>
              <a:blipFill>
                <a:blip r:embed="rId6"/>
                <a:stretch>
                  <a:fillRect l="-759" t="-13514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C79A84-2082-8881-99B5-585FA1DB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43" y="1537869"/>
            <a:ext cx="9832608" cy="43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155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Analysis Overview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14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4FEE151-9AC7-E968-D8DF-0134F6CA5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621814"/>
            <a:ext cx="1790700" cy="6985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xmlns="" id="{7FFE3F60-2378-4DFA-2DB4-CAAA3F0F0FF5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4663196C-4B66-68D9-E197-ED06194F2BF9}"/>
                  </a:ext>
                </a:extLst>
              </p:cNvPr>
              <p:cNvSpPr txBox="1"/>
              <p:nvPr/>
            </p:nvSpPr>
            <p:spPr>
              <a:xfrm>
                <a:off x="123410" y="750628"/>
                <a:ext cx="11692685" cy="5432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b="1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A</a:t>
                </a:r>
                <a:r>
                  <a:rPr kumimoji="1" lang="en-US" altLang="zh-CN" sz="2400" b="1" dirty="0" err="1">
                    <a:solidFill>
                      <a:srgbClr val="9389DB"/>
                    </a:solidFill>
                    <a:latin typeface="Kefa" panose="02000506000000020004" pitchFamily="2" charset="0"/>
                  </a:rPr>
                  <a:t>coplanarity</a:t>
                </a:r>
                <a:r>
                  <a:rPr kumimoji="1" lang="en-US" altLang="zh-CN" sz="2400" b="1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A = </a:t>
                </a:r>
                <a14:m>
                  <m:oMath xmlns:m="http://schemas.openxmlformats.org/officeDocument/2006/math" xmlns="">
                    <m:r>
                      <a:rPr kumimoji="1" lang="en-US" altLang="zh-CN" sz="2400" b="1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400" b="1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1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400" b="1" i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𝚫𝚽</m:t>
                        </m:r>
                        <m:r>
                          <a:rPr kumimoji="1" lang="en-US" altLang="zh-CN" sz="2400" b="1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kumimoji="1" lang="en-US" altLang="zh-CN" sz="2400" b="1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kumimoji="1" lang="en-US" altLang="zh-CN" sz="2400" b="1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sz="2400" b="1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zh-CN" sz="2400" b="1" dirty="0">
                  <a:latin typeface="Kefa" panose="02000506000000020004" pitchFamily="2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E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xclusive selec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tion of SR:</a:t>
                </a: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opposite sign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A&lt;0.015</a:t>
                </a: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𝑡𝑟𝑎𝑐𝑘𝑠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in the 0.1 cm width window of the di-</a:t>
                </a:r>
                <a:r>
                  <a:rPr kumimoji="1" lang="el-GR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vertex (</a:t>
                </a:r>
                <a:r>
                  <a:rPr kumimoji="1" lang="en-US" altLang="zh-CN" sz="2400" dirty="0" err="1">
                    <a:solidFill>
                      <a:schemeClr val="tx1"/>
                    </a:solidFill>
                    <a:latin typeface="Kefa" panose="02000506000000020004" pitchFamily="2" charset="0"/>
                  </a:rPr>
                  <a:t>N</a:t>
                </a:r>
                <a:r>
                  <a:rPr kumimoji="1" lang="en-US" altLang="zh-CN" sz="2400" baseline="-25000" dirty="0" err="1">
                    <a:solidFill>
                      <a:schemeClr val="tx1"/>
                    </a:solidFill>
                    <a:latin typeface="Kefa" panose="02000506000000020004" pitchFamily="2" charset="0"/>
                  </a:rPr>
                  <a:t>tracks</a:t>
                </a:r>
                <a:r>
                  <a:rPr kumimoji="1" lang="en-US" altLang="zh-CN" sz="2400" dirty="0" err="1">
                    <a:latin typeface="Kefa" panose="02000506000000020004" pitchFamily="2" charset="0"/>
                  </a:rPr>
                  <a:t>:number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of extra charged tracks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)</a:t>
                </a:r>
                <a:endParaRPr kumimoji="1" lang="en-US" altLang="zh-CN" sz="24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U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se </a:t>
                </a:r>
                <a:r>
                  <a:rPr kumimoji="1" lang="el-GR" altLang="zh-CN" sz="2400" dirty="0" err="1">
                    <a:solidFill>
                      <a:srgbClr val="9389DB"/>
                    </a:solidFill>
                    <a:latin typeface="Kefa" panose="02000506000000020004" pitchFamily="2" charset="0"/>
                  </a:rPr>
                  <a:t>μμ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events(</a:t>
                </a:r>
                <a14:m>
                  <m:oMath xmlns:m="http://schemas.openxmlformats.org/officeDocument/2006/math" xmlns="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𝜇𝜇</m:t>
                    </m:r>
                    <m: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) to measure corrections to simulations</a:t>
                </a: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 err="1">
                    <a:latin typeface="Kefa" panose="02000506000000020004" pitchFamily="2" charset="0"/>
                  </a:rPr>
                  <a:t>acoplanarity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correction</a:t>
                </a:r>
                <a:endParaRPr kumimoji="1" lang="en-US" altLang="zh-CN" sz="2400" dirty="0">
                  <a:solidFill>
                    <a:schemeClr val="tx1"/>
                  </a:solidFill>
                  <a:latin typeface="Kefa" panose="02000506000000020004" pitchFamily="2" charset="0"/>
                </a:endParaRP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p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ileup track multiplicity correction</a:t>
                </a: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hard scattering track multiplicity correction</a:t>
                </a:r>
              </a:p>
              <a:p>
                <a:pPr marL="742950" lvl="1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photon-induced elastic process simulation correction to include dissociative components</a:t>
                </a: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simulated backgrounds: Drell-Yan, Di-boson, Top quark</a:t>
                </a: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data-driven method to estimate QCD and </a:t>
                </a:r>
                <a:r>
                  <a:rPr kumimoji="1" lang="en-US" altLang="zh-CN" sz="2400" dirty="0" err="1">
                    <a:latin typeface="Kefa" panose="02000506000000020004" pitchFamily="2" charset="0"/>
                  </a:rPr>
                  <a:t>W+jets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background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63196C-4B66-68D9-E197-ED06194F2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0" y="750628"/>
                <a:ext cx="11692685" cy="5432641"/>
              </a:xfrm>
              <a:prstGeom prst="rect">
                <a:avLst/>
              </a:prstGeom>
              <a:blipFill>
                <a:blip r:embed="rId6"/>
                <a:stretch>
                  <a:fillRect b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6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9078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Pileup/Hard Scattering Track Multiplicity Correction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15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8ADE01-3079-6D78-7C01-8F49F7998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521" y="2965837"/>
            <a:ext cx="4068317" cy="36674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C80F327-405D-04DE-E5E8-261AFC43F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6736" y="841199"/>
            <a:ext cx="5590479" cy="16227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6135604-12B5-EF7C-F4EE-2A4BEF33FE6C}"/>
              </a:ext>
            </a:extLst>
          </p:cNvPr>
          <p:cNvSpPr txBox="1"/>
          <p:nvPr/>
        </p:nvSpPr>
        <p:spPr>
          <a:xfrm>
            <a:off x="176729" y="2291962"/>
            <a:ext cx="547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Kefa" panose="02000506000000020004" pitchFamily="2" charset="0"/>
              </a:rPr>
              <a:t>windows far from the di-</a:t>
            </a:r>
            <a:r>
              <a:rPr kumimoji="1" lang="el-GR" altLang="zh-CN" sz="2400" dirty="0">
                <a:latin typeface="Kefa" panose="02000506000000020004" pitchFamily="2" charset="0"/>
              </a:rPr>
              <a:t>μ</a:t>
            </a:r>
            <a:r>
              <a:rPr kumimoji="1" lang="en-US" altLang="zh-CN" sz="2400" dirty="0">
                <a:latin typeface="Kefa" panose="02000506000000020004" pitchFamily="2" charset="0"/>
              </a:rPr>
              <a:t> vertex to discard the tracks from the hard scattering interactions</a:t>
            </a:r>
            <a:endParaRPr kumimoji="1" lang="zh-CN" altLang="en-US" sz="2400" dirty="0">
              <a:latin typeface="Kefa" panose="02000506000000020004" pitchFamily="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A63EBBAC-BA85-562A-F3CC-75684D5DE71F}"/>
              </a:ext>
            </a:extLst>
          </p:cNvPr>
          <p:cNvSpPr txBox="1"/>
          <p:nvPr/>
        </p:nvSpPr>
        <p:spPr>
          <a:xfrm>
            <a:off x="5967504" y="2291962"/>
            <a:ext cx="6368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Kefa" panose="02000506000000020004" pitchFamily="2" charset="0"/>
              </a:rPr>
              <a:t>0.1 cm width window around the </a:t>
            </a:r>
            <a:r>
              <a:rPr kumimoji="1" lang="el-GR" altLang="zh-CN" sz="2400" dirty="0" err="1">
                <a:latin typeface="Kefa" panose="02000506000000020004" pitchFamily="2" charset="0"/>
              </a:rPr>
              <a:t>μμ</a:t>
            </a:r>
            <a:r>
              <a:rPr kumimoji="1" lang="en-US" altLang="zh-CN" sz="2400" dirty="0">
                <a:latin typeface="Kefa" panose="02000506000000020004" pitchFamily="2" charset="0"/>
              </a:rPr>
              <a:t> vertex to correct hard scattering track multiplicity</a:t>
            </a:r>
            <a:endParaRPr kumimoji="1" lang="zh-CN" altLang="en-US" sz="2400" dirty="0">
              <a:latin typeface="Kefa" panose="02000506000000020004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755552-2E7F-1CDE-CB5A-E29132DD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8" y="3468892"/>
            <a:ext cx="3328351" cy="30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8847C37-60C4-DB01-3BEC-4378F9D04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5836" y="948547"/>
            <a:ext cx="1535370" cy="1407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3B3DFED8-C30D-DFD1-7CB3-8BA841B5ECC5}"/>
                  </a:ext>
                </a:extLst>
              </p:cNvPr>
              <p:cNvSpPr txBox="1"/>
              <p:nvPr/>
            </p:nvSpPr>
            <p:spPr>
              <a:xfrm>
                <a:off x="8033003" y="1466682"/>
                <a:ext cx="2967644" cy="38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𝑃𝑈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𝑡𝑟𝑎𝑐𝑘𝑠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3DFED8-C30D-DFD1-7CB3-8BA841B5E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03" y="1466682"/>
                <a:ext cx="2967644" cy="3838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30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1984E23-14F4-BC1E-2D18-7126EBFE8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"/>
          <a:stretch/>
        </p:blipFill>
        <p:spPr>
          <a:xfrm>
            <a:off x="7458219" y="943239"/>
            <a:ext cx="4656663" cy="540714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6099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Comic Sans MS" panose="030F0902030302020204" pitchFamily="66" charset="0"/>
                </a:rPr>
                <a:t>Photon-induced Process Correction 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16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ACD7149-8402-F913-9B71-B0891436A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8" y="1218946"/>
            <a:ext cx="1927952" cy="12818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BC7AC7-FCC8-7E61-D7C1-555E2B1DD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816" y="1062451"/>
            <a:ext cx="1991600" cy="14383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5B3A7C7-B161-2434-951D-F2E8E7BFC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416" y="943240"/>
            <a:ext cx="2196258" cy="17036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C257052-21D3-6188-BEC2-9DF27A4E6F85}"/>
              </a:ext>
            </a:extLst>
          </p:cNvPr>
          <p:cNvSpPr txBox="1"/>
          <p:nvPr/>
        </p:nvSpPr>
        <p:spPr>
          <a:xfrm>
            <a:off x="539826" y="2666842"/>
            <a:ext cx="10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elastic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F17C824-59B3-1F53-2AE4-686E9B261140}"/>
              </a:ext>
            </a:extLst>
          </p:cNvPr>
          <p:cNvSpPr txBox="1"/>
          <p:nvPr/>
        </p:nvSpPr>
        <p:spPr>
          <a:xfrm>
            <a:off x="2098816" y="2635041"/>
            <a:ext cx="1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semi-dissociative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0CFEAE8-FF53-5514-E356-CFAAC5D96050}"/>
              </a:ext>
            </a:extLst>
          </p:cNvPr>
          <p:cNvSpPr txBox="1"/>
          <p:nvPr/>
        </p:nvSpPr>
        <p:spPr>
          <a:xfrm>
            <a:off x="4090416" y="2620040"/>
            <a:ext cx="1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fully-dissociative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8DE4FB8A-74BE-520E-9A5F-0A8EBBA91123}"/>
                  </a:ext>
                </a:extLst>
              </p:cNvPr>
              <p:cNvSpPr txBox="1"/>
              <p:nvPr/>
            </p:nvSpPr>
            <p:spPr>
              <a:xfrm>
                <a:off x="45094" y="3816489"/>
                <a:ext cx="7149947" cy="213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Kefa" panose="02000506000000020004" pitchFamily="2" charset="0"/>
                  </a:rPr>
                  <a:t>scaling factor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𝑒𝑙𝑎𝑠𝑡𝑖𝑐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𝑠𝑒𝑚𝑖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𝑑𝑖𝑠𝑠𝑜𝑐𝑖𝑎𝑡𝑖𝑣𝑒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𝑓𝑢𝑙𝑙𝑦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𝑑𝑖𝑠𝑠𝑜𝑐𝑖𝑎𝑡𝑖𝑣𝑒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𝑒𝑙𝑎𝑠𝑡𝑖𝑐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kumimoji="1" lang="en-US" altLang="zh-CN" dirty="0">
                  <a:latin typeface="Kefa" panose="02000506000000020004" pitchFamily="2" charset="0"/>
                </a:endParaRPr>
              </a:p>
              <a:p>
                <a:endParaRPr kumimoji="1" lang="en-US" altLang="zh-CN" dirty="0">
                  <a:latin typeface="Kefa" panose="02000506000000020004" pitchFamily="2" charset="0"/>
                </a:endParaRPr>
              </a:p>
              <a:p>
                <a:r>
                  <a:rPr kumimoji="1" lang="en-US" altLang="zh-CN" dirty="0">
                    <a:latin typeface="Kefa" panose="02000506000000020004" pitchFamily="2" charset="0"/>
                  </a:rPr>
                  <a:t>scaling factor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𝑖𝑛𝑐𝑙𝑢𝑠𝑖𝑣𝑒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𝑏𝑎𝑐𝑘𝑔𝑟𝑜𝑢𝑛𝑑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𝛾𝛾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en-US" altLang="zh-CN" dirty="0">
                  <a:latin typeface="Kefa" panose="02000506000000020004" pitchFamily="2" charset="0"/>
                </a:endParaRPr>
              </a:p>
              <a:p>
                <a:endParaRPr kumimoji="1" lang="en-US" altLang="zh-CN" dirty="0">
                  <a:latin typeface="Kefa" panose="02000506000000020004" pitchFamily="2" charset="0"/>
                </a:endParaRPr>
              </a:p>
              <a:p>
                <a:r>
                  <a:rPr kumimoji="1" lang="en-US" altLang="zh-CN" dirty="0">
                    <a:latin typeface="Kefa" panose="02000506000000020004" pitchFamily="2" charset="0"/>
                  </a:rPr>
                  <a:t>applied to </a:t>
                </a:r>
                <a14:m>
                  <m:oMath xmlns:m="http://schemas.openxmlformats.org/officeDocument/2006/math" xmlns="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𝜇𝜇</m:t>
                    </m:r>
                    <m:r>
                      <m:rPr>
                        <m:lit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𝜏𝜏</m:t>
                    </m:r>
                    <m:r>
                      <m:rPr>
                        <m:lit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𝑊𝑊</m:t>
                    </m:r>
                  </m:oMath>
                </a14:m>
                <a:r>
                  <a:rPr kumimoji="1" lang="en-US" altLang="zh-CN" dirty="0">
                    <a:latin typeface="Kefa" panose="02000506000000020004" pitchFamily="2" charset="0"/>
                  </a:rPr>
                  <a:t> in the signal region</a:t>
                </a:r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DE4FB8A-74BE-520E-9A5F-0A8EBBA91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" y="3816489"/>
                <a:ext cx="7149947" cy="2135136"/>
              </a:xfrm>
              <a:prstGeom prst="rect">
                <a:avLst/>
              </a:prstGeom>
              <a:blipFill>
                <a:blip r:embed="rId9"/>
                <a:stretch>
                  <a:fillRect l="-709" b="-3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63283B6-BACD-5A51-8F86-7BF25B17E949}"/>
              </a:ext>
            </a:extLst>
          </p:cNvPr>
          <p:cNvSpPr txBox="1"/>
          <p:nvPr/>
        </p:nvSpPr>
        <p:spPr>
          <a:xfrm>
            <a:off x="-9256" y="3363376"/>
            <a:ext cx="185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9389DB"/>
                </a:solidFill>
                <a:latin typeface="Kefa" panose="02000506000000020004" pitchFamily="2" charset="0"/>
              </a:rPr>
              <a:t>gammaUPC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xmlns="" id="{02BA4A66-B325-5AFE-54C1-A62817D175AC}"/>
              </a:ext>
            </a:extLst>
          </p:cNvPr>
          <p:cNvCxnSpPr/>
          <p:nvPr/>
        </p:nvCxnSpPr>
        <p:spPr>
          <a:xfrm flipV="1">
            <a:off x="722613" y="2963557"/>
            <a:ext cx="216078" cy="425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3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7667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Leading Systematics on the signal significance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17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655148D-4EED-C246-B788-646C78860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7" y="954256"/>
            <a:ext cx="5122406" cy="54131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C1527E-46E3-B573-9A9D-F34D4EC28378}"/>
              </a:ext>
            </a:extLst>
          </p:cNvPr>
          <p:cNvSpPr txBox="1"/>
          <p:nvPr/>
        </p:nvSpPr>
        <p:spPr>
          <a:xfrm>
            <a:off x="6319025" y="2459334"/>
            <a:ext cx="587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shape uncertainty of the elastic rescaling: the difference between the flat factor and the linear factor </a:t>
            </a:r>
            <a:endParaRPr kumimoji="1" lang="zh-CN" altLang="en-US" dirty="0">
              <a:solidFill>
                <a:srgbClr val="FF0000"/>
              </a:solidFill>
              <a:latin typeface="Kefa" panose="02000506000000020004" pitchFamily="2" charset="0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xmlns="" id="{7698F45E-B5E6-F352-83AE-6556807900B2}"/>
              </a:ext>
            </a:extLst>
          </p:cNvPr>
          <p:cNvCxnSpPr>
            <a:cxnSpLocks/>
          </p:cNvCxnSpPr>
          <p:nvPr/>
        </p:nvCxnSpPr>
        <p:spPr>
          <a:xfrm flipH="1" flipV="1">
            <a:off x="5112689" y="1895110"/>
            <a:ext cx="1206336" cy="805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5745F6CA-8D0F-3C3A-9426-F48723884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895" y="3908680"/>
            <a:ext cx="5534961" cy="1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9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xmlns="" id="{6C20B608-F1C6-5169-128A-0BC9EC634296}"/>
                    </a:ext>
                  </a:extLst>
                </p:cNvPr>
                <p:cNvSpPr txBox="1"/>
                <p:nvPr/>
              </p:nvSpPr>
              <p:spPr>
                <a:xfrm>
                  <a:off x="-9256" y="97303"/>
                  <a:ext cx="73168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First</a:t>
                  </a:r>
                  <a:r>
                    <a:rPr kumimoji="1" lang="zh-CN" altLang="en-US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 </a:t>
                  </a:r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Observation of </a:t>
                  </a:r>
                  <a14:m>
                    <m:oMath xmlns:m="http://schemas.openxmlformats.org/officeDocument/2006/math" xmlns=""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𝛾𝛾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𝜏𝜏</m:t>
                      </m:r>
                    </m:oMath>
                  </a14:m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 in pp collisions </a:t>
                  </a:r>
                  <a:endParaRPr kumimoji="1" lang="zh-CN" altLang="en-US" sz="2800" dirty="0">
                    <a:solidFill>
                      <a:srgbClr val="9389DB"/>
                    </a:solidFill>
                    <a:latin typeface="Kefa" panose="02000506000000020004" pitchFamily="2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C20B608-F1C6-5169-128A-0BC9EC634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56" y="97303"/>
                  <a:ext cx="7316875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733" t="-11905" r="-693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18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xmlns="" id="{762D5BCD-D86E-C4E0-B0C6-E8F9FEE7CB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084946"/>
                  </p:ext>
                </p:extLst>
              </p:nvPr>
            </p:nvGraphicFramePr>
            <p:xfrm>
              <a:off x="5679936" y="3273521"/>
              <a:ext cx="5371116" cy="2249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0372">
                      <a:extLst>
                        <a:ext uri="{9D8B030D-6E8A-4147-A177-3AD203B41FA5}">
                          <a16:colId xmlns:a16="http://schemas.microsoft.com/office/drawing/2014/main" xmlns="" val="3079000257"/>
                        </a:ext>
                      </a:extLst>
                    </a:gridCol>
                    <a:gridCol w="1790372">
                      <a:extLst>
                        <a:ext uri="{9D8B030D-6E8A-4147-A177-3AD203B41FA5}">
                          <a16:colId xmlns:a16="http://schemas.microsoft.com/office/drawing/2014/main" xmlns="" val="2528674356"/>
                        </a:ext>
                      </a:extLst>
                    </a:gridCol>
                    <a:gridCol w="1790372">
                      <a:extLst>
                        <a:ext uri="{9D8B030D-6E8A-4147-A177-3AD203B41FA5}">
                          <a16:colId xmlns:a16="http://schemas.microsoft.com/office/drawing/2014/main" xmlns="" val="1064844849"/>
                        </a:ext>
                      </a:extLst>
                    </a:gridCol>
                  </a:tblGrid>
                  <a:tr h="342094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Observed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Expected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087525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2.3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3.2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85578980"/>
                      </a:ext>
                    </a:extLst>
                  </a:tr>
                  <a:tr h="342094">
                    <a:tc>
                      <a:txBody>
                        <a:bodyPr/>
                        <a:lstStyle/>
                        <a:p>
                          <a14:m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12133437"/>
                      </a:ext>
                    </a:extLst>
                  </a:tr>
                  <a:tr h="342094">
                    <a:tc>
                      <a:txBody>
                        <a:bodyPr/>
                        <a:lstStyle/>
                        <a:p>
                          <a14:m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3.9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95893539"/>
                      </a:ext>
                    </a:extLst>
                  </a:tr>
                  <a:tr h="342094">
                    <a:tc>
                      <a:txBody>
                        <a:bodyPr/>
                        <a:lstStyle/>
                        <a:p>
                          <a14:m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3.4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3.9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34284144"/>
                      </a:ext>
                    </a:extLst>
                  </a:tr>
                  <a:tr h="420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Combined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5.3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6.5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47690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762D5BCD-D86E-C4E0-B0C6-E8F9FEE7CB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084946"/>
                  </p:ext>
                </p:extLst>
              </p:nvPr>
            </p:nvGraphicFramePr>
            <p:xfrm>
              <a:off x="5679936" y="3273521"/>
              <a:ext cx="5371116" cy="2249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0372">
                      <a:extLst>
                        <a:ext uri="{9D8B030D-6E8A-4147-A177-3AD203B41FA5}">
                          <a16:colId xmlns:a16="http://schemas.microsoft.com/office/drawing/2014/main" val="3079000257"/>
                        </a:ext>
                      </a:extLst>
                    </a:gridCol>
                    <a:gridCol w="1790372">
                      <a:extLst>
                        <a:ext uri="{9D8B030D-6E8A-4147-A177-3AD203B41FA5}">
                          <a16:colId xmlns:a16="http://schemas.microsoft.com/office/drawing/2014/main" val="2528674356"/>
                        </a:ext>
                      </a:extLst>
                    </a:gridCol>
                    <a:gridCol w="1790372">
                      <a:extLst>
                        <a:ext uri="{9D8B030D-6E8A-4147-A177-3AD203B41FA5}">
                          <a16:colId xmlns:a16="http://schemas.microsoft.com/office/drawing/2014/main" val="10648448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Observed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Expected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87525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709" t="-106897" r="-202128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2.3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3.2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55789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709" t="-206897" r="-202128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1334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709" t="-306897" r="-202128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3.9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58935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709" t="-406897" r="-202128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3.4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3.9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284144"/>
                      </a:ext>
                    </a:extLst>
                  </a:tr>
                  <a:tr h="420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Combined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5.3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6.5</a:t>
                          </a:r>
                          <a:r>
                            <a:rPr lang="el-GR" altLang="zh-CN" dirty="0"/>
                            <a:t>σ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7690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4F30366-E8C2-5FE8-B57C-1F1FADF2493A}"/>
              </a:ext>
            </a:extLst>
          </p:cNvPr>
          <p:cNvSpPr txBox="1"/>
          <p:nvPr/>
        </p:nvSpPr>
        <p:spPr>
          <a:xfrm>
            <a:off x="2794324" y="978988"/>
            <a:ext cx="577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0000"/>
            </a:pPr>
            <a:r>
              <a:rPr kumimoji="1" lang="en-US" altLang="zh-CN" sz="3200" dirty="0">
                <a:solidFill>
                  <a:srgbClr val="9389DB"/>
                </a:solidFill>
                <a:latin typeface="Kefa" panose="02000506000000020004" pitchFamily="2" charset="0"/>
              </a:rPr>
              <a:t>5.3</a:t>
            </a:r>
            <a:r>
              <a:rPr kumimoji="1" lang="el-GR" altLang="zh-CN" sz="3200" dirty="0">
                <a:solidFill>
                  <a:srgbClr val="9389DB"/>
                </a:solidFill>
                <a:latin typeface="Kefa" panose="02000506000000020004" pitchFamily="2" charset="0"/>
              </a:rPr>
              <a:t>σ</a:t>
            </a:r>
            <a:r>
              <a:rPr kumimoji="1" lang="zh-CN" altLang="en-US" sz="3200" dirty="0">
                <a:solidFill>
                  <a:srgbClr val="9389DB"/>
                </a:solidFill>
                <a:latin typeface="Kefa" panose="02000506000000020004" pitchFamily="2" charset="0"/>
              </a:rPr>
              <a:t> </a:t>
            </a:r>
            <a:r>
              <a:rPr kumimoji="1" lang="en-US" altLang="zh-CN" sz="3200" dirty="0">
                <a:solidFill>
                  <a:srgbClr val="9389DB"/>
                </a:solidFill>
                <a:latin typeface="Kefa" panose="02000506000000020004" pitchFamily="2" charset="0"/>
              </a:rPr>
              <a:t>observed, 6.5</a:t>
            </a:r>
            <a:r>
              <a:rPr kumimoji="1" lang="el-GR" altLang="zh-CN" sz="3200" dirty="0">
                <a:solidFill>
                  <a:srgbClr val="9389DB"/>
                </a:solidFill>
                <a:latin typeface="Kefa" panose="02000506000000020004" pitchFamily="2" charset="0"/>
              </a:rPr>
              <a:t>σ</a:t>
            </a:r>
            <a:r>
              <a:rPr kumimoji="1" lang="en-US" altLang="zh-CN" sz="3200" dirty="0">
                <a:solidFill>
                  <a:srgbClr val="9389DB"/>
                </a:solidFill>
                <a:latin typeface="Kefa" panose="02000506000000020004" pitchFamily="2" charset="0"/>
              </a:rPr>
              <a:t> expected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B1B52730-286E-AF05-1E7B-EB9EF5A0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8" y="2705972"/>
            <a:ext cx="3943847" cy="38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EB4A2647-D4C8-8791-72B2-B2BF18483E3E}"/>
                  </a:ext>
                </a:extLst>
              </p:cNvPr>
              <p:cNvSpPr txBox="1"/>
              <p:nvPr/>
            </p:nvSpPr>
            <p:spPr>
              <a:xfrm>
                <a:off x="273982" y="1691577"/>
                <a:ext cx="114059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50000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based on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𝑣𝑖𝑠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Kefa" panose="02000506000000020004" pitchFamily="2" charset="0"/>
                  </a:rPr>
                  <a:t> distribution for 4 final states with </a:t>
                </a:r>
                <a:r>
                  <a:rPr kumimoji="1" lang="en-US" altLang="zh-CN" sz="2400" dirty="0" err="1">
                    <a:latin typeface="Kefa" panose="02000506000000020004" pitchFamily="2" charset="0"/>
                  </a:rPr>
                  <a:t>nTrk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=0,1 with respect to </a:t>
                </a:r>
                <a:r>
                  <a:rPr kumimoji="1" lang="en-US" altLang="zh-CN" sz="2400" dirty="0" err="1">
                    <a:latin typeface="Kefa" panose="02000506000000020004" pitchFamily="2" charset="0"/>
                  </a:rPr>
                  <a:t>gammaUPC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elastic prediction rescaled by our data-driven correction</a:t>
                </a:r>
              </a:p>
              <a:p>
                <a:pPr>
                  <a:buSzPct val="50000"/>
                </a:pPr>
                <a:endParaRPr kumimoji="1" lang="en-US" altLang="zh-CN" sz="320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4A2647-D4C8-8791-72B2-B2BF1848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2" y="1691577"/>
                <a:ext cx="11405954" cy="1323439"/>
              </a:xfrm>
              <a:prstGeom prst="rect">
                <a:avLst/>
              </a:prstGeom>
              <a:blipFill>
                <a:blip r:embed="rId8"/>
                <a:stretch>
                  <a:fillRect l="-890" t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47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27703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Constraint on a</a:t>
              </a:r>
              <a:r>
                <a:rPr kumimoji="1" lang="el-GR" altLang="zh-CN" sz="2800" baseline="-25000" dirty="0">
                  <a:solidFill>
                    <a:srgbClr val="9389DB"/>
                  </a:solidFill>
                  <a:latin typeface="Kefa" panose="02000506000000020004" pitchFamily="2" charset="0"/>
                </a:rPr>
                <a:t>τ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19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E08528A-1911-D4E3-D10B-EFADA540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000"/>
            <a:ext cx="4320000" cy="35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xmlns="" id="{C06ECD24-4058-AC81-3985-6B1518E5A8E2}"/>
              </a:ext>
            </a:extLst>
          </p:cNvPr>
          <p:cNvCxnSpPr/>
          <p:nvPr/>
        </p:nvCxnSpPr>
        <p:spPr>
          <a:xfrm flipV="1">
            <a:off x="1972019" y="2969362"/>
            <a:ext cx="0" cy="15643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0955D88-B9AF-6CA5-73A2-690836A59FC8}"/>
              </a:ext>
            </a:extLst>
          </p:cNvPr>
          <p:cNvSpPr txBox="1"/>
          <p:nvPr/>
        </p:nvSpPr>
        <p:spPr>
          <a:xfrm>
            <a:off x="571667" y="5325637"/>
            <a:ext cx="80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2D050"/>
                </a:solidFill>
                <a:latin typeface="Kefa" panose="02000506000000020004" pitchFamily="2" charset="0"/>
              </a:rPr>
              <a:t>Dirac</a:t>
            </a:r>
          </a:p>
          <a:p>
            <a:r>
              <a:rPr kumimoji="1" lang="en-US" altLang="zh-CN" dirty="0">
                <a:solidFill>
                  <a:srgbClr val="92D050"/>
                </a:solidFill>
                <a:latin typeface="Kefa" panose="02000506000000020004" pitchFamily="2" charset="0"/>
              </a:rPr>
              <a:t>a</a:t>
            </a:r>
            <a:r>
              <a:rPr kumimoji="1" lang="el-GR" altLang="zh-CN" baseline="-25000" dirty="0">
                <a:solidFill>
                  <a:srgbClr val="92D050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dirty="0">
                <a:solidFill>
                  <a:srgbClr val="92D050"/>
                </a:solidFill>
                <a:latin typeface="Kefa" panose="02000506000000020004" pitchFamily="2" charset="0"/>
              </a:rPr>
              <a:t>=0</a:t>
            </a:r>
            <a:endParaRPr kumimoji="1" lang="zh-CN" altLang="en-US" dirty="0">
              <a:solidFill>
                <a:srgbClr val="92D050"/>
              </a:solidFill>
              <a:latin typeface="Kefa" panose="02000506000000020004" pitchFamily="2" charset="0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xmlns="" id="{3CCBFFA8-1BEF-2594-20D1-9BEA5720D7A5}"/>
              </a:ext>
            </a:extLst>
          </p:cNvPr>
          <p:cNvCxnSpPr>
            <a:cxnSpLocks/>
          </p:cNvCxnSpPr>
          <p:nvPr/>
        </p:nvCxnSpPr>
        <p:spPr>
          <a:xfrm flipV="1">
            <a:off x="973783" y="4533757"/>
            <a:ext cx="998236" cy="8402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AF52AB6-95C7-26CC-5926-8B7C36AD414F}"/>
              </a:ext>
            </a:extLst>
          </p:cNvPr>
          <p:cNvSpPr txBox="1"/>
          <p:nvPr/>
        </p:nvSpPr>
        <p:spPr>
          <a:xfrm>
            <a:off x="1485184" y="5373977"/>
            <a:ext cx="177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2060"/>
                </a:solidFill>
                <a:latin typeface="Kefa" panose="02000506000000020004" pitchFamily="2" charset="0"/>
              </a:rPr>
              <a:t>Schwinger</a:t>
            </a:r>
          </a:p>
          <a:p>
            <a:r>
              <a:rPr kumimoji="1" lang="en-US" altLang="zh-CN" dirty="0">
                <a:solidFill>
                  <a:srgbClr val="002060"/>
                </a:solidFill>
                <a:latin typeface="Kefa" panose="02000506000000020004" pitchFamily="2" charset="0"/>
              </a:rPr>
              <a:t>a</a:t>
            </a:r>
            <a:r>
              <a:rPr kumimoji="1" lang="el-GR" altLang="zh-CN" baseline="-25000" dirty="0">
                <a:solidFill>
                  <a:srgbClr val="002060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dirty="0">
                <a:solidFill>
                  <a:srgbClr val="002060"/>
                </a:solidFill>
                <a:latin typeface="Kefa" panose="02000506000000020004" pitchFamily="2" charset="0"/>
              </a:rPr>
              <a:t>=0.00116</a:t>
            </a:r>
            <a:endParaRPr kumimoji="1" lang="zh-CN" altLang="en-US" dirty="0">
              <a:solidFill>
                <a:srgbClr val="002060"/>
              </a:solidFill>
              <a:latin typeface="Kefa" panose="02000506000000020004" pitchFamily="2" charset="0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xmlns="" id="{C916F0BC-276A-73E8-03C2-3B6913B87E7F}"/>
              </a:ext>
            </a:extLst>
          </p:cNvPr>
          <p:cNvCxnSpPr>
            <a:cxnSpLocks/>
          </p:cNvCxnSpPr>
          <p:nvPr/>
        </p:nvCxnSpPr>
        <p:spPr>
          <a:xfrm>
            <a:off x="2250000" y="2970000"/>
            <a:ext cx="0" cy="1576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xmlns="" id="{61EF30C0-1C1C-1679-FCAF-19A71D27544C}"/>
              </a:ext>
            </a:extLst>
          </p:cNvPr>
          <p:cNvCxnSpPr>
            <a:cxnSpLocks/>
          </p:cNvCxnSpPr>
          <p:nvPr/>
        </p:nvCxnSpPr>
        <p:spPr>
          <a:xfrm flipV="1">
            <a:off x="2133092" y="4544774"/>
            <a:ext cx="103332" cy="8732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DB5727E-6AD3-C1C2-36FB-C7DB891179F4}"/>
              </a:ext>
            </a:extLst>
          </p:cNvPr>
          <p:cNvSpPr txBox="1"/>
          <p:nvPr/>
        </p:nvSpPr>
        <p:spPr>
          <a:xfrm>
            <a:off x="2945802" y="5355402"/>
            <a:ext cx="143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SM</a:t>
            </a:r>
          </a:p>
          <a:p>
            <a:pPr algn="ctr"/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a</a:t>
            </a:r>
            <a:r>
              <a:rPr kumimoji="1" lang="el-GR" altLang="zh-CN" baseline="-25000" dirty="0">
                <a:solidFill>
                  <a:srgbClr val="FF0000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dirty="0">
                <a:solidFill>
                  <a:srgbClr val="FF0000"/>
                </a:solidFill>
                <a:latin typeface="Kefa" panose="02000506000000020004" pitchFamily="2" charset="0"/>
              </a:rPr>
              <a:t>=0.00118</a:t>
            </a:r>
            <a:endParaRPr kumimoji="1" lang="zh-CN" altLang="en-US" dirty="0">
              <a:solidFill>
                <a:srgbClr val="FF0000"/>
              </a:solidFill>
              <a:latin typeface="Kefa" panose="02000506000000020004" pitchFamily="2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xmlns="" id="{98267456-8769-B1CD-2372-4B040DCA51C5}"/>
              </a:ext>
            </a:extLst>
          </p:cNvPr>
          <p:cNvCxnSpPr>
            <a:cxnSpLocks/>
          </p:cNvCxnSpPr>
          <p:nvPr/>
        </p:nvCxnSpPr>
        <p:spPr>
          <a:xfrm flipH="1" flipV="1">
            <a:off x="2339756" y="4595332"/>
            <a:ext cx="1111682" cy="801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1B050A53-C14D-1462-A8D4-4DD279482687}"/>
                  </a:ext>
                </a:extLst>
              </p:cNvPr>
              <p:cNvSpPr txBox="1"/>
              <p:nvPr/>
            </p:nvSpPr>
            <p:spPr>
              <a:xfrm>
                <a:off x="4251593" y="1179012"/>
                <a:ext cx="710220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full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𝑣𝑖𝑠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Kefa" panose="02000506000000020004" pitchFamily="2" charset="0"/>
                  </a:rPr>
                  <a:t> distributions in the SR, perform negative log-likelihood scan over </a:t>
                </a:r>
                <a:r>
                  <a:rPr kumimoji="1" lang="el-GR" altLang="zh-CN" sz="2400" dirty="0">
                    <a:latin typeface="Kefa" panose="02000506000000020004" pitchFamily="2" charset="0"/>
                  </a:rPr>
                  <a:t>δ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a</a:t>
                </a:r>
                <a:r>
                  <a:rPr kumimoji="1" lang="el-GR" altLang="zh-CN" sz="2400" baseline="-25000" dirty="0"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, which modifies the signal and normalization</a:t>
                </a:r>
              </a:p>
              <a:p>
                <a:pPr>
                  <a:buSzPct val="50000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 </a:t>
                </a:r>
                <a:endParaRPr kumimoji="1" lang="el-GR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In the m</a:t>
                </a:r>
                <a:r>
                  <a:rPr kumimoji="1" lang="el-GR" altLang="zh-CN" sz="2400" baseline="-25000" dirty="0" err="1">
                    <a:latin typeface="Kefa" panose="02000506000000020004" pitchFamily="2" charset="0"/>
                  </a:rPr>
                  <a:t>ττ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range considered in this analysis, both a</a:t>
                </a:r>
                <a:r>
                  <a:rPr kumimoji="1" lang="el-GR" altLang="zh-CN" sz="2400" baseline="-25000" dirty="0"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&gt;0 and &lt;0 increase the signal prediction</a:t>
                </a:r>
              </a:p>
              <a:p>
                <a:pPr>
                  <a:buSzPct val="50000"/>
                </a:pPr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observed </a:t>
                </a:r>
                <a14:m>
                  <m:oMath xmlns:m="http://schemas.openxmlformats.org/officeDocument/2006/math" xmlns="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kumimoji="1" lang="en-US" altLang="zh-CN" sz="2400" dirty="0">
                    <a:latin typeface="Kefa" panose="02000506000000020004" pitchFamily="2" charset="0"/>
                  </a:rPr>
                  <a:t> deficit: tighter constraints than expected, 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compatibility with SM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</a:t>
                </a:r>
                <a:endParaRPr kumimoji="1" lang="zh-CN" altLang="en-US" sz="240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B050A53-C14D-1462-A8D4-4DD279482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593" y="1179012"/>
                <a:ext cx="7102207" cy="3416320"/>
              </a:xfrm>
              <a:prstGeom prst="rect">
                <a:avLst/>
              </a:prstGeom>
              <a:blipFill>
                <a:blip r:embed="rId6"/>
                <a:stretch>
                  <a:fillRect t="-1481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47DCF657-2F77-63AE-CABA-4B42350C5D4D}"/>
                  </a:ext>
                </a:extLst>
              </p:cNvPr>
              <p:cNvSpPr txBox="1"/>
              <p:nvPr/>
            </p:nvSpPr>
            <p:spPr>
              <a:xfrm>
                <a:off x="3679919" y="4860849"/>
                <a:ext cx="2214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𝑆𝑀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7DCF657-2F77-63AE-CABA-4B42350C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19" y="4860849"/>
                <a:ext cx="221439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92DC1459-B0DD-3C9D-EA43-CF4B3E692246}"/>
              </a:ext>
            </a:extLst>
          </p:cNvPr>
          <p:cNvSpPr txBox="1"/>
          <p:nvPr/>
        </p:nvSpPr>
        <p:spPr>
          <a:xfrm>
            <a:off x="6126975" y="4741042"/>
            <a:ext cx="532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9389DB"/>
                </a:solidFill>
                <a:latin typeface="Kefa" panose="02000506000000020004" pitchFamily="2" charset="0"/>
              </a:rPr>
              <a:t>1</a:t>
            </a:r>
            <a:r>
              <a:rPr kumimoji="1" lang="el-GR" altLang="zh-CN" sz="2400" b="1" dirty="0">
                <a:solidFill>
                  <a:srgbClr val="9389DB"/>
                </a:solidFill>
                <a:latin typeface="Kefa" panose="02000506000000020004" pitchFamily="2" charset="0"/>
              </a:rPr>
              <a:t>σ</a:t>
            </a:r>
            <a:r>
              <a:rPr kumimoji="1" lang="en-US" altLang="zh-CN" sz="2400" b="1" dirty="0">
                <a:solidFill>
                  <a:srgbClr val="9389DB"/>
                </a:solidFill>
                <a:latin typeface="Kefa" panose="02000506000000020004" pitchFamily="2" charset="0"/>
              </a:rPr>
              <a:t> uncertainty</a:t>
            </a:r>
            <a:r>
              <a:rPr kumimoji="1" lang="zh-CN" altLang="en-US" sz="2400" b="1" dirty="0">
                <a:solidFill>
                  <a:srgbClr val="9389DB"/>
                </a:solidFill>
                <a:latin typeface="Kefa" panose="02000506000000020004" pitchFamily="2" charset="0"/>
              </a:rPr>
              <a:t> </a:t>
            </a:r>
            <a:r>
              <a:rPr kumimoji="1" lang="en-US" altLang="zh-CN" sz="2400" b="1" dirty="0">
                <a:solidFill>
                  <a:srgbClr val="9389DB"/>
                </a:solidFill>
                <a:latin typeface="Kefa" panose="02000506000000020004" pitchFamily="2" charset="0"/>
              </a:rPr>
              <a:t>of 0.003</a:t>
            </a:r>
          </a:p>
          <a:p>
            <a:pPr algn="ctr"/>
            <a:r>
              <a:rPr kumimoji="1" lang="en-US" altLang="zh-CN" sz="2400" b="1" dirty="0">
                <a:solidFill>
                  <a:srgbClr val="9389DB"/>
                </a:solidFill>
                <a:latin typeface="Kefa" panose="02000506000000020004" pitchFamily="2" charset="0"/>
              </a:rPr>
              <a:t>only 3 times the Schwinger term</a:t>
            </a:r>
            <a:endParaRPr kumimoji="1" lang="zh-CN" altLang="en-US" sz="2400" b="1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0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13708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Outline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F19B059F-5F7B-7915-9AFB-C26E872D290B}"/>
                  </a:ext>
                </a:extLst>
              </p:cNvPr>
              <p:cNvSpPr txBox="1"/>
              <p:nvPr/>
            </p:nvSpPr>
            <p:spPr>
              <a:xfrm>
                <a:off x="0" y="1308967"/>
                <a:ext cx="12399264" cy="447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840"/>
                  </a:lnSpc>
                  <a:buFont typeface="Wingdings" pitchFamily="2" charset="2"/>
                  <a:buChar char="Ø"/>
                </a:pP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Introduction</a:t>
                </a:r>
              </a:p>
              <a:p>
                <a:pPr marL="285750" indent="-285750">
                  <a:lnSpc>
                    <a:spcPts val="3840"/>
                  </a:lnSpc>
                  <a:buFont typeface="Wingdings" pitchFamily="2" charset="2"/>
                  <a:buChar char="Ø"/>
                </a:pPr>
                <a:endParaRPr kumimoji="1" lang="en-US" altLang="zh-CN" sz="32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  <a:p>
                <a:pPr marL="285750" indent="-285750">
                  <a:lnSpc>
                    <a:spcPts val="3840"/>
                  </a:lnSpc>
                  <a:buFont typeface="Wingdings" pitchFamily="2" charset="2"/>
                  <a:buChar char="Ø"/>
                </a:pP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Constraint on </a:t>
                </a:r>
                <a:r>
                  <a:rPr kumimoji="1" lang="el-GR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g-2 in Pb-Pb collisions at </a:t>
                </a:r>
                <a14:m>
                  <m:oMath xmlns:m="http://schemas.openxmlformats.org/officeDocument/2006/math" xmlns="">
                    <m:rad>
                      <m:radPr>
                        <m:degHide m:val="on"/>
                        <m:ctrlPr>
                          <a:rPr kumimoji="1" lang="en-US" altLang="zh-CN" sz="320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32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32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32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=5.02TeV </a:t>
                </a:r>
                <a:endParaRPr kumimoji="1" lang="en-US" altLang="zh-CN" sz="24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  <a:p>
                <a:pPr>
                  <a:lnSpc>
                    <a:spcPts val="3840"/>
                  </a:lnSpc>
                </a:pP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   </a:t>
                </a:r>
                <a:r>
                  <a:rPr kumimoji="1" lang="en-US" altLang="zh-CN" sz="2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based on </a:t>
                </a:r>
                <a:r>
                  <a:rPr lang="en-US" altLang="zh-CN" sz="2000" dirty="0">
                    <a:ea typeface="Open Sans" panose="020B0606030504020204" pitchFamily="34" charset="0"/>
                    <a:cs typeface="Open Sans" panose="020B0606030504020204" pitchFamily="34" charset="0"/>
                    <a:hlinkClick r:id="rId6"/>
                  </a:rPr>
                  <a:t>Phys. Rev. Lett. </a:t>
                </a:r>
                <a:r>
                  <a:rPr lang="en-US" altLang="zh-CN" sz="2000" b="1" dirty="0">
                    <a:ea typeface="Open Sans" panose="020B0606030504020204" pitchFamily="34" charset="0"/>
                    <a:cs typeface="Open Sans" panose="020B0606030504020204" pitchFamily="34" charset="0"/>
                    <a:hlinkClick r:id="rId6"/>
                  </a:rPr>
                  <a:t>131</a:t>
                </a:r>
                <a:r>
                  <a:rPr lang="en-US" altLang="zh-CN" sz="2000" dirty="0">
                    <a:ea typeface="Open Sans" panose="020B0606030504020204" pitchFamily="34" charset="0"/>
                    <a:cs typeface="Open Sans" panose="020B0606030504020204" pitchFamily="34" charset="0"/>
                    <a:hlinkClick r:id="rId6"/>
                  </a:rPr>
                  <a:t>, 151803</a:t>
                </a:r>
                <a:endParaRPr lang="en-US" altLang="zh-CN" sz="20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ts val="3840"/>
                  </a:lnSpc>
                </a:pPr>
                <a:endParaRPr kumimoji="1" lang="en-US" altLang="zh-CN" sz="20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  <a:p>
                <a:pPr marL="285750" indent="-285750">
                  <a:lnSpc>
                    <a:spcPts val="3840"/>
                  </a:lnSpc>
                  <a:buFont typeface="Wingdings" pitchFamily="2" charset="2"/>
                  <a:buChar char="Ø"/>
                </a:pP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Constraint on </a:t>
                </a:r>
                <a:r>
                  <a:rPr kumimoji="1" lang="el-GR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g-2 in proton-proton collisions at </a:t>
                </a:r>
                <a14:m>
                  <m:oMath xmlns:m="http://schemas.openxmlformats.org/officeDocument/2006/math" xmlns="">
                    <m:rad>
                      <m:radPr>
                        <m:degHide m:val="on"/>
                        <m:ctrlPr>
                          <a:rPr kumimoji="1" lang="en-US" altLang="zh-CN" sz="320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32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32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32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=13TeV</a:t>
                </a:r>
              </a:p>
              <a:p>
                <a:pPr>
                  <a:lnSpc>
                    <a:spcPts val="3840"/>
                  </a:lnSpc>
                </a:pP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  </a:t>
                </a:r>
                <a:r>
                  <a:rPr kumimoji="1" lang="en-US" altLang="zh-CN" sz="2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based on arXiv:</a:t>
                </a:r>
                <a:r>
                  <a:rPr kumimoji="1" lang="en-US" altLang="zh-CN" sz="2000" dirty="0">
                    <a:solidFill>
                      <a:srgbClr val="9389DB"/>
                    </a:solidFill>
                    <a:latin typeface="Kefa" panose="02000506000000020004" pitchFamily="2" charset="0"/>
                    <a:hlinkClick r:id="rId7"/>
                  </a:rPr>
                  <a:t>2406.03975</a:t>
                </a:r>
                <a:r>
                  <a:rPr kumimoji="1" lang="en-US" altLang="zh-CN" sz="20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,submitted to ROPP</a:t>
                </a:r>
              </a:p>
              <a:p>
                <a:pPr>
                  <a:lnSpc>
                    <a:spcPts val="3840"/>
                  </a:lnSpc>
                </a:pPr>
                <a:endParaRPr kumimoji="1" lang="en-US" altLang="zh-CN" sz="20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  <a:p>
                <a:pPr marL="285750" indent="-285750">
                  <a:lnSpc>
                    <a:spcPts val="3840"/>
                  </a:lnSpc>
                  <a:buFont typeface="Wingdings" pitchFamily="2" charset="2"/>
                  <a:buChar char="Ø"/>
                </a:pPr>
                <a:r>
                  <a:rPr kumimoji="1" lang="en-US" altLang="zh-CN" sz="32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Summary</a:t>
                </a:r>
                <a:endParaRPr kumimoji="1" lang="zh-CN" altLang="en-US" sz="32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19B059F-5F7B-7915-9AFB-C26E872D2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8967"/>
                <a:ext cx="12399264" cy="4478149"/>
              </a:xfrm>
              <a:prstGeom prst="rect">
                <a:avLst/>
              </a:prstGeom>
              <a:blipFill>
                <a:blip r:embed="rId8"/>
                <a:stretch>
                  <a:fillRect l="-1228" t="-1983" b="-3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9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2787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Constraint on d</a:t>
              </a:r>
              <a:r>
                <a:rPr kumimoji="1" lang="el-GR" altLang="zh-CN" sz="2800" baseline="-25000" dirty="0">
                  <a:solidFill>
                    <a:srgbClr val="9389DB"/>
                  </a:solidFill>
                  <a:latin typeface="Kefa" panose="02000506000000020004" pitchFamily="2" charset="0"/>
                </a:rPr>
                <a:t>τ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20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64A332D-36AD-7EA1-5E09-FFE8DBC6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000"/>
            <a:ext cx="4320000" cy="35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CFCE552D-3E17-B0D3-03BD-20AE90BC020A}"/>
                  </a:ext>
                </a:extLst>
              </p:cNvPr>
              <p:cNvSpPr txBox="1"/>
              <p:nvPr/>
            </p:nvSpPr>
            <p:spPr>
              <a:xfrm>
                <a:off x="4320000" y="1650530"/>
                <a:ext cx="710220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BSM effects symmetric with sigh of </a:t>
                </a:r>
                <a:r>
                  <a:rPr kumimoji="1" lang="el-GR" altLang="zh-CN" sz="2400" dirty="0">
                    <a:latin typeface="Kefa" panose="02000506000000020004" pitchFamily="2" charset="0"/>
                  </a:rPr>
                  <a:t>δ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d</a:t>
                </a:r>
                <a:r>
                  <a:rPr kumimoji="1" lang="el-GR" altLang="zh-CN" sz="2400" baseline="-25000" dirty="0">
                    <a:latin typeface="Kefa" panose="02000506000000020004" pitchFamily="2" charset="0"/>
                  </a:rPr>
                  <a:t>τ</a:t>
                </a:r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>
                  <a:buSzPct val="50000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 </a:t>
                </a:r>
                <a:endParaRPr kumimoji="1" lang="el-GR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In the m</a:t>
                </a:r>
                <a:r>
                  <a:rPr kumimoji="1" lang="el-GR" altLang="zh-CN" sz="2400" baseline="-25000" dirty="0" err="1">
                    <a:latin typeface="Kefa" panose="02000506000000020004" pitchFamily="2" charset="0"/>
                  </a:rPr>
                  <a:t>ττ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range considered in this analysis, both d</a:t>
                </a:r>
                <a:r>
                  <a:rPr kumimoji="1" lang="el-GR" altLang="zh-CN" sz="2400" baseline="-25000" dirty="0"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&gt;0 and &lt;0 increase the signal prediction</a:t>
                </a:r>
              </a:p>
              <a:p>
                <a:pPr>
                  <a:buSzPct val="50000"/>
                </a:pPr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observed </a:t>
                </a:r>
                <a14:m>
                  <m:oMath xmlns:m="http://schemas.openxmlformats.org/officeDocument/2006/math" xmlns="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kumimoji="1" lang="en-US" altLang="zh-CN" sz="2400" dirty="0">
                    <a:latin typeface="Kefa" panose="02000506000000020004" pitchFamily="2" charset="0"/>
                  </a:rPr>
                  <a:t> deficit: tighter constraints than expected, 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compatibility with SM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</a:t>
                </a:r>
                <a:endParaRPr kumimoji="1" lang="zh-CN" altLang="en-US" sz="240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FCE552D-3E17-B0D3-03BD-20AE90BC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650530"/>
                <a:ext cx="7102207" cy="2677656"/>
              </a:xfrm>
              <a:prstGeom prst="rect">
                <a:avLst/>
              </a:prstGeom>
              <a:blipFill>
                <a:blip r:embed="rId6"/>
                <a:stretch>
                  <a:fillRect t="-2370" b="-4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58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5113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Comparing to Previous Results</a:t>
              </a: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21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252C979-7572-CC6D-7C6B-DE1B81D3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" y="833539"/>
            <a:ext cx="5400000" cy="51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77BCA4DC-6009-8871-BAC0-A9EEF318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45" y="833539"/>
            <a:ext cx="5400000" cy="51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307436B-9DF2-F56C-DB18-C36C544B945A}"/>
              </a:ext>
            </a:extLst>
          </p:cNvPr>
          <p:cNvSpPr txBox="1"/>
          <p:nvPr/>
        </p:nvSpPr>
        <p:spPr>
          <a:xfrm>
            <a:off x="410782" y="6024460"/>
            <a:ext cx="50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Large improvement over LEP and LHC </a:t>
            </a:r>
            <a:r>
              <a:rPr kumimoji="1" lang="en-US" altLang="zh-CN" dirty="0" err="1">
                <a:solidFill>
                  <a:srgbClr val="9389DB"/>
                </a:solidFill>
                <a:latin typeface="Kefa" panose="02000506000000020004" pitchFamily="2" charset="0"/>
              </a:rPr>
              <a:t>PbPb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xmlns="" id="{D0456515-0462-79AB-492E-9DE44D46DF7B}"/>
              </a:ext>
            </a:extLst>
          </p:cNvPr>
          <p:cNvCxnSpPr>
            <a:cxnSpLocks/>
          </p:cNvCxnSpPr>
          <p:nvPr/>
        </p:nvCxnSpPr>
        <p:spPr>
          <a:xfrm flipV="1">
            <a:off x="3074713" y="5277080"/>
            <a:ext cx="1015703" cy="73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5023A90-44F0-9463-B677-987B5A2C5E03}"/>
              </a:ext>
            </a:extLst>
          </p:cNvPr>
          <p:cNvSpPr txBox="1"/>
          <p:nvPr/>
        </p:nvSpPr>
        <p:spPr>
          <a:xfrm>
            <a:off x="6740575" y="6024460"/>
            <a:ext cx="50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Approaching Belle precision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A2D2A39E-2B24-380F-F0DA-39F39723736C}"/>
                  </a:ext>
                </a:extLst>
              </p:cNvPr>
              <p:cNvSpPr txBox="1"/>
              <p:nvPr/>
            </p:nvSpPr>
            <p:spPr>
              <a:xfrm>
                <a:off x="9170040" y="4182807"/>
                <a:ext cx="3376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=(−0.62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</m:t>
                      </m:r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63)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−17</m:t>
                          </m:r>
                        </m:sup>
                      </m:sSup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𝑒𝑐𝑚</m:t>
                      </m:r>
                    </m:oMath>
                  </m:oMathPara>
                </a14:m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2D2A39E-2B24-380F-F0DA-39F39723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40" y="4182807"/>
                <a:ext cx="337653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1A52E5CA-E462-3CDA-B0B9-C2766434D65C}"/>
                  </a:ext>
                </a:extLst>
              </p:cNvPr>
              <p:cNvSpPr txBox="1"/>
              <p:nvPr/>
            </p:nvSpPr>
            <p:spPr>
              <a:xfrm>
                <a:off x="9170040" y="4944628"/>
                <a:ext cx="3376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=(−0.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0±</m:t>
                      </m:r>
                      <m:r>
                        <a:rPr kumimoji="1"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1.7)</m:t>
                      </m:r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−17</m:t>
                          </m:r>
                        </m:sup>
                      </m:sSup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𝑒𝑐𝑚</m:t>
                      </m:r>
                    </m:oMath>
                  </m:oMathPara>
                </a14:m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A52E5CA-E462-3CDA-B0B9-C2766434D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040" y="4944628"/>
                <a:ext cx="337653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xmlns="" id="{4C75ABCD-E322-285E-7B21-BC3E2CDE0D4D}"/>
              </a:ext>
            </a:extLst>
          </p:cNvPr>
          <p:cNvCxnSpPr>
            <a:cxnSpLocks/>
          </p:cNvCxnSpPr>
          <p:nvPr/>
        </p:nvCxnSpPr>
        <p:spPr>
          <a:xfrm flipV="1">
            <a:off x="8474713" y="5277080"/>
            <a:ext cx="507851" cy="69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0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1715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Summary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22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93FFC0BC-E1A7-B504-5D39-BB39537BA743}"/>
                  </a:ext>
                </a:extLst>
              </p:cNvPr>
              <p:cNvSpPr txBox="1"/>
              <p:nvPr/>
            </p:nvSpPr>
            <p:spPr>
              <a:xfrm>
                <a:off x="0" y="1145968"/>
                <a:ext cx="1231657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The CMS Collaboration has first observed </a:t>
                </a:r>
                <a14:m>
                  <m:oMath xmlns:m="http://schemas.openxmlformats.org/officeDocument/2006/math" xmlns="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process in heavy ion collisions with 14.2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σ</a:t>
                </a:r>
                <a:endParaRPr kumimoji="1" lang="en-US" altLang="zh-CN" sz="2000" dirty="0">
                  <a:solidFill>
                    <a:schemeClr val="tx1"/>
                  </a:solidFill>
                  <a:latin typeface="Kefa" panose="02000506000000020004" pitchFamily="2" charset="0"/>
                </a:endParaRPr>
              </a:p>
              <a:p>
                <a:pPr marL="1200150" lvl="2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These events were used to constrain the 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electromagnetic moments with an EFT approach</a:t>
                </a:r>
              </a:p>
              <a:p>
                <a:pPr lvl="2" algn="ctr">
                  <a:buSzPct val="50000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=0.001+0.055−0.089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at 68% CL</a:t>
                </a: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The CMS Collaboration has first observed </a:t>
                </a:r>
                <a14:m>
                  <m:oMath xmlns:m="http://schemas.openxmlformats.org/officeDocument/2006/math" xmlns="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process in pp collisions with 5.3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σ</a:t>
                </a:r>
                <a:endParaRPr kumimoji="1" lang="en-US" altLang="zh-CN" sz="2000" dirty="0">
                  <a:solidFill>
                    <a:schemeClr val="tx1"/>
                  </a:solidFill>
                  <a:latin typeface="Kefa" panose="02000506000000020004" pitchFamily="2" charset="0"/>
                </a:endParaRPr>
              </a:p>
              <a:p>
                <a:pPr marL="1200150" lvl="2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These events were used to constrain the 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electromagnetic moments with an EFT approach</a:t>
                </a:r>
              </a:p>
              <a:p>
                <a:pPr lvl="2" algn="ctr">
                  <a:buSzPct val="50000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=0.0009+0.0032−0.0031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at 68% CL</a:t>
                </a:r>
              </a:p>
              <a:p>
                <a:pPr lvl="2" algn="ctr">
                  <a:buSzPct val="50000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−0.0042&lt;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&lt;0.0062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at 95% CL</a:t>
                </a:r>
              </a:p>
              <a:p>
                <a:pPr lvl="2" algn="ctr">
                  <a:buSzPct val="50000"/>
                </a:pPr>
                <a14:m>
                  <m:oMath xmlns:m="http://schemas.openxmlformats.org/officeDocument/2006/math" xmlns="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−1.7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ecm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&lt;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d</a:t>
                </a:r>
                <a:r>
                  <a:rPr kumimoji="1" lang="el-GR" altLang="zh-CN" sz="2000" baseline="-25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l-GR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&lt;</a:t>
                </a:r>
                <a14:m>
                  <m:oMath xmlns:m="http://schemas.openxmlformats.org/officeDocument/2006/math" xmlns="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1.7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ecm</a:t>
                </a:r>
              </a:p>
              <a:p>
                <a:pPr marL="1200150" lvl="2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Improving previous constrains on a</a:t>
                </a:r>
                <a:r>
                  <a:rPr kumimoji="1" lang="el-GR" altLang="zh-CN" sz="2000" baseline="-25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by a factor of ~5 (PDG:-0.052&lt;a</a:t>
                </a:r>
                <a:r>
                  <a:rPr kumimoji="1" lang="el-GR" altLang="zh-CN" sz="2000" baseline="-25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&lt;0.013 at 95% CL) and approaching the precision of the Schwinger term(0.00116)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FFC0BC-E1A7-B504-5D39-BB39537BA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5968"/>
                <a:ext cx="12316570" cy="3170099"/>
              </a:xfrm>
              <a:prstGeom prst="rect">
                <a:avLst/>
              </a:prstGeom>
              <a:blipFill>
                <a:blip r:embed="rId5"/>
                <a:stretch>
                  <a:fillRect t="-1200" b="-2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70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5C734813-6A1C-9323-837D-A4A40747CD17}"/>
                  </a:ext>
                </a:extLst>
              </p:cNvPr>
              <p:cNvSpPr txBox="1"/>
              <p:nvPr/>
            </p:nvSpPr>
            <p:spPr>
              <a:xfrm>
                <a:off x="71559" y="1475644"/>
                <a:ext cx="6495961" cy="39067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  <a:hlinkClick r:id="rId3"/>
                  </a:rPr>
                  <a:t>M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hlinkClick r:id="rId3"/>
                  </a:rPr>
                  <a:t>easurements of 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Kefa" panose="02000506000000020004" pitchFamily="2" charset="0"/>
                    <a:hlinkClick r:id="rId3"/>
                  </a:rPr>
                  <a:t>(g-2)</a:t>
                </a:r>
                <a:r>
                  <a:rPr kumimoji="1" lang="en-US" altLang="zh-CN" sz="2400" b="1" baseline="-25000" dirty="0">
                    <a:solidFill>
                      <a:schemeClr val="tx1"/>
                    </a:solidFill>
                    <a:latin typeface="Kefa" panose="02000506000000020004" pitchFamily="2" charset="0"/>
                    <a:hlinkClick r:id="rId3"/>
                  </a:rPr>
                  <a:t>e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Kefa" panose="02000506000000020004" pitchFamily="2" charset="0"/>
                    <a:hlinkClick r:id="rId3"/>
                  </a:rPr>
                  <a:t>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agreement with SM of 12 significant digits</a:t>
                </a: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r>
                  <a:rPr kumimoji="1" lang="en-US" altLang="zh-CN" sz="2400" dirty="0">
                    <a:latin typeface="Kefa" panose="02000506000000020004" pitchFamily="2" charset="0"/>
                    <a:hlinkClick r:id="rId4"/>
                  </a:rPr>
                  <a:t>M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hlinkClick r:id="rId4"/>
                  </a:rPr>
                  <a:t>easurements of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Kefa" panose="02000506000000020004" pitchFamily="2" charset="0"/>
                    <a:hlinkClick r:id="rId4"/>
                  </a:rPr>
                  <a:t>(g-2)</a:t>
                </a:r>
                <a:r>
                  <a:rPr kumimoji="1" lang="el-GR" altLang="zh-CN" sz="2400" b="1" baseline="-25000" dirty="0">
                    <a:solidFill>
                      <a:schemeClr val="tx1"/>
                    </a:solidFill>
                    <a:latin typeface="Kefa" panose="02000506000000020004" pitchFamily="2" charset="0"/>
                    <a:hlinkClick r:id="rId4"/>
                  </a:rPr>
                  <a:t>μ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Kefa" panose="02000506000000020004" pitchFamily="2" charset="0"/>
                    <a:hlinkClick r:id="rId4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in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hlinkClick r:id="rId5"/>
                  </a:rPr>
                  <a:t>longstanding tension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</a:rPr>
                  <a:t> with theoretical computations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Kefa" panose="02000506000000020004" pitchFamily="2" charset="0"/>
                    <a:cs typeface="Futura" panose="020B0602020204020303" pitchFamily="34" charset="-79"/>
                  </a:rPr>
                  <a:t>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any BSMs predict the enhancement of </a:t>
                </a:r>
                <a:r>
                  <a:rPr lang="el-GR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τ</a:t>
                </a:r>
                <a:endParaRPr lang="en-US" altLang="zh-CN" sz="2400" dirty="0">
                  <a:solidFill>
                    <a:schemeClr val="tx1"/>
                  </a:solidFill>
                  <a:latin typeface="Kefa" panose="02000506000000020004" pitchFamily="2" charset="0"/>
                  <a:cs typeface="Futura" panose="020B0602020204020303" pitchFamily="34" charset="-79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  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e.g. Yukawa-like coupling: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𝜏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≈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280</a:t>
                </a:r>
              </a:p>
              <a:p>
                <a:r>
                  <a:rPr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    </a:t>
                </a:r>
                <a14:m>
                  <m:oMath xmlns:m="http://schemas.openxmlformats.org/officeDocument/2006/math" xmlns="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⟹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probe for New Physics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Kefa" panose="02000506000000020004" pitchFamily="2" charset="0"/>
                    <a:cs typeface="Futura" panose="020B0602020204020303" pitchFamily="34" charset="-79"/>
                  </a:rPr>
                  <a:t>C</a:t>
                </a:r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onstraints on (g-2)</a:t>
                </a:r>
                <a:r>
                  <a:rPr lang="el-GR" altLang="zh-CN" sz="2400" baseline="-250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τ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in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e</a:t>
                </a:r>
                <a:r>
                  <a:rPr lang="en-US" altLang="zh-CN" sz="2400" baseline="30000" dirty="0" err="1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+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e</a:t>
                </a:r>
                <a:r>
                  <a:rPr lang="en-US" altLang="zh-CN" sz="2400" baseline="300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-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collisions:</a:t>
                </a: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   -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Kefa" panose="02000506000000020004" pitchFamily="2" charset="0"/>
                    <a:cs typeface="Futura" panose="020B0602020204020303" pitchFamily="34" charset="-79"/>
                    <a:hlinkClick r:id="rId6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DELPHI@LEP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:	-0.052&lt;a</a:t>
                </a:r>
                <a:r>
                  <a:rPr lang="el-GR" altLang="zh-CN" sz="2400" baseline="-250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τ</a:t>
                </a:r>
                <a:r>
                  <a:rPr lang="el-GR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&lt;0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.013(95%CL)</a:t>
                </a:r>
              </a:p>
              <a:p>
                <a:pPr marL="285750" indent="-285750">
                  <a:buSzPct val="50000"/>
                  <a:buFont typeface="Wingdings" pitchFamily="2" charset="2"/>
                  <a:buChar char="l"/>
                </a:pPr>
                <a:endParaRPr lang="en-US" altLang="zh-CN" sz="2400" dirty="0">
                  <a:solidFill>
                    <a:schemeClr val="tx1"/>
                  </a:solidFill>
                  <a:latin typeface="Kefa" panose="02000506000000020004" pitchFamily="2" charset="0"/>
                  <a:cs typeface="Futura" panose="020B0602020204020303" pitchFamily="34" charset="-79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C734813-6A1C-9323-837D-A4A40747C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9" y="1475644"/>
                <a:ext cx="6495961" cy="3906711"/>
              </a:xfrm>
              <a:prstGeom prst="rect">
                <a:avLst/>
              </a:prstGeom>
              <a:blipFill>
                <a:blip r:embed="rId7"/>
                <a:stretch>
                  <a:fillRect l="-1172" t="-1623" r="-15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66575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Anomalous Magnetic Moments of lepton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3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94FE649-F26A-5D1B-F91B-D76AF9D172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7607" y="838344"/>
            <a:ext cx="1450837" cy="1450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5174B449-5B55-B4CA-5A1A-D950A8D585CA}"/>
                  </a:ext>
                </a:extLst>
              </p:cNvPr>
              <p:cNvSpPr txBox="1"/>
              <p:nvPr/>
            </p:nvSpPr>
            <p:spPr>
              <a:xfrm>
                <a:off x="9249640" y="992414"/>
                <a:ext cx="1573602" cy="1108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l-GR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μ=</a:t>
                </a:r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g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kumimoji="1" lang="en-US" altLang="zh-CN" sz="240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4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kumimoji="1" lang="en-US" altLang="zh-CN" sz="24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S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CN" sz="2400" b="0" i="1" dirty="0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b="0" i="1" dirty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b="0" i="1" dirty="0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zh-CN" sz="2400" b="0" i="1" dirty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kumimoji="1" lang="en-US" altLang="zh-CN" sz="2400" b="0" i="1" dirty="0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en-US" altLang="zh-CN" sz="24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174B449-5B55-B4CA-5A1A-D950A8D58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40" y="992414"/>
                <a:ext cx="1573602" cy="1108893"/>
              </a:xfrm>
              <a:prstGeom prst="rect">
                <a:avLst/>
              </a:prstGeom>
              <a:blipFill>
                <a:blip r:embed="rId11"/>
                <a:stretch>
                  <a:fillRect l="-6400" b="-1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7BFCFC-09B7-22B1-AC01-B2A8764FB5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8721" y="2289181"/>
            <a:ext cx="4827374" cy="36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xmlns="" id="{6C20B608-F1C6-5169-128A-0BC9EC634296}"/>
                    </a:ext>
                  </a:extLst>
                </p:cNvPr>
                <p:cNvSpPr txBox="1"/>
                <p:nvPr/>
              </p:nvSpPr>
              <p:spPr>
                <a:xfrm>
                  <a:off x="-9256" y="97303"/>
                  <a:ext cx="88814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Constraints on </a:t>
                  </a:r>
                  <a:r>
                    <a:rPr kumimoji="1" lang="el-GR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τ </a:t>
                  </a:r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electromagnetic moments by </a:t>
                  </a:r>
                  <a14:m>
                    <m:oMath xmlns:m="http://schemas.openxmlformats.org/officeDocument/2006/math" xmlns=""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𝛾𝛾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800" b="0" i="1" smtClean="0">
                          <a:solidFill>
                            <a:srgbClr val="9389DB"/>
                          </a:solidFill>
                          <a:latin typeface="Cambria Math" panose="02040503050406030204" pitchFamily="18" charset="0"/>
                        </a:rPr>
                        <m:t>𝜏𝜏</m:t>
                      </m:r>
                    </m:oMath>
                  </a14:m>
                  <a:endParaRPr kumimoji="1" lang="zh-CN" altLang="en-US" sz="2800" dirty="0">
                    <a:solidFill>
                      <a:srgbClr val="9389DB"/>
                    </a:solidFill>
                    <a:latin typeface="Kefa" panose="02000506000000020004" pitchFamily="2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C20B608-F1C6-5169-128A-0BC9EC634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56" y="97303"/>
                  <a:ext cx="8881406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429" t="-14286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4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F999479-9CAD-8338-6AB7-EDA9ED092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0" y="2095184"/>
            <a:ext cx="4109115" cy="30184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3D4B631-199F-A12B-9FFB-2AC54882F528}"/>
              </a:ext>
            </a:extLst>
          </p:cNvPr>
          <p:cNvSpPr txBox="1"/>
          <p:nvPr/>
        </p:nvSpPr>
        <p:spPr>
          <a:xfrm>
            <a:off x="236245" y="1361221"/>
            <a:ext cx="5256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Kefa" panose="02000506000000020004" pitchFamily="2" charset="0"/>
              </a:rPr>
              <a:t>a</a:t>
            </a:r>
            <a:r>
              <a:rPr kumimoji="1" lang="el-GR" altLang="zh-CN" sz="2400" baseline="-25000" dirty="0">
                <a:latin typeface="Kefa" panose="02000506000000020004" pitchFamily="2" charset="0"/>
              </a:rPr>
              <a:t>τ</a:t>
            </a:r>
            <a:r>
              <a:rPr kumimoji="1" lang="en-US" altLang="zh-CN" sz="2400" dirty="0">
                <a:latin typeface="Kefa" panose="02000506000000020004" pitchFamily="2" charset="0"/>
              </a:rPr>
              <a:t> and electric dipole moment d</a:t>
            </a:r>
            <a:r>
              <a:rPr kumimoji="1" lang="el-GR" altLang="zh-CN" sz="2400" baseline="-25000" dirty="0">
                <a:latin typeface="Kefa" panose="02000506000000020004" pitchFamily="2" charset="0"/>
              </a:rPr>
              <a:t>τ</a:t>
            </a:r>
            <a:r>
              <a:rPr kumimoji="1" lang="en-US" altLang="zh-CN" sz="2400" dirty="0">
                <a:latin typeface="Kefa" panose="02000506000000020004" pitchFamily="2" charset="0"/>
              </a:rPr>
              <a:t> can be probed from </a:t>
            </a:r>
            <a:r>
              <a:rPr kumimoji="1" lang="el-GR" altLang="zh-CN" sz="2400" dirty="0" err="1">
                <a:latin typeface="Kefa" panose="02000506000000020004" pitchFamily="2" charset="0"/>
              </a:rPr>
              <a:t>γττ</a:t>
            </a:r>
            <a:r>
              <a:rPr kumimoji="1" lang="en-US" altLang="zh-CN" sz="2400" dirty="0">
                <a:latin typeface="Kefa" panose="02000506000000020004" pitchFamily="2" charset="0"/>
              </a:rPr>
              <a:t> vertex</a:t>
            </a:r>
            <a:endParaRPr kumimoji="1" lang="zh-CN" altLang="en-US" sz="2400" dirty="0">
              <a:latin typeface="Kefa" panose="02000506000000020004" pitchFamily="2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5FE8356-FC16-D785-9411-F75A71A2C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4707" y="1945496"/>
            <a:ext cx="4162460" cy="3084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6E7853EB-40DF-D828-0923-6A2CB6BA48BB}"/>
                  </a:ext>
                </a:extLst>
              </p:cNvPr>
              <p:cNvSpPr txBox="1"/>
              <p:nvPr/>
            </p:nvSpPr>
            <p:spPr>
              <a:xfrm>
                <a:off x="6075396" y="1366159"/>
                <a:ext cx="6018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kumimoji="1" lang="en-US" altLang="zh-CN" sz="2400" dirty="0">
                    <a:latin typeface="Kefa" panose="02000506000000020004" pitchFamily="2" charset="0"/>
                  </a:rPr>
                  <a:t> process contains 2 </a:t>
                </a:r>
                <a:r>
                  <a:rPr kumimoji="1" lang="el-GR" altLang="zh-CN" sz="2400" dirty="0" err="1">
                    <a:latin typeface="Kefa" panose="02000506000000020004" pitchFamily="2" charset="0"/>
                  </a:rPr>
                  <a:t>γττ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 vertices</a:t>
                </a:r>
                <a:endParaRPr kumimoji="1" lang="zh-CN" altLang="en-US" sz="240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E7853EB-40DF-D828-0923-6A2CB6BA4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96" y="1366159"/>
                <a:ext cx="6018069" cy="461665"/>
              </a:xfrm>
              <a:prstGeom prst="rect">
                <a:avLst/>
              </a:prstGeom>
              <a:blipFill>
                <a:blip r:embed="rId9"/>
                <a:stretch>
                  <a:fillRect l="-1474" t="-13514" b="-3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31258C8F-D5F6-C845-7C5F-B3E437B0CF26}"/>
              </a:ext>
            </a:extLst>
          </p:cNvPr>
          <p:cNvSpPr txBox="1"/>
          <p:nvPr/>
        </p:nvSpPr>
        <p:spPr>
          <a:xfrm>
            <a:off x="236245" y="5113608"/>
            <a:ext cx="11955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Kefa" panose="02000506000000020004" pitchFamily="2" charset="0"/>
                <a:cs typeface="Futura" panose="020B0602020204020303" pitchFamily="34" charset="-79"/>
              </a:rPr>
              <a:t>Constraints on electromagnetic moments </a:t>
            </a:r>
            <a:r>
              <a:rPr lang="en-US" altLang="zh-CN" sz="2400" dirty="0">
                <a:latin typeface="Kefa" panose="02000506000000020004" pitchFamily="2" charset="0"/>
                <a:cs typeface="Futura" panose="020B0602020204020303" pitchFamily="34" charset="-79"/>
              </a:rPr>
              <a:t>a</a:t>
            </a:r>
            <a:r>
              <a:rPr lang="el-GR" altLang="zh-CN" sz="2400" baseline="-25000" dirty="0">
                <a:latin typeface="Kefa" panose="02000506000000020004" pitchFamily="2" charset="0"/>
                <a:cs typeface="Futura" panose="020B0602020204020303" pitchFamily="34" charset="-79"/>
              </a:rPr>
              <a:t>τ</a:t>
            </a:r>
            <a:r>
              <a:rPr lang="el-GR" altLang="zh-CN" sz="2400" dirty="0">
                <a:latin typeface="Kefa" panose="02000506000000020004" pitchFamily="2" charset="0"/>
                <a:cs typeface="Futura" panose="020B0602020204020303" pitchFamily="34" charset="-79"/>
              </a:rPr>
              <a:t> </a:t>
            </a:r>
            <a:r>
              <a:rPr lang="en-US" altLang="zh-CN" sz="2400" dirty="0">
                <a:latin typeface="Kefa" panose="02000506000000020004" pitchFamily="2" charset="0"/>
                <a:cs typeface="Futura" panose="020B0602020204020303" pitchFamily="34" charset="-79"/>
              </a:rPr>
              <a:t>&amp; d</a:t>
            </a:r>
            <a:r>
              <a:rPr lang="el-GR" altLang="zh-CN" sz="2400" baseline="-25000" dirty="0">
                <a:latin typeface="Kefa" panose="02000506000000020004" pitchFamily="2" charset="0"/>
                <a:cs typeface="Futura" panose="020B0602020204020303" pitchFamily="34" charset="-79"/>
              </a:rPr>
              <a:t>τ</a:t>
            </a:r>
            <a:r>
              <a:rPr lang="en-US" altLang="zh-CN" sz="2400" dirty="0">
                <a:latin typeface="Kefa" panose="02000506000000020004" pitchFamily="2" charset="0"/>
                <a:cs typeface="Futura" panose="020B0602020204020303" pitchFamily="34" charset="-79"/>
              </a:rPr>
              <a:t> with </a:t>
            </a:r>
            <a:r>
              <a:rPr lang="en-US" altLang="zh-CN" sz="2400" dirty="0">
                <a:solidFill>
                  <a:srgbClr val="9389DB"/>
                </a:solidFill>
                <a:latin typeface="Kefa" panose="02000506000000020004" pitchFamily="2" charset="0"/>
                <a:cs typeface="Futura" panose="020B0602020204020303" pitchFamily="34" charset="-79"/>
              </a:rPr>
              <a:t>form factors </a:t>
            </a:r>
            <a:r>
              <a:rPr lang="en" altLang="zh-CN" sz="2400" dirty="0">
                <a:latin typeface="Kefa" panose="02000506000000020004" pitchFamily="2" charset="0"/>
                <a:cs typeface="Futura" panose="020B0602020204020303" pitchFamily="34" charset="-79"/>
              </a:rPr>
              <a:t>(</a:t>
            </a:r>
            <a:r>
              <a:rPr lang="en" altLang="zh-CN" sz="2400" dirty="0">
                <a:solidFill>
                  <a:schemeClr val="tx1"/>
                </a:solidFill>
                <a:latin typeface="Kefa" panose="02000506000000020004" pitchFamily="2" charset="0"/>
                <a:cs typeface="Futura" panose="020B0602020204020303" pitchFamily="34" charset="-79"/>
              </a:rPr>
              <a:t> </a:t>
            </a:r>
            <a:r>
              <a:rPr lang="en" altLang="zh-CN" sz="2400" dirty="0">
                <a:solidFill>
                  <a:srgbClr val="0070C0"/>
                </a:solidFill>
                <a:latin typeface="Kefa" panose="02000506000000020004" pitchFamily="2" charset="0"/>
                <a:cs typeface="Futura" panose="020B0602020204020303" pitchFamily="34" charset="-79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DELPHI</a:t>
            </a:r>
            <a:r>
              <a:rPr lang="en" altLang="zh-CN" sz="2400" dirty="0">
                <a:solidFill>
                  <a:schemeClr val="tx1"/>
                </a:solidFill>
                <a:latin typeface="Kefa" panose="02000506000000020004" pitchFamily="2" charset="0"/>
                <a:cs typeface="Futura" panose="020B0602020204020303" pitchFamily="34" charset="-79"/>
              </a:rPr>
              <a:t> &amp; </a:t>
            </a:r>
            <a:r>
              <a:rPr lang="en" altLang="zh-CN" sz="2400" dirty="0">
                <a:solidFill>
                  <a:srgbClr val="0070C0"/>
                </a:solidFill>
                <a:latin typeface="Kefa" panose="02000506000000020004" pitchFamily="2" charset="0"/>
                <a:cs typeface="Futura" panose="020B0602020204020303" pitchFamily="34" charset="-79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ATLAS</a:t>
            </a:r>
            <a:r>
              <a:rPr lang="en" altLang="zh-CN" sz="2400" dirty="0">
                <a:solidFill>
                  <a:schemeClr val="tx1"/>
                </a:solidFill>
                <a:latin typeface="Kefa" panose="02000506000000020004" pitchFamily="2" charset="0"/>
                <a:cs typeface="Futura" panose="020B0602020204020303" pitchFamily="34" charset="-79"/>
              </a:rPr>
              <a:t> ) or </a:t>
            </a:r>
            <a:r>
              <a:rPr lang="en" altLang="zh-CN" sz="2400" dirty="0">
                <a:solidFill>
                  <a:srgbClr val="9389DB"/>
                </a:solidFill>
                <a:latin typeface="Kefa" panose="02000506000000020004" pitchFamily="2" charset="0"/>
                <a:cs typeface="Futura" panose="020B0602020204020303" pitchFamily="34" charset="-79"/>
              </a:rPr>
              <a:t>SMEFT </a:t>
            </a:r>
            <a:r>
              <a:rPr lang="en" altLang="zh-CN" sz="2400" dirty="0">
                <a:latin typeface="Kefa" panose="02000506000000020004" pitchFamily="2" charset="0"/>
                <a:cs typeface="Futura" panose="020B0602020204020303" pitchFamily="34" charset="-79"/>
              </a:rPr>
              <a:t>(these 2 studies)</a:t>
            </a:r>
            <a:endParaRPr lang="en" altLang="zh-CN" sz="1800" dirty="0">
              <a:solidFill>
                <a:srgbClr val="9389DB"/>
              </a:solidFill>
              <a:latin typeface="Kefa" panose="02000506000000020004" pitchFamily="2" charset="0"/>
              <a:cs typeface="Futura" panose="020B0602020204020303" pitchFamily="34" charset="-79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90C4744-4127-5F64-DD77-13845542AC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4612" y="2353577"/>
            <a:ext cx="3218066" cy="190650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F9F8C271-D6B8-E580-832C-A9E02BB6D8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0389" y="3479194"/>
            <a:ext cx="838986" cy="43284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CEA9B13D-3038-DD44-780E-5429ED2C4B63}"/>
              </a:ext>
            </a:extLst>
          </p:cNvPr>
          <p:cNvSpPr txBox="1"/>
          <p:nvPr/>
        </p:nvSpPr>
        <p:spPr>
          <a:xfrm>
            <a:off x="1540389" y="3479194"/>
            <a:ext cx="97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7030A0"/>
                </a:solidFill>
              </a:rPr>
              <a:t>a</a:t>
            </a:r>
            <a:r>
              <a:rPr kumimoji="1" lang="el-GR" altLang="zh-CN" i="1" baseline="-25000" dirty="0">
                <a:solidFill>
                  <a:srgbClr val="7030A0"/>
                </a:solidFill>
              </a:rPr>
              <a:t>τ</a:t>
            </a:r>
            <a:r>
              <a:rPr kumimoji="1" lang="en-US" altLang="zh-CN" i="1" baseline="-25000" dirty="0">
                <a:solidFill>
                  <a:srgbClr val="7030A0"/>
                </a:solidFill>
              </a:rPr>
              <a:t> </a:t>
            </a:r>
            <a:r>
              <a:rPr kumimoji="1" lang="en-US" altLang="zh-CN" dirty="0">
                <a:solidFill>
                  <a:srgbClr val="7030A0"/>
                </a:solidFill>
              </a:rPr>
              <a:t>&amp; </a:t>
            </a:r>
            <a:r>
              <a:rPr kumimoji="1" lang="en-US" altLang="zh-CN" i="1" dirty="0">
                <a:solidFill>
                  <a:srgbClr val="7030A0"/>
                </a:solidFill>
              </a:rPr>
              <a:t>d</a:t>
            </a:r>
            <a:r>
              <a:rPr kumimoji="1" lang="el-GR" altLang="zh-CN" i="1" baseline="-25000" dirty="0">
                <a:solidFill>
                  <a:srgbClr val="7030A0"/>
                </a:solidFill>
              </a:rPr>
              <a:t>τ</a:t>
            </a:r>
            <a:endParaRPr kumimoji="1" lang="zh-CN" alt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2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5C734813-6A1C-9323-837D-A4A40747CD17}"/>
                  </a:ext>
                </a:extLst>
              </p:cNvPr>
              <p:cNvSpPr txBox="1"/>
              <p:nvPr/>
            </p:nvSpPr>
            <p:spPr>
              <a:xfrm>
                <a:off x="231511" y="2829573"/>
                <a:ext cx="11905956" cy="35251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Kefa" panose="02000506000000020004" pitchFamily="2" charset="0"/>
                    <a:cs typeface="Futura" panose="020B0602020204020303" pitchFamily="34" charset="-79"/>
                  </a:rPr>
                  <a:t>D</a:t>
                </a:r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eviations of </a:t>
                </a:r>
                <a14:m>
                  <m:oMath xmlns:m="http://schemas.openxmlformats.org/officeDocument/2006/math" xmlns="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𝛿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&amp; </a:t>
                </a:r>
                <a14:m>
                  <m:oMath xmlns:m="http://schemas.openxmlformats.org/officeDocument/2006/math" xmlns="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𝛿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from the SM can be parameterized in terms of a BSM </a:t>
                </a:r>
                <a:r>
                  <a:rPr lang="en" altLang="zh-CN" sz="2400" dirty="0" err="1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Lagrangian</a:t>
                </a:r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with dim-6 operators with </a:t>
                </a:r>
                <a:r>
                  <a:rPr lang="en" altLang="zh-CN" sz="2400" dirty="0">
                    <a:latin typeface="Kefa" panose="02000506000000020004" pitchFamily="2" charset="0"/>
                    <a:cs typeface="Futura" panose="020B0602020204020303" pitchFamily="34" charset="-79"/>
                  </a:rPr>
                  <a:t>new physics</a:t>
                </a:r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scale </a:t>
                </a:r>
                <a:r>
                  <a:rPr lang="el-GR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Λ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:</a:t>
                </a:r>
              </a:p>
              <a:p>
                <a:pPr algn="ctr"/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  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𝐵𝑆𝑀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𝜏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𝑅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𝐻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𝜏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𝑊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Futura" panose="020B0602020204020303" pitchFamily="34" charset="-79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𝜎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𝑖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𝐻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𝑊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𝜇𝜈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utura" panose="020B0602020204020303" pitchFamily="34" charset="-79"/>
                          </a:rPr>
                          <m:t>𝑖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h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.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𝑐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Futura" panose="020B0602020204020303" pitchFamily="34" charset="-79"/>
                      </a:rPr>
                      <m:t>.</m:t>
                    </m:r>
                  </m:oMath>
                </a14:m>
                <a:endParaRPr lang="en-US" altLang="zh-CN" sz="2400" b="0" dirty="0">
                  <a:solidFill>
                    <a:schemeClr val="tx1"/>
                  </a:solidFill>
                  <a:latin typeface="Kefa" panose="02000506000000020004" pitchFamily="2" charset="0"/>
                  <a:ea typeface="Cambria Math" panose="02040503050406030204" pitchFamily="18" charset="0"/>
                  <a:cs typeface="Futura" panose="020B0602020204020303" pitchFamily="34" charset="-79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 xmlns="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𝛿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" panose="020B0602020204020303" pitchFamily="34" charset="-79"/>
                      </a:rPr>
                      <m:t>𝛿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" panose="020B0602020204020303" pitchFamily="34" charset="-79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" altLang="zh-CN" sz="2400" dirty="0">
                    <a:solidFill>
                      <a:schemeClr val="tx1"/>
                    </a:solidFill>
                    <a:latin typeface="Kefa" panose="02000506000000020004" pitchFamily="2" charset="0"/>
                    <a:cs typeface="Futura" panose="020B0602020204020303" pitchFamily="34" charset="-79"/>
                  </a:rPr>
                  <a:t> are linearly dependent through the complex Wilson coefficients:</a:t>
                </a:r>
              </a:p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𝛿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𝜏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2</m:t>
                              </m:r>
                            </m:e>
                          </m:rad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𝜈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𝑅𝑒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[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𝑐𝑜𝑠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𝜏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𝐵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−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𝑠𝑖𝑛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𝜏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𝑊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]</m:t>
                      </m:r>
                    </m:oMath>
                  </m:oMathPara>
                </a14:m>
                <a:endParaRPr lang="en" altLang="zh-CN" sz="2400" dirty="0">
                  <a:solidFill>
                    <a:schemeClr val="tx1"/>
                  </a:solidFill>
                  <a:latin typeface="Kefa" panose="02000506000000020004" pitchFamily="2" charset="0"/>
                  <a:cs typeface="Futura" panose="020B0602020204020303" pitchFamily="34" charset="-79"/>
                </a:endParaRPr>
              </a:p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𝛿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𝜏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2</m:t>
                              </m:r>
                            </m:e>
                          </m:rad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𝜈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𝐼𝑚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[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𝜏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utura" panose="020B0602020204020303" pitchFamily="34" charset="-79"/>
                                </a:rPr>
                                <m:t>𝐵</m:t>
                              </m:r>
                            </m:sub>
                          </m:sSub>
                        </m:e>
                      </m:func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−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𝑠𝑖𝑛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𝜏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utura" panose="020B0602020204020303" pitchFamily="34" charset="-79"/>
                            </a:rPr>
                            <m:t>𝑊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utura" panose="020B0602020204020303" pitchFamily="34" charset="-79"/>
                        </a:rPr>
                        <m:t>]</m:t>
                      </m:r>
                    </m:oMath>
                  </m:oMathPara>
                </a14:m>
                <a:endParaRPr lang="en" altLang="zh-CN" sz="2400" dirty="0">
                  <a:solidFill>
                    <a:schemeClr val="tx1"/>
                  </a:solidFill>
                  <a:latin typeface="Kefa" panose="02000506000000020004" pitchFamily="2" charset="0"/>
                  <a:cs typeface="Futura" panose="020B06020202040203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" altLang="zh-CN" sz="1600" dirty="0">
                  <a:solidFill>
                    <a:srgbClr val="9389DB"/>
                  </a:solidFill>
                  <a:latin typeface="Kefa" panose="02000506000000020004" pitchFamily="2" charset="0"/>
                  <a:cs typeface="Futura" panose="020B0602020204020303" pitchFamily="34" charset="-79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C734813-6A1C-9323-837D-A4A40747C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11" y="2829573"/>
                <a:ext cx="11905956" cy="3525196"/>
              </a:xfrm>
              <a:prstGeom prst="rect">
                <a:avLst/>
              </a:prstGeom>
              <a:blipFill>
                <a:blip r:embed="rId3"/>
                <a:stretch>
                  <a:fillRect l="-746" t="-143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203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EFT Interpretation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5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95D80E5-419B-82D9-BA74-11E55291D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528" y="943240"/>
            <a:ext cx="4277975" cy="1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0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xmlns="" id="{6C20B608-F1C6-5169-128A-0BC9EC634296}"/>
                    </a:ext>
                  </a:extLst>
                </p:cNvPr>
                <p:cNvSpPr txBox="1"/>
                <p:nvPr/>
              </p:nvSpPr>
              <p:spPr>
                <a:xfrm>
                  <a:off x="-9256" y="97303"/>
                  <a:ext cx="29831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 xmlns=""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9389DB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a14:m>
                  <a:r>
                    <a:rPr kumimoji="1" lang="en-US" altLang="zh-CN" sz="2800" dirty="0">
                      <a:solidFill>
                        <a:srgbClr val="9389DB"/>
                      </a:solidFill>
                      <a:latin typeface="Kefa" panose="02000506000000020004" pitchFamily="2" charset="0"/>
                    </a:rPr>
                    <a:t> Measurements</a:t>
                  </a:r>
                  <a:endParaRPr kumimoji="1" lang="zh-CN" altLang="en-US" sz="2800" dirty="0">
                    <a:solidFill>
                      <a:srgbClr val="9389DB"/>
                    </a:solidFill>
                    <a:latin typeface="Kefa" panose="02000506000000020004" pitchFamily="2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C20B608-F1C6-5169-128A-0BC9EC634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56" y="97303"/>
                  <a:ext cx="2983189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905" r="-2966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6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xmlns="" id="{0F0B4D94-765D-3900-9E74-2AB82F72036B}"/>
              </a:ext>
            </a:extLst>
          </p:cNvPr>
          <p:cNvCxnSpPr>
            <a:cxnSpLocks/>
          </p:cNvCxnSpPr>
          <p:nvPr/>
        </p:nvCxnSpPr>
        <p:spPr>
          <a:xfrm>
            <a:off x="675861" y="6124619"/>
            <a:ext cx="1029120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3DD02D1-1090-05C8-A350-642781F12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363" y="4318687"/>
            <a:ext cx="4822975" cy="956785"/>
          </a:xfrm>
          <a:prstGeom prst="rect">
            <a:avLst/>
          </a:prstGeom>
        </p:spPr>
      </p:pic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="" id="{3556E153-2AB0-C218-EE41-0629509F3E46}"/>
              </a:ext>
            </a:extLst>
          </p:cNvPr>
          <p:cNvCxnSpPr>
            <a:cxnSpLocks/>
          </p:cNvCxnSpPr>
          <p:nvPr/>
        </p:nvCxnSpPr>
        <p:spPr>
          <a:xfrm>
            <a:off x="3466769" y="5861584"/>
            <a:ext cx="0" cy="5406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xmlns="" id="{DE611B9C-F415-6C2C-070F-5AAD61C4120C}"/>
              </a:ext>
            </a:extLst>
          </p:cNvPr>
          <p:cNvCxnSpPr>
            <a:cxnSpLocks/>
          </p:cNvCxnSpPr>
          <p:nvPr/>
        </p:nvCxnSpPr>
        <p:spPr>
          <a:xfrm>
            <a:off x="7634578" y="5861584"/>
            <a:ext cx="0" cy="5406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xmlns="" id="{68A47AFB-494C-BA46-BB34-CDE969D267D8}"/>
              </a:ext>
            </a:extLst>
          </p:cNvPr>
          <p:cNvCxnSpPr>
            <a:cxnSpLocks/>
          </p:cNvCxnSpPr>
          <p:nvPr/>
        </p:nvCxnSpPr>
        <p:spPr>
          <a:xfrm>
            <a:off x="10649447" y="5861584"/>
            <a:ext cx="0" cy="5406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E52B9D84-C869-27E4-047F-B5F3FF20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10" y="4075082"/>
            <a:ext cx="2059380" cy="20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38EA73F-0EA8-4E2A-2AEB-84C1A9F31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721" y="4072514"/>
            <a:ext cx="2027427" cy="194185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A0A18188-8819-096C-93C2-80FDB0BA3236}"/>
              </a:ext>
            </a:extLst>
          </p:cNvPr>
          <p:cNvSpPr txBox="1"/>
          <p:nvPr/>
        </p:nvSpPr>
        <p:spPr>
          <a:xfrm>
            <a:off x="10907367" y="5686864"/>
            <a:ext cx="62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m</a:t>
            </a:r>
            <a:r>
              <a:rPr kumimoji="1" lang="el-GR" altLang="zh-CN" baseline="-25000" dirty="0" err="1">
                <a:solidFill>
                  <a:srgbClr val="9389DB"/>
                </a:solidFill>
                <a:latin typeface="Kefa" panose="02000506000000020004" pitchFamily="2" charset="0"/>
              </a:rPr>
              <a:t>ττ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7FABCA75-8C7C-744F-2CCE-9D16B27D0460}"/>
              </a:ext>
            </a:extLst>
          </p:cNvPr>
          <p:cNvSpPr txBox="1"/>
          <p:nvPr/>
        </p:nvSpPr>
        <p:spPr>
          <a:xfrm>
            <a:off x="10338206" y="6332033"/>
            <a:ext cx="7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zh-CN" dirty="0">
                <a:solidFill>
                  <a:srgbClr val="9389DB"/>
                </a:solidFill>
                <a:latin typeface="Kefa" panose="02000506000000020004" pitchFamily="2" charset="0"/>
              </a:rPr>
              <a:t>2</a:t>
            </a:r>
            <a:r>
              <a:rPr kumimoji="1" lang="en-US" altLang="zh-CN" dirty="0" err="1">
                <a:solidFill>
                  <a:srgbClr val="9389DB"/>
                </a:solidFill>
                <a:latin typeface="Kefa" panose="02000506000000020004" pitchFamily="2" charset="0"/>
              </a:rPr>
              <a:t>TeV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78B6994-466A-C760-4EB9-B6F8EE647271}"/>
              </a:ext>
            </a:extLst>
          </p:cNvPr>
          <p:cNvSpPr txBox="1"/>
          <p:nvPr/>
        </p:nvSpPr>
        <p:spPr>
          <a:xfrm>
            <a:off x="7106438" y="6360809"/>
            <a:ext cx="105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350GeV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383DC581-AFF9-E882-3BC4-2B1C409EF239}"/>
              </a:ext>
            </a:extLst>
          </p:cNvPr>
          <p:cNvSpPr txBox="1"/>
          <p:nvPr/>
        </p:nvSpPr>
        <p:spPr>
          <a:xfrm>
            <a:off x="2938629" y="6356350"/>
            <a:ext cx="105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50GeV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cxnSp>
        <p:nvCxnSpPr>
          <p:cNvPr id="2" name="直线箭头连接符 1">
            <a:extLst>
              <a:ext uri="{FF2B5EF4-FFF2-40B4-BE49-F238E27FC236}">
                <a16:creationId xmlns:a16="http://schemas.microsoft.com/office/drawing/2014/main" xmlns="" id="{3B655867-D3E7-2614-188E-95071093E32C}"/>
              </a:ext>
            </a:extLst>
          </p:cNvPr>
          <p:cNvCxnSpPr>
            <a:cxnSpLocks/>
          </p:cNvCxnSpPr>
          <p:nvPr/>
        </p:nvCxnSpPr>
        <p:spPr>
          <a:xfrm>
            <a:off x="918464" y="2118868"/>
            <a:ext cx="1029120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xmlns="" id="{40012033-2F4C-CA86-7ECB-CFE908D53C16}"/>
              </a:ext>
            </a:extLst>
          </p:cNvPr>
          <p:cNvCxnSpPr>
            <a:cxnSpLocks/>
          </p:cNvCxnSpPr>
          <p:nvPr/>
        </p:nvCxnSpPr>
        <p:spPr>
          <a:xfrm>
            <a:off x="4269409" y="1855833"/>
            <a:ext cx="0" cy="5406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="" id="{FCE39C9D-0F99-5EB6-0715-06D469845125}"/>
              </a:ext>
            </a:extLst>
          </p:cNvPr>
          <p:cNvCxnSpPr>
            <a:cxnSpLocks/>
          </p:cNvCxnSpPr>
          <p:nvPr/>
        </p:nvCxnSpPr>
        <p:spPr>
          <a:xfrm>
            <a:off x="7791042" y="1848524"/>
            <a:ext cx="0" cy="5406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FAAB38CE-B0D8-33B4-53F3-5E3B94934148}"/>
              </a:ext>
            </a:extLst>
          </p:cNvPr>
          <p:cNvCxnSpPr>
            <a:cxnSpLocks/>
          </p:cNvCxnSpPr>
          <p:nvPr/>
        </p:nvCxnSpPr>
        <p:spPr>
          <a:xfrm>
            <a:off x="10630697" y="1855833"/>
            <a:ext cx="0" cy="5406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5CABFE0D-2BCD-4DAE-00AA-E1E83A0EC28E}"/>
              </a:ext>
            </a:extLst>
          </p:cNvPr>
          <p:cNvSpPr txBox="1"/>
          <p:nvPr/>
        </p:nvSpPr>
        <p:spPr>
          <a:xfrm>
            <a:off x="1539732" y="3597564"/>
            <a:ext cx="160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Heavy ion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378AA04E-EC60-4AAE-0493-F48EB5252E59}"/>
              </a:ext>
            </a:extLst>
          </p:cNvPr>
          <p:cNvSpPr txBox="1"/>
          <p:nvPr/>
        </p:nvSpPr>
        <p:spPr>
          <a:xfrm>
            <a:off x="4619710" y="3624404"/>
            <a:ext cx="261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pp with track counting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092B6A01-1340-E0E0-61A4-AE2AC9A92AC0}"/>
              </a:ext>
            </a:extLst>
          </p:cNvPr>
          <p:cNvSpPr txBox="1"/>
          <p:nvPr/>
        </p:nvSpPr>
        <p:spPr>
          <a:xfrm>
            <a:off x="7861010" y="3626335"/>
            <a:ext cx="261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pp with proton tagging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7151507F-7878-D6F4-7574-71F4F69A8094}"/>
              </a:ext>
            </a:extLst>
          </p:cNvPr>
          <p:cNvSpPr txBox="1"/>
          <p:nvPr/>
        </p:nvSpPr>
        <p:spPr>
          <a:xfrm>
            <a:off x="10831028" y="1550095"/>
            <a:ext cx="137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a</a:t>
            </a:r>
            <a:r>
              <a:rPr kumimoji="1" lang="el-GR" altLang="zh-CN" baseline="-25000" dirty="0">
                <a:solidFill>
                  <a:srgbClr val="9389DB"/>
                </a:solidFill>
                <a:latin typeface="Kefa" panose="02000506000000020004" pitchFamily="2" charset="0"/>
              </a:rPr>
              <a:t>τ</a:t>
            </a:r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 precision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xmlns="" id="{6CF82B1D-86A4-E293-28FD-7AACA836562F}"/>
              </a:ext>
            </a:extLst>
          </p:cNvPr>
          <p:cNvCxnSpPr>
            <a:cxnSpLocks/>
          </p:cNvCxnSpPr>
          <p:nvPr/>
        </p:nvCxnSpPr>
        <p:spPr>
          <a:xfrm>
            <a:off x="1269072" y="1855833"/>
            <a:ext cx="0" cy="5406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8A61AED7-F055-0CCD-EAD0-9FC9391DFE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57" y="2556476"/>
            <a:ext cx="850521" cy="97202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B796DC83-50F5-BE67-C6E2-60E41CED32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9496" y="2515518"/>
            <a:ext cx="919826" cy="103940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2B5DE2A7-EB8E-86FD-4BCF-C702374780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8229" y="2498771"/>
            <a:ext cx="1945562" cy="106455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9EDE751E-D8DA-742E-10A0-FDE57549E2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4040" y="2493036"/>
            <a:ext cx="1190813" cy="100068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E8D34A23-A5F9-21CE-3E11-4A165172F03C}"/>
              </a:ext>
            </a:extLst>
          </p:cNvPr>
          <p:cNvSpPr txBox="1"/>
          <p:nvPr/>
        </p:nvSpPr>
        <p:spPr>
          <a:xfrm>
            <a:off x="1278304" y="2350291"/>
            <a:ext cx="105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Dirac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E91A4440-253A-EA00-C609-F64BA47AEDC6}"/>
              </a:ext>
            </a:extLst>
          </p:cNvPr>
          <p:cNvSpPr txBox="1"/>
          <p:nvPr/>
        </p:nvSpPr>
        <p:spPr>
          <a:xfrm>
            <a:off x="4360850" y="2308370"/>
            <a:ext cx="146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Schwinger term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5DAA9B51-3431-41A5-8DFC-BE45D4084966}"/>
              </a:ext>
            </a:extLst>
          </p:cNvPr>
          <p:cNvSpPr txBox="1"/>
          <p:nvPr/>
        </p:nvSpPr>
        <p:spPr>
          <a:xfrm>
            <a:off x="7822995" y="2209996"/>
            <a:ext cx="194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Higher-order corrections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471DA252-626F-86BB-D042-157DC0829E1E}"/>
              </a:ext>
            </a:extLst>
          </p:cNvPr>
          <p:cNvSpPr txBox="1"/>
          <p:nvPr/>
        </p:nvSpPr>
        <p:spPr>
          <a:xfrm>
            <a:off x="10671494" y="2260113"/>
            <a:ext cx="152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389DB"/>
                </a:solidFill>
                <a:latin typeface="Kefa" panose="02000506000000020004" pitchFamily="2" charset="0"/>
              </a:rPr>
              <a:t>BSM effects</a:t>
            </a:r>
            <a:endParaRPr kumimoji="1" lang="zh-CN" altLang="en-US" dirty="0">
              <a:solidFill>
                <a:srgbClr val="9389DB"/>
              </a:solidFill>
              <a:latin typeface="Kefa" panose="02000506000000020004" pitchFamily="2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5DF97065-484C-A46E-CB0C-A235F829D8FE}"/>
              </a:ext>
            </a:extLst>
          </p:cNvPr>
          <p:cNvSpPr txBox="1"/>
          <p:nvPr/>
        </p:nvSpPr>
        <p:spPr>
          <a:xfrm>
            <a:off x="726769" y="946832"/>
            <a:ext cx="1378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DELPHI</a:t>
            </a:r>
          </a:p>
          <a:p>
            <a:r>
              <a:rPr kumimoji="1" lang="en-US" altLang="zh-CN" dirty="0">
                <a:latin typeface="Kefa" panose="02000506000000020004" pitchFamily="2" charset="0"/>
              </a:rPr>
              <a:t>OPAL</a:t>
            </a:r>
          </a:p>
          <a:p>
            <a:r>
              <a:rPr kumimoji="1" lang="en-US" altLang="zh-CN" dirty="0">
                <a:latin typeface="Kefa" panose="02000506000000020004" pitchFamily="2" charset="0"/>
              </a:rPr>
              <a:t>CMS </a:t>
            </a:r>
            <a:r>
              <a:rPr kumimoji="1" lang="en-US" altLang="zh-CN" dirty="0" err="1">
                <a:latin typeface="Kefa" panose="02000506000000020004" pitchFamily="2" charset="0"/>
              </a:rPr>
              <a:t>PbPb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19932964-862F-A802-8F2C-98E3C20DFD7F}"/>
              </a:ext>
            </a:extLst>
          </p:cNvPr>
          <p:cNvSpPr txBox="1"/>
          <p:nvPr/>
        </p:nvSpPr>
        <p:spPr>
          <a:xfrm>
            <a:off x="2540566" y="923531"/>
            <a:ext cx="208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CMS pp</a:t>
            </a:r>
          </a:p>
          <a:p>
            <a:r>
              <a:rPr kumimoji="1" lang="en-US" altLang="zh-CN" dirty="0">
                <a:latin typeface="Kefa" panose="02000506000000020004" pitchFamily="2" charset="0"/>
              </a:rPr>
              <a:t>Approaching the Schwinger term 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142CF7A4-F511-BB05-DB9F-FA28FEE088AC}"/>
                  </a:ext>
                </a:extLst>
              </p:cNvPr>
              <p:cNvSpPr txBox="1"/>
              <p:nvPr/>
            </p:nvSpPr>
            <p:spPr>
              <a:xfrm>
                <a:off x="7963588" y="891440"/>
                <a:ext cx="2701263" cy="93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Kefa" panose="02000506000000020004" pitchFamily="2" charset="0"/>
                  </a:rPr>
                  <a:t>More precision needed to probe BSM effects scaling with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Kefa" panose="02000506000000020004" pitchFamily="2" charset="0"/>
                  </a:rPr>
                  <a:t>...</a:t>
                </a:r>
                <a:endParaRPr kumimoji="1" lang="zh-CN" altLang="en-US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42CF7A4-F511-BB05-DB9F-FA28FEE08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588" y="891440"/>
                <a:ext cx="2701263" cy="934295"/>
              </a:xfrm>
              <a:prstGeom prst="rect">
                <a:avLst/>
              </a:prstGeom>
              <a:blipFill>
                <a:blip r:embed="rId13"/>
                <a:stretch>
                  <a:fillRect l="-1402" t="-2703" b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06652EF-F309-EBC3-0BFC-2899D46545D4}"/>
              </a:ext>
            </a:extLst>
          </p:cNvPr>
          <p:cNvSpPr txBox="1"/>
          <p:nvPr/>
        </p:nvSpPr>
        <p:spPr>
          <a:xfrm>
            <a:off x="8101583" y="5281977"/>
            <a:ext cx="280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PPS approved for Run-4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0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2BA3B2E6-E0DA-D882-B15B-6961A18F693E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2383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CMS Detector</a:t>
              </a:r>
              <a:endParaRPr kumimoji="1" lang="zh-CN" altLang="en-US" sz="2800" dirty="0">
                <a:solidFill>
                  <a:srgbClr val="9389DB"/>
                </a:solidFill>
                <a:latin typeface="Kefa" panose="02000506000000020004" pitchFamily="2" charset="0"/>
              </a:endParaRP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7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F8621A7-0663-C187-9E29-2F2D54C28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9587"/>
            <a:ext cx="10034051" cy="478062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E97C9867-6532-4BF4-6376-37B3D611650C}"/>
              </a:ext>
            </a:extLst>
          </p:cNvPr>
          <p:cNvSpPr txBox="1"/>
          <p:nvPr/>
        </p:nvSpPr>
        <p:spPr>
          <a:xfrm>
            <a:off x="9832934" y="3006133"/>
            <a:ext cx="179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efa" panose="02000506000000020004" pitchFamily="2" charset="0"/>
              </a:rPr>
              <a:t>excellent muon reconstruction</a:t>
            </a:r>
            <a:endParaRPr kumimoji="1" lang="zh-CN" altLang="en-US" dirty="0"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6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8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5CD8127-3F31-B744-9E6E-93E256550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70250"/>
            <a:ext cx="1676400" cy="31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id="{39AB219A-C605-1001-D922-6FE84824CDF5}"/>
                  </a:ext>
                </a:extLst>
              </p:cNvPr>
              <p:cNvSpPr txBox="1"/>
              <p:nvPr/>
            </p:nvSpPr>
            <p:spPr>
              <a:xfrm>
                <a:off x="375904" y="901834"/>
                <a:ext cx="11523488" cy="232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en-US" altLang="zh-CN" sz="48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Measurement in Pb-Pb collisions at </a:t>
                </a:r>
                <a14:m>
                  <m:oMath xmlns:m="http://schemas.openxmlformats.org/officeDocument/2006/math" xmlns="">
                    <m:rad>
                      <m:radPr>
                        <m:degHide m:val="on"/>
                        <m:ctrlPr>
                          <a:rPr kumimoji="1" lang="en-US" altLang="zh-CN" sz="480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48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48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4800" b="0" i="1" smtClean="0">
                                <a:solidFill>
                                  <a:srgbClr val="9389DB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zh-CN" sz="48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=5.02TeV with integrated luminosity = 404</a:t>
                </a:r>
                <a14:m>
                  <m:oMath xmlns:m="http://schemas.openxmlformats.org/officeDocument/2006/math" xmlns="">
                    <m:r>
                      <a:rPr kumimoji="1" lang="en-US" altLang="zh-CN" sz="4800" b="0" i="1" smtClean="0">
                        <a:solidFill>
                          <a:srgbClr val="9389DB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kumimoji="1" lang="en-US" altLang="zh-CN" sz="4800" b="0" i="1" smtClean="0">
                            <a:solidFill>
                              <a:srgbClr val="9389DB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sz="4800" dirty="0">
                    <a:solidFill>
                      <a:srgbClr val="9389DB"/>
                    </a:solidFill>
                    <a:latin typeface="Kefa" panose="02000506000000020004" pitchFamily="2" charset="0"/>
                  </a:rPr>
                  <a:t> </a:t>
                </a:r>
                <a:endParaRPr kumimoji="1" lang="zh-CN" altLang="en-US" sz="4800" dirty="0">
                  <a:solidFill>
                    <a:srgbClr val="9389DB"/>
                  </a:solidFill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9AB219A-C605-1001-D922-6FE84824C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4" y="901834"/>
                <a:ext cx="11523488" cy="2327560"/>
              </a:xfrm>
              <a:prstGeom prst="rect">
                <a:avLst/>
              </a:prstGeom>
              <a:blipFill>
                <a:blip r:embed="rId4"/>
                <a:stretch>
                  <a:fillRect l="-2423" t="-5978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6251CC4-5A2B-8F72-5BAF-304A7E3D8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751809" cy="781881"/>
          </a:xfrm>
          <a:prstGeom prst="rect">
            <a:avLst/>
          </a:prstGeom>
          <a:effectLst>
            <a:outerShdw blurRad="341419" dist="50800" dir="5400000" algn="ctr" rotWithShape="0">
              <a:srgbClr val="000000">
                <a:alpha val="75498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8A430FA-F430-1B66-C743-77A71D46B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722" y="6379"/>
            <a:ext cx="778278" cy="781881"/>
          </a:xfrm>
          <a:prstGeom prst="rect">
            <a:avLst/>
          </a:prstGeom>
          <a:effectLst>
            <a:outerShdw blurRad="572204" dist="50800" dir="5400000" sx="74000" sy="74000" algn="ctr" rotWithShape="0">
              <a:srgbClr val="000000">
                <a:alpha val="74509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0754DA4-CDB0-1552-81D1-C63D60F1A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999" y="3191558"/>
            <a:ext cx="3807999" cy="33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31356D9-060D-27A5-F40E-7AAEA02AAD4F}"/>
              </a:ext>
            </a:extLst>
          </p:cNvPr>
          <p:cNvSpPr/>
          <p:nvPr/>
        </p:nvSpPr>
        <p:spPr>
          <a:xfrm>
            <a:off x="-1" y="6640082"/>
            <a:ext cx="4090417" cy="217918"/>
          </a:xfrm>
          <a:custGeom>
            <a:avLst/>
            <a:gdLst/>
            <a:ahLst/>
            <a:cxnLst/>
            <a:rect l="l" t="t" r="r" b="b"/>
            <a:pathLst>
              <a:path w="4307840" h="338454">
                <a:moveTo>
                  <a:pt x="4307624" y="0"/>
                </a:moveTo>
                <a:lnTo>
                  <a:pt x="0" y="0"/>
                </a:lnTo>
                <a:lnTo>
                  <a:pt x="0" y="337921"/>
                </a:lnTo>
                <a:lnTo>
                  <a:pt x="4307624" y="337921"/>
                </a:lnTo>
                <a:lnTo>
                  <a:pt x="4307624" y="0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531EE61-220E-625B-63BA-B6F8C357DF98}"/>
              </a:ext>
            </a:extLst>
          </p:cNvPr>
          <p:cNvSpPr/>
          <p:nvPr/>
        </p:nvSpPr>
        <p:spPr>
          <a:xfrm>
            <a:off x="4090416" y="6636920"/>
            <a:ext cx="4011167" cy="221080"/>
          </a:xfrm>
          <a:custGeom>
            <a:avLst/>
            <a:gdLst/>
            <a:ahLst/>
            <a:cxnLst/>
            <a:rect l="l" t="t" r="r" b="b"/>
            <a:pathLst>
              <a:path w="4471670" h="338454">
                <a:moveTo>
                  <a:pt x="4471466" y="0"/>
                </a:moveTo>
                <a:lnTo>
                  <a:pt x="0" y="0"/>
                </a:lnTo>
                <a:lnTo>
                  <a:pt x="0" y="337921"/>
                </a:lnTo>
                <a:lnTo>
                  <a:pt x="4471466" y="337921"/>
                </a:lnTo>
                <a:lnTo>
                  <a:pt x="447146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ctr"/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671DE5C-D590-5283-E10F-E97D5DEC28A3}"/>
              </a:ext>
            </a:extLst>
          </p:cNvPr>
          <p:cNvGrpSpPr/>
          <p:nvPr/>
        </p:nvGrpSpPr>
        <p:grpSpPr>
          <a:xfrm>
            <a:off x="-9256" y="0"/>
            <a:ext cx="12201256" cy="781881"/>
            <a:chOff x="-9256" y="0"/>
            <a:chExt cx="12201256" cy="78188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F77E49-5214-6291-BE06-C768FCEE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1913" y="0"/>
              <a:ext cx="778278" cy="78188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41C4004-0CB5-5076-BA8D-22BA06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0191" y="0"/>
              <a:ext cx="751809" cy="781881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="" id="{09815D9B-BE0B-EAFA-DDBB-D54E82365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81881"/>
              <a:ext cx="10759155" cy="0"/>
            </a:xfrm>
            <a:prstGeom prst="line">
              <a:avLst/>
            </a:prstGeom>
            <a:ln w="38100" cap="rnd">
              <a:solidFill>
                <a:srgbClr val="9389D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C20B608-F1C6-5169-128A-0BC9EC634296}"/>
                </a:ext>
              </a:extLst>
            </p:cNvPr>
            <p:cNvSpPr txBox="1"/>
            <p:nvPr/>
          </p:nvSpPr>
          <p:spPr>
            <a:xfrm>
              <a:off x="-9256" y="97303"/>
              <a:ext cx="3155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389DB"/>
                  </a:solidFill>
                  <a:latin typeface="Kefa" panose="02000506000000020004" pitchFamily="2" charset="0"/>
                </a:rPr>
                <a:t>Analysis Overview</a:t>
              </a:r>
            </a:p>
          </p:txBody>
        </p:sp>
      </p:grp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xmlns="" id="{CA034154-984F-66A9-7D85-C146ED9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020CDC5-F9F2-7545-AE2A-FCDDF54EB0D5}" type="slidenum">
              <a:rPr kumimoji="1" lang="zh-CN" altLang="en-US" sz="1600">
                <a:latin typeface="Comic Sans MS" panose="030F0902030302020204" pitchFamily="66" charset="0"/>
              </a:rPr>
              <a:pPr/>
              <a:t>9</a:t>
            </a:fld>
            <a:endParaRPr kumimoji="1" lang="zh-CN" altLang="en-US" sz="1600" dirty="0">
              <a:latin typeface="Comic Sans MS" panose="030F0902030302020204" pitchFamily="66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4D8006E5-8C78-0291-1EED-B4117F8BA3FC}"/>
              </a:ext>
            </a:extLst>
          </p:cNvPr>
          <p:cNvSpPr/>
          <p:nvPr/>
        </p:nvSpPr>
        <p:spPr>
          <a:xfrm>
            <a:off x="8101583" y="6636920"/>
            <a:ext cx="4090417" cy="221080"/>
          </a:xfrm>
          <a:custGeom>
            <a:avLst/>
            <a:gdLst/>
            <a:ahLst/>
            <a:cxnLst/>
            <a:rect l="l" t="t" r="r" b="b"/>
            <a:pathLst>
              <a:path w="4221480" h="328295">
                <a:moveTo>
                  <a:pt x="0" y="328079"/>
                </a:moveTo>
                <a:lnTo>
                  <a:pt x="4220972" y="328079"/>
                </a:lnTo>
                <a:lnTo>
                  <a:pt x="4220972" y="0"/>
                </a:lnTo>
                <a:lnTo>
                  <a:pt x="0" y="0"/>
                </a:lnTo>
                <a:lnTo>
                  <a:pt x="0" y="328079"/>
                </a:lnTo>
                <a:close/>
              </a:path>
            </a:pathLst>
          </a:custGeom>
          <a:solidFill>
            <a:srgbClr val="9389DB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Kefa" panose="02000506000000020004" pitchFamily="2" charset="0"/>
              </a:rPr>
              <a:t>PASCOS</a:t>
            </a:r>
            <a:endParaRPr sz="1400" b="1" dirty="0">
              <a:solidFill>
                <a:schemeClr val="bg2"/>
              </a:solidFill>
              <a:latin typeface="Kefa" panose="02000506000000020004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52C7AA-E015-1EEC-FF8E-75A82619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488" y="3946637"/>
            <a:ext cx="1676400" cy="2128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5CD8127-3F31-B744-9E6E-93E256550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270250"/>
            <a:ext cx="1676400" cy="31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5A8FF74D-F8C3-2BBA-F40D-0E72624F0A05}"/>
                  </a:ext>
                </a:extLst>
              </p:cNvPr>
              <p:cNvSpPr txBox="1"/>
              <p:nvPr/>
            </p:nvSpPr>
            <p:spPr>
              <a:xfrm>
                <a:off x="0" y="922691"/>
                <a:ext cx="5376672" cy="1599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F</a:t>
                </a:r>
                <a:r>
                  <a:rPr kumimoji="1" lang="en-US" altLang="zh-CN" sz="2400" b="0" dirty="0">
                    <a:latin typeface="Kefa" panose="02000506000000020004" pitchFamily="2" charset="0"/>
                  </a:rPr>
                  <a:t>inal states: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𝑝𝑟𝑜𝑛𝑔</m:t>
                        </m:r>
                      </m:sub>
                    </m:sSub>
                  </m:oMath>
                </a14:m>
                <a:endParaRPr lang="en-US" altLang="zh-CN" sz="2400" dirty="0">
                  <a:latin typeface="Kefa" panose="02000506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Kefa" panose="02000506000000020004" pitchFamily="2" charset="0"/>
                  </a:rPr>
                  <a:t>Background estimates used ABCD method signal </a:t>
                </a:r>
                <a:r>
                  <a:rPr lang="en-US" altLang="zh-CN" sz="2400" dirty="0" err="1">
                    <a:latin typeface="Kefa" panose="02000506000000020004" pitchFamily="2" charset="0"/>
                  </a:rPr>
                  <a:t>region:D</a:t>
                </a:r>
                <a:endParaRPr lang="en-US" altLang="zh-CN" sz="2400" dirty="0">
                  <a:latin typeface="Kefa" panose="02000506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8FF74D-F8C3-2BBA-F40D-0E72624F0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2691"/>
                <a:ext cx="5376672" cy="1599733"/>
              </a:xfrm>
              <a:prstGeom prst="rect">
                <a:avLst/>
              </a:prstGeom>
              <a:blipFill>
                <a:blip r:embed="rId6"/>
                <a:stretch>
                  <a:fillRect l="-1651" t="-2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F715A7F7-11E6-04B0-16BD-D8D82DA1B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976" y="3106296"/>
            <a:ext cx="3561024" cy="35306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9F98275-4DA9-CEFD-5629-288D8AA07F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256" y="3106296"/>
            <a:ext cx="6035827" cy="20642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56A7A112-BC5C-2266-3B6E-923A1A9AFF35}"/>
              </a:ext>
            </a:extLst>
          </p:cNvPr>
          <p:cNvSpPr txBox="1"/>
          <p:nvPr/>
        </p:nvSpPr>
        <p:spPr>
          <a:xfrm>
            <a:off x="60173" y="2291591"/>
            <a:ext cx="25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Kefa" panose="02000506000000020004" pitchFamily="2" charset="0"/>
              </a:rPr>
              <a:t>Basic selections</a:t>
            </a:r>
            <a:endParaRPr kumimoji="1" lang="zh-CN" altLang="en-US" sz="2400" dirty="0">
              <a:latin typeface="Kefa" panose="02000506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DCBBA89A-CF5C-ACFE-F2D8-CD683CE0AAEF}"/>
                  </a:ext>
                </a:extLst>
              </p:cNvPr>
              <p:cNvSpPr txBox="1"/>
              <p:nvPr/>
            </p:nvSpPr>
            <p:spPr>
              <a:xfrm>
                <a:off x="5721096" y="894639"/>
                <a:ext cx="6470904" cy="236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Exclusive selections: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opposite sign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𝑝𝑟𝑜𝑛𝑔</m:t>
                        </m:r>
                      </m:sub>
                    </m:sSub>
                  </m:oMath>
                </a14:m>
                <a:endParaRPr kumimoji="1" lang="en-US" altLang="zh-CN" sz="2400" dirty="0">
                  <a:latin typeface="Kefa" panose="02000506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low charged track number: </a:t>
                </a: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    </a:t>
                </a:r>
                <a:r>
                  <a:rPr kumimoji="1" lang="en-US" altLang="zh-CN" sz="2400" dirty="0" err="1">
                    <a:latin typeface="Kefa" panose="02000506000000020004" pitchFamily="2" charset="0"/>
                  </a:rPr>
                  <a:t>n</a:t>
                </a:r>
                <a:r>
                  <a:rPr kumimoji="1" lang="en-US" altLang="zh-CN" sz="2400" baseline="-25000" dirty="0" err="1">
                    <a:latin typeface="Kefa" panose="02000506000000020004" pitchFamily="2" charset="0"/>
                  </a:rPr>
                  <a:t>ch</a:t>
                </a:r>
                <a:r>
                  <a:rPr kumimoji="1" lang="en-US" altLang="zh-CN" sz="2400" dirty="0">
                    <a:latin typeface="Kefa" panose="02000506000000020004" pitchFamily="2" charset="0"/>
                  </a:rPr>
                  <a:t>=3(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𝑝𝑟𝑜𝑛𝑔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Kefa" panose="02000506000000020004" pitchFamily="2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Kefa" panose="02000506000000020004" pitchFamily="2" charset="0"/>
                  </a:rPr>
                  <a:t>low forward hadron calorimeter energy:</a:t>
                </a:r>
              </a:p>
              <a:p>
                <a:r>
                  <a:rPr kumimoji="1" lang="en-US" altLang="zh-CN" sz="2400" dirty="0">
                    <a:latin typeface="Kefa" panose="02000506000000020004" pitchFamily="2" charset="0"/>
                  </a:rPr>
                  <a:t>    HF&lt;4GeV</a:t>
                </a:r>
                <a:endParaRPr kumimoji="1" lang="zh-CN" altLang="en-US" sz="2400" dirty="0">
                  <a:latin typeface="Kefa" panose="02000506000000020004" pitchFamily="2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CBBA89A-CF5C-ACFE-F2D8-CD683CE0A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6" y="894639"/>
                <a:ext cx="6470904" cy="2368469"/>
              </a:xfrm>
              <a:prstGeom prst="rect">
                <a:avLst/>
              </a:prstGeom>
              <a:blipFill>
                <a:blip r:embed="rId9"/>
                <a:stretch>
                  <a:fillRect l="-1370" t="-2139" b="-5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7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13914</TotalTime>
  <Words>1632</Words>
  <Application>Microsoft Macintosh PowerPoint</Application>
  <PresentationFormat>Personnalisé</PresentationFormat>
  <Paragraphs>232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主题​​</vt:lpstr>
      <vt:lpstr>Recent τ g-2 measurement at CMS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shou</dc:creator>
  <cp:lastModifiedBy>Jacques Dumarchez</cp:lastModifiedBy>
  <cp:revision>108</cp:revision>
  <dcterms:created xsi:type="dcterms:W3CDTF">2024-05-29T01:43:30Z</dcterms:created>
  <dcterms:modified xsi:type="dcterms:W3CDTF">2024-07-10T06:56:28Z</dcterms:modified>
</cp:coreProperties>
</file>