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60" r:id="rId3"/>
    <p:sldId id="258" r:id="rId4"/>
    <p:sldId id="261" r:id="rId5"/>
    <p:sldId id="276" r:id="rId6"/>
    <p:sldId id="264" r:id="rId7"/>
    <p:sldId id="265" r:id="rId8"/>
    <p:sldId id="266" r:id="rId9"/>
    <p:sldId id="267" r:id="rId10"/>
    <p:sldId id="287" r:id="rId11"/>
    <p:sldId id="280" r:id="rId12"/>
    <p:sldId id="281" r:id="rId13"/>
    <p:sldId id="284" r:id="rId14"/>
    <p:sldId id="285" r:id="rId15"/>
    <p:sldId id="286" r:id="rId16"/>
    <p:sldId id="288" r:id="rId17"/>
    <p:sldId id="269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8DA8"/>
    <a:srgbClr val="FF9933"/>
    <a:srgbClr val="FF00FF"/>
    <a:srgbClr val="764A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94660"/>
  </p:normalViewPr>
  <p:slideViewPr>
    <p:cSldViewPr snapToGrid="0">
      <p:cViewPr varScale="1">
        <p:scale>
          <a:sx n="87" d="100"/>
          <a:sy n="87" d="100"/>
        </p:scale>
        <p:origin x="1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C5AFF-FBB8-4411-AE8B-32D2DFB38D3C}" type="datetimeFigureOut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D1AE6-6FAF-44C4-B095-A6832FE06E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547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D1AE6-6FAF-44C4-B095-A6832FE06EF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643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CE4A-A630-4985-BA9D-95269BB45081}" type="datetimeFigureOut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7E2C-0978-4182-A7F2-DB6039C36B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345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CE4A-A630-4985-BA9D-95269BB45081}" type="datetimeFigureOut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7E2C-0978-4182-A7F2-DB6039C36B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593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CE4A-A630-4985-BA9D-95269BB45081}" type="datetimeFigureOut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7E2C-0978-4182-A7F2-DB6039C36B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79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CE4A-A630-4985-BA9D-95269BB45081}" type="datetimeFigureOut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7E2C-0978-4182-A7F2-DB6039C36B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800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CE4A-A630-4985-BA9D-95269BB45081}" type="datetimeFigureOut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7E2C-0978-4182-A7F2-DB6039C36B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232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CE4A-A630-4985-BA9D-95269BB45081}" type="datetimeFigureOut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7E2C-0978-4182-A7F2-DB6039C36B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730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CE4A-A630-4985-BA9D-95269BB45081}" type="datetimeFigureOut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7E2C-0978-4182-A7F2-DB6039C36B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134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CE4A-A630-4985-BA9D-95269BB45081}" type="datetimeFigureOut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7E2C-0978-4182-A7F2-DB6039C36B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8736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CE4A-A630-4985-BA9D-95269BB45081}" type="datetimeFigureOut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7E2C-0978-4182-A7F2-DB6039C36B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652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CE4A-A630-4985-BA9D-95269BB45081}" type="datetimeFigureOut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7E2C-0978-4182-A7F2-DB6039C36B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392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CE4A-A630-4985-BA9D-95269BB45081}" type="datetimeFigureOut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7E2C-0978-4182-A7F2-DB6039C36B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890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4CE4A-A630-4985-BA9D-95269BB45081}" type="datetimeFigureOut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97E2C-0978-4182-A7F2-DB6039C36B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74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0.pn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B792C5C-882C-50F1-6F93-F94A4C69925A}"/>
              </a:ext>
            </a:extLst>
          </p:cNvPr>
          <p:cNvSpPr txBox="1"/>
          <p:nvPr/>
        </p:nvSpPr>
        <p:spPr>
          <a:xfrm>
            <a:off x="1020470" y="1561954"/>
            <a:ext cx="10863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Detecting Neutrinos from Supernova Bursts in PandaX-4T</a:t>
            </a:r>
            <a:endParaRPr lang="zh-CN" altLang="en-US" sz="48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50591D1-46D4-D71A-E069-B81372448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170" y="55414"/>
            <a:ext cx="1560372" cy="156037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A9E1E2A-73ED-D3A1-C95E-F4F89B6996EE}"/>
              </a:ext>
            </a:extLst>
          </p:cNvPr>
          <p:cNvSpPr txBox="1"/>
          <p:nvPr/>
        </p:nvSpPr>
        <p:spPr>
          <a:xfrm>
            <a:off x="8975129" y="6366453"/>
            <a:ext cx="2178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0" dirty="0">
                <a:solidFill>
                  <a:srgbClr val="777777"/>
                </a:solidFill>
                <a:effectLst/>
                <a:highlight>
                  <a:srgbClr val="FFFFFF"/>
                </a:highlight>
                <a:latin typeface="宋体" panose="02010600030101010101" pitchFamily="2" charset="-122"/>
                <a:ea typeface="宋体" panose="02010600030101010101" pitchFamily="2" charset="-122"/>
              </a:rPr>
              <a:t>July </a:t>
            </a:r>
            <a:r>
              <a:rPr lang="en-US" altLang="zh-CN" sz="2400" b="1" dirty="0">
                <a:solidFill>
                  <a:srgbClr val="777777"/>
                </a:solidFill>
                <a:highlight>
                  <a:srgbClr val="FFFFFF"/>
                </a:highlight>
                <a:latin typeface="宋体" panose="02010600030101010101" pitchFamily="2" charset="-122"/>
                <a:ea typeface="宋体" panose="02010600030101010101" pitchFamily="2" charset="-122"/>
              </a:rPr>
              <a:t>09</a:t>
            </a:r>
            <a:r>
              <a:rPr lang="en-US" altLang="zh-CN" sz="2400" b="1" i="0" dirty="0">
                <a:solidFill>
                  <a:srgbClr val="777777"/>
                </a:solidFill>
                <a:effectLst/>
                <a:highlight>
                  <a:srgbClr val="FFFFFF"/>
                </a:highlight>
                <a:latin typeface="宋体" panose="02010600030101010101" pitchFamily="2" charset="-122"/>
                <a:ea typeface="宋体" panose="02010600030101010101" pitchFamily="2" charset="-122"/>
              </a:rPr>
              <a:t>,2024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064D93C-192D-8F23-FBCF-70A4CED8DFFF}"/>
              </a:ext>
            </a:extLst>
          </p:cNvPr>
          <p:cNvSpPr txBox="1"/>
          <p:nvPr/>
        </p:nvSpPr>
        <p:spPr>
          <a:xfrm>
            <a:off x="11529803" y="6428008"/>
            <a:ext cx="707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79D04E3-F220-EFE3-1E23-5EC17ABB996A}"/>
              </a:ext>
            </a:extLst>
          </p:cNvPr>
          <p:cNvSpPr txBox="1"/>
          <p:nvPr/>
        </p:nvSpPr>
        <p:spPr>
          <a:xfrm>
            <a:off x="4035670" y="3771730"/>
            <a:ext cx="5565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Binyu</a:t>
            </a: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Pang (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Shandong University</a:t>
            </a: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309390" y="5433950"/>
            <a:ext cx="8843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29th International Symposium on Particles, String and Cosmology</a:t>
            </a:r>
          </a:p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(PASCOS 2024@</a:t>
            </a:r>
            <a:r>
              <a:rPr lang="en-US" altLang="zh-CN" sz="2400" b="1" dirty="0">
                <a:solidFill>
                  <a:srgbClr val="FF0000"/>
                </a:solidFill>
              </a:rPr>
              <a:t>Vietnam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081"/>
            <a:ext cx="3518333" cy="13366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72" y="2743773"/>
            <a:ext cx="2329270" cy="327234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951304" y="4328667"/>
            <a:ext cx="57342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on behalf of the PandaX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417368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96712" y="918427"/>
            <a:ext cx="11881635" cy="0"/>
          </a:xfrm>
          <a:prstGeom prst="line">
            <a:avLst/>
          </a:prstGeom>
          <a:ln w="28575">
            <a:solidFill>
              <a:srgbClr val="764A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0183" y="42678"/>
            <a:ext cx="2212033" cy="84035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88208" y="6457864"/>
            <a:ext cx="8843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(PASCOS 2024@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Vietnam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064D93C-192D-8F23-FBCF-70A4CED8DFFF}"/>
              </a:ext>
            </a:extLst>
          </p:cNvPr>
          <p:cNvSpPr txBox="1"/>
          <p:nvPr/>
        </p:nvSpPr>
        <p:spPr>
          <a:xfrm>
            <a:off x="11492644" y="6390451"/>
            <a:ext cx="699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63F420B0-FE29-CBB2-F53B-78E6B2A936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712" y="143678"/>
                <a:ext cx="10515600" cy="638358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kumimoji="1" lang="en-US" altLang="zh-C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Coherent elastic neutrino-nucleus scattering(CE</a:t>
                </a:r>
                <a14:m>
                  <m:oMath xmlns:m="http://schemas.openxmlformats.org/officeDocument/2006/math">
                    <m:r>
                      <a:rPr kumimoji="1" lang="zh-CN" altLang="en-US" sz="3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𝜈</m:t>
                    </m:r>
                  </m:oMath>
                </a14:m>
                <a:r>
                  <a:rPr kumimoji="1" lang="en-US" altLang="zh-C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NS)</a:t>
                </a:r>
                <a:endParaRPr kumimoji="1" lang="zh-CN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xmlns="" id="{63F420B0-FE29-CBB2-F53B-78E6B2A93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2" y="143678"/>
                <a:ext cx="10515600" cy="638358"/>
              </a:xfrm>
              <a:prstGeom prst="rect">
                <a:avLst/>
              </a:prstGeom>
              <a:blipFill rotWithShape="0">
                <a:blip r:embed="rId3"/>
                <a:stretch>
                  <a:fillRect l="-1797" t="-25000" b="-278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A89B4789-E73C-A330-22C2-B55D052713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560" y="3339936"/>
            <a:ext cx="4558636" cy="30505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05" y="1054819"/>
            <a:ext cx="4053172" cy="509273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09080" y="6257809"/>
            <a:ext cx="24726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 2017: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CsI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(Na)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4935297" y="1898972"/>
                <a:ext cx="661641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differential cross section of the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14:m>
                  <m:oMath xmlns:m="http://schemas.openxmlformats.org/officeDocument/2006/math">
                    <m:r>
                      <a:rPr kumimoji="1" lang="zh-CN" altLang="en-US" sz="24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𝜈</m:t>
                    </m:r>
                  </m:oMath>
                </a14:m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NS(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5297" y="1898972"/>
                <a:ext cx="6616410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1475" t="-10667" r="-553" b="-30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98" y="2397277"/>
            <a:ext cx="4201111" cy="990738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4935297" y="1099555"/>
            <a:ext cx="5339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The CE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𝜈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NS  process can be expressed as:</a:t>
            </a:r>
            <a:endParaRPr lang="zh-CN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5354512" y="1553859"/>
                <a:ext cx="48196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i="1">
                          <a:latin typeface="Cambria Math" panose="02040503050406030204" pitchFamily="18" charset="0"/>
                        </a:rPr>
                        <m:t>nucleus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→ 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m:rPr>
                          <m:sty m:val="p"/>
                        </m:rPr>
                        <a:rPr lang="en-US" altLang="zh-CN" i="1">
                          <a:latin typeface="Cambria Math" panose="02040503050406030204" pitchFamily="18" charset="0"/>
                        </a:rPr>
                        <m:t>nucleus</m:t>
                      </m:r>
                    </m:oMath>
                  </m:oMathPara>
                </a14:m>
                <a:endParaRPr lang="en-US" altLang="zh-CN" b="0" dirty="0"/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4512" y="1553859"/>
                <a:ext cx="4819697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8083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830" y="1036618"/>
            <a:ext cx="3382321" cy="246768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93" y="1075142"/>
            <a:ext cx="3325460" cy="2490344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96712" y="918427"/>
            <a:ext cx="11881635" cy="0"/>
          </a:xfrm>
          <a:prstGeom prst="line">
            <a:avLst/>
          </a:prstGeom>
          <a:ln w="28575">
            <a:solidFill>
              <a:srgbClr val="764A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4636" y="42679"/>
            <a:ext cx="2212033" cy="84035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88208" y="6457864"/>
            <a:ext cx="8843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(PASCOS 2024@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Vietnam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064D93C-192D-8F23-FBCF-70A4CED8DFFF}"/>
              </a:ext>
            </a:extLst>
          </p:cNvPr>
          <p:cNvSpPr txBox="1"/>
          <p:nvPr/>
        </p:nvSpPr>
        <p:spPr>
          <a:xfrm>
            <a:off x="11492644" y="6390451"/>
            <a:ext cx="699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11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3F420B0-FE29-CBB2-F53B-78E6B2A936CB}"/>
              </a:ext>
            </a:extLst>
          </p:cNvPr>
          <p:cNvSpPr txBox="1">
            <a:spLocks/>
          </p:cNvSpPr>
          <p:nvPr/>
        </p:nvSpPr>
        <p:spPr>
          <a:xfrm>
            <a:off x="96712" y="143678"/>
            <a:ext cx="10515600" cy="6383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spectrum of SN neutrinos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5C743C2-3017-FFC2-3B5E-4C26BFD903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032" y="3700585"/>
            <a:ext cx="4087383" cy="28860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268" y="945192"/>
            <a:ext cx="3504045" cy="258512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13" y="4783700"/>
            <a:ext cx="4712358" cy="159571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02219" y="3866325"/>
            <a:ext cx="6891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For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Garching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model, it can be characterized using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Keil-Raffelt-Janka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(KRJ) parametrization:</a:t>
            </a:r>
            <a:endParaRPr lang="zh-CN" altLang="en-US" sz="2400" dirty="0"/>
          </a:p>
        </p:txBody>
      </p:sp>
      <p:sp>
        <p:nvSpPr>
          <p:cNvPr id="11" name="文本框 10"/>
          <p:cNvSpPr txBox="1"/>
          <p:nvPr/>
        </p:nvSpPr>
        <p:spPr>
          <a:xfrm>
            <a:off x="2140275" y="2023842"/>
            <a:ext cx="1861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Neutronization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087132" y="1887521"/>
            <a:ext cx="1635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Accretion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714480" y="1874004"/>
            <a:ext cx="1635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 down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17587" y="1204008"/>
            <a:ext cx="207828" cy="1492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 rot="10800000">
            <a:off x="799311" y="1118922"/>
            <a:ext cx="369332" cy="18028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Luminosity [  10</a:t>
            </a:r>
            <a:r>
              <a:rPr lang="en-US" altLang="zh-CN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erg/s  ]   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485403" y="1324391"/>
            <a:ext cx="207828" cy="1492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8077936" y="1283013"/>
            <a:ext cx="207828" cy="1492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 rot="10800000">
            <a:off x="4317568" y="1118922"/>
            <a:ext cx="369332" cy="18028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Luminosity [  10</a:t>
            </a:r>
            <a:r>
              <a:rPr lang="en-US" altLang="zh-CN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erg/s  ]   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 rot="10800000">
            <a:off x="7962088" y="1184540"/>
            <a:ext cx="369332" cy="18028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Luminosity [  10</a:t>
            </a:r>
            <a:r>
              <a:rPr lang="en-US" altLang="zh-CN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erg/s  ]   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902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96712" y="918427"/>
            <a:ext cx="11881635" cy="0"/>
          </a:xfrm>
          <a:prstGeom prst="line">
            <a:avLst/>
          </a:prstGeom>
          <a:ln w="28575">
            <a:solidFill>
              <a:srgbClr val="764A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4636" y="42679"/>
            <a:ext cx="2212033" cy="84035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88207" y="6457686"/>
            <a:ext cx="8843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(PASCOS 2024@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Vietnam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064D93C-192D-8F23-FBCF-70A4CED8DFFF}"/>
              </a:ext>
            </a:extLst>
          </p:cNvPr>
          <p:cNvSpPr txBox="1"/>
          <p:nvPr/>
        </p:nvSpPr>
        <p:spPr>
          <a:xfrm>
            <a:off x="11492644" y="6390451"/>
            <a:ext cx="699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12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3F420B0-FE29-CBB2-F53B-78E6B2A936CB}"/>
              </a:ext>
            </a:extLst>
          </p:cNvPr>
          <p:cNvSpPr txBox="1">
            <a:spLocks/>
          </p:cNvSpPr>
          <p:nvPr/>
        </p:nvSpPr>
        <p:spPr>
          <a:xfrm>
            <a:off x="96712" y="143678"/>
            <a:ext cx="10515600" cy="6383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 spectrum in liquid xenon detectors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523A0A5-96D9-DFB1-FDCA-2DD23F749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186" y="1401598"/>
            <a:ext cx="5245370" cy="373399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B9F3B0-522D-945D-DF00-407D71B94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1" y="1627806"/>
            <a:ext cx="5249884" cy="13637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338347" y="3827911"/>
                <a:ext cx="4198484" cy="854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sz="240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𝑁𝑅</m:t>
                              </m:r>
                            </m:sub>
                          </m:sSub>
                        </m:den>
                      </m:f>
                      <m:r>
                        <a:rPr lang="en-US" altLang="zh-CN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altLang="zh-CN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𝑁𝑅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CN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𝑑𝐸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𝑁𝑅</m:t>
                              </m:r>
                            </m:sub>
                          </m:sSub>
                        </m:den>
                      </m:f>
                      <m:r>
                        <a:rPr lang="en-US" altLang="zh-CN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𝑁𝑅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47" y="3827911"/>
                <a:ext cx="4198484" cy="85401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>
            <a:extLst>
              <a:ext uri="{FF2B5EF4-FFF2-40B4-BE49-F238E27FC236}">
                <a16:creationId xmlns:a16="http://schemas.microsoft.com/office/drawing/2014/main" id="{907DB2CE-2189-24D5-3E83-94645680A3FF}"/>
              </a:ext>
            </a:extLst>
          </p:cNvPr>
          <p:cNvSpPr txBox="1"/>
          <p:nvPr/>
        </p:nvSpPr>
        <p:spPr>
          <a:xfrm>
            <a:off x="6536061" y="5295594"/>
            <a:ext cx="48194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Chinese Physics C Vol. 48, No. 073022 (2024) </a:t>
            </a:r>
          </a:p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1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arXiv:2403.06220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9" name="矩形 8"/>
          <p:cNvSpPr/>
          <p:nvPr/>
        </p:nvSpPr>
        <p:spPr>
          <a:xfrm>
            <a:off x="246001" y="2991572"/>
            <a:ext cx="57534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Considering  the  detection  efficiency:</a:t>
            </a:r>
            <a:endParaRPr lang="zh-CN" altLang="en-US" sz="2800" dirty="0"/>
          </a:p>
        </p:txBody>
      </p:sp>
      <p:sp>
        <p:nvSpPr>
          <p:cNvPr id="10" name="矩形 9"/>
          <p:cNvSpPr/>
          <p:nvPr/>
        </p:nvSpPr>
        <p:spPr>
          <a:xfrm>
            <a:off x="246001" y="1032266"/>
            <a:ext cx="4624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The differential event rate :</a:t>
            </a:r>
            <a:endParaRPr lang="zh-CN" altLang="en-US" sz="2800" dirty="0"/>
          </a:p>
        </p:txBody>
      </p:sp>
      <p:sp>
        <p:nvSpPr>
          <p:cNvPr id="21" name="矩形 20"/>
          <p:cNvSpPr/>
          <p:nvPr/>
        </p:nvSpPr>
        <p:spPr>
          <a:xfrm>
            <a:off x="246001" y="5110882"/>
            <a:ext cx="60426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zh-CN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pink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line corresponds to silver (golden) trigger.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344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96712" y="918427"/>
            <a:ext cx="11881635" cy="0"/>
          </a:xfrm>
          <a:prstGeom prst="line">
            <a:avLst/>
          </a:prstGeom>
          <a:ln w="28575">
            <a:solidFill>
              <a:srgbClr val="764A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4636" y="42679"/>
            <a:ext cx="2212033" cy="84035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88208" y="6457864"/>
            <a:ext cx="8843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(PASCOS 2024@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Vietnam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064D93C-192D-8F23-FBCF-70A4CED8DFFF}"/>
              </a:ext>
            </a:extLst>
          </p:cNvPr>
          <p:cNvSpPr txBox="1"/>
          <p:nvPr/>
        </p:nvSpPr>
        <p:spPr>
          <a:xfrm>
            <a:off x="11492644" y="6390451"/>
            <a:ext cx="699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13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3F420B0-FE29-CBB2-F53B-78E6B2A936CB}"/>
              </a:ext>
            </a:extLst>
          </p:cNvPr>
          <p:cNvSpPr txBox="1">
            <a:spLocks/>
          </p:cNvSpPr>
          <p:nvPr/>
        </p:nvSpPr>
        <p:spPr>
          <a:xfrm>
            <a:off x="96712" y="143678"/>
            <a:ext cx="10515600" cy="6383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 off-line trigger system of PandaX-4T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DCA3420-2121-F282-93A6-928C5784E5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2" y="986923"/>
            <a:ext cx="5692307" cy="407943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7D4E8FF3-B768-70FE-8E9B-0F2046A11810}"/>
              </a:ext>
            </a:extLst>
          </p:cNvPr>
          <p:cNvSpPr txBox="1"/>
          <p:nvPr/>
        </p:nvSpPr>
        <p:spPr>
          <a:xfrm>
            <a:off x="6453554" y="1365088"/>
            <a:ext cx="5644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Level 1: 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 filter to event builder</a:t>
            </a:r>
            <a:endParaRPr kumimoji="0" lang="en-US" altLang="zh-C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9A582CB-D650-AEAC-25FD-C1A31DC7FDB8}"/>
              </a:ext>
            </a:extLst>
          </p:cNvPr>
          <p:cNvSpPr txBox="1"/>
          <p:nvPr/>
        </p:nvSpPr>
        <p:spPr>
          <a:xfrm>
            <a:off x="6392007" y="2586737"/>
            <a:ext cx="56446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Level 2: 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Apply d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ata quality selection 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 reduce background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C1EBF38-F631-78C7-E505-BD94044AD444}"/>
              </a:ext>
            </a:extLst>
          </p:cNvPr>
          <p:cNvSpPr txBox="1"/>
          <p:nvPr/>
        </p:nvSpPr>
        <p:spPr>
          <a:xfrm>
            <a:off x="6408349" y="3808386"/>
            <a:ext cx="5611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Level 3: 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 trigger algorithm to search alarm signal</a:t>
            </a:r>
            <a:endParaRPr kumimoji="0" lang="en-US" altLang="zh-C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33740" y="5500502"/>
            <a:ext cx="112085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The entire process takes </a:t>
            </a:r>
            <a:r>
              <a:rPr lang="en-US" altLang="zh-CN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several minutes 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for each individual file on average. 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44394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5E2A335A-B655-48BE-85E2-35B83F645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67" y="4048762"/>
            <a:ext cx="4612242" cy="2527884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96712" y="918427"/>
            <a:ext cx="11881635" cy="0"/>
          </a:xfrm>
          <a:prstGeom prst="line">
            <a:avLst/>
          </a:prstGeom>
          <a:ln w="28575">
            <a:solidFill>
              <a:srgbClr val="764A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1688208" y="6457864"/>
            <a:ext cx="8843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(PASCOS 2024@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Vietnam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064D93C-192D-8F23-FBCF-70A4CED8DFFF}"/>
              </a:ext>
            </a:extLst>
          </p:cNvPr>
          <p:cNvSpPr txBox="1"/>
          <p:nvPr/>
        </p:nvSpPr>
        <p:spPr>
          <a:xfrm>
            <a:off x="11492644" y="6390451"/>
            <a:ext cx="699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14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3F420B0-FE29-CBB2-F53B-78E6B2A936CB}"/>
              </a:ext>
            </a:extLst>
          </p:cNvPr>
          <p:cNvSpPr txBox="1">
            <a:spLocks/>
          </p:cNvSpPr>
          <p:nvPr/>
        </p:nvSpPr>
        <p:spPr>
          <a:xfrm>
            <a:off x="16565" y="146772"/>
            <a:ext cx="10515600" cy="6383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Estimation of  false alert rate &amp;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trigger efficiency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D3D5F99-4FA4-0A7D-B9E0-B81B38F4A9BA}"/>
              </a:ext>
            </a:extLst>
          </p:cNvPr>
          <p:cNvSpPr txBox="1"/>
          <p:nvPr/>
        </p:nvSpPr>
        <p:spPr>
          <a:xfrm>
            <a:off x="548267" y="1020424"/>
            <a:ext cx="4876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Trigger probability: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878CC72-039A-9307-24F8-33EA11BEC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35" y="1125542"/>
            <a:ext cx="4257082" cy="194690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27B578E-FCBF-4E80-EEED-9DE26D625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494" y="3194232"/>
            <a:ext cx="4099671" cy="30709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D1D775F-53B3-2D67-54CF-B3438BF62B79}"/>
                  </a:ext>
                </a:extLst>
              </p:cNvPr>
              <p:cNvSpPr txBox="1"/>
              <p:nvPr/>
            </p:nvSpPr>
            <p:spPr>
              <a:xfrm>
                <a:off x="8008422" y="3469773"/>
                <a:ext cx="25237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𝑆𝑁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=10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𝑡h𝑟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D1D775F-53B3-2D67-54CF-B3438BF62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8422" y="3469773"/>
                <a:ext cx="2523743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1D3D5F99-4FA4-0A7D-B9E0-B81B38F4A9BA}"/>
              </a:ext>
            </a:extLst>
          </p:cNvPr>
          <p:cNvSpPr txBox="1"/>
          <p:nvPr/>
        </p:nvSpPr>
        <p:spPr>
          <a:xfrm>
            <a:off x="716151" y="3147204"/>
            <a:ext cx="4304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 signal trigger efficiency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560" y="1422161"/>
            <a:ext cx="2476846" cy="80021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2221" y="45772"/>
            <a:ext cx="2212033" cy="84035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233" y="2589839"/>
            <a:ext cx="2927839" cy="62778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716151" y="2060980"/>
            <a:ext cx="4097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 false alert rate per week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233" y="3575357"/>
            <a:ext cx="2439435" cy="4476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/>
              <p:cNvSpPr txBox="1"/>
              <p:nvPr/>
            </p:nvSpPr>
            <p:spPr>
              <a:xfrm>
                <a:off x="789071" y="1631305"/>
                <a:ext cx="22173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𝑡h𝑟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𝑆𝑁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2" name="文本框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071" y="1631305"/>
                <a:ext cx="2217319" cy="400110"/>
              </a:xfrm>
              <a:prstGeom prst="rect">
                <a:avLst/>
              </a:prstGeom>
              <a:blipFill rotWithShape="0">
                <a:blip r:embed="rId10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0253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96712" y="918427"/>
            <a:ext cx="11881635" cy="0"/>
          </a:xfrm>
          <a:prstGeom prst="line">
            <a:avLst/>
          </a:prstGeom>
          <a:ln w="28575">
            <a:solidFill>
              <a:srgbClr val="764A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4636" y="42679"/>
            <a:ext cx="2212033" cy="84035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88208" y="6457864"/>
            <a:ext cx="8843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(PASCOS 2024@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Vietnam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064D93C-192D-8F23-FBCF-70A4CED8DFFF}"/>
              </a:ext>
            </a:extLst>
          </p:cNvPr>
          <p:cNvSpPr txBox="1"/>
          <p:nvPr/>
        </p:nvSpPr>
        <p:spPr>
          <a:xfrm>
            <a:off x="11492644" y="6390451"/>
            <a:ext cx="699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15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3F420B0-FE29-CBB2-F53B-78E6B2A936CB}"/>
              </a:ext>
            </a:extLst>
          </p:cNvPr>
          <p:cNvSpPr txBox="1">
            <a:spLocks/>
          </p:cNvSpPr>
          <p:nvPr/>
        </p:nvSpPr>
        <p:spPr>
          <a:xfrm>
            <a:off x="96712" y="143678"/>
            <a:ext cx="10515600" cy="6383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detection probability of the SN explosions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473F159-B3F6-D8EA-47F8-BBDD2C61F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385" y="1029874"/>
            <a:ext cx="5329848" cy="409220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FC90B0D-5056-5591-3658-B55CD339D1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92" y="1190457"/>
            <a:ext cx="5436727" cy="311184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510253" y="5086688"/>
            <a:ext cx="56817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probability of detecting SN explosions at different distances.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2351" y="4237582"/>
            <a:ext cx="6057901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Golden alarm : false alert rate one per month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Silver alarm : one per week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kpc: ~distance to center of the Milky Way 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168 pc: ~distance to Betelgeuse</a:t>
            </a:r>
          </a:p>
        </p:txBody>
      </p:sp>
    </p:spTree>
    <p:extLst>
      <p:ext uri="{BB962C8B-B14F-4D97-AF65-F5344CB8AC3E}">
        <p14:creationId xmlns:p14="http://schemas.microsoft.com/office/powerpoint/2010/main" val="3107871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96712" y="918427"/>
            <a:ext cx="11881635" cy="0"/>
          </a:xfrm>
          <a:prstGeom prst="line">
            <a:avLst/>
          </a:prstGeom>
          <a:ln w="28575">
            <a:solidFill>
              <a:srgbClr val="764A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4636" y="42679"/>
            <a:ext cx="2212033" cy="84035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88208" y="6457864"/>
            <a:ext cx="8843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(PASCOS 2024@Vietnam)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064D93C-192D-8F23-FBCF-70A4CED8DFFF}"/>
              </a:ext>
            </a:extLst>
          </p:cNvPr>
          <p:cNvSpPr txBox="1"/>
          <p:nvPr/>
        </p:nvSpPr>
        <p:spPr>
          <a:xfrm>
            <a:off x="11492644" y="6390451"/>
            <a:ext cx="699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16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3F420B0-FE29-CBB2-F53B-78E6B2A936CB}"/>
              </a:ext>
            </a:extLst>
          </p:cNvPr>
          <p:cNvSpPr txBox="1">
            <a:spLocks/>
          </p:cNvSpPr>
          <p:nvPr/>
        </p:nvSpPr>
        <p:spPr>
          <a:xfrm>
            <a:off x="96712" y="143678"/>
            <a:ext cx="10515600" cy="6383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&amp; future prospects </a:t>
            </a:r>
          </a:p>
        </p:txBody>
      </p:sp>
      <p:sp>
        <p:nvSpPr>
          <p:cNvPr id="12" name="矩形 11"/>
          <p:cNvSpPr/>
          <p:nvPr/>
        </p:nvSpPr>
        <p:spPr>
          <a:xfrm>
            <a:off x="849923" y="1054819"/>
            <a:ext cx="968224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explosions neutrino signals are studied. </a:t>
            </a:r>
          </a:p>
          <a:p>
            <a:pPr algn="just">
              <a:lnSpc>
                <a:spcPct val="150000"/>
              </a:lnSpc>
            </a:pPr>
            <a:endParaRPr lang="en-US" altLang="zh-C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altLang="zh-C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off-line trigger algorithm is built.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relevant electronics is being designed.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Pandax-4T will apply to join SNEWS.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PandaX-xT ( ~40-tonne liquid xenon) has been proposed.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380477" y="1751260"/>
                <a:ext cx="9900054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13.7 (4.9</a:t>
                </a:r>
                <a14:m>
                  <m:oMath xmlns:m="http://schemas.openxmlformats.org/officeDocument/2006/math">
                    <m:r>
                      <a:rPr lang="en-US" altLang="zh-CN" sz="24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400" baseline="30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expected neutrino events in PandaX-4T at 10 </a:t>
                </a:r>
                <a:r>
                  <a:rPr lang="en-US" altLang="zh-CN" sz="24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kpc</a:t>
                </a:r>
                <a:r>
                  <a:rPr lang="en-US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(168 pc).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Approximately 100%  detection probability at 10 </a:t>
                </a:r>
                <a:r>
                  <a:rPr lang="en-US" altLang="zh-CN" sz="24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kpc</a:t>
                </a:r>
                <a:r>
                  <a:rPr lang="en-US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477" y="1751260"/>
                <a:ext cx="9900054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800" b="-55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0454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F1B6C7C5-6A99-D811-AC90-2E5C95A0D0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" r="13372" b="83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3982838-6BAA-B038-898A-48AD7FBA8F0A}"/>
              </a:ext>
            </a:extLst>
          </p:cNvPr>
          <p:cNvSpPr txBox="1">
            <a:spLocks/>
          </p:cNvSpPr>
          <p:nvPr/>
        </p:nvSpPr>
        <p:spPr>
          <a:xfrm>
            <a:off x="838200" y="725887"/>
            <a:ext cx="10515600" cy="33289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none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br>
              <a:rPr lang="x-none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x-none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x-none" sz="5400" b="1" dirty="0">
                <a:solidFill>
                  <a:srgbClr val="FF0000"/>
                </a:solidFill>
              </a:rPr>
            </a:br>
            <a:r>
              <a:rPr lang="x-none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Stay tuned!</a:t>
            </a:r>
          </a:p>
        </p:txBody>
      </p:sp>
    </p:spTree>
    <p:extLst>
      <p:ext uri="{BB962C8B-B14F-4D97-AF65-F5344CB8AC3E}">
        <p14:creationId xmlns:p14="http://schemas.microsoft.com/office/powerpoint/2010/main" val="3334561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420B0-FE29-CBB2-F53B-78E6B2A936CB}"/>
              </a:ext>
            </a:extLst>
          </p:cNvPr>
          <p:cNvSpPr txBox="1">
            <a:spLocks/>
          </p:cNvSpPr>
          <p:nvPr/>
        </p:nvSpPr>
        <p:spPr>
          <a:xfrm>
            <a:off x="155034" y="143678"/>
            <a:ext cx="10515600" cy="6383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Supernova 1987A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6712" y="918427"/>
            <a:ext cx="11881635" cy="0"/>
          </a:xfrm>
          <a:prstGeom prst="line">
            <a:avLst/>
          </a:prstGeom>
          <a:ln w="28575">
            <a:solidFill>
              <a:srgbClr val="764A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4636" y="42679"/>
            <a:ext cx="2212033" cy="840357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7E256FCB-250F-1EC3-F32A-F013FB752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69" y="1797111"/>
            <a:ext cx="4229100" cy="28032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B23FB0D-9607-4B44-D339-A4CCB94CC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040" y="1501826"/>
            <a:ext cx="3720108" cy="3871351"/>
          </a:xfrm>
          <a:prstGeom prst="rect">
            <a:avLst/>
          </a:prstGeom>
        </p:spPr>
      </p:pic>
      <p:pic>
        <p:nvPicPr>
          <p:cNvPr id="8" name="Picture 13" descr="A picture containing person, person, window, indoor&#10;&#10;Description automatically generated">
            <a:extLst>
              <a:ext uri="{FF2B5EF4-FFF2-40B4-BE49-F238E27FC236}">
                <a16:creationId xmlns:a16="http://schemas.microsoft.com/office/drawing/2014/main" id="{7152F702-B3A8-DA21-E666-E2464A052E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969" y="1743226"/>
            <a:ext cx="2221579" cy="274002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688208" y="6457864"/>
            <a:ext cx="8843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(PASCOS 2024@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Vietnam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064D93C-192D-8F23-FBCF-70A4CED8DFFF}"/>
              </a:ext>
            </a:extLst>
          </p:cNvPr>
          <p:cNvSpPr txBox="1"/>
          <p:nvPr/>
        </p:nvSpPr>
        <p:spPr>
          <a:xfrm>
            <a:off x="11469548" y="6427086"/>
            <a:ext cx="722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475C9AD-8833-FEA0-9D75-E8DC77639B11}"/>
              </a:ext>
            </a:extLst>
          </p:cNvPr>
          <p:cNvSpPr txBox="1"/>
          <p:nvPr/>
        </p:nvSpPr>
        <p:spPr>
          <a:xfrm>
            <a:off x="155034" y="4758316"/>
            <a:ext cx="6368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Before and after SN 1987A explosion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F315DCF-B80D-01FD-728F-AD3C43F7ECB0}"/>
                  </a:ext>
                </a:extLst>
              </p:cNvPr>
              <p:cNvSpPr txBox="1"/>
              <p:nvPr/>
            </p:nvSpPr>
            <p:spPr>
              <a:xfrm>
                <a:off x="378069" y="5114956"/>
                <a:ext cx="5381194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Location: The 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Magellanic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Cloud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Distance to Earth: 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~50kpc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Stellar mass:  ~20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</a:rPr>
                          <m:t>sun</m:t>
                        </m:r>
                      </m:sub>
                    </m:sSub>
                  </m:oMath>
                </a14:m>
                <a:endParaRPr lang="en-US" altLang="zh-CN" sz="2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F315DCF-B80D-01FD-728F-AD3C43F7E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69" y="5114956"/>
                <a:ext cx="5381194" cy="1754326"/>
              </a:xfrm>
              <a:prstGeom prst="rect">
                <a:avLst/>
              </a:prstGeom>
              <a:blipFill rotWithShape="0">
                <a:blip r:embed="rId6"/>
                <a:stretch>
                  <a:fillRect l="-1699" b="-34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9117019" y="4518642"/>
            <a:ext cx="29196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Masatoshi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Koshiba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Nobel 2002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6712" y="971600"/>
            <a:ext cx="75135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First/only observation of supernova (SN) neutrinos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857653" y="5696065"/>
            <a:ext cx="46008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 of neutrino astronomy!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576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14328" y="3242012"/>
            <a:ext cx="4182108" cy="2751517"/>
          </a:xfrm>
          <a:prstGeom prst="rect">
            <a:avLst/>
          </a:prstGeom>
          <a:gradFill flip="none" rotWithShape="1">
            <a:gsLst>
              <a:gs pos="0">
                <a:srgbClr val="088DA8">
                  <a:tint val="66000"/>
                  <a:satMod val="160000"/>
                </a:srgbClr>
              </a:gs>
              <a:gs pos="50000">
                <a:srgbClr val="088DA8">
                  <a:tint val="44500"/>
                  <a:satMod val="160000"/>
                </a:srgbClr>
              </a:gs>
              <a:gs pos="100000">
                <a:srgbClr val="088DA8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F420B0-FE29-CBB2-F53B-78E6B2A936CB}"/>
              </a:ext>
            </a:extLst>
          </p:cNvPr>
          <p:cNvSpPr txBox="1">
            <a:spLocks/>
          </p:cNvSpPr>
          <p:nvPr/>
        </p:nvSpPr>
        <p:spPr>
          <a:xfrm>
            <a:off x="155034" y="143678"/>
            <a:ext cx="10515600" cy="6383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 Neutrino Early Warning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6712" y="918427"/>
            <a:ext cx="11881635" cy="0"/>
          </a:xfrm>
          <a:prstGeom prst="line">
            <a:avLst/>
          </a:prstGeom>
          <a:ln w="28575">
            <a:solidFill>
              <a:srgbClr val="764A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4636" y="42679"/>
            <a:ext cx="2212033" cy="84035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064D93C-192D-8F23-FBCF-70A4CED8DFFF}"/>
              </a:ext>
            </a:extLst>
          </p:cNvPr>
          <p:cNvSpPr txBox="1"/>
          <p:nvPr/>
        </p:nvSpPr>
        <p:spPr>
          <a:xfrm>
            <a:off x="11492644" y="6390451"/>
            <a:ext cx="699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182869" y="3352645"/>
                <a:ext cx="4070842" cy="2362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Approximately three times per century</a:t>
                </a: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lasts  for ~10 s </a:t>
                </a: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Total energy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altLang="zh-CN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𝟓𝟑</m:t>
                        </m:r>
                      </m:sup>
                    </m:sSup>
                  </m:oMath>
                </a14:m>
                <a:r>
                  <a:rPr lang="en-US" altLang="zh-CN" sz="20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erg</a:t>
                </a: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delay from minutes to days</a:t>
                </a: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69" y="3352645"/>
                <a:ext cx="4070842" cy="2362634"/>
              </a:xfrm>
              <a:prstGeom prst="rect">
                <a:avLst/>
              </a:prstGeom>
              <a:blipFill rotWithShape="0">
                <a:blip r:embed="rId3"/>
                <a:stretch>
                  <a:fillRect l="-1347" r="-1497" b="-36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365DAEE1-B3A7-097E-864B-4EC2C148090F}"/>
              </a:ext>
            </a:extLst>
          </p:cNvPr>
          <p:cNvSpPr txBox="1"/>
          <p:nvPr/>
        </p:nvSpPr>
        <p:spPr>
          <a:xfrm>
            <a:off x="247743" y="1099921"/>
            <a:ext cx="11126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Motivation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supernova dynamics and neutrino physics.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EFCD7BA-00B5-57CF-FBBD-C1B5B6149DC7}"/>
              </a:ext>
            </a:extLst>
          </p:cNvPr>
          <p:cNvSpPr txBox="1"/>
          <p:nvPr/>
        </p:nvSpPr>
        <p:spPr>
          <a:xfrm>
            <a:off x="247743" y="1804634"/>
            <a:ext cx="113932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Principle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Neutrinos arrive on earth much earlier than electromagnetic radiation. 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73BE4040-7881-6677-990B-C3ADCC555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465" y="2791158"/>
            <a:ext cx="4050346" cy="3485609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1688208" y="6457864"/>
            <a:ext cx="8843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(PASCOS 2024@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Vietnam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116" y="2888960"/>
            <a:ext cx="3756304" cy="329000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714432" y="2805402"/>
            <a:ext cx="3155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alert astronomical community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318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420B0-FE29-CBB2-F53B-78E6B2A936CB}"/>
              </a:ext>
            </a:extLst>
          </p:cNvPr>
          <p:cNvSpPr txBox="1">
            <a:spLocks/>
          </p:cNvSpPr>
          <p:nvPr/>
        </p:nvSpPr>
        <p:spPr>
          <a:xfrm>
            <a:off x="155034" y="143678"/>
            <a:ext cx="10515600" cy="6383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SNEWS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6712" y="918427"/>
            <a:ext cx="11881635" cy="0"/>
          </a:xfrm>
          <a:prstGeom prst="line">
            <a:avLst/>
          </a:prstGeom>
          <a:ln w="28575">
            <a:solidFill>
              <a:srgbClr val="764A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4636" y="42679"/>
            <a:ext cx="2212033" cy="84035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88208" y="6457864"/>
            <a:ext cx="8843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(PASCOS 2024@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Vietnam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A picture containing text, floor, indoor&#10;&#10;Description automatically generated">
            <a:extLst>
              <a:ext uri="{FF2B5EF4-FFF2-40B4-BE49-F238E27FC236}">
                <a16:creationId xmlns:a16="http://schemas.microsoft.com/office/drawing/2014/main" id="{F2DD0A69-048C-5A8B-C7B4-3C3C62021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34" y="1054819"/>
            <a:ext cx="3843962" cy="4058651"/>
          </a:xfrm>
          <a:prstGeom prst="rect">
            <a:avLst/>
          </a:prstGeom>
        </p:spPr>
      </p:pic>
      <p:sp>
        <p:nvSpPr>
          <p:cNvPr id="11" name="文本框 33">
            <a:hlinkClick r:id="" action="ppaction://noaction"/>
            <a:extLst>
              <a:ext uri="{FF2B5EF4-FFF2-40B4-BE49-F238E27FC236}">
                <a16:creationId xmlns:a16="http://schemas.microsoft.com/office/drawing/2014/main" id="{6FDF3BA9-D0F9-554A-E3DF-5FBA569C916C}"/>
              </a:ext>
            </a:extLst>
          </p:cNvPr>
          <p:cNvSpPr txBox="1"/>
          <p:nvPr/>
        </p:nvSpPr>
        <p:spPr>
          <a:xfrm>
            <a:off x="1765816" y="5563676"/>
            <a:ext cx="866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  <a:buSzPct val="80000"/>
            </a:pPr>
            <a:r>
              <a:rPr kumimoji="1"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better understand supernova explosions, more neutrino data is required!</a:t>
            </a:r>
            <a:endParaRPr kumimoji="1" lang="en-US" altLang="zh-CN" sz="28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53ACCF8-10F7-756C-4581-3EBA58DA57C9}"/>
              </a:ext>
            </a:extLst>
          </p:cNvPr>
          <p:cNvSpPr txBox="1"/>
          <p:nvPr/>
        </p:nvSpPr>
        <p:spPr>
          <a:xfrm>
            <a:off x="439616" y="5097154"/>
            <a:ext cx="3215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Super-K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Japan, joined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3BE22C6-57BD-6182-485C-F957F7914541}"/>
              </a:ext>
            </a:extLst>
          </p:cNvPr>
          <p:cNvSpPr txBox="1"/>
          <p:nvPr/>
        </p:nvSpPr>
        <p:spPr>
          <a:xfrm>
            <a:off x="4088496" y="5196451"/>
            <a:ext cx="381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SNO+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Canada, soon to join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082FAF1-67B3-8342-6EF9-AAEB9CDA322E}"/>
              </a:ext>
            </a:extLst>
          </p:cNvPr>
          <p:cNvSpPr txBox="1"/>
          <p:nvPr/>
        </p:nvSpPr>
        <p:spPr>
          <a:xfrm>
            <a:off x="7543372" y="4269082"/>
            <a:ext cx="4281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IceCube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(The South Pole, jointed)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064D93C-192D-8F23-FBCF-70A4CED8DFFF}"/>
              </a:ext>
            </a:extLst>
          </p:cNvPr>
          <p:cNvSpPr txBox="1"/>
          <p:nvPr/>
        </p:nvSpPr>
        <p:spPr>
          <a:xfrm>
            <a:off x="11492644" y="6390451"/>
            <a:ext cx="699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369" y="1059150"/>
            <a:ext cx="4001598" cy="31114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487" y="1062108"/>
            <a:ext cx="2737736" cy="399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69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97A645-543B-A28B-7572-15660BB35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872" y="1979092"/>
            <a:ext cx="3355615" cy="42427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420B0-FE29-CBB2-F53B-78E6B2A936CB}"/>
              </a:ext>
            </a:extLst>
          </p:cNvPr>
          <p:cNvSpPr txBox="1">
            <a:spLocks/>
          </p:cNvSpPr>
          <p:nvPr/>
        </p:nvSpPr>
        <p:spPr>
          <a:xfrm>
            <a:off x="155034" y="143678"/>
            <a:ext cx="10515600" cy="6383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PandaX: P</a:t>
            </a:r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article </a:t>
            </a:r>
            <a:r>
              <a:rPr kumimoji="1"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A</a:t>
            </a:r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strophysical </a:t>
            </a:r>
            <a:r>
              <a:rPr kumimoji="1"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enon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96712" y="918427"/>
            <a:ext cx="11881635" cy="0"/>
          </a:xfrm>
          <a:prstGeom prst="line">
            <a:avLst/>
          </a:prstGeom>
          <a:ln w="28575">
            <a:solidFill>
              <a:srgbClr val="764A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4636" y="42679"/>
            <a:ext cx="2212033" cy="84035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88208" y="6457864"/>
            <a:ext cx="8843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(PASCOS 2024@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Vietnam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064D93C-192D-8F23-FBCF-70A4CED8DFFF}"/>
              </a:ext>
            </a:extLst>
          </p:cNvPr>
          <p:cNvSpPr txBox="1"/>
          <p:nvPr/>
        </p:nvSpPr>
        <p:spPr>
          <a:xfrm>
            <a:off x="11492644" y="6390451"/>
            <a:ext cx="699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6" name="图片 15" descr="徽标, 公司名称&#10;&#10;已自动生成说明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4129" y="1020676"/>
            <a:ext cx="10056523" cy="9147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47" y="1898741"/>
            <a:ext cx="6174392" cy="4255874"/>
          </a:xfrm>
          <a:prstGeom prst="rect">
            <a:avLst/>
          </a:prstGeom>
        </p:spPr>
      </p:pic>
      <p:sp>
        <p:nvSpPr>
          <p:cNvPr id="18" name="日期占位符 1">
            <a:extLst>
              <a:ext uri="{FF2B5EF4-FFF2-40B4-BE49-F238E27FC236}">
                <a16:creationId xmlns:a16="http://schemas.microsoft.com/office/drawing/2014/main" id="{2A56226B-2910-4498-B65C-BE36BEAF2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7147" y="6154615"/>
            <a:ext cx="2743200" cy="365125"/>
          </a:xfrm>
        </p:spPr>
        <p:txBody>
          <a:bodyPr/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Nov. , 2023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接箭头连接符 8"/>
          <p:cNvCxnSpPr>
            <a:cxnSpLocks/>
          </p:cNvCxnSpPr>
          <p:nvPr/>
        </p:nvCxnSpPr>
        <p:spPr>
          <a:xfrm>
            <a:off x="8636965" y="3818524"/>
            <a:ext cx="1028190" cy="4163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7661707" y="3536043"/>
            <a:ext cx="1793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Incident particle</a:t>
            </a:r>
            <a:endParaRPr lang="zh-CN" altLang="en-US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A8BDCE60-0740-25FA-4F79-C8A467E4C4AD}"/>
              </a:ext>
            </a:extLst>
          </p:cNvPr>
          <p:cNvSpPr/>
          <p:nvPr/>
        </p:nvSpPr>
        <p:spPr>
          <a:xfrm>
            <a:off x="9390211" y="2698641"/>
            <a:ext cx="868850" cy="573696"/>
          </a:xfrm>
          <a:prstGeom prst="irregularSeal1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S2</a:t>
            </a:r>
            <a:endParaRPr lang="LID4096" dirty="0">
              <a:solidFill>
                <a:srgbClr val="C00000"/>
              </a:solidFill>
            </a:endParaRPr>
          </a:p>
        </p:txBody>
      </p:sp>
      <p:sp>
        <p:nvSpPr>
          <p:cNvPr id="8" name="爆炸形: 8 pt  7">
            <a:extLst>
              <a:ext uri="{FF2B5EF4-FFF2-40B4-BE49-F238E27FC236}">
                <a16:creationId xmlns:a16="http://schemas.microsoft.com/office/drawing/2014/main" id="{5F7E649D-23D3-284D-BBB9-B65067254947}"/>
              </a:ext>
            </a:extLst>
          </p:cNvPr>
          <p:cNvSpPr/>
          <p:nvPr/>
        </p:nvSpPr>
        <p:spPr>
          <a:xfrm>
            <a:off x="9310254" y="3949084"/>
            <a:ext cx="868850" cy="573696"/>
          </a:xfrm>
          <a:prstGeom prst="irregularSeal1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S1</a:t>
            </a:r>
            <a:endParaRPr lang="LID4096" dirty="0">
              <a:solidFill>
                <a:srgbClr val="C0000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96DFB88-E40A-832D-55B3-E6E858E540AD}"/>
              </a:ext>
            </a:extLst>
          </p:cNvPr>
          <p:cNvSpPr txBox="1"/>
          <p:nvPr/>
        </p:nvSpPr>
        <p:spPr>
          <a:xfrm>
            <a:off x="10930652" y="1054819"/>
            <a:ext cx="1047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…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064244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96712" y="918427"/>
            <a:ext cx="11881635" cy="0"/>
          </a:xfrm>
          <a:prstGeom prst="line">
            <a:avLst/>
          </a:prstGeom>
          <a:ln w="28575">
            <a:solidFill>
              <a:srgbClr val="764A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4636" y="42679"/>
            <a:ext cx="2212033" cy="84035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88208" y="6457864"/>
            <a:ext cx="8843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(PASCOS 2024@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Vietnam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064D93C-192D-8F23-FBCF-70A4CED8DFFF}"/>
              </a:ext>
            </a:extLst>
          </p:cNvPr>
          <p:cNvSpPr txBox="1"/>
          <p:nvPr/>
        </p:nvSpPr>
        <p:spPr>
          <a:xfrm>
            <a:off x="11492644" y="6390451"/>
            <a:ext cx="699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6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3F420B0-FE29-CBB2-F53B-78E6B2A936CB}"/>
              </a:ext>
            </a:extLst>
          </p:cNvPr>
          <p:cNvSpPr txBox="1">
            <a:spLocks/>
          </p:cNvSpPr>
          <p:nvPr/>
        </p:nvSpPr>
        <p:spPr>
          <a:xfrm>
            <a:off x="96712" y="143678"/>
            <a:ext cx="10515600" cy="6383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PandaX experiment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2E16EE48-4CB0-C54A-A967-54487C252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908" y="3344207"/>
            <a:ext cx="1855194" cy="2232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51CD86-8FD4-F906-4949-80ED9AF3D5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01" r="14178"/>
          <a:stretch/>
        </p:blipFill>
        <p:spPr>
          <a:xfrm>
            <a:off x="8408775" y="2964142"/>
            <a:ext cx="3073385" cy="2618033"/>
          </a:xfrm>
          <a:prstGeom prst="rect">
            <a:avLst/>
          </a:prstGeom>
        </p:spPr>
      </p:pic>
      <p:sp>
        <p:nvSpPr>
          <p:cNvPr id="13" name="矩形 9">
            <a:extLst>
              <a:ext uri="{FF2B5EF4-FFF2-40B4-BE49-F238E27FC236}">
                <a16:creationId xmlns:a16="http://schemas.microsoft.com/office/drawing/2014/main" id="{0EB70D27-DD93-E38D-2A35-506AF335638C}"/>
              </a:ext>
            </a:extLst>
          </p:cNvPr>
          <p:cNvSpPr/>
          <p:nvPr/>
        </p:nvSpPr>
        <p:spPr>
          <a:xfrm>
            <a:off x="156951" y="3469039"/>
            <a:ext cx="2009903" cy="35377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PandaX start</a:t>
            </a: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4098"/>
              </a:solidFill>
              <a:effectLst/>
              <a:uLnTx/>
              <a:uFillTx/>
              <a:latin typeface="Helvetica Neue" panose="02000503000000020004" pitchFamily="2" charset="0"/>
              <a:ea typeface="DengXian" panose="02010600030101010101" pitchFamily="2" charset="-122"/>
              <a:cs typeface="Helvetica Neue" panose="02000503000000020004" pitchFamily="2" charset="0"/>
            </a:endParaRPr>
          </a:p>
        </p:txBody>
      </p:sp>
      <p:sp>
        <p:nvSpPr>
          <p:cNvPr id="14" name="矩形 16">
            <a:extLst>
              <a:ext uri="{FF2B5EF4-FFF2-40B4-BE49-F238E27FC236}">
                <a16:creationId xmlns:a16="http://schemas.microsoft.com/office/drawing/2014/main" id="{2BA8F57C-0BF6-BDC3-D57A-5F25528396C7}"/>
              </a:ext>
            </a:extLst>
          </p:cNvPr>
          <p:cNvSpPr/>
          <p:nvPr/>
        </p:nvSpPr>
        <p:spPr>
          <a:xfrm>
            <a:off x="2755989" y="3374029"/>
            <a:ext cx="1928911" cy="43324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PandaX-I 120kg</a:t>
            </a: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4098"/>
              </a:solidFill>
              <a:effectLst/>
              <a:uLnTx/>
              <a:uFillTx/>
              <a:latin typeface="Helvetica Neue" panose="02000503000000020004" pitchFamily="2" charset="0"/>
              <a:ea typeface="DengXian" panose="02010600030101010101" pitchFamily="2" charset="-122"/>
              <a:cs typeface="Helvetica Neue" panose="02000503000000020004" pitchFamily="2" charset="0"/>
            </a:endParaRPr>
          </a:p>
        </p:txBody>
      </p:sp>
      <p:sp>
        <p:nvSpPr>
          <p:cNvPr id="17" name="矩形 17">
            <a:extLst>
              <a:ext uri="{FF2B5EF4-FFF2-40B4-BE49-F238E27FC236}">
                <a16:creationId xmlns:a16="http://schemas.microsoft.com/office/drawing/2014/main" id="{E662B2CA-35DD-9EDE-2154-546E74DC1A44}"/>
              </a:ext>
            </a:extLst>
          </p:cNvPr>
          <p:cNvSpPr/>
          <p:nvPr/>
        </p:nvSpPr>
        <p:spPr>
          <a:xfrm>
            <a:off x="5871692" y="2705126"/>
            <a:ext cx="1892884" cy="54625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PandaX-II 580kg</a:t>
            </a: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4098"/>
              </a:solidFill>
              <a:effectLst/>
              <a:uLnTx/>
              <a:uFillTx/>
              <a:latin typeface="Helvetica Neue" panose="02000503000000020004" pitchFamily="2" charset="0"/>
              <a:ea typeface="DengXian" panose="02010600030101010101" pitchFamily="2" charset="-122"/>
              <a:cs typeface="Helvetica Neue" panose="02000503000000020004" pitchFamily="2" charset="0"/>
            </a:endParaRPr>
          </a:p>
        </p:txBody>
      </p:sp>
      <p:sp>
        <p:nvSpPr>
          <p:cNvPr id="18" name="矩形 18">
            <a:extLst>
              <a:ext uri="{FF2B5EF4-FFF2-40B4-BE49-F238E27FC236}">
                <a16:creationId xmlns:a16="http://schemas.microsoft.com/office/drawing/2014/main" id="{A7529F44-FA09-2F58-50FD-BBB0D1318463}"/>
              </a:ext>
            </a:extLst>
          </p:cNvPr>
          <p:cNvSpPr/>
          <p:nvPr/>
        </p:nvSpPr>
        <p:spPr>
          <a:xfrm>
            <a:off x="9036113" y="1955235"/>
            <a:ext cx="1892884" cy="59952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PandaX-4T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(3.7 </a:t>
            </a:r>
            <a:r>
              <a:rPr kumimoji="1" lang="en-US" altLang="zh-CN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tonne</a:t>
            </a: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4098"/>
              </a:solidFill>
              <a:effectLst/>
              <a:uLnTx/>
              <a:uFillTx/>
              <a:latin typeface="Helvetica Neue" panose="02000503000000020004" pitchFamily="2" charset="0"/>
              <a:ea typeface="DengXian" panose="02010600030101010101" pitchFamily="2" charset="-122"/>
              <a:cs typeface="Helvetica Neue" panose="02000503000000020004" pitchFamily="2" charset="0"/>
            </a:endParaRPr>
          </a:p>
        </p:txBody>
      </p:sp>
      <p:sp>
        <p:nvSpPr>
          <p:cNvPr id="20" name="等腰三角形 19"/>
          <p:cNvSpPr/>
          <p:nvPr/>
        </p:nvSpPr>
        <p:spPr>
          <a:xfrm>
            <a:off x="4601172" y="2403983"/>
            <a:ext cx="438512" cy="438512"/>
          </a:xfrm>
          <a:prstGeom prst="triangle">
            <a:avLst>
              <a:gd name="adj" fmla="val 100000"/>
            </a:avLst>
          </a:prstGeom>
          <a:solidFill>
            <a:srgbClr val="A7EA52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A7EA52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/>
          </a:fontRef>
        </p:style>
      </p:sp>
      <p:sp>
        <p:nvSpPr>
          <p:cNvPr id="21" name="L 形 20"/>
          <p:cNvSpPr/>
          <p:nvPr/>
        </p:nvSpPr>
        <p:spPr>
          <a:xfrm rot="5400000">
            <a:off x="5926554" y="1676978"/>
            <a:ext cx="1547093" cy="2574328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5DCEAF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5DCEA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/>
          </a:fontRef>
        </p:style>
      </p:sp>
      <p:sp>
        <p:nvSpPr>
          <p:cNvPr id="22" name="L 形 21"/>
          <p:cNvSpPr/>
          <p:nvPr/>
        </p:nvSpPr>
        <p:spPr>
          <a:xfrm rot="5400000">
            <a:off x="2946998" y="2502043"/>
            <a:ext cx="1547093" cy="2574328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5ECCF3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5ECCF3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/>
          </a:fontRef>
        </p:style>
      </p:sp>
      <p:sp>
        <p:nvSpPr>
          <p:cNvPr id="23" name="L 形 22"/>
          <p:cNvSpPr/>
          <p:nvPr/>
        </p:nvSpPr>
        <p:spPr>
          <a:xfrm rot="5400000">
            <a:off x="9051090" y="746302"/>
            <a:ext cx="1547093" cy="3393736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F14124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F14124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/>
          </a:fontRef>
        </p:style>
      </p:sp>
      <p:sp>
        <p:nvSpPr>
          <p:cNvPr id="24" name="等腰三角形 23"/>
          <p:cNvSpPr/>
          <p:nvPr/>
        </p:nvSpPr>
        <p:spPr>
          <a:xfrm>
            <a:off x="7507102" y="1652071"/>
            <a:ext cx="438512" cy="438512"/>
          </a:xfrm>
          <a:prstGeom prst="triangle">
            <a:avLst>
              <a:gd name="adj" fmla="val 100000"/>
            </a:avLst>
          </a:prstGeom>
          <a:solidFill>
            <a:srgbClr val="FF8021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FF8021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/>
          </a:fontRef>
        </p:style>
      </p:sp>
      <p:cxnSp>
        <p:nvCxnSpPr>
          <p:cNvPr id="25" name="直接箭头连接符 3">
            <a:extLst>
              <a:ext uri="{FF2B5EF4-FFF2-40B4-BE49-F238E27FC236}">
                <a16:creationId xmlns:a16="http://schemas.microsoft.com/office/drawing/2014/main" id="{F2F3D020-BD27-C7F8-8E84-34B98A3F3989}"/>
              </a:ext>
            </a:extLst>
          </p:cNvPr>
          <p:cNvCxnSpPr>
            <a:cxnSpLocks/>
          </p:cNvCxnSpPr>
          <p:nvPr/>
        </p:nvCxnSpPr>
        <p:spPr>
          <a:xfrm flipH="1">
            <a:off x="-13855" y="6184248"/>
            <a:ext cx="12038745" cy="0"/>
          </a:xfrm>
          <a:prstGeom prst="straightConnector1">
            <a:avLst/>
          </a:prstGeom>
          <a:noFill/>
          <a:ln w="457200" cap="flat" cmpd="sng" algn="ctr">
            <a:solidFill>
              <a:srgbClr val="00467A"/>
            </a:solidFill>
            <a:prstDash val="solid"/>
            <a:headEnd type="stealth" w="sm" len="sm"/>
            <a:tailEnd type="none"/>
          </a:ln>
          <a:effectLst>
            <a:outerShdw blurRad="50800" dist="1016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26" name="TextBox 12">
            <a:extLst>
              <a:ext uri="{FF2B5EF4-FFF2-40B4-BE49-F238E27FC236}">
                <a16:creationId xmlns:a16="http://schemas.microsoft.com/office/drawing/2014/main" id="{EDE7D923-6BD0-7A9D-D41B-86EC26429827}"/>
              </a:ext>
            </a:extLst>
          </p:cNvPr>
          <p:cNvSpPr txBox="1"/>
          <p:nvPr/>
        </p:nvSpPr>
        <p:spPr>
          <a:xfrm>
            <a:off x="715927" y="5972419"/>
            <a:ext cx="1233478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zh-CN" sz="2000" b="1" dirty="0">
                <a:solidFill>
                  <a:prstClr val="white"/>
                </a:solidFill>
                <a:cs typeface="Times New Roman" pitchFamily="18" charset="0"/>
              </a:rPr>
              <a:t>2009</a:t>
            </a:r>
            <a:endParaRPr lang="zh-CN" altLang="en-US" sz="2000" b="1" dirty="0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id="{868F8A26-23B5-7012-F6A1-F9F0F1160F8B}"/>
              </a:ext>
            </a:extLst>
          </p:cNvPr>
          <p:cNvSpPr txBox="1"/>
          <p:nvPr/>
        </p:nvSpPr>
        <p:spPr>
          <a:xfrm>
            <a:off x="3102310" y="5966313"/>
            <a:ext cx="1932285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zh-CN" sz="2000" b="1" dirty="0">
                <a:solidFill>
                  <a:prstClr val="white"/>
                </a:solidFill>
                <a:cs typeface="Times New Roman" pitchFamily="18" charset="0"/>
              </a:rPr>
              <a:t>2010-2014</a:t>
            </a:r>
            <a:endParaRPr lang="zh-CN" altLang="en-US" sz="2000" b="1" dirty="0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28" name="TextBox 12">
            <a:extLst>
              <a:ext uri="{FF2B5EF4-FFF2-40B4-BE49-F238E27FC236}">
                <a16:creationId xmlns:a16="http://schemas.microsoft.com/office/drawing/2014/main" id="{D4B9231D-64E1-EF88-FA5B-C7225177DC51}"/>
              </a:ext>
            </a:extLst>
          </p:cNvPr>
          <p:cNvSpPr txBox="1"/>
          <p:nvPr/>
        </p:nvSpPr>
        <p:spPr>
          <a:xfrm>
            <a:off x="5835722" y="5985910"/>
            <a:ext cx="1902006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zh-CN" sz="2000" b="1" dirty="0">
                <a:solidFill>
                  <a:prstClr val="white"/>
                </a:solidFill>
                <a:cs typeface="Times New Roman" pitchFamily="18" charset="0"/>
              </a:rPr>
              <a:t>2015-2019</a:t>
            </a:r>
            <a:endParaRPr lang="zh-CN" altLang="en-US" sz="2000" b="1" dirty="0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68CA8908-FC6A-4A68-3420-7D3B917CA8CC}"/>
              </a:ext>
            </a:extLst>
          </p:cNvPr>
          <p:cNvSpPr txBox="1"/>
          <p:nvPr/>
        </p:nvSpPr>
        <p:spPr>
          <a:xfrm>
            <a:off x="9217051" y="5985910"/>
            <a:ext cx="1855195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zh-CN" sz="2000" b="1" dirty="0">
                <a:solidFill>
                  <a:prstClr val="white"/>
                </a:solidFill>
                <a:cs typeface="Times New Roman" pitchFamily="18" charset="0"/>
              </a:rPr>
              <a:t>2020-</a:t>
            </a:r>
            <a:endParaRPr lang="zh-CN" altLang="en-US" sz="2000" b="1" dirty="0">
              <a:solidFill>
                <a:prstClr val="white"/>
              </a:solidFill>
              <a:cs typeface="Times New Roman" pitchFamily="18" charset="0"/>
            </a:endParaRPr>
          </a:p>
        </p:txBody>
      </p:sp>
      <p:cxnSp>
        <p:nvCxnSpPr>
          <p:cNvPr id="30" name="Straight Connector 99">
            <a:extLst>
              <a:ext uri="{FF2B5EF4-FFF2-40B4-BE49-F238E27FC236}">
                <a16:creationId xmlns:a16="http://schemas.microsoft.com/office/drawing/2014/main" id="{970DB1A9-4E19-FA9E-3BBA-81AFBD3E84E9}"/>
              </a:ext>
            </a:extLst>
          </p:cNvPr>
          <p:cNvCxnSpPr>
            <a:cxnSpLocks/>
          </p:cNvCxnSpPr>
          <p:nvPr/>
        </p:nvCxnSpPr>
        <p:spPr>
          <a:xfrm>
            <a:off x="1101337" y="5424859"/>
            <a:ext cx="0" cy="541454"/>
          </a:xfrm>
          <a:prstGeom prst="line">
            <a:avLst/>
          </a:prstGeom>
          <a:noFill/>
          <a:ln w="63500" cap="flat" cmpd="sng" algn="ctr">
            <a:solidFill>
              <a:srgbClr val="00467A"/>
            </a:solidFill>
            <a:prstDash val="sysDot"/>
          </a:ln>
          <a:effectLst/>
        </p:spPr>
      </p:cxnSp>
      <p:cxnSp>
        <p:nvCxnSpPr>
          <p:cNvPr id="31" name="Straight Connector 99">
            <a:extLst>
              <a:ext uri="{FF2B5EF4-FFF2-40B4-BE49-F238E27FC236}">
                <a16:creationId xmlns:a16="http://schemas.microsoft.com/office/drawing/2014/main" id="{AEF2C7E9-D0E8-D04D-96BB-F63AE13EAD2F}"/>
              </a:ext>
            </a:extLst>
          </p:cNvPr>
          <p:cNvCxnSpPr>
            <a:cxnSpLocks/>
          </p:cNvCxnSpPr>
          <p:nvPr/>
        </p:nvCxnSpPr>
        <p:spPr>
          <a:xfrm>
            <a:off x="3844816" y="5424859"/>
            <a:ext cx="0" cy="541454"/>
          </a:xfrm>
          <a:prstGeom prst="line">
            <a:avLst/>
          </a:prstGeom>
          <a:noFill/>
          <a:ln w="63500" cap="flat" cmpd="sng" algn="ctr">
            <a:solidFill>
              <a:srgbClr val="00467A"/>
            </a:solidFill>
            <a:prstDash val="sysDot"/>
          </a:ln>
          <a:effectLst/>
        </p:spPr>
      </p:cxnSp>
      <p:cxnSp>
        <p:nvCxnSpPr>
          <p:cNvPr id="32" name="Straight Connector 99">
            <a:extLst>
              <a:ext uri="{FF2B5EF4-FFF2-40B4-BE49-F238E27FC236}">
                <a16:creationId xmlns:a16="http://schemas.microsoft.com/office/drawing/2014/main" id="{42E9061E-AD96-22AF-B87C-40B0EF02B9F7}"/>
              </a:ext>
            </a:extLst>
          </p:cNvPr>
          <p:cNvCxnSpPr>
            <a:cxnSpLocks/>
          </p:cNvCxnSpPr>
          <p:nvPr/>
        </p:nvCxnSpPr>
        <p:spPr>
          <a:xfrm>
            <a:off x="6577339" y="5576524"/>
            <a:ext cx="0" cy="541454"/>
          </a:xfrm>
          <a:prstGeom prst="line">
            <a:avLst/>
          </a:prstGeom>
          <a:noFill/>
          <a:ln w="63500" cap="flat" cmpd="sng" algn="ctr">
            <a:solidFill>
              <a:srgbClr val="00467A"/>
            </a:solidFill>
            <a:prstDash val="sysDot"/>
          </a:ln>
          <a:effectLst/>
        </p:spPr>
      </p:cxnSp>
      <p:cxnSp>
        <p:nvCxnSpPr>
          <p:cNvPr id="33" name="Straight Connector 99">
            <a:extLst>
              <a:ext uri="{FF2B5EF4-FFF2-40B4-BE49-F238E27FC236}">
                <a16:creationId xmlns:a16="http://schemas.microsoft.com/office/drawing/2014/main" id="{2DAEAF1D-D4C5-6CBB-EB86-031B36A00E34}"/>
              </a:ext>
            </a:extLst>
          </p:cNvPr>
          <p:cNvCxnSpPr>
            <a:cxnSpLocks/>
          </p:cNvCxnSpPr>
          <p:nvPr/>
        </p:nvCxnSpPr>
        <p:spPr>
          <a:xfrm>
            <a:off x="9982555" y="5576524"/>
            <a:ext cx="0" cy="541454"/>
          </a:xfrm>
          <a:prstGeom prst="line">
            <a:avLst/>
          </a:prstGeom>
          <a:noFill/>
          <a:ln w="63500" cap="flat" cmpd="sng" algn="ctr">
            <a:solidFill>
              <a:srgbClr val="00467A"/>
            </a:solidFill>
            <a:prstDash val="sysDot"/>
          </a:ln>
          <a:effectLst/>
        </p:spPr>
      </p:cxnSp>
      <p:sp>
        <p:nvSpPr>
          <p:cNvPr id="3" name="矩形 2"/>
          <p:cNvSpPr/>
          <p:nvPr/>
        </p:nvSpPr>
        <p:spPr>
          <a:xfrm>
            <a:off x="331176" y="1242319"/>
            <a:ext cx="682576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kumimoji="1" lang="en-US" altLang="zh-CN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Helvetica Neue" panose="02000503000000020004" pitchFamily="2" charset="0"/>
                <a:cs typeface="Times New Roman" panose="02020603050405020304" pitchFamily="18" charset="0"/>
              </a:rPr>
              <a:t>Increasing</a:t>
            </a:r>
            <a:r>
              <a:rPr kumimoji="1" lang="zh-CN" alt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Helvetica Neue" panose="02000503000000020004" pitchFamily="2" charset="0"/>
                <a:cs typeface="Times New Roman" panose="02020603050405020304" pitchFamily="18" charset="0"/>
              </a:rPr>
              <a:t>the detector sensitive target volume</a:t>
            </a:r>
          </a:p>
          <a:p>
            <a:pPr marL="342900" lvl="0" indent="-342900" defTabSz="4572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kumimoji="1" lang="en-US" altLang="zh-CN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Helvetica Neue" panose="02000503000000020004" pitchFamily="2" charset="0"/>
                <a:cs typeface="Times New Roman" panose="02020603050405020304" pitchFamily="18" charset="0"/>
              </a:rPr>
              <a:t>Lowering radioactive background</a:t>
            </a:r>
            <a:endParaRPr kumimoji="1" lang="en-US" altLang="zh-CN" sz="24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ea typeface="Helvetica Neue" panose="0200050300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F3B79A6-6969-685F-030E-B19E8830A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25" y="4038001"/>
            <a:ext cx="2288484" cy="149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图片 40">
            <a:extLst>
              <a:ext uri="{FF2B5EF4-FFF2-40B4-BE49-F238E27FC236}">
                <a16:creationId xmlns:a16="http://schemas.microsoft.com/office/drawing/2014/main" id="{84D7241E-BD87-FB39-7C8E-AF48AECA6E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547" y="3983326"/>
            <a:ext cx="1965662" cy="154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696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96712" y="918427"/>
            <a:ext cx="11881635" cy="0"/>
          </a:xfrm>
          <a:prstGeom prst="line">
            <a:avLst/>
          </a:prstGeom>
          <a:ln w="28575">
            <a:solidFill>
              <a:srgbClr val="764A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4636" y="42679"/>
            <a:ext cx="2212033" cy="84035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88208" y="6457864"/>
            <a:ext cx="8843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(PASCOS 2024@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Vietnam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064D93C-192D-8F23-FBCF-70A4CED8DFFF}"/>
              </a:ext>
            </a:extLst>
          </p:cNvPr>
          <p:cNvSpPr txBox="1"/>
          <p:nvPr/>
        </p:nvSpPr>
        <p:spPr>
          <a:xfrm>
            <a:off x="11492644" y="6390451"/>
            <a:ext cx="699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3F420B0-FE29-CBB2-F53B-78E6B2A936CB}"/>
              </a:ext>
            </a:extLst>
          </p:cNvPr>
          <p:cNvSpPr txBox="1">
            <a:spLocks/>
          </p:cNvSpPr>
          <p:nvPr/>
        </p:nvSpPr>
        <p:spPr>
          <a:xfrm>
            <a:off x="96712" y="143678"/>
            <a:ext cx="10515600" cy="6383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PandaX-4T layout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515EB88-5C99-4A30-9AA1-57A561B79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16" y="1006995"/>
            <a:ext cx="10237826" cy="536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3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96712" y="918427"/>
            <a:ext cx="11881635" cy="0"/>
          </a:xfrm>
          <a:prstGeom prst="line">
            <a:avLst/>
          </a:prstGeom>
          <a:ln w="28575">
            <a:solidFill>
              <a:srgbClr val="764A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4636" y="42679"/>
            <a:ext cx="2212033" cy="84035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88208" y="6457864"/>
            <a:ext cx="8843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(PASCOS 2024@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Vietnam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064D93C-192D-8F23-FBCF-70A4CED8DFFF}"/>
              </a:ext>
            </a:extLst>
          </p:cNvPr>
          <p:cNvSpPr txBox="1"/>
          <p:nvPr/>
        </p:nvSpPr>
        <p:spPr>
          <a:xfrm>
            <a:off x="11492644" y="6390451"/>
            <a:ext cx="699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8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3F420B0-FE29-CBB2-F53B-78E6B2A936CB}"/>
              </a:ext>
            </a:extLst>
          </p:cNvPr>
          <p:cNvSpPr txBox="1">
            <a:spLocks/>
          </p:cNvSpPr>
          <p:nvPr/>
        </p:nvSpPr>
        <p:spPr>
          <a:xfrm>
            <a:off x="96712" y="143678"/>
            <a:ext cx="10515600" cy="6383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PandaX-4T detector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668F1103-622F-8189-7BBB-208578C2B4A0}"/>
              </a:ext>
            </a:extLst>
          </p:cNvPr>
          <p:cNvSpPr txBox="1"/>
          <p:nvPr/>
        </p:nvSpPr>
        <p:spPr>
          <a:xfrm>
            <a:off x="5711256" y="4263707"/>
            <a:ext cx="63254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kumimoji="1"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000" dirty="0">
                <a:solidFill>
                  <a:srgbClr val="0070C0"/>
                </a:solidFill>
              </a:rPr>
              <a:t>ual-phase  xenon  time  projection  chamber  (TPC)</a:t>
            </a:r>
            <a:endParaRPr kumimoji="1" lang="en-US" altLang="zh-CN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kumimoji="1"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Sensitive volume: 3.7 ton </a:t>
            </a:r>
            <a:r>
              <a:rPr kumimoji="1" lang="en-US" altLang="zh-C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LXe</a:t>
            </a:r>
            <a:endParaRPr kumimoji="1" lang="en-US" altLang="zh-CN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kumimoji="1"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3-inch PMTs: 169 top / 199 bottom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ER(electron recoil)/NR(nuclear recoil) discrimination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 position reconstruction </a:t>
            </a:r>
          </a:p>
        </p:txBody>
      </p:sp>
      <p:sp>
        <p:nvSpPr>
          <p:cNvPr id="10" name="矩形 9"/>
          <p:cNvSpPr/>
          <p:nvPr/>
        </p:nvSpPr>
        <p:spPr>
          <a:xfrm>
            <a:off x="96712" y="4670458"/>
            <a:ext cx="5404318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ts val="600"/>
              </a:spcBef>
              <a:spcAft>
                <a:spcPts val="600"/>
              </a:spcAft>
              <a:defRPr/>
            </a:pPr>
            <a:r>
              <a:rPr kumimoji="1" lang="en-US" altLang="zh-CN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Physics search in PandaX-4T</a:t>
            </a:r>
          </a:p>
          <a:p>
            <a:pPr lvl="1" indent="-342900">
              <a:buFont typeface="Arial"/>
              <a:buChar char="•"/>
              <a:defRPr/>
            </a:pPr>
            <a:r>
              <a:rPr kumimoji="1" lang="en-US" altLang="zh-CN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Dark matter</a:t>
            </a:r>
          </a:p>
          <a:p>
            <a:pPr lvl="1" indent="-342900">
              <a:buFont typeface="Arial"/>
              <a:buChar char="•"/>
              <a:defRPr/>
            </a:pPr>
            <a:r>
              <a:rPr kumimoji="1" lang="en-US" altLang="zh-CN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Majornana</a:t>
            </a:r>
            <a:r>
              <a:rPr kumimoji="1" lang="en-US" altLang="zh-CN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nuetrino</a:t>
            </a:r>
            <a:endParaRPr kumimoji="1" lang="en-US" altLang="zh-CN" sz="2000" dirty="0">
              <a:solidFill>
                <a:sysClr val="windowText" lastClr="00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lvl="1" indent="-342900">
              <a:buFont typeface="Arial"/>
              <a:buChar char="•"/>
              <a:defRPr/>
            </a:pPr>
            <a:r>
              <a:rPr kumimoji="1" lang="en-US" altLang="zh-CN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Astrophysics neutrino (Supernova neutrino, …)</a:t>
            </a:r>
          </a:p>
          <a:p>
            <a:pPr lvl="1" indent="-342900">
              <a:buFont typeface="Arial"/>
              <a:buChar char="•"/>
              <a:defRPr/>
            </a:pPr>
            <a:r>
              <a:rPr kumimoji="1" lang="en-US" altLang="zh-CN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1" lang="en-US" altLang="zh-CN" sz="2000" dirty="0">
              <a:solidFill>
                <a:sysClr val="windowText" lastClr="00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B859A3FA-FDB3-7DAD-2FDD-06AA77005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663" y="1096628"/>
            <a:ext cx="4000500" cy="2988878"/>
          </a:xfrm>
          <a:prstGeom prst="rect">
            <a:avLst/>
          </a:prstGeom>
        </p:spPr>
      </p:pic>
      <p:pic>
        <p:nvPicPr>
          <p:cNvPr id="2" name="图片 9">
            <a:extLst>
              <a:ext uri="{FF2B5EF4-FFF2-40B4-BE49-F238E27FC236}">
                <a16:creationId xmlns:a16="http://schemas.microsoft.com/office/drawing/2014/main" id="{AADAF621-7E97-D772-4C54-0490891DE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21448" y="1037201"/>
            <a:ext cx="5082890" cy="355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39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05504" y="4280851"/>
            <a:ext cx="7104189" cy="1968962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6712" y="1252540"/>
            <a:ext cx="7719650" cy="26072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>
            <a:off x="96712" y="918427"/>
            <a:ext cx="11881635" cy="0"/>
          </a:xfrm>
          <a:prstGeom prst="line">
            <a:avLst/>
          </a:prstGeom>
          <a:ln w="28575">
            <a:solidFill>
              <a:srgbClr val="764A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4636" y="42679"/>
            <a:ext cx="2212033" cy="84035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88208" y="6457864"/>
            <a:ext cx="8843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(PASCOS 2024@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Vietnam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064D93C-192D-8F23-FBCF-70A4CED8DFFF}"/>
              </a:ext>
            </a:extLst>
          </p:cNvPr>
          <p:cNvSpPr txBox="1"/>
          <p:nvPr/>
        </p:nvSpPr>
        <p:spPr>
          <a:xfrm>
            <a:off x="11492644" y="6390451"/>
            <a:ext cx="699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9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3F420B0-FE29-CBB2-F53B-78E6B2A936CB}"/>
              </a:ext>
            </a:extLst>
          </p:cNvPr>
          <p:cNvSpPr txBox="1">
            <a:spLocks/>
          </p:cNvSpPr>
          <p:nvPr/>
        </p:nvSpPr>
        <p:spPr>
          <a:xfrm>
            <a:off x="96712" y="143678"/>
            <a:ext cx="10515600" cy="6383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Adv. &amp; challenge of detecting SN neutrinos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3626B3D-5A8E-DF53-3379-24FCA7CBB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124" y="3935246"/>
            <a:ext cx="4379198" cy="252261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34053" y="1252540"/>
            <a:ext cx="74414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background;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background/signal distinguishing ability;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Larger interaction cross sections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 oscillation may be ignored;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71860" y="4322513"/>
            <a:ext cx="68587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Dominant interaction channel is less;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nuclear recoil energy 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smaller sensitive volume;</a:t>
            </a:r>
            <a:endParaRPr lang="zh-CN" alt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798" y="1019426"/>
            <a:ext cx="3604846" cy="291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59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4360</TotalTime>
  <Words>771</Words>
  <Application>Microsoft Office PowerPoint</Application>
  <PresentationFormat>宽屏</PresentationFormat>
  <Paragraphs>146</Paragraphs>
  <Slides>17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6" baseType="lpstr">
      <vt:lpstr>Helvetica Neue</vt:lpstr>
      <vt:lpstr>宋体</vt:lpstr>
      <vt:lpstr>Arial</vt:lpstr>
      <vt:lpstr>Calibri</vt:lpstr>
      <vt:lpstr>Calibri Light</vt:lpstr>
      <vt:lpstr>Cambria Math</vt:lpstr>
      <vt:lpstr>Times New Roman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庞彬宇</dc:creator>
  <cp:lastModifiedBy>彬宇 庞</cp:lastModifiedBy>
  <cp:revision>176</cp:revision>
  <dcterms:created xsi:type="dcterms:W3CDTF">2024-06-05T02:08:41Z</dcterms:created>
  <dcterms:modified xsi:type="dcterms:W3CDTF">2024-07-08T15:02:44Z</dcterms:modified>
</cp:coreProperties>
</file>