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45" r:id="rId2"/>
    <p:sldId id="619" r:id="rId3"/>
    <p:sldId id="621" r:id="rId4"/>
    <p:sldId id="620" r:id="rId5"/>
    <p:sldId id="474" r:id="rId6"/>
    <p:sldId id="362" r:id="rId7"/>
    <p:sldId id="570" r:id="rId8"/>
    <p:sldId id="513" r:id="rId9"/>
    <p:sldId id="514" r:id="rId10"/>
    <p:sldId id="515" r:id="rId11"/>
    <p:sldId id="548" r:id="rId12"/>
    <p:sldId id="549" r:id="rId13"/>
    <p:sldId id="553" r:id="rId14"/>
    <p:sldId id="554" r:id="rId15"/>
    <p:sldId id="544" r:id="rId16"/>
    <p:sldId id="533" r:id="rId17"/>
    <p:sldId id="555" r:id="rId18"/>
    <p:sldId id="534" r:id="rId19"/>
    <p:sldId id="597" r:id="rId20"/>
    <p:sldId id="505" r:id="rId21"/>
  </p:sldIdLst>
  <p:sldSz cx="9144000" cy="6858000" type="screen4x3"/>
  <p:notesSz cx="9144000" cy="6858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E8B57"/>
    <a:srgbClr val="FFA501"/>
    <a:srgbClr val="FF8500"/>
    <a:srgbClr val="FA8072"/>
    <a:srgbClr val="007E00"/>
    <a:srgbClr val="0000FF"/>
    <a:srgbClr val="8A1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2" autoAdjust="0"/>
    <p:restoredTop sz="98153" autoAdjust="0"/>
  </p:normalViewPr>
  <p:slideViewPr>
    <p:cSldViewPr>
      <p:cViewPr varScale="1">
        <p:scale>
          <a:sx n="163" d="100"/>
          <a:sy n="163" d="100"/>
        </p:scale>
        <p:origin x="-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555" y="6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xmlns="" id="{2B7E5DA1-1671-2F75-646A-84F5FB9AC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Confidential</a:t>
            </a:r>
            <a:r>
              <a:rPr lang="ja-JP" altLang="en-US"/>
              <a:t>（外部秘）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xmlns="" id="{6FC8A618-1BAF-51D0-20EC-E4395ADB8B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xmlns="" id="{A22404C5-368A-3461-17E1-6670A9C21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xmlns="" id="{87764A95-3D00-555F-DB36-713412555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6C44FABF-8DA2-4D90-8349-0F1FE853D2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xmlns="" id="{2F5D2C26-AE2C-C30C-E651-ADF1B3096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xmlns="" id="{F01E0AF7-D8E4-D105-2FFE-431A6243B8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1D3C015-3DBA-4773-B086-0119376D8930}" type="datetimeFigureOut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xmlns="" id="{9291A4E0-BCBA-E7EE-436E-65F1E2399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xmlns="" id="{A58F0BFA-7199-A5DC-1831-3B3B4368E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xmlns="" id="{35A5ACE1-B032-DBD1-2A56-96914D852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xmlns="" id="{8C2E4613-B7B6-6D68-17B9-145B36F8C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A4411B-0436-4A04-A178-D142015810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77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xmlns="" id="{1B7EF5AB-A3F8-939C-6E12-751CD272C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xmlns="" id="{1B943635-FCF0-51D4-F13D-D588C9FF10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xmlns="" id="{BE2A1CEE-0990-B356-DB0A-30BE8BB6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51315C33-1807-4E51-9ECC-4121EB007E0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>
            <a:extLst>
              <a:ext uri="{FF2B5EF4-FFF2-40B4-BE49-F238E27FC236}">
                <a16:creationId xmlns:a16="http://schemas.microsoft.com/office/drawing/2014/main" xmlns="" id="{21211E01-BA05-BC13-21DB-3B2F8AD57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>
            <a:extLst>
              <a:ext uri="{FF2B5EF4-FFF2-40B4-BE49-F238E27FC236}">
                <a16:creationId xmlns:a16="http://schemas.microsoft.com/office/drawing/2014/main" xmlns="" id="{877CBC45-8DE0-E143-489B-FC217541C4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2" name="スライド番号プレースホルダー 3">
            <a:extLst>
              <a:ext uri="{FF2B5EF4-FFF2-40B4-BE49-F238E27FC236}">
                <a16:creationId xmlns:a16="http://schemas.microsoft.com/office/drawing/2014/main" xmlns="" id="{64C9171B-A49E-C7AD-5B72-06E7DE73D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A5C12E2-811F-42C8-971C-D7D831CEFC5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ー 1">
            <a:extLst>
              <a:ext uri="{FF2B5EF4-FFF2-40B4-BE49-F238E27FC236}">
                <a16:creationId xmlns:a16="http://schemas.microsoft.com/office/drawing/2014/main" xmlns="" id="{BFA84D9C-F7AE-2138-B98C-FAA95A565A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ノート プレースホルダー 2">
            <a:extLst>
              <a:ext uri="{FF2B5EF4-FFF2-40B4-BE49-F238E27FC236}">
                <a16:creationId xmlns:a16="http://schemas.microsoft.com/office/drawing/2014/main" xmlns="" id="{E137056F-ADCF-1A78-D966-B6F6514C79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292" name="スライド番号プレースホルダー 3">
            <a:extLst>
              <a:ext uri="{FF2B5EF4-FFF2-40B4-BE49-F238E27FC236}">
                <a16:creationId xmlns:a16="http://schemas.microsoft.com/office/drawing/2014/main" xmlns="" id="{4CD747DC-FE16-E7EA-AE7E-D29DC64DA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F29E0E3-4139-454F-853A-F8AB3F7877BE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>
            <a:extLst>
              <a:ext uri="{FF2B5EF4-FFF2-40B4-BE49-F238E27FC236}">
                <a16:creationId xmlns:a16="http://schemas.microsoft.com/office/drawing/2014/main" xmlns="" id="{ACCB793E-AE8E-41CB-FB8B-5260523C97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ノート プレースホルダー 2">
            <a:extLst>
              <a:ext uri="{FF2B5EF4-FFF2-40B4-BE49-F238E27FC236}">
                <a16:creationId xmlns:a16="http://schemas.microsoft.com/office/drawing/2014/main" xmlns="" id="{1700374D-FAAF-9AF4-C908-97E1805459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0" name="スライド番号プレースホルダー 3">
            <a:extLst>
              <a:ext uri="{FF2B5EF4-FFF2-40B4-BE49-F238E27FC236}">
                <a16:creationId xmlns:a16="http://schemas.microsoft.com/office/drawing/2014/main" xmlns="" id="{199B65A0-4E98-E745-581D-F25183394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6CA0DD18-713A-41E6-9ABA-56F53C48F013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ー 1">
            <a:extLst>
              <a:ext uri="{FF2B5EF4-FFF2-40B4-BE49-F238E27FC236}">
                <a16:creationId xmlns:a16="http://schemas.microsoft.com/office/drawing/2014/main" xmlns="" id="{752ED2B4-E9E9-3056-33C9-1AA6C333B2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ノート プレースホルダー 2">
            <a:extLst>
              <a:ext uri="{FF2B5EF4-FFF2-40B4-BE49-F238E27FC236}">
                <a16:creationId xmlns:a16="http://schemas.microsoft.com/office/drawing/2014/main" xmlns="" id="{29590C29-37FA-2944-E573-4B4FE10FF8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88" name="スライド番号プレースホルダー 3">
            <a:extLst>
              <a:ext uri="{FF2B5EF4-FFF2-40B4-BE49-F238E27FC236}">
                <a16:creationId xmlns:a16="http://schemas.microsoft.com/office/drawing/2014/main" xmlns="" id="{92A0EF06-EA7B-E0EC-F553-6ABA9780B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B747018B-CB45-4817-B926-40F456D2E2DE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ー 1">
            <a:extLst>
              <a:ext uri="{FF2B5EF4-FFF2-40B4-BE49-F238E27FC236}">
                <a16:creationId xmlns:a16="http://schemas.microsoft.com/office/drawing/2014/main" xmlns="" id="{A49C4A49-8AE5-7A2D-24AB-C00BEA101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ノート プレースホルダー 2">
            <a:extLst>
              <a:ext uri="{FF2B5EF4-FFF2-40B4-BE49-F238E27FC236}">
                <a16:creationId xmlns:a16="http://schemas.microsoft.com/office/drawing/2014/main" xmlns="" id="{AF0DAB4A-BF29-C952-F6C7-8B2DC1BCD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0" name="スライド番号プレースホルダー 3">
            <a:extLst>
              <a:ext uri="{FF2B5EF4-FFF2-40B4-BE49-F238E27FC236}">
                <a16:creationId xmlns:a16="http://schemas.microsoft.com/office/drawing/2014/main" xmlns="" id="{53049060-23E9-9455-2095-85F63704CB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ED2278F-488E-48C5-AA07-45BCDB0CB794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xmlns="" id="{F1A28022-5699-72AC-9E49-8CB1E308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D5F9-2DFD-4C0D-857B-7723502A7FB3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xmlns="" id="{473A917F-320C-E8D4-F721-1E0BEDDF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xmlns="" id="{EF368A4F-D814-81EE-F716-5B06584E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FA04-4062-4678-ACD3-01C4525BF7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432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xmlns="" id="{653190C8-2166-34F0-CB32-665ACE2F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31803-5668-4F01-A65A-182E82AC18CD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xmlns="" id="{24FE2DEB-20D6-518E-E7D5-1BBD104C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xmlns="" id="{9D8B3527-844D-48E8-B572-96EBD460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3C02-EC22-4A99-AACC-B0D0026DDC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820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xmlns="" id="{5528B534-B71D-942B-2AE2-4B2A70FF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051D-8AB3-4CB4-A451-E9E2A400CAE0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xmlns="" id="{00107B6A-3709-CED0-8D20-06F4C765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xmlns="" id="{11A0D2E5-364D-81F7-2212-67A63473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6D2-752A-4B8D-BC1D-0C582588A9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881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xmlns="" id="{9BBFF945-D80C-3D6F-E142-B041472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DBC9-1CAF-4789-92B1-F18ABC2C222B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xmlns="" id="{92EB9EBD-086D-308F-8D61-D7FAEE55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xmlns="" id="{656FE9DF-E64A-751F-A5EC-67279E02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922D8-0FC4-4017-83F6-D5C6F4E736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280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xmlns="" id="{E443DD6D-B900-204E-5C91-2A68785D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F23E-00D9-4553-83D6-AF65F0957605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xmlns="" id="{3735935A-F7B2-09D1-7BDC-A9E6D458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xmlns="" id="{47EA7ED7-349D-DA41-092A-5C09877E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4F813-2FA8-45C2-936A-D7D80785A6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451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xmlns="" id="{EF0CDFF4-92A6-EF33-7D4C-A80C66E3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79090-C18E-4269-B9F0-63D6064AD825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xmlns="" id="{2DC1428B-7EA7-00DC-D996-ABDE64A3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xmlns="" id="{A84A564A-CD23-F108-F1DC-1924925A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D2844-1255-4451-B73D-6FF63BDF7C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969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xmlns="" id="{2AFC67E7-BE19-5C2F-0B59-FE88A597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56F5-ED67-498B-95AF-79F8C8D0A11D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xmlns="" id="{52578AEC-5CE7-3EC5-15F5-59553F9C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xmlns="" id="{668BCCE3-536D-BE80-F3D5-8F8D2D3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47D42-A12F-4606-A0BA-4E83950E5E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978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xmlns="" id="{4F45578D-C800-1823-FD9C-2D5BAC79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ABE6-3E18-4129-BEBB-4A5731FDE764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xmlns="" id="{F8D4EB1C-3B5A-F30B-3E93-64D2A1D1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xmlns="" id="{38914064-B5A5-7926-8515-45E0E4F9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D920-DAB1-4E9F-B4AB-3AE3E0A987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867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xmlns="" id="{C0DB6183-FBEF-207F-58F3-C749455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7BBC8-781A-40B7-A14C-084233FF25F7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xmlns="" id="{2C6E89E5-550B-D419-E4A3-FA144E4F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xmlns="" id="{68927A6A-7E97-ED9F-2976-3043D232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70F6B-721B-4A49-8581-00A5519BC1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127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xmlns="" id="{BA8B4C00-56FB-9A99-B4BF-DC314D7C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8023-E5FE-4EB6-A3CD-2F4E83B19AF4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xmlns="" id="{816F2E0F-2AA6-4863-7EF8-7B28DF3B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xmlns="" id="{2C8FB2DC-7A5E-2252-D5EE-894B9AD9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A19F-EE3C-47AC-84F1-5CED8DF6F0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30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xmlns="" id="{048BEF34-3BB0-566E-F497-F73BCDC8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E17FF-9CF8-4CC4-9334-3BD7A29F4DA4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xmlns="" id="{576E9954-D66D-19CB-F1D9-A6CBE393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xmlns="" id="{6C56C151-3011-E434-8373-6A187248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3E2A-ECA6-459A-B5C2-A5BD55CD99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11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xmlns="" id="{1167FAD1-951F-DEF8-C69F-8614A03623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xmlns="" id="{7BE49AEF-3DA8-1D00-197B-7E4E34F6B9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xmlns="" id="{6D3FBDCF-D5CA-25E4-10FB-3E6C3A9F0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F2BDB0-B4C0-4481-ACA0-BEB7F5899CBB}" type="datetime1">
              <a:rPr lang="ja-JP" altLang="en-US"/>
              <a:pPr>
                <a:defRPr/>
              </a:pPr>
              <a:t>09/07/24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xmlns="" id="{AD7A9609-3432-8151-AB4C-7B9CD8D0B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xmlns="" id="{95F00E7C-93C6-E391-944D-1E76A871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</a:lstStyle>
          <a:p>
            <a:pPr>
              <a:defRPr/>
            </a:pPr>
            <a:fld id="{78296813-D027-47D5-AB1A-22E623B9B7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imura@resceu.s.u-tokyo.ac.jp" TargetMode="External"/><Relationship Id="rId4" Type="http://schemas.openxmlformats.org/officeDocument/2006/relationships/hyperlink" Target="https://arxiv.org/abs/2403.03004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hyperlink" Target="https://www.nature.com/articles/s41586-021-04031-y" TargetMode="External"/><Relationship Id="rId5" Type="http://schemas.openxmlformats.org/officeDocument/2006/relationships/hyperlink" Target="https://doi.org/10.1103/PhysRevLett.123.111301" TargetMode="External"/><Relationship Id="rId6" Type="http://schemas.openxmlformats.org/officeDocument/2006/relationships/hyperlink" Target="https://doi.org/10.1103/PhysRevD.107.10400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hyperlink" Target="https://journals.aps.org/prl/abstract/10.1103/PhysRevLett.121.06110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005-019-0255-0" TargetMode="External"/><Relationship Id="rId4" Type="http://schemas.openxmlformats.org/officeDocument/2006/relationships/hyperlink" Target="https://doi.org/10.1103/PhysRevD.105.06303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7.emf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s://journals.aps.org/prd/abstract/10.1103/PhysRevD.102.102001" TargetMode="External"/><Relationship Id="rId6" Type="http://schemas.openxmlformats.org/officeDocument/2006/relationships/hyperlink" Target="https://arxiv.org/abs/2011.03589" TargetMode="External"/><Relationship Id="rId7" Type="http://schemas.openxmlformats.org/officeDocument/2006/relationships/hyperlink" Target="https://doi.org/10.1103/PhysRevD.102.102001" TargetMode="External"/><Relationship Id="rId8" Type="http://schemas.openxmlformats.org/officeDocument/2006/relationships/hyperlink" Target="https://doi.org/10.1103/physrevd.103.l05170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s://doi.org/10.1103/PhysRevD.108.09201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03004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2403.0300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ing.docs.ligo.org/plan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dcc.ligo.org/LIGO-G230209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xmlns="" id="{EC52C262-AC4D-7AC0-1D34-2CDEA3680FC3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4099" name="サブタイトル 2">
            <a:extLst>
              <a:ext uri="{FF2B5EF4-FFF2-40B4-BE49-F238E27FC236}">
                <a16:creationId xmlns:a16="http://schemas.microsoft.com/office/drawing/2014/main" xmlns="" id="{103997FF-4DB4-5754-8B1A-60FF2914B074}"/>
              </a:ext>
            </a:extLst>
          </p:cNvPr>
          <p:cNvSpPr txBox="1">
            <a:spLocks/>
          </p:cNvSpPr>
          <p:nvPr/>
        </p:nvSpPr>
        <p:spPr bwMode="auto">
          <a:xfrm>
            <a:off x="6732588" y="188913"/>
            <a:ext cx="24114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cs typeface="Helvetica" panose="020B0604020202020204" pitchFamily="34" charset="0"/>
              </a:rPr>
              <a:t>July 9, 2024</a:t>
            </a:r>
          </a:p>
        </p:txBody>
      </p:sp>
      <p:sp>
        <p:nvSpPr>
          <p:cNvPr id="4100" name="サブタイトル 2">
            <a:extLst>
              <a:ext uri="{FF2B5EF4-FFF2-40B4-BE49-F238E27FC236}">
                <a16:creationId xmlns:a16="http://schemas.microsoft.com/office/drawing/2014/main" xmlns="" id="{798E0509-06F6-154D-8BEA-A194BC048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39555"/>
            <a:ext cx="9144000" cy="1609725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chemeClr val="tx1"/>
                </a:solidFill>
                <a:cs typeface="Helvetica" panose="020B0604020202020204" pitchFamily="34" charset="0"/>
              </a:rPr>
              <a:t>Yuta </a:t>
            </a:r>
            <a:r>
              <a:rPr lang="en-US" altLang="ja-JP" dirty="0" err="1">
                <a:solidFill>
                  <a:schemeClr val="tx1"/>
                </a:solidFill>
                <a:cs typeface="Helvetica" panose="020B0604020202020204" pitchFamily="34" charset="0"/>
              </a:rPr>
              <a:t>Michimura</a:t>
            </a:r>
            <a:endParaRPr lang="en-US" altLang="ja-JP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RESCEU, University of Tokyo</a:t>
            </a: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  <a:hlinkClick r:id="rId3"/>
              </a:rPr>
              <a:t>michimura@resceu.s.u-tokyo.ac.jp</a:t>
            </a:r>
            <a:endParaRPr lang="en-US" altLang="ja-JP" sz="20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endParaRPr lang="en-US" altLang="ja-JP" sz="2000" dirty="0">
              <a:solidFill>
                <a:schemeClr val="tx1"/>
              </a:solidFill>
              <a:cs typeface="Helvetica" panose="020B0604020202020204" pitchFamily="34" charset="0"/>
            </a:endParaRP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on behalf of the LIGO-Virgo-KAGRA Collaboration</a:t>
            </a:r>
          </a:p>
          <a:p>
            <a:pPr eaLnBrk="1" hangingPunct="1"/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Based on </a:t>
            </a:r>
            <a:r>
              <a:rPr lang="en-US" altLang="ja-JP" sz="2000" dirty="0">
                <a:hlinkClick r:id="rId4"/>
              </a:rPr>
              <a:t>arXiv:2403.03004</a:t>
            </a:r>
            <a:r>
              <a:rPr lang="en-US" altLang="ja-JP" sz="2000" dirty="0">
                <a:solidFill>
                  <a:schemeClr val="tx1"/>
                </a:solidFill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4101" name="サブタイトル 2">
            <a:extLst>
              <a:ext uri="{FF2B5EF4-FFF2-40B4-BE49-F238E27FC236}">
                <a16:creationId xmlns:a16="http://schemas.microsoft.com/office/drawing/2014/main" xmlns="" id="{6319B98A-21B4-FB2A-8281-8575417AAB34}"/>
              </a:ext>
            </a:extLst>
          </p:cNvPr>
          <p:cNvSpPr txBox="1">
            <a:spLocks/>
          </p:cNvSpPr>
          <p:nvPr/>
        </p:nvSpPr>
        <p:spPr bwMode="auto">
          <a:xfrm>
            <a:off x="0" y="214313"/>
            <a:ext cx="67325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ja-JP" sz="1800" dirty="0">
                <a:cs typeface="Helvetica" panose="020B0604020202020204" pitchFamily="34" charset="0"/>
              </a:rPr>
              <a:t>PASCOS 2024 @ Quy Nhon, Vietnam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xmlns="" id="{A80EE6AA-8896-C903-4F7E-4616A134B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172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  <a:t>First results from </a:t>
            </a: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</a:b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itchFamily="34" charset="0"/>
              </a:rPr>
              <a:t>ultralight vector dark matter search with KAGRA</a:t>
            </a:r>
            <a:endParaRPr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Helvetica" pitchFamily="34" charset="0"/>
            </a:endParaRPr>
          </a:p>
        </p:txBody>
      </p:sp>
      <p:pic>
        <p:nvPicPr>
          <p:cNvPr id="4104" name="Picture 14" descr="メンバー一覧">
            <a:extLst>
              <a:ext uri="{FF2B5EF4-FFF2-40B4-BE49-F238E27FC236}">
                <a16:creationId xmlns:a16="http://schemas.microsoft.com/office/drawing/2014/main" xmlns="" id="{AB94F26C-EB4E-7C94-CEDD-BBD80245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70" y="5373216"/>
            <a:ext cx="148660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5">
            <a:extLst>
              <a:ext uri="{FF2B5EF4-FFF2-40B4-BE49-F238E27FC236}">
                <a16:creationId xmlns:a16="http://schemas.microsoft.com/office/drawing/2014/main" xmlns="" id="{66A8ECD5-1219-7962-CC00-F5FC39D0E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9636"/>
            <a:ext cx="1547664" cy="113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4">
            <a:extLst>
              <a:ext uri="{FF2B5EF4-FFF2-40B4-BE49-F238E27FC236}">
                <a16:creationId xmlns:a16="http://schemas.microsoft.com/office/drawing/2014/main" xmlns="" id="{54D0FED5-1CA7-E41A-6BBA-2C7A835EA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2808312" cy="11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3" descr="interference_.gif">
            <a:extLst>
              <a:ext uri="{FF2B5EF4-FFF2-40B4-BE49-F238E27FC236}">
                <a16:creationId xmlns:a16="http://schemas.microsoft.com/office/drawing/2014/main" xmlns="" id="{8384AB15-2973-ABBC-EF7C-EED6BBCEC1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1255059"/>
            <a:ext cx="6712972" cy="51262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正方形/長方形 19">
            <a:extLst>
              <a:ext uri="{FF2B5EF4-FFF2-40B4-BE49-F238E27FC236}">
                <a16:creationId xmlns:a16="http://schemas.microsoft.com/office/drawing/2014/main" xmlns="" id="{2C1CF024-551D-BF9D-155F-50E53C74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5589588"/>
            <a:ext cx="16922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Fringe change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F5E1927-9279-207D-62CF-2B1562A0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5" name="コンテンツ プレースホルダ 2">
            <a:extLst>
              <a:ext uri="{FF2B5EF4-FFF2-40B4-BE49-F238E27FC236}">
                <a16:creationId xmlns:a16="http://schemas.microsoft.com/office/drawing/2014/main" xmlns="" id="{DD7E7D83-FBFB-BA9F-2203-D6E70EC42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76263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5366" name="正方形/長方形 17">
            <a:extLst>
              <a:ext uri="{FF2B5EF4-FFF2-40B4-BE49-F238E27FC236}">
                <a16:creationId xmlns:a16="http://schemas.microsoft.com/office/drawing/2014/main" xmlns="" id="{E7951D18-D641-F0F0-154C-C4D2FEFC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5367" name="正方形/長方形 18">
            <a:extLst>
              <a:ext uri="{FF2B5EF4-FFF2-40B4-BE49-F238E27FC236}">
                <a16:creationId xmlns:a16="http://schemas.microsoft.com/office/drawing/2014/main" xmlns="" id="{B76B120B-1FC1-6C2F-1FFA-8DD865070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368" name="正方形/長方形 16">
            <a:extLst>
              <a:ext uri="{FF2B5EF4-FFF2-40B4-BE49-F238E27FC236}">
                <a16:creationId xmlns:a16="http://schemas.microsoft.com/office/drawing/2014/main" xmlns="" id="{E2EDA385-95B0-2A2F-6272-D571EA77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5369" name="正方形/長方形 13">
            <a:extLst>
              <a:ext uri="{FF2B5EF4-FFF2-40B4-BE49-F238E27FC236}">
                <a16:creationId xmlns:a16="http://schemas.microsoft.com/office/drawing/2014/main" xmlns="" id="{25AF9CF9-6F4D-02C0-FC31-1A20D8603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5370" name="正方形/長方形 18">
            <a:extLst>
              <a:ext uri="{FF2B5EF4-FFF2-40B4-BE49-F238E27FC236}">
                <a16:creationId xmlns:a16="http://schemas.microsoft.com/office/drawing/2014/main" xmlns="" id="{81A9041D-EF21-0D2F-E227-4306E94BA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5371" name="正方形/長方形 12">
            <a:extLst>
              <a:ext uri="{FF2B5EF4-FFF2-40B4-BE49-F238E27FC236}">
                <a16:creationId xmlns:a16="http://schemas.microsoft.com/office/drawing/2014/main" xmlns="" id="{45B2EED7-F355-47AB-8ABD-378A6D6F9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5372" name="正方形/長方形 12">
            <a:extLst>
              <a:ext uri="{FF2B5EF4-FFF2-40B4-BE49-F238E27FC236}">
                <a16:creationId xmlns:a16="http://schemas.microsoft.com/office/drawing/2014/main" xmlns="" id="{FC320DFB-C24E-0AEF-F05E-65379E9F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1484784"/>
            <a:ext cx="1869959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Metric changes from spin-2 DM</a:t>
            </a:r>
          </a:p>
        </p:txBody>
      </p:sp>
      <p:cxnSp>
        <p:nvCxnSpPr>
          <p:cNvPr id="5" name="曲線コネクタ 4">
            <a:extLst>
              <a:ext uri="{FF2B5EF4-FFF2-40B4-BE49-F238E27FC236}">
                <a16:creationId xmlns:a16="http://schemas.microsoft.com/office/drawing/2014/main" xmlns="" id="{47374CF7-A373-8017-1789-EFB5392622C3}"/>
              </a:ext>
            </a:extLst>
          </p:cNvPr>
          <p:cNvCxnSpPr/>
          <p:nvPr/>
        </p:nvCxnSpPr>
        <p:spPr>
          <a:xfrm rot="9900000" flipV="1">
            <a:off x="6204126" y="2830799"/>
            <a:ext cx="1008063" cy="503238"/>
          </a:xfrm>
          <a:prstGeom prst="curvedConnector3">
            <a:avLst/>
          </a:prstGeom>
          <a:ln w="508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正方形/長方形 20">
            <a:extLst>
              <a:ext uri="{FF2B5EF4-FFF2-40B4-BE49-F238E27FC236}">
                <a16:creationId xmlns:a16="http://schemas.microsoft.com/office/drawing/2014/main" xmlns="" id="{FB1A1DE3-E540-BF6A-62BE-1FF0CDF43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56792"/>
            <a:ext cx="23749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Tiny forces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from vector DM</a:t>
            </a:r>
            <a:endParaRPr lang="en-US" altLang="ja-JP" sz="2000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8" name="曲線コネクタ 17">
            <a:extLst>
              <a:ext uri="{FF2B5EF4-FFF2-40B4-BE49-F238E27FC236}">
                <a16:creationId xmlns:a16="http://schemas.microsoft.com/office/drawing/2014/main" xmlns="" id="{689D64EC-7D50-8801-E0FB-9B270F902D34}"/>
              </a:ext>
            </a:extLst>
          </p:cNvPr>
          <p:cNvCxnSpPr/>
          <p:nvPr/>
        </p:nvCxnSpPr>
        <p:spPr>
          <a:xfrm flipV="1">
            <a:off x="2771775" y="1773238"/>
            <a:ext cx="561975" cy="403225"/>
          </a:xfrm>
          <a:prstGeom prst="curvedConnector3">
            <a:avLst>
              <a:gd name="adj1" fmla="val 42611"/>
            </a:avLst>
          </a:prstGeom>
          <a:ln w="5080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6" name="正方形/長方形 23">
            <a:extLst>
              <a:ext uri="{FF2B5EF4-FFF2-40B4-BE49-F238E27FC236}">
                <a16:creationId xmlns:a16="http://schemas.microsoft.com/office/drawing/2014/main" xmlns="" id="{8EB4B548-B107-0DD4-8617-A9826A1DB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13325"/>
            <a:ext cx="28082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Speed of light changes from axion DM</a:t>
            </a:r>
            <a:endParaRPr lang="en-US" altLang="ja-JP" sz="1800" b="1" dirty="0">
              <a:solidFill>
                <a:srgbClr val="FF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2" name="曲線コネクタ 21">
            <a:extLst>
              <a:ext uri="{FF2B5EF4-FFF2-40B4-BE49-F238E27FC236}">
                <a16:creationId xmlns:a16="http://schemas.microsoft.com/office/drawing/2014/main" xmlns="" id="{95E71116-691A-363B-5D4F-41317CB318DE}"/>
              </a:ext>
            </a:extLst>
          </p:cNvPr>
          <p:cNvCxnSpPr/>
          <p:nvPr/>
        </p:nvCxnSpPr>
        <p:spPr>
          <a:xfrm rot="5400000" flipH="1" flipV="1">
            <a:off x="2693194" y="4515644"/>
            <a:ext cx="504825" cy="490537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8" name="スライド番号プレースホルダ 3">
            <a:extLst>
              <a:ext uri="{FF2B5EF4-FFF2-40B4-BE49-F238E27FC236}">
                <a16:creationId xmlns:a16="http://schemas.microsoft.com/office/drawing/2014/main" xmlns="" id="{21982E6A-F94D-BA3E-8182-E0713C90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1BEAEE-589D-4BB5-8DBE-7525B43BA7C1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正方形/長方形 23">
            <a:extLst>
              <a:ext uri="{FF2B5EF4-FFF2-40B4-BE49-F238E27FC236}">
                <a16:creationId xmlns:a16="http://schemas.microsoft.com/office/drawing/2014/main" xmlns="" id="{B2ABA090-D749-7FFA-C385-45A8877A5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1484784"/>
            <a:ext cx="295275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Mirror thickness changes from scalar DM</a:t>
            </a:r>
            <a:endParaRPr lang="en-US" altLang="ja-JP" sz="1800" b="1" dirty="0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" name="曲線コネクタ 4">
            <a:extLst>
              <a:ext uri="{FF2B5EF4-FFF2-40B4-BE49-F238E27FC236}">
                <a16:creationId xmlns:a16="http://schemas.microsoft.com/office/drawing/2014/main" xmlns="" id="{62C1C56B-E25A-9F22-998B-8E687DBD3692}"/>
              </a:ext>
            </a:extLst>
          </p:cNvPr>
          <p:cNvCxnSpPr>
            <a:cxnSpLocks/>
          </p:cNvCxnSpPr>
          <p:nvPr/>
        </p:nvCxnSpPr>
        <p:spPr>
          <a:xfrm rot="5400000">
            <a:off x="4247802" y="2529062"/>
            <a:ext cx="792163" cy="431800"/>
          </a:xfrm>
          <a:prstGeom prst="curvedConnector3">
            <a:avLst>
              <a:gd name="adj1" fmla="val 50000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20F8715-ABCC-7755-BB2C-60F779A75C28}"/>
              </a:ext>
            </a:extLst>
          </p:cNvPr>
          <p:cNvSpPr txBox="1"/>
          <p:nvPr/>
        </p:nvSpPr>
        <p:spPr>
          <a:xfrm>
            <a:off x="4860032" y="2564904"/>
            <a:ext cx="165618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+mn-lt"/>
              </a:rPr>
              <a:t>S. M. Vermeulen+,</a:t>
            </a:r>
          </a:p>
          <a:p>
            <a:r>
              <a:rPr lang="fr-FR" altLang="ja-JP" sz="1100" dirty="0">
                <a:latin typeface="+mn-lt"/>
                <a:hlinkClick r:id="rId4"/>
              </a:rPr>
              <a:t>Nature </a:t>
            </a:r>
            <a:r>
              <a:rPr lang="fr-FR" altLang="ja-JP" sz="1100" b="1" dirty="0">
                <a:latin typeface="+mn-lt"/>
                <a:hlinkClick r:id="rId4"/>
              </a:rPr>
              <a:t>600</a:t>
            </a:r>
            <a:r>
              <a:rPr lang="fr-FR" altLang="ja-JP" sz="1100" dirty="0">
                <a:latin typeface="+mn-lt"/>
                <a:hlinkClick r:id="rId4"/>
              </a:rPr>
              <a:t>, 42</a:t>
            </a:r>
            <a:r>
              <a:rPr lang="en-US" altLang="ja-JP" sz="1100" dirty="0">
                <a:latin typeface="+mn-lt"/>
                <a:hlinkClick r:id="rId4"/>
              </a:rPr>
              <a:t>4</a:t>
            </a:r>
            <a:r>
              <a:rPr lang="fr-FR" altLang="ja-JP" sz="1100" dirty="0">
                <a:latin typeface="+mn-lt"/>
                <a:hlinkClick r:id="rId4"/>
              </a:rPr>
              <a:t> (2021)</a:t>
            </a:r>
            <a:endParaRPr lang="ja-JP" altLang="en-US" sz="1100" dirty="0">
              <a:latin typeface="+mn-lt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ABC4AC39-43D2-F15E-36E2-FB28853DA67F}"/>
              </a:ext>
            </a:extLst>
          </p:cNvPr>
          <p:cNvSpPr txBox="1"/>
          <p:nvPr/>
        </p:nvSpPr>
        <p:spPr>
          <a:xfrm>
            <a:off x="467544" y="6165304"/>
            <a:ext cx="238662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+mn-lt"/>
              </a:rPr>
              <a:t>K. Nagano, T. Fujita, YM, I. Obata,</a:t>
            </a:r>
          </a:p>
          <a:p>
            <a:r>
              <a:rPr lang="en-US" altLang="ja-JP" sz="1100" dirty="0">
                <a:latin typeface="+mn-lt"/>
                <a:hlinkClick r:id="rId5"/>
              </a:rPr>
              <a:t>PRL </a:t>
            </a:r>
            <a:r>
              <a:rPr lang="en-US" altLang="ja-JP" sz="1100" b="1" dirty="0">
                <a:latin typeface="+mn-lt"/>
                <a:hlinkClick r:id="rId5"/>
              </a:rPr>
              <a:t>123</a:t>
            </a:r>
            <a:r>
              <a:rPr lang="en-US" altLang="ja-JP" sz="1100" dirty="0">
                <a:latin typeface="+mn-lt"/>
                <a:hlinkClick r:id="rId5"/>
              </a:rPr>
              <a:t>, 111301 (2019)</a:t>
            </a:r>
            <a:endParaRPr lang="ja-JP" altLang="en-US" sz="1100" dirty="0">
              <a:latin typeface="+mn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ED30EAFE-B9FD-F89E-636A-81F1BCF0AA08}"/>
              </a:ext>
            </a:extLst>
          </p:cNvPr>
          <p:cNvSpPr txBox="1"/>
          <p:nvPr/>
        </p:nvSpPr>
        <p:spPr>
          <a:xfrm>
            <a:off x="7271792" y="2996952"/>
            <a:ext cx="187220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100" dirty="0">
                <a:latin typeface="+mj-lt"/>
              </a:rPr>
              <a:t>Y. Manita</a:t>
            </a:r>
            <a:r>
              <a:rPr lang="en-US" altLang="ja-JP" sz="1100" dirty="0">
                <a:latin typeface="+mj-lt"/>
              </a:rPr>
              <a:t>+</a:t>
            </a:r>
            <a:r>
              <a:rPr lang="ja-JP" altLang="en-US" sz="1100" dirty="0">
                <a:latin typeface="+mj-lt"/>
              </a:rPr>
              <a:t>,</a:t>
            </a:r>
            <a:r>
              <a:rPr lang="en-US" altLang="ja-JP" sz="1100" dirty="0">
                <a:latin typeface="+mj-lt"/>
              </a:rPr>
              <a:t/>
            </a:r>
            <a:br>
              <a:rPr lang="en-US" altLang="ja-JP" sz="1100" dirty="0">
                <a:latin typeface="+mj-lt"/>
              </a:rPr>
            </a:br>
            <a:r>
              <a:rPr lang="ja-JP" altLang="en-US" sz="1100" dirty="0">
                <a:latin typeface="+mj-lt"/>
                <a:hlinkClick r:id="rId6"/>
              </a:rPr>
              <a:t>PRD </a:t>
            </a:r>
            <a:r>
              <a:rPr lang="ja-JP" altLang="en-US" sz="1100" b="1" dirty="0">
                <a:latin typeface="+mj-lt"/>
                <a:hlinkClick r:id="rId6"/>
              </a:rPr>
              <a:t>107</a:t>
            </a:r>
            <a:r>
              <a:rPr lang="ja-JP" altLang="en-US" sz="1100" dirty="0">
                <a:latin typeface="+mj-lt"/>
                <a:hlinkClick r:id="rId6"/>
              </a:rPr>
              <a:t>, 104007 (2023)</a:t>
            </a:r>
            <a:endParaRPr lang="ja-JP" altLang="en-US" sz="1100" dirty="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CDB1A5F-E813-A388-CC28-E750614B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Boson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コンテンツ プレースホルダ 2">
            <a:extLst>
              <a:ext uri="{FF2B5EF4-FFF2-40B4-BE49-F238E27FC236}">
                <a16:creationId xmlns:a16="http://schemas.microsoft.com/office/drawing/2014/main" xmlns="" id="{2A54ABA5-AFEF-05EA-427F-708950667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Possible </a:t>
            </a:r>
            <a:r>
              <a:rPr lang="en-US" altLang="ja-JP" sz="2800" dirty="0">
                <a:solidFill>
                  <a:srgbClr val="FF0000"/>
                </a:solidFill>
              </a:rPr>
              <a:t>new physics </a:t>
            </a:r>
            <a:r>
              <a:rPr lang="en-US" altLang="ja-JP" sz="2800" dirty="0"/>
              <a:t>beyond the standard model:</a:t>
            </a:r>
            <a:br>
              <a:rPr lang="en-US" altLang="ja-JP" sz="2800" dirty="0"/>
            </a:br>
            <a:r>
              <a:rPr lang="en-US" altLang="ja-JP" sz="2800" dirty="0"/>
              <a:t>  New gauge symmetry and vector boson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New vector boson can be dark matter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B-L</a:t>
            </a:r>
            <a:r>
              <a:rPr lang="en-US" altLang="ja-JP" sz="2800" dirty="0"/>
              <a:t> (baryon minus lepton number)</a:t>
            </a:r>
            <a:br>
              <a:rPr lang="en-US" altLang="ja-JP" sz="2800" dirty="0"/>
            </a:br>
            <a:r>
              <a:rPr lang="en-US" altLang="ja-JP" sz="2400" dirty="0"/>
              <a:t>  - Conserved in the standard model</a:t>
            </a:r>
            <a:br>
              <a:rPr lang="en-US" altLang="ja-JP" sz="2400" dirty="0"/>
            </a:br>
            <a:r>
              <a:rPr lang="en-US" altLang="ja-JP" sz="2400" dirty="0"/>
              <a:t>  - Can be gauged without additional ingredients</a:t>
            </a:r>
            <a:br>
              <a:rPr lang="en-US" altLang="ja-JP" sz="2400" dirty="0"/>
            </a:br>
            <a:r>
              <a:rPr lang="en-US" altLang="ja-JP" sz="2400" dirty="0"/>
              <a:t>  - Equals to the number of neutrons</a:t>
            </a:r>
            <a:br>
              <a:rPr lang="en-US" altLang="ja-JP" sz="2400" dirty="0"/>
            </a:br>
            <a:r>
              <a:rPr lang="en-US" altLang="ja-JP" sz="2400" dirty="0"/>
              <a:t>  - Roughly 0.5 per neutron mass, </a:t>
            </a:r>
            <a:br>
              <a:rPr lang="en-US" altLang="ja-JP" sz="2400" dirty="0"/>
            </a:br>
            <a:r>
              <a:rPr lang="en-US" altLang="ja-JP" sz="2400" dirty="0"/>
              <a:t>     but slightly </a:t>
            </a:r>
            <a:r>
              <a:rPr lang="en-US" altLang="ja-JP" sz="2400" dirty="0">
                <a:solidFill>
                  <a:srgbClr val="FF0000"/>
                </a:solidFill>
              </a:rPr>
              <a:t>different between materials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/>
              <a:t>      Fused silica:	0.5</a:t>
            </a:r>
            <a:r>
              <a:rPr lang="en-US" altLang="ja-JP" sz="2400" dirty="0">
                <a:solidFill>
                  <a:srgbClr val="FF0000"/>
                </a:solidFill>
              </a:rPr>
              <a:t>01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/>
              <a:t>      Sapphire:	0.5</a:t>
            </a:r>
            <a:r>
              <a:rPr lang="en-US" altLang="ja-JP" sz="2400" dirty="0">
                <a:solidFill>
                  <a:srgbClr val="FF0000"/>
                </a:solidFill>
              </a:rPr>
              <a:t>10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Vector boson DM </a:t>
            </a:r>
            <a:br>
              <a:rPr lang="en-US" altLang="ja-JP" sz="2800" dirty="0"/>
            </a:br>
            <a:r>
              <a:rPr lang="en-US" altLang="ja-JP" sz="2800" dirty="0"/>
              <a:t>gives </a:t>
            </a:r>
            <a:r>
              <a:rPr lang="en-US" altLang="ja-JP" sz="2800" dirty="0">
                <a:solidFill>
                  <a:srgbClr val="FF0000"/>
                </a:solidFill>
              </a:rPr>
              <a:t>oscillating force</a:t>
            </a:r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8132" name="スライド番号プレースホルダ 3">
            <a:extLst>
              <a:ext uri="{FF2B5EF4-FFF2-40B4-BE49-F238E27FC236}">
                <a16:creationId xmlns:a16="http://schemas.microsoft.com/office/drawing/2014/main" xmlns="" id="{CBF5869C-2F3D-8E92-EA88-6CABE9C5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A06B3E-F5B2-4DAA-8E23-0A7EEA07236A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xmlns="" id="{6D69E323-F85D-2D11-A743-3051EBC98888}"/>
              </a:ext>
            </a:extLst>
          </p:cNvPr>
          <p:cNvCxnSpPr/>
          <p:nvPr/>
        </p:nvCxnSpPr>
        <p:spPr>
          <a:xfrm>
            <a:off x="7880350" y="2205038"/>
            <a:ext cx="1588" cy="26638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xmlns="" id="{80BD20C0-5830-2823-C3DE-15AEC0437329}"/>
              </a:ext>
            </a:extLst>
          </p:cNvPr>
          <p:cNvCxnSpPr/>
          <p:nvPr/>
        </p:nvCxnSpPr>
        <p:spPr>
          <a:xfrm>
            <a:off x="8096250" y="2205038"/>
            <a:ext cx="1588" cy="26638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柱 6">
            <a:extLst>
              <a:ext uri="{FF2B5EF4-FFF2-40B4-BE49-F238E27FC236}">
                <a16:creationId xmlns:a16="http://schemas.microsoft.com/office/drawing/2014/main" xmlns="" id="{09291FB9-846B-980F-2B18-A33B86FFA6D7}"/>
              </a:ext>
            </a:extLst>
          </p:cNvPr>
          <p:cNvSpPr/>
          <p:nvPr/>
        </p:nvSpPr>
        <p:spPr>
          <a:xfrm rot="16200000">
            <a:off x="7377906" y="4293394"/>
            <a:ext cx="1439863" cy="1152525"/>
          </a:xfrm>
          <a:prstGeom prst="can">
            <a:avLst>
              <a:gd name="adj" fmla="val 353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xmlns="" id="{8E552F7C-5B7B-9DEE-79D3-9CC2032BBE0D}"/>
              </a:ext>
            </a:extLst>
          </p:cNvPr>
          <p:cNvCxnSpPr/>
          <p:nvPr/>
        </p:nvCxnSpPr>
        <p:spPr>
          <a:xfrm flipH="1">
            <a:off x="8385175" y="2420938"/>
            <a:ext cx="0" cy="24479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xmlns="" id="{15EA641C-34BD-65BF-F7CC-0355E8B40BAA}"/>
              </a:ext>
            </a:extLst>
          </p:cNvPr>
          <p:cNvCxnSpPr/>
          <p:nvPr/>
        </p:nvCxnSpPr>
        <p:spPr>
          <a:xfrm>
            <a:off x="8169275" y="2420938"/>
            <a:ext cx="0" cy="2447925"/>
          </a:xfrm>
          <a:prstGeom prst="line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xmlns="" id="{2365AEA9-8F5C-8916-E861-253BFA7D1685}"/>
              </a:ext>
            </a:extLst>
          </p:cNvPr>
          <p:cNvSpPr/>
          <p:nvPr/>
        </p:nvSpPr>
        <p:spPr>
          <a:xfrm rot="7709452" flipH="1">
            <a:off x="7523163" y="4068763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877E2877-FB1D-F779-6954-00906741482B}"/>
              </a:ext>
            </a:extLst>
          </p:cNvPr>
          <p:cNvSpPr/>
          <p:nvPr/>
        </p:nvSpPr>
        <p:spPr>
          <a:xfrm>
            <a:off x="7885113" y="5732463"/>
            <a:ext cx="1079500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vector field</a:t>
            </a: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xmlns="" id="{CE06FEA9-CD7D-2016-7E82-F95748D32D7F}"/>
              </a:ext>
            </a:extLst>
          </p:cNvPr>
          <p:cNvSpPr/>
          <p:nvPr/>
        </p:nvSpPr>
        <p:spPr>
          <a:xfrm rot="10800000">
            <a:off x="5148263" y="5229225"/>
            <a:ext cx="2043112" cy="1565275"/>
          </a:xfrm>
          <a:prstGeom prst="wedgeRectCallout">
            <a:avLst>
              <a:gd name="adj1" fmla="val -74251"/>
              <a:gd name="adj2" fmla="val 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48141" name="図 2">
            <a:extLst>
              <a:ext uri="{FF2B5EF4-FFF2-40B4-BE49-F238E27FC236}">
                <a16:creationId xmlns:a16="http://schemas.microsoft.com/office/drawing/2014/main" xmlns="" id="{406279AA-BA76-C9F5-28E5-975D2260F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300663"/>
            <a:ext cx="18938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平行四辺形 13">
            <a:extLst>
              <a:ext uri="{FF2B5EF4-FFF2-40B4-BE49-F238E27FC236}">
                <a16:creationId xmlns:a16="http://schemas.microsoft.com/office/drawing/2014/main" xmlns="" id="{4E4C4F76-DBF8-52EF-248E-82FB7A89284B}"/>
              </a:ext>
            </a:extLst>
          </p:cNvPr>
          <p:cNvSpPr/>
          <p:nvPr/>
        </p:nvSpPr>
        <p:spPr>
          <a:xfrm flipH="1">
            <a:off x="7593013" y="1989138"/>
            <a:ext cx="1223962" cy="504825"/>
          </a:xfrm>
          <a:prstGeom prst="parallelogram">
            <a:avLst>
              <a:gd name="adj" fmla="val 2931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C9F6C62-2B89-3D76-B7B7-AD7F7BD8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Oscillating Force from Vector Field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コンテンツ プレースホルダ 2">
            <a:extLst>
              <a:ext uri="{FF2B5EF4-FFF2-40B4-BE49-F238E27FC236}">
                <a16:creationId xmlns:a16="http://schemas.microsoft.com/office/drawing/2014/main" xmlns="" id="{01B24118-878C-5BE4-DAF5-5467B341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Acceleration of mirrors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Vector boson mass and</a:t>
            </a:r>
            <a:br>
              <a:rPr lang="en-US" altLang="ja-JP" sz="2400" dirty="0"/>
            </a:br>
            <a:r>
              <a:rPr lang="en-US" altLang="ja-JP" sz="2400" dirty="0"/>
              <a:t>coupling can be measured</a:t>
            </a:r>
            <a:br>
              <a:rPr lang="en-US" altLang="ja-JP" sz="2400" dirty="0"/>
            </a:br>
            <a:r>
              <a:rPr lang="en-US" altLang="ja-JP" sz="2400" dirty="0"/>
              <a:t>by measuring the </a:t>
            </a:r>
            <a:r>
              <a:rPr lang="en-US" altLang="ja-JP" sz="2400" dirty="0">
                <a:solidFill>
                  <a:srgbClr val="FF0000"/>
                </a:solidFill>
              </a:rPr>
              <a:t>oscillating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/>
              <a:t>mirror displacement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Almost no signal for symmetric</a:t>
            </a:r>
            <a:br>
              <a:rPr lang="en-US" altLang="ja-JP" sz="2400" dirty="0"/>
            </a:br>
            <a:r>
              <a:rPr lang="en-US" altLang="ja-JP" sz="2400" dirty="0"/>
              <a:t>cavity if cavity length is short</a:t>
            </a:r>
            <a:br>
              <a:rPr lang="en-US" altLang="ja-JP" sz="2400" dirty="0"/>
            </a:br>
            <a:r>
              <a:rPr lang="en-US" altLang="ja-JP" sz="2000" dirty="0"/>
              <a:t>(phase difference is 10</a:t>
            </a:r>
            <a:r>
              <a:rPr lang="en-US" altLang="ja-JP" sz="2000" baseline="30000" dirty="0"/>
              <a:t>-5</a:t>
            </a:r>
            <a:r>
              <a:rPr lang="en-US" altLang="ja-JP" sz="2000" dirty="0"/>
              <a:t> rad @ 100 Hz for km cavity)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/>
              <a:t>How about using interferometric </a:t>
            </a:r>
            <a:r>
              <a:rPr lang="en-US" altLang="ja-JP" sz="2400" dirty="0">
                <a:solidFill>
                  <a:srgbClr val="FF0000"/>
                </a:solidFill>
              </a:rPr>
              <a:t>GW detectors</a:t>
            </a:r>
            <a:r>
              <a:rPr lang="en-US" altLang="ja-JP" sz="2400" dirty="0"/>
              <a:t>?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9156" name="スライド番号プレースホルダ 3">
            <a:extLst>
              <a:ext uri="{FF2B5EF4-FFF2-40B4-BE49-F238E27FC236}">
                <a16:creationId xmlns:a16="http://schemas.microsoft.com/office/drawing/2014/main" xmlns="" id="{CA6EC396-6A68-5972-649B-3899152A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1D6130-9540-4F01-9593-ED427B565E60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9157" name="図 16" descr="%pptTeX&#10;\begin{document}&#10;\begin{align*}&#10; \vec{a}(t,\vec{x}) = \epsilon_D e \frac{q_D}{M} \sqrt{2 \rho_{DM}} \vec{e}_A \sin{(m_At- \vec{k} \cdot \vec{x})}&#10;\end{align*}&#10;\end{document}">
            <a:extLst>
              <a:ext uri="{FF2B5EF4-FFF2-40B4-BE49-F238E27FC236}">
                <a16:creationId xmlns:a16="http://schemas.microsoft.com/office/drawing/2014/main" xmlns="" id="{A431950C-8088-1429-DA28-CCC3F716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78978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正方形/長方形 69">
            <a:extLst>
              <a:ext uri="{FF2B5EF4-FFF2-40B4-BE49-F238E27FC236}">
                <a16:creationId xmlns:a16="http://schemas.microsoft.com/office/drawing/2014/main" xmlns="" id="{56D4436A-1248-9E3F-8548-A54122D7A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52738"/>
            <a:ext cx="32400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coupling</a:t>
            </a: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(normalized by </a:t>
            </a:r>
            <a:r>
              <a:rPr lang="en-US" altLang="ja-JP" sz="1800" i="1">
                <a:latin typeface="Meiryo UI" panose="020B0604030504040204" pitchFamily="50" charset="-128"/>
                <a:ea typeface="Meiryo UI" panose="020B0604030504040204" pitchFamily="50" charset="-128"/>
              </a:rPr>
              <a:t>e</a:t>
            </a: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</p:txBody>
      </p:sp>
      <p:sp>
        <p:nvSpPr>
          <p:cNvPr id="49159" name="正方形/長方形 69">
            <a:extLst>
              <a:ext uri="{FF2B5EF4-FFF2-40B4-BE49-F238E27FC236}">
                <a16:creationId xmlns:a16="http://schemas.microsoft.com/office/drawing/2014/main" xmlns="" id="{BC07B0F1-2685-B90D-717B-D641CAF8C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92417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mirror mass</a:t>
            </a:r>
          </a:p>
        </p:txBody>
      </p:sp>
      <p:sp>
        <p:nvSpPr>
          <p:cNvPr id="49160" name="正方形/長方形 69">
            <a:extLst>
              <a:ext uri="{FF2B5EF4-FFF2-40B4-BE49-F238E27FC236}">
                <a16:creationId xmlns:a16="http://schemas.microsoft.com/office/drawing/2014/main" xmlns="" id="{72D03708-40C3-76D5-EF12-C05683C3D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412875"/>
            <a:ext cx="165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charge</a:t>
            </a:r>
          </a:p>
        </p:txBody>
      </p:sp>
      <p:sp>
        <p:nvSpPr>
          <p:cNvPr id="49161" name="正方形/長方形 69">
            <a:extLst>
              <a:ext uri="{FF2B5EF4-FFF2-40B4-BE49-F238E27FC236}">
                <a16:creationId xmlns:a16="http://schemas.microsoft.com/office/drawing/2014/main" xmlns="" id="{A8E9F413-0543-84A6-A5FE-FD84515DF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997200"/>
            <a:ext cx="233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different phase at different position</a:t>
            </a:r>
          </a:p>
        </p:txBody>
      </p:sp>
      <p:sp>
        <p:nvSpPr>
          <p:cNvPr id="49162" name="正方形/長方形 69">
            <a:extLst>
              <a:ext uri="{FF2B5EF4-FFF2-40B4-BE49-F238E27FC236}">
                <a16:creationId xmlns:a16="http://schemas.microsoft.com/office/drawing/2014/main" xmlns="" id="{F6EF2A98-B364-4801-0EAB-5162F18FD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484313"/>
            <a:ext cx="3095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gauge boson mass</a:t>
            </a:r>
          </a:p>
        </p:txBody>
      </p:sp>
      <p:sp>
        <p:nvSpPr>
          <p:cNvPr id="49163" name="正方形/長方形 69">
            <a:extLst>
              <a:ext uri="{FF2B5EF4-FFF2-40B4-BE49-F238E27FC236}">
                <a16:creationId xmlns:a16="http://schemas.microsoft.com/office/drawing/2014/main" xmlns="" id="{8E983E8B-C624-FE62-107F-78224E56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3100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DM density</a:t>
            </a: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xmlns="" id="{D21783D4-DDDF-8EFE-DA14-D54F12EB98CA}"/>
              </a:ext>
            </a:extLst>
          </p:cNvPr>
          <p:cNvCxnSpPr/>
          <p:nvPr/>
        </p:nvCxnSpPr>
        <p:spPr>
          <a:xfrm flipV="1">
            <a:off x="3708400" y="1773238"/>
            <a:ext cx="142875" cy="14287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xmlns="" id="{705246A4-5938-1D1A-C29C-E6D5207BFCEF}"/>
              </a:ext>
            </a:extLst>
          </p:cNvPr>
          <p:cNvCxnSpPr/>
          <p:nvPr/>
        </p:nvCxnSpPr>
        <p:spPr>
          <a:xfrm flipH="1">
            <a:off x="2411413" y="2636838"/>
            <a:ext cx="360362" cy="28733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xmlns="" id="{54169E20-B6D3-BC82-1CB3-B16879376477}"/>
              </a:ext>
            </a:extLst>
          </p:cNvPr>
          <p:cNvCxnSpPr/>
          <p:nvPr/>
        </p:nvCxnSpPr>
        <p:spPr>
          <a:xfrm>
            <a:off x="3779838" y="2636838"/>
            <a:ext cx="215900" cy="2873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xmlns="" id="{142DF02E-B9B3-AB10-8525-076B326E9E23}"/>
              </a:ext>
            </a:extLst>
          </p:cNvPr>
          <p:cNvCxnSpPr/>
          <p:nvPr/>
        </p:nvCxnSpPr>
        <p:spPr>
          <a:xfrm>
            <a:off x="4787900" y="2636838"/>
            <a:ext cx="144463" cy="57626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xmlns="" id="{EB1A57AB-3DD6-6E89-6721-EFA5DAC7CF73}"/>
              </a:ext>
            </a:extLst>
          </p:cNvPr>
          <p:cNvCxnSpPr/>
          <p:nvPr/>
        </p:nvCxnSpPr>
        <p:spPr>
          <a:xfrm flipH="1">
            <a:off x="8172450" y="2565400"/>
            <a:ext cx="144463" cy="4318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xmlns="" id="{717B3C97-3522-C56F-DA61-EDC0547C9F9D}"/>
              </a:ext>
            </a:extLst>
          </p:cNvPr>
          <p:cNvCxnSpPr/>
          <p:nvPr/>
        </p:nvCxnSpPr>
        <p:spPr>
          <a:xfrm flipH="1" flipV="1">
            <a:off x="6516688" y="1916113"/>
            <a:ext cx="358775" cy="2889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0" name="正方形/長方形 69">
            <a:extLst>
              <a:ext uri="{FF2B5EF4-FFF2-40B4-BE49-F238E27FC236}">
                <a16:creationId xmlns:a16="http://schemas.microsoft.com/office/drawing/2014/main" xmlns="" id="{6149AB3E-69AD-6EDE-621F-4155556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7082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polarization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xmlns="" id="{6AE759FD-3201-43A5-2773-BF59E2FA4E93}"/>
              </a:ext>
            </a:extLst>
          </p:cNvPr>
          <p:cNvCxnSpPr/>
          <p:nvPr/>
        </p:nvCxnSpPr>
        <p:spPr>
          <a:xfrm>
            <a:off x="5580063" y="2636838"/>
            <a:ext cx="287337" cy="28733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52B5F11D-0702-8A59-D3A9-385DDC678394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4508500"/>
            <a:ext cx="3097212" cy="720725"/>
            <a:chOff x="6011863" y="4508500"/>
            <a:chExt cx="3097212" cy="720725"/>
          </a:xfrm>
        </p:grpSpPr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xmlns="" id="{4FB65A6A-79A4-AF57-7CE2-8268DEFBD456}"/>
                </a:ext>
              </a:extLst>
            </p:cNvPr>
            <p:cNvCxnSpPr>
              <a:stCxn id="50" idx="2"/>
              <a:endCxn id="51" idx="0"/>
            </p:cNvCxnSpPr>
            <p:nvPr/>
          </p:nvCxnSpPr>
          <p:spPr>
            <a:xfrm flipH="1">
              <a:off x="6227763" y="4868863"/>
              <a:ext cx="2665412" cy="0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xmlns="" id="{5E45188A-2547-1C4B-1235-BA2C4D41AFD4}"/>
                </a:ext>
              </a:extLst>
            </p:cNvPr>
            <p:cNvSpPr/>
            <p:nvPr/>
          </p:nvSpPr>
          <p:spPr>
            <a:xfrm rot="5400000">
              <a:off x="8640762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xmlns="" id="{4FA516E9-E070-A821-A62E-CA526A07BD02}"/>
                </a:ext>
              </a:extLst>
            </p:cNvPr>
            <p:cNvSpPr/>
            <p:nvPr/>
          </p:nvSpPr>
          <p:spPr>
            <a:xfrm rot="5400000">
              <a:off x="5759450" y="4760913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49173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xmlns="" id="{58BC590A-06F2-1D94-E47B-FAF2486A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A9897810-4C8F-29F4-DD9D-DF19DDF1B14E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15CD7A37-A852-944F-D0C9-6D654C1CE316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4" name="左右矢印 3">
            <a:extLst>
              <a:ext uri="{FF2B5EF4-FFF2-40B4-BE49-F238E27FC236}">
                <a16:creationId xmlns:a16="http://schemas.microsoft.com/office/drawing/2014/main" xmlns="" id="{17569AA9-4068-DA19-6649-EC937D271D1F}"/>
              </a:ext>
            </a:extLst>
          </p:cNvPr>
          <p:cNvSpPr/>
          <p:nvPr/>
        </p:nvSpPr>
        <p:spPr>
          <a:xfrm>
            <a:off x="5867400" y="40052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左右矢印 32">
            <a:extLst>
              <a:ext uri="{FF2B5EF4-FFF2-40B4-BE49-F238E27FC236}">
                <a16:creationId xmlns:a16="http://schemas.microsoft.com/office/drawing/2014/main" xmlns="" id="{5EE36A24-BB24-7B47-1753-FE4F1629BC91}"/>
              </a:ext>
            </a:extLst>
          </p:cNvPr>
          <p:cNvSpPr/>
          <p:nvPr/>
        </p:nvSpPr>
        <p:spPr>
          <a:xfrm>
            <a:off x="8605838" y="4005263"/>
            <a:ext cx="50323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0E102667-1B47-4EC1-8197-D7353A45B3A3}"/>
              </a:ext>
            </a:extLst>
          </p:cNvPr>
          <p:cNvSpPr txBox="1"/>
          <p:nvPr/>
        </p:nvSpPr>
        <p:spPr>
          <a:xfrm>
            <a:off x="1692275" y="6519863"/>
            <a:ext cx="51133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A. Pierce+, </a:t>
            </a:r>
            <a:r>
              <a:rPr lang="en-US" altLang="ja-JP" sz="1600" dirty="0">
                <a:solidFill>
                  <a:srgbClr val="555555"/>
                </a:solidFill>
                <a:latin typeface="+mn-lt"/>
                <a:hlinkClick r:id="rId5"/>
              </a:rPr>
              <a:t>PRL </a:t>
            </a:r>
            <a:r>
              <a:rPr lang="en-US" altLang="ja-JP" sz="1600" b="1" dirty="0">
                <a:solidFill>
                  <a:srgbClr val="555555"/>
                </a:solidFill>
                <a:latin typeface="+mn-lt"/>
                <a:hlinkClick r:id="rId5"/>
              </a:rPr>
              <a:t>121</a:t>
            </a:r>
            <a:r>
              <a:rPr lang="en-US" altLang="ja-JP" sz="1600" dirty="0">
                <a:solidFill>
                  <a:srgbClr val="555555"/>
                </a:solidFill>
                <a:latin typeface="+mn-lt"/>
                <a:hlinkClick r:id="rId5"/>
              </a:rPr>
              <a:t>, 061102 (2018)</a:t>
            </a:r>
            <a:endParaRPr lang="en-US" altLang="ja-JP" sz="1600" dirty="0">
              <a:solidFill>
                <a:srgbClr val="555555"/>
              </a:solidFill>
              <a:latin typeface="+mn-lt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xmlns="" id="{0BD83387-80A3-2D33-C7EE-A7351DC47347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3.7037E-6 L -0.01181 -3.703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E4B76370-D9A1-21A6-641F-7DBD5EDE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905531"/>
            <a:ext cx="5364088" cy="39436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A50A9B5-40D9-E45A-1AA4-4FDBEA7F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Searches with LIGO/Virgo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4" name="コンテンツ プレースホルダ 2">
            <a:extLst>
              <a:ext uri="{FF2B5EF4-FFF2-40B4-BE49-F238E27FC236}">
                <a16:creationId xmlns:a16="http://schemas.microsoft.com/office/drawing/2014/main" xmlns="" id="{40375393-322C-FD19-EADC-078C426F7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Vector boson dark matter search with </a:t>
            </a:r>
            <a:r>
              <a:rPr lang="en-US" altLang="ja-JP" sz="2800" dirty="0">
                <a:solidFill>
                  <a:srgbClr val="FF0000"/>
                </a:solidFill>
              </a:rPr>
              <a:t>LIGO O1 </a:t>
            </a:r>
            <a:r>
              <a:rPr lang="en-US" altLang="ja-JP" sz="2800" dirty="0"/>
              <a:t>data and </a:t>
            </a:r>
            <a:r>
              <a:rPr lang="en-US" altLang="ja-JP" sz="2800" dirty="0">
                <a:solidFill>
                  <a:srgbClr val="FF0000"/>
                </a:solidFill>
              </a:rPr>
              <a:t>LIGO/Virgo O3 </a:t>
            </a:r>
            <a:r>
              <a:rPr lang="en-US" altLang="ja-JP" sz="2800" dirty="0"/>
              <a:t>data have been done</a:t>
            </a:r>
          </a:p>
          <a:p>
            <a:pPr>
              <a:buClr>
                <a:schemeClr val="tx1"/>
              </a:buClr>
            </a:pPr>
            <a:endParaRPr lang="en-US" altLang="ja-JP" sz="2800" dirty="0"/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Better constraint </a:t>
            </a:r>
            <a:r>
              <a:rPr lang="en-US" altLang="ja-JP" sz="2800" dirty="0"/>
              <a:t>than equivalence principle tests</a:t>
            </a:r>
            <a:endParaRPr lang="en-US" altLang="ja-JP" sz="2000" dirty="0"/>
          </a:p>
          <a:p>
            <a:pPr>
              <a:buClr>
                <a:schemeClr val="tx1"/>
              </a:buClr>
            </a:pPr>
            <a:r>
              <a:rPr lang="en-US" altLang="ja-JP" sz="2800" dirty="0"/>
              <a:t>Even better</a:t>
            </a:r>
            <a:br>
              <a:rPr lang="en-US" altLang="ja-JP" sz="2800" dirty="0"/>
            </a:br>
            <a:r>
              <a:rPr lang="en-US" altLang="ja-JP" sz="2800" dirty="0"/>
              <a:t>constraint could</a:t>
            </a:r>
            <a:br>
              <a:rPr lang="en-US" altLang="ja-JP" sz="2800" dirty="0"/>
            </a:br>
            <a:r>
              <a:rPr lang="en-US" altLang="ja-JP" sz="2800" dirty="0"/>
              <a:t>be obtained from</a:t>
            </a:r>
            <a:br>
              <a:rPr lang="en-US" altLang="ja-JP" sz="2800" dirty="0"/>
            </a:br>
            <a:r>
              <a:rPr lang="en-US" altLang="ja-JP" sz="2800" dirty="0"/>
              <a:t>KAGRA</a:t>
            </a:r>
          </a:p>
        </p:txBody>
      </p:sp>
      <p:sp>
        <p:nvSpPr>
          <p:cNvPr id="51205" name="スライド番号プレースホルダ 3">
            <a:extLst>
              <a:ext uri="{FF2B5EF4-FFF2-40B4-BE49-F238E27FC236}">
                <a16:creationId xmlns:a16="http://schemas.microsoft.com/office/drawing/2014/main" xmlns="" id="{82065761-33ED-DA3D-2782-DB34E2B9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688796-5FC0-405C-94EC-9B004DEDC33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F50F507C-E123-9C01-FA25-FC1A8A9C9B95}"/>
              </a:ext>
            </a:extLst>
          </p:cNvPr>
          <p:cNvSpPr txBox="1"/>
          <p:nvPr/>
        </p:nvSpPr>
        <p:spPr>
          <a:xfrm>
            <a:off x="900113" y="1844675"/>
            <a:ext cx="60483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H-K Guo+, </a:t>
            </a:r>
            <a:r>
              <a:rPr lang="fr-FR" altLang="ja-JP" sz="1600" dirty="0">
                <a:solidFill>
                  <a:srgbClr val="555555"/>
                </a:solidFill>
                <a:latin typeface="+mn-lt"/>
                <a:hlinkClick r:id="rId3"/>
              </a:rPr>
              <a:t>Communications Physics </a:t>
            </a:r>
            <a:r>
              <a:rPr lang="fr-FR" altLang="ja-JP" sz="1600" b="1" dirty="0">
                <a:solidFill>
                  <a:srgbClr val="555555"/>
                </a:solidFill>
                <a:latin typeface="+mn-lt"/>
                <a:hlinkClick r:id="rId3"/>
              </a:rPr>
              <a:t>2</a:t>
            </a:r>
            <a:r>
              <a:rPr lang="fr-FR" altLang="ja-JP" sz="1600" dirty="0">
                <a:solidFill>
                  <a:srgbClr val="555555"/>
                </a:solidFill>
                <a:latin typeface="+mn-lt"/>
                <a:hlinkClick r:id="rId3"/>
              </a:rPr>
              <a:t>, 155 (2019)</a:t>
            </a:r>
            <a:endParaRPr lang="en-US" altLang="ja-JP" sz="1600" dirty="0">
              <a:solidFill>
                <a:srgbClr val="555555"/>
              </a:solidFill>
              <a:latin typeface="+mn-lt"/>
            </a:endParaRPr>
          </a:p>
          <a:p>
            <a:pPr>
              <a:defRPr/>
            </a:pPr>
            <a:r>
              <a:rPr lang="en-US" altLang="ja-JP" sz="1600" dirty="0">
                <a:latin typeface="+mn-lt"/>
              </a:rPr>
              <a:t>LIGO-Virgo-KAGRA Collaboration, </a:t>
            </a:r>
            <a:r>
              <a:rPr lang="en-US" altLang="ja-JP" sz="1600" dirty="0">
                <a:latin typeface="+mn-lt"/>
                <a:hlinkClick r:id="rId4"/>
              </a:rPr>
              <a:t>PRD </a:t>
            </a:r>
            <a:r>
              <a:rPr lang="en-US" altLang="ja-JP" sz="1600" b="1" dirty="0">
                <a:latin typeface="+mn-lt"/>
                <a:hlinkClick r:id="rId4"/>
              </a:rPr>
              <a:t>105</a:t>
            </a:r>
            <a:r>
              <a:rPr lang="en-US" altLang="ja-JP" sz="1600" dirty="0">
                <a:latin typeface="+mn-lt"/>
                <a:hlinkClick r:id="rId4"/>
              </a:rPr>
              <a:t>, 063030 (2022)</a:t>
            </a:r>
            <a:endParaRPr lang="en-US" altLang="ja-JP" sz="1600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8EF7A48-54FE-F353-175C-AE86CE85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GW Detectors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コンテンツ プレースホルダ 2">
            <a:extLst>
              <a:ext uri="{FF2B5EF4-FFF2-40B4-BE49-F238E27FC236}">
                <a16:creationId xmlns:a16="http://schemas.microsoft.com/office/drawing/2014/main" xmlns="" id="{A165B21F-5C8C-B902-C452-808F178D9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GW Detectors are </a:t>
            </a:r>
            <a:br>
              <a:rPr lang="en-US" altLang="ja-JP" sz="2800"/>
            </a:br>
            <a:r>
              <a:rPr lang="en-US" altLang="ja-JP" sz="2800"/>
              <a:t>sensitive to differential</a:t>
            </a:r>
            <a:br>
              <a:rPr lang="en-US" altLang="ja-JP" sz="2800"/>
            </a:br>
            <a:r>
              <a:rPr lang="en-US" altLang="ja-JP" sz="2800"/>
              <a:t>arm length (</a:t>
            </a:r>
            <a:r>
              <a:rPr lang="en-US" altLang="ja-JP" sz="2800">
                <a:solidFill>
                  <a:srgbClr val="0000FF"/>
                </a:solidFill>
              </a:rPr>
              <a:t>DARM</a:t>
            </a:r>
            <a:r>
              <a:rPr lang="en-US" altLang="ja-JP" sz="2800"/>
              <a:t>)</a:t>
            </a:r>
            <a:br>
              <a:rPr lang="en-US" altLang="ja-JP" sz="2800"/>
            </a:br>
            <a:r>
              <a:rPr lang="en-US" altLang="ja-JP" sz="2800"/>
              <a:t>change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Most of the signal</a:t>
            </a:r>
            <a:br>
              <a:rPr lang="en-US" altLang="ja-JP" sz="2800"/>
            </a:br>
            <a:r>
              <a:rPr lang="en-US" altLang="ja-JP" sz="2800"/>
              <a:t>is </a:t>
            </a:r>
            <a:r>
              <a:rPr lang="en-US" altLang="ja-JP" sz="2800">
                <a:solidFill>
                  <a:srgbClr val="FF0000"/>
                </a:solidFill>
              </a:rPr>
              <a:t>cancelled out</a:t>
            </a:r>
            <a:r>
              <a:rPr lang="en-US" altLang="ja-JP" sz="2800"/>
              <a:t/>
            </a:r>
            <a:br>
              <a:rPr lang="en-US" altLang="ja-JP" sz="2800"/>
            </a:br>
            <a:r>
              <a:rPr lang="en-US" altLang="ja-JP" sz="2800"/>
              <a:t>(LIGO/Virgo case)</a:t>
            </a:r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xmlns="" id="{7BAF004A-9E7B-35F2-D996-DCDFF1E4162A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xmlns="" id="{9CA6A1D5-E4BA-8657-906E-A2C51BE4711E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1052513"/>
            <a:ext cx="5976937" cy="5184775"/>
            <a:chOff x="3131567" y="1052736"/>
            <a:chExt cx="5976937" cy="5184775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xmlns="" id="{61DEF471-D565-7479-9549-D3DA074B7006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5292154" y="1268636"/>
              <a:ext cx="0" cy="2665412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xmlns="" id="{902968F6-1814-78EB-3ECE-41144F72AF77}"/>
                </a:ext>
              </a:extLst>
            </p:cNvPr>
            <p:cNvCxnSpPr/>
            <p:nvPr/>
          </p:nvCxnSpPr>
          <p:spPr>
            <a:xfrm>
              <a:off x="5292154" y="4149948"/>
              <a:ext cx="0" cy="719138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xmlns="" id="{284045BB-2C2F-3387-03A7-5CE7A121B399}"/>
                </a:ext>
              </a:extLst>
            </p:cNvPr>
            <p:cNvCxnSpPr/>
            <p:nvPr/>
          </p:nvCxnSpPr>
          <p:spPr>
            <a:xfrm>
              <a:off x="5292154" y="1268636"/>
              <a:ext cx="0" cy="360045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xmlns="" id="{2BF8CC99-60AA-CDFB-D737-FA00DC44CB19}"/>
                </a:ext>
              </a:extLst>
            </p:cNvPr>
            <p:cNvCxnSpPr>
              <a:stCxn id="19" idx="0"/>
              <a:endCxn id="18" idx="2"/>
            </p:cNvCxnSpPr>
            <p:nvPr/>
          </p:nvCxnSpPr>
          <p:spPr>
            <a:xfrm>
              <a:off x="4571429" y="4869086"/>
              <a:ext cx="1439863" cy="0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xmlns="" id="{1DCA457A-CC8C-9A9A-95AC-637080CF09DF}"/>
                </a:ext>
              </a:extLst>
            </p:cNvPr>
            <p:cNvCxnSpPr>
              <a:stCxn id="14" idx="2"/>
              <a:endCxn id="18" idx="0"/>
            </p:cNvCxnSpPr>
            <p:nvPr/>
          </p:nvCxnSpPr>
          <p:spPr>
            <a:xfrm flipH="1">
              <a:off x="6227192" y="4869086"/>
              <a:ext cx="2665412" cy="0"/>
            </a:xfrm>
            <a:prstGeom prst="line">
              <a:avLst/>
            </a:prstGeom>
            <a:ln w="1524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xmlns="" id="{681C2D50-BCB0-3FD8-9B50-787D2BDC1E03}"/>
                </a:ext>
              </a:extLst>
            </p:cNvPr>
            <p:cNvCxnSpPr/>
            <p:nvPr/>
          </p:nvCxnSpPr>
          <p:spPr>
            <a:xfrm flipH="1">
              <a:off x="5292154" y="1197198"/>
              <a:ext cx="0" cy="5040313"/>
            </a:xfrm>
            <a:prstGeom prst="line">
              <a:avLst/>
            </a:prstGeom>
            <a:ln w="12700" cap="rnd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xmlns="" id="{98991377-0FF8-B648-6405-9CDECD123E7E}"/>
                </a:ext>
              </a:extLst>
            </p:cNvPr>
            <p:cNvCxnSpPr>
              <a:stCxn id="13" idx="3"/>
              <a:endCxn id="14" idx="2"/>
            </p:cNvCxnSpPr>
            <p:nvPr/>
          </p:nvCxnSpPr>
          <p:spPr>
            <a:xfrm>
              <a:off x="3131567" y="4869086"/>
              <a:ext cx="5761037" cy="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6164B72A-69FF-77EC-06DC-6C96AAD6179D}"/>
                </a:ext>
              </a:extLst>
            </p:cNvPr>
            <p:cNvSpPr/>
            <p:nvPr/>
          </p:nvSpPr>
          <p:spPr>
            <a:xfrm rot="8100000">
              <a:off x="4960367" y="4803998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xmlns="" id="{C6ED235C-FFFE-6B75-024A-3164E1F07BCD}"/>
                </a:ext>
              </a:extLst>
            </p:cNvPr>
            <p:cNvSpPr/>
            <p:nvPr/>
          </p:nvSpPr>
          <p:spPr>
            <a:xfrm rot="5400000">
              <a:off x="8640191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xmlns="" id="{6F9E1F2D-DDC8-1CC6-E08B-A0A8A0861693}"/>
                </a:ext>
              </a:extLst>
            </p:cNvPr>
            <p:cNvSpPr/>
            <p:nvPr/>
          </p:nvSpPr>
          <p:spPr>
            <a:xfrm>
              <a:off x="4931792" y="1052736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xmlns="" id="{79567E00-7364-EAC3-8DCD-A2C2B234AF80}"/>
                </a:ext>
              </a:extLst>
            </p:cNvPr>
            <p:cNvSpPr/>
            <p:nvPr/>
          </p:nvSpPr>
          <p:spPr>
            <a:xfrm>
              <a:off x="4931792" y="3934048"/>
              <a:ext cx="719137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xmlns="" id="{430DFC5C-5156-E838-AD2F-ED3A7B7041F3}"/>
                </a:ext>
              </a:extLst>
            </p:cNvPr>
            <p:cNvSpPr/>
            <p:nvPr/>
          </p:nvSpPr>
          <p:spPr>
            <a:xfrm rot="5400000">
              <a:off x="5758879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xmlns="" id="{C0BE8104-8495-B068-C029-2B2B3E127472}"/>
                </a:ext>
              </a:extLst>
            </p:cNvPr>
            <p:cNvSpPr/>
            <p:nvPr/>
          </p:nvSpPr>
          <p:spPr>
            <a:xfrm rot="5400000">
              <a:off x="4103116" y="4761136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5234DDB6-417D-94BB-2F3E-D25E8F86DB88}"/>
                </a:ext>
              </a:extLst>
            </p:cNvPr>
            <p:cNvSpPr/>
            <p:nvPr/>
          </p:nvSpPr>
          <p:spPr>
            <a:xfrm>
              <a:off x="4931792" y="5589811"/>
              <a:ext cx="7207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8E7B3903-532D-E8A9-1597-B78C30B30457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xmlns="" id="{50FB8BF8-51AF-5643-C72E-1A3D96B8E29A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xmlns="" id="{8557D589-9FA5-E2AE-AADE-B84AB7890AED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3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xmlns="" id="{157FB7AC-D64A-7570-2433-FEBA56E3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xmlns="" id="{EDE54B19-5EC0-D275-0B98-A40780458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xmlns="" id="{BCA1DA0A-242D-8EB6-29D5-E30643A5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正方形/長方形 40">
            <a:extLst>
              <a:ext uri="{FF2B5EF4-FFF2-40B4-BE49-F238E27FC236}">
                <a16:creationId xmlns:a16="http://schemas.microsoft.com/office/drawing/2014/main" xmlns="" id="{F629C214-55C1-4FD3-58FC-198956A7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xmlns="" id="{21B8E7FB-05C6-2D73-75C3-D68A653B99DB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C0F7A77D-EBEB-8C5A-B59D-4D04704F7673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Gauge field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xmlns="" id="{592E35E3-AF8F-5E5D-BE0F-895B4D2583D3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xmlns="" id="{EC90E873-0151-9693-A1B6-6ECAB378EB95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xmlns="" id="{85EE5F3E-D409-B87A-5E63-13A77C95224F}"/>
              </a:ext>
            </a:extLst>
          </p:cNvPr>
          <p:cNvSpPr/>
          <p:nvPr/>
        </p:nvSpPr>
        <p:spPr>
          <a:xfrm>
            <a:off x="5867400" y="40052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xmlns="" id="{9A1CD7A4-0031-B0E7-F5B9-06DF072DE4F8}"/>
              </a:ext>
            </a:extLst>
          </p:cNvPr>
          <p:cNvSpPr/>
          <p:nvPr/>
        </p:nvSpPr>
        <p:spPr>
          <a:xfrm>
            <a:off x="8605838" y="4005263"/>
            <a:ext cx="50323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xmlns="" id="{0AF25394-E7E8-384C-3C2F-1AF540B62836}"/>
              </a:ext>
            </a:extLst>
          </p:cNvPr>
          <p:cNvSpPr/>
          <p:nvPr/>
        </p:nvSpPr>
        <p:spPr>
          <a:xfrm>
            <a:off x="5435600" y="3573463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xmlns="" id="{5BC421D7-9DAE-C9A3-4297-D29CB13CEABE}"/>
              </a:ext>
            </a:extLst>
          </p:cNvPr>
          <p:cNvSpPr/>
          <p:nvPr/>
        </p:nvSpPr>
        <p:spPr>
          <a:xfrm>
            <a:off x="5435600" y="1341438"/>
            <a:ext cx="504825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xmlns="" id="{CC3AC0DF-C745-75AD-7FE8-076E48AD8F64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xmlns="" id="{8E7A40C1-C239-A8F2-283B-42F83E423B52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xmlns="" id="{518F08B0-2065-870A-170B-98046271CEA5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49A6ED3C-C330-E945-B90A-7AB11C03882D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2249" name="スライド番号プレースホルダ 3">
            <a:extLst>
              <a:ext uri="{FF2B5EF4-FFF2-40B4-BE49-F238E27FC236}">
                <a16:creationId xmlns:a16="http://schemas.microsoft.com/office/drawing/2014/main" xmlns="" id="{64C060AE-6E6C-D1A6-F689-DAB4F09F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A28E4E-DA32-4BF2-AD22-F5BB0228202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118 -1.4814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 2">
            <a:extLst>
              <a:ext uri="{FF2B5EF4-FFF2-40B4-BE49-F238E27FC236}">
                <a16:creationId xmlns:a16="http://schemas.microsoft.com/office/drawing/2014/main" xmlns="" id="{F3DE9C55-7E4B-0607-8AE1-14245749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KAGRA uses cryogenic</a:t>
            </a:r>
            <a:br>
              <a:rPr lang="en-US" altLang="ja-JP" sz="2800"/>
            </a:br>
            <a:r>
              <a:rPr lang="en-US" altLang="ja-JP" sz="2800">
                <a:solidFill>
                  <a:srgbClr val="FF0000"/>
                </a:solidFill>
              </a:rPr>
              <a:t>sapphire mirrors </a:t>
            </a:r>
            <a:r>
              <a:rPr lang="en-US" altLang="ja-JP" sz="2800"/>
              <a:t>for</a:t>
            </a:r>
            <a:br>
              <a:rPr lang="en-US" altLang="ja-JP" sz="2800"/>
            </a:br>
            <a:r>
              <a:rPr lang="en-US" altLang="ja-JP" sz="2800"/>
              <a:t>arm cavities, and</a:t>
            </a:r>
            <a:br>
              <a:rPr lang="en-US" altLang="ja-JP" sz="2800"/>
            </a:br>
            <a:r>
              <a:rPr lang="en-US" altLang="ja-JP" sz="2800"/>
              <a:t>fused silica mirrors</a:t>
            </a:r>
            <a:br>
              <a:rPr lang="en-US" altLang="ja-JP" sz="2800"/>
            </a:br>
            <a:r>
              <a:rPr lang="en-US" altLang="ja-JP" sz="2800"/>
              <a:t>for others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KAGRA can do </a:t>
            </a:r>
            <a:r>
              <a:rPr lang="en-US" altLang="ja-JP" sz="2800">
                <a:solidFill>
                  <a:srgbClr val="FF0000"/>
                </a:solidFill>
              </a:rPr>
              <a:t>better</a:t>
            </a:r>
            <a:br>
              <a:rPr lang="en-US" altLang="ja-JP" sz="2800">
                <a:solidFill>
                  <a:srgbClr val="FF0000"/>
                </a:solidFill>
              </a:rPr>
            </a:br>
            <a:r>
              <a:rPr lang="en-US" altLang="ja-JP" sz="2800">
                <a:solidFill>
                  <a:srgbClr val="FF0000"/>
                </a:solidFill>
              </a:rPr>
              <a:t>than LIGO/Virgo</a:t>
            </a:r>
            <a:r>
              <a:rPr lang="en-US" altLang="ja-JP" sz="2800"/>
              <a:t> </a:t>
            </a:r>
            <a:r>
              <a:rPr lang="en-US" altLang="ja-JP" sz="2000"/>
              <a:t>which</a:t>
            </a:r>
            <a:br>
              <a:rPr lang="en-US" altLang="ja-JP" sz="2000"/>
            </a:br>
            <a:r>
              <a:rPr lang="en-US" altLang="ja-JP" sz="2000"/>
              <a:t>uses fused silica for all</a:t>
            </a:r>
            <a:br>
              <a:rPr lang="en-US" altLang="ja-JP" sz="2000"/>
            </a:br>
            <a:r>
              <a:rPr lang="en-US" altLang="ja-JP" sz="2000"/>
              <a:t>the mirrors</a:t>
            </a:r>
            <a:endParaRPr lang="en-US" altLang="ja-JP" sz="2400"/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xmlns="" id="{F52174C9-8C85-80D8-4332-9BF528E62EEE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xmlns="" id="{88F201D6-A87C-B94E-1102-C54F1E80D62A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4149725"/>
            <a:ext cx="5761037" cy="2087563"/>
            <a:chOff x="3131567" y="4149080"/>
            <a:chExt cx="5761037" cy="2088431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xmlns="" id="{AFEA6832-7159-F9B8-77A7-7B8BE5B94ECF}"/>
                </a:ext>
              </a:extLst>
            </p:cNvPr>
            <p:cNvCxnSpPr/>
            <p:nvPr/>
          </p:nvCxnSpPr>
          <p:spPr>
            <a:xfrm>
              <a:off x="5293742" y="4149080"/>
              <a:ext cx="0" cy="719437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xmlns="" id="{CB8F1A97-CF9F-6BF0-B6ED-5266542BF66A}"/>
                </a:ext>
              </a:extLst>
            </p:cNvPr>
            <p:cNvCxnSpPr>
              <a:stCxn id="19" idx="0"/>
            </p:cNvCxnSpPr>
            <p:nvPr/>
          </p:nvCxnSpPr>
          <p:spPr>
            <a:xfrm>
              <a:off x="4573017" y="4868517"/>
              <a:ext cx="1439862" cy="0"/>
            </a:xfrm>
            <a:prstGeom prst="line">
              <a:avLst/>
            </a:prstGeom>
            <a:ln w="1016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xmlns="" id="{28BD8E5C-58B3-8725-4392-3D5DDA714B12}"/>
                </a:ext>
              </a:extLst>
            </p:cNvPr>
            <p:cNvCxnSpPr/>
            <p:nvPr/>
          </p:nvCxnSpPr>
          <p:spPr>
            <a:xfrm>
              <a:off x="5292154" y="4149080"/>
              <a:ext cx="1588" cy="2088431"/>
            </a:xfrm>
            <a:prstGeom prst="line">
              <a:avLst/>
            </a:prstGeom>
            <a:ln w="12700" cap="rnd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xmlns="" id="{38C1E80D-A428-F857-4EFD-74FC45A33508}"/>
                </a:ext>
              </a:extLst>
            </p:cNvPr>
            <p:cNvCxnSpPr>
              <a:stCxn id="13" idx="3"/>
              <a:endCxn id="14" idx="2"/>
            </p:cNvCxnSpPr>
            <p:nvPr/>
          </p:nvCxnSpPr>
          <p:spPr>
            <a:xfrm>
              <a:off x="3131567" y="4868517"/>
              <a:ext cx="5761037" cy="0"/>
            </a:xfrm>
            <a:prstGeom prst="line">
              <a:avLst/>
            </a:prstGeom>
            <a:ln w="50800" cap="rnd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44980BCC-0A79-4B5E-BB45-FC833788E0BA}"/>
                </a:ext>
              </a:extLst>
            </p:cNvPr>
            <p:cNvSpPr/>
            <p:nvPr/>
          </p:nvSpPr>
          <p:spPr>
            <a:xfrm rot="8100000">
              <a:off x="4961954" y="4803402"/>
              <a:ext cx="720725" cy="2159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xmlns="" id="{88F58A14-80C1-2266-3456-B76F8B9BB7C0}"/>
                </a:ext>
              </a:extLst>
            </p:cNvPr>
            <p:cNvSpPr/>
            <p:nvPr/>
          </p:nvSpPr>
          <p:spPr>
            <a:xfrm rot="5400000">
              <a:off x="4104554" y="4760567"/>
              <a:ext cx="721025" cy="215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CD6B69E1-2FC7-7058-4A79-24DEBA7A775E}"/>
                </a:ext>
              </a:extLst>
            </p:cNvPr>
            <p:cNvSpPr/>
            <p:nvPr/>
          </p:nvSpPr>
          <p:spPr>
            <a:xfrm>
              <a:off x="4933379" y="5589542"/>
              <a:ext cx="720725" cy="2159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7C94C4B7-BD48-EE76-ADDF-DDBA988FA1DB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xmlns="" id="{E1A4D81F-7330-18FF-E9FC-785504DBEC00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xmlns="" id="{F296A6F7-2FEC-F7AD-6649-F8313D732F4E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6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xmlns="" id="{5C48AFF7-7D69-C1EC-B5B6-043CBAC4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xmlns="" id="{847CD38D-D1CF-0ED3-EE5C-AB151742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xmlns="" id="{9F5FED69-C0F0-8F6F-89C3-7213537B3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正方形/長方形 40">
            <a:extLst>
              <a:ext uri="{FF2B5EF4-FFF2-40B4-BE49-F238E27FC236}">
                <a16:creationId xmlns:a16="http://schemas.microsoft.com/office/drawing/2014/main" xmlns="" id="{5FD59EA3-8F97-0ACC-CF02-E6CEF590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xmlns="" id="{D9BE90FB-CC2A-192D-E4AF-D31AC8904D2A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27A94050-65BD-BE94-599D-0EA1D1103534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Gauge field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xmlns="" id="{36E5BC6E-EB3B-EC82-AFF9-2D28AB6A70C2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xmlns="" id="{F784E552-B70A-43FA-AA61-842E8AE77B65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xmlns="" id="{109203B1-5F82-352D-0D0C-8EC805345CBC}"/>
              </a:ext>
            </a:extLst>
          </p:cNvPr>
          <p:cNvSpPr/>
          <p:nvPr/>
        </p:nvSpPr>
        <p:spPr>
          <a:xfrm>
            <a:off x="5867400" y="40052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xmlns="" id="{BCCC97E5-326C-817D-498B-1B108DB5A2D7}"/>
              </a:ext>
            </a:extLst>
          </p:cNvPr>
          <p:cNvSpPr/>
          <p:nvPr/>
        </p:nvSpPr>
        <p:spPr>
          <a:xfrm>
            <a:off x="8459788" y="4005263"/>
            <a:ext cx="64928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xmlns="" id="{C539CC69-E4A1-7602-CB0A-7F7245009672}"/>
              </a:ext>
            </a:extLst>
          </p:cNvPr>
          <p:cNvSpPr/>
          <p:nvPr/>
        </p:nvSpPr>
        <p:spPr>
          <a:xfrm>
            <a:off x="5435600" y="35734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xmlns="" id="{316BDB1A-C993-E1D2-6BC7-A095A74C58E6}"/>
              </a:ext>
            </a:extLst>
          </p:cNvPr>
          <p:cNvSpPr/>
          <p:nvPr/>
        </p:nvSpPr>
        <p:spPr>
          <a:xfrm>
            <a:off x="5435600" y="1341438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xmlns="" id="{29712BBC-EABF-5004-C86D-5B918D4FF274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xmlns="" id="{143AEA09-BC0C-5A70-E9F7-E44DD1B1BCFF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xmlns="" id="{E1782064-D18F-A563-7A78-785E384F0F62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5A951DFE-52DC-D20D-9386-7F13E3BFD936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xmlns="" id="{EB8CCD1D-789F-47DF-93B6-53DBBA83DCD0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052513"/>
            <a:ext cx="4176712" cy="4176712"/>
            <a:chOff x="4932040" y="1052736"/>
            <a:chExt cx="4176464" cy="4176712"/>
          </a:xfrm>
        </p:grpSpPr>
        <p:grpSp>
          <p:nvGrpSpPr>
            <p:cNvPr id="53279" name="グループ化 20">
              <a:extLst>
                <a:ext uri="{FF2B5EF4-FFF2-40B4-BE49-F238E27FC236}">
                  <a16:creationId xmlns:a16="http://schemas.microsoft.com/office/drawing/2014/main" xmlns="" id="{9AF84B50-72AE-DD1A-D01B-1190817E1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2040" y="1052736"/>
              <a:ext cx="719137" cy="3097212"/>
              <a:chOff x="4931792" y="1052736"/>
              <a:chExt cx="719137" cy="3097212"/>
            </a:xfrm>
          </p:grpSpPr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xmlns="" id="{407970BD-1002-B79B-1763-D87FEC5D3A35}"/>
                  </a:ext>
                </a:extLst>
              </p:cNvPr>
              <p:cNvCxnSpPr>
                <a:stCxn id="15" idx="2"/>
                <a:endCxn id="17" idx="0"/>
              </p:cNvCxnSpPr>
              <p:nvPr/>
            </p:nvCxnSpPr>
            <p:spPr>
              <a:xfrm>
                <a:off x="5292132" y="1268636"/>
                <a:ext cx="0" cy="2665412"/>
              </a:xfrm>
              <a:prstGeom prst="line">
                <a:avLst/>
              </a:prstGeom>
              <a:ln w="152400" cap="rnd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xmlns="" id="{0BC796C8-BE9A-639A-79CD-67925082355D}"/>
                  </a:ext>
                </a:extLst>
              </p:cNvPr>
              <p:cNvSpPr/>
              <p:nvPr/>
            </p:nvSpPr>
            <p:spPr>
              <a:xfrm>
                <a:off x="4931792" y="1052736"/>
                <a:ext cx="719094" cy="2159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xmlns="" id="{2673AB5E-E20E-920D-DECE-3C9EEBF5B470}"/>
                  </a:ext>
                </a:extLst>
              </p:cNvPr>
              <p:cNvSpPr/>
              <p:nvPr/>
            </p:nvSpPr>
            <p:spPr>
              <a:xfrm>
                <a:off x="4931792" y="3934048"/>
                <a:ext cx="719094" cy="2159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53280" name="グループ化 23">
              <a:extLst>
                <a:ext uri="{FF2B5EF4-FFF2-40B4-BE49-F238E27FC236}">
                  <a16:creationId xmlns:a16="http://schemas.microsoft.com/office/drawing/2014/main" xmlns="" id="{B2D4884E-326C-37D5-F631-14EF590AB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1292" y="4508723"/>
              <a:ext cx="3097212" cy="720725"/>
              <a:chOff x="6011292" y="4508723"/>
              <a:chExt cx="3097212" cy="720725"/>
            </a:xfrm>
          </p:grpSpPr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xmlns="" id="{572D6C7B-6BC0-0EAB-1485-43B2FBF3FA44}"/>
                  </a:ext>
                </a:extLst>
              </p:cNvPr>
              <p:cNvCxnSpPr>
                <a:stCxn id="14" idx="2"/>
                <a:endCxn id="18" idx="0"/>
              </p:cNvCxnSpPr>
              <p:nvPr/>
            </p:nvCxnSpPr>
            <p:spPr>
              <a:xfrm flipH="1">
                <a:off x="6227363" y="4869086"/>
                <a:ext cx="2665254" cy="0"/>
              </a:xfrm>
              <a:prstGeom prst="line">
                <a:avLst/>
              </a:prstGeom>
              <a:ln w="152400" cap="rnd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xmlns="" id="{AEF8C6E1-F93B-6AEE-8B1C-2845887012E7}"/>
                  </a:ext>
                </a:extLst>
              </p:cNvPr>
              <p:cNvSpPr/>
              <p:nvPr/>
            </p:nvSpPr>
            <p:spPr>
              <a:xfrm rot="5400000">
                <a:off x="8640197" y="4761142"/>
                <a:ext cx="720725" cy="21588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xmlns="" id="{9D769179-A5D7-6C7C-44AB-20D36419CA54}"/>
                  </a:ext>
                </a:extLst>
              </p:cNvPr>
              <p:cNvSpPr/>
              <p:nvPr/>
            </p:nvSpPr>
            <p:spPr>
              <a:xfrm rot="5400000">
                <a:off x="5759057" y="4761142"/>
                <a:ext cx="720725" cy="21588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51" name="タイトル 1">
            <a:extLst>
              <a:ext uri="{FF2B5EF4-FFF2-40B4-BE49-F238E27FC236}">
                <a16:creationId xmlns:a16="http://schemas.microsoft.com/office/drawing/2014/main" xmlns="" id="{8134E871-6530-B5B8-631D-515AE138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KAGRA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76" name="図 171">
            <a:extLst>
              <a:ext uri="{FF2B5EF4-FFF2-40B4-BE49-F238E27FC236}">
                <a16:creationId xmlns:a16="http://schemas.microsoft.com/office/drawing/2014/main" xmlns="" id="{6447CE4A-1C2A-4991-3253-3FEA20470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3013"/>
            <a:ext cx="20510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7" name="正方形/長方形 31">
            <a:extLst>
              <a:ext uri="{FF2B5EF4-FFF2-40B4-BE49-F238E27FC236}">
                <a16:creationId xmlns:a16="http://schemas.microsoft.com/office/drawing/2014/main" xmlns="" id="{F63BC797-79C0-ABED-E4E1-9CD912DF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5516563"/>
            <a:ext cx="20891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B-L charge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 Fused silica: 0.5</a:t>
            </a:r>
            <a:r>
              <a:rPr lang="en-US" altLang="ja-JP" sz="14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01</a:t>
            </a: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/>
            </a:r>
            <a:b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t> Sapphire:	   0.5</a:t>
            </a:r>
            <a:r>
              <a:rPr lang="en-US" altLang="ja-JP" sz="14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10</a:t>
            </a:r>
            <a:endParaRPr lang="ja-JP" altLang="en-US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3278" name="スライド番号プレースホルダ 3">
            <a:extLst>
              <a:ext uri="{FF2B5EF4-FFF2-40B4-BE49-F238E27FC236}">
                <a16:creationId xmlns:a16="http://schemas.microsoft.com/office/drawing/2014/main" xmlns="" id="{CBA5D38A-BC96-0425-4073-7DA60AD1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931143-CD37-4F21-B279-9C05F7C68EC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1F51FB7-B0B4-3E7D-8817-09A1D13B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410" y="404915"/>
            <a:ext cx="2429509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2361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01007 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212758C-5FFC-94EF-BC12-1787741E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with KAGRA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5" name="コンテンツ プレースホルダ 2">
            <a:extLst>
              <a:ext uri="{FF2B5EF4-FFF2-40B4-BE49-F238E27FC236}">
                <a16:creationId xmlns:a16="http://schemas.microsoft.com/office/drawing/2014/main" xmlns="" id="{8639502D-B1CC-AD4E-378B-D121088E6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By measuring the </a:t>
            </a:r>
            <a:br>
              <a:rPr lang="en-US" altLang="ja-JP" sz="2800"/>
            </a:br>
            <a:r>
              <a:rPr lang="en-US" altLang="ja-JP" sz="2800">
                <a:solidFill>
                  <a:srgbClr val="FF0000"/>
                </a:solidFill>
              </a:rPr>
              <a:t>lengths of auxiliary part</a:t>
            </a:r>
            <a:r>
              <a:rPr lang="en-US" altLang="ja-JP" sz="2800"/>
              <a:t/>
            </a:r>
            <a:br>
              <a:rPr lang="en-US" altLang="ja-JP" sz="2800"/>
            </a:br>
            <a:r>
              <a:rPr lang="en-US" altLang="ja-JP" sz="2800"/>
              <a:t>of the interferometer,</a:t>
            </a:r>
            <a:br>
              <a:rPr lang="en-US" altLang="ja-JP" sz="2800"/>
            </a:br>
            <a:r>
              <a:rPr lang="en-US" altLang="ja-JP" sz="2800"/>
              <a:t>force difference</a:t>
            </a:r>
            <a:br>
              <a:rPr lang="en-US" altLang="ja-JP" sz="2800"/>
            </a:br>
            <a:r>
              <a:rPr lang="en-US" altLang="ja-JP" sz="2800"/>
              <a:t>between sapphire </a:t>
            </a:r>
            <a:br>
              <a:rPr lang="en-US" altLang="ja-JP" sz="2800"/>
            </a:br>
            <a:r>
              <a:rPr lang="en-US" altLang="ja-JP" sz="2800"/>
              <a:t>and fused silica can be </a:t>
            </a:r>
            <a:br>
              <a:rPr lang="en-US" altLang="ja-JP" sz="2800"/>
            </a:br>
            <a:r>
              <a:rPr lang="en-US" altLang="ja-JP" sz="2800"/>
              <a:t>measured</a:t>
            </a:r>
            <a:endParaRPr lang="en-US" altLang="ja-JP" sz="240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xmlns="" id="{09A1114E-20BB-9648-960D-0C908835221C}"/>
              </a:ext>
            </a:extLst>
          </p:cNvPr>
          <p:cNvCxnSpPr>
            <a:stCxn id="19" idx="0"/>
            <a:endCxn id="18" idx="2"/>
          </p:cNvCxnSpPr>
          <p:nvPr/>
        </p:nvCxnSpPr>
        <p:spPr>
          <a:xfrm>
            <a:off x="4572000" y="4868863"/>
            <a:ext cx="1439863" cy="0"/>
          </a:xfrm>
          <a:prstGeom prst="line">
            <a:avLst/>
          </a:prstGeom>
          <a:ln w="1016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xmlns="" id="{9EA7E4A5-BD9F-1DBC-2192-7FB187999D7C}"/>
              </a:ext>
            </a:extLst>
          </p:cNvPr>
          <p:cNvCxnSpPr/>
          <p:nvPr/>
        </p:nvCxnSpPr>
        <p:spPr>
          <a:xfrm>
            <a:off x="5292725" y="4149725"/>
            <a:ext cx="0" cy="719138"/>
          </a:xfrm>
          <a:prstGeom prst="line">
            <a:avLst/>
          </a:prstGeom>
          <a:ln w="1016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xmlns="" id="{7DBE0976-076E-FB3A-FB2D-CCAC0B18EA76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 flipH="1">
            <a:off x="6227763" y="4868863"/>
            <a:ext cx="2665412" cy="0"/>
          </a:xfrm>
          <a:prstGeom prst="line">
            <a:avLst/>
          </a:prstGeom>
          <a:ln w="1524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xmlns="" id="{9FAC51D3-D351-CD59-7715-A1AE001134E2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5291138" y="1268413"/>
            <a:ext cx="1587" cy="2665412"/>
          </a:xfrm>
          <a:prstGeom prst="line">
            <a:avLst/>
          </a:prstGeom>
          <a:ln w="1524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xmlns="" id="{75B565C9-C844-894C-6E73-C47EA1B20220}"/>
              </a:ext>
            </a:extLst>
          </p:cNvPr>
          <p:cNvCxnSpPr/>
          <p:nvPr/>
        </p:nvCxnSpPr>
        <p:spPr>
          <a:xfrm>
            <a:off x="5292725" y="1268413"/>
            <a:ext cx="0" cy="3600450"/>
          </a:xfrm>
          <a:prstGeom prst="line">
            <a:avLst/>
          </a:prstGeom>
          <a:ln w="508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xmlns="" id="{12F01C1B-D447-DF28-6C39-3AE404ABD273}"/>
              </a:ext>
            </a:extLst>
          </p:cNvPr>
          <p:cNvCxnSpPr/>
          <p:nvPr/>
        </p:nvCxnSpPr>
        <p:spPr>
          <a:xfrm flipH="1">
            <a:off x="5292725" y="1196975"/>
            <a:ext cx="0" cy="5040313"/>
          </a:xfrm>
          <a:prstGeom prst="line">
            <a:avLst/>
          </a:prstGeom>
          <a:ln w="127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xmlns="" id="{129EF25F-3B2E-534E-2777-A99BF1F21CA4}"/>
              </a:ext>
            </a:extLst>
          </p:cNvPr>
          <p:cNvCxnSpPr>
            <a:stCxn id="13" idx="3"/>
            <a:endCxn id="14" idx="2"/>
          </p:cNvCxnSpPr>
          <p:nvPr/>
        </p:nvCxnSpPr>
        <p:spPr>
          <a:xfrm>
            <a:off x="3132138" y="4868863"/>
            <a:ext cx="5761037" cy="0"/>
          </a:xfrm>
          <a:prstGeom prst="line">
            <a:avLst/>
          </a:prstGeom>
          <a:ln w="50800" cap="rnd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5E7500BD-356B-5EE4-C787-6655DF2B7DE1}"/>
              </a:ext>
            </a:extLst>
          </p:cNvPr>
          <p:cNvSpPr/>
          <p:nvPr/>
        </p:nvSpPr>
        <p:spPr>
          <a:xfrm rot="8100000">
            <a:off x="4960938" y="4803775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F78814BA-2C41-41EC-AAB2-D2C2B694D0F5}"/>
              </a:ext>
            </a:extLst>
          </p:cNvPr>
          <p:cNvSpPr/>
          <p:nvPr/>
        </p:nvSpPr>
        <p:spPr>
          <a:xfrm>
            <a:off x="2124075" y="4581525"/>
            <a:ext cx="1008063" cy="5746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400" dirty="0">
                <a:solidFill>
                  <a:schemeClr val="tx1"/>
                </a:solidFill>
              </a:rPr>
              <a:t>Laser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C2D38D9C-6A23-C984-DB7E-FB49AD634812}"/>
              </a:ext>
            </a:extLst>
          </p:cNvPr>
          <p:cNvSpPr/>
          <p:nvPr/>
        </p:nvSpPr>
        <p:spPr>
          <a:xfrm rot="5400000">
            <a:off x="8640762" y="4760913"/>
            <a:ext cx="720725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A13EA460-2542-237A-A2E3-3157A3049D27}"/>
              </a:ext>
            </a:extLst>
          </p:cNvPr>
          <p:cNvSpPr/>
          <p:nvPr/>
        </p:nvSpPr>
        <p:spPr>
          <a:xfrm>
            <a:off x="4932363" y="1052513"/>
            <a:ext cx="71913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フローチャート : 論理積ゲート 160">
            <a:extLst>
              <a:ext uri="{FF2B5EF4-FFF2-40B4-BE49-F238E27FC236}">
                <a16:creationId xmlns:a16="http://schemas.microsoft.com/office/drawing/2014/main" xmlns="" id="{1BE8CB27-9773-DC6F-1292-0B37946864C9}"/>
              </a:ext>
            </a:extLst>
          </p:cNvPr>
          <p:cNvSpPr/>
          <p:nvPr/>
        </p:nvSpPr>
        <p:spPr bwMode="auto">
          <a:xfrm rot="5400000">
            <a:off x="5076825" y="6237288"/>
            <a:ext cx="431800" cy="431800"/>
          </a:xfrm>
          <a:prstGeom prst="flowChartDelay">
            <a:avLst/>
          </a:prstGeom>
          <a:solidFill>
            <a:srgbClr val="FB11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89FC56A1-0CEB-D910-DA72-DAB1062EE892}"/>
              </a:ext>
            </a:extLst>
          </p:cNvPr>
          <p:cNvSpPr/>
          <p:nvPr/>
        </p:nvSpPr>
        <p:spPr>
          <a:xfrm>
            <a:off x="4932363" y="3933825"/>
            <a:ext cx="71913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F95EB977-2886-99FE-5F6E-43A9353651E7}"/>
              </a:ext>
            </a:extLst>
          </p:cNvPr>
          <p:cNvSpPr/>
          <p:nvPr/>
        </p:nvSpPr>
        <p:spPr>
          <a:xfrm rot="5400000">
            <a:off x="5759450" y="4760913"/>
            <a:ext cx="720725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54DEDBE5-777F-A52A-AC88-0A35DC22821D}"/>
              </a:ext>
            </a:extLst>
          </p:cNvPr>
          <p:cNvSpPr/>
          <p:nvPr/>
        </p:nvSpPr>
        <p:spPr>
          <a:xfrm rot="5400000">
            <a:off x="4103687" y="4760913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7F8D3A78-918C-39FD-FFD8-7EF638AA39B0}"/>
              </a:ext>
            </a:extLst>
          </p:cNvPr>
          <p:cNvSpPr/>
          <p:nvPr/>
        </p:nvSpPr>
        <p:spPr>
          <a:xfrm>
            <a:off x="4932363" y="5589588"/>
            <a:ext cx="720725" cy="215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3D000B0B-4998-ADB8-3C01-942803653575}"/>
              </a:ext>
            </a:extLst>
          </p:cNvPr>
          <p:cNvSpPr/>
          <p:nvPr/>
        </p:nvSpPr>
        <p:spPr>
          <a:xfrm>
            <a:off x="3779838" y="6381750"/>
            <a:ext cx="1296987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photodiode</a:t>
            </a:r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xmlns="" id="{EFB9CC23-AEDA-2011-AEDB-93E9E5FCFC78}"/>
              </a:ext>
            </a:extLst>
          </p:cNvPr>
          <p:cNvSpPr/>
          <p:nvPr/>
        </p:nvSpPr>
        <p:spPr>
          <a:xfrm rot="7709452" flipH="1">
            <a:off x="7094538" y="1849438"/>
            <a:ext cx="1150937" cy="1665287"/>
          </a:xfrm>
          <a:custGeom>
            <a:avLst/>
            <a:gdLst>
              <a:gd name="connsiteX0" fmla="*/ 1129085 w 1129085"/>
              <a:gd name="connsiteY0" fmla="*/ 0 h 1327868"/>
              <a:gd name="connsiteX1" fmla="*/ 1001865 w 1129085"/>
              <a:gd name="connsiteY1" fmla="*/ 389614 h 1327868"/>
              <a:gd name="connsiteX2" fmla="*/ 667910 w 1129085"/>
              <a:gd name="connsiteY2" fmla="*/ 413468 h 1327868"/>
              <a:gd name="connsiteX3" fmla="*/ 532738 w 1129085"/>
              <a:gd name="connsiteY3" fmla="*/ 818985 h 1327868"/>
              <a:gd name="connsiteX4" fmla="*/ 174929 w 1129085"/>
              <a:gd name="connsiteY4" fmla="*/ 898498 h 1327868"/>
              <a:gd name="connsiteX5" fmla="*/ 103367 w 1129085"/>
              <a:gd name="connsiteY5" fmla="*/ 1176793 h 1327868"/>
              <a:gd name="connsiteX6" fmla="*/ 0 w 1129085"/>
              <a:gd name="connsiteY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9085" h="1327868">
                <a:moveTo>
                  <a:pt x="1129085" y="0"/>
                </a:moveTo>
                <a:cubicBezTo>
                  <a:pt x="1103906" y="160351"/>
                  <a:pt x="1078728" y="320703"/>
                  <a:pt x="1001865" y="389614"/>
                </a:cubicBezTo>
                <a:cubicBezTo>
                  <a:pt x="925002" y="458525"/>
                  <a:pt x="746098" y="341906"/>
                  <a:pt x="667910" y="413468"/>
                </a:cubicBezTo>
                <a:cubicBezTo>
                  <a:pt x="589722" y="485030"/>
                  <a:pt x="614901" y="738147"/>
                  <a:pt x="532738" y="818985"/>
                </a:cubicBezTo>
                <a:cubicBezTo>
                  <a:pt x="450575" y="899823"/>
                  <a:pt x="246491" y="838863"/>
                  <a:pt x="174929" y="898498"/>
                </a:cubicBezTo>
                <a:cubicBezTo>
                  <a:pt x="103367" y="958133"/>
                  <a:pt x="132522" y="1105231"/>
                  <a:pt x="103367" y="1176793"/>
                </a:cubicBezTo>
                <a:cubicBezTo>
                  <a:pt x="74212" y="1248355"/>
                  <a:pt x="37106" y="1288111"/>
                  <a:pt x="0" y="1327868"/>
                </a:cubicBezTo>
              </a:path>
            </a:pathLst>
          </a:custGeom>
          <a:ln w="101600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516F24D7-CD68-9D95-01AD-752C3D2F2F2D}"/>
              </a:ext>
            </a:extLst>
          </p:cNvPr>
          <p:cNvSpPr/>
          <p:nvPr/>
        </p:nvSpPr>
        <p:spPr>
          <a:xfrm>
            <a:off x="6869113" y="2982913"/>
            <a:ext cx="2016125" cy="36036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008000"/>
                </a:solidFill>
                <a:ea typeface="Meiryo UI" pitchFamily="50" charset="-128"/>
                <a:cs typeface="Meiryo UI" pitchFamily="50" charset="-128"/>
              </a:rPr>
              <a:t>Gauge field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xmlns="" id="{319ECD6C-B1DA-D957-D847-2C76022B23CD}"/>
              </a:ext>
            </a:extLst>
          </p:cNvPr>
          <p:cNvSpPr/>
          <p:nvPr/>
        </p:nvSpPr>
        <p:spPr>
          <a:xfrm>
            <a:off x="4787900" y="10525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xmlns="" id="{433CC0ED-21F1-6F6F-E3C6-BA630666A4EF}"/>
              </a:ext>
            </a:extLst>
          </p:cNvPr>
          <p:cNvSpPr/>
          <p:nvPr/>
        </p:nvSpPr>
        <p:spPr>
          <a:xfrm>
            <a:off x="4787900" y="3933825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xmlns="" id="{A79CDAF6-5C2B-1FAD-4C5B-01667964703A}"/>
              </a:ext>
            </a:extLst>
          </p:cNvPr>
          <p:cNvSpPr/>
          <p:nvPr/>
        </p:nvSpPr>
        <p:spPr>
          <a:xfrm rot="5400000">
            <a:off x="5614987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xmlns="" id="{186D9723-5274-5E4B-6985-0412B7D319FC}"/>
              </a:ext>
            </a:extLst>
          </p:cNvPr>
          <p:cNvSpPr/>
          <p:nvPr/>
        </p:nvSpPr>
        <p:spPr>
          <a:xfrm rot="5400000">
            <a:off x="8496300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xmlns="" id="{112FB377-06BF-389B-1FF7-035830F2DEDC}"/>
              </a:ext>
            </a:extLst>
          </p:cNvPr>
          <p:cNvCxnSpPr/>
          <p:nvPr/>
        </p:nvCxnSpPr>
        <p:spPr>
          <a:xfrm flipV="1">
            <a:off x="4787900" y="1268413"/>
            <a:ext cx="0" cy="2665412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xmlns="" id="{CA829512-3D90-D76C-97D1-DE76DE5ECA2F}"/>
              </a:ext>
            </a:extLst>
          </p:cNvPr>
          <p:cNvCxnSpPr/>
          <p:nvPr/>
        </p:nvCxnSpPr>
        <p:spPr>
          <a:xfrm>
            <a:off x="6227763" y="5373688"/>
            <a:ext cx="2665412" cy="0"/>
          </a:xfrm>
          <a:prstGeom prst="straightConnector1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301" name="図 58" descr="%pptTeX&#10;\begin{document}&#10;\begin{align*}&#10; {\color{blue} L_{\rm y}}&#10;\end{align*}&#10;\end{document}">
            <a:extLst>
              <a:ext uri="{FF2B5EF4-FFF2-40B4-BE49-F238E27FC236}">
                <a16:creationId xmlns:a16="http://schemas.microsoft.com/office/drawing/2014/main" xmlns="" id="{0EE1A5AF-EDB8-2FFD-0153-6D10C718A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937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2" name="図 59" descr="%pptTeX&#10;\begin{document}&#10;\begin{align*}&#10; {\color{blue} L_{\rm x}}&#10;\end{align*}&#10;\end{document}">
            <a:extLst>
              <a:ext uri="{FF2B5EF4-FFF2-40B4-BE49-F238E27FC236}">
                <a16:creationId xmlns:a16="http://schemas.microsoft.com/office/drawing/2014/main" xmlns="" id="{576CAC41-9D25-78DD-AFED-E85566BE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5516563"/>
            <a:ext cx="498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3" name="図 60" descr="%pptTeX&#10;\begin{document}&#10;\begin{align*}&#10; {\color{blue} L_{\rm x} - L_{\rm y}}&#10;\end{align*}&#10;\end{document}">
            <a:extLst>
              <a:ext uri="{FF2B5EF4-FFF2-40B4-BE49-F238E27FC236}">
                <a16:creationId xmlns:a16="http://schemas.microsoft.com/office/drawing/2014/main" xmlns="" id="{205AF6DC-5CF4-A4F8-26B2-3DB9E52F8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37288"/>
            <a:ext cx="16557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04" name="正方形/長方形 40">
            <a:extLst>
              <a:ext uri="{FF2B5EF4-FFF2-40B4-BE49-F238E27FC236}">
                <a16:creationId xmlns:a16="http://schemas.microsoft.com/office/drawing/2014/main" xmlns="" id="{21FF98DF-8A04-ABCE-B7A0-DC306E753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80548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xmlns="" id="{B0ED247E-60B7-8A65-BF5B-8180E31D2819}"/>
              </a:ext>
            </a:extLst>
          </p:cNvPr>
          <p:cNvSpPr/>
          <p:nvPr/>
        </p:nvSpPr>
        <p:spPr>
          <a:xfrm rot="5400000">
            <a:off x="4032250" y="4760913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xmlns="" id="{839F546D-9F58-35FB-4520-0DF33C0D2CA7}"/>
              </a:ext>
            </a:extLst>
          </p:cNvPr>
          <p:cNvSpPr/>
          <p:nvPr/>
        </p:nvSpPr>
        <p:spPr>
          <a:xfrm>
            <a:off x="4859338" y="5589588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xmlns="" id="{716EC00B-8228-963E-3BE0-4470553F36F6}"/>
              </a:ext>
            </a:extLst>
          </p:cNvPr>
          <p:cNvSpPr/>
          <p:nvPr/>
        </p:nvSpPr>
        <p:spPr>
          <a:xfrm rot="8100000">
            <a:off x="4902200" y="4789488"/>
            <a:ext cx="720725" cy="2159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xmlns="" id="{A2E1AFC2-9FA0-5660-90A2-C5409522DED1}"/>
              </a:ext>
            </a:extLst>
          </p:cNvPr>
          <p:cNvSpPr/>
          <p:nvPr/>
        </p:nvSpPr>
        <p:spPr>
          <a:xfrm>
            <a:off x="2484438" y="5445125"/>
            <a:ext cx="1655762" cy="6477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FF00FF"/>
                </a:solidFill>
                <a:ea typeface="Meiryo UI" pitchFamily="50" charset="-128"/>
                <a:cs typeface="Meiryo UI" pitchFamily="50" charset="-128"/>
              </a:rPr>
              <a:t>Auxiliary lengths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91238780-5FF4-C37A-365A-13EF2D96541B}"/>
              </a:ext>
            </a:extLst>
          </p:cNvPr>
          <p:cNvSpPr/>
          <p:nvPr/>
        </p:nvSpPr>
        <p:spPr>
          <a:xfrm>
            <a:off x="8027988" y="3716338"/>
            <a:ext cx="792162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xmlns="" id="{5E6FBCCC-4C19-99C7-0DD5-C7598629F6A4}"/>
              </a:ext>
            </a:extLst>
          </p:cNvPr>
          <p:cNvSpPr/>
          <p:nvPr/>
        </p:nvSpPr>
        <p:spPr>
          <a:xfrm>
            <a:off x="6156325" y="3716338"/>
            <a:ext cx="792163" cy="2174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B050"/>
                </a:solidFill>
                <a:ea typeface="Meiryo UI" pitchFamily="50" charset="-128"/>
                <a:cs typeface="Meiryo UI" pitchFamily="50" charset="-128"/>
              </a:rPr>
              <a:t>Force</a:t>
            </a:r>
          </a:p>
        </p:txBody>
      </p:sp>
      <p:sp>
        <p:nvSpPr>
          <p:cNvPr id="69" name="左右矢印 68">
            <a:extLst>
              <a:ext uri="{FF2B5EF4-FFF2-40B4-BE49-F238E27FC236}">
                <a16:creationId xmlns:a16="http://schemas.microsoft.com/office/drawing/2014/main" xmlns="" id="{16254818-3653-77F9-1F92-40EC3480DE22}"/>
              </a:ext>
            </a:extLst>
          </p:cNvPr>
          <p:cNvSpPr/>
          <p:nvPr/>
        </p:nvSpPr>
        <p:spPr>
          <a:xfrm>
            <a:off x="5867400" y="40052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0" name="左右矢印 69">
            <a:extLst>
              <a:ext uri="{FF2B5EF4-FFF2-40B4-BE49-F238E27FC236}">
                <a16:creationId xmlns:a16="http://schemas.microsoft.com/office/drawing/2014/main" xmlns="" id="{7347F495-6120-F39C-B831-2E97F51EE51A}"/>
              </a:ext>
            </a:extLst>
          </p:cNvPr>
          <p:cNvSpPr/>
          <p:nvPr/>
        </p:nvSpPr>
        <p:spPr>
          <a:xfrm>
            <a:off x="8459788" y="4005263"/>
            <a:ext cx="649287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左右矢印 70">
            <a:extLst>
              <a:ext uri="{FF2B5EF4-FFF2-40B4-BE49-F238E27FC236}">
                <a16:creationId xmlns:a16="http://schemas.microsoft.com/office/drawing/2014/main" xmlns="" id="{9AE93C94-DFA2-194E-E1A9-A216E9FFDD71}"/>
              </a:ext>
            </a:extLst>
          </p:cNvPr>
          <p:cNvSpPr/>
          <p:nvPr/>
        </p:nvSpPr>
        <p:spPr>
          <a:xfrm>
            <a:off x="5435600" y="3573463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左右矢印 71">
            <a:extLst>
              <a:ext uri="{FF2B5EF4-FFF2-40B4-BE49-F238E27FC236}">
                <a16:creationId xmlns:a16="http://schemas.microsoft.com/office/drawing/2014/main" xmlns="" id="{7CD857B2-4482-FBCF-E278-F08B00BC4F3F}"/>
              </a:ext>
            </a:extLst>
          </p:cNvPr>
          <p:cNvSpPr/>
          <p:nvPr/>
        </p:nvSpPr>
        <p:spPr>
          <a:xfrm>
            <a:off x="5435600" y="1341438"/>
            <a:ext cx="649288" cy="287337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3" name="左右矢印 72">
            <a:extLst>
              <a:ext uri="{FF2B5EF4-FFF2-40B4-BE49-F238E27FC236}">
                <a16:creationId xmlns:a16="http://schemas.microsoft.com/office/drawing/2014/main" xmlns="" id="{2882081E-86B0-FC1C-D0DD-25F0AE32451B}"/>
              </a:ext>
            </a:extLst>
          </p:cNvPr>
          <p:cNvSpPr/>
          <p:nvPr/>
        </p:nvSpPr>
        <p:spPr>
          <a:xfrm>
            <a:off x="5364163" y="5013325"/>
            <a:ext cx="503237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4" name="左右矢印 73">
            <a:extLst>
              <a:ext uri="{FF2B5EF4-FFF2-40B4-BE49-F238E27FC236}">
                <a16:creationId xmlns:a16="http://schemas.microsoft.com/office/drawing/2014/main" xmlns="" id="{4DDB7F47-EFFC-FBC8-CC2C-794EE53AFCA5}"/>
              </a:ext>
            </a:extLst>
          </p:cNvPr>
          <p:cNvSpPr/>
          <p:nvPr/>
        </p:nvSpPr>
        <p:spPr>
          <a:xfrm>
            <a:off x="4356100" y="5516563"/>
            <a:ext cx="503238" cy="28892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5" name="左右矢印 74">
            <a:extLst>
              <a:ext uri="{FF2B5EF4-FFF2-40B4-BE49-F238E27FC236}">
                <a16:creationId xmlns:a16="http://schemas.microsoft.com/office/drawing/2014/main" xmlns="" id="{2BD1875B-D87B-FDE9-4E05-A5C4124905C3}"/>
              </a:ext>
            </a:extLst>
          </p:cNvPr>
          <p:cNvSpPr/>
          <p:nvPr/>
        </p:nvSpPr>
        <p:spPr>
          <a:xfrm>
            <a:off x="4211638" y="4149725"/>
            <a:ext cx="504825" cy="28733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xmlns="" id="{9A026AC2-C7B7-389E-BC78-5E63CA915843}"/>
              </a:ext>
            </a:extLst>
          </p:cNvPr>
          <p:cNvSpPr/>
          <p:nvPr/>
        </p:nvSpPr>
        <p:spPr>
          <a:xfrm>
            <a:off x="4067175" y="3789363"/>
            <a:ext cx="2305050" cy="2160587"/>
          </a:xfrm>
          <a:prstGeom prst="round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321" name="スライド番号プレースホルダ 3">
            <a:extLst>
              <a:ext uri="{FF2B5EF4-FFF2-40B4-BE49-F238E27FC236}">
                <a16:creationId xmlns:a16="http://schemas.microsoft.com/office/drawing/2014/main" xmlns="" id="{5F068B2B-ECE1-0236-4E6C-6B0E7426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9BA7F9-0278-4DFE-B812-44634A408251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C00CD9D-2855-E48E-EBE8-F06B4652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19410" y="404915"/>
            <a:ext cx="2429509" cy="16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図 5" descr="グラフ&#10;&#10;自動的に生成された説明">
            <a:extLst>
              <a:ext uri="{FF2B5EF4-FFF2-40B4-BE49-F238E27FC236}">
                <a16:creationId xmlns:a16="http://schemas.microsoft.com/office/drawing/2014/main" xmlns="" id="{92194C0A-DD74-AC8A-9983-CD4B7C14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75"/>
            <a:ext cx="6300788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47CB645-40FA-C598-A0CB-8D6DBE5D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Vector Boson Sensitivity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コンテンツ プレースホルダ 2">
            <a:extLst>
              <a:ext uri="{FF2B5EF4-FFF2-40B4-BE49-F238E27FC236}">
                <a16:creationId xmlns:a16="http://schemas.microsoft.com/office/drawing/2014/main" xmlns="" id="{190291A6-397C-4F56-AC27-FF649C29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367188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Auxiliary length channels have better design sensitivity than DARM </a:t>
            </a:r>
            <a:r>
              <a:rPr lang="en-US" altLang="ja-JP" sz="2000"/>
              <a:t>(GW channel) </a:t>
            </a:r>
            <a:r>
              <a:rPr lang="en-US" altLang="ja-JP" sz="2800"/>
              <a:t>at low mass range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Sensitivity </a:t>
            </a:r>
            <a:r>
              <a:rPr lang="en-US" altLang="ja-JP" sz="2800">
                <a:solidFill>
                  <a:srgbClr val="FF0000"/>
                </a:solidFill>
              </a:rPr>
              <a:t>better than equivalence principle tests</a:t>
            </a:r>
          </a:p>
        </p:txBody>
      </p:sp>
      <p:sp>
        <p:nvSpPr>
          <p:cNvPr id="55301" name="スライド番号プレースホルダ 3">
            <a:extLst>
              <a:ext uri="{FF2B5EF4-FFF2-40B4-BE49-F238E27FC236}">
                <a16:creationId xmlns:a16="http://schemas.microsoft.com/office/drawing/2014/main" xmlns="" id="{63424BDA-824D-62FF-C248-95F4584E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B0F04E-9AA5-4A41-BADE-929A4544F379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55302" name="正方形/長方形 26">
            <a:extLst>
              <a:ext uri="{FF2B5EF4-FFF2-40B4-BE49-F238E27FC236}">
                <a16:creationId xmlns:a16="http://schemas.microsoft.com/office/drawing/2014/main" xmlns="" id="{A9B2F15E-9A43-BFC9-DA65-48F082BF4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508500"/>
            <a:ext cx="1681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6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(GW channel)</a:t>
            </a:r>
          </a:p>
        </p:txBody>
      </p:sp>
      <p:sp>
        <p:nvSpPr>
          <p:cNvPr id="55303" name="正方形/長方形 29">
            <a:extLst>
              <a:ext uri="{FF2B5EF4-FFF2-40B4-BE49-F238E27FC236}">
                <a16:creationId xmlns:a16="http://schemas.microsoft.com/office/drawing/2014/main" xmlns="" id="{9D225134-AD5A-8E9F-290B-A5F339064851}"/>
              </a:ext>
            </a:extLst>
          </p:cNvPr>
          <p:cNvSpPr>
            <a:spLocks noChangeArrowheads="1"/>
          </p:cNvSpPr>
          <p:nvPr/>
        </p:nvSpPr>
        <p:spPr bwMode="auto">
          <a:xfrm rot="1659090">
            <a:off x="1368425" y="3975100"/>
            <a:ext cx="814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PRCL</a:t>
            </a:r>
          </a:p>
        </p:txBody>
      </p:sp>
      <p:sp>
        <p:nvSpPr>
          <p:cNvPr id="55304" name="正方形/長方形 32">
            <a:extLst>
              <a:ext uri="{FF2B5EF4-FFF2-40B4-BE49-F238E27FC236}">
                <a16:creationId xmlns:a16="http://schemas.microsoft.com/office/drawing/2014/main" xmlns="" id="{D5F9B837-3E20-8854-2BA0-D7140F490FC5}"/>
              </a:ext>
            </a:extLst>
          </p:cNvPr>
          <p:cNvSpPr>
            <a:spLocks noChangeArrowheads="1"/>
          </p:cNvSpPr>
          <p:nvPr/>
        </p:nvSpPr>
        <p:spPr bwMode="auto">
          <a:xfrm rot="-2059194">
            <a:off x="1365250" y="4921250"/>
            <a:ext cx="811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SRCL</a:t>
            </a:r>
          </a:p>
        </p:txBody>
      </p:sp>
      <p:sp>
        <p:nvSpPr>
          <p:cNvPr id="55305" name="正方形/長方形 27">
            <a:extLst>
              <a:ext uri="{FF2B5EF4-FFF2-40B4-BE49-F238E27FC236}">
                <a16:creationId xmlns:a16="http://schemas.microsoft.com/office/drawing/2014/main" xmlns="" id="{3C44351A-432E-A4AE-BAE6-67621F46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732463"/>
            <a:ext cx="85248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1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MICH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6314A9DB-2F6E-8647-AFEA-EEF2BBF43DE3}"/>
              </a:ext>
            </a:extLst>
          </p:cNvPr>
          <p:cNvSpPr/>
          <p:nvPr/>
        </p:nvSpPr>
        <p:spPr>
          <a:xfrm>
            <a:off x="2339975" y="5373688"/>
            <a:ext cx="1655763" cy="6477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2800" b="1" dirty="0">
                <a:solidFill>
                  <a:srgbClr val="FF00FF"/>
                </a:solidFill>
                <a:ea typeface="Meiryo UI" pitchFamily="50" charset="-128"/>
                <a:cs typeface="Meiryo UI" pitchFamily="50" charset="-128"/>
              </a:rPr>
              <a:t>Auxiliary lengths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xmlns="" id="{0F92CC6C-6815-75BF-B0E8-4B720851D28D}"/>
              </a:ext>
            </a:extLst>
          </p:cNvPr>
          <p:cNvCxnSpPr/>
          <p:nvPr/>
        </p:nvCxnSpPr>
        <p:spPr>
          <a:xfrm>
            <a:off x="2051050" y="5445125"/>
            <a:ext cx="288925" cy="730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xmlns="" id="{34E30685-EEEC-1974-5E9C-1319782DCD1F}"/>
              </a:ext>
            </a:extLst>
          </p:cNvPr>
          <p:cNvCxnSpPr>
            <a:cxnSpLocks/>
          </p:cNvCxnSpPr>
          <p:nvPr/>
        </p:nvCxnSpPr>
        <p:spPr>
          <a:xfrm>
            <a:off x="2484438" y="4652963"/>
            <a:ext cx="431800" cy="7207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xmlns="" id="{DDE3CF10-BB29-0CE8-527A-E93347191B40}"/>
              </a:ext>
            </a:extLst>
          </p:cNvPr>
          <p:cNvCxnSpPr>
            <a:cxnSpLocks/>
          </p:cNvCxnSpPr>
          <p:nvPr/>
        </p:nvCxnSpPr>
        <p:spPr>
          <a:xfrm>
            <a:off x="2411413" y="4868863"/>
            <a:ext cx="215900" cy="50482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xmlns="" id="{06C77E44-BE06-B4A7-5D93-24D09AEF58F0}"/>
              </a:ext>
            </a:extLst>
          </p:cNvPr>
          <p:cNvCxnSpPr>
            <a:cxnSpLocks/>
          </p:cNvCxnSpPr>
          <p:nvPr/>
        </p:nvCxnSpPr>
        <p:spPr>
          <a:xfrm>
            <a:off x="3563938" y="4868863"/>
            <a:ext cx="647700" cy="6477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xmlns="" id="{5953A2D0-B222-8933-5518-A9DCB9066869}"/>
              </a:ext>
            </a:extLst>
          </p:cNvPr>
          <p:cNvCxnSpPr>
            <a:cxnSpLocks/>
          </p:cNvCxnSpPr>
          <p:nvPr/>
        </p:nvCxnSpPr>
        <p:spPr>
          <a:xfrm>
            <a:off x="5795963" y="4292600"/>
            <a:ext cx="720725" cy="14446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2" name="正方形/長方形 34">
            <a:extLst>
              <a:ext uri="{FF2B5EF4-FFF2-40B4-BE49-F238E27FC236}">
                <a16:creationId xmlns:a16="http://schemas.microsoft.com/office/drawing/2014/main" xmlns="" id="{2906288B-BED3-F81B-9892-2A37B8286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373688"/>
            <a:ext cx="1717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MICROSCOPE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mission</a:t>
            </a:r>
          </a:p>
        </p:txBody>
      </p:sp>
      <p:sp>
        <p:nvSpPr>
          <p:cNvPr id="55313" name="正方形/長方形 34">
            <a:extLst>
              <a:ext uri="{FF2B5EF4-FFF2-40B4-BE49-F238E27FC236}">
                <a16:creationId xmlns:a16="http://schemas.microsoft.com/office/drawing/2014/main" xmlns="" id="{A1C6B024-FC0E-F12F-D3D8-A39AFA946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076700"/>
            <a:ext cx="216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Eöt-Wash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torsion pendulum</a:t>
            </a:r>
          </a:p>
        </p:txBody>
      </p:sp>
      <p:pic>
        <p:nvPicPr>
          <p:cNvPr id="55314" name="図 4">
            <a:extLst>
              <a:ext uri="{FF2B5EF4-FFF2-40B4-BE49-F238E27FC236}">
                <a16:creationId xmlns:a16="http://schemas.microsoft.com/office/drawing/2014/main" xmlns="" id="{03B2BE3C-3CE6-3D4C-C9AD-1D224DEC2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97425"/>
            <a:ext cx="17637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図 2">
            <a:extLst>
              <a:ext uri="{FF2B5EF4-FFF2-40B4-BE49-F238E27FC236}">
                <a16:creationId xmlns:a16="http://schemas.microsoft.com/office/drawing/2014/main" xmlns="" id="{45ADCBF0-48E8-E41B-5991-5D59ED7E9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4797425"/>
            <a:ext cx="11652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6" name="正方形/長方形 17">
            <a:extLst>
              <a:ext uri="{FF2B5EF4-FFF2-40B4-BE49-F238E27FC236}">
                <a16:creationId xmlns:a16="http://schemas.microsoft.com/office/drawing/2014/main" xmlns="" id="{13C7A2BA-6478-A171-86D1-C3EC52590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492375"/>
            <a:ext cx="25209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YM, T. Fujita, S. Morisaki, H. Nakatsuka, I. Obata,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hlinkClick r:id="rId5"/>
              </a:rPr>
              <a:t>PRD 102, 102001 (2020)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hlinkClick r:id="rId6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S. Morisaki, T. Fujita, YM, H. Nakatsuka, I. Obata,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hlinkClick r:id="rId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hlinkClick r:id="rId8"/>
              </a:rPr>
              <a:t>PRD 103, L051702 (2021)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xmlns="" id="{1409EBB0-85AC-0215-226C-603711AD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852738"/>
            <a:ext cx="55054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3B9B647-45E5-72EE-07C4-2B9739B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2020 Data Analysis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コンテンツ プレースホルダ 2">
            <a:extLst>
              <a:ext uri="{FF2B5EF4-FFF2-40B4-BE49-F238E27FC236}">
                <a16:creationId xmlns:a16="http://schemas.microsoft.com/office/drawing/2014/main" xmlns="" id="{1E0D7623-6474-726B-9F4D-140EC515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3671888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KAGRA performed joint </a:t>
            </a:r>
            <a:r>
              <a:rPr lang="en-US" altLang="ja-JP" sz="2800" dirty="0">
                <a:solidFill>
                  <a:srgbClr val="FF0000"/>
                </a:solidFill>
              </a:rPr>
              <a:t>observing run in April 2020 </a:t>
            </a:r>
            <a:r>
              <a:rPr lang="en-US" altLang="ja-JP" sz="2800" dirty="0"/>
              <a:t>with GEO600 (O3GK)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Displacement sensitivity still not good</a:t>
            </a:r>
            <a:br>
              <a:rPr lang="en-US" altLang="ja-JP" sz="2800" dirty="0"/>
            </a:br>
            <a:r>
              <a:rPr lang="en-US" altLang="ja-JP" sz="2400" dirty="0"/>
              <a:t>  ~ 6 orders of magnitude to go at 10 Hz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FF0000"/>
                </a:solidFill>
              </a:rPr>
              <a:t>Auxiliary data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not even 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considered as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useful science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data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Data analysis</a:t>
            </a:r>
            <a:br>
              <a:rPr lang="en-US" altLang="ja-JP" sz="2800" dirty="0"/>
            </a:br>
            <a:r>
              <a:rPr lang="en-US" altLang="ja-JP" sz="2800" dirty="0"/>
              <a:t>done using </a:t>
            </a:r>
            <a:br>
              <a:rPr lang="en-US" altLang="ja-JP" sz="2800" dirty="0"/>
            </a:br>
            <a:r>
              <a:rPr lang="en-US" altLang="ja-JP" sz="2800" dirty="0"/>
              <a:t>a </a:t>
            </a:r>
            <a:r>
              <a:rPr lang="en-US" altLang="ja-JP" sz="2800" dirty="0">
                <a:solidFill>
                  <a:srgbClr val="FF0000"/>
                </a:solidFill>
              </a:rPr>
              <a:t>new pipeline</a:t>
            </a:r>
          </a:p>
        </p:txBody>
      </p:sp>
      <p:sp>
        <p:nvSpPr>
          <p:cNvPr id="56325" name="スライド番号プレースホルダ 3">
            <a:extLst>
              <a:ext uri="{FF2B5EF4-FFF2-40B4-BE49-F238E27FC236}">
                <a16:creationId xmlns:a16="http://schemas.microsoft.com/office/drawing/2014/main" xmlns="" id="{2008FE86-9044-4C8D-C744-828D24B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3FC9AE-E13D-4726-9BC6-C7461C64A1F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56326" name="正方形/長方形 26">
            <a:extLst>
              <a:ext uri="{FF2B5EF4-FFF2-40B4-BE49-F238E27FC236}">
                <a16:creationId xmlns:a16="http://schemas.microsoft.com/office/drawing/2014/main" xmlns="" id="{A3A016E6-5A3F-2AEB-07CB-7C15ADEA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589588"/>
            <a:ext cx="1163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DARM</a:t>
            </a:r>
          </a:p>
        </p:txBody>
      </p:sp>
      <p:sp>
        <p:nvSpPr>
          <p:cNvPr id="56327" name="正方形/長方形 26">
            <a:extLst>
              <a:ext uri="{FF2B5EF4-FFF2-40B4-BE49-F238E27FC236}">
                <a16:creationId xmlns:a16="http://schemas.microsoft.com/office/drawing/2014/main" xmlns="" id="{4695380A-3D8F-F316-859C-3D1C71AE7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789363"/>
            <a:ext cx="1076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MICH</a:t>
            </a:r>
          </a:p>
        </p:txBody>
      </p:sp>
      <p:sp>
        <p:nvSpPr>
          <p:cNvPr id="56328" name="正方形/長方形 28">
            <a:extLst>
              <a:ext uri="{FF2B5EF4-FFF2-40B4-BE49-F238E27FC236}">
                <a16:creationId xmlns:a16="http://schemas.microsoft.com/office/drawing/2014/main" xmlns="" id="{80506657-B5DF-EE86-F52C-A59AD194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292600"/>
            <a:ext cx="1025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PRCL</a:t>
            </a:r>
          </a:p>
        </p:txBody>
      </p:sp>
      <p:sp>
        <p:nvSpPr>
          <p:cNvPr id="56329" name="正方形/長方形 29">
            <a:extLst>
              <a:ext uri="{FF2B5EF4-FFF2-40B4-BE49-F238E27FC236}">
                <a16:creationId xmlns:a16="http://schemas.microsoft.com/office/drawing/2014/main" xmlns="" id="{368B56F8-47E7-015A-1492-72A777098CE4}"/>
              </a:ext>
            </a:extLst>
          </p:cNvPr>
          <p:cNvSpPr>
            <a:spLocks noChangeArrowheads="1"/>
          </p:cNvSpPr>
          <p:nvPr/>
        </p:nvSpPr>
        <p:spPr bwMode="auto">
          <a:xfrm rot="1237816">
            <a:off x="5600700" y="3221038"/>
            <a:ext cx="1631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Measured</a:t>
            </a:r>
          </a:p>
        </p:txBody>
      </p:sp>
      <p:sp>
        <p:nvSpPr>
          <p:cNvPr id="56330" name="正方形/長方形 30">
            <a:extLst>
              <a:ext uri="{FF2B5EF4-FFF2-40B4-BE49-F238E27FC236}">
                <a16:creationId xmlns:a16="http://schemas.microsoft.com/office/drawing/2014/main" xmlns="" id="{686A666C-7EF1-D591-223A-C1E26441B87E}"/>
              </a:ext>
            </a:extLst>
          </p:cNvPr>
          <p:cNvSpPr>
            <a:spLocks noChangeArrowheads="1"/>
          </p:cNvSpPr>
          <p:nvPr/>
        </p:nvSpPr>
        <p:spPr bwMode="auto">
          <a:xfrm rot="2123091">
            <a:off x="4657725" y="5443538"/>
            <a:ext cx="157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Designed</a:t>
            </a:r>
          </a:p>
        </p:txBody>
      </p:sp>
      <p:sp>
        <p:nvSpPr>
          <p:cNvPr id="3" name="正方形/長方形 17">
            <a:extLst>
              <a:ext uri="{FF2B5EF4-FFF2-40B4-BE49-F238E27FC236}">
                <a16:creationId xmlns:a16="http://schemas.microsoft.com/office/drawing/2014/main" xmlns="" id="{62FB0DEF-3706-7674-E30F-B2D21CD23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6228601"/>
            <a:ext cx="3168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H. Nakatsuka+,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PRD 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108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, 092010 (2023)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76B3B26A-5A44-AB60-C442-30CD528B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836712"/>
            <a:ext cx="4788024" cy="31743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3B9B647-45E5-72EE-07C4-2B9739B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Data Analysis Results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コンテンツ プレースホルダ 2">
            <a:extLst>
              <a:ext uri="{FF2B5EF4-FFF2-40B4-BE49-F238E27FC236}">
                <a16:creationId xmlns:a16="http://schemas.microsoft.com/office/drawing/2014/main" xmlns="" id="{1E0D7623-6474-726B-9F4D-140EC515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935757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Still ~5 orders of </a:t>
            </a:r>
            <a:br>
              <a:rPr lang="en-US" altLang="ja-JP" sz="2800" dirty="0"/>
            </a:br>
            <a:r>
              <a:rPr lang="en-US" altLang="ja-JP" sz="2800" dirty="0"/>
              <a:t>magnitude worse than </a:t>
            </a:r>
            <a:br>
              <a:rPr lang="en-US" altLang="ja-JP" sz="2800" dirty="0"/>
            </a:br>
            <a:r>
              <a:rPr lang="en-US" altLang="ja-JP" sz="2800" dirty="0"/>
              <a:t>equivalence principle </a:t>
            </a:r>
            <a:br>
              <a:rPr lang="en-US" altLang="ja-JP" sz="2800" dirty="0"/>
            </a:br>
            <a:r>
              <a:rPr lang="en-US" altLang="ja-JP" sz="2800" dirty="0"/>
              <a:t>tests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Demonstrated the</a:t>
            </a:r>
            <a:br>
              <a:rPr lang="en-US" altLang="ja-JP" sz="2800" dirty="0"/>
            </a:br>
            <a:r>
              <a:rPr lang="en-US" altLang="ja-JP" sz="2800" dirty="0"/>
              <a:t>feasibility of using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auxiliary channels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for astrophysics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/>
              <a:t>New data will be</a:t>
            </a:r>
            <a:br>
              <a:rPr lang="en-US" altLang="ja-JP" sz="2800" dirty="0"/>
            </a:br>
            <a:r>
              <a:rPr lang="en-US" altLang="ja-JP" sz="2800" dirty="0"/>
              <a:t>available from O4b</a:t>
            </a:r>
            <a:br>
              <a:rPr lang="en-US" altLang="ja-JP" sz="2800" dirty="0"/>
            </a:br>
            <a:r>
              <a:rPr lang="en-US" altLang="ja-JP" sz="2800" dirty="0"/>
              <a:t>and beyond</a:t>
            </a:r>
          </a:p>
          <a:p>
            <a:pPr>
              <a:buClr>
                <a:schemeClr val="tx1"/>
              </a:buClr>
              <a:defRPr/>
            </a:pPr>
            <a:endParaRPr lang="en-US" altLang="ja-JP" sz="2800" dirty="0"/>
          </a:p>
          <a:p>
            <a: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n-US" altLang="ja-JP" sz="2000" dirty="0"/>
              <a:t> </a:t>
            </a:r>
            <a:endParaRPr lang="en-US" altLang="ja-JP" sz="2800" dirty="0"/>
          </a:p>
        </p:txBody>
      </p:sp>
      <p:sp>
        <p:nvSpPr>
          <p:cNvPr id="56325" name="スライド番号プレースホルダ 3">
            <a:extLst>
              <a:ext uri="{FF2B5EF4-FFF2-40B4-BE49-F238E27FC236}">
                <a16:creationId xmlns:a16="http://schemas.microsoft.com/office/drawing/2014/main" xmlns="" id="{2008FE86-9044-4C8D-C744-828D24B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3FC9AE-E13D-4726-9BC6-C7461C64A1F4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BFC9AFB8-8578-979D-84E8-BDF3357610E6}"/>
              </a:ext>
            </a:extLst>
          </p:cNvPr>
          <p:cNvSpPr txBox="1"/>
          <p:nvPr/>
        </p:nvSpPr>
        <p:spPr>
          <a:xfrm>
            <a:off x="611560" y="6093296"/>
            <a:ext cx="504056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800" dirty="0"/>
              <a:t>LIGO-Virgo-KAGRA, </a:t>
            </a:r>
            <a:r>
              <a:rPr lang="en-US" altLang="ja-JP" sz="1800" dirty="0">
                <a:hlinkClick r:id="rId3"/>
              </a:rPr>
              <a:t>arXiv:2403.03004</a:t>
            </a:r>
            <a:endParaRPr lang="en-US" altLang="ja-JP" sz="1800" dirty="0"/>
          </a:p>
          <a:p>
            <a:r>
              <a:rPr lang="en-US" altLang="ja-JP" dirty="0"/>
              <a:t>(Paper written by J. </a:t>
            </a:r>
            <a:r>
              <a:rPr lang="en-US" altLang="ja-JP" dirty="0" err="1"/>
              <a:t>Kume</a:t>
            </a:r>
            <a:r>
              <a:rPr lang="en-US" altLang="ja-JP" dirty="0"/>
              <a:t> with 1800+ authors!)</a:t>
            </a:r>
            <a:r>
              <a:rPr lang="ja-JP" altLang="en-US" sz="1800" dirty="0"/>
              <a:t>　</a:t>
            </a:r>
            <a:endParaRPr lang="ja-JP" altLang="en-US" dirty="0"/>
          </a:p>
        </p:txBody>
      </p: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xmlns="" id="{A5D13C8C-0E97-93DC-B8BB-50CA1A33D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9606"/>
            <a:ext cx="2160240" cy="2808394"/>
          </a:xfrm>
          <a:prstGeom prst="rect">
            <a:avLst/>
          </a:prstGeom>
          <a:noFill/>
          <a:ln w="254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23" descr="山を背景に写真に写る男性&#10;&#10;中程度の精度で自動的に生成された説明">
            <a:extLst>
              <a:ext uri="{FF2B5EF4-FFF2-40B4-BE49-F238E27FC236}">
                <a16:creationId xmlns:a16="http://schemas.microsoft.com/office/drawing/2014/main" xmlns="" id="{C08EC158-6D5F-C186-2F47-1715824D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1058416" cy="16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51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defined">
            <a:extLst>
              <a:ext uri="{FF2B5EF4-FFF2-40B4-BE49-F238E27FC236}">
                <a16:creationId xmlns:a16="http://schemas.microsoft.com/office/drawing/2014/main" xmlns="" id="{4DF60FF8-CD44-14DA-4E4D-4B07D784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05497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243C1D8-19B4-39F3-A5C4-76088276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Network of GW Detectors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Line 17">
            <a:extLst>
              <a:ext uri="{FF2B5EF4-FFF2-40B4-BE49-F238E27FC236}">
                <a16:creationId xmlns:a16="http://schemas.microsoft.com/office/drawing/2014/main" xmlns="" id="{255DA410-8F7E-8C7B-2B45-2341577306E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403350" y="1989138"/>
            <a:ext cx="865188" cy="1152525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0" name="Picture 10">
            <a:extLst>
              <a:ext uri="{FF2B5EF4-FFF2-40B4-BE49-F238E27FC236}">
                <a16:creationId xmlns:a16="http://schemas.microsoft.com/office/drawing/2014/main" xmlns="" id="{E9044EFB-1715-CE70-CD1B-9049036F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7162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17">
            <a:extLst>
              <a:ext uri="{FF2B5EF4-FFF2-40B4-BE49-F238E27FC236}">
                <a16:creationId xmlns:a16="http://schemas.microsoft.com/office/drawing/2014/main" xmlns="" id="{7408FDFF-1AEB-907D-6754-93139B91CD2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1908175" y="3500438"/>
            <a:ext cx="719138" cy="576262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2" name="Picture 13">
            <a:extLst>
              <a:ext uri="{FF2B5EF4-FFF2-40B4-BE49-F238E27FC236}">
                <a16:creationId xmlns:a16="http://schemas.microsoft.com/office/drawing/2014/main" xmlns="" id="{FC417642-768E-E02E-5EA6-115C32DF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860800"/>
            <a:ext cx="34734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xmlns="" id="{B0B75404-217E-AFD2-4F77-A102309F8135}"/>
              </a:ext>
            </a:extLst>
          </p:cNvPr>
          <p:cNvSpPr>
            <a:spLocks/>
          </p:cNvSpPr>
          <p:nvPr/>
        </p:nvSpPr>
        <p:spPr bwMode="auto">
          <a:xfrm>
            <a:off x="755650" y="1052513"/>
            <a:ext cx="2014538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Hanford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xmlns="" id="{99FD4E18-C5BB-AD8D-807A-CEDDC8493A59}"/>
              </a:ext>
            </a:extLst>
          </p:cNvPr>
          <p:cNvSpPr>
            <a:spLocks/>
          </p:cNvSpPr>
          <p:nvPr/>
        </p:nvSpPr>
        <p:spPr bwMode="auto">
          <a:xfrm>
            <a:off x="107950" y="3860800"/>
            <a:ext cx="2387600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Livingston</a:t>
            </a:r>
          </a:p>
        </p:txBody>
      </p:sp>
      <p:sp>
        <p:nvSpPr>
          <p:cNvPr id="31755" name="Line 17">
            <a:extLst>
              <a:ext uri="{FF2B5EF4-FFF2-40B4-BE49-F238E27FC236}">
                <a16:creationId xmlns:a16="http://schemas.microsoft.com/office/drawing/2014/main" xmlns="" id="{9A376278-FCA0-16B4-FBD2-F39B0204797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4211638" y="3213100"/>
            <a:ext cx="576262" cy="208756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6" name="Picture 15">
            <a:extLst>
              <a:ext uri="{FF2B5EF4-FFF2-40B4-BE49-F238E27FC236}">
                <a16:creationId xmlns:a16="http://schemas.microsoft.com/office/drawing/2014/main" xmlns="" id="{43978DCA-86BE-D936-9FF5-461EE540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200650"/>
            <a:ext cx="24558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xmlns="" id="{F902BD9F-4ED3-45C4-37F8-9890B05D9618}"/>
              </a:ext>
            </a:extLst>
          </p:cNvPr>
          <p:cNvSpPr>
            <a:spLocks/>
          </p:cNvSpPr>
          <p:nvPr/>
        </p:nvSpPr>
        <p:spPr bwMode="auto">
          <a:xfrm>
            <a:off x="4572000" y="6488113"/>
            <a:ext cx="779463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Virgo</a:t>
            </a:r>
          </a:p>
        </p:txBody>
      </p:sp>
      <p:sp>
        <p:nvSpPr>
          <p:cNvPr id="31758" name="Line 17">
            <a:extLst>
              <a:ext uri="{FF2B5EF4-FFF2-40B4-BE49-F238E27FC236}">
                <a16:creationId xmlns:a16="http://schemas.microsoft.com/office/drawing/2014/main" xmlns="" id="{26EB6A17-4583-E401-3D46-70308669324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716463" y="1700213"/>
            <a:ext cx="215900" cy="1296987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9" name="Picture 18">
            <a:extLst>
              <a:ext uri="{FF2B5EF4-FFF2-40B4-BE49-F238E27FC236}">
                <a16:creationId xmlns:a16="http://schemas.microsoft.com/office/drawing/2014/main" xmlns="" id="{6A77CFDC-5657-E37B-0820-57D5ACE5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22733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xmlns="" id="{F96A0CF5-E1A6-C050-B5D2-F977AEFEEDC8}"/>
              </a:ext>
            </a:extLst>
          </p:cNvPr>
          <p:cNvSpPr>
            <a:spLocks/>
          </p:cNvSpPr>
          <p:nvPr/>
        </p:nvSpPr>
        <p:spPr bwMode="auto">
          <a:xfrm>
            <a:off x="4859338" y="908050"/>
            <a:ext cx="1196975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GEO600</a:t>
            </a:r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xmlns="" id="{A9B75B0B-2785-5E13-52FD-FCB2DE312C7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308850" y="2276475"/>
            <a:ext cx="576263" cy="1008063"/>
          </a:xfrm>
          <a:prstGeom prst="line">
            <a:avLst/>
          </a:prstGeom>
          <a:noFill/>
          <a:ln w="38100">
            <a:solidFill>
              <a:srgbClr val="FF00FF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2" name="図 3">
            <a:extLst>
              <a:ext uri="{FF2B5EF4-FFF2-40B4-BE49-F238E27FC236}">
                <a16:creationId xmlns:a16="http://schemas.microsoft.com/office/drawing/2014/main" xmlns="" id="{5EA61CE8-76BD-3FCB-7783-1AD093879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692400" cy="1512888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xmlns="" id="{D3D5084B-8EC0-3560-1701-7C66932D1083}"/>
              </a:ext>
            </a:extLst>
          </p:cNvPr>
          <p:cNvSpPr>
            <a:spLocks/>
          </p:cNvSpPr>
          <p:nvPr/>
        </p:nvSpPr>
        <p:spPr bwMode="auto">
          <a:xfrm>
            <a:off x="6516688" y="1989138"/>
            <a:ext cx="1130300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00FF"/>
                </a:solidFill>
                <a:latin typeface="+mn-lt"/>
                <a:sym typeface="Helvetica Neue Light" charset="0"/>
              </a:rPr>
              <a:t>KAGRA</a:t>
            </a:r>
          </a:p>
        </p:txBody>
      </p:sp>
      <p:sp>
        <p:nvSpPr>
          <p:cNvPr id="31764" name="Line 17">
            <a:extLst>
              <a:ext uri="{FF2B5EF4-FFF2-40B4-BE49-F238E27FC236}">
                <a16:creationId xmlns:a16="http://schemas.microsoft.com/office/drawing/2014/main" xmlns="" id="{61B5B855-405B-594D-F949-79F3C69EC2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227763" y="3789363"/>
            <a:ext cx="0" cy="1079500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5" name="Picture 4">
            <a:extLst>
              <a:ext uri="{FF2B5EF4-FFF2-40B4-BE49-F238E27FC236}">
                <a16:creationId xmlns:a16="http://schemas.microsoft.com/office/drawing/2014/main" xmlns="" id="{E13E69A3-8F23-6C6F-69D6-EE02690D3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2863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D2855E-F342-1B29-2069-4FB6D3ACB8E7}"/>
              </a:ext>
            </a:extLst>
          </p:cNvPr>
          <p:cNvSpPr>
            <a:spLocks/>
          </p:cNvSpPr>
          <p:nvPr/>
        </p:nvSpPr>
        <p:spPr bwMode="auto">
          <a:xfrm>
            <a:off x="7308850" y="5589588"/>
            <a:ext cx="156845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LIGO-India</a:t>
            </a:r>
            <a:endParaRPr lang="en-US" altLang="ja-JP" sz="1600" b="1" dirty="0">
              <a:solidFill>
                <a:srgbClr val="FFFF00"/>
              </a:solidFill>
              <a:latin typeface="+mn-lt"/>
              <a:sym typeface="Helvetica Neue Light" charset="0"/>
            </a:endParaRPr>
          </a:p>
        </p:txBody>
      </p:sp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xmlns="" id="{AD485050-31B5-F2EB-131D-39244EF2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DF9686D-3750-F12B-7DC2-9AEC6EF3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2" name="コンテンツ プレースホルダ 2">
            <a:extLst>
              <a:ext uri="{FF2B5EF4-FFF2-40B4-BE49-F238E27FC236}">
                <a16:creationId xmlns:a16="http://schemas.microsoft.com/office/drawing/2014/main" xmlns="" id="{292028D0-19BA-78F5-4558-8C7D6C9C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686800" cy="388937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Laser interferometers open up </a:t>
            </a:r>
            <a:r>
              <a:rPr lang="en-US" altLang="ja-JP" sz="2800" dirty="0">
                <a:solidFill>
                  <a:srgbClr val="FF0000"/>
                </a:solidFill>
              </a:rPr>
              <a:t>new possibilities</a:t>
            </a:r>
            <a:r>
              <a:rPr lang="en-US" altLang="ja-JP" sz="2800" dirty="0"/>
              <a:t> for dark matter search</a:t>
            </a:r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First ultralight vector dark matter search </a:t>
            </a:r>
            <a:r>
              <a:rPr lang="en-US" altLang="ja-JP" sz="2800" dirty="0"/>
              <a:t>using </a:t>
            </a:r>
            <a:r>
              <a:rPr lang="en-US" altLang="ja-JP" sz="2800" dirty="0">
                <a:solidFill>
                  <a:srgbClr val="FF0000"/>
                </a:solidFill>
              </a:rPr>
              <a:t>KAGRA 2020 data </a:t>
            </a:r>
            <a:r>
              <a:rPr lang="en-US" altLang="ja-JP" sz="2800" dirty="0"/>
              <a:t>was performed</a:t>
            </a:r>
            <a:br>
              <a:rPr lang="en-US" altLang="ja-JP" sz="2800" dirty="0"/>
            </a:br>
            <a:r>
              <a:rPr lang="en-US" altLang="ja-JP" sz="2800" dirty="0"/>
              <a:t>  - </a:t>
            </a:r>
            <a:r>
              <a:rPr lang="en-US" altLang="ja-JP" sz="2800" dirty="0">
                <a:solidFill>
                  <a:srgbClr val="FF0000"/>
                </a:solidFill>
              </a:rPr>
              <a:t>Sapphire mirrors</a:t>
            </a:r>
            <a:r>
              <a:rPr lang="en-US" altLang="ja-JP" sz="2800" dirty="0"/>
              <a:t> allowed a new search</a:t>
            </a:r>
            <a:br>
              <a:rPr lang="en-US" altLang="ja-JP" sz="2800" dirty="0"/>
            </a:br>
            <a:r>
              <a:rPr lang="en-US" altLang="ja-JP" sz="2800" dirty="0"/>
              <a:t>  - LIGO-Virgo-KAGRA collab., </a:t>
            </a:r>
            <a:r>
              <a:rPr lang="en-US" altLang="ja-JP" sz="2800" dirty="0">
                <a:hlinkClick r:id="rId2"/>
              </a:rPr>
              <a:t>arXiv:2403.03004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000" dirty="0"/>
              <a:t>                                                                            (to be appeared in PRD)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New data will be available by June 2025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ja-JP" sz="2000" dirty="0"/>
          </a:p>
          <a:p>
            <a:pPr>
              <a:buClr>
                <a:schemeClr val="tx1"/>
              </a:buClr>
            </a:pPr>
            <a:r>
              <a:rPr lang="en-US" altLang="ja-JP" sz="2800" dirty="0"/>
              <a:t>Also… first ultralight axion dark matter data will be available by June 2025 (ask me later!)</a:t>
            </a:r>
          </a:p>
        </p:txBody>
      </p:sp>
      <p:sp>
        <p:nvSpPr>
          <p:cNvPr id="58373" name="スライド番号プレースホルダ 3">
            <a:extLst>
              <a:ext uri="{FF2B5EF4-FFF2-40B4-BE49-F238E27FC236}">
                <a16:creationId xmlns:a16="http://schemas.microsoft.com/office/drawing/2014/main" xmlns="" id="{BD9D41F3-1956-BD5C-162E-E5E3484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FA568-21B2-460D-ABDF-9062540EA5D0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58374" name="Picture 2">
            <a:extLst>
              <a:ext uri="{FF2B5EF4-FFF2-40B4-BE49-F238E27FC236}">
                <a16:creationId xmlns:a16="http://schemas.microsoft.com/office/drawing/2014/main" xmlns="" id="{E24CBA19-D6F7-B868-F38B-4E28210D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3256"/>
            <a:ext cx="7004025" cy="110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4">
            <a:extLst>
              <a:ext uri="{FF2B5EF4-FFF2-40B4-BE49-F238E27FC236}">
                <a16:creationId xmlns:a16="http://schemas.microsoft.com/office/drawing/2014/main" xmlns="" id="{86CD15FB-86DA-6AC9-671C-02A54C2A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33256"/>
            <a:ext cx="115093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5D9FB85-894F-6B35-58DC-A659F0E1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9002" y="1142998"/>
            <a:ext cx="6857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411C057-DD3D-940E-9E90-32942F89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493204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Project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コンテンツ プレースホルダ 2">
            <a:extLst>
              <a:ext uri="{FF2B5EF4-FFF2-40B4-BE49-F238E27FC236}">
                <a16:creationId xmlns:a16="http://schemas.microsoft.com/office/drawing/2014/main" xmlns="" id="{CD770028-F353-99C7-7F9E-364F9BD5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/>
              <a:t>Project started in 2010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Construction completed </a:t>
            </a:r>
            <a:br>
              <a:rPr lang="en-US" altLang="ja-JP" sz="2800" dirty="0"/>
            </a:br>
            <a:r>
              <a:rPr lang="en-US" altLang="ja-JP" sz="2800" dirty="0"/>
              <a:t>and signed </a:t>
            </a:r>
            <a:r>
              <a:rPr lang="en-US" altLang="ja-JP" sz="2800" dirty="0" err="1"/>
              <a:t>MoA</a:t>
            </a:r>
            <a:r>
              <a:rPr lang="en-US" altLang="ja-JP" sz="2800" dirty="0"/>
              <a:t> with </a:t>
            </a:r>
            <a:br>
              <a:rPr lang="en-US" altLang="ja-JP" sz="2800" dirty="0"/>
            </a:br>
            <a:r>
              <a:rPr lang="en-US" altLang="ja-JP" sz="2800" dirty="0"/>
              <a:t>LIGO/Virgo in 2019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400+ collaborators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13 countries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First (and so far, only) 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underground</a:t>
            </a:r>
            <a:r>
              <a:rPr lang="en-US" altLang="ja-JP" sz="2800" dirty="0"/>
              <a:t> and </a:t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cryogenic </a:t>
            </a:r>
            <a:r>
              <a:rPr lang="en-US" altLang="ja-JP" sz="2800" dirty="0"/>
              <a:t>detector</a:t>
            </a:r>
          </a:p>
        </p:txBody>
      </p:sp>
      <p:sp>
        <p:nvSpPr>
          <p:cNvPr id="8196" name="スライド番号プレースホルダ 3">
            <a:extLst>
              <a:ext uri="{FF2B5EF4-FFF2-40B4-BE49-F238E27FC236}">
                <a16:creationId xmlns:a16="http://schemas.microsoft.com/office/drawing/2014/main" xmlns="" id="{6B2A1D0B-2168-BCEF-DA5D-FBF4BCDD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B0E7-4786-4276-927C-63C73228617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6E17E765-A94F-5EBC-39F7-8C11014FFF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29B8CF50-4F25-5DF5-1786-69153DE29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xmlns="" id="{93342A7F-B753-40CF-A0BE-5A0A7296A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8" y="66675"/>
            <a:ext cx="8963025" cy="58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4">
            <a:extLst>
              <a:ext uri="{FF2B5EF4-FFF2-40B4-BE49-F238E27FC236}">
                <a16:creationId xmlns:a16="http://schemas.microsoft.com/office/drawing/2014/main" xmlns="" id="{C0440A64-6FB1-946C-8745-C3B3FC379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45224"/>
            <a:ext cx="27587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3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ng-term observing schedule">
            <a:extLst>
              <a:ext uri="{FF2B5EF4-FFF2-40B4-BE49-F238E27FC236}">
                <a16:creationId xmlns:a16="http://schemas.microsoft.com/office/drawing/2014/main" xmlns="" id="{371CA659-8DEE-15A2-7E96-751553F6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A1D8EE9-B2B8-8CE3-DD7C-D6FCF8E1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LIGO-Virgo-KAGRA Observing Plan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xmlns="" id="{18ADA752-AD7E-9AA8-BB36-F2548293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4392141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Coordinated runs </a:t>
            </a:r>
            <a:r>
              <a:rPr lang="en-US" altLang="ja-JP" sz="2800" dirty="0"/>
              <a:t>to detect GW signals by multiple detectors</a:t>
            </a:r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xmlns="" id="{FAD50C36-43AB-206F-1899-3EBDDB1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2E05329A-BB44-3F7E-D9F1-BD675CC09AD4}"/>
              </a:ext>
            </a:extLst>
          </p:cNvPr>
          <p:cNvSpPr txBox="1"/>
          <p:nvPr/>
        </p:nvSpPr>
        <p:spPr>
          <a:xfrm>
            <a:off x="0" y="5671583"/>
            <a:ext cx="3382963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200" dirty="0">
                <a:latin typeface="+mn-lt"/>
                <a:hlinkClick r:id="rId3"/>
              </a:rPr>
              <a:t>https://observing.docs.ligo.org/plan/</a:t>
            </a:r>
            <a:endParaRPr lang="en-US" altLang="ja-JP" sz="1200" dirty="0">
              <a:latin typeface="+mn-lt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xmlns="" id="{6F707F20-E231-E748-DAF1-7105457F8520}"/>
              </a:ext>
            </a:extLst>
          </p:cNvPr>
          <p:cNvCxnSpPr>
            <a:cxnSpLocks/>
          </p:cNvCxnSpPr>
          <p:nvPr/>
        </p:nvCxnSpPr>
        <p:spPr>
          <a:xfrm flipV="1">
            <a:off x="2051720" y="3295319"/>
            <a:ext cx="0" cy="36036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xmlns="" id="{1361A4B0-DAFD-BC79-27B7-15B2E792F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3655359"/>
            <a:ext cx="12468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binary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black holes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xmlns="" id="{8083A0DD-B545-CA0C-3778-60CC3FAA452E}"/>
              </a:ext>
            </a:extLst>
          </p:cNvPr>
          <p:cNvCxnSpPr/>
          <p:nvPr/>
        </p:nvCxnSpPr>
        <p:spPr>
          <a:xfrm flipV="1">
            <a:off x="2915816" y="4231423"/>
            <a:ext cx="0" cy="35877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>
            <a:extLst>
              <a:ext uri="{FF2B5EF4-FFF2-40B4-BE49-F238E27FC236}">
                <a16:creationId xmlns:a16="http://schemas.microsoft.com/office/drawing/2014/main" xmlns="" id="{2CB109F8-6E51-2781-2B6B-71036D67A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4591463"/>
            <a:ext cx="14699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binary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neutron stars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xmlns="" id="{06E5D0D6-895E-2102-C644-B5FDA339821D}"/>
              </a:ext>
            </a:extLst>
          </p:cNvPr>
          <p:cNvCxnSpPr>
            <a:cxnSpLocks/>
          </p:cNvCxnSpPr>
          <p:nvPr/>
        </p:nvCxnSpPr>
        <p:spPr>
          <a:xfrm flipV="1">
            <a:off x="3995936" y="4231423"/>
            <a:ext cx="0" cy="158273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9">
            <a:extLst>
              <a:ext uri="{FF2B5EF4-FFF2-40B4-BE49-F238E27FC236}">
                <a16:creationId xmlns:a16="http://schemas.microsoft.com/office/drawing/2014/main" xmlns="" id="{DE74824E-4204-C443-658E-5099FA7A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5816877"/>
            <a:ext cx="20085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First neutron star-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black hole binary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B1AF87F4-20A3-8E3A-6893-D9CF56FE6A46}"/>
              </a:ext>
            </a:extLst>
          </p:cNvPr>
          <p:cNvCxnSpPr>
            <a:cxnSpLocks/>
          </p:cNvCxnSpPr>
          <p:nvPr/>
        </p:nvCxnSpPr>
        <p:spPr>
          <a:xfrm flipV="1">
            <a:off x="5652120" y="5209338"/>
            <a:ext cx="0" cy="124399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5">
            <a:extLst>
              <a:ext uri="{FF2B5EF4-FFF2-40B4-BE49-F238E27FC236}">
                <a16:creationId xmlns:a16="http://schemas.microsoft.com/office/drawing/2014/main" xmlns="" id="{081C5639-9FBE-CA3E-EB20-EDEE8FC5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1494"/>
            <a:ext cx="1259632" cy="92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xmlns="" id="{97D4E7A5-EE26-1352-617C-AAD73CEB5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6495147"/>
            <a:ext cx="30479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O4 started on May 24, 2023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xmlns="" id="{A7EEB473-F028-9A5F-4950-4A2E9A502140}"/>
              </a:ext>
            </a:extLst>
          </p:cNvPr>
          <p:cNvCxnSpPr>
            <a:cxnSpLocks/>
          </p:cNvCxnSpPr>
          <p:nvPr/>
        </p:nvCxnSpPr>
        <p:spPr>
          <a:xfrm flipV="1">
            <a:off x="6588224" y="5157192"/>
            <a:ext cx="0" cy="720080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9">
            <a:extLst>
              <a:ext uri="{FF2B5EF4-FFF2-40B4-BE49-F238E27FC236}">
                <a16:creationId xmlns:a16="http://schemas.microsoft.com/office/drawing/2014/main" xmlns="" id="{9E857F78-8A56-667E-A3CF-491AF0B7B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5877272"/>
            <a:ext cx="20490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Planning to restart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by June 2025</a:t>
            </a:r>
          </a:p>
        </p:txBody>
      </p:sp>
    </p:spTree>
    <p:extLst>
      <p:ext uri="{BB962C8B-B14F-4D97-AF65-F5344CB8AC3E}">
        <p14:creationId xmlns:p14="http://schemas.microsoft.com/office/powerpoint/2010/main" val="45553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74933F9F-DF87-17C4-8037-2896A0E6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916832"/>
            <a:ext cx="6588224" cy="49411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411C057-DD3D-940E-9E90-32942F89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LIGO-Virgo-KAGRA O4 Run Status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コンテンツ プレースホルダ 2">
            <a:extLst>
              <a:ext uri="{FF2B5EF4-FFF2-40B4-BE49-F238E27FC236}">
                <a16:creationId xmlns:a16="http://schemas.microsoft.com/office/drawing/2014/main" xmlns="" id="{CD770028-F353-99C7-7F9E-364F9BD5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More than 100 events </a:t>
            </a:r>
            <a:r>
              <a:rPr lang="en-US" altLang="ja-JP" sz="2800" dirty="0"/>
              <a:t>reported from LIGO-Virgo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Will continue until June 9, 2025</a:t>
            </a:r>
          </a:p>
          <a:p>
            <a:pPr>
              <a:buClr>
                <a:schemeClr val="tx1"/>
              </a:buClr>
            </a:pPr>
            <a:r>
              <a:rPr lang="en-US" altLang="ja-JP" sz="2800" dirty="0">
                <a:solidFill>
                  <a:srgbClr val="FF0000"/>
                </a:solidFill>
              </a:rPr>
              <a:t>KAGRA</a:t>
            </a:r>
            <a:r>
              <a:rPr lang="en-US" altLang="ja-JP" sz="2800" dirty="0"/>
              <a:t> plans to </a:t>
            </a:r>
            <a:br>
              <a:rPr lang="en-US" altLang="ja-JP" sz="2800" dirty="0"/>
            </a:br>
            <a:r>
              <a:rPr lang="en-US" altLang="ja-JP" sz="2800" dirty="0"/>
              <a:t>join by the end </a:t>
            </a:r>
            <a:br>
              <a:rPr lang="en-US" altLang="ja-JP" sz="2800" dirty="0"/>
            </a:br>
            <a:r>
              <a:rPr lang="en-US" altLang="ja-JP" sz="2800" dirty="0"/>
              <a:t>of O4</a:t>
            </a:r>
          </a:p>
          <a:p>
            <a:pPr>
              <a:buClr>
                <a:schemeClr val="tx1"/>
              </a:buClr>
            </a:pPr>
            <a:r>
              <a:rPr lang="en-US" altLang="ja-JP" sz="2800" dirty="0"/>
              <a:t>Currently</a:t>
            </a:r>
            <a:br>
              <a:rPr lang="en-US" altLang="ja-JP" sz="2800" dirty="0"/>
            </a:br>
            <a:r>
              <a:rPr lang="en-US" altLang="ja-JP" sz="2800" dirty="0"/>
              <a:t>recovering from</a:t>
            </a:r>
            <a:br>
              <a:rPr lang="en-US" altLang="ja-JP" sz="2800" dirty="0"/>
            </a:br>
            <a:r>
              <a:rPr lang="en-US" altLang="ja-JP" sz="2800" dirty="0"/>
              <a:t>7.6 magnitude</a:t>
            </a:r>
            <a:br>
              <a:rPr lang="en-US" altLang="ja-JP" sz="2800" dirty="0"/>
            </a:br>
            <a:r>
              <a:rPr lang="en-US" altLang="ja-JP" sz="2800" dirty="0"/>
              <a:t>earthquake on</a:t>
            </a:r>
            <a:br>
              <a:rPr lang="en-US" altLang="ja-JP" sz="2800" dirty="0"/>
            </a:br>
            <a:r>
              <a:rPr lang="en-US" altLang="ja-JP" sz="2800" dirty="0"/>
              <a:t>January 1, 2024</a:t>
            </a:r>
            <a:br>
              <a:rPr lang="en-US" altLang="ja-JP" sz="2800" dirty="0"/>
            </a:br>
            <a:r>
              <a:rPr lang="en-US" altLang="ja-JP" sz="2800" dirty="0"/>
              <a:t>(hardware work</a:t>
            </a:r>
            <a:br>
              <a:rPr lang="en-US" altLang="ja-JP" sz="2800" dirty="0"/>
            </a:br>
            <a:r>
              <a:rPr lang="en-US" altLang="ja-JP" sz="2800" dirty="0"/>
              <a:t>completed)</a:t>
            </a:r>
          </a:p>
        </p:txBody>
      </p:sp>
      <p:sp>
        <p:nvSpPr>
          <p:cNvPr id="8196" name="スライド番号プレースホルダ 3">
            <a:extLst>
              <a:ext uri="{FF2B5EF4-FFF2-40B4-BE49-F238E27FC236}">
                <a16:creationId xmlns:a16="http://schemas.microsoft.com/office/drawing/2014/main" xmlns="" id="{6B2A1D0B-2168-BCEF-DA5D-FBF4BCDD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7B0E7-4786-4276-927C-63C73228617F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D4C8E0B3-798D-5F37-70D8-FAE11CDE2CE9}"/>
              </a:ext>
            </a:extLst>
          </p:cNvPr>
          <p:cNvSpPr txBox="1"/>
          <p:nvPr/>
        </p:nvSpPr>
        <p:spPr>
          <a:xfrm>
            <a:off x="27133" y="6488668"/>
            <a:ext cx="194421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b="0" i="0" dirty="0">
                <a:effectLst/>
                <a:latin typeface="arial" panose="020B0604020202020204" pitchFamily="34" charset="0"/>
                <a:hlinkClick r:id="rId3" tooltip="LIGO-G2302098-v9"/>
              </a:rPr>
              <a:t>LIGO-G2302098</a:t>
            </a:r>
            <a:endParaRPr lang="ja-JP" alt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6E17E765-A94F-5EBC-39F7-8C11014FFF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29B8CF50-4F25-5DF5-1786-69153DE292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xmlns="" id="{93342A7F-B753-40CF-A0BE-5A0A7296A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88" y="66675"/>
            <a:ext cx="8963025" cy="58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>
            <a:extLst>
              <a:ext uri="{FF2B5EF4-FFF2-40B4-BE49-F238E27FC236}">
                <a16:creationId xmlns:a16="http://schemas.microsoft.com/office/drawing/2014/main" xmlns="" id="{4D6EFD08-2B35-8846-5061-24FB572F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03238"/>
          </a:xfrm>
        </p:spPr>
        <p:txBody>
          <a:bodyPr/>
          <a:lstStyle/>
          <a:p>
            <a:pPr>
              <a:defRPr/>
            </a:pPr>
            <a:r>
              <a:rPr lang="en-US" altLang="ja-JP" sz="2400" dirty="0"/>
              <a:t>~90 orders of magnitude in mass</a:t>
            </a:r>
          </a:p>
          <a:p>
            <a:pPr>
              <a:defRPr/>
            </a:pPr>
            <a:r>
              <a:rPr lang="en-US" altLang="ja-JP" sz="2400" dirty="0"/>
              <a:t>Searches focused on </a:t>
            </a:r>
            <a:r>
              <a:rPr lang="en-US" altLang="ja-JP" sz="2400" dirty="0">
                <a:solidFill>
                  <a:srgbClr val="FF0000"/>
                </a:solidFill>
              </a:rPr>
              <a:t>WIMPs</a:t>
            </a:r>
            <a:r>
              <a:rPr lang="en-US" altLang="ja-JP" sz="2400" dirty="0"/>
              <a:t>, but not detected yet</a:t>
            </a:r>
          </a:p>
          <a:p>
            <a:pPr>
              <a:defRPr/>
            </a:pPr>
            <a:r>
              <a:rPr lang="en-US" altLang="ja-JP" sz="2400" dirty="0"/>
              <a:t>Motivates </a:t>
            </a:r>
            <a:r>
              <a:rPr lang="en-US" altLang="ja-JP" sz="2400" dirty="0">
                <a:solidFill>
                  <a:srgbClr val="FF0000"/>
                </a:solidFill>
              </a:rPr>
              <a:t>new searches for other candidates</a:t>
            </a:r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ja-JP" sz="24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26AC90E-0D80-4C5D-7F3D-558BAADD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 Dark Matter Models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FB0194DE-38D3-4004-1897-94CACE1C0CDD}"/>
              </a:ext>
            </a:extLst>
          </p:cNvPr>
          <p:cNvCxnSpPr/>
          <p:nvPr/>
        </p:nvCxnSpPr>
        <p:spPr>
          <a:xfrm>
            <a:off x="250825" y="3429000"/>
            <a:ext cx="871378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xmlns="" id="{17CE897B-6A9F-1A81-B681-2C634231B061}"/>
              </a:ext>
            </a:extLst>
          </p:cNvPr>
          <p:cNvCxnSpPr/>
          <p:nvPr/>
        </p:nvCxnSpPr>
        <p:spPr>
          <a:xfrm flipV="1">
            <a:off x="971550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xmlns="" id="{0C7A6137-9FC2-C097-D09E-4720E7CF53F6}"/>
              </a:ext>
            </a:extLst>
          </p:cNvPr>
          <p:cNvCxnSpPr/>
          <p:nvPr/>
        </p:nvCxnSpPr>
        <p:spPr>
          <a:xfrm flipV="1">
            <a:off x="17637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xmlns="" id="{E1D8F263-68B7-7DAD-73E1-8C848722FC9A}"/>
              </a:ext>
            </a:extLst>
          </p:cNvPr>
          <p:cNvCxnSpPr/>
          <p:nvPr/>
        </p:nvCxnSpPr>
        <p:spPr>
          <a:xfrm flipV="1">
            <a:off x="2555875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>
            <a:extLst>
              <a:ext uri="{FF2B5EF4-FFF2-40B4-BE49-F238E27FC236}">
                <a16:creationId xmlns:a16="http://schemas.microsoft.com/office/drawing/2014/main" xmlns="" id="{C3B82245-D4B4-76F7-3B8D-92174AC0AB4F}"/>
              </a:ext>
            </a:extLst>
          </p:cNvPr>
          <p:cNvSpPr/>
          <p:nvPr/>
        </p:nvSpPr>
        <p:spPr>
          <a:xfrm>
            <a:off x="827088" y="3500438"/>
            <a:ext cx="1873250" cy="57626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Ultralight 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xmlns="" id="{6D88CFE2-485A-20CF-2A23-EBF34BC8C6AD}"/>
              </a:ext>
            </a:extLst>
          </p:cNvPr>
          <p:cNvCxnSpPr/>
          <p:nvPr/>
        </p:nvCxnSpPr>
        <p:spPr>
          <a:xfrm flipV="1">
            <a:off x="334803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xmlns="" id="{83F7B1B5-CEF8-CBF6-BF40-4811CE8E72F5}"/>
              </a:ext>
            </a:extLst>
          </p:cNvPr>
          <p:cNvCxnSpPr/>
          <p:nvPr/>
        </p:nvCxnSpPr>
        <p:spPr>
          <a:xfrm flipV="1">
            <a:off x="41386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xmlns="" id="{F2E17712-62B0-C648-0BE6-5F52F6E3D6B4}"/>
              </a:ext>
            </a:extLst>
          </p:cNvPr>
          <p:cNvCxnSpPr/>
          <p:nvPr/>
        </p:nvCxnSpPr>
        <p:spPr>
          <a:xfrm flipV="1">
            <a:off x="493236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xmlns="" id="{976D376A-8ED0-4C4E-3981-A8A468586D80}"/>
              </a:ext>
            </a:extLst>
          </p:cNvPr>
          <p:cNvCxnSpPr/>
          <p:nvPr/>
        </p:nvCxnSpPr>
        <p:spPr>
          <a:xfrm flipV="1">
            <a:off x="572293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xmlns="" id="{7DE613BF-E612-4DFC-C197-04577D0E3ACD}"/>
              </a:ext>
            </a:extLst>
          </p:cNvPr>
          <p:cNvCxnSpPr/>
          <p:nvPr/>
        </p:nvCxnSpPr>
        <p:spPr>
          <a:xfrm flipV="1">
            <a:off x="6516688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xmlns="" id="{030B78C4-3F3E-84DB-6811-15E3DF0F1085}"/>
              </a:ext>
            </a:extLst>
          </p:cNvPr>
          <p:cNvCxnSpPr/>
          <p:nvPr/>
        </p:nvCxnSpPr>
        <p:spPr>
          <a:xfrm flipV="1">
            <a:off x="730726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xmlns="" id="{1DFEB6C0-090D-8802-3885-B479BA7CF4B0}"/>
              </a:ext>
            </a:extLst>
          </p:cNvPr>
          <p:cNvCxnSpPr/>
          <p:nvPr/>
        </p:nvCxnSpPr>
        <p:spPr>
          <a:xfrm flipV="1">
            <a:off x="8101013" y="3284538"/>
            <a:ext cx="0" cy="14446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4A00FA46-BDB6-5008-0494-549B9DC1E8AC}"/>
              </a:ext>
            </a:extLst>
          </p:cNvPr>
          <p:cNvSpPr/>
          <p:nvPr/>
        </p:nvSpPr>
        <p:spPr>
          <a:xfrm rot="5400000">
            <a:off x="665162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-30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CF9FC0F3-4A15-B7D9-6191-6B7256B9C731}"/>
              </a:ext>
            </a:extLst>
          </p:cNvPr>
          <p:cNvSpPr/>
          <p:nvPr/>
        </p:nvSpPr>
        <p:spPr>
          <a:xfrm rot="5400000">
            <a:off x="1456531" y="2832894"/>
            <a:ext cx="612775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-20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E5966116-B918-D192-5934-FA6DF9C07320}"/>
              </a:ext>
            </a:extLst>
          </p:cNvPr>
          <p:cNvSpPr/>
          <p:nvPr/>
        </p:nvSpPr>
        <p:spPr>
          <a:xfrm rot="5400000">
            <a:off x="2249487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-10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0733B465-C57B-08F4-3EC4-0BB7D19076B7}"/>
              </a:ext>
            </a:extLst>
          </p:cNvPr>
          <p:cNvSpPr/>
          <p:nvPr/>
        </p:nvSpPr>
        <p:spPr>
          <a:xfrm rot="5400000">
            <a:off x="304165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0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D0C60E0C-3D3F-A954-69D3-6E0B7F7C38D2}"/>
              </a:ext>
            </a:extLst>
          </p:cNvPr>
          <p:cNvSpPr/>
          <p:nvPr/>
        </p:nvSpPr>
        <p:spPr>
          <a:xfrm rot="5400000">
            <a:off x="383222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A1A2BA11-56D7-B8B3-DECA-583154A8D3F0}"/>
              </a:ext>
            </a:extLst>
          </p:cNvPr>
          <p:cNvSpPr/>
          <p:nvPr/>
        </p:nvSpPr>
        <p:spPr>
          <a:xfrm rot="5400000">
            <a:off x="462597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20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xmlns="" id="{5D7C7FAA-3B70-3EA7-BB59-D7E4ED7F1172}"/>
              </a:ext>
            </a:extLst>
          </p:cNvPr>
          <p:cNvSpPr/>
          <p:nvPr/>
        </p:nvSpPr>
        <p:spPr>
          <a:xfrm rot="5400000">
            <a:off x="541655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30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64B648F2-E55C-68B5-79C5-C28E7981F2D3}"/>
              </a:ext>
            </a:extLst>
          </p:cNvPr>
          <p:cNvSpPr/>
          <p:nvPr/>
        </p:nvSpPr>
        <p:spPr>
          <a:xfrm rot="5400000">
            <a:off x="6210300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40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71999ECD-980A-70D7-30D5-C49E0B497356}"/>
              </a:ext>
            </a:extLst>
          </p:cNvPr>
          <p:cNvSpPr/>
          <p:nvPr/>
        </p:nvSpPr>
        <p:spPr>
          <a:xfrm rot="5400000">
            <a:off x="700087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50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xmlns="" id="{A70BF658-B2D5-10E0-F29A-784966A478AE}"/>
              </a:ext>
            </a:extLst>
          </p:cNvPr>
          <p:cNvSpPr/>
          <p:nvPr/>
        </p:nvSpPr>
        <p:spPr>
          <a:xfrm rot="5400000">
            <a:off x="7794625" y="2833688"/>
            <a:ext cx="61277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10</a:t>
            </a:r>
            <a:r>
              <a:rPr lang="en-US" altLang="ja-JP" baseline="30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60</a:t>
            </a:r>
          </a:p>
        </p:txBody>
      </p:sp>
      <p:sp>
        <p:nvSpPr>
          <p:cNvPr id="33" name="角丸四角形 32">
            <a:extLst>
              <a:ext uri="{FF2B5EF4-FFF2-40B4-BE49-F238E27FC236}">
                <a16:creationId xmlns:a16="http://schemas.microsoft.com/office/drawing/2014/main" xmlns="" id="{6749BC9C-7F1E-9648-31AB-16A945E464CE}"/>
              </a:ext>
            </a:extLst>
          </p:cNvPr>
          <p:cNvSpPr/>
          <p:nvPr/>
        </p:nvSpPr>
        <p:spPr>
          <a:xfrm>
            <a:off x="2700338" y="3500438"/>
            <a:ext cx="719137" cy="576262"/>
          </a:xfrm>
          <a:prstGeom prst="roundRect">
            <a:avLst/>
          </a:prstGeom>
          <a:solidFill>
            <a:schemeClr val="accent6">
              <a:lumMod val="75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Light 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xmlns="" id="{8EB2ABE9-0242-732A-CD56-3A7BE7229CA2}"/>
              </a:ext>
            </a:extLst>
          </p:cNvPr>
          <p:cNvSpPr/>
          <p:nvPr/>
        </p:nvSpPr>
        <p:spPr>
          <a:xfrm rot="5400000">
            <a:off x="3239294" y="3680619"/>
            <a:ext cx="576262" cy="2159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1000" dirty="0">
                <a:solidFill>
                  <a:schemeClr val="bg1"/>
                </a:solidFill>
              </a:rPr>
              <a:t>WIMP</a:t>
            </a:r>
          </a:p>
        </p:txBody>
      </p:sp>
      <p:sp>
        <p:nvSpPr>
          <p:cNvPr id="35" name="角丸四角形 34">
            <a:extLst>
              <a:ext uri="{FF2B5EF4-FFF2-40B4-BE49-F238E27FC236}">
                <a16:creationId xmlns:a16="http://schemas.microsoft.com/office/drawing/2014/main" xmlns="" id="{DF5043AA-E735-D32F-38C0-08F420D06D54}"/>
              </a:ext>
            </a:extLst>
          </p:cNvPr>
          <p:cNvSpPr/>
          <p:nvPr/>
        </p:nvSpPr>
        <p:spPr>
          <a:xfrm>
            <a:off x="3635375" y="3500438"/>
            <a:ext cx="1152525" cy="576262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Heavy</a:t>
            </a:r>
          </a:p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DM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xmlns="" id="{4AA8E613-A062-BBE4-BF1C-12E79ED07DC9}"/>
              </a:ext>
            </a:extLst>
          </p:cNvPr>
          <p:cNvSpPr/>
          <p:nvPr/>
        </p:nvSpPr>
        <p:spPr>
          <a:xfrm>
            <a:off x="4787900" y="3500438"/>
            <a:ext cx="3313113" cy="576262"/>
          </a:xfrm>
          <a:prstGeom prst="roundRect">
            <a:avLst/>
          </a:prstGeom>
          <a:solidFill>
            <a:srgbClr val="0000FF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Composite DM &amp;</a:t>
            </a:r>
          </a:p>
          <a:p>
            <a:pPr algn="ctr">
              <a:defRPr/>
            </a:pPr>
            <a:r>
              <a:rPr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Primordial BHs etc.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xmlns="" id="{0DC12EB1-257B-7E97-B0D8-BB9DD7ABA85F}"/>
              </a:ext>
            </a:extLst>
          </p:cNvPr>
          <p:cNvSpPr/>
          <p:nvPr/>
        </p:nvSpPr>
        <p:spPr>
          <a:xfrm>
            <a:off x="3132138" y="2349500"/>
            <a:ext cx="2879725" cy="36036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Dark Matter Mass (GeV)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xmlns="" id="{A840CDD9-4413-955E-0D40-0B1799A079BB}"/>
              </a:ext>
            </a:extLst>
          </p:cNvPr>
          <p:cNvSpPr/>
          <p:nvPr/>
        </p:nvSpPr>
        <p:spPr>
          <a:xfrm>
            <a:off x="0" y="3644900"/>
            <a:ext cx="792163" cy="6111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DM de Broglie wavelength exceeds DM halo size of the smallest dwarf galaxies </a:t>
            </a:r>
          </a:p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(~ kpc)</a:t>
            </a:r>
          </a:p>
        </p:txBody>
      </p:sp>
      <p:sp>
        <p:nvSpPr>
          <p:cNvPr id="4" name="右矢印 3">
            <a:extLst>
              <a:ext uri="{FF2B5EF4-FFF2-40B4-BE49-F238E27FC236}">
                <a16:creationId xmlns:a16="http://schemas.microsoft.com/office/drawing/2014/main" xmlns="" id="{336C0F95-0564-906B-1ADC-B987A7BC9F78}"/>
              </a:ext>
            </a:extLst>
          </p:cNvPr>
          <p:cNvSpPr/>
          <p:nvPr/>
        </p:nvSpPr>
        <p:spPr>
          <a:xfrm rot="10800000">
            <a:off x="250825" y="2924175"/>
            <a:ext cx="576263" cy="36036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1" name="右矢印 40">
            <a:extLst>
              <a:ext uri="{FF2B5EF4-FFF2-40B4-BE49-F238E27FC236}">
                <a16:creationId xmlns:a16="http://schemas.microsoft.com/office/drawing/2014/main" xmlns="" id="{F03A547D-6217-07E4-5FAD-394CA5C8C3D0}"/>
              </a:ext>
            </a:extLst>
          </p:cNvPr>
          <p:cNvSpPr/>
          <p:nvPr/>
        </p:nvSpPr>
        <p:spPr>
          <a:xfrm>
            <a:off x="8316913" y="2852738"/>
            <a:ext cx="576262" cy="36036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xmlns="" id="{995C6000-5E1A-3802-5325-A242BC28BF48}"/>
              </a:ext>
            </a:extLst>
          </p:cNvPr>
          <p:cNvSpPr/>
          <p:nvPr/>
        </p:nvSpPr>
        <p:spPr>
          <a:xfrm>
            <a:off x="8102600" y="3573463"/>
            <a:ext cx="1063625" cy="5111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Excluded from gravitational microlensing and CMB observations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xmlns="" id="{5ED125F6-F84F-AF43-28E0-EA23B424B339}"/>
              </a:ext>
            </a:extLst>
          </p:cNvPr>
          <p:cNvCxnSpPr/>
          <p:nvPr/>
        </p:nvCxnSpPr>
        <p:spPr>
          <a:xfrm flipV="1">
            <a:off x="4787900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xmlns="" id="{95FE7D77-DE46-A167-5449-22C1166D7E91}"/>
              </a:ext>
            </a:extLst>
          </p:cNvPr>
          <p:cNvSpPr/>
          <p:nvPr/>
        </p:nvSpPr>
        <p:spPr>
          <a:xfrm>
            <a:off x="4500563" y="4365625"/>
            <a:ext cx="1439862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Planck mass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(1.2e19 GeV)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xmlns="" id="{BCD67AA7-C570-0AD0-3859-DFA090DD6F5D}"/>
              </a:ext>
            </a:extLst>
          </p:cNvPr>
          <p:cNvCxnSpPr/>
          <p:nvPr/>
        </p:nvCxnSpPr>
        <p:spPr>
          <a:xfrm flipV="1">
            <a:off x="7812088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xmlns="" id="{3296B3DE-0A13-1E81-2F71-7FD4DDE7295F}"/>
              </a:ext>
            </a:extLst>
          </p:cNvPr>
          <p:cNvSpPr/>
          <p:nvPr/>
        </p:nvSpPr>
        <p:spPr>
          <a:xfrm>
            <a:off x="7092950" y="4365625"/>
            <a:ext cx="1439863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Solar mass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(1.1e57 GeV)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xmlns="" id="{55B614D9-79D3-A003-759A-DA2523617816}"/>
              </a:ext>
            </a:extLst>
          </p:cNvPr>
          <p:cNvCxnSpPr/>
          <p:nvPr/>
        </p:nvCxnSpPr>
        <p:spPr>
          <a:xfrm flipV="1">
            <a:off x="3635375" y="4149725"/>
            <a:ext cx="0" cy="2159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xmlns="" id="{FA7E3DDF-30E3-FF6F-BF4A-50BBF6E98C07}"/>
              </a:ext>
            </a:extLst>
          </p:cNvPr>
          <p:cNvSpPr/>
          <p:nvPr/>
        </p:nvSpPr>
        <p:spPr>
          <a:xfrm>
            <a:off x="3203575" y="4365625"/>
            <a:ext cx="1439863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Higgs boson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(125 GeV)</a:t>
            </a: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xmlns="" id="{0D4FBCBE-8A21-479E-B2F6-3025BC11E54B}"/>
              </a:ext>
            </a:extLst>
          </p:cNvPr>
          <p:cNvCxnSpPr/>
          <p:nvPr/>
        </p:nvCxnSpPr>
        <p:spPr>
          <a:xfrm flipH="1">
            <a:off x="1619250" y="4292600"/>
            <a:ext cx="79216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xmlns="" id="{C8139F05-0B37-6483-C0FF-75F84F43CC08}"/>
              </a:ext>
            </a:extLst>
          </p:cNvPr>
          <p:cNvSpPr/>
          <p:nvPr/>
        </p:nvSpPr>
        <p:spPr>
          <a:xfrm>
            <a:off x="1476375" y="4365625"/>
            <a:ext cx="1079500" cy="2159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QCD </a:t>
            </a:r>
            <a:r>
              <a:rPr lang="en-US" altLang="ja-JP" sz="1600" dirty="0" err="1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axion</a:t>
            </a:r>
            <a:endParaRPr lang="en-US" altLang="ja-JP" sz="1600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xmlns="" id="{EA8BB74B-387B-E3C1-EECE-52063FC886AC}"/>
              </a:ext>
            </a:extLst>
          </p:cNvPr>
          <p:cNvSpPr/>
          <p:nvPr/>
        </p:nvSpPr>
        <p:spPr>
          <a:xfrm>
            <a:off x="6372225" y="4149725"/>
            <a:ext cx="863600" cy="2873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Q-ball</a:t>
            </a:r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xmlns="" id="{34DE75AF-AE46-3C13-CAFA-58E0125D0CB6}"/>
              </a:ext>
            </a:extLst>
          </p:cNvPr>
          <p:cNvCxnSpPr/>
          <p:nvPr/>
        </p:nvCxnSpPr>
        <p:spPr>
          <a:xfrm flipH="1">
            <a:off x="1331913" y="4724400"/>
            <a:ext cx="43180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xmlns="" id="{8C283B46-E2DF-FC3B-E59B-42FD474F5763}"/>
              </a:ext>
            </a:extLst>
          </p:cNvPr>
          <p:cNvSpPr/>
          <p:nvPr/>
        </p:nvSpPr>
        <p:spPr>
          <a:xfrm>
            <a:off x="468313" y="4797425"/>
            <a:ext cx="1943100" cy="503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2.4 Hz ~ 2.4 kHz</a:t>
            </a:r>
          </a:p>
          <a:p>
            <a:pPr algn="ctr" eaLnBrk="1" hangingPunct="1">
              <a:defRPr/>
            </a:pPr>
            <a:r>
              <a:rPr lang="en-US" altLang="ja-JP" sz="16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(1e-14 ~ 1e-11 eV)</a:t>
            </a: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xmlns="" id="{7BC3E005-CEEC-DD9B-C942-809DFFCE1147}"/>
              </a:ext>
            </a:extLst>
          </p:cNvPr>
          <p:cNvSpPr/>
          <p:nvPr/>
        </p:nvSpPr>
        <p:spPr>
          <a:xfrm>
            <a:off x="395288" y="5373688"/>
            <a:ext cx="1944687" cy="5048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Laser</a:t>
            </a:r>
          </a:p>
          <a:p>
            <a:pPr algn="ctr" eaLnBrk="1" hangingPunct="1">
              <a:defRPr/>
            </a:pPr>
            <a:r>
              <a:rPr lang="en-US" altLang="ja-JP" sz="2400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Interferometry</a:t>
            </a:r>
          </a:p>
        </p:txBody>
      </p:sp>
      <p:sp>
        <p:nvSpPr>
          <p:cNvPr id="9263" name="スライド番号プレースホルダ 3">
            <a:extLst>
              <a:ext uri="{FF2B5EF4-FFF2-40B4-BE49-F238E27FC236}">
                <a16:creationId xmlns:a16="http://schemas.microsoft.com/office/drawing/2014/main" xmlns="" id="{B3697643-1F94-C8E5-6B91-A5E3C4E5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C83F07-C7F3-4F48-AA4E-0679CF5D7C42}" type="slidenum">
              <a:rPr lang="ja-JP" altLang="en-US" sz="2000" smtClean="0">
                <a:solidFill>
                  <a:srgbClr val="404040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404040"/>
              </a:solidFill>
            </a:endParaRPr>
          </a:p>
        </p:txBody>
      </p:sp>
      <p:pic>
        <p:nvPicPr>
          <p:cNvPr id="9264" name="Picture 10" descr="https://www.nao.ac.jp/contents/research/telescope/subaru-1.jpg">
            <a:extLst>
              <a:ext uri="{FF2B5EF4-FFF2-40B4-BE49-F238E27FC236}">
                <a16:creationId xmlns:a16="http://schemas.microsoft.com/office/drawing/2014/main" xmlns="" id="{BC51D945-6037-11D8-F12B-13736A0C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13325"/>
            <a:ext cx="165735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Picture 2" descr="https://www.ipmu.jp/sites/default/files/imce/press/Fig01-xenon.jpg">
            <a:extLst>
              <a:ext uri="{FF2B5EF4-FFF2-40B4-BE49-F238E27FC236}">
                <a16:creationId xmlns:a16="http://schemas.microsoft.com/office/drawing/2014/main" xmlns="" id="{D726CE7D-17B8-9BAB-8022-A7F4554C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12954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図 65">
            <a:extLst>
              <a:ext uri="{FF2B5EF4-FFF2-40B4-BE49-F238E27FC236}">
                <a16:creationId xmlns:a16="http://schemas.microsoft.com/office/drawing/2014/main" xmlns="" id="{146880B2-93B8-DCBA-F062-6BEA00501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868863"/>
            <a:ext cx="18288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Picture 14" descr="The Planck mission has yielded the most detailed map yet of the cosmic microwave background radiation, from which crucial cosmological parameters have been recalculated. ">
            <a:extLst>
              <a:ext uri="{FF2B5EF4-FFF2-40B4-BE49-F238E27FC236}">
                <a16:creationId xmlns:a16="http://schemas.microsoft.com/office/drawing/2014/main" xmlns="" id="{AAD2E00B-F4E0-4609-12A3-CE98AD32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5013325"/>
            <a:ext cx="1468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xmlns="" id="{0C1375D9-5F68-18F2-5357-53D46DF9213D}"/>
              </a:ext>
            </a:extLst>
          </p:cNvPr>
          <p:cNvSpPr/>
          <p:nvPr/>
        </p:nvSpPr>
        <p:spPr>
          <a:xfrm>
            <a:off x="3851275" y="6092825"/>
            <a:ext cx="1944688" cy="2889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LHC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xmlns="" id="{CEE82964-2E18-4300-A746-A60EE68063CB}"/>
              </a:ext>
            </a:extLst>
          </p:cNvPr>
          <p:cNvSpPr/>
          <p:nvPr/>
        </p:nvSpPr>
        <p:spPr>
          <a:xfrm>
            <a:off x="2339975" y="6021388"/>
            <a:ext cx="1490663" cy="71913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Underground experiments</a:t>
            </a:r>
          </a:p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(XENON etc.)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xmlns="" id="{D3216D7A-201F-350F-9966-D485B300FAFE}"/>
              </a:ext>
            </a:extLst>
          </p:cNvPr>
          <p:cNvSpPr/>
          <p:nvPr/>
        </p:nvSpPr>
        <p:spPr>
          <a:xfrm>
            <a:off x="5724525" y="6308725"/>
            <a:ext cx="1873250" cy="36036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Subaru telescope</a:t>
            </a:r>
          </a:p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etc.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xmlns="" id="{3719538E-CD7B-FFFA-174A-B60EB6680261}"/>
              </a:ext>
            </a:extLst>
          </p:cNvPr>
          <p:cNvSpPr/>
          <p:nvPr/>
        </p:nvSpPr>
        <p:spPr>
          <a:xfrm>
            <a:off x="7667625" y="5734050"/>
            <a:ext cx="1476375" cy="7905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hangingPunct="1"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Cosmic microwave background</a:t>
            </a:r>
          </a:p>
        </p:txBody>
      </p:sp>
      <p:pic>
        <p:nvPicPr>
          <p:cNvPr id="9272" name="図 3">
            <a:extLst>
              <a:ext uri="{FF2B5EF4-FFF2-40B4-BE49-F238E27FC236}">
                <a16:creationId xmlns:a16="http://schemas.microsoft.com/office/drawing/2014/main" xmlns="" id="{7E800152-747C-D36D-207E-B3A9DDC37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29325"/>
            <a:ext cx="14747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W150914 - The First Direct Detection of Gravitational Waves">
            <a:extLst>
              <a:ext uri="{FF2B5EF4-FFF2-40B4-BE49-F238E27FC236}">
                <a16:creationId xmlns:a16="http://schemas.microsoft.com/office/drawing/2014/main" xmlns="" id="{4566EEC5-5EBA-08C6-2BD3-EE864EC4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16288"/>
            <a:ext cx="28432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29CA8CA-807C-982E-0F5C-48F4E605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Ultralight DM with Interferometers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4" name="コンテンツ プレースホルダ 2">
            <a:extLst>
              <a:ext uri="{FF2B5EF4-FFF2-40B4-BE49-F238E27FC236}">
                <a16:creationId xmlns:a16="http://schemas.microsoft.com/office/drawing/2014/main" xmlns="" id="{D871B39B-4BFC-761B-DD03-6E037B995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3276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sz="2800"/>
              <a:t>Bosonic ultralight field (&lt;~1 eV) are well-motivated from cosmology</a:t>
            </a:r>
          </a:p>
          <a:p>
            <a:pPr>
              <a:buClr>
                <a:schemeClr val="tx1"/>
              </a:buClr>
            </a:pPr>
            <a:r>
              <a:rPr lang="en-US" altLang="ja-JP" sz="2800"/>
              <a:t>Behaves as</a:t>
            </a:r>
            <a:r>
              <a:rPr lang="en-US" altLang="ja-JP" sz="2800">
                <a:solidFill>
                  <a:srgbClr val="FF0000"/>
                </a:solidFill>
              </a:rPr>
              <a:t/>
            </a:r>
            <a:br>
              <a:rPr lang="en-US" altLang="ja-JP" sz="2800">
                <a:solidFill>
                  <a:srgbClr val="FF0000"/>
                </a:solidFill>
              </a:rPr>
            </a:br>
            <a:r>
              <a:rPr lang="en-US" altLang="ja-JP" sz="2800">
                <a:solidFill>
                  <a:srgbClr val="FF0000"/>
                </a:solidFill>
              </a:rPr>
              <a:t>classical waves</a:t>
            </a:r>
            <a:endParaRPr lang="en-US" altLang="ja-JP" sz="2800"/>
          </a:p>
          <a:p>
            <a:pPr>
              <a:buClr>
                <a:schemeClr val="tx1"/>
              </a:buClr>
            </a:pPr>
            <a:r>
              <a:rPr lang="en-US" altLang="ja-JP" sz="2800">
                <a:solidFill>
                  <a:srgbClr val="FF0000"/>
                </a:solidFill>
              </a:rPr>
              <a:t>Laser interferometers</a:t>
            </a:r>
            <a:r>
              <a:rPr lang="en-US" altLang="ja-JP" sz="2800"/>
              <a:t> are sensitive to such oscillating changes</a:t>
            </a:r>
          </a:p>
          <a:p>
            <a:pPr>
              <a:buClr>
                <a:schemeClr val="tx1"/>
              </a:buClr>
            </a:pPr>
            <a:endParaRPr lang="en-US" altLang="ja-JP" sz="2800"/>
          </a:p>
        </p:txBody>
      </p:sp>
      <p:sp>
        <p:nvSpPr>
          <p:cNvPr id="10245" name="スライド番号プレースホルダ 3">
            <a:extLst>
              <a:ext uri="{FF2B5EF4-FFF2-40B4-BE49-F238E27FC236}">
                <a16:creationId xmlns:a16="http://schemas.microsoft.com/office/drawing/2014/main" xmlns="" id="{D71400ED-BF9B-4520-896C-7C3AC4ED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C2E7C0-6820-4311-B4C7-1049C3332C58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ja-JP" altLang="en-US" sz="2800">
              <a:solidFill>
                <a:srgbClr val="898989"/>
              </a:solidFill>
            </a:endParaRPr>
          </a:p>
        </p:txBody>
      </p:sp>
      <p:pic>
        <p:nvPicPr>
          <p:cNvPr id="10246" name="図 3" descr="%pptTeX&#10;\begin{document}&#10;\begin{align*}&#10; f = 242~{\rm Hz} \left( \frac{ m_{\rm DM} }{10^{-12}~{\rm eV}} \right)&#10;\end{align*}&#10;\end{document}">
            <a:extLst>
              <a:ext uri="{FF2B5EF4-FFF2-40B4-BE49-F238E27FC236}">
                <a16:creationId xmlns:a16="http://schemas.microsoft.com/office/drawing/2014/main" xmlns="" id="{24C33CCD-9301-A96B-CDC3-189D75D0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16113"/>
            <a:ext cx="39735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3" descr="interference_.gif">
            <a:extLst>
              <a:ext uri="{FF2B5EF4-FFF2-40B4-BE49-F238E27FC236}">
                <a16:creationId xmlns:a16="http://schemas.microsoft.com/office/drawing/2014/main" xmlns="" id="{B23E7EF4-AF37-B8E9-A506-F9A0C87CBD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03348" y="3789039"/>
            <a:ext cx="4026416" cy="30747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C95A388E-2277-A708-2AC7-59710F1C7155}"/>
              </a:ext>
            </a:extLst>
          </p:cNvPr>
          <p:cNvSpPr txBox="1"/>
          <p:nvPr/>
        </p:nvSpPr>
        <p:spPr>
          <a:xfrm>
            <a:off x="6300788" y="3284538"/>
            <a:ext cx="2484437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00" dirty="0">
                <a:solidFill>
                  <a:schemeClr val="bg1"/>
                </a:solidFill>
                <a:latin typeface="+mj-lt"/>
              </a:rPr>
              <a:t>Caltech/MIT/LIGO Lab.</a:t>
            </a:r>
            <a:endParaRPr lang="ja-JP" altLang="en-US" sz="1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図 2">
            <a:extLst>
              <a:ext uri="{FF2B5EF4-FFF2-40B4-BE49-F238E27FC236}">
                <a16:creationId xmlns:a16="http://schemas.microsoft.com/office/drawing/2014/main" xmlns="" id="{C0D71AFD-88BD-EF71-0DAB-C89156F0C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57300"/>
            <a:ext cx="67151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7E7283F-FBC8-78E6-09F4-CD95592FD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8" name="コンテンツ プレースホルダ 2">
            <a:extLst>
              <a:ext uri="{FF2B5EF4-FFF2-40B4-BE49-F238E27FC236}">
                <a16:creationId xmlns:a16="http://schemas.microsoft.com/office/drawing/2014/main" xmlns="" id="{69712CA4-3CD3-198A-2E6A-F499D4723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647700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1269" name="正方形/長方形 12">
            <a:extLst>
              <a:ext uri="{FF2B5EF4-FFF2-40B4-BE49-F238E27FC236}">
                <a16:creationId xmlns:a16="http://schemas.microsoft.com/office/drawing/2014/main" xmlns="" id="{195C89D1-B9CF-29F5-4EC7-F2800D8B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1270" name="正方形/長方形 16">
            <a:extLst>
              <a:ext uri="{FF2B5EF4-FFF2-40B4-BE49-F238E27FC236}">
                <a16:creationId xmlns:a16="http://schemas.microsoft.com/office/drawing/2014/main" xmlns="" id="{43D3C811-8217-7555-9D0E-731199799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1271" name="正方形/長方形 18">
            <a:extLst>
              <a:ext uri="{FF2B5EF4-FFF2-40B4-BE49-F238E27FC236}">
                <a16:creationId xmlns:a16="http://schemas.microsoft.com/office/drawing/2014/main" xmlns="" id="{4175C09B-1027-BE4A-7AAD-3D395F620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1272" name="正方形/長方形 13">
            <a:extLst>
              <a:ext uri="{FF2B5EF4-FFF2-40B4-BE49-F238E27FC236}">
                <a16:creationId xmlns:a16="http://schemas.microsoft.com/office/drawing/2014/main" xmlns="" id="{303DD2A0-07F0-ECCA-A868-986766026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1273" name="正方形/長方形 17">
            <a:extLst>
              <a:ext uri="{FF2B5EF4-FFF2-40B4-BE49-F238E27FC236}">
                <a16:creationId xmlns:a16="http://schemas.microsoft.com/office/drawing/2014/main" xmlns="" id="{4A8384F8-F1CE-82A8-B293-716395F1D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1274" name="正方形/長方形 16">
            <a:extLst>
              <a:ext uri="{FF2B5EF4-FFF2-40B4-BE49-F238E27FC236}">
                <a16:creationId xmlns:a16="http://schemas.microsoft.com/office/drawing/2014/main" xmlns="" id="{9D7982AF-00D0-5A9D-BC62-62FF0F5E7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916832"/>
            <a:ext cx="266429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Michelson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interferometer</a:t>
            </a:r>
          </a:p>
        </p:txBody>
      </p:sp>
      <p:sp>
        <p:nvSpPr>
          <p:cNvPr id="11275" name="スライド番号プレースホルダ 3">
            <a:extLst>
              <a:ext uri="{FF2B5EF4-FFF2-40B4-BE49-F238E27FC236}">
                <a16:creationId xmlns:a16="http://schemas.microsoft.com/office/drawing/2014/main" xmlns="" id="{E2038B5E-197C-E56D-599D-072BB81D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E1DF28-5648-4035-9E04-5C9E7C5D374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3" descr="interference_.gif">
            <a:extLst>
              <a:ext uri="{FF2B5EF4-FFF2-40B4-BE49-F238E27FC236}">
                <a16:creationId xmlns:a16="http://schemas.microsoft.com/office/drawing/2014/main" xmlns="" id="{F9F4FC5B-C313-D66B-895E-C81774AC48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28" y="1255059"/>
            <a:ext cx="6712972" cy="51262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正方形/長方形 19">
            <a:extLst>
              <a:ext uri="{FF2B5EF4-FFF2-40B4-BE49-F238E27FC236}">
                <a16:creationId xmlns:a16="http://schemas.microsoft.com/office/drawing/2014/main" xmlns="" id="{13AA0590-F5D1-FEF4-FCA1-B565C213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5589588"/>
            <a:ext cx="1692275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Fringe change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C7911FD-A15C-A477-48D1-EC9B6F5F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Interferometry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コンテンツ プレースホルダ 2">
            <a:extLst>
              <a:ext uri="{FF2B5EF4-FFF2-40B4-BE49-F238E27FC236}">
                <a16:creationId xmlns:a16="http://schemas.microsoft.com/office/drawing/2014/main" xmlns="" id="{24B12D8E-162C-0113-E540-2719EE0B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576263"/>
          </a:xfrm>
        </p:spPr>
        <p:txBody>
          <a:bodyPr/>
          <a:lstStyle/>
          <a:p>
            <a:r>
              <a:rPr lang="en-US" altLang="ja-JP" sz="2800"/>
              <a:t>measures </a:t>
            </a:r>
            <a:r>
              <a:rPr lang="en-US" altLang="ja-JP" sz="2800">
                <a:solidFill>
                  <a:srgbClr val="FF0000"/>
                </a:solidFill>
              </a:rPr>
              <a:t>differential</a:t>
            </a:r>
            <a:r>
              <a:rPr lang="en-US" altLang="ja-JP" sz="2800"/>
              <a:t> arm length change</a:t>
            </a:r>
          </a:p>
        </p:txBody>
      </p:sp>
      <p:sp>
        <p:nvSpPr>
          <p:cNvPr id="13318" name="正方形/長方形 17">
            <a:extLst>
              <a:ext uri="{FF2B5EF4-FFF2-40B4-BE49-F238E27FC236}">
                <a16:creationId xmlns:a16="http://schemas.microsoft.com/office/drawing/2014/main" xmlns="" id="{28599441-B334-0C6C-8C45-D6A57CF48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092825"/>
            <a:ext cx="20875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Photodiode</a:t>
            </a:r>
          </a:p>
        </p:txBody>
      </p:sp>
      <p:sp>
        <p:nvSpPr>
          <p:cNvPr id="13319" name="正方形/長方形 18">
            <a:extLst>
              <a:ext uri="{FF2B5EF4-FFF2-40B4-BE49-F238E27FC236}">
                <a16:creationId xmlns:a16="http://schemas.microsoft.com/office/drawing/2014/main" xmlns="" id="{C355C115-33A4-70C0-EE73-37D6A8AB4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320" name="正方形/長方形 16">
            <a:extLst>
              <a:ext uri="{FF2B5EF4-FFF2-40B4-BE49-F238E27FC236}">
                <a16:creationId xmlns:a16="http://schemas.microsoft.com/office/drawing/2014/main" xmlns="" id="{1EE06268-6714-8108-BC7C-2EE07C65F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389313"/>
            <a:ext cx="20875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Laser source</a:t>
            </a:r>
          </a:p>
        </p:txBody>
      </p:sp>
      <p:sp>
        <p:nvSpPr>
          <p:cNvPr id="13321" name="正方形/長方形 13">
            <a:extLst>
              <a:ext uri="{FF2B5EF4-FFF2-40B4-BE49-F238E27FC236}">
                <a16:creationId xmlns:a16="http://schemas.microsoft.com/office/drawing/2014/main" xmlns="" id="{27D287CD-D6B5-3B59-8F43-D436DA9E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030538"/>
            <a:ext cx="129698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splitter</a:t>
            </a:r>
          </a:p>
        </p:txBody>
      </p:sp>
      <p:sp>
        <p:nvSpPr>
          <p:cNvPr id="13322" name="正方形/長方形 18">
            <a:extLst>
              <a:ext uri="{FF2B5EF4-FFF2-40B4-BE49-F238E27FC236}">
                <a16:creationId xmlns:a16="http://schemas.microsoft.com/office/drawing/2014/main" xmlns="" id="{325FA6AE-C694-6A8A-C2CB-040671A62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05488"/>
            <a:ext cx="20161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Interference</a:t>
            </a:r>
          </a:p>
        </p:txBody>
      </p:sp>
      <p:sp>
        <p:nvSpPr>
          <p:cNvPr id="13323" name="正方形/長方形 12">
            <a:extLst>
              <a:ext uri="{FF2B5EF4-FFF2-40B4-BE49-F238E27FC236}">
                <a16:creationId xmlns:a16="http://schemas.microsoft.com/office/drawing/2014/main" xmlns="" id="{7D1E2D04-D518-BD73-8F95-89013FF1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429000"/>
            <a:ext cx="287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Meiryo UI" panose="020B0604030504040204" pitchFamily="50" charset="-128"/>
                <a:ea typeface="Meiryo UI" panose="020B0604030504040204" pitchFamily="50" charset="-128"/>
              </a:rPr>
              <a:t>Movable mirror</a:t>
            </a:r>
          </a:p>
        </p:txBody>
      </p:sp>
      <p:sp>
        <p:nvSpPr>
          <p:cNvPr id="13325" name="スライド番号プレースホルダ 3">
            <a:extLst>
              <a:ext uri="{FF2B5EF4-FFF2-40B4-BE49-F238E27FC236}">
                <a16:creationId xmlns:a16="http://schemas.microsoft.com/office/drawing/2014/main" xmlns="" id="{5AF04672-4780-FA16-5370-E324192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61EF5A-D0FA-4F82-85BA-1015883AF096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3" name="正方形/長方形 16">
            <a:extLst>
              <a:ext uri="{FF2B5EF4-FFF2-40B4-BE49-F238E27FC236}">
                <a16:creationId xmlns:a16="http://schemas.microsoft.com/office/drawing/2014/main" xmlns="" id="{84A8FCF3-75BF-885F-7CBC-41EC383A9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916832"/>
            <a:ext cx="266429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Michelson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interferometer</a:t>
            </a:r>
          </a:p>
        </p:txBody>
      </p:sp>
      <p:sp>
        <p:nvSpPr>
          <p:cNvPr id="4" name="正方形/長方形 12">
            <a:extLst>
              <a:ext uri="{FF2B5EF4-FFF2-40B4-BE49-F238E27FC236}">
                <a16:creationId xmlns:a16="http://schemas.microsoft.com/office/drawing/2014/main" xmlns="" id="{5414D3D0-AF16-859E-5654-10BC6530B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276" y="1844824"/>
            <a:ext cx="276118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Gravitational waves</a:t>
            </a:r>
          </a:p>
        </p:txBody>
      </p:sp>
      <p:cxnSp>
        <p:nvCxnSpPr>
          <p:cNvPr id="5" name="曲線コネクタ 4">
            <a:extLst>
              <a:ext uri="{FF2B5EF4-FFF2-40B4-BE49-F238E27FC236}">
                <a16:creationId xmlns:a16="http://schemas.microsoft.com/office/drawing/2014/main" xmlns="" id="{CCA2CECE-A415-2F9C-3EFB-112E2F820D61}"/>
              </a:ext>
            </a:extLst>
          </p:cNvPr>
          <p:cNvCxnSpPr/>
          <p:nvPr/>
        </p:nvCxnSpPr>
        <p:spPr>
          <a:xfrm rot="9900000" flipV="1">
            <a:off x="5412038" y="2565549"/>
            <a:ext cx="1008063" cy="503238"/>
          </a:xfrm>
          <a:prstGeom prst="curvedConnector3">
            <a:avLst/>
          </a:prstGeom>
          <a:ln w="508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rnational (Helvetica)">
      <a:majorFont>
        <a:latin typeface="Helvetica"/>
        <a:ea typeface="HG丸ｺﾞｼｯｸM-PRO"/>
        <a:cs typeface=""/>
      </a:majorFont>
      <a:minorFont>
        <a:latin typeface="Helvetic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wrap="square" rtlCol="0">
        <a:spAutoFit/>
      </a:bodyPr>
      <a:lstStyle>
        <a:defPPr algn="ctr">
          <a:defRPr kumimoji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43781</TotalTime>
  <Words>811</Words>
  <Application>Microsoft Macintosh PowerPoint</Application>
  <PresentationFormat>Présentation à l'écran (4:3)</PresentationFormat>
  <Paragraphs>342</Paragraphs>
  <Slides>20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Office テーマ</vt:lpstr>
      <vt:lpstr>First results from  ultralight vector dark matter search with KAGRA</vt:lpstr>
      <vt:lpstr>Global Network of GW Detectors</vt:lpstr>
      <vt:lpstr>KAGRA Project</vt:lpstr>
      <vt:lpstr>LIGO-Virgo-KAGRA Observing Plan</vt:lpstr>
      <vt:lpstr>LIGO-Virgo-KAGRA O4 Run Status</vt:lpstr>
      <vt:lpstr>Various Dark Matter Models</vt:lpstr>
      <vt:lpstr>Ultralight DM with Interferometers</vt:lpstr>
      <vt:lpstr>Laser Interferometry</vt:lpstr>
      <vt:lpstr>Laser Interferometry</vt:lpstr>
      <vt:lpstr>Laser Interferometry</vt:lpstr>
      <vt:lpstr>Vector Boson</vt:lpstr>
      <vt:lpstr>Oscillating Force from Vector Field</vt:lpstr>
      <vt:lpstr>Previous Searches with LIGO/Virgo</vt:lpstr>
      <vt:lpstr>Search with GW Detectors</vt:lpstr>
      <vt:lpstr>Search with KAGRA</vt:lpstr>
      <vt:lpstr>Search with KAGRA</vt:lpstr>
      <vt:lpstr>KAGRA Vector Boson Sensitivity</vt:lpstr>
      <vt:lpstr>KAGRA 2020 Data Analysis</vt:lpstr>
      <vt:lpstr>KAGRA Data Analysis Results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Ultralight dark matter searches with laser interferometry</dc:title>
  <dc:creator>yuta</dc:creator>
  <cp:lastModifiedBy>Jacques Dumarchez</cp:lastModifiedBy>
  <cp:revision>1739</cp:revision>
  <cp:lastPrinted>2020-11-23T15:01:38Z</cp:lastPrinted>
  <dcterms:created xsi:type="dcterms:W3CDTF">2010-03-08T07:48:03Z</dcterms:created>
  <dcterms:modified xsi:type="dcterms:W3CDTF">2024-07-09T11:19:29Z</dcterms:modified>
</cp:coreProperties>
</file>