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291" r:id="rId2"/>
    <p:sldId id="2328" r:id="rId3"/>
    <p:sldId id="2329" r:id="rId4"/>
    <p:sldId id="2322" r:id="rId5"/>
    <p:sldId id="1863" r:id="rId6"/>
    <p:sldId id="2323" r:id="rId7"/>
    <p:sldId id="2321" r:id="rId8"/>
    <p:sldId id="1777" r:id="rId9"/>
    <p:sldId id="1778" r:id="rId10"/>
    <p:sldId id="1828" r:id="rId11"/>
    <p:sldId id="1855" r:id="rId12"/>
    <p:sldId id="1780" r:id="rId13"/>
    <p:sldId id="1997" r:id="rId14"/>
    <p:sldId id="2093" r:id="rId15"/>
    <p:sldId id="1906" r:id="rId16"/>
    <p:sldId id="1907" r:id="rId17"/>
    <p:sldId id="2094" r:id="rId18"/>
    <p:sldId id="2320" r:id="rId19"/>
    <p:sldId id="2287" r:id="rId20"/>
    <p:sldId id="2288" r:id="rId21"/>
    <p:sldId id="1342" r:id="rId22"/>
    <p:sldId id="2289" r:id="rId23"/>
    <p:sldId id="1891" r:id="rId24"/>
    <p:sldId id="2290" r:id="rId25"/>
    <p:sldId id="2303" r:id="rId26"/>
    <p:sldId id="2107" r:id="rId27"/>
    <p:sldId id="2027" r:id="rId28"/>
    <p:sldId id="2327" r:id="rId29"/>
    <p:sldId id="2110" r:id="rId30"/>
    <p:sldId id="2268" r:id="rId31"/>
    <p:sldId id="2269" r:id="rId32"/>
    <p:sldId id="2279" r:id="rId33"/>
    <p:sldId id="2319" r:id="rId34"/>
    <p:sldId id="2324" r:id="rId35"/>
    <p:sldId id="1976" r:id="rId36"/>
    <p:sldId id="2009" r:id="rId37"/>
    <p:sldId id="2022" r:id="rId38"/>
    <p:sldId id="1773" r:id="rId39"/>
    <p:sldId id="2325" r:id="rId40"/>
    <p:sldId id="2326" r:id="rId41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00E700"/>
    <a:srgbClr val="FF11FF"/>
    <a:srgbClr val="0432FF"/>
    <a:srgbClr val="00ED00"/>
    <a:srgbClr val="CEFFCD"/>
    <a:srgbClr val="FE790C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82"/>
    <p:restoredTop sz="96327"/>
  </p:normalViewPr>
  <p:slideViewPr>
    <p:cSldViewPr>
      <p:cViewPr varScale="1">
        <p:scale>
          <a:sx n="166" d="100"/>
          <a:sy n="166" d="100"/>
        </p:scale>
        <p:origin x="-424" y="-11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7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0B04BBD-C18F-C04B-B009-8DB19FCCAF84}" type="datetimeFigureOut">
              <a:rPr lang="ja-JP" altLang="en-US"/>
              <a:pPr/>
              <a:t>09/07/24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5133DF7-DB38-0344-8AA7-330507A08E8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4515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33DF7-DB38-0344-8AA7-330507A08E8F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197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33DF7-DB38-0344-8AA7-330507A08E8F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557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33DF7-DB38-0344-8AA7-330507A08E8F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3296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BCE799-4F2D-AD4C-9A46-19EB43D15769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3961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PhenomXPHM</a:t>
            </a:r>
            <a:endParaRPr lang="en-US" dirty="0"/>
          </a:p>
          <a:p>
            <a:r>
              <a:rPr lang="en-US" dirty="0" err="1"/>
              <a:t>f_high</a:t>
            </a:r>
            <a:r>
              <a:rPr lang="en-US" dirty="0"/>
              <a:t> = 0.018/M (</a:t>
            </a:r>
            <a:r>
              <a:rPr lang="en-US" dirty="0" err="1"/>
              <a:t>insp</a:t>
            </a:r>
            <a:r>
              <a:rPr lang="en-US" dirty="0"/>
              <a:t> -&gt; intermediate in Phenom model, below which the waveform is not calibrated with NR)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BCE799-4F2D-AD4C-9A46-19EB43D15769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146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35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88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90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3963988"/>
            <a:ext cx="2703512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3963988"/>
            <a:ext cx="2703512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19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9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23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62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12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04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33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37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06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the title text format</a:t>
            </a:r>
            <a:r>
              <a:rPr lang="ja-JP" altLang="en-US"/>
              <a:t>マスター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B8B8B"/>
                </a:solidFill>
                <a:latin typeface="Calibri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/>
              <a:t>1/2/14</a:t>
            </a: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B8B"/>
                </a:solidFill>
                <a:latin typeface="Calibri" charset="0"/>
              </a:defRPr>
            </a:lvl1pPr>
          </a:lstStyle>
          <a:p>
            <a:fld id="{589124E9-1512-B74D-A2B4-66A79F35CA3F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457200" y="1604963"/>
            <a:ext cx="82296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the outline text format</a:t>
            </a:r>
            <a:endParaRPr lang="en-US" altLang="en-US"/>
          </a:p>
          <a:p>
            <a:pPr lvl="1"/>
            <a:r>
              <a:rPr lang="en-US" altLang="ja-JP"/>
              <a:t>Second Outline Level</a:t>
            </a:r>
            <a:endParaRPr lang="en-US" altLang="en-US"/>
          </a:p>
          <a:p>
            <a:pPr lvl="2"/>
            <a:r>
              <a:rPr lang="en-US" altLang="ja-JP"/>
              <a:t>Third Outline Level</a:t>
            </a:r>
            <a:endParaRPr lang="en-US" altLang="en-US"/>
          </a:p>
          <a:p>
            <a:pPr lvl="3"/>
            <a:r>
              <a:rPr lang="en-US" altLang="ja-JP"/>
              <a:t>Fourth Outline Level</a:t>
            </a:r>
            <a:endParaRPr lang="en-US" altLang="en-US"/>
          </a:p>
          <a:p>
            <a:pPr lvl="4"/>
            <a:r>
              <a:rPr lang="en-US" altLang="ja-JP"/>
              <a:t>Fifth Outline Level</a:t>
            </a:r>
            <a:endParaRPr lang="en-US" altLang="en-US"/>
          </a:p>
          <a:p>
            <a:pPr lvl="4"/>
            <a:r>
              <a:rPr lang="en-US" altLang="ja-JP"/>
              <a:t>Sixth Outline Level</a:t>
            </a:r>
            <a:endParaRPr lang="en-US" altLang="en-US"/>
          </a:p>
          <a:p>
            <a:pPr lvl="4"/>
            <a:r>
              <a:rPr lang="en-US" altLang="ja-JP"/>
              <a:t>Seventh Outline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06" r:id="rId1"/>
    <p:sldLayoutId id="2147488307" r:id="rId2"/>
    <p:sldLayoutId id="2147488308" r:id="rId3"/>
    <p:sldLayoutId id="2147488309" r:id="rId4"/>
    <p:sldLayoutId id="2147488310" r:id="rId5"/>
    <p:sldLayoutId id="2147488311" r:id="rId6"/>
    <p:sldLayoutId id="2147488312" r:id="rId7"/>
    <p:sldLayoutId id="2147488313" r:id="rId8"/>
    <p:sldLayoutId id="2147488314" r:id="rId9"/>
    <p:sldLayoutId id="2147488315" r:id="rId10"/>
    <p:sldLayoutId id="2147488316" r:id="rId11"/>
    <p:sldLayoutId id="21474883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Relationship Id="rId3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em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9" Type="http://schemas.openxmlformats.org/officeDocument/2006/relationships/image" Target="../media/image52.emf"/><Relationship Id="rId10" Type="http://schemas.openxmlformats.org/officeDocument/2006/relationships/image" Target="../media/image56.emf"/><Relationship Id="rId11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Relationship Id="rId3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0.tiff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binary neutron star black hole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683" y="-675456"/>
            <a:ext cx="13441537" cy="75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1547664" y="188640"/>
            <a:ext cx="6192688" cy="1634629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099" name="TextShape 2"/>
          <p:cNvSpPr txBox="1">
            <a:spLocks noChangeArrowheads="1"/>
          </p:cNvSpPr>
          <p:nvPr/>
        </p:nvSpPr>
        <p:spPr bwMode="auto">
          <a:xfrm>
            <a:off x="0" y="2996952"/>
            <a:ext cx="9144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800" dirty="0">
                <a:solidFill>
                  <a:schemeClr val="bg1"/>
                </a:solidFill>
                <a:latin typeface="Times New Roman" charset="0"/>
              </a:rPr>
              <a:t>Kent Yagi </a:t>
            </a:r>
          </a:p>
        </p:txBody>
      </p:sp>
      <p:sp>
        <p:nvSpPr>
          <p:cNvPr id="4101" name="CustomShape 5"/>
          <p:cNvSpPr>
            <a:spLocks noChangeArrowheads="1"/>
          </p:cNvSpPr>
          <p:nvPr/>
        </p:nvSpPr>
        <p:spPr bwMode="auto">
          <a:xfrm>
            <a:off x="4786510" y="1563390"/>
            <a:ext cx="30972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200" dirty="0">
                <a:solidFill>
                  <a:srgbClr val="000000"/>
                </a:solidFill>
                <a:latin typeface="Century" charset="0"/>
              </a:rPr>
              <a:t>          </a:t>
            </a:r>
            <a:endParaRPr lang="en-US" altLang="ja-JP" sz="1800" dirty="0"/>
          </a:p>
        </p:txBody>
      </p:sp>
      <p:sp>
        <p:nvSpPr>
          <p:cNvPr id="4103" name="CustomShape 4"/>
          <p:cNvSpPr>
            <a:spLocks noChangeArrowheads="1"/>
          </p:cNvSpPr>
          <p:nvPr/>
        </p:nvSpPr>
        <p:spPr bwMode="auto">
          <a:xfrm>
            <a:off x="0" y="3644900"/>
            <a:ext cx="9144000" cy="6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University of Virginia</a:t>
            </a:r>
          </a:p>
          <a:p>
            <a:pPr algn="ctr" eaLnBrk="1" hangingPunct="1"/>
            <a:endParaRPr lang="en-US" altLang="ja-JP" sz="26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1" name="CustomShape 4">
            <a:extLst>
              <a:ext uri="{FF2B5EF4-FFF2-40B4-BE49-F238E27FC236}">
                <a16:creationId xmlns:a16="http://schemas.microsoft.com/office/drawing/2014/main" xmlns="" id="{21677363-CFAF-B04F-B08E-6021A340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5733256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PASCOS 2024, </a:t>
            </a:r>
            <a:r>
              <a:rPr lang="en-US" altLang="ja-JP" sz="2600" dirty="0" err="1">
                <a:solidFill>
                  <a:schemeClr val="bg1"/>
                </a:solidFill>
                <a:latin typeface="Times New Roman" charset="0"/>
              </a:rPr>
              <a:t>Quy</a:t>
            </a:r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altLang="ja-JP" sz="2600" dirty="0" err="1">
                <a:solidFill>
                  <a:schemeClr val="bg1"/>
                </a:solidFill>
                <a:latin typeface="Times New Roman" charset="0"/>
              </a:rPr>
              <a:t>Nhon</a:t>
            </a:r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, Vietnam  </a:t>
            </a:r>
          </a:p>
        </p:txBody>
      </p:sp>
      <p:sp>
        <p:nvSpPr>
          <p:cNvPr id="4098" name="TextShape 1"/>
          <p:cNvSpPr txBox="1">
            <a:spLocks noChangeArrowheads="1"/>
          </p:cNvSpPr>
          <p:nvPr/>
        </p:nvSpPr>
        <p:spPr bwMode="auto">
          <a:xfrm>
            <a:off x="1692451" y="167319"/>
            <a:ext cx="5832648" cy="16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600" dirty="0">
                <a:solidFill>
                  <a:schemeClr val="bg1"/>
                </a:solidFill>
                <a:latin typeface="Times New Roman" charset="0"/>
              </a:rPr>
              <a:t>Strong-field Tests of Gravity with Gravitational Waves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47498" y="5039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xmlns="" id="{21677363-CFAF-B04F-B08E-6021A340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" y="6237114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July 9</a:t>
            </a:r>
            <a:r>
              <a:rPr lang="en-US" altLang="ja-JP" sz="2600" baseline="30000" dirty="0">
                <a:solidFill>
                  <a:schemeClr val="bg1"/>
                </a:solidFill>
                <a:latin typeface="Times New Roman" charset="0"/>
              </a:rPr>
              <a:t>th</a:t>
            </a:r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 2024  </a:t>
            </a:r>
          </a:p>
        </p:txBody>
      </p:sp>
    </p:spTree>
    <p:extLst>
      <p:ext uri="{BB962C8B-B14F-4D97-AF65-F5344CB8AC3E}">
        <p14:creationId xmlns:p14="http://schemas.microsoft.com/office/powerpoint/2010/main" val="86317810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0965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pic>
        <p:nvPicPr>
          <p:cNvPr id="409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341438"/>
            <a:ext cx="68707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CustomShape 8"/>
          <p:cNvSpPr>
            <a:spLocks noChangeArrowheads="1"/>
          </p:cNvSpPr>
          <p:nvPr/>
        </p:nvSpPr>
        <p:spPr bwMode="auto">
          <a:xfrm>
            <a:off x="1020763" y="908050"/>
            <a:ext cx="1103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Times New Roman" charset="0"/>
              </a:rPr>
              <a:t>strong</a:t>
            </a:r>
          </a:p>
        </p:txBody>
      </p:sp>
      <p:sp>
        <p:nvSpPr>
          <p:cNvPr id="20" name="下矢印 25"/>
          <p:cNvSpPr/>
          <p:nvPr/>
        </p:nvSpPr>
        <p:spPr>
          <a:xfrm rot="10800000">
            <a:off x="1260475" y="1390650"/>
            <a:ext cx="287338" cy="503238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" name="下矢印 25"/>
          <p:cNvSpPr/>
          <p:nvPr/>
        </p:nvSpPr>
        <p:spPr>
          <a:xfrm rot="16200000">
            <a:off x="7557294" y="5588794"/>
            <a:ext cx="287337" cy="504825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0971" name="CustomShape 8"/>
          <p:cNvSpPr>
            <a:spLocks noChangeArrowheads="1"/>
          </p:cNvSpPr>
          <p:nvPr/>
        </p:nvSpPr>
        <p:spPr bwMode="auto">
          <a:xfrm>
            <a:off x="7377113" y="5972175"/>
            <a:ext cx="79216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latin typeface="Times New Roman" charset="0"/>
              </a:rPr>
              <a:t>large</a:t>
            </a:r>
          </a:p>
        </p:txBody>
      </p:sp>
      <p:sp>
        <p:nvSpPr>
          <p:cNvPr id="40972" name="CustomShape 8"/>
          <p:cNvSpPr>
            <a:spLocks noChangeArrowheads="1"/>
          </p:cNvSpPr>
          <p:nvPr/>
        </p:nvSpPr>
        <p:spPr bwMode="auto">
          <a:xfrm>
            <a:off x="34925" y="6021388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[</a:t>
            </a:r>
            <a:r>
              <a:rPr lang="en-US" altLang="en-US" sz="1800" dirty="0" err="1">
                <a:solidFill>
                  <a:srgbClr val="FFFFFF"/>
                </a:solidFill>
                <a:latin typeface="Times New Roman" charset="0"/>
              </a:rPr>
              <a:t>Yunes</a:t>
            </a: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, KY &amp; Pretorius  PRD (2016)]</a:t>
            </a:r>
          </a:p>
        </p:txBody>
      </p:sp>
      <p:sp>
        <p:nvSpPr>
          <p:cNvPr id="18" name="タイトル 1"/>
          <p:cNvSpPr txBox="1">
            <a:spLocks/>
          </p:cNvSpPr>
          <p:nvPr/>
        </p:nvSpPr>
        <p:spPr bwMode="auto">
          <a:xfrm>
            <a:off x="323528" y="6165850"/>
            <a:ext cx="16557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chemeClr val="bg1"/>
                </a:solidFill>
                <a:latin typeface="Times New Roman" charset="0"/>
              </a:rPr>
              <a:t>   black hole</a:t>
            </a:r>
            <a:endParaRPr lang="ja-JP" altLang="en-US" sz="20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" name="CustomShape 8"/>
          <p:cNvSpPr>
            <a:spLocks noChangeArrowheads="1"/>
          </p:cNvSpPr>
          <p:nvPr/>
        </p:nvSpPr>
        <p:spPr bwMode="auto">
          <a:xfrm>
            <a:off x="2411412" y="2925763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8000"/>
                </a:solidFill>
                <a:latin typeface="Times New Roman" charset="0"/>
              </a:rPr>
              <a:t>Solar System Exp.</a:t>
            </a:r>
          </a:p>
        </p:txBody>
      </p:sp>
      <p:sp>
        <p:nvSpPr>
          <p:cNvPr id="30" name="CustomShape 3">
            <a:extLst>
              <a:ext uri="{FF2B5EF4-FFF2-40B4-BE49-F238E27FC236}">
                <a16:creationId xmlns:a16="http://schemas.microsoft.com/office/drawing/2014/main" xmlns="" id="{6E5A93E6-D96A-3646-8FBA-0AF5B04E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xmlns="" id="{FA57DBF7-5CA3-E44D-B1C6-8E9B80EC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" name="5-Point Star 1"/>
          <p:cNvSpPr/>
          <p:nvPr/>
        </p:nvSpPr>
        <p:spPr>
          <a:xfrm>
            <a:off x="7475933" y="3051918"/>
            <a:ext cx="203234" cy="203234"/>
          </a:xfrm>
          <a:prstGeom prst="star5">
            <a:avLst/>
          </a:prstGeom>
          <a:solidFill>
            <a:srgbClr val="FE790C"/>
          </a:solidFill>
          <a:ln>
            <a:solidFill>
              <a:srgbClr val="FE7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8"/>
          <p:cNvSpPr>
            <a:spLocks noChangeArrowheads="1"/>
          </p:cNvSpPr>
          <p:nvPr/>
        </p:nvSpPr>
        <p:spPr bwMode="auto">
          <a:xfrm>
            <a:off x="6788399" y="3256904"/>
            <a:ext cx="81528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Sgr</a:t>
            </a:r>
            <a:r>
              <a:rPr lang="en-US" altLang="en-US" sz="1700" b="1" dirty="0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 A*</a:t>
            </a:r>
          </a:p>
        </p:txBody>
      </p:sp>
      <p:pic>
        <p:nvPicPr>
          <p:cNvPr id="22" name="Picture 2" descr="0190410-78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98" y="1643375"/>
            <a:ext cx="2006586" cy="11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5-Point Star 23"/>
          <p:cNvSpPr/>
          <p:nvPr/>
        </p:nvSpPr>
        <p:spPr>
          <a:xfrm>
            <a:off x="7491782" y="3861048"/>
            <a:ext cx="203234" cy="203234"/>
          </a:xfrm>
          <a:prstGeom prst="star5">
            <a:avLst/>
          </a:prstGeom>
          <a:solidFill>
            <a:srgbClr val="FE790C"/>
          </a:solidFill>
          <a:ln>
            <a:solidFill>
              <a:srgbClr val="FE7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stomShape 8"/>
          <p:cNvSpPr>
            <a:spLocks noChangeArrowheads="1"/>
          </p:cNvSpPr>
          <p:nvPr/>
        </p:nvSpPr>
        <p:spPr bwMode="auto">
          <a:xfrm>
            <a:off x="6925072" y="3861048"/>
            <a:ext cx="67126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M87</a:t>
            </a:r>
            <a:endParaRPr lang="en-US" altLang="en-US" sz="1700" b="1" dirty="0">
              <a:solidFill>
                <a:schemeClr val="accent6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29" name="CustomShape 6">
            <a:extLst>
              <a:ext uri="{FF2B5EF4-FFF2-40B4-BE49-F238E27FC236}">
                <a16:creationId xmlns:a16="http://schemas.microsoft.com/office/drawing/2014/main" xmlns="" id="{D351FFD7-BB44-EF41-93A7-5DAA3E298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6165304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32" name="CustomShape 2">
            <a:extLst>
              <a:ext uri="{FF2B5EF4-FFF2-40B4-BE49-F238E27FC236}">
                <a16:creationId xmlns:a16="http://schemas.microsoft.com/office/drawing/2014/main" xmlns="" id="{D0620445-C7E4-8F44-B0D1-79911A5BB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Various Tests of Gravity</a:t>
            </a:r>
            <a:endParaRPr lang="en-US" altLang="ja-JP" sz="18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907" y="1616423"/>
            <a:ext cx="1792205" cy="1192632"/>
          </a:xfrm>
          <a:prstGeom prst="rect">
            <a:avLst/>
          </a:prstGeom>
        </p:spPr>
      </p:pic>
      <p:sp>
        <p:nvSpPr>
          <p:cNvPr id="34" name="CustomShape 8"/>
          <p:cNvSpPr>
            <a:spLocks noChangeArrowheads="1"/>
          </p:cNvSpPr>
          <p:nvPr/>
        </p:nvSpPr>
        <p:spPr bwMode="auto">
          <a:xfrm>
            <a:off x="6912372" y="2420888"/>
            <a:ext cx="621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charset="0"/>
              </a:rPr>
              <a:t>M87</a:t>
            </a:r>
            <a:endParaRPr lang="en-US" altLang="en-US" sz="18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5" name="CustomShape 8"/>
          <p:cNvSpPr>
            <a:spLocks noChangeArrowheads="1"/>
          </p:cNvSpPr>
          <p:nvPr/>
        </p:nvSpPr>
        <p:spPr bwMode="auto">
          <a:xfrm>
            <a:off x="4932040" y="2408632"/>
            <a:ext cx="85650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Times New Roman" charset="0"/>
              </a:rPr>
              <a:t>Sgr</a:t>
            </a: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 A*</a:t>
            </a:r>
          </a:p>
        </p:txBody>
      </p:sp>
    </p:spTree>
    <p:extLst>
      <p:ext uri="{BB962C8B-B14F-4D97-AF65-F5344CB8AC3E}">
        <p14:creationId xmlns:p14="http://schemas.microsoft.com/office/powerpoint/2010/main" val="4198262452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419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341438"/>
            <a:ext cx="68707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CustomShape 8"/>
          <p:cNvSpPr>
            <a:spLocks noChangeArrowheads="1"/>
          </p:cNvSpPr>
          <p:nvPr/>
        </p:nvSpPr>
        <p:spPr bwMode="auto">
          <a:xfrm>
            <a:off x="1020763" y="908050"/>
            <a:ext cx="1103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Times New Roman" charset="0"/>
              </a:rPr>
              <a:t>strong</a:t>
            </a:r>
          </a:p>
        </p:txBody>
      </p:sp>
      <p:sp>
        <p:nvSpPr>
          <p:cNvPr id="21" name="下矢印 25"/>
          <p:cNvSpPr/>
          <p:nvPr/>
        </p:nvSpPr>
        <p:spPr>
          <a:xfrm rot="10800000">
            <a:off x="1260475" y="1390650"/>
            <a:ext cx="287338" cy="503238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2" name="下矢印 25"/>
          <p:cNvSpPr/>
          <p:nvPr/>
        </p:nvSpPr>
        <p:spPr>
          <a:xfrm rot="16200000">
            <a:off x="7557294" y="5588794"/>
            <a:ext cx="287337" cy="504825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1995" name="CustomShape 8"/>
          <p:cNvSpPr>
            <a:spLocks noChangeArrowheads="1"/>
          </p:cNvSpPr>
          <p:nvPr/>
        </p:nvSpPr>
        <p:spPr bwMode="auto">
          <a:xfrm>
            <a:off x="7377113" y="5972175"/>
            <a:ext cx="79216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latin typeface="Times New Roman" charset="0"/>
              </a:rPr>
              <a:t>large</a:t>
            </a:r>
          </a:p>
        </p:txBody>
      </p:sp>
      <p:sp>
        <p:nvSpPr>
          <p:cNvPr id="41996" name="CustomShape 8"/>
          <p:cNvSpPr>
            <a:spLocks noChangeArrowheads="1"/>
          </p:cNvSpPr>
          <p:nvPr/>
        </p:nvSpPr>
        <p:spPr bwMode="auto">
          <a:xfrm>
            <a:off x="34925" y="6021388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[</a:t>
            </a:r>
            <a:r>
              <a:rPr lang="en-US" altLang="en-US" sz="1800" dirty="0" err="1">
                <a:solidFill>
                  <a:srgbClr val="FFFFFF"/>
                </a:solidFill>
                <a:latin typeface="Times New Roman" charset="0"/>
              </a:rPr>
              <a:t>Yunes</a:t>
            </a: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, KY &amp; Pretorius  PRD (2016)]</a:t>
            </a:r>
          </a:p>
        </p:txBody>
      </p:sp>
      <p:pic>
        <p:nvPicPr>
          <p:cNvPr id="419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1916113"/>
            <a:ext cx="15779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940425" y="1504950"/>
            <a:ext cx="1439863" cy="19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1999" name="CustomShape 8"/>
          <p:cNvSpPr>
            <a:spLocks noChangeArrowheads="1"/>
          </p:cNvSpPr>
          <p:nvPr/>
        </p:nvSpPr>
        <p:spPr bwMode="auto">
          <a:xfrm>
            <a:off x="6126163" y="1412875"/>
            <a:ext cx="1398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FF11FF"/>
                </a:solidFill>
                <a:latin typeface="Times New Roman" charset="0"/>
              </a:rPr>
              <a:t>neutron star</a:t>
            </a:r>
          </a:p>
        </p:txBody>
      </p:sp>
      <p:sp>
        <p:nvSpPr>
          <p:cNvPr id="24" name="CustomShape 8"/>
          <p:cNvSpPr>
            <a:spLocks noChangeArrowheads="1"/>
          </p:cNvSpPr>
          <p:nvPr/>
        </p:nvSpPr>
        <p:spPr bwMode="auto">
          <a:xfrm>
            <a:off x="2411412" y="2925763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8000"/>
                </a:solidFill>
                <a:latin typeface="Times New Roman" charset="0"/>
              </a:rPr>
              <a:t>Solar System Exp.</a:t>
            </a:r>
          </a:p>
        </p:txBody>
      </p:sp>
      <p:sp>
        <p:nvSpPr>
          <p:cNvPr id="26" name="CustomShape 3">
            <a:extLst>
              <a:ext uri="{FF2B5EF4-FFF2-40B4-BE49-F238E27FC236}">
                <a16:creationId xmlns:a16="http://schemas.microsoft.com/office/drawing/2014/main" xmlns="" id="{6E5A93E6-D96A-3646-8FBA-0AF5B04E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xmlns="" id="{FA57DBF7-5CA3-E44D-B1C6-8E9B80EC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9" name="5-Point Star 18"/>
          <p:cNvSpPr/>
          <p:nvPr/>
        </p:nvSpPr>
        <p:spPr>
          <a:xfrm>
            <a:off x="7475933" y="3051918"/>
            <a:ext cx="203234" cy="203234"/>
          </a:xfrm>
          <a:prstGeom prst="star5">
            <a:avLst/>
          </a:prstGeom>
          <a:solidFill>
            <a:srgbClr val="FE790C"/>
          </a:solidFill>
          <a:ln>
            <a:solidFill>
              <a:srgbClr val="FE7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stomShape 8"/>
          <p:cNvSpPr>
            <a:spLocks noChangeArrowheads="1"/>
          </p:cNvSpPr>
          <p:nvPr/>
        </p:nvSpPr>
        <p:spPr bwMode="auto">
          <a:xfrm>
            <a:off x="6788399" y="3256904"/>
            <a:ext cx="81528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Sgr</a:t>
            </a:r>
            <a:r>
              <a:rPr lang="en-US" altLang="en-US" sz="1700" b="1" dirty="0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 A*</a:t>
            </a:r>
          </a:p>
        </p:txBody>
      </p:sp>
      <p:sp>
        <p:nvSpPr>
          <p:cNvPr id="23" name="5-Point Star 22"/>
          <p:cNvSpPr/>
          <p:nvPr/>
        </p:nvSpPr>
        <p:spPr>
          <a:xfrm>
            <a:off x="7491782" y="3861048"/>
            <a:ext cx="203234" cy="203234"/>
          </a:xfrm>
          <a:prstGeom prst="star5">
            <a:avLst/>
          </a:prstGeom>
          <a:solidFill>
            <a:srgbClr val="FE790C"/>
          </a:solidFill>
          <a:ln>
            <a:solidFill>
              <a:srgbClr val="FE7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stomShape 8"/>
          <p:cNvSpPr>
            <a:spLocks noChangeArrowheads="1"/>
          </p:cNvSpPr>
          <p:nvPr/>
        </p:nvSpPr>
        <p:spPr bwMode="auto">
          <a:xfrm>
            <a:off x="6925072" y="3861048"/>
            <a:ext cx="67126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M87</a:t>
            </a:r>
            <a:endParaRPr lang="en-US" altLang="en-US" sz="1700" b="1" dirty="0">
              <a:solidFill>
                <a:schemeClr val="accent6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32" name="CustomShape 2">
            <a:extLst>
              <a:ext uri="{FF2B5EF4-FFF2-40B4-BE49-F238E27FC236}">
                <a16:creationId xmlns:a16="http://schemas.microsoft.com/office/drawing/2014/main" xmlns="" id="{79682468-B988-8442-8BC7-924D408C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Various Tests of Gravity</a:t>
            </a:r>
            <a:endParaRPr lang="en-US" altLang="ja-JP" sz="18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" name="CustomShape 6">
            <a:extLst>
              <a:ext uri="{FF2B5EF4-FFF2-40B4-BE49-F238E27FC236}">
                <a16:creationId xmlns:a16="http://schemas.microsoft.com/office/drawing/2014/main" xmlns="" id="{A857A1B9-EC3A-3082-E013-B616DC537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6165304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</p:spTree>
    <p:extLst>
      <p:ext uri="{BB962C8B-B14F-4D97-AF65-F5344CB8AC3E}">
        <p14:creationId xmlns:p14="http://schemas.microsoft.com/office/powerpoint/2010/main" val="1470588633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3013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pic>
        <p:nvPicPr>
          <p:cNvPr id="430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341438"/>
            <a:ext cx="68707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CustomShape 8"/>
          <p:cNvSpPr>
            <a:spLocks noChangeArrowheads="1"/>
          </p:cNvSpPr>
          <p:nvPr/>
        </p:nvSpPr>
        <p:spPr bwMode="auto">
          <a:xfrm>
            <a:off x="1020763" y="908050"/>
            <a:ext cx="1103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Times New Roman" charset="0"/>
              </a:rPr>
              <a:t>strong</a:t>
            </a:r>
          </a:p>
        </p:txBody>
      </p:sp>
      <p:sp>
        <p:nvSpPr>
          <p:cNvPr id="20" name="下矢印 25"/>
          <p:cNvSpPr/>
          <p:nvPr/>
        </p:nvSpPr>
        <p:spPr>
          <a:xfrm rot="10800000">
            <a:off x="1260475" y="1390650"/>
            <a:ext cx="287338" cy="503238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" name="下矢印 25"/>
          <p:cNvSpPr/>
          <p:nvPr/>
        </p:nvSpPr>
        <p:spPr>
          <a:xfrm rot="16200000">
            <a:off x="7557294" y="5588794"/>
            <a:ext cx="287337" cy="504825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3019" name="CustomShape 8"/>
          <p:cNvSpPr>
            <a:spLocks noChangeArrowheads="1"/>
          </p:cNvSpPr>
          <p:nvPr/>
        </p:nvSpPr>
        <p:spPr bwMode="auto">
          <a:xfrm>
            <a:off x="7377113" y="5972175"/>
            <a:ext cx="79216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latin typeface="Times New Roman" charset="0"/>
              </a:rPr>
              <a:t>large</a:t>
            </a:r>
          </a:p>
        </p:txBody>
      </p:sp>
      <p:sp>
        <p:nvSpPr>
          <p:cNvPr id="43020" name="CustomShape 8"/>
          <p:cNvSpPr>
            <a:spLocks noChangeArrowheads="1"/>
          </p:cNvSpPr>
          <p:nvPr/>
        </p:nvSpPr>
        <p:spPr bwMode="auto">
          <a:xfrm>
            <a:off x="34925" y="6021388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[</a:t>
            </a:r>
            <a:r>
              <a:rPr lang="en-US" altLang="en-US" sz="1800" dirty="0" err="1">
                <a:solidFill>
                  <a:srgbClr val="FFFFFF"/>
                </a:solidFill>
                <a:latin typeface="Times New Roman" charset="0"/>
              </a:rPr>
              <a:t>Yunes</a:t>
            </a: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, KY &amp; Pretorius  PRD (2016)]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40425" y="1504950"/>
            <a:ext cx="1439863" cy="19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3022" name="CustomShape 8"/>
          <p:cNvSpPr>
            <a:spLocks noChangeArrowheads="1"/>
          </p:cNvSpPr>
          <p:nvPr/>
        </p:nvSpPr>
        <p:spPr bwMode="auto">
          <a:xfrm>
            <a:off x="6126163" y="1412875"/>
            <a:ext cx="1398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FF11FF"/>
                </a:solidFill>
                <a:latin typeface="Times New Roman" charset="0"/>
              </a:rPr>
              <a:t>neutron star</a:t>
            </a:r>
          </a:p>
        </p:txBody>
      </p:sp>
      <p:pic>
        <p:nvPicPr>
          <p:cNvPr id="430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628775"/>
            <a:ext cx="26225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CustomShape 8"/>
          <p:cNvSpPr>
            <a:spLocks noChangeArrowheads="1"/>
          </p:cNvSpPr>
          <p:nvPr/>
        </p:nvSpPr>
        <p:spPr bwMode="auto">
          <a:xfrm>
            <a:off x="2411412" y="2925763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8000"/>
                </a:solidFill>
                <a:latin typeface="Times New Roman" charset="0"/>
              </a:rPr>
              <a:t>Solar System Exp.</a:t>
            </a:r>
          </a:p>
        </p:txBody>
      </p:sp>
      <p:sp>
        <p:nvSpPr>
          <p:cNvPr id="28" name="角丸四角形 17"/>
          <p:cNvSpPr/>
          <p:nvPr/>
        </p:nvSpPr>
        <p:spPr>
          <a:xfrm>
            <a:off x="5436095" y="746125"/>
            <a:ext cx="3528517" cy="52228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9" name="CustomShape 8"/>
          <p:cNvSpPr>
            <a:spLocks noChangeArrowheads="1"/>
          </p:cNvSpPr>
          <p:nvPr/>
        </p:nvSpPr>
        <p:spPr bwMode="auto">
          <a:xfrm>
            <a:off x="5508625" y="776288"/>
            <a:ext cx="34559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E700"/>
                </a:solidFill>
                <a:latin typeface="Times New Roman" charset="0"/>
              </a:rPr>
              <a:t>Strong </a:t>
            </a:r>
            <a:r>
              <a:rPr lang="en-US" altLang="en-US" sz="2200" dirty="0">
                <a:solidFill>
                  <a:srgbClr val="FFFFFF"/>
                </a:solidFill>
                <a:latin typeface="Times New Roman" charset="0"/>
              </a:rPr>
              <a:t>&amp;</a:t>
            </a:r>
            <a:r>
              <a:rPr lang="en-US" altLang="en-US" sz="2200" dirty="0">
                <a:latin typeface="Times New Roman" charset="0"/>
              </a:rPr>
              <a:t> </a:t>
            </a:r>
            <a:r>
              <a:rPr lang="en-US" altLang="en-US" sz="2200" dirty="0">
                <a:solidFill>
                  <a:srgbClr val="00E700"/>
                </a:solidFill>
                <a:latin typeface="Times New Roman" charset="0"/>
              </a:rPr>
              <a:t>Dynamical </a:t>
            </a:r>
            <a:r>
              <a:rPr lang="en-US" altLang="en-US" sz="2200" dirty="0">
                <a:solidFill>
                  <a:srgbClr val="FFFFFF"/>
                </a:solidFill>
                <a:latin typeface="Times New Roman" charset="0"/>
              </a:rPr>
              <a:t>Gravity </a:t>
            </a:r>
          </a:p>
        </p:txBody>
      </p:sp>
      <p:sp>
        <p:nvSpPr>
          <p:cNvPr id="25" name="角丸四角形 17"/>
          <p:cNvSpPr/>
          <p:nvPr/>
        </p:nvSpPr>
        <p:spPr>
          <a:xfrm>
            <a:off x="5940152" y="1374230"/>
            <a:ext cx="1943374" cy="1262682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2" name="タイトル 1"/>
          <p:cNvSpPr txBox="1">
            <a:spLocks/>
          </p:cNvSpPr>
          <p:nvPr/>
        </p:nvSpPr>
        <p:spPr bwMode="auto">
          <a:xfrm>
            <a:off x="323528" y="6165850"/>
            <a:ext cx="16557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chemeClr val="bg1"/>
                </a:solidFill>
                <a:latin typeface="Times New Roman" charset="0"/>
              </a:rPr>
              <a:t>   black hole</a:t>
            </a:r>
            <a:endParaRPr lang="ja-JP" altLang="en-US" sz="20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3" name="タイトル 1"/>
          <p:cNvSpPr txBox="1">
            <a:spLocks/>
          </p:cNvSpPr>
          <p:nvPr/>
        </p:nvSpPr>
        <p:spPr bwMode="auto">
          <a:xfrm>
            <a:off x="2555776" y="6165850"/>
            <a:ext cx="17287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charset="0"/>
                <a:cs typeface="Times New Roman" charset="0"/>
              </a:rPr>
              <a:t>   neutron star</a:t>
            </a:r>
            <a:endParaRPr lang="ja-JP" altLang="en-US" sz="2000" dirty="0">
              <a:solidFill>
                <a:schemeClr val="tx2">
                  <a:lumMod val="40000"/>
                  <a:lumOff val="60000"/>
                </a:schemeClr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6" name="CustomShape 3">
            <a:extLst>
              <a:ext uri="{FF2B5EF4-FFF2-40B4-BE49-F238E27FC236}">
                <a16:creationId xmlns:a16="http://schemas.microsoft.com/office/drawing/2014/main" xmlns="" id="{6E5A93E6-D96A-3646-8FBA-0AF5B04E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0" name="CustomShape 4">
            <a:extLst>
              <a:ext uri="{FF2B5EF4-FFF2-40B4-BE49-F238E27FC236}">
                <a16:creationId xmlns:a16="http://schemas.microsoft.com/office/drawing/2014/main" xmlns="" id="{FA57DBF7-5CA3-E44D-B1C6-8E9B80EC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3" name="5-Point Star 22"/>
          <p:cNvSpPr/>
          <p:nvPr/>
        </p:nvSpPr>
        <p:spPr>
          <a:xfrm>
            <a:off x="7475933" y="3051918"/>
            <a:ext cx="203234" cy="203234"/>
          </a:xfrm>
          <a:prstGeom prst="star5">
            <a:avLst/>
          </a:prstGeom>
          <a:solidFill>
            <a:srgbClr val="FE790C"/>
          </a:solidFill>
          <a:ln>
            <a:solidFill>
              <a:srgbClr val="FE7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stomShape 8"/>
          <p:cNvSpPr>
            <a:spLocks noChangeArrowheads="1"/>
          </p:cNvSpPr>
          <p:nvPr/>
        </p:nvSpPr>
        <p:spPr bwMode="auto">
          <a:xfrm>
            <a:off x="6788399" y="3256904"/>
            <a:ext cx="81528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Sgr</a:t>
            </a:r>
            <a:r>
              <a:rPr lang="en-US" altLang="en-US" sz="1700" b="1" dirty="0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 A*</a:t>
            </a:r>
          </a:p>
        </p:txBody>
      </p:sp>
      <p:sp>
        <p:nvSpPr>
          <p:cNvPr id="34" name="5-Point Star 33"/>
          <p:cNvSpPr/>
          <p:nvPr/>
        </p:nvSpPr>
        <p:spPr>
          <a:xfrm>
            <a:off x="7491782" y="3861048"/>
            <a:ext cx="203234" cy="203234"/>
          </a:xfrm>
          <a:prstGeom prst="star5">
            <a:avLst/>
          </a:prstGeom>
          <a:solidFill>
            <a:srgbClr val="FE790C"/>
          </a:solidFill>
          <a:ln>
            <a:solidFill>
              <a:srgbClr val="FE7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stomShape 8"/>
          <p:cNvSpPr>
            <a:spLocks noChangeArrowheads="1"/>
          </p:cNvSpPr>
          <p:nvPr/>
        </p:nvSpPr>
        <p:spPr bwMode="auto">
          <a:xfrm>
            <a:off x="6925072" y="3861048"/>
            <a:ext cx="67126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accent6">
                    <a:lumMod val="75000"/>
                  </a:schemeClr>
                </a:solidFill>
                <a:latin typeface="Times New Roman" charset="0"/>
              </a:rPr>
              <a:t>M87</a:t>
            </a:r>
            <a:endParaRPr lang="en-US" altLang="en-US" sz="1700" b="1" dirty="0">
              <a:solidFill>
                <a:schemeClr val="accent6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38" name="CustomShape 2">
            <a:extLst>
              <a:ext uri="{FF2B5EF4-FFF2-40B4-BE49-F238E27FC236}">
                <a16:creationId xmlns:a16="http://schemas.microsoft.com/office/drawing/2014/main" xmlns="" id="{2FEDCD78-09C7-644E-B9A5-3FD2C27AD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Various Tests of Gravity</a:t>
            </a:r>
            <a:endParaRPr lang="en-US" altLang="ja-JP" sz="18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9" name="CustomShape 6">
            <a:extLst>
              <a:ext uri="{FF2B5EF4-FFF2-40B4-BE49-F238E27FC236}">
                <a16:creationId xmlns:a16="http://schemas.microsoft.com/office/drawing/2014/main" xmlns="" id="{515464B7-3650-6E40-840F-F3A27602A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6165304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</p:spTree>
    <p:extLst>
      <p:ext uri="{BB962C8B-B14F-4D97-AF65-F5344CB8AC3E}">
        <p14:creationId xmlns:p14="http://schemas.microsoft.com/office/powerpoint/2010/main" val="366555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-1182688" y="24653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xmlns="" id="{389C470D-FD68-214F-B52E-3F57A83C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28" name="CustomShape 3">
            <a:extLst>
              <a:ext uri="{FF2B5EF4-FFF2-40B4-BE49-F238E27FC236}">
                <a16:creationId xmlns:a16="http://schemas.microsoft.com/office/drawing/2014/main" xmlns="" id="{475A0920-4412-BD4F-9E78-28FE4AF70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xmlns="" id="{33F76B42-ED68-5B49-9D4C-6F90DE658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xmlns="" id="{BA4F728D-9691-7346-9063-28680031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39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rgbClr val="FFFF00"/>
                </a:solidFill>
                <a:latin typeface="Times New Roman" charset="0"/>
              </a:rPr>
              <a:t>Strong-field Tests of Gravity</a:t>
            </a:r>
          </a:p>
        </p:txBody>
      </p:sp>
      <p:pic>
        <p:nvPicPr>
          <p:cNvPr id="24" name="Google Shape;6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3025" y="942601"/>
            <a:ext cx="7329049" cy="5115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71;p14"/>
          <p:cNvSpPr txBox="1"/>
          <p:nvPr/>
        </p:nvSpPr>
        <p:spPr>
          <a:xfrm>
            <a:off x="-12700" y="5619085"/>
            <a:ext cx="343257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[Maggiore et al. 1912.02622]</a:t>
            </a:r>
            <a:endParaRPr dirty="0">
              <a:latin typeface="Times New Roman" panose="02020603050405020304" pitchFamily="18" charset="0"/>
              <a:ea typeface="Old Standard TT"/>
              <a:cs typeface="Times New Roman" panose="02020603050405020304" pitchFamily="18" charset="0"/>
              <a:sym typeface="Old Standard TT"/>
            </a:endParaRPr>
          </a:p>
        </p:txBody>
      </p:sp>
      <p:sp>
        <p:nvSpPr>
          <p:cNvPr id="41" name="Google Shape;72;p14"/>
          <p:cNvSpPr txBox="1"/>
          <p:nvPr/>
        </p:nvSpPr>
        <p:spPr>
          <a:xfrm>
            <a:off x="-12700" y="5919693"/>
            <a:ext cx="372060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[</a:t>
            </a:r>
            <a:r>
              <a:rPr lang="en" dirty="0" err="1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Yunes</a:t>
            </a:r>
            <a:r>
              <a:rPr lang="en" dirty="0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, KY &amp; Pretorius  1603.08955]</a:t>
            </a:r>
            <a:endParaRPr dirty="0">
              <a:latin typeface="Times New Roman" panose="02020603050405020304" pitchFamily="18" charset="0"/>
              <a:ea typeface="Old Standard TT"/>
              <a:cs typeface="Times New Roman" panose="02020603050405020304" pitchFamily="18" charset="0"/>
              <a:sym typeface="Old Standard TT"/>
            </a:endParaRPr>
          </a:p>
        </p:txBody>
      </p:sp>
      <p:sp>
        <p:nvSpPr>
          <p:cNvPr id="12" name="Google Shape;71;p14">
            <a:extLst>
              <a:ext uri="{FF2B5EF4-FFF2-40B4-BE49-F238E27FC236}">
                <a16:creationId xmlns:a16="http://schemas.microsoft.com/office/drawing/2014/main" xmlns="" id="{B15E8CD6-AB29-4F42-ADE9-91A5EAB82A40}"/>
              </a:ext>
            </a:extLst>
          </p:cNvPr>
          <p:cNvSpPr txBox="1"/>
          <p:nvPr/>
        </p:nvSpPr>
        <p:spPr>
          <a:xfrm>
            <a:off x="179512" y="1484784"/>
            <a:ext cx="141446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c</a:t>
            </a:r>
            <a:r>
              <a:rPr lang="en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urvature</a:t>
            </a:r>
            <a:r>
              <a:rPr lang="en" sz="2200" dirty="0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 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Old Standard TT"/>
              <a:cs typeface="Times New Roman" panose="02020603050405020304" pitchFamily="18" charset="0"/>
              <a:sym typeface="Old Standard TT"/>
            </a:endParaRPr>
          </a:p>
        </p:txBody>
      </p:sp>
      <p:sp>
        <p:nvSpPr>
          <p:cNvPr id="13" name="Google Shape;71;p14">
            <a:extLst>
              <a:ext uri="{FF2B5EF4-FFF2-40B4-BE49-F238E27FC236}">
                <a16:creationId xmlns:a16="http://schemas.microsoft.com/office/drawing/2014/main" xmlns="" id="{6DC3EAAE-DB8E-1B4A-B44F-83331EE44FAF}"/>
              </a:ext>
            </a:extLst>
          </p:cNvPr>
          <p:cNvSpPr txBox="1"/>
          <p:nvPr/>
        </p:nvSpPr>
        <p:spPr>
          <a:xfrm>
            <a:off x="5601878" y="5627320"/>
            <a:ext cx="141446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potential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Old Standard TT"/>
              <a:cs typeface="Times New Roman" panose="02020603050405020304" pitchFamily="18" charset="0"/>
              <a:sym typeface="Old Standard TT"/>
            </a:endParaRPr>
          </a:p>
        </p:txBody>
      </p:sp>
      <p:sp>
        <p:nvSpPr>
          <p:cNvPr id="15" name="Google Shape;71;p14">
            <a:extLst>
              <a:ext uri="{FF2B5EF4-FFF2-40B4-BE49-F238E27FC236}">
                <a16:creationId xmlns:a16="http://schemas.microsoft.com/office/drawing/2014/main" xmlns="" id="{859D22F2-05A8-B441-9FFA-0C092B316F24}"/>
              </a:ext>
            </a:extLst>
          </p:cNvPr>
          <p:cNvSpPr txBox="1"/>
          <p:nvPr/>
        </p:nvSpPr>
        <p:spPr>
          <a:xfrm>
            <a:off x="2086686" y="2689786"/>
            <a:ext cx="162121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solar system</a:t>
            </a:r>
            <a:r>
              <a:rPr lang="en" sz="2200" dirty="0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 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Old Standard TT"/>
              <a:cs typeface="Times New Roman" panose="02020603050405020304" pitchFamily="18" charset="0"/>
              <a:sym typeface="Old Standard TT"/>
            </a:endParaRPr>
          </a:p>
        </p:txBody>
      </p:sp>
      <p:sp>
        <p:nvSpPr>
          <p:cNvPr id="2" name="角丸四角形 17">
            <a:extLst>
              <a:ext uri="{FF2B5EF4-FFF2-40B4-BE49-F238E27FC236}">
                <a16:creationId xmlns:a16="http://schemas.microsoft.com/office/drawing/2014/main" xmlns="" id="{ED79F521-DDE1-D231-6915-9DFCE1AC46E0}"/>
              </a:ext>
            </a:extLst>
          </p:cNvPr>
          <p:cNvSpPr/>
          <p:nvPr/>
        </p:nvSpPr>
        <p:spPr>
          <a:xfrm>
            <a:off x="1907705" y="3234910"/>
            <a:ext cx="3168352" cy="1994290"/>
          </a:xfrm>
          <a:prstGeom prst="roundRect">
            <a:avLst/>
          </a:prstGeom>
          <a:solidFill>
            <a:srgbClr val="00B0F0">
              <a:alpha val="12000"/>
            </a:srgbClr>
          </a:solidFill>
          <a:ln w="28575">
            <a:solidFill>
              <a:srgbClr val="00B0F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53589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ustomShape 1">
            <a:extLst>
              <a:ext uri="{FF2B5EF4-FFF2-40B4-BE49-F238E27FC236}">
                <a16:creationId xmlns:a16="http://schemas.microsoft.com/office/drawing/2014/main" xmlns="" id="{D2F14387-E712-0C45-844C-08084445B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962" name="CustomShape 3">
            <a:extLst>
              <a:ext uri="{FF2B5EF4-FFF2-40B4-BE49-F238E27FC236}">
                <a16:creationId xmlns:a16="http://schemas.microsoft.com/office/drawing/2014/main" xmlns="" id="{F34897AB-CE53-004A-9098-7222ADE69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963" name="CustomShape 4">
            <a:extLst>
              <a:ext uri="{FF2B5EF4-FFF2-40B4-BE49-F238E27FC236}">
                <a16:creationId xmlns:a16="http://schemas.microsoft.com/office/drawing/2014/main" xmlns="" id="{5871092D-3C75-8D4D-B61A-8BB990D3E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964" name="CustomShape 6">
            <a:extLst>
              <a:ext uri="{FF2B5EF4-FFF2-40B4-BE49-F238E27FC236}">
                <a16:creationId xmlns:a16="http://schemas.microsoft.com/office/drawing/2014/main" xmlns="" id="{94EA87F4-C2AA-704B-A73E-C5BBD7BB0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pic>
        <p:nvPicPr>
          <p:cNvPr id="40965" name="Picture 1">
            <a:extLst>
              <a:ext uri="{FF2B5EF4-FFF2-40B4-BE49-F238E27FC236}">
                <a16:creationId xmlns:a16="http://schemas.microsoft.com/office/drawing/2014/main" xmlns="" id="{21E96580-376C-A547-9987-80AB8C51C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32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2A8756-10FB-ED4C-AA12-F2B4C59A44E9}"/>
              </a:ext>
            </a:extLst>
          </p:cNvPr>
          <p:cNvSpPr/>
          <p:nvPr/>
        </p:nvSpPr>
        <p:spPr>
          <a:xfrm>
            <a:off x="1414463" y="3470275"/>
            <a:ext cx="503237" cy="1789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2FF710-EB16-644B-9361-2E555350296B}"/>
              </a:ext>
            </a:extLst>
          </p:cNvPr>
          <p:cNvSpPr/>
          <p:nvPr/>
        </p:nvSpPr>
        <p:spPr>
          <a:xfrm>
            <a:off x="2597150" y="3644900"/>
            <a:ext cx="503238" cy="15128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CC2FB6-0431-0844-934C-B42F8E853766}"/>
              </a:ext>
            </a:extLst>
          </p:cNvPr>
          <p:cNvSpPr/>
          <p:nvPr/>
        </p:nvSpPr>
        <p:spPr>
          <a:xfrm>
            <a:off x="3768725" y="3594100"/>
            <a:ext cx="504825" cy="1584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379F71-E542-5C46-8DBE-9805B097BE23}"/>
              </a:ext>
            </a:extLst>
          </p:cNvPr>
          <p:cNvSpPr/>
          <p:nvPr/>
        </p:nvSpPr>
        <p:spPr>
          <a:xfrm>
            <a:off x="4953000" y="3541713"/>
            <a:ext cx="503238" cy="1728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D2D16B-EB23-464C-8B09-4D091D5D8DA1}"/>
              </a:ext>
            </a:extLst>
          </p:cNvPr>
          <p:cNvSpPr/>
          <p:nvPr/>
        </p:nvSpPr>
        <p:spPr>
          <a:xfrm>
            <a:off x="6135688" y="3500438"/>
            <a:ext cx="503237" cy="1800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A43ECAF-4792-4B4E-87BB-B60D3EBA9F58}"/>
              </a:ext>
            </a:extLst>
          </p:cNvPr>
          <p:cNvSpPr/>
          <p:nvPr/>
        </p:nvSpPr>
        <p:spPr>
          <a:xfrm>
            <a:off x="7308850" y="3686175"/>
            <a:ext cx="503238" cy="1439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C4889D-7105-2842-9A03-6DDCFC7408EE}"/>
              </a:ext>
            </a:extLst>
          </p:cNvPr>
          <p:cNvSpPr/>
          <p:nvPr/>
        </p:nvSpPr>
        <p:spPr>
          <a:xfrm>
            <a:off x="3492500" y="1412875"/>
            <a:ext cx="23749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xmlns="" id="{E5B628E3-5AD9-2C43-892A-2F429931C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1196752"/>
            <a:ext cx="1029602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>
              <a:defRPr/>
            </a:pPr>
            <a:r>
              <a:rPr lang="en-US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GR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2A76CBD-7DAB-264A-917B-CE6CE1626263}"/>
              </a:ext>
            </a:extLst>
          </p:cNvPr>
          <p:cNvSpPr/>
          <p:nvPr/>
        </p:nvSpPr>
        <p:spPr>
          <a:xfrm flipV="1">
            <a:off x="1619250" y="6092825"/>
            <a:ext cx="6389688" cy="144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9" name="CustomShape 8">
            <a:extLst>
              <a:ext uri="{FF2B5EF4-FFF2-40B4-BE49-F238E27FC236}">
                <a16:creationId xmlns:a16="http://schemas.microsoft.com/office/drawing/2014/main" xmlns="" id="{AD629641-ABE3-B648-A6F0-EBBD6A2BEA8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023269" y="4012407"/>
            <a:ext cx="15017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Equivalence Principle</a:t>
            </a:r>
          </a:p>
        </p:txBody>
      </p:sp>
      <p:sp>
        <p:nvSpPr>
          <p:cNvPr id="42000" name="CustomShape 8">
            <a:extLst>
              <a:ext uri="{FF2B5EF4-FFF2-40B4-BE49-F238E27FC236}">
                <a16:creationId xmlns:a16="http://schemas.microsoft.com/office/drawing/2014/main" xmlns="" id="{5E00FF5F-0E55-3E42-93D2-82BF0FA6C75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738" y="4022725"/>
            <a:ext cx="1676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4 Dimensions</a:t>
            </a:r>
          </a:p>
        </p:txBody>
      </p:sp>
      <p:sp>
        <p:nvSpPr>
          <p:cNvPr id="40977" name="CustomShape 2">
            <a:extLst>
              <a:ext uri="{FF2B5EF4-FFF2-40B4-BE49-F238E27FC236}">
                <a16:creationId xmlns:a16="http://schemas.microsoft.com/office/drawing/2014/main" xmlns="" id="{820DEF32-E60A-2C48-B807-0ABCD02B7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panose="02020603050405020304" pitchFamily="18" charset="0"/>
              </a:rPr>
              <a:t>Fundamental Pillars in General Relativity</a:t>
            </a:r>
          </a:p>
        </p:txBody>
      </p:sp>
    </p:spTree>
    <p:extLst>
      <p:ext uri="{BB962C8B-B14F-4D97-AF65-F5344CB8AC3E}">
        <p14:creationId xmlns:p14="http://schemas.microsoft.com/office/powerpoint/2010/main" val="1933739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9" grpId="0"/>
      <p:bldP spid="420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3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24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5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6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99" y="921304"/>
            <a:ext cx="7557025" cy="53160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6056" y="921304"/>
            <a:ext cx="3312368" cy="5316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4562A2E9-D78C-194B-B7AD-A469D0CB0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rgbClr val="FFFF00"/>
                </a:solidFill>
                <a:latin typeface="Times New Roman" charset="0"/>
              </a:rPr>
              <a:t>Equivalence Principle Tests</a:t>
            </a:r>
            <a:endParaRPr lang="en-US" altLang="ja-JP" i="1" dirty="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70021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3796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rgbClr val="FFFF00"/>
                </a:solidFill>
                <a:latin typeface="Times New Roman" charset="0"/>
              </a:rPr>
              <a:t>Equivalence Principle Tests</a:t>
            </a:r>
            <a:endParaRPr lang="en-US" altLang="ja-JP" i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3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24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5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6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99" y="921304"/>
            <a:ext cx="7557025" cy="53160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315CDF-0279-8A44-B75E-861ADF4B3ED9}"/>
              </a:ext>
            </a:extLst>
          </p:cNvPr>
          <p:cNvSpPr/>
          <p:nvPr/>
        </p:nvSpPr>
        <p:spPr>
          <a:xfrm>
            <a:off x="5220072" y="1124744"/>
            <a:ext cx="1156320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387E3F-13D2-AE42-AB8A-DF0DE96832D3}"/>
              </a:ext>
            </a:extLst>
          </p:cNvPr>
          <p:cNvSpPr/>
          <p:nvPr/>
        </p:nvSpPr>
        <p:spPr>
          <a:xfrm>
            <a:off x="6079976" y="1548408"/>
            <a:ext cx="296416" cy="296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xmlns="" id="{88617D00-846A-244E-BFBD-EA1555106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1124744"/>
            <a:ext cx="1197624" cy="75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413FF"/>
                </a:solidFill>
                <a:latin typeface="Times New Roman" charset="0"/>
              </a:rPr>
              <a:t>EP violation</a:t>
            </a:r>
          </a:p>
        </p:txBody>
      </p:sp>
    </p:spTree>
    <p:extLst>
      <p:ext uri="{BB962C8B-B14F-4D97-AF65-F5344CB8AC3E}">
        <p14:creationId xmlns:p14="http://schemas.microsoft.com/office/powerpoint/2010/main" val="185371462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ustomShape 1">
            <a:extLst>
              <a:ext uri="{FF2B5EF4-FFF2-40B4-BE49-F238E27FC236}">
                <a16:creationId xmlns:a16="http://schemas.microsoft.com/office/drawing/2014/main" xmlns="" id="{7947BB59-DB9A-9148-9A13-942E0C4AA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3010" name="CustomShape 3">
            <a:extLst>
              <a:ext uri="{FF2B5EF4-FFF2-40B4-BE49-F238E27FC236}">
                <a16:creationId xmlns:a16="http://schemas.microsoft.com/office/drawing/2014/main" xmlns="" id="{A95CFBF8-B93A-0244-AD89-056F532D9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3011" name="CustomShape 4">
            <a:extLst>
              <a:ext uri="{FF2B5EF4-FFF2-40B4-BE49-F238E27FC236}">
                <a16:creationId xmlns:a16="http://schemas.microsoft.com/office/drawing/2014/main" xmlns="" id="{BFA00B7E-E807-814F-97D3-E564AA802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3012" name="CustomShape 6">
            <a:extLst>
              <a:ext uri="{FF2B5EF4-FFF2-40B4-BE49-F238E27FC236}">
                <a16:creationId xmlns:a16="http://schemas.microsoft.com/office/drawing/2014/main" xmlns="" id="{DBEA1D4D-D3C0-7A47-AAFA-5BE8178D5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pic>
        <p:nvPicPr>
          <p:cNvPr id="43013" name="Picture 1">
            <a:extLst>
              <a:ext uri="{FF2B5EF4-FFF2-40B4-BE49-F238E27FC236}">
                <a16:creationId xmlns:a16="http://schemas.microsoft.com/office/drawing/2014/main" xmlns="" id="{93EF89FB-32F3-8043-9FCA-1CDC802B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32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434A34C-7478-144B-860A-B3D372DE8FEE}"/>
              </a:ext>
            </a:extLst>
          </p:cNvPr>
          <p:cNvSpPr/>
          <p:nvPr/>
        </p:nvSpPr>
        <p:spPr>
          <a:xfrm>
            <a:off x="1414463" y="3470275"/>
            <a:ext cx="503237" cy="1789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559C0A3-0087-4F43-BEDB-552CB56F5FE6}"/>
              </a:ext>
            </a:extLst>
          </p:cNvPr>
          <p:cNvSpPr/>
          <p:nvPr/>
        </p:nvSpPr>
        <p:spPr>
          <a:xfrm>
            <a:off x="2597150" y="3644900"/>
            <a:ext cx="503238" cy="15128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AF6EB98-E815-B24A-9787-F3C3F537F07A}"/>
              </a:ext>
            </a:extLst>
          </p:cNvPr>
          <p:cNvSpPr/>
          <p:nvPr/>
        </p:nvSpPr>
        <p:spPr>
          <a:xfrm>
            <a:off x="3768725" y="3594100"/>
            <a:ext cx="504825" cy="1584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4C69C5-337F-EE4E-87DA-1D4F99812D78}"/>
              </a:ext>
            </a:extLst>
          </p:cNvPr>
          <p:cNvSpPr/>
          <p:nvPr/>
        </p:nvSpPr>
        <p:spPr>
          <a:xfrm>
            <a:off x="4953000" y="3541713"/>
            <a:ext cx="503238" cy="1728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342790-F149-664B-B974-F67B50162A29}"/>
              </a:ext>
            </a:extLst>
          </p:cNvPr>
          <p:cNvSpPr/>
          <p:nvPr/>
        </p:nvSpPr>
        <p:spPr>
          <a:xfrm>
            <a:off x="6135688" y="3500438"/>
            <a:ext cx="503237" cy="1800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3D616ED-D788-8144-AE74-18D153860827}"/>
              </a:ext>
            </a:extLst>
          </p:cNvPr>
          <p:cNvSpPr/>
          <p:nvPr/>
        </p:nvSpPr>
        <p:spPr>
          <a:xfrm>
            <a:off x="7308850" y="3686175"/>
            <a:ext cx="503238" cy="1439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303E485-7AD1-2845-8090-F929912BEB57}"/>
              </a:ext>
            </a:extLst>
          </p:cNvPr>
          <p:cNvSpPr/>
          <p:nvPr/>
        </p:nvSpPr>
        <p:spPr>
          <a:xfrm>
            <a:off x="3492500" y="1412875"/>
            <a:ext cx="23749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xmlns="" id="{515FBFD9-B1AB-0840-AC1B-BE45C2336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1196752"/>
            <a:ext cx="1029602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>
              <a:defRPr/>
            </a:pPr>
            <a:r>
              <a:rPr lang="en-US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GR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CB3CB1C-C8EE-9E4A-88D2-3EB43E3FF5FC}"/>
              </a:ext>
            </a:extLst>
          </p:cNvPr>
          <p:cNvSpPr/>
          <p:nvPr/>
        </p:nvSpPr>
        <p:spPr>
          <a:xfrm flipV="1">
            <a:off x="1619250" y="6092825"/>
            <a:ext cx="6389688" cy="144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23" name="CustomShape 8">
            <a:extLst>
              <a:ext uri="{FF2B5EF4-FFF2-40B4-BE49-F238E27FC236}">
                <a16:creationId xmlns:a16="http://schemas.microsoft.com/office/drawing/2014/main" xmlns="" id="{B87CDF5D-36A1-1648-AE86-9F9AF87A09C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023269" y="4012407"/>
            <a:ext cx="15017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Equivalence Principle</a:t>
            </a:r>
          </a:p>
        </p:txBody>
      </p:sp>
      <p:sp>
        <p:nvSpPr>
          <p:cNvPr id="43024" name="CustomShape 8">
            <a:extLst>
              <a:ext uri="{FF2B5EF4-FFF2-40B4-BE49-F238E27FC236}">
                <a16:creationId xmlns:a16="http://schemas.microsoft.com/office/drawing/2014/main" xmlns="" id="{AE2E2C90-B6E9-8148-B0AE-09B63D2BEA5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20738" y="4022725"/>
            <a:ext cx="1676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4 Dimensions</a:t>
            </a:r>
          </a:p>
        </p:txBody>
      </p:sp>
      <p:sp>
        <p:nvSpPr>
          <p:cNvPr id="42001" name="CustomShape 8">
            <a:extLst>
              <a:ext uri="{FF2B5EF4-FFF2-40B4-BE49-F238E27FC236}">
                <a16:creationId xmlns:a16="http://schemas.microsoft.com/office/drawing/2014/main" xmlns="" id="{425BB31F-0677-5940-A0D7-82E4A4DE543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850" y="4054475"/>
            <a:ext cx="15017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660066"/>
                </a:solidFill>
                <a:latin typeface="Times New Roman" panose="02020603050405020304" pitchFamily="18" charset="0"/>
              </a:rPr>
              <a:t>Tensor Polarization</a:t>
            </a:r>
          </a:p>
        </p:txBody>
      </p:sp>
      <p:sp>
        <p:nvSpPr>
          <p:cNvPr id="42002" name="CustomShape 8">
            <a:extLst>
              <a:ext uri="{FF2B5EF4-FFF2-40B4-BE49-F238E27FC236}">
                <a16:creationId xmlns:a16="http://schemas.microsoft.com/office/drawing/2014/main" xmlns="" id="{3A5EF8C9-C0DF-7144-84DE-37B6AA4B03A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244056" y="3974307"/>
            <a:ext cx="150336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33CC"/>
                </a:solidFill>
                <a:latin typeface="Times New Roman" panose="02020603050405020304" pitchFamily="18" charset="0"/>
              </a:rPr>
              <a:t>Lorentz Invariance</a:t>
            </a:r>
          </a:p>
        </p:txBody>
      </p:sp>
      <p:sp>
        <p:nvSpPr>
          <p:cNvPr id="42003" name="CustomShape 8">
            <a:extLst>
              <a:ext uri="{FF2B5EF4-FFF2-40B4-BE49-F238E27FC236}">
                <a16:creationId xmlns:a16="http://schemas.microsoft.com/office/drawing/2014/main" xmlns="" id="{9766130E-89FA-2D4B-AA78-8152253947A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417219" y="3974306"/>
            <a:ext cx="15017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E700"/>
                </a:solidFill>
                <a:latin typeface="Times New Roman" panose="02020603050405020304" pitchFamily="18" charset="0"/>
              </a:rPr>
              <a:t>Parity Invariance</a:t>
            </a:r>
          </a:p>
        </p:txBody>
      </p:sp>
      <p:sp>
        <p:nvSpPr>
          <p:cNvPr id="42004" name="CustomShape 8">
            <a:extLst>
              <a:ext uri="{FF2B5EF4-FFF2-40B4-BE49-F238E27FC236}">
                <a16:creationId xmlns:a16="http://schemas.microsoft.com/office/drawing/2014/main" xmlns="" id="{622F8AFE-F216-204F-A1C8-CF0738EC101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590381" y="3955257"/>
            <a:ext cx="1501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E790C"/>
                </a:solidFill>
                <a:latin typeface="Times New Roman" panose="02020603050405020304" pitchFamily="18" charset="0"/>
              </a:rPr>
              <a:t>Massless Graviton</a:t>
            </a:r>
          </a:p>
        </p:txBody>
      </p:sp>
      <p:sp>
        <p:nvSpPr>
          <p:cNvPr id="43029" name="CustomShape 2">
            <a:extLst>
              <a:ext uri="{FF2B5EF4-FFF2-40B4-BE49-F238E27FC236}">
                <a16:creationId xmlns:a16="http://schemas.microsoft.com/office/drawing/2014/main" xmlns="" id="{8D82D30B-B3D3-9C49-974B-EDB6473FD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panose="02020603050405020304" pitchFamily="18" charset="0"/>
              </a:rPr>
              <a:t>Fundamental Pillars in General Relativity</a:t>
            </a:r>
          </a:p>
        </p:txBody>
      </p:sp>
    </p:spTree>
    <p:extLst>
      <p:ext uri="{BB962C8B-B14F-4D97-AF65-F5344CB8AC3E}">
        <p14:creationId xmlns:p14="http://schemas.microsoft.com/office/powerpoint/2010/main" val="343456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1" grpId="0"/>
      <p:bldP spid="420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ustomShape 1">
            <a:extLst>
              <a:ext uri="{FF2B5EF4-FFF2-40B4-BE49-F238E27FC236}">
                <a16:creationId xmlns:a16="http://schemas.microsoft.com/office/drawing/2014/main" xmlns="" id="{7947BB59-DB9A-9148-9A13-942E0C4AA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3010" name="CustomShape 3">
            <a:extLst>
              <a:ext uri="{FF2B5EF4-FFF2-40B4-BE49-F238E27FC236}">
                <a16:creationId xmlns:a16="http://schemas.microsoft.com/office/drawing/2014/main" xmlns="" id="{A95CFBF8-B93A-0244-AD89-056F532D9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3011" name="CustomShape 4">
            <a:extLst>
              <a:ext uri="{FF2B5EF4-FFF2-40B4-BE49-F238E27FC236}">
                <a16:creationId xmlns:a16="http://schemas.microsoft.com/office/drawing/2014/main" xmlns="" id="{BFA00B7E-E807-814F-97D3-E564AA802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3012" name="CustomShape 6">
            <a:extLst>
              <a:ext uri="{FF2B5EF4-FFF2-40B4-BE49-F238E27FC236}">
                <a16:creationId xmlns:a16="http://schemas.microsoft.com/office/drawing/2014/main" xmlns="" id="{DBEA1D4D-D3C0-7A47-AAFA-5BE8178D5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43029" name="CustomShape 2">
            <a:extLst>
              <a:ext uri="{FF2B5EF4-FFF2-40B4-BE49-F238E27FC236}">
                <a16:creationId xmlns:a16="http://schemas.microsoft.com/office/drawing/2014/main" xmlns="" id="{8D82D30B-B3D3-9C49-974B-EDB6473FD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panose="02020603050405020304" pitchFamily="18" charset="0"/>
              </a:rPr>
              <a:t>Gravitational-wave Polarizations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59D353D-49F1-44DA-26B0-D15C2B1A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514600"/>
            <a:ext cx="3810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CC8197-0824-6BBA-4CBF-37B01B448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164" y="1351672"/>
            <a:ext cx="3281976" cy="4669616"/>
          </a:xfrm>
          <a:prstGeom prst="rect">
            <a:avLst/>
          </a:prstGeom>
        </p:spPr>
      </p:pic>
      <p:sp>
        <p:nvSpPr>
          <p:cNvPr id="3" name="CustomShape 8">
            <a:extLst>
              <a:ext uri="{FF2B5EF4-FFF2-40B4-BE49-F238E27FC236}">
                <a16:creationId xmlns:a16="http://schemas.microsoft.com/office/drawing/2014/main" xmlns="" id="{4ED617EA-EE98-F2FE-73E5-D4FFCE8EF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60" y="5967413"/>
            <a:ext cx="1482551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Times New Roman" charset="0"/>
              </a:rPr>
              <a:t>[Will (2014)]</a:t>
            </a:r>
          </a:p>
        </p:txBody>
      </p:sp>
      <p:sp>
        <p:nvSpPr>
          <p:cNvPr id="4" name="CustomShape 9">
            <a:extLst>
              <a:ext uri="{FF2B5EF4-FFF2-40B4-BE49-F238E27FC236}">
                <a16:creationId xmlns:a16="http://schemas.microsoft.com/office/drawing/2014/main" xmlns="" id="{80341D14-3762-1812-67BE-FCF93D1F4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1" y="814057"/>
            <a:ext cx="1800201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u="sng" dirty="0">
                <a:latin typeface="Times New Roman" charset="0"/>
              </a:rPr>
              <a:t>beyond GR</a:t>
            </a:r>
            <a:endParaRPr lang="en-US" altLang="ja-JP" sz="2200" u="sng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xmlns="" id="{9B66818D-0B67-9BA1-8909-690D8047C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072" y="1313341"/>
            <a:ext cx="93026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Times New Roman" charset="0"/>
              </a:rPr>
              <a:t>tensor</a:t>
            </a:r>
          </a:p>
        </p:txBody>
      </p:sp>
      <p:sp>
        <p:nvSpPr>
          <p:cNvPr id="6" name="CustomShape 8">
            <a:extLst>
              <a:ext uri="{FF2B5EF4-FFF2-40B4-BE49-F238E27FC236}">
                <a16:creationId xmlns:a16="http://schemas.microsoft.com/office/drawing/2014/main" xmlns="" id="{79FF594D-5BA6-BD93-E08A-AC979FF9D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072" y="2915444"/>
            <a:ext cx="93026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Times New Roman" charset="0"/>
              </a:rPr>
              <a:t>sca</a:t>
            </a:r>
            <a:r>
              <a:rPr lang="en-US" altLang="en-US" sz="1800" dirty="0">
                <a:solidFill>
                  <a:srgbClr val="00B050"/>
                </a:solidFill>
                <a:latin typeface="Times New Roman" charset="0"/>
              </a:rPr>
              <a:t>lar</a:t>
            </a:r>
          </a:p>
        </p:txBody>
      </p:sp>
      <p:sp>
        <p:nvSpPr>
          <p:cNvPr id="7" name="CustomShape 8">
            <a:extLst>
              <a:ext uri="{FF2B5EF4-FFF2-40B4-BE49-F238E27FC236}">
                <a16:creationId xmlns:a16="http://schemas.microsoft.com/office/drawing/2014/main" xmlns="" id="{71F9271D-3959-293E-095D-D6BAD8C81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96" y="4517547"/>
            <a:ext cx="93026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B050"/>
                </a:solidFill>
                <a:latin typeface="Times New Roman" charset="0"/>
              </a:rPr>
              <a:t>vector</a:t>
            </a:r>
          </a:p>
        </p:txBody>
      </p:sp>
      <p:sp>
        <p:nvSpPr>
          <p:cNvPr id="8" name="CustomShape 9">
            <a:extLst>
              <a:ext uri="{FF2B5EF4-FFF2-40B4-BE49-F238E27FC236}">
                <a16:creationId xmlns:a16="http://schemas.microsoft.com/office/drawing/2014/main" xmlns="" id="{0BE0F535-8170-C812-9FAA-1BA9B30A8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634" y="920730"/>
            <a:ext cx="2304256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u="sng" dirty="0">
                <a:latin typeface="Times New Roman" charset="0"/>
              </a:rPr>
              <a:t>General Relativity</a:t>
            </a:r>
            <a:endParaRPr lang="en-US" altLang="ja-JP" sz="2200" u="sng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9" name="CustomShape 9">
            <a:extLst>
              <a:ext uri="{FF2B5EF4-FFF2-40B4-BE49-F238E27FC236}">
                <a16:creationId xmlns:a16="http://schemas.microsoft.com/office/drawing/2014/main" xmlns="" id="{0A14F2B5-65F4-CD95-A492-7600C7C9D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879" y="4559300"/>
            <a:ext cx="1347922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+ mode</a:t>
            </a:r>
            <a:endParaRPr lang="en-US" altLang="ja-JP" sz="22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9" name="CustomShape 9">
            <a:extLst>
              <a:ext uri="{FF2B5EF4-FFF2-40B4-BE49-F238E27FC236}">
                <a16:creationId xmlns:a16="http://schemas.microsoft.com/office/drawing/2014/main" xmlns="" id="{959DCBA1-F874-A013-521E-CC6B2C7B4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572" y="4559300"/>
            <a:ext cx="1347922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x mode</a:t>
            </a:r>
            <a:endParaRPr lang="en-US" altLang="ja-JP" sz="2200" dirty="0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54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8915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Tests of GR with GWs (based on LVK’s work)</a:t>
            </a:r>
          </a:p>
        </p:txBody>
      </p:sp>
      <p:sp>
        <p:nvSpPr>
          <p:cNvPr id="2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6" name="CustomShape 8"/>
          <p:cNvSpPr>
            <a:spLocks noChangeArrowheads="1"/>
          </p:cNvSpPr>
          <p:nvPr/>
        </p:nvSpPr>
        <p:spPr bwMode="auto">
          <a:xfrm>
            <a:off x="395536" y="2027134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D00"/>
                </a:solidFill>
                <a:latin typeface="Times New Roman" charset="0"/>
                <a:ea typeface="ＭＳ Ｐゴシック" charset="0"/>
                <a:cs typeface="Times New Roman" charset="0"/>
              </a:rPr>
              <a:t>Non-GR polarization</a:t>
            </a:r>
            <a:endParaRPr lang="en-US" sz="2200" dirty="0">
              <a:solidFill>
                <a:srgbClr val="00E7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00" y="2492896"/>
            <a:ext cx="2473448" cy="3519237"/>
          </a:xfrm>
          <a:prstGeom prst="rect">
            <a:avLst/>
          </a:prstGeom>
        </p:spPr>
      </p:pic>
      <p:sp>
        <p:nvSpPr>
          <p:cNvPr id="17" name="角丸四角形 17"/>
          <p:cNvSpPr/>
          <p:nvPr/>
        </p:nvSpPr>
        <p:spPr>
          <a:xfrm>
            <a:off x="3438719" y="3849480"/>
            <a:ext cx="5633273" cy="217180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0" name="CustomShape 8"/>
          <p:cNvSpPr>
            <a:spLocks noChangeArrowheads="1"/>
          </p:cNvSpPr>
          <p:nvPr/>
        </p:nvSpPr>
        <p:spPr bwMode="auto">
          <a:xfrm>
            <a:off x="1217241" y="6038999"/>
            <a:ext cx="1482551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Times New Roman" charset="0"/>
              </a:rPr>
              <a:t>[Will (2014)]</a:t>
            </a:r>
          </a:p>
        </p:txBody>
      </p:sp>
      <p:sp>
        <p:nvSpPr>
          <p:cNvPr id="15" name="CustomShape 8"/>
          <p:cNvSpPr>
            <a:spLocks noChangeArrowheads="1"/>
          </p:cNvSpPr>
          <p:nvPr/>
        </p:nvSpPr>
        <p:spPr bwMode="auto">
          <a:xfrm>
            <a:off x="5282406" y="3949198"/>
            <a:ext cx="202589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u="sng" dirty="0">
                <a:solidFill>
                  <a:schemeClr val="bg1"/>
                </a:solidFill>
                <a:latin typeface="Times New Roman" charset="0"/>
              </a:rPr>
              <a:t>GW170817</a:t>
            </a:r>
          </a:p>
        </p:txBody>
      </p:sp>
      <p:sp>
        <p:nvSpPr>
          <p:cNvPr id="25" name="CustomShape 8"/>
          <p:cNvSpPr>
            <a:spLocks noChangeArrowheads="1"/>
          </p:cNvSpPr>
          <p:nvPr/>
        </p:nvSpPr>
        <p:spPr bwMode="auto">
          <a:xfrm>
            <a:off x="3862040" y="4554944"/>
            <a:ext cx="354739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200" u="sng" dirty="0">
                <a:solidFill>
                  <a:schemeClr val="bg1"/>
                </a:solidFill>
                <a:latin typeface="Times New Roman" charset="0"/>
              </a:rPr>
              <a:t>Bayesian </a:t>
            </a:r>
            <a:r>
              <a:rPr lang="en-US" altLang="en-US" sz="2200" u="sng">
                <a:solidFill>
                  <a:schemeClr val="bg1"/>
                </a:solidFill>
                <a:latin typeface="Times New Roman" charset="0"/>
              </a:rPr>
              <a:t>Model Selection:</a:t>
            </a:r>
            <a:endParaRPr lang="en-US" altLang="en-US" sz="2200" u="sng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123" y="5491472"/>
            <a:ext cx="5186473" cy="391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23" y="5059000"/>
            <a:ext cx="5186473" cy="395720"/>
          </a:xfrm>
          <a:prstGeom prst="rect">
            <a:avLst/>
          </a:prstGeom>
        </p:spPr>
      </p:pic>
      <p:pic>
        <p:nvPicPr>
          <p:cNvPr id="2" name="Picture 2" descr="Neutron star collisions are a “goldmine” of heavy elements, study finds |  MIT News | Massachusetts Institute of Technology">
            <a:extLst>
              <a:ext uri="{FF2B5EF4-FFF2-40B4-BE49-F238E27FC236}">
                <a16:creationId xmlns:a16="http://schemas.microsoft.com/office/drawing/2014/main" xmlns="" id="{A55F41E6-617B-D22F-AD78-391B3A84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44015"/>
            <a:ext cx="2827303" cy="18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stomShape 8">
            <a:extLst>
              <a:ext uri="{FF2B5EF4-FFF2-40B4-BE49-F238E27FC236}">
                <a16:creationId xmlns:a16="http://schemas.microsoft.com/office/drawing/2014/main" xmlns="" id="{AB153283-9ED5-6885-C447-243A79B76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20688"/>
            <a:ext cx="8892480" cy="10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[PRL 116, 221101 (2016); PRX 6, 041015 (2016); PRL 118, 221101 (2017);  </a:t>
            </a:r>
            <a:b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PRL 119, 141101 (2017); 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ApJL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848, L13 (2017); arXiv:1811.00364;  arXiv:1903.04467; arXiv:2112.06861; … ]</a:t>
            </a:r>
          </a:p>
        </p:txBody>
      </p:sp>
    </p:spTree>
    <p:extLst>
      <p:ext uri="{BB962C8B-B14F-4D97-AF65-F5344CB8AC3E}">
        <p14:creationId xmlns:p14="http://schemas.microsoft.com/office/powerpoint/2010/main" val="1672257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30" grpId="0"/>
      <p:bldP spid="15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0332CB0B-4D4F-8B47-AEA5-52686704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D9A42F55-C7DD-5645-8C53-E110ABD0D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This morning with my family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xmlns="" id="{ADF8C3A5-DD4B-C149-A7E4-01B0C05A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xmlns="" id="{BF0D3C5F-2D4A-C342-8A87-13343F4E1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xmlns="" id="{F9BF0272-B9BE-7649-9153-9B346363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22C9EB-3062-4EF0-F38A-2CDB37DF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857324"/>
            <a:ext cx="7065818" cy="5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44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17">
            <a:extLst>
              <a:ext uri="{FF2B5EF4-FFF2-40B4-BE49-F238E27FC236}">
                <a16:creationId xmlns:a16="http://schemas.microsoft.com/office/drawing/2014/main" xmlns="" id="{678ECCA1-9420-F81C-2CB0-3E7E37FBAD10}"/>
              </a:ext>
            </a:extLst>
          </p:cNvPr>
          <p:cNvSpPr/>
          <p:nvPr/>
        </p:nvSpPr>
        <p:spPr>
          <a:xfrm>
            <a:off x="1560584" y="5043451"/>
            <a:ext cx="5633273" cy="76807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891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8915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Tests of GR with GWs (based on LVK’s work)</a:t>
            </a:r>
          </a:p>
        </p:txBody>
      </p:sp>
      <p:sp>
        <p:nvSpPr>
          <p:cNvPr id="2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27" name="CustomShape 8">
            <a:extLst>
              <a:ext uri="{FF2B5EF4-FFF2-40B4-BE49-F238E27FC236}">
                <a16:creationId xmlns:a16="http://schemas.microsoft.com/office/drawing/2014/main" xmlns="" id="{A0720F67-261E-7843-ADC5-D6B1C42E2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20688"/>
            <a:ext cx="8892480" cy="10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[PRL 116, 221101 (2016); PRX 6, 041015 (2016); PRL 118, 221101 (2017);  </a:t>
            </a:r>
            <a:b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PRL 119, 141101 (2017); 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ApJL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848, L13 (2017); arXiv:1811.00364;  arXiv:1903.04467; arXiv:2112.06861; … ]</a:t>
            </a: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xmlns="" id="{052E1800-8BB0-294B-BCD9-E816BC29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92896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Propagation speed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GWs </a:t>
            </a:r>
            <a:b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dispersion relation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gravitons</a:t>
            </a:r>
          </a:p>
        </p:txBody>
      </p:sp>
      <p:sp>
        <p:nvSpPr>
          <p:cNvPr id="20" name="CustomShape 8"/>
          <p:cNvSpPr>
            <a:spLocks noChangeArrowheads="1"/>
          </p:cNvSpPr>
          <p:nvPr/>
        </p:nvSpPr>
        <p:spPr bwMode="auto">
          <a:xfrm>
            <a:off x="395536" y="2027134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D00"/>
                </a:solidFill>
                <a:latin typeface="Times New Roman" charset="0"/>
                <a:ea typeface="ＭＳ Ｐゴシック" charset="0"/>
                <a:cs typeface="Times New Roman" charset="0"/>
              </a:rPr>
              <a:t>Non-GR polarization</a:t>
            </a:r>
            <a:endParaRPr lang="en-US" sz="2200" dirty="0">
              <a:solidFill>
                <a:srgbClr val="00E7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2" descr="Neutron star collisions are a “goldmine” of heavy elements, study finds |  MIT News | Massachusetts Institute of Technology">
            <a:extLst>
              <a:ext uri="{FF2B5EF4-FFF2-40B4-BE49-F238E27FC236}">
                <a16:creationId xmlns:a16="http://schemas.microsoft.com/office/drawing/2014/main" xmlns="" id="{14CAC787-6B45-3954-6147-5B73DA76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44015"/>
            <a:ext cx="2827303" cy="18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959FE0-EB7C-19C4-0996-854C680B0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171" y="4038141"/>
            <a:ext cx="5286101" cy="687003"/>
          </a:xfrm>
          <a:prstGeom prst="rect">
            <a:avLst/>
          </a:prstGeom>
        </p:spPr>
      </p:pic>
      <p:sp>
        <p:nvSpPr>
          <p:cNvPr id="6" name="角丸四角形 17">
            <a:extLst>
              <a:ext uri="{FF2B5EF4-FFF2-40B4-BE49-F238E27FC236}">
                <a16:creationId xmlns:a16="http://schemas.microsoft.com/office/drawing/2014/main" xmlns="" id="{00459C69-788D-3A8A-20BD-5BC89472C1A1}"/>
              </a:ext>
            </a:extLst>
          </p:cNvPr>
          <p:cNvSpPr/>
          <p:nvPr/>
        </p:nvSpPr>
        <p:spPr>
          <a:xfrm>
            <a:off x="1560584" y="3891112"/>
            <a:ext cx="5633273" cy="97804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80C482-3A61-5EF1-3DF4-FA0BA081C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299" y="5167943"/>
            <a:ext cx="4040909" cy="4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62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43" y="3249281"/>
            <a:ext cx="6038361" cy="637450"/>
          </a:xfrm>
          <a:prstGeom prst="rect">
            <a:avLst/>
          </a:prstGeom>
        </p:spPr>
      </p:pic>
      <p:sp>
        <p:nvSpPr>
          <p:cNvPr id="3379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3796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Propagation Speed of Gravitational Waves</a:t>
            </a:r>
            <a:endParaRPr lang="en-US" altLang="ja-JP" sz="18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-1182688" y="24653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32" y="2534986"/>
            <a:ext cx="6048672" cy="630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176" y="879998"/>
            <a:ext cx="1689100" cy="292100"/>
          </a:xfrm>
          <a:prstGeom prst="rect">
            <a:avLst/>
          </a:prstGeom>
        </p:spPr>
      </p:pic>
      <p:sp>
        <p:nvSpPr>
          <p:cNvPr id="14" name="CustomShape 9"/>
          <p:cNvSpPr>
            <a:spLocks noChangeArrowheads="1"/>
          </p:cNvSpPr>
          <p:nvPr/>
        </p:nvSpPr>
        <p:spPr bwMode="auto">
          <a:xfrm>
            <a:off x="395536" y="764704"/>
            <a:ext cx="2378918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General Relativity</a:t>
            </a:r>
            <a:endParaRPr lang="en-US" altLang="ja-JP" sz="2200" dirty="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996" y="2435470"/>
            <a:ext cx="1492500" cy="149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35" y="2534986"/>
            <a:ext cx="1529505" cy="1356818"/>
          </a:xfrm>
          <a:prstGeom prst="rect">
            <a:avLst/>
          </a:prstGeom>
        </p:spPr>
      </p:pic>
      <p:sp>
        <p:nvSpPr>
          <p:cNvPr id="15" name="CustomShape 9"/>
          <p:cNvSpPr>
            <a:spLocks noChangeArrowheads="1"/>
          </p:cNvSpPr>
          <p:nvPr/>
        </p:nvSpPr>
        <p:spPr bwMode="auto">
          <a:xfrm>
            <a:off x="2843808" y="4284234"/>
            <a:ext cx="4176464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time </a:t>
            </a:r>
            <a:r>
              <a:rPr lang="en-US" altLang="ja-JP" sz="2200">
                <a:latin typeface="Times New Roman" charset="0"/>
              </a:rPr>
              <a:t>of arrival difference: </a:t>
            </a:r>
            <a:r>
              <a:rPr lang="en-US" altLang="ja-JP" sz="2200" dirty="0">
                <a:latin typeface="Times New Roman" charset="0"/>
              </a:rPr>
              <a:t>1.7s</a:t>
            </a:r>
            <a:endParaRPr lang="en-US" altLang="ja-JP" sz="22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6" name="CustomShape 9"/>
          <p:cNvSpPr>
            <a:spLocks noChangeArrowheads="1"/>
          </p:cNvSpPr>
          <p:nvPr/>
        </p:nvSpPr>
        <p:spPr bwMode="auto">
          <a:xfrm>
            <a:off x="4067945" y="1412776"/>
            <a:ext cx="1152128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40 </a:t>
            </a:r>
            <a:r>
              <a:rPr lang="en-US" altLang="ja-JP" sz="2200" dirty="0" err="1">
                <a:latin typeface="Times New Roman" charset="0"/>
              </a:rPr>
              <a:t>Mpc</a:t>
            </a:r>
            <a:endParaRPr lang="en-US" altLang="ja-JP" sz="2200" dirty="0">
              <a:solidFill>
                <a:srgbClr val="0000FF"/>
              </a:solidFill>
              <a:latin typeface="Times New Roman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19672" y="1975313"/>
            <a:ext cx="597666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stomShape 9"/>
          <p:cNvSpPr>
            <a:spLocks noChangeArrowheads="1"/>
          </p:cNvSpPr>
          <p:nvPr/>
        </p:nvSpPr>
        <p:spPr bwMode="auto">
          <a:xfrm>
            <a:off x="5905596" y="5948858"/>
            <a:ext cx="3139778" cy="43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Times New Roman" charset="0"/>
              </a:rPr>
              <a:t>[Abbott et al., </a:t>
            </a:r>
            <a:r>
              <a:rPr lang="en-US" altLang="ja-JP" sz="2000" dirty="0" err="1">
                <a:latin typeface="Times New Roman" charset="0"/>
              </a:rPr>
              <a:t>ApJL</a:t>
            </a:r>
            <a:r>
              <a:rPr lang="en-US" altLang="ja-JP" sz="2000" dirty="0">
                <a:latin typeface="Times New Roman" charset="0"/>
              </a:rPr>
              <a:t> (2017)]</a:t>
            </a:r>
          </a:p>
        </p:txBody>
      </p:sp>
      <p:sp>
        <p:nvSpPr>
          <p:cNvPr id="21" name="角丸四角形 31"/>
          <p:cNvSpPr/>
          <p:nvPr/>
        </p:nvSpPr>
        <p:spPr>
          <a:xfrm>
            <a:off x="1835696" y="4880877"/>
            <a:ext cx="5708300" cy="98819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bg1"/>
              </a:solidFill>
              <a:ea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5095304"/>
            <a:ext cx="5324268" cy="629752"/>
          </a:xfrm>
          <a:prstGeom prst="rect">
            <a:avLst/>
          </a:prstGeom>
        </p:spPr>
      </p:pic>
      <p:sp>
        <p:nvSpPr>
          <p:cNvPr id="22" name="CustomShape 9"/>
          <p:cNvSpPr>
            <a:spLocks noChangeArrowheads="1"/>
          </p:cNvSpPr>
          <p:nvPr/>
        </p:nvSpPr>
        <p:spPr bwMode="auto">
          <a:xfrm>
            <a:off x="3437343" y="2087794"/>
            <a:ext cx="2430801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solidFill>
                  <a:srgbClr val="FF0000"/>
                </a:solidFill>
                <a:latin typeface="Times New Roman" charset="0"/>
              </a:rPr>
              <a:t>gravitational waves</a:t>
            </a:r>
          </a:p>
        </p:txBody>
      </p:sp>
      <p:sp>
        <p:nvSpPr>
          <p:cNvPr id="23" name="CustomShape 9"/>
          <p:cNvSpPr>
            <a:spLocks noChangeArrowheads="1"/>
          </p:cNvSpPr>
          <p:nvPr/>
        </p:nvSpPr>
        <p:spPr bwMode="auto">
          <a:xfrm>
            <a:off x="3275856" y="3861048"/>
            <a:ext cx="2808312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>
                <a:solidFill>
                  <a:srgbClr val="0000FF"/>
                </a:solidFill>
                <a:latin typeface="Times New Roman" charset="0"/>
              </a:rPr>
              <a:t>electromagnetic waves</a:t>
            </a:r>
            <a:endParaRPr lang="en-US" altLang="ja-JP" sz="22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7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33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4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5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4" name="CustomShape 9">
            <a:extLst>
              <a:ext uri="{FF2B5EF4-FFF2-40B4-BE49-F238E27FC236}">
                <a16:creationId xmlns:a16="http://schemas.microsoft.com/office/drawing/2014/main" xmlns="" id="{B259685B-BE0D-DB88-1D02-11194FD67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68" y="2049510"/>
            <a:ext cx="1624331" cy="4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GW170817</a:t>
            </a:r>
            <a:endParaRPr lang="en-US" altLang="ja-JP" sz="2200" dirty="0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9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8915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Tests of GR with GWs (based on LVK’s work)</a:t>
            </a:r>
          </a:p>
        </p:txBody>
      </p:sp>
      <p:sp>
        <p:nvSpPr>
          <p:cNvPr id="2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xmlns="" id="{052E1800-8BB0-294B-BCD9-E816BC29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92896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Propagation speed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GWs </a:t>
            </a:r>
            <a:b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dispersion relation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gravitons</a:t>
            </a:r>
          </a:p>
        </p:txBody>
      </p:sp>
      <p:sp>
        <p:nvSpPr>
          <p:cNvPr id="20" name="CustomShape 8"/>
          <p:cNvSpPr>
            <a:spLocks noChangeArrowheads="1"/>
          </p:cNvSpPr>
          <p:nvPr/>
        </p:nvSpPr>
        <p:spPr bwMode="auto">
          <a:xfrm>
            <a:off x="395536" y="2027134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D00"/>
                </a:solidFill>
                <a:latin typeface="Times New Roman" charset="0"/>
                <a:ea typeface="ＭＳ Ｐゴシック" charset="0"/>
                <a:cs typeface="Times New Roman" charset="0"/>
              </a:rPr>
              <a:t>Non-GR polarization</a:t>
            </a:r>
            <a:endParaRPr lang="en-US" sz="2200" dirty="0">
              <a:solidFill>
                <a:srgbClr val="00E7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xmlns="" id="{648E0FCC-D23A-2346-B475-E5278FE47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28498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Number of </a:t>
            </a:r>
            <a:r>
              <a:rPr lang="en-US" sz="2200" dirty="0" err="1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spacetime</a:t>
            </a: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 dimension</a:t>
            </a:r>
          </a:p>
        </p:txBody>
      </p:sp>
      <p:pic>
        <p:nvPicPr>
          <p:cNvPr id="2" name="Picture 2" descr="Neutron star collisions are a “goldmine” of heavy elements, study finds |  MIT News | Massachusetts Institute of Technology">
            <a:extLst>
              <a:ext uri="{FF2B5EF4-FFF2-40B4-BE49-F238E27FC236}">
                <a16:creationId xmlns:a16="http://schemas.microsoft.com/office/drawing/2014/main" xmlns="" id="{78BB2D22-D432-689B-80EA-C3F71694B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44015"/>
            <a:ext cx="2827303" cy="18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stomShape 8">
            <a:extLst>
              <a:ext uri="{FF2B5EF4-FFF2-40B4-BE49-F238E27FC236}">
                <a16:creationId xmlns:a16="http://schemas.microsoft.com/office/drawing/2014/main" xmlns="" id="{EC5C8C2D-B7D1-A9DB-0227-3EBEDB77F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20688"/>
            <a:ext cx="8892480" cy="10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[PRL 116, 221101 (2016); PRX 6, 041015 (2016); PRL 118, 221101 (2017);  </a:t>
            </a:r>
            <a:b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PRL 119, 141101 (2017); 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ApJL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848, L13 (2017); arXiv:1811.00364;  arXiv:1903.04467; arXiv:2112.06861; … ]</a:t>
            </a:r>
          </a:p>
        </p:txBody>
      </p:sp>
    </p:spTree>
    <p:extLst>
      <p:ext uri="{BB962C8B-B14F-4D97-AF65-F5344CB8AC3E}">
        <p14:creationId xmlns:p14="http://schemas.microsoft.com/office/powerpoint/2010/main" val="37516437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ustomShape 1"/>
          <p:cNvSpPr>
            <a:spLocks noChangeArrowheads="1"/>
          </p:cNvSpPr>
          <p:nvPr/>
        </p:nvSpPr>
        <p:spPr bwMode="auto">
          <a:xfrm>
            <a:off x="-11113" y="5814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68611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# of </a:t>
            </a:r>
            <a:r>
              <a:rPr lang="en-US" altLang="ja-JP" sz="3400" dirty="0" err="1">
                <a:solidFill>
                  <a:srgbClr val="FFFF00"/>
                </a:solidFill>
                <a:latin typeface="Times New Roman" charset="0"/>
              </a:rPr>
              <a:t>Spacetime</a:t>
            </a: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 Dimension</a:t>
            </a:r>
          </a:p>
        </p:txBody>
      </p:sp>
      <p:sp>
        <p:nvSpPr>
          <p:cNvPr id="10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1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2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3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27" name="テキスト ボックス 12"/>
          <p:cNvSpPr txBox="1"/>
          <p:nvPr/>
        </p:nvSpPr>
        <p:spPr>
          <a:xfrm>
            <a:off x="3306286" y="764704"/>
            <a:ext cx="586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[Pardo, </a:t>
            </a:r>
            <a:r>
              <a:rPr lang="en-US" altLang="ja-JP" dirty="0" err="1">
                <a:latin typeface="Century" pitchFamily="18" charset="0"/>
              </a:rPr>
              <a:t>Fishbach</a:t>
            </a:r>
            <a:r>
              <a:rPr lang="en-US" altLang="ja-JP" dirty="0">
                <a:latin typeface="Century" pitchFamily="18" charset="0"/>
              </a:rPr>
              <a:t>, </a:t>
            </a:r>
            <a:r>
              <a:rPr lang="en-US" altLang="ja-JP" dirty="0" err="1">
                <a:latin typeface="Century" pitchFamily="18" charset="0"/>
              </a:rPr>
              <a:t>Holz</a:t>
            </a:r>
            <a:r>
              <a:rPr lang="en-US" altLang="ja-JP" dirty="0">
                <a:latin typeface="Century" pitchFamily="18" charset="0"/>
              </a:rPr>
              <a:t> &amp; </a:t>
            </a:r>
            <a:r>
              <a:rPr lang="en-US" altLang="ja-JP" dirty="0" err="1">
                <a:latin typeface="Century" pitchFamily="18" charset="0"/>
              </a:rPr>
              <a:t>Spergel</a:t>
            </a:r>
            <a:r>
              <a:rPr lang="en-US" altLang="ja-JP" dirty="0">
                <a:latin typeface="Century" pitchFamily="18" charset="0"/>
              </a:rPr>
              <a:t>, </a:t>
            </a:r>
            <a:r>
              <a:rPr lang="is-IS" altLang="en-US" dirty="0">
                <a:latin typeface="Times New Roman" charset="0"/>
              </a:rPr>
              <a:t>arXiv:</a:t>
            </a:r>
            <a:r>
              <a:rPr lang="en-US" altLang="ja-JP" dirty="0">
                <a:latin typeface="Century" pitchFamily="18" charset="0"/>
              </a:rPr>
              <a:t>1801.08160</a:t>
            </a:r>
            <a:r>
              <a:rPr kumimoji="1" lang="en-US" altLang="ja-JP" dirty="0">
                <a:latin typeface="Century" pitchFamily="18" charset="0"/>
              </a:rPr>
              <a:t>]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23" name="角丸四角形 31"/>
          <p:cNvSpPr/>
          <p:nvPr/>
        </p:nvSpPr>
        <p:spPr>
          <a:xfrm>
            <a:off x="207237" y="4596985"/>
            <a:ext cx="3277555" cy="152624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B0F0"/>
              </a:solidFill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37" y="4751685"/>
            <a:ext cx="2089632" cy="467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739" y="5405680"/>
            <a:ext cx="1943037" cy="425039"/>
          </a:xfrm>
          <a:prstGeom prst="rect">
            <a:avLst/>
          </a:prstGeom>
        </p:spPr>
      </p:pic>
      <p:sp>
        <p:nvSpPr>
          <p:cNvPr id="26" name="右矢印 2"/>
          <p:cNvSpPr/>
          <p:nvPr/>
        </p:nvSpPr>
        <p:spPr>
          <a:xfrm>
            <a:off x="682393" y="5497912"/>
            <a:ext cx="444152" cy="345159"/>
          </a:xfrm>
          <a:prstGeom prst="rightArrow">
            <a:avLst/>
          </a:prstGeom>
          <a:solidFill>
            <a:srgbClr val="00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E9222A-9306-B542-874B-281A77B36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41799"/>
            <a:ext cx="6245476" cy="2363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342802"/>
            <a:ext cx="5642668" cy="45238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944033-3451-0A3F-9AE8-E7A052C90D12}"/>
              </a:ext>
            </a:extLst>
          </p:cNvPr>
          <p:cNvSpPr/>
          <p:nvPr/>
        </p:nvSpPr>
        <p:spPr>
          <a:xfrm>
            <a:off x="4067944" y="1270794"/>
            <a:ext cx="460851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674910-0F9F-7F89-DAFF-6B6E338C1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1196752"/>
            <a:ext cx="1937088" cy="1718384"/>
          </a:xfrm>
          <a:prstGeom prst="rect">
            <a:avLst/>
          </a:prstGeom>
        </p:spPr>
      </p:pic>
      <p:sp>
        <p:nvSpPr>
          <p:cNvPr id="8" name="CustomShape 9">
            <a:extLst>
              <a:ext uri="{FF2B5EF4-FFF2-40B4-BE49-F238E27FC236}">
                <a16:creationId xmlns:a16="http://schemas.microsoft.com/office/drawing/2014/main" xmlns="" id="{27E65DE5-0397-C4F9-07E3-FD3E00B17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3991754"/>
            <a:ext cx="1483317" cy="66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413FF"/>
                </a:solidFill>
                <a:latin typeface="Times New Roman" charset="0"/>
              </a:rPr>
              <a:t>spacetime dimension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287FAED-1B15-2FCE-B3F5-7B3C15D8B48A}"/>
              </a:ext>
            </a:extLst>
          </p:cNvPr>
          <p:cNvCxnSpPr>
            <a:cxnSpLocks/>
          </p:cNvCxnSpPr>
          <p:nvPr/>
        </p:nvCxnSpPr>
        <p:spPr>
          <a:xfrm flipH="1">
            <a:off x="1690554" y="4420826"/>
            <a:ext cx="505182" cy="309823"/>
          </a:xfrm>
          <a:prstGeom prst="straightConnector1">
            <a:avLst/>
          </a:prstGeom>
          <a:ln w="28575">
            <a:solidFill>
              <a:srgbClr val="041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stomShape 9">
            <a:extLst>
              <a:ext uri="{FF2B5EF4-FFF2-40B4-BE49-F238E27FC236}">
                <a16:creationId xmlns:a16="http://schemas.microsoft.com/office/drawing/2014/main" xmlns="" id="{9708B951-E0A3-91AF-CD5C-A686929C7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3961044"/>
            <a:ext cx="1316279" cy="66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413FF"/>
                </a:solidFill>
                <a:latin typeface="Times New Roman" charset="0"/>
              </a:rPr>
              <a:t>luminosity distance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49F99F1-1642-A76D-5963-6F684C7E099E}"/>
              </a:ext>
            </a:extLst>
          </p:cNvPr>
          <p:cNvCxnSpPr>
            <a:cxnSpLocks/>
          </p:cNvCxnSpPr>
          <p:nvPr/>
        </p:nvCxnSpPr>
        <p:spPr>
          <a:xfrm>
            <a:off x="978562" y="4371107"/>
            <a:ext cx="120622" cy="532948"/>
          </a:xfrm>
          <a:prstGeom prst="straightConnector1">
            <a:avLst/>
          </a:prstGeom>
          <a:ln w="28575">
            <a:solidFill>
              <a:srgbClr val="041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2">
            <a:extLst>
              <a:ext uri="{FF2B5EF4-FFF2-40B4-BE49-F238E27FC236}">
                <a16:creationId xmlns:a16="http://schemas.microsoft.com/office/drawing/2014/main" xmlns="" id="{16612B97-E0CB-501D-424F-2FE06655176C}"/>
              </a:ext>
            </a:extLst>
          </p:cNvPr>
          <p:cNvSpPr txBox="1"/>
          <p:nvPr/>
        </p:nvSpPr>
        <p:spPr>
          <a:xfrm>
            <a:off x="3454688" y="5662989"/>
            <a:ext cx="586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[see also Du, KY et al. </a:t>
            </a:r>
            <a:r>
              <a:rPr lang="is-IS" altLang="en-US" dirty="0">
                <a:latin typeface="Times New Roman" charset="0"/>
              </a:rPr>
              <a:t>arXiv: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2004.03051</a:t>
            </a:r>
            <a:r>
              <a:rPr lang="en-US" altLang="ja-JP" dirty="0">
                <a:latin typeface="Century" pitchFamily="18" charset="0"/>
              </a:rPr>
              <a:t> </a:t>
            </a:r>
            <a:br>
              <a:rPr lang="en-US" altLang="ja-JP" dirty="0">
                <a:latin typeface="Century" pitchFamily="18" charset="0"/>
              </a:rPr>
            </a:br>
            <a:r>
              <a:rPr lang="en-US" altLang="ja-JP" dirty="0">
                <a:latin typeface="Century" pitchFamily="18" charset="0"/>
              </a:rPr>
              <a:t>for bounds on </a:t>
            </a:r>
            <a:r>
              <a:rPr lang="en-US" altLang="ja-JP" dirty="0">
                <a:solidFill>
                  <a:srgbClr val="0000FF"/>
                </a:solidFill>
                <a:latin typeface="Century" pitchFamily="18" charset="0"/>
              </a:rPr>
              <a:t>compact extra dimensions </a:t>
            </a:r>
            <a:r>
              <a:rPr lang="en-US" altLang="ja-JP" dirty="0">
                <a:latin typeface="Century" pitchFamily="18" charset="0"/>
              </a:rPr>
              <a:t>from </a:t>
            </a:r>
            <a:r>
              <a:rPr lang="en-US" altLang="ja-JP" dirty="0">
                <a:solidFill>
                  <a:srgbClr val="0000FF"/>
                </a:solidFill>
                <a:latin typeface="Century" pitchFamily="18" charset="0"/>
              </a:rPr>
              <a:t>BBHs</a:t>
            </a:r>
            <a:r>
              <a:rPr kumimoji="1" lang="en-US" altLang="ja-JP" dirty="0">
                <a:latin typeface="Century" pitchFamily="18" charset="0"/>
              </a:rPr>
              <a:t>]</a:t>
            </a:r>
            <a:endParaRPr kumimoji="1" lang="ja-JP" altLang="en-US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47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8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8915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Tests of GR with GWs (based on LVK’s work)</a:t>
            </a:r>
          </a:p>
        </p:txBody>
      </p:sp>
      <p:sp>
        <p:nvSpPr>
          <p:cNvPr id="2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9" name="CustomShape 8"/>
          <p:cNvSpPr>
            <a:spLocks noChangeArrowheads="1"/>
          </p:cNvSpPr>
          <p:nvPr/>
        </p:nvSpPr>
        <p:spPr bwMode="auto">
          <a:xfrm>
            <a:off x="395536" y="328498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Number of </a:t>
            </a:r>
            <a:r>
              <a:rPr lang="en-US" sz="2200" dirty="0" err="1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spacetime</a:t>
            </a: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 dimension</a:t>
            </a:r>
          </a:p>
        </p:txBody>
      </p:sp>
      <p:sp>
        <p:nvSpPr>
          <p:cNvPr id="20" name="CustomShape 8"/>
          <p:cNvSpPr>
            <a:spLocks noChangeArrowheads="1"/>
          </p:cNvSpPr>
          <p:nvPr/>
        </p:nvSpPr>
        <p:spPr bwMode="auto">
          <a:xfrm>
            <a:off x="395536" y="3750746"/>
            <a:ext cx="309634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Lorentz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 violation</a:t>
            </a:r>
          </a:p>
        </p:txBody>
      </p:sp>
      <p:sp>
        <p:nvSpPr>
          <p:cNvPr id="25" name="CustomShape 8"/>
          <p:cNvSpPr>
            <a:spLocks noChangeArrowheads="1"/>
          </p:cNvSpPr>
          <p:nvPr/>
        </p:nvSpPr>
        <p:spPr bwMode="auto">
          <a:xfrm>
            <a:off x="395536" y="418279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Equivalence principle</a:t>
            </a:r>
          </a:p>
        </p:txBody>
      </p:sp>
      <p:sp>
        <p:nvSpPr>
          <p:cNvPr id="26" name="CustomShape 8"/>
          <p:cNvSpPr>
            <a:spLocks noChangeArrowheads="1"/>
          </p:cNvSpPr>
          <p:nvPr/>
        </p:nvSpPr>
        <p:spPr bwMode="auto">
          <a:xfrm>
            <a:off x="395536" y="508518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Parameterized deviation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from GR</a:t>
            </a:r>
          </a:p>
        </p:txBody>
      </p:sp>
      <p:sp>
        <p:nvSpPr>
          <p:cNvPr id="29" name="CustomShape 8">
            <a:extLst>
              <a:ext uri="{FF2B5EF4-FFF2-40B4-BE49-F238E27FC236}">
                <a16:creationId xmlns:a16="http://schemas.microsoft.com/office/drawing/2014/main" xmlns="" id="{052E1800-8BB0-294B-BCD9-E816BC29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92896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Propagation speed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GWs </a:t>
            </a:r>
            <a:b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dispersion relation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gravitons</a:t>
            </a:r>
          </a:p>
        </p:txBody>
      </p:sp>
      <p:sp>
        <p:nvSpPr>
          <p:cNvPr id="31" name="CustomShape 8"/>
          <p:cNvSpPr>
            <a:spLocks noChangeArrowheads="1"/>
          </p:cNvSpPr>
          <p:nvPr/>
        </p:nvSpPr>
        <p:spPr bwMode="auto">
          <a:xfrm>
            <a:off x="395536" y="2027134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D00"/>
                </a:solidFill>
                <a:latin typeface="Times New Roman" charset="0"/>
                <a:ea typeface="ＭＳ Ｐゴシック" charset="0"/>
                <a:cs typeface="Times New Roman" charset="0"/>
              </a:rPr>
              <a:t>Non-GR polarization</a:t>
            </a:r>
            <a:endParaRPr lang="en-US" sz="2200" dirty="0">
              <a:solidFill>
                <a:srgbClr val="00E7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" name="CustomShape 8">
            <a:extLst>
              <a:ext uri="{FF2B5EF4-FFF2-40B4-BE49-F238E27FC236}">
                <a16:creationId xmlns:a16="http://schemas.microsoft.com/office/drawing/2014/main" xmlns="" id="{6BA18E95-7C33-9808-593C-D202A5782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581128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Black hole no-hair test</a:t>
            </a:r>
          </a:p>
        </p:txBody>
      </p:sp>
      <p:sp>
        <p:nvSpPr>
          <p:cNvPr id="3" name="CustomShape 8">
            <a:extLst>
              <a:ext uri="{FF2B5EF4-FFF2-40B4-BE49-F238E27FC236}">
                <a16:creationId xmlns:a16="http://schemas.microsoft.com/office/drawing/2014/main" xmlns="" id="{C8B1B540-CF4E-0169-3992-DBDDFC88D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20688"/>
            <a:ext cx="8892480" cy="10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[PRL 116, 221101 (2016); PRX 6, 041015 (2016); PRL 118, 221101 (2017);  </a:t>
            </a:r>
            <a:b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PRL 119, 141101 (2017); 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ApJL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848, L13 (2017); arXiv:1811.00364;  arXiv:1903.04467; arXiv:2112.06861; … ]</a:t>
            </a:r>
          </a:p>
        </p:txBody>
      </p:sp>
    </p:spTree>
    <p:extLst>
      <p:ext uri="{BB962C8B-B14F-4D97-AF65-F5344CB8AC3E}">
        <p14:creationId xmlns:p14="http://schemas.microsoft.com/office/powerpoint/2010/main" val="820152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ustomShape 1">
            <a:extLst>
              <a:ext uri="{FF2B5EF4-FFF2-40B4-BE49-F238E27FC236}">
                <a16:creationId xmlns:a16="http://schemas.microsoft.com/office/drawing/2014/main" xmlns="" id="{D2F14387-E712-0C45-844C-08084445B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962" name="CustomShape 3">
            <a:extLst>
              <a:ext uri="{FF2B5EF4-FFF2-40B4-BE49-F238E27FC236}">
                <a16:creationId xmlns:a16="http://schemas.microsoft.com/office/drawing/2014/main" xmlns="" id="{F34897AB-CE53-004A-9098-7222ADE69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963" name="CustomShape 4">
            <a:extLst>
              <a:ext uri="{FF2B5EF4-FFF2-40B4-BE49-F238E27FC236}">
                <a16:creationId xmlns:a16="http://schemas.microsoft.com/office/drawing/2014/main" xmlns="" id="{5871092D-3C75-8D4D-B61A-8BB990D3E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964" name="CustomShape 6">
            <a:extLst>
              <a:ext uri="{FF2B5EF4-FFF2-40B4-BE49-F238E27FC236}">
                <a16:creationId xmlns:a16="http://schemas.microsoft.com/office/drawing/2014/main" xmlns="" id="{94EA87F4-C2AA-704B-A73E-C5BBD7BB0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40977" name="CustomShape 2">
            <a:extLst>
              <a:ext uri="{FF2B5EF4-FFF2-40B4-BE49-F238E27FC236}">
                <a16:creationId xmlns:a16="http://schemas.microsoft.com/office/drawing/2014/main" xmlns="" id="{820DEF32-E60A-2C48-B807-0ABCD02B7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panose="02020603050405020304" pitchFamily="18" charset="0"/>
              </a:rPr>
              <a:t>Zoo of Modified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B65F4A-8262-883C-BBDD-01D804EA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67966"/>
            <a:ext cx="7335669" cy="5045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349A80-A91B-3A2C-45CE-8DB66B771F87}"/>
              </a:ext>
            </a:extLst>
          </p:cNvPr>
          <p:cNvSpPr/>
          <p:nvPr/>
        </p:nvSpPr>
        <p:spPr>
          <a:xfrm>
            <a:off x="1110871" y="891978"/>
            <a:ext cx="2092977" cy="41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71;p14">
            <a:extLst>
              <a:ext uri="{FF2B5EF4-FFF2-40B4-BE49-F238E27FC236}">
                <a16:creationId xmlns:a16="http://schemas.microsoft.com/office/drawing/2014/main" xmlns="" id="{E7E8363C-A8F5-484F-289D-B579E3C73D45}"/>
              </a:ext>
            </a:extLst>
          </p:cNvPr>
          <p:cNvSpPr txBox="1"/>
          <p:nvPr/>
        </p:nvSpPr>
        <p:spPr>
          <a:xfrm>
            <a:off x="4283968" y="5847685"/>
            <a:ext cx="48814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[</a:t>
            </a:r>
            <a:r>
              <a:rPr lang="en" dirty="0" err="1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Ezquiaga</a:t>
            </a:r>
            <a:r>
              <a:rPr lang="en" dirty="0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 &amp; </a:t>
            </a:r>
            <a:r>
              <a:rPr lang="en" dirty="0" err="1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Zumalacarregui</a:t>
            </a:r>
            <a:r>
              <a:rPr lang="en" dirty="0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 </a:t>
            </a:r>
            <a:r>
              <a:rPr lang="en" dirty="0" err="1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arXiv</a:t>
            </a:r>
            <a:r>
              <a:rPr lang="en" dirty="0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: 1807.09241]</a:t>
            </a:r>
            <a:endParaRPr dirty="0">
              <a:latin typeface="Times New Roman" panose="02020603050405020304" pitchFamily="18" charset="0"/>
              <a:ea typeface="Old Standard TT"/>
              <a:cs typeface="Times New Roman" panose="02020603050405020304" pitchFamily="18" charset="0"/>
              <a:sym typeface="Old Standard T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9E67ED-31A9-3141-DAD1-833FFA866FC6}"/>
              </a:ext>
            </a:extLst>
          </p:cNvPr>
          <p:cNvSpPr/>
          <p:nvPr/>
        </p:nvSpPr>
        <p:spPr>
          <a:xfrm>
            <a:off x="6663370" y="891978"/>
            <a:ext cx="2229110" cy="1816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71;p14">
            <a:extLst>
              <a:ext uri="{FF2B5EF4-FFF2-40B4-BE49-F238E27FC236}">
                <a16:creationId xmlns:a16="http://schemas.microsoft.com/office/drawing/2014/main" xmlns="" id="{60EC2BBB-66F2-AD53-F769-2A88F432377C}"/>
              </a:ext>
            </a:extLst>
          </p:cNvPr>
          <p:cNvSpPr txBox="1"/>
          <p:nvPr/>
        </p:nvSpPr>
        <p:spPr>
          <a:xfrm>
            <a:off x="5220072" y="692696"/>
            <a:ext cx="3865625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m</a:t>
            </a:r>
            <a:r>
              <a:rPr lang="en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odel</a:t>
            </a:r>
            <a:r>
              <a:rPr lang="en" sz="2200" dirty="0">
                <a:solidFill>
                  <a:srgbClr val="0000FF"/>
                </a:solidFill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-independent </a:t>
            </a:r>
            <a:r>
              <a:rPr lang="en" sz="2200" dirty="0">
                <a:latin typeface="Times New Roman" panose="02020603050405020304" pitchFamily="18" charset="0"/>
                <a:ea typeface="Old Standard TT"/>
                <a:cs typeface="Times New Roman" panose="02020603050405020304" pitchFamily="18" charset="0"/>
                <a:sym typeface="Old Standard TT"/>
              </a:rPr>
              <a:t>tests of GR!</a:t>
            </a:r>
            <a:endParaRPr sz="2200" dirty="0">
              <a:latin typeface="Times New Roman" panose="02020603050405020304" pitchFamily="18" charset="0"/>
              <a:ea typeface="Old Standard TT"/>
              <a:cs typeface="Times New Roman" panose="02020603050405020304" pitchFamily="18" charset="0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3106693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stomShape 1">
            <a:extLst>
              <a:ext uri="{FF2B5EF4-FFF2-40B4-BE49-F238E27FC236}">
                <a16:creationId xmlns:a16="http://schemas.microsoft.com/office/drawing/2014/main" xmlns="" id="{9A904664-D7C4-6449-998F-EF045E44D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8435" name="CustomShape 2">
            <a:extLst>
              <a:ext uri="{FF2B5EF4-FFF2-40B4-BE49-F238E27FC236}">
                <a16:creationId xmlns:a16="http://schemas.microsoft.com/office/drawing/2014/main" xmlns="" id="{ACC0EEC3-B068-A043-B1A4-E193A1BE3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FFFF00"/>
                </a:solidFill>
                <a:latin typeface="Times New Roman" panose="02020603050405020304" pitchFamily="18" charset="0"/>
              </a:rPr>
              <a:t>parameterized post-Einsteinian (ppE) Formalism</a:t>
            </a: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xmlns="" id="{80BE11F1-F77A-2441-8AA4-12E34A141704}"/>
              </a:ext>
            </a:extLst>
          </p:cNvPr>
          <p:cNvSpPr/>
          <p:nvPr/>
        </p:nvSpPr>
        <p:spPr>
          <a:xfrm>
            <a:off x="755651" y="5013127"/>
            <a:ext cx="4789488" cy="744537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3" name="CustomShape 8">
            <a:extLst>
              <a:ext uri="{FF2B5EF4-FFF2-40B4-BE49-F238E27FC236}">
                <a16:creationId xmlns:a16="http://schemas.microsoft.com/office/drawing/2014/main" xmlns="" id="{1800B469-C60E-F242-B550-C6BD37667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4508302"/>
            <a:ext cx="22240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 u="sng">
                <a:solidFill>
                  <a:schemeClr val="bg1"/>
                </a:solidFill>
                <a:latin typeface="Times New Roman" panose="02020603050405020304" pitchFamily="18" charset="0"/>
              </a:rPr>
              <a:t>waveform phase:</a:t>
            </a:r>
          </a:p>
        </p:txBody>
      </p:sp>
      <p:pic>
        <p:nvPicPr>
          <p:cNvPr id="39950" name="Picture 2">
            <a:extLst>
              <a:ext uri="{FF2B5EF4-FFF2-40B4-BE49-F238E27FC236}">
                <a16:creationId xmlns:a16="http://schemas.microsoft.com/office/drawing/2014/main" xmlns="" id="{79283BED-8023-2541-BD4F-B6F954957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5062339"/>
            <a:ext cx="457041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CustomShape 8">
            <a:extLst>
              <a:ext uri="{FF2B5EF4-FFF2-40B4-BE49-F238E27FC236}">
                <a16:creationId xmlns:a16="http://schemas.microsoft.com/office/drawing/2014/main" xmlns="" id="{A0720F67-261E-7843-ADC5-D6B1C42E2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620713"/>
            <a:ext cx="28082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</a:rPr>
              <a:t>[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Yunes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&amp; Pretorius (2009)]</a:t>
            </a:r>
          </a:p>
        </p:txBody>
      </p:sp>
      <p:sp>
        <p:nvSpPr>
          <p:cNvPr id="36" name="CustomShape 8">
            <a:extLst>
              <a:ext uri="{FF2B5EF4-FFF2-40B4-BE49-F238E27FC236}">
                <a16:creationId xmlns:a16="http://schemas.microsoft.com/office/drawing/2014/main" xmlns="" id="{14E7EE6E-C945-3948-B093-45C52F44D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401939"/>
            <a:ext cx="18002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ppE </a:t>
            </a: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parameter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1C793A5C-BC77-CB49-BD9F-DC0B35E9FC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9475" y="4797227"/>
            <a:ext cx="431800" cy="4318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ustomShape 8">
            <a:extLst>
              <a:ext uri="{FF2B5EF4-FFF2-40B4-BE49-F238E27FC236}">
                <a16:creationId xmlns:a16="http://schemas.microsoft.com/office/drawing/2014/main" xmlns="" id="{DF3BFE40-9DFF-D045-A8B1-DA2C1D0AC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005064"/>
            <a:ext cx="19431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relative velocity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3E5FAF69-9987-0C43-B552-119D6F21BBD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19588" y="4436864"/>
            <a:ext cx="1044575" cy="865188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CustomShape 8">
            <a:extLst>
              <a:ext uri="{FF2B5EF4-FFF2-40B4-BE49-F238E27FC236}">
                <a16:creationId xmlns:a16="http://schemas.microsoft.com/office/drawing/2014/main" xmlns="" id="{7CA6BFB2-BF95-A047-8A1F-509303E72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4436864"/>
            <a:ext cx="25209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i="1">
                <a:solidFill>
                  <a:srgbClr val="00E7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 post-Newton (</a:t>
            </a:r>
            <a:r>
              <a:rPr lang="en-US" altLang="en-US" sz="2000">
                <a:solidFill>
                  <a:srgbClr val="00E700"/>
                </a:solidFill>
                <a:latin typeface="Times New Roman" panose="02020603050405020304" pitchFamily="18" charset="0"/>
              </a:rPr>
              <a:t>PN</a:t>
            </a:r>
            <a:r>
              <a:rPr lang="en-US" altLang="en-US" sz="2000">
                <a:solidFill>
                  <a:srgbClr val="FFFFFF"/>
                </a:solidFill>
                <a:latin typeface="Times New Roman" panose="02020603050405020304" pitchFamily="18" charset="0"/>
              </a:rPr>
              <a:t>) correction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8E8D13CE-E653-CA49-8BDA-295373D31F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76825" y="4797227"/>
            <a:ext cx="1008063" cy="4318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角丸四角形 17">
            <a:extLst>
              <a:ext uri="{FF2B5EF4-FFF2-40B4-BE49-F238E27FC236}">
                <a16:creationId xmlns:a16="http://schemas.microsoft.com/office/drawing/2014/main" xmlns="" id="{2AFB81CC-D60A-8249-8E9D-571D3E0AAB63}"/>
              </a:ext>
            </a:extLst>
          </p:cNvPr>
          <p:cNvSpPr/>
          <p:nvPr/>
        </p:nvSpPr>
        <p:spPr>
          <a:xfrm>
            <a:off x="6300788" y="5289352"/>
            <a:ext cx="2303462" cy="865187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0" name="CustomShape 8">
            <a:extLst>
              <a:ext uri="{FF2B5EF4-FFF2-40B4-BE49-F238E27FC236}">
                <a16:creationId xmlns:a16="http://schemas.microsoft.com/office/drawing/2014/main" xmlns="" id="{501591F6-D149-5048-A6CA-EE30C5E07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5278239"/>
            <a:ext cx="21605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u="sng">
                <a:solidFill>
                  <a:srgbClr val="FFFFFF"/>
                </a:solidFill>
                <a:latin typeface="Times New Roman" panose="02020603050405020304" pitchFamily="18" charset="0"/>
              </a:rPr>
              <a:t>PN approximation:</a:t>
            </a:r>
          </a:p>
        </p:txBody>
      </p:sp>
      <p:pic>
        <p:nvPicPr>
          <p:cNvPr id="41" name="Picture 31">
            <a:extLst>
              <a:ext uri="{FF2B5EF4-FFF2-40B4-BE49-F238E27FC236}">
                <a16:creationId xmlns:a16="http://schemas.microsoft.com/office/drawing/2014/main" xmlns="" id="{24B4D4E9-3A76-F349-84D0-76BEE68D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689402"/>
            <a:ext cx="1092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ustomShape 3">
            <a:extLst>
              <a:ext uri="{FF2B5EF4-FFF2-40B4-BE49-F238E27FC236}">
                <a16:creationId xmlns:a16="http://schemas.microsoft.com/office/drawing/2014/main" xmlns="" id="{6E5A93E6-D96A-3646-8FBA-0AF5B04E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2" name="CustomShape 4">
            <a:extLst>
              <a:ext uri="{FF2B5EF4-FFF2-40B4-BE49-F238E27FC236}">
                <a16:creationId xmlns:a16="http://schemas.microsoft.com/office/drawing/2014/main" xmlns="" id="{FA57DBF7-5CA3-E44D-B1C6-8E9B80EC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3" name="CustomShape 6">
            <a:extLst>
              <a:ext uri="{FF2B5EF4-FFF2-40B4-BE49-F238E27FC236}">
                <a16:creationId xmlns:a16="http://schemas.microsoft.com/office/drawing/2014/main" xmlns="" id="{41E1CB8F-699F-C749-B88C-B55845A8D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26" name="CustomShape 8">
            <a:extLst>
              <a:ext uri="{FF2B5EF4-FFF2-40B4-BE49-F238E27FC236}">
                <a16:creationId xmlns:a16="http://schemas.microsoft.com/office/drawing/2014/main" xmlns="" id="{A0720F67-261E-7843-ADC5-D6B1C42E2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907951"/>
            <a:ext cx="338437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</a:rPr>
              <a:t>[LVC, PRL 116, 221101 (2016)]</a:t>
            </a:r>
            <a:endParaRPr lang="en-US" altLang="en-US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778AC7-E94E-F378-0C98-A290543F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14" y="692696"/>
            <a:ext cx="4692318" cy="3318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5057DF-007C-2C13-2490-B809E3E005DB}"/>
              </a:ext>
            </a:extLst>
          </p:cNvPr>
          <p:cNvSpPr/>
          <p:nvPr/>
        </p:nvSpPr>
        <p:spPr>
          <a:xfrm>
            <a:off x="717022" y="2877734"/>
            <a:ext cx="983546" cy="335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stomShape 9">
            <a:extLst>
              <a:ext uri="{FF2B5EF4-FFF2-40B4-BE49-F238E27FC236}">
                <a16:creationId xmlns:a16="http://schemas.microsoft.com/office/drawing/2014/main" xmlns="" id="{B5A4F64C-E951-7729-F984-843F61D9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9" y="2780928"/>
            <a:ext cx="1296144" cy="37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7030A0"/>
                </a:solidFill>
                <a:latin typeface="Times New Roman" charset="0"/>
              </a:rPr>
              <a:t>beyond GR</a:t>
            </a:r>
          </a:p>
        </p:txBody>
      </p:sp>
    </p:spTree>
    <p:extLst>
      <p:ext uri="{BB962C8B-B14F-4D97-AF65-F5344CB8AC3E}">
        <p14:creationId xmlns:p14="http://schemas.microsoft.com/office/powerpoint/2010/main" val="324415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36" grpId="0"/>
      <p:bldP spid="28" grpId="0"/>
      <p:bldP spid="34" grpId="0"/>
      <p:bldP spid="39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4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Example: GR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1E7072-7975-3041-BD5F-9821BECA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7" y="960692"/>
            <a:ext cx="6316163" cy="515251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DB949B6-FE32-3549-BB2E-FC2FE5681194}"/>
              </a:ext>
            </a:extLst>
          </p:cNvPr>
          <p:cNvSpPr/>
          <p:nvPr/>
        </p:nvSpPr>
        <p:spPr>
          <a:xfrm>
            <a:off x="3329573" y="3120932"/>
            <a:ext cx="749299" cy="7400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E1AAB2-3030-C644-A325-230F3A58BAA4}"/>
              </a:ext>
            </a:extLst>
          </p:cNvPr>
          <p:cNvSpPr/>
          <p:nvPr/>
        </p:nvSpPr>
        <p:spPr>
          <a:xfrm>
            <a:off x="4153534" y="33369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8682EB-3A2E-144F-B44E-775B5B34A895}"/>
              </a:ext>
            </a:extLst>
          </p:cNvPr>
          <p:cNvSpPr/>
          <p:nvPr/>
        </p:nvSpPr>
        <p:spPr>
          <a:xfrm>
            <a:off x="1777270" y="2472860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D566AC3-6C4D-8247-B228-D20141668712}"/>
              </a:ext>
            </a:extLst>
          </p:cNvPr>
          <p:cNvSpPr/>
          <p:nvPr/>
        </p:nvSpPr>
        <p:spPr>
          <a:xfrm rot="19645549">
            <a:off x="3927426" y="2184828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2BCA80-5524-6441-8D01-B313CE4FED56}"/>
              </a:ext>
            </a:extLst>
          </p:cNvPr>
          <p:cNvSpPr/>
          <p:nvPr/>
        </p:nvSpPr>
        <p:spPr>
          <a:xfrm rot="19645549">
            <a:off x="3528633" y="1987246"/>
            <a:ext cx="723824" cy="237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角丸四角形 17">
            <a:extLst>
              <a:ext uri="{FF2B5EF4-FFF2-40B4-BE49-F238E27FC236}">
                <a16:creationId xmlns:a16="http://schemas.microsoft.com/office/drawing/2014/main" xmlns="" id="{247342E8-3AB6-A94B-B5C8-74FEE42293A0}"/>
              </a:ext>
            </a:extLst>
          </p:cNvPr>
          <p:cNvSpPr/>
          <p:nvPr/>
        </p:nvSpPr>
        <p:spPr>
          <a:xfrm>
            <a:off x="6164440" y="4188732"/>
            <a:ext cx="2095702" cy="92012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rgbClr val="00B05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85870" y="4341580"/>
            <a:ext cx="669498" cy="1317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2730951">
            <a:off x="1644962" y="3766745"/>
            <a:ext cx="669498" cy="1317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270" y="2336888"/>
            <a:ext cx="203200" cy="21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447" y="2786830"/>
            <a:ext cx="451323" cy="230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794" y="3382799"/>
            <a:ext cx="461818" cy="2309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917" y="4411099"/>
            <a:ext cx="1847273" cy="4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4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4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Example: Scalar-tensor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1E7072-7975-3041-BD5F-9821BECA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7" y="960692"/>
            <a:ext cx="6316163" cy="515251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DB949B6-FE32-3549-BB2E-FC2FE5681194}"/>
              </a:ext>
            </a:extLst>
          </p:cNvPr>
          <p:cNvSpPr/>
          <p:nvPr/>
        </p:nvSpPr>
        <p:spPr>
          <a:xfrm>
            <a:off x="3329573" y="3120932"/>
            <a:ext cx="749299" cy="7400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E1AAB2-3030-C644-A325-230F3A58BAA4}"/>
              </a:ext>
            </a:extLst>
          </p:cNvPr>
          <p:cNvSpPr/>
          <p:nvPr/>
        </p:nvSpPr>
        <p:spPr>
          <a:xfrm>
            <a:off x="4153534" y="33369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8682EB-3A2E-144F-B44E-775B5B34A895}"/>
              </a:ext>
            </a:extLst>
          </p:cNvPr>
          <p:cNvSpPr/>
          <p:nvPr/>
        </p:nvSpPr>
        <p:spPr>
          <a:xfrm>
            <a:off x="1777270" y="2472860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D566AC3-6C4D-8247-B228-D20141668712}"/>
              </a:ext>
            </a:extLst>
          </p:cNvPr>
          <p:cNvSpPr/>
          <p:nvPr/>
        </p:nvSpPr>
        <p:spPr>
          <a:xfrm rot="19645549">
            <a:off x="3927426" y="2184828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2BCA80-5524-6441-8D01-B313CE4FED56}"/>
              </a:ext>
            </a:extLst>
          </p:cNvPr>
          <p:cNvSpPr/>
          <p:nvPr/>
        </p:nvSpPr>
        <p:spPr>
          <a:xfrm rot="19645549">
            <a:off x="3528633" y="1987246"/>
            <a:ext cx="723824" cy="237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9">
            <a:extLst>
              <a:ext uri="{FF2B5EF4-FFF2-40B4-BE49-F238E27FC236}">
                <a16:creationId xmlns:a16="http://schemas.microsoft.com/office/drawing/2014/main" xmlns="" id="{7BDF4C75-9DFB-5847-82DC-7DD9FE7688CF}"/>
              </a:ext>
            </a:extLst>
          </p:cNvPr>
          <p:cNvSpPr>
            <a:spLocks noChangeArrowheads="1"/>
          </p:cNvSpPr>
          <p:nvPr/>
        </p:nvSpPr>
        <p:spPr bwMode="auto">
          <a:xfrm rot="790301">
            <a:off x="4289406" y="1440701"/>
            <a:ext cx="1877737" cy="51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600" dirty="0">
                <a:solidFill>
                  <a:srgbClr val="FF0000"/>
                </a:solidFill>
                <a:latin typeface="Times New Roman" charset="0"/>
              </a:rPr>
              <a:t>scalar waves</a:t>
            </a:r>
          </a:p>
        </p:txBody>
      </p:sp>
      <p:sp>
        <p:nvSpPr>
          <p:cNvPr id="21" name="CustomShape 9">
            <a:extLst>
              <a:ext uri="{FF2B5EF4-FFF2-40B4-BE49-F238E27FC236}">
                <a16:creationId xmlns:a16="http://schemas.microsoft.com/office/drawing/2014/main" xmlns="" id="{C1C7BE8B-94B0-7D40-B10D-B0F4BBC73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55" y="1196752"/>
            <a:ext cx="1754991" cy="43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Times New Roman" charset="0"/>
              </a:rPr>
              <a:t>scalar charge</a:t>
            </a:r>
          </a:p>
        </p:txBody>
      </p:sp>
      <p:sp>
        <p:nvSpPr>
          <p:cNvPr id="25" name="角丸四角形 17">
            <a:extLst>
              <a:ext uri="{FF2B5EF4-FFF2-40B4-BE49-F238E27FC236}">
                <a16:creationId xmlns:a16="http://schemas.microsoft.com/office/drawing/2014/main" xmlns="" id="{247342E8-3AB6-A94B-B5C8-74FEE42293A0}"/>
              </a:ext>
            </a:extLst>
          </p:cNvPr>
          <p:cNvSpPr/>
          <p:nvPr/>
        </p:nvSpPr>
        <p:spPr>
          <a:xfrm>
            <a:off x="6164440" y="4188732"/>
            <a:ext cx="2095702" cy="92012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rgbClr val="00B05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6" name="角丸四角形 17">
            <a:extLst>
              <a:ext uri="{FF2B5EF4-FFF2-40B4-BE49-F238E27FC236}">
                <a16:creationId xmlns:a16="http://schemas.microsoft.com/office/drawing/2014/main" xmlns="" id="{247342E8-3AB6-A94B-B5C8-74FEE42293A0}"/>
              </a:ext>
            </a:extLst>
          </p:cNvPr>
          <p:cNvSpPr/>
          <p:nvPr/>
        </p:nvSpPr>
        <p:spPr>
          <a:xfrm>
            <a:off x="5406403" y="2384853"/>
            <a:ext cx="3650081" cy="95210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2000"/>
            </a:schemeClr>
          </a:solidFill>
          <a:ln>
            <a:solidFill>
              <a:srgbClr val="FF000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8924642">
            <a:off x="3804165" y="2000393"/>
            <a:ext cx="902406" cy="3800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585870" y="4341580"/>
            <a:ext cx="669498" cy="1317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2730951">
            <a:off x="1644962" y="3766745"/>
            <a:ext cx="669498" cy="1317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512501" y="2393839"/>
            <a:ext cx="541669" cy="1528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4975274">
            <a:off x="3559973" y="4753958"/>
            <a:ext cx="902406" cy="3800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7845847">
            <a:off x="1712052" y="4080964"/>
            <a:ext cx="902406" cy="3800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0800000">
            <a:off x="327910" y="2885208"/>
            <a:ext cx="902406" cy="3800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6355122">
            <a:off x="2741979" y="1335290"/>
            <a:ext cx="902406" cy="3800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270" y="2336888"/>
            <a:ext cx="203200" cy="215900"/>
          </a:xfrm>
          <a:prstGeom prst="rect">
            <a:avLst/>
          </a:prstGeom>
        </p:spPr>
      </p:pic>
      <p:sp>
        <p:nvSpPr>
          <p:cNvPr id="40" name="CustomShape 9">
            <a:extLst>
              <a:ext uri="{FF2B5EF4-FFF2-40B4-BE49-F238E27FC236}">
                <a16:creationId xmlns:a16="http://schemas.microsoft.com/office/drawing/2014/main" xmlns="" id="{8CE676AD-0D5F-1A40-BE4E-914705CAA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397" y="3675963"/>
            <a:ext cx="2312323" cy="55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B050"/>
                </a:solidFill>
                <a:latin typeface="Times New Roman" charset="0"/>
              </a:rPr>
              <a:t>quadrupolar</a:t>
            </a:r>
            <a:endParaRPr lang="en-US" altLang="ja-JP" sz="2000" dirty="0">
              <a:solidFill>
                <a:srgbClr val="00B050"/>
              </a:solidFill>
              <a:latin typeface="Times New Roman" charset="0"/>
            </a:endParaRPr>
          </a:p>
        </p:txBody>
      </p:sp>
      <p:sp>
        <p:nvSpPr>
          <p:cNvPr id="41" name="CustomShape 9">
            <a:extLst>
              <a:ext uri="{FF2B5EF4-FFF2-40B4-BE49-F238E27FC236}">
                <a16:creationId xmlns:a16="http://schemas.microsoft.com/office/drawing/2014/main" xmlns="" id="{8CE676AD-0D5F-1A40-BE4E-914705CAA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5919" y="1939434"/>
            <a:ext cx="1156441" cy="55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Times New Roman" charset="0"/>
              </a:rPr>
              <a:t>dipolar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447" y="2786830"/>
            <a:ext cx="451323" cy="230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794" y="3382799"/>
            <a:ext cx="461818" cy="230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874" y="3717104"/>
            <a:ext cx="304380" cy="251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216" y="2354980"/>
            <a:ext cx="293885" cy="251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4" y="2636912"/>
            <a:ext cx="3484628" cy="451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3917" y="4411099"/>
            <a:ext cx="1847273" cy="461818"/>
          </a:xfrm>
          <a:prstGeom prst="rect">
            <a:avLst/>
          </a:prstGeom>
        </p:spPr>
      </p:pic>
      <p:sp>
        <p:nvSpPr>
          <p:cNvPr id="8" name="角丸四角形 17">
            <a:extLst>
              <a:ext uri="{FF2B5EF4-FFF2-40B4-BE49-F238E27FC236}">
                <a16:creationId xmlns:a16="http://schemas.microsoft.com/office/drawing/2014/main" xmlns="" id="{AE070A7D-A68B-E41F-BC00-AEA81FF4943A}"/>
              </a:ext>
            </a:extLst>
          </p:cNvPr>
          <p:cNvSpPr/>
          <p:nvPr/>
        </p:nvSpPr>
        <p:spPr>
          <a:xfrm>
            <a:off x="5674996" y="5376608"/>
            <a:ext cx="3381488" cy="918273"/>
          </a:xfrm>
          <a:prstGeom prst="roundRect">
            <a:avLst/>
          </a:prstGeom>
          <a:solidFill>
            <a:srgbClr val="00B0F0">
              <a:alpha val="12000"/>
            </a:srgbClr>
          </a:solidFill>
          <a:ln w="28575">
            <a:solidFill>
              <a:srgbClr val="00B0F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CustomShape 9">
            <a:extLst>
              <a:ext uri="{FF2B5EF4-FFF2-40B4-BE49-F238E27FC236}">
                <a16:creationId xmlns:a16="http://schemas.microsoft.com/office/drawing/2014/main" xmlns="" id="{592494EF-435D-A7E0-6D56-37E37D0D8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582" y="5403007"/>
            <a:ext cx="3381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non-GR correction at </a:t>
            </a:r>
            <a:r>
              <a:rPr lang="en-US" altLang="ja-JP" sz="2200" dirty="0">
                <a:solidFill>
                  <a:srgbClr val="0000FF"/>
                </a:solidFill>
                <a:latin typeface="Times New Roman" charset="0"/>
              </a:rPr>
              <a:t>-1PN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AF9BD2-AF56-0035-42FA-4C748A96C5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6376" y="5877272"/>
            <a:ext cx="982128" cy="265246"/>
          </a:xfrm>
          <a:prstGeom prst="rect">
            <a:avLst/>
          </a:prstGeom>
        </p:spPr>
      </p:pic>
      <p:sp>
        <p:nvSpPr>
          <p:cNvPr id="12" name="角丸四角形 17">
            <a:extLst>
              <a:ext uri="{FF2B5EF4-FFF2-40B4-BE49-F238E27FC236}">
                <a16:creationId xmlns:a16="http://schemas.microsoft.com/office/drawing/2014/main" xmlns="" id="{3BDC7813-7EAF-C147-4099-7C766E563226}"/>
              </a:ext>
            </a:extLst>
          </p:cNvPr>
          <p:cNvSpPr/>
          <p:nvPr/>
        </p:nvSpPr>
        <p:spPr>
          <a:xfrm>
            <a:off x="7151688" y="908050"/>
            <a:ext cx="1979612" cy="5048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18" name="Picture 23">
            <a:extLst>
              <a:ext uri="{FF2B5EF4-FFF2-40B4-BE49-F238E27FC236}">
                <a16:creationId xmlns:a16="http://schemas.microsoft.com/office/drawing/2014/main" xmlns="" id="{A8FE51B3-1D3E-78DF-B19D-38888A5846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981075"/>
            <a:ext cx="1795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148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6" grpId="0" animBg="1"/>
      <p:bldP spid="27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8" grpId="0" animBg="1"/>
      <p:bldP spid="5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711200"/>
            <a:ext cx="516255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4819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imes New Roman" charset="0"/>
              </a:rPr>
              <a:t>Constraining GR Fundamental Pillars</a:t>
            </a:r>
            <a:endParaRPr lang="en-US" altLang="ja-JP" sz="1800">
              <a:solidFill>
                <a:srgbClr val="FFFF00"/>
              </a:solidFill>
              <a:latin typeface="Times New Roman" charset="0"/>
            </a:endParaRPr>
          </a:p>
        </p:txBody>
      </p:sp>
      <p:cxnSp>
        <p:nvCxnSpPr>
          <p:cNvPr id="43" name="直線矢印コネクタ 2"/>
          <p:cNvCxnSpPr/>
          <p:nvPr/>
        </p:nvCxnSpPr>
        <p:spPr>
          <a:xfrm>
            <a:off x="2195513" y="908050"/>
            <a:ext cx="596900" cy="1016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4" name="CustomShape 8"/>
          <p:cNvSpPr>
            <a:spLocks noChangeArrowheads="1"/>
          </p:cNvSpPr>
          <p:nvPr/>
        </p:nvSpPr>
        <p:spPr bwMode="auto">
          <a:xfrm>
            <a:off x="-47625" y="698500"/>
            <a:ext cx="26892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>
                <a:latin typeface="Times New Roman" charset="0"/>
              </a:rPr>
              <a:t>[Yunes &amp; Hughes (2010)]</a:t>
            </a:r>
          </a:p>
        </p:txBody>
      </p:sp>
      <p:cxnSp>
        <p:nvCxnSpPr>
          <p:cNvPr id="45" name="直線矢印コネクタ 2"/>
          <p:cNvCxnSpPr/>
          <p:nvPr/>
        </p:nvCxnSpPr>
        <p:spPr>
          <a:xfrm flipV="1">
            <a:off x="1692275" y="1433513"/>
            <a:ext cx="1079500" cy="339725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CustomShape 8"/>
          <p:cNvSpPr>
            <a:spLocks noChangeArrowheads="1"/>
          </p:cNvSpPr>
          <p:nvPr/>
        </p:nvSpPr>
        <p:spPr bwMode="auto">
          <a:xfrm>
            <a:off x="165100" y="1524000"/>
            <a:ext cx="20415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>
                <a:latin typeface="Times New Roman" charset="0"/>
              </a:rPr>
              <a:t>[</a:t>
            </a:r>
            <a:r>
              <a:rPr lang="en-US" altLang="en-US" sz="1600" dirty="0" err="1">
                <a:latin typeface="Times New Roman" charset="0"/>
              </a:rPr>
              <a:t>Yunes</a:t>
            </a:r>
            <a:r>
              <a:rPr lang="en-US" altLang="en-US" sz="1600" dirty="0">
                <a:latin typeface="Times New Roman" charset="0"/>
              </a:rPr>
              <a:t>, KY &amp; Pretorius (2016)]</a:t>
            </a:r>
          </a:p>
        </p:txBody>
      </p:sp>
      <p:sp>
        <p:nvSpPr>
          <p:cNvPr id="34832" name="CustomShape 8"/>
          <p:cNvSpPr>
            <a:spLocks noChangeArrowheads="1"/>
          </p:cNvSpPr>
          <p:nvPr/>
        </p:nvSpPr>
        <p:spPr bwMode="auto">
          <a:xfrm rot="-5400000">
            <a:off x="1748632" y="2569369"/>
            <a:ext cx="6477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Times New Roman" charset="0"/>
              </a:rPr>
              <a:t>ppE</a:t>
            </a:r>
          </a:p>
        </p:txBody>
      </p:sp>
      <p:cxnSp>
        <p:nvCxnSpPr>
          <p:cNvPr id="21" name="直線矢印コネクタ 2"/>
          <p:cNvCxnSpPr/>
          <p:nvPr/>
        </p:nvCxnSpPr>
        <p:spPr>
          <a:xfrm flipV="1">
            <a:off x="1835150" y="1217613"/>
            <a:ext cx="1119188" cy="50800"/>
          </a:xfrm>
          <a:prstGeom prst="straightConnector1">
            <a:avLst/>
          </a:prstGeom>
          <a:ln w="19050" cmpd="sng">
            <a:solidFill>
              <a:srgbClr val="00E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4" name="CustomShape 8"/>
          <p:cNvSpPr>
            <a:spLocks noChangeArrowheads="1"/>
          </p:cNvSpPr>
          <p:nvPr/>
        </p:nvSpPr>
        <p:spPr bwMode="auto">
          <a:xfrm>
            <a:off x="-38100" y="1011238"/>
            <a:ext cx="24495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latin typeface="Times New Roman" charset="0"/>
              </a:rPr>
              <a:t>[LIGO-Virgo </a:t>
            </a:r>
          </a:p>
          <a:p>
            <a:pPr eaLnBrk="1" hangingPunct="1"/>
            <a:r>
              <a:rPr lang="en-US" altLang="en-US" sz="1600">
                <a:latin typeface="Times New Roman" charset="0"/>
              </a:rPr>
              <a:t>Collaboration (2016)]</a:t>
            </a:r>
          </a:p>
        </p:txBody>
      </p:sp>
      <p:sp>
        <p:nvSpPr>
          <p:cNvPr id="23" name="角丸四角形 17"/>
          <p:cNvSpPr/>
          <p:nvPr/>
        </p:nvSpPr>
        <p:spPr>
          <a:xfrm>
            <a:off x="7151688" y="908050"/>
            <a:ext cx="1979612" cy="5048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34836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981075"/>
            <a:ext cx="1795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9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0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22" name="角丸四角形 17">
            <a:extLst>
              <a:ext uri="{FF2B5EF4-FFF2-40B4-BE49-F238E27FC236}">
                <a16:creationId xmlns:a16="http://schemas.microsoft.com/office/drawing/2014/main" xmlns="" id="{BDD035CC-1CBD-134C-B727-CD07A012248A}"/>
              </a:ext>
            </a:extLst>
          </p:cNvPr>
          <p:cNvSpPr/>
          <p:nvPr/>
        </p:nvSpPr>
        <p:spPr>
          <a:xfrm>
            <a:off x="1763713" y="5661025"/>
            <a:ext cx="1512887" cy="6604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7" name="角丸四角形 17">
            <a:extLst>
              <a:ext uri="{FF2B5EF4-FFF2-40B4-BE49-F238E27FC236}">
                <a16:creationId xmlns:a16="http://schemas.microsoft.com/office/drawing/2014/main" xmlns="" id="{0F5AE00A-0461-964A-A1FB-A8D7151709F9}"/>
              </a:ext>
            </a:extLst>
          </p:cNvPr>
          <p:cNvSpPr/>
          <p:nvPr/>
        </p:nvSpPr>
        <p:spPr>
          <a:xfrm>
            <a:off x="107950" y="5661025"/>
            <a:ext cx="1368425" cy="6604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1" name="角丸四角形 17">
            <a:extLst>
              <a:ext uri="{FF2B5EF4-FFF2-40B4-BE49-F238E27FC236}">
                <a16:creationId xmlns:a16="http://schemas.microsoft.com/office/drawing/2014/main" xmlns="" id="{F3FF0889-E97F-3C43-B41C-B7DDFA7526D3}"/>
              </a:ext>
            </a:extLst>
          </p:cNvPr>
          <p:cNvSpPr/>
          <p:nvPr/>
        </p:nvSpPr>
        <p:spPr>
          <a:xfrm>
            <a:off x="3635375" y="5661025"/>
            <a:ext cx="1873250" cy="6604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2" name="角丸四角形 17">
            <a:extLst>
              <a:ext uri="{FF2B5EF4-FFF2-40B4-BE49-F238E27FC236}">
                <a16:creationId xmlns:a16="http://schemas.microsoft.com/office/drawing/2014/main" xmlns="" id="{204C9B01-607D-2447-A0A5-9302EA6FF1E1}"/>
              </a:ext>
            </a:extLst>
          </p:cNvPr>
          <p:cNvSpPr/>
          <p:nvPr/>
        </p:nvSpPr>
        <p:spPr>
          <a:xfrm>
            <a:off x="5795963" y="5661025"/>
            <a:ext cx="1439862" cy="6604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3" name="角丸四角形 17">
            <a:extLst>
              <a:ext uri="{FF2B5EF4-FFF2-40B4-BE49-F238E27FC236}">
                <a16:creationId xmlns:a16="http://schemas.microsoft.com/office/drawing/2014/main" xmlns="" id="{7011A569-840C-EF49-A16A-DF8DF1F288CF}"/>
              </a:ext>
            </a:extLst>
          </p:cNvPr>
          <p:cNvSpPr/>
          <p:nvPr/>
        </p:nvSpPr>
        <p:spPr>
          <a:xfrm>
            <a:off x="7524750" y="5661025"/>
            <a:ext cx="1439863" cy="6604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4" name="角丸四角形 17">
            <a:extLst>
              <a:ext uri="{FF2B5EF4-FFF2-40B4-BE49-F238E27FC236}">
                <a16:creationId xmlns:a16="http://schemas.microsoft.com/office/drawing/2014/main" xmlns="" id="{DBF87497-059B-3145-BBF5-03517B63F685}"/>
              </a:ext>
            </a:extLst>
          </p:cNvPr>
          <p:cNvSpPr/>
          <p:nvPr/>
        </p:nvSpPr>
        <p:spPr>
          <a:xfrm>
            <a:off x="107950" y="4413250"/>
            <a:ext cx="1368425" cy="7207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5" name="角丸四角形 17">
            <a:extLst>
              <a:ext uri="{FF2B5EF4-FFF2-40B4-BE49-F238E27FC236}">
                <a16:creationId xmlns:a16="http://schemas.microsoft.com/office/drawing/2014/main" xmlns="" id="{36FEE926-E437-5441-A007-E7BD0FE1A405}"/>
              </a:ext>
            </a:extLst>
          </p:cNvPr>
          <p:cNvSpPr/>
          <p:nvPr/>
        </p:nvSpPr>
        <p:spPr>
          <a:xfrm>
            <a:off x="1763713" y="4413250"/>
            <a:ext cx="1512887" cy="7207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6" name="角丸四角形 17">
            <a:extLst>
              <a:ext uri="{FF2B5EF4-FFF2-40B4-BE49-F238E27FC236}">
                <a16:creationId xmlns:a16="http://schemas.microsoft.com/office/drawing/2014/main" xmlns="" id="{58A61214-5760-3F46-B752-554EF9666354}"/>
              </a:ext>
            </a:extLst>
          </p:cNvPr>
          <p:cNvSpPr/>
          <p:nvPr/>
        </p:nvSpPr>
        <p:spPr>
          <a:xfrm>
            <a:off x="3636963" y="4413250"/>
            <a:ext cx="1871662" cy="7207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7" name="角丸四角形 17">
            <a:extLst>
              <a:ext uri="{FF2B5EF4-FFF2-40B4-BE49-F238E27FC236}">
                <a16:creationId xmlns:a16="http://schemas.microsoft.com/office/drawing/2014/main" xmlns="" id="{7E8F8753-9443-4447-B964-5F3385341384}"/>
              </a:ext>
            </a:extLst>
          </p:cNvPr>
          <p:cNvSpPr/>
          <p:nvPr/>
        </p:nvSpPr>
        <p:spPr>
          <a:xfrm>
            <a:off x="5795963" y="4413250"/>
            <a:ext cx="1439862" cy="7207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8" name="角丸四角形 17">
            <a:extLst>
              <a:ext uri="{FF2B5EF4-FFF2-40B4-BE49-F238E27FC236}">
                <a16:creationId xmlns:a16="http://schemas.microsoft.com/office/drawing/2014/main" xmlns="" id="{D3AB197E-4D8A-B742-B27D-B96602B53081}"/>
              </a:ext>
            </a:extLst>
          </p:cNvPr>
          <p:cNvSpPr/>
          <p:nvPr/>
        </p:nvSpPr>
        <p:spPr>
          <a:xfrm>
            <a:off x="7548563" y="4413250"/>
            <a:ext cx="1439862" cy="7207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9" name="CustomShape 8">
            <a:extLst>
              <a:ext uri="{FF2B5EF4-FFF2-40B4-BE49-F238E27FC236}">
                <a16:creationId xmlns:a16="http://schemas.microsoft.com/office/drawing/2014/main" xmlns="" id="{3CC9C6D3-1212-1E41-ADA9-4E7315C02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389438"/>
            <a:ext cx="13684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charset="0"/>
              </a:rPr>
              <a:t>extra dimension</a:t>
            </a:r>
          </a:p>
        </p:txBody>
      </p:sp>
      <p:sp>
        <p:nvSpPr>
          <p:cNvPr id="40" name="CustomShape 8">
            <a:extLst>
              <a:ext uri="{FF2B5EF4-FFF2-40B4-BE49-F238E27FC236}">
                <a16:creationId xmlns:a16="http://schemas.microsoft.com/office/drawing/2014/main" xmlns="" id="{C7F5D23E-EF32-6142-8802-BFDC04E30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389438"/>
            <a:ext cx="1296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Times New Roman" charset="0"/>
              </a:rPr>
              <a:t>time varying </a:t>
            </a:r>
            <a:r>
              <a:rPr lang="en-US" altLang="en-US" sz="2000" i="1">
                <a:latin typeface="Times New Roman" charset="0"/>
              </a:rPr>
              <a:t>G</a:t>
            </a: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xmlns="" id="{7A7DCFD7-F4BA-E14F-A7D7-DADB92E4B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4365625"/>
            <a:ext cx="187166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Times New Roman" charset="0"/>
              </a:rPr>
              <a:t>scalar monopole activation </a:t>
            </a:r>
          </a:p>
        </p:txBody>
      </p:sp>
      <p:sp>
        <p:nvSpPr>
          <p:cNvPr id="42" name="CustomShape 8">
            <a:extLst>
              <a:ext uri="{FF2B5EF4-FFF2-40B4-BE49-F238E27FC236}">
                <a16:creationId xmlns:a16="http://schemas.microsoft.com/office/drawing/2014/main" xmlns="" id="{B6219B5E-9697-D347-B8B1-B209F5DF5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4365625"/>
            <a:ext cx="1511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Times New Roman" charset="0"/>
              </a:rPr>
              <a:t>vector field activation</a:t>
            </a:r>
          </a:p>
        </p:txBody>
      </p:sp>
      <p:sp>
        <p:nvSpPr>
          <p:cNvPr id="44" name="CustomShape 8">
            <a:extLst>
              <a:ext uri="{FF2B5EF4-FFF2-40B4-BE49-F238E27FC236}">
                <a16:creationId xmlns:a16="http://schemas.microsoft.com/office/drawing/2014/main" xmlns="" id="{57A22C94-693C-3144-B6FB-38680D7CE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4365625"/>
            <a:ext cx="15128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Times New Roman" charset="0"/>
              </a:rPr>
              <a:t>scalar dipole activation</a:t>
            </a:r>
          </a:p>
        </p:txBody>
      </p:sp>
      <p:cxnSp>
        <p:nvCxnSpPr>
          <p:cNvPr id="46" name="直線矢印コネクタ 2">
            <a:extLst>
              <a:ext uri="{FF2B5EF4-FFF2-40B4-BE49-F238E27FC236}">
                <a16:creationId xmlns:a16="http://schemas.microsoft.com/office/drawing/2014/main" xmlns="" id="{9829486A-3CB2-5F41-A2F1-A6F6F25F1105}"/>
              </a:ext>
            </a:extLst>
          </p:cNvPr>
          <p:cNvCxnSpPr/>
          <p:nvPr/>
        </p:nvCxnSpPr>
        <p:spPr>
          <a:xfrm flipV="1">
            <a:off x="1066800" y="4076700"/>
            <a:ext cx="1489075" cy="312738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2">
            <a:extLst>
              <a:ext uri="{FF2B5EF4-FFF2-40B4-BE49-F238E27FC236}">
                <a16:creationId xmlns:a16="http://schemas.microsoft.com/office/drawing/2014/main" xmlns="" id="{EC6080EE-086A-9B44-A391-CA1CFEAEA28B}"/>
              </a:ext>
            </a:extLst>
          </p:cNvPr>
          <p:cNvCxnSpPr/>
          <p:nvPr/>
        </p:nvCxnSpPr>
        <p:spPr>
          <a:xfrm flipV="1">
            <a:off x="2339975" y="4149725"/>
            <a:ext cx="360363" cy="21590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2">
            <a:extLst>
              <a:ext uri="{FF2B5EF4-FFF2-40B4-BE49-F238E27FC236}">
                <a16:creationId xmlns:a16="http://schemas.microsoft.com/office/drawing/2014/main" xmlns="" id="{9C764B3C-B0B3-E743-A012-AB1D3A063621}"/>
              </a:ext>
            </a:extLst>
          </p:cNvPr>
          <p:cNvCxnSpPr/>
          <p:nvPr/>
        </p:nvCxnSpPr>
        <p:spPr>
          <a:xfrm flipV="1">
            <a:off x="4211638" y="4149725"/>
            <a:ext cx="215900" cy="21590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2">
            <a:extLst>
              <a:ext uri="{FF2B5EF4-FFF2-40B4-BE49-F238E27FC236}">
                <a16:creationId xmlns:a16="http://schemas.microsoft.com/office/drawing/2014/main" xmlns="" id="{3EB99AB3-6917-0D47-81F9-EF2FF7763133}"/>
              </a:ext>
            </a:extLst>
          </p:cNvPr>
          <p:cNvCxnSpPr/>
          <p:nvPr/>
        </p:nvCxnSpPr>
        <p:spPr>
          <a:xfrm flipH="1" flipV="1">
            <a:off x="5148263" y="4076700"/>
            <a:ext cx="1079500" cy="288925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2">
            <a:extLst>
              <a:ext uri="{FF2B5EF4-FFF2-40B4-BE49-F238E27FC236}">
                <a16:creationId xmlns:a16="http://schemas.microsoft.com/office/drawing/2014/main" xmlns="" id="{76806779-C1F2-2E47-A707-6CD3458E19FC}"/>
              </a:ext>
            </a:extLst>
          </p:cNvPr>
          <p:cNvCxnSpPr/>
          <p:nvPr/>
        </p:nvCxnSpPr>
        <p:spPr>
          <a:xfrm flipH="1" flipV="1">
            <a:off x="6300788" y="4076700"/>
            <a:ext cx="1511300" cy="288925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下矢印 25">
            <a:extLst>
              <a:ext uri="{FF2B5EF4-FFF2-40B4-BE49-F238E27FC236}">
                <a16:creationId xmlns:a16="http://schemas.microsoft.com/office/drawing/2014/main" xmlns="" id="{B59BEE62-9DF5-024E-AB31-2CE5273D0426}"/>
              </a:ext>
            </a:extLst>
          </p:cNvPr>
          <p:cNvSpPr/>
          <p:nvPr/>
        </p:nvSpPr>
        <p:spPr>
          <a:xfrm>
            <a:off x="539750" y="5205413"/>
            <a:ext cx="431800" cy="431800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2" name="CustomShape 8">
            <a:extLst>
              <a:ext uri="{FF2B5EF4-FFF2-40B4-BE49-F238E27FC236}">
                <a16:creationId xmlns:a16="http://schemas.microsoft.com/office/drawing/2014/main" xmlns="" id="{358D5697-05FF-A74C-B9FC-0BCEC306F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5732463"/>
            <a:ext cx="612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imes New Roman" charset="0"/>
              </a:rPr>
              <a:t>4D</a:t>
            </a:r>
          </a:p>
        </p:txBody>
      </p:sp>
      <p:sp>
        <p:nvSpPr>
          <p:cNvPr id="53" name="CustomShape 8">
            <a:extLst>
              <a:ext uri="{FF2B5EF4-FFF2-40B4-BE49-F238E27FC236}">
                <a16:creationId xmlns:a16="http://schemas.microsoft.com/office/drawing/2014/main" xmlns="" id="{3964D30B-0EBC-834D-AD9B-06B54C872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589588"/>
            <a:ext cx="15128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charset="0"/>
              </a:rPr>
              <a:t>equivalence principle</a:t>
            </a:r>
            <a:endParaRPr lang="en-US" altLang="en-US" sz="2000">
              <a:latin typeface="Times New Roman" charset="0"/>
            </a:endParaRPr>
          </a:p>
        </p:txBody>
      </p:sp>
      <p:sp>
        <p:nvSpPr>
          <p:cNvPr id="54" name="下矢印 25">
            <a:extLst>
              <a:ext uri="{FF2B5EF4-FFF2-40B4-BE49-F238E27FC236}">
                <a16:creationId xmlns:a16="http://schemas.microsoft.com/office/drawing/2014/main" xmlns="" id="{F62631D9-CA5B-E94E-8D21-708945EAC9B4}"/>
              </a:ext>
            </a:extLst>
          </p:cNvPr>
          <p:cNvSpPr/>
          <p:nvPr/>
        </p:nvSpPr>
        <p:spPr>
          <a:xfrm>
            <a:off x="2195513" y="5205413"/>
            <a:ext cx="431800" cy="431800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5" name="下矢印 25">
            <a:extLst>
              <a:ext uri="{FF2B5EF4-FFF2-40B4-BE49-F238E27FC236}">
                <a16:creationId xmlns:a16="http://schemas.microsoft.com/office/drawing/2014/main" xmlns="" id="{9D1A5827-9281-7C4A-A8C2-831A69EE9E40}"/>
              </a:ext>
            </a:extLst>
          </p:cNvPr>
          <p:cNvSpPr/>
          <p:nvPr/>
        </p:nvSpPr>
        <p:spPr>
          <a:xfrm>
            <a:off x="4356100" y="5205413"/>
            <a:ext cx="433388" cy="431800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6" name="下矢印 25">
            <a:extLst>
              <a:ext uri="{FF2B5EF4-FFF2-40B4-BE49-F238E27FC236}">
                <a16:creationId xmlns:a16="http://schemas.microsoft.com/office/drawing/2014/main" xmlns="" id="{637666E5-6F16-7C4B-A15C-0A7A6B44FA40}"/>
              </a:ext>
            </a:extLst>
          </p:cNvPr>
          <p:cNvSpPr/>
          <p:nvPr/>
        </p:nvSpPr>
        <p:spPr>
          <a:xfrm>
            <a:off x="6299200" y="5205413"/>
            <a:ext cx="431800" cy="431800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7" name="下矢印 25">
            <a:extLst>
              <a:ext uri="{FF2B5EF4-FFF2-40B4-BE49-F238E27FC236}">
                <a16:creationId xmlns:a16="http://schemas.microsoft.com/office/drawing/2014/main" xmlns="" id="{E989C6DA-DF16-D346-AAB0-1A2900CA33FD}"/>
              </a:ext>
            </a:extLst>
          </p:cNvPr>
          <p:cNvSpPr/>
          <p:nvPr/>
        </p:nvSpPr>
        <p:spPr>
          <a:xfrm>
            <a:off x="8029575" y="5205413"/>
            <a:ext cx="431800" cy="431800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8" name="CustomShape 8">
            <a:extLst>
              <a:ext uri="{FF2B5EF4-FFF2-40B4-BE49-F238E27FC236}">
                <a16:creationId xmlns:a16="http://schemas.microsoft.com/office/drawing/2014/main" xmlns="" id="{D727E0B6-89DD-3940-8A9D-F659A1EBD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5589588"/>
            <a:ext cx="1295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33CC"/>
                </a:solidFill>
                <a:latin typeface="Times New Roman" charset="0"/>
              </a:rPr>
              <a:t>Lorentz invariance</a:t>
            </a:r>
          </a:p>
        </p:txBody>
      </p:sp>
      <p:sp>
        <p:nvSpPr>
          <p:cNvPr id="59" name="CustomShape 8">
            <a:extLst>
              <a:ext uri="{FF2B5EF4-FFF2-40B4-BE49-F238E27FC236}">
                <a16:creationId xmlns:a16="http://schemas.microsoft.com/office/drawing/2014/main" xmlns="" id="{F5926AF5-307A-9347-821F-CA4D7FBA9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13" y="5589588"/>
            <a:ext cx="1295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E700"/>
                </a:solidFill>
                <a:latin typeface="Times New Roman" charset="0"/>
              </a:rPr>
              <a:t>parity invariance</a:t>
            </a:r>
          </a:p>
        </p:txBody>
      </p:sp>
      <p:sp>
        <p:nvSpPr>
          <p:cNvPr id="60" name="CustomShape 8">
            <a:extLst>
              <a:ext uri="{FF2B5EF4-FFF2-40B4-BE49-F238E27FC236}">
                <a16:creationId xmlns:a16="http://schemas.microsoft.com/office/drawing/2014/main" xmlns="" id="{F416E34C-55CC-324E-AD6B-9BECD5015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5589588"/>
            <a:ext cx="18716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Times New Roman" charset="0"/>
              </a:rPr>
              <a:t>equivalence principle</a:t>
            </a:r>
            <a:endParaRPr lang="en-US" altLang="en-US" sz="2000">
              <a:latin typeface="Times New Roman" charset="0"/>
            </a:endParaRPr>
          </a:p>
          <a:p>
            <a:pPr eaLnBrk="1" hangingPunct="1"/>
            <a:endParaRPr lang="en-US" altLang="en-US" sz="20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1" name="CustomShape 8"/>
          <p:cNvSpPr>
            <a:spLocks noChangeArrowheads="1"/>
          </p:cNvSpPr>
          <p:nvPr/>
        </p:nvSpPr>
        <p:spPr bwMode="auto">
          <a:xfrm>
            <a:off x="4918229" y="3111502"/>
            <a:ext cx="877734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latin typeface="Times New Roman" charset="0"/>
              </a:rPr>
              <a:t>binary pulsars</a:t>
            </a:r>
            <a:endParaRPr lang="en-US" altLang="en-US" sz="1600" dirty="0">
              <a:latin typeface="Times New Roman" charset="0"/>
            </a:endParaRPr>
          </a:p>
        </p:txBody>
      </p:sp>
      <p:sp>
        <p:nvSpPr>
          <p:cNvPr id="64" name="CustomShape 8"/>
          <p:cNvSpPr>
            <a:spLocks noChangeArrowheads="1"/>
          </p:cNvSpPr>
          <p:nvPr/>
        </p:nvSpPr>
        <p:spPr bwMode="auto">
          <a:xfrm>
            <a:off x="2969548" y="2546351"/>
            <a:ext cx="1320533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Times New Roman" charset="0"/>
              </a:rPr>
              <a:t>binary black hole</a:t>
            </a:r>
            <a:endParaRPr lang="en-US" altLang="en-US" sz="16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A3A460-B2B3-3585-9EB6-94EB74BD40BE}"/>
              </a:ext>
            </a:extLst>
          </p:cNvPr>
          <p:cNvSpPr/>
          <p:nvPr/>
        </p:nvSpPr>
        <p:spPr>
          <a:xfrm>
            <a:off x="3276600" y="908049"/>
            <a:ext cx="1367408" cy="16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stomShape 8">
            <a:extLst>
              <a:ext uri="{FF2B5EF4-FFF2-40B4-BE49-F238E27FC236}">
                <a16:creationId xmlns:a16="http://schemas.microsoft.com/office/drawing/2014/main" xmlns="" id="{B20CF11C-715F-CA93-10B5-AF69A1AD4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038" y="812799"/>
            <a:ext cx="146653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>
                <a:latin typeface="Times New Roman" charset="0"/>
              </a:rPr>
              <a:t>double pulsar</a:t>
            </a:r>
          </a:p>
        </p:txBody>
      </p:sp>
    </p:spTree>
    <p:extLst>
      <p:ext uri="{BB962C8B-B14F-4D97-AF65-F5344CB8AC3E}">
        <p14:creationId xmlns:p14="http://schemas.microsoft.com/office/powerpoint/2010/main" val="31473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4" grpId="0"/>
      <p:bldP spid="51" grpId="0" animBg="1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binary neutron star black hole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683" y="-675456"/>
            <a:ext cx="13441537" cy="75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1547664" y="188640"/>
            <a:ext cx="6192688" cy="1634629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3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099" name="TextShape 2"/>
          <p:cNvSpPr txBox="1">
            <a:spLocks noChangeArrowheads="1"/>
          </p:cNvSpPr>
          <p:nvPr/>
        </p:nvSpPr>
        <p:spPr bwMode="auto">
          <a:xfrm>
            <a:off x="0" y="2996952"/>
            <a:ext cx="9144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800" dirty="0">
                <a:solidFill>
                  <a:schemeClr val="bg1"/>
                </a:solidFill>
                <a:latin typeface="Times New Roman" charset="0"/>
              </a:rPr>
              <a:t>Kent Yagi </a:t>
            </a:r>
          </a:p>
        </p:txBody>
      </p:sp>
      <p:sp>
        <p:nvSpPr>
          <p:cNvPr id="4101" name="CustomShape 5"/>
          <p:cNvSpPr>
            <a:spLocks noChangeArrowheads="1"/>
          </p:cNvSpPr>
          <p:nvPr/>
        </p:nvSpPr>
        <p:spPr bwMode="auto">
          <a:xfrm>
            <a:off x="4786510" y="1563390"/>
            <a:ext cx="30972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200" dirty="0">
                <a:solidFill>
                  <a:srgbClr val="000000"/>
                </a:solidFill>
                <a:latin typeface="Century" charset="0"/>
              </a:rPr>
              <a:t>          </a:t>
            </a:r>
            <a:endParaRPr lang="en-US" altLang="ja-JP" sz="1800" dirty="0"/>
          </a:p>
        </p:txBody>
      </p:sp>
      <p:sp>
        <p:nvSpPr>
          <p:cNvPr id="4103" name="CustomShape 4"/>
          <p:cNvSpPr>
            <a:spLocks noChangeArrowheads="1"/>
          </p:cNvSpPr>
          <p:nvPr/>
        </p:nvSpPr>
        <p:spPr bwMode="auto">
          <a:xfrm>
            <a:off x="0" y="3644900"/>
            <a:ext cx="9144000" cy="6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University of Virginia</a:t>
            </a:r>
          </a:p>
          <a:p>
            <a:pPr algn="ctr" eaLnBrk="1" hangingPunct="1"/>
            <a:endParaRPr lang="en-US" altLang="ja-JP" sz="26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1" name="CustomShape 4">
            <a:extLst>
              <a:ext uri="{FF2B5EF4-FFF2-40B4-BE49-F238E27FC236}">
                <a16:creationId xmlns:a16="http://schemas.microsoft.com/office/drawing/2014/main" xmlns="" id="{21677363-CFAF-B04F-B08E-6021A340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5733256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PASCOS 2024, </a:t>
            </a:r>
            <a:r>
              <a:rPr lang="en-US" altLang="ja-JP" sz="2600" dirty="0" err="1">
                <a:solidFill>
                  <a:schemeClr val="bg1"/>
                </a:solidFill>
                <a:latin typeface="Times New Roman" charset="0"/>
              </a:rPr>
              <a:t>Quy</a:t>
            </a:r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altLang="ja-JP" sz="2600" dirty="0" err="1">
                <a:solidFill>
                  <a:schemeClr val="bg1"/>
                </a:solidFill>
                <a:latin typeface="Times New Roman" charset="0"/>
              </a:rPr>
              <a:t>Nhon</a:t>
            </a:r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, Vietnam  </a:t>
            </a:r>
          </a:p>
        </p:txBody>
      </p:sp>
      <p:sp>
        <p:nvSpPr>
          <p:cNvPr id="4098" name="TextShape 1"/>
          <p:cNvSpPr txBox="1">
            <a:spLocks noChangeArrowheads="1"/>
          </p:cNvSpPr>
          <p:nvPr/>
        </p:nvSpPr>
        <p:spPr bwMode="auto">
          <a:xfrm>
            <a:off x="1692451" y="167319"/>
            <a:ext cx="5832648" cy="16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3600" dirty="0">
                <a:solidFill>
                  <a:schemeClr val="bg1"/>
                </a:solidFill>
                <a:latin typeface="Times New Roman" charset="0"/>
              </a:rPr>
              <a:t>Strong-field Tests of Gravity with Gravitational Waves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47498" y="5039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xmlns="" id="{21677363-CFAF-B04F-B08E-6021A340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" y="6237114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July 9</a:t>
            </a:r>
            <a:r>
              <a:rPr lang="en-US" altLang="ja-JP" sz="2600" baseline="30000" dirty="0">
                <a:solidFill>
                  <a:schemeClr val="bg1"/>
                </a:solidFill>
                <a:latin typeface="Times New Roman" charset="0"/>
              </a:rPr>
              <a:t>th</a:t>
            </a:r>
            <a:r>
              <a:rPr lang="en-US" altLang="ja-JP" sz="2600" dirty="0">
                <a:solidFill>
                  <a:schemeClr val="bg1"/>
                </a:solidFill>
                <a:latin typeface="Times New Roman" charset="0"/>
              </a:rPr>
              <a:t> 2024  </a:t>
            </a:r>
          </a:p>
        </p:txBody>
      </p:sp>
    </p:spTree>
    <p:extLst>
      <p:ext uri="{BB962C8B-B14F-4D97-AF65-F5344CB8AC3E}">
        <p14:creationId xmlns:p14="http://schemas.microsoft.com/office/powerpoint/2010/main" val="546644555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829"/>
            <a:ext cx="1985444" cy="4684105"/>
          </a:xfrm>
          <a:prstGeom prst="rect">
            <a:avLst/>
          </a:prstGeom>
        </p:spPr>
      </p:pic>
      <p:sp>
        <p:nvSpPr>
          <p:cNvPr id="50178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50179" name="CustomShape 2"/>
          <p:cNvSpPr>
            <a:spLocks noChangeArrowheads="1"/>
          </p:cNvSpPr>
          <p:nvPr/>
        </p:nvSpPr>
        <p:spPr bwMode="auto">
          <a:xfrm>
            <a:off x="34924" y="0"/>
            <a:ext cx="91090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Parameterized tests from GWTC-3</a:t>
            </a:r>
          </a:p>
        </p:txBody>
      </p:sp>
      <p:sp>
        <p:nvSpPr>
          <p:cNvPr id="18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9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3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xmlns="" id="{413B1F33-EC67-9249-B112-2EFE23F6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734789"/>
            <a:ext cx="294741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charset="0"/>
              </a:rPr>
              <a:t>[LVK, </a:t>
            </a:r>
            <a:r>
              <a:rPr lang="en-US" altLang="en-US" sz="2000" dirty="0" err="1">
                <a:latin typeface="Times New Roman" charset="0"/>
              </a:rPr>
              <a:t>arXiv</a:t>
            </a:r>
            <a:r>
              <a:rPr lang="en-US" altLang="en-US" sz="2000" dirty="0">
                <a:latin typeface="Times New Roman" charset="0"/>
              </a:rPr>
              <a:t>:</a:t>
            </a:r>
            <a:r>
              <a:rPr lang="is-IS" altLang="en-US" sz="2000" dirty="0">
                <a:latin typeface="Times New Roman" charset="0"/>
              </a:rPr>
              <a:t>2010.14529</a:t>
            </a:r>
            <a:r>
              <a:rPr lang="en-US" altLang="en-US" sz="2000" dirty="0">
                <a:latin typeface="Times New Roman" charset="0"/>
              </a:rPr>
              <a:t>]</a:t>
            </a:r>
          </a:p>
        </p:txBody>
      </p:sp>
      <p:sp>
        <p:nvSpPr>
          <p:cNvPr id="26" name="CustomShape 8">
            <a:extLst>
              <a:ext uri="{FF2B5EF4-FFF2-40B4-BE49-F238E27FC236}">
                <a16:creationId xmlns:a16="http://schemas.microsoft.com/office/drawing/2014/main" xmlns="" id="{413B1F33-EC67-9249-B112-2EFE23F6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302478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charset="0"/>
              </a:rPr>
              <a:t>related to PPE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54" y="753943"/>
            <a:ext cx="182160" cy="28625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251520" y="1040194"/>
            <a:ext cx="0" cy="238880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70" y="1434475"/>
            <a:ext cx="6870023" cy="4561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5444" y="1196752"/>
            <a:ext cx="6330972" cy="4969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383" y="4725144"/>
            <a:ext cx="2220665" cy="8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09207"/>
      </p:ext>
    </p:extLst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829"/>
            <a:ext cx="1985444" cy="4684105"/>
          </a:xfrm>
          <a:prstGeom prst="rect">
            <a:avLst/>
          </a:prstGeom>
        </p:spPr>
      </p:pic>
      <p:sp>
        <p:nvSpPr>
          <p:cNvPr id="50178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50179" name="CustomShape 2"/>
          <p:cNvSpPr>
            <a:spLocks noChangeArrowheads="1"/>
          </p:cNvSpPr>
          <p:nvPr/>
        </p:nvSpPr>
        <p:spPr bwMode="auto">
          <a:xfrm>
            <a:off x="34924" y="0"/>
            <a:ext cx="91090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Parameterized tests </a:t>
            </a:r>
            <a:r>
              <a:rPr lang="en-US" altLang="ja-JP" sz="3400">
                <a:solidFill>
                  <a:srgbClr val="FFFF00"/>
                </a:solidFill>
                <a:latin typeface="Times New Roman" charset="0"/>
              </a:rPr>
              <a:t>from GWTC-3</a:t>
            </a:r>
            <a:endParaRPr lang="en-US" altLang="ja-JP" sz="3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8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9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3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xmlns="" id="{413B1F33-EC67-9249-B112-2EFE23F6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734789"/>
            <a:ext cx="294741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charset="0"/>
              </a:rPr>
              <a:t>[LVC, </a:t>
            </a:r>
            <a:r>
              <a:rPr lang="en-US" altLang="en-US" sz="2000" dirty="0" err="1">
                <a:latin typeface="Times New Roman" charset="0"/>
              </a:rPr>
              <a:t>arXiv</a:t>
            </a:r>
            <a:r>
              <a:rPr lang="en-US" altLang="en-US" sz="2000" dirty="0">
                <a:latin typeface="Times New Roman" charset="0"/>
              </a:rPr>
              <a:t>:</a:t>
            </a:r>
            <a:r>
              <a:rPr lang="is-IS" altLang="en-US" sz="2000" dirty="0">
                <a:latin typeface="Times New Roman" charset="0"/>
              </a:rPr>
              <a:t>2010.14529</a:t>
            </a:r>
            <a:r>
              <a:rPr lang="en-US" altLang="en-US" sz="2000" dirty="0">
                <a:latin typeface="Times New Roman" charset="0"/>
              </a:rPr>
              <a:t>]</a:t>
            </a:r>
          </a:p>
        </p:txBody>
      </p:sp>
      <p:sp>
        <p:nvSpPr>
          <p:cNvPr id="26" name="CustomShape 8">
            <a:extLst>
              <a:ext uri="{FF2B5EF4-FFF2-40B4-BE49-F238E27FC236}">
                <a16:creationId xmlns:a16="http://schemas.microsoft.com/office/drawing/2014/main" xmlns="" id="{413B1F33-EC67-9249-B112-2EFE23F6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302478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charset="0"/>
              </a:rPr>
              <a:t>related to PPE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54" y="753943"/>
            <a:ext cx="182160" cy="28625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251520" y="1040194"/>
            <a:ext cx="0" cy="238880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70" y="1434475"/>
            <a:ext cx="6870023" cy="4561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383" y="4725144"/>
            <a:ext cx="2220665" cy="8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0726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stomShape 3">
            <a:extLst>
              <a:ext uri="{FF2B5EF4-FFF2-40B4-BE49-F238E27FC236}">
                <a16:creationId xmlns:a16="http://schemas.microsoft.com/office/drawing/2014/main" xmlns="" id="{A71609A0-789E-7743-A31E-C6145A1F0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3315" name="CustomShape 4">
            <a:extLst>
              <a:ext uri="{FF2B5EF4-FFF2-40B4-BE49-F238E27FC236}">
                <a16:creationId xmlns:a16="http://schemas.microsoft.com/office/drawing/2014/main" xmlns="" id="{4193D19C-BD63-7C4D-B485-A4261274B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3316" name="CustomShape 6">
            <a:extLst>
              <a:ext uri="{FF2B5EF4-FFF2-40B4-BE49-F238E27FC236}">
                <a16:creationId xmlns:a16="http://schemas.microsoft.com/office/drawing/2014/main" xmlns="" id="{897161DC-28DE-0748-8476-10E3FCFD5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13318" name="CustomShape 1">
            <a:extLst>
              <a:ext uri="{FF2B5EF4-FFF2-40B4-BE49-F238E27FC236}">
                <a16:creationId xmlns:a16="http://schemas.microsoft.com/office/drawing/2014/main" xmlns="" id="{7EDDAD93-2A9B-F949-9335-82E7A534C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3323" name="CustomShape 2">
            <a:extLst>
              <a:ext uri="{FF2B5EF4-FFF2-40B4-BE49-F238E27FC236}">
                <a16:creationId xmlns:a16="http://schemas.microsoft.com/office/drawing/2014/main" xmlns="" id="{B41753BA-164D-8D4B-A1AD-62D8FFBE9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panose="02020603050405020304" pitchFamily="18" charset="0"/>
              </a:rPr>
              <a:t>Specific Example: </a:t>
            </a:r>
            <a:r>
              <a:rPr lang="en-US" altLang="ja-JP" sz="3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EdGB</a:t>
            </a:r>
            <a:endParaRPr lang="en-US" altLang="ja-JP" sz="34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3B7D44-9D51-3748-BB64-CDC26D736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412776"/>
            <a:ext cx="9144001" cy="4256387"/>
          </a:xfrm>
          <a:prstGeom prst="rect">
            <a:avLst/>
          </a:prstGeom>
        </p:spPr>
      </p:pic>
      <p:sp>
        <p:nvSpPr>
          <p:cNvPr id="14" name="CustomShape 8">
            <a:extLst>
              <a:ext uri="{FF2B5EF4-FFF2-40B4-BE49-F238E27FC236}">
                <a16:creationId xmlns:a16="http://schemas.microsoft.com/office/drawing/2014/main" xmlns="" id="{D8AD5BC2-5D59-8F40-A265-62C60851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279" y="5813007"/>
            <a:ext cx="3461146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</a:rPr>
              <a:t>[</a:t>
            </a:r>
            <a:r>
              <a:rPr lang="en-US" altLang="en-US" sz="2000" dirty="0" err="1">
                <a:latin typeface="Times New Roman" panose="02020603050405020304" pitchFamily="18" charset="0"/>
              </a:rPr>
              <a:t>Tahura</a:t>
            </a:r>
            <a:r>
              <a:rPr lang="en-US" altLang="en-US" sz="2000" dirty="0">
                <a:latin typeface="Times New Roman" panose="02020603050405020304" pitchFamily="18" charset="0"/>
              </a:rPr>
              <a:t> &amp; KY 1809.00259]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2924944"/>
            <a:ext cx="1008112" cy="31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4774" y="3384873"/>
            <a:ext cx="1008112" cy="31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xmlns="" id="{D8AD5BC2-5D59-8F40-A265-62C60851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829372"/>
            <a:ext cx="18546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Einstein-</a:t>
            </a:r>
            <a:r>
              <a:rPr lang="en-US" alt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dilaton</a:t>
            </a:r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Gauss-Bonnet</a:t>
            </a:r>
          </a:p>
        </p:txBody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xmlns="" id="{D8AD5BC2-5D59-8F40-A265-62C60851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261420"/>
            <a:ext cx="18546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dynamical </a:t>
            </a:r>
            <a:b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Chern</a:t>
            </a:r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-Simons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204433-19C8-DF48-BC47-A036B4579A7C}"/>
              </a:ext>
            </a:extLst>
          </p:cNvPr>
          <p:cNvSpPr/>
          <p:nvPr/>
        </p:nvSpPr>
        <p:spPr>
          <a:xfrm>
            <a:off x="8409060" y="2132856"/>
            <a:ext cx="719065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xmlns="" id="{55A72CC2-BED5-934E-88BF-743CE962A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416" y="1988840"/>
            <a:ext cx="1080120" cy="33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Exponent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82A6EA-277C-7846-A0D4-E22B8093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323" y="2266655"/>
            <a:ext cx="662484" cy="199284"/>
          </a:xfrm>
          <a:prstGeom prst="rect">
            <a:avLst/>
          </a:prstGeom>
        </p:spPr>
      </p:pic>
      <p:sp>
        <p:nvSpPr>
          <p:cNvPr id="4" name="角丸四角形 17">
            <a:extLst>
              <a:ext uri="{FF2B5EF4-FFF2-40B4-BE49-F238E27FC236}">
                <a16:creationId xmlns:a16="http://schemas.microsoft.com/office/drawing/2014/main" xmlns="" id="{06C28192-98D2-763E-4362-DB8AA9FF332A}"/>
              </a:ext>
            </a:extLst>
          </p:cNvPr>
          <p:cNvSpPr/>
          <p:nvPr/>
        </p:nvSpPr>
        <p:spPr>
          <a:xfrm>
            <a:off x="-12700" y="2822038"/>
            <a:ext cx="9164638" cy="606962"/>
          </a:xfrm>
          <a:prstGeom prst="roundRect">
            <a:avLst/>
          </a:prstGeom>
          <a:solidFill>
            <a:srgbClr val="00B0F0">
              <a:alpha val="12000"/>
            </a:srgbClr>
          </a:solidFill>
          <a:ln w="28575">
            <a:solidFill>
              <a:srgbClr val="00B0F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76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50179" name="CustomShape 2"/>
          <p:cNvSpPr>
            <a:spLocks noChangeArrowheads="1"/>
          </p:cNvSpPr>
          <p:nvPr/>
        </p:nvSpPr>
        <p:spPr bwMode="auto">
          <a:xfrm>
            <a:off x="34924" y="0"/>
            <a:ext cx="91090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Einstein-</a:t>
            </a:r>
            <a:r>
              <a:rPr lang="en-US" altLang="ja-JP" sz="3400" dirty="0" err="1">
                <a:solidFill>
                  <a:srgbClr val="FFFF00"/>
                </a:solidFill>
                <a:latin typeface="Times New Roman" charset="0"/>
              </a:rPr>
              <a:t>dilaton</a:t>
            </a: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 Gauss-Bonnet (</a:t>
            </a:r>
            <a:r>
              <a:rPr lang="en-US" altLang="ja-JP" sz="3400" dirty="0" err="1">
                <a:solidFill>
                  <a:srgbClr val="FFFF00"/>
                </a:solidFill>
                <a:latin typeface="Times New Roman" charset="0"/>
              </a:rPr>
              <a:t>EdGB</a:t>
            </a: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) Gravity</a:t>
            </a:r>
          </a:p>
        </p:txBody>
      </p:sp>
      <p:sp>
        <p:nvSpPr>
          <p:cNvPr id="18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9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3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3" name="角丸四角形 17">
            <a:extLst>
              <a:ext uri="{FF2B5EF4-FFF2-40B4-BE49-F238E27FC236}">
                <a16:creationId xmlns:a16="http://schemas.microsoft.com/office/drawing/2014/main" xmlns="" id="{FBBBB11A-699C-DB93-5F48-9EF66728EBFB}"/>
              </a:ext>
            </a:extLst>
          </p:cNvPr>
          <p:cNvSpPr/>
          <p:nvPr/>
        </p:nvSpPr>
        <p:spPr>
          <a:xfrm>
            <a:off x="971600" y="2564904"/>
            <a:ext cx="7272808" cy="144019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rgbClr val="00B05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EFEDF4-F47A-9ADC-65E6-C8E737ECA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59" y="2784728"/>
            <a:ext cx="6929120" cy="1033780"/>
          </a:xfrm>
          <a:prstGeom prst="rect">
            <a:avLst/>
          </a:prstGeom>
        </p:spPr>
      </p:pic>
      <p:sp>
        <p:nvSpPr>
          <p:cNvPr id="9" name="CustomShape 9">
            <a:extLst>
              <a:ext uri="{FF2B5EF4-FFF2-40B4-BE49-F238E27FC236}">
                <a16:creationId xmlns:a16="http://schemas.microsoft.com/office/drawing/2014/main" xmlns="" id="{819F86B0-DE19-9114-B7A3-C37C1EC56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2" y="4408415"/>
            <a:ext cx="2236788" cy="4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solidFill>
                  <a:srgbClr val="FF00DF"/>
                </a:solidFill>
                <a:latin typeface="Times New Roman" charset="0"/>
              </a:rPr>
              <a:t>coupling constant</a:t>
            </a:r>
          </a:p>
        </p:txBody>
      </p:sp>
      <p:sp>
        <p:nvSpPr>
          <p:cNvPr id="10" name="CustomShape 9">
            <a:extLst>
              <a:ext uri="{FF2B5EF4-FFF2-40B4-BE49-F238E27FC236}">
                <a16:creationId xmlns:a16="http://schemas.microsoft.com/office/drawing/2014/main" xmlns="" id="{0A367770-A3EA-F90C-A2CF-853730D9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818" y="4441465"/>
            <a:ext cx="2502362" cy="4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 err="1">
                <a:solidFill>
                  <a:srgbClr val="0413FF"/>
                </a:solidFill>
                <a:latin typeface="Times New Roman" charset="0"/>
              </a:rPr>
              <a:t>dilaton</a:t>
            </a:r>
            <a:r>
              <a:rPr lang="en-US" altLang="ja-JP" sz="2200" dirty="0">
                <a:solidFill>
                  <a:srgbClr val="0413FF"/>
                </a:solidFill>
                <a:latin typeface="Times New Roman" charset="0"/>
              </a:rPr>
              <a:t> (scalar) field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F6B0764-8246-4ABF-D7CC-1A8A49A6D4AC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3258546" y="3557859"/>
            <a:ext cx="150610" cy="850556"/>
          </a:xfrm>
          <a:prstGeom prst="straightConnector1">
            <a:avLst/>
          </a:prstGeom>
          <a:ln w="38100">
            <a:solidFill>
              <a:srgbClr val="FF0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1772C35-4246-506E-6D46-DB6AD9D5DB8C}"/>
              </a:ext>
            </a:extLst>
          </p:cNvPr>
          <p:cNvCxnSpPr>
            <a:cxnSpLocks/>
          </p:cNvCxnSpPr>
          <p:nvPr/>
        </p:nvCxnSpPr>
        <p:spPr>
          <a:xfrm flipH="1" flipV="1">
            <a:off x="6948264" y="3557859"/>
            <a:ext cx="150610" cy="850556"/>
          </a:xfrm>
          <a:prstGeom prst="straightConnector1">
            <a:avLst/>
          </a:prstGeom>
          <a:ln w="38100">
            <a:solidFill>
              <a:srgbClr val="041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9">
            <a:extLst>
              <a:ext uri="{FF2B5EF4-FFF2-40B4-BE49-F238E27FC236}">
                <a16:creationId xmlns:a16="http://schemas.microsoft.com/office/drawing/2014/main" xmlns="" id="{04EB93CC-FF38-C023-7D81-5BA3058C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45" y="967199"/>
            <a:ext cx="3816424" cy="4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motivated by string theory</a:t>
            </a:r>
          </a:p>
        </p:txBody>
      </p:sp>
      <p:pic>
        <p:nvPicPr>
          <p:cNvPr id="20" name="Picture 8" descr="string theoryãã®ç»åæ¤ç´¢çµæ">
            <a:extLst>
              <a:ext uri="{FF2B5EF4-FFF2-40B4-BE49-F238E27FC236}">
                <a16:creationId xmlns:a16="http://schemas.microsoft.com/office/drawing/2014/main" xmlns="" id="{0915635B-3F84-868B-07CE-B0134D686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73" y="770792"/>
            <a:ext cx="2171907" cy="16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679440E-18F5-6B50-7023-A62E9A13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298" y="5157192"/>
            <a:ext cx="6777182" cy="5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86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stomShape 3">
            <a:extLst>
              <a:ext uri="{FF2B5EF4-FFF2-40B4-BE49-F238E27FC236}">
                <a16:creationId xmlns:a16="http://schemas.microsoft.com/office/drawing/2014/main" xmlns="" id="{A71609A0-789E-7743-A31E-C6145A1F0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3315" name="CustomShape 4">
            <a:extLst>
              <a:ext uri="{FF2B5EF4-FFF2-40B4-BE49-F238E27FC236}">
                <a16:creationId xmlns:a16="http://schemas.microsoft.com/office/drawing/2014/main" xmlns="" id="{4193D19C-BD63-7C4D-B485-A4261274B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3316" name="CustomShape 6">
            <a:extLst>
              <a:ext uri="{FF2B5EF4-FFF2-40B4-BE49-F238E27FC236}">
                <a16:creationId xmlns:a16="http://schemas.microsoft.com/office/drawing/2014/main" xmlns="" id="{897161DC-28DE-0748-8476-10E3FCFD5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13318" name="CustomShape 1">
            <a:extLst>
              <a:ext uri="{FF2B5EF4-FFF2-40B4-BE49-F238E27FC236}">
                <a16:creationId xmlns:a16="http://schemas.microsoft.com/office/drawing/2014/main" xmlns="" id="{7EDDAD93-2A9B-F949-9335-82E7A534C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3323" name="CustomShape 2">
            <a:extLst>
              <a:ext uri="{FF2B5EF4-FFF2-40B4-BE49-F238E27FC236}">
                <a16:creationId xmlns:a16="http://schemas.microsoft.com/office/drawing/2014/main" xmlns="" id="{B41753BA-164D-8D4B-A1AD-62D8FFBE9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panose="02020603050405020304" pitchFamily="18" charset="0"/>
              </a:rPr>
              <a:t>Specific Example: Einstein-</a:t>
            </a:r>
            <a:r>
              <a:rPr lang="en-US" altLang="ja-JP" sz="34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dilaton</a:t>
            </a:r>
            <a:r>
              <a:rPr lang="en-US" altLang="ja-JP" sz="3400" dirty="0">
                <a:solidFill>
                  <a:srgbClr val="FFFF00"/>
                </a:solidFill>
                <a:latin typeface="Times New Roman" panose="02020603050405020304" pitchFamily="18" charset="0"/>
              </a:rPr>
              <a:t> Gauss-Bonnet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3B7D44-9D51-3748-BB64-CDC26D736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836909"/>
            <a:ext cx="9144001" cy="4256387"/>
          </a:xfrm>
          <a:prstGeom prst="rect">
            <a:avLst/>
          </a:prstGeom>
        </p:spPr>
      </p:pic>
      <p:sp>
        <p:nvSpPr>
          <p:cNvPr id="14" name="CustomShape 8">
            <a:extLst>
              <a:ext uri="{FF2B5EF4-FFF2-40B4-BE49-F238E27FC236}">
                <a16:creationId xmlns:a16="http://schemas.microsoft.com/office/drawing/2014/main" xmlns="" id="{D8AD5BC2-5D59-8F40-A265-62C60851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287" y="5983361"/>
            <a:ext cx="3226249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</a:rPr>
              <a:t>[</a:t>
            </a:r>
            <a:r>
              <a:rPr lang="en-US" altLang="en-US" sz="2000" dirty="0" err="1">
                <a:latin typeface="Times New Roman" panose="02020603050405020304" pitchFamily="18" charset="0"/>
              </a:rPr>
              <a:t>Tahura</a:t>
            </a:r>
            <a:r>
              <a:rPr lang="en-US" altLang="en-US" sz="2000" dirty="0">
                <a:latin typeface="Times New Roman" panose="02020603050405020304" pitchFamily="18" charset="0"/>
              </a:rPr>
              <a:t> &amp; KY 1809.00259]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3356992"/>
            <a:ext cx="1008112" cy="31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4774" y="3816921"/>
            <a:ext cx="1008112" cy="31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xmlns="" id="{D8AD5BC2-5D59-8F40-A265-62C60851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261420"/>
            <a:ext cx="18546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Einstein-</a:t>
            </a:r>
            <a:r>
              <a:rPr lang="en-US" alt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dilaton</a:t>
            </a:r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Gauss-Bonnet</a:t>
            </a:r>
          </a:p>
        </p:txBody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xmlns="" id="{D8AD5BC2-5D59-8F40-A265-62C60851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693468"/>
            <a:ext cx="18546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dynamical </a:t>
            </a:r>
            <a:b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Chern</a:t>
            </a:r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-Simons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204433-19C8-DF48-BC47-A036B4579A7C}"/>
              </a:ext>
            </a:extLst>
          </p:cNvPr>
          <p:cNvSpPr/>
          <p:nvPr/>
        </p:nvSpPr>
        <p:spPr>
          <a:xfrm>
            <a:off x="8409060" y="2132856"/>
            <a:ext cx="719065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xmlns="" id="{55A72CC2-BED5-934E-88BF-743CE962A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416" y="1988840"/>
            <a:ext cx="1080120" cy="33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Exponent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82A6EA-277C-7846-A0D4-E22B8093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323" y="2266655"/>
            <a:ext cx="662484" cy="199284"/>
          </a:xfrm>
          <a:prstGeom prst="rect">
            <a:avLst/>
          </a:prstGeom>
        </p:spPr>
      </p:pic>
      <p:sp>
        <p:nvSpPr>
          <p:cNvPr id="4" name="角丸四角形 17">
            <a:extLst>
              <a:ext uri="{FF2B5EF4-FFF2-40B4-BE49-F238E27FC236}">
                <a16:creationId xmlns:a16="http://schemas.microsoft.com/office/drawing/2014/main" xmlns="" id="{06C28192-98D2-763E-4362-DB8AA9FF332A}"/>
              </a:ext>
            </a:extLst>
          </p:cNvPr>
          <p:cNvSpPr/>
          <p:nvPr/>
        </p:nvSpPr>
        <p:spPr>
          <a:xfrm>
            <a:off x="-12700" y="3246171"/>
            <a:ext cx="9164638" cy="606962"/>
          </a:xfrm>
          <a:prstGeom prst="roundRect">
            <a:avLst/>
          </a:prstGeom>
          <a:solidFill>
            <a:srgbClr val="00B0F0">
              <a:alpha val="12000"/>
            </a:srgbClr>
          </a:solidFill>
          <a:ln w="28575">
            <a:solidFill>
              <a:srgbClr val="00B0F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角丸四角形 17">
            <a:extLst>
              <a:ext uri="{FF2B5EF4-FFF2-40B4-BE49-F238E27FC236}">
                <a16:creationId xmlns:a16="http://schemas.microsoft.com/office/drawing/2014/main" xmlns="" id="{76DD4A0D-8817-6E76-1803-275E6B9A9271}"/>
              </a:ext>
            </a:extLst>
          </p:cNvPr>
          <p:cNvSpPr/>
          <p:nvPr/>
        </p:nvSpPr>
        <p:spPr>
          <a:xfrm>
            <a:off x="2123728" y="908720"/>
            <a:ext cx="5112568" cy="82661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rgbClr val="00B05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A4DF58-AA8E-3B78-C5DD-4F0903790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959417"/>
            <a:ext cx="4732682" cy="706086"/>
          </a:xfrm>
          <a:prstGeom prst="rect">
            <a:avLst/>
          </a:prstGeom>
        </p:spPr>
      </p:pic>
      <p:sp>
        <p:nvSpPr>
          <p:cNvPr id="8" name="CustomShape 9">
            <a:extLst>
              <a:ext uri="{FF2B5EF4-FFF2-40B4-BE49-F238E27FC236}">
                <a16:creationId xmlns:a16="http://schemas.microsoft.com/office/drawing/2014/main" xmlns="" id="{56417C78-B312-CDFC-FA3E-AFE7C8960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10" y="671007"/>
            <a:ext cx="1469468" cy="50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DF"/>
                </a:solidFill>
                <a:latin typeface="Times New Roman" charset="0"/>
              </a:rPr>
              <a:t>coupling constant</a:t>
            </a:r>
          </a:p>
        </p:txBody>
      </p:sp>
      <p:sp>
        <p:nvSpPr>
          <p:cNvPr id="10" name="CustomShape 9">
            <a:extLst>
              <a:ext uri="{FF2B5EF4-FFF2-40B4-BE49-F238E27FC236}">
                <a16:creationId xmlns:a16="http://schemas.microsoft.com/office/drawing/2014/main" xmlns="" id="{2B328A51-43A6-2E28-556C-8E05A6AEA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307" y="740766"/>
            <a:ext cx="1666840" cy="4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err="1">
                <a:solidFill>
                  <a:srgbClr val="0413FF"/>
                </a:solidFill>
                <a:latin typeface="Times New Roman" charset="0"/>
              </a:rPr>
              <a:t>dilaton</a:t>
            </a:r>
            <a:r>
              <a:rPr lang="en-US" altLang="ja-JP" sz="2000" dirty="0">
                <a:solidFill>
                  <a:srgbClr val="0413FF"/>
                </a:solidFill>
                <a:latin typeface="Times New Roman" charset="0"/>
              </a:rPr>
              <a:t> field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BAAA9D2-09CF-E31B-42E7-8D9D9A4F89EF}"/>
              </a:ext>
            </a:extLst>
          </p:cNvPr>
          <p:cNvCxnSpPr>
            <a:cxnSpLocks/>
          </p:cNvCxnSpPr>
          <p:nvPr/>
        </p:nvCxnSpPr>
        <p:spPr>
          <a:xfrm>
            <a:off x="1763688" y="959416"/>
            <a:ext cx="1815625" cy="266337"/>
          </a:xfrm>
          <a:prstGeom prst="straightConnector1">
            <a:avLst/>
          </a:prstGeom>
          <a:ln w="28575">
            <a:solidFill>
              <a:srgbClr val="FF0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E440A98-8564-F80E-07F1-01B237DA0717}"/>
              </a:ext>
            </a:extLst>
          </p:cNvPr>
          <p:cNvCxnSpPr>
            <a:cxnSpLocks/>
          </p:cNvCxnSpPr>
          <p:nvPr/>
        </p:nvCxnSpPr>
        <p:spPr>
          <a:xfrm flipH="1">
            <a:off x="6961125" y="1082210"/>
            <a:ext cx="505182" cy="208485"/>
          </a:xfrm>
          <a:prstGeom prst="straightConnector1">
            <a:avLst/>
          </a:prstGeom>
          <a:ln w="28575">
            <a:solidFill>
              <a:srgbClr val="041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stomShape 9">
            <a:extLst>
              <a:ext uri="{FF2B5EF4-FFF2-40B4-BE49-F238E27FC236}">
                <a16:creationId xmlns:a16="http://schemas.microsoft.com/office/drawing/2014/main" xmlns="" id="{4BD7EF63-BFFD-39A2-5669-0A5337071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999259"/>
            <a:ext cx="3002457" cy="3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FF"/>
                </a:solidFill>
                <a:latin typeface="Times New Roman" charset="0"/>
              </a:rPr>
              <a:t>[KY et al. arXiv:1110.5950]</a:t>
            </a:r>
          </a:p>
        </p:txBody>
      </p:sp>
    </p:spTree>
    <p:extLst>
      <p:ext uri="{BB962C8B-B14F-4D97-AF65-F5344CB8AC3E}">
        <p14:creationId xmlns:p14="http://schemas.microsoft.com/office/powerpoint/2010/main" val="3339042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12" y="1844152"/>
            <a:ext cx="6245475" cy="4417373"/>
          </a:xfrm>
          <a:prstGeom prst="rect">
            <a:avLst/>
          </a:prstGeom>
        </p:spPr>
      </p:pic>
      <p:sp>
        <p:nvSpPr>
          <p:cNvPr id="32770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4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Gravitational Waveform in </a:t>
            </a:r>
            <a:r>
              <a:rPr lang="en-US" altLang="ja-JP" sz="3400" dirty="0" err="1">
                <a:solidFill>
                  <a:srgbClr val="FFFF00"/>
                </a:solidFill>
                <a:latin typeface="Times New Roman" charset="0"/>
              </a:rPr>
              <a:t>sGB</a:t>
            </a: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 Gravity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FB02D9F-7273-8641-A92F-A86240F02650}"/>
              </a:ext>
            </a:extLst>
          </p:cNvPr>
          <p:cNvSpPr/>
          <p:nvPr/>
        </p:nvSpPr>
        <p:spPr>
          <a:xfrm>
            <a:off x="2292311" y="4869160"/>
            <a:ext cx="983546" cy="335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stomShape 9">
            <a:extLst>
              <a:ext uri="{FF2B5EF4-FFF2-40B4-BE49-F238E27FC236}">
                <a16:creationId xmlns:a16="http://schemas.microsoft.com/office/drawing/2014/main" xmlns="" id="{3CBC14A9-743F-8640-843B-7DB1D776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857" y="4854791"/>
            <a:ext cx="2457159" cy="49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7030A0"/>
                </a:solidFill>
                <a:latin typeface="Times New Roman" charset="0"/>
              </a:rPr>
              <a:t>Einstein-</a:t>
            </a:r>
            <a:r>
              <a:rPr lang="en-US" altLang="ja-JP" sz="2000" dirty="0" err="1">
                <a:solidFill>
                  <a:srgbClr val="7030A0"/>
                </a:solidFill>
                <a:latin typeface="Times New Roman" charset="0"/>
              </a:rPr>
              <a:t>dilaton</a:t>
            </a:r>
            <a:r>
              <a:rPr lang="en-US" altLang="ja-JP" sz="2000" dirty="0">
                <a:solidFill>
                  <a:srgbClr val="7030A0"/>
                </a:solidFill>
                <a:latin typeface="Times New Roman" charset="0"/>
              </a:rPr>
              <a:t> Gauss-Bonnet</a:t>
            </a:r>
          </a:p>
        </p:txBody>
      </p:sp>
      <p:sp>
        <p:nvSpPr>
          <p:cNvPr id="28" name="CustomShape 9">
            <a:extLst>
              <a:ext uri="{FF2B5EF4-FFF2-40B4-BE49-F238E27FC236}">
                <a16:creationId xmlns:a16="http://schemas.microsoft.com/office/drawing/2014/main" xmlns="" id="{2C7D1A7B-E4E3-614E-9A02-73C8D3D5A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78101"/>
            <a:ext cx="1224136" cy="4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600" dirty="0">
                <a:latin typeface="Times New Roman" charset="0"/>
              </a:rPr>
              <a:t>Phase:</a:t>
            </a:r>
            <a:endParaRPr lang="en-US" altLang="ja-JP" sz="2600" dirty="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66" y="1011420"/>
            <a:ext cx="4929910" cy="473364"/>
          </a:xfrm>
          <a:prstGeom prst="rect">
            <a:avLst/>
          </a:prstGeom>
        </p:spPr>
      </p:pic>
      <p:sp>
        <p:nvSpPr>
          <p:cNvPr id="17" name="角丸四角形 17">
            <a:extLst>
              <a:ext uri="{FF2B5EF4-FFF2-40B4-BE49-F238E27FC236}">
                <a16:creationId xmlns:a16="http://schemas.microsoft.com/office/drawing/2014/main" xmlns="" id="{247342E8-3AB6-A94B-B5C8-74FEE42293A0}"/>
              </a:ext>
            </a:extLst>
          </p:cNvPr>
          <p:cNvSpPr/>
          <p:nvPr/>
        </p:nvSpPr>
        <p:spPr>
          <a:xfrm>
            <a:off x="1137095" y="913428"/>
            <a:ext cx="5249158" cy="808880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rgbClr val="00B05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6" name="CustomShape 9">
            <a:extLst>
              <a:ext uri="{FF2B5EF4-FFF2-40B4-BE49-F238E27FC236}">
                <a16:creationId xmlns:a16="http://schemas.microsoft.com/office/drawing/2014/main" xmlns="" id="{8CE676AD-0D5F-1A40-BE4E-914705CAA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079" y="1082690"/>
            <a:ext cx="3002457" cy="3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Times New Roman" charset="0"/>
              </a:rPr>
              <a:t>[KY et al. arXiv:1110.5950]</a:t>
            </a:r>
          </a:p>
        </p:txBody>
      </p:sp>
      <p:sp>
        <p:nvSpPr>
          <p:cNvPr id="18" name="CustomShape 9">
            <a:extLst>
              <a:ext uri="{FF2B5EF4-FFF2-40B4-BE49-F238E27FC236}">
                <a16:creationId xmlns:a16="http://schemas.microsoft.com/office/drawing/2014/main" xmlns="" id="{8CE676AD-0D5F-1A40-BE4E-914705CAA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517" y="5968931"/>
            <a:ext cx="3002457" cy="3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Times New Roman" charset="0"/>
              </a:rPr>
              <a:t>[Carson </a:t>
            </a:r>
            <a:r>
              <a:rPr lang="en-US" altLang="ja-JP" sz="1800" dirty="0" err="1">
                <a:latin typeface="Times New Roman" charset="0"/>
              </a:rPr>
              <a:t>arXiv</a:t>
            </a:r>
            <a:r>
              <a:rPr lang="en-US" altLang="ja-JP" sz="1800" dirty="0">
                <a:latin typeface="Times New Roman" charset="0"/>
              </a:rPr>
              <a:t>:</a:t>
            </a:r>
            <a:r>
              <a:rPr lang="is-IS" altLang="ja-JP" sz="1800" dirty="0">
                <a:latin typeface="Times New Roman" charset="0"/>
              </a:rPr>
              <a:t> 2010.04745</a:t>
            </a:r>
            <a:r>
              <a:rPr lang="en-US" altLang="ja-JP" sz="1800" dirty="0">
                <a:latin typeface="Times New Roman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7770982"/>
      </p:ext>
    </p:extLst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291590"/>
            <a:ext cx="6286500" cy="4274820"/>
          </a:xfrm>
          <a:prstGeom prst="rect">
            <a:avLst/>
          </a:prstGeom>
        </p:spPr>
      </p:pic>
      <p:sp>
        <p:nvSpPr>
          <p:cNvPr id="3379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-1182688" y="24653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38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9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46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rgbClr val="FFFF00"/>
                </a:solidFill>
                <a:latin typeface="Times New Roman" charset="0"/>
              </a:rPr>
              <a:t>GW Bounds (BBH)</a:t>
            </a:r>
          </a:p>
        </p:txBody>
      </p:sp>
      <p:sp>
        <p:nvSpPr>
          <p:cNvPr id="31" name="テキスト ボックス 12"/>
          <p:cNvSpPr txBox="1"/>
          <p:nvPr/>
        </p:nvSpPr>
        <p:spPr>
          <a:xfrm>
            <a:off x="3923927" y="836712"/>
            <a:ext cx="18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>
                <a:latin typeface="Century" pitchFamily="18" charset="0"/>
              </a:rPr>
              <a:t>GW bounds</a:t>
            </a:r>
            <a:endParaRPr kumimoji="1" lang="ja-JP" altLang="en-US" sz="2000" u="sng" dirty="0">
              <a:latin typeface="Century" pitchFamily="18" charset="0"/>
            </a:endParaRPr>
          </a:p>
        </p:txBody>
      </p:sp>
      <p:sp>
        <p:nvSpPr>
          <p:cNvPr id="32" name="テキスト ボックス 12"/>
          <p:cNvSpPr txBox="1"/>
          <p:nvPr/>
        </p:nvSpPr>
        <p:spPr>
          <a:xfrm>
            <a:off x="5432196" y="3096454"/>
            <a:ext cx="331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[Perkins et al. </a:t>
            </a:r>
            <a:r>
              <a:rPr lang="cs-CZ" altLang="ja-JP" dirty="0">
                <a:latin typeface="Century" pitchFamily="18" charset="0"/>
              </a:rPr>
              <a:t>2104.11189</a:t>
            </a:r>
            <a:r>
              <a:rPr lang="en-US" altLang="ja-JP" dirty="0">
                <a:latin typeface="Century" pitchFamily="18" charset="0"/>
              </a:rPr>
              <a:t>]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35" name="テキスト ボックス 12"/>
          <p:cNvSpPr txBox="1"/>
          <p:nvPr/>
        </p:nvSpPr>
        <p:spPr>
          <a:xfrm>
            <a:off x="5432196" y="3417878"/>
            <a:ext cx="331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charset="0"/>
                <a:ea typeface="Century" charset="0"/>
                <a:cs typeface="Century" charset="0"/>
              </a:rPr>
              <a:t>[Yamada et al. 1905.11859]</a:t>
            </a:r>
            <a:endParaRPr kumimoji="1" lang="ja-JP" altLang="en-US" dirty="0">
              <a:latin typeface="Century" charset="0"/>
              <a:ea typeface="Century" charset="0"/>
              <a:cs typeface="Century" charset="0"/>
            </a:endParaRPr>
          </a:p>
        </p:txBody>
      </p:sp>
      <p:sp>
        <p:nvSpPr>
          <p:cNvPr id="21" name="テキスト ボックス 12">
            <a:extLst>
              <a:ext uri="{FF2B5EF4-FFF2-40B4-BE49-F238E27FC236}">
                <a16:creationId xmlns:a16="http://schemas.microsoft.com/office/drawing/2014/main" xmlns="" id="{8DEADF2A-1E6F-8E41-8FD2-0D02D95759DD}"/>
              </a:ext>
            </a:extLst>
          </p:cNvPr>
          <p:cNvSpPr txBox="1"/>
          <p:nvPr/>
        </p:nvSpPr>
        <p:spPr>
          <a:xfrm>
            <a:off x="5334873" y="2343101"/>
            <a:ext cx="25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  <a:latin typeface="Century" pitchFamily="18" charset="0"/>
              </a:rPr>
              <a:t>binary black hole (BBH)</a:t>
            </a:r>
            <a:endParaRPr kumimoji="1" lang="ja-JP" altLang="en-US" sz="2000" dirty="0">
              <a:solidFill>
                <a:srgbClr val="0000FF"/>
              </a:solidFill>
              <a:latin typeface="Century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A35C7F4-C10E-FA45-8234-B7593F186874}"/>
              </a:ext>
            </a:extLst>
          </p:cNvPr>
          <p:cNvCxnSpPr/>
          <p:nvPr/>
        </p:nvCxnSpPr>
        <p:spPr>
          <a:xfrm>
            <a:off x="5292080" y="1484784"/>
            <a:ext cx="0" cy="3156165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12"/>
          <p:cNvSpPr txBox="1"/>
          <p:nvPr/>
        </p:nvSpPr>
        <p:spPr>
          <a:xfrm>
            <a:off x="5436096" y="3740891"/>
            <a:ext cx="331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charset="0"/>
                <a:ea typeface="Century" charset="0"/>
                <a:cs typeface="Century" charset="0"/>
              </a:rPr>
              <a:t>[Wang et al. </a:t>
            </a:r>
            <a:r>
              <a:rPr lang="is-IS" altLang="en-US" dirty="0">
                <a:latin typeface="Times New Roman" charset="0"/>
              </a:rPr>
              <a:t>2104.07590</a:t>
            </a:r>
            <a:r>
              <a:rPr lang="en-US" altLang="ja-JP" dirty="0">
                <a:latin typeface="Century" charset="0"/>
                <a:ea typeface="Century" charset="0"/>
                <a:cs typeface="Century" charset="0"/>
              </a:rPr>
              <a:t>]</a:t>
            </a:r>
            <a:endParaRPr kumimoji="1" lang="ja-JP" altLang="en-US" dirty="0">
              <a:latin typeface="Century" charset="0"/>
              <a:ea typeface="Century" charset="0"/>
              <a:cs typeface="Century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285" y="1574829"/>
            <a:ext cx="1284987" cy="722805"/>
          </a:xfrm>
          <a:prstGeom prst="rect">
            <a:avLst/>
          </a:prstGeom>
        </p:spPr>
      </p:pic>
      <p:sp>
        <p:nvSpPr>
          <p:cNvPr id="17" name="テキスト ボックス 12"/>
          <p:cNvSpPr txBox="1"/>
          <p:nvPr/>
        </p:nvSpPr>
        <p:spPr>
          <a:xfrm>
            <a:off x="6227613" y="5305475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>
                <a:latin typeface="Century" pitchFamily="18" charset="0"/>
              </a:rPr>
              <a:t>several BBH events combined</a:t>
            </a:r>
            <a:endParaRPr kumimoji="1" lang="ja-JP" altLang="en-US" sz="2200" dirty="0">
              <a:latin typeface="Century" pitchFamily="18" charset="0"/>
            </a:endParaRPr>
          </a:p>
        </p:txBody>
      </p:sp>
      <p:sp>
        <p:nvSpPr>
          <p:cNvPr id="18" name="テキスト ボックス 12"/>
          <p:cNvSpPr txBox="1"/>
          <p:nvPr/>
        </p:nvSpPr>
        <p:spPr>
          <a:xfrm>
            <a:off x="5190499" y="5135523"/>
            <a:ext cx="962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Century" pitchFamily="18" charset="0"/>
              </a:rPr>
              <a:t>[km]</a:t>
            </a:r>
            <a:endParaRPr kumimoji="1" lang="ja-JP" altLang="en-US" sz="2200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18778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6A2F77-CF25-2B45-8716-D1F2E955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23731"/>
            <a:ext cx="6286500" cy="4107180"/>
          </a:xfrm>
          <a:prstGeom prst="rect">
            <a:avLst/>
          </a:prstGeom>
        </p:spPr>
      </p:pic>
      <p:sp>
        <p:nvSpPr>
          <p:cNvPr id="3379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-1182688" y="24653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38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9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40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46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rgbClr val="FFFF00"/>
                </a:solidFill>
                <a:latin typeface="Times New Roman" charset="0"/>
              </a:rPr>
              <a:t>GW Bounds on </a:t>
            </a:r>
            <a:r>
              <a:rPr lang="en-US" altLang="ja-JP" dirty="0" err="1">
                <a:solidFill>
                  <a:srgbClr val="FFFF00"/>
                </a:solidFill>
                <a:latin typeface="Times New Roman" charset="0"/>
              </a:rPr>
              <a:t>EdGB</a:t>
            </a:r>
            <a:r>
              <a:rPr lang="en-US" altLang="ja-JP" dirty="0">
                <a:solidFill>
                  <a:srgbClr val="FFFF00"/>
                </a:solidFill>
                <a:latin typeface="Times New Roman" charset="0"/>
              </a:rPr>
              <a:t> Gravity</a:t>
            </a:r>
          </a:p>
        </p:txBody>
      </p:sp>
      <p:sp>
        <p:nvSpPr>
          <p:cNvPr id="30" name="テキスト ボックス 12"/>
          <p:cNvSpPr txBox="1"/>
          <p:nvPr/>
        </p:nvSpPr>
        <p:spPr>
          <a:xfrm>
            <a:off x="36887" y="5556451"/>
            <a:ext cx="4787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entury" pitchFamily="18" charset="0"/>
              </a:rPr>
              <a:t>[</a:t>
            </a:r>
            <a:r>
              <a:rPr lang="en-US" altLang="ja-JP" sz="2000" dirty="0" err="1">
                <a:latin typeface="Century" pitchFamily="18" charset="0"/>
              </a:rPr>
              <a:t>Lyu</a:t>
            </a:r>
            <a:r>
              <a:rPr lang="en-US" altLang="ja-JP" sz="2000" dirty="0">
                <a:latin typeface="Century" pitchFamily="18" charset="0"/>
              </a:rPr>
              <a:t>, Jiang &amp; KY </a:t>
            </a:r>
            <a:r>
              <a:rPr lang="en-US" altLang="ja-JP" sz="2000" dirty="0" err="1">
                <a:latin typeface="Times New Roman" charset="0"/>
              </a:rPr>
              <a:t>arXiv</a:t>
            </a:r>
            <a:r>
              <a:rPr lang="en-US" altLang="ja-JP" sz="2000" dirty="0">
                <a:latin typeface="Times New Roman" charset="0"/>
              </a:rPr>
              <a:t>:</a:t>
            </a:r>
            <a:r>
              <a:rPr lang="is-IS" altLang="ja-JP" sz="2000" dirty="0">
                <a:latin typeface="Century" pitchFamily="18" charset="0"/>
              </a:rPr>
              <a:t>2201.02543</a:t>
            </a:r>
            <a:r>
              <a:rPr lang="en-US" altLang="ja-JP" sz="2000" dirty="0">
                <a:latin typeface="Century" pitchFamily="18" charset="0"/>
              </a:rPr>
              <a:t>]</a:t>
            </a:r>
            <a:endParaRPr kumimoji="1" lang="ja-JP" altLang="en-US" sz="2000" dirty="0">
              <a:latin typeface="Century" pitchFamily="18" charset="0"/>
            </a:endParaRPr>
          </a:p>
        </p:txBody>
      </p:sp>
      <p:sp>
        <p:nvSpPr>
          <p:cNvPr id="31" name="テキスト ボックス 12"/>
          <p:cNvSpPr txBox="1"/>
          <p:nvPr/>
        </p:nvSpPr>
        <p:spPr>
          <a:xfrm>
            <a:off x="2505571" y="764704"/>
            <a:ext cx="18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>
                <a:latin typeface="Century" pitchFamily="18" charset="0"/>
              </a:rPr>
              <a:t>GW bounds</a:t>
            </a:r>
            <a:endParaRPr kumimoji="1" lang="ja-JP" altLang="en-US" sz="2000" u="sng" dirty="0">
              <a:latin typeface="Century" pitchFamily="18" charset="0"/>
            </a:endParaRPr>
          </a:p>
        </p:txBody>
      </p:sp>
      <p:sp>
        <p:nvSpPr>
          <p:cNvPr id="42" name="角丸四角形 17">
            <a:extLst>
              <a:ext uri="{FF2B5EF4-FFF2-40B4-BE49-F238E27FC236}">
                <a16:creationId xmlns:a16="http://schemas.microsoft.com/office/drawing/2014/main" xmlns="" id="{CC9170CD-6A7F-2542-914A-873BD9718975}"/>
              </a:ext>
            </a:extLst>
          </p:cNvPr>
          <p:cNvSpPr/>
          <p:nvPr/>
        </p:nvSpPr>
        <p:spPr>
          <a:xfrm>
            <a:off x="6720659" y="1033468"/>
            <a:ext cx="2146798" cy="1001267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rgbClr val="00B05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1" name="テキスト ボックス 12"/>
          <p:cNvSpPr txBox="1"/>
          <p:nvPr/>
        </p:nvSpPr>
        <p:spPr>
          <a:xfrm>
            <a:off x="6919865" y="1065581"/>
            <a:ext cx="212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entury" charset="0"/>
                <a:ea typeface="Century" charset="0"/>
                <a:cs typeface="Century" charset="0"/>
              </a:rPr>
              <a:t>GW bound:</a:t>
            </a:r>
            <a:endParaRPr kumimoji="1" lang="ja-JP" altLang="en-US" sz="2000" dirty="0">
              <a:latin typeface="Century" charset="0"/>
              <a:ea typeface="Century" charset="0"/>
              <a:cs typeface="Century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536" y="1540050"/>
            <a:ext cx="1443084" cy="331199"/>
          </a:xfrm>
          <a:prstGeom prst="rect">
            <a:avLst/>
          </a:prstGeom>
        </p:spPr>
      </p:pic>
      <p:sp>
        <p:nvSpPr>
          <p:cNvPr id="22" name="テキスト ボックス 12">
            <a:extLst>
              <a:ext uri="{FF2B5EF4-FFF2-40B4-BE49-F238E27FC236}">
                <a16:creationId xmlns:a16="http://schemas.microsoft.com/office/drawing/2014/main" xmlns="" id="{8D0D452D-E7C5-0C44-9B01-2FA3284ACA54}"/>
              </a:ext>
            </a:extLst>
          </p:cNvPr>
          <p:cNvSpPr txBox="1"/>
          <p:nvPr/>
        </p:nvSpPr>
        <p:spPr>
          <a:xfrm>
            <a:off x="1195825" y="1468293"/>
            <a:ext cx="109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Century" pitchFamily="18" charset="0"/>
              </a:rPr>
              <a:t>BBH + NSBH</a:t>
            </a:r>
            <a:endParaRPr kumimoji="1" lang="ja-JP" altLang="en-US" sz="2000" dirty="0">
              <a:solidFill>
                <a:srgbClr val="FF0000"/>
              </a:solidFill>
              <a:latin typeface="Century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A35C7F4-C10E-FA45-8234-B7593F186874}"/>
              </a:ext>
            </a:extLst>
          </p:cNvPr>
          <p:cNvCxnSpPr/>
          <p:nvPr/>
        </p:nvCxnSpPr>
        <p:spPr>
          <a:xfrm>
            <a:off x="3945732" y="1323731"/>
            <a:ext cx="0" cy="324521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3FF9334-A10D-5E45-88E5-D9A171F125A8}"/>
              </a:ext>
            </a:extLst>
          </p:cNvPr>
          <p:cNvCxnSpPr/>
          <p:nvPr/>
        </p:nvCxnSpPr>
        <p:spPr>
          <a:xfrm>
            <a:off x="3081636" y="1328581"/>
            <a:ext cx="0" cy="324521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12"/>
          <p:cNvSpPr txBox="1"/>
          <p:nvPr/>
        </p:nvSpPr>
        <p:spPr>
          <a:xfrm>
            <a:off x="3873724" y="5021066"/>
            <a:ext cx="962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Century" pitchFamily="18" charset="0"/>
              </a:rPr>
              <a:t>[km]</a:t>
            </a:r>
            <a:endParaRPr kumimoji="1" lang="ja-JP" altLang="en-US" sz="2200" dirty="0">
              <a:latin typeface="Century" pitchFamily="18" charset="0"/>
            </a:endParaRPr>
          </a:p>
        </p:txBody>
      </p:sp>
      <p:sp>
        <p:nvSpPr>
          <p:cNvPr id="20" name="テキスト ボックス 12">
            <a:extLst>
              <a:ext uri="{FF2B5EF4-FFF2-40B4-BE49-F238E27FC236}">
                <a16:creationId xmlns:a16="http://schemas.microsoft.com/office/drawing/2014/main" xmlns="" id="{8DEADF2A-1E6F-8E41-8FD2-0D02D95759DD}"/>
              </a:ext>
            </a:extLst>
          </p:cNvPr>
          <p:cNvSpPr txBox="1"/>
          <p:nvPr/>
        </p:nvSpPr>
        <p:spPr>
          <a:xfrm>
            <a:off x="4024631" y="3377321"/>
            <a:ext cx="25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  <a:latin typeface="Century" pitchFamily="18" charset="0"/>
              </a:rPr>
              <a:t>binary black hole (BBH)</a:t>
            </a:r>
            <a:endParaRPr kumimoji="1" lang="ja-JP" altLang="en-US" sz="2000" dirty="0">
              <a:solidFill>
                <a:srgbClr val="0000FF"/>
              </a:solidFill>
              <a:latin typeface="Century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878" y="1767598"/>
            <a:ext cx="1770079" cy="995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089" y="3445185"/>
            <a:ext cx="1461892" cy="1011905"/>
          </a:xfrm>
          <a:prstGeom prst="rect">
            <a:avLst/>
          </a:prstGeom>
        </p:spPr>
      </p:pic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xmlns="" id="{B9003B3C-BE51-9AB4-68E6-A93407B500A9}"/>
              </a:ext>
            </a:extLst>
          </p:cNvPr>
          <p:cNvSpPr txBox="1"/>
          <p:nvPr/>
        </p:nvSpPr>
        <p:spPr>
          <a:xfrm>
            <a:off x="1008571" y="5010693"/>
            <a:ext cx="2614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entury" pitchFamily="18" charset="0"/>
              </a:rPr>
              <a:t>coupling constant</a:t>
            </a:r>
            <a:endParaRPr kumimoji="1" lang="ja-JP" altLang="en-US" sz="2000" dirty="0">
              <a:latin typeface="Century" pitchFamily="18" charset="0"/>
            </a:endParaRPr>
          </a:p>
        </p:txBody>
      </p:sp>
      <p:sp>
        <p:nvSpPr>
          <p:cNvPr id="5" name="テキスト ボックス 12">
            <a:extLst>
              <a:ext uri="{FF2B5EF4-FFF2-40B4-BE49-F238E27FC236}">
                <a16:creationId xmlns:a16="http://schemas.microsoft.com/office/drawing/2014/main" xmlns="" id="{71E6C3C2-F0D4-D814-EF13-F1207AF78A5A}"/>
              </a:ext>
            </a:extLst>
          </p:cNvPr>
          <p:cNvSpPr txBox="1"/>
          <p:nvPr/>
        </p:nvSpPr>
        <p:spPr>
          <a:xfrm>
            <a:off x="47553" y="5952756"/>
            <a:ext cx="331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[Perkins et al. </a:t>
            </a:r>
            <a:r>
              <a:rPr lang="cs-CZ" altLang="ja-JP" dirty="0">
                <a:latin typeface="Century" pitchFamily="18" charset="0"/>
              </a:rPr>
              <a:t>2104.11189</a:t>
            </a:r>
            <a:r>
              <a:rPr lang="en-US" altLang="ja-JP" dirty="0">
                <a:latin typeface="Century" pitchFamily="18" charset="0"/>
              </a:rPr>
              <a:t>]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8" name="角丸四角形 17">
            <a:extLst>
              <a:ext uri="{FF2B5EF4-FFF2-40B4-BE49-F238E27FC236}">
                <a16:creationId xmlns:a16="http://schemas.microsoft.com/office/drawing/2014/main" xmlns="" id="{B5AB746F-A762-9980-D1C9-8A33B8C4F9C8}"/>
              </a:ext>
            </a:extLst>
          </p:cNvPr>
          <p:cNvSpPr/>
          <p:nvPr/>
        </p:nvSpPr>
        <p:spPr>
          <a:xfrm>
            <a:off x="6322254" y="2787885"/>
            <a:ext cx="2780515" cy="1195445"/>
          </a:xfrm>
          <a:prstGeom prst="roundRect">
            <a:avLst/>
          </a:prstGeom>
          <a:solidFill>
            <a:srgbClr val="00B0F0">
              <a:alpha val="12000"/>
            </a:srgbClr>
          </a:solidFill>
          <a:ln w="28575">
            <a:solidFill>
              <a:srgbClr val="00B0F0"/>
            </a:solidFill>
          </a:ln>
          <a:effectLst>
            <a:softEdge rad="139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" name="テキスト ボックス 12">
            <a:extLst>
              <a:ext uri="{FF2B5EF4-FFF2-40B4-BE49-F238E27FC236}">
                <a16:creationId xmlns:a16="http://schemas.microsoft.com/office/drawing/2014/main" xmlns="" id="{55ECEE78-929A-034F-5371-C2CADB1C527F}"/>
              </a:ext>
            </a:extLst>
          </p:cNvPr>
          <p:cNvSpPr txBox="1"/>
          <p:nvPr/>
        </p:nvSpPr>
        <p:spPr>
          <a:xfrm>
            <a:off x="6322254" y="2848447"/>
            <a:ext cx="2734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entury" charset="0"/>
                <a:ea typeface="Century" charset="0"/>
                <a:cs typeface="Century" charset="0"/>
              </a:rPr>
              <a:t>much more </a:t>
            </a:r>
            <a:r>
              <a:rPr lang="en-US" altLang="ja-JP" sz="2000" dirty="0">
                <a:solidFill>
                  <a:srgbClr val="0000FF"/>
                </a:solidFill>
                <a:latin typeface="Century" charset="0"/>
                <a:ea typeface="Century" charset="0"/>
                <a:cs typeface="Century" charset="0"/>
              </a:rPr>
              <a:t>stringent</a:t>
            </a:r>
            <a:r>
              <a:rPr lang="en-US" altLang="ja-JP" sz="2000" dirty="0">
                <a:latin typeface="Century" charset="0"/>
                <a:ea typeface="Century" charset="0"/>
                <a:cs typeface="Century" charset="0"/>
              </a:rPr>
              <a:t> with </a:t>
            </a:r>
            <a:r>
              <a:rPr lang="en-US" altLang="ja-JP" sz="2000" dirty="0">
                <a:solidFill>
                  <a:srgbClr val="0000FF"/>
                </a:solidFill>
                <a:latin typeface="Century" charset="0"/>
                <a:ea typeface="Century" charset="0"/>
                <a:cs typeface="Century" charset="0"/>
              </a:rPr>
              <a:t>solar system </a:t>
            </a:r>
            <a:r>
              <a:rPr lang="en-US" altLang="ja-JP" sz="2000" dirty="0">
                <a:latin typeface="Century" charset="0"/>
                <a:ea typeface="Century" charset="0"/>
                <a:cs typeface="Century" charset="0"/>
              </a:rPr>
              <a:t>exp. or </a:t>
            </a:r>
            <a:r>
              <a:rPr lang="en-US" altLang="ja-JP" sz="2000" dirty="0">
                <a:solidFill>
                  <a:srgbClr val="0000FF"/>
                </a:solidFill>
                <a:latin typeface="Century" charset="0"/>
                <a:ea typeface="Century" charset="0"/>
                <a:cs typeface="Century" charset="0"/>
              </a:rPr>
              <a:t>binary pulsar </a:t>
            </a:r>
            <a:r>
              <a:rPr lang="en-US" altLang="ja-JP" sz="2000" dirty="0">
                <a:latin typeface="Century" charset="0"/>
                <a:ea typeface="Century" charset="0"/>
                <a:cs typeface="Century" charset="0"/>
              </a:rPr>
              <a:t>obs.!</a:t>
            </a:r>
            <a:endParaRPr kumimoji="1" lang="ja-JP" altLang="en-US" sz="2000" dirty="0">
              <a:latin typeface="Century" charset="0"/>
              <a:ea typeface="Century" charset="0"/>
              <a:cs typeface="Centu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4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  <p:bldP spid="8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277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4" name="CustomShape 9">
            <a:extLst>
              <a:ext uri="{FF2B5EF4-FFF2-40B4-BE49-F238E27FC236}">
                <a16:creationId xmlns:a16="http://schemas.microsoft.com/office/drawing/2014/main" xmlns="" id="{CB2F209C-8F59-B248-A4B2-5D3483441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633" y="5949174"/>
            <a:ext cx="4176464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latin typeface="Times New Roman" charset="0"/>
              </a:rPr>
              <a:t>[Chamberlain &amp; </a:t>
            </a:r>
            <a:r>
              <a:rPr lang="en-US" altLang="ja-JP" sz="2200" dirty="0" err="1">
                <a:latin typeface="Times New Roman" charset="0"/>
              </a:rPr>
              <a:t>Yunes</a:t>
            </a:r>
            <a:r>
              <a:rPr lang="en-US" altLang="ja-JP" sz="2200" dirty="0">
                <a:latin typeface="Times New Roman" charset="0"/>
              </a:rPr>
              <a:t> (2017)]</a:t>
            </a:r>
          </a:p>
        </p:txBody>
      </p:sp>
      <p:sp>
        <p:nvSpPr>
          <p:cNvPr id="10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Future Prospects: LISA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54" y="1163222"/>
            <a:ext cx="6870023" cy="471405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8A933644-36D1-CE45-9A47-27EA4808D113}"/>
              </a:ext>
            </a:extLst>
          </p:cNvPr>
          <p:cNvSpPr/>
          <p:nvPr/>
        </p:nvSpPr>
        <p:spPr>
          <a:xfrm>
            <a:off x="6514719" y="3124141"/>
            <a:ext cx="1492293" cy="2520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A68F71CF-9F20-CF46-944D-8F34BEFA73A4}"/>
              </a:ext>
            </a:extLst>
          </p:cNvPr>
          <p:cNvSpPr/>
          <p:nvPr/>
        </p:nvSpPr>
        <p:spPr>
          <a:xfrm>
            <a:off x="5022426" y="4509120"/>
            <a:ext cx="2984586" cy="3072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宇宙重力波望遠鏡 - Wikipedia">
            <a:extLst>
              <a:ext uri="{FF2B5EF4-FFF2-40B4-BE49-F238E27FC236}">
                <a16:creationId xmlns:a16="http://schemas.microsoft.com/office/drawing/2014/main" xmlns="" id="{D9563D35-C3C3-4255-F84A-50B0CA817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63" y="742464"/>
            <a:ext cx="2254861" cy="16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461225-318E-E9D1-C637-F9CE66D2A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49" y="2348880"/>
            <a:ext cx="1740068" cy="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3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8915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Summary</a:t>
            </a:r>
          </a:p>
        </p:txBody>
      </p:sp>
      <p:sp>
        <p:nvSpPr>
          <p:cNvPr id="2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9" name="CustomShape 8"/>
          <p:cNvSpPr>
            <a:spLocks noChangeArrowheads="1"/>
          </p:cNvSpPr>
          <p:nvPr/>
        </p:nvSpPr>
        <p:spPr bwMode="auto">
          <a:xfrm>
            <a:off x="395536" y="328498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Number of </a:t>
            </a:r>
            <a:r>
              <a:rPr lang="en-US" sz="2200" dirty="0" err="1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spacetime</a:t>
            </a: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 dimension</a:t>
            </a:r>
          </a:p>
        </p:txBody>
      </p:sp>
      <p:sp>
        <p:nvSpPr>
          <p:cNvPr id="20" name="CustomShape 8"/>
          <p:cNvSpPr>
            <a:spLocks noChangeArrowheads="1"/>
          </p:cNvSpPr>
          <p:nvPr/>
        </p:nvSpPr>
        <p:spPr bwMode="auto">
          <a:xfrm>
            <a:off x="395536" y="3750746"/>
            <a:ext cx="309634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Lorentz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 violation</a:t>
            </a:r>
          </a:p>
        </p:txBody>
      </p:sp>
      <p:sp>
        <p:nvSpPr>
          <p:cNvPr id="25" name="CustomShape 8"/>
          <p:cNvSpPr>
            <a:spLocks noChangeArrowheads="1"/>
          </p:cNvSpPr>
          <p:nvPr/>
        </p:nvSpPr>
        <p:spPr bwMode="auto">
          <a:xfrm>
            <a:off x="395536" y="418279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Equivalence principle</a:t>
            </a:r>
          </a:p>
        </p:txBody>
      </p:sp>
      <p:sp>
        <p:nvSpPr>
          <p:cNvPr id="26" name="CustomShape 8"/>
          <p:cNvSpPr>
            <a:spLocks noChangeArrowheads="1"/>
          </p:cNvSpPr>
          <p:nvPr/>
        </p:nvSpPr>
        <p:spPr bwMode="auto">
          <a:xfrm>
            <a:off x="395536" y="508518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Parameterized deviation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from GR</a:t>
            </a:r>
          </a:p>
        </p:txBody>
      </p:sp>
      <p:sp>
        <p:nvSpPr>
          <p:cNvPr id="29" name="CustomShape 8">
            <a:extLst>
              <a:ext uri="{FF2B5EF4-FFF2-40B4-BE49-F238E27FC236}">
                <a16:creationId xmlns:a16="http://schemas.microsoft.com/office/drawing/2014/main" xmlns="" id="{052E1800-8BB0-294B-BCD9-E816BC29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92896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Propagation speed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GWs </a:t>
            </a:r>
            <a:b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dispersion relation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gravitons</a:t>
            </a:r>
          </a:p>
        </p:txBody>
      </p:sp>
      <p:sp>
        <p:nvSpPr>
          <p:cNvPr id="31" name="CustomShape 8"/>
          <p:cNvSpPr>
            <a:spLocks noChangeArrowheads="1"/>
          </p:cNvSpPr>
          <p:nvPr/>
        </p:nvSpPr>
        <p:spPr bwMode="auto">
          <a:xfrm>
            <a:off x="395536" y="2027134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D00"/>
                </a:solidFill>
                <a:latin typeface="Times New Roman" charset="0"/>
                <a:ea typeface="ＭＳ Ｐゴシック" charset="0"/>
                <a:cs typeface="Times New Roman" charset="0"/>
              </a:rPr>
              <a:t>Non-GR polarization</a:t>
            </a:r>
            <a:endParaRPr lang="en-US" sz="2200" dirty="0">
              <a:solidFill>
                <a:srgbClr val="00E7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" name="CustomShape 8">
            <a:extLst>
              <a:ext uri="{FF2B5EF4-FFF2-40B4-BE49-F238E27FC236}">
                <a16:creationId xmlns:a16="http://schemas.microsoft.com/office/drawing/2014/main" xmlns="" id="{6BA18E95-7C33-9808-593C-D202A5782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581128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Black hole no-hair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8C9EDC-B1DC-5867-17C0-A9A9BF35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2909605"/>
            <a:ext cx="1515102" cy="2155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D1E4DF-A935-1DBE-FE97-1597EBA92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646" y="1382876"/>
            <a:ext cx="4171834" cy="1578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6CB6FD-F454-0C04-601C-902E86ED2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211" y="2958567"/>
            <a:ext cx="2920232" cy="2065455"/>
          </a:xfrm>
          <a:prstGeom prst="rect">
            <a:avLst/>
          </a:prstGeom>
        </p:spPr>
      </p:pic>
      <p:sp>
        <p:nvSpPr>
          <p:cNvPr id="6" name="CustomShape 8">
            <a:extLst>
              <a:ext uri="{FF2B5EF4-FFF2-40B4-BE49-F238E27FC236}">
                <a16:creationId xmlns:a16="http://schemas.microsoft.com/office/drawing/2014/main" xmlns="" id="{CC8DF92C-61CB-72F2-4524-1FB626173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76" y="5612108"/>
            <a:ext cx="3924436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>
              <a:defRPr/>
            </a:pP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application to </a:t>
            </a: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specific theories </a:t>
            </a:r>
          </a:p>
        </p:txBody>
      </p:sp>
      <p:sp>
        <p:nvSpPr>
          <p:cNvPr id="7" name="下矢印 25">
            <a:extLst>
              <a:ext uri="{FF2B5EF4-FFF2-40B4-BE49-F238E27FC236}">
                <a16:creationId xmlns:a16="http://schemas.microsoft.com/office/drawing/2014/main" xmlns="" id="{B4BFF72A-0C96-2455-696E-28408B7FB38A}"/>
              </a:ext>
            </a:extLst>
          </p:cNvPr>
          <p:cNvSpPr/>
          <p:nvPr/>
        </p:nvSpPr>
        <p:spPr>
          <a:xfrm rot="16200000">
            <a:off x="997365" y="5566794"/>
            <a:ext cx="431800" cy="576064"/>
          </a:xfrm>
          <a:prstGeom prst="downArrow">
            <a:avLst/>
          </a:prstGeom>
          <a:solidFill>
            <a:srgbClr val="0000FF"/>
          </a:solidFill>
          <a:ln>
            <a:solidFill>
              <a:srgbClr val="00E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xmlns="" id="{31A5B74D-0592-0095-1572-E16C0BA84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20688"/>
            <a:ext cx="8892480" cy="10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[PRL 116, 221101 (2016); PRX 6, 041015 (2016); PRL 118, 221101 (2017);  </a:t>
            </a:r>
            <a:b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PRL 119, 141101 (2017); 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ApJL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848, L13 (2017); arXiv:1811.00364;  arXiv:1903.04467; arXiv:2112.06861; … ]</a:t>
            </a:r>
          </a:p>
        </p:txBody>
      </p:sp>
    </p:spTree>
    <p:extLst>
      <p:ext uri="{BB962C8B-B14F-4D97-AF65-F5344CB8AC3E}">
        <p14:creationId xmlns:p14="http://schemas.microsoft.com/office/powerpoint/2010/main" val="3467668216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0332CB0B-4D4F-8B47-AEA5-52686704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D9A42F55-C7DD-5645-8C53-E110ABD0D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Gravitational-Wave Detector Network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xmlns="" id="{ADF8C3A5-DD4B-C149-A7E4-01B0C05A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xmlns="" id="{BF0D3C5F-2D4A-C342-8A87-13343F4E1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xmlns="" id="{F9BF0272-B9BE-7649-9153-9B346363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13" name="CustomShape 9"/>
          <p:cNvSpPr>
            <a:spLocks noChangeArrowheads="1"/>
          </p:cNvSpPr>
          <p:nvPr/>
        </p:nvSpPr>
        <p:spPr bwMode="auto">
          <a:xfrm>
            <a:off x="6059381" y="6006991"/>
            <a:ext cx="309634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>
                <a:solidFill>
                  <a:schemeClr val="bg1"/>
                </a:solidFill>
                <a:latin typeface="Times New Roman" charset="0"/>
              </a:rPr>
              <a:t>GW200105 / GW200115</a:t>
            </a:r>
            <a:endParaRPr lang="en-US" altLang="ja-JP" sz="22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6" name="テキスト ボックス 12">
            <a:extLst>
              <a:ext uri="{FF2B5EF4-FFF2-40B4-BE49-F238E27FC236}">
                <a16:creationId xmlns:a16="http://schemas.microsoft.com/office/drawing/2014/main" xmlns="" id="{37DD6E48-B7EC-325A-418D-C1236056ACB6}"/>
              </a:ext>
            </a:extLst>
          </p:cNvPr>
          <p:cNvSpPr txBox="1"/>
          <p:nvPr/>
        </p:nvSpPr>
        <p:spPr>
          <a:xfrm>
            <a:off x="4749321" y="334881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[Brady et al. (2022)</a:t>
            </a:r>
            <a:r>
              <a:rPr kumimoji="1" lang="en-US" altLang="ja-JP" dirty="0">
                <a:latin typeface="Century" pitchFamily="18" charset="0"/>
              </a:rPr>
              <a:t>]</a:t>
            </a:r>
            <a:endParaRPr kumimoji="1" lang="ja-JP" altLang="en-US" dirty="0">
              <a:latin typeface="Century" pitchFamily="18" charset="0"/>
            </a:endParaRPr>
          </a:p>
        </p:txBody>
      </p:sp>
      <p:pic>
        <p:nvPicPr>
          <p:cNvPr id="2050" name="Picture 2" descr="LIGO, VIRGO, and KAGRA as the International Gravitational Wave ...">
            <a:extLst>
              <a:ext uri="{FF2B5EF4-FFF2-40B4-BE49-F238E27FC236}">
                <a16:creationId xmlns:a16="http://schemas.microsoft.com/office/drawing/2014/main" xmlns="" id="{99F62448-0776-C395-7E4B-16C79A34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29" y="890230"/>
            <a:ext cx="4910641" cy="251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ng-term observing schedule">
            <a:extLst>
              <a:ext uri="{FF2B5EF4-FFF2-40B4-BE49-F238E27FC236}">
                <a16:creationId xmlns:a16="http://schemas.microsoft.com/office/drawing/2014/main" xmlns="" id="{0E7EBFA5-1EBB-E208-8B58-4472347A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86" y="3746072"/>
            <a:ext cx="6245476" cy="25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dvanced LIGO Facility Hits Milestone in Hunt for Gravitational Waves">
            <a:extLst>
              <a:ext uri="{FF2B5EF4-FFF2-40B4-BE49-F238E27FC236}">
                <a16:creationId xmlns:a16="http://schemas.microsoft.com/office/drawing/2014/main" xmlns="" id="{58957E96-B99D-B542-A16D-FA849891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0230"/>
            <a:ext cx="1602357" cy="9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GO Livingston | ESO Supernova">
            <a:extLst>
              <a:ext uri="{FF2B5EF4-FFF2-40B4-BE49-F238E27FC236}">
                <a16:creationId xmlns:a16="http://schemas.microsoft.com/office/drawing/2014/main" xmlns="" id="{7524EF8E-BEE5-5D7B-ED92-135697E82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7857"/>
            <a:ext cx="1644629" cy="110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irgo in a nutshell - the Virgo Collaboration">
            <a:extLst>
              <a:ext uri="{FF2B5EF4-FFF2-40B4-BE49-F238E27FC236}">
                <a16:creationId xmlns:a16="http://schemas.microsoft.com/office/drawing/2014/main" xmlns="" id="{CC3A8560-D36E-A024-777D-6DE02F76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03" y="764704"/>
            <a:ext cx="1746585" cy="122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| An illustration of the underground KAGRA gravitational-wave  detector | LIGO Lab | Caltech">
            <a:extLst>
              <a:ext uri="{FF2B5EF4-FFF2-40B4-BE49-F238E27FC236}">
                <a16:creationId xmlns:a16="http://schemas.microsoft.com/office/drawing/2014/main" xmlns="" id="{A0F90A3A-4174-34FF-CF4D-76104CCD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5" y="2132856"/>
            <a:ext cx="1640775" cy="121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72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38915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Summary</a:t>
            </a:r>
          </a:p>
        </p:txBody>
      </p:sp>
      <p:sp>
        <p:nvSpPr>
          <p:cNvPr id="22" name="CustomShape 3"/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3" name="CustomShape 4"/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24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sp>
        <p:nvSpPr>
          <p:cNvPr id="19" name="CustomShape 8"/>
          <p:cNvSpPr>
            <a:spLocks noChangeArrowheads="1"/>
          </p:cNvSpPr>
          <p:nvPr/>
        </p:nvSpPr>
        <p:spPr bwMode="auto">
          <a:xfrm>
            <a:off x="395536" y="328498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Number of </a:t>
            </a:r>
            <a:r>
              <a:rPr lang="en-US" sz="2200" dirty="0" err="1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spacetime</a:t>
            </a: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 dimension</a:t>
            </a:r>
          </a:p>
        </p:txBody>
      </p:sp>
      <p:sp>
        <p:nvSpPr>
          <p:cNvPr id="20" name="CustomShape 8"/>
          <p:cNvSpPr>
            <a:spLocks noChangeArrowheads="1"/>
          </p:cNvSpPr>
          <p:nvPr/>
        </p:nvSpPr>
        <p:spPr bwMode="auto">
          <a:xfrm>
            <a:off x="395536" y="3750746"/>
            <a:ext cx="309634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Lorentz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 violation</a:t>
            </a:r>
          </a:p>
        </p:txBody>
      </p:sp>
      <p:sp>
        <p:nvSpPr>
          <p:cNvPr id="25" name="CustomShape 8"/>
          <p:cNvSpPr>
            <a:spLocks noChangeArrowheads="1"/>
          </p:cNvSpPr>
          <p:nvPr/>
        </p:nvSpPr>
        <p:spPr bwMode="auto">
          <a:xfrm>
            <a:off x="395536" y="418279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Equivalence principle</a:t>
            </a:r>
          </a:p>
        </p:txBody>
      </p:sp>
      <p:sp>
        <p:nvSpPr>
          <p:cNvPr id="26" name="CustomShape 8"/>
          <p:cNvSpPr>
            <a:spLocks noChangeArrowheads="1"/>
          </p:cNvSpPr>
          <p:nvPr/>
        </p:nvSpPr>
        <p:spPr bwMode="auto">
          <a:xfrm>
            <a:off x="395536" y="5085184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</a:rPr>
              <a:t>Parameterized deviation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from GR</a:t>
            </a:r>
          </a:p>
        </p:txBody>
      </p:sp>
      <p:sp>
        <p:nvSpPr>
          <p:cNvPr id="29" name="CustomShape 8">
            <a:extLst>
              <a:ext uri="{FF2B5EF4-FFF2-40B4-BE49-F238E27FC236}">
                <a16:creationId xmlns:a16="http://schemas.microsoft.com/office/drawing/2014/main" xmlns="" id="{052E1800-8BB0-294B-BCD9-E816BC29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492896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Propagation speed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GWs </a:t>
            </a:r>
            <a:b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dispersion relation </a:t>
            </a: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of gravitons</a:t>
            </a:r>
          </a:p>
        </p:txBody>
      </p:sp>
      <p:sp>
        <p:nvSpPr>
          <p:cNvPr id="31" name="CustomShape 8"/>
          <p:cNvSpPr>
            <a:spLocks noChangeArrowheads="1"/>
          </p:cNvSpPr>
          <p:nvPr/>
        </p:nvSpPr>
        <p:spPr bwMode="auto">
          <a:xfrm>
            <a:off x="395536" y="2027134"/>
            <a:ext cx="7777162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D00"/>
                </a:solidFill>
                <a:latin typeface="Times New Roman" charset="0"/>
                <a:ea typeface="ＭＳ Ｐゴシック" charset="0"/>
                <a:cs typeface="Times New Roman" charset="0"/>
              </a:rPr>
              <a:t>Non-GR polarization</a:t>
            </a:r>
            <a:endParaRPr lang="en-US" sz="2200" dirty="0">
              <a:solidFill>
                <a:srgbClr val="00E7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" name="CustomShape 8">
            <a:extLst>
              <a:ext uri="{FF2B5EF4-FFF2-40B4-BE49-F238E27FC236}">
                <a16:creationId xmlns:a16="http://schemas.microsoft.com/office/drawing/2014/main" xmlns="" id="{6BA18E95-7C33-9808-593C-D202A5782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581128"/>
            <a:ext cx="4536504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Black hole no-hair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8C9EDC-B1DC-5867-17C0-A9A9BF35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2909605"/>
            <a:ext cx="1515102" cy="2155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D1E4DF-A935-1DBE-FE97-1597EBA92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646" y="1382876"/>
            <a:ext cx="4171834" cy="1578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6CB6FD-F454-0C04-601C-902E86ED2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211" y="2958567"/>
            <a:ext cx="2920232" cy="2065455"/>
          </a:xfrm>
          <a:prstGeom prst="rect">
            <a:avLst/>
          </a:prstGeom>
        </p:spPr>
      </p:pic>
      <p:sp>
        <p:nvSpPr>
          <p:cNvPr id="6" name="CustomShape 8">
            <a:extLst>
              <a:ext uri="{FF2B5EF4-FFF2-40B4-BE49-F238E27FC236}">
                <a16:creationId xmlns:a16="http://schemas.microsoft.com/office/drawing/2014/main" xmlns="" id="{CC8DF92C-61CB-72F2-4524-1FB626173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76" y="5612108"/>
            <a:ext cx="3924436" cy="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>
              <a:defRPr/>
            </a:pPr>
            <a:r>
              <a:rPr lang="en-US" sz="22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application to </a:t>
            </a:r>
            <a:r>
              <a:rPr lang="en-US" sz="2200" dirty="0">
                <a:solidFill>
                  <a:srgbClr val="00E700"/>
                </a:solidFill>
                <a:latin typeface="Times New Roman" charset="0"/>
                <a:ea typeface="ＭＳ Ｐゴシック" charset="0"/>
                <a:cs typeface="Times New Roman" charset="0"/>
              </a:rPr>
              <a:t>specific theories </a:t>
            </a:r>
          </a:p>
        </p:txBody>
      </p:sp>
      <p:sp>
        <p:nvSpPr>
          <p:cNvPr id="7" name="下矢印 25">
            <a:extLst>
              <a:ext uri="{FF2B5EF4-FFF2-40B4-BE49-F238E27FC236}">
                <a16:creationId xmlns:a16="http://schemas.microsoft.com/office/drawing/2014/main" xmlns="" id="{B4BFF72A-0C96-2455-696E-28408B7FB38A}"/>
              </a:ext>
            </a:extLst>
          </p:cNvPr>
          <p:cNvSpPr/>
          <p:nvPr/>
        </p:nvSpPr>
        <p:spPr>
          <a:xfrm rot="16200000">
            <a:off x="997365" y="5566794"/>
            <a:ext cx="431800" cy="576064"/>
          </a:xfrm>
          <a:prstGeom prst="downArrow">
            <a:avLst/>
          </a:prstGeom>
          <a:solidFill>
            <a:srgbClr val="0000FF"/>
          </a:solidFill>
          <a:ln>
            <a:solidFill>
              <a:srgbClr val="00E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xmlns="" id="{70203507-5B2F-58FE-A953-5168E81C5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840" y="5504745"/>
            <a:ext cx="26916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400" dirty="0">
                <a:solidFill>
                  <a:srgbClr val="FFFF00"/>
                </a:solidFill>
                <a:latin typeface="Times New Roman" charset="0"/>
              </a:rPr>
              <a:t>Thank You!</a:t>
            </a: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xmlns="" id="{4ABA6B9A-C8F9-0EDA-73F2-2EB712A52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20688"/>
            <a:ext cx="8892480" cy="10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[PRL 116, 221101 (2016); PRX 6, 041015 (2016); PRL 118, 221101 (2017);  </a:t>
            </a:r>
            <a:b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PRL 119, 141101 (2017);  </a:t>
            </a:r>
            <a:r>
              <a:rPr lang="en-US" altLang="en-US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ApJL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848, L13 (2017); arXiv:1811.00364;  arXiv:1903.04467; arXiv:2112.06861; … ]</a:t>
            </a:r>
          </a:p>
        </p:txBody>
      </p:sp>
    </p:spTree>
    <p:extLst>
      <p:ext uri="{BB962C8B-B14F-4D97-AF65-F5344CB8AC3E}">
        <p14:creationId xmlns:p14="http://schemas.microsoft.com/office/powerpoint/2010/main" val="86870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0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O Orrery (shor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0332CB0B-4D4F-8B47-AEA5-52686704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D9A42F55-C7DD-5645-8C53-E110ABD0D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Binary Black Hole Merger Events</a:t>
            </a:r>
            <a:endParaRPr lang="en-US" altLang="ja-JP" sz="18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6" name="CustomShape 9">
            <a:extLst>
              <a:ext uri="{FF2B5EF4-FFF2-40B4-BE49-F238E27FC236}">
                <a16:creationId xmlns:a16="http://schemas.microsoft.com/office/drawing/2014/main" xmlns="" id="{0AAB424E-445D-294F-89DB-371C32CC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5668963"/>
            <a:ext cx="11176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chemeClr val="bg1"/>
                </a:solidFill>
                <a:latin typeface="Times New Roman" charset="0"/>
              </a:rPr>
              <a:t>[LIGO]</a:t>
            </a:r>
            <a:endParaRPr lang="en-US" altLang="ja-JP" sz="2000" dirty="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0332CB0B-4D4F-8B47-AEA5-52686704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D9A42F55-C7DD-5645-8C53-E110ABD0D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Gravitational-Wave Events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xmlns="" id="{ADF8C3A5-DD4B-C149-A7E4-01B0C05A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xmlns="" id="{BF0D3C5F-2D4A-C342-8A87-13343F4E1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xmlns="" id="{F9BF0272-B9BE-7649-9153-9B346363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2DB2BE-CB93-9466-7460-499A91F56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86" y="819607"/>
            <a:ext cx="7154628" cy="5489713"/>
          </a:xfrm>
          <a:prstGeom prst="rect">
            <a:avLst/>
          </a:prstGeom>
        </p:spPr>
      </p:pic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xmlns="" id="{6A538D1A-8E0A-3817-5198-528633E434F7}"/>
              </a:ext>
            </a:extLst>
          </p:cNvPr>
          <p:cNvSpPr txBox="1"/>
          <p:nvPr/>
        </p:nvSpPr>
        <p:spPr>
          <a:xfrm>
            <a:off x="2123728" y="37170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entury" pitchFamily="18" charset="0"/>
              </a:rPr>
              <a:t>11</a:t>
            </a:r>
            <a:r>
              <a:rPr lang="en-US" altLang="ja-JP" dirty="0">
                <a:latin typeface="Century" pitchFamily="18" charset="0"/>
              </a:rPr>
              <a:t> events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7" name="テキスト ボックス 12">
            <a:extLst>
              <a:ext uri="{FF2B5EF4-FFF2-40B4-BE49-F238E27FC236}">
                <a16:creationId xmlns:a16="http://schemas.microsoft.com/office/drawing/2014/main" xmlns="" id="{8D8A80C7-DA49-580B-4F7E-F50AC28E798A}"/>
              </a:ext>
            </a:extLst>
          </p:cNvPr>
          <p:cNvSpPr txBox="1"/>
          <p:nvPr/>
        </p:nvSpPr>
        <p:spPr>
          <a:xfrm>
            <a:off x="2123728" y="402915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GWTC-1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9" name="テキスト ボックス 12">
            <a:extLst>
              <a:ext uri="{FF2B5EF4-FFF2-40B4-BE49-F238E27FC236}">
                <a16:creationId xmlns:a16="http://schemas.microsoft.com/office/drawing/2014/main" xmlns="" id="{A6864BE5-6670-DD91-B2FD-9E7B27294C97}"/>
              </a:ext>
            </a:extLst>
          </p:cNvPr>
          <p:cNvSpPr txBox="1"/>
          <p:nvPr/>
        </p:nvSpPr>
        <p:spPr>
          <a:xfrm>
            <a:off x="4283968" y="37241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+</a:t>
            </a:r>
            <a:r>
              <a:rPr lang="en-US" altLang="ja-JP" dirty="0">
                <a:solidFill>
                  <a:srgbClr val="0000FF"/>
                </a:solidFill>
                <a:latin typeface="Century" pitchFamily="18" charset="0"/>
              </a:rPr>
              <a:t>44</a:t>
            </a:r>
            <a:r>
              <a:rPr lang="en-US" altLang="ja-JP" dirty="0">
                <a:latin typeface="Century" pitchFamily="18" charset="0"/>
              </a:rPr>
              <a:t> events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xmlns="" id="{660A3070-8A54-A4C2-D340-31C7C61BBC66}"/>
              </a:ext>
            </a:extLst>
          </p:cNvPr>
          <p:cNvSpPr txBox="1"/>
          <p:nvPr/>
        </p:nvSpPr>
        <p:spPr>
          <a:xfrm>
            <a:off x="4283968" y="4036275"/>
            <a:ext cx="129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GWTC-2.1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14" name="テキスト ボックス 12">
            <a:extLst>
              <a:ext uri="{FF2B5EF4-FFF2-40B4-BE49-F238E27FC236}">
                <a16:creationId xmlns:a16="http://schemas.microsoft.com/office/drawing/2014/main" xmlns="" id="{ABC0C4EB-3B75-AA8E-BB8A-3BE0F74D0828}"/>
              </a:ext>
            </a:extLst>
          </p:cNvPr>
          <p:cNvSpPr txBox="1"/>
          <p:nvPr/>
        </p:nvSpPr>
        <p:spPr>
          <a:xfrm>
            <a:off x="5364088" y="46042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+</a:t>
            </a:r>
            <a:r>
              <a:rPr lang="en-US" altLang="ja-JP" dirty="0">
                <a:solidFill>
                  <a:srgbClr val="0000FF"/>
                </a:solidFill>
                <a:latin typeface="Century" pitchFamily="18" charset="0"/>
              </a:rPr>
              <a:t>35</a:t>
            </a:r>
            <a:r>
              <a:rPr lang="en-US" altLang="ja-JP" dirty="0">
                <a:latin typeface="Century" pitchFamily="18" charset="0"/>
              </a:rPr>
              <a:t> events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15" name="テキスト ボックス 12">
            <a:extLst>
              <a:ext uri="{FF2B5EF4-FFF2-40B4-BE49-F238E27FC236}">
                <a16:creationId xmlns:a16="http://schemas.microsoft.com/office/drawing/2014/main" xmlns="" id="{EEFAE9D2-85A6-FEF1-25C6-DC6ED6DFD67F}"/>
              </a:ext>
            </a:extLst>
          </p:cNvPr>
          <p:cNvSpPr txBox="1"/>
          <p:nvPr/>
        </p:nvSpPr>
        <p:spPr>
          <a:xfrm>
            <a:off x="5364088" y="4916396"/>
            <a:ext cx="129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GWTC-3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16" name="テキスト ボックス 12">
            <a:extLst>
              <a:ext uri="{FF2B5EF4-FFF2-40B4-BE49-F238E27FC236}">
                <a16:creationId xmlns:a16="http://schemas.microsoft.com/office/drawing/2014/main" xmlns="" id="{E9DC6F60-DE5B-B3FA-FF41-4AF8D74F3E41}"/>
              </a:ext>
            </a:extLst>
          </p:cNvPr>
          <p:cNvSpPr txBox="1"/>
          <p:nvPr/>
        </p:nvSpPr>
        <p:spPr>
          <a:xfrm>
            <a:off x="6300192" y="3823485"/>
            <a:ext cx="1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+</a:t>
            </a:r>
            <a:r>
              <a:rPr lang="en-US" altLang="ja-JP" dirty="0">
                <a:solidFill>
                  <a:srgbClr val="0000FF"/>
                </a:solidFill>
                <a:latin typeface="Century" pitchFamily="18" charset="0"/>
              </a:rPr>
              <a:t>117</a:t>
            </a:r>
            <a:r>
              <a:rPr lang="en-US" altLang="ja-JP" dirty="0">
                <a:latin typeface="Century" pitchFamily="18" charset="0"/>
              </a:rPr>
              <a:t> candidates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17" name="テキスト ボックス 12">
            <a:extLst>
              <a:ext uri="{FF2B5EF4-FFF2-40B4-BE49-F238E27FC236}">
                <a16:creationId xmlns:a16="http://schemas.microsoft.com/office/drawing/2014/main" xmlns="" id="{CA5FC84D-1088-28DD-B408-F7E8A8AD5460}"/>
              </a:ext>
            </a:extLst>
          </p:cNvPr>
          <p:cNvSpPr txBox="1"/>
          <p:nvPr/>
        </p:nvSpPr>
        <p:spPr>
          <a:xfrm>
            <a:off x="6544616" y="4135608"/>
            <a:ext cx="129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Century" pitchFamily="18" charset="0"/>
              </a:rPr>
              <a:t>GraceDB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22C3AB-FA87-59DB-4E29-2E52A1D63E99}"/>
              </a:ext>
            </a:extLst>
          </p:cNvPr>
          <p:cNvSpPr/>
          <p:nvPr/>
        </p:nvSpPr>
        <p:spPr>
          <a:xfrm>
            <a:off x="4067944" y="908720"/>
            <a:ext cx="324036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2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0332CB0B-4D4F-8B47-AEA5-52686704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xmlns="" id="{D9A42F55-C7DD-5645-8C53-E110ABD0D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400" dirty="0">
                <a:solidFill>
                  <a:srgbClr val="FFFF00"/>
                </a:solidFill>
                <a:latin typeface="Times New Roman" charset="0"/>
              </a:rPr>
              <a:t>Binary Neutron Stars &amp; Neutron Star-Black Holes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xmlns="" id="{ADF8C3A5-DD4B-C149-A7E4-01B0C05A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xmlns="" id="{BF0D3C5F-2D4A-C342-8A87-13343F4E1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xmlns="" id="{F9BF0272-B9BE-7649-9153-9B346363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13" name="CustomShape 9"/>
          <p:cNvSpPr>
            <a:spLocks noChangeArrowheads="1"/>
          </p:cNvSpPr>
          <p:nvPr/>
        </p:nvSpPr>
        <p:spPr bwMode="auto">
          <a:xfrm>
            <a:off x="6059381" y="6006991"/>
            <a:ext cx="309634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>
                <a:solidFill>
                  <a:schemeClr val="bg1"/>
                </a:solidFill>
                <a:latin typeface="Times New Roman" charset="0"/>
              </a:rPr>
              <a:t>GW200105 / GW200115</a:t>
            </a:r>
            <a:endParaRPr lang="en-US" altLang="ja-JP" sz="2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13185E-3AF3-33C6-B0A5-F1546BE2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015" y="817744"/>
            <a:ext cx="5293409" cy="5402328"/>
          </a:xfrm>
          <a:prstGeom prst="rect">
            <a:avLst/>
          </a:prstGeom>
        </p:spPr>
      </p:pic>
      <p:sp>
        <p:nvSpPr>
          <p:cNvPr id="6" name="テキスト ボックス 12">
            <a:extLst>
              <a:ext uri="{FF2B5EF4-FFF2-40B4-BE49-F238E27FC236}">
                <a16:creationId xmlns:a16="http://schemas.microsoft.com/office/drawing/2014/main" xmlns="" id="{37DD6E48-B7EC-325A-418D-C1236056ACB6}"/>
              </a:ext>
            </a:extLst>
          </p:cNvPr>
          <p:cNvSpPr txBox="1"/>
          <p:nvPr/>
        </p:nvSpPr>
        <p:spPr>
          <a:xfrm>
            <a:off x="6193366" y="5839960"/>
            <a:ext cx="30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entury" pitchFamily="18" charset="0"/>
              </a:rPr>
              <a:t>[LVK  </a:t>
            </a:r>
            <a:r>
              <a:rPr lang="is-IS" altLang="en-US" dirty="0">
                <a:latin typeface="Times New Roman" charset="0"/>
              </a:rPr>
              <a:t>arXiv:</a:t>
            </a:r>
            <a:r>
              <a:rPr lang="en-US" altLang="ja-JP" dirty="0">
                <a:latin typeface="Century" pitchFamily="18" charset="0"/>
              </a:rPr>
              <a:t>2404.04248</a:t>
            </a:r>
            <a:r>
              <a:rPr kumimoji="1" lang="en-US" altLang="ja-JP" dirty="0">
                <a:latin typeface="Century" pitchFamily="18" charset="0"/>
              </a:rPr>
              <a:t>]</a:t>
            </a:r>
            <a:endParaRPr kumimoji="1" lang="ja-JP" altLang="en-US" dirty="0">
              <a:latin typeface="Century" pitchFamily="18" charset="0"/>
            </a:endParaRPr>
          </a:p>
        </p:txBody>
      </p:sp>
      <p:sp>
        <p:nvSpPr>
          <p:cNvPr id="7" name="テキスト ボックス 12">
            <a:extLst>
              <a:ext uri="{FF2B5EF4-FFF2-40B4-BE49-F238E27FC236}">
                <a16:creationId xmlns:a16="http://schemas.microsoft.com/office/drawing/2014/main" xmlns="" id="{18BBA6B1-8967-67F0-2FF6-6C178FEE55F2}"/>
              </a:ext>
            </a:extLst>
          </p:cNvPr>
          <p:cNvSpPr txBox="1"/>
          <p:nvPr/>
        </p:nvSpPr>
        <p:spPr>
          <a:xfrm>
            <a:off x="5093648" y="3478450"/>
            <a:ext cx="9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BH-NS</a:t>
            </a:r>
            <a:endParaRPr kumimoji="1" lang="ja-JP" altLang="en-US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12">
            <a:extLst>
              <a:ext uri="{FF2B5EF4-FFF2-40B4-BE49-F238E27FC236}">
                <a16:creationId xmlns:a16="http://schemas.microsoft.com/office/drawing/2014/main" xmlns="" id="{440D3E07-E239-E932-B8CC-25EA2856C764}"/>
              </a:ext>
            </a:extLst>
          </p:cNvPr>
          <p:cNvSpPr txBox="1"/>
          <p:nvPr/>
        </p:nvSpPr>
        <p:spPr>
          <a:xfrm>
            <a:off x="4517584" y="4221088"/>
            <a:ext cx="9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BH-NS</a:t>
            </a:r>
            <a:endParaRPr kumimoji="1" lang="ja-JP" altLang="en-US" sz="1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xmlns="" id="{D7F78E15-3829-B396-C01F-F6B806CE6C46}"/>
              </a:ext>
            </a:extLst>
          </p:cNvPr>
          <p:cNvSpPr txBox="1"/>
          <p:nvPr/>
        </p:nvSpPr>
        <p:spPr>
          <a:xfrm>
            <a:off x="3725496" y="522058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1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NS-NS</a:t>
            </a:r>
            <a:endParaRPr kumimoji="1" lang="ja-JP" altLang="en-US" sz="1600" dirty="0">
              <a:solidFill>
                <a:srgbClr val="FF1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2">
            <a:extLst>
              <a:ext uri="{FF2B5EF4-FFF2-40B4-BE49-F238E27FC236}">
                <a16:creationId xmlns:a16="http://schemas.microsoft.com/office/drawing/2014/main" xmlns="" id="{3D2FA408-2AED-AD07-E727-D43E7F59CE08}"/>
              </a:ext>
            </a:extLst>
          </p:cNvPr>
          <p:cNvSpPr txBox="1"/>
          <p:nvPr/>
        </p:nvSpPr>
        <p:spPr>
          <a:xfrm>
            <a:off x="4157544" y="503466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NS-NS</a:t>
            </a:r>
            <a:endParaRPr kumimoji="1" lang="ja-JP" altLang="en-US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2">
            <a:extLst>
              <a:ext uri="{FF2B5EF4-FFF2-40B4-BE49-F238E27FC236}">
                <a16:creationId xmlns:a16="http://schemas.microsoft.com/office/drawing/2014/main" xmlns="" id="{CB7B3D0A-8E1F-071A-3B88-2E6441E8C964}"/>
              </a:ext>
            </a:extLst>
          </p:cNvPr>
          <p:cNvSpPr txBox="1"/>
          <p:nvPr/>
        </p:nvSpPr>
        <p:spPr>
          <a:xfrm>
            <a:off x="3725496" y="314096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??-NS</a:t>
            </a:r>
            <a:endParaRPr kumimoji="1" lang="ja-JP" altLang="en-US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2">
            <a:extLst>
              <a:ext uri="{FF2B5EF4-FFF2-40B4-BE49-F238E27FC236}">
                <a16:creationId xmlns:a16="http://schemas.microsoft.com/office/drawing/2014/main" xmlns="" id="{B6FDD1A2-2F38-9AB5-C4BA-1C28A7CAFF72}"/>
              </a:ext>
            </a:extLst>
          </p:cNvPr>
          <p:cNvSpPr txBox="1"/>
          <p:nvPr/>
        </p:nvSpPr>
        <p:spPr>
          <a:xfrm>
            <a:off x="6486414" y="1988840"/>
            <a:ext cx="9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BH-??</a:t>
            </a:r>
            <a:endParaRPr kumimoji="1" lang="ja-JP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eutron star collisions are a “goldmine” of heavy elements, study finds |  MIT News | Massachusetts Institute of Technology">
            <a:extLst>
              <a:ext uri="{FF2B5EF4-FFF2-40B4-BE49-F238E27FC236}">
                <a16:creationId xmlns:a16="http://schemas.microsoft.com/office/drawing/2014/main" xmlns="" id="{032A4A05-D91B-B0BE-D83F-9B4AB8B3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7" y="4241232"/>
            <a:ext cx="2827303" cy="18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4DFB8A2-24F7-1E50-4A4F-CB8B2249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7" y="1261429"/>
            <a:ext cx="2961288" cy="150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50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9942" name="CustomShape 2"/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Various Tests of Gravity</a:t>
            </a:r>
            <a:endParaRPr lang="en-US" altLang="ja-JP" sz="18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399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341438"/>
            <a:ext cx="68707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CustomShape 8"/>
          <p:cNvSpPr>
            <a:spLocks noChangeArrowheads="1"/>
          </p:cNvSpPr>
          <p:nvPr/>
        </p:nvSpPr>
        <p:spPr bwMode="auto">
          <a:xfrm>
            <a:off x="1020763" y="908050"/>
            <a:ext cx="1103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Times New Roman" charset="0"/>
              </a:rPr>
              <a:t>strong</a:t>
            </a:r>
          </a:p>
        </p:txBody>
      </p:sp>
      <p:sp>
        <p:nvSpPr>
          <p:cNvPr id="20" name="下矢印 25"/>
          <p:cNvSpPr/>
          <p:nvPr/>
        </p:nvSpPr>
        <p:spPr>
          <a:xfrm rot="10800000">
            <a:off x="1260475" y="1390650"/>
            <a:ext cx="287338" cy="503238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" name="下矢印 25"/>
          <p:cNvSpPr/>
          <p:nvPr/>
        </p:nvSpPr>
        <p:spPr>
          <a:xfrm rot="16200000">
            <a:off x="7557294" y="5588794"/>
            <a:ext cx="287337" cy="504825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9947" name="CustomShape 8"/>
          <p:cNvSpPr>
            <a:spLocks noChangeArrowheads="1"/>
          </p:cNvSpPr>
          <p:nvPr/>
        </p:nvSpPr>
        <p:spPr bwMode="auto">
          <a:xfrm>
            <a:off x="7377113" y="5972175"/>
            <a:ext cx="79216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latin typeface="Times New Roman" charset="0"/>
              </a:rPr>
              <a:t>large</a:t>
            </a:r>
          </a:p>
        </p:txBody>
      </p:sp>
      <p:sp>
        <p:nvSpPr>
          <p:cNvPr id="39948" name="CustomShape 8"/>
          <p:cNvSpPr>
            <a:spLocks noChangeArrowheads="1"/>
          </p:cNvSpPr>
          <p:nvPr/>
        </p:nvSpPr>
        <p:spPr bwMode="auto">
          <a:xfrm>
            <a:off x="34925" y="6021388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charset="0"/>
              </a:rPr>
              <a:t>[Yunes, KY &amp; Pretorius  PRD (2016)]</a:t>
            </a:r>
          </a:p>
        </p:txBody>
      </p:sp>
      <p:sp>
        <p:nvSpPr>
          <p:cNvPr id="2" name="Rectangle 1"/>
          <p:cNvSpPr/>
          <p:nvPr/>
        </p:nvSpPr>
        <p:spPr>
          <a:xfrm>
            <a:off x="2555875" y="3357563"/>
            <a:ext cx="3455988" cy="165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68538" y="4149725"/>
            <a:ext cx="935037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" name="CustomShape 8"/>
          <p:cNvSpPr>
            <a:spLocks noChangeArrowheads="1"/>
          </p:cNvSpPr>
          <p:nvPr/>
        </p:nvSpPr>
        <p:spPr bwMode="auto">
          <a:xfrm>
            <a:off x="6443663" y="1628775"/>
            <a:ext cx="11033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charset="0"/>
              </a:rPr>
              <a:t>strong gravity</a:t>
            </a:r>
          </a:p>
        </p:txBody>
      </p:sp>
      <p:sp>
        <p:nvSpPr>
          <p:cNvPr id="22" name="CustomShape 8"/>
          <p:cNvSpPr>
            <a:spLocks noChangeArrowheads="1"/>
          </p:cNvSpPr>
          <p:nvPr/>
        </p:nvSpPr>
        <p:spPr bwMode="auto">
          <a:xfrm>
            <a:off x="2339975" y="4292600"/>
            <a:ext cx="11033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charset="0"/>
              </a:rPr>
              <a:t>weak gravity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1547813" y="2565400"/>
            <a:ext cx="936625" cy="863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H="1">
            <a:off x="5076825" y="4724400"/>
            <a:ext cx="790575" cy="100806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365625"/>
            <a:ext cx="16002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228850"/>
            <a:ext cx="838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ustomShape 3">
            <a:extLst>
              <a:ext uri="{FF2B5EF4-FFF2-40B4-BE49-F238E27FC236}">
                <a16:creationId xmlns:a16="http://schemas.microsoft.com/office/drawing/2014/main" xmlns="" id="{6E5A93E6-D96A-3646-8FBA-0AF5B04E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xmlns="" id="{FA57DBF7-5CA3-E44D-B1C6-8E9B80EC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" name="CustomShape 6">
            <a:extLst>
              <a:ext uri="{FF2B5EF4-FFF2-40B4-BE49-F238E27FC236}">
                <a16:creationId xmlns:a16="http://schemas.microsoft.com/office/drawing/2014/main" xmlns="" id="{6E3264EC-AB3F-C5B2-95D0-0A5FE1F1D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6165304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</p:spTree>
    <p:extLst>
      <p:ext uri="{BB962C8B-B14F-4D97-AF65-F5344CB8AC3E}">
        <p14:creationId xmlns:p14="http://schemas.microsoft.com/office/powerpoint/2010/main" val="1950890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ustomShape 1"/>
          <p:cNvSpPr>
            <a:spLocks noChangeArrowheads="1"/>
          </p:cNvSpPr>
          <p:nvPr/>
        </p:nvSpPr>
        <p:spPr bwMode="auto">
          <a:xfrm>
            <a:off x="-12700" y="-26988"/>
            <a:ext cx="9164638" cy="719138"/>
          </a:xfrm>
          <a:prstGeom prst="rect">
            <a:avLst/>
          </a:prstGeom>
          <a:solidFill>
            <a:schemeClr val="tx1"/>
          </a:solidFill>
          <a:ln w="2556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0965" name="CustomShape 6"/>
          <p:cNvSpPr>
            <a:spLocks noChangeArrowheads="1"/>
          </p:cNvSpPr>
          <p:nvPr/>
        </p:nvSpPr>
        <p:spPr bwMode="auto">
          <a:xfrm>
            <a:off x="4527550" y="6165850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Times New Roman" charset="0"/>
              </a:rPr>
              <a:t>   Kent Yagi</a:t>
            </a:r>
          </a:p>
        </p:txBody>
      </p:sp>
      <p:pic>
        <p:nvPicPr>
          <p:cNvPr id="409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341438"/>
            <a:ext cx="68707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CustomShape 8"/>
          <p:cNvSpPr>
            <a:spLocks noChangeArrowheads="1"/>
          </p:cNvSpPr>
          <p:nvPr/>
        </p:nvSpPr>
        <p:spPr bwMode="auto">
          <a:xfrm>
            <a:off x="1020763" y="908050"/>
            <a:ext cx="1103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Times New Roman" charset="0"/>
              </a:rPr>
              <a:t>strong</a:t>
            </a:r>
          </a:p>
        </p:txBody>
      </p:sp>
      <p:sp>
        <p:nvSpPr>
          <p:cNvPr id="20" name="下矢印 25"/>
          <p:cNvSpPr/>
          <p:nvPr/>
        </p:nvSpPr>
        <p:spPr>
          <a:xfrm rot="10800000">
            <a:off x="1260475" y="1390650"/>
            <a:ext cx="287338" cy="503238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1" name="下矢印 25"/>
          <p:cNvSpPr/>
          <p:nvPr/>
        </p:nvSpPr>
        <p:spPr>
          <a:xfrm rot="16200000">
            <a:off x="7557294" y="5588794"/>
            <a:ext cx="287337" cy="504825"/>
          </a:xfrm>
          <a:prstGeom prst="down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0971" name="CustomShape 8"/>
          <p:cNvSpPr>
            <a:spLocks noChangeArrowheads="1"/>
          </p:cNvSpPr>
          <p:nvPr/>
        </p:nvSpPr>
        <p:spPr bwMode="auto">
          <a:xfrm>
            <a:off x="7377113" y="5972175"/>
            <a:ext cx="79216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bg1"/>
                </a:solidFill>
                <a:latin typeface="Times New Roman" charset="0"/>
              </a:rPr>
              <a:t>large</a:t>
            </a:r>
          </a:p>
        </p:txBody>
      </p:sp>
      <p:sp>
        <p:nvSpPr>
          <p:cNvPr id="40972" name="CustomShape 8"/>
          <p:cNvSpPr>
            <a:spLocks noChangeArrowheads="1"/>
          </p:cNvSpPr>
          <p:nvPr/>
        </p:nvSpPr>
        <p:spPr bwMode="auto">
          <a:xfrm>
            <a:off x="34925" y="6021388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charset="0"/>
              </a:rPr>
              <a:t>[</a:t>
            </a:r>
            <a:r>
              <a:rPr lang="en-US" altLang="en-US" sz="1800" dirty="0" err="1">
                <a:solidFill>
                  <a:srgbClr val="FFFFFF"/>
                </a:solidFill>
                <a:latin typeface="Times New Roman" charset="0"/>
              </a:rPr>
              <a:t>Yunes</a:t>
            </a:r>
            <a:r>
              <a:rPr lang="en-US" altLang="en-US" sz="1800" dirty="0">
                <a:solidFill>
                  <a:srgbClr val="FFFFFF"/>
                </a:solidFill>
                <a:latin typeface="Times New Roman" charset="0"/>
              </a:rPr>
              <a:t>, KY &amp; Pretorius  PRD (2016)]</a:t>
            </a:r>
          </a:p>
        </p:txBody>
      </p:sp>
      <p:sp>
        <p:nvSpPr>
          <p:cNvPr id="18" name="タイトル 1"/>
          <p:cNvSpPr txBox="1">
            <a:spLocks/>
          </p:cNvSpPr>
          <p:nvPr/>
        </p:nvSpPr>
        <p:spPr bwMode="auto">
          <a:xfrm>
            <a:off x="323528" y="6165850"/>
            <a:ext cx="16557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chemeClr val="bg1"/>
                </a:solidFill>
                <a:latin typeface="Times New Roman" charset="0"/>
              </a:rPr>
              <a:t>   black hole</a:t>
            </a:r>
            <a:endParaRPr lang="ja-JP" altLang="en-US" sz="20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" name="CustomShape 8"/>
          <p:cNvSpPr>
            <a:spLocks noChangeArrowheads="1"/>
          </p:cNvSpPr>
          <p:nvPr/>
        </p:nvSpPr>
        <p:spPr bwMode="auto">
          <a:xfrm>
            <a:off x="2411412" y="2925763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8000"/>
                </a:solidFill>
                <a:latin typeface="Times New Roman" charset="0"/>
              </a:rPr>
              <a:t>Solar System Exp.</a:t>
            </a:r>
          </a:p>
        </p:txBody>
      </p:sp>
      <p:sp>
        <p:nvSpPr>
          <p:cNvPr id="30" name="CustomShape 3">
            <a:extLst>
              <a:ext uri="{FF2B5EF4-FFF2-40B4-BE49-F238E27FC236}">
                <a16:creationId xmlns:a16="http://schemas.microsoft.com/office/drawing/2014/main" xmlns="" id="{6E5A93E6-D96A-3646-8FBA-0AF5B04E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0"/>
            <a:ext cx="4581525" cy="476250"/>
          </a:xfrm>
          <a:prstGeom prst="rect">
            <a:avLst/>
          </a:prstGeom>
          <a:solidFill>
            <a:srgbClr val="0000CC"/>
          </a:solidFill>
          <a:ln w="2556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xmlns="" id="{FA57DBF7-5CA3-E44D-B1C6-8E9B80EC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81750"/>
            <a:ext cx="4581525" cy="476250"/>
          </a:xfrm>
          <a:prstGeom prst="rect">
            <a:avLst/>
          </a:prstGeom>
          <a:solidFill>
            <a:srgbClr val="000000"/>
          </a:solidFill>
          <a:ln w="255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67583D12-116D-C641-B73B-3C0D3AFF4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557338"/>
            <a:ext cx="201453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stomShape 6">
            <a:extLst>
              <a:ext uri="{FF2B5EF4-FFF2-40B4-BE49-F238E27FC236}">
                <a16:creationId xmlns:a16="http://schemas.microsoft.com/office/drawing/2014/main" xmlns="" id="{AACFDB9D-B688-C24C-92B4-FBAA4B505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6165304"/>
            <a:ext cx="195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   Kent Yagi</a:t>
            </a:r>
          </a:p>
        </p:txBody>
      </p:sp>
      <p:sp>
        <p:nvSpPr>
          <p:cNvPr id="26" name="CustomShape 2">
            <a:extLst>
              <a:ext uri="{FF2B5EF4-FFF2-40B4-BE49-F238E27FC236}">
                <a16:creationId xmlns:a16="http://schemas.microsoft.com/office/drawing/2014/main" xmlns="" id="{438288AA-83D6-2E4B-9423-5EA183F10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90932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FFFF00"/>
                </a:solidFill>
                <a:latin typeface="Times New Roman" charset="0"/>
              </a:rPr>
              <a:t>Various Tests of Gravity</a:t>
            </a:r>
            <a:endParaRPr lang="en-US" altLang="ja-JP" sz="1800" dirty="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9169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174272</TotalTime>
  <Words>1313</Words>
  <Application>Microsoft Macintosh PowerPoint</Application>
  <PresentationFormat>Présentation à l'écran (4:3)</PresentationFormat>
  <Paragraphs>310</Paragraphs>
  <Slides>40</Slides>
  <Notes>5</Notes>
  <HiddenSlides>13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Kent</dc:creator>
  <cp:lastModifiedBy>Jacques Dumarchez</cp:lastModifiedBy>
  <cp:revision>5014</cp:revision>
  <cp:lastPrinted>2024-07-06T12:58:49Z</cp:lastPrinted>
  <dcterms:modified xsi:type="dcterms:W3CDTF">2024-07-09T06:36:33Z</dcterms:modified>
</cp:coreProperties>
</file>