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665" r:id="rId2"/>
    <p:sldId id="717" r:id="rId3"/>
    <p:sldId id="1863" r:id="rId4"/>
    <p:sldId id="750" r:id="rId5"/>
    <p:sldId id="887" r:id="rId6"/>
    <p:sldId id="884" r:id="rId7"/>
    <p:sldId id="1864" r:id="rId8"/>
    <p:sldId id="708" r:id="rId9"/>
    <p:sldId id="695" r:id="rId10"/>
    <p:sldId id="700" r:id="rId11"/>
    <p:sldId id="883" r:id="rId12"/>
    <p:sldId id="721" r:id="rId13"/>
    <p:sldId id="885" r:id="rId14"/>
    <p:sldId id="1901" r:id="rId15"/>
    <p:sldId id="728" r:id="rId16"/>
    <p:sldId id="1862" r:id="rId17"/>
    <p:sldId id="582" r:id="rId18"/>
    <p:sldId id="725" r:id="rId19"/>
    <p:sldId id="693" r:id="rId20"/>
    <p:sldId id="704" r:id="rId21"/>
    <p:sldId id="886" r:id="rId22"/>
    <p:sldId id="705" r:id="rId23"/>
    <p:sldId id="730" r:id="rId24"/>
    <p:sldId id="716" r:id="rId25"/>
    <p:sldId id="1861" r:id="rId26"/>
    <p:sldId id="656" r:id="rId27"/>
    <p:sldId id="724" r:id="rId28"/>
    <p:sldId id="619" r:id="rId29"/>
    <p:sldId id="711" r:id="rId30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5EF2"/>
    <a:srgbClr val="CC00CC"/>
    <a:srgbClr val="FF0066"/>
    <a:srgbClr val="FFFFCC"/>
    <a:srgbClr val="003300"/>
    <a:srgbClr val="A50021"/>
    <a:srgbClr val="660066"/>
    <a:srgbClr val="99FFCC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61"/>
    <p:restoredTop sz="95219" autoAdjust="0"/>
  </p:normalViewPr>
  <p:slideViewPr>
    <p:cSldViewPr>
      <p:cViewPr varScale="1">
        <p:scale>
          <a:sx n="158" d="100"/>
          <a:sy n="158" d="100"/>
        </p:scale>
        <p:origin x="-2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AE953198-04A7-524E-8D93-1320209F0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77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296F35C5-9D58-1444-80A5-B79410259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932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41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collective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7B5B0-AB92-4A44-9F10-91B74A2DB6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86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41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42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2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8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12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53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8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36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89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0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4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4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HK&amp; DUNE,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4E248-B536-0340-A251-776DD6555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HK&amp; DUNE,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FC0C4-C82A-7945-8BC5-FB3BC926D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HK&amp; DUNE,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56C65-8EC1-4445-8A2F-4A71F0272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HK&amp; DUNE, Jaehoon Yu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08FAB-ED17-0C4A-B8F2-2F1A0AE8F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3048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A58E5-F186-8448-8915-9CBFB0232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HK&amp; DUNE,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325B6-753E-D146-9FE8-D2CA064EB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HK&amp; DUNE,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416A3-8464-454A-B151-4EF4C5B39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HK&amp; DUNE, Jaehoon Yu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E878B-9281-EB4C-B10E-3E6480B7F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194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HK&amp; DUNE, Jaehoon Yu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33896-855B-7B4D-A097-2D12E2068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D456A-AC27-D043-BC72-1A49498E4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HK&amp; DUNE,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8B2E5-B0A7-F346-BBB5-5622F5608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HK&amp; DUNE,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42362-E3C2-C542-89D6-C9F58F176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HK&amp; DUNE, Jaehoon Yu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EFAF5A8-B3EC-174C-BB51-2F85AA858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f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16.png"/><Relationship Id="rId8" Type="http://schemas.openxmlformats.org/officeDocument/2006/relationships/image" Target="../media/image15.emf"/><Relationship Id="rId9" Type="http://schemas.openxmlformats.org/officeDocument/2006/relationships/image" Target="../media/image17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hyperlink" Target="https://www.dunescience.org/about-the-collaboration/" TargetMode="External"/><Relationship Id="rId11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emf"/><Relationship Id="rId7" Type="http://schemas.openxmlformats.org/officeDocument/2006/relationships/image" Target="../media/image18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42.png"/><Relationship Id="rId5" Type="http://schemas.openxmlformats.org/officeDocument/2006/relationships/image" Target="../media/image43.jpg"/><Relationship Id="rId6" Type="http://schemas.openxmlformats.org/officeDocument/2006/relationships/image" Target="../media/image34.emf"/><Relationship Id="rId7" Type="http://schemas.openxmlformats.org/officeDocument/2006/relationships/image" Target="../media/image44.png"/><Relationship Id="rId8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emf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hyperlink" Target="https://journals.aps.org/prl/abstract/10.1103/PhysRevLett.126.201801" TargetMode="External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61565" y="3810000"/>
            <a:ext cx="7086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4672" lvl="1" indent="-342900" eaLnBrk="0" hangingPunct="0">
              <a:spcBef>
                <a:spcPts val="0"/>
              </a:spcBef>
            </a:pPr>
            <a:r>
              <a:rPr lang="en-US" sz="2800" kern="0" noProof="0" dirty="0">
                <a:solidFill>
                  <a:srgbClr val="A50021"/>
                </a:solidFill>
                <a:latin typeface="Matura MT Script Capitals"/>
                <a:ea typeface="ＭＳ Ｐゴシック" charset="-128"/>
                <a:cs typeface="Matura MT Script Capitals"/>
              </a:rPr>
              <a:t>			Outline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atura MT Script Capitals"/>
              <a:ea typeface="ＭＳ Ｐゴシック" charset="-128"/>
              <a:cs typeface="Matura MT Script Capitals"/>
            </a:endParaRP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Introduction</a:t>
            </a: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Hyper </a:t>
            </a:r>
            <a:r>
              <a:rPr lang="mr-IN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–</a:t>
            </a:r>
            <a:r>
              <a:rPr lang="en-US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K  &amp; DUNE, next gen. </a:t>
            </a:r>
            <a:r>
              <a:rPr lang="en-US" kern="0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experiments</a:t>
            </a: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Potential Physics Reach</a:t>
            </a: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Timeline of the experiments </a:t>
            </a: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06319" y="1428570"/>
            <a:ext cx="33313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latin typeface="Monotype Corsiva" charset="0"/>
              </a:rPr>
              <a:t> PASCOS2024</a:t>
            </a:r>
          </a:p>
          <a:p>
            <a:pPr algn="ctr"/>
            <a:r>
              <a:rPr lang="en-US" dirty="0">
                <a:solidFill>
                  <a:schemeClr val="accent6"/>
                </a:solidFill>
                <a:latin typeface="Monotype Corsiva" charset="0"/>
              </a:rPr>
              <a:t>ICISE, </a:t>
            </a:r>
            <a:r>
              <a:rPr lang="en-US" dirty="0" err="1">
                <a:solidFill>
                  <a:schemeClr val="accent6"/>
                </a:solidFill>
                <a:latin typeface="Monotype Corsiva" charset="0"/>
              </a:rPr>
              <a:t>Quy</a:t>
            </a:r>
            <a:r>
              <a:rPr lang="en-US" dirty="0">
                <a:solidFill>
                  <a:schemeClr val="accent6"/>
                </a:solidFill>
                <a:latin typeface="Monotype Corsiva" charset="0"/>
              </a:rPr>
              <a:t>-Nhon, Vietnam</a:t>
            </a:r>
          </a:p>
          <a:p>
            <a:pPr algn="ctr"/>
            <a:r>
              <a:rPr lang="en-US" dirty="0">
                <a:solidFill>
                  <a:schemeClr val="accent6"/>
                </a:solidFill>
                <a:latin typeface="Monotype Corsiva" charset="0"/>
              </a:rPr>
              <a:t>July 7 - 13, 2024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62690" y="2533471"/>
            <a:ext cx="37433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charset="0"/>
              </a:rPr>
              <a:t> </a:t>
            </a:r>
            <a:r>
              <a:rPr lang="en-US" b="1" dirty="0">
                <a:solidFill>
                  <a:srgbClr val="FF0066"/>
                </a:solidFill>
                <a:latin typeface="Monotype Corsiva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charset="0"/>
              </a:rPr>
              <a:t>Yu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charset="0"/>
              </a:rPr>
              <a:t>Department of Physics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charset="0"/>
              </a:rPr>
              <a:t>University of Texas at Arlington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12941" y="284834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762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sz="4600" b="1" kern="0" dirty="0"/>
              <a:t>Status and Physics Reach of Next Gen </a:t>
            </a:r>
          </a:p>
          <a:p>
            <a:pPr eaLnBrk="1" hangingPunct="1"/>
            <a:r>
              <a:rPr lang="en-US" sz="4600" b="1" kern="0" dirty="0">
                <a:latin typeface="Symbol" pitchFamily="2" charset="2"/>
              </a:rPr>
              <a:t>n</a:t>
            </a:r>
            <a:r>
              <a:rPr lang="en-US" sz="4600" b="1" kern="0" dirty="0"/>
              <a:t> Experiments; DUNE &amp; Hyper</a:t>
            </a:r>
            <a:r>
              <a:rPr lang="mr-IN" sz="4600" b="1" kern="0" dirty="0"/>
              <a:t>–</a:t>
            </a:r>
            <a:r>
              <a:rPr lang="en-US" sz="4600" b="1" kern="0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68007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304800"/>
            <a:ext cx="9169758" cy="7162800"/>
            <a:chOff x="-25758" y="-304800"/>
            <a:chExt cx="9169758" cy="71628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58" y="-304800"/>
              <a:ext cx="9169758" cy="71628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24" y="4751116"/>
              <a:ext cx="1454577" cy="1221845"/>
            </a:xfrm>
            <a:prstGeom prst="rect">
              <a:avLst/>
            </a:prstGeom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924800" y="5791200"/>
            <a:ext cx="121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sz="2000" b="1" kern="0">
                <a:solidFill>
                  <a:schemeClr val="bg1"/>
                </a:solidFill>
                <a:latin typeface="Arial Narrow" charset="0"/>
              </a:rPr>
              <a:t>Shiozawa</a:t>
            </a:r>
            <a:endParaRPr lang="en-US" sz="2000" b="1" kern="0" dirty="0">
              <a:solidFill>
                <a:schemeClr val="bg1"/>
              </a:solidFill>
              <a:latin typeface="Arial Narrow" charset="0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1371600" y="3962028"/>
            <a:ext cx="2362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+mj-lt"/>
                <a:cs typeface="Arial" charset="0"/>
              </a:rPr>
              <a:t>1 cavern, 1 Water Cerenkov, active mass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+mj-lt"/>
                <a:cs typeface="Arial" charset="0"/>
              </a:rPr>
              <a:t>m</a:t>
            </a:r>
            <a:r>
              <a:rPr lang="en-US" sz="2000" baseline="-25000" dirty="0">
                <a:solidFill>
                  <a:schemeClr val="bg1"/>
                </a:solidFill>
                <a:latin typeface="+mj-lt"/>
                <a:cs typeface="Arial" charset="0"/>
              </a:rPr>
              <a:t>A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Arial" charset="0"/>
              </a:rPr>
              <a:t>~ 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Arial" charset="0"/>
              </a:rPr>
              <a:t>187kt H</a:t>
            </a:r>
            <a:r>
              <a:rPr lang="en-US" sz="2000" b="1" baseline="-25000" dirty="0">
                <a:solidFill>
                  <a:schemeClr val="bg1"/>
                </a:solidFill>
                <a:latin typeface="+mj-lt"/>
                <a:cs typeface="Arial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Arial" charset="0"/>
              </a:rPr>
              <a:t>O</a:t>
            </a:r>
            <a:endParaRPr lang="en-US" sz="20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1600200" y="4857690"/>
            <a:ext cx="15079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+mj-lt"/>
                <a:cs typeface="Arial" charset="0"/>
              </a:rPr>
              <a:t>~8xSK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5867400" y="2772413"/>
            <a:ext cx="33023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+mj-lt"/>
                <a:cs typeface="Arial" charset="0"/>
              </a:rPr>
              <a:t>2.5</a:t>
            </a:r>
            <a:r>
              <a:rPr lang="en-US" sz="2000" baseline="30000" dirty="0">
                <a:solidFill>
                  <a:schemeClr val="bg1"/>
                </a:solidFill>
                <a:latin typeface="+mj-lt"/>
                <a:cs typeface="Arial" charset="0"/>
              </a:rPr>
              <a:t>o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Arial" charset="0"/>
              </a:rPr>
              <a:t> off-axis narrowband </a:t>
            </a:r>
            <a:r>
              <a:rPr lang="en-US" sz="2000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Arial" charset="0"/>
              </a:rPr>
              <a:t> beam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1396821" y="3681919"/>
            <a:ext cx="1117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+mj-lt"/>
                <a:cs typeface="Arial" charset="0"/>
              </a:rPr>
              <a:t>d~650m</a:t>
            </a:r>
            <a:endParaRPr lang="en-US" sz="20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5867400" y="3028890"/>
            <a:ext cx="213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CC"/>
                </a:solidFill>
                <a:latin typeface="+mj-lt"/>
                <a:cs typeface="Arial" charset="0"/>
              </a:rPr>
              <a:t>P</a:t>
            </a:r>
            <a:r>
              <a:rPr lang="en-US" sz="2000" baseline="-25000" dirty="0">
                <a:solidFill>
                  <a:srgbClr val="FFFFCC"/>
                </a:solidFill>
                <a:latin typeface="+mj-lt"/>
                <a:cs typeface="Arial" charset="0"/>
              </a:rPr>
              <a:t>Beam</a:t>
            </a:r>
            <a:r>
              <a:rPr lang="en-US" sz="2000" dirty="0">
                <a:solidFill>
                  <a:srgbClr val="FFFFCC"/>
                </a:solidFill>
                <a:latin typeface="+mj-lt"/>
                <a:cs typeface="Arial" charset="0"/>
              </a:rPr>
              <a:t>~1.3MW,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77" y="-193303"/>
            <a:ext cx="2922803" cy="184791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435D13-0065-1A94-9886-B134FAD89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9" y="3657599"/>
            <a:ext cx="3764521" cy="3047999"/>
          </a:xfrm>
          <a:prstGeom prst="rect">
            <a:avLst/>
          </a:prstGeom>
        </p:spPr>
      </p:pic>
      <p:pic>
        <p:nvPicPr>
          <p:cNvPr id="11" name="図 8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xmlns="" id="{894F8145-3011-D26A-18B0-43BAA772D2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"/>
          <a:stretch/>
        </p:blipFill>
        <p:spPr>
          <a:xfrm>
            <a:off x="3276600" y="4202934"/>
            <a:ext cx="4364135" cy="250266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9568BA6-395A-2004-AB02-969975AAAAC8}"/>
              </a:ext>
            </a:extLst>
          </p:cNvPr>
          <p:cNvGrpSpPr/>
          <p:nvPr/>
        </p:nvGrpSpPr>
        <p:grpSpPr>
          <a:xfrm>
            <a:off x="609600" y="353738"/>
            <a:ext cx="17289847" cy="5507828"/>
            <a:chOff x="622160" y="522686"/>
            <a:chExt cx="17289847" cy="5507828"/>
          </a:xfrm>
        </p:grpSpPr>
        <p:pic>
          <p:nvPicPr>
            <p:cNvPr id="17" name="図 5" descr="屋内, 金属, 座る, いっぱい が含まれている画像&#10;&#10;自動的に生成された説明">
              <a:extLst>
                <a:ext uri="{FF2B5EF4-FFF2-40B4-BE49-F238E27FC236}">
                  <a16:creationId xmlns:a16="http://schemas.microsoft.com/office/drawing/2014/main" xmlns="" id="{63DF4211-285F-7F78-4502-5F623FE10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60" y="522686"/>
              <a:ext cx="7925435" cy="5507828"/>
            </a:xfrm>
            <a:prstGeom prst="rect">
              <a:avLst/>
            </a:prstGeom>
          </p:spPr>
        </p:pic>
        <p:sp>
          <p:nvSpPr>
            <p:cNvPr id="18" name="テキスト ボックス 1">
              <a:extLst>
                <a:ext uri="{FF2B5EF4-FFF2-40B4-BE49-F238E27FC236}">
                  <a16:creationId xmlns:a16="http://schemas.microsoft.com/office/drawing/2014/main" xmlns="" id="{3B063C87-D403-16F1-F8C7-0A409B5AA04D}"/>
                </a:ext>
              </a:extLst>
            </p:cNvPr>
            <p:cNvSpPr txBox="1"/>
            <p:nvPr/>
          </p:nvSpPr>
          <p:spPr>
            <a:xfrm>
              <a:off x="762000" y="5335867"/>
              <a:ext cx="171500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6502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kern="1200" dirty="0">
                  <a:solidFill>
                    <a:srgbClr val="FFFF00"/>
                  </a:solidFill>
                  <a:latin typeface="Noto Sans JP"/>
                  <a:ea typeface="ＭＳ Ｐゴシック" pitchFamily="50" charset="-128"/>
                </a:rPr>
                <a:t>Excavation of the HK cavern to complete by the end of </a:t>
              </a:r>
              <a:r>
                <a:rPr kumimoji="1" lang="en-US" altLang="ja-JP" dirty="0">
                  <a:solidFill>
                    <a:srgbClr val="FFFF00"/>
                  </a:solidFill>
                  <a:latin typeface="Noto Sans JP"/>
                  <a:ea typeface="ＭＳ Ｐゴシック" pitchFamily="50" charset="-128"/>
                </a:rPr>
                <a:t>2024</a:t>
              </a:r>
              <a:r>
                <a:rPr kumimoji="1" lang="en-US" altLang="ja-JP" kern="1200" dirty="0">
                  <a:solidFill>
                    <a:srgbClr val="FFFF00"/>
                  </a:solidFill>
                  <a:latin typeface="Noto Sans JP"/>
                  <a:ea typeface="ＭＳ Ｐゴシック" pitchFamily="50" charset="-128"/>
                </a:rPr>
                <a:t>!</a:t>
              </a: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Gill Sans"/>
                <a:sym typeface="Gill San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26F21CC-9285-DE22-4DC2-2FA466FB7F5F}"/>
              </a:ext>
            </a:extLst>
          </p:cNvPr>
          <p:cNvGrpSpPr/>
          <p:nvPr/>
        </p:nvGrpSpPr>
        <p:grpSpPr>
          <a:xfrm>
            <a:off x="380999" y="353738"/>
            <a:ext cx="8382002" cy="5573315"/>
            <a:chOff x="380999" y="353738"/>
            <a:chExt cx="8382002" cy="557331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F93305FD-BF74-9D56-76BF-08A28FAC39FE}"/>
                </a:ext>
              </a:extLst>
            </p:cNvPr>
            <p:cNvGrpSpPr/>
            <p:nvPr/>
          </p:nvGrpSpPr>
          <p:grpSpPr>
            <a:xfrm>
              <a:off x="380999" y="353738"/>
              <a:ext cx="8382002" cy="5573315"/>
              <a:chOff x="2167731" y="0"/>
              <a:chExt cx="13004800" cy="9753600"/>
            </a:xfrm>
          </p:grpSpPr>
          <p:sp>
            <p:nvSpPr>
              <p:cNvPr id="22" name="テキスト ボックス 2">
                <a:extLst>
                  <a:ext uri="{FF2B5EF4-FFF2-40B4-BE49-F238E27FC236}">
                    <a16:creationId xmlns:a16="http://schemas.microsoft.com/office/drawing/2014/main" xmlns="" id="{6A913D9D-6FFD-51C1-DCF1-C66B6B6162A2}"/>
                  </a:ext>
                </a:extLst>
              </p:cNvPr>
              <p:cNvSpPr txBox="1"/>
              <p:nvPr/>
            </p:nvSpPr>
            <p:spPr>
              <a:xfrm>
                <a:off x="3162905" y="8306496"/>
                <a:ext cx="11418496" cy="7181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altLang="ja-JP" sz="2000" dirty="0">
                    <a:solidFill>
                      <a:schemeClr val="bg1"/>
                    </a:solidFill>
                  </a:rPr>
                  <a:t>High Single </a:t>
                </a:r>
                <a:r>
                  <a:rPr lang="en-US" altLang="ja-JP" sz="2000" dirty="0">
                    <a:solidFill>
                      <a:schemeClr val="bg1"/>
                    </a:solidFill>
                    <a:latin typeface="Symbol" pitchFamily="2" charset="2"/>
                  </a:rPr>
                  <a:t>g</a:t>
                </a:r>
                <a:r>
                  <a:rPr lang="en-US" altLang="ja-JP" sz="2000" dirty="0">
                    <a:solidFill>
                      <a:schemeClr val="bg1"/>
                    </a:solidFill>
                  </a:rPr>
                  <a:t> QE 50cm PMT production ongoing, &gt;10k/20k delivered.</a:t>
                </a:r>
              </a:p>
            </p:txBody>
          </p:sp>
          <p:pic>
            <p:nvPicPr>
              <p:cNvPr id="21" name="図 1" descr="屋内, 大きい, いっぱい, 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xmlns="" id="{27F2A5EC-8699-B801-5ED3-35A097B4B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7731" y="0"/>
                <a:ext cx="13004800" cy="9753600"/>
              </a:xfrm>
              <a:prstGeom prst="rect">
                <a:avLst/>
              </a:prstGeom>
            </p:spPr>
          </p:pic>
        </p:grpSp>
        <p:sp>
          <p:nvSpPr>
            <p:cNvPr id="12" name="テキスト ボックス 1">
              <a:extLst>
                <a:ext uri="{FF2B5EF4-FFF2-40B4-BE49-F238E27FC236}">
                  <a16:creationId xmlns:a16="http://schemas.microsoft.com/office/drawing/2014/main" xmlns="" id="{DA56523E-E424-7847-C582-C1DAB552C48E}"/>
                </a:ext>
              </a:extLst>
            </p:cNvPr>
            <p:cNvSpPr txBox="1"/>
            <p:nvPr/>
          </p:nvSpPr>
          <p:spPr>
            <a:xfrm>
              <a:off x="719543" y="4874531"/>
              <a:ext cx="7814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6502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  <a:cs typeface="Gill Sans"/>
                  <a:sym typeface="Gill Sans"/>
                </a:rPr>
                <a:t>High sing 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ymbol" pitchFamily="2" charset="2"/>
                  <a:ea typeface="ＭＳ Ｐゴシック" pitchFamily="50" charset="-128"/>
                  <a:cs typeface="Gill Sans"/>
                  <a:sym typeface="Gill Sans"/>
                </a:rPr>
                <a:t>g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  <a:cs typeface="Gill Sans"/>
                  <a:sym typeface="Gill Sans"/>
                </a:rPr>
                <a:t> QE 50cm PMTs: &gt;10k/20k delivered</a:t>
              </a: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73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 build="p"/>
      <p:bldP spid="8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xmlns="" id="{AC605E98-B19F-96FB-4C1A-01DD3A44CFEE}"/>
              </a:ext>
            </a:extLst>
          </p:cNvPr>
          <p:cNvGrpSpPr/>
          <p:nvPr/>
        </p:nvGrpSpPr>
        <p:grpSpPr>
          <a:xfrm>
            <a:off x="5233719" y="731905"/>
            <a:ext cx="3892696" cy="2145892"/>
            <a:chOff x="9472246" y="1037617"/>
            <a:chExt cx="6948423" cy="2841711"/>
          </a:xfrm>
        </p:grpSpPr>
        <p:pic>
          <p:nvPicPr>
            <p:cNvPr id="9" name="図 8" descr="タイムライン が含まれている画像&#10;&#10;自動的に生成された説明">
              <a:extLst>
                <a:ext uri="{FF2B5EF4-FFF2-40B4-BE49-F238E27FC236}">
                  <a16:creationId xmlns:a16="http://schemas.microsoft.com/office/drawing/2014/main" xmlns="" id="{33DAF7CD-7ADA-6E8A-650B-DEC16A018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4"/>
            <a:stretch/>
          </p:blipFill>
          <p:spPr>
            <a:xfrm>
              <a:off x="9741244" y="1037617"/>
              <a:ext cx="6679425" cy="2841711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xmlns="" id="{CD30CE8B-4A74-8E2C-51F1-837C8AD59844}"/>
                </a:ext>
              </a:extLst>
            </p:cNvPr>
            <p:cNvSpPr/>
            <p:nvPr/>
          </p:nvSpPr>
          <p:spPr>
            <a:xfrm>
              <a:off x="9472246" y="2949180"/>
              <a:ext cx="844945" cy="718102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8" tIns="26788" rIns="26788" bIns="26788" numCol="1" spcCol="38100" rtlCol="0" anchor="ctr">
              <a:spAutoFit/>
            </a:bodyPr>
            <a:lstStyle/>
            <a:p>
              <a:pPr algn="ctr" defTabSz="308049" fontAlgn="auto" hangingPunct="0">
                <a:spcBef>
                  <a:spcPts val="0"/>
                </a:spcBef>
                <a:spcAft>
                  <a:spcPts val="0"/>
                </a:spcAft>
              </a:pPr>
              <a:endParaRPr lang="ja-JP" altLang="en-US" sz="210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 11">
                <a:extLst>
                  <a:ext uri="{FF2B5EF4-FFF2-40B4-BE49-F238E27FC236}">
                    <a16:creationId xmlns:a16="http://schemas.microsoft.com/office/drawing/2014/main" xmlns="" id="{5FB09D04-A8FF-0DF0-2D09-DEBE91BBDAE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0016" y="3381629"/>
              <a:ext cx="7969785" cy="1089534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242965">
                      <a:extLst>
                        <a:ext uri="{9D8B030D-6E8A-4147-A177-3AD203B41FA5}">
                          <a16:colId xmlns:a16="http://schemas.microsoft.com/office/drawing/2014/main" xmlns="" val="1895993914"/>
                        </a:ext>
                      </a:extLst>
                    </a:gridCol>
                    <a:gridCol w="954470">
                      <a:extLst>
                        <a:ext uri="{9D8B030D-6E8A-4147-A177-3AD203B41FA5}">
                          <a16:colId xmlns:a16="http://schemas.microsoft.com/office/drawing/2014/main" xmlns="" val="3918441011"/>
                        </a:ext>
                      </a:extLst>
                    </a:gridCol>
                    <a:gridCol w="954470">
                      <a:extLst>
                        <a:ext uri="{9D8B030D-6E8A-4147-A177-3AD203B41FA5}">
                          <a16:colId xmlns:a16="http://schemas.microsoft.com/office/drawing/2014/main" xmlns="" val="3230386581"/>
                        </a:ext>
                      </a:extLst>
                    </a:gridCol>
                    <a:gridCol w="954470">
                      <a:extLst>
                        <a:ext uri="{9D8B030D-6E8A-4147-A177-3AD203B41FA5}">
                          <a16:colId xmlns:a16="http://schemas.microsoft.com/office/drawing/2014/main" xmlns="" val="3074643212"/>
                        </a:ext>
                      </a:extLst>
                    </a:gridCol>
                    <a:gridCol w="954470">
                      <a:extLst>
                        <a:ext uri="{9D8B030D-6E8A-4147-A177-3AD203B41FA5}">
                          <a16:colId xmlns:a16="http://schemas.microsoft.com/office/drawing/2014/main" xmlns="" val="4127091226"/>
                        </a:ext>
                      </a:extLst>
                    </a:gridCol>
                    <a:gridCol w="954470">
                      <a:extLst>
                        <a:ext uri="{9D8B030D-6E8A-4147-A177-3AD203B41FA5}">
                          <a16:colId xmlns:a16="http://schemas.microsoft.com/office/drawing/2014/main" xmlns="" val="3058405029"/>
                        </a:ext>
                      </a:extLst>
                    </a:gridCol>
                    <a:gridCol w="954470">
                      <a:extLst>
                        <a:ext uri="{9D8B030D-6E8A-4147-A177-3AD203B41FA5}">
                          <a16:colId xmlns:a16="http://schemas.microsoft.com/office/drawing/2014/main" xmlns="" val="2446942044"/>
                        </a:ext>
                      </a:extLst>
                    </a:gridCol>
                  </a:tblGrid>
                  <a:tr h="256631"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endParaRPr kumimoji="1" lang="ja-JP" altLang="en-US" sz="1300"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bg1"/>
                              </a:solidFill>
                            </a:rPr>
                            <a:t>total</a:t>
                          </a:r>
                          <a:endParaRPr kumimoji="1" lang="ja-JP" altLang="en-US" sz="1300"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14:m/>
                          <a:endParaRPr kumimoji="1" lang="ja-JP" altLang="en-US" sz="1300"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14:m/>
                          <a:endParaRPr kumimoji="1" lang="ja-JP" altLang="en-US" sz="1300"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 dirty="0">
                              <a:solidFill>
                                <a:schemeClr val="bg1"/>
                              </a:solidFill>
                            </a:rPr>
                            <a:t>Beam </a:t>
                          </a:r>
                          <a14:m/>
                          <a:endParaRPr kumimoji="1" lang="ja-JP" altLang="en-US" sz="1300"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bg1"/>
                              </a:solidFill>
                            </a:rPr>
                            <a:t>NC</a:t>
                          </a:r>
                          <a:endParaRPr kumimoji="1" lang="ja-JP" altLang="en-US" sz="1300"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 dirty="0">
                              <a:solidFill>
                                <a:schemeClr val="bg1"/>
                              </a:solidFill>
                            </a:rPr>
                            <a:t>Other BG</a:t>
                          </a:r>
                          <a:endParaRPr kumimoji="1" lang="ja-JP" altLang="en-US" sz="1300"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140196743"/>
                      </a:ext>
                    </a:extLst>
                  </a:tr>
                  <a:tr h="241094"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Neutrino Mode (0+1 decay e)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2785.33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81%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&lt; 1%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12%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6%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&lt; 1%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52114764"/>
                      </a:ext>
                    </a:extLst>
                  </a:tr>
                  <a:tr h="241094"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Anti Neutrino Mode (0 decay e)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1542.72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15%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51%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24%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10%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 dirty="0">
                              <a:solidFill>
                                <a:schemeClr val="tx1"/>
                              </a:solidFill>
                            </a:rPr>
                            <a:t>&lt; 1%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395391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 11">
                <a:extLst>
                  <a:ext uri="{FF2B5EF4-FFF2-40B4-BE49-F238E27FC236}">
                    <a16:creationId xmlns:a16="http://schemas.microsoft.com/office/drawing/2014/main" id="{5FB09D04-A8FF-0DF0-2D09-DEBE91BBDA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5622397"/>
                  </p:ext>
                </p:extLst>
              </p:nvPr>
            </p:nvGraphicFramePr>
            <p:xfrm>
              <a:off x="480016" y="3381629"/>
              <a:ext cx="7969785" cy="754953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242965">
                      <a:extLst>
                        <a:ext uri="{9D8B030D-6E8A-4147-A177-3AD203B41FA5}">
                          <a16:colId xmlns:a16="http://schemas.microsoft.com/office/drawing/2014/main" val="1895993914"/>
                        </a:ext>
                      </a:extLst>
                    </a:gridCol>
                    <a:gridCol w="954470">
                      <a:extLst>
                        <a:ext uri="{9D8B030D-6E8A-4147-A177-3AD203B41FA5}">
                          <a16:colId xmlns:a16="http://schemas.microsoft.com/office/drawing/2014/main" val="3918441011"/>
                        </a:ext>
                      </a:extLst>
                    </a:gridCol>
                    <a:gridCol w="954470">
                      <a:extLst>
                        <a:ext uri="{9D8B030D-6E8A-4147-A177-3AD203B41FA5}">
                          <a16:colId xmlns:a16="http://schemas.microsoft.com/office/drawing/2014/main" val="3230386581"/>
                        </a:ext>
                      </a:extLst>
                    </a:gridCol>
                    <a:gridCol w="954470">
                      <a:extLst>
                        <a:ext uri="{9D8B030D-6E8A-4147-A177-3AD203B41FA5}">
                          <a16:colId xmlns:a16="http://schemas.microsoft.com/office/drawing/2014/main" val="3074643212"/>
                        </a:ext>
                      </a:extLst>
                    </a:gridCol>
                    <a:gridCol w="954470">
                      <a:extLst>
                        <a:ext uri="{9D8B030D-6E8A-4147-A177-3AD203B41FA5}">
                          <a16:colId xmlns:a16="http://schemas.microsoft.com/office/drawing/2014/main" val="4127091226"/>
                        </a:ext>
                      </a:extLst>
                    </a:gridCol>
                    <a:gridCol w="954470">
                      <a:extLst>
                        <a:ext uri="{9D8B030D-6E8A-4147-A177-3AD203B41FA5}">
                          <a16:colId xmlns:a16="http://schemas.microsoft.com/office/drawing/2014/main" val="3058405029"/>
                        </a:ext>
                      </a:extLst>
                    </a:gridCol>
                    <a:gridCol w="954470">
                      <a:extLst>
                        <a:ext uri="{9D8B030D-6E8A-4147-A177-3AD203B41FA5}">
                          <a16:colId xmlns:a16="http://schemas.microsoft.com/office/drawing/2014/main" val="2446942044"/>
                        </a:ext>
                      </a:extLst>
                    </a:gridCol>
                  </a:tblGrid>
                  <a:tr h="262277"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endParaRPr kumimoji="1" lang="ja-JP" altLang="en-US" sz="1300"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bg1"/>
                              </a:solidFill>
                            </a:rPr>
                            <a:t>total</a:t>
                          </a:r>
                          <a:endParaRPr kumimoji="1" lang="ja-JP" altLang="en-US" sz="1300"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2895" t="-9524" r="-398684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38667" t="-9524" r="-304000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38667" t="-9524" r="-204000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bg1"/>
                              </a:solidFill>
                            </a:rPr>
                            <a:t>NC</a:t>
                          </a:r>
                          <a:endParaRPr kumimoji="1" lang="ja-JP" altLang="en-US" sz="1300"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1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lt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 dirty="0">
                              <a:solidFill>
                                <a:schemeClr val="bg1"/>
                              </a:solidFill>
                            </a:rPr>
                            <a:t>Other BG</a:t>
                          </a:r>
                          <a:endParaRPr kumimoji="1" lang="ja-JP" altLang="en-US" sz="1300"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0196743"/>
                      </a:ext>
                    </a:extLst>
                  </a:tr>
                  <a:tr h="246338"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Neutrino Mode (0+1 decay e)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2785.33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81%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&lt; 1%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12%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6%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&lt; 1%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114764"/>
                      </a:ext>
                    </a:extLst>
                  </a:tr>
                  <a:tr h="246338"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Anti Neutrino Mode (0 decay e)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1542.72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15%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51%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24%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>
                              <a:solidFill>
                                <a:schemeClr val="tx1"/>
                              </a:solidFill>
                            </a:rPr>
                            <a:t>10%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marR="0" indent="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1pPr>
                          <a:lvl2pPr marL="0" marR="0" indent="228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2pPr>
                          <a:lvl3pPr marL="0" marR="0" indent="457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3pPr>
                          <a:lvl4pPr marL="0" marR="0" indent="685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4pPr>
                          <a:lvl5pPr marL="0" marR="0" indent="9144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5pPr>
                          <a:lvl6pPr marL="0" marR="0" indent="11430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6pPr>
                          <a:lvl7pPr marL="0" marR="0" indent="13716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7pPr>
                          <a:lvl8pPr marL="0" marR="0" indent="16002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8pPr>
                          <a:lvl9pPr marL="0" marR="0" indent="1828800" algn="ctr" defTabSz="58420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 b="0" i="0" u="none" strike="noStrike" cap="none" spc="0" baseline="0">
                              <a:ln>
                                <a:noFill/>
                              </a:ln>
                              <a:solidFill>
                                <a:schemeClr val="dk1"/>
                              </a:solidFill>
                              <a:uFillTx/>
                              <a:latin typeface="Calibri" panose="020F0502020204030204"/>
                              <a:sym typeface="Gill Sans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300" b="0" dirty="0">
                              <a:solidFill>
                                <a:schemeClr val="tx1"/>
                              </a:solidFill>
                            </a:rPr>
                            <a:t>&lt; 1%</a:t>
                          </a:r>
                          <a:endParaRPr kumimoji="1" lang="ja-JP" altLang="en-US" sz="13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8219" marR="48219" marT="24109" marB="24109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C3EC1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953916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xmlns="" id="{8398ECA6-A0E7-CA7A-82BB-A85F016BD7CB}"/>
                  </a:ext>
                </a:extLst>
              </p:cNvPr>
              <p:cNvSpPr txBox="1"/>
              <p:nvPr/>
            </p:nvSpPr>
            <p:spPr>
              <a:xfrm>
                <a:off x="970159" y="2971800"/>
                <a:ext cx="7411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sz="1800" dirty="0">
                    <a:solidFill>
                      <a:srgbClr val="4D5EF2"/>
                    </a:solidFill>
                  </a:rPr>
                  <a:t>Number of single ring e-like events in 10 years</a:t>
                </a:r>
                <a:r>
                  <a:rPr kumimoji="1" lang="ja-JP" altLang="en-US" sz="1800">
                    <a:solidFill>
                      <a:srgbClr val="4D5EF2"/>
                    </a:solidFill>
                  </a:rPr>
                  <a:t>（</a:t>
                </a:r>
                <a14:m>
                  <m:oMath xmlns:m="http://schemas.openxmlformats.org/officeDocument/2006/math" xmlns="">
                    <m:r>
                      <a:rPr kumimoji="1" lang="ja-JP" altLang="en-US" sz="1800" i="1">
                        <a:solidFill>
                          <a:srgbClr val="4D5EF2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kumimoji="1" lang="en-US" altLang="ja-JP" sz="1800" i="1">
                        <a:solidFill>
                          <a:srgbClr val="4D5EF2"/>
                        </a:solidFill>
                        <a:latin typeface="Cambria Math" panose="02040503050406030204" pitchFamily="18" charset="0"/>
                      </a:rPr>
                      <m:t>:</m:t>
                    </m:r>
                    <m:acc>
                      <m:accPr>
                        <m:chr m:val="̅"/>
                        <m:ctrlPr>
                          <a:rPr kumimoji="1"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kumimoji="1" lang="en-US" altLang="ja-JP" sz="1800">
                        <a:solidFill>
                          <a:srgbClr val="4D5EF2"/>
                        </a:solidFill>
                        <a:latin typeface="Cambria Math" panose="02040503050406030204" pitchFamily="18" charset="0"/>
                      </a:rPr>
                      <m:t>=1:3</m:t>
                    </m:r>
                  </m:oMath>
                </a14:m>
                <a:r>
                  <a:rPr kumimoji="1" lang="en-US" altLang="ja-JP" sz="1800" dirty="0">
                    <a:solidFill>
                      <a:srgbClr val="4D5EF2"/>
                    </a:solidFill>
                  </a:rPr>
                  <a:t>,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kumimoji="1"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kumimoji="1"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kumimoji="1" lang="en-US" altLang="ja-JP" sz="1800" i="1">
                        <a:solidFill>
                          <a:srgbClr val="4D5EF2"/>
                        </a:solidFill>
                        <a:latin typeface="Cambria Math" panose="02040503050406030204" pitchFamily="18" charset="0"/>
                      </a:rPr>
                      <m:t>=−90°</m:t>
                    </m:r>
                  </m:oMath>
                </a14:m>
                <a:r>
                  <a:rPr kumimoji="1" lang="ja-JP" altLang="en-US" sz="1800">
                    <a:solidFill>
                      <a:srgbClr val="4D5EF2"/>
                    </a:solidFill>
                  </a:rPr>
                  <a:t>）</a:t>
                </a: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398ECA6-A0E7-CA7A-82BB-A85F016BD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159" y="2971800"/>
                <a:ext cx="7411841" cy="369332"/>
              </a:xfrm>
              <a:prstGeom prst="rect">
                <a:avLst/>
              </a:prstGeom>
              <a:blipFill>
                <a:blip r:embed="rId4"/>
                <a:stretch>
                  <a:fillRect l="-685" t="-1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円/楕円 20">
            <a:extLst>
              <a:ext uri="{FF2B5EF4-FFF2-40B4-BE49-F238E27FC236}">
                <a16:creationId xmlns:a16="http://schemas.microsoft.com/office/drawing/2014/main" xmlns="" id="{C71C13B8-0D0D-2E8F-A039-944E2C3A3ADF}"/>
              </a:ext>
            </a:extLst>
          </p:cNvPr>
          <p:cNvSpPr/>
          <p:nvPr/>
        </p:nvSpPr>
        <p:spPr>
          <a:xfrm>
            <a:off x="3939835" y="3878277"/>
            <a:ext cx="411996" cy="21763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66"/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xmlns="" id="{112C2392-683B-C11D-0BB6-6654E6A43532}"/>
              </a:ext>
            </a:extLst>
          </p:cNvPr>
          <p:cNvSpPr/>
          <p:nvPr/>
        </p:nvSpPr>
        <p:spPr>
          <a:xfrm>
            <a:off x="5819307" y="3656945"/>
            <a:ext cx="1547104" cy="428620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66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F450AA6D-13C3-FF88-0EC1-1C0EFA8B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7393"/>
          </a:xfrm>
        </p:spPr>
        <p:txBody>
          <a:bodyPr/>
          <a:lstStyle/>
          <a:p>
            <a:pPr>
              <a:tabLst>
                <a:tab pos="2714679" algn="l"/>
              </a:tabLst>
            </a:pPr>
            <a:r>
              <a:rPr kumimoji="1" lang="en-US" altLang="ja-JP" b="1" dirty="0">
                <a:cs typeface="Arial" panose="020B0604020202020204" pitchFamily="34" charset="0"/>
              </a:rPr>
              <a:t>HK Near Detectors: ND280 and IWCD</a:t>
            </a:r>
            <a:endParaRPr kumimoji="1" lang="ja-JP" altLang="en-US" b="1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CFE85079-2FCD-9B2C-6014-4E5CC42A7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2873-C691-4C48-9558-BAA9F9DC29EB}" type="slidenum">
              <a:rPr kumimoji="1" lang="ja-JP" altLang="en-US" smtClean="0"/>
              <a:t>11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コンテンツ プレースホルダー 2">
                <a:extLst>
                  <a:ext uri="{FF2B5EF4-FFF2-40B4-BE49-F238E27FC236}">
                    <a16:creationId xmlns:a16="http://schemas.microsoft.com/office/drawing/2014/main" xmlns="" id="{F38DDF46-A827-4C31-0606-A463CCE1437E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151923" y="693556"/>
                <a:ext cx="5503038" cy="2214336"/>
              </a:xfrm>
              <a:prstGeom prst="rect">
                <a:avLst/>
              </a:prstGeom>
            </p:spPr>
            <p:txBody>
              <a:bodyPr vert="horz" lIns="48219" tIns="24109" rIns="48219" bIns="24109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18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CPV: difference in </a:t>
                </a:r>
                <a14:m>
                  <m:oMath xmlns:m="http://schemas.openxmlformats.org/officeDocument/2006/math" xmlns="">
                    <m:r>
                      <a:rPr lang="en-US" altLang="ja-JP" sz="1800" i="1">
                        <a:solidFill>
                          <a:srgbClr val="4D5EF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8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ja-JP" sz="18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altLang="ja-JP" sz="18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ja-JP" sz="18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altLang="ja-JP" sz="1800">
                        <a:solidFill>
                          <a:srgbClr val="4D5EF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800" dirty="0">
                    <a:solidFill>
                      <a:srgbClr val="4D5EF2"/>
                    </a:solidFill>
                  </a:rPr>
                  <a:t>and </a:t>
                </a:r>
                <a14:m>
                  <m:oMath xmlns:m="http://schemas.openxmlformats.org/officeDocument/2006/math" xmlns="">
                    <m:r>
                      <a:rPr lang="en-US" altLang="ja-JP" sz="1800" i="1">
                        <a:solidFill>
                          <a:srgbClr val="4D5EF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8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ja-JP" sz="1800" i="1">
                                    <a:solidFill>
                                      <a:srgbClr val="4D5EF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800" i="1">
                                    <a:solidFill>
                                      <a:srgbClr val="4D5EF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l-GR" altLang="ja-JP" sz="18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altLang="ja-JP" sz="18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ja-JP" sz="1800" i="1">
                                    <a:solidFill>
                                      <a:srgbClr val="4D5EF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800" i="1">
                                    <a:solidFill>
                                      <a:srgbClr val="4D5EF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8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lang="en-US" altLang="ja-JP" sz="1800" dirty="0">
                  <a:solidFill>
                    <a:srgbClr val="4D5EF2"/>
                  </a:solidFill>
                  <a:ea typeface="Cambria Math" panose="02040503050406030204" pitchFamily="18" charset="0"/>
                </a:endParaRPr>
              </a:p>
              <a:p>
                <a:r>
                  <a:rPr lang="en-US" altLang="ja-JP" sz="18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Statistical uncertainty of</a:t>
                </a:r>
                <a:r>
                  <a:rPr lang="en-US" altLang="ja-JP" sz="1800" dirty="0">
                    <a:solidFill>
                      <a:srgbClr val="4D5EF2"/>
                    </a:solidFill>
                  </a:rPr>
                  <a:t>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ja-JP" sz="1800" i="1">
                        <a:solidFill>
                          <a:srgbClr val="4D5EF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1800">
                        <a:solidFill>
                          <a:srgbClr val="4D5EF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800">
                        <a:solidFill>
                          <a:srgbClr val="4D5EF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</m:oMath>
                </a14:m>
                <a:r>
                  <a:rPr lang="en-US" altLang="ja-JP" sz="1800" dirty="0">
                    <a:solidFill>
                      <a:srgbClr val="4D5EF2"/>
                    </a:solidFill>
                  </a:rPr>
                  <a:t>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ja-JP" sz="18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8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l-GR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ja-JP" sz="1800" i="1">
                        <a:solidFill>
                          <a:srgbClr val="4D5EF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ja-JP" sz="18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8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ja-JP" sz="18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altLang="ja-JP" sz="1800" dirty="0">
                  <a:solidFill>
                    <a:srgbClr val="4D5EF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endParaRPr>
              </a:p>
              <a:p>
                <a:pPr lvl="1"/>
                <a:r>
                  <a:rPr lang="en-US" altLang="ja-JP" sz="16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~5% for 3 years, ~3% in 10 years</a:t>
                </a:r>
              </a:p>
              <a:p>
                <a:r>
                  <a:rPr lang="en-US" altLang="ja-JP" sz="18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T2K-ND280 demonstrated that systematics on fluxes and cross-sections controlled to </a:t>
                </a:r>
                <a:r>
                  <a:rPr lang="en-US" altLang="ja-JP" sz="1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~3-4% </a:t>
                </a:r>
              </a:p>
              <a:p>
                <a:r>
                  <a:rPr lang="en-US" altLang="ja-JP" sz="18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Further improvements expected in HK due to the combination of ND280 Upgrade (SFGD) &amp; </a:t>
                </a:r>
                <a:r>
                  <a:rPr lang="en-US" altLang="ja-JP" sz="1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IWCD</a:t>
                </a:r>
              </a:p>
            </p:txBody>
          </p:sp>
        </mc:Choice>
        <mc:Fallback xmlns="">
          <p:sp>
            <p:nvSpPr>
              <p:cNvPr id="10" name="コンテンツ プレースホルダー 2">
                <a:extLst>
                  <a:ext uri="{FF2B5EF4-FFF2-40B4-BE49-F238E27FC236}">
                    <a16:creationId xmlns:a16="http://schemas.microsoft.com/office/drawing/2014/main" id="{F38DDF46-A827-4C31-0606-A463CCE143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23" y="693556"/>
                <a:ext cx="5503038" cy="2214336"/>
              </a:xfrm>
              <a:prstGeom prst="rect">
                <a:avLst/>
              </a:prstGeom>
              <a:blipFill>
                <a:blip r:embed="rId5"/>
                <a:stretch>
                  <a:fillRect l="-1613" t="-1714" r="-230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7266F7AE-8367-36DA-9D6B-5C47EB543DA8}"/>
              </a:ext>
            </a:extLst>
          </p:cNvPr>
          <p:cNvSpPr txBox="1"/>
          <p:nvPr/>
        </p:nvSpPr>
        <p:spPr>
          <a:xfrm>
            <a:off x="180288" y="4364239"/>
            <a:ext cx="4284619" cy="5847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4D5E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 sign component: 15% </a:t>
            </a:r>
            <a:r>
              <a:rPr kumimoji="1" lang="en-US" altLang="ja-JP" sz="1600" dirty="0">
                <a:solidFill>
                  <a:srgbClr val="4D5EF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endParaRPr kumimoji="1" lang="en-US" altLang="ja-JP" sz="1600" dirty="0">
              <a:solidFill>
                <a:srgbClr val="4D5E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600" dirty="0">
                <a:solidFill>
                  <a:srgbClr val="4D5E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1" lang="en-US" altLang="ja-JP" sz="1600" dirty="0">
                <a:solidFill>
                  <a:srgbClr val="4D5EF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ill be measured by magnetized </a:t>
            </a:r>
            <a:r>
              <a:rPr kumimoji="1" lang="en-US" altLang="ja-JP" sz="1600" dirty="0">
                <a:solidFill>
                  <a:srgbClr val="4D5E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ND280 det.</a:t>
            </a:r>
            <a:endParaRPr kumimoji="1" lang="ja-JP" altLang="en-US" sz="1600">
              <a:solidFill>
                <a:srgbClr val="4D5E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xmlns="" id="{91B770C9-81AE-F109-40E4-900B10D1C5D2}"/>
              </a:ext>
            </a:extLst>
          </p:cNvPr>
          <p:cNvCxnSpPr>
            <a:cxnSpLocks/>
            <a:stCxn id="21" idx="3"/>
          </p:cNvCxnSpPr>
          <p:nvPr/>
        </p:nvCxnSpPr>
        <p:spPr>
          <a:xfrm flipH="1">
            <a:off x="3577149" y="4064041"/>
            <a:ext cx="423021" cy="2897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xmlns="" id="{BE444ACF-899A-1A73-49F4-EA9E12F6F7ED}"/>
                  </a:ext>
                </a:extLst>
              </p:cNvPr>
              <p:cNvSpPr txBox="1"/>
              <p:nvPr/>
            </p:nvSpPr>
            <p:spPr>
              <a:xfrm>
                <a:off x="4803486" y="4380867"/>
                <a:ext cx="4160227" cy="830997"/>
              </a:xfrm>
              <a:prstGeom prst="rect">
                <a:avLst/>
              </a:prstGeom>
              <a:noFill/>
              <a:ln w="254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</a:t>
                </a:r>
                <a:r>
                  <a:rPr kumimoji="1" lang="en-US" altLang="ja-JP" sz="1600" dirty="0">
                    <a:solidFill>
                      <a:srgbClr val="4D5EF2"/>
                    </a:solidFill>
                  </a:rPr>
                  <a:t>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kumimoji="1" lang="en-US" altLang="ja-JP" sz="16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ja-JP" sz="16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ja-JP" sz="1600">
                        <a:solidFill>
                          <a:srgbClr val="4D5EF2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ja-JP" sz="16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1" lang="en-US" altLang="ja-JP" sz="16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16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kumimoji="1" lang="en-US" altLang="ja-JP" sz="16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1" lang="en-US" altLang="ja-JP" sz="1600" dirty="0">
                    <a:solidFill>
                      <a:srgbClr val="4D5EF2"/>
                    </a:solidFill>
                  </a:rPr>
                  <a:t> </a:t>
                </a:r>
                <a:r>
                  <a:rPr kumimoji="1" lang="en-US" altLang="ja-JP" sz="16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&amp; NC background: ~30% </a:t>
                </a:r>
                <a:r>
                  <a:rPr kumimoji="1" lang="en-US" altLang="ja-JP" sz="16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 </a:t>
                </a:r>
              </a:p>
              <a:p>
                <a:r>
                  <a:rPr lang="en" altLang="ja-JP" sz="16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Will be measured by IWCD, at 2.5 degree OAA</a:t>
                </a:r>
                <a:endParaRPr kumimoji="1" lang="ja-JP" altLang="en-US" sz="1100">
                  <a:solidFill>
                    <a:srgbClr val="4D5EF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BE444ACF-899A-1A73-49F4-EA9E12F6F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486" y="4380867"/>
                <a:ext cx="4160227" cy="830997"/>
              </a:xfrm>
              <a:prstGeom prst="rect">
                <a:avLst/>
              </a:prstGeom>
              <a:blipFill>
                <a:blip r:embed="rId6"/>
                <a:stretch>
                  <a:fillRect l="-606" t="-2941" b="-7353"/>
                </a:stretch>
              </a:blipFill>
              <a:ln w="254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xmlns="" id="{BDACD103-D7EE-112E-2216-35FBD493F6D1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6354775" y="4101460"/>
            <a:ext cx="528825" cy="279407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xmlns="" id="{B85CA3E4-6BDD-2249-21C8-BD8CD48E6BBD}"/>
                  </a:ext>
                </a:extLst>
              </p:cNvPr>
              <p:cNvSpPr txBox="1"/>
              <p:nvPr/>
            </p:nvSpPr>
            <p:spPr>
              <a:xfrm>
                <a:off x="4800600" y="5334000"/>
                <a:ext cx="4312627" cy="872098"/>
              </a:xfrm>
              <a:prstGeom prst="rect">
                <a:avLst/>
              </a:prstGeom>
              <a:noFill/>
              <a:ln w="25400" cap="flat">
                <a:solidFill>
                  <a:srgbClr val="00B05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 xmlns="">
                    <m:f>
                      <m:fPr>
                        <m:ctrlPr>
                          <a:rPr lang="en-US" altLang="ja-JP" sz="2000" i="1" smtClean="0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0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altLang="ja-JP" sz="20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sz="20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ja-JP" sz="20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altLang="ja-JP" sz="20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)/</m:t>
                        </m:r>
                        <m:r>
                          <a:rPr lang="en-US" altLang="ja-JP" sz="20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altLang="ja-JP" sz="20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sz="20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ja-JP" sz="20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altLang="ja-JP" sz="20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ja-JP" sz="20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altLang="ja-JP" sz="20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sz="20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ja-JP" sz="2000" i="1">
                                    <a:solidFill>
                                      <a:srgbClr val="4D5EF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000" i="1">
                                    <a:solidFill>
                                      <a:srgbClr val="4D5EF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20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altLang="ja-JP" sz="20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)/</m:t>
                        </m:r>
                        <m:r>
                          <a:rPr lang="en-US" altLang="ja-JP" sz="20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altLang="ja-JP" sz="20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sz="20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ja-JP" sz="2000" i="1">
                                    <a:solidFill>
                                      <a:srgbClr val="4D5EF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000" i="1">
                                    <a:solidFill>
                                      <a:srgbClr val="4D5EF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2000" i="1">
                                <a:solidFill>
                                  <a:srgbClr val="4D5EF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altLang="ja-JP" sz="2000" i="1">
                            <a:solidFill>
                              <a:srgbClr val="4D5E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altLang="ja-JP" sz="2000">
                        <a:solidFill>
                          <a:srgbClr val="4D5EF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altLang="ja-JP" sz="20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" altLang="ja-JP" sz="1600" dirty="0" err="1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xsec</a:t>
                </a:r>
                <a:r>
                  <a:rPr lang="en" altLang="ja-JP" sz="16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ratio </a:t>
                </a:r>
                <a:r>
                  <a:rPr lang="en" altLang="ja-JP" sz="16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 </a:t>
                </a:r>
                <a:r>
                  <a:rPr lang="en" altLang="ja-JP" sz="16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measured by </a:t>
                </a:r>
                <a:r>
                  <a:rPr lang="en" altLang="ja-JP" sz="1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IWCD</a:t>
                </a:r>
                <a:r>
                  <a:rPr lang="en" altLang="ja-JP" sz="16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off-axis angle (OAA) span (1.7</a:t>
                </a:r>
                <a:r>
                  <a:rPr lang="en" altLang="ja-JP" sz="1600" baseline="300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" altLang="ja-JP" sz="16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4.0</a:t>
                </a:r>
                <a:r>
                  <a:rPr lang="en" altLang="ja-JP" sz="1600" baseline="300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" altLang="ja-JP" sz="1600" dirty="0">
                    <a:solidFill>
                      <a:srgbClr val="4D5EF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ja-JP" altLang="en-US" sz="1800">
                  <a:solidFill>
                    <a:srgbClr val="4D5EF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85CA3E4-6BDD-2249-21C8-BD8CD48E6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5334000"/>
                <a:ext cx="4312627" cy="872098"/>
              </a:xfrm>
              <a:prstGeom prst="rect">
                <a:avLst/>
              </a:prstGeom>
              <a:blipFill>
                <a:blip r:embed="rId7"/>
                <a:stretch>
                  <a:fillRect l="-585" b="-7042"/>
                </a:stretch>
              </a:blipFill>
              <a:ln w="25400" cap="flat">
                <a:solidFill>
                  <a:srgbClr val="00B05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23A86799-1C8E-62F5-2D70-9B280B23DBF9}"/>
              </a:ext>
            </a:extLst>
          </p:cNvPr>
          <p:cNvSpPr txBox="1"/>
          <p:nvPr/>
        </p:nvSpPr>
        <p:spPr>
          <a:xfrm>
            <a:off x="199989" y="5076110"/>
            <a:ext cx="4372011" cy="10389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8" tIns="26788" rIns="26788" bIns="26788" numCol="1" spcCol="38100" rtlCol="0" anchor="ctr">
            <a:spAutoFit/>
          </a:bodyPr>
          <a:lstStyle/>
          <a:p>
            <a:pPr algn="l"/>
            <a:r>
              <a:rPr lang="en-US" altLang="ja-JP" sz="1600" dirty="0">
                <a:solidFill>
                  <a:srgbClr val="4D5E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upgrade for T2K: large acceptance &amp; short tracks by hadrons to reduce systematic errors. </a:t>
            </a:r>
            <a:r>
              <a:rPr lang="en-US" altLang="ja-JP" sz="1600" dirty="0">
                <a:solidFill>
                  <a:srgbClr val="4D5EF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Super-FGD, High-angle TPC</a:t>
            </a:r>
          </a:p>
          <a:p>
            <a:pPr algn="l"/>
            <a:r>
              <a:rPr lang="en-US" altLang="ja-JP" sz="1600" dirty="0">
                <a:solidFill>
                  <a:srgbClr val="4D5EF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Full operation started in the current T2K run!</a:t>
            </a:r>
            <a:endParaRPr lang="en-US" altLang="ja-JP" sz="1600" dirty="0">
              <a:solidFill>
                <a:srgbClr val="4D5E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E35E197-4F8A-06A7-5850-8E8D90020A3C}"/>
              </a:ext>
            </a:extLst>
          </p:cNvPr>
          <p:cNvGrpSpPr/>
          <p:nvPr/>
        </p:nvGrpSpPr>
        <p:grpSpPr>
          <a:xfrm>
            <a:off x="259602" y="1370825"/>
            <a:ext cx="8639211" cy="4530482"/>
            <a:chOff x="9609901" y="803123"/>
            <a:chExt cx="7730362" cy="4475734"/>
          </a:xfrm>
        </p:grpSpPr>
        <p:grpSp>
          <p:nvGrpSpPr>
            <p:cNvPr id="29" name="グループ化 10">
              <a:extLst>
                <a:ext uri="{FF2B5EF4-FFF2-40B4-BE49-F238E27FC236}">
                  <a16:creationId xmlns:a16="http://schemas.microsoft.com/office/drawing/2014/main" xmlns="" id="{B086F08B-EFDC-AD47-6DA6-72756EBA0DBC}"/>
                </a:ext>
              </a:extLst>
            </p:cNvPr>
            <p:cNvGrpSpPr/>
            <p:nvPr/>
          </p:nvGrpSpPr>
          <p:grpSpPr>
            <a:xfrm>
              <a:off x="9609901" y="803123"/>
              <a:ext cx="4389932" cy="3717283"/>
              <a:chOff x="9839528" y="1169779"/>
              <a:chExt cx="3867025" cy="3069067"/>
            </a:xfrm>
          </p:grpSpPr>
          <p:pic>
            <p:nvPicPr>
              <p:cNvPr id="38" name="図 4">
                <a:extLst>
                  <a:ext uri="{FF2B5EF4-FFF2-40B4-BE49-F238E27FC236}">
                    <a16:creationId xmlns:a16="http://schemas.microsoft.com/office/drawing/2014/main" xmlns="" id="{9C7E9A7B-8DD3-668B-FAF9-AE268F47F4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238507" y="770800"/>
                <a:ext cx="3069067" cy="3867025"/>
              </a:xfrm>
              <a:prstGeom prst="rect">
                <a:avLst/>
              </a:prstGeom>
            </p:spPr>
          </p:pic>
          <p:pic>
            <p:nvPicPr>
              <p:cNvPr id="39" name="図 32">
                <a:extLst>
                  <a:ext uri="{FF2B5EF4-FFF2-40B4-BE49-F238E27FC236}">
                    <a16:creationId xmlns:a16="http://schemas.microsoft.com/office/drawing/2014/main" xmlns="" id="{F0AA1795-63F7-17F3-338A-CD8C289349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04" t="16429" r="80247" b="57368"/>
              <a:stretch/>
            </p:blipFill>
            <p:spPr>
              <a:xfrm rot="5400000">
                <a:off x="12445358" y="1679404"/>
                <a:ext cx="243953" cy="1013256"/>
              </a:xfrm>
              <a:prstGeom prst="rect">
                <a:avLst/>
              </a:prstGeom>
            </p:spPr>
          </p:pic>
          <p:pic>
            <p:nvPicPr>
              <p:cNvPr id="40" name="図 34">
                <a:extLst>
                  <a:ext uri="{FF2B5EF4-FFF2-40B4-BE49-F238E27FC236}">
                    <a16:creationId xmlns:a16="http://schemas.microsoft.com/office/drawing/2014/main" xmlns="" id="{DB1A75ED-64DF-39F6-0867-857E0A1341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77" t="16665" r="63851" b="51610"/>
              <a:stretch/>
            </p:blipFill>
            <p:spPr>
              <a:xfrm rot="5400000">
                <a:off x="12336714" y="1042339"/>
                <a:ext cx="247715" cy="1226781"/>
              </a:xfrm>
              <a:prstGeom prst="rect">
                <a:avLst/>
              </a:prstGeom>
            </p:spPr>
          </p:pic>
        </p:grpSp>
        <p:pic>
          <p:nvPicPr>
            <p:cNvPr id="30" name="図 7" descr="冷蔵庫のボトル&#10;&#10;中程度の精度で自動的に生成された説明">
              <a:extLst>
                <a:ext uri="{FF2B5EF4-FFF2-40B4-BE49-F238E27FC236}">
                  <a16:creationId xmlns:a16="http://schemas.microsoft.com/office/drawing/2014/main" xmlns="" id="{470E99DF-E534-0434-608E-A3A651D92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50" r="32054" b="4073"/>
            <a:stretch/>
          </p:blipFill>
          <p:spPr>
            <a:xfrm>
              <a:off x="13864866" y="1010142"/>
              <a:ext cx="3475397" cy="37460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8">
                  <a:extLst>
                    <a:ext uri="{FF2B5EF4-FFF2-40B4-BE49-F238E27FC236}">
                      <a16:creationId xmlns:a16="http://schemas.microsoft.com/office/drawing/2014/main" xmlns="" id="{BCB10F6B-EDFC-D5EC-1798-9F1D58C6598C}"/>
                    </a:ext>
                  </a:extLst>
                </p:cNvPr>
                <p:cNvSpPr txBox="1"/>
                <p:nvPr/>
              </p:nvSpPr>
              <p:spPr>
                <a:xfrm>
                  <a:off x="16223355" y="1624329"/>
                  <a:ext cx="674148" cy="5226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kumimoji="1" lang="en-US" altLang="ja-JP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50</m:t>
                        </m:r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kumimoji="1" lang="ja-JP" altLang="en-US" sz="2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テキスト ボックス 8">
                  <a:extLst>
                    <a:ext uri="{FF2B5EF4-FFF2-40B4-BE49-F238E27FC236}">
                      <a16:creationId xmlns:a16="http://schemas.microsoft.com/office/drawing/2014/main" id="{BCB10F6B-EDFC-D5EC-1798-9F1D58C659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3355" y="1624329"/>
                  <a:ext cx="674148" cy="522648"/>
                </a:xfrm>
                <a:prstGeom prst="rect">
                  <a:avLst/>
                </a:prstGeom>
                <a:blipFill>
                  <a:blip r:embed="rId10"/>
                  <a:stretch>
                    <a:fillRect r="-983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直線矢印コネクタ 9">
              <a:extLst>
                <a:ext uri="{FF2B5EF4-FFF2-40B4-BE49-F238E27FC236}">
                  <a16:creationId xmlns:a16="http://schemas.microsoft.com/office/drawing/2014/main" xmlns="" id="{08FB20B7-B440-0689-CEFA-F65841B4801A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16375970" y="1169553"/>
              <a:ext cx="0" cy="296783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11">
              <a:extLst>
                <a:ext uri="{FF2B5EF4-FFF2-40B4-BE49-F238E27FC236}">
                  <a16:creationId xmlns:a16="http://schemas.microsoft.com/office/drawing/2014/main" xmlns="" id="{771F28C1-83E5-4649-A1C5-100166E3175A}"/>
                </a:ext>
              </a:extLst>
            </p:cNvPr>
            <p:cNvCxnSpPr>
              <a:cxnSpLocks/>
            </p:cNvCxnSpPr>
            <p:nvPr/>
          </p:nvCxnSpPr>
          <p:spPr>
            <a:xfrm rot="-240000" flipH="1" flipV="1">
              <a:off x="15639444" y="4637203"/>
              <a:ext cx="1655261" cy="1"/>
            </a:xfrm>
            <a:prstGeom prst="straightConnector1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テキスト ボックス 15">
                  <a:extLst>
                    <a:ext uri="{FF2B5EF4-FFF2-40B4-BE49-F238E27FC236}">
                      <a16:creationId xmlns:a16="http://schemas.microsoft.com/office/drawing/2014/main" xmlns="" id="{DCDA232C-8C3A-AC46-4D8B-F7D4478F3C6B}"/>
                    </a:ext>
                  </a:extLst>
                </p:cNvPr>
                <p:cNvSpPr txBox="1"/>
                <p:nvPr/>
              </p:nvSpPr>
              <p:spPr>
                <a:xfrm>
                  <a:off x="13986199" y="4756209"/>
                  <a:ext cx="3242115" cy="5226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800</m:t>
                        </m:r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from</m:t>
                        </m:r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target</m:t>
                        </m:r>
                      </m:oMath>
                    </m:oMathPara>
                  </a14:m>
                  <a:endParaRPr kumimoji="1" lang="ja-JP" altLang="en-US" sz="20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テキスト ボックス 15">
                  <a:extLst>
                    <a:ext uri="{FF2B5EF4-FFF2-40B4-BE49-F238E27FC236}">
                      <a16:creationId xmlns:a16="http://schemas.microsoft.com/office/drawing/2014/main" id="{DCDA232C-8C3A-AC46-4D8B-F7D4478F3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6199" y="4756209"/>
                  <a:ext cx="3242115" cy="52264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線コネクタ 22">
              <a:extLst>
                <a:ext uri="{FF2B5EF4-FFF2-40B4-BE49-F238E27FC236}">
                  <a16:creationId xmlns:a16="http://schemas.microsoft.com/office/drawing/2014/main" xmlns="" id="{F554896A-D68F-1C46-6317-49D8ED5EF891}"/>
                </a:ext>
              </a:extLst>
            </p:cNvPr>
            <p:cNvCxnSpPr>
              <a:cxnSpLocks/>
            </p:cNvCxnSpPr>
            <p:nvPr/>
          </p:nvCxnSpPr>
          <p:spPr>
            <a:xfrm>
              <a:off x="13320414" y="1425124"/>
              <a:ext cx="2321046" cy="0"/>
            </a:xfrm>
            <a:prstGeom prst="line">
              <a:avLst/>
            </a:prstGeom>
            <a:ln w="1905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29">
              <a:extLst>
                <a:ext uri="{FF2B5EF4-FFF2-40B4-BE49-F238E27FC236}">
                  <a16:creationId xmlns:a16="http://schemas.microsoft.com/office/drawing/2014/main" xmlns="" id="{156F9510-9F04-352C-FC58-42B880347710}"/>
                </a:ext>
              </a:extLst>
            </p:cNvPr>
            <p:cNvCxnSpPr>
              <a:cxnSpLocks/>
            </p:cNvCxnSpPr>
            <p:nvPr/>
          </p:nvCxnSpPr>
          <p:spPr>
            <a:xfrm>
              <a:off x="13281702" y="2085994"/>
              <a:ext cx="2359758" cy="2051620"/>
            </a:xfrm>
            <a:prstGeom prst="line">
              <a:avLst/>
            </a:prstGeom>
            <a:ln w="1905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14">
              <a:extLst>
                <a:ext uri="{FF2B5EF4-FFF2-40B4-BE49-F238E27FC236}">
                  <a16:creationId xmlns:a16="http://schemas.microsoft.com/office/drawing/2014/main" xmlns="" id="{49023A42-68FD-E157-489A-BF33A68CCE2B}"/>
                </a:ext>
              </a:extLst>
            </p:cNvPr>
            <p:cNvCxnSpPr>
              <a:cxnSpLocks/>
            </p:cNvCxnSpPr>
            <p:nvPr/>
          </p:nvCxnSpPr>
          <p:spPr>
            <a:xfrm>
              <a:off x="13320414" y="1759789"/>
              <a:ext cx="2321046" cy="814461"/>
            </a:xfrm>
            <a:prstGeom prst="line">
              <a:avLst/>
            </a:prstGeom>
            <a:ln w="1905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Date Placeholder 40">
            <a:extLst>
              <a:ext uri="{FF2B5EF4-FFF2-40B4-BE49-F238E27FC236}">
                <a16:creationId xmlns:a16="http://schemas.microsoft.com/office/drawing/2014/main" xmlns="" id="{10D36963-1DC5-D51B-A982-1E25CE72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42" name="Footer Placeholder 41">
            <a:extLst>
              <a:ext uri="{FF2B5EF4-FFF2-40B4-BE49-F238E27FC236}">
                <a16:creationId xmlns:a16="http://schemas.microsoft.com/office/drawing/2014/main" xmlns="" id="{3AB530A8-3576-F7F1-9855-D4B488B35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2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6" grpId="0" animBg="1"/>
      <p:bldP spid="22" grpId="0" animBg="1"/>
      <p:bldP spid="25" grpId="0" animBg="1"/>
      <p:bldP spid="11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49" y="619032"/>
            <a:ext cx="8564851" cy="52396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sym typeface="Wingdings"/>
              </a:rPr>
              <a:t>The Deep Underground Neutrino Experiment (</a:t>
            </a:r>
            <a:r>
              <a:rPr lang="en-US">
                <a:latin typeface="Arial Narrow" charset="0"/>
                <a:sym typeface="Wingdings"/>
              </a:rPr>
              <a:t>DUNE)</a:t>
            </a:r>
            <a:endParaRPr lang="en-US" dirty="0">
              <a:latin typeface="Arial Narrow" charset="0"/>
              <a:sym typeface="Wingding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58117" y="1061836"/>
            <a:ext cx="4187734" cy="2451792"/>
            <a:chOff x="5522013" y="-2171546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2013" y="-2171546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240149">
              <a:off x="6761498" y="-1164745"/>
              <a:ext cx="618965" cy="4074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 dirty="0">
                  <a:solidFill>
                    <a:srgbClr val="A50021"/>
                  </a:solidFill>
                  <a:latin typeface="+mn-lt"/>
                </a:rPr>
                <a:t>1300km</a:t>
              </a:r>
              <a:r>
                <a:rPr lang="en-US" sz="2000" b="1" dirty="0">
                  <a:solidFill>
                    <a:srgbClr val="A50021"/>
                  </a:solidFill>
                  <a:latin typeface="+mn-lt"/>
                </a:rPr>
                <a:t> </a:t>
              </a:r>
              <a:endParaRPr sz="2000" b="1" dirty="0">
                <a:solidFill>
                  <a:srgbClr val="A50021"/>
                </a:solidFill>
                <a:latin typeface="+mn-lt"/>
              </a:endParaRPr>
            </a:p>
          </p:txBody>
        </p:sp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04800" y="0"/>
            <a:ext cx="853440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b="1" kern="0" dirty="0">
                <a:latin typeface="Arial Narrow" charset="0"/>
              </a:rPr>
              <a:t>The Next Gen. </a:t>
            </a:r>
            <a:r>
              <a:rPr lang="en-US" b="1" kern="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="1" kern="0" dirty="0">
                <a:latin typeface="Arial Narrow" charset="0"/>
              </a:rPr>
              <a:t> Experiment </a:t>
            </a:r>
            <a:r>
              <a:rPr lang="mr-IN" b="1" kern="0" dirty="0">
                <a:latin typeface="Arial Narrow" charset="0"/>
              </a:rPr>
              <a:t>–</a:t>
            </a:r>
            <a:r>
              <a:rPr lang="en-US" b="1" kern="0" dirty="0">
                <a:latin typeface="Arial Narrow" charset="0"/>
              </a:rPr>
              <a:t> II 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1066800"/>
            <a:ext cx="4572000" cy="524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Joint efforts of teams from all three regions </a:t>
            </a:r>
            <a:r>
              <a:rPr lang="mr-IN" sz="2400" kern="0" dirty="0">
                <a:latin typeface="Arial Narrow" charset="0"/>
                <a:sym typeface="Wingdings"/>
              </a:rPr>
              <a:t>–</a:t>
            </a:r>
            <a:r>
              <a:rPr lang="en-US" sz="2400" kern="0" dirty="0">
                <a:latin typeface="Arial Narrow" charset="0"/>
                <a:sym typeface="Wingdings"/>
              </a:rPr>
              <a:t> Americas, Europe and Asia </a:t>
            </a:r>
            <a:r>
              <a:rPr lang="mr-IN" sz="2400" kern="0" dirty="0">
                <a:latin typeface="Arial Narrow" charset="0"/>
                <a:sym typeface="Wingdings"/>
              </a:rPr>
              <a:t>–</a:t>
            </a:r>
            <a:r>
              <a:rPr lang="en-US" sz="2400" kern="0" dirty="0">
                <a:latin typeface="Arial Narrow" charset="0"/>
                <a:sym typeface="Wingdings"/>
              </a:rPr>
              <a:t> hosted by </a:t>
            </a:r>
            <a:r>
              <a:rPr lang="en-US" sz="2400" kern="0" dirty="0" err="1">
                <a:latin typeface="Arial Narrow" charset="0"/>
                <a:sym typeface="Wingdings"/>
              </a:rPr>
              <a:t>Fermilab</a:t>
            </a:r>
            <a:r>
              <a:rPr lang="en-US" sz="2400" kern="0" dirty="0">
                <a:latin typeface="Arial Narrow" charset="0"/>
                <a:sym typeface="Wingdings"/>
              </a:rPr>
              <a:t> in the 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&gt;1500 members, &gt;209 institutions, 36 countries +CERN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 err="1">
                <a:latin typeface="Arial Narrow" charset="0"/>
                <a:sym typeface="Wingdings"/>
              </a:rPr>
              <a:t>LAr</a:t>
            </a:r>
            <a:r>
              <a:rPr lang="en-US" sz="2400" kern="0" dirty="0">
                <a:latin typeface="Arial Narrow" charset="0"/>
                <a:sym typeface="Wingdings"/>
              </a:rPr>
              <a:t> TPC  Employ two readout technologies (HD/VD) within one experiment, systematic x-check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LBNF (</a:t>
            </a:r>
            <a:r>
              <a:rPr lang="en-US" sz="2400" kern="0" dirty="0">
                <a:solidFill>
                  <a:schemeClr val="accent2">
                    <a:lumMod val="75000"/>
                  </a:schemeClr>
                </a:solidFill>
                <a:latin typeface="Arial Narrow" charset="0"/>
                <a:sym typeface="Wingdings"/>
              </a:rPr>
              <a:t>Long Baseline Neutrino Facility</a:t>
            </a:r>
            <a:r>
              <a:rPr lang="en-US" sz="2400" kern="0" dirty="0">
                <a:latin typeface="Arial Narrow" charset="0"/>
                <a:sym typeface="Wingdings"/>
              </a:rPr>
              <a:t>) far site facility construction approved by US DOE in Sept. 2016  Cavern excavation completed 1/25/24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Exp. Infra work in progress</a:t>
            </a:r>
          </a:p>
          <a:p>
            <a:pPr lvl="1" eaLnBrk="1" hangingPunct="1">
              <a:lnSpc>
                <a:spcPct val="90000"/>
              </a:lnSpc>
            </a:pPr>
            <a:endParaRPr lang="en-US" sz="2400" kern="0" dirty="0">
              <a:latin typeface="Arial Narrow" charset="0"/>
              <a:sym typeface="Wingdings"/>
            </a:endParaRPr>
          </a:p>
        </p:txBody>
      </p:sp>
      <p:pic>
        <p:nvPicPr>
          <p:cNvPr id="3" name="Picture 6" descr="A picture containing outdoor, arch&#10;&#10;Description automatically generated">
            <a:extLst>
              <a:ext uri="{FF2B5EF4-FFF2-40B4-BE49-F238E27FC236}">
                <a16:creationId xmlns:a16="http://schemas.microsoft.com/office/drawing/2014/main" xmlns="" id="{35FCA5EA-A639-860F-DB7C-2E30966418FF}"/>
              </a:ext>
            </a:extLst>
          </p:cNvPr>
          <p:cNvPicPr/>
          <p:nvPr/>
        </p:nvPicPr>
        <p:blipFill>
          <a:blip r:embed="rId4"/>
          <a:srcRect t="4680" b="11541"/>
          <a:stretch/>
        </p:blipFill>
        <p:spPr>
          <a:xfrm>
            <a:off x="4732351" y="3680228"/>
            <a:ext cx="4213500" cy="2711139"/>
          </a:xfrm>
          <a:prstGeom prst="rect">
            <a:avLst/>
          </a:prstGeom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47A6CA4-0253-E691-CF75-6D0086E8D8B4}"/>
              </a:ext>
            </a:extLst>
          </p:cNvPr>
          <p:cNvGrpSpPr/>
          <p:nvPr/>
        </p:nvGrpSpPr>
        <p:grpSpPr>
          <a:xfrm>
            <a:off x="4724400" y="3680227"/>
            <a:ext cx="4297651" cy="2711139"/>
            <a:chOff x="4724400" y="3680227"/>
            <a:chExt cx="4297651" cy="2711139"/>
          </a:xfrm>
        </p:grpSpPr>
        <p:pic>
          <p:nvPicPr>
            <p:cNvPr id="6" name="Picture 17" descr="A group of red boxes&#10;&#10;Description automatically generated">
              <a:extLst>
                <a:ext uri="{FF2B5EF4-FFF2-40B4-BE49-F238E27FC236}">
                  <a16:creationId xmlns:a16="http://schemas.microsoft.com/office/drawing/2014/main" xmlns="" id="{9EB7DD5F-3EBD-E918-61FB-B6F947A09244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4724400" y="3680227"/>
              <a:ext cx="4297651" cy="27111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8EDD9F8-6631-B031-A8A7-712004AFC66A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4724400" y="5867400"/>
              <a:ext cx="475920" cy="475920"/>
            </a:xfrm>
            <a:prstGeom prst="rect">
              <a:avLst/>
            </a:prstGeom>
            <a:ln w="18360">
              <a:noFill/>
            </a:ln>
          </p:spPr>
        </p:pic>
      </p:grpSp>
      <p:pic>
        <p:nvPicPr>
          <p:cNvPr id="8" name="Picture 15" descr="A ship in a port&#10;&#10;Description automatically generated">
            <a:extLst>
              <a:ext uri="{FF2B5EF4-FFF2-40B4-BE49-F238E27FC236}">
                <a16:creationId xmlns:a16="http://schemas.microsoft.com/office/drawing/2014/main" xmlns="" id="{8983F42B-2E34-034A-E1DE-D514D0ABAAC9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732351" y="3680226"/>
            <a:ext cx="4297651" cy="2695751"/>
          </a:xfrm>
          <a:prstGeom prst="rect">
            <a:avLst/>
          </a:prstGeom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2BC6AD7-615D-CF5B-34EF-B08B18D0DEBB}"/>
              </a:ext>
            </a:extLst>
          </p:cNvPr>
          <p:cNvGrpSpPr/>
          <p:nvPr/>
        </p:nvGrpSpPr>
        <p:grpSpPr>
          <a:xfrm>
            <a:off x="0" y="265611"/>
            <a:ext cx="9144000" cy="6629400"/>
            <a:chOff x="-7118" y="304800"/>
            <a:chExt cx="9173108" cy="6585857"/>
          </a:xfrm>
        </p:grpSpPr>
        <p:pic>
          <p:nvPicPr>
            <p:cNvPr id="5" name="Picture 1" descr="page3image866121024">
              <a:extLst>
                <a:ext uri="{FF2B5EF4-FFF2-40B4-BE49-F238E27FC236}">
                  <a16:creationId xmlns:a16="http://schemas.microsoft.com/office/drawing/2014/main" xmlns="" id="{E77ECE5F-4E86-08F8-98BF-DC2E46A0E8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118" y="304800"/>
              <a:ext cx="9162222" cy="4346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asted-image.pdf">
              <a:extLst>
                <a:ext uri="{FF2B5EF4-FFF2-40B4-BE49-F238E27FC236}">
                  <a16:creationId xmlns:a16="http://schemas.microsoft.com/office/drawing/2014/main" xmlns="" id="{9F1DE685-B906-2DBA-7B38-09A4F1867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49672" y="524553"/>
              <a:ext cx="1218128" cy="77084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xmlns="" id="{0C250EE4-747C-D7CA-957A-B4C0A93A19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" y="3124200"/>
              <a:ext cx="2781302" cy="1221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52500" lnSpcReduction="20000"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+mj-lt"/>
                  <a:ea typeface="ＭＳ Ｐゴシック" charset="-128"/>
                  <a:cs typeface="ＭＳ Ｐゴシック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  <a:ea typeface="ＭＳ Ｐゴシック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  <a:ea typeface="ＭＳ Ｐゴシック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  <a:ea typeface="ＭＳ Ｐゴシック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  <a:ea typeface="ＭＳ Ｐゴシック" charset="-128"/>
                  <a:cs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</a:defRPr>
              </a:lvl9pPr>
            </a:lstStyle>
            <a:p>
              <a:pPr algn="l"/>
              <a:r>
                <a:rPr lang="en-US" b="1" dirty="0">
                  <a:solidFill>
                    <a:srgbClr val="800000"/>
                  </a:solidFill>
                </a:rPr>
                <a:t>&gt;1500 collaborators</a:t>
              </a:r>
            </a:p>
            <a:p>
              <a:pPr algn="l"/>
              <a:r>
                <a:rPr lang="en-US" b="1" dirty="0">
                  <a:solidFill>
                    <a:srgbClr val="800000"/>
                  </a:solidFill>
                </a:rPr>
                <a:t>&gt;209 institutions</a:t>
              </a:r>
            </a:p>
            <a:p>
              <a:pPr algn="l"/>
              <a:r>
                <a:rPr lang="en-US" b="1" dirty="0">
                  <a:solidFill>
                    <a:srgbClr val="800000"/>
                  </a:solidFill>
                </a:rPr>
                <a:t>&gt;36 countries + CERN</a:t>
              </a: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xmlns="" id="{E845D960-A271-5161-90F7-CE6A292A902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00400" y="3675950"/>
              <a:ext cx="59436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+mj-lt"/>
                  <a:ea typeface="ＭＳ Ｐゴシック" charset="-128"/>
                  <a:cs typeface="ＭＳ Ｐゴシック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  <a:ea typeface="ＭＳ Ｐゴシック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  <a:ea typeface="ＭＳ Ｐゴシック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  <a:ea typeface="ＭＳ Ｐゴシック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  <a:ea typeface="ＭＳ Ｐゴシック" charset="-128"/>
                  <a:cs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</a:defRPr>
              </a:lvl9pPr>
            </a:lstStyle>
            <a:p>
              <a:r>
                <a:rPr lang="en-US" sz="2000" b="1" dirty="0">
                  <a:hlinkClick r:id="rId10"/>
                </a:rPr>
                <a:t>https://www.dunescience.org/about-the-collaboration/</a:t>
              </a:r>
              <a:r>
                <a:rPr lang="en-US" sz="2000" b="1" dirty="0"/>
                <a:t> </a:t>
              </a:r>
            </a:p>
          </p:txBody>
        </p:sp>
        <p:pic>
          <p:nvPicPr>
            <p:cNvPr id="18" name="Picture 17" descr="A large group of people in a large room&#10;&#10;Description automatically generated">
              <a:extLst>
                <a:ext uri="{FF2B5EF4-FFF2-40B4-BE49-F238E27FC236}">
                  <a16:creationId xmlns:a16="http://schemas.microsoft.com/office/drawing/2014/main" xmlns="" id="{CF5C72F7-7279-71CA-1D78-B1BABB1D0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71250"/>
              <a:ext cx="9144000" cy="2680637"/>
            </a:xfrm>
            <a:prstGeom prst="rect">
              <a:avLst/>
            </a:prstGeom>
          </p:spPr>
        </p:pic>
        <p:sp>
          <p:nvSpPr>
            <p:cNvPr id="19" name="Title 1">
              <a:extLst>
                <a:ext uri="{FF2B5EF4-FFF2-40B4-BE49-F238E27FC236}">
                  <a16:creationId xmlns:a16="http://schemas.microsoft.com/office/drawing/2014/main" xmlns="" id="{E41C0921-C18D-D205-0CF3-E6F977FD263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22790" y="6395357"/>
              <a:ext cx="27432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+mj-lt"/>
                  <a:ea typeface="ＭＳ Ｐゴシック" charset="-128"/>
                  <a:cs typeface="ＭＳ Ｐゴシック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  <a:ea typeface="ＭＳ Ｐゴシック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  <a:ea typeface="ＭＳ Ｐゴシック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  <a:ea typeface="ＭＳ Ｐゴシック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  <a:ea typeface="ＭＳ Ｐゴシック" charset="-128"/>
                  <a:cs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A50021"/>
                  </a:solidFill>
                  <a:latin typeface="Arial Narrow" pitchFamily="34" charset="0"/>
                </a:defRPr>
              </a:lvl9pPr>
            </a:lstStyle>
            <a:p>
              <a:r>
                <a:rPr lang="en-US" sz="2000" b="1" dirty="0">
                  <a:solidFill>
                    <a:srgbClr val="FFFF00"/>
                  </a:solidFill>
                </a:rPr>
                <a:t>CM@CERN, CH/Jan.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765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uiExpand="1" build="p"/>
      <p:bldP spid="1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/>
              <a:t>Anatomy of DUNE</a:t>
            </a:r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/>
          <p:cNvPicPr>
            <a:picLocks noChangeAspect="1"/>
          </p:cNvPicPr>
          <p:nvPr/>
        </p:nvPicPr>
        <p:blipFill>
          <a:blip r:embed="rId3"/>
          <a:srcRect r="10298" b="8116"/>
          <a:stretch>
            <a:fillRect/>
          </a:stretch>
        </p:blipFill>
        <p:spPr>
          <a:xfrm>
            <a:off x="-3854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02024" y="5688998"/>
            <a:ext cx="20601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1500m underground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7086600" y="2851585"/>
            <a:ext cx="205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4 caverns w/ active V</a:t>
            </a:r>
            <a:r>
              <a:rPr lang="en-US" sz="2000" baseline="-25000" dirty="0">
                <a:solidFill>
                  <a:srgbClr val="FF0000"/>
                </a:solidFill>
                <a:latin typeface="+mj-lt"/>
                <a:cs typeface="Arial" charset="0"/>
              </a:rPr>
              <a:t>A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~ 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Arial" charset="0"/>
              </a:rPr>
              <a:t>10kt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Arial" charset="0"/>
              </a:rPr>
              <a:t>LAr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Arial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each</a:t>
            </a: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66m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18m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724400" y="58674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18m</a:t>
            </a: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3581400" y="634425"/>
            <a:ext cx="2895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Broadband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 from 60 – 120GeV p</a:t>
            </a: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3581400" y="880646"/>
            <a:ext cx="2057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rgbClr val="FF0000"/>
                </a:solidFill>
                <a:latin typeface="+mj-lt"/>
                <a:cs typeface="Arial" charset="0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+mj-lt"/>
                <a:cs typeface="Arial" charset="0"/>
              </a:rPr>
              <a:t>Beam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 :1.2MW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  <a:sym typeface="Wingdings"/>
              </a:rPr>
              <a:t>2.4MW </a:t>
            </a:r>
            <a:endParaRPr lang="en-US" sz="16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 rot="573290">
            <a:off x="1143000" y="2709446"/>
            <a:ext cx="1295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+mj-lt"/>
                <a:cs typeface="Arial" charset="0"/>
              </a:rPr>
              <a:t>Long </a:t>
            </a:r>
            <a:r>
              <a:rPr lang="en-US" sz="1600">
                <a:solidFill>
                  <a:schemeClr val="bg1"/>
                </a:solidFill>
                <a:latin typeface="+mj-lt"/>
                <a:cs typeface="Arial" charset="0"/>
              </a:rPr>
              <a:t>Baseline </a:t>
            </a:r>
            <a:endParaRPr lang="en-US" sz="16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6477000" y="652046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C00000"/>
                </a:solidFill>
                <a:latin typeface="+mj-lt"/>
                <a:cs typeface="Arial" charset="0"/>
              </a:rPr>
              <a:t>LBNF </a:t>
            </a:r>
            <a:r>
              <a:rPr lang="en-US" sz="1800" b="1" dirty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800" b="1" dirty="0">
                <a:solidFill>
                  <a:srgbClr val="C00000"/>
                </a:solidFill>
                <a:latin typeface="+mj-lt"/>
                <a:cs typeface="Arial" charset="0"/>
              </a:rPr>
              <a:t> Beam</a:t>
            </a:r>
          </a:p>
        </p:txBody>
      </p: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307808" y="5376702"/>
            <a:ext cx="2972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C00000"/>
                </a:solidFill>
                <a:latin typeface="+mj-lt"/>
                <a:cs typeface="Arial" charset="0"/>
              </a:rPr>
              <a:t>LBNF Far Detector Site, SURF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7894C4F2-3C6B-AA40-A8A1-043E74EB2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950D145-17F1-8C4A-AB90-4C2ABAA44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xmlns="" id="{F13925E3-B953-F445-924E-9E942E06767C}"/>
              </a:ext>
            </a:extLst>
          </p:cNvPr>
          <p:cNvSpPr txBox="1">
            <a:spLocks noChangeArrowheads="1"/>
          </p:cNvSpPr>
          <p:nvPr/>
        </p:nvSpPr>
        <p:spPr bwMode="auto">
          <a:xfrm rot="20828109">
            <a:off x="4305048" y="2441130"/>
            <a:ext cx="53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ND</a:t>
            </a:r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xmlns="" id="{94E7ECF0-3821-6145-83FD-DAA78775AD64}"/>
              </a:ext>
            </a:extLst>
          </p:cNvPr>
          <p:cNvSpPr txBox="1">
            <a:spLocks noChangeArrowheads="1"/>
          </p:cNvSpPr>
          <p:nvPr/>
        </p:nvSpPr>
        <p:spPr bwMode="auto">
          <a:xfrm rot="20542465">
            <a:off x="5529129" y="2027689"/>
            <a:ext cx="8305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570m</a:t>
            </a: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xmlns="" id="{2D83F214-12FC-6D4A-AAED-839984BC728A}"/>
              </a:ext>
            </a:extLst>
          </p:cNvPr>
          <p:cNvSpPr txBox="1">
            <a:spLocks noChangeArrowheads="1"/>
          </p:cNvSpPr>
          <p:nvPr/>
        </p:nvSpPr>
        <p:spPr bwMode="auto">
          <a:xfrm rot="20683130">
            <a:off x="6890903" y="1670272"/>
            <a:ext cx="53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FF0000"/>
                </a:solidFill>
                <a:latin typeface="+mj-lt"/>
                <a:cs typeface="Arial" charset="0"/>
              </a:rPr>
              <a:t>Tgt</a:t>
            </a:r>
            <a:endParaRPr lang="en-US" sz="20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pic>
        <p:nvPicPr>
          <p:cNvPr id="41" name="Picture 40" descr="NewEnergyDep.pdf">
            <a:extLst>
              <a:ext uri="{FF2B5EF4-FFF2-40B4-BE49-F238E27FC236}">
                <a16:creationId xmlns:a16="http://schemas.microsoft.com/office/drawing/2014/main" xmlns="" id="{DDAC3BBF-E624-7D4C-9E8B-9EF1A8F60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6" y="734718"/>
            <a:ext cx="3184508" cy="2590800"/>
          </a:xfrm>
          <a:prstGeom prst="rect">
            <a:avLst/>
          </a:prstGeom>
        </p:spPr>
      </p:pic>
      <p:sp>
        <p:nvSpPr>
          <p:cNvPr id="43" name="Shape 127">
            <a:extLst>
              <a:ext uri="{FF2B5EF4-FFF2-40B4-BE49-F238E27FC236}">
                <a16:creationId xmlns:a16="http://schemas.microsoft.com/office/drawing/2014/main" xmlns="" id="{75A426CA-F96C-0142-A0C1-DBF681E038DE}"/>
              </a:ext>
            </a:extLst>
          </p:cNvPr>
          <p:cNvSpPr/>
          <p:nvPr/>
        </p:nvSpPr>
        <p:spPr>
          <a:xfrm flipH="1" flipV="1">
            <a:off x="1038396" y="963318"/>
            <a:ext cx="0" cy="68473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4" name="Shape 127">
            <a:extLst>
              <a:ext uri="{FF2B5EF4-FFF2-40B4-BE49-F238E27FC236}">
                <a16:creationId xmlns:a16="http://schemas.microsoft.com/office/drawing/2014/main" xmlns="" id="{BA85D7EF-752D-7E4F-BE09-411083DFCE5F}"/>
              </a:ext>
            </a:extLst>
          </p:cNvPr>
          <p:cNvSpPr/>
          <p:nvPr/>
        </p:nvSpPr>
        <p:spPr>
          <a:xfrm flipH="1" flipV="1">
            <a:off x="2257596" y="1345388"/>
            <a:ext cx="0" cy="68473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200461" y="574738"/>
            <a:ext cx="3276600" cy="2880767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+mn-lt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+mn-lt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+mn-lt"/>
              </a:endParaRPr>
            </a:p>
          </p:txBody>
        </p:sp>
      </p:grp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550443" y="1981200"/>
            <a:ext cx="363957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B9817B5-383F-7C45-ADAC-1158185407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" y="3505200"/>
            <a:ext cx="3218979" cy="3017253"/>
          </a:xfrm>
          <a:prstGeom prst="rect">
            <a:avLst/>
          </a:prstGeom>
        </p:spPr>
      </p:pic>
      <p:sp>
        <p:nvSpPr>
          <p:cNvPr id="46" name="Shape 127">
            <a:extLst>
              <a:ext uri="{FF2B5EF4-FFF2-40B4-BE49-F238E27FC236}">
                <a16:creationId xmlns:a16="http://schemas.microsoft.com/office/drawing/2014/main" xmlns="" id="{BD192409-7978-D140-BF42-D22629489959}"/>
              </a:ext>
            </a:extLst>
          </p:cNvPr>
          <p:cNvSpPr/>
          <p:nvPr/>
        </p:nvSpPr>
        <p:spPr>
          <a:xfrm flipH="1" flipV="1">
            <a:off x="1447800" y="5334000"/>
            <a:ext cx="0" cy="876223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7" name="Shape 127">
            <a:extLst>
              <a:ext uri="{FF2B5EF4-FFF2-40B4-BE49-F238E27FC236}">
                <a16:creationId xmlns:a16="http://schemas.microsoft.com/office/drawing/2014/main" xmlns="" id="{42400197-D2BE-0F48-9F7B-8D6CB8388A0F}"/>
              </a:ext>
            </a:extLst>
          </p:cNvPr>
          <p:cNvSpPr/>
          <p:nvPr/>
        </p:nvSpPr>
        <p:spPr>
          <a:xfrm flipH="1" flipV="1">
            <a:off x="914400" y="5334000"/>
            <a:ext cx="0" cy="876223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241E872-84EE-1FAC-AE1F-DE04F1CC1EB5}"/>
              </a:ext>
            </a:extLst>
          </p:cNvPr>
          <p:cNvSpPr/>
          <p:nvPr/>
        </p:nvSpPr>
        <p:spPr bwMode="auto">
          <a:xfrm>
            <a:off x="3593415" y="685800"/>
            <a:ext cx="2654985" cy="476908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8F9C7C-B9D6-09C7-7C47-8EB96C6BE09B}"/>
              </a:ext>
            </a:extLst>
          </p:cNvPr>
          <p:cNvSpPr/>
          <p:nvPr/>
        </p:nvSpPr>
        <p:spPr bwMode="auto">
          <a:xfrm rot="20853132">
            <a:off x="4226550" y="2421879"/>
            <a:ext cx="596804" cy="394932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19A50EB-75FA-2938-5AD1-F3767086AEBF}"/>
              </a:ext>
            </a:extLst>
          </p:cNvPr>
          <p:cNvSpPr/>
          <p:nvPr/>
        </p:nvSpPr>
        <p:spPr bwMode="auto">
          <a:xfrm>
            <a:off x="7069207" y="2849349"/>
            <a:ext cx="1937639" cy="811163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C0330E3-484F-7BC4-15A8-F99DCC5C3410}"/>
              </a:ext>
            </a:extLst>
          </p:cNvPr>
          <p:cNvGrpSpPr/>
          <p:nvPr/>
        </p:nvGrpSpPr>
        <p:grpSpPr>
          <a:xfrm>
            <a:off x="762000" y="1447800"/>
            <a:ext cx="7721394" cy="4370236"/>
            <a:chOff x="134640" y="2790000"/>
            <a:chExt cx="5204520" cy="24264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45CDA4C-57BE-EE9F-BDE4-E129A070AAE4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134640" y="2790000"/>
              <a:ext cx="5204520" cy="2426400"/>
            </a:xfrm>
            <a:prstGeom prst="rect">
              <a:avLst/>
            </a:prstGeom>
            <a:ln w="18360">
              <a:noFill/>
            </a:ln>
          </p:spPr>
        </p:pic>
        <p:sp>
          <p:nvSpPr>
            <p:cNvPr id="23" name="Line 3">
              <a:extLst>
                <a:ext uri="{FF2B5EF4-FFF2-40B4-BE49-F238E27FC236}">
                  <a16:creationId xmlns:a16="http://schemas.microsoft.com/office/drawing/2014/main" xmlns="" id="{656D4EC5-41CF-09B0-4818-92BE50394AF6}"/>
                </a:ext>
              </a:extLst>
            </p:cNvPr>
            <p:cNvSpPr/>
            <p:nvPr/>
          </p:nvSpPr>
          <p:spPr>
            <a:xfrm>
              <a:off x="831960" y="3719880"/>
              <a:ext cx="437760" cy="113400"/>
            </a:xfrm>
            <a:prstGeom prst="line">
              <a:avLst/>
            </a:prstGeom>
            <a:ln w="36720">
              <a:solidFill>
                <a:srgbClr val="FFFF6D"/>
              </a:solidFill>
              <a:custDash>
                <a:ds d="197000" sp="127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TextShape 4">
              <a:extLst>
                <a:ext uri="{FF2B5EF4-FFF2-40B4-BE49-F238E27FC236}">
                  <a16:creationId xmlns:a16="http://schemas.microsoft.com/office/drawing/2014/main" xmlns="" id="{F96AEFBA-14AC-5894-6D3E-B62003056F00}"/>
                </a:ext>
              </a:extLst>
            </p:cNvPr>
            <p:cNvSpPr txBox="1"/>
            <p:nvPr/>
          </p:nvSpPr>
          <p:spPr>
            <a:xfrm>
              <a:off x="926280" y="3524400"/>
              <a:ext cx="977400" cy="4892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500" b="1" strike="noStrike" spc="-1">
                  <a:solidFill>
                    <a:srgbClr val="FFFF6D"/>
                  </a:solidFill>
                  <a:latin typeface="Times New Roman"/>
                </a:rPr>
                <a:t>3 GeV π</a:t>
              </a:r>
              <a:r>
                <a:rPr lang="en-US" sz="1500" b="1" strike="noStrike" spc="-1" baseline="33000">
                  <a:solidFill>
                    <a:srgbClr val="FFFF6D"/>
                  </a:solidFill>
                  <a:latin typeface="Times New Roman"/>
                </a:rPr>
                <a:t>+</a:t>
              </a:r>
              <a:endParaRPr lang="en-US" sz="1500" b="0" strike="noStrike" spc="-1">
                <a:latin typeface="Times New Roman"/>
              </a:endParaRPr>
            </a:p>
          </p:txBody>
        </p:sp>
        <p:sp>
          <p:nvSpPr>
            <p:cNvPr id="25" name="TextShape 5">
              <a:extLst>
                <a:ext uri="{FF2B5EF4-FFF2-40B4-BE49-F238E27FC236}">
                  <a16:creationId xmlns:a16="http://schemas.microsoft.com/office/drawing/2014/main" xmlns="" id="{8B040C8B-264D-0AF5-8AF2-4B823628D8C3}"/>
                </a:ext>
              </a:extLst>
            </p:cNvPr>
            <p:cNvSpPr txBox="1"/>
            <p:nvPr/>
          </p:nvSpPr>
          <p:spPr>
            <a:xfrm>
              <a:off x="1677600" y="3128400"/>
              <a:ext cx="1168200" cy="52740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600" b="1" strike="noStrike" spc="-1">
                  <a:solidFill>
                    <a:srgbClr val="FFFF6D"/>
                  </a:solidFill>
                  <a:latin typeface="Times New Roman"/>
                  <a:ea typeface="WenQuanYi Micro Hei"/>
                </a:rPr>
                <a:t>π</a:t>
              </a:r>
              <a:r>
                <a:rPr lang="en-US" sz="1600" b="1" strike="noStrike" spc="-1" baseline="33000">
                  <a:solidFill>
                    <a:srgbClr val="FFFF6D"/>
                  </a:solidFill>
                  <a:latin typeface="Times New Roman"/>
                  <a:ea typeface="WenQuanYi Micro Hei"/>
                </a:rPr>
                <a:t>+ </a:t>
              </a:r>
              <a:r>
                <a:rPr lang="en-US" sz="1600" b="1" strike="noStrike" spc="-1">
                  <a:solidFill>
                    <a:srgbClr val="FFFF6D"/>
                  </a:solidFill>
                  <a:latin typeface="Times New Roman"/>
                  <a:ea typeface="WenQuanYi Micro Hei"/>
                </a:rPr>
                <a:t>n→</a:t>
              </a:r>
              <a:r>
                <a:rPr lang="en-US" sz="1600" b="1" strike="noStrike" spc="-1">
                  <a:solidFill>
                    <a:srgbClr val="FFFF6D"/>
                  </a:solidFill>
                  <a:latin typeface="Times New Roman"/>
                </a:rPr>
                <a:t>π</a:t>
              </a:r>
              <a:r>
                <a:rPr lang="en-US" sz="1600" b="1" strike="noStrike" spc="-1" baseline="33000">
                  <a:solidFill>
                    <a:srgbClr val="FFFF6D"/>
                  </a:solidFill>
                  <a:latin typeface="Times New Roman"/>
                </a:rPr>
                <a:t>0 </a:t>
              </a:r>
              <a:r>
                <a:rPr lang="en-US" sz="1600" b="1" strike="noStrike" spc="-1">
                  <a:solidFill>
                    <a:srgbClr val="FFFF6D"/>
                  </a:solidFill>
                  <a:latin typeface="Times New Roman"/>
                </a:rPr>
                <a:t>p</a:t>
              </a:r>
              <a:r>
                <a:rPr lang="en-US" sz="1800" b="1" strike="noStrike" spc="-1">
                  <a:solidFill>
                    <a:srgbClr val="FFFF6D"/>
                  </a:solidFill>
                  <a:latin typeface="Times New Roman"/>
                </a:rPr>
                <a:t> </a:t>
              </a:r>
              <a:endParaRPr lang="en-US" sz="1800" b="0" strike="noStrike" spc="-1">
                <a:latin typeface="Times New Roman"/>
              </a:endParaRPr>
            </a:p>
          </p:txBody>
        </p:sp>
        <p:sp>
          <p:nvSpPr>
            <p:cNvPr id="42" name="Line 6">
              <a:extLst>
                <a:ext uri="{FF2B5EF4-FFF2-40B4-BE49-F238E27FC236}">
                  <a16:creationId xmlns:a16="http://schemas.microsoft.com/office/drawing/2014/main" xmlns="" id="{B82D5BBE-C8E0-FD89-B999-81BD63D20F71}"/>
                </a:ext>
              </a:extLst>
            </p:cNvPr>
            <p:cNvSpPr/>
            <p:nvPr/>
          </p:nvSpPr>
          <p:spPr>
            <a:xfrm flipH="1">
              <a:off x="1848240" y="3411720"/>
              <a:ext cx="189360" cy="513360"/>
            </a:xfrm>
            <a:prstGeom prst="line">
              <a:avLst/>
            </a:prstGeom>
            <a:ln w="18360">
              <a:solidFill>
                <a:srgbClr val="FFFF6D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TextShape 7">
              <a:extLst>
                <a:ext uri="{FF2B5EF4-FFF2-40B4-BE49-F238E27FC236}">
                  <a16:creationId xmlns:a16="http://schemas.microsoft.com/office/drawing/2014/main" xmlns="" id="{ADAB29DC-E675-D8D5-F967-5FE8A683606D}"/>
                </a:ext>
              </a:extLst>
            </p:cNvPr>
            <p:cNvSpPr txBox="1"/>
            <p:nvPr/>
          </p:nvSpPr>
          <p:spPr>
            <a:xfrm>
              <a:off x="2950200" y="3496320"/>
              <a:ext cx="1068480" cy="5270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600" b="1" strike="noStrike" spc="-1">
                  <a:solidFill>
                    <a:srgbClr val="FFFF6D"/>
                  </a:solidFill>
                  <a:latin typeface="Times New Roman"/>
                  <a:ea typeface="WenQuanYi Micro Hei"/>
                </a:rPr>
                <a:t>π</a:t>
              </a:r>
              <a:r>
                <a:rPr lang="en-US" sz="1600" b="1" strike="noStrike" spc="-1" baseline="33000">
                  <a:solidFill>
                    <a:srgbClr val="FFFF6D"/>
                  </a:solidFill>
                  <a:latin typeface="Times New Roman"/>
                  <a:ea typeface="WenQuanYi Micro Hei"/>
                </a:rPr>
                <a:t>0 </a:t>
              </a:r>
              <a:r>
                <a:rPr lang="en-US" sz="1600" b="1" strike="noStrike" spc="-1">
                  <a:solidFill>
                    <a:srgbClr val="FFFF6D"/>
                  </a:solidFill>
                  <a:latin typeface="Times New Roman"/>
                  <a:ea typeface="WenQuanYi Micro Hei"/>
                </a:rPr>
                <a:t>→γγ</a:t>
              </a:r>
              <a:endParaRPr lang="en-US" sz="1600" b="0" strike="noStrike" spc="-1">
                <a:latin typeface="Times New Roman"/>
              </a:endParaRPr>
            </a:p>
          </p:txBody>
        </p:sp>
        <p:sp>
          <p:nvSpPr>
            <p:cNvPr id="49" name="TextShape 8">
              <a:extLst>
                <a:ext uri="{FF2B5EF4-FFF2-40B4-BE49-F238E27FC236}">
                  <a16:creationId xmlns:a16="http://schemas.microsoft.com/office/drawing/2014/main" xmlns="" id="{7A10ABC3-CD05-C85E-096E-C2C8BAEFACA1}"/>
                </a:ext>
              </a:extLst>
            </p:cNvPr>
            <p:cNvSpPr txBox="1"/>
            <p:nvPr/>
          </p:nvSpPr>
          <p:spPr>
            <a:xfrm>
              <a:off x="1756440" y="4211640"/>
              <a:ext cx="794520" cy="4532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300" b="1" strike="noStrike" spc="-1">
                  <a:solidFill>
                    <a:srgbClr val="FFFF6D"/>
                  </a:solidFill>
                  <a:latin typeface="Times New Roman"/>
                </a:rPr>
                <a:t>stopping proton</a:t>
              </a:r>
              <a:endParaRPr lang="en-US" sz="1300" b="0" strike="noStrike" spc="-1">
                <a:latin typeface="Times New Roman"/>
              </a:endParaRPr>
            </a:p>
          </p:txBody>
        </p:sp>
        <p:sp>
          <p:nvSpPr>
            <p:cNvPr id="50" name="TextShape 9">
              <a:extLst>
                <a:ext uri="{FF2B5EF4-FFF2-40B4-BE49-F238E27FC236}">
                  <a16:creationId xmlns:a16="http://schemas.microsoft.com/office/drawing/2014/main" xmlns="" id="{7C9F6CE2-363A-A97D-EF16-3CBEFBA195A0}"/>
                </a:ext>
              </a:extLst>
            </p:cNvPr>
            <p:cNvSpPr txBox="1"/>
            <p:nvPr/>
          </p:nvSpPr>
          <p:spPr>
            <a:xfrm>
              <a:off x="861120" y="4118040"/>
              <a:ext cx="647640" cy="63468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300" b="1" strike="noStrike" spc="-1">
                  <a:solidFill>
                    <a:srgbClr val="FFFF6D"/>
                  </a:solidFill>
                  <a:latin typeface="Times New Roman"/>
                </a:rPr>
                <a:t>cosmic muon</a:t>
              </a:r>
              <a:endParaRPr lang="en-US" sz="1300" b="0" strike="noStrike" spc="-1">
                <a:latin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04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5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00"/>
                            </p:stCondLst>
                            <p:childTnLst>
                              <p:par>
                                <p:cTn id="1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6" grpId="0"/>
      <p:bldP spid="31" grpId="0"/>
      <p:bldP spid="32" grpId="0" animBg="1"/>
      <p:bldP spid="33" grpId="0" animBg="1"/>
      <p:bldP spid="28" grpId="0"/>
      <p:bldP spid="29" grpId="0"/>
      <p:bldP spid="30" grpId="0"/>
      <p:bldP spid="36" grpId="0"/>
      <p:bldP spid="37" grpId="0"/>
      <p:bldP spid="38" grpId="0"/>
      <p:bldP spid="39" grpId="0"/>
      <p:bldP spid="40" grpId="0"/>
      <p:bldP spid="43" grpId="0" animBg="1"/>
      <p:bldP spid="43" grpId="1" animBg="1"/>
      <p:bldP spid="44" grpId="0" animBg="1"/>
      <p:bldP spid="44" grpId="1" animBg="1"/>
      <p:bldP spid="34" grpId="0" animBg="1"/>
      <p:bldP spid="35" grpId="0" animBg="1"/>
      <p:bldP spid="46" grpId="0" animBg="1"/>
      <p:bldP spid="46" grpId="1" animBg="1"/>
      <p:bldP spid="47" grpId="0" animBg="1"/>
      <p:bldP spid="47" grpId="1" animBg="1"/>
      <p:bldP spid="4" grpId="0" animBg="1"/>
      <p:bldP spid="7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9D5A45A-9923-F04F-AEE2-A6C1B847A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07" y="-20894"/>
            <a:ext cx="9186507" cy="6878894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76200" y="115669"/>
            <a:ext cx="89154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3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DUNE Prototypes @ CERN </a:t>
            </a:r>
            <a:r>
              <a:rPr lang="fr-FR" altLang="en-US" sz="3600" b="1" dirty="0">
                <a:solidFill>
                  <a:schemeClr val="bg1"/>
                </a:solidFill>
                <a:latin typeface="Symbol" pitchFamily="2" charset="2"/>
                <a:ea typeface="Arial Narrow" charset="0"/>
                <a:cs typeface="Arial Narrow" charset="0"/>
              </a:rPr>
              <a:t>n</a:t>
            </a:r>
            <a:r>
              <a:rPr lang="fr-FR" altLang="en-US" sz="3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-Platform</a:t>
            </a:r>
            <a:endParaRPr lang="en-US" altLang="en-US" sz="36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90AEF96-E7AD-1F40-83FC-1518276733FA}"/>
              </a:ext>
            </a:extLst>
          </p:cNvPr>
          <p:cNvGrpSpPr/>
          <p:nvPr/>
        </p:nvGrpSpPr>
        <p:grpSpPr>
          <a:xfrm rot="16200000">
            <a:off x="6503662" y="1692254"/>
            <a:ext cx="577529" cy="4745652"/>
            <a:chOff x="1898408" y="2879620"/>
            <a:chExt cx="577529" cy="350520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BC8EB036-DDEA-7648-9455-825F01CFEB3B}"/>
                </a:ext>
              </a:extLst>
            </p:cNvPr>
            <p:cNvCxnSpPr/>
            <p:nvPr/>
          </p:nvCxnSpPr>
          <p:spPr bwMode="auto">
            <a:xfrm>
              <a:off x="1898408" y="287962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4D1F6305-89DF-EC4A-BE3B-B0EB2AB7C372}"/>
                </a:ext>
              </a:extLst>
            </p:cNvPr>
            <p:cNvSpPr txBox="1"/>
            <p:nvPr/>
          </p:nvSpPr>
          <p:spPr>
            <a:xfrm rot="5186926">
              <a:off x="2038224" y="4812333"/>
              <a:ext cx="413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8ED40B4-687D-C043-8925-A5E83BDC2BB9}"/>
              </a:ext>
            </a:extLst>
          </p:cNvPr>
          <p:cNvGrpSpPr/>
          <p:nvPr/>
        </p:nvGrpSpPr>
        <p:grpSpPr>
          <a:xfrm rot="21058588">
            <a:off x="5957286" y="1001050"/>
            <a:ext cx="1152923" cy="3668178"/>
            <a:chOff x="1624580" y="2866980"/>
            <a:chExt cx="135865" cy="3469769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F0BDE3F3-40A8-D54A-9FDE-FB5240A8895B}"/>
                </a:ext>
              </a:extLst>
            </p:cNvPr>
            <p:cNvCxnSpPr>
              <a:cxnSpLocks/>
            </p:cNvCxnSpPr>
            <p:nvPr/>
          </p:nvCxnSpPr>
          <p:spPr bwMode="auto">
            <a:xfrm rot="541412">
              <a:off x="1624580" y="2866980"/>
              <a:ext cx="135865" cy="3469769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94F35F6-8D55-E94A-A374-1A914C6E7B7B}"/>
                </a:ext>
              </a:extLst>
            </p:cNvPr>
            <p:cNvSpPr txBox="1"/>
            <p:nvPr/>
          </p:nvSpPr>
          <p:spPr>
            <a:xfrm rot="4825605">
              <a:off x="1460006" y="4341244"/>
              <a:ext cx="520394" cy="54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80409A16-78FC-8B4F-B858-587249D91A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B4F3F4-A578-E04F-9546-B5FDB7FE4206}"/>
              </a:ext>
            </a:extLst>
          </p:cNvPr>
          <p:cNvGrpSpPr/>
          <p:nvPr/>
        </p:nvGrpSpPr>
        <p:grpSpPr>
          <a:xfrm rot="16200000">
            <a:off x="1895986" y="1950388"/>
            <a:ext cx="583671" cy="4528043"/>
            <a:chOff x="1898408" y="2879620"/>
            <a:chExt cx="583671" cy="350520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6ACAC6A7-6F24-3346-B74F-4EC491768396}"/>
                </a:ext>
              </a:extLst>
            </p:cNvPr>
            <p:cNvCxnSpPr/>
            <p:nvPr/>
          </p:nvCxnSpPr>
          <p:spPr bwMode="auto">
            <a:xfrm>
              <a:off x="1898408" y="287962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69BF61F-9611-724B-9C56-80ACE44887A7}"/>
                </a:ext>
              </a:extLst>
            </p:cNvPr>
            <p:cNvSpPr txBox="1"/>
            <p:nvPr/>
          </p:nvSpPr>
          <p:spPr>
            <a:xfrm rot="5400000">
              <a:off x="2044366" y="4621738"/>
              <a:ext cx="413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sp>
        <p:nvSpPr>
          <p:cNvPr id="3" name="ZoneTexte 1">
            <a:extLst>
              <a:ext uri="{FF2B5EF4-FFF2-40B4-BE49-F238E27FC236}">
                <a16:creationId xmlns:a16="http://schemas.microsoft.com/office/drawing/2014/main" xmlns="" id="{105EC10D-18EE-8F18-7215-6A50FE3C6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716" y="5417632"/>
            <a:ext cx="21183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2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V</a:t>
            </a:r>
            <a:r>
              <a:rPr lang="fr-FR" altLang="en-US" sz="2800" b="1" baseline="-25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PD</a:t>
            </a:r>
            <a:r>
              <a:rPr lang="fr-FR" altLang="en-US" sz="2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=1/30 V</a:t>
            </a:r>
            <a:r>
              <a:rPr lang="fr-FR" altLang="en-US" sz="2800" b="1" baseline="-25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FD</a:t>
            </a:r>
            <a:r>
              <a:rPr lang="fr-FR" altLang="en-US" sz="2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endParaRPr lang="en-US" altLang="en-US" sz="2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xmlns="" id="{F5CF0D77-FAE1-F134-43AC-57811A665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549" y="1210945"/>
            <a:ext cx="21183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2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April 2018</a:t>
            </a:r>
            <a:endParaRPr lang="en-US" altLang="en-US" sz="2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D6F954-DA18-12B5-278B-D82319E1B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664" y="0"/>
            <a:ext cx="9193664" cy="6931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767A84-7ECC-4D70-478D-812C1ADDFDD4}"/>
              </a:ext>
            </a:extLst>
          </p:cNvPr>
          <p:cNvSpPr txBox="1"/>
          <p:nvPr/>
        </p:nvSpPr>
        <p:spPr>
          <a:xfrm>
            <a:off x="5382294" y="842665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LAr</a:t>
            </a:r>
            <a: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Filled and taking beam data at present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D7F749-FDBE-9F55-05C1-6F0A0825CF48}"/>
              </a:ext>
            </a:extLst>
          </p:cNvPr>
          <p:cNvSpPr txBox="1"/>
          <p:nvPr/>
        </p:nvSpPr>
        <p:spPr>
          <a:xfrm>
            <a:off x="1764195" y="-29833"/>
            <a:ext cx="517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ProtoDUNE</a:t>
            </a:r>
            <a:r>
              <a:rPr lang="en-US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HD @ CERN, June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61DD7C-ED7F-EF8A-5B76-ADF34AFDB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664" y="-17417"/>
            <a:ext cx="5182394" cy="70001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F3E61D-FE50-DB07-C36B-3C2414395137}"/>
              </a:ext>
            </a:extLst>
          </p:cNvPr>
          <p:cNvSpPr txBox="1"/>
          <p:nvPr/>
        </p:nvSpPr>
        <p:spPr>
          <a:xfrm>
            <a:off x="152401" y="3810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ProtoDUNE</a:t>
            </a:r>
            <a: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VD @ CERN, March 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A0CA14F-5C05-AD7B-077F-6D7543073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68" y="1150549"/>
            <a:ext cx="8632632" cy="48473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8C98934-5204-05B9-92FD-C63BECD64755}"/>
              </a:ext>
            </a:extLst>
          </p:cNvPr>
          <p:cNvSpPr txBox="1"/>
          <p:nvPr/>
        </p:nvSpPr>
        <p:spPr>
          <a:xfrm>
            <a:off x="2404255" y="4561613"/>
            <a:ext cx="4745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LAr</a:t>
            </a:r>
            <a: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will be x-</a:t>
            </a:r>
            <a:r>
              <a:rPr lang="en-US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fered</a:t>
            </a:r>
            <a: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from PD-HD later 2024 and taking beam data early 2025</a:t>
            </a:r>
          </a:p>
        </p:txBody>
      </p:sp>
    </p:spTree>
    <p:extLst>
      <p:ext uri="{BB962C8B-B14F-4D97-AF65-F5344CB8AC3E}">
        <p14:creationId xmlns:p14="http://schemas.microsoft.com/office/powerpoint/2010/main" val="96845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376863"/>
            <a:ext cx="3503774" cy="3284201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-31595" y="990600"/>
            <a:ext cx="4578149" cy="562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FD site: Sanford Underground Research Facility (SURF), SD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ND site at Fermilab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Neutrino Beam Line at Fermilab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kern="0" dirty="0">
                <a:latin typeface="Arial Narrow" charset="0"/>
                <a:sym typeface="Wingdings"/>
              </a:rPr>
              <a:t>E</a:t>
            </a:r>
            <a:r>
              <a:rPr lang="en-US" sz="2000" kern="0" baseline="-25000" dirty="0">
                <a:latin typeface="Arial Narrow" charset="0"/>
                <a:sym typeface="Wingdings"/>
              </a:rPr>
              <a:t>p</a:t>
            </a:r>
            <a:r>
              <a:rPr lang="en-US" sz="2000" kern="0" dirty="0">
                <a:latin typeface="Arial Narrow" charset="0"/>
                <a:sym typeface="Wingdings"/>
              </a:rPr>
              <a:t>=60 </a:t>
            </a:r>
            <a:r>
              <a:rPr lang="mr-IN" sz="2000" kern="0" dirty="0">
                <a:latin typeface="Arial Narrow" charset="0"/>
                <a:sym typeface="Wingdings"/>
              </a:rPr>
              <a:t>–</a:t>
            </a:r>
            <a:r>
              <a:rPr lang="en-US" sz="2000" kern="0" dirty="0">
                <a:latin typeface="Arial Narrow" charset="0"/>
                <a:sym typeface="Wingdings"/>
              </a:rPr>
              <a:t> 120 GeV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kern="0" dirty="0">
                <a:latin typeface="Arial Narrow" charset="0"/>
                <a:sym typeface="Wingdings"/>
              </a:rPr>
              <a:t>1.2MW upgradable to 2.4MW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kern="0" dirty="0">
                <a:latin typeface="Arial Narrow" charset="0"/>
                <a:sym typeface="Wingdings"/>
              </a:rPr>
              <a:t>Horn focused </a:t>
            </a:r>
            <a:r>
              <a:rPr lang="en-US" sz="2000" kern="0" dirty="0">
                <a:solidFill>
                  <a:srgbClr val="FF0000"/>
                </a:solidFill>
                <a:latin typeface="Arial Narrow" charset="0"/>
                <a:sym typeface="Wingdings"/>
              </a:rPr>
              <a:t>broadband beams </a:t>
            </a:r>
            <a:r>
              <a:rPr lang="en-US" sz="2000" kern="0" dirty="0">
                <a:latin typeface="Arial Narrow" charset="0"/>
                <a:sym typeface="Wingdings"/>
              </a:rPr>
              <a:t>optimized for CPV studies  access to two oscillation maxima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49" y="619032"/>
            <a:ext cx="4678651" cy="45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 Narrow" charset="0"/>
                <a:sym typeface="Wingdings"/>
              </a:rPr>
              <a:t>LBNF Consists of 3 elements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98150" y="0"/>
            <a:ext cx="864105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sz="4000" b="1" kern="0" dirty="0">
                <a:latin typeface="Arial Narrow" charset="0"/>
              </a:rPr>
              <a:t>Long Baseline Neutrino Facility (LBNF)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8357" y="565848"/>
            <a:ext cx="4040845" cy="2037902"/>
          </a:xfrm>
          <a:prstGeom prst="rect">
            <a:avLst/>
          </a:prstGeom>
          <a:noFill/>
          <a:ln w="38100" cap="sq">
            <a:noFill/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Content Placeholder 6" descr="accelerator-complex-14-0007-01D.h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8" b="4024"/>
          <a:stretch/>
        </p:blipFill>
        <p:spPr>
          <a:xfrm>
            <a:off x="-152400" y="4267201"/>
            <a:ext cx="2648011" cy="2269276"/>
          </a:xfrm>
          <a:prstGeom prst="rect">
            <a:avLst/>
          </a:prstGeom>
        </p:spPr>
      </p:pic>
      <p:pic>
        <p:nvPicPr>
          <p:cNvPr id="11" name="Picture 10" descr="NewEnergyDe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038600"/>
            <a:ext cx="3184508" cy="2590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867400" y="6553200"/>
            <a:ext cx="1905000" cy="457200"/>
          </a:xfrm>
        </p:spPr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00400" y="6553200"/>
            <a:ext cx="3048000" cy="457200"/>
          </a:xfrm>
        </p:spPr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  <p:sp>
        <p:nvSpPr>
          <p:cNvPr id="12" name="Shape 127"/>
          <p:cNvSpPr/>
          <p:nvPr/>
        </p:nvSpPr>
        <p:spPr>
          <a:xfrm flipH="1" flipV="1">
            <a:off x="1752599" y="5715000"/>
            <a:ext cx="743011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3" name="Shape 127"/>
          <p:cNvSpPr/>
          <p:nvPr/>
        </p:nvSpPr>
        <p:spPr>
          <a:xfrm flipH="1" flipV="1">
            <a:off x="3200400" y="4267200"/>
            <a:ext cx="0" cy="68473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4" name="Shape 127"/>
          <p:cNvSpPr/>
          <p:nvPr/>
        </p:nvSpPr>
        <p:spPr>
          <a:xfrm flipH="1" flipV="1">
            <a:off x="4419600" y="4649270"/>
            <a:ext cx="0" cy="68473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5" name="Picture 6_0">
            <a:extLst>
              <a:ext uri="{FF2B5EF4-FFF2-40B4-BE49-F238E27FC236}">
                <a16:creationId xmlns:a16="http://schemas.microsoft.com/office/drawing/2014/main" xmlns="" id="{3806F9E3-A895-3526-7D59-E055A0F08DE7}"/>
              </a:ext>
            </a:extLst>
          </p:cNvPr>
          <p:cNvPicPr/>
          <p:nvPr/>
        </p:nvPicPr>
        <p:blipFill>
          <a:blip r:embed="rId7"/>
          <a:srcRect r="21504" b="16479"/>
          <a:stretch/>
        </p:blipFill>
        <p:spPr>
          <a:xfrm>
            <a:off x="4625751" y="2446044"/>
            <a:ext cx="4404960" cy="120600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29671E-7ADC-4C8B-E80F-D7897E133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875" y="1145263"/>
            <a:ext cx="6781758" cy="46367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6C525D8-1D21-C51C-15D9-430584F68670}"/>
              </a:ext>
            </a:extLst>
          </p:cNvPr>
          <p:cNvSpPr txBox="1"/>
          <p:nvPr/>
        </p:nvSpPr>
        <p:spPr>
          <a:xfrm>
            <a:off x="4953000" y="2667000"/>
            <a:ext cx="3284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+mj-lt"/>
              </a:rPr>
              <a:t>800MeV PIP-II LINAC (I</a:t>
            </a:r>
            <a:r>
              <a:rPr lang="en-US" sz="2000" b="1" baseline="-25000" dirty="0">
                <a:solidFill>
                  <a:srgbClr val="FF40FF"/>
                </a:solidFill>
                <a:latin typeface="+mj-lt"/>
              </a:rPr>
              <a:t>P</a:t>
            </a:r>
            <a:r>
              <a:rPr lang="en-US" sz="2000" b="1" dirty="0">
                <a:solidFill>
                  <a:srgbClr val="FF40FF"/>
                </a:solidFill>
                <a:latin typeface="+mj-lt"/>
              </a:rPr>
              <a:t>=2mA) under construction</a:t>
            </a:r>
          </a:p>
          <a:p>
            <a:r>
              <a:rPr lang="en-US" sz="2000" b="1" dirty="0">
                <a:solidFill>
                  <a:srgbClr val="FF40FF"/>
                </a:solidFill>
                <a:latin typeface="+mj-lt"/>
              </a:rPr>
              <a:t>To complete by 2029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32DA5FC3-8032-175D-682C-50D30BACD320}"/>
              </a:ext>
            </a:extLst>
          </p:cNvPr>
          <p:cNvSpPr/>
          <p:nvPr/>
        </p:nvSpPr>
        <p:spPr bwMode="auto">
          <a:xfrm>
            <a:off x="4545706" y="1371600"/>
            <a:ext cx="1321694" cy="1002898"/>
          </a:xfrm>
          <a:prstGeom prst="ellipse">
            <a:avLst/>
          </a:prstGeom>
          <a:noFill/>
          <a:ln w="57150" cap="flat" cmpd="sng" algn="ctr">
            <a:solidFill>
              <a:srgbClr val="FF4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89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4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5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5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59747" grpId="0" build="p"/>
      <p:bldP spid="12" grpId="0" animBg="1"/>
      <p:bldP spid="13" grpId="0" animBg="1"/>
      <p:bldP spid="14" grpId="0" animBg="1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11" y="457200"/>
            <a:ext cx="8621789" cy="5714999"/>
          </a:xfrm>
        </p:spPr>
        <p:txBody>
          <a:bodyPr/>
          <a:lstStyle/>
          <a:p>
            <a:r>
              <a:rPr lang="en-US" sz="2800" dirty="0">
                <a:sym typeface="Wingdings" pitchFamily="2" charset="2"/>
              </a:rPr>
              <a:t>Recent P5 report recommends phased approach to DUNE, depending on funding scenario favorability</a:t>
            </a:r>
          </a:p>
          <a:p>
            <a:r>
              <a:rPr lang="en-US" sz="2800" dirty="0">
                <a:sym typeface="Wingdings" pitchFamily="2" charset="2"/>
              </a:rPr>
              <a:t>Phase I (Baseline)</a:t>
            </a:r>
          </a:p>
          <a:p>
            <a:pPr lvl="1"/>
            <a:r>
              <a:rPr lang="en-US" sz="2400" dirty="0">
                <a:sym typeface="Wingdings" pitchFamily="2" charset="2"/>
              </a:rPr>
              <a:t>Two 17kt </a:t>
            </a:r>
            <a:r>
              <a:rPr lang="en-US" sz="2400" dirty="0" err="1">
                <a:sym typeface="Wingdings" pitchFamily="2" charset="2"/>
              </a:rPr>
              <a:t>LArTPC</a:t>
            </a:r>
            <a:r>
              <a:rPr lang="en-US" sz="2400" dirty="0">
                <a:sym typeface="Wingdings" pitchFamily="2" charset="2"/>
              </a:rPr>
              <a:t> FD (1 HD + 1VD) – Cryostats supported by CERN</a:t>
            </a:r>
          </a:p>
          <a:p>
            <a:pPr lvl="1"/>
            <a:r>
              <a:rPr lang="en-US" sz="2400" dirty="0">
                <a:sym typeface="Wingdings" pitchFamily="2" charset="2"/>
              </a:rPr>
              <a:t>One 150t </a:t>
            </a:r>
            <a:r>
              <a:rPr lang="en-US" sz="2400" dirty="0" err="1">
                <a:sym typeface="Wingdings" pitchFamily="2" charset="2"/>
              </a:rPr>
              <a:t>LArTPC</a:t>
            </a:r>
            <a:r>
              <a:rPr lang="en-US" sz="2400" dirty="0">
                <a:sym typeface="Wingdings" pitchFamily="2" charset="2"/>
              </a:rPr>
              <a:t> Near Detector + 1 TMS on prism system for off-axis 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 flux measurements</a:t>
            </a:r>
          </a:p>
          <a:p>
            <a:pPr lvl="1"/>
            <a:r>
              <a:rPr lang="en-US" sz="2400" dirty="0">
                <a:sym typeface="Wingdings" pitchFamily="2" charset="2"/>
              </a:rPr>
              <a:t>One on-axis stationary, physics capable beam monitor</a:t>
            </a:r>
          </a:p>
          <a:p>
            <a:pPr lvl="1"/>
            <a:r>
              <a:rPr lang="en-US" sz="24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 beam w/ 1.2MW  2MW ACE-MIRT (accelerator timing)</a:t>
            </a:r>
          </a:p>
          <a:p>
            <a:r>
              <a:rPr lang="en-US" sz="2800" dirty="0">
                <a:sym typeface="Wingdings" pitchFamily="2" charset="2"/>
              </a:rPr>
              <a:t>Phase II</a:t>
            </a:r>
          </a:p>
          <a:p>
            <a:pPr lvl="1"/>
            <a:r>
              <a:rPr lang="en-US" sz="2400" dirty="0">
                <a:sym typeface="Wingdings" pitchFamily="2" charset="2"/>
              </a:rPr>
              <a:t>3</a:t>
            </a:r>
            <a:r>
              <a:rPr lang="en-US" sz="2400" baseline="30000" dirty="0">
                <a:sym typeface="Wingdings" pitchFamily="2" charset="2"/>
              </a:rPr>
              <a:t>rd</a:t>
            </a:r>
            <a:r>
              <a:rPr lang="en-US" sz="2400" dirty="0">
                <a:sym typeface="Wingdings" pitchFamily="2" charset="2"/>
              </a:rPr>
              <a:t> 17kt </a:t>
            </a:r>
            <a:r>
              <a:rPr lang="en-US" sz="2400" dirty="0" err="1">
                <a:sym typeface="Wingdings" pitchFamily="2" charset="2"/>
              </a:rPr>
              <a:t>LArTPC</a:t>
            </a:r>
            <a:r>
              <a:rPr lang="en-US" sz="2400" dirty="0">
                <a:sym typeface="Wingdings" pitchFamily="2" charset="2"/>
              </a:rPr>
              <a:t> FD (vertical drift, VD readout)</a:t>
            </a:r>
          </a:p>
          <a:p>
            <a:pPr lvl="1"/>
            <a:r>
              <a:rPr lang="en-US" sz="2400" dirty="0">
                <a:sym typeface="Wingdings" pitchFamily="2" charset="2"/>
              </a:rPr>
              <a:t>2.4MW 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 beam upgrade</a:t>
            </a:r>
          </a:p>
          <a:p>
            <a:pPr lvl="1"/>
            <a:r>
              <a:rPr lang="en-US" sz="2400" dirty="0">
                <a:sym typeface="Wingdings" pitchFamily="2" charset="2"/>
              </a:rPr>
              <a:t>More capable ND (MCND), potentially the </a:t>
            </a:r>
            <a:r>
              <a:rPr lang="en-US" sz="2400" dirty="0" err="1">
                <a:sym typeface="Wingdings" pitchFamily="2" charset="2"/>
              </a:rPr>
              <a:t>GArTPC</a:t>
            </a:r>
            <a:endParaRPr lang="en-US" sz="2400" dirty="0">
              <a:sym typeface="Wingdings" pitchFamily="2" charset="2"/>
            </a:endParaRPr>
          </a:p>
          <a:p>
            <a:r>
              <a:rPr lang="en-US" sz="2800" dirty="0">
                <a:sym typeface="Wingdings" pitchFamily="2" charset="2"/>
              </a:rPr>
              <a:t>R&amp;D on the 4</a:t>
            </a:r>
            <a:r>
              <a:rPr lang="en-US" sz="2800" baseline="30000" dirty="0">
                <a:sym typeface="Wingdings" pitchFamily="2" charset="2"/>
              </a:rPr>
              <a:t>th</a:t>
            </a:r>
            <a:r>
              <a:rPr lang="en-US" sz="2800" dirty="0">
                <a:sym typeface="Wingdings" pitchFamily="2" charset="2"/>
              </a:rPr>
              <a:t> 17kt </a:t>
            </a:r>
            <a:r>
              <a:rPr lang="en-US" sz="2800" dirty="0" err="1">
                <a:sym typeface="Wingdings" pitchFamily="2" charset="2"/>
              </a:rPr>
              <a:t>LArTPC</a:t>
            </a:r>
            <a:r>
              <a:rPr lang="en-US" sz="2800" dirty="0">
                <a:sym typeface="Wingdings" pitchFamily="2" charset="2"/>
              </a:rPr>
              <a:t> FD (VD)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HK&amp; DUNE, Jaehoon Yu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38991" y="0"/>
            <a:ext cx="8371609" cy="58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800" b="1" kern="0" dirty="0"/>
              <a:t>DUNE Phased Approach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2C5E4A47-C51B-CE49-A0BD-E6A0A4378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905086-60D4-4B4A-9486-09AA2CA0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-76200"/>
            <a:ext cx="8077200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ctr">
              <a:lnSpc>
                <a:spcPct val="94000"/>
              </a:lnSpc>
              <a:spcAft>
                <a:spcPts val="400"/>
              </a:spcAft>
            </a:pPr>
            <a:r>
              <a:rPr lang="en-US" sz="4000" b="1" dirty="0">
                <a:solidFill>
                  <a:srgbClr val="C00000"/>
                </a:solidFill>
                <a:latin typeface="+mj-lt"/>
                <a:cs typeface="Times" pitchFamily="18" charset="0"/>
              </a:rPr>
              <a:t>DUNE Near Detector Complex  </a:t>
            </a:r>
            <a:endParaRPr lang="en-US" b="1" dirty="0">
              <a:latin typeface="+mj-lt"/>
              <a:ea typeface="Cambria Math"/>
              <a:cs typeface="Times" pitchFamily="18" charset="0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xmlns="" id="{AB4E4E63-7B73-7C4B-9F9A-3DA6B1592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2880" y="3688696"/>
            <a:ext cx="9144000" cy="242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000" kern="0" dirty="0" err="1">
                <a:latin typeface="Arial Narrow" charset="0"/>
                <a:sym typeface="Wingdings"/>
              </a:rPr>
              <a:t>LAr</a:t>
            </a:r>
            <a:r>
              <a:rPr lang="en-US" sz="2000" kern="0" dirty="0">
                <a:latin typeface="Arial Narrow" charset="0"/>
                <a:sym typeface="Wingdings"/>
              </a:rPr>
              <a:t> TPC: The same technology as the FD </a:t>
            </a:r>
            <a:r>
              <a:rPr lang="en-US" sz="2000" kern="0" dirty="0">
                <a:latin typeface="Arial Narrow" charset="0"/>
                <a:sym typeface="Wingdings" pitchFamily="2" charset="2"/>
              </a:rPr>
              <a:t></a:t>
            </a:r>
            <a:r>
              <a:rPr lang="en-US" sz="2000" kern="0" dirty="0">
                <a:latin typeface="Arial Narrow" charset="0"/>
                <a:sym typeface="Wingdings"/>
              </a:rPr>
              <a:t> reduce systematics from different nuclear effects than FD; </a:t>
            </a:r>
            <a:r>
              <a:rPr lang="en-US" sz="2000" kern="0" dirty="0">
                <a:latin typeface="Symbol" pitchFamily="2" charset="2"/>
                <a:sym typeface="Wingdings"/>
              </a:rPr>
              <a:t>n</a:t>
            </a:r>
            <a:r>
              <a:rPr lang="en-US" sz="2000" kern="0" dirty="0">
                <a:latin typeface="Arial Narrow" charset="0"/>
                <a:sym typeface="Wingdings"/>
              </a:rPr>
              <a:t>-</a:t>
            </a:r>
            <a:r>
              <a:rPr lang="en-US" sz="2000" kern="0" dirty="0" err="1">
                <a:latin typeface="Arial Narrow" charset="0"/>
                <a:sym typeface="Wingdings"/>
              </a:rPr>
              <a:t>Ar</a:t>
            </a:r>
            <a:r>
              <a:rPr lang="en-US" sz="2000" kern="0" dirty="0">
                <a:latin typeface="Arial Narrow" charset="0"/>
                <a:sym typeface="Wingdings"/>
              </a:rPr>
              <a:t> interactions (</a:t>
            </a:r>
            <a:r>
              <a:rPr lang="en-US" sz="2000" b="1" kern="0" dirty="0">
                <a:latin typeface="Arial Narrow" charset="0"/>
                <a:sym typeface="Wingdings"/>
              </a:rPr>
              <a:t>M</a:t>
            </a:r>
            <a:r>
              <a:rPr lang="en-US" sz="2000" b="1" kern="0" baseline="-25000" dirty="0">
                <a:latin typeface="Arial Narrow" charset="0"/>
                <a:sym typeface="Wingdings"/>
              </a:rPr>
              <a:t>A</a:t>
            </a:r>
            <a:r>
              <a:rPr lang="en-US" sz="2000" b="1" kern="0" dirty="0">
                <a:latin typeface="Arial Narrow" charset="0"/>
                <a:sym typeface="Wingdings"/>
              </a:rPr>
              <a:t>=1</a:t>
            </a:r>
            <a:r>
              <a:rPr lang="en-US" altLang="ko-KR" sz="2000" b="1" kern="0" dirty="0">
                <a:latin typeface="Arial Narrow" charset="0"/>
                <a:sym typeface="Wingdings"/>
              </a:rPr>
              <a:t>50t, V</a:t>
            </a:r>
            <a:r>
              <a:rPr lang="en-US" altLang="ko-KR" sz="2000" b="1" kern="0" baseline="-25000" dirty="0">
                <a:latin typeface="Arial Narrow" charset="0"/>
                <a:sym typeface="Wingdings"/>
              </a:rPr>
              <a:t>A</a:t>
            </a:r>
            <a:r>
              <a:rPr lang="en-US" altLang="ko-KR" sz="2000" b="1" kern="0" dirty="0">
                <a:latin typeface="Arial Narrow" charset="0"/>
                <a:sym typeface="Wingdings"/>
              </a:rPr>
              <a:t>=105m</a:t>
            </a:r>
            <a:r>
              <a:rPr lang="en-US" altLang="ko-KR" sz="2000" b="1" kern="0" baseline="30000" dirty="0">
                <a:latin typeface="Arial Narrow" charset="0"/>
                <a:sym typeface="Wingdings"/>
              </a:rPr>
              <a:t>3 </a:t>
            </a:r>
            <a:r>
              <a:rPr lang="en-US" altLang="ko-KR" sz="2000" kern="0" dirty="0">
                <a:latin typeface="Arial Narrow" charset="0"/>
                <a:sym typeface="Wingdings"/>
              </a:rPr>
              <a:t>) </a:t>
            </a:r>
            <a:r>
              <a:rPr lang="en-US" altLang="ko-KR" sz="2000" kern="0" dirty="0">
                <a:latin typeface="Arial Narrow" charset="0"/>
                <a:sym typeface="Wingdings" pitchFamily="2" charset="2"/>
              </a:rPr>
              <a:t> </a:t>
            </a:r>
            <a:r>
              <a:rPr lang="en-US" altLang="ko-KR" sz="2000" b="1" kern="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1x10</a:t>
            </a:r>
            <a:r>
              <a:rPr lang="en-US" altLang="ko-KR" sz="2000" b="1" kern="0" baseline="3000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8</a:t>
            </a:r>
            <a:r>
              <a:rPr lang="en-US" altLang="ko-KR" sz="2000" b="1" kern="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 </a:t>
            </a:r>
            <a:r>
              <a:rPr lang="en-US" altLang="ko-KR" sz="2000" b="1" kern="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altLang="ko-KR" sz="2000" b="1" kern="0" baseline="-2500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m</a:t>
            </a:r>
            <a:r>
              <a:rPr lang="en-US" altLang="ko-KR" sz="2000" b="1" kern="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 CC/year </a:t>
            </a:r>
            <a:r>
              <a:rPr lang="en-US" altLang="ko-KR" sz="2000" kern="0" dirty="0">
                <a:latin typeface="Arial Narrow" charset="0"/>
                <a:sym typeface="Wingdings" pitchFamily="2" charset="2"/>
              </a:rPr>
              <a:t>on-axis (~1Hz)</a:t>
            </a:r>
            <a:endParaRPr lang="en-US" sz="2000" kern="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kern="0" dirty="0">
                <a:latin typeface="Arial Narrow" charset="0"/>
                <a:sym typeface="Wingdings"/>
              </a:rPr>
              <a:t>TMS: Spectrometer to provide momenta of the </a:t>
            </a:r>
            <a:r>
              <a:rPr lang="en-US" sz="2000" kern="0" dirty="0">
                <a:latin typeface="Symbol" pitchFamily="2" charset="2"/>
                <a:sym typeface="Wingdings"/>
              </a:rPr>
              <a:t>m</a:t>
            </a:r>
            <a:r>
              <a:rPr lang="en-US" sz="2000" kern="0" dirty="0">
                <a:latin typeface="Arial Narrow" charset="0"/>
                <a:sym typeface="Wingdings"/>
              </a:rPr>
              <a:t> from </a:t>
            </a:r>
            <a:r>
              <a:rPr lang="en-US" sz="2000" kern="0" dirty="0" err="1">
                <a:latin typeface="Arial Narrow" charset="0"/>
                <a:sym typeface="Wingdings"/>
              </a:rPr>
              <a:t>LAr</a:t>
            </a:r>
            <a:endParaRPr lang="en-US" sz="2000" kern="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kern="0" dirty="0">
                <a:latin typeface="Arial Narrow" charset="0"/>
                <a:sym typeface="Wingdings"/>
              </a:rPr>
              <a:t>DUNE-PRISM: Off-axis </a:t>
            </a:r>
            <a:r>
              <a:rPr lang="en-US" sz="2000" kern="0" dirty="0">
                <a:latin typeface="Symbol" pitchFamily="2" charset="2"/>
                <a:sym typeface="Wingdings"/>
              </a:rPr>
              <a:t>n</a:t>
            </a:r>
            <a:r>
              <a:rPr lang="en-US" sz="2000" kern="0" dirty="0">
                <a:latin typeface="Arial Narrow" charset="0"/>
                <a:sym typeface="Wingdings"/>
              </a:rPr>
              <a:t> spectrum for systematics; takes ND-</a:t>
            </a:r>
            <a:r>
              <a:rPr lang="en-US" sz="2000" kern="0" dirty="0" err="1">
                <a:latin typeface="Arial Narrow" charset="0"/>
                <a:sym typeface="Wingdings"/>
              </a:rPr>
              <a:t>LAr</a:t>
            </a:r>
            <a:r>
              <a:rPr lang="en-US" sz="2000" kern="0" dirty="0">
                <a:latin typeface="Arial Narrow" charset="0"/>
                <a:sym typeface="Wingdings"/>
              </a:rPr>
              <a:t> and TMS (ND-Gar) from on axis up to </a:t>
            </a:r>
            <a:r>
              <a:rPr lang="en-US" sz="2000" b="1" kern="0" dirty="0">
                <a:solidFill>
                  <a:srgbClr val="FF0000"/>
                </a:solidFill>
                <a:latin typeface="Arial Narrow" charset="0"/>
                <a:sym typeface="Wingdings"/>
              </a:rPr>
              <a:t>28.5m</a:t>
            </a:r>
            <a:r>
              <a:rPr lang="en-US" sz="2000" kern="0" dirty="0">
                <a:latin typeface="Arial Narrow" charset="0"/>
                <a:sym typeface="Wingdings"/>
              </a:rPr>
              <a:t> off-axis (</a:t>
            </a:r>
            <a:r>
              <a:rPr lang="en-US" sz="2000" b="1" kern="0" dirty="0">
                <a:solidFill>
                  <a:srgbClr val="FF0000"/>
                </a:solidFill>
                <a:latin typeface="Arial Narrow" charset="0"/>
                <a:sym typeface="Wingdings"/>
              </a:rPr>
              <a:t>~53mrad or 3</a:t>
            </a:r>
            <a:r>
              <a:rPr lang="en-US" sz="2000" b="1" kern="0" baseline="30000" dirty="0">
                <a:solidFill>
                  <a:srgbClr val="FF0000"/>
                </a:solidFill>
                <a:latin typeface="Arial Narrow" charset="0"/>
                <a:sym typeface="Wingdings"/>
              </a:rPr>
              <a:t>o</a:t>
            </a:r>
            <a:r>
              <a:rPr lang="en-US" sz="2000" kern="0" dirty="0">
                <a:latin typeface="Arial Narrow" charset="0"/>
                <a:sym typeface="Wingdings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kern="0" dirty="0">
                <a:latin typeface="Arial Narrow" charset="0"/>
                <a:sym typeface="Wingdings"/>
              </a:rPr>
              <a:t>SAND(</a:t>
            </a:r>
            <a:r>
              <a:rPr lang="en-US" sz="2000" b="1" kern="0" dirty="0">
                <a:latin typeface="Arial Narrow" charset="0"/>
                <a:sym typeface="Wingdings"/>
              </a:rPr>
              <a:t>S</a:t>
            </a:r>
            <a:r>
              <a:rPr lang="en-US" sz="2000" kern="0" dirty="0">
                <a:latin typeface="Arial Narrow" charset="0"/>
                <a:sym typeface="Wingdings"/>
              </a:rPr>
              <a:t>ystem for </a:t>
            </a:r>
            <a:r>
              <a:rPr lang="en-US" sz="2000" b="1" kern="0" dirty="0">
                <a:latin typeface="Arial Narrow" charset="0"/>
                <a:sym typeface="Wingdings"/>
              </a:rPr>
              <a:t>O</a:t>
            </a:r>
            <a:r>
              <a:rPr lang="en-US" sz="2000" kern="0" dirty="0">
                <a:latin typeface="Arial Narrow" charset="0"/>
                <a:sym typeface="Wingdings"/>
              </a:rPr>
              <a:t>n-</a:t>
            </a:r>
            <a:r>
              <a:rPr lang="en-US" sz="2000" b="1" kern="0" dirty="0">
                <a:latin typeface="Arial Narrow" charset="0"/>
                <a:sym typeface="Wingdings"/>
              </a:rPr>
              <a:t>A</a:t>
            </a:r>
            <a:r>
              <a:rPr lang="en-US" sz="2000" kern="0" dirty="0">
                <a:latin typeface="Arial Narrow" charset="0"/>
                <a:sym typeface="Wingdings"/>
              </a:rPr>
              <a:t>xis neutrino </a:t>
            </a:r>
            <a:r>
              <a:rPr lang="en-US" sz="2000" b="1" kern="0" dirty="0">
                <a:latin typeface="Arial Narrow" charset="0"/>
                <a:sym typeface="Wingdings"/>
              </a:rPr>
              <a:t>D</a:t>
            </a:r>
            <a:r>
              <a:rPr lang="en-US" sz="2000" kern="0" dirty="0">
                <a:latin typeface="Arial Narrow" charset="0"/>
                <a:sym typeface="Wingdings"/>
              </a:rPr>
              <a:t>etection): Monitors on-axis </a:t>
            </a:r>
            <a:r>
              <a:rPr lang="en-US" sz="2000" kern="0" dirty="0">
                <a:latin typeface="Symbol" pitchFamily="2" charset="2"/>
                <a:sym typeface="Wingdings"/>
              </a:rPr>
              <a:t>n</a:t>
            </a:r>
            <a:r>
              <a:rPr lang="en-US" sz="2000" kern="0" dirty="0">
                <a:latin typeface="Arial Narrow" charset="0"/>
                <a:sym typeface="Wingdings"/>
              </a:rPr>
              <a:t> beam flux to the FD; Consists of a straw tube tracker + ECAL equipped with a 0.6T magnet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kern="0" dirty="0">
                <a:latin typeface="Arial Narrow" charset="0"/>
                <a:sym typeface="Wingdings"/>
              </a:rPr>
              <a:t>MCND: Magnetized (0.5T) large volume </a:t>
            </a:r>
            <a:r>
              <a:rPr lang="en-US" sz="2000" kern="0" dirty="0" err="1">
                <a:latin typeface="Arial Narrow" charset="0"/>
                <a:sym typeface="Wingdings"/>
              </a:rPr>
              <a:t>HPGAr</a:t>
            </a:r>
            <a:r>
              <a:rPr lang="en-US" sz="2000" kern="0" dirty="0">
                <a:latin typeface="Arial Narrow" charset="0"/>
                <a:sym typeface="Wingdings"/>
              </a:rPr>
              <a:t> TPC (10atm) w/ ECAL: </a:t>
            </a:r>
            <a:r>
              <a:rPr lang="en-US" sz="2000" kern="0" dirty="0">
                <a:latin typeface="Symbol" pitchFamily="2" charset="2"/>
                <a:sym typeface="Wingdings"/>
              </a:rPr>
              <a:t>n</a:t>
            </a:r>
            <a:r>
              <a:rPr lang="en-US" sz="2000" dirty="0">
                <a:solidFill>
                  <a:srgbClr val="1801BF"/>
                </a:solidFill>
                <a:ea typeface="Cambria Math"/>
                <a:cs typeface="Times" pitchFamily="18" charset="0"/>
              </a:rPr>
              <a:t>-</a:t>
            </a:r>
            <a:r>
              <a:rPr lang="en-US" sz="2000" dirty="0" err="1">
                <a:solidFill>
                  <a:srgbClr val="1801BF"/>
                </a:solidFill>
                <a:ea typeface="Cambria Math"/>
                <a:cs typeface="Times" pitchFamily="18" charset="0"/>
              </a:rPr>
              <a:t>Ar</a:t>
            </a:r>
            <a:r>
              <a:rPr lang="en-US" sz="2000" dirty="0">
                <a:solidFill>
                  <a:srgbClr val="1801BF"/>
                </a:solidFill>
                <a:ea typeface="Cambria Math"/>
                <a:cs typeface="Times" pitchFamily="18" charset="0"/>
              </a:rPr>
              <a:t> events with </a:t>
            </a:r>
            <a:r>
              <a:rPr lang="en-US" sz="2000" b="1" dirty="0">
                <a:solidFill>
                  <a:srgbClr val="1801BF"/>
                </a:solidFill>
                <a:ea typeface="Cambria Math"/>
                <a:cs typeface="Times" pitchFamily="18" charset="0"/>
              </a:rPr>
              <a:t>low-threshold tracking; </a:t>
            </a:r>
            <a:r>
              <a:rPr lang="en-US" sz="2000" dirty="0">
                <a:solidFill>
                  <a:srgbClr val="1801BF"/>
                </a:solidFill>
                <a:ea typeface="Cambria Math"/>
                <a:cs typeface="Times" pitchFamily="18" charset="0"/>
              </a:rPr>
              <a:t>p</a:t>
            </a:r>
            <a:r>
              <a:rPr lang="en-US" sz="2000" baseline="-25000" dirty="0">
                <a:solidFill>
                  <a:srgbClr val="1801BF"/>
                </a:solidFill>
                <a:latin typeface="Symbol" pitchFamily="2" charset="2"/>
                <a:ea typeface="Cambria Math"/>
                <a:cs typeface="Times" pitchFamily="18" charset="0"/>
              </a:rPr>
              <a:t>m</a:t>
            </a:r>
            <a:r>
              <a:rPr lang="en-US" sz="2000" dirty="0">
                <a:solidFill>
                  <a:srgbClr val="1801BF"/>
                </a:solidFill>
                <a:ea typeface="Cambria Math"/>
                <a:cs typeface="Times" pitchFamily="18" charset="0"/>
              </a:rPr>
              <a:t> measurements </a:t>
            </a:r>
            <a:r>
              <a:rPr lang="en-US" sz="2000" kern="0" dirty="0">
                <a:latin typeface="Arial Narrow" charset="0"/>
                <a:sym typeface="Wingdings"/>
              </a:rPr>
              <a:t>(</a:t>
            </a:r>
            <a:r>
              <a:rPr lang="en-US" sz="2000" b="1" kern="0" dirty="0">
                <a:latin typeface="Arial Narrow" charset="0"/>
                <a:sym typeface="Wingdings"/>
              </a:rPr>
              <a:t>M</a:t>
            </a:r>
            <a:r>
              <a:rPr lang="en-US" sz="2000" b="1" kern="0" baseline="-25000" dirty="0">
                <a:latin typeface="Arial Narrow" charset="0"/>
                <a:sym typeface="Wingdings"/>
              </a:rPr>
              <a:t>A</a:t>
            </a:r>
            <a:r>
              <a:rPr lang="en-US" sz="2000" b="1" kern="0" dirty="0">
                <a:latin typeface="Arial Narrow" charset="0"/>
                <a:sym typeface="Wingdings"/>
              </a:rPr>
              <a:t>=1</a:t>
            </a:r>
            <a:r>
              <a:rPr lang="en-US" altLang="ko-KR" sz="2000" b="1" kern="0" dirty="0">
                <a:latin typeface="Arial Narrow" charset="0"/>
                <a:sym typeface="Wingdings"/>
              </a:rPr>
              <a:t>t, V</a:t>
            </a:r>
            <a:r>
              <a:rPr lang="en-US" altLang="ko-KR" sz="2000" b="1" kern="0" baseline="-25000" dirty="0">
                <a:latin typeface="Arial Narrow" charset="0"/>
                <a:sym typeface="Wingdings"/>
              </a:rPr>
              <a:t>A</a:t>
            </a:r>
            <a:r>
              <a:rPr lang="en-US" altLang="ko-KR" sz="2000" b="1" kern="0" dirty="0">
                <a:latin typeface="Arial Narrow" charset="0"/>
                <a:sym typeface="Wingdings"/>
              </a:rPr>
              <a:t>=108m</a:t>
            </a:r>
            <a:r>
              <a:rPr lang="en-US" altLang="ko-KR" sz="2000" b="1" kern="0" baseline="30000" dirty="0">
                <a:latin typeface="Arial Narrow" charset="0"/>
                <a:sym typeface="Wingdings"/>
              </a:rPr>
              <a:t>3 </a:t>
            </a:r>
            <a:r>
              <a:rPr lang="en-US" altLang="ko-KR" sz="2000" kern="0" dirty="0">
                <a:latin typeface="Arial Narrow" charset="0"/>
                <a:sym typeface="Wingdings"/>
              </a:rPr>
              <a:t>) </a:t>
            </a:r>
            <a:r>
              <a:rPr lang="en-US" altLang="ko-KR" sz="2000" kern="0" dirty="0">
                <a:latin typeface="Arial Narrow" charset="0"/>
                <a:sym typeface="Wingdings" pitchFamily="2" charset="2"/>
              </a:rPr>
              <a:t> </a:t>
            </a:r>
            <a:r>
              <a:rPr lang="en-US" altLang="ko-KR" sz="2000" b="1" kern="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1x10</a:t>
            </a:r>
            <a:r>
              <a:rPr lang="en-US" altLang="ko-KR" sz="2000" b="1" kern="0" baseline="3000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6</a:t>
            </a:r>
            <a:r>
              <a:rPr lang="en-US" altLang="ko-KR" sz="2000" b="1" kern="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 </a:t>
            </a:r>
            <a:r>
              <a:rPr lang="en-US" altLang="ko-KR" sz="2000" b="1" kern="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altLang="ko-KR" sz="2000" b="1" kern="0" baseline="-2500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m</a:t>
            </a:r>
            <a:r>
              <a:rPr lang="en-US" altLang="ko-KR" sz="2000" b="1" kern="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 CC/year </a:t>
            </a:r>
            <a:r>
              <a:rPr lang="en-US" altLang="ko-KR" sz="2000" kern="0" dirty="0">
                <a:latin typeface="Arial Narrow" charset="0"/>
                <a:sym typeface="Wingdings" pitchFamily="2" charset="2"/>
              </a:rPr>
              <a:t>on-axis</a:t>
            </a:r>
            <a:endParaRPr lang="en-US" sz="2000" kern="0" dirty="0">
              <a:latin typeface="Arial Narrow" charset="0"/>
              <a:sym typeface="Wingding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7DAEC19-9AC7-D70E-E432-080BABD5C964}"/>
              </a:ext>
            </a:extLst>
          </p:cNvPr>
          <p:cNvGrpSpPr/>
          <p:nvPr/>
        </p:nvGrpSpPr>
        <p:grpSpPr>
          <a:xfrm>
            <a:off x="-40799" y="533400"/>
            <a:ext cx="4244533" cy="3233243"/>
            <a:chOff x="-40799" y="736477"/>
            <a:chExt cx="4244533" cy="3233243"/>
          </a:xfrm>
        </p:grpSpPr>
        <p:pic>
          <p:nvPicPr>
            <p:cNvPr id="14" name="Google Shape;164;p21">
              <a:extLst>
                <a:ext uri="{FF2B5EF4-FFF2-40B4-BE49-F238E27FC236}">
                  <a16:creationId xmlns:a16="http://schemas.microsoft.com/office/drawing/2014/main" xmlns="" id="{23D9373C-A8EA-CA50-FB04-0E6E0C85B42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9934" y="736477"/>
              <a:ext cx="3733800" cy="29659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0763CFF-866B-EE81-4F50-FEC14A756B44}"/>
                </a:ext>
              </a:extLst>
            </p:cNvPr>
            <p:cNvSpPr txBox="1"/>
            <p:nvPr/>
          </p:nvSpPr>
          <p:spPr>
            <a:xfrm>
              <a:off x="794816" y="775646"/>
              <a:ext cx="1184940" cy="336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8000"/>
                </a:lnSpc>
              </a:pPr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Phase – 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C4B15BB-8C46-369D-4E68-B6C0AAF6EE9B}"/>
                </a:ext>
              </a:extLst>
            </p:cNvPr>
            <p:cNvSpPr txBox="1"/>
            <p:nvPr/>
          </p:nvSpPr>
          <p:spPr>
            <a:xfrm>
              <a:off x="1893634" y="2359992"/>
              <a:ext cx="1194558" cy="417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8000"/>
                </a:lnSpc>
              </a:pPr>
              <a:r>
                <a:rPr lang="en-US" b="1" dirty="0" err="1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LAr</a:t>
              </a:r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 TPC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4A3511B-DC86-36F1-49E3-081B8EAF1ABA}"/>
                </a:ext>
              </a:extLst>
            </p:cNvPr>
            <p:cNvSpPr txBox="1"/>
            <p:nvPr/>
          </p:nvSpPr>
          <p:spPr>
            <a:xfrm>
              <a:off x="1870473" y="2006334"/>
              <a:ext cx="671979" cy="336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TMS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4A6C587F-0183-9A2E-C404-E37BDEA6DC81}"/>
                </a:ext>
              </a:extLst>
            </p:cNvPr>
            <p:cNvCxnSpPr>
              <a:cxnSpLocks/>
            </p:cNvCxnSpPr>
            <p:nvPr/>
          </p:nvCxnSpPr>
          <p:spPr>
            <a:xfrm rot="499470" flipH="1" flipV="1">
              <a:off x="2222297" y="3214048"/>
              <a:ext cx="595586" cy="223407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97EF478-FE5E-A10B-EE1E-81653B4E07F2}"/>
                </a:ext>
              </a:extLst>
            </p:cNvPr>
            <p:cNvSpPr txBox="1"/>
            <p:nvPr/>
          </p:nvSpPr>
          <p:spPr>
            <a:xfrm rot="1653834">
              <a:off x="2659230" y="3544988"/>
              <a:ext cx="104868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0000FF"/>
                  </a:solidFill>
                  <a:latin typeface="Symbol" pitchFamily="2" charset="2"/>
                </a:rPr>
                <a:t>n</a:t>
              </a:r>
              <a:r>
                <a:rPr lang="en-US" dirty="0">
                  <a:solidFill>
                    <a:srgbClr val="0000FF"/>
                  </a:solidFill>
                  <a:latin typeface="+mj-lt"/>
                </a:rPr>
                <a:t> beam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5FC985C6-EC3E-7C82-2005-076958421B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1297" y="1999943"/>
              <a:ext cx="2055117" cy="1325065"/>
            </a:xfrm>
            <a:prstGeom prst="straightConnector1">
              <a:avLst/>
            </a:prstGeom>
            <a:ln w="57150">
              <a:solidFill>
                <a:srgbClr val="FF006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7284F68-8E35-A9E8-C7E3-01ABBD00B80A}"/>
                </a:ext>
              </a:extLst>
            </p:cNvPr>
            <p:cNvSpPr txBox="1"/>
            <p:nvPr/>
          </p:nvSpPr>
          <p:spPr>
            <a:xfrm rot="19470399">
              <a:off x="2746174" y="2666527"/>
              <a:ext cx="9900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66"/>
                  </a:solidFill>
                  <a:latin typeface="+mj-lt"/>
                </a:rPr>
                <a:t>28.5m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FF1DABE3-5A89-E700-C0F1-88AC158C2D75}"/>
                </a:ext>
              </a:extLst>
            </p:cNvPr>
            <p:cNvSpPr txBox="1"/>
            <p:nvPr/>
          </p:nvSpPr>
          <p:spPr>
            <a:xfrm>
              <a:off x="-40799" y="2706966"/>
              <a:ext cx="1486988" cy="417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SAND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EBC77C7-737E-544B-BB87-CCBAB05D8A1B}"/>
              </a:ext>
            </a:extLst>
          </p:cNvPr>
          <p:cNvGrpSpPr/>
          <p:nvPr/>
        </p:nvGrpSpPr>
        <p:grpSpPr>
          <a:xfrm>
            <a:off x="3969380" y="457200"/>
            <a:ext cx="4740317" cy="3132885"/>
            <a:chOff x="3969380" y="670787"/>
            <a:chExt cx="4740317" cy="3132885"/>
          </a:xfrm>
        </p:grpSpPr>
        <p:pic>
          <p:nvPicPr>
            <p:cNvPr id="38" name="Picture 37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xmlns="" id="{F3A40107-4E61-3527-4A87-DE18EB8EF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6703" y="670787"/>
              <a:ext cx="4312994" cy="303165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5066D6FF-A25D-86E9-9A0F-D7F34B02AFAF}"/>
                </a:ext>
              </a:extLst>
            </p:cNvPr>
            <p:cNvSpPr txBox="1"/>
            <p:nvPr/>
          </p:nvSpPr>
          <p:spPr>
            <a:xfrm>
              <a:off x="4968757" y="2816026"/>
              <a:ext cx="1194558" cy="417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8000"/>
                </a:lnSpc>
              </a:pPr>
              <a:r>
                <a:rPr lang="en-US" b="1" dirty="0" err="1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LAr</a:t>
              </a:r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 TPC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6EA657F6-11BE-852E-0DAB-C2EC78623AC5}"/>
                </a:ext>
              </a:extLst>
            </p:cNvPr>
            <p:cNvSpPr txBox="1"/>
            <p:nvPr/>
          </p:nvSpPr>
          <p:spPr>
            <a:xfrm>
              <a:off x="4698684" y="2548531"/>
              <a:ext cx="662361" cy="417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b="1" dirty="0" err="1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GAr</a:t>
              </a:r>
              <a:endParaRPr lang="en-US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75A43676-DD31-EF71-CF46-D6BDC3AEB4AC}"/>
                </a:ext>
              </a:extLst>
            </p:cNvPr>
            <p:cNvSpPr txBox="1"/>
            <p:nvPr/>
          </p:nvSpPr>
          <p:spPr>
            <a:xfrm>
              <a:off x="3969380" y="2274785"/>
              <a:ext cx="1486988" cy="417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SAND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2E82A4FE-CF7A-353A-C0F4-340DC66F2EF4}"/>
                </a:ext>
              </a:extLst>
            </p:cNvPr>
            <p:cNvCxnSpPr>
              <a:cxnSpLocks/>
            </p:cNvCxnSpPr>
            <p:nvPr/>
          </p:nvCxnSpPr>
          <p:spPr>
            <a:xfrm rot="499470" flipH="1" flipV="1">
              <a:off x="6553200" y="3048000"/>
              <a:ext cx="595586" cy="223407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9119B893-FDD5-B7FC-7E21-79DB1FBA3267}"/>
                </a:ext>
              </a:extLst>
            </p:cNvPr>
            <p:cNvSpPr txBox="1"/>
            <p:nvPr/>
          </p:nvSpPr>
          <p:spPr>
            <a:xfrm rot="1653834">
              <a:off x="6990133" y="3378940"/>
              <a:ext cx="104868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0000FF"/>
                  </a:solidFill>
                  <a:latin typeface="Symbol" pitchFamily="2" charset="2"/>
                </a:rPr>
                <a:t>n</a:t>
              </a:r>
              <a:r>
                <a:rPr lang="en-US" dirty="0">
                  <a:solidFill>
                    <a:srgbClr val="0000FF"/>
                  </a:solidFill>
                  <a:latin typeface="+mj-lt"/>
                </a:rPr>
                <a:t> beam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F20A16E9-82DF-7E98-F2A9-6A2DC9CA97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2200" y="1752600"/>
              <a:ext cx="2286000" cy="1406360"/>
            </a:xfrm>
            <a:prstGeom prst="straightConnector1">
              <a:avLst/>
            </a:prstGeom>
            <a:ln w="57150">
              <a:solidFill>
                <a:srgbClr val="FF006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BB5B3FB5-0ED2-4059-27F4-AB4161C42ACB}"/>
                </a:ext>
              </a:extLst>
            </p:cNvPr>
            <p:cNvSpPr txBox="1"/>
            <p:nvPr/>
          </p:nvSpPr>
          <p:spPr>
            <a:xfrm rot="19470399">
              <a:off x="7077077" y="2500479"/>
              <a:ext cx="9900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66"/>
                  </a:solidFill>
                  <a:latin typeface="+mj-lt"/>
                </a:rPr>
                <a:t>28.5m</a:t>
              </a:r>
            </a:p>
          </p:txBody>
        </p:sp>
        <p:sp>
          <p:nvSpPr>
            <p:cNvPr id="46" name="AutoShape 2">
              <a:extLst>
                <a:ext uri="{FF2B5EF4-FFF2-40B4-BE49-F238E27FC236}">
                  <a16:creationId xmlns:a16="http://schemas.microsoft.com/office/drawing/2014/main" xmlns="" id="{073E307A-CED7-DC6A-A0C7-001B44D79BA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2565DA2-439F-3E28-4ACD-7BCE8BA44423}"/>
                </a:ext>
              </a:extLst>
            </p:cNvPr>
            <p:cNvSpPr txBox="1"/>
            <p:nvPr/>
          </p:nvSpPr>
          <p:spPr>
            <a:xfrm>
              <a:off x="4454702" y="812039"/>
              <a:ext cx="1249060" cy="336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8000"/>
                </a:lnSpc>
              </a:pPr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Phase – II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1CC07ABA-C4BB-7CE2-C097-A9865F4606E1}"/>
              </a:ext>
            </a:extLst>
          </p:cNvPr>
          <p:cNvGrpSpPr/>
          <p:nvPr/>
        </p:nvGrpSpPr>
        <p:grpSpPr>
          <a:xfrm>
            <a:off x="2196641" y="1492401"/>
            <a:ext cx="4661359" cy="4413610"/>
            <a:chOff x="2261803" y="1222195"/>
            <a:chExt cx="4661359" cy="441361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D52E4FD4-DF6D-3DDF-5C0B-6CAE454E5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803" y="1222195"/>
              <a:ext cx="4661359" cy="441361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76B21CE5-18F5-39BB-E724-8341B23624BE}"/>
                </a:ext>
              </a:extLst>
            </p:cNvPr>
            <p:cNvSpPr txBox="1"/>
            <p:nvPr/>
          </p:nvSpPr>
          <p:spPr>
            <a:xfrm>
              <a:off x="5040892" y="1474338"/>
              <a:ext cx="15199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+mj-lt"/>
                </a:rPr>
                <a:t>DUNE-PRISM</a:t>
              </a:r>
            </a:p>
          </p:txBody>
        </p:sp>
      </p:grpSp>
      <p:sp>
        <p:nvSpPr>
          <p:cNvPr id="51" name="Shape 127">
            <a:extLst>
              <a:ext uri="{FF2B5EF4-FFF2-40B4-BE49-F238E27FC236}">
                <a16:creationId xmlns:a16="http://schemas.microsoft.com/office/drawing/2014/main" xmlns="" id="{1D869988-987C-3535-6793-68E0494991F3}"/>
              </a:ext>
            </a:extLst>
          </p:cNvPr>
          <p:cNvSpPr/>
          <p:nvPr/>
        </p:nvSpPr>
        <p:spPr>
          <a:xfrm flipH="1" flipV="1">
            <a:off x="5181600" y="3962400"/>
            <a:ext cx="0" cy="876223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2" name="Shape 127">
            <a:extLst>
              <a:ext uri="{FF2B5EF4-FFF2-40B4-BE49-F238E27FC236}">
                <a16:creationId xmlns:a16="http://schemas.microsoft.com/office/drawing/2014/main" xmlns="" id="{8D52EC9B-8572-5358-16AA-1770D475E655}"/>
              </a:ext>
            </a:extLst>
          </p:cNvPr>
          <p:cNvSpPr/>
          <p:nvPr/>
        </p:nvSpPr>
        <p:spPr>
          <a:xfrm flipH="1" flipV="1">
            <a:off x="3733800" y="3962400"/>
            <a:ext cx="0" cy="876223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02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51" grpId="0" animBg="1"/>
      <p:bldP spid="51" grpId="1" animBg="1"/>
      <p:bldP spid="52" grpId="0" animBg="1"/>
      <p:bldP spid="5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609600"/>
          </a:xfrm>
        </p:spPr>
        <p:txBody>
          <a:bodyPr/>
          <a:lstStyle/>
          <a:p>
            <a:pPr eaLnBrk="1" hangingPunct="1"/>
            <a:r>
              <a:rPr lang="en-US" sz="5400" b="1" dirty="0">
                <a:latin typeface="Arial Narrow" charset="0"/>
              </a:rPr>
              <a:t>DUNE and Hyper-K Facility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61197" y="5483423"/>
            <a:ext cx="3284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Hyper-K Design Report: arXiv:1805.04163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000" y="5788223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DUNE TDR V1, 3&amp;4: </a:t>
            </a:r>
            <a:r>
              <a:rPr lang="en-US" sz="1400" dirty="0" err="1">
                <a:solidFill>
                  <a:schemeClr val="accent2"/>
                </a:solidFill>
              </a:rPr>
              <a:t>IoJ</a:t>
            </a:r>
            <a:r>
              <a:rPr lang="en-US" sz="1400" dirty="0">
                <a:solidFill>
                  <a:schemeClr val="accent2"/>
                </a:solidFill>
              </a:rPr>
              <a:t> 15, N08, T08008 – 10 (2020) 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461143"/>
              </p:ext>
            </p:extLst>
          </p:nvPr>
        </p:nvGraphicFramePr>
        <p:xfrm>
          <a:off x="381000" y="1066800"/>
          <a:ext cx="8382000" cy="4301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916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40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DUNE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HK/T2HK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+mj-lt"/>
                          <a:ea typeface="Symbol" charset="2"/>
                          <a:cs typeface="Symbol" charset="2"/>
                        </a:rPr>
                        <a:t>FD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+mj-lt"/>
                          <a:ea typeface="Symbol" charset="2"/>
                          <a:cs typeface="Symbol" charset="2"/>
                        </a:rPr>
                        <a:t> Technology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&amp;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Active Mass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accent2"/>
                          </a:solidFill>
                        </a:rPr>
                        <a:t>LArTPC</a:t>
                      </a:r>
                      <a:endParaRPr lang="en-US" sz="2000" dirty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(2+1+1)</a:t>
                      </a:r>
                      <a:r>
                        <a:rPr lang="en-US" sz="2000" baseline="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x10kt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Water Cerenkov</a:t>
                      </a:r>
                    </a:p>
                    <a:p>
                      <a:pPr algn="ctr"/>
                      <a:r>
                        <a:rPr lang="en-US" sz="2000" baseline="0" dirty="0">
                          <a:solidFill>
                            <a:schemeClr val="accent2"/>
                          </a:solidFill>
                        </a:rPr>
                        <a:t>1 </a:t>
                      </a:r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x187kt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Proton Beam power (MW)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2"/>
                          </a:solidFill>
                        </a:rPr>
                        <a:t>1.2</a:t>
                      </a:r>
                      <a:r>
                        <a:rPr lang="en-US" sz="2800" baseline="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2800" baseline="0" dirty="0">
                          <a:solidFill>
                            <a:schemeClr val="accent2"/>
                          </a:solidFill>
                          <a:sym typeface="Wingdings"/>
                        </a:rPr>
                        <a:t> 2 </a:t>
                      </a:r>
                      <a:r>
                        <a:rPr lang="en-US" sz="2800" baseline="0" dirty="0">
                          <a:solidFill>
                            <a:schemeClr val="accent2"/>
                          </a:solidFill>
                          <a:sym typeface="Wingdings" pitchFamily="2" charset="2"/>
                        </a:rPr>
                        <a:t> </a:t>
                      </a:r>
                      <a:r>
                        <a:rPr lang="en-US" sz="2800" baseline="0" dirty="0">
                          <a:solidFill>
                            <a:schemeClr val="accent2"/>
                          </a:solidFill>
                          <a:sym typeface="Wingdings"/>
                        </a:rPr>
                        <a:t>2.4</a:t>
                      </a:r>
                      <a:r>
                        <a:rPr lang="en-US" sz="2800" dirty="0">
                          <a:solidFill>
                            <a:schemeClr val="accent2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2"/>
                          </a:solidFill>
                        </a:rPr>
                        <a:t>1.3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Proton</a:t>
                      </a:r>
                      <a:r>
                        <a:rPr lang="en-US" sz="1800" baseline="0" dirty="0">
                          <a:solidFill>
                            <a:srgbClr val="C00000"/>
                          </a:solidFill>
                        </a:rPr>
                        <a:t> Energy (GeV)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accent2"/>
                          </a:solidFill>
                        </a:rPr>
                        <a:t>120</a:t>
                      </a:r>
                      <a:r>
                        <a:rPr lang="en-US" sz="2800" dirty="0">
                          <a:solidFill>
                            <a:schemeClr val="accent2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2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Baseline (km)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2"/>
                          </a:solidFill>
                        </a:rPr>
                        <a:t>1300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2"/>
                          </a:solidFill>
                        </a:rPr>
                        <a:t>295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FD Depth/overburden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 (m)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2"/>
                          </a:solidFill>
                        </a:rPr>
                        <a:t>1500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2"/>
                          </a:solidFill>
                        </a:rPr>
                        <a:t>650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ND from 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n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 target (m)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2"/>
                          </a:solidFill>
                        </a:rPr>
                        <a:t>575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2"/>
                          </a:solidFill>
                        </a:rPr>
                        <a:t>280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0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52800" y="6477000"/>
            <a:ext cx="3048000" cy="457200"/>
          </a:xfrm>
        </p:spPr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  <p:pic>
        <p:nvPicPr>
          <p:cNvPr id="27" name="図 16">
            <a:extLst>
              <a:ext uri="{FF2B5EF4-FFF2-40B4-BE49-F238E27FC236}">
                <a16:creationId xmlns:a16="http://schemas.microsoft.com/office/drawing/2014/main" xmlns="" id="{83B15259-2776-B3C0-A22F-388D18F73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b="9272"/>
          <a:stretch/>
        </p:blipFill>
        <p:spPr>
          <a:xfrm rot="5400000">
            <a:off x="914525" y="-179849"/>
            <a:ext cx="2909440" cy="4586090"/>
          </a:xfrm>
          <a:prstGeom prst="rect">
            <a:avLst/>
          </a:prstGeom>
        </p:spPr>
      </p:pic>
      <p:cxnSp>
        <p:nvCxnSpPr>
          <p:cNvPr id="31" name="直線コネクタ 42">
            <a:extLst>
              <a:ext uri="{FF2B5EF4-FFF2-40B4-BE49-F238E27FC236}">
                <a16:creationId xmlns:a16="http://schemas.microsoft.com/office/drawing/2014/main" xmlns="" id="{327E38C4-72D2-7A9F-DF8B-9FE848FF05C7}"/>
              </a:ext>
            </a:extLst>
          </p:cNvPr>
          <p:cNvCxnSpPr/>
          <p:nvPr/>
        </p:nvCxnSpPr>
        <p:spPr>
          <a:xfrm>
            <a:off x="937902" y="6082135"/>
            <a:ext cx="255711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C93B114-A8EA-2529-F8F8-1E5B841D15FD}"/>
              </a:ext>
            </a:extLst>
          </p:cNvPr>
          <p:cNvGrpSpPr/>
          <p:nvPr/>
        </p:nvGrpSpPr>
        <p:grpSpPr>
          <a:xfrm>
            <a:off x="1676400" y="1253327"/>
            <a:ext cx="1011495" cy="1185073"/>
            <a:chOff x="2247995" y="3407843"/>
            <a:chExt cx="1011495" cy="1185073"/>
          </a:xfrm>
        </p:grpSpPr>
        <p:sp>
          <p:nvSpPr>
            <p:cNvPr id="32" name="テキスト ボックス 28">
              <a:extLst>
                <a:ext uri="{FF2B5EF4-FFF2-40B4-BE49-F238E27FC236}">
                  <a16:creationId xmlns:a16="http://schemas.microsoft.com/office/drawing/2014/main" xmlns="" id="{81ACF592-77B7-AA21-0FCB-897D84AA6E5C}"/>
                </a:ext>
              </a:extLst>
            </p:cNvPr>
            <p:cNvSpPr txBox="1"/>
            <p:nvPr/>
          </p:nvSpPr>
          <p:spPr>
            <a:xfrm>
              <a:off x="2247995" y="4182547"/>
              <a:ext cx="1011495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altLang="ja-JP" sz="2000" dirty="0" err="1">
                  <a:solidFill>
                    <a:srgbClr val="FF0000"/>
                  </a:solidFill>
                  <a:latin typeface="Symbol" pitchFamily="2" charset="2"/>
                </a:rPr>
                <a:t>d</a:t>
              </a:r>
              <a:r>
                <a:rPr lang="en-US" altLang="ja-JP" sz="2000" baseline="-25000" dirty="0" err="1">
                  <a:solidFill>
                    <a:srgbClr val="FF0000"/>
                  </a:solidFill>
                  <a:latin typeface="Helvetica" pitchFamily="2" charset="0"/>
                </a:rPr>
                <a:t>CP</a:t>
              </a:r>
              <a:r>
                <a:rPr lang="en-US" altLang="ja-JP" sz="2000" dirty="0">
                  <a:solidFill>
                    <a:srgbClr val="FF0000"/>
                  </a:solidFill>
                </a:rPr>
                <a:t>=+90</a:t>
              </a:r>
              <a:endParaRPr lang="ja-JP" altLang="en-US" sz="2000">
                <a:solidFill>
                  <a:srgbClr val="FF0000"/>
                </a:solidFill>
              </a:endParaRPr>
            </a:p>
          </p:txBody>
        </p:sp>
        <p:sp>
          <p:nvSpPr>
            <p:cNvPr id="34" name="下矢印 1036">
              <a:extLst>
                <a:ext uri="{FF2B5EF4-FFF2-40B4-BE49-F238E27FC236}">
                  <a16:creationId xmlns:a16="http://schemas.microsoft.com/office/drawing/2014/main" xmlns="" id="{F84639B4-7F28-5267-AE3C-2C5BC6D88EB5}"/>
                </a:ext>
              </a:extLst>
            </p:cNvPr>
            <p:cNvSpPr/>
            <p:nvPr/>
          </p:nvSpPr>
          <p:spPr>
            <a:xfrm>
              <a:off x="2528573" y="3407843"/>
              <a:ext cx="449316" cy="474027"/>
            </a:xfrm>
            <a:prstGeom prst="downArrow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74C28610-4240-AF90-8A25-D31EDF25E0FC}"/>
              </a:ext>
            </a:extLst>
          </p:cNvPr>
          <p:cNvGrpSpPr/>
          <p:nvPr/>
        </p:nvGrpSpPr>
        <p:grpSpPr>
          <a:xfrm>
            <a:off x="45032" y="3204666"/>
            <a:ext cx="4319016" cy="3337575"/>
            <a:chOff x="559205" y="3063225"/>
            <a:chExt cx="4319016" cy="3337575"/>
          </a:xfrm>
        </p:grpSpPr>
        <p:sp>
          <p:nvSpPr>
            <p:cNvPr id="28" name="正方形/長方形 1045">
              <a:extLst>
                <a:ext uri="{FF2B5EF4-FFF2-40B4-BE49-F238E27FC236}">
                  <a16:creationId xmlns:a16="http://schemas.microsoft.com/office/drawing/2014/main" xmlns="" id="{422EC9A6-D0CD-BF18-A704-E41CE316556C}"/>
                </a:ext>
              </a:extLst>
            </p:cNvPr>
            <p:cNvSpPr/>
            <p:nvPr/>
          </p:nvSpPr>
          <p:spPr>
            <a:xfrm>
              <a:off x="559205" y="3063225"/>
              <a:ext cx="1250368" cy="275288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23" name="グループ化 1049">
              <a:extLst>
                <a:ext uri="{FF2B5EF4-FFF2-40B4-BE49-F238E27FC236}">
                  <a16:creationId xmlns:a16="http://schemas.microsoft.com/office/drawing/2014/main" xmlns="" id="{5005AC75-C32C-D499-7DFF-7803D30C0374}"/>
                </a:ext>
              </a:extLst>
            </p:cNvPr>
            <p:cNvGrpSpPr/>
            <p:nvPr/>
          </p:nvGrpSpPr>
          <p:grpSpPr>
            <a:xfrm>
              <a:off x="762000" y="3491359"/>
              <a:ext cx="4116221" cy="2909441"/>
              <a:chOff x="9631039" y="5949830"/>
              <a:chExt cx="4082908" cy="3246893"/>
            </a:xfrm>
          </p:grpSpPr>
          <p:pic>
            <p:nvPicPr>
              <p:cNvPr id="24" name="図 24">
                <a:extLst>
                  <a:ext uri="{FF2B5EF4-FFF2-40B4-BE49-F238E27FC236}">
                    <a16:creationId xmlns:a16="http://schemas.microsoft.com/office/drawing/2014/main" xmlns="" id="{0142B5E9-C060-4B78-3174-911EF69B08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00" t="6993" b="11536"/>
              <a:stretch/>
            </p:blipFill>
            <p:spPr>
              <a:xfrm rot="5400000">
                <a:off x="10054029" y="5536805"/>
                <a:ext cx="3246893" cy="4072943"/>
              </a:xfrm>
              <a:prstGeom prst="rect">
                <a:avLst/>
              </a:prstGeom>
            </p:spPr>
          </p:pic>
          <p:sp>
            <p:nvSpPr>
              <p:cNvPr id="25" name="正方形/長方形 1046">
                <a:extLst>
                  <a:ext uri="{FF2B5EF4-FFF2-40B4-BE49-F238E27FC236}">
                    <a16:creationId xmlns:a16="http://schemas.microsoft.com/office/drawing/2014/main" xmlns="" id="{D3F96C3D-5F64-3F09-9F1D-73CDCA859847}"/>
                  </a:ext>
                </a:extLst>
              </p:cNvPr>
              <p:cNvSpPr/>
              <p:nvPr/>
            </p:nvSpPr>
            <p:spPr>
              <a:xfrm>
                <a:off x="9631039" y="8816442"/>
                <a:ext cx="1250368" cy="275288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4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7045D94-ABFC-67BD-C9DE-FF69BB8FD45A}"/>
              </a:ext>
            </a:extLst>
          </p:cNvPr>
          <p:cNvGrpSpPr/>
          <p:nvPr/>
        </p:nvGrpSpPr>
        <p:grpSpPr>
          <a:xfrm>
            <a:off x="969705" y="3651801"/>
            <a:ext cx="1639247" cy="556320"/>
            <a:chOff x="1426905" y="3600847"/>
            <a:chExt cx="1639247" cy="556320"/>
          </a:xfrm>
        </p:grpSpPr>
        <p:sp>
          <p:nvSpPr>
            <p:cNvPr id="33" name="テキスト ボックス 29">
              <a:extLst>
                <a:ext uri="{FF2B5EF4-FFF2-40B4-BE49-F238E27FC236}">
                  <a16:creationId xmlns:a16="http://schemas.microsoft.com/office/drawing/2014/main" xmlns="" id="{B3EC561A-2348-4CD6-72D2-52346C42FA1C}"/>
                </a:ext>
              </a:extLst>
            </p:cNvPr>
            <p:cNvSpPr txBox="1"/>
            <p:nvPr/>
          </p:nvSpPr>
          <p:spPr>
            <a:xfrm>
              <a:off x="1426905" y="3746798"/>
              <a:ext cx="1011495" cy="4103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altLang="ja-JP" sz="2000" dirty="0" err="1">
                  <a:solidFill>
                    <a:srgbClr val="FF0000"/>
                  </a:solidFill>
                  <a:latin typeface="Symbol" pitchFamily="2" charset="2"/>
                </a:rPr>
                <a:t>d</a:t>
              </a:r>
              <a:r>
                <a:rPr lang="en-US" altLang="ja-JP" sz="2000" baseline="-25000" dirty="0" err="1">
                  <a:solidFill>
                    <a:srgbClr val="FF0000"/>
                  </a:solidFill>
                  <a:latin typeface="Helvetica" pitchFamily="2" charset="0"/>
                </a:rPr>
                <a:t>CP</a:t>
              </a:r>
              <a:r>
                <a:rPr lang="en-US" altLang="ja-JP" sz="2000" dirty="0">
                  <a:solidFill>
                    <a:srgbClr val="FF0000"/>
                  </a:solidFill>
                </a:rPr>
                <a:t>=+90</a:t>
              </a:r>
              <a:endParaRPr lang="ja-JP" altLang="en-US" sz="2000">
                <a:solidFill>
                  <a:srgbClr val="FF0000"/>
                </a:solidFill>
              </a:endParaRPr>
            </a:p>
          </p:txBody>
        </p:sp>
        <p:sp>
          <p:nvSpPr>
            <p:cNvPr id="35" name="下矢印 1037">
              <a:extLst>
                <a:ext uri="{FF2B5EF4-FFF2-40B4-BE49-F238E27FC236}">
                  <a16:creationId xmlns:a16="http://schemas.microsoft.com/office/drawing/2014/main" xmlns="" id="{9079E6F7-A83D-278E-886A-0A4A94B4F381}"/>
                </a:ext>
              </a:extLst>
            </p:cNvPr>
            <p:cNvSpPr/>
            <p:nvPr/>
          </p:nvSpPr>
          <p:spPr>
            <a:xfrm rot="10800000">
              <a:off x="2613170" y="3600847"/>
              <a:ext cx="452982" cy="424761"/>
            </a:xfrm>
            <a:prstGeom prst="downArrow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E97CE3-EC91-6188-FBEE-0F3E44574E9B}"/>
              </a:ext>
            </a:extLst>
          </p:cNvPr>
          <p:cNvSpPr txBox="1"/>
          <p:nvPr/>
        </p:nvSpPr>
        <p:spPr>
          <a:xfrm>
            <a:off x="456819" y="734522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mode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E9610B2-A24D-7430-CDFD-CBF92D9872BA}"/>
              </a:ext>
            </a:extLst>
          </p:cNvPr>
          <p:cNvGrpSpPr/>
          <p:nvPr/>
        </p:nvGrpSpPr>
        <p:grpSpPr>
          <a:xfrm>
            <a:off x="621303" y="4313689"/>
            <a:ext cx="1055097" cy="461665"/>
            <a:chOff x="625768" y="4956619"/>
            <a:chExt cx="1055097" cy="46166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13A42B1-9551-F5CD-7926-2B36253DC3CB}"/>
                </a:ext>
              </a:extLst>
            </p:cNvPr>
            <p:cNvSpPr txBox="1"/>
            <p:nvPr/>
          </p:nvSpPr>
          <p:spPr>
            <a:xfrm>
              <a:off x="625768" y="4956619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highlight>
                    <a:srgbClr val="FFFF00"/>
                  </a:highlight>
                  <a:latin typeface="Symbol" pitchFamily="2" charset="2"/>
                </a:rPr>
                <a:t>n</a:t>
              </a:r>
              <a:r>
                <a:rPr lang="en-US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</a:t>
              </a:r>
              <a:r>
                <a:rPr lang="en-US" dirty="0">
                  <a:solidFill>
                    <a:srgbClr val="FF0000"/>
                  </a:solidFill>
                  <a:highlight>
                    <a:srgbClr val="FFFF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mode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E01C3046-4935-E84E-6B18-55344C15CE1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94692" y="4990271"/>
              <a:ext cx="0" cy="13042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39" name="Group 38938">
            <a:extLst>
              <a:ext uri="{FF2B5EF4-FFF2-40B4-BE49-F238E27FC236}">
                <a16:creationId xmlns:a16="http://schemas.microsoft.com/office/drawing/2014/main" xmlns="" id="{E071B079-4C49-C47A-40A5-CA5A17237CBF}"/>
              </a:ext>
            </a:extLst>
          </p:cNvPr>
          <p:cNvGrpSpPr/>
          <p:nvPr/>
        </p:nvGrpSpPr>
        <p:grpSpPr>
          <a:xfrm>
            <a:off x="4380918" y="660554"/>
            <a:ext cx="4625879" cy="5892646"/>
            <a:chOff x="4380918" y="609600"/>
            <a:chExt cx="4625879" cy="5892646"/>
          </a:xfrm>
        </p:grpSpPr>
        <p:pic>
          <p:nvPicPr>
            <p:cNvPr id="38935" name="Picture 38934">
              <a:extLst>
                <a:ext uri="{FF2B5EF4-FFF2-40B4-BE49-F238E27FC236}">
                  <a16:creationId xmlns:a16="http://schemas.microsoft.com/office/drawing/2014/main" xmlns="" id="{0FFAAFEC-2AC5-DF4F-01C5-B5C215B15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918" y="609600"/>
              <a:ext cx="4625879" cy="5892646"/>
            </a:xfrm>
            <a:prstGeom prst="rect">
              <a:avLst/>
            </a:prstGeom>
          </p:spPr>
        </p:pic>
        <p:sp>
          <p:nvSpPr>
            <p:cNvPr id="38936" name="TextBox 38935">
              <a:extLst>
                <a:ext uri="{FF2B5EF4-FFF2-40B4-BE49-F238E27FC236}">
                  <a16:creationId xmlns:a16="http://schemas.microsoft.com/office/drawing/2014/main" xmlns="" id="{606430F0-F386-E59C-6DBC-75C504471708}"/>
                </a:ext>
              </a:extLst>
            </p:cNvPr>
            <p:cNvSpPr txBox="1"/>
            <p:nvPr/>
          </p:nvSpPr>
          <p:spPr>
            <a:xfrm>
              <a:off x="5082386" y="984092"/>
              <a:ext cx="6238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highlight>
                    <a:srgbClr val="FFFF00"/>
                  </a:highlight>
                  <a:latin typeface="Symbol" pitchFamily="2" charset="2"/>
                  <a:cs typeface="Arial Narrow" panose="020B0604020202020204" pitchFamily="34" charset="0"/>
                </a:rPr>
                <a:t>n</a:t>
              </a:r>
              <a:r>
                <a:rPr lang="en-US" baseline="-25000" dirty="0" err="1">
                  <a:solidFill>
                    <a:srgbClr val="FF0000"/>
                  </a:solidFill>
                  <a:highlight>
                    <a:srgbClr val="FFFF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atm</a:t>
              </a:r>
              <a:endParaRPr lang="en-US" baseline="-250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38938" name="正方形/長方形 1045">
              <a:extLst>
                <a:ext uri="{FF2B5EF4-FFF2-40B4-BE49-F238E27FC236}">
                  <a16:creationId xmlns:a16="http://schemas.microsoft.com/office/drawing/2014/main" xmlns="" id="{52967D1E-B537-1ED1-C21A-AF6B500D1261}"/>
                </a:ext>
              </a:extLst>
            </p:cNvPr>
            <p:cNvSpPr/>
            <p:nvPr/>
          </p:nvSpPr>
          <p:spPr>
            <a:xfrm>
              <a:off x="5105400" y="3810000"/>
              <a:ext cx="577863" cy="413199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8940" name="グループ化 10">
            <a:extLst>
              <a:ext uri="{FF2B5EF4-FFF2-40B4-BE49-F238E27FC236}">
                <a16:creationId xmlns:a16="http://schemas.microsoft.com/office/drawing/2014/main" xmlns="" id="{A2D76127-3A83-A245-A8DC-B3E449A4BBA4}"/>
              </a:ext>
            </a:extLst>
          </p:cNvPr>
          <p:cNvGrpSpPr/>
          <p:nvPr/>
        </p:nvGrpSpPr>
        <p:grpSpPr>
          <a:xfrm>
            <a:off x="6153655" y="965357"/>
            <a:ext cx="2794364" cy="1158798"/>
            <a:chOff x="4551074" y="3392785"/>
            <a:chExt cx="2809845" cy="836963"/>
          </a:xfrm>
        </p:grpSpPr>
        <p:sp>
          <p:nvSpPr>
            <p:cNvPr id="38941" name="テキスト ボックス 8">
              <a:extLst>
                <a:ext uri="{FF2B5EF4-FFF2-40B4-BE49-F238E27FC236}">
                  <a16:creationId xmlns:a16="http://schemas.microsoft.com/office/drawing/2014/main" xmlns="" id="{135133D8-B2AF-0523-A9FB-EB8EC468C5A0}"/>
                </a:ext>
              </a:extLst>
            </p:cNvPr>
            <p:cNvSpPr txBox="1"/>
            <p:nvPr/>
          </p:nvSpPr>
          <p:spPr>
            <a:xfrm>
              <a:off x="4551074" y="3493859"/>
              <a:ext cx="1690867" cy="429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altLang="ja-JP" sz="1600" dirty="0">
                  <a:solidFill>
                    <a:srgbClr val="FF0000"/>
                  </a:solidFill>
                </a:rPr>
                <a:t>NO</a:t>
              </a:r>
            </a:p>
            <a:p>
              <a:r>
                <a:rPr lang="en-US" altLang="ja-JP" sz="1600" dirty="0">
                  <a:solidFill>
                    <a:srgbClr val="FF0000"/>
                  </a:solidFill>
                </a:rPr>
                <a:t>2</a:t>
              </a:r>
              <a:r>
                <a:rPr lang="en-US" altLang="ja-JP" sz="1600" baseline="30000" dirty="0">
                  <a:solidFill>
                    <a:srgbClr val="FF0000"/>
                  </a:solidFill>
                </a:rPr>
                <a:t>nd</a:t>
              </a:r>
              <a:r>
                <a:rPr lang="en-US" altLang="ja-JP" sz="1600" dirty="0">
                  <a:solidFill>
                    <a:srgbClr val="FF0000"/>
                  </a:solidFill>
                </a:rPr>
                <a:t> octant. </a:t>
              </a:r>
              <a:r>
                <a:rPr lang="en-US" altLang="ja-JP" sz="1600" dirty="0" err="1">
                  <a:solidFill>
                    <a:srgbClr val="FF0000"/>
                  </a:solidFill>
                  <a:latin typeface="Symbol" pitchFamily="2" charset="2"/>
                </a:rPr>
                <a:t>d</a:t>
              </a:r>
              <a:r>
                <a:rPr lang="en-US" altLang="ja-JP" sz="1600" baseline="-25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CP</a:t>
              </a:r>
              <a:r>
                <a:rPr lang="en-US" altLang="ja-JP" sz="1600" dirty="0">
                  <a:solidFill>
                    <a:srgbClr val="FF0000"/>
                  </a:solidFill>
                </a:rPr>
                <a:t>=40</a:t>
              </a:r>
              <a:r>
                <a:rPr lang="en-US" altLang="ja-JP" sz="1600" baseline="30000" dirty="0">
                  <a:solidFill>
                    <a:srgbClr val="FF0000"/>
                  </a:solidFill>
                </a:rPr>
                <a:t>o</a:t>
              </a:r>
              <a:endParaRPr lang="ja-JP" altLang="en-US" sz="1600" baseline="30000">
                <a:solidFill>
                  <a:srgbClr val="FF0000"/>
                </a:solidFill>
              </a:endParaRPr>
            </a:p>
          </p:txBody>
        </p:sp>
        <p:sp>
          <p:nvSpPr>
            <p:cNvPr id="38942" name="円/楕円 9">
              <a:extLst>
                <a:ext uri="{FF2B5EF4-FFF2-40B4-BE49-F238E27FC236}">
                  <a16:creationId xmlns:a16="http://schemas.microsoft.com/office/drawing/2014/main" xmlns="" id="{3267D7B8-A40A-00BD-9744-E66AC13E5120}"/>
                </a:ext>
              </a:extLst>
            </p:cNvPr>
            <p:cNvSpPr/>
            <p:nvPr/>
          </p:nvSpPr>
          <p:spPr>
            <a:xfrm>
              <a:off x="6400422" y="3392785"/>
              <a:ext cx="960497" cy="836963"/>
            </a:xfrm>
            <a:prstGeom prst="ellips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endParaRPr lang="ja-JP" altLang="en-US"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38943" name="グループ化 17">
            <a:extLst>
              <a:ext uri="{FF2B5EF4-FFF2-40B4-BE49-F238E27FC236}">
                <a16:creationId xmlns:a16="http://schemas.microsoft.com/office/drawing/2014/main" xmlns="" id="{161FD124-B127-97FD-E2C3-4DECD6A5F938}"/>
              </a:ext>
            </a:extLst>
          </p:cNvPr>
          <p:cNvGrpSpPr/>
          <p:nvPr/>
        </p:nvGrpSpPr>
        <p:grpSpPr>
          <a:xfrm>
            <a:off x="7170300" y="4152867"/>
            <a:ext cx="1592700" cy="774887"/>
            <a:chOff x="5634497" y="3306342"/>
            <a:chExt cx="1726423" cy="1009848"/>
          </a:xfrm>
        </p:grpSpPr>
        <p:sp>
          <p:nvSpPr>
            <p:cNvPr id="38944" name="テキスト ボックス 19">
              <a:extLst>
                <a:ext uri="{FF2B5EF4-FFF2-40B4-BE49-F238E27FC236}">
                  <a16:creationId xmlns:a16="http://schemas.microsoft.com/office/drawing/2014/main" xmlns="" id="{449F5C58-394B-9B78-08D4-1ED1BDACB6AA}"/>
                </a:ext>
              </a:extLst>
            </p:cNvPr>
            <p:cNvSpPr txBox="1"/>
            <p:nvPr/>
          </p:nvSpPr>
          <p:spPr>
            <a:xfrm>
              <a:off x="5634497" y="3323137"/>
              <a:ext cx="404859" cy="53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altLang="ja-JP" sz="2000" dirty="0">
                  <a:solidFill>
                    <a:srgbClr val="0D3CFB"/>
                  </a:solidFill>
                </a:rPr>
                <a:t>IO</a:t>
              </a:r>
              <a:endParaRPr lang="ja-JP" altLang="en-US" sz="2000">
                <a:solidFill>
                  <a:srgbClr val="0D3CFB"/>
                </a:solidFill>
              </a:endParaRPr>
            </a:p>
          </p:txBody>
        </p:sp>
        <p:sp>
          <p:nvSpPr>
            <p:cNvPr id="38945" name="円/楕円 21">
              <a:extLst>
                <a:ext uri="{FF2B5EF4-FFF2-40B4-BE49-F238E27FC236}">
                  <a16:creationId xmlns:a16="http://schemas.microsoft.com/office/drawing/2014/main" xmlns="" id="{0284F845-0FB9-6887-19D3-48CFB261B8CE}"/>
                </a:ext>
              </a:extLst>
            </p:cNvPr>
            <p:cNvSpPr/>
            <p:nvPr/>
          </p:nvSpPr>
          <p:spPr>
            <a:xfrm>
              <a:off x="6160683" y="3306342"/>
              <a:ext cx="1200237" cy="1009848"/>
            </a:xfrm>
            <a:prstGeom prst="ellipse">
              <a:avLst/>
            </a:prstGeom>
            <a:noFill/>
            <a:ln w="25400" cap="flat">
              <a:solidFill>
                <a:srgbClr val="0D3CFB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endParaRPr lang="ja-JP" altLang="en-US"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4400" b="1" dirty="0"/>
              <a:t>T2HK CPV &amp; MO w/ </a:t>
            </a:r>
            <a:r>
              <a:rPr lang="en-US" b="1" dirty="0">
                <a:latin typeface="Symbol" pitchFamily="2" charset="2"/>
              </a:rPr>
              <a:t>n</a:t>
            </a:r>
            <a:r>
              <a:rPr lang="en-US" b="1" baseline="-25000" dirty="0"/>
              <a:t>e</a:t>
            </a:r>
            <a:r>
              <a:rPr lang="en-US" b="1" dirty="0"/>
              <a:t> Appearance</a:t>
            </a:r>
            <a:endParaRPr lang="en-US" sz="4400" b="1" dirty="0"/>
          </a:p>
        </p:txBody>
      </p:sp>
      <p:sp>
        <p:nvSpPr>
          <p:cNvPr id="2" name="TextShape 2">
            <a:extLst>
              <a:ext uri="{FF2B5EF4-FFF2-40B4-BE49-F238E27FC236}">
                <a16:creationId xmlns:a16="http://schemas.microsoft.com/office/drawing/2014/main" xmlns="" id="{0CD5F90C-02E4-4A64-9842-1A7B34EBB2D8}"/>
              </a:ext>
            </a:extLst>
          </p:cNvPr>
          <p:cNvSpPr txBox="1"/>
          <p:nvPr/>
        </p:nvSpPr>
        <p:spPr>
          <a:xfrm>
            <a:off x="3429000" y="1913433"/>
            <a:ext cx="899384" cy="1363167"/>
          </a:xfrm>
          <a:prstGeom prst="rect">
            <a:avLst/>
          </a:prstGeom>
          <a:noFill/>
          <a:ln w="1836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3200" b="1" strike="noStrike" spc="-1" dirty="0" err="1">
                <a:latin typeface="Times New Roman"/>
              </a:rPr>
              <a:t>ν</a:t>
            </a:r>
            <a:r>
              <a:rPr lang="en-US" sz="3200" b="1" strike="noStrike" spc="-1" baseline="-33000" dirty="0" err="1">
                <a:latin typeface="Times New Roman"/>
              </a:rPr>
              <a:t>e</a:t>
            </a:r>
            <a:endParaRPr lang="en-US" sz="3200" b="0" strike="noStrike" spc="-1" dirty="0">
              <a:latin typeface="Times New Roman"/>
            </a:endParaRP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xmlns="" id="{20DCFE8D-CF10-A1E9-E814-C8808AE11D9B}"/>
              </a:ext>
            </a:extLst>
          </p:cNvPr>
          <p:cNvSpPr txBox="1"/>
          <p:nvPr/>
        </p:nvSpPr>
        <p:spPr>
          <a:xfrm>
            <a:off x="3429000" y="4885233"/>
            <a:ext cx="899384" cy="1363167"/>
          </a:xfrm>
          <a:prstGeom prst="rect">
            <a:avLst/>
          </a:prstGeom>
          <a:noFill/>
          <a:ln w="1836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3200" b="1" strike="noStrike" spc="-1" dirty="0" err="1">
                <a:latin typeface="Times New Roman"/>
              </a:rPr>
              <a:t>ν</a:t>
            </a:r>
            <a:r>
              <a:rPr lang="en-US" sz="3200" b="1" strike="noStrike" spc="-1" baseline="-33000" dirty="0" err="1">
                <a:latin typeface="Times New Roman"/>
              </a:rPr>
              <a:t>e</a:t>
            </a:r>
            <a:endParaRPr lang="en-US" sz="32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314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8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211520" y="152400"/>
            <a:ext cx="8703880" cy="609600"/>
          </a:xfrm>
        </p:spPr>
        <p:txBody>
          <a:bodyPr/>
          <a:lstStyle/>
          <a:p>
            <a:pPr eaLnBrk="1" hangingPunct="1"/>
            <a:r>
              <a:rPr lang="en-US" sz="4800" b="1" dirty="0">
                <a:latin typeface="Arial Narrow" charset="0"/>
              </a:rPr>
              <a:t>In the Past Quarter Century in HEP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240" y="1219200"/>
            <a:ext cx="826376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4800" dirty="0">
                <a:latin typeface="Arial Narrow" charset="0"/>
                <a:sym typeface="Wingdings"/>
              </a:rPr>
              <a:t>Observation of The Top Quark</a:t>
            </a:r>
          </a:p>
          <a:p>
            <a:pPr eaLnBrk="1" hangingPunct="1">
              <a:lnSpc>
                <a:spcPct val="90000"/>
              </a:lnSpc>
            </a:pPr>
            <a:endParaRPr lang="en-US" sz="480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800" dirty="0">
                <a:latin typeface="Arial Narrow" charset="0"/>
                <a:sym typeface="Wingdings"/>
              </a:rPr>
              <a:t>Higgs-like Scalar Boson Discovery</a:t>
            </a:r>
          </a:p>
          <a:p>
            <a:pPr eaLnBrk="1" hangingPunct="1">
              <a:lnSpc>
                <a:spcPct val="90000"/>
              </a:lnSpc>
            </a:pPr>
            <a:endParaRPr lang="en-US" sz="480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800" dirty="0">
                <a:latin typeface="Arial Narrow" charset="0"/>
                <a:sym typeface="Wingdings"/>
              </a:rPr>
              <a:t>Neutrino oscillation discovery</a:t>
            </a:r>
            <a:endParaRPr lang="en-US" sz="4400" dirty="0">
              <a:latin typeface="Arial Narrow" charset="0"/>
              <a:sym typeface="Wingding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381000" y="1143000"/>
            <a:ext cx="8382000" cy="255270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667000" cy="457200"/>
          </a:xfrm>
        </p:spPr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6378C2-9424-EDBC-E0A8-B9AE7A02363A}"/>
              </a:ext>
            </a:extLst>
          </p:cNvPr>
          <p:cNvSpPr txBox="1"/>
          <p:nvPr/>
        </p:nvSpPr>
        <p:spPr>
          <a:xfrm>
            <a:off x="2398326" y="5791200"/>
            <a:ext cx="647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C00CC"/>
                </a:solidFill>
                <a:latin typeface="+mj-lt"/>
              </a:rPr>
              <a:t>Yeah, I know, I am missing the two recent astrophysical discoveries… </a:t>
            </a:r>
          </a:p>
        </p:txBody>
      </p:sp>
    </p:spTree>
    <p:extLst>
      <p:ext uri="{BB962C8B-B14F-4D97-AF65-F5344CB8AC3E}">
        <p14:creationId xmlns:p14="http://schemas.microsoft.com/office/powerpoint/2010/main" val="72307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uiExpand="1" build="p"/>
      <p:bldP spid="2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EE9CDB1-23DE-4E74-37AC-76C969C3B5D0}"/>
              </a:ext>
            </a:extLst>
          </p:cNvPr>
          <p:cNvGrpSpPr/>
          <p:nvPr/>
        </p:nvGrpSpPr>
        <p:grpSpPr>
          <a:xfrm>
            <a:off x="4648200" y="682822"/>
            <a:ext cx="4367716" cy="2974777"/>
            <a:chOff x="6551280" y="1119960"/>
            <a:chExt cx="2716920" cy="2134800"/>
          </a:xfrm>
        </p:grpSpPr>
        <p:sp>
          <p:nvSpPr>
            <p:cNvPr id="37" name="TextShape 3">
              <a:extLst>
                <a:ext uri="{FF2B5EF4-FFF2-40B4-BE49-F238E27FC236}">
                  <a16:creationId xmlns:a16="http://schemas.microsoft.com/office/drawing/2014/main" xmlns="" id="{5B26D231-1685-935B-B226-5420BF726D12}"/>
                </a:ext>
              </a:extLst>
            </p:cNvPr>
            <p:cNvSpPr txBox="1"/>
            <p:nvPr/>
          </p:nvSpPr>
          <p:spPr>
            <a:xfrm>
              <a:off x="8588520" y="1806480"/>
              <a:ext cx="453960" cy="54180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3200" b="1" strike="noStrike" spc="-1">
                  <a:latin typeface="Times New Roman"/>
                </a:rPr>
                <a:t>ν</a:t>
              </a:r>
              <a:endParaRPr lang="en-US" sz="3200" b="0" strike="noStrike" spc="-1">
                <a:latin typeface="Times New Roman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999E11A-EA17-62B9-8EBC-23EF90A63F93}"/>
                </a:ext>
              </a:extLst>
            </p:cNvPr>
            <p:cNvPicPr/>
            <p:nvPr/>
          </p:nvPicPr>
          <p:blipFill>
            <a:blip r:embed="rId2"/>
            <a:srcRect t="12524" r="11833"/>
            <a:stretch/>
          </p:blipFill>
          <p:spPr>
            <a:xfrm>
              <a:off x="6551280" y="1119960"/>
              <a:ext cx="2716920" cy="2134800"/>
            </a:xfrm>
            <a:prstGeom prst="rect">
              <a:avLst/>
            </a:prstGeom>
            <a:ln w="18360">
              <a:noFill/>
            </a:ln>
          </p:spPr>
        </p:pic>
        <p:sp>
          <p:nvSpPr>
            <p:cNvPr id="41" name="TextShape 5">
              <a:extLst>
                <a:ext uri="{FF2B5EF4-FFF2-40B4-BE49-F238E27FC236}">
                  <a16:creationId xmlns:a16="http://schemas.microsoft.com/office/drawing/2014/main" xmlns="" id="{A53CD2A8-5C4F-DA97-AF7D-0E78D1A52E23}"/>
                </a:ext>
              </a:extLst>
            </p:cNvPr>
            <p:cNvSpPr txBox="1"/>
            <p:nvPr/>
          </p:nvSpPr>
          <p:spPr>
            <a:xfrm>
              <a:off x="7120079" y="1450080"/>
              <a:ext cx="1104120" cy="27180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300" b="0" strike="noStrike" spc="-1" dirty="0">
                  <a:latin typeface="Times New Roman"/>
                </a:rPr>
                <a:t>12 years</a:t>
              </a:r>
            </a:p>
          </p:txBody>
        </p:sp>
        <p:sp>
          <p:nvSpPr>
            <p:cNvPr id="43" name="TextShape 7">
              <a:extLst>
                <a:ext uri="{FF2B5EF4-FFF2-40B4-BE49-F238E27FC236}">
                  <a16:creationId xmlns:a16="http://schemas.microsoft.com/office/drawing/2014/main" xmlns="" id="{0B809BA1-50ED-2683-3B4A-B57470AE778A}"/>
                </a:ext>
              </a:extLst>
            </p:cNvPr>
            <p:cNvSpPr txBox="1"/>
            <p:nvPr/>
          </p:nvSpPr>
          <p:spPr>
            <a:xfrm>
              <a:off x="8588880" y="1806840"/>
              <a:ext cx="561600" cy="9932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3200" b="1" strike="noStrike" spc="-1">
                  <a:latin typeface="Times New Roman"/>
                </a:rPr>
                <a:t>ν</a:t>
              </a:r>
              <a:r>
                <a:rPr lang="en-US" sz="3200" b="1" strike="noStrike" spc="-1" baseline="-33000">
                  <a:latin typeface="Times New Roman"/>
                </a:rPr>
                <a:t>e</a:t>
              </a:r>
              <a:endParaRPr lang="en-US" sz="3200" b="0" strike="noStrike" spc="-1">
                <a:latin typeface="Times New Roman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585866FF-676E-D07B-CAA1-F6E409A8DC70}"/>
              </a:ext>
            </a:extLst>
          </p:cNvPr>
          <p:cNvGrpSpPr/>
          <p:nvPr/>
        </p:nvGrpSpPr>
        <p:grpSpPr>
          <a:xfrm>
            <a:off x="4648200" y="3581400"/>
            <a:ext cx="4596316" cy="2805859"/>
            <a:chOff x="6551280" y="3188160"/>
            <a:chExt cx="2821320" cy="2041560"/>
          </a:xfrm>
        </p:grpSpPr>
        <p:sp>
          <p:nvSpPr>
            <p:cNvPr id="38" name="TextShape 4">
              <a:extLst>
                <a:ext uri="{FF2B5EF4-FFF2-40B4-BE49-F238E27FC236}">
                  <a16:creationId xmlns:a16="http://schemas.microsoft.com/office/drawing/2014/main" xmlns="" id="{1DE44AEA-983B-77F1-3FAC-21890A54BD43}"/>
                </a:ext>
              </a:extLst>
            </p:cNvPr>
            <p:cNvSpPr txBox="1"/>
            <p:nvPr/>
          </p:nvSpPr>
          <p:spPr>
            <a:xfrm>
              <a:off x="8553240" y="3978000"/>
              <a:ext cx="453960" cy="54180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3200" b="1" strike="noStrike" spc="-1">
                  <a:latin typeface="Times New Roman"/>
                </a:rPr>
                <a:t>ν</a:t>
              </a:r>
              <a:endParaRPr lang="en-US" sz="3200" b="0" strike="noStrike" spc="-1">
                <a:latin typeface="Times New Roman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0730EEF5-61C4-6C1C-C69D-DC556ABAB31C}"/>
                </a:ext>
              </a:extLst>
            </p:cNvPr>
            <p:cNvPicPr/>
            <p:nvPr/>
          </p:nvPicPr>
          <p:blipFill>
            <a:blip r:embed="rId3"/>
            <a:srcRect t="13341" r="11833" b="2987"/>
            <a:stretch/>
          </p:blipFill>
          <p:spPr>
            <a:xfrm>
              <a:off x="6551280" y="3188160"/>
              <a:ext cx="2716560" cy="2041560"/>
            </a:xfrm>
            <a:prstGeom prst="rect">
              <a:avLst/>
            </a:prstGeom>
            <a:ln w="18360">
              <a:noFill/>
            </a:ln>
          </p:spPr>
        </p:pic>
        <p:sp>
          <p:nvSpPr>
            <p:cNvPr id="42" name="TextShape 6">
              <a:extLst>
                <a:ext uri="{FF2B5EF4-FFF2-40B4-BE49-F238E27FC236}">
                  <a16:creationId xmlns:a16="http://schemas.microsoft.com/office/drawing/2014/main" xmlns="" id="{A4646493-16E0-54BD-EFDC-F6FA07E7154C}"/>
                </a:ext>
              </a:extLst>
            </p:cNvPr>
            <p:cNvSpPr txBox="1"/>
            <p:nvPr/>
          </p:nvSpPr>
          <p:spPr>
            <a:xfrm>
              <a:off x="7112559" y="3538440"/>
              <a:ext cx="1104120" cy="27180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300" b="0" strike="noStrike" spc="-1" dirty="0">
                  <a:latin typeface="Times New Roman"/>
                </a:rPr>
                <a:t>12 years</a:t>
              </a:r>
            </a:p>
          </p:txBody>
        </p:sp>
        <p:sp>
          <p:nvSpPr>
            <p:cNvPr id="44" name="TextShape 8">
              <a:extLst>
                <a:ext uri="{FF2B5EF4-FFF2-40B4-BE49-F238E27FC236}">
                  <a16:creationId xmlns:a16="http://schemas.microsoft.com/office/drawing/2014/main" xmlns="" id="{C2AA98FC-D132-0F81-54D3-A68F6DDE0949}"/>
                </a:ext>
              </a:extLst>
            </p:cNvPr>
            <p:cNvSpPr txBox="1"/>
            <p:nvPr/>
          </p:nvSpPr>
          <p:spPr>
            <a:xfrm>
              <a:off x="8553600" y="3978360"/>
              <a:ext cx="819000" cy="108972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3200" b="1" strike="noStrike" spc="-1">
                  <a:latin typeface="Times New Roman"/>
                </a:rPr>
                <a:t>ν</a:t>
              </a:r>
              <a:r>
                <a:rPr lang="en-US" sz="3200" b="1" strike="noStrike" spc="-1" baseline="-33000">
                  <a:latin typeface="Times New Roman"/>
                </a:rPr>
                <a:t>e</a:t>
              </a:r>
              <a:endParaRPr lang="en-US" sz="3200" b="0" strike="noStrike" spc="-1">
                <a:latin typeface="Times New Roman"/>
              </a:endParaRPr>
            </a:p>
          </p:txBody>
        </p:sp>
      </p:grp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4400" b="1" dirty="0"/>
              <a:t>DUNE CPV &amp; MO w/ </a:t>
            </a:r>
            <a:r>
              <a:rPr lang="en-US" b="1" dirty="0">
                <a:latin typeface="Symbol" pitchFamily="2" charset="2"/>
              </a:rPr>
              <a:t>n</a:t>
            </a:r>
            <a:r>
              <a:rPr lang="en-US" b="1" baseline="-25000" dirty="0"/>
              <a:t>e</a:t>
            </a:r>
            <a:r>
              <a:rPr lang="en-US" b="1" dirty="0"/>
              <a:t> Appearance </a:t>
            </a:r>
            <a:endParaRPr lang="en-US" sz="4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851386" y="6029980"/>
            <a:ext cx="2180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Simultaneous fit could provide info on MO and </a:t>
            </a:r>
            <a:r>
              <a:rPr lang="en-US" sz="1400" dirty="0">
                <a:solidFill>
                  <a:schemeClr val="accent2"/>
                </a:solidFill>
                <a:latin typeface="Symbol" pitchFamily="2" charset="2"/>
              </a:rPr>
              <a:t>q</a:t>
            </a:r>
            <a:r>
              <a:rPr lang="en-US" sz="1400" baseline="-25000" dirty="0">
                <a:solidFill>
                  <a:schemeClr val="accent2"/>
                </a:solidFill>
              </a:rPr>
              <a:t>23</a:t>
            </a:r>
            <a:r>
              <a:rPr lang="en-US" sz="14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52800" y="6477000"/>
            <a:ext cx="30480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HK&amp; DUNE, </a:t>
            </a:r>
            <a:r>
              <a:rPr lang="en-US" dirty="0" err="1"/>
              <a:t>Jaehoon</a:t>
            </a:r>
            <a:r>
              <a:rPr lang="en-US" dirty="0"/>
              <a:t> Yu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E2582B8-5385-B15E-8E70-BBA7F2DA8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F607817-84FF-7F48-370E-340F7DC4ADC1}"/>
              </a:ext>
            </a:extLst>
          </p:cNvPr>
          <p:cNvGrpSpPr/>
          <p:nvPr/>
        </p:nvGrpSpPr>
        <p:grpSpPr>
          <a:xfrm>
            <a:off x="457199" y="682823"/>
            <a:ext cx="4350483" cy="2929894"/>
            <a:chOff x="45000" y="1119960"/>
            <a:chExt cx="2716560" cy="2134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89543AC-CF1C-8208-2694-55E9BCC2EC9F}"/>
                </a:ext>
              </a:extLst>
            </p:cNvPr>
            <p:cNvPicPr/>
            <p:nvPr/>
          </p:nvPicPr>
          <p:blipFill>
            <a:blip r:embed="rId4"/>
            <a:srcRect t="12524" r="11833"/>
            <a:stretch/>
          </p:blipFill>
          <p:spPr>
            <a:xfrm>
              <a:off x="45000" y="1119960"/>
              <a:ext cx="2716560" cy="2134800"/>
            </a:xfrm>
            <a:prstGeom prst="rect">
              <a:avLst/>
            </a:prstGeom>
            <a:ln w="18360">
              <a:noFill/>
            </a:ln>
          </p:spPr>
        </p:pic>
        <p:sp>
          <p:nvSpPr>
            <p:cNvPr id="9" name="TextShape 2">
              <a:extLst>
                <a:ext uri="{FF2B5EF4-FFF2-40B4-BE49-F238E27FC236}">
                  <a16:creationId xmlns:a16="http://schemas.microsoft.com/office/drawing/2014/main" xmlns="" id="{13AF3C08-7576-C170-BE63-284E7FA7905F}"/>
                </a:ext>
              </a:extLst>
            </p:cNvPr>
            <p:cNvSpPr txBox="1"/>
            <p:nvPr/>
          </p:nvSpPr>
          <p:spPr>
            <a:xfrm>
              <a:off x="2082240" y="1806480"/>
              <a:ext cx="561600" cy="9932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3200" b="1" strike="noStrike" spc="-1" dirty="0" err="1">
                  <a:latin typeface="Times New Roman"/>
                </a:rPr>
                <a:t>ν</a:t>
              </a:r>
              <a:r>
                <a:rPr lang="en-US" sz="3200" b="1" strike="noStrike" spc="-1" baseline="-33000" dirty="0" err="1">
                  <a:latin typeface="Times New Roman"/>
                </a:rPr>
                <a:t>e</a:t>
              </a:r>
              <a:endParaRPr lang="en-US" sz="3200" b="0" strike="noStrike" spc="-1" dirty="0">
                <a:latin typeface="Times New Roman"/>
              </a:endParaRPr>
            </a:p>
          </p:txBody>
        </p:sp>
        <p:sp>
          <p:nvSpPr>
            <p:cNvPr id="18" name="TextShape 6">
              <a:extLst>
                <a:ext uri="{FF2B5EF4-FFF2-40B4-BE49-F238E27FC236}">
                  <a16:creationId xmlns:a16="http://schemas.microsoft.com/office/drawing/2014/main" xmlns="" id="{80AC0697-74C1-3BF3-F235-64DE39AF9905}"/>
                </a:ext>
              </a:extLst>
            </p:cNvPr>
            <p:cNvSpPr txBox="1"/>
            <p:nvPr/>
          </p:nvSpPr>
          <p:spPr>
            <a:xfrm>
              <a:off x="611185" y="1450080"/>
              <a:ext cx="1104120" cy="27180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300" b="0" strike="noStrike" spc="-1" dirty="0">
                  <a:latin typeface="Times New Roman"/>
                </a:rPr>
                <a:t>12 years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6EB59A5-CBA0-116D-20E2-7AF2109B9CA1}"/>
              </a:ext>
            </a:extLst>
          </p:cNvPr>
          <p:cNvGrpSpPr/>
          <p:nvPr/>
        </p:nvGrpSpPr>
        <p:grpSpPr>
          <a:xfrm>
            <a:off x="457200" y="3612716"/>
            <a:ext cx="4517676" cy="2711883"/>
            <a:chOff x="45000" y="3213720"/>
            <a:chExt cx="2820960" cy="2037960"/>
          </a:xfrm>
        </p:grpSpPr>
        <p:sp>
          <p:nvSpPr>
            <p:cNvPr id="12" name="TextBox 11"/>
            <p:cNvSpPr txBox="1"/>
            <p:nvPr/>
          </p:nvSpPr>
          <p:spPr>
            <a:xfrm>
              <a:off x="1703506" y="4348937"/>
              <a:ext cx="931179" cy="480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Symbol" charset="2"/>
                  <a:cs typeface="Symbol" charset="2"/>
                </a:rPr>
                <a:t>n</a:t>
              </a:r>
              <a:r>
                <a:rPr lang="en-US" sz="2000" baseline="-25000" dirty="0">
                  <a:latin typeface="Symbol" charset="2"/>
                  <a:cs typeface="Symbol" charset="2"/>
                </a:rPr>
                <a:t>m</a:t>
              </a:r>
              <a:endParaRPr lang="en-US" sz="2000" dirty="0">
                <a:latin typeface="Symbol" charset="2"/>
                <a:cs typeface="Symbol" charset="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5FB8483-374F-A615-5021-4CCC8EF6C6C5}"/>
                </a:ext>
              </a:extLst>
            </p:cNvPr>
            <p:cNvPicPr/>
            <p:nvPr/>
          </p:nvPicPr>
          <p:blipFill>
            <a:blip r:embed="rId5"/>
            <a:srcRect t="13341" r="11833" b="3147"/>
            <a:stretch/>
          </p:blipFill>
          <p:spPr>
            <a:xfrm>
              <a:off x="45000" y="3213720"/>
              <a:ext cx="2716560" cy="2037960"/>
            </a:xfrm>
            <a:prstGeom prst="rect">
              <a:avLst/>
            </a:prstGeom>
            <a:ln w="18360">
              <a:noFill/>
            </a:ln>
          </p:spPr>
        </p:pic>
        <p:sp>
          <p:nvSpPr>
            <p:cNvPr id="17" name="TextShape 3">
              <a:extLst>
                <a:ext uri="{FF2B5EF4-FFF2-40B4-BE49-F238E27FC236}">
                  <a16:creationId xmlns:a16="http://schemas.microsoft.com/office/drawing/2014/main" xmlns="" id="{9240B02D-7AB0-F81E-AEC4-9CC9991E966F}"/>
                </a:ext>
              </a:extLst>
            </p:cNvPr>
            <p:cNvSpPr txBox="1"/>
            <p:nvPr/>
          </p:nvSpPr>
          <p:spPr>
            <a:xfrm>
              <a:off x="2046960" y="3978000"/>
              <a:ext cx="819000" cy="108972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3200" b="1" strike="noStrike" spc="-1">
                  <a:latin typeface="Times New Roman"/>
                </a:rPr>
                <a:t>ν</a:t>
              </a:r>
              <a:r>
                <a:rPr lang="en-US" sz="3200" b="1" strike="noStrike" spc="-1" baseline="-33000">
                  <a:latin typeface="Times New Roman"/>
                </a:rPr>
                <a:t>e</a:t>
              </a:r>
              <a:endParaRPr lang="en-US" sz="3200" b="0" strike="noStrike" spc="-1">
                <a:latin typeface="Times New Roman"/>
              </a:endParaRPr>
            </a:p>
          </p:txBody>
        </p:sp>
        <p:sp>
          <p:nvSpPr>
            <p:cNvPr id="27" name="TextShape 7">
              <a:extLst>
                <a:ext uri="{FF2B5EF4-FFF2-40B4-BE49-F238E27FC236}">
                  <a16:creationId xmlns:a16="http://schemas.microsoft.com/office/drawing/2014/main" xmlns="" id="{99CE4367-F4DD-9C1B-CBD3-4183E1BEE847}"/>
                </a:ext>
              </a:extLst>
            </p:cNvPr>
            <p:cNvSpPr txBox="1"/>
            <p:nvPr/>
          </p:nvSpPr>
          <p:spPr>
            <a:xfrm>
              <a:off x="615976" y="3538440"/>
              <a:ext cx="1104120" cy="27180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300" b="0" strike="noStrike" spc="-1" dirty="0">
                  <a:latin typeface="Times New Roman"/>
                </a:rPr>
                <a:t>12 years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635FB3D-2C10-35EA-2BE0-31B116021784}"/>
              </a:ext>
            </a:extLst>
          </p:cNvPr>
          <p:cNvSpPr txBox="1"/>
          <p:nvPr/>
        </p:nvSpPr>
        <p:spPr>
          <a:xfrm rot="16200000">
            <a:off x="-276114" y="1668316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mode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2356B361-C829-4DE3-2060-84CD9E21AB1D}"/>
              </a:ext>
            </a:extLst>
          </p:cNvPr>
          <p:cNvGrpSpPr/>
          <p:nvPr/>
        </p:nvGrpSpPr>
        <p:grpSpPr>
          <a:xfrm>
            <a:off x="71735" y="4583703"/>
            <a:ext cx="461665" cy="1055097"/>
            <a:chOff x="0" y="4659903"/>
            <a:chExt cx="461665" cy="105509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791233F-ED91-5850-3F5B-935A4D493411}"/>
                </a:ext>
              </a:extLst>
            </p:cNvPr>
            <p:cNvSpPr txBox="1"/>
            <p:nvPr/>
          </p:nvSpPr>
          <p:spPr>
            <a:xfrm rot="16200000">
              <a:off x="-296716" y="4956619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highlight>
                    <a:srgbClr val="FFFF00"/>
                  </a:highlight>
                  <a:latin typeface="Symbol" pitchFamily="2" charset="2"/>
                </a:rPr>
                <a:t>n</a:t>
              </a:r>
              <a:r>
                <a:rPr lang="en-US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</a:t>
              </a:r>
              <a:r>
                <a:rPr lang="en-US" dirty="0">
                  <a:solidFill>
                    <a:srgbClr val="FF0000"/>
                  </a:solidFill>
                  <a:highlight>
                    <a:srgbClr val="FFFF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mode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739C84D2-A21B-4C33-749C-EFE3D9A87F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051" y="5486400"/>
              <a:ext cx="0" cy="13042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AE10279-E2D1-7D65-ED31-D8A42CDA4996}"/>
              </a:ext>
            </a:extLst>
          </p:cNvPr>
          <p:cNvGrpSpPr/>
          <p:nvPr/>
        </p:nvGrpSpPr>
        <p:grpSpPr>
          <a:xfrm>
            <a:off x="2175309" y="1507094"/>
            <a:ext cx="1192634" cy="1155565"/>
            <a:chOff x="2213504" y="3407843"/>
            <a:chExt cx="1192634" cy="1155565"/>
          </a:xfrm>
        </p:grpSpPr>
        <p:sp>
          <p:nvSpPr>
            <p:cNvPr id="48" name="テキスト ボックス 28">
              <a:extLst>
                <a:ext uri="{FF2B5EF4-FFF2-40B4-BE49-F238E27FC236}">
                  <a16:creationId xmlns:a16="http://schemas.microsoft.com/office/drawing/2014/main" xmlns="" id="{E11F9C29-72F2-8925-51A9-3053CFDD5D24}"/>
                </a:ext>
              </a:extLst>
            </p:cNvPr>
            <p:cNvSpPr txBox="1"/>
            <p:nvPr/>
          </p:nvSpPr>
          <p:spPr>
            <a:xfrm>
              <a:off x="2213504" y="4091484"/>
              <a:ext cx="119263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altLang="ja-JP" dirty="0" err="1">
                  <a:solidFill>
                    <a:srgbClr val="FF0000"/>
                  </a:solidFill>
                  <a:latin typeface="Symbol" pitchFamily="2" charset="2"/>
                </a:rPr>
                <a:t>d</a:t>
              </a:r>
              <a:r>
                <a:rPr lang="en-US" altLang="ja-JP" baseline="-25000" dirty="0" err="1">
                  <a:solidFill>
                    <a:srgbClr val="FF0000"/>
                  </a:solidFill>
                  <a:latin typeface="Helvetica" pitchFamily="2" charset="0"/>
                </a:rPr>
                <a:t>CP</a:t>
              </a:r>
              <a:r>
                <a:rPr lang="en-US" altLang="ja-JP" dirty="0">
                  <a:solidFill>
                    <a:srgbClr val="FF0000"/>
                  </a:solidFill>
                </a:rPr>
                <a:t>=+90</a:t>
              </a:r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49" name="下矢印 1036">
              <a:extLst>
                <a:ext uri="{FF2B5EF4-FFF2-40B4-BE49-F238E27FC236}">
                  <a16:creationId xmlns:a16="http://schemas.microsoft.com/office/drawing/2014/main" xmlns="" id="{5FCAAF0D-6EE3-451D-8454-2852709D25AE}"/>
                </a:ext>
              </a:extLst>
            </p:cNvPr>
            <p:cNvSpPr/>
            <p:nvPr/>
          </p:nvSpPr>
          <p:spPr>
            <a:xfrm>
              <a:off x="2528573" y="3407843"/>
              <a:ext cx="449316" cy="474027"/>
            </a:xfrm>
            <a:prstGeom prst="downArrow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DA3C06C1-0777-51C2-9C61-62A510D74992}"/>
              </a:ext>
            </a:extLst>
          </p:cNvPr>
          <p:cNvGrpSpPr/>
          <p:nvPr/>
        </p:nvGrpSpPr>
        <p:grpSpPr>
          <a:xfrm>
            <a:off x="2355104" y="5105400"/>
            <a:ext cx="1192634" cy="891380"/>
            <a:chOff x="2297056" y="3600847"/>
            <a:chExt cx="1192634" cy="891380"/>
          </a:xfrm>
        </p:grpSpPr>
        <p:sp>
          <p:nvSpPr>
            <p:cNvPr id="51" name="テキスト ボックス 29">
              <a:extLst>
                <a:ext uri="{FF2B5EF4-FFF2-40B4-BE49-F238E27FC236}">
                  <a16:creationId xmlns:a16="http://schemas.microsoft.com/office/drawing/2014/main" xmlns="" id="{47B0C413-AAEA-707A-3B67-A5447C91A9BA}"/>
                </a:ext>
              </a:extLst>
            </p:cNvPr>
            <p:cNvSpPr txBox="1"/>
            <p:nvPr/>
          </p:nvSpPr>
          <p:spPr>
            <a:xfrm>
              <a:off x="2297056" y="4020303"/>
              <a:ext cx="119263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altLang="ja-JP" dirty="0" err="1">
                  <a:solidFill>
                    <a:srgbClr val="FF0000"/>
                  </a:solidFill>
                  <a:latin typeface="Symbol" pitchFamily="2" charset="2"/>
                </a:rPr>
                <a:t>d</a:t>
              </a:r>
              <a:r>
                <a:rPr lang="en-US" altLang="ja-JP" baseline="-25000" dirty="0" err="1">
                  <a:solidFill>
                    <a:srgbClr val="FF0000"/>
                  </a:solidFill>
                  <a:latin typeface="Helvetica" pitchFamily="2" charset="0"/>
                </a:rPr>
                <a:t>CP</a:t>
              </a:r>
              <a:r>
                <a:rPr lang="en-US" altLang="ja-JP" dirty="0">
                  <a:solidFill>
                    <a:srgbClr val="FF0000"/>
                  </a:solidFill>
                </a:rPr>
                <a:t>=+90</a:t>
              </a:r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52" name="下矢印 1037">
              <a:extLst>
                <a:ext uri="{FF2B5EF4-FFF2-40B4-BE49-F238E27FC236}">
                  <a16:creationId xmlns:a16="http://schemas.microsoft.com/office/drawing/2014/main" xmlns="" id="{430B7D5F-7CEE-77DC-B970-41015823FBFA}"/>
                </a:ext>
              </a:extLst>
            </p:cNvPr>
            <p:cNvSpPr/>
            <p:nvPr/>
          </p:nvSpPr>
          <p:spPr>
            <a:xfrm rot="10800000">
              <a:off x="2613170" y="3600847"/>
              <a:ext cx="452982" cy="424761"/>
            </a:xfrm>
            <a:prstGeom prst="downArrow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81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3">
            <a:extLst>
              <a:ext uri="{FF2B5EF4-FFF2-40B4-BE49-F238E27FC236}">
                <a16:creationId xmlns:a16="http://schemas.microsoft.com/office/drawing/2014/main" xmlns="" id="{008D1B48-1397-7B30-C0B4-941D3C5E1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79" y="739526"/>
            <a:ext cx="4766649" cy="45067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999BAE-0A51-C584-3E7A-53F7A0AA1D64}"/>
              </a:ext>
            </a:extLst>
          </p:cNvPr>
          <p:cNvGrpSpPr/>
          <p:nvPr/>
        </p:nvGrpSpPr>
        <p:grpSpPr>
          <a:xfrm>
            <a:off x="873690" y="1442628"/>
            <a:ext cx="3407830" cy="1064515"/>
            <a:chOff x="898339" y="1644815"/>
            <a:chExt cx="3407830" cy="1064515"/>
          </a:xfrm>
        </p:grpSpPr>
        <p:cxnSp>
          <p:nvCxnSpPr>
            <p:cNvPr id="27" name="直線矢印コネクタ 11">
              <a:extLst>
                <a:ext uri="{FF2B5EF4-FFF2-40B4-BE49-F238E27FC236}">
                  <a16:creationId xmlns:a16="http://schemas.microsoft.com/office/drawing/2014/main" xmlns="" id="{CC77C470-9DC9-FD97-2DF3-7230CA224E27}"/>
                </a:ext>
              </a:extLst>
            </p:cNvPr>
            <p:cNvCxnSpPr>
              <a:cxnSpLocks/>
            </p:cNvCxnSpPr>
            <p:nvPr/>
          </p:nvCxnSpPr>
          <p:spPr>
            <a:xfrm>
              <a:off x="4306169" y="1890764"/>
              <a:ext cx="0" cy="818566"/>
            </a:xfrm>
            <a:prstGeom prst="straightConnector1">
              <a:avLst/>
            </a:prstGeom>
            <a:ln w="31750">
              <a:solidFill>
                <a:srgbClr val="0432FF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12">
              <a:extLst>
                <a:ext uri="{FF2B5EF4-FFF2-40B4-BE49-F238E27FC236}">
                  <a16:creationId xmlns:a16="http://schemas.microsoft.com/office/drawing/2014/main" xmlns="" id="{7B43E019-C0C3-6EA1-2C45-7DDEABE5A073}"/>
                </a:ext>
              </a:extLst>
            </p:cNvPr>
            <p:cNvSpPr txBox="1"/>
            <p:nvPr/>
          </p:nvSpPr>
          <p:spPr>
            <a:xfrm>
              <a:off x="898339" y="1644815"/>
              <a:ext cx="22653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solidFill>
                    <a:srgbClr val="0432FF"/>
                  </a:solidFill>
                  <a:latin typeface="Times" pitchFamily="2" charset="0"/>
                </a:rPr>
                <a:t>Impact of syst. after 10yr</a:t>
              </a:r>
              <a:endParaRPr kumimoji="1" lang="ja-JP" altLang="en-US" sz="1600">
                <a:solidFill>
                  <a:srgbClr val="0432FF"/>
                </a:solidFill>
                <a:latin typeface="Times" pitchFamily="2" charset="0"/>
              </a:endParaRPr>
            </a:p>
          </p:txBody>
        </p:sp>
        <p:sp>
          <p:nvSpPr>
            <p:cNvPr id="29" name="フリーフォーム 13">
              <a:extLst>
                <a:ext uri="{FF2B5EF4-FFF2-40B4-BE49-F238E27FC236}">
                  <a16:creationId xmlns:a16="http://schemas.microsoft.com/office/drawing/2014/main" xmlns="" id="{02E26A2A-D33E-AE64-A0B5-10D0036C844C}"/>
                </a:ext>
              </a:extLst>
            </p:cNvPr>
            <p:cNvSpPr/>
            <p:nvPr/>
          </p:nvSpPr>
          <p:spPr>
            <a:xfrm>
              <a:off x="2889157" y="1890764"/>
              <a:ext cx="1399187" cy="361489"/>
            </a:xfrm>
            <a:custGeom>
              <a:avLst/>
              <a:gdLst>
                <a:gd name="connsiteX0" fmla="*/ 0 w 1470992"/>
                <a:gd name="connsiteY0" fmla="*/ 0 h 159053"/>
                <a:gd name="connsiteX1" fmla="*/ 649357 w 1470992"/>
                <a:gd name="connsiteY1" fmla="*/ 159027 h 159053"/>
                <a:gd name="connsiteX2" fmla="*/ 887896 w 1470992"/>
                <a:gd name="connsiteY2" fmla="*/ 13253 h 159053"/>
                <a:gd name="connsiteX3" fmla="*/ 1470992 w 1470992"/>
                <a:gd name="connsiteY3" fmla="*/ 92766 h 15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0992" h="159053">
                  <a:moveTo>
                    <a:pt x="0" y="0"/>
                  </a:moveTo>
                  <a:cubicBezTo>
                    <a:pt x="250687" y="78409"/>
                    <a:pt x="501374" y="156818"/>
                    <a:pt x="649357" y="159027"/>
                  </a:cubicBezTo>
                  <a:cubicBezTo>
                    <a:pt x="797340" y="161236"/>
                    <a:pt x="750957" y="24297"/>
                    <a:pt x="887896" y="13253"/>
                  </a:cubicBezTo>
                  <a:cubicBezTo>
                    <a:pt x="1024835" y="2210"/>
                    <a:pt x="1247913" y="47488"/>
                    <a:pt x="1470992" y="92766"/>
                  </a:cubicBezTo>
                </a:path>
              </a:pathLst>
            </a:custGeom>
            <a:noFill/>
            <a:ln w="2540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EDA726B-BD92-B19C-DDDB-0F78019DB5FA}"/>
              </a:ext>
            </a:extLst>
          </p:cNvPr>
          <p:cNvGrpSpPr/>
          <p:nvPr/>
        </p:nvGrpSpPr>
        <p:grpSpPr>
          <a:xfrm>
            <a:off x="685800" y="2819400"/>
            <a:ext cx="3595720" cy="696651"/>
            <a:chOff x="683356" y="2808549"/>
            <a:chExt cx="3595720" cy="696651"/>
          </a:xfrm>
        </p:grpSpPr>
        <p:cxnSp>
          <p:nvCxnSpPr>
            <p:cNvPr id="30" name="直線コネクタ 14">
              <a:extLst>
                <a:ext uri="{FF2B5EF4-FFF2-40B4-BE49-F238E27FC236}">
                  <a16:creationId xmlns:a16="http://schemas.microsoft.com/office/drawing/2014/main" xmlns="" id="{D1AD767B-E5F8-256A-2357-2A70C1CDEE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356" y="2960949"/>
              <a:ext cx="3595720" cy="27312"/>
            </a:xfrm>
            <a:prstGeom prst="line">
              <a:avLst/>
            </a:prstGeom>
            <a:noFill/>
            <a:ln w="38100" cap="flat">
              <a:solidFill>
                <a:srgbClr val="363FFB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1" name="テキスト ボックス 23">
              <a:extLst>
                <a:ext uri="{FF2B5EF4-FFF2-40B4-BE49-F238E27FC236}">
                  <a16:creationId xmlns:a16="http://schemas.microsoft.com/office/drawing/2014/main" xmlns="" id="{53974129-EF3A-8374-6E7A-9D89C3F11D92}"/>
                </a:ext>
              </a:extLst>
            </p:cNvPr>
            <p:cNvSpPr txBox="1"/>
            <p:nvPr/>
          </p:nvSpPr>
          <p:spPr>
            <a:xfrm>
              <a:off x="763718" y="2808549"/>
              <a:ext cx="455482" cy="696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/>
              <a:r>
                <a:rPr kumimoji="0" lang="en-US" altLang="ja-JP" b="0" i="0" u="none" strike="noStrike" cap="none" spc="0" normalizeH="0" baseline="0" dirty="0">
                  <a:ln>
                    <a:noFill/>
                  </a:ln>
                  <a:solidFill>
                    <a:srgbClr val="363FFB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Gill Sans"/>
                </a:rPr>
                <a:t>5</a:t>
              </a:r>
              <a:r>
                <a:rPr kumimoji="0" lang="en-US" altLang="ja-JP" b="0" i="0" u="none" strike="noStrike" cap="none" spc="0" normalizeH="0" baseline="0" dirty="0">
                  <a:ln>
                    <a:noFill/>
                  </a:ln>
                  <a:solidFill>
                    <a:srgbClr val="363FFB"/>
                  </a:solidFill>
                  <a:effectLst/>
                  <a:uFillTx/>
                  <a:latin typeface="Symbol" pitchFamily="2" charset="2"/>
                  <a:cs typeface="Arial" panose="020B0604020202020204" pitchFamily="34" charset="0"/>
                  <a:sym typeface="Gill Sans"/>
                </a:rPr>
                <a:t>s</a:t>
              </a:r>
              <a:endParaRPr kumimoji="0" lang="ja-JP" altLang="en-US" b="0" i="0" u="none" strike="noStrike" cap="none" spc="0" normalizeH="0" baseline="0" dirty="0">
                <a:ln>
                  <a:noFill/>
                </a:ln>
                <a:solidFill>
                  <a:srgbClr val="363FFB"/>
                </a:solidFill>
                <a:effectLst/>
                <a:uFillTx/>
                <a:latin typeface="Symbol" pitchFamily="2" charset="2"/>
                <a:cs typeface="Arial" panose="020B0604020202020204" pitchFamily="34" charset="0"/>
                <a:sym typeface="Gill San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89099" y="3719759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393" y="6019800"/>
            <a:ext cx="188400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4800" b="1" dirty="0"/>
              <a:t>CPV Discovery Potential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685" y="5701100"/>
            <a:ext cx="3284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DUNE Conceptual Design Report (CDR) arXiv:1512.06148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05" y="5403292"/>
            <a:ext cx="3284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Hyper-K Design Report arXiv:1805.04163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77000"/>
            <a:ext cx="3048000" cy="457200"/>
          </a:xfrm>
        </p:spPr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A6EF24-4437-9C0F-4968-219C1A608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2BF844-EAA2-F2CE-FC32-D50E44E6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BEBBFF-60B8-4E6F-8851-0DFE9E78C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17" y="630355"/>
            <a:ext cx="4724395" cy="49332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E5FBCB3-49D5-EDD5-0D55-3C9965E9C185}"/>
              </a:ext>
            </a:extLst>
          </p:cNvPr>
          <p:cNvGrpSpPr/>
          <p:nvPr/>
        </p:nvGrpSpPr>
        <p:grpSpPr>
          <a:xfrm>
            <a:off x="5091080" y="3418149"/>
            <a:ext cx="3595720" cy="696651"/>
            <a:chOff x="683356" y="2808549"/>
            <a:chExt cx="3595720" cy="696651"/>
          </a:xfrm>
        </p:grpSpPr>
        <p:cxnSp>
          <p:nvCxnSpPr>
            <p:cNvPr id="14" name="直線コネクタ 14">
              <a:extLst>
                <a:ext uri="{FF2B5EF4-FFF2-40B4-BE49-F238E27FC236}">
                  <a16:creationId xmlns:a16="http://schemas.microsoft.com/office/drawing/2014/main" xmlns="" id="{26A12C6B-0C75-4F1A-62C4-CD06B0517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356" y="2960949"/>
              <a:ext cx="3595720" cy="27312"/>
            </a:xfrm>
            <a:prstGeom prst="line">
              <a:avLst/>
            </a:prstGeom>
            <a:noFill/>
            <a:ln w="38100" cap="flat">
              <a:solidFill>
                <a:srgbClr val="363FFB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テキスト ボックス 23">
              <a:extLst>
                <a:ext uri="{FF2B5EF4-FFF2-40B4-BE49-F238E27FC236}">
                  <a16:creationId xmlns:a16="http://schemas.microsoft.com/office/drawing/2014/main" xmlns="" id="{C0ECF837-E2A1-6573-533E-527A9F11DC8E}"/>
                </a:ext>
              </a:extLst>
            </p:cNvPr>
            <p:cNvSpPr txBox="1"/>
            <p:nvPr/>
          </p:nvSpPr>
          <p:spPr>
            <a:xfrm>
              <a:off x="763718" y="2808549"/>
              <a:ext cx="455482" cy="696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/>
              <a:r>
                <a:rPr kumimoji="0" lang="en-US" altLang="ja-JP" b="0" i="0" u="none" strike="noStrike" cap="none" spc="0" normalizeH="0" baseline="0" dirty="0">
                  <a:ln>
                    <a:noFill/>
                  </a:ln>
                  <a:solidFill>
                    <a:srgbClr val="363FFB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Gill Sans"/>
                </a:rPr>
                <a:t>5</a:t>
              </a:r>
              <a:r>
                <a:rPr kumimoji="0" lang="en-US" altLang="ja-JP" b="0" i="0" u="none" strike="noStrike" cap="none" spc="0" normalizeH="0" baseline="0" dirty="0">
                  <a:ln>
                    <a:noFill/>
                  </a:ln>
                  <a:solidFill>
                    <a:srgbClr val="363FFB"/>
                  </a:solidFill>
                  <a:effectLst/>
                  <a:uFillTx/>
                  <a:latin typeface="Symbol" pitchFamily="2" charset="2"/>
                  <a:cs typeface="Arial" panose="020B0604020202020204" pitchFamily="34" charset="0"/>
                  <a:sym typeface="Gill Sans"/>
                </a:rPr>
                <a:t>s</a:t>
              </a:r>
              <a:endParaRPr kumimoji="0" lang="ja-JP" altLang="en-US" b="0" i="0" u="none" strike="noStrike" cap="none" spc="0" normalizeH="0" baseline="0" dirty="0">
                <a:ln>
                  <a:noFill/>
                </a:ln>
                <a:solidFill>
                  <a:srgbClr val="363FFB"/>
                </a:solidFill>
                <a:effectLst/>
                <a:uFillTx/>
                <a:latin typeface="Symbol" pitchFamily="2" charset="2"/>
                <a:cs typeface="Arial" panose="020B0604020202020204" pitchFamily="34" charset="0"/>
                <a:sym typeface="Gill San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444E2F-EDCF-1909-A715-A4F07C5E618C}"/>
              </a:ext>
            </a:extLst>
          </p:cNvPr>
          <p:cNvSpPr txBox="1"/>
          <p:nvPr/>
        </p:nvSpPr>
        <p:spPr>
          <a:xfrm>
            <a:off x="4746661" y="5638800"/>
            <a:ext cx="386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+mj-lt"/>
              </a:rPr>
              <a:t>5</a:t>
            </a:r>
            <a:r>
              <a:rPr lang="en-US" sz="2000" b="1" dirty="0">
                <a:solidFill>
                  <a:srgbClr val="FF40FF"/>
                </a:solidFill>
                <a:latin typeface="Symbol" pitchFamily="2" charset="2"/>
              </a:rPr>
              <a:t>s</a:t>
            </a:r>
            <a:r>
              <a:rPr lang="en-US" sz="2000" b="1" dirty="0">
                <a:solidFill>
                  <a:srgbClr val="FF40FF"/>
                </a:solidFill>
                <a:latin typeface="+mj-lt"/>
              </a:rPr>
              <a:t> CPV discovery possible in about a decade of the start of operation!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0" y="2102859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DUNE</a:t>
            </a:r>
          </a:p>
        </p:txBody>
      </p:sp>
    </p:spTree>
    <p:extLst>
      <p:ext uri="{BB962C8B-B14F-4D97-AF65-F5344CB8AC3E}">
        <p14:creationId xmlns:p14="http://schemas.microsoft.com/office/powerpoint/2010/main" val="402370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6" grpId="0"/>
      <p:bldP spid="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2">
            <a:extLst>
              <a:ext uri="{FF2B5EF4-FFF2-40B4-BE49-F238E27FC236}">
                <a16:creationId xmlns:a16="http://schemas.microsoft.com/office/drawing/2014/main" xmlns="" id="{BAA200C0-F080-2E5E-EF0C-711A06161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1"/>
          <a:stretch/>
        </p:blipFill>
        <p:spPr>
          <a:xfrm rot="5400000">
            <a:off x="140695" y="1033071"/>
            <a:ext cx="4850576" cy="44608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255" y="988367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77000"/>
            <a:ext cx="3048000" cy="457200"/>
          </a:xfrm>
        </p:spPr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2BF844-EAA2-F2CE-FC32-D50E44E6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pSp>
        <p:nvGrpSpPr>
          <p:cNvPr id="34" name="グループ化 27">
            <a:extLst>
              <a:ext uri="{FF2B5EF4-FFF2-40B4-BE49-F238E27FC236}">
                <a16:creationId xmlns:a16="http://schemas.microsoft.com/office/drawing/2014/main" xmlns="" id="{BE91E016-31E5-BB84-89B0-78F33BF0B649}"/>
              </a:ext>
            </a:extLst>
          </p:cNvPr>
          <p:cNvGrpSpPr/>
          <p:nvPr/>
        </p:nvGrpSpPr>
        <p:grpSpPr>
          <a:xfrm>
            <a:off x="181475" y="5388666"/>
            <a:ext cx="2432162" cy="900555"/>
            <a:chOff x="15024323" y="6853412"/>
            <a:chExt cx="1865813" cy="1214890"/>
          </a:xfrm>
        </p:grpSpPr>
        <p:pic>
          <p:nvPicPr>
            <p:cNvPr id="36" name="図 15">
              <a:extLst>
                <a:ext uri="{FF2B5EF4-FFF2-40B4-BE49-F238E27FC236}">
                  <a16:creationId xmlns:a16="http://schemas.microsoft.com/office/drawing/2014/main" xmlns="" id="{94D106DD-4778-E47C-9CA4-BEB730B16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25" t="25398" r="269" b="46044"/>
            <a:stretch/>
          </p:blipFill>
          <p:spPr>
            <a:xfrm rot="5400000">
              <a:off x="15854631" y="7032797"/>
              <a:ext cx="299360" cy="1771650"/>
            </a:xfrm>
            <a:prstGeom prst="rect">
              <a:avLst/>
            </a:prstGeom>
          </p:spPr>
        </p:pic>
        <p:pic>
          <p:nvPicPr>
            <p:cNvPr id="37" name="図 20">
              <a:extLst>
                <a:ext uri="{FF2B5EF4-FFF2-40B4-BE49-F238E27FC236}">
                  <a16:creationId xmlns:a16="http://schemas.microsoft.com/office/drawing/2014/main" xmlns="" id="{74756E0D-2B68-DF9E-355D-6DECF0347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5" t="46491" r="6918" b="37666"/>
            <a:stretch/>
          </p:blipFill>
          <p:spPr>
            <a:xfrm rot="5400000">
              <a:off x="15544470" y="6475019"/>
              <a:ext cx="226093" cy="982879"/>
            </a:xfrm>
            <a:prstGeom prst="rect">
              <a:avLst/>
            </a:prstGeom>
          </p:spPr>
        </p:pic>
        <p:pic>
          <p:nvPicPr>
            <p:cNvPr id="38" name="図 25">
              <a:extLst>
                <a:ext uri="{FF2B5EF4-FFF2-40B4-BE49-F238E27FC236}">
                  <a16:creationId xmlns:a16="http://schemas.microsoft.com/office/drawing/2014/main" xmlns="" id="{2A85C0D8-65BA-F1F2-C9A5-47CF48B24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71" t="70581" r="-494"/>
            <a:stretch/>
          </p:blipFill>
          <p:spPr>
            <a:xfrm rot="5400000">
              <a:off x="15772100" y="6544373"/>
              <a:ext cx="329616" cy="1825169"/>
            </a:xfrm>
            <a:prstGeom prst="rect">
              <a:avLst/>
            </a:prstGeom>
          </p:spPr>
        </p:pic>
        <p:pic>
          <p:nvPicPr>
            <p:cNvPr id="39" name="図 22">
              <a:extLst>
                <a:ext uri="{FF2B5EF4-FFF2-40B4-BE49-F238E27FC236}">
                  <a16:creationId xmlns:a16="http://schemas.microsoft.com/office/drawing/2014/main" xmlns="" id="{1F9C0D20-BF16-C444-203C-BF6B37612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6" t="19619" r="6086" b="53311"/>
            <a:stretch/>
          </p:blipFill>
          <p:spPr>
            <a:xfrm rot="5400000">
              <a:off x="15881676" y="6375252"/>
              <a:ext cx="261105" cy="1679395"/>
            </a:xfrm>
            <a:prstGeom prst="rect">
              <a:avLst/>
            </a:prstGeom>
          </p:spPr>
        </p:pic>
        <p:pic>
          <p:nvPicPr>
            <p:cNvPr id="40" name="図 26">
              <a:extLst>
                <a:ext uri="{FF2B5EF4-FFF2-40B4-BE49-F238E27FC236}">
                  <a16:creationId xmlns:a16="http://schemas.microsoft.com/office/drawing/2014/main" xmlns="" id="{BD679C05-722E-8DB8-BD02-7A10F431E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20" t="54414" r="271" b="29996"/>
            <a:stretch/>
          </p:blipFill>
          <p:spPr>
            <a:xfrm rot="5400000">
              <a:off x="15538835" y="7212731"/>
              <a:ext cx="253096" cy="967146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D7E7CBF-F78F-8805-D2E7-61F5A7872D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159006"/>
            <a:ext cx="4776069" cy="27431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CAD1A92-80C3-2E6E-0A51-9CA509A7AE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1932"/>
            <a:ext cx="4738931" cy="2860868"/>
          </a:xfrm>
          <a:prstGeom prst="rect">
            <a:avLst/>
          </a:prstGeom>
        </p:spPr>
      </p:pic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4800" b="1" dirty="0"/>
              <a:t>Physics Reach, </a:t>
            </a:r>
            <a:r>
              <a:rPr lang="en-US" sz="4800" b="1" dirty="0" err="1">
                <a:latin typeface="Symbol" pitchFamily="2" charset="2"/>
              </a:rPr>
              <a:t>d</a:t>
            </a:r>
            <a:r>
              <a:rPr lang="en-US" sz="4800" b="1" baseline="-25000" dirty="0" err="1"/>
              <a:t>CP</a:t>
            </a:r>
            <a:r>
              <a:rPr lang="en-US" sz="4800" b="1" dirty="0"/>
              <a:t> Determination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72F9601-FBF1-DD9C-AC39-26F9A489A3F2}"/>
              </a:ext>
            </a:extLst>
          </p:cNvPr>
          <p:cNvSpPr txBox="1"/>
          <p:nvPr/>
        </p:nvSpPr>
        <p:spPr>
          <a:xfrm>
            <a:off x="5334000" y="1460737"/>
            <a:ext cx="500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D5EF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24F5E8E-5ECD-8BDA-A47E-80DA0BAF80B9}"/>
              </a:ext>
            </a:extLst>
          </p:cNvPr>
          <p:cNvSpPr txBox="1"/>
          <p:nvPr/>
        </p:nvSpPr>
        <p:spPr>
          <a:xfrm>
            <a:off x="5334000" y="4095690"/>
            <a:ext cx="405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D5EF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IO</a:t>
            </a:r>
          </a:p>
        </p:txBody>
      </p:sp>
      <p:sp>
        <p:nvSpPr>
          <p:cNvPr id="47" name="Date Placeholder 46">
            <a:extLst>
              <a:ext uri="{FF2B5EF4-FFF2-40B4-BE49-F238E27FC236}">
                <a16:creationId xmlns:a16="http://schemas.microsoft.com/office/drawing/2014/main" xmlns="" id="{70FDB8F5-6CB2-259E-2379-76B2048CA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E5A25C-2E41-6FA3-61B1-EAA2E26D50D3}"/>
              </a:ext>
            </a:extLst>
          </p:cNvPr>
          <p:cNvSpPr txBox="1"/>
          <p:nvPr/>
        </p:nvSpPr>
        <p:spPr>
          <a:xfrm>
            <a:off x="3810000" y="5943600"/>
            <a:ext cx="4038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40FF"/>
                </a:solidFill>
                <a:latin typeface="Symbol" pitchFamily="2" charset="2"/>
              </a:rPr>
              <a:t>Dd</a:t>
            </a:r>
            <a:r>
              <a:rPr lang="en-US" sz="2000" b="1" baseline="-25000" dirty="0" err="1">
                <a:solidFill>
                  <a:srgbClr val="FF40FF"/>
                </a:solidFill>
                <a:latin typeface="+mj-lt"/>
              </a:rPr>
              <a:t>CP</a:t>
            </a:r>
            <a:r>
              <a:rPr lang="en-US" sz="2000" b="1" baseline="-25000" dirty="0">
                <a:solidFill>
                  <a:srgbClr val="FF40FF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FF40FF"/>
                </a:solidFill>
                <a:latin typeface="+mj-lt"/>
              </a:rPr>
              <a:t> ~20</a:t>
            </a:r>
            <a:r>
              <a:rPr lang="en-US" sz="2000" b="1" baseline="30000" dirty="0">
                <a:solidFill>
                  <a:srgbClr val="FF40FF"/>
                </a:solidFill>
                <a:latin typeface="+mj-lt"/>
              </a:rPr>
              <a:t>o</a:t>
            </a:r>
            <a:r>
              <a:rPr lang="en-US" sz="2000" b="1" dirty="0">
                <a:solidFill>
                  <a:srgbClr val="FF40FF"/>
                </a:solidFill>
                <a:latin typeface="+mj-lt"/>
              </a:rPr>
              <a:t> @ </a:t>
            </a:r>
            <a:r>
              <a:rPr lang="en-US" sz="2000" b="1" dirty="0" err="1">
                <a:solidFill>
                  <a:srgbClr val="FF40FF"/>
                </a:solidFill>
                <a:latin typeface="Symbol" pitchFamily="2" charset="2"/>
              </a:rPr>
              <a:t>d</a:t>
            </a:r>
            <a:r>
              <a:rPr lang="en-US" sz="2000" b="1" baseline="-25000" dirty="0" err="1">
                <a:solidFill>
                  <a:srgbClr val="FF40FF"/>
                </a:solidFill>
              </a:rPr>
              <a:t>CP</a:t>
            </a:r>
            <a:r>
              <a:rPr lang="en-US" sz="2000" b="1" dirty="0">
                <a:solidFill>
                  <a:srgbClr val="FF40FF"/>
                </a:solidFill>
                <a:latin typeface="+mj-lt"/>
              </a:rPr>
              <a:t>=</a:t>
            </a:r>
            <a:r>
              <a:rPr lang="en-US" sz="2000" b="1" dirty="0">
                <a:solidFill>
                  <a:srgbClr val="FF40FF"/>
                </a:solidFill>
                <a:latin typeface="Symbol" pitchFamily="2" charset="2"/>
              </a:rPr>
              <a:t>p</a:t>
            </a:r>
            <a:r>
              <a:rPr lang="en-US" sz="2000" b="1" dirty="0">
                <a:solidFill>
                  <a:srgbClr val="FF40FF"/>
                </a:solidFill>
                <a:latin typeface="+mj-lt"/>
              </a:rPr>
              <a:t>/2 &amp; &lt;10</a:t>
            </a:r>
            <a:r>
              <a:rPr lang="en-US" sz="2000" b="1" baseline="30000" dirty="0">
                <a:solidFill>
                  <a:srgbClr val="FF40FF"/>
                </a:solidFill>
                <a:latin typeface="+mj-lt"/>
              </a:rPr>
              <a:t>o</a:t>
            </a:r>
            <a:r>
              <a:rPr lang="en-US" sz="2000" b="1" dirty="0">
                <a:solidFill>
                  <a:srgbClr val="FF40FF"/>
                </a:solidFill>
                <a:latin typeface="+mj-lt"/>
              </a:rPr>
              <a:t>@ </a:t>
            </a:r>
            <a:r>
              <a:rPr lang="en-US" sz="2000" b="1" dirty="0" err="1">
                <a:solidFill>
                  <a:srgbClr val="FF40FF"/>
                </a:solidFill>
                <a:latin typeface="Symbol" pitchFamily="2" charset="2"/>
              </a:rPr>
              <a:t>d</a:t>
            </a:r>
            <a:r>
              <a:rPr lang="en-US" sz="2000" b="1" baseline="-25000" dirty="0" err="1">
                <a:solidFill>
                  <a:srgbClr val="FF40FF"/>
                </a:solidFill>
              </a:rPr>
              <a:t>CP</a:t>
            </a:r>
            <a:r>
              <a:rPr lang="en-US" sz="2000" b="1" dirty="0">
                <a:solidFill>
                  <a:srgbClr val="FF40FF"/>
                </a:solidFill>
              </a:rPr>
              <a:t>= </a:t>
            </a:r>
            <a:r>
              <a:rPr lang="en-US" sz="2000" b="1" dirty="0">
                <a:solidFill>
                  <a:srgbClr val="FF40FF"/>
                </a:solidFill>
                <a:latin typeface="+mj-lt"/>
              </a:rPr>
              <a:t>0 in about a decade of operation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9506" y="5169374"/>
            <a:ext cx="349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accent2"/>
                </a:solidFill>
                <a:latin typeface="+mn-lt"/>
              </a:rPr>
              <a:t>Band:variation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of </a:t>
            </a:r>
            <a:r>
              <a:rPr lang="en-US" sz="1800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>
                <a:solidFill>
                  <a:schemeClr val="accent2"/>
                </a:solidFill>
                <a:latin typeface="+mn-lt"/>
              </a:rPr>
              <a:t>23</a:t>
            </a:r>
            <a:endParaRPr lang="en-US" sz="1800" dirty="0">
              <a:solidFill>
                <a:schemeClr val="accent2"/>
              </a:solidFill>
              <a:latin typeface="+mn-lt"/>
            </a:endParaRPr>
          </a:p>
          <a:p>
            <a:endParaRPr lang="en-US" sz="1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41156" y="4105484"/>
            <a:ext cx="1458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Dd</a:t>
            </a:r>
            <a:r>
              <a:rPr lang="en-US" sz="2000" baseline="-25000" dirty="0" err="1">
                <a:solidFill>
                  <a:schemeClr val="accent2"/>
                </a:solidFill>
                <a:latin typeface="+mn-lt"/>
              </a:rPr>
              <a:t>cp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&lt;10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</a:rPr>
              <a:t>o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at </a:t>
            </a:r>
            <a:r>
              <a:rPr lang="en-US" sz="2000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baseline="-25000" dirty="0" err="1">
                <a:solidFill>
                  <a:schemeClr val="accent2"/>
                </a:solidFill>
              </a:rPr>
              <a:t>cp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=0!</a:t>
            </a:r>
          </a:p>
        </p:txBody>
      </p:sp>
    </p:spTree>
    <p:extLst>
      <p:ext uri="{BB962C8B-B14F-4D97-AF65-F5344CB8AC3E}">
        <p14:creationId xmlns:p14="http://schemas.microsoft.com/office/powerpoint/2010/main" val="81978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6" grpId="0"/>
      <p:bldP spid="2" grpId="0" animBg="1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" y="774700"/>
            <a:ext cx="4458689" cy="5245100"/>
          </a:xfrm>
          <a:prstGeom prst="rect">
            <a:avLst/>
          </a:prstGeom>
        </p:spPr>
      </p:pic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4400" b="1" dirty="0"/>
              <a:t>Physics Reach, </a:t>
            </a:r>
            <a:r>
              <a:rPr lang="en-US" b="1" dirty="0"/>
              <a:t>Mass Hierarchy</a:t>
            </a:r>
            <a:endParaRPr lang="en-US" sz="44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60499" y="2362199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" y="5638800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HK Design Report arXiv:1805.04163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781117-DA91-8BE2-ECDA-B243567C1B13}"/>
              </a:ext>
            </a:extLst>
          </p:cNvPr>
          <p:cNvPicPr/>
          <p:nvPr/>
        </p:nvPicPr>
        <p:blipFill>
          <a:blip r:embed="rId3"/>
          <a:srcRect t="8817" r="7406"/>
          <a:stretch/>
        </p:blipFill>
        <p:spPr>
          <a:xfrm>
            <a:off x="4639009" y="762000"/>
            <a:ext cx="4200191" cy="5245100"/>
          </a:xfrm>
          <a:prstGeom prst="rect">
            <a:avLst/>
          </a:prstGeom>
          <a:ln w="18360">
            <a:noFill/>
          </a:ln>
        </p:spPr>
      </p:pic>
      <p:sp>
        <p:nvSpPr>
          <p:cNvPr id="14" name="TextShape 3">
            <a:extLst>
              <a:ext uri="{FF2B5EF4-FFF2-40B4-BE49-F238E27FC236}">
                <a16:creationId xmlns:a16="http://schemas.microsoft.com/office/drawing/2014/main" xmlns="" id="{86A4FA92-DB07-F8B3-42AF-C934B25D6840}"/>
              </a:ext>
            </a:extLst>
          </p:cNvPr>
          <p:cNvSpPr txBox="1"/>
          <p:nvPr/>
        </p:nvSpPr>
        <p:spPr>
          <a:xfrm>
            <a:off x="152401" y="5901154"/>
            <a:ext cx="3428999" cy="338554"/>
          </a:xfrm>
          <a:prstGeom prst="rect">
            <a:avLst/>
          </a:prstGeom>
          <a:noFill/>
          <a:ln w="1836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500" b="0" strike="noStrike" spc="-1" dirty="0">
                <a:latin typeface="Arial"/>
              </a:rPr>
              <a:t>DUNE: Eur. Phys. J. C 80, 978 (2020)</a:t>
            </a:r>
            <a:endParaRPr lang="en-US" sz="1500" b="0" strike="noStrike" spc="-1" dirty="0">
              <a:latin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096527-D982-8CBF-2B5C-63A7AD41720B}"/>
              </a:ext>
            </a:extLst>
          </p:cNvPr>
          <p:cNvSpPr txBox="1"/>
          <p:nvPr/>
        </p:nvSpPr>
        <p:spPr>
          <a:xfrm>
            <a:off x="5410200" y="6019800"/>
            <a:ext cx="35243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+mj-lt"/>
              </a:rPr>
              <a:t>5</a:t>
            </a:r>
            <a:r>
              <a:rPr lang="en-US" sz="2000" b="1" dirty="0">
                <a:solidFill>
                  <a:srgbClr val="FF40FF"/>
                </a:solidFill>
                <a:latin typeface="Symbol" pitchFamily="2" charset="2"/>
              </a:rPr>
              <a:t>s</a:t>
            </a:r>
            <a:r>
              <a:rPr lang="en-US" sz="2000" b="1" dirty="0">
                <a:solidFill>
                  <a:srgbClr val="FF40FF"/>
                </a:solidFill>
                <a:latin typeface="+mj-lt"/>
              </a:rPr>
              <a:t> MO determination possible in about half decade of operation!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3D3AB90-A346-80D1-5118-0D8365045CC6}"/>
              </a:ext>
            </a:extLst>
          </p:cNvPr>
          <p:cNvGrpSpPr/>
          <p:nvPr/>
        </p:nvGrpSpPr>
        <p:grpSpPr>
          <a:xfrm>
            <a:off x="5243480" y="3352800"/>
            <a:ext cx="3443320" cy="696651"/>
            <a:chOff x="683356" y="2808549"/>
            <a:chExt cx="3443320" cy="696651"/>
          </a:xfrm>
        </p:grpSpPr>
        <p:cxnSp>
          <p:nvCxnSpPr>
            <p:cNvPr id="6" name="直線コネクタ 14">
              <a:extLst>
                <a:ext uri="{FF2B5EF4-FFF2-40B4-BE49-F238E27FC236}">
                  <a16:creationId xmlns:a16="http://schemas.microsoft.com/office/drawing/2014/main" xmlns="" id="{30027D1D-AC7A-41D6-0E8C-609B3175CD27}"/>
                </a:ext>
              </a:extLst>
            </p:cNvPr>
            <p:cNvCxnSpPr>
              <a:cxnSpLocks/>
            </p:cNvCxnSpPr>
            <p:nvPr/>
          </p:nvCxnSpPr>
          <p:spPr>
            <a:xfrm>
              <a:off x="683356" y="2988261"/>
              <a:ext cx="3443320" cy="0"/>
            </a:xfrm>
            <a:prstGeom prst="line">
              <a:avLst/>
            </a:prstGeom>
            <a:noFill/>
            <a:ln w="38100" cap="flat">
              <a:solidFill>
                <a:srgbClr val="363FFB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" name="テキスト ボックス 23">
              <a:extLst>
                <a:ext uri="{FF2B5EF4-FFF2-40B4-BE49-F238E27FC236}">
                  <a16:creationId xmlns:a16="http://schemas.microsoft.com/office/drawing/2014/main" xmlns="" id="{429C2AA2-3977-79FD-7C20-EDDB0E87769F}"/>
                </a:ext>
              </a:extLst>
            </p:cNvPr>
            <p:cNvSpPr txBox="1"/>
            <p:nvPr/>
          </p:nvSpPr>
          <p:spPr>
            <a:xfrm>
              <a:off x="763718" y="2808549"/>
              <a:ext cx="455482" cy="696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/>
              <a:r>
                <a:rPr kumimoji="0" lang="en-US" altLang="ja-JP" b="0" i="0" u="none" strike="noStrike" cap="none" spc="0" normalizeH="0" baseline="0" dirty="0">
                  <a:ln>
                    <a:noFill/>
                  </a:ln>
                  <a:solidFill>
                    <a:srgbClr val="363FFB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Gill Sans"/>
                </a:rPr>
                <a:t>5</a:t>
              </a:r>
              <a:r>
                <a:rPr kumimoji="0" lang="en-US" altLang="ja-JP" b="0" i="0" u="none" strike="noStrike" cap="none" spc="0" normalizeH="0" baseline="0" dirty="0">
                  <a:ln>
                    <a:noFill/>
                  </a:ln>
                  <a:solidFill>
                    <a:srgbClr val="363FFB"/>
                  </a:solidFill>
                  <a:effectLst/>
                  <a:uFillTx/>
                  <a:latin typeface="Symbol" pitchFamily="2" charset="2"/>
                  <a:cs typeface="Arial" panose="020B0604020202020204" pitchFamily="34" charset="0"/>
                  <a:sym typeface="Gill Sans"/>
                </a:rPr>
                <a:t>s</a:t>
              </a:r>
              <a:endParaRPr kumimoji="0" lang="ja-JP" altLang="en-US" b="0" i="0" u="none" strike="noStrike" cap="none" spc="0" normalizeH="0" baseline="0" dirty="0">
                <a:ln>
                  <a:noFill/>
                </a:ln>
                <a:solidFill>
                  <a:srgbClr val="363FFB"/>
                </a:solidFill>
                <a:effectLst/>
                <a:uFillTx/>
                <a:latin typeface="Symbol" pitchFamily="2" charset="2"/>
                <a:cs typeface="Arial" panose="020B0604020202020204" pitchFamily="34" charset="0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3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4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4AD1E0-DBB8-DC21-2919-550C85FD62D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48202" y="906251"/>
            <a:ext cx="4267198" cy="4230526"/>
          </a:xfrm>
          <a:prstGeom prst="rect">
            <a:avLst/>
          </a:prstGeom>
          <a:ln w="18360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9067800" cy="827770"/>
          </a:xfrm>
        </p:spPr>
        <p:txBody>
          <a:bodyPr/>
          <a:lstStyle/>
          <a:p>
            <a:r>
              <a:rPr lang="en-US" sz="4800" b="1" dirty="0"/>
              <a:t>SNB Electron Neutrino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35B7-CC5F-FE4D-B7A3-A2895754F560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5334000"/>
            <a:ext cx="7693709" cy="83099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Observation of early time development yields sensitivity to neutrino mass ordering and details of SNB model.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2600" y="2319365"/>
            <a:ext cx="3197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In </a:t>
            </a:r>
            <a:r>
              <a:rPr lang="en-US" sz="1600" dirty="0" err="1">
                <a:solidFill>
                  <a:srgbClr val="FF0000"/>
                </a:solidFill>
                <a:latin typeface="+mn-lt"/>
              </a:rPr>
              <a:t>LArTPC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, SNB signal dominated by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e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38800" y="2573038"/>
            <a:ext cx="3048000" cy="398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68544" rIns="0" bIns="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b="0" dirty="0">
                <a:solidFill>
                  <a:srgbClr val="B54721"/>
                </a:solidFill>
                <a:latin typeface="Symbol" pitchFamily="5" charset="2"/>
              </a:rPr>
              <a:t>n</a:t>
            </a:r>
            <a:r>
              <a:rPr lang="en-US" b="0" baseline="-33000" dirty="0">
                <a:solidFill>
                  <a:srgbClr val="B54721"/>
                </a:solidFill>
              </a:rPr>
              <a:t>e</a:t>
            </a:r>
            <a:r>
              <a:rPr lang="en-US" b="0" dirty="0">
                <a:solidFill>
                  <a:srgbClr val="B54721"/>
                </a:solidFill>
              </a:rPr>
              <a:t> + </a:t>
            </a:r>
            <a:r>
              <a:rPr lang="en-US" b="0" baseline="33000" dirty="0">
                <a:solidFill>
                  <a:srgbClr val="B54721"/>
                </a:solidFill>
              </a:rPr>
              <a:t>40</a:t>
            </a:r>
            <a:r>
              <a:rPr lang="en-US" b="0" dirty="0">
                <a:solidFill>
                  <a:srgbClr val="B54721"/>
                </a:solidFill>
              </a:rPr>
              <a:t>Ar  </a:t>
            </a:r>
            <a:r>
              <a:rPr lang="en-US" b="0" dirty="0">
                <a:solidFill>
                  <a:srgbClr val="B54721"/>
                </a:solidFill>
                <a:latin typeface="Symbol" pitchFamily="5" charset="2"/>
                <a:ea typeface="Symbol" pitchFamily="5" charset="2"/>
                <a:cs typeface="Symbol" pitchFamily="5" charset="2"/>
              </a:rPr>
              <a:t></a:t>
            </a:r>
            <a:r>
              <a:rPr lang="en-US" b="0" dirty="0">
                <a:solidFill>
                  <a:srgbClr val="B54721"/>
                </a:solidFill>
              </a:rPr>
              <a:t>  e</a:t>
            </a:r>
            <a:r>
              <a:rPr lang="en-US" b="0" baseline="33000" dirty="0">
                <a:solidFill>
                  <a:srgbClr val="B54721"/>
                </a:solidFill>
              </a:rPr>
              <a:t>-</a:t>
            </a:r>
            <a:r>
              <a:rPr lang="en-US" b="0" dirty="0">
                <a:solidFill>
                  <a:srgbClr val="B54721"/>
                </a:solidFill>
              </a:rPr>
              <a:t> + </a:t>
            </a:r>
            <a:r>
              <a:rPr lang="en-US" b="0" baseline="33000" dirty="0">
                <a:solidFill>
                  <a:srgbClr val="B54721"/>
                </a:solidFill>
              </a:rPr>
              <a:t>40</a:t>
            </a:r>
            <a:r>
              <a:rPr lang="en-US" b="0" dirty="0">
                <a:solidFill>
                  <a:srgbClr val="B54721"/>
                </a:solidFill>
              </a:rPr>
              <a:t>K*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4051" y="2427086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45930" y="10668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DUNE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HK&amp; DUNE, </a:t>
            </a:r>
            <a:r>
              <a:rPr lang="en-US" dirty="0" err="1"/>
              <a:t>Jaehoon</a:t>
            </a:r>
            <a:r>
              <a:rPr lang="en-US" dirty="0"/>
              <a:t> Yu</a:t>
            </a:r>
          </a:p>
        </p:txBody>
      </p:sp>
      <p:sp>
        <p:nvSpPr>
          <p:cNvPr id="13" name="Oval 12"/>
          <p:cNvSpPr/>
          <p:nvPr/>
        </p:nvSpPr>
        <p:spPr bwMode="auto">
          <a:xfrm rot="16200000">
            <a:off x="3581399" y="2514599"/>
            <a:ext cx="3657599" cy="12192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model_obsevents_nuebar_2016-crop.pdf" descr="model_obsevents_nuebar_2016-crop.pdf">
            <a:extLst>
              <a:ext uri="{FF2B5EF4-FFF2-40B4-BE49-F238E27FC236}">
                <a16:creationId xmlns:a16="http://schemas.microsoft.com/office/drawing/2014/main" xmlns="" id="{20B3F785-9399-2650-25A2-9BB75C53E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4" y="911173"/>
            <a:ext cx="4483436" cy="423052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227B210-F822-001D-3D70-4FBCB496C5E4}"/>
              </a:ext>
            </a:extLst>
          </p:cNvPr>
          <p:cNvSpPr txBox="1"/>
          <p:nvPr/>
        </p:nvSpPr>
        <p:spPr>
          <a:xfrm>
            <a:off x="5943600" y="638363"/>
            <a:ext cx="3048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strike="noStrike" spc="-1" dirty="0">
                <a:latin typeface="Arial"/>
              </a:rPr>
              <a:t>Eur. Phys. J. C 81, 423 (2021)</a:t>
            </a:r>
            <a:endParaRPr lang="en-US" sz="1600" b="0" strike="noStrike" spc="-1" dirty="0">
              <a:latin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6A07D4-CE9F-8411-ECAD-FE484D907E12}"/>
              </a:ext>
            </a:extLst>
          </p:cNvPr>
          <p:cNvSpPr txBox="1"/>
          <p:nvPr/>
        </p:nvSpPr>
        <p:spPr>
          <a:xfrm>
            <a:off x="2199451" y="638364"/>
            <a:ext cx="1915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Helvetica Neue" panose="02000503000000020004" pitchFamily="2" charset="0"/>
              </a:rPr>
              <a:t>Ap. J. 916 15 (2021)</a:t>
            </a:r>
          </a:p>
        </p:txBody>
      </p:sp>
    </p:spTree>
    <p:extLst>
      <p:ext uri="{BB962C8B-B14F-4D97-AF65-F5344CB8AC3E}">
        <p14:creationId xmlns:p14="http://schemas.microsoft.com/office/powerpoint/2010/main" val="21625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5" grpId="0"/>
      <p:bldP spid="16" grpId="0"/>
      <p:bldP spid="17" grpId="0"/>
      <p:bldP spid="13" grpId="0" animBg="1"/>
      <p:bldP spid="9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11" y="533400"/>
            <a:ext cx="8469389" cy="5714999"/>
          </a:xfrm>
        </p:spPr>
        <p:txBody>
          <a:bodyPr/>
          <a:lstStyle/>
          <a:p>
            <a:r>
              <a:rPr lang="en-US" sz="2800" dirty="0">
                <a:sym typeface="Wingdings" pitchFamily="2" charset="2"/>
              </a:rPr>
              <a:t>BSM physics accessible in next gen. </a:t>
            </a:r>
            <a:r>
              <a:rPr lang="en-US" sz="2800" dirty="0">
                <a:latin typeface="Symbol" pitchFamily="2" charset="2"/>
                <a:sym typeface="Wingdings" pitchFamily="2" charset="2"/>
              </a:rPr>
              <a:t>n </a:t>
            </a:r>
            <a:r>
              <a:rPr lang="en-US" sz="2800" dirty="0">
                <a:sym typeface="Wingdings" pitchFamily="2" charset="2"/>
              </a:rPr>
              <a:t>experiments</a:t>
            </a:r>
          </a:p>
          <a:p>
            <a:r>
              <a:rPr lang="en-US" sz="2800" dirty="0">
                <a:sym typeface="Wingdings" pitchFamily="2" charset="2"/>
              </a:rPr>
              <a:t>Direct Observation Signatures</a:t>
            </a:r>
          </a:p>
          <a:p>
            <a:pPr lvl="1"/>
            <a:r>
              <a:rPr lang="en-US" sz="2400" dirty="0">
                <a:sym typeface="Wingdings" pitchFamily="2" charset="2"/>
              </a:rPr>
              <a:t>Requires high beam flux</a:t>
            </a:r>
          </a:p>
          <a:p>
            <a:pPr lvl="1"/>
            <a:r>
              <a:rPr lang="en-US" sz="2400" dirty="0">
                <a:sym typeface="Wingdings" pitchFamily="2" charset="2"/>
              </a:rPr>
              <a:t>Sufficiently large mass for scattering signatures</a:t>
            </a:r>
          </a:p>
          <a:p>
            <a:pPr lvl="1"/>
            <a:r>
              <a:rPr lang="en-US" sz="2400" dirty="0">
                <a:sym typeface="Wingdings" pitchFamily="2" charset="2"/>
              </a:rPr>
              <a:t>Sufficiently large volume for decay signatures</a:t>
            </a:r>
            <a:endParaRPr lang="en-US" sz="2400" dirty="0">
              <a:solidFill>
                <a:srgbClr val="7030A0"/>
              </a:solidFill>
              <a:sym typeface="Wingdings" pitchFamily="2" charset="2"/>
            </a:endParaRPr>
          </a:p>
          <a:p>
            <a:r>
              <a:rPr lang="en-US" sz="2800" dirty="0">
                <a:sym typeface="Wingdings" pitchFamily="2" charset="2"/>
              </a:rPr>
              <a:t>Inferred Observation Signatures from both beam and cosmogenic sources</a:t>
            </a:r>
          </a:p>
          <a:p>
            <a:pPr lvl="1"/>
            <a:r>
              <a:rPr lang="en-US" sz="2400" dirty="0">
                <a:sym typeface="Wingdings" pitchFamily="2" charset="2"/>
              </a:rPr>
              <a:t>Leverage oscillatory behaviors</a:t>
            </a:r>
          </a:p>
          <a:p>
            <a:pPr lvl="1"/>
            <a:r>
              <a:rPr lang="en-US" sz="2400" dirty="0">
                <a:sym typeface="Wingdings" pitchFamily="2" charset="2"/>
              </a:rPr>
              <a:t>Large target mass, large volume FD for interactions</a:t>
            </a:r>
          </a:p>
          <a:p>
            <a:r>
              <a:rPr lang="en-US" sz="2800" dirty="0">
                <a:sym typeface="Wingdings" pitchFamily="2" charset="2"/>
              </a:rPr>
              <a:t>What do we need to know?</a:t>
            </a:r>
          </a:p>
          <a:p>
            <a:pPr lvl="1"/>
            <a:r>
              <a:rPr lang="en-US" sz="2400" dirty="0">
                <a:sym typeface="Wingdings" pitchFamily="2" charset="2"/>
              </a:rPr>
              <a:t>Signal flux and realistic behaviors in the detector</a:t>
            </a:r>
          </a:p>
          <a:p>
            <a:pPr lvl="1"/>
            <a:r>
              <a:rPr lang="en-US" sz="2400" dirty="0">
                <a:sym typeface="Wingdings" pitchFamily="2" charset="2"/>
              </a:rPr>
              <a:t>Neutrino flux and their interactions in the detector as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HK&amp; DUNE, Jaehoon Yu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38991" y="25978"/>
            <a:ext cx="8371609" cy="58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kern="0" dirty="0" err="1"/>
              <a:t>BSM@</a:t>
            </a:r>
            <a:r>
              <a:rPr lang="en-US" sz="4000" b="1" kern="0" dirty="0" err="1">
                <a:latin typeface="Symbol" pitchFamily="2" charset="2"/>
              </a:rPr>
              <a:t>n</a:t>
            </a:r>
            <a:r>
              <a:rPr lang="en-US" sz="4000" b="1" kern="0" dirty="0"/>
              <a:t> Signature Categories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2C5E4A47-C51B-CE49-A0BD-E6A0A4378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905086-60D4-4B4A-9486-09AA2CA0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49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12E20CFA-E04D-94D7-16A5-9BE02E21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425" y="2502553"/>
            <a:ext cx="4724400" cy="3936348"/>
          </a:xfrm>
          <a:prstGeom prst="rect">
            <a:avLst/>
          </a:prstGeom>
        </p:spPr>
      </p:pic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4000" b="1" dirty="0"/>
              <a:t>BSM Physics at a </a:t>
            </a:r>
            <a:r>
              <a:rPr lang="en-US" sz="4000" b="1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4000" b="1" dirty="0"/>
              <a:t> Experiment?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33401"/>
            <a:ext cx="9067800" cy="3657600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High beam power, large detector mass + highly capable detectors make BSM physics possible [See DUNE TDR publication, EPJC 81, 322(2021)]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Direct Observation Signature, </a:t>
            </a:r>
            <a:r>
              <a:rPr lang="en-US" sz="2000" dirty="0" err="1"/>
              <a:t>ND+Beam</a:t>
            </a:r>
            <a:r>
              <a:rPr lang="en-US" sz="2000" dirty="0"/>
              <a:t> power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Low mass Dark Matter (LDM)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Heavy Neutral Leptons (HNL)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Axion-like Particles (ALP)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Dark Photons (A’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dirty="0" err="1">
                <a:sym typeface="Wingdings" pitchFamily="2" charset="2"/>
              </a:rPr>
              <a:t>e+e</a:t>
            </a:r>
            <a:r>
              <a:rPr lang="en-US" sz="1800" dirty="0">
                <a:sym typeface="Wingdings" pitchFamily="2" charset="2"/>
              </a:rPr>
              <a:t>-)</a:t>
            </a:r>
            <a:endParaRPr lang="en-US" sz="1800" dirty="0"/>
          </a:p>
          <a:p>
            <a:pPr lvl="2">
              <a:buFont typeface="Arial"/>
              <a:buChar char="•"/>
            </a:pPr>
            <a:r>
              <a:rPr lang="en-US" sz="1800" dirty="0"/>
              <a:t>Milli-charge Particles (</a:t>
            </a:r>
            <a:r>
              <a:rPr lang="en-US" sz="1800" dirty="0" err="1"/>
              <a:t>mCP</a:t>
            </a:r>
            <a:r>
              <a:rPr lang="en-US" sz="1800" dirty="0"/>
              <a:t>) 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Neutrino Trident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Oval 2"/>
          <p:cNvSpPr/>
          <p:nvPr/>
        </p:nvSpPr>
        <p:spPr bwMode="auto">
          <a:xfrm rot="19863208">
            <a:off x="6448592" y="4033555"/>
            <a:ext cx="848323" cy="924288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2E4471-FC49-F2FD-2968-F765CE299AE6}"/>
              </a:ext>
            </a:extLst>
          </p:cNvPr>
          <p:cNvSpPr txBox="1"/>
          <p:nvPr/>
        </p:nvSpPr>
        <p:spPr>
          <a:xfrm>
            <a:off x="5386552" y="2667000"/>
            <a:ext cx="3224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1200" kern="0" dirty="0" err="1">
                <a:sym typeface="Wingdings" pitchFamily="2" charset="2"/>
              </a:rPr>
              <a:t>Brdar</a:t>
            </a:r>
            <a:r>
              <a:rPr lang="en-US" sz="1200" kern="0" dirty="0">
                <a:sym typeface="Wingdings" pitchFamily="2" charset="2"/>
              </a:rPr>
              <a:t>, Yu, </a:t>
            </a:r>
            <a:r>
              <a:rPr lang="en-US" sz="1200" i="1" kern="0" dirty="0">
                <a:sym typeface="Wingdings" pitchFamily="2" charset="2"/>
              </a:rPr>
              <a:t>et al</a:t>
            </a:r>
            <a:r>
              <a:rPr lang="en-US" sz="1200" kern="0" dirty="0">
                <a:sym typeface="Wingdings" pitchFamily="2" charset="2"/>
              </a:rPr>
              <a:t>., </a:t>
            </a:r>
            <a:r>
              <a:rPr lang="en-US" sz="1200" kern="0" dirty="0">
                <a:sym typeface="Wingdings" pitchFamily="2" charset="2"/>
                <a:hlinkClick r:id="rId4"/>
              </a:rPr>
              <a:t>PRL126, 201801</a:t>
            </a:r>
            <a:r>
              <a:rPr lang="en-US" sz="1200" kern="0" dirty="0">
                <a:sym typeface="Wingdings" pitchFamily="2" charset="2"/>
              </a:rPr>
              <a:t> (2021)</a:t>
            </a:r>
            <a:endParaRPr lang="en-US" sz="1050" kern="0" dirty="0">
              <a:sym typeface="Wingdings" pitchFamily="2" charset="2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-52026" y="3625541"/>
            <a:ext cx="4552077" cy="241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lvl="1">
              <a:buFont typeface="Arial"/>
              <a:buChar char="•"/>
            </a:pPr>
            <a:r>
              <a:rPr lang="en-US" sz="2000" kern="0" dirty="0"/>
              <a:t>Inferred observation, </a:t>
            </a:r>
            <a:r>
              <a:rPr lang="en-US" sz="2000" kern="0" dirty="0" err="1"/>
              <a:t>FD+beam</a:t>
            </a:r>
            <a:r>
              <a:rPr lang="en-US" sz="2000" kern="0" dirty="0"/>
              <a:t> power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Sterile neutrino searches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Non-standard Interactions, Non-Unitarity, CPT violation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Large Extra Dimensions (LED)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Boosted Dark Matter (BDM) / Inelastic Boosted Dark Matter (</a:t>
            </a:r>
            <a:r>
              <a:rPr lang="en-US" sz="1800" dirty="0" err="1"/>
              <a:t>iBDM</a:t>
            </a:r>
            <a:r>
              <a:rPr lang="en-US" sz="1800" dirty="0"/>
              <a:t>)</a:t>
            </a:r>
          </a:p>
          <a:p>
            <a:pPr lvl="1">
              <a:buFont typeface="Arial"/>
              <a:buChar char="•"/>
            </a:pPr>
            <a:r>
              <a:rPr lang="en-US" sz="2200" dirty="0"/>
              <a:t>Significant development in last dec.</a:t>
            </a:r>
          </a:p>
        </p:txBody>
      </p:sp>
      <p:pic>
        <p:nvPicPr>
          <p:cNvPr id="7" name="Picture 6" descr="A picture containing text, opener, tool, tripod&#10;&#10;Description automatically generated">
            <a:extLst>
              <a:ext uri="{FF2B5EF4-FFF2-40B4-BE49-F238E27FC236}">
                <a16:creationId xmlns:a16="http://schemas.microsoft.com/office/drawing/2014/main" xmlns="" id="{1263748A-BA84-E4C6-08A5-EB72A93BB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975" y="1599866"/>
            <a:ext cx="1498025" cy="951797"/>
          </a:xfrm>
          <a:prstGeom prst="rect">
            <a:avLst/>
          </a:prstGeom>
        </p:spPr>
      </p:pic>
      <p:pic>
        <p:nvPicPr>
          <p:cNvPr id="9" name="Picture 8" descr="A picture containing text, opener, tool&#10;&#10;Description automatically generated">
            <a:extLst>
              <a:ext uri="{FF2B5EF4-FFF2-40B4-BE49-F238E27FC236}">
                <a16:creationId xmlns:a16="http://schemas.microsoft.com/office/drawing/2014/main" xmlns="" id="{43EADB8F-FB60-AA4E-7DD0-F33A5D65E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6394" y="1578122"/>
            <a:ext cx="1718286" cy="9517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DF6994F-8B3C-85FB-B525-EB7FE4A062C8}"/>
              </a:ext>
            </a:extLst>
          </p:cNvPr>
          <p:cNvSpPr/>
          <p:nvPr/>
        </p:nvSpPr>
        <p:spPr bwMode="auto">
          <a:xfrm>
            <a:off x="914400" y="2362200"/>
            <a:ext cx="2743200" cy="39631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41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uiExpand="1" build="p"/>
      <p:bldP spid="3" grpId="0" animBg="1"/>
      <p:bldP spid="6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609600"/>
          </a:xfrm>
        </p:spPr>
        <p:txBody>
          <a:bodyPr/>
          <a:lstStyle/>
          <a:p>
            <a:pPr eaLnBrk="1" hangingPunct="1"/>
            <a:r>
              <a:rPr lang="en-US" sz="5400" b="1" dirty="0">
                <a:latin typeface="Arial Narrow" charset="0"/>
              </a:rPr>
              <a:t>DUNE and Hyper-K Timeline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259221"/>
              </p:ext>
            </p:extLst>
          </p:nvPr>
        </p:nvGraphicFramePr>
        <p:xfrm>
          <a:off x="304800" y="762000"/>
          <a:ext cx="8534400" cy="5473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30173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DUNE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Hyper-K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017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Cavern Excavation Completion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Jan. 25, 2024 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End of 2024 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017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FD Construction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2025 </a:t>
                      </a:r>
                      <a:r>
                        <a:rPr lang="mr-IN" sz="3200" dirty="0">
                          <a:solidFill>
                            <a:schemeClr val="accent2"/>
                          </a:solidFill>
                        </a:rPr>
                        <a:t>–</a:t>
                      </a:r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 2027 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2024</a:t>
                      </a:r>
                      <a:r>
                        <a:rPr lang="en-US" sz="3200" baseline="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mr-IN" sz="3200" baseline="0" dirty="0">
                          <a:solidFill>
                            <a:schemeClr val="accent2"/>
                          </a:solidFill>
                        </a:rPr>
                        <a:t>–</a:t>
                      </a:r>
                      <a:r>
                        <a:rPr lang="en-US" sz="3200" baseline="0" dirty="0">
                          <a:solidFill>
                            <a:schemeClr val="accent2"/>
                          </a:solidFill>
                        </a:rPr>
                        <a:t> 2025 </a:t>
                      </a:r>
                      <a:endParaRPr lang="en-US" sz="3200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017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FD Fill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2027 </a:t>
                      </a:r>
                      <a:r>
                        <a:rPr lang="mr-IN" sz="3200" dirty="0">
                          <a:solidFill>
                            <a:schemeClr val="accent2"/>
                          </a:solidFill>
                        </a:rPr>
                        <a:t>–</a:t>
                      </a:r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 2028 (10+10kt V</a:t>
                      </a:r>
                      <a:r>
                        <a:rPr lang="en-US" sz="3200" baseline="-25000" dirty="0">
                          <a:solidFill>
                            <a:schemeClr val="accent2"/>
                          </a:solidFill>
                        </a:rPr>
                        <a:t>A</a:t>
                      </a:r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)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2025 </a:t>
                      </a:r>
                      <a:r>
                        <a:rPr lang="mr-IN" sz="3200" dirty="0">
                          <a:solidFill>
                            <a:schemeClr val="accent2"/>
                          </a:solidFill>
                        </a:rPr>
                        <a:t>–</a:t>
                      </a:r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 2026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(187kt V</a:t>
                      </a:r>
                      <a:r>
                        <a:rPr lang="en-US" sz="3200" baseline="-25000" dirty="0">
                          <a:solidFill>
                            <a:schemeClr val="accent2"/>
                          </a:solidFill>
                        </a:rPr>
                        <a:t>A</a:t>
                      </a:r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) 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497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Data Taking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2028 (cosmic) / 2031 (</a:t>
                      </a:r>
                      <a:r>
                        <a:rPr lang="en-US" sz="3200" dirty="0">
                          <a:solidFill>
                            <a:schemeClr val="accent2"/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n</a:t>
                      </a:r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 beam)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2027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017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Beam &amp; ND Ready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2031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2027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Conclusions!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25557"/>
            <a:ext cx="8991600" cy="57150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3000" dirty="0">
                <a:latin typeface="Arial Narrow" charset="0"/>
              </a:rPr>
              <a:t>The SM needs to reflect non-zero </a:t>
            </a:r>
            <a:r>
              <a:rPr lang="en-US" sz="3000" dirty="0" err="1">
                <a:latin typeface="Arial Narrow" charset="0"/>
              </a:rPr>
              <a:t>m</a:t>
            </a:r>
            <a:r>
              <a:rPr lang="en-US" sz="3000" baseline="-25000" dirty="0" err="1">
                <a:latin typeface="Symbol" pitchFamily="2" charset="2"/>
              </a:rPr>
              <a:t>n</a:t>
            </a:r>
            <a:endParaRPr lang="en-US" sz="3000" baseline="-25000" dirty="0">
              <a:latin typeface="Symbol" pitchFamily="2" charset="2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3000" dirty="0">
                <a:latin typeface="Arial Narrow" charset="0"/>
              </a:rPr>
              <a:t>Precise understanding of neutrino properties and discovery of CPV in lepton sector are essential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3000" dirty="0">
                <a:latin typeface="Arial Narrow" charset="0"/>
              </a:rPr>
              <a:t>Two complementary next generation LBN experiments (HK &amp; DUNE) with large </a:t>
            </a:r>
            <a:r>
              <a:rPr lang="en-US" sz="300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3000" dirty="0">
                <a:latin typeface="Arial Narrow" charset="0"/>
              </a:rPr>
              <a:t> target mass, high power beams and highly capable ND are under construction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latin typeface="Arial Narrow" charset="0"/>
              </a:rPr>
              <a:t>HK </a:t>
            </a:r>
            <a:r>
              <a:rPr lang="en-US" sz="2600" dirty="0">
                <a:latin typeface="Arial Narrow" charset="0"/>
                <a:sym typeface="Wingdings" pitchFamily="2" charset="2"/>
              </a:rPr>
              <a:t>cavern exc. end 2024 &amp; aims to start beam ops in 2027</a:t>
            </a:r>
          </a:p>
          <a:p>
            <a:pPr lvl="2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</a:rPr>
              <a:t>Efforts on KNO for T2HKK possibility still ongoing </a:t>
            </a:r>
            <a:endParaRPr lang="en-US" sz="2200" dirty="0">
              <a:latin typeface="Arial Narrow" charset="0"/>
            </a:endParaRP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latin typeface="Arial Narrow" charset="0"/>
                <a:sym typeface="Wingdings"/>
              </a:rPr>
              <a:t>DUNE FD site cavern exc. done Jan. 2024 &amp; FD construction to complete by 2028, followed by Phase I ND &amp; 1.2MW beam in 2031</a:t>
            </a:r>
            <a:endParaRPr lang="en-US" sz="2600" dirty="0">
              <a:latin typeface="Arial Narrow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3000" dirty="0">
                <a:latin typeface="Arial Narrow" charset="0"/>
              </a:rPr>
              <a:t>Expect results from HK &amp; DUNE, starting later in this decade</a:t>
            </a:r>
            <a:endParaRPr lang="en-US" sz="3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96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6320" y="990600"/>
            <a:ext cx="811136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4000" dirty="0">
                <a:latin typeface="Arial Narrow" charset="0"/>
                <a:sym typeface="Wingdings"/>
              </a:rPr>
              <a:t>Discovery of CPV in </a:t>
            </a:r>
            <a:r>
              <a:rPr lang="en-US" sz="4000" dirty="0"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r>
              <a:rPr lang="en-US" sz="4000" dirty="0">
                <a:latin typeface="Arial Narrow" charset="0"/>
                <a:sym typeface="Wingdings"/>
              </a:rPr>
              <a:t> Sector</a:t>
            </a:r>
          </a:p>
          <a:p>
            <a:pPr eaLnBrk="1" hangingPunct="1">
              <a:lnSpc>
                <a:spcPct val="90000"/>
              </a:lnSpc>
            </a:pPr>
            <a:endParaRPr lang="en-US" sz="400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000" dirty="0">
                <a:ea typeface="Symbol" charset="2"/>
                <a:cs typeface="Symbol" charset="2"/>
                <a:sym typeface="Wingdings"/>
              </a:rPr>
              <a:t>A new theoretical framework!</a:t>
            </a:r>
          </a:p>
          <a:p>
            <a:pPr eaLnBrk="1" hangingPunct="1">
              <a:lnSpc>
                <a:spcPct val="90000"/>
              </a:lnSpc>
            </a:pPr>
            <a:endParaRPr lang="en-US" sz="400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000" dirty="0">
                <a:latin typeface="Arial Narrow" charset="0"/>
                <a:sym typeface="Wingdings"/>
              </a:rPr>
              <a:t>Discovery of Supersymmetric Particles</a:t>
            </a:r>
          </a:p>
          <a:p>
            <a:pPr eaLnBrk="1" hangingPunct="1">
              <a:lnSpc>
                <a:spcPct val="90000"/>
              </a:lnSpc>
            </a:pPr>
            <a:endParaRPr lang="en-US" sz="400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000" dirty="0">
                <a:latin typeface="Arial Narrow" charset="0"/>
                <a:sym typeface="Wingdings"/>
              </a:rPr>
              <a:t>Discovery of Dark Sector Particles &amp; Dark Matter</a:t>
            </a:r>
            <a:endParaRPr lang="en-US" sz="3600" dirty="0">
              <a:latin typeface="Arial Narrow" charset="0"/>
              <a:sym typeface="Wingdings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609600"/>
          </a:xfrm>
        </p:spPr>
        <p:txBody>
          <a:bodyPr/>
          <a:lstStyle/>
          <a:p>
            <a:pPr eaLnBrk="1" hangingPunct="1"/>
            <a:r>
              <a:rPr lang="en-US" sz="6000" b="1" dirty="0">
                <a:latin typeface="Arial Narrow" charset="0"/>
              </a:rPr>
              <a:t>In </a:t>
            </a:r>
            <a:r>
              <a:rPr lang="en-US" sz="6000" b="1">
                <a:latin typeface="Arial Narrow" charset="0"/>
              </a:rPr>
              <a:t>the Next Quarter Century</a:t>
            </a:r>
            <a:endParaRPr lang="en-US" sz="6000" b="1" dirty="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84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228600"/>
            <a:ext cx="8839200" cy="1143000"/>
          </a:xfrm>
        </p:spPr>
        <p:txBody>
          <a:bodyPr/>
          <a:lstStyle/>
          <a:p>
            <a:r>
              <a:rPr lang="en-US" b="1" dirty="0"/>
              <a:t>LHC Exp. Combined Higgs Coupling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A7ECE5-8318-B5DC-071C-E64CDCC48E65}"/>
              </a:ext>
            </a:extLst>
          </p:cNvPr>
          <p:cNvGrpSpPr/>
          <p:nvPr/>
        </p:nvGrpSpPr>
        <p:grpSpPr>
          <a:xfrm>
            <a:off x="304800" y="762000"/>
            <a:ext cx="4191000" cy="5486400"/>
            <a:chOff x="368300" y="762000"/>
            <a:chExt cx="4191000" cy="54864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4C0793FD-9310-51F5-ACE4-947D1A354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00" y="762000"/>
              <a:ext cx="4191000" cy="54864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E12858E-AE97-A562-3C2F-C2BF8EDC05DF}"/>
                </a:ext>
              </a:extLst>
            </p:cNvPr>
            <p:cNvSpPr txBox="1"/>
            <p:nvPr/>
          </p:nvSpPr>
          <p:spPr>
            <a:xfrm>
              <a:off x="1524000" y="773668"/>
              <a:ext cx="2425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verage"/>
                </a:rPr>
                <a:t>Nature 607 (2022) 52 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DF075A3-36A8-C127-F013-2E5B56F91E3D}"/>
                </a:ext>
              </a:extLst>
            </p:cNvPr>
            <p:cNvSpPr txBox="1"/>
            <p:nvPr/>
          </p:nvSpPr>
          <p:spPr>
            <a:xfrm>
              <a:off x="685800" y="773668"/>
              <a:ext cx="936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ATLAS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C90FD8B-B2CC-BF1A-D26B-3EE93B892D04}"/>
              </a:ext>
            </a:extLst>
          </p:cNvPr>
          <p:cNvGrpSpPr/>
          <p:nvPr/>
        </p:nvGrpSpPr>
        <p:grpSpPr>
          <a:xfrm>
            <a:off x="4711700" y="729734"/>
            <a:ext cx="4356100" cy="5442466"/>
            <a:chOff x="4711700" y="729734"/>
            <a:chExt cx="4356100" cy="54424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111CA39-285E-CE5E-D27A-6E28BF79F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1700" y="762000"/>
              <a:ext cx="4356100" cy="54102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5954FE7-D665-64B0-5EAB-7645B40F8884}"/>
                </a:ext>
              </a:extLst>
            </p:cNvPr>
            <p:cNvSpPr txBox="1"/>
            <p:nvPr/>
          </p:nvSpPr>
          <p:spPr>
            <a:xfrm>
              <a:off x="5522015" y="729734"/>
              <a:ext cx="2425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verage"/>
                </a:rPr>
                <a:t>Nature 607 (2022) </a:t>
              </a:r>
              <a:r>
                <a:rPr lang="en-US" altLang="en-US" sz="1800" dirty="0">
                  <a:solidFill>
                    <a:srgbClr val="0000FF"/>
                  </a:solidFill>
                  <a:latin typeface="Arial" panose="020B0604020202020204" pitchFamily="34" charset="0"/>
                  <a:ea typeface="Average"/>
                </a:rPr>
                <a:t>60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verage"/>
                </a:rPr>
                <a:t> 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5B72938-174A-8CEE-3E68-66660370D5F0}"/>
              </a:ext>
            </a:extLst>
          </p:cNvPr>
          <p:cNvGrpSpPr/>
          <p:nvPr/>
        </p:nvGrpSpPr>
        <p:grpSpPr>
          <a:xfrm>
            <a:off x="1524000" y="5943600"/>
            <a:ext cx="500458" cy="781110"/>
            <a:chOff x="1524000" y="5943600"/>
            <a:chExt cx="500458" cy="78111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A4FA680-F669-20A4-AD4C-8A856D10FF58}"/>
                </a:ext>
              </a:extLst>
            </p:cNvPr>
            <p:cNvSpPr txBox="1"/>
            <p:nvPr/>
          </p:nvSpPr>
          <p:spPr>
            <a:xfrm>
              <a:off x="1524000" y="6324600"/>
              <a:ext cx="500458" cy="40011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highlight>
                    <a:srgbClr val="FFFF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SM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9DCB1AC6-A7FD-AFE7-1012-97A6D1F8D506}"/>
                </a:ext>
              </a:extLst>
            </p:cNvPr>
            <p:cNvCxnSpPr>
              <a:cxnSpLocks/>
              <a:stCxn id="26" idx="0"/>
            </p:cNvCxnSpPr>
            <p:nvPr/>
          </p:nvCxnSpPr>
          <p:spPr bwMode="auto">
            <a:xfrm flipV="1">
              <a:off x="1774229" y="5943600"/>
              <a:ext cx="0" cy="38100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4A3651B-E0B4-28B1-AAEB-CC50B0EECB5E}"/>
              </a:ext>
            </a:extLst>
          </p:cNvPr>
          <p:cNvGrpSpPr/>
          <p:nvPr/>
        </p:nvGrpSpPr>
        <p:grpSpPr>
          <a:xfrm>
            <a:off x="5747942" y="5943600"/>
            <a:ext cx="500458" cy="781110"/>
            <a:chOff x="1524000" y="5943600"/>
            <a:chExt cx="500458" cy="78111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C741D0B-11DB-37CB-274A-DE090E278A15}"/>
                </a:ext>
              </a:extLst>
            </p:cNvPr>
            <p:cNvSpPr txBox="1"/>
            <p:nvPr/>
          </p:nvSpPr>
          <p:spPr>
            <a:xfrm>
              <a:off x="1524000" y="6324600"/>
              <a:ext cx="500458" cy="40011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highlight>
                    <a:srgbClr val="FFFF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SM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618D50C4-1781-E28F-7C4F-01AFFE2865BE}"/>
                </a:ext>
              </a:extLst>
            </p:cNvPr>
            <p:cNvCxnSpPr>
              <a:cxnSpLocks/>
              <a:stCxn id="34" idx="0"/>
            </p:cNvCxnSpPr>
            <p:nvPr/>
          </p:nvCxnSpPr>
          <p:spPr bwMode="auto">
            <a:xfrm flipV="1">
              <a:off x="1774229" y="5943600"/>
              <a:ext cx="0" cy="38100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7657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81000" y="4076700"/>
            <a:ext cx="7391400" cy="1409700"/>
          </a:xfrm>
          <a:prstGeom prst="rect">
            <a:avLst/>
          </a:prstGeom>
          <a:solidFill>
            <a:srgbClr val="FFFFCC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240" y="1219200"/>
            <a:ext cx="826376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4800" dirty="0">
                <a:latin typeface="Arial Narrow" charset="0"/>
                <a:sym typeface="Wingdings"/>
              </a:rPr>
              <a:t>Observation of The Top Quark</a:t>
            </a:r>
          </a:p>
          <a:p>
            <a:pPr eaLnBrk="1" hangingPunct="1">
              <a:lnSpc>
                <a:spcPct val="90000"/>
              </a:lnSpc>
            </a:pPr>
            <a:endParaRPr lang="en-US" sz="480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800" dirty="0">
                <a:latin typeface="Arial Narrow" charset="0"/>
                <a:sym typeface="Wingdings"/>
              </a:rPr>
              <a:t>Higgs-like Scalar Boson Discovery</a:t>
            </a:r>
          </a:p>
          <a:p>
            <a:pPr eaLnBrk="1" hangingPunct="1">
              <a:lnSpc>
                <a:spcPct val="90000"/>
              </a:lnSpc>
            </a:pPr>
            <a:endParaRPr lang="en-US" sz="480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800" dirty="0">
                <a:latin typeface="Arial Narrow" charset="0"/>
                <a:sym typeface="Wingdings"/>
              </a:rPr>
              <a:t>Neutrino oscillation discovery</a:t>
            </a:r>
            <a:endParaRPr lang="en-US" sz="4400" dirty="0">
              <a:latin typeface="Arial Narrow" charset="0"/>
              <a:sym typeface="Wingding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381000" y="1143000"/>
            <a:ext cx="8382000" cy="255270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743200" cy="457200"/>
          </a:xfrm>
        </p:spPr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9222F3DF-8DC0-6846-B8CD-F5BD5E43C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20" y="152400"/>
            <a:ext cx="87038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sz="4800" b="1" kern="0">
                <a:latin typeface="Arial Narrow" charset="0"/>
              </a:rPr>
              <a:t>In the Past Quarter Century in HEP</a:t>
            </a:r>
            <a:endParaRPr lang="en-US" sz="4800" b="1" kern="0" dirty="0"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262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296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509983-7344-F6FC-39A6-4F24DD92D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04"/>
            <a:ext cx="9144000" cy="735496"/>
          </a:xfrm>
        </p:spPr>
        <p:txBody>
          <a:bodyPr/>
          <a:lstStyle/>
          <a:p>
            <a:r>
              <a:rPr lang="en-US" b="1" dirty="0"/>
              <a:t>Key Elements or Next Gen. </a:t>
            </a:r>
            <a:r>
              <a:rPr lang="en-US" b="1" dirty="0">
                <a:latin typeface="Symbol" pitchFamily="2" charset="2"/>
              </a:rPr>
              <a:t>n</a:t>
            </a:r>
            <a:r>
              <a:rPr lang="en-US" b="1" dirty="0"/>
              <a:t> Exp.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D00558-861A-641C-025C-F3718745B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334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High statistics samples </a:t>
            </a:r>
            <a:r>
              <a:rPr lang="en-US" dirty="0"/>
              <a:t>w/ an </a:t>
            </a:r>
            <a:r>
              <a:rPr lang="en-US" dirty="0">
                <a:solidFill>
                  <a:srgbClr val="FF0000"/>
                </a:solidFill>
              </a:rPr>
              <a:t>excellent systematic uncertainty control</a:t>
            </a:r>
            <a:r>
              <a:rPr lang="en-US" dirty="0"/>
              <a:t> essential for precision neutrino property measurements</a:t>
            </a:r>
          </a:p>
          <a:p>
            <a:r>
              <a:rPr lang="en-US" dirty="0"/>
              <a:t>To accomplish the necessary precision measurements</a:t>
            </a:r>
          </a:p>
          <a:p>
            <a:pPr lvl="1"/>
            <a:r>
              <a:rPr lang="en-US" dirty="0"/>
              <a:t>For high statistics samples</a:t>
            </a:r>
          </a:p>
          <a:p>
            <a:pPr lvl="2"/>
            <a:r>
              <a:rPr lang="en-US" dirty="0"/>
              <a:t>High flux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 beams </a:t>
            </a:r>
            <a:r>
              <a:rPr lang="en-US" dirty="0">
                <a:sym typeface="Wingdings" pitchFamily="2" charset="2"/>
              </a:rPr>
              <a:t> High power proton beams essential to produce large number of secondary mesons for </a:t>
            </a:r>
            <a:r>
              <a:rPr lang="en-US" dirty="0">
                <a:latin typeface="Symbol" pitchFamily="2" charset="2"/>
              </a:rPr>
              <a:t>n </a:t>
            </a:r>
            <a:r>
              <a:rPr lang="en-US" dirty="0">
                <a:sym typeface="Wingdings" pitchFamily="2" charset="2"/>
              </a:rPr>
              <a:t>production</a:t>
            </a:r>
          </a:p>
          <a:p>
            <a:pPr lvl="2"/>
            <a:r>
              <a:rPr lang="en-US" dirty="0"/>
              <a:t>Large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 interaction target mass </a:t>
            </a:r>
            <a:r>
              <a:rPr lang="en-US" dirty="0">
                <a:sym typeface="Wingdings" pitchFamily="2" charset="2"/>
              </a:rPr>
              <a:t> large mass far detectors (FD)</a:t>
            </a:r>
          </a:p>
          <a:p>
            <a:pPr lvl="1"/>
            <a:r>
              <a:rPr lang="en-US" dirty="0"/>
              <a:t>For excellent systematic uncertainty control</a:t>
            </a:r>
          </a:p>
          <a:p>
            <a:pPr lvl="2"/>
            <a:r>
              <a:rPr lang="en-US" dirty="0"/>
              <a:t>Powerful near detector (ND) system w/ the same tech. as FD</a:t>
            </a:r>
          </a:p>
          <a:p>
            <a:pPr lvl="2"/>
            <a:r>
              <a:rPr lang="en-US" dirty="0"/>
              <a:t>Excellent understanding of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-N interactions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672A1D-B7E9-3846-9201-165B02063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12C479-C9B2-4D43-27CF-44FCBE9F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DF3BEA-5085-37E4-76D1-ED8CDBE80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2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609600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 Narrow" charset="0"/>
              </a:rPr>
              <a:t>Current Understanding of </a:t>
            </a:r>
            <a:r>
              <a:rPr lang="en-US" b="1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="1" dirty="0">
                <a:latin typeface="Arial Narrow" charset="0"/>
              </a:rPr>
              <a:t> Oscillation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8,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00" y="685800"/>
            <a:ext cx="4191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800" kern="0" dirty="0">
                <a:latin typeface="Symbol" charset="2"/>
                <a:ea typeface="Symbol" charset="2"/>
                <a:cs typeface="Symbol" charset="2"/>
                <a:sym typeface="Wingdings"/>
              </a:rPr>
              <a:t>q</a:t>
            </a:r>
            <a:r>
              <a:rPr lang="en-US" sz="2800" kern="0" baseline="-25000" dirty="0">
                <a:latin typeface="Arial Narrow" charset="0"/>
                <a:sym typeface="Wingdings"/>
              </a:rPr>
              <a:t>23</a:t>
            </a:r>
            <a:r>
              <a:rPr lang="en-US" sz="2800" kern="0" dirty="0">
                <a:latin typeface="Arial Narrow" charset="0"/>
                <a:sym typeface="Wingdings"/>
              </a:rPr>
              <a:t> &amp; </a:t>
            </a:r>
            <a:r>
              <a:rPr lang="en-US" sz="2800" kern="0" dirty="0"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sz="2800" kern="0" dirty="0">
                <a:latin typeface="Arial Narrow" charset="0"/>
                <a:sym typeface="Wingdings"/>
              </a:rPr>
              <a:t>M</a:t>
            </a:r>
            <a:r>
              <a:rPr lang="en-US" sz="2800" kern="0" baseline="30000" dirty="0">
                <a:latin typeface="Arial Narrow" charset="0"/>
                <a:sym typeface="Wingdings"/>
              </a:rPr>
              <a:t>2</a:t>
            </a:r>
            <a:r>
              <a:rPr lang="en-US" sz="2800" kern="0" baseline="-25000" dirty="0">
                <a:latin typeface="Arial Narrow" charset="0"/>
                <a:sym typeface="Wingdings"/>
              </a:rPr>
              <a:t>23</a:t>
            </a:r>
            <a:r>
              <a:rPr lang="en-US" sz="2800" kern="0" dirty="0">
                <a:latin typeface="Arial Narrow" charset="0"/>
                <a:sym typeface="Wingdings"/>
              </a:rPr>
              <a:t> measurements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Atm. </a:t>
            </a:r>
            <a:r>
              <a:rPr lang="en-US" sz="2400" kern="0" dirty="0"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r>
              <a:rPr lang="en-US" sz="2400" kern="0" dirty="0">
                <a:latin typeface="Arial Narrow" charset="0"/>
                <a:sym typeface="Wingdings"/>
              </a:rPr>
              <a:t>: SK, </a:t>
            </a:r>
            <a:r>
              <a:rPr lang="en-US" sz="2400" kern="0" dirty="0" err="1">
                <a:latin typeface="Arial Narrow" charset="0"/>
                <a:sym typeface="Wingdings"/>
              </a:rPr>
              <a:t>IceCube</a:t>
            </a:r>
            <a:r>
              <a:rPr lang="en-US" sz="2400" kern="0" dirty="0">
                <a:latin typeface="Arial Narrow" charset="0"/>
                <a:sym typeface="Wingdings"/>
              </a:rPr>
              <a:t>, Km</a:t>
            </a:r>
            <a:r>
              <a:rPr lang="en-US" sz="2400" kern="0" baseline="30000" dirty="0">
                <a:latin typeface="Arial Narrow" charset="0"/>
                <a:sym typeface="Wingdings"/>
              </a:rPr>
              <a:t>3</a:t>
            </a:r>
            <a:r>
              <a:rPr lang="en-US" sz="2400" kern="0" dirty="0">
                <a:latin typeface="Arial Narrow" charset="0"/>
                <a:sym typeface="Wingdings"/>
              </a:rPr>
              <a:t>NET, </a:t>
            </a:r>
            <a:r>
              <a:rPr lang="en-US" sz="2400" kern="0" dirty="0" err="1">
                <a:latin typeface="Arial Narrow" charset="0"/>
                <a:sym typeface="Wingdings"/>
              </a:rPr>
              <a:t>etc</a:t>
            </a:r>
            <a:endParaRPr lang="en-US" sz="2400" kern="0" dirty="0">
              <a:latin typeface="Arial Narrow" charset="0"/>
              <a:sym typeface="Wingdings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Long Baseline: K2K, MINOS, Opera, </a:t>
            </a:r>
            <a:r>
              <a:rPr lang="en-US" sz="2400" kern="0" dirty="0" err="1">
                <a:latin typeface="Arial Narrow" charset="0"/>
                <a:sym typeface="Wingdings"/>
              </a:rPr>
              <a:t>NOvA</a:t>
            </a:r>
            <a:r>
              <a:rPr lang="en-US" sz="2400" kern="0" dirty="0">
                <a:latin typeface="Arial Narrow" charset="0"/>
                <a:sym typeface="Wingdings"/>
              </a:rPr>
              <a:t>, </a:t>
            </a:r>
            <a:r>
              <a:rPr lang="en-US" sz="2400" kern="0" dirty="0" err="1">
                <a:latin typeface="Arial Narrow" charset="0"/>
                <a:sym typeface="Wingdings"/>
              </a:rPr>
              <a:t>etc</a:t>
            </a:r>
            <a:endParaRPr lang="en-US" sz="2400" kern="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kern="0" dirty="0">
                <a:latin typeface="Symbol" charset="2"/>
                <a:ea typeface="Symbol" charset="2"/>
                <a:cs typeface="Symbol" charset="2"/>
                <a:sym typeface="Wingdings"/>
              </a:rPr>
              <a:t>q</a:t>
            </a:r>
            <a:r>
              <a:rPr lang="en-US" sz="2800" kern="0" baseline="-25000" dirty="0">
                <a:latin typeface="Arial Narrow" charset="0"/>
                <a:sym typeface="Wingdings"/>
              </a:rPr>
              <a:t>12</a:t>
            </a:r>
            <a:r>
              <a:rPr lang="en-US" sz="2800" kern="0" dirty="0">
                <a:latin typeface="Arial Narrow" charset="0"/>
                <a:sym typeface="Wingdings"/>
              </a:rPr>
              <a:t> &amp; </a:t>
            </a:r>
            <a:r>
              <a:rPr lang="en-US" sz="2800" kern="0" dirty="0"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sz="2800" kern="0" dirty="0">
                <a:latin typeface="Arial Narrow" charset="0"/>
                <a:sym typeface="Wingdings"/>
              </a:rPr>
              <a:t>M</a:t>
            </a:r>
            <a:r>
              <a:rPr lang="en-US" sz="2800" kern="0" baseline="30000" dirty="0">
                <a:latin typeface="Arial Narrow" charset="0"/>
                <a:sym typeface="Wingdings"/>
              </a:rPr>
              <a:t>2</a:t>
            </a:r>
            <a:r>
              <a:rPr lang="en-US" sz="2800" kern="0" baseline="-25000" dirty="0">
                <a:latin typeface="Arial Narrow" charset="0"/>
                <a:sym typeface="Wingdings"/>
              </a:rPr>
              <a:t>12</a:t>
            </a:r>
            <a:r>
              <a:rPr lang="en-US" sz="2800" kern="0" dirty="0">
                <a:latin typeface="Arial Narrow" charset="0"/>
                <a:sym typeface="Wingdings"/>
              </a:rPr>
              <a:t> measurements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Solar </a:t>
            </a:r>
            <a:r>
              <a:rPr lang="en-US" sz="2400" kern="0" dirty="0"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r>
              <a:rPr lang="en-US" sz="2400" kern="0" dirty="0">
                <a:latin typeface="Arial Narrow" charset="0"/>
                <a:sym typeface="Wingdings"/>
              </a:rPr>
              <a:t>: SNO, SK, </a:t>
            </a:r>
            <a:r>
              <a:rPr lang="en-US" sz="2400" kern="0" dirty="0" err="1">
                <a:latin typeface="Arial Narrow" charset="0"/>
                <a:sym typeface="Wingdings"/>
              </a:rPr>
              <a:t>Borexino</a:t>
            </a:r>
            <a:r>
              <a:rPr lang="en-US" sz="2400" kern="0" dirty="0">
                <a:latin typeface="Arial Narrow" charset="0"/>
                <a:sym typeface="Wingdings"/>
              </a:rPr>
              <a:t>, </a:t>
            </a:r>
            <a:r>
              <a:rPr lang="en-US" sz="2400" kern="0" dirty="0" err="1">
                <a:latin typeface="Arial Narrow" charset="0"/>
                <a:sym typeface="Wingdings"/>
              </a:rPr>
              <a:t>etc</a:t>
            </a:r>
            <a:endParaRPr lang="en-US" sz="2400" kern="0" dirty="0">
              <a:latin typeface="Arial Narrow" charset="0"/>
              <a:sym typeface="Wingdings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Reactor: </a:t>
            </a:r>
            <a:r>
              <a:rPr lang="en-US" sz="2400" kern="0" dirty="0" err="1">
                <a:latin typeface="Arial Narrow" charset="0"/>
                <a:sym typeface="Wingdings"/>
              </a:rPr>
              <a:t>KamLAND</a:t>
            </a:r>
            <a:endParaRPr lang="en-US" sz="2400" kern="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kern="0" dirty="0">
                <a:latin typeface="Symbol" charset="2"/>
                <a:ea typeface="Symbol" charset="2"/>
                <a:cs typeface="Symbol" charset="2"/>
                <a:sym typeface="Wingdings"/>
              </a:rPr>
              <a:t>q</a:t>
            </a:r>
            <a:r>
              <a:rPr lang="en-US" sz="2800" kern="0" baseline="-25000" dirty="0">
                <a:latin typeface="Arial Narrow" charset="0"/>
                <a:sym typeface="Wingdings"/>
              </a:rPr>
              <a:t>13</a:t>
            </a:r>
            <a:r>
              <a:rPr lang="en-US" sz="2800" kern="0" dirty="0">
                <a:latin typeface="Arial Narrow" charset="0"/>
                <a:sym typeface="Wingdings"/>
              </a:rPr>
              <a:t> measurements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Long Baseline: MINOS, T2K, </a:t>
            </a:r>
            <a:r>
              <a:rPr lang="en-US" sz="2400" kern="0" dirty="0" err="1">
                <a:latin typeface="Arial Narrow" charset="0"/>
                <a:sym typeface="Wingdings"/>
              </a:rPr>
              <a:t>NOvA</a:t>
            </a:r>
            <a:r>
              <a:rPr lang="en-US" sz="2400" kern="0" dirty="0">
                <a:latin typeface="Arial Narrow" charset="0"/>
                <a:sym typeface="Wingdings"/>
              </a:rPr>
              <a:t>, </a:t>
            </a:r>
            <a:r>
              <a:rPr lang="en-US" sz="2400" kern="0" dirty="0" err="1">
                <a:latin typeface="Arial Narrow" charset="0"/>
                <a:sym typeface="Wingdings"/>
              </a:rPr>
              <a:t>etc</a:t>
            </a:r>
            <a:endParaRPr lang="en-US" sz="2400" kern="0" dirty="0">
              <a:latin typeface="Arial Narrow" charset="0"/>
              <a:sym typeface="Wingdings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Reactor: </a:t>
            </a:r>
            <a:r>
              <a:rPr lang="en-US" sz="2400" kern="0" dirty="0" err="1">
                <a:latin typeface="Arial Narrow" charset="0"/>
                <a:sym typeface="Wingdings"/>
              </a:rPr>
              <a:t>Daya</a:t>
            </a:r>
            <a:r>
              <a:rPr lang="en-US" sz="2400" kern="0" dirty="0">
                <a:latin typeface="Arial Narrow" charset="0"/>
                <a:sym typeface="Wingdings"/>
              </a:rPr>
              <a:t> Bay, RENO, Double </a:t>
            </a:r>
            <a:r>
              <a:rPr lang="en-US" sz="2400" kern="0" dirty="0" err="1">
                <a:latin typeface="Arial Narrow" charset="0"/>
                <a:sym typeface="Wingdings"/>
              </a:rPr>
              <a:t>Chooz</a:t>
            </a:r>
            <a:endParaRPr lang="en-US" kern="0" dirty="0">
              <a:latin typeface="Arial Narrow" charset="0"/>
              <a:sym typeface="Wingdings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kern="0" dirty="0">
              <a:latin typeface="Arial Narrow" charset="0"/>
              <a:sym typeface="Wingding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3EA91B6-9853-29A5-CE5B-9B0BF0B2C461}"/>
              </a:ext>
            </a:extLst>
          </p:cNvPr>
          <p:cNvGrpSpPr/>
          <p:nvPr/>
        </p:nvGrpSpPr>
        <p:grpSpPr>
          <a:xfrm>
            <a:off x="4495800" y="685800"/>
            <a:ext cx="4495800" cy="5562600"/>
            <a:chOff x="4495800" y="685800"/>
            <a:chExt cx="4495800" cy="5562600"/>
          </a:xfrm>
        </p:grpSpPr>
        <p:sp>
          <p:nvSpPr>
            <p:cNvPr id="4" name="TextBox 3"/>
            <p:cNvSpPr txBox="1"/>
            <p:nvPr/>
          </p:nvSpPr>
          <p:spPr>
            <a:xfrm>
              <a:off x="4876800" y="1002268"/>
              <a:ext cx="457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+mn-lt"/>
                </a:rPr>
                <a:t>NH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7280" y="1230868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4D5EF2"/>
                  </a:solidFill>
                  <a:latin typeface="+mn-lt"/>
                </a:rPr>
                <a:t>I H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51D60DF-BB64-BD6C-56ED-661B4AE84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685800"/>
              <a:ext cx="4495800" cy="55626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A9190B1-1554-7281-D87C-6E58D913BD35}"/>
              </a:ext>
            </a:extLst>
          </p:cNvPr>
          <p:cNvSpPr/>
          <p:nvPr/>
        </p:nvSpPr>
        <p:spPr bwMode="auto">
          <a:xfrm>
            <a:off x="6858000" y="4419600"/>
            <a:ext cx="2166730" cy="1828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2BE824-F85E-5F98-7E0A-1B896289EB15}"/>
              </a:ext>
            </a:extLst>
          </p:cNvPr>
          <p:cNvSpPr txBox="1"/>
          <p:nvPr/>
        </p:nvSpPr>
        <p:spPr>
          <a:xfrm>
            <a:off x="1714500" y="6172200"/>
            <a:ext cx="12573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Apologies</a:t>
            </a:r>
            <a:r>
              <a:rPr lang="ko-KR" altLang="en-US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if any</a:t>
            </a:r>
            <a:r>
              <a:rPr lang="ko-KR" altLang="en-US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missing</a:t>
            </a:r>
            <a:endParaRPr lang="en-US" sz="1600" dirty="0">
              <a:solidFill>
                <a:srgbClr val="FF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92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7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3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1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7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82000" cy="609600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 Narrow" charset="0"/>
              </a:rPr>
              <a:t>The Next Gen. </a:t>
            </a:r>
            <a:r>
              <a:rPr lang="en-US" b="1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="1" dirty="0">
                <a:latin typeface="Arial Narrow" charset="0"/>
              </a:rPr>
              <a:t> Experiment </a:t>
            </a:r>
            <a:r>
              <a:rPr lang="mr-IN" b="1" dirty="0">
                <a:latin typeface="Arial Narrow" charset="0"/>
              </a:rPr>
              <a:t>–</a:t>
            </a:r>
            <a:r>
              <a:rPr lang="en-US" b="1" dirty="0">
                <a:latin typeface="Arial Narrow" charset="0"/>
              </a:rPr>
              <a:t> I 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83391"/>
            <a:ext cx="49530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 Narrow" charset="0"/>
                <a:sym typeface="Wingdings"/>
              </a:rPr>
              <a:t>The Hyper </a:t>
            </a:r>
            <a:r>
              <a:rPr lang="en-US" sz="2800" dirty="0" err="1">
                <a:latin typeface="Arial Narrow" charset="0"/>
                <a:sym typeface="Wingdings"/>
              </a:rPr>
              <a:t>Kamiokande</a:t>
            </a:r>
            <a:r>
              <a:rPr lang="en-US" sz="2800" dirty="0">
                <a:latin typeface="Arial Narrow" charset="0"/>
                <a:sym typeface="Wingdings"/>
              </a:rPr>
              <a:t>, T2HK and </a:t>
            </a:r>
            <a:r>
              <a:rPr lang="en-US" sz="2800" dirty="0">
                <a:solidFill>
                  <a:srgbClr val="FF0066"/>
                </a:solidFill>
                <a:latin typeface="Arial Narrow" charset="0"/>
                <a:sym typeface="Wingdings"/>
              </a:rPr>
              <a:t>T2HKK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 Narrow" charset="0"/>
                <a:sym typeface="Wingdings"/>
              </a:rPr>
              <a:t>Joint efforts of the teams from all three regions at </a:t>
            </a:r>
            <a:r>
              <a:rPr lang="en-US" sz="2400" dirty="0" err="1">
                <a:latin typeface="Arial Narrow" charset="0"/>
                <a:sym typeface="Wingdings"/>
              </a:rPr>
              <a:t>Kamioka</a:t>
            </a:r>
            <a:endParaRPr lang="en-US" sz="2400" dirty="0">
              <a:latin typeface="Arial Narrow" charset="0"/>
              <a:sym typeface="Wingdings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 Narrow" charset="0"/>
                <a:sym typeface="Wingdings"/>
              </a:rPr>
              <a:t>Water Cerenkov  Proven technology! Operating exp.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 Narrow" charset="0"/>
                <a:sym typeface="Wingdings"/>
              </a:rPr>
              <a:t>583 members, 104 institutions from 22 countries in the proto-collaboration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 Narrow" charset="0"/>
                <a:sym typeface="Wingdings"/>
              </a:rPr>
              <a:t>Approved by Japanese Government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 Narrow" charset="0"/>
                <a:sym typeface="Wingdings"/>
              </a:rPr>
              <a:t>Construction in full swing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B050"/>
                </a:solidFill>
              </a:rPr>
              <a:t>arXiv:1805.04163, </a:t>
            </a:r>
            <a:r>
              <a:rPr lang="en-US" sz="2000" dirty="0">
                <a:solidFill>
                  <a:srgbClr val="FF0000"/>
                </a:solidFill>
              </a:rPr>
              <a:t>1611.06118</a:t>
            </a:r>
            <a:endParaRPr lang="en-US" sz="2000" dirty="0">
              <a:solidFill>
                <a:srgbClr val="FF0000"/>
              </a:solidFill>
              <a:latin typeface="Arial Narrow" charset="0"/>
              <a:sym typeface="Wingding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28600" y="533400"/>
            <a:ext cx="8534400" cy="112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kern="0" dirty="0">
                <a:latin typeface="Arial Narrow" charset="0"/>
                <a:sym typeface="Wingdings"/>
              </a:rPr>
              <a:t>With the 2013 strategic planning of the community in the three regions, the efforts of building two large scale neutrino experiments progressing in earnest</a:t>
            </a:r>
          </a:p>
          <a:p>
            <a:pPr lvl="1" eaLnBrk="1" hangingPunct="1">
              <a:lnSpc>
                <a:spcPct val="90000"/>
              </a:lnSpc>
            </a:pPr>
            <a:endParaRPr lang="en-US" sz="3200" kern="0" dirty="0">
              <a:latin typeface="Arial Narrow" charset="0"/>
              <a:sym typeface="Wingding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31" y="2044000"/>
            <a:ext cx="3859369" cy="418262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048000" cy="457200"/>
          </a:xfrm>
        </p:spPr>
        <p:txBody>
          <a:bodyPr/>
          <a:lstStyle/>
          <a:p>
            <a:pPr>
              <a:defRPr/>
            </a:pPr>
            <a:r>
              <a:rPr lang="en-US"/>
              <a:t>HK&amp; DUNE,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4805ABB-353F-0A3E-580B-AF9EF294C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8, 2018</a:t>
            </a:r>
          </a:p>
        </p:txBody>
      </p:sp>
      <p:pic>
        <p:nvPicPr>
          <p:cNvPr id="5" name="Picture 82422760">
            <a:extLst>
              <a:ext uri="{FF2B5EF4-FFF2-40B4-BE49-F238E27FC236}">
                <a16:creationId xmlns:a16="http://schemas.microsoft.com/office/drawing/2014/main" xmlns="" id="{8DC24161-DEEA-4850-3F28-516C46FF15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"/>
          <a:stretch/>
        </p:blipFill>
        <p:spPr>
          <a:xfrm>
            <a:off x="1461868" y="1143000"/>
            <a:ext cx="6043832" cy="4614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C19C7C-9551-71F5-8A53-27F84C399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2999"/>
            <a:ext cx="7772400" cy="461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6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uiExpand="1" build="p"/>
      <p:bldP spid="9" grpId="0" build="p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77911</TotalTime>
  <Words>2529</Words>
  <Application>Microsoft Macintosh PowerPoint</Application>
  <PresentationFormat>Présentation à l'écran (4:3)</PresentationFormat>
  <Paragraphs>419</Paragraphs>
  <Slides>29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phys1443-spring02</vt:lpstr>
      <vt:lpstr>Présentation PowerPoint</vt:lpstr>
      <vt:lpstr>In the Past Quarter Century in HEP</vt:lpstr>
      <vt:lpstr>LHC Exp. Combined Higgs Coupling</vt:lpstr>
      <vt:lpstr>Présentation PowerPoint</vt:lpstr>
      <vt:lpstr>Présentation PowerPoint</vt:lpstr>
      <vt:lpstr>Présentation PowerPoint</vt:lpstr>
      <vt:lpstr>Key Elements or Next Gen. n Exp. </vt:lpstr>
      <vt:lpstr>Current Understanding of n Oscillation</vt:lpstr>
      <vt:lpstr>The Next Gen. n Experiment – I </vt:lpstr>
      <vt:lpstr>Présentation PowerPoint</vt:lpstr>
      <vt:lpstr>HK Near Detectors: ND280 and IWCD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DUNE and Hyper-K Facility</vt:lpstr>
      <vt:lpstr>T2HK CPV &amp; MO w/ ne Appearance</vt:lpstr>
      <vt:lpstr>DUNE CPV &amp; MO w/ ne Appearance </vt:lpstr>
      <vt:lpstr>CPV Discovery Potential</vt:lpstr>
      <vt:lpstr>Physics Reach, dCP Determination</vt:lpstr>
      <vt:lpstr>Physics Reach, Mass Hierarchy</vt:lpstr>
      <vt:lpstr>SNB Electron Neutrino Interactions</vt:lpstr>
      <vt:lpstr>Présentation PowerPoint</vt:lpstr>
      <vt:lpstr>BSM Physics at a n Experiment?</vt:lpstr>
      <vt:lpstr>DUNE and Hyper-K Timeline</vt:lpstr>
      <vt:lpstr>Conclusions!</vt:lpstr>
      <vt:lpstr>In the Next Quarter Century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Jacques Dumarchez</cp:lastModifiedBy>
  <cp:revision>2963</cp:revision>
  <cp:lastPrinted>2018-11-25T20:49:56Z</cp:lastPrinted>
  <dcterms:created xsi:type="dcterms:W3CDTF">2011-03-22T18:30:05Z</dcterms:created>
  <dcterms:modified xsi:type="dcterms:W3CDTF">2024-07-08T09:36:14Z</dcterms:modified>
</cp:coreProperties>
</file>