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1"/>
    <p:sldMasterId id="2147483687" r:id="rId2"/>
  </p:sldMasterIdLst>
  <p:notesMasterIdLst>
    <p:notesMasterId r:id="rId35"/>
  </p:notesMasterIdLst>
  <p:sldIdLst>
    <p:sldId id="256" r:id="rId3"/>
    <p:sldId id="257" r:id="rId4"/>
    <p:sldId id="267" r:id="rId5"/>
    <p:sldId id="258" r:id="rId6"/>
    <p:sldId id="259" r:id="rId7"/>
    <p:sldId id="264" r:id="rId8"/>
    <p:sldId id="260" r:id="rId9"/>
    <p:sldId id="265" r:id="rId10"/>
    <p:sldId id="261" r:id="rId11"/>
    <p:sldId id="263" r:id="rId12"/>
    <p:sldId id="270" r:id="rId13"/>
    <p:sldId id="271" r:id="rId14"/>
    <p:sldId id="272" r:id="rId15"/>
    <p:sldId id="273" r:id="rId16"/>
    <p:sldId id="305" r:id="rId17"/>
    <p:sldId id="268" r:id="rId18"/>
    <p:sldId id="283" r:id="rId19"/>
    <p:sldId id="282" r:id="rId20"/>
    <p:sldId id="284" r:id="rId21"/>
    <p:sldId id="285" r:id="rId22"/>
    <p:sldId id="269" r:id="rId23"/>
    <p:sldId id="275" r:id="rId24"/>
    <p:sldId id="276" r:id="rId25"/>
    <p:sldId id="278" r:id="rId26"/>
    <p:sldId id="279" r:id="rId27"/>
    <p:sldId id="306" r:id="rId28"/>
    <p:sldId id="307" r:id="rId29"/>
    <p:sldId id="287" r:id="rId30"/>
    <p:sldId id="280" r:id="rId31"/>
    <p:sldId id="281" r:id="rId32"/>
    <p:sldId id="286" r:id="rId33"/>
    <p:sldId id="26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25FF"/>
    <a:srgbClr val="4683B5"/>
    <a:srgbClr val="D1E0EC"/>
    <a:srgbClr val="6F6F6F"/>
    <a:srgbClr val="929292"/>
    <a:srgbClr val="979797"/>
    <a:srgbClr val="989898"/>
    <a:srgbClr val="8B8B8B"/>
    <a:srgbClr val="A2A2A2"/>
    <a:srgbClr val="909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6"/>
    <p:restoredTop sz="90501"/>
  </p:normalViewPr>
  <p:slideViewPr>
    <p:cSldViewPr snapToGrid="0">
      <p:cViewPr>
        <p:scale>
          <a:sx n="126" d="100"/>
          <a:sy n="126" d="100"/>
        </p:scale>
        <p:origin x="-976" y="-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5C47A-E847-6B4C-8BFA-8C8CCD2F63A6}" type="datetimeFigureOut">
              <a:rPr lang="en-GB" smtClean="0"/>
              <a:t>08/07/24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BD386-2556-0346-88D8-C6ACA5F80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89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Also have sensitivity to theta13</a:t>
            </a:r>
          </a:p>
          <a:p>
            <a:r>
              <a:rPr lang="en-GB" dirty="0"/>
              <a:t>Detect muon neutrinos and electron neutrinos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D386-2556-0346-88D8-C6ACA5F80C7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706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Peak of credible interval changes octant when constraint applied.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D386-2556-0346-88D8-C6ACA5F80C7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655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~cm spatial resolution (based on cell size)</a:t>
            </a:r>
          </a:p>
          <a:p>
            <a:r>
              <a:rPr lang="en-GB" dirty="0"/>
              <a:t>~6 cell lengths per radiation length of EM showers</a:t>
            </a:r>
          </a:p>
          <a:p>
            <a:r>
              <a:rPr lang="en-GB" dirty="0"/>
              <a:t>60% active material</a:t>
            </a:r>
          </a:p>
          <a:p>
            <a:r>
              <a:rPr lang="en-GB" dirty="0"/>
              <a:t>Time resolution of a few ns</a:t>
            </a:r>
          </a:p>
          <a:p>
            <a:r>
              <a:rPr lang="en-GB" dirty="0"/>
              <a:t>~350,000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D386-2556-0346-88D8-C6ACA5F80C7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383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BDTs for cosmic rejection and selection of uncontained nu-es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D386-2556-0346-88D8-C6ACA5F80C7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976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numu</a:t>
            </a:r>
            <a:r>
              <a:rPr lang="en-GB" dirty="0"/>
              <a:t> sample subdivided into hadronic energy and transverse momentum</a:t>
            </a:r>
          </a:p>
          <a:p>
            <a:r>
              <a:rPr lang="en-GB" dirty="0" err="1"/>
              <a:t>nue</a:t>
            </a:r>
            <a:r>
              <a:rPr lang="en-GB" dirty="0"/>
              <a:t> sample subdivided into different backgrounds (</a:t>
            </a:r>
            <a:r>
              <a:rPr lang="en-GB" dirty="0" err="1"/>
              <a:t>nue</a:t>
            </a:r>
            <a:r>
              <a:rPr lang="en-GB" dirty="0"/>
              <a:t> CC and </a:t>
            </a:r>
            <a:r>
              <a:rPr lang="en-GB" dirty="0" err="1"/>
              <a:t>numu</a:t>
            </a:r>
            <a:r>
              <a:rPr lang="en-GB" dirty="0"/>
              <a:t> NC)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D386-2556-0346-88D8-C6ACA5F80C7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226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D386-2556-0346-88D8-C6ACA5F80C7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621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MEC = meson exchange currents</a:t>
            </a:r>
          </a:p>
          <a:p>
            <a:r>
              <a:rPr lang="en-GB" dirty="0"/>
              <a:t>Shift delta and non-delta resonances independently (in default GENIE they are shifted together)</a:t>
            </a:r>
          </a:p>
          <a:p>
            <a:r>
              <a:rPr lang="en-GB" dirty="0"/>
              <a:t>Shift ratio of RES delta-channel for proton and neutron final states</a:t>
            </a:r>
          </a:p>
          <a:p>
            <a:r>
              <a:rPr lang="en-GB" dirty="0"/>
              <a:t>Shift composition of proton/neutron final states in DIS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D386-2556-0346-88D8-C6ACA5F80C7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402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Utilised in-situ ND neutron data and compared to MENATE_R and Genie simulations</a:t>
            </a:r>
          </a:p>
          <a:p>
            <a:r>
              <a:rPr lang="en-GB" dirty="0"/>
              <a:t>Difference between simulations used as systematic uncertainty</a:t>
            </a:r>
          </a:p>
          <a:p>
            <a:r>
              <a:rPr lang="en-GB" dirty="0"/>
              <a:t>Using MENATE “flattens” our data/sim ratios</a:t>
            </a:r>
          </a:p>
          <a:p>
            <a:r>
              <a:rPr lang="en-GB" dirty="0"/>
              <a:t>GEANT models inelastic scattering as individual particle-nucleon processes followed by statistical de-excitation process (tuned to total inelastic cross-section)</a:t>
            </a:r>
          </a:p>
          <a:p>
            <a:r>
              <a:rPr lang="en-GB" dirty="0"/>
              <a:t>MENATE uses channel-by-channel cross-section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D386-2556-0346-88D8-C6ACA5F80C7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163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Data shape described well by 3-flavor oscillations. Bayesian posterior predictive p-value = 0.54 for all data</a:t>
            </a:r>
          </a:p>
          <a:p>
            <a:r>
              <a:rPr lang="en-GB" dirty="0"/>
              <a:t>2020 analysis: 211 </a:t>
            </a:r>
            <a:r>
              <a:rPr lang="en-GB" dirty="0" err="1"/>
              <a:t>numu</a:t>
            </a:r>
            <a:r>
              <a:rPr lang="en-GB" dirty="0"/>
              <a:t> and 105 </a:t>
            </a:r>
            <a:r>
              <a:rPr lang="en-GB" dirty="0" err="1"/>
              <a:t>numunb</a:t>
            </a:r>
            <a:endParaRPr lang="en-GB" dirty="0"/>
          </a:p>
          <a:p>
            <a:r>
              <a:rPr lang="en-GB" dirty="0"/>
              <a:t>Would expect ~2100 and ~500 events respectively for no-oscillation hypothesis.</a:t>
            </a:r>
          </a:p>
          <a:p>
            <a:r>
              <a:rPr lang="en-GB" dirty="0"/>
              <a:t>Refer back to extrapolation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D386-2556-0346-88D8-C6ACA5F80C7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776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2020 analysis: 82 </a:t>
            </a:r>
            <a:r>
              <a:rPr lang="en-GB" dirty="0" err="1"/>
              <a:t>nue</a:t>
            </a:r>
            <a:r>
              <a:rPr lang="en-GB" dirty="0"/>
              <a:t> and 33 </a:t>
            </a:r>
            <a:r>
              <a:rPr lang="en-GB" dirty="0" err="1"/>
              <a:t>nueb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D386-2556-0346-88D8-C6ACA5F80C7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55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1C2D84-9CA8-5196-C6A9-2565569D1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rgbClr val="7030A0"/>
          </a:solidFill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7D38FBE-F9F9-A281-B479-082CA8E1F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rgbClr val="7030A0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662E1C-14E1-B7E5-6284-DA99AD57D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 anchor="b"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066E0F-3171-A809-5D18-CC3C7643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1082"/>
            <a:ext cx="4114800" cy="365125"/>
          </a:xfrm>
        </p:spPr>
        <p:txBody>
          <a:bodyPr anchor="b"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5769D4-7410-8F0D-F7E3-5B37EAFA5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1082"/>
            <a:ext cx="2743200" cy="365125"/>
          </a:xfrm>
        </p:spPr>
        <p:txBody>
          <a:bodyPr anchor="b"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639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3BB4C0-41DA-19F3-8382-2171F9FA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D4FA1D0-A0FC-EA7C-AD48-32CA7EEAB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DD2815-CE62-BAFC-81E8-7E2E1F269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A4F415-BB5C-A6F5-06C1-29E6FE1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7EFE4B-EF12-5897-5FCD-B7757420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417507-C2FA-610B-BBA9-D9AD20EA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2F81223-337F-407E-060E-643C43C5FFE8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75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64E047-76FE-8F51-6EE4-746CA6B30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12CFF9-47A3-C7CB-F4D9-9863E3004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DEE96E-1CFA-AA38-DFDC-0D6E40355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367D0B-A4C0-26C2-EEAF-8B25AEB2D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AF1248-3884-B7E3-CC4C-583957ADA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3DD7BAD-F451-1C17-73A8-21A59F23B1F6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085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CF3C764-8571-3E2D-C3EE-3A37A59198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26FCB4-9844-DA39-9D14-D2BCF9332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E61807-04B4-2263-443B-61BEDEDC1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271C7A-D32C-4109-7BD7-547229D95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D2B3E7-CDCF-37B2-1BB5-6C7628A3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912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1C2D84-9CA8-5196-C6A9-2565569D1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7D38FBE-F9F9-A281-B479-082CA8E1F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662E1C-14E1-B7E5-6284-DA99AD57D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 anchor="b"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066E0F-3171-A809-5D18-CC3C7643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1082"/>
            <a:ext cx="4114800" cy="365125"/>
          </a:xfrm>
        </p:spPr>
        <p:txBody>
          <a:bodyPr anchor="b"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5769D4-7410-8F0D-F7E3-5B37EAFA5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1082"/>
            <a:ext cx="2743200" cy="365125"/>
          </a:xfrm>
        </p:spPr>
        <p:txBody>
          <a:bodyPr anchor="b"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182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9B0B44-A91A-4176-F00C-03BBFC23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138" y="2954215"/>
            <a:ext cx="5345724" cy="94957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0BDB381-D266-C55F-77BB-9F521483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5F0BC4B-5034-DA36-3E29-65F0AA545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9EB929-5FED-E1BE-C19E-D49273E1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70763B-EEBC-3DC3-7A12-E073F9B479D3}"/>
              </a:ext>
            </a:extLst>
          </p:cNvPr>
          <p:cNvSpPr/>
          <p:nvPr/>
        </p:nvSpPr>
        <p:spPr>
          <a:xfrm>
            <a:off x="2303585" y="1699847"/>
            <a:ext cx="7584830" cy="345830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02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D5C5B4-D6CF-1872-1660-F4CF79136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C3633A-12A3-272B-9429-EDF9E8C47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862D14-E720-8B08-DEA4-FFB283CF8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 anchor="b"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580740-0788-0D6E-4DCE-3F31CDB9F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3"/>
            <a:ext cx="4114800" cy="365125"/>
          </a:xfrm>
        </p:spPr>
        <p:txBody>
          <a:bodyPr anchor="b"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E7BE1D-A880-226D-C33D-346AAA2D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 anchor="b"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F90EFB-6575-6E92-10DD-895B83BAEBE6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005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A7F420-83E7-FE03-C118-F3C9B637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E5564A-DD78-55E1-36F7-9E7F2D19F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813915-437A-5C52-14EB-D08EF14C3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7C4136-1FCE-3A67-A0F6-F0143E17E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6B312B-2E7E-D00E-CA75-9A26CB46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242407-EDF7-7283-DA4B-72DBA5C71D32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43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3E96C5-2672-33C9-1AEB-E2CD5BB0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70E7CA-C46B-5021-71BC-FC36582825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6CF1AB-D77C-F0EC-0CBF-457091927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529055-B1F9-4EF1-9265-ECB11D28C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BCC248-F63B-E35A-7E5B-02D10F0EC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8E40A2-F958-0489-35E1-1E5359DCF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4B5B4FC-19D4-AA9F-8A75-22010E0000A9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760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64D47E-C3FA-48A6-ED55-46753F979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5A416E-E7B3-D3E9-7F60-AB2A59C23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B288604-CA0E-2F31-F9B9-EF42B9785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EA5A90-ECD2-3303-C1E2-9F9FD4DB5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D05F03E-4E42-2961-B857-0FD6D144CB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6A85E2C-1C7F-0CD5-F8BA-0F0E0D28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AA9178B-C184-682A-A5AC-C54000C01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10B3222-A59A-411E-9096-E8E163364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9C8B302-FDFA-D5FE-86B9-94D5B972FAFC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946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134A18-48BB-843C-A2EA-5321DAEE9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A1AA62D-80C8-40D5-8EBB-F6B70E26F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BEF83B7-7F8D-781D-A1DF-D61A1718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93647C-BC10-C508-C4B3-2C31F5673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A8DD819-83E9-74F9-2352-375002626E4A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94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9B0B44-A91A-4176-F00C-03BBFC23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138" y="2954215"/>
            <a:ext cx="5345724" cy="94957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0BDB381-D266-C55F-77BB-9F521483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5F0BC4B-5034-DA36-3E29-65F0AA545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9EB929-5FED-E1BE-C19E-D49273E1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70763B-EEBC-3DC3-7A12-E073F9B479D3}"/>
              </a:ext>
            </a:extLst>
          </p:cNvPr>
          <p:cNvSpPr/>
          <p:nvPr/>
        </p:nvSpPr>
        <p:spPr>
          <a:xfrm>
            <a:off x="2303585" y="1699847"/>
            <a:ext cx="7584830" cy="345830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303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8E2EEF-E763-D90A-5E3D-87FA4800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11CE5A6-D3F2-8EF7-3A96-93C32752A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8D7014-0C11-5F1F-EEFE-877368DB5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5FD4903-1AB5-468C-D223-D76B956A9877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513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5E26B3-E200-610A-118A-B96EE96D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C972EC-B6BB-CFCA-D399-4B8578AFE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EF7DCE-016C-7363-A425-2B9C972EE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5564AC-C91D-74C3-24A7-8A5F80B18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009A7E-ECC1-7D1A-6582-2A222A331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2983A4-FCE5-ABB7-E759-6A3ABADB3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8BDD2F8-1B07-AF1F-DC7F-90C9B86D7C4A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324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3BB4C0-41DA-19F3-8382-2171F9FA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D4FA1D0-A0FC-EA7C-AD48-32CA7EEAB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DD2815-CE62-BAFC-81E8-7E2E1F269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A4F415-BB5C-A6F5-06C1-29E6FE1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7EFE4B-EF12-5897-5FCD-B7757420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417507-C2FA-610B-BBA9-D9AD20EA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2F81223-337F-407E-060E-643C43C5FFE8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272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64E047-76FE-8F51-6EE4-746CA6B30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12CFF9-47A3-C7CB-F4D9-9863E3004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DEE96E-1CFA-AA38-DFDC-0D6E40355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367D0B-A4C0-26C2-EEAF-8B25AEB2D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AF1248-3884-B7E3-CC4C-583957ADA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3DD7BAD-F451-1C17-73A8-21A59F23B1F6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967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CF3C764-8571-3E2D-C3EE-3A37A59198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26FCB4-9844-DA39-9D14-D2BCF9332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E61807-04B4-2263-443B-61BEDEDC1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271C7A-D32C-4109-7BD7-547229D95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D2B3E7-CDCF-37B2-1BB5-6C7628A3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737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D5C5B4-D6CF-1872-1660-F4CF79136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C3633A-12A3-272B-9429-EDF9E8C47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862D14-E720-8B08-DEA4-FFB283CF8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 anchor="b"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580740-0788-0D6E-4DCE-3F31CDB9F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3"/>
            <a:ext cx="4114800" cy="365125"/>
          </a:xfrm>
        </p:spPr>
        <p:txBody>
          <a:bodyPr anchor="b"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E7BE1D-A880-226D-C33D-346AAA2D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 anchor="b"/>
          <a:lstStyle>
            <a:lvl1pPr>
              <a:defRPr sz="1600"/>
            </a:lvl1pPr>
          </a:lstStyle>
          <a:p>
            <a:fld id="{0467D03E-EB2B-B749-8E16-D353079B4CE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22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A7F420-83E7-FE03-C118-F3C9B637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E5564A-DD78-55E1-36F7-9E7F2D19F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813915-437A-5C52-14EB-D08EF14C3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7C4136-1FCE-3A67-A0F6-F0143E17E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6B312B-2E7E-D00E-CA75-9A26CB46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242407-EDF7-7283-DA4B-72DBA5C71D32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78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3E96C5-2672-33C9-1AEB-E2CD5BB0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70E7CA-C46B-5021-71BC-FC36582825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6CF1AB-D77C-F0EC-0CBF-457091927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529055-B1F9-4EF1-9265-ECB11D28C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BCC248-F63B-E35A-7E5B-02D10F0EC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8E40A2-F958-0489-35E1-1E5359DCF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4B5B4FC-19D4-AA9F-8A75-22010E0000A9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08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64D47E-C3FA-48A6-ED55-46753F979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5A416E-E7B3-D3E9-7F60-AB2A59C23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B288604-CA0E-2F31-F9B9-EF42B9785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EA5A90-ECD2-3303-C1E2-9F9FD4DB5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D05F03E-4E42-2961-B857-0FD6D144CB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6A85E2C-1C7F-0CD5-F8BA-0F0E0D28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AA9178B-C184-682A-A5AC-C54000C01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10B3222-A59A-411E-9096-E8E163364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9C8B302-FDFA-D5FE-86B9-94D5B972FAFC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49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134A18-48BB-843C-A2EA-5321DAEE9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A1AA62D-80C8-40D5-8EBB-F6B70E26F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BEF83B7-7F8D-781D-A1DF-D61A1718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93647C-BC10-C508-C4B3-2C31F5673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A8DD819-83E9-74F9-2352-375002626E4A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76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8E2EEF-E763-D90A-5E3D-87FA4800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11CE5A6-D3F2-8EF7-3A96-93C32752A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8D7014-0C11-5F1F-EEFE-877368DB5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5FD4903-1AB5-468C-D223-D76B956A9877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098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5E26B3-E200-610A-118A-B96EE96D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C972EC-B6BB-CFCA-D399-4B8578AFE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EF7DCE-016C-7363-A425-2B9C972EE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5564AC-C91D-74C3-24A7-8A5F80B18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009A7E-ECC1-7D1A-6582-2A222A331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2983A4-FCE5-ABB7-E759-6A3ABADB3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8BDD2F8-1B07-AF1F-DC7F-90C9B86D7C4A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433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870C935-A3B6-6ED6-D1CC-1650BB24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6E3612-578B-7ADF-7F51-A07DFBC0D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32114"/>
            <a:ext cx="10515600" cy="504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4C64C6-982A-2477-50AD-5FAF58F9A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868E74-F942-C0C1-97AC-8A16307BB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8E0DA1-6622-0470-3AC0-18167DE40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49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870C935-A3B6-6ED6-D1CC-1650BB24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6E3612-578B-7ADF-7F51-A07DFBC0D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32114"/>
            <a:ext cx="10515600" cy="504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4C64C6-982A-2477-50AD-5FAF58F9A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868E74-F942-C0C1-97AC-8A16307BB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8E0DA1-6622-0470-3AC0-18167DE40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7D03E-EB2B-B749-8E16-D353079B4C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7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.png"/><Relationship Id="rId5" Type="http://schemas.openxmlformats.org/officeDocument/2006/relationships/hyperlink" Target="https://arxiv.org/abs/2311.07835" TargetMode="External"/><Relationship Id="rId6" Type="http://schemas.openxmlformats.org/officeDocument/2006/relationships/hyperlink" Target="https://arxiv.org/abs/2207.14353" TargetMode="External"/><Relationship Id="rId7" Type="http://schemas.openxmlformats.org/officeDocument/2006/relationships/image" Target="../media/image26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.png"/><Relationship Id="rId5" Type="http://schemas.openxmlformats.org/officeDocument/2006/relationships/hyperlink" Target="https://www.sciencedirect.com/science/article/abs/pii/0168900291902066" TargetMode="External"/><Relationship Id="rId6" Type="http://schemas.openxmlformats.org/officeDocument/2006/relationships/hyperlink" Target="https://inspirehep.net/literature/1233596" TargetMode="External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4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0.png"/><Relationship Id="rId5" Type="http://schemas.openxmlformats.org/officeDocument/2006/relationships/slide" Target="slide26.xml"/><Relationship Id="rId6" Type="http://schemas.openxmlformats.org/officeDocument/2006/relationships/image" Target="../media/image50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hyperlink" Target="https://arxiv.org/pdf/2403.07266" TargetMode="External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7.png"/><Relationship Id="rId7" Type="http://schemas.openxmlformats.org/officeDocument/2006/relationships/image" Target="../media/image65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66.png"/><Relationship Id="rId5" Type="http://schemas.openxmlformats.org/officeDocument/2006/relationships/image" Target="../media/image68.png"/><Relationship Id="rId6" Type="http://schemas.openxmlformats.org/officeDocument/2006/relationships/image" Target="../media/image2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3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73.png"/><Relationship Id="rId4" Type="http://schemas.openxmlformats.org/officeDocument/2006/relationships/hyperlink" Target="https://arxiv.org/abs/2405.02163" TargetMode="External"/><Relationship Id="rId5" Type="http://schemas.openxmlformats.org/officeDocument/2006/relationships/hyperlink" Target="https://zenodo.org/records/6683821" TargetMode="External"/><Relationship Id="rId6" Type="http://schemas.openxmlformats.org/officeDocument/2006/relationships/hyperlink" Target="https://journals.aps.org/prl/abstract/10.1103/PhysRevLett.125.131802" TargetMode="External"/><Relationship Id="rId7" Type="http://schemas.openxmlformats.org/officeDocument/2006/relationships/hyperlink" Target="https://journals.aps.org/prd/abstract/10.1103/PhysRevD.109.072014" TargetMode="External"/><Relationship Id="rId8" Type="http://schemas.openxmlformats.org/officeDocument/2006/relationships/hyperlink" Target="https://www.kek.jp/en/research/conference/20240205-2" TargetMode="External"/><Relationship Id="rId9" Type="http://schemas.openxmlformats.org/officeDocument/2006/relationships/hyperlink" Target="https://indico.fnal.gov/event/62062/" TargetMode="External"/><Relationship Id="rId10" Type="http://schemas.openxmlformats.org/officeDocument/2006/relationships/hyperlink" Target="https://arxiv.org/abs/2405.1248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76.png"/><Relationship Id="rId5" Type="http://schemas.openxmlformats.org/officeDocument/2006/relationships/image" Target="../media/image79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4.png"/><Relationship Id="rId5" Type="http://schemas.openxmlformats.org/officeDocument/2006/relationships/image" Target="../media/image82.jp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.png"/><Relationship Id="rId5" Type="http://schemas.openxmlformats.org/officeDocument/2006/relationships/image" Target="../media/image20.emf"/><Relationship Id="rId6" Type="http://schemas.openxmlformats.org/officeDocument/2006/relationships/image" Target="../media/image21.png"/><Relationship Id="rId7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15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ABE282F-D807-2783-6009-E3048F2F2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42491"/>
            <a:ext cx="12192000" cy="3429000"/>
          </a:xfrm>
          <a:solidFill>
            <a:srgbClr val="9225FF"/>
          </a:solidFill>
        </p:spPr>
        <p:txBody>
          <a:bodyPr>
            <a:normAutofit/>
          </a:bodyPr>
          <a:lstStyle/>
          <a:p>
            <a:r>
              <a:rPr lang="en-GB" sz="1500" dirty="0"/>
              <a:t>On behalf of the NOvA Collaboration:</a:t>
            </a:r>
          </a:p>
          <a:p>
            <a:r>
              <a:rPr lang="en-GB" dirty="0"/>
              <a:t>Wilf Shorrock</a:t>
            </a:r>
          </a:p>
          <a:p>
            <a:r>
              <a:rPr lang="en-GB" i="1" dirty="0"/>
              <a:t>University of Sussex</a:t>
            </a:r>
          </a:p>
          <a:p>
            <a:r>
              <a:rPr lang="en-GB" dirty="0"/>
              <a:t>PASCOS</a:t>
            </a:r>
          </a:p>
          <a:p>
            <a:r>
              <a:rPr lang="en-GB" dirty="0"/>
              <a:t>8</a:t>
            </a:r>
            <a:r>
              <a:rPr lang="en-GB" baseline="30000" dirty="0"/>
              <a:t>th</a:t>
            </a:r>
            <a:r>
              <a:rPr lang="en-GB" dirty="0"/>
              <a:t> July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8DE031-D883-9322-7B10-8E5CCB690C21}"/>
              </a:ext>
            </a:extLst>
          </p:cNvPr>
          <p:cNvSpPr txBox="1"/>
          <p:nvPr/>
        </p:nvSpPr>
        <p:spPr>
          <a:xfrm>
            <a:off x="168965" y="6530009"/>
            <a:ext cx="3071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</a:rPr>
              <a:t>w.shorrock@sussex.ac.uk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C21C3BB-BCAE-E364-F9FB-DEE64E2D832B}"/>
              </a:ext>
            </a:extLst>
          </p:cNvPr>
          <p:cNvSpPr/>
          <p:nvPr/>
        </p:nvSpPr>
        <p:spPr>
          <a:xfrm>
            <a:off x="8135174" y="3963191"/>
            <a:ext cx="2791243" cy="2387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48958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6966F7F-A2DF-8A35-43E1-2D2847EC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681" y="4403352"/>
            <a:ext cx="1490875" cy="14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9492BBDE-308A-45DE-28C1-7F61DB684226}"/>
              </a:ext>
            </a:extLst>
          </p:cNvPr>
          <p:cNvSpPr/>
          <p:nvPr/>
        </p:nvSpPr>
        <p:spPr>
          <a:xfrm>
            <a:off x="1093304" y="3957707"/>
            <a:ext cx="2966002" cy="2387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248958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EFDDA3-F4EF-49B2-9A83-FD944553D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20"/>
          <a:stretch/>
        </p:blipFill>
        <p:spPr>
          <a:xfrm rot="10800000">
            <a:off x="0" y="-15154"/>
            <a:ext cx="12192000" cy="3588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D08EC2-080A-9721-FACB-E1A125CC2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7615"/>
            <a:ext cx="9144000" cy="2387600"/>
          </a:xfrm>
          <a:noFill/>
        </p:spPr>
        <p:txBody>
          <a:bodyPr/>
          <a:lstStyle/>
          <a:p>
            <a:r>
              <a:rPr lang="en-GB" b="1" dirty="0"/>
              <a:t>Results from 10 Years of NOvA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E5B7EEC-3D71-37C7-8D43-0C66D4EF2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710" y="4133809"/>
            <a:ext cx="2195189" cy="169628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6BBC56D-19DE-6529-C506-96A60DE865EA}"/>
              </a:ext>
            </a:extLst>
          </p:cNvPr>
          <p:cNvGrpSpPr/>
          <p:nvPr/>
        </p:nvGrpSpPr>
        <p:grpSpPr>
          <a:xfrm>
            <a:off x="29817" y="246889"/>
            <a:ext cx="1282148" cy="1157063"/>
            <a:chOff x="10878" y="699917"/>
            <a:chExt cx="1282148" cy="115706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791307FC-389F-E0F5-84AF-85122A2CB0C7}"/>
                </a:ext>
              </a:extLst>
            </p:cNvPr>
            <p:cNvCxnSpPr/>
            <p:nvPr/>
          </p:nvCxnSpPr>
          <p:spPr>
            <a:xfrm>
              <a:off x="298174" y="884583"/>
              <a:ext cx="0" cy="675860"/>
            </a:xfrm>
            <a:prstGeom prst="straightConnector1">
              <a:avLst/>
            </a:prstGeom>
            <a:ln w="28575" cap="sq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35885288-DA04-F28E-1130-373F20F36B10}"/>
                </a:ext>
              </a:extLst>
            </p:cNvPr>
            <p:cNvCxnSpPr>
              <a:cxnSpLocks/>
            </p:cNvCxnSpPr>
            <p:nvPr/>
          </p:nvCxnSpPr>
          <p:spPr>
            <a:xfrm>
              <a:off x="298174" y="884583"/>
              <a:ext cx="6768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84C4DF9-2AC8-D69B-2117-29ABE1795770}"/>
                </a:ext>
              </a:extLst>
            </p:cNvPr>
            <p:cNvSpPr txBox="1"/>
            <p:nvPr/>
          </p:nvSpPr>
          <p:spPr>
            <a:xfrm>
              <a:off x="974974" y="699917"/>
              <a:ext cx="318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>
                  <a:solidFill>
                    <a:schemeClr val="bg1"/>
                  </a:solidFill>
                </a:rPr>
                <a:t>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1585101B-CC2A-8396-C247-FA9D7E0D1265}"/>
                    </a:ext>
                  </a:extLst>
                </p:cNvPr>
                <p:cNvSpPr txBox="1"/>
                <p:nvPr/>
              </p:nvSpPr>
              <p:spPr>
                <a:xfrm>
                  <a:off x="10878" y="1487648"/>
                  <a:ext cx="6767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solidFill>
                        <a:schemeClr val="bg1"/>
                      </a:solidFill>
                    </a:rPr>
                    <a:t>cos</a:t>
                  </a:r>
                  <a14:m>
                    <m:oMath xmlns:m="http://schemas.openxmlformats.org/officeDocument/2006/math" xmlns="">
                      <m:r>
                        <a:rPr lang="en-GB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a14:m>
                  <a:endParaRPr lang="en-GB" i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585101B-CC2A-8396-C247-FA9D7E0D12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8" y="1487648"/>
                  <a:ext cx="67678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7407" t="-6667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82488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81320-2AB5-EB44-6FAC-F1C307A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Constrain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10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244E14-4711-5172-FA5B-009A0B4AD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429000"/>
            <a:ext cx="7772400" cy="30417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5A7B1C2-3B4E-E6BE-06C2-5C097CA99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828" y="1144545"/>
            <a:ext cx="11652012" cy="208393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For accurate predictions, we constrain our ND simulations using data and extrapolate to the FD</a:t>
            </a:r>
            <a:endParaRPr lang="en-GB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08658D9-4657-B695-ED2B-E3C3DA9E0289}"/>
              </a:ext>
            </a:extLst>
          </p:cNvPr>
          <p:cNvSpPr/>
          <p:nvPr/>
        </p:nvSpPr>
        <p:spPr>
          <a:xfrm>
            <a:off x="6278880" y="3586480"/>
            <a:ext cx="128016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5BDA7542-CCFF-5847-FB85-1F178A2DEA0E}"/>
              </a:ext>
            </a:extLst>
          </p:cNvPr>
          <p:cNvSpPr/>
          <p:nvPr/>
        </p:nvSpPr>
        <p:spPr>
          <a:xfrm>
            <a:off x="2057400" y="3054926"/>
            <a:ext cx="8104909" cy="4696691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421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11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244E14-4711-5172-FA5B-009A0B4AD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429000"/>
            <a:ext cx="7772400" cy="30417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5A7B1C2-3B4E-E6BE-06C2-5C097CA99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828" y="1144545"/>
            <a:ext cx="11652012" cy="208393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For accurate predictions, we constrain our ND simulations using data and extrapolate to the FD</a:t>
            </a:r>
          </a:p>
          <a:p>
            <a:pPr marL="514350" indent="-514350">
              <a:buFont typeface="+mj-lt"/>
              <a:buAutoNum type="arabicParenR"/>
            </a:pPr>
            <a:r>
              <a:rPr lang="en-GB" b="1" dirty="0"/>
              <a:t>Correct ND simulation using ND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08658D9-4657-B695-ED2B-E3C3DA9E0289}"/>
              </a:ext>
            </a:extLst>
          </p:cNvPr>
          <p:cNvSpPr/>
          <p:nvPr/>
        </p:nvSpPr>
        <p:spPr>
          <a:xfrm>
            <a:off x="6278880" y="3586480"/>
            <a:ext cx="128016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54D9C0D-B549-E5F8-1C31-4E290EB36ED1}"/>
              </a:ext>
            </a:extLst>
          </p:cNvPr>
          <p:cNvSpPr/>
          <p:nvPr/>
        </p:nvSpPr>
        <p:spPr>
          <a:xfrm>
            <a:off x="4826000" y="4135120"/>
            <a:ext cx="2570480" cy="335280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B803D9-D834-F7E1-1BAA-7A13C3CD20F6}"/>
              </a:ext>
            </a:extLst>
          </p:cNvPr>
          <p:cNvSpPr/>
          <p:nvPr/>
        </p:nvSpPr>
        <p:spPr>
          <a:xfrm>
            <a:off x="7396480" y="3789680"/>
            <a:ext cx="579120" cy="702863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4E74E79-B791-1CA4-A281-0FDE8495E236}"/>
              </a:ext>
            </a:extLst>
          </p:cNvPr>
          <p:cNvSpPr/>
          <p:nvPr/>
        </p:nvSpPr>
        <p:spPr>
          <a:xfrm>
            <a:off x="4216401" y="3757404"/>
            <a:ext cx="579120" cy="702863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19C80B-097C-6B9A-D6D6-DAD48B8D695E}"/>
              </a:ext>
            </a:extLst>
          </p:cNvPr>
          <p:cNvSpPr txBox="1"/>
          <p:nvPr/>
        </p:nvSpPr>
        <p:spPr>
          <a:xfrm>
            <a:off x="3515360" y="3757404"/>
            <a:ext cx="523240" cy="377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19CA829-BFAD-91D7-B343-BFC1A0586F5E}"/>
              </a:ext>
            </a:extLst>
          </p:cNvPr>
          <p:cNvSpPr/>
          <p:nvPr/>
        </p:nvSpPr>
        <p:spPr>
          <a:xfrm>
            <a:off x="1927860" y="4453390"/>
            <a:ext cx="8201659" cy="2083933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2272D0C-529A-72B4-94F3-8701B42CB819}"/>
              </a:ext>
            </a:extLst>
          </p:cNvPr>
          <p:cNvSpPr/>
          <p:nvPr/>
        </p:nvSpPr>
        <p:spPr>
          <a:xfrm>
            <a:off x="7992111" y="3362407"/>
            <a:ext cx="2070099" cy="1133393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438695AD-DB08-80A9-800D-0780140B8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036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Constrain Simulation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A55CCA15-3A68-6681-F5E7-1A6D109FC4ED}"/>
              </a:ext>
            </a:extLst>
          </p:cNvPr>
          <p:cNvSpPr/>
          <p:nvPr/>
        </p:nvSpPr>
        <p:spPr>
          <a:xfrm>
            <a:off x="2057400" y="3054927"/>
            <a:ext cx="8104909" cy="4748646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074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12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244E14-4711-5172-FA5B-009A0B4AD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429000"/>
            <a:ext cx="7772400" cy="30417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5A7B1C2-3B4E-E6BE-06C2-5C097CA99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828" y="1144545"/>
            <a:ext cx="11652012" cy="208393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For accurate predictions, we constrain our ND simulations using data and extrapolate to the FD</a:t>
            </a:r>
          </a:p>
          <a:p>
            <a:pPr marL="514350" indent="-514350">
              <a:buFont typeface="+mj-lt"/>
              <a:buAutoNum type="arabicParenR" startAt="2"/>
            </a:pPr>
            <a:r>
              <a:rPr lang="en-GB" b="1" dirty="0"/>
              <a:t>Convert to true neutrino energy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08658D9-4657-B695-ED2B-E3C3DA9E0289}"/>
              </a:ext>
            </a:extLst>
          </p:cNvPr>
          <p:cNvSpPr/>
          <p:nvPr/>
        </p:nvSpPr>
        <p:spPr>
          <a:xfrm>
            <a:off x="6278880" y="3586480"/>
            <a:ext cx="128016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54D9C0D-B549-E5F8-1C31-4E290EB36ED1}"/>
              </a:ext>
            </a:extLst>
          </p:cNvPr>
          <p:cNvSpPr/>
          <p:nvPr/>
        </p:nvSpPr>
        <p:spPr>
          <a:xfrm>
            <a:off x="4826000" y="4135120"/>
            <a:ext cx="2570480" cy="335280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B803D9-D834-F7E1-1BAA-7A13C3CD20F6}"/>
              </a:ext>
            </a:extLst>
          </p:cNvPr>
          <p:cNvSpPr/>
          <p:nvPr/>
        </p:nvSpPr>
        <p:spPr>
          <a:xfrm>
            <a:off x="7396480" y="3789680"/>
            <a:ext cx="579120" cy="702863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E1085D2-B218-D413-E355-7E18AA73429E}"/>
              </a:ext>
            </a:extLst>
          </p:cNvPr>
          <p:cNvSpPr txBox="1"/>
          <p:nvPr/>
        </p:nvSpPr>
        <p:spPr>
          <a:xfrm>
            <a:off x="4373880" y="3635484"/>
            <a:ext cx="523240" cy="377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6366FB9-7A9D-132D-6699-73C22FC05795}"/>
              </a:ext>
            </a:extLst>
          </p:cNvPr>
          <p:cNvSpPr/>
          <p:nvPr/>
        </p:nvSpPr>
        <p:spPr>
          <a:xfrm>
            <a:off x="5273040" y="4453390"/>
            <a:ext cx="4856479" cy="2083933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31F14FF-A740-9C52-9137-D392C6A7E7A1}"/>
              </a:ext>
            </a:extLst>
          </p:cNvPr>
          <p:cNvSpPr/>
          <p:nvPr/>
        </p:nvSpPr>
        <p:spPr>
          <a:xfrm>
            <a:off x="7992111" y="3362407"/>
            <a:ext cx="2070099" cy="1133393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6D8112D-7E98-B73F-19DA-A93A6E3A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036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Constrain Simulation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16F718C9-63B3-8AF5-B829-41EBE37594C0}"/>
              </a:ext>
            </a:extLst>
          </p:cNvPr>
          <p:cNvSpPr/>
          <p:nvPr/>
        </p:nvSpPr>
        <p:spPr>
          <a:xfrm>
            <a:off x="2057400" y="3054927"/>
            <a:ext cx="8104909" cy="4769428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243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13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244E14-4711-5172-FA5B-009A0B4AD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429000"/>
            <a:ext cx="7772400" cy="30417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5A7B1C2-3B4E-E6BE-06C2-5C097CA99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828" y="1144545"/>
            <a:ext cx="11652012" cy="208393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For accurate predictions, we constrain our ND simulations using data and extrapolate to the FD</a:t>
            </a:r>
          </a:p>
          <a:p>
            <a:pPr marL="514350" indent="-514350">
              <a:buFont typeface="+mj-lt"/>
              <a:buAutoNum type="arabicParenR" startAt="3"/>
            </a:pPr>
            <a:r>
              <a:rPr lang="en-GB" b="1" dirty="0"/>
              <a:t>Apply ND-&gt;FD extrapolation. Accounts for oscillations, beam divergence, detector acceptance etc.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08658D9-4657-B695-ED2B-E3C3DA9E0289}"/>
              </a:ext>
            </a:extLst>
          </p:cNvPr>
          <p:cNvSpPr/>
          <p:nvPr/>
        </p:nvSpPr>
        <p:spPr>
          <a:xfrm>
            <a:off x="6278880" y="3586480"/>
            <a:ext cx="128016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B803D9-D834-F7E1-1BAA-7A13C3CD20F6}"/>
              </a:ext>
            </a:extLst>
          </p:cNvPr>
          <p:cNvSpPr/>
          <p:nvPr/>
        </p:nvSpPr>
        <p:spPr>
          <a:xfrm>
            <a:off x="7396480" y="3789680"/>
            <a:ext cx="579120" cy="702863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E1085D2-B218-D413-E355-7E18AA73429E}"/>
              </a:ext>
            </a:extLst>
          </p:cNvPr>
          <p:cNvSpPr txBox="1"/>
          <p:nvPr/>
        </p:nvSpPr>
        <p:spPr>
          <a:xfrm>
            <a:off x="6487160" y="3885302"/>
            <a:ext cx="523240" cy="377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4DAC6A2-1309-37EA-79D6-572A0666F2B1}"/>
              </a:ext>
            </a:extLst>
          </p:cNvPr>
          <p:cNvSpPr/>
          <p:nvPr/>
        </p:nvSpPr>
        <p:spPr>
          <a:xfrm>
            <a:off x="4231640" y="3799840"/>
            <a:ext cx="579120" cy="702863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B20882D-D484-BB07-7035-3018743760F4}"/>
              </a:ext>
            </a:extLst>
          </p:cNvPr>
          <p:cNvSpPr/>
          <p:nvPr/>
        </p:nvSpPr>
        <p:spPr>
          <a:xfrm>
            <a:off x="7975600" y="4453390"/>
            <a:ext cx="2153919" cy="2083933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C588BC-6C04-F6B4-94CF-87571108DCDD}"/>
              </a:ext>
            </a:extLst>
          </p:cNvPr>
          <p:cNvSpPr/>
          <p:nvPr/>
        </p:nvSpPr>
        <p:spPr>
          <a:xfrm>
            <a:off x="7992111" y="3362407"/>
            <a:ext cx="2070099" cy="1133393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6513351-A01A-D606-45FC-70E01309C766}"/>
              </a:ext>
            </a:extLst>
          </p:cNvPr>
          <p:cNvSpPr/>
          <p:nvPr/>
        </p:nvSpPr>
        <p:spPr>
          <a:xfrm>
            <a:off x="2077721" y="3250621"/>
            <a:ext cx="2153919" cy="3420631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DB64CD09-243B-A484-F90C-5AA83F064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036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Constrain Simulation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1DDEDF2E-83F8-9520-BB22-7103E7F0C5EA}"/>
              </a:ext>
            </a:extLst>
          </p:cNvPr>
          <p:cNvSpPr/>
          <p:nvPr/>
        </p:nvSpPr>
        <p:spPr>
          <a:xfrm>
            <a:off x="2057400" y="3054927"/>
            <a:ext cx="8104909" cy="4727864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835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14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244E14-4711-5172-FA5B-009A0B4AD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429000"/>
            <a:ext cx="7772400" cy="30417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5A7B1C2-3B4E-E6BE-06C2-5C097CA99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828" y="1144545"/>
            <a:ext cx="11652012" cy="208393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For accurate predictions, we constrain our ND simulations using data and extrapolate to the FD</a:t>
            </a:r>
          </a:p>
          <a:p>
            <a:pPr marL="514350" indent="-514350">
              <a:buFont typeface="+mj-lt"/>
              <a:buAutoNum type="arabicParenR" startAt="4"/>
            </a:pPr>
            <a:r>
              <a:rPr lang="en-GB" b="1" dirty="0"/>
              <a:t>Convert back to reconstructed neutrino energy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08658D9-4657-B695-ED2B-E3C3DA9E0289}"/>
              </a:ext>
            </a:extLst>
          </p:cNvPr>
          <p:cNvSpPr/>
          <p:nvPr/>
        </p:nvSpPr>
        <p:spPr>
          <a:xfrm>
            <a:off x="6278880" y="3586480"/>
            <a:ext cx="128016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E1085D2-B218-D413-E355-7E18AA73429E}"/>
              </a:ext>
            </a:extLst>
          </p:cNvPr>
          <p:cNvSpPr txBox="1"/>
          <p:nvPr/>
        </p:nvSpPr>
        <p:spPr>
          <a:xfrm>
            <a:off x="7297420" y="3657627"/>
            <a:ext cx="523240" cy="377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4DAC6A2-1309-37EA-79D6-572A0666F2B1}"/>
              </a:ext>
            </a:extLst>
          </p:cNvPr>
          <p:cNvSpPr/>
          <p:nvPr/>
        </p:nvSpPr>
        <p:spPr>
          <a:xfrm>
            <a:off x="4231640" y="3799840"/>
            <a:ext cx="579120" cy="702863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06866E-6F44-BAF2-6A66-7F50B8DC61B4}"/>
              </a:ext>
            </a:extLst>
          </p:cNvPr>
          <p:cNvSpPr/>
          <p:nvPr/>
        </p:nvSpPr>
        <p:spPr>
          <a:xfrm>
            <a:off x="4826000" y="4135120"/>
            <a:ext cx="2570480" cy="335280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C540E8E-0529-146C-9800-B88B205B37DF}"/>
              </a:ext>
            </a:extLst>
          </p:cNvPr>
          <p:cNvSpPr/>
          <p:nvPr/>
        </p:nvSpPr>
        <p:spPr>
          <a:xfrm>
            <a:off x="2152651" y="4439420"/>
            <a:ext cx="4756149" cy="2083933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45E9903-BF69-6749-44BE-19E0C173A362}"/>
              </a:ext>
            </a:extLst>
          </p:cNvPr>
          <p:cNvSpPr/>
          <p:nvPr/>
        </p:nvSpPr>
        <p:spPr>
          <a:xfrm>
            <a:off x="2169162" y="3348437"/>
            <a:ext cx="2070099" cy="1133393"/>
          </a:xfrm>
          <a:prstGeom prst="rect">
            <a:avLst/>
          </a:prstGeom>
          <a:solidFill>
            <a:srgbClr val="FFFFF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1EDE25C5-91E5-B62B-5327-C32C42C46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036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Constrain Simulation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E5EEAD4E-361B-9B21-72D0-F87C8FCF1966}"/>
              </a:ext>
            </a:extLst>
          </p:cNvPr>
          <p:cNvSpPr/>
          <p:nvPr/>
        </p:nvSpPr>
        <p:spPr>
          <a:xfrm>
            <a:off x="2057400" y="3054927"/>
            <a:ext cx="8104909" cy="4707082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437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D298787-5D88-2322-CE39-3DB5A2771BC4}"/>
                  </a:ext>
                </a:extLst>
              </p:cNvPr>
              <p:cNvSpPr txBox="1"/>
              <p:nvPr/>
            </p:nvSpPr>
            <p:spPr>
              <a:xfrm>
                <a:off x="3882843" y="3071499"/>
                <a:ext cx="3765839" cy="46852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𝐶𝑃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D298787-5D88-2322-CE39-3DB5A2771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843" y="3071499"/>
                <a:ext cx="3765839" cy="468526"/>
              </a:xfrm>
              <a:prstGeom prst="rect">
                <a:avLst/>
              </a:prstGeom>
              <a:blipFill>
                <a:blip r:embed="rId3"/>
                <a:stretch>
                  <a:fillRect l="-336" r="-1342" b="-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15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A3E6A0CB-A321-A604-62E3-AEEA15452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036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Fits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D518E066-7E83-07B9-E992-7BC5F157EACB}"/>
              </a:ext>
            </a:extLst>
          </p:cNvPr>
          <p:cNvSpPr/>
          <p:nvPr/>
        </p:nvSpPr>
        <p:spPr>
          <a:xfrm>
            <a:off x="3896436" y="3058389"/>
            <a:ext cx="3771054" cy="485547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2A7E32D-B147-13B6-B602-1F96A808E26F}"/>
              </a:ext>
            </a:extLst>
          </p:cNvPr>
          <p:cNvSpPr txBox="1"/>
          <p:nvPr/>
        </p:nvSpPr>
        <p:spPr>
          <a:xfrm>
            <a:off x="408790" y="957338"/>
            <a:ext cx="298911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225FF"/>
                </a:solidFill>
              </a:rPr>
              <a:t>Bayesian Markov Chain Monte Carlo </a:t>
            </a:r>
            <a:r>
              <a:rPr lang="en-GB" sz="2800" dirty="0">
                <a:solidFill>
                  <a:srgbClr val="9225FF"/>
                </a:solidFill>
              </a:rPr>
              <a:t>(marginalisation)</a:t>
            </a:r>
          </a:p>
          <a:p>
            <a:pPr algn="ctr"/>
            <a:r>
              <a:rPr lang="en-GB" dirty="0">
                <a:hlinkClick r:id="rId5"/>
              </a:rPr>
              <a:t>arXiv:2311.07835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30779BE7-AB0C-4A11-1B50-993A2FF4825F}"/>
                  </a:ext>
                </a:extLst>
              </p:cNvPr>
              <p:cNvSpPr txBox="1"/>
              <p:nvPr/>
            </p:nvSpPr>
            <p:spPr>
              <a:xfrm>
                <a:off x="7909080" y="957338"/>
                <a:ext cx="4212584" cy="1671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>
                    <a:solidFill>
                      <a:srgbClr val="9225FF"/>
                    </a:solidFill>
                  </a:rPr>
                  <a:t>Frequentist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GB" sz="2800" b="1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1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en-GB" sz="2800" b="1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2800" b="1" dirty="0">
                    <a:solidFill>
                      <a:srgbClr val="9225FF"/>
                    </a:solidFill>
                  </a:rPr>
                  <a:t> minimisation</a:t>
                </a:r>
                <a:r>
                  <a:rPr lang="en-GB" sz="2800" dirty="0">
                    <a:solidFill>
                      <a:srgbClr val="9225FF"/>
                    </a:solidFill>
                  </a:rPr>
                  <a:t> </a:t>
                </a:r>
              </a:p>
              <a:p>
                <a:pPr algn="ctr"/>
                <a:r>
                  <a:rPr lang="en-GB" sz="2800" dirty="0">
                    <a:solidFill>
                      <a:srgbClr val="9225FF"/>
                    </a:solidFill>
                  </a:rPr>
                  <a:t>(profiled Feldman-Cousins)</a:t>
                </a:r>
              </a:p>
              <a:p>
                <a:pPr algn="ctr"/>
                <a:r>
                  <a:rPr lang="en-GB" dirty="0">
                    <a:hlinkClick r:id="rId6"/>
                  </a:rPr>
                  <a:t>arXiv:2207.14353</a:t>
                </a:r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779BE7-AB0C-4A11-1B50-993A2FF48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9080" y="957338"/>
                <a:ext cx="4212584" cy="1671740"/>
              </a:xfrm>
              <a:prstGeom prst="rect">
                <a:avLst/>
              </a:prstGeom>
              <a:blipFill>
                <a:blip r:embed="rId7"/>
                <a:stretch>
                  <a:fillRect l="-1201" t="-3030" r="-1502" b="-53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841ACA0-2084-BD1B-7E2E-4F562F447292}"/>
              </a:ext>
            </a:extLst>
          </p:cNvPr>
          <p:cNvSpPr txBox="1"/>
          <p:nvPr/>
        </p:nvSpPr>
        <p:spPr>
          <a:xfrm>
            <a:off x="157233" y="3053053"/>
            <a:ext cx="3494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9225FF"/>
                </a:solidFill>
              </a:rPr>
              <a:t>Bayesian credible regions</a:t>
            </a:r>
            <a:endParaRPr lang="en-GB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28D8D80-1C53-F484-F5F0-D919C1A95861}"/>
              </a:ext>
            </a:extLst>
          </p:cNvPr>
          <p:cNvSpPr txBox="1"/>
          <p:nvPr/>
        </p:nvSpPr>
        <p:spPr>
          <a:xfrm>
            <a:off x="7818204" y="3053054"/>
            <a:ext cx="4405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9225FF"/>
                </a:solidFill>
              </a:rPr>
              <a:t>Frequentist confidence regions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A925CB81-0411-22F9-DBFA-158A90EF81B2}"/>
              </a:ext>
            </a:extLst>
          </p:cNvPr>
          <p:cNvCxnSpPr>
            <a:cxnSpLocks/>
            <a:stCxn id="13" idx="2"/>
            <a:endCxn id="17" idx="0"/>
          </p:cNvCxnSpPr>
          <p:nvPr/>
        </p:nvCxnSpPr>
        <p:spPr>
          <a:xfrm>
            <a:off x="10015372" y="2629078"/>
            <a:ext cx="0" cy="423976"/>
          </a:xfrm>
          <a:prstGeom prst="straightConnector1">
            <a:avLst/>
          </a:prstGeom>
          <a:ln w="28575">
            <a:solidFill>
              <a:srgbClr val="922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0211D1A9-B8A7-3DEE-3A21-8F1695ED90E2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>
            <a:off x="1903349" y="2619331"/>
            <a:ext cx="1289" cy="433722"/>
          </a:xfrm>
          <a:prstGeom prst="straightConnector1">
            <a:avLst/>
          </a:prstGeom>
          <a:ln w="28575">
            <a:solidFill>
              <a:srgbClr val="922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9376D6A2-01F5-0032-CF0D-CB7C1346AB7F}"/>
              </a:ext>
            </a:extLst>
          </p:cNvPr>
          <p:cNvCxnSpPr>
            <a:cxnSpLocks/>
          </p:cNvCxnSpPr>
          <p:nvPr/>
        </p:nvCxnSpPr>
        <p:spPr>
          <a:xfrm>
            <a:off x="3501515" y="3289839"/>
            <a:ext cx="384463" cy="0"/>
          </a:xfrm>
          <a:prstGeom prst="straightConnector1">
            <a:avLst/>
          </a:prstGeom>
          <a:ln w="28575">
            <a:solidFill>
              <a:srgbClr val="922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9DD8308F-8112-C18D-F35D-B13DDC7F3F23}"/>
              </a:ext>
            </a:extLst>
          </p:cNvPr>
          <p:cNvCxnSpPr>
            <a:cxnSpLocks/>
          </p:cNvCxnSpPr>
          <p:nvPr/>
        </p:nvCxnSpPr>
        <p:spPr>
          <a:xfrm flipH="1">
            <a:off x="7679341" y="3289839"/>
            <a:ext cx="384463" cy="0"/>
          </a:xfrm>
          <a:prstGeom prst="straightConnector1">
            <a:avLst/>
          </a:prstGeom>
          <a:ln w="28575">
            <a:solidFill>
              <a:srgbClr val="922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931E837-23D0-3872-107F-BBCB32DC59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610" y="3766885"/>
            <a:ext cx="6813808" cy="2766509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D7048178-6B4D-28FB-F622-44B37DF20BD0}"/>
              </a:ext>
            </a:extLst>
          </p:cNvPr>
          <p:cNvCxnSpPr>
            <a:cxnSpLocks/>
          </p:cNvCxnSpPr>
          <p:nvPr/>
        </p:nvCxnSpPr>
        <p:spPr>
          <a:xfrm flipV="1">
            <a:off x="5864888" y="3540025"/>
            <a:ext cx="0" cy="326675"/>
          </a:xfrm>
          <a:prstGeom prst="straightConnector1">
            <a:avLst/>
          </a:prstGeom>
          <a:ln w="28575">
            <a:solidFill>
              <a:srgbClr val="922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32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xmlns="" id="{A7E35C62-FCDE-BFB0-B6E4-D9D1D9F5BD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6622" y="1246286"/>
                <a:ext cx="11652012" cy="208393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600" dirty="0"/>
                  <a:t>Neutrino beam exposure increased by 96% to </a:t>
                </a:r>
                <a:r>
                  <a:rPr lang="en-GB" sz="2600" dirty="0">
                    <a:solidFill>
                      <a:srgbClr val="4683B5"/>
                    </a:solidFill>
                  </a:rPr>
                  <a:t>26.6</a:t>
                </a:r>
                <a14:m>
                  <m:oMath xmlns:m="http://schemas.openxmlformats.org/officeDocument/2006/math" xmlns="">
                    <m:r>
                      <a:rPr lang="en-GB" sz="2600" i="1" smtClean="0">
                        <a:solidFill>
                          <a:srgbClr val="4683B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600" dirty="0">
                    <a:solidFill>
                      <a:srgbClr val="4683B5"/>
                    </a:solidFill>
                  </a:rPr>
                  <a:t>10</a:t>
                </a:r>
                <a:r>
                  <a:rPr lang="en-GB" sz="2600" baseline="30000" dirty="0">
                    <a:solidFill>
                      <a:srgbClr val="4683B5"/>
                    </a:solidFill>
                  </a:rPr>
                  <a:t>20</a:t>
                </a:r>
                <a:r>
                  <a:rPr lang="en-GB" sz="2600" dirty="0">
                    <a:solidFill>
                      <a:srgbClr val="4683B5"/>
                    </a:solidFill>
                  </a:rPr>
                  <a:t> POT</a:t>
                </a:r>
              </a:p>
              <a:p>
                <a:pPr lvl="1"/>
                <a:r>
                  <a:rPr lang="en-GB" dirty="0"/>
                  <a:t>Antineutrino exposure remains at </a:t>
                </a:r>
                <a:r>
                  <a:rPr lang="en-GB" dirty="0">
                    <a:solidFill>
                      <a:schemeClr val="accent2">
                        <a:lumMod val="75000"/>
                      </a:schemeClr>
                    </a:solidFill>
                  </a:rPr>
                  <a:t>12.5</a:t>
                </a:r>
                <a14:m>
                  <m:oMath xmlns:m="http://schemas.openxmlformats.org/officeDocument/2006/math" xmlns="">
                    <m:r>
                      <a:rPr lang="en-GB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>
                    <a:solidFill>
                      <a:schemeClr val="accent2">
                        <a:lumMod val="75000"/>
                      </a:schemeClr>
                    </a:solidFill>
                  </a:rPr>
                  <a:t>10</a:t>
                </a:r>
                <a:r>
                  <a:rPr lang="en-GB" baseline="30000" dirty="0">
                    <a:solidFill>
                      <a:schemeClr val="accent2">
                        <a:lumMod val="75000"/>
                      </a:schemeClr>
                    </a:solidFill>
                  </a:rPr>
                  <a:t>20</a:t>
                </a:r>
                <a:r>
                  <a:rPr lang="en-GB" dirty="0">
                    <a:solidFill>
                      <a:schemeClr val="accent2">
                        <a:lumMod val="75000"/>
                      </a:schemeClr>
                    </a:solidFill>
                  </a:rPr>
                  <a:t> POT </a:t>
                </a:r>
              </a:p>
              <a:p>
                <a:pPr lvl="1"/>
                <a:r>
                  <a:rPr lang="en-GB" dirty="0"/>
                  <a:t>Extra antineutrino data will be crucial for later analyses</a:t>
                </a:r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r>
                  <a:rPr lang="en-GB" sz="2600" dirty="0"/>
                  <a:t>New pion-production systematic uncertainties relating to NOvA custom tuning of MEC and FSI</a:t>
                </a:r>
              </a:p>
              <a:p>
                <a:r>
                  <a:rPr lang="en-GB" sz="2600" dirty="0"/>
                  <a:t>Improved light response model and neutron propagation uncertainty</a:t>
                </a:r>
              </a:p>
              <a:p>
                <a:r>
                  <a:rPr lang="en-GB" sz="2600" dirty="0"/>
                  <a:t>New low-E </a:t>
                </a:r>
                <a:r>
                  <a:rPr lang="en-GB" sz="2600" dirty="0" err="1"/>
                  <a:t>nue</a:t>
                </a:r>
                <a:r>
                  <a:rPr lang="en-GB" sz="2600" dirty="0"/>
                  <a:t> sample</a:t>
                </a:r>
              </a:p>
            </p:txBody>
          </p:sp>
        </mc:Choice>
        <mc:Fallback xmlns=""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A7E35C62-FCDE-BFB0-B6E4-D9D1D9F5B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22" y="1246286"/>
                <a:ext cx="11652012" cy="2083933"/>
              </a:xfrm>
              <a:prstGeom prst="rect">
                <a:avLst/>
              </a:prstGeom>
              <a:blipFill>
                <a:blip r:embed="rId2"/>
                <a:stretch>
                  <a:fillRect l="-762" t="-26506" b="-295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81320-2AB5-EB44-6FAC-F1C307A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Improvements since 2020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16</a:t>
            </a:fld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C0648DE-F5D4-FC5F-1B36-FB8B918C9B70}"/>
              </a:ext>
            </a:extLst>
          </p:cNvPr>
          <p:cNvSpPr/>
          <p:nvPr/>
        </p:nvSpPr>
        <p:spPr>
          <a:xfrm>
            <a:off x="142933" y="1977749"/>
            <a:ext cx="11948160" cy="2022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90AEAF-2558-60E4-4E82-BECA08855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05"/>
          <a:stretch/>
        </p:blipFill>
        <p:spPr>
          <a:xfrm>
            <a:off x="142933" y="2075447"/>
            <a:ext cx="11809488" cy="4398774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53273954-8812-10F8-5871-7A62BA645F68}"/>
              </a:ext>
            </a:extLst>
          </p:cNvPr>
          <p:cNvSpPr/>
          <p:nvPr/>
        </p:nvSpPr>
        <p:spPr>
          <a:xfrm>
            <a:off x="995547" y="2842880"/>
            <a:ext cx="1925782" cy="262974"/>
          </a:xfrm>
          <a:prstGeom prst="roundRect">
            <a:avLst/>
          </a:prstGeom>
          <a:solidFill>
            <a:srgbClr val="9225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9E7FD3B-7B53-6DF4-E34D-98DDF4981E4F}"/>
              </a:ext>
            </a:extLst>
          </p:cNvPr>
          <p:cNvSpPr txBox="1"/>
          <p:nvPr/>
        </p:nvSpPr>
        <p:spPr>
          <a:xfrm>
            <a:off x="692727" y="2814799"/>
            <a:ext cx="2531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2024 analysis dataset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8A38112-30F4-D047-B0C7-01B10597F15E}"/>
              </a:ext>
            </a:extLst>
          </p:cNvPr>
          <p:cNvCxnSpPr>
            <a:cxnSpLocks/>
          </p:cNvCxnSpPr>
          <p:nvPr/>
        </p:nvCxnSpPr>
        <p:spPr>
          <a:xfrm>
            <a:off x="838200" y="2792280"/>
            <a:ext cx="9600210" cy="0"/>
          </a:xfrm>
          <a:prstGeom prst="line">
            <a:avLst/>
          </a:prstGeom>
          <a:ln w="38100">
            <a:solidFill>
              <a:srgbClr val="9225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FC08C21D-4C2F-4C14-698F-92A0C6C38333}"/>
              </a:ext>
            </a:extLst>
          </p:cNvPr>
          <p:cNvSpPr/>
          <p:nvPr/>
        </p:nvSpPr>
        <p:spPr>
          <a:xfrm>
            <a:off x="995547" y="3898396"/>
            <a:ext cx="1925782" cy="26297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611F41F-CE12-70FB-C6A5-C208B3015171}"/>
              </a:ext>
            </a:extLst>
          </p:cNvPr>
          <p:cNvSpPr txBox="1"/>
          <p:nvPr/>
        </p:nvSpPr>
        <p:spPr>
          <a:xfrm>
            <a:off x="909450" y="3862783"/>
            <a:ext cx="2097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2020 analysis dataset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CC51F88-6771-931D-12BE-2CBC8D6F9C90}"/>
              </a:ext>
            </a:extLst>
          </p:cNvPr>
          <p:cNvCxnSpPr>
            <a:cxnSpLocks/>
          </p:cNvCxnSpPr>
          <p:nvPr/>
        </p:nvCxnSpPr>
        <p:spPr>
          <a:xfrm flipV="1">
            <a:off x="10438410" y="2814799"/>
            <a:ext cx="0" cy="3022379"/>
          </a:xfrm>
          <a:prstGeom prst="line">
            <a:avLst/>
          </a:prstGeom>
          <a:ln w="38100">
            <a:solidFill>
              <a:srgbClr val="9225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16D6205-17CF-86FD-EE5B-BE733233FCF6}"/>
              </a:ext>
            </a:extLst>
          </p:cNvPr>
          <p:cNvCxnSpPr>
            <a:cxnSpLocks/>
          </p:cNvCxnSpPr>
          <p:nvPr/>
        </p:nvCxnSpPr>
        <p:spPr>
          <a:xfrm>
            <a:off x="850075" y="3850908"/>
            <a:ext cx="6239494" cy="11875"/>
          </a:xfrm>
          <a:prstGeom prst="line">
            <a:avLst/>
          </a:prstGeom>
          <a:ln w="381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092536E8-37E6-B334-E8D4-6B9AFE88555C}"/>
              </a:ext>
            </a:extLst>
          </p:cNvPr>
          <p:cNvCxnSpPr>
            <a:cxnSpLocks/>
          </p:cNvCxnSpPr>
          <p:nvPr/>
        </p:nvCxnSpPr>
        <p:spPr>
          <a:xfrm flipV="1">
            <a:off x="7089569" y="3874652"/>
            <a:ext cx="0" cy="1950651"/>
          </a:xfrm>
          <a:prstGeom prst="line">
            <a:avLst/>
          </a:prstGeom>
          <a:ln w="381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210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81320-2AB5-EB44-6FAC-F1C307A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Improvements since 2020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17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xmlns="" id="{4AD5B733-1223-3102-6787-660808977B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5828" y="801642"/>
                <a:ext cx="11652012" cy="208393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Neutrino beam exposure increased by 96% to </a:t>
                </a:r>
                <a:r>
                  <a:rPr lang="en-GB" dirty="0">
                    <a:solidFill>
                      <a:srgbClr val="4683B5"/>
                    </a:solidFill>
                  </a:rPr>
                  <a:t>26.6</a:t>
                </a:r>
                <a14:m>
                  <m:oMath xmlns:m="http://schemas.openxmlformats.org/officeDocument/2006/math" xmlns="">
                    <m:r>
                      <a:rPr lang="en-GB" i="1" smtClean="0">
                        <a:solidFill>
                          <a:srgbClr val="4683B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>
                    <a:solidFill>
                      <a:srgbClr val="4683B5"/>
                    </a:solidFill>
                  </a:rPr>
                  <a:t>10</a:t>
                </a:r>
                <a:r>
                  <a:rPr lang="en-GB" baseline="30000" dirty="0">
                    <a:solidFill>
                      <a:srgbClr val="4683B5"/>
                    </a:solidFill>
                  </a:rPr>
                  <a:t>20</a:t>
                </a:r>
                <a:r>
                  <a:rPr lang="en-GB" dirty="0">
                    <a:solidFill>
                      <a:srgbClr val="4683B5"/>
                    </a:solidFill>
                  </a:rPr>
                  <a:t> POT</a:t>
                </a:r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r>
                  <a:rPr lang="en-GB" dirty="0"/>
                  <a:t>New pion-production systematic uncertainties</a:t>
                </a:r>
              </a:p>
              <a:p>
                <a:r>
                  <a:rPr lang="en-GB" dirty="0"/>
                  <a:t>Improved light response model and neutron propagation uncertainty</a:t>
                </a:r>
              </a:p>
              <a:p>
                <a:r>
                  <a:rPr lang="en-GB" dirty="0"/>
                  <a:t>New low-E </a:t>
                </a:r>
                <a:r>
                  <a:rPr lang="en-GB" dirty="0" err="1"/>
                  <a:t>nue</a:t>
                </a:r>
                <a:r>
                  <a:rPr lang="en-GB" dirty="0"/>
                  <a:t> sample</a:t>
                </a: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4AD5B733-1223-3102-6787-660808977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28" y="801642"/>
                <a:ext cx="11652012" cy="2083933"/>
              </a:xfrm>
              <a:prstGeom prst="rect">
                <a:avLst/>
              </a:prstGeom>
              <a:blipFill>
                <a:blip r:embed="rId4"/>
                <a:stretch>
                  <a:fillRect l="-979" t="-3030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F8FCE21-4346-4523-0262-CCB5BED15E19}"/>
              </a:ext>
            </a:extLst>
          </p:cNvPr>
          <p:cNvSpPr/>
          <p:nvPr/>
        </p:nvSpPr>
        <p:spPr>
          <a:xfrm>
            <a:off x="128546" y="1779927"/>
            <a:ext cx="11948160" cy="16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1D036CA-CC04-7F7D-B91C-291DCA67E8D7}"/>
              </a:ext>
            </a:extLst>
          </p:cNvPr>
          <p:cNvSpPr txBox="1"/>
          <p:nvPr/>
        </p:nvSpPr>
        <p:spPr>
          <a:xfrm>
            <a:off x="6629580" y="3386826"/>
            <a:ext cx="403841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9225FF"/>
                </a:solidFill>
              </a:rPr>
              <a:t>A comparison of the cross-section uncertainties for the 2024 and 2020 analyses. </a:t>
            </a:r>
          </a:p>
          <a:p>
            <a:r>
              <a:rPr lang="en-GB" sz="2200" dirty="0">
                <a:solidFill>
                  <a:srgbClr val="9225FF"/>
                </a:solidFill>
              </a:rPr>
              <a:t>Overall effect of extra uncertainty shifts is small.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2675203-1969-ACAE-6A6C-1E25CFC58F00}"/>
              </a:ext>
            </a:extLst>
          </p:cNvPr>
          <p:cNvGrpSpPr/>
          <p:nvPr/>
        </p:nvGrpSpPr>
        <p:grpSpPr>
          <a:xfrm>
            <a:off x="1974516" y="1830738"/>
            <a:ext cx="4705865" cy="4662135"/>
            <a:chOff x="3367268" y="1508868"/>
            <a:chExt cx="3876283" cy="384026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E6A5487-45ED-195F-9483-F962BEE30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128"/>
            <a:stretch/>
          </p:blipFill>
          <p:spPr>
            <a:xfrm>
              <a:off x="3367268" y="1508868"/>
              <a:ext cx="3876283" cy="384026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7BC7791D-CB8E-FC37-A7DC-4B73B5E53C10}"/>
                </a:ext>
              </a:extLst>
            </p:cNvPr>
            <p:cNvSpPr/>
            <p:nvPr/>
          </p:nvSpPr>
          <p:spPr>
            <a:xfrm>
              <a:off x="3367268" y="1724628"/>
              <a:ext cx="255608" cy="555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5555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xmlns="" id="{0AA3EA64-FBDA-6797-C1A5-C06B1DE143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5828" y="801642"/>
                <a:ext cx="11652012" cy="208393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Neutrino beam exposure increased by 96% to </a:t>
                </a:r>
                <a:r>
                  <a:rPr lang="en-GB" dirty="0">
                    <a:solidFill>
                      <a:srgbClr val="4683B5"/>
                    </a:solidFill>
                  </a:rPr>
                  <a:t>26.6</a:t>
                </a:r>
                <a14:m>
                  <m:oMath xmlns:m="http://schemas.openxmlformats.org/officeDocument/2006/math" xmlns="">
                    <m:r>
                      <a:rPr lang="en-GB" i="1" smtClean="0">
                        <a:solidFill>
                          <a:srgbClr val="4683B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>
                    <a:solidFill>
                      <a:srgbClr val="4683B5"/>
                    </a:solidFill>
                  </a:rPr>
                  <a:t>10</a:t>
                </a:r>
                <a:r>
                  <a:rPr lang="en-GB" baseline="30000" dirty="0">
                    <a:solidFill>
                      <a:srgbClr val="4683B5"/>
                    </a:solidFill>
                  </a:rPr>
                  <a:t>20</a:t>
                </a:r>
                <a:r>
                  <a:rPr lang="en-GB" dirty="0">
                    <a:solidFill>
                      <a:srgbClr val="4683B5"/>
                    </a:solidFill>
                  </a:rPr>
                  <a:t> POT</a:t>
                </a:r>
              </a:p>
              <a:p>
                <a:r>
                  <a:rPr lang="en-GB" dirty="0"/>
                  <a:t>New pion-production systematic uncertainties</a:t>
                </a:r>
              </a:p>
              <a:p>
                <a:r>
                  <a:rPr lang="en-GB" dirty="0"/>
                  <a:t>Improved light response model and neutron propagation uncertainty</a:t>
                </a:r>
              </a:p>
              <a:p>
                <a:r>
                  <a:rPr lang="en-GB" dirty="0"/>
                  <a:t>New low-E </a:t>
                </a:r>
                <a:r>
                  <a:rPr lang="en-GB" dirty="0" err="1"/>
                  <a:t>nue</a:t>
                </a:r>
                <a:r>
                  <a:rPr lang="en-GB" dirty="0"/>
                  <a:t> sample</a:t>
                </a: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0AA3EA64-FBDA-6797-C1A5-C06B1DE14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28" y="801642"/>
                <a:ext cx="11652012" cy="2083933"/>
              </a:xfrm>
              <a:prstGeom prst="rect">
                <a:avLst/>
              </a:prstGeom>
              <a:blipFill>
                <a:blip r:embed="rId3"/>
                <a:stretch>
                  <a:fillRect l="-979" t="-3030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81320-2AB5-EB44-6FAC-F1C307A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Improvements since 2020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18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CC9D18E-C6C4-B221-DC23-B9B47D0BCB78}"/>
              </a:ext>
            </a:extLst>
          </p:cNvPr>
          <p:cNvSpPr txBox="1"/>
          <p:nvPr/>
        </p:nvSpPr>
        <p:spPr>
          <a:xfrm>
            <a:off x="711200" y="5417203"/>
            <a:ext cx="522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9225FF"/>
                </a:solidFill>
              </a:rPr>
              <a:t>Cherenkov and scintillation light model improved using experimental measurements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35EDDFA-696A-BD9E-82AB-F4425DD35C17}"/>
              </a:ext>
            </a:extLst>
          </p:cNvPr>
          <p:cNvSpPr txBox="1"/>
          <p:nvPr/>
        </p:nvSpPr>
        <p:spPr>
          <a:xfrm>
            <a:off x="6258562" y="5415937"/>
            <a:ext cx="55625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>
                <a:solidFill>
                  <a:srgbClr val="9225FF"/>
                </a:solidFill>
              </a:rPr>
              <a:t>Improved n-</a:t>
            </a:r>
            <a:r>
              <a:rPr lang="en-GB" baseline="30000" dirty="0">
                <a:solidFill>
                  <a:srgbClr val="9225FF"/>
                </a:solidFill>
              </a:rPr>
              <a:t>12</a:t>
            </a:r>
            <a:r>
              <a:rPr lang="en-GB" dirty="0">
                <a:solidFill>
                  <a:srgbClr val="9225FF"/>
                </a:solidFill>
              </a:rPr>
              <a:t>C inelastic scattering uncertainty. Difference between MENATE_R* and default Geant4.10.4 informs systematic uncertainty</a:t>
            </a:r>
          </a:p>
          <a:p>
            <a:pPr algn="ctr"/>
            <a:r>
              <a:rPr lang="en-GB" sz="900" dirty="0">
                <a:solidFill>
                  <a:srgbClr val="9225FF"/>
                </a:solidFill>
              </a:rPr>
              <a:t>*</a:t>
            </a:r>
            <a:r>
              <a:rPr lang="en-GB" sz="900" dirty="0">
                <a:solidFill>
                  <a:srgbClr val="9225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P. </a:t>
            </a:r>
            <a:r>
              <a:rPr lang="en-GB" sz="900" dirty="0" err="1">
                <a:solidFill>
                  <a:srgbClr val="9225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Désesquelles</a:t>
            </a:r>
            <a:r>
              <a:rPr lang="en-GB" sz="900" dirty="0">
                <a:solidFill>
                  <a:srgbClr val="9225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, et al., NIM A307 366-373 (1991)</a:t>
            </a:r>
            <a:r>
              <a:rPr lang="en-GB" sz="900" dirty="0">
                <a:solidFill>
                  <a:srgbClr val="9225FF"/>
                </a:solidFill>
              </a:rPr>
              <a:t>, </a:t>
            </a:r>
            <a:r>
              <a:rPr lang="en-GB" sz="900" dirty="0">
                <a:solidFill>
                  <a:srgbClr val="9225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Z. </a:t>
            </a:r>
            <a:r>
              <a:rPr lang="en-GB" sz="900" dirty="0" err="1">
                <a:solidFill>
                  <a:srgbClr val="9225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Kohley</a:t>
            </a:r>
            <a:r>
              <a:rPr lang="en-GB" sz="900" dirty="0">
                <a:solidFill>
                  <a:srgbClr val="9225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, et al., NIM A682 59-65 (2012)</a:t>
            </a:r>
            <a:r>
              <a:rPr lang="en-GB" sz="900" dirty="0">
                <a:solidFill>
                  <a:srgbClr val="9225FF"/>
                </a:solidFill>
              </a:rPr>
              <a:t> </a:t>
            </a:r>
          </a:p>
          <a:p>
            <a:pPr algn="ctr"/>
            <a:endParaRPr lang="en-GB" sz="1400" dirty="0">
              <a:solidFill>
                <a:srgbClr val="9225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5F289A3-3ADE-7D6C-ED42-2B0611221BDB}"/>
              </a:ext>
            </a:extLst>
          </p:cNvPr>
          <p:cNvSpPr/>
          <p:nvPr/>
        </p:nvSpPr>
        <p:spPr>
          <a:xfrm>
            <a:off x="111760" y="2459871"/>
            <a:ext cx="11948160" cy="16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102656-D926-A54C-DC96-A09D890C3C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425" t="19136"/>
          <a:stretch/>
        </p:blipFill>
        <p:spPr>
          <a:xfrm>
            <a:off x="6786880" y="2293579"/>
            <a:ext cx="4185920" cy="3140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4E9D8B-BED3-39E2-16E7-39A21F8035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435" r="57165" b="7903"/>
          <a:stretch/>
        </p:blipFill>
        <p:spPr>
          <a:xfrm>
            <a:off x="1148080" y="2350652"/>
            <a:ext cx="4114800" cy="30157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477BAF5-2506-3884-7138-0CEECF19820B}"/>
              </a:ext>
            </a:extLst>
          </p:cNvPr>
          <p:cNvSpPr txBox="1"/>
          <p:nvPr/>
        </p:nvSpPr>
        <p:spPr>
          <a:xfrm>
            <a:off x="7400925" y="5161915"/>
            <a:ext cx="33528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Neutron Candidate Visible Energy (GeV)</a:t>
            </a:r>
          </a:p>
        </p:txBody>
      </p:sp>
    </p:spTree>
    <p:extLst>
      <p:ext uri="{BB962C8B-B14F-4D97-AF65-F5344CB8AC3E}">
        <p14:creationId xmlns:p14="http://schemas.microsoft.com/office/powerpoint/2010/main" val="695354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81320-2AB5-EB44-6FAC-F1C307A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Improvements since 2020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19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xmlns="" id="{EBBD19AF-866A-C345-6B69-8E02B8BC30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5828" y="801642"/>
                <a:ext cx="11652012" cy="208393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Neutrino beam exposure increased by 96% to </a:t>
                </a:r>
                <a:r>
                  <a:rPr lang="en-GB" dirty="0">
                    <a:solidFill>
                      <a:srgbClr val="4683B5"/>
                    </a:solidFill>
                  </a:rPr>
                  <a:t>26.6</a:t>
                </a:r>
                <a14:m>
                  <m:oMath xmlns:m="http://schemas.openxmlformats.org/officeDocument/2006/math" xmlns="">
                    <m:r>
                      <a:rPr lang="en-GB" i="1" smtClean="0">
                        <a:solidFill>
                          <a:srgbClr val="4683B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>
                    <a:solidFill>
                      <a:srgbClr val="4683B5"/>
                    </a:solidFill>
                  </a:rPr>
                  <a:t>10</a:t>
                </a:r>
                <a:r>
                  <a:rPr lang="en-GB" baseline="30000" dirty="0">
                    <a:solidFill>
                      <a:srgbClr val="4683B5"/>
                    </a:solidFill>
                  </a:rPr>
                  <a:t>20</a:t>
                </a:r>
                <a:r>
                  <a:rPr lang="en-GB" dirty="0">
                    <a:solidFill>
                      <a:srgbClr val="4683B5"/>
                    </a:solidFill>
                  </a:rPr>
                  <a:t> POT</a:t>
                </a:r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r>
                  <a:rPr lang="en-GB" dirty="0"/>
                  <a:t>New pion-production systematic uncertainties</a:t>
                </a:r>
              </a:p>
              <a:p>
                <a:r>
                  <a:rPr lang="en-GB" dirty="0"/>
                  <a:t>Improved light response model and neutron propagation uncertainty</a:t>
                </a:r>
              </a:p>
              <a:p>
                <a:r>
                  <a:rPr lang="en-GB" dirty="0"/>
                  <a:t>New low-E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sample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BBD19AF-866A-C345-6B69-8E02B8BC3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28" y="801642"/>
                <a:ext cx="11652012" cy="2083933"/>
              </a:xfrm>
              <a:prstGeom prst="rect">
                <a:avLst/>
              </a:prstGeom>
              <a:blipFill>
                <a:blip r:embed="rId3"/>
                <a:stretch>
                  <a:fillRect l="-979" t="-3030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F15F873E-1D99-029D-1D16-98AB02D127C9}"/>
                  </a:ext>
                </a:extLst>
              </p:cNvPr>
              <p:cNvSpPr txBox="1"/>
              <p:nvPr/>
            </p:nvSpPr>
            <p:spPr>
              <a:xfrm>
                <a:off x="457208" y="5774882"/>
                <a:ext cx="573022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9225FF"/>
                    </a:solidFill>
                  </a:rPr>
                  <a:t>Low energy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b="0" i="1" smtClean="0">
                        <a:solidFill>
                          <a:srgbClr val="9225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9225FF"/>
                    </a:solidFill>
                  </a:rPr>
                  <a:t>sample utilises BDTs in its selection. Including the sample improves mass ordering sensitivity by a few %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5F873E-1D99-029D-1D16-98AB02D12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8" y="5774882"/>
                <a:ext cx="5730224" cy="923330"/>
              </a:xfrm>
              <a:prstGeom prst="rect">
                <a:avLst/>
              </a:prstGeom>
              <a:blipFill>
                <a:blip r:embed="rId4"/>
                <a:stretch>
                  <a:fillRect l="-221" t="-2703" r="-1106" b="-94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EEA0E8A-26EA-B2D3-E40F-F11A4C31428E}"/>
              </a:ext>
            </a:extLst>
          </p:cNvPr>
          <p:cNvSpPr txBox="1"/>
          <p:nvPr/>
        </p:nvSpPr>
        <p:spPr>
          <a:xfrm>
            <a:off x="6728134" y="5837915"/>
            <a:ext cx="449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9225FF"/>
                </a:solidFill>
              </a:rPr>
              <a:t>Expect ~10 events depending on oscillation parameters and mass ordering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F577A07-813A-0E2E-279F-EBBC7DAFC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757" y="3040176"/>
            <a:ext cx="4037965" cy="273470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C2F4B9A-13D4-B252-BECB-6D7D5409EF94}"/>
              </a:ext>
            </a:extLst>
          </p:cNvPr>
          <p:cNvCxnSpPr/>
          <p:nvPr/>
        </p:nvCxnSpPr>
        <p:spPr>
          <a:xfrm flipV="1">
            <a:off x="2762250" y="3324225"/>
            <a:ext cx="0" cy="216217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CBCF38A9-3819-AC96-4BC9-389085FBF72C}"/>
              </a:ext>
            </a:extLst>
          </p:cNvPr>
          <p:cNvSpPr/>
          <p:nvPr/>
        </p:nvSpPr>
        <p:spPr>
          <a:xfrm rot="16200000">
            <a:off x="2185525" y="2692583"/>
            <a:ext cx="119987" cy="1014411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8BD1BA0-36F7-C9EE-1073-D0EFD35CAB0D}"/>
              </a:ext>
            </a:extLst>
          </p:cNvPr>
          <p:cNvSpPr txBox="1"/>
          <p:nvPr/>
        </p:nvSpPr>
        <p:spPr>
          <a:xfrm>
            <a:off x="1142232" y="2868559"/>
            <a:ext cx="222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accent1"/>
                </a:solidFill>
              </a:rPr>
              <a:t>Previously excluded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22C0ECA-0FDD-56D6-4E5D-AE4A3D3F0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341" y="2397935"/>
            <a:ext cx="4719587" cy="343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17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81320-2AB5-EB44-6FAC-F1C307A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The NOvA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46E6CBA7-5E7D-742B-0305-71B6916C63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1193" y="890775"/>
                <a:ext cx="8378687" cy="5640656"/>
              </a:xfrm>
            </p:spPr>
            <p:txBody>
              <a:bodyPr anchor="ctr">
                <a:normAutofit/>
              </a:bodyPr>
              <a:lstStyle/>
              <a:p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/>
                  <a:t> or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/>
                  <a:t> produced using </a:t>
                </a:r>
                <a:r>
                  <a:rPr lang="en-GB" dirty="0" err="1"/>
                  <a:t>NuMI</a:t>
                </a:r>
                <a:r>
                  <a:rPr lang="en-GB" dirty="0"/>
                  <a:t> beam at Fermilab, outside Chicago</a:t>
                </a:r>
              </a:p>
              <a:p>
                <a:r>
                  <a:rPr lang="en-GB" dirty="0"/>
                  <a:t>Observe neutrino oscillations over 810 km baseline</a:t>
                </a:r>
              </a:p>
              <a:p>
                <a:pPr lvl="1"/>
                <a:r>
                  <a:rPr lang="en-GB" dirty="0"/>
                  <a:t>Sensitive to (potentially NSI) matter effects due to long baseline</a:t>
                </a:r>
              </a:p>
              <a:p>
                <a:r>
                  <a:rPr lang="en-GB" dirty="0"/>
                  <a:t>Neutrino energy peaks around 2 GeV</a:t>
                </a:r>
              </a:p>
              <a:p>
                <a:r>
                  <a:rPr lang="en-GB" dirty="0"/>
                  <a:t>Near and far detectors have near-identical design, main difference is size</a:t>
                </a:r>
              </a:p>
              <a:p>
                <a:r>
                  <a:rPr lang="en-GB" dirty="0"/>
                  <a:t>Goals:</a:t>
                </a:r>
              </a:p>
              <a:p>
                <a:pPr lvl="1"/>
                <a:r>
                  <a:rPr lang="en-GB" dirty="0"/>
                  <a:t>Precise measurement of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GB" dirty="0"/>
                  <a:t> (maximal? LO? UO?)</a:t>
                </a:r>
              </a:p>
              <a:p>
                <a:pPr lvl="1"/>
                <a:r>
                  <a:rPr lang="en-GB" dirty="0"/>
                  <a:t>Precise measurement of </a:t>
                </a:r>
                <a14:m>
                  <m:oMath xmlns:m="http://schemas.openxmlformats.org/officeDocument/2006/math" xmlns="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Strong constraints on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GB" dirty="0"/>
                  <a:t> (CP-violation?)</a:t>
                </a:r>
              </a:p>
              <a:p>
                <a:pPr lvl="1"/>
                <a:r>
                  <a:rPr lang="en-GB" dirty="0"/>
                  <a:t>Strong constraints on neutrino mass hierarchy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E6CBA7-5E7D-742B-0305-71B6916C63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1193" y="890775"/>
                <a:ext cx="8378687" cy="5640656"/>
              </a:xfrm>
              <a:blipFill>
                <a:blip r:embed="rId4"/>
                <a:stretch>
                  <a:fillRect l="-1362" t="-1573" b="-22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2</a:t>
            </a:fld>
            <a:endParaRPr lang="en-GB"/>
          </a:p>
        </p:txBody>
      </p:sp>
      <p:pic>
        <p:nvPicPr>
          <p:cNvPr id="2050" name="Picture 2" descr="NOvA - School of Physical and Chemical Sciences">
            <a:extLst>
              <a:ext uri="{FF2B5EF4-FFF2-40B4-BE49-F238E27FC236}">
                <a16:creationId xmlns:a16="http://schemas.microsoft.com/office/drawing/2014/main" xmlns="" id="{C7A89F4C-0C46-DE35-F431-ACB8A1243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434" y="772654"/>
            <a:ext cx="3216965" cy="26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E69EB25-DA5B-C976-3BE8-B60311C96D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30"/>
          <a:stretch/>
        </p:blipFill>
        <p:spPr>
          <a:xfrm>
            <a:off x="8178321" y="3840540"/>
            <a:ext cx="1879697" cy="1299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9C4D2C9-DEDD-B430-E8EF-E4F59724AA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8006" y="3718536"/>
            <a:ext cx="1611245" cy="1543641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C0BB30A9-95C0-54A4-2132-91920CAB8FB5}"/>
              </a:ext>
            </a:extLst>
          </p:cNvPr>
          <p:cNvSpPr/>
          <p:nvPr/>
        </p:nvSpPr>
        <p:spPr>
          <a:xfrm>
            <a:off x="8153400" y="3666512"/>
            <a:ext cx="3715840" cy="3038235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4" name="Picture 6" descr="Neutrino oscillation - Wikipedia">
            <a:extLst>
              <a:ext uri="{FF2B5EF4-FFF2-40B4-BE49-F238E27FC236}">
                <a16:creationId xmlns:a16="http://schemas.microsoft.com/office/drawing/2014/main" xmlns="" id="{6BB2D104-F214-99F4-58A6-2D1E2324F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/>
          <a:stretch/>
        </p:blipFill>
        <p:spPr bwMode="auto">
          <a:xfrm>
            <a:off x="8880498" y="5232939"/>
            <a:ext cx="2273890" cy="146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90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EFDDA3-F4EF-49B2-9A83-FD944553D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/>
          <a:stretch/>
        </p:blipFill>
        <p:spPr>
          <a:xfrm rot="10800000">
            <a:off x="0" y="-15154"/>
            <a:ext cx="12192000" cy="358802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6BBC56D-19DE-6529-C506-96A60DE865EA}"/>
              </a:ext>
            </a:extLst>
          </p:cNvPr>
          <p:cNvGrpSpPr/>
          <p:nvPr/>
        </p:nvGrpSpPr>
        <p:grpSpPr>
          <a:xfrm>
            <a:off x="29817" y="246889"/>
            <a:ext cx="1282148" cy="1157063"/>
            <a:chOff x="10878" y="699917"/>
            <a:chExt cx="1282148" cy="115706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791307FC-389F-E0F5-84AF-85122A2CB0C7}"/>
                </a:ext>
              </a:extLst>
            </p:cNvPr>
            <p:cNvCxnSpPr/>
            <p:nvPr/>
          </p:nvCxnSpPr>
          <p:spPr>
            <a:xfrm>
              <a:off x="298174" y="884583"/>
              <a:ext cx="0" cy="675860"/>
            </a:xfrm>
            <a:prstGeom prst="straightConnector1">
              <a:avLst/>
            </a:prstGeom>
            <a:ln w="28575" cap="sq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35885288-DA04-F28E-1130-373F20F36B10}"/>
                </a:ext>
              </a:extLst>
            </p:cNvPr>
            <p:cNvCxnSpPr>
              <a:cxnSpLocks/>
            </p:cNvCxnSpPr>
            <p:nvPr/>
          </p:nvCxnSpPr>
          <p:spPr>
            <a:xfrm>
              <a:off x="298174" y="884583"/>
              <a:ext cx="6768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84C4DF9-2AC8-D69B-2117-29ABE1795770}"/>
                </a:ext>
              </a:extLst>
            </p:cNvPr>
            <p:cNvSpPr txBox="1"/>
            <p:nvPr/>
          </p:nvSpPr>
          <p:spPr>
            <a:xfrm>
              <a:off x="974974" y="699917"/>
              <a:ext cx="318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>
                  <a:solidFill>
                    <a:schemeClr val="bg1"/>
                  </a:solidFill>
                </a:rPr>
                <a:t>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1585101B-CC2A-8396-C247-FA9D7E0D1265}"/>
                    </a:ext>
                  </a:extLst>
                </p:cNvPr>
                <p:cNvSpPr txBox="1"/>
                <p:nvPr/>
              </p:nvSpPr>
              <p:spPr>
                <a:xfrm>
                  <a:off x="10878" y="1487648"/>
                  <a:ext cx="6767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solidFill>
                        <a:schemeClr val="bg1"/>
                      </a:solidFill>
                    </a:rPr>
                    <a:t>cos</a:t>
                  </a:r>
                  <a14:m>
                    <m:oMath xmlns:m="http://schemas.openxmlformats.org/officeDocument/2006/math" xmlns="">
                      <m:r>
                        <a:rPr lang="en-GB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a14:m>
                  <a:endParaRPr lang="en-GB" i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585101B-CC2A-8396-C247-FA9D7E0D12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8" y="1487648"/>
                  <a:ext cx="676787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7407" t="-6667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F5395F6-BAAC-F60A-AA2C-9935ECAB0644}"/>
              </a:ext>
            </a:extLst>
          </p:cNvPr>
          <p:cNvSpPr/>
          <p:nvPr/>
        </p:nvSpPr>
        <p:spPr>
          <a:xfrm>
            <a:off x="0" y="3429001"/>
            <a:ext cx="12192000" cy="3429000"/>
          </a:xfrm>
          <a:prstGeom prst="rect">
            <a:avLst/>
          </a:prstGeom>
          <a:solidFill>
            <a:srgbClr val="922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D08EC2-080A-9721-FACB-E1A125CC2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  <a:noFill/>
        </p:spPr>
        <p:txBody>
          <a:bodyPr>
            <a:normAutofit/>
          </a:bodyPr>
          <a:lstStyle/>
          <a:p>
            <a:r>
              <a:rPr lang="en-GB" sz="8000" b="1" dirty="0"/>
              <a:t>Results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2A9FD101-F374-1D48-511A-84A104ACCF39}"/>
              </a:ext>
            </a:extLst>
          </p:cNvPr>
          <p:cNvSpPr/>
          <p:nvPr/>
        </p:nvSpPr>
        <p:spPr>
          <a:xfrm>
            <a:off x="3028950" y="4418733"/>
            <a:ext cx="6105525" cy="17058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767DE49C-0276-C36D-B835-26F5BAF41165}"/>
                  </a:ext>
                </a:extLst>
              </p:cNvPr>
              <p:cNvSpPr txBox="1"/>
              <p:nvPr/>
            </p:nvSpPr>
            <p:spPr>
              <a:xfrm>
                <a:off x="2750128" y="4447309"/>
                <a:ext cx="6691745" cy="1638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500" dirty="0">
                    <a:solidFill>
                      <a:schemeClr val="bg1"/>
                    </a:solidFill>
                  </a:rPr>
                  <a:t>Do neutrinos violate CP conservation?</a:t>
                </a:r>
              </a:p>
              <a:p>
                <a:pPr algn="ctr"/>
                <a:r>
                  <a:rPr lang="en-GB" sz="2500" dirty="0">
                    <a:solidFill>
                      <a:schemeClr val="bg1"/>
                    </a:solidFill>
                  </a:rPr>
                  <a:t>What is the ordering of neutrino mass states?</a:t>
                </a:r>
              </a:p>
              <a:p>
                <a:pPr algn="ctr"/>
                <a:r>
                  <a:rPr lang="en-GB" sz="2500" dirty="0">
                    <a:solidFill>
                      <a:schemeClr val="bg1"/>
                    </a:solidFill>
                  </a:rPr>
                  <a:t>Is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sz="25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5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maximally mixing (45</a:t>
                </a:r>
                <a:r>
                  <a:rPr lang="en-GB" sz="2500" baseline="30000" dirty="0">
                    <a:solidFill>
                      <a:schemeClr val="bg1"/>
                    </a:solidFill>
                  </a:rPr>
                  <a:t>o</a:t>
                </a:r>
                <a:r>
                  <a:rPr lang="en-GB" sz="2500" dirty="0">
                    <a:solidFill>
                      <a:schemeClr val="bg1"/>
                    </a:solidFill>
                  </a:rPr>
                  <a:t>)?</a:t>
                </a:r>
              </a:p>
              <a:p>
                <a:pPr algn="ctr"/>
                <a:r>
                  <a:rPr lang="en-GB" sz="2500" dirty="0">
                    <a:solidFill>
                      <a:schemeClr val="bg1"/>
                    </a:solidFill>
                  </a:rPr>
                  <a:t>What is the precise value of </a:t>
                </a:r>
                <a14:m>
                  <m:oMath xmlns:m="http://schemas.openxmlformats.org/officeDocument/2006/math" xmlns="">
                    <m:r>
                      <a:rPr lang="en-GB" sz="25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𝛥</m:t>
                    </m:r>
                    <m:sSubSup>
                      <m:sSubSupPr>
                        <m:ctrlPr>
                          <a:rPr lang="en-GB" sz="25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5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5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GB" sz="25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7DE49C-0276-C36D-B835-26F5BAF41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128" y="4447309"/>
                <a:ext cx="6691745" cy="1638269"/>
              </a:xfrm>
              <a:prstGeom prst="rect">
                <a:avLst/>
              </a:prstGeom>
              <a:blipFill>
                <a:blip r:embed="rId4"/>
                <a:stretch>
                  <a:fillRect t="-3077" b="-84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67AE6FD-62F1-201E-6EAC-CA30FF7E6E8F}"/>
              </a:ext>
            </a:extLst>
          </p:cNvPr>
          <p:cNvSpPr txBox="1"/>
          <p:nvPr/>
        </p:nvSpPr>
        <p:spPr>
          <a:xfrm>
            <a:off x="3165987" y="4080388"/>
            <a:ext cx="308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Questions to keep in mind…</a:t>
            </a:r>
          </a:p>
        </p:txBody>
      </p:sp>
    </p:spTree>
    <p:extLst>
      <p:ext uri="{BB962C8B-B14F-4D97-AF65-F5344CB8AC3E}">
        <p14:creationId xmlns:p14="http://schemas.microsoft.com/office/powerpoint/2010/main" val="1371227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xmlns="" id="{E5381320-2AB5-EB44-6FAC-F1C307AE4E7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b="1" dirty="0"/>
                  <a:t>Results: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b="1" dirty="0"/>
                  <a:t> observations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381320-2AB5-EB44-6FAC-F1C307AE4E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171" t="-24074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21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3C28035D-2480-23FB-2C48-7778B0B7187E}"/>
                  </a:ext>
                </a:extLst>
              </p:cNvPr>
              <p:cNvSpPr txBox="1"/>
              <p:nvPr/>
            </p:nvSpPr>
            <p:spPr>
              <a:xfrm>
                <a:off x="1768315" y="5871602"/>
                <a:ext cx="2976880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9225FF"/>
                    </a:solidFill>
                  </a:rPr>
                  <a:t>384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sz="1800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9225FF"/>
                    </a:solidFill>
                  </a:rPr>
                  <a:t> candidates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28035D-2480-23FB-2C48-7778B0B71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315" y="5871602"/>
                <a:ext cx="2976880" cy="391646"/>
              </a:xfrm>
              <a:prstGeom prst="rect">
                <a:avLst/>
              </a:prstGeom>
              <a:blipFill>
                <a:blip r:embed="rId5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241A1B7C-BBF0-65D7-48F4-7F397E3AE4C3}"/>
                  </a:ext>
                </a:extLst>
              </p:cNvPr>
              <p:cNvSpPr txBox="1"/>
              <p:nvPr/>
            </p:nvSpPr>
            <p:spPr>
              <a:xfrm>
                <a:off x="7810644" y="5871602"/>
                <a:ext cx="2976880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9225FF"/>
                    </a:solidFill>
                  </a:rPr>
                  <a:t>106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 smtClean="0">
                                <a:solidFill>
                                  <a:srgbClr val="9225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 smtClean="0">
                                <a:solidFill>
                                  <a:srgbClr val="9225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GB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9225FF"/>
                    </a:solidFill>
                  </a:rPr>
                  <a:t> candidates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1A1B7C-BBF0-65D7-48F4-7F397E3AE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644" y="5871602"/>
                <a:ext cx="2976880" cy="391646"/>
              </a:xfrm>
              <a:prstGeom prst="rect">
                <a:avLst/>
              </a:prstGeom>
              <a:blipFill>
                <a:blip r:embed="rId6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827AE6-EC01-6C50-0169-255EC525B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84016"/>
            <a:ext cx="6291399" cy="4851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CBA6FA-673F-E5B4-61A3-704FB54E1E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1399" y="881994"/>
            <a:ext cx="5997800" cy="485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61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xmlns="" id="{E5381320-2AB5-EB44-6FAC-F1C307AE4E7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b="1" dirty="0"/>
                  <a:t>Results: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b="1" dirty="0"/>
                  <a:t> observations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381320-2AB5-EB44-6FAC-F1C307AE4E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171" t="-22222" b="-370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22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3C28035D-2480-23FB-2C48-7778B0B7187E}"/>
                  </a:ext>
                </a:extLst>
              </p:cNvPr>
              <p:cNvSpPr txBox="1"/>
              <p:nvPr/>
            </p:nvSpPr>
            <p:spPr>
              <a:xfrm>
                <a:off x="1788205" y="5941156"/>
                <a:ext cx="2976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9225FF"/>
                    </a:solidFill>
                  </a:rPr>
                  <a:t>181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sz="1800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9225FF"/>
                    </a:solidFill>
                  </a:rPr>
                  <a:t> candidates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28035D-2480-23FB-2C48-7778B0B71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205" y="5941156"/>
                <a:ext cx="2976880" cy="369332"/>
              </a:xfrm>
              <a:prstGeom prst="rect">
                <a:avLst/>
              </a:prstGeom>
              <a:blipFill>
                <a:blip r:embed="rId5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241A1B7C-BBF0-65D7-48F4-7F397E3AE4C3}"/>
                  </a:ext>
                </a:extLst>
              </p:cNvPr>
              <p:cNvSpPr txBox="1"/>
              <p:nvPr/>
            </p:nvSpPr>
            <p:spPr>
              <a:xfrm>
                <a:off x="7847432" y="5941156"/>
                <a:ext cx="2976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9225FF"/>
                    </a:solidFill>
                  </a:rPr>
                  <a:t>32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 smtClean="0">
                                <a:solidFill>
                                  <a:srgbClr val="9225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 smtClean="0">
                                <a:solidFill>
                                  <a:srgbClr val="9225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GB" b="0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9225FF"/>
                    </a:solidFill>
                  </a:rPr>
                  <a:t>candidates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1A1B7C-BBF0-65D7-48F4-7F397E3AE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7432" y="5941156"/>
                <a:ext cx="2976880" cy="369332"/>
              </a:xfrm>
              <a:prstGeom prst="rect">
                <a:avLst/>
              </a:prstGeom>
              <a:blipFill>
                <a:blip r:embed="rId6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6BCE2BB-F14F-B430-8A18-8E98DBF7C3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45" y="876108"/>
            <a:ext cx="6269257" cy="50619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20F4109-4F0B-E0B3-288A-E93ECA5111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4490" y="1029610"/>
            <a:ext cx="6071635" cy="491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36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xmlns="" id="{E5381320-2AB5-EB44-6FAC-F1C307AE4E7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b="1" dirty="0"/>
                  <a:t>Results: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endParaRPr lang="en-GB" b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381320-2AB5-EB44-6FAC-F1C307AE4E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171" t="-22222" b="-370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23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056F60AF-AA0A-49D7-0389-38BCDCECA2A6}"/>
                  </a:ext>
                </a:extLst>
              </p:cNvPr>
              <p:cNvSpPr txBox="1"/>
              <p:nvPr/>
            </p:nvSpPr>
            <p:spPr>
              <a:xfrm>
                <a:off x="1809777" y="5496319"/>
                <a:ext cx="825748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200" dirty="0">
                    <a:solidFill>
                      <a:srgbClr val="9225FF"/>
                    </a:solidFill>
                  </a:rPr>
                  <a:t>CP conserving points favoured in Normal MO</a:t>
                </a:r>
              </a:p>
              <a:p>
                <a:pPr algn="ctr"/>
                <a:r>
                  <a:rPr lang="en-GB" sz="2200" dirty="0">
                    <a:solidFill>
                      <a:srgbClr val="9225FF"/>
                    </a:solidFill>
                  </a:rPr>
                  <a:t>Non CP-violating values </a:t>
                </a:r>
                <a:r>
                  <a:rPr lang="en-GB" sz="2200" b="1" dirty="0">
                    <a:solidFill>
                      <a:srgbClr val="9225FF"/>
                    </a:solidFill>
                  </a:rPr>
                  <a:t>excluded by &gt;3</a:t>
                </a:r>
                <a14:m>
                  <m:oMath xmlns:m="http://schemas.openxmlformats.org/officeDocument/2006/math" xmlns="">
                    <m:r>
                      <a:rPr lang="en-GB" sz="2200" b="1" i="1" smtClean="0">
                        <a:solidFill>
                          <a:srgbClr val="9225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GB" sz="2200" b="1" dirty="0">
                    <a:solidFill>
                      <a:srgbClr val="9225FF"/>
                    </a:solidFill>
                  </a:rPr>
                  <a:t> </a:t>
                </a:r>
                <a:r>
                  <a:rPr lang="en-GB" sz="2200" dirty="0">
                    <a:solidFill>
                      <a:srgbClr val="9225FF"/>
                    </a:solidFill>
                  </a:rPr>
                  <a:t>for Inverted MO</a:t>
                </a:r>
              </a:p>
              <a:p>
                <a:pPr algn="ctr"/>
                <a:r>
                  <a:rPr lang="en-GB" sz="2200" dirty="0">
                    <a:solidFill>
                      <a:srgbClr val="9225FF"/>
                    </a:solidFill>
                  </a:rPr>
                  <a:t>Normal MO preference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6F60AF-AA0A-49D7-0389-38BCDCECA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77" y="5496319"/>
                <a:ext cx="8257486" cy="1107996"/>
              </a:xfrm>
              <a:prstGeom prst="rect">
                <a:avLst/>
              </a:prstGeom>
              <a:blipFill>
                <a:blip r:embed="rId4"/>
                <a:stretch>
                  <a:fillRect t="-3409" b="-102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DF9B215-3CA3-C102-D790-6257FF2D82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2" r="1"/>
          <a:stretch/>
        </p:blipFill>
        <p:spPr>
          <a:xfrm rot="5400000">
            <a:off x="3329019" y="-482921"/>
            <a:ext cx="4817179" cy="72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06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24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xmlns="" id="{8088E5FB-AD28-F1F8-5F87-1A556272940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"/>
                <a:ext cx="10515600" cy="681036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b="1" dirty="0"/>
                  <a:t>Results: </a:t>
                </a:r>
                <a14:m>
                  <m:oMath xmlns:m="http://schemas.openxmlformats.org/officeDocument/2006/math" xmlns="">
                    <m:func>
                      <m:func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23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GB" b="1" dirty="0"/>
                  <a:t> vs.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endParaRPr lang="en-GB" b="1" dirty="0"/>
              </a:p>
            </p:txBody>
          </p:sp>
        </mc:Choice>
        <mc:Fallback xmlns="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8088E5FB-AD28-F1F8-5F87-1A55627294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"/>
                <a:ext cx="10515600" cy="681036"/>
              </a:xfrm>
              <a:blipFill>
                <a:blip r:embed="rId3"/>
                <a:stretch>
                  <a:fillRect l="-2171" t="-22222" b="-370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EC1CD999-821D-1C96-D122-41FA80DAB8FB}"/>
                  </a:ext>
                </a:extLst>
              </p:cNvPr>
              <p:cNvSpPr txBox="1"/>
              <p:nvPr/>
            </p:nvSpPr>
            <p:spPr>
              <a:xfrm>
                <a:off x="122551" y="5287804"/>
                <a:ext cx="1194689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200" dirty="0">
                    <a:solidFill>
                      <a:srgbClr val="9225FF"/>
                    </a:solidFill>
                  </a:rPr>
                  <a:t>New results are </a:t>
                </a:r>
                <a:r>
                  <a:rPr lang="en-GB" sz="2200" b="1" dirty="0">
                    <a:solidFill>
                      <a:srgbClr val="9225FF"/>
                    </a:solidFill>
                  </a:rPr>
                  <a:t>consistent with 2020 results</a:t>
                </a:r>
                <a:r>
                  <a:rPr lang="en-GB" sz="2200" dirty="0">
                    <a:solidFill>
                      <a:srgbClr val="9225FF"/>
                    </a:solidFill>
                  </a:rPr>
                  <a:t>, with tighter constraints.</a:t>
                </a:r>
              </a:p>
              <a:p>
                <a:pPr algn="ctr"/>
                <a:r>
                  <a:rPr lang="en-GB" dirty="0">
                    <a:solidFill>
                      <a:srgbClr val="9225FF"/>
                    </a:solidFill>
                  </a:rPr>
                  <a:t>Note: 2020 results use 2019 PDG average for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9225FF"/>
                    </a:solidFill>
                  </a:rPr>
                  <a:t>, 2024 results use Daya Bay 2023 1D constraints on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</m:oMath>
                </a14:m>
                <a:endParaRPr lang="en-GB" dirty="0">
                  <a:solidFill>
                    <a:srgbClr val="9225FF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1CD999-821D-1C96-D122-41FA80DAB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51" y="5287804"/>
                <a:ext cx="11946898" cy="707886"/>
              </a:xfrm>
              <a:prstGeom prst="rect">
                <a:avLst/>
              </a:prstGeom>
              <a:blipFill>
                <a:blip r:embed="rId4"/>
                <a:stretch>
                  <a:fillRect t="-5263" b="-122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EA807F7-E4CE-3512-6E54-E9EBA85F2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008" y="815299"/>
            <a:ext cx="5786173" cy="42011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A7DEA66-E5B2-693F-607B-C2EC43A71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499" y="825131"/>
            <a:ext cx="5786173" cy="4201131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64E52238-10FD-0B86-0C40-65D62B354C28}"/>
              </a:ext>
            </a:extLst>
          </p:cNvPr>
          <p:cNvSpPr/>
          <p:nvPr/>
        </p:nvSpPr>
        <p:spPr>
          <a:xfrm>
            <a:off x="122551" y="777146"/>
            <a:ext cx="11952058" cy="4277438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477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25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xmlns="" id="{9962887B-681A-8197-3074-34347256F16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"/>
                <a:ext cx="10515600" cy="681036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b="1" dirty="0"/>
                  <a:t>Results: </a:t>
                </a:r>
                <a14:m>
                  <m:oMath xmlns:m="http://schemas.openxmlformats.org/officeDocument/2006/math" xmlns="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23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GB" b="1" dirty="0"/>
                  <a:t> vs.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endParaRPr lang="en-GB" b="1" dirty="0"/>
              </a:p>
            </p:txBody>
          </p:sp>
        </mc:Choice>
        <mc:Fallback xmlns="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9962887B-681A-8197-3074-34347256F1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"/>
                <a:ext cx="10515600" cy="681036"/>
              </a:xfrm>
              <a:blipFill>
                <a:blip r:embed="rId3"/>
                <a:stretch>
                  <a:fillRect l="-2171" t="-22222" b="-370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ED4F978-D747-8890-F945-9BDC01C35EA6}"/>
              </a:ext>
            </a:extLst>
          </p:cNvPr>
          <p:cNvSpPr txBox="1"/>
          <p:nvPr/>
        </p:nvSpPr>
        <p:spPr>
          <a:xfrm>
            <a:off x="122550" y="5075540"/>
            <a:ext cx="116528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9225FF"/>
                </a:solidFill>
              </a:rPr>
              <a:t>NOvA prefers different regions to other experiments in Normal MO</a:t>
            </a:r>
          </a:p>
          <a:p>
            <a:pPr algn="ctr"/>
            <a:r>
              <a:rPr lang="en-GB" sz="2200" dirty="0">
                <a:solidFill>
                  <a:srgbClr val="9225FF"/>
                </a:solidFill>
              </a:rPr>
              <a:t>In Inverted MO it is consistent with other experiments.</a:t>
            </a:r>
          </a:p>
          <a:p>
            <a:pPr algn="ctr"/>
            <a:r>
              <a:rPr lang="en-GB" sz="2200" dirty="0">
                <a:solidFill>
                  <a:srgbClr val="9225FF"/>
                </a:solidFill>
              </a:rPr>
              <a:t>Maybe difference is due to </a:t>
            </a:r>
            <a:r>
              <a:rPr lang="en-GB" sz="2200" dirty="0">
                <a:solidFill>
                  <a:schemeClr val="accent2">
                    <a:lumMod val="75000"/>
                  </a:schemeClr>
                </a:solidFill>
              </a:rPr>
              <a:t>Non-Standard Interactions</a:t>
            </a:r>
            <a:r>
              <a:rPr lang="en-GB" sz="2200" dirty="0">
                <a:solidFill>
                  <a:srgbClr val="9225FF"/>
                </a:solidFill>
              </a:rPr>
              <a:t>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03D0826-AD48-8430-2CE4-27E00ED98C2D}"/>
              </a:ext>
            </a:extLst>
          </p:cNvPr>
          <p:cNvGrpSpPr/>
          <p:nvPr/>
        </p:nvGrpSpPr>
        <p:grpSpPr>
          <a:xfrm>
            <a:off x="9692676" y="5436107"/>
            <a:ext cx="2102454" cy="1212733"/>
            <a:chOff x="8985875" y="5354013"/>
            <a:chExt cx="2501202" cy="1442738"/>
          </a:xfrm>
        </p:grpSpPr>
        <mc:AlternateContent xmlns:mc="http://schemas.openxmlformats.org/markup-compatibility/2006">
          <mc:Choice xmlns:pslz="http://schemas.microsoft.com/office/powerpoint/2016/slidezoom" xmlns="" Requires="pslz">
            <p:graphicFrame>
              <p:nvGraphicFramePr>
                <p:cNvPr id="17" name="Slide Zoom 16">
                  <a:extLst>
                    <a:ext uri="{FF2B5EF4-FFF2-40B4-BE49-F238E27FC236}">
                      <a16:creationId xmlns:a16="http://schemas.microsoft.com/office/drawing/2014/main" id="{E192F97D-2472-40B6-7557-6AB17F179E9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5629351"/>
                    </p:ext>
                  </p:extLst>
                </p:nvPr>
              </p:nvGraphicFramePr>
              <p:xfrm>
                <a:off x="9124162" y="5425331"/>
                <a:ext cx="2229638" cy="1254171"/>
              </p:xfrm>
              <a:graphic>
                <a:graphicData uri="http://schemas.microsoft.com/office/powerpoint/2016/slidezoom">
                  <pslz:sldZm>
                    <pslz:sldZmObj sldId="306" cId="2144001859">
                      <pslz:zmPr id="{8EBE6582-0275-BB41-AF5A-B74D4BCF8C78}" returnToParent="0" transitionDur="1000">
                        <p166:blipFill xmlns:p166="http://schemas.microsoft.com/office/powerpoint/2016/6/main">
                          <a:blip r:embed="rId4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874183" cy="1054228"/>
                          </a:xfrm>
                          <a:prstGeom prst="rect">
                            <a:avLst/>
                          </a:prstGeom>
                          <a:ln w="3175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>
            <p:pic>
              <p:nvPicPr>
                <p:cNvPr id="17" name="Slide Zoom 16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xmlns="" id="{E192F97D-2472-40B6-7557-6AB17F179E9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808917" y="5496055"/>
                  <a:ext cx="1874183" cy="105422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mc:Fallback>
        </mc:AlternateContent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B79C512D-EC81-6E78-BA07-48AC0C9E652A}"/>
                </a:ext>
              </a:extLst>
            </p:cNvPr>
            <p:cNvSpPr/>
            <p:nvPr/>
          </p:nvSpPr>
          <p:spPr>
            <a:xfrm>
              <a:off x="8985875" y="5354013"/>
              <a:ext cx="2501202" cy="1442738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C0F5A51-0AD1-EDD4-8DEF-DA8D4F0F51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48" y="824365"/>
            <a:ext cx="6198385" cy="4197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87A6D9A-D068-A935-957D-6C162FC7FC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8850" y="815526"/>
            <a:ext cx="6204156" cy="4201756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10385666-5A59-42E2-E314-32CE6D31F1FA}"/>
              </a:ext>
            </a:extLst>
          </p:cNvPr>
          <p:cNvSpPr/>
          <p:nvPr/>
        </p:nvSpPr>
        <p:spPr>
          <a:xfrm>
            <a:off x="122551" y="777141"/>
            <a:ext cx="11952058" cy="4277438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5E9EEC3-4288-44DC-6B9B-078BA46381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551"/>
          <a:stretch/>
        </p:blipFill>
        <p:spPr>
          <a:xfrm>
            <a:off x="56267" y="5954118"/>
            <a:ext cx="2034732" cy="556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B4D8F6B-1737-5875-200C-D8DD4DCE61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462" b="30735"/>
          <a:stretch/>
        </p:blipFill>
        <p:spPr>
          <a:xfrm>
            <a:off x="46107" y="5598581"/>
            <a:ext cx="2120708" cy="38565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785EE34-E440-C0E0-BB42-1032C28D6387}"/>
              </a:ext>
            </a:extLst>
          </p:cNvPr>
          <p:cNvCxnSpPr/>
          <p:nvPr/>
        </p:nvCxnSpPr>
        <p:spPr>
          <a:xfrm>
            <a:off x="7437120" y="6106160"/>
            <a:ext cx="0" cy="7737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DDA2607-A9E7-115F-89BC-C45AA35C26B2}"/>
              </a:ext>
            </a:extLst>
          </p:cNvPr>
          <p:cNvCxnSpPr>
            <a:cxnSpLocks/>
          </p:cNvCxnSpPr>
          <p:nvPr/>
        </p:nvCxnSpPr>
        <p:spPr>
          <a:xfrm>
            <a:off x="7437120" y="6183536"/>
            <a:ext cx="2255556" cy="0"/>
          </a:xfrm>
          <a:prstGeom prst="line">
            <a:avLst/>
          </a:prstGeom>
          <a:ln w="28575" cap="sq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206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81320-2AB5-EB44-6FAC-F1C307A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Search For Non-Standard Interactions (NSI)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26</a:t>
            </a:fld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301EDCC6-ED83-DA43-415C-A95859621759}"/>
              </a:ext>
            </a:extLst>
          </p:cNvPr>
          <p:cNvSpPr/>
          <p:nvPr/>
        </p:nvSpPr>
        <p:spPr>
          <a:xfrm>
            <a:off x="-1091045" y="1049483"/>
            <a:ext cx="7938654" cy="5288972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3E4F3B9-B822-2FA3-A23C-A8A0B8F5A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977" y="839762"/>
            <a:ext cx="3747026" cy="2260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6041198-4630-D125-DA01-E96B642ED528}"/>
                  </a:ext>
                </a:extLst>
              </p:cNvPr>
              <p:cNvSpPr txBox="1"/>
              <p:nvPr/>
            </p:nvSpPr>
            <p:spPr>
              <a:xfrm>
                <a:off x="72738" y="1176048"/>
                <a:ext cx="6608617" cy="5371330"/>
              </a:xfrm>
              <a:prstGeom prst="rect">
                <a:avLst/>
              </a:prstGeom>
              <a:noFill/>
            </p:spPr>
            <p:txBody>
              <a:bodyPr wrap="square" rtlCol="0">
                <a:normAutofit lnSpcReduction="10000"/>
              </a:bodyPr>
              <a:lstStyle/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tx1"/>
                    </a:solidFill>
                  </a:rPr>
                  <a:t>Potential sub-leading neutrino interactions with matter</a:t>
                </a:r>
              </a:p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tx1"/>
                    </a:solidFill>
                  </a:rPr>
                  <a:t>Could affect oscillation probability, enhanced by </a:t>
                </a:r>
                <a:r>
                  <a:rPr lang="en-GB" sz="2400" dirty="0" err="1">
                    <a:solidFill>
                      <a:schemeClr val="tx1"/>
                    </a:solidFill>
                  </a:rPr>
                  <a:t>NOvA’s</a:t>
                </a:r>
                <a:r>
                  <a:rPr lang="en-GB" sz="2400" dirty="0">
                    <a:solidFill>
                      <a:schemeClr val="tx1"/>
                    </a:solidFill>
                  </a:rPr>
                  <a:t> long baseline</a:t>
                </a:r>
              </a:p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tx1"/>
                    </a:solidFill>
                  </a:rPr>
                  <a:t>Possible explanation of </a:t>
                </a:r>
                <a:r>
                  <a:rPr lang="en-GB" sz="2400" dirty="0" err="1">
                    <a:solidFill>
                      <a:schemeClr val="tx1"/>
                    </a:solidFill>
                  </a:rPr>
                  <a:t>NOvA’s</a:t>
                </a:r>
                <a:r>
                  <a:rPr lang="en-GB" sz="2400" dirty="0">
                    <a:solidFill>
                      <a:schemeClr val="tx1"/>
                    </a:solidFill>
                  </a:rPr>
                  <a:t> different favoured region of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compared to T2K</a:t>
                </a:r>
              </a:p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GB" sz="2400" dirty="0" err="1">
                    <a:solidFill>
                      <a:schemeClr val="tx1"/>
                    </a:solidFill>
                  </a:rPr>
                  <a:t>NOvA’s</a:t>
                </a:r>
                <a:r>
                  <a:rPr lang="en-GB" sz="2400" dirty="0">
                    <a:solidFill>
                      <a:schemeClr val="tx1"/>
                    </a:solidFill>
                  </a:rPr>
                  <a:t> 2022 NSI analysis probed for NC-NSI using the 2020 dataset and systematics (</a:t>
                </a:r>
                <a:r>
                  <a:rPr lang="en-GB" sz="2400" dirty="0">
                    <a:solidFill>
                      <a:schemeClr val="accent5"/>
                    </a:solidFill>
                    <a:hlinkClick r:id="rId4">
                      <a:extLst>
                        <a:ext uri="{A12FA001-AC4F-418D-AE19-62706E023703}">
                          <ahyp:hlinkClr xmlns:ahyp="http://schemas.microsoft.com/office/drawing/2018/hyperlinkcolor" xmlns="" val="tx"/>
                        </a:ext>
                      </a:extLst>
                    </a:hlinkClick>
                  </a:rPr>
                  <a:t>arXiv:2403.07266</a:t>
                </a:r>
                <a:r>
                  <a:rPr lang="en-GB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NC-NSI described by effective four-fermion </a:t>
                </a:r>
                <a14:m>
                  <m:oMath xmlns:m="http://schemas.openxmlformats.org/officeDocument/2006/math" xmlns="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with couplings</a:t>
                </a:r>
              </a:p>
              <a:p>
                <a:pPr algn="ctr">
                  <a:spcAft>
                    <a:spcPts val="1800"/>
                  </a:spcAft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=|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rgbClr val="9225FF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041198-4630-D125-DA01-E96B642ED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38" y="1176048"/>
                <a:ext cx="6608617" cy="5371330"/>
              </a:xfrm>
              <a:prstGeom prst="rect">
                <a:avLst/>
              </a:prstGeom>
              <a:blipFill>
                <a:blip r:embed="rId5"/>
                <a:stretch>
                  <a:fillRect l="-1149" t="-1415" r="-2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8564E2D5-36EE-00F8-F4CA-72834B4E020A}"/>
                  </a:ext>
                </a:extLst>
              </p:cNvPr>
              <p:cNvSpPr txBox="1"/>
              <p:nvPr/>
            </p:nvSpPr>
            <p:spPr>
              <a:xfrm>
                <a:off x="7547957" y="3100318"/>
                <a:ext cx="43641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accent2">
                        <a:lumMod val="75000"/>
                      </a:schemeClr>
                    </a:solidFill>
                  </a:rPr>
                  <a:t>Impact of NSI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sz="14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chemeClr val="accent2">
                        <a:lumMod val="75000"/>
                      </a:schemeClr>
                    </a:solidFill>
                  </a:rPr>
                  <a:t> phase on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sz="1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chemeClr val="accent2">
                        <a:lumMod val="75000"/>
                      </a:schemeClr>
                    </a:solidFill>
                  </a:rPr>
                  <a:t> appearance at NOvA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64E2D5-36EE-00F8-F4CA-72834B4E0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957" y="3100318"/>
                <a:ext cx="4364182" cy="307777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B7039B86-035A-2869-9128-796615D35F30}"/>
                  </a:ext>
                </a:extLst>
              </p:cNvPr>
              <p:cNvSpPr txBox="1"/>
              <p:nvPr/>
            </p:nvSpPr>
            <p:spPr>
              <a:xfrm>
                <a:off x="7284027" y="6283950"/>
                <a:ext cx="4662054" cy="540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accent2">
                        <a:lumMod val="75000"/>
                      </a:schemeClr>
                    </a:solidFill>
                  </a:rPr>
                  <a:t>Reconstructed FD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sz="14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sz="1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chemeClr val="accent2">
                        <a:lumMod val="75000"/>
                      </a:schemeClr>
                    </a:solidFill>
                  </a:rPr>
                  <a:t> data with standard oscillation best-fit (black) and NSI oscillation best-fits (colours)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039B86-035A-2869-9128-796615D35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027" y="6283950"/>
                <a:ext cx="4662054" cy="540533"/>
              </a:xfrm>
              <a:prstGeom prst="rect">
                <a:avLst/>
              </a:prstGeom>
              <a:blipFill>
                <a:blip r:embed="rId7"/>
                <a:stretch>
                  <a:fillRect t="-2273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3586ADD-9ACE-F4B1-4293-F5840F650506}"/>
              </a:ext>
            </a:extLst>
          </p:cNvPr>
          <p:cNvGrpSpPr/>
          <p:nvPr/>
        </p:nvGrpSpPr>
        <p:grpSpPr>
          <a:xfrm>
            <a:off x="8018917" y="3437300"/>
            <a:ext cx="3159779" cy="2864396"/>
            <a:chOff x="7838210" y="3439658"/>
            <a:chExt cx="3461396" cy="313782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A142684-6B8C-6F45-D94C-298A7CDAF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58" r="50060" b="48060"/>
            <a:stretch/>
          </p:blipFill>
          <p:spPr>
            <a:xfrm>
              <a:off x="8153400" y="3439658"/>
              <a:ext cx="3145051" cy="282008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F00A89C-A0FE-5B2A-B9DE-E31454583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01" t="35502" r="95442" b="36239"/>
            <a:stretch/>
          </p:blipFill>
          <p:spPr>
            <a:xfrm>
              <a:off x="7838210" y="4082528"/>
              <a:ext cx="301335" cy="153434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C86A02B3-41C4-7BAB-CC21-6292629F0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58" t="91924" r="50060" b="5927"/>
            <a:stretch/>
          </p:blipFill>
          <p:spPr>
            <a:xfrm>
              <a:off x="8154555" y="6172199"/>
              <a:ext cx="3145051" cy="11665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1BEE78B5-5341-EA3E-3D64-1446B4C5D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7106" t="94677" r="50060" b="1026"/>
            <a:stretch/>
          </p:blipFill>
          <p:spPr>
            <a:xfrm>
              <a:off x="9558415" y="6333887"/>
              <a:ext cx="1578927" cy="23329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7C40A8B4-0438-A00F-DBBA-C3A9F39FF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522" t="93933" r="77943" b="895"/>
            <a:stretch/>
          </p:blipFill>
          <p:spPr>
            <a:xfrm>
              <a:off x="8799561" y="6296704"/>
              <a:ext cx="728497" cy="280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001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8E4349F-B3E9-FE25-1F98-50B635EEE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E1A26A99-DD35-E5C2-ACE7-7247B15BC1CC}"/>
              </a:ext>
            </a:extLst>
          </p:cNvPr>
          <p:cNvSpPr/>
          <p:nvPr/>
        </p:nvSpPr>
        <p:spPr>
          <a:xfrm flipH="1">
            <a:off x="6247850" y="3798964"/>
            <a:ext cx="2210102" cy="198708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81320-2AB5-EB44-6FAC-F1C307A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NSI Results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27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2140D1-74B8-30D2-6435-DE74A5198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61" y="1114399"/>
            <a:ext cx="3767910" cy="2487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053C66-C864-E385-2434-4717487A6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396" y="3792247"/>
            <a:ext cx="3924906" cy="2608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F0EDBF9-890B-242C-00E3-2A8DC306B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7108" y="1381991"/>
            <a:ext cx="3735153" cy="514159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E2EE807F-AF17-2423-A485-3113D310D57D}"/>
              </a:ext>
            </a:extLst>
          </p:cNvPr>
          <p:cNvSpPr/>
          <p:nvPr/>
        </p:nvSpPr>
        <p:spPr>
          <a:xfrm>
            <a:off x="-1091044" y="1049483"/>
            <a:ext cx="7187044" cy="548596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E150647D-4499-63A9-2F81-77DCDF54F5E2}"/>
                  </a:ext>
                </a:extLst>
              </p:cNvPr>
              <p:cNvSpPr txBox="1"/>
              <p:nvPr/>
            </p:nvSpPr>
            <p:spPr>
              <a:xfrm>
                <a:off x="6268633" y="3873129"/>
                <a:ext cx="2225326" cy="17851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GB" sz="2200" dirty="0">
                    <a:solidFill>
                      <a:schemeClr val="bg1"/>
                    </a:solidFill>
                  </a:rPr>
                  <a:t>Including possible NSI </a:t>
                </a:r>
                <a:r>
                  <a:rPr lang="en-GB" sz="2200" b="1" dirty="0">
                    <a:solidFill>
                      <a:schemeClr val="bg1"/>
                    </a:solidFill>
                  </a:rPr>
                  <a:t>significantly loosens constraints on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en-GB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𝑪𝑷</m:t>
                        </m:r>
                      </m:sub>
                    </m:sSub>
                  </m:oMath>
                </a14:m>
                <a:endParaRPr lang="en-GB" sz="2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50647D-4499-63A9-2F81-77DCDF54F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633" y="3873129"/>
                <a:ext cx="2225326" cy="1785104"/>
              </a:xfrm>
              <a:prstGeom prst="rect">
                <a:avLst/>
              </a:prstGeom>
              <a:blipFill>
                <a:blip r:embed="rId6"/>
                <a:stretch>
                  <a:fillRect l="-3409" t="-1408" r="-56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2FCDCDD-05BD-6084-8EA7-E1FF0F79DF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745"/>
          <a:stretch/>
        </p:blipFill>
        <p:spPr>
          <a:xfrm>
            <a:off x="6194996" y="1939083"/>
            <a:ext cx="2312112" cy="1787345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A178E7D2-5D93-B28C-1BC0-033AA9914F69}"/>
              </a:ext>
            </a:extLst>
          </p:cNvPr>
          <p:cNvSpPr/>
          <p:nvPr/>
        </p:nvSpPr>
        <p:spPr>
          <a:xfrm>
            <a:off x="6182588" y="1867722"/>
            <a:ext cx="2324520" cy="1826003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6041198-4630-D125-DA01-E96B642ED528}"/>
                  </a:ext>
                </a:extLst>
              </p:cNvPr>
              <p:cNvSpPr txBox="1"/>
              <p:nvPr/>
            </p:nvSpPr>
            <p:spPr>
              <a:xfrm>
                <a:off x="3635733" y="1419466"/>
                <a:ext cx="2497700" cy="470539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GB" sz="2200" dirty="0">
                    <a:solidFill>
                      <a:schemeClr val="tx1"/>
                    </a:solidFill>
                  </a:rPr>
                  <a:t>Top plot has global best-fit in Normal MO (NO)</a:t>
                </a:r>
              </a:p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GB" sz="2200" dirty="0"/>
                  <a:t>Bottom plot has degenerate best-fit between Normal MO </a:t>
                </a:r>
                <a:r>
                  <a:rPr lang="en-GB" sz="2200" dirty="0">
                    <a:solidFill>
                      <a:schemeClr val="tx1"/>
                    </a:solidFill>
                  </a:rPr>
                  <a:t>and Inverted MO (IO)</a:t>
                </a:r>
                <a:endParaRPr lang="en-GB" sz="2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 xmlns=""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m:rPr>
                        <m:nor/>
                      </m:rPr>
                      <a:rPr lang="en-GB" sz="2200">
                        <a:solidFill>
                          <a:schemeClr val="tx1"/>
                        </a:solidFill>
                      </a:rPr>
                      <m:t>≲ </m:t>
                    </m:r>
                    <m:r>
                      <m:rPr>
                        <m:nor/>
                      </m:rPr>
                      <a:rPr lang="en-GB" sz="2200" b="0" i="0" smtClean="0">
                        <a:solidFill>
                          <a:schemeClr val="tx1"/>
                        </a:solidFill>
                      </a:rPr>
                      <m:t>0.3</m:t>
                    </m:r>
                  </m:oMath>
                </a14:m>
                <a:endParaRPr lang="en-GB" sz="2200" dirty="0">
                  <a:solidFill>
                    <a:schemeClr val="tx1"/>
                  </a:solidFill>
                </a:endParaRPr>
              </a:p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 xmlns=""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m:rPr>
                        <m:nor/>
                      </m:rPr>
                      <a:rPr lang="en-GB" sz="2200">
                        <a:solidFill>
                          <a:schemeClr val="tx1"/>
                        </a:solidFill>
                      </a:rPr>
                      <m:t>≲ </m:t>
                    </m:r>
                    <m:r>
                      <m:rPr>
                        <m:nor/>
                      </m:rPr>
                      <a:rPr lang="en-GB" sz="2200" b="0" i="0" smtClean="0">
                        <a:solidFill>
                          <a:schemeClr val="tx1"/>
                        </a:solidFill>
                      </a:rPr>
                      <m:t>0.4</m:t>
                    </m:r>
                  </m:oMath>
                </a14:m>
                <a:endParaRPr lang="en-GB" sz="2200" dirty="0">
                  <a:solidFill>
                    <a:schemeClr val="tx1"/>
                  </a:solidFill>
                </a:endParaRPr>
              </a:p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041198-4630-D125-DA01-E96B642ED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733" y="1419466"/>
                <a:ext cx="2497700" cy="4705391"/>
              </a:xfrm>
              <a:prstGeom prst="rect">
                <a:avLst/>
              </a:prstGeom>
              <a:blipFill>
                <a:blip r:embed="rId8"/>
                <a:stretch>
                  <a:fillRect l="-3046" t="-2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0024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28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E685A3-4941-C8C1-03E6-C0FA60B62056}"/>
              </a:ext>
            </a:extLst>
          </p:cNvPr>
          <p:cNvSpPr txBox="1"/>
          <p:nvPr/>
        </p:nvSpPr>
        <p:spPr>
          <a:xfrm>
            <a:off x="8042564" y="872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xmlns="" id="{96933F45-2015-477C-BE03-ADD2C44655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6263792"/>
                  </p:ext>
                </p:extLst>
              </p:nvPr>
            </p:nvGraphicFramePr>
            <p:xfrm>
              <a:off x="2281132" y="4632339"/>
              <a:ext cx="7511753" cy="1116268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1603665">
                      <a:extLst>
                        <a:ext uri="{9D8B030D-6E8A-4147-A177-3AD203B41FA5}">
                          <a16:colId xmlns:a16="http://schemas.microsoft.com/office/drawing/2014/main" xmlns="" val="2158915835"/>
                        </a:ext>
                      </a:extLst>
                    </a:gridCol>
                    <a:gridCol w="1477022">
                      <a:extLst>
                        <a:ext uri="{9D8B030D-6E8A-4147-A177-3AD203B41FA5}">
                          <a16:colId xmlns:a16="http://schemas.microsoft.com/office/drawing/2014/main" xmlns="" val="241456516"/>
                        </a:ext>
                      </a:extLst>
                    </a:gridCol>
                    <a:gridCol w="1477022">
                      <a:extLst>
                        <a:ext uri="{9D8B030D-6E8A-4147-A177-3AD203B41FA5}">
                          <a16:colId xmlns:a16="http://schemas.microsoft.com/office/drawing/2014/main" xmlns="" val="2313188291"/>
                        </a:ext>
                      </a:extLst>
                    </a:gridCol>
                    <a:gridCol w="1477022">
                      <a:extLst>
                        <a:ext uri="{9D8B030D-6E8A-4147-A177-3AD203B41FA5}">
                          <a16:colId xmlns:a16="http://schemas.microsoft.com/office/drawing/2014/main" xmlns="" val="1657697913"/>
                        </a:ext>
                      </a:extLst>
                    </a:gridCol>
                    <a:gridCol w="1477022">
                      <a:extLst>
                        <a:ext uri="{9D8B030D-6E8A-4147-A177-3AD203B41FA5}">
                          <a16:colId xmlns:a16="http://schemas.microsoft.com/office/drawing/2014/main" xmlns="" val="1145251023"/>
                        </a:ext>
                      </a:extLst>
                    </a:gridCol>
                  </a:tblGrid>
                  <a:tr h="192374">
                    <a:tc>
                      <a:txBody>
                        <a:bodyPr/>
                        <a:lstStyle/>
                        <a:p>
                          <a:pPr algn="l"/>
                          <a:endParaRPr lang="en-GB" b="1" baseline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chemeClr val="bg1"/>
                              </a:solidFill>
                            </a:rPr>
                            <a:t>No constraint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chemeClr val="bg1"/>
                              </a:solidFill>
                            </a:rPr>
                            <a:t>Daya Bay 2023 1D </a:t>
                          </a:r>
                          <a14:m/>
                          <a:endParaRPr lang="en-GB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977865631"/>
                      </a:ext>
                    </a:extLst>
                  </a:tr>
                  <a:tr h="384748">
                    <a:tc>
                      <a:txBody>
                        <a:bodyPr/>
                        <a:lstStyle/>
                        <a:p>
                          <a:pPr algn="l"/>
                          <a:endParaRPr lang="en-GB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Probability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Bayes Factor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Probability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Bayes Factor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495600"/>
                      </a:ext>
                    </a:extLst>
                  </a:tr>
                  <a:tr h="15235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b="1" dirty="0">
                              <a:solidFill>
                                <a:schemeClr val="tx1"/>
                              </a:solidFill>
                            </a:rPr>
                            <a:t>UO Preference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57%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1.3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69%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2.2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6290465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96933F45-2015-477C-BE03-ADD2C44655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6263792"/>
                  </p:ext>
                </p:extLst>
              </p:nvPr>
            </p:nvGraphicFramePr>
            <p:xfrm>
              <a:off x="2281132" y="4632339"/>
              <a:ext cx="7511753" cy="1116268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1603665">
                      <a:extLst>
                        <a:ext uri="{9D8B030D-6E8A-4147-A177-3AD203B41FA5}">
                          <a16:colId xmlns:a16="http://schemas.microsoft.com/office/drawing/2014/main" val="2158915835"/>
                        </a:ext>
                      </a:extLst>
                    </a:gridCol>
                    <a:gridCol w="1477022">
                      <a:extLst>
                        <a:ext uri="{9D8B030D-6E8A-4147-A177-3AD203B41FA5}">
                          <a16:colId xmlns:a16="http://schemas.microsoft.com/office/drawing/2014/main" val="241456516"/>
                        </a:ext>
                      </a:extLst>
                    </a:gridCol>
                    <a:gridCol w="1477022">
                      <a:extLst>
                        <a:ext uri="{9D8B030D-6E8A-4147-A177-3AD203B41FA5}">
                          <a16:colId xmlns:a16="http://schemas.microsoft.com/office/drawing/2014/main" val="2313188291"/>
                        </a:ext>
                      </a:extLst>
                    </a:gridCol>
                    <a:gridCol w="1477022">
                      <a:extLst>
                        <a:ext uri="{9D8B030D-6E8A-4147-A177-3AD203B41FA5}">
                          <a16:colId xmlns:a16="http://schemas.microsoft.com/office/drawing/2014/main" val="1657697913"/>
                        </a:ext>
                      </a:extLst>
                    </a:gridCol>
                    <a:gridCol w="1477022">
                      <a:extLst>
                        <a:ext uri="{9D8B030D-6E8A-4147-A177-3AD203B41FA5}">
                          <a16:colId xmlns:a16="http://schemas.microsoft.com/office/drawing/2014/main" val="114525102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l"/>
                          <a:endParaRPr lang="en-GB" b="1" baseline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chemeClr val="bg1"/>
                              </a:solidFill>
                            </a:rPr>
                            <a:t>No constraint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54506" t="-6897" r="-429" b="-23448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77865631"/>
                      </a:ext>
                    </a:extLst>
                  </a:tr>
                  <a:tr h="384748">
                    <a:tc>
                      <a:txBody>
                        <a:bodyPr/>
                        <a:lstStyle/>
                        <a:p>
                          <a:pPr algn="l"/>
                          <a:endParaRPr lang="en-GB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Probability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Bayes Factor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Probability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Bayes Factor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956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b="1" dirty="0">
                              <a:solidFill>
                                <a:schemeClr val="tx1"/>
                              </a:solidFill>
                            </a:rPr>
                            <a:t>UO Preference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57%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1.3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69%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2.2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904657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07AF956-3AB8-C9E6-9D06-659C85E52D12}"/>
              </a:ext>
            </a:extLst>
          </p:cNvPr>
          <p:cNvSpPr txBox="1"/>
          <p:nvPr/>
        </p:nvSpPr>
        <p:spPr>
          <a:xfrm>
            <a:off x="503959" y="5810041"/>
            <a:ext cx="11184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9225FF"/>
                </a:solidFill>
              </a:rPr>
              <a:t>UO preferred </a:t>
            </a:r>
            <a:r>
              <a:rPr lang="en-GB" sz="2200" dirty="0">
                <a:solidFill>
                  <a:srgbClr val="9225FF"/>
                </a:solidFill>
              </a:rPr>
              <a:t>with 1D Daya Bay constraint</a:t>
            </a:r>
          </a:p>
          <a:p>
            <a:pPr algn="ctr"/>
            <a:r>
              <a:rPr lang="en-GB" sz="2200" dirty="0">
                <a:solidFill>
                  <a:srgbClr val="9225FF"/>
                </a:solidFill>
              </a:rPr>
              <a:t>Peak flips from LO to UO with and without constraint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1D5CD17-9C32-1811-54D9-75F0544AE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13" y="755754"/>
            <a:ext cx="5649630" cy="38262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E2D2DC4-F261-BF31-0527-08B55653F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755212"/>
            <a:ext cx="5649630" cy="3826204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17195AC1-08B9-2412-C2B4-71686169D7B8}"/>
              </a:ext>
            </a:extLst>
          </p:cNvPr>
          <p:cNvSpPr/>
          <p:nvPr/>
        </p:nvSpPr>
        <p:spPr>
          <a:xfrm>
            <a:off x="311727" y="-218208"/>
            <a:ext cx="11762881" cy="4852690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xmlns="" id="{E5381320-2AB5-EB44-6FAC-F1C307AE4E7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b="1" dirty="0"/>
                  <a:t>Results: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b="1" dirty="0"/>
                  <a:t> -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b="1" dirty="0"/>
                  <a:t> sector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381320-2AB5-EB44-6FAC-F1C307AE4E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7"/>
                <a:stretch>
                  <a:fillRect l="-2171" t="-22222" b="-370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410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xmlns="" id="{E5381320-2AB5-EB44-6FAC-F1C307AE4E7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b="1" dirty="0"/>
                  <a:t>Results: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b="1" dirty="0"/>
                  <a:t> -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b="1" dirty="0"/>
                  <a:t> sector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381320-2AB5-EB44-6FAC-F1C307AE4E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171" t="-22222" b="-370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29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C655E4-162D-A3A1-6E2C-E5FA1CE94CFE}"/>
              </a:ext>
            </a:extLst>
          </p:cNvPr>
          <p:cNvSpPr txBox="1"/>
          <p:nvPr/>
        </p:nvSpPr>
        <p:spPr>
          <a:xfrm>
            <a:off x="572655" y="5082281"/>
            <a:ext cx="5435600" cy="942458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r>
              <a:rPr lang="en-GB" sz="1200" dirty="0" err="1"/>
              <a:t>IceCube</a:t>
            </a:r>
            <a:r>
              <a:rPr lang="en-GB" sz="1200" dirty="0"/>
              <a:t> 2024: </a:t>
            </a:r>
            <a:r>
              <a:rPr lang="en-GB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arXiv:2405.02163</a:t>
            </a:r>
            <a:endParaRPr lang="en-GB" sz="1200" dirty="0"/>
          </a:p>
          <a:p>
            <a:r>
              <a:rPr lang="en-GB" sz="1200" dirty="0"/>
              <a:t>T2K 2022: </a:t>
            </a:r>
            <a:r>
              <a:rPr lang="en-GB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10.5281/zenodo.6683821</a:t>
            </a:r>
            <a:endParaRPr lang="en-GB" sz="1200" dirty="0"/>
          </a:p>
          <a:p>
            <a:r>
              <a:rPr lang="en-GB" sz="1200" dirty="0"/>
              <a:t>MINOS+ 2020: </a:t>
            </a:r>
            <a:r>
              <a:rPr lang="en-GB" sz="1200" dirty="0"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Phys. Rev. Lett. 125, 131802</a:t>
            </a:r>
            <a:endParaRPr lang="en-GB" sz="1200" dirty="0"/>
          </a:p>
          <a:p>
            <a:r>
              <a:rPr lang="en-GB" sz="1200" dirty="0"/>
              <a:t>SK 2023: </a:t>
            </a:r>
            <a:r>
              <a:rPr lang="en-GB" sz="1200" dirty="0"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Phys. Rev. D109, 072014</a:t>
            </a:r>
            <a:endParaRPr lang="en-GB" sz="1200" dirty="0"/>
          </a:p>
          <a:p>
            <a:r>
              <a:rPr lang="en-GB" sz="1200" dirty="0"/>
              <a:t>NOvA + T2K 2024: </a:t>
            </a:r>
            <a:r>
              <a:rPr lang="en-GB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KEK IPNS seminar</a:t>
            </a:r>
            <a:r>
              <a:rPr lang="en-GB" sz="1200" dirty="0"/>
              <a:t>, </a:t>
            </a:r>
            <a:r>
              <a:rPr lang="en-GB" sz="1200" dirty="0"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FNAL JETP seminar</a:t>
            </a:r>
            <a:endParaRPr lang="en-GB" sz="1200" dirty="0"/>
          </a:p>
          <a:p>
            <a:r>
              <a:rPr lang="en-GB" sz="1200" dirty="0"/>
              <a:t>T2K + SK 2024:</a:t>
            </a:r>
            <a:r>
              <a:rPr lang="en-GB" sz="1200" dirty="0"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arXiv:2405.12488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xmlns="" id="{5B0976B4-E6E3-3C84-2BA2-9FB509BADCA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8194674"/>
                  </p:ext>
                </p:extLst>
              </p:nvPr>
            </p:nvGraphicFramePr>
            <p:xfrm>
              <a:off x="6099420" y="1513460"/>
              <a:ext cx="5790901" cy="283972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1815769">
                      <a:extLst>
                        <a:ext uri="{9D8B030D-6E8A-4147-A177-3AD203B41FA5}">
                          <a16:colId xmlns:a16="http://schemas.microsoft.com/office/drawing/2014/main" xmlns="" val="2158915835"/>
                        </a:ext>
                      </a:extLst>
                    </a:gridCol>
                    <a:gridCol w="993783">
                      <a:extLst>
                        <a:ext uri="{9D8B030D-6E8A-4147-A177-3AD203B41FA5}">
                          <a16:colId xmlns:a16="http://schemas.microsoft.com/office/drawing/2014/main" xmlns="" val="241456516"/>
                        </a:ext>
                      </a:extLst>
                    </a:gridCol>
                    <a:gridCol w="993783">
                      <a:extLst>
                        <a:ext uri="{9D8B030D-6E8A-4147-A177-3AD203B41FA5}">
                          <a16:colId xmlns:a16="http://schemas.microsoft.com/office/drawing/2014/main" xmlns="" val="2313188291"/>
                        </a:ext>
                      </a:extLst>
                    </a:gridCol>
                    <a:gridCol w="993783">
                      <a:extLst>
                        <a:ext uri="{9D8B030D-6E8A-4147-A177-3AD203B41FA5}">
                          <a16:colId xmlns:a16="http://schemas.microsoft.com/office/drawing/2014/main" xmlns="" val="1657697913"/>
                        </a:ext>
                      </a:extLst>
                    </a:gridCol>
                    <a:gridCol w="993783">
                      <a:extLst>
                        <a:ext uri="{9D8B030D-6E8A-4147-A177-3AD203B41FA5}">
                          <a16:colId xmlns:a16="http://schemas.microsoft.com/office/drawing/2014/main" xmlns="" val="1145251023"/>
                        </a:ext>
                      </a:extLst>
                    </a:gridCol>
                  </a:tblGrid>
                  <a:tr h="192374">
                    <a:tc>
                      <a:txBody>
                        <a:bodyPr/>
                        <a:lstStyle/>
                        <a:p>
                          <a:pPr algn="l"/>
                          <a:endParaRPr lang="en-GB" b="1" baseline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/>
                            <a:t>Normal MO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/>
                            <a:t>Inverted MO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977865631"/>
                      </a:ext>
                    </a:extLst>
                  </a:tr>
                  <a:tr h="192374">
                    <a:tc rowSpan="2">
                      <a:txBody>
                        <a:bodyPr/>
                        <a:lstStyle/>
                        <a:p>
                          <a:pPr algn="l"/>
                          <a14:m/>
                          <a:r>
                            <a:rPr lang="en-GB" b="1" dirty="0">
                              <a:solidFill>
                                <a:schemeClr val="bg1"/>
                              </a:solidFill>
                            </a:rPr>
                            <a:t>10</a:t>
                          </a:r>
                          <a:r>
                            <a:rPr lang="en-GB" b="1" baseline="30000" dirty="0">
                              <a:solidFill>
                                <a:schemeClr val="bg1"/>
                              </a:solidFill>
                            </a:rPr>
                            <a:t>-3</a:t>
                          </a:r>
                          <a:r>
                            <a:rPr lang="en-GB" b="1" baseline="0" dirty="0">
                              <a:solidFill>
                                <a:schemeClr val="bg1"/>
                              </a:solidFill>
                            </a:rPr>
                            <a:t> eV</a:t>
                          </a:r>
                          <a:r>
                            <a:rPr lang="en-GB" b="1" baseline="30000" dirty="0">
                              <a:solidFill>
                                <a:schemeClr val="bg1"/>
                              </a:solidFill>
                            </a:rPr>
                            <a:t>2</a:t>
                          </a:r>
                          <a:r>
                            <a:rPr lang="en-GB" b="1" baseline="0" dirty="0">
                              <a:solidFill>
                                <a:schemeClr val="bg1"/>
                              </a:solidFill>
                            </a:rPr>
                            <a:t>]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25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2.433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+0.035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-2.473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+0.035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495600"/>
                      </a:ext>
                    </a:extLst>
                  </a:tr>
                  <a:tr h="192374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-0.036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-0.035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79445624"/>
                      </a:ext>
                    </a:extLst>
                  </a:tr>
                  <a:tr h="185960">
                    <a:tc rowSpan="2">
                      <a:txBody>
                        <a:bodyPr/>
                        <a:lstStyle/>
                        <a:p>
                          <a:pPr algn="l"/>
                          <a14:m/>
                          <a:endParaRPr lang="en-GB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25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0.546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+0.032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0.539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+0.028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629046573"/>
                      </a:ext>
                    </a:extLst>
                  </a:tr>
                  <a:tr h="185960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-0.075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-0.075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953932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/>
                          <a:r>
                            <a:rPr lang="en-GB" b="1" dirty="0">
                              <a:solidFill>
                                <a:schemeClr val="bg1"/>
                              </a:solidFill>
                            </a:rPr>
                            <a:t> [</a:t>
                          </a:r>
                          <a14:m/>
                          <a:r>
                            <a:rPr lang="en-GB" b="1" dirty="0">
                              <a:solidFill>
                                <a:schemeClr val="bg1"/>
                              </a:solidFill>
                            </a:rPr>
                            <a:t>]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2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0.88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1.51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7048045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b="1" dirty="0">
                              <a:solidFill>
                                <a:schemeClr val="bg1"/>
                              </a:solidFill>
                            </a:rPr>
                            <a:t>Rejection Significance [</a:t>
                          </a:r>
                          <a14:m/>
                          <a:r>
                            <a:rPr lang="en-GB" b="1" dirty="0">
                              <a:solidFill>
                                <a:schemeClr val="bg1"/>
                              </a:solidFill>
                            </a:rPr>
                            <a:t>]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1.36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252073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5B0976B4-E6E3-3C84-2BA2-9FB509BADCA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8194674"/>
                  </p:ext>
                </p:extLst>
              </p:nvPr>
            </p:nvGraphicFramePr>
            <p:xfrm>
              <a:off x="6099420" y="1513460"/>
              <a:ext cx="5790901" cy="283972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1815769">
                      <a:extLst>
                        <a:ext uri="{9D8B030D-6E8A-4147-A177-3AD203B41FA5}">
                          <a16:colId xmlns:a16="http://schemas.microsoft.com/office/drawing/2014/main" val="2158915835"/>
                        </a:ext>
                      </a:extLst>
                    </a:gridCol>
                    <a:gridCol w="993783">
                      <a:extLst>
                        <a:ext uri="{9D8B030D-6E8A-4147-A177-3AD203B41FA5}">
                          <a16:colId xmlns:a16="http://schemas.microsoft.com/office/drawing/2014/main" val="241456516"/>
                        </a:ext>
                      </a:extLst>
                    </a:gridCol>
                    <a:gridCol w="993783">
                      <a:extLst>
                        <a:ext uri="{9D8B030D-6E8A-4147-A177-3AD203B41FA5}">
                          <a16:colId xmlns:a16="http://schemas.microsoft.com/office/drawing/2014/main" val="2313188291"/>
                        </a:ext>
                      </a:extLst>
                    </a:gridCol>
                    <a:gridCol w="993783">
                      <a:extLst>
                        <a:ext uri="{9D8B030D-6E8A-4147-A177-3AD203B41FA5}">
                          <a16:colId xmlns:a16="http://schemas.microsoft.com/office/drawing/2014/main" val="1657697913"/>
                        </a:ext>
                      </a:extLst>
                    </a:gridCol>
                    <a:gridCol w="993783">
                      <a:extLst>
                        <a:ext uri="{9D8B030D-6E8A-4147-A177-3AD203B41FA5}">
                          <a16:colId xmlns:a16="http://schemas.microsoft.com/office/drawing/2014/main" val="114525102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l"/>
                          <a:endParaRPr lang="en-GB" b="1" baseline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/>
                            <a:t>Normal MO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/>
                            <a:t>Inverted MO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77865631"/>
                      </a:ext>
                    </a:extLst>
                  </a:tr>
                  <a:tr h="36576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t="-53448" r="-219580" b="-251724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2.433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+0.035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-2.473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+0.035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95600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-0.036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-0.035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45624"/>
                      </a:ext>
                    </a:extLst>
                  </a:tr>
                  <a:tr h="36576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t="-156140" r="-219580" b="-156140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0.546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+0.032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0.539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+0.028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9046573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-0.075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-0.075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53932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t="-486667" r="-219580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0.88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1.51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480456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t="-352000" r="-219580" b="-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1.36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>
                            <a:alpha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20733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E685A3-4941-C8C1-03E6-C0FA60B62056}"/>
              </a:ext>
            </a:extLst>
          </p:cNvPr>
          <p:cNvSpPr txBox="1"/>
          <p:nvPr/>
        </p:nvSpPr>
        <p:spPr>
          <a:xfrm>
            <a:off x="8042564" y="872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017F593-3F5C-0EEF-405A-5D195F7150DC}"/>
                  </a:ext>
                </a:extLst>
              </p:cNvPr>
              <p:cNvSpPr txBox="1"/>
              <p:nvPr/>
            </p:nvSpPr>
            <p:spPr>
              <a:xfrm>
                <a:off x="6380018" y="4350239"/>
                <a:ext cx="55002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rgbClr val="9225FF"/>
                    </a:solidFill>
                  </a:rPr>
                  <a:t>Frequentist results with Daya Bay 1D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sz="1400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rgbClr val="9225FF"/>
                    </a:solidFill>
                  </a:rPr>
                  <a:t> constraint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17F593-3F5C-0EEF-405A-5D195F715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018" y="4350239"/>
                <a:ext cx="5500255" cy="307777"/>
              </a:xfrm>
              <a:prstGeom prst="rect">
                <a:avLst/>
              </a:prstGeom>
              <a:blipFill>
                <a:blip r:embed="rId12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3AFDBC9-4516-A3D1-0EEB-331A398E26AD}"/>
              </a:ext>
            </a:extLst>
          </p:cNvPr>
          <p:cNvSpPr txBox="1"/>
          <p:nvPr/>
        </p:nvSpPr>
        <p:spPr>
          <a:xfrm>
            <a:off x="6494895" y="5104840"/>
            <a:ext cx="5270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9225FF"/>
                </a:solidFill>
              </a:rPr>
              <a:t>The latest NOvA results are </a:t>
            </a:r>
            <a:r>
              <a:rPr lang="en-GB" sz="2200" b="1" dirty="0">
                <a:solidFill>
                  <a:srgbClr val="9225FF"/>
                </a:solidFill>
              </a:rPr>
              <a:t>consistent with results from other experiments</a:t>
            </a:r>
            <a:r>
              <a:rPr lang="en-GB" sz="2200" dirty="0">
                <a:solidFill>
                  <a:srgbClr val="9225FF"/>
                </a:solidFill>
              </a:rPr>
              <a:t>, including non-accelerator experiments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F4C06A-FDBF-A0E0-22E1-427CB83604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9993" y="1141288"/>
            <a:ext cx="5608262" cy="379818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90BAB319-D740-3915-D712-F8CAD668FEA0}"/>
              </a:ext>
            </a:extLst>
          </p:cNvPr>
          <p:cNvSpPr/>
          <p:nvPr/>
        </p:nvSpPr>
        <p:spPr>
          <a:xfrm>
            <a:off x="311727" y="985854"/>
            <a:ext cx="5790899" cy="5227909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422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ED33EF-5627-CD5C-CE73-C22B594E4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742" y="4182048"/>
            <a:ext cx="4711248" cy="2653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7228C5B-5564-5052-6B7E-7BBF422FD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46" y="733157"/>
            <a:ext cx="6351006" cy="594227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34B92466-A254-D093-AB31-3049662892B5}"/>
              </a:ext>
            </a:extLst>
          </p:cNvPr>
          <p:cNvSpPr/>
          <p:nvPr/>
        </p:nvSpPr>
        <p:spPr>
          <a:xfrm>
            <a:off x="3082959" y="838534"/>
            <a:ext cx="3671498" cy="733156"/>
          </a:xfrm>
          <a:prstGeom prst="roundRect">
            <a:avLst/>
          </a:prstGeom>
          <a:solidFill>
            <a:srgbClr val="9225FF">
              <a:alpha val="68235"/>
            </a:srgbClr>
          </a:solidFill>
          <a:ln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81320-2AB5-EB44-6FAC-F1C307A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Detectors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3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A85DE5-B985-5EBD-67E9-024FEA673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512" y="873238"/>
            <a:ext cx="2264741" cy="3000261"/>
          </a:xfrm>
          <a:prstGeom prst="rect">
            <a:avLst/>
          </a:prstGeom>
          <a:ln w="28575">
            <a:solidFill>
              <a:srgbClr val="9225FF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E98D9C-EECA-6858-4858-3B43CC408912}"/>
              </a:ext>
            </a:extLst>
          </p:cNvPr>
          <p:cNvSpPr txBox="1"/>
          <p:nvPr/>
        </p:nvSpPr>
        <p:spPr>
          <a:xfrm>
            <a:off x="9098217" y="3898791"/>
            <a:ext cx="3127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9225FF"/>
                </a:solidFill>
              </a:rPr>
              <a:t>The NOvA near detector</a:t>
            </a:r>
          </a:p>
          <a:p>
            <a:pPr algn="ctr"/>
            <a:r>
              <a:rPr lang="en-GB" sz="1200" dirty="0">
                <a:solidFill>
                  <a:srgbClr val="9225FF"/>
                </a:solidFill>
              </a:rPr>
              <a:t>290 tons</a:t>
            </a:r>
          </a:p>
          <a:p>
            <a:pPr algn="ctr"/>
            <a:r>
              <a:rPr lang="en-GB" sz="1200" dirty="0">
                <a:solidFill>
                  <a:srgbClr val="9225FF"/>
                </a:solidFill>
              </a:rPr>
              <a:t>~4 x 4 x 16 m</a:t>
            </a:r>
            <a:r>
              <a:rPr lang="en-GB" sz="1200" baseline="30000" dirty="0">
                <a:solidFill>
                  <a:srgbClr val="9225FF"/>
                </a:solidFill>
              </a:rPr>
              <a:t>3</a:t>
            </a:r>
            <a:r>
              <a:rPr lang="en-GB" sz="1200" dirty="0">
                <a:solidFill>
                  <a:srgbClr val="9225FF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C27A6E-890B-C405-2F99-FBB0D392B5B2}"/>
              </a:ext>
            </a:extLst>
          </p:cNvPr>
          <p:cNvSpPr txBox="1"/>
          <p:nvPr/>
        </p:nvSpPr>
        <p:spPr>
          <a:xfrm>
            <a:off x="9588815" y="6021886"/>
            <a:ext cx="234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rgbClr val="9225FF"/>
                </a:solidFill>
              </a:rPr>
              <a:t>Comparing the NOvA detectors with an A380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369ABA0-A992-D1DD-F2C8-31C126DDA2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586" b="4065"/>
          <a:stretch/>
        </p:blipFill>
        <p:spPr>
          <a:xfrm flipH="1">
            <a:off x="7197714" y="873240"/>
            <a:ext cx="2308550" cy="3000303"/>
          </a:xfrm>
          <a:prstGeom prst="rect">
            <a:avLst/>
          </a:prstGeom>
          <a:ln w="28575">
            <a:solidFill>
              <a:srgbClr val="9225FF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7207770-B8BE-50B6-D46F-826495CE11FD}"/>
              </a:ext>
            </a:extLst>
          </p:cNvPr>
          <p:cNvSpPr txBox="1"/>
          <p:nvPr/>
        </p:nvSpPr>
        <p:spPr>
          <a:xfrm>
            <a:off x="6788324" y="3898790"/>
            <a:ext cx="3127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9225FF"/>
                </a:solidFill>
              </a:rPr>
              <a:t>The NOvA far detector</a:t>
            </a:r>
          </a:p>
          <a:p>
            <a:pPr algn="ctr"/>
            <a:r>
              <a:rPr lang="en-GB" sz="1200" dirty="0">
                <a:solidFill>
                  <a:srgbClr val="9225FF"/>
                </a:solidFill>
              </a:rPr>
              <a:t>14,000 tons</a:t>
            </a:r>
          </a:p>
          <a:p>
            <a:pPr algn="ctr"/>
            <a:r>
              <a:rPr lang="en-GB" sz="1200" dirty="0">
                <a:solidFill>
                  <a:srgbClr val="9225FF"/>
                </a:solidFill>
              </a:rPr>
              <a:t>~16 x 16 x 60 m</a:t>
            </a:r>
            <a:r>
              <a:rPr lang="en-GB" sz="1200" baseline="30000" dirty="0">
                <a:solidFill>
                  <a:srgbClr val="9225FF"/>
                </a:solidFill>
              </a:rPr>
              <a:t>3</a:t>
            </a:r>
            <a:r>
              <a:rPr lang="en-GB" sz="1200" dirty="0">
                <a:solidFill>
                  <a:srgbClr val="9225FF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DBF04AC-77AE-5A11-421E-169E100340FB}"/>
              </a:ext>
            </a:extLst>
          </p:cNvPr>
          <p:cNvSpPr txBox="1"/>
          <p:nvPr/>
        </p:nvSpPr>
        <p:spPr>
          <a:xfrm>
            <a:off x="3076186" y="873239"/>
            <a:ext cx="369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chemeClr val="bg1"/>
                </a:solidFill>
              </a:rPr>
              <a:t>Cells of liquid scintillator give tracking information of charged particles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E4A84C2-7D83-53BE-0E57-471C1112AC94}"/>
              </a:ext>
            </a:extLst>
          </p:cNvPr>
          <p:cNvGrpSpPr/>
          <p:nvPr/>
        </p:nvGrpSpPr>
        <p:grpSpPr>
          <a:xfrm>
            <a:off x="-32149" y="3685655"/>
            <a:ext cx="2221982" cy="3173329"/>
            <a:chOff x="167164" y="3554226"/>
            <a:chExt cx="2221982" cy="317332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C8852552-2333-BE55-A1D6-9F571C61ADD4}"/>
                </a:ext>
              </a:extLst>
            </p:cNvPr>
            <p:cNvGrpSpPr/>
            <p:nvPr/>
          </p:nvGrpSpPr>
          <p:grpSpPr>
            <a:xfrm>
              <a:off x="941999" y="3776080"/>
              <a:ext cx="1165581" cy="2951475"/>
              <a:chOff x="397747" y="3704296"/>
              <a:chExt cx="1165581" cy="295147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70A31770-EA98-4041-B593-863CEE11D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089" y="3704296"/>
                <a:ext cx="992239" cy="2891668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0BDDA426-7354-D5D6-8332-2D2FC45A7287}"/>
                  </a:ext>
                </a:extLst>
              </p:cNvPr>
              <p:cNvSpPr/>
              <p:nvPr/>
            </p:nvSpPr>
            <p:spPr>
              <a:xfrm>
                <a:off x="397747" y="6472752"/>
                <a:ext cx="324897" cy="183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2265972-F80E-0B01-ECBF-1E296B893EFE}"/>
                </a:ext>
              </a:extLst>
            </p:cNvPr>
            <p:cNvSpPr txBox="1"/>
            <p:nvPr/>
          </p:nvSpPr>
          <p:spPr>
            <a:xfrm>
              <a:off x="265854" y="4037289"/>
              <a:ext cx="969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rgbClr val="9225FF"/>
                  </a:solidFill>
                </a:rPr>
                <a:t>Wavelength shifting </a:t>
              </a:r>
              <a:r>
                <a:rPr lang="en-GB" sz="800" dirty="0" err="1">
                  <a:solidFill>
                    <a:srgbClr val="9225FF"/>
                  </a:solidFill>
                </a:rPr>
                <a:t>fiber</a:t>
              </a:r>
              <a:endParaRPr lang="en-GB" sz="800" dirty="0">
                <a:solidFill>
                  <a:srgbClr val="9225FF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35A0C936-63B2-F587-C592-22AA647107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1460" y="3621960"/>
              <a:ext cx="0" cy="169277"/>
            </a:xfrm>
            <a:prstGeom prst="straightConnector1">
              <a:avLst/>
            </a:prstGeom>
            <a:ln w="19050">
              <a:solidFill>
                <a:srgbClr val="9225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0EFB5870-7AD7-C75A-9613-00A577874254}"/>
                </a:ext>
              </a:extLst>
            </p:cNvPr>
            <p:cNvCxnSpPr>
              <a:cxnSpLocks/>
            </p:cNvCxnSpPr>
            <p:nvPr/>
          </p:nvCxnSpPr>
          <p:spPr>
            <a:xfrm>
              <a:off x="930667" y="4204270"/>
              <a:ext cx="571704" cy="0"/>
            </a:xfrm>
            <a:prstGeom prst="straightConnector1">
              <a:avLst/>
            </a:prstGeom>
            <a:ln w="19050">
              <a:solidFill>
                <a:srgbClr val="9225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0828A877-922F-56CB-6254-916E9A2DA77D}"/>
                </a:ext>
              </a:extLst>
            </p:cNvPr>
            <p:cNvSpPr txBox="1"/>
            <p:nvPr/>
          </p:nvSpPr>
          <p:spPr>
            <a:xfrm>
              <a:off x="625830" y="5328713"/>
              <a:ext cx="6096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rgbClr val="9225FF"/>
                  </a:solidFill>
                </a:rPr>
                <a:t>Charged particle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CC14A3A3-F892-F42D-9D3E-CDA2D838B787}"/>
                </a:ext>
              </a:extLst>
            </p:cNvPr>
            <p:cNvCxnSpPr>
              <a:cxnSpLocks/>
            </p:cNvCxnSpPr>
            <p:nvPr/>
          </p:nvCxnSpPr>
          <p:spPr>
            <a:xfrm>
              <a:off x="1016651" y="4904041"/>
              <a:ext cx="393065" cy="0"/>
            </a:xfrm>
            <a:prstGeom prst="straightConnector1">
              <a:avLst/>
            </a:prstGeom>
            <a:ln w="19050">
              <a:solidFill>
                <a:srgbClr val="9225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F4CE314A-44E1-9BB3-CBAB-D3FE2E257FF9}"/>
                </a:ext>
              </a:extLst>
            </p:cNvPr>
            <p:cNvSpPr txBox="1"/>
            <p:nvPr/>
          </p:nvSpPr>
          <p:spPr>
            <a:xfrm>
              <a:off x="167164" y="4790300"/>
              <a:ext cx="96965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rgbClr val="9225FF"/>
                  </a:solidFill>
                </a:rPr>
                <a:t>Scintillation light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8F8DB66-1332-51B1-4F47-9CA4B440B2AC}"/>
                </a:ext>
              </a:extLst>
            </p:cNvPr>
            <p:cNvSpPr txBox="1"/>
            <p:nvPr/>
          </p:nvSpPr>
          <p:spPr>
            <a:xfrm>
              <a:off x="1611460" y="3554226"/>
              <a:ext cx="777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rgbClr val="9225FF"/>
                  </a:solidFill>
                </a:rPr>
                <a:t>To APD readout</a:t>
              </a:r>
            </a:p>
          </p:txBody>
        </p:sp>
      </p:grp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67046728-2258-3A26-2CB9-8525F943788B}"/>
              </a:ext>
            </a:extLst>
          </p:cNvPr>
          <p:cNvSpPr/>
          <p:nvPr/>
        </p:nvSpPr>
        <p:spPr>
          <a:xfrm>
            <a:off x="-640569" y="3623733"/>
            <a:ext cx="2751591" cy="3838223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B2D684E-8B89-978A-A1E7-03348AC772D5}"/>
              </a:ext>
            </a:extLst>
          </p:cNvPr>
          <p:cNvSpPr txBox="1"/>
          <p:nvPr/>
        </p:nvSpPr>
        <p:spPr>
          <a:xfrm>
            <a:off x="8351989" y="5975719"/>
            <a:ext cx="566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ND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7611EE6-F45F-7D85-6E83-AF2D771632DB}"/>
              </a:ext>
            </a:extLst>
          </p:cNvPr>
          <p:cNvSpPr txBox="1"/>
          <p:nvPr/>
        </p:nvSpPr>
        <p:spPr>
          <a:xfrm>
            <a:off x="7129317" y="5227398"/>
            <a:ext cx="566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FD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6227B841-7027-B23C-8A8D-AFADAC7BFFF5}"/>
              </a:ext>
            </a:extLst>
          </p:cNvPr>
          <p:cNvSpPr/>
          <p:nvPr/>
        </p:nvSpPr>
        <p:spPr>
          <a:xfrm rot="19648465">
            <a:off x="8587536" y="6158143"/>
            <a:ext cx="1091594" cy="485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F648CFE5-668F-AD1F-9FFB-B3E50E0C4645}"/>
              </a:ext>
            </a:extLst>
          </p:cNvPr>
          <p:cNvSpPr/>
          <p:nvPr/>
        </p:nvSpPr>
        <p:spPr>
          <a:xfrm rot="19904848">
            <a:off x="8184076" y="6308988"/>
            <a:ext cx="1560023" cy="485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8DAF9217-8393-CFEE-431A-ED8EDCB7318E}"/>
              </a:ext>
            </a:extLst>
          </p:cNvPr>
          <p:cNvSpPr/>
          <p:nvPr/>
        </p:nvSpPr>
        <p:spPr>
          <a:xfrm rot="1015878">
            <a:off x="9160710" y="5954424"/>
            <a:ext cx="145477" cy="106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964FB15E-2B6F-1568-0A2B-1BE1970997C9}"/>
              </a:ext>
            </a:extLst>
          </p:cNvPr>
          <p:cNvSpPr/>
          <p:nvPr/>
        </p:nvSpPr>
        <p:spPr>
          <a:xfrm rot="19876212">
            <a:off x="8396508" y="6196480"/>
            <a:ext cx="960518" cy="137852"/>
          </a:xfrm>
          <a:custGeom>
            <a:avLst/>
            <a:gdLst>
              <a:gd name="connsiteX0" fmla="*/ 0 w 491025"/>
              <a:gd name="connsiteY0" fmla="*/ 0 h 122878"/>
              <a:gd name="connsiteX1" fmla="*/ 491025 w 491025"/>
              <a:gd name="connsiteY1" fmla="*/ 0 h 122878"/>
              <a:gd name="connsiteX2" fmla="*/ 491025 w 491025"/>
              <a:gd name="connsiteY2" fmla="*/ 122878 h 122878"/>
              <a:gd name="connsiteX3" fmla="*/ 0 w 491025"/>
              <a:gd name="connsiteY3" fmla="*/ 122878 h 122878"/>
              <a:gd name="connsiteX4" fmla="*/ 0 w 491025"/>
              <a:gd name="connsiteY4" fmla="*/ 0 h 122878"/>
              <a:gd name="connsiteX0" fmla="*/ 0 w 561784"/>
              <a:gd name="connsiteY0" fmla="*/ 0 h 122878"/>
              <a:gd name="connsiteX1" fmla="*/ 491025 w 561784"/>
              <a:gd name="connsiteY1" fmla="*/ 0 h 122878"/>
              <a:gd name="connsiteX2" fmla="*/ 561784 w 561784"/>
              <a:gd name="connsiteY2" fmla="*/ 92872 h 122878"/>
              <a:gd name="connsiteX3" fmla="*/ 0 w 561784"/>
              <a:gd name="connsiteY3" fmla="*/ 122878 h 122878"/>
              <a:gd name="connsiteX4" fmla="*/ 0 w 561784"/>
              <a:gd name="connsiteY4" fmla="*/ 0 h 122878"/>
              <a:gd name="connsiteX0" fmla="*/ 0 w 561784"/>
              <a:gd name="connsiteY0" fmla="*/ 0 h 122878"/>
              <a:gd name="connsiteX1" fmla="*/ 484920 w 561784"/>
              <a:gd name="connsiteY1" fmla="*/ 11137 h 122878"/>
              <a:gd name="connsiteX2" fmla="*/ 561784 w 561784"/>
              <a:gd name="connsiteY2" fmla="*/ 92872 h 122878"/>
              <a:gd name="connsiteX3" fmla="*/ 0 w 561784"/>
              <a:gd name="connsiteY3" fmla="*/ 122878 h 122878"/>
              <a:gd name="connsiteX4" fmla="*/ 0 w 561784"/>
              <a:gd name="connsiteY4" fmla="*/ 0 h 122878"/>
              <a:gd name="connsiteX0" fmla="*/ 287821 w 849605"/>
              <a:gd name="connsiteY0" fmla="*/ 0 h 106313"/>
              <a:gd name="connsiteX1" fmla="*/ 772741 w 849605"/>
              <a:gd name="connsiteY1" fmla="*/ 11137 h 106313"/>
              <a:gd name="connsiteX2" fmla="*/ 849605 w 849605"/>
              <a:gd name="connsiteY2" fmla="*/ 92872 h 106313"/>
              <a:gd name="connsiteX3" fmla="*/ 0 w 849605"/>
              <a:gd name="connsiteY3" fmla="*/ 106313 h 106313"/>
              <a:gd name="connsiteX4" fmla="*/ 287821 w 849605"/>
              <a:gd name="connsiteY4" fmla="*/ 0 h 106313"/>
              <a:gd name="connsiteX0" fmla="*/ 287821 w 849605"/>
              <a:gd name="connsiteY0" fmla="*/ 3588 h 109901"/>
              <a:gd name="connsiteX1" fmla="*/ 759088 w 849605"/>
              <a:gd name="connsiteY1" fmla="*/ 0 h 109901"/>
              <a:gd name="connsiteX2" fmla="*/ 849605 w 849605"/>
              <a:gd name="connsiteY2" fmla="*/ 96460 h 109901"/>
              <a:gd name="connsiteX3" fmla="*/ 0 w 849605"/>
              <a:gd name="connsiteY3" fmla="*/ 109901 h 109901"/>
              <a:gd name="connsiteX4" fmla="*/ 287821 w 849605"/>
              <a:gd name="connsiteY4" fmla="*/ 3588 h 109901"/>
              <a:gd name="connsiteX0" fmla="*/ 356251 w 918035"/>
              <a:gd name="connsiteY0" fmla="*/ 3588 h 115839"/>
              <a:gd name="connsiteX1" fmla="*/ 827518 w 918035"/>
              <a:gd name="connsiteY1" fmla="*/ 0 h 115839"/>
              <a:gd name="connsiteX2" fmla="*/ 918035 w 918035"/>
              <a:gd name="connsiteY2" fmla="*/ 96460 h 115839"/>
              <a:gd name="connsiteX3" fmla="*/ 0 w 918035"/>
              <a:gd name="connsiteY3" fmla="*/ 115839 h 115839"/>
              <a:gd name="connsiteX4" fmla="*/ 356251 w 918035"/>
              <a:gd name="connsiteY4" fmla="*/ 3588 h 115839"/>
              <a:gd name="connsiteX0" fmla="*/ 356251 w 960518"/>
              <a:gd name="connsiteY0" fmla="*/ 3588 h 137852"/>
              <a:gd name="connsiteX1" fmla="*/ 827518 w 960518"/>
              <a:gd name="connsiteY1" fmla="*/ 0 h 137852"/>
              <a:gd name="connsiteX2" fmla="*/ 960518 w 960518"/>
              <a:gd name="connsiteY2" fmla="*/ 137852 h 137852"/>
              <a:gd name="connsiteX3" fmla="*/ 0 w 960518"/>
              <a:gd name="connsiteY3" fmla="*/ 115839 h 137852"/>
              <a:gd name="connsiteX4" fmla="*/ 356251 w 960518"/>
              <a:gd name="connsiteY4" fmla="*/ 3588 h 13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18" h="137852">
                <a:moveTo>
                  <a:pt x="356251" y="3588"/>
                </a:moveTo>
                <a:lnTo>
                  <a:pt x="827518" y="0"/>
                </a:lnTo>
                <a:lnTo>
                  <a:pt x="960518" y="137852"/>
                </a:lnTo>
                <a:lnTo>
                  <a:pt x="0" y="115839"/>
                </a:lnTo>
                <a:lnTo>
                  <a:pt x="356251" y="3588"/>
                </a:lnTo>
                <a:close/>
              </a:path>
            </a:pathLst>
          </a:custGeom>
          <a:solidFill>
            <a:srgbClr val="6F6F6F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59F394BE-DF33-48B2-7320-D4DBFEE9F31B}"/>
              </a:ext>
            </a:extLst>
          </p:cNvPr>
          <p:cNvSpPr/>
          <p:nvPr/>
        </p:nvSpPr>
        <p:spPr>
          <a:xfrm rot="19868993">
            <a:off x="8398173" y="6254445"/>
            <a:ext cx="576169" cy="128653"/>
          </a:xfrm>
          <a:prstGeom prst="rect">
            <a:avLst/>
          </a:prstGeom>
          <a:gradFill flip="none" rotWithShape="1">
            <a:gsLst>
              <a:gs pos="74000">
                <a:srgbClr val="979797"/>
              </a:gs>
              <a:gs pos="0">
                <a:srgbClr val="929292"/>
              </a:gs>
              <a:gs pos="100000">
                <a:srgbClr val="A2A2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45C31F3F-8BCB-4F0D-05D7-ADD14B28EA43}"/>
              </a:ext>
            </a:extLst>
          </p:cNvPr>
          <p:cNvSpPr/>
          <p:nvPr/>
        </p:nvSpPr>
        <p:spPr>
          <a:xfrm rot="21379203">
            <a:off x="8823708" y="6048405"/>
            <a:ext cx="139948" cy="190452"/>
          </a:xfrm>
          <a:prstGeom prst="rect">
            <a:avLst/>
          </a:prstGeom>
          <a:gradFill flip="none" rotWithShape="1">
            <a:gsLst>
              <a:gs pos="0">
                <a:srgbClr val="989898"/>
              </a:gs>
              <a:gs pos="100000">
                <a:srgbClr val="A2A2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217479DA-B8A3-B882-0682-3560C17B96D2}"/>
              </a:ext>
            </a:extLst>
          </p:cNvPr>
          <p:cNvSpPr/>
          <p:nvPr/>
        </p:nvSpPr>
        <p:spPr>
          <a:xfrm rot="1061566">
            <a:off x="9280158" y="6063444"/>
            <a:ext cx="24555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646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xmlns="" id="{E5381320-2AB5-EB44-6FAC-F1C307AE4E7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b="1" dirty="0"/>
                  <a:t>Results: </a:t>
                </a:r>
                <a14:m>
                  <m:oMath xmlns:m="http://schemas.openxmlformats.org/officeDocument/2006/math" xmlns=""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𝛥</m:t>
                    </m:r>
                    <m:sSubSup>
                      <m:sSubSup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381320-2AB5-EB44-6FAC-F1C307AE4E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171" t="-20370" b="-370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30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4720ABBE-0A77-96A6-BF9B-D4EEE39A1784}"/>
                  </a:ext>
                </a:extLst>
              </p:cNvPr>
              <p:cNvSpPr txBox="1"/>
              <p:nvPr/>
            </p:nvSpPr>
            <p:spPr>
              <a:xfrm>
                <a:off x="8896339" y="1922318"/>
                <a:ext cx="3094770" cy="3291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9225FF"/>
                    </a:solidFill>
                  </a:rPr>
                  <a:t>The new NOvA result gives </a:t>
                </a:r>
                <a:r>
                  <a:rPr lang="en-GB" sz="2400" b="1" dirty="0">
                    <a:solidFill>
                      <a:srgbClr val="9225FF"/>
                    </a:solidFill>
                  </a:rPr>
                  <a:t>the most precise measurement </a:t>
                </a:r>
                <a:r>
                  <a:rPr lang="en-GB" sz="2400" dirty="0">
                    <a:solidFill>
                      <a:srgbClr val="9225FF"/>
                    </a:solidFill>
                  </a:rPr>
                  <a:t>of </a:t>
                </a:r>
                <a14:m>
                  <m:oMath xmlns:m="http://schemas.openxmlformats.org/officeDocument/2006/math" xmlns="">
                    <m:r>
                      <a:rPr lang="en-GB" sz="2400" b="0" i="1" dirty="0" smtClean="0">
                        <a:solidFill>
                          <a:srgbClr val="9225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𝛥</m:t>
                    </m:r>
                    <m:sSubSup>
                      <m:sSubSupPr>
                        <m:ctrlPr>
                          <a:rPr lang="en-GB" sz="2400" i="1" dirty="0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b="0" i="1" dirty="0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400" b="0" i="1" dirty="0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GB" sz="2400" b="0" i="1" dirty="0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sz="2400" dirty="0">
                    <a:solidFill>
                      <a:srgbClr val="9225FF"/>
                    </a:solidFill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 xmlns="">
                    <m:r>
                      <a:rPr lang="en-GB" sz="2400" b="0" i="1" dirty="0" smtClean="0">
                        <a:solidFill>
                          <a:srgbClr val="9225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𝛥</m:t>
                    </m:r>
                    <m:sSubSup>
                      <m:sSubSupPr>
                        <m:ctrlPr>
                          <a:rPr lang="en-GB" sz="2400" i="1" dirty="0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b="0" i="1" dirty="0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400" b="0" i="1" dirty="0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GB" sz="2400" b="0" i="1" dirty="0" smtClean="0">
                            <a:solidFill>
                              <a:srgbClr val="922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sz="2400" dirty="0">
                    <a:solidFill>
                      <a:srgbClr val="9225FF"/>
                    </a:solidFill>
                  </a:rPr>
                  <a:t> is now the </a:t>
                </a:r>
                <a:r>
                  <a:rPr lang="en-GB" sz="2400" b="1" dirty="0">
                    <a:solidFill>
                      <a:srgbClr val="9225FF"/>
                    </a:solidFill>
                  </a:rPr>
                  <a:t>most precisely know PMNS parameter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20ABBE-0A77-96A6-BF9B-D4EEE39A1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6339" y="1922318"/>
                <a:ext cx="3094770" cy="3291542"/>
              </a:xfrm>
              <a:prstGeom prst="rect">
                <a:avLst/>
              </a:prstGeom>
              <a:blipFill>
                <a:blip r:embed="rId4"/>
                <a:stretch>
                  <a:fillRect l="-2449" t="-1538" r="-4898"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9CA869-B252-5E72-8185-17656DB69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50" y="1241843"/>
            <a:ext cx="8441581" cy="468976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301EDCC6-ED83-DA43-415C-A95859621759}"/>
              </a:ext>
            </a:extLst>
          </p:cNvPr>
          <p:cNvSpPr/>
          <p:nvPr/>
        </p:nvSpPr>
        <p:spPr>
          <a:xfrm>
            <a:off x="-1091045" y="1049482"/>
            <a:ext cx="9902536" cy="5091545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153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81320-2AB5-EB44-6FAC-F1C307A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Results: Mass Ordering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31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xmlns="" id="{B445F09A-F471-623B-8E34-38080A33BA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6282187"/>
                  </p:ext>
                </p:extLst>
              </p:nvPr>
            </p:nvGraphicFramePr>
            <p:xfrm>
              <a:off x="888553" y="4176874"/>
              <a:ext cx="10463753" cy="1390588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1603665">
                      <a:extLst>
                        <a:ext uri="{9D8B030D-6E8A-4147-A177-3AD203B41FA5}">
                          <a16:colId xmlns:a16="http://schemas.microsoft.com/office/drawing/2014/main" xmlns="" val="2158915835"/>
                        </a:ext>
                      </a:extLst>
                    </a:gridCol>
                    <a:gridCol w="1477022">
                      <a:extLst>
                        <a:ext uri="{9D8B030D-6E8A-4147-A177-3AD203B41FA5}">
                          <a16:colId xmlns:a16="http://schemas.microsoft.com/office/drawing/2014/main" xmlns="" val="241456516"/>
                        </a:ext>
                      </a:extLst>
                    </a:gridCol>
                    <a:gridCol w="1477022">
                      <a:extLst>
                        <a:ext uri="{9D8B030D-6E8A-4147-A177-3AD203B41FA5}">
                          <a16:colId xmlns:a16="http://schemas.microsoft.com/office/drawing/2014/main" xmlns="" val="2313188291"/>
                        </a:ext>
                      </a:extLst>
                    </a:gridCol>
                    <a:gridCol w="1477022">
                      <a:extLst>
                        <a:ext uri="{9D8B030D-6E8A-4147-A177-3AD203B41FA5}">
                          <a16:colId xmlns:a16="http://schemas.microsoft.com/office/drawing/2014/main" xmlns="" val="1657697913"/>
                        </a:ext>
                      </a:extLst>
                    </a:gridCol>
                    <a:gridCol w="1477022">
                      <a:extLst>
                        <a:ext uri="{9D8B030D-6E8A-4147-A177-3AD203B41FA5}">
                          <a16:colId xmlns:a16="http://schemas.microsoft.com/office/drawing/2014/main" xmlns="" val="1145251023"/>
                        </a:ext>
                      </a:extLst>
                    </a:gridCol>
                    <a:gridCol w="1476000">
                      <a:extLst>
                        <a:ext uri="{9D8B030D-6E8A-4147-A177-3AD203B41FA5}">
                          <a16:colId xmlns:a16="http://schemas.microsoft.com/office/drawing/2014/main" xmlns="" val="184657938"/>
                        </a:ext>
                      </a:extLst>
                    </a:gridCol>
                    <a:gridCol w="1476000">
                      <a:extLst>
                        <a:ext uri="{9D8B030D-6E8A-4147-A177-3AD203B41FA5}">
                          <a16:colId xmlns:a16="http://schemas.microsoft.com/office/drawing/2014/main" xmlns="" val="3275637205"/>
                        </a:ext>
                      </a:extLst>
                    </a:gridCol>
                  </a:tblGrid>
                  <a:tr h="192374">
                    <a:tc>
                      <a:txBody>
                        <a:bodyPr/>
                        <a:lstStyle/>
                        <a:p>
                          <a:pPr algn="l"/>
                          <a:endParaRPr lang="en-GB" b="1" baseline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chemeClr val="bg1"/>
                              </a:solidFill>
                            </a:rPr>
                            <a:t>No constraint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chemeClr val="bg1"/>
                              </a:solidFill>
                            </a:rPr>
                            <a:t>Daya Bay 2023 1D </a:t>
                          </a:r>
                          <a14:m/>
                          <a:endParaRPr lang="en-GB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b="1" dirty="0">
                              <a:solidFill>
                                <a:schemeClr val="bg1"/>
                              </a:solidFill>
                            </a:rPr>
                            <a:t>Daya Bay 2023 2D </a:t>
                          </a:r>
                          <a14:m/>
                          <a:endParaRPr lang="en-GB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977865631"/>
                      </a:ext>
                    </a:extLst>
                  </a:tr>
                  <a:tr h="384748">
                    <a:tc>
                      <a:txBody>
                        <a:bodyPr/>
                        <a:lstStyle/>
                        <a:p>
                          <a:pPr algn="l"/>
                          <a:endParaRPr lang="en-GB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Probability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Bayes Factor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Probability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Bayes Factor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Probability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Bayes Factor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495600"/>
                      </a:ext>
                    </a:extLst>
                  </a:tr>
                  <a:tr h="1859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b="1" dirty="0">
                              <a:solidFill>
                                <a:schemeClr val="tx1"/>
                              </a:solidFill>
                            </a:rPr>
                            <a:t>NO Preference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69%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2.2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76%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3.2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87%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6.8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6290465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B445F09A-F471-623B-8E34-38080A33BA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6282187"/>
                  </p:ext>
                </p:extLst>
              </p:nvPr>
            </p:nvGraphicFramePr>
            <p:xfrm>
              <a:off x="888553" y="4176874"/>
              <a:ext cx="10463753" cy="1135255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1603665">
                      <a:extLst>
                        <a:ext uri="{9D8B030D-6E8A-4147-A177-3AD203B41FA5}">
                          <a16:colId xmlns:a16="http://schemas.microsoft.com/office/drawing/2014/main" val="2158915835"/>
                        </a:ext>
                      </a:extLst>
                    </a:gridCol>
                    <a:gridCol w="1477022">
                      <a:extLst>
                        <a:ext uri="{9D8B030D-6E8A-4147-A177-3AD203B41FA5}">
                          <a16:colId xmlns:a16="http://schemas.microsoft.com/office/drawing/2014/main" val="241456516"/>
                        </a:ext>
                      </a:extLst>
                    </a:gridCol>
                    <a:gridCol w="1477022">
                      <a:extLst>
                        <a:ext uri="{9D8B030D-6E8A-4147-A177-3AD203B41FA5}">
                          <a16:colId xmlns:a16="http://schemas.microsoft.com/office/drawing/2014/main" val="2313188291"/>
                        </a:ext>
                      </a:extLst>
                    </a:gridCol>
                    <a:gridCol w="1477022">
                      <a:extLst>
                        <a:ext uri="{9D8B030D-6E8A-4147-A177-3AD203B41FA5}">
                          <a16:colId xmlns:a16="http://schemas.microsoft.com/office/drawing/2014/main" val="1657697913"/>
                        </a:ext>
                      </a:extLst>
                    </a:gridCol>
                    <a:gridCol w="1477022">
                      <a:extLst>
                        <a:ext uri="{9D8B030D-6E8A-4147-A177-3AD203B41FA5}">
                          <a16:colId xmlns:a16="http://schemas.microsoft.com/office/drawing/2014/main" val="1145251023"/>
                        </a:ext>
                      </a:extLst>
                    </a:gridCol>
                    <a:gridCol w="1476000">
                      <a:extLst>
                        <a:ext uri="{9D8B030D-6E8A-4147-A177-3AD203B41FA5}">
                          <a16:colId xmlns:a16="http://schemas.microsoft.com/office/drawing/2014/main" val="184657938"/>
                        </a:ext>
                      </a:extLst>
                    </a:gridCol>
                    <a:gridCol w="1476000">
                      <a:extLst>
                        <a:ext uri="{9D8B030D-6E8A-4147-A177-3AD203B41FA5}">
                          <a16:colId xmlns:a16="http://schemas.microsoft.com/office/drawing/2014/main" val="3275637205"/>
                        </a:ext>
                      </a:extLst>
                    </a:gridCol>
                  </a:tblGrid>
                  <a:tr h="384747">
                    <a:tc>
                      <a:txBody>
                        <a:bodyPr/>
                        <a:lstStyle/>
                        <a:p>
                          <a:pPr algn="l"/>
                          <a:endParaRPr lang="en-GB" b="1" baseline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chemeClr val="bg1"/>
                              </a:solidFill>
                            </a:rPr>
                            <a:t>No constraint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25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54077" t="-3226" r="-100429" b="-21935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54077" t="-3226" r="-429" b="-21935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7865631"/>
                      </a:ext>
                    </a:extLst>
                  </a:tr>
                  <a:tr h="384748">
                    <a:tc>
                      <a:txBody>
                        <a:bodyPr/>
                        <a:lstStyle/>
                        <a:p>
                          <a:pPr algn="l"/>
                          <a:endParaRPr lang="en-GB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Probability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Bayes Factor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Probability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Bayes Factor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Probability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Bayes Factor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5AB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956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b="1" dirty="0">
                              <a:solidFill>
                                <a:schemeClr val="tx1"/>
                              </a:solidFill>
                            </a:rPr>
                            <a:t>NO Preference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69%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2.2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76%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3.2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87%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6.8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BD5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904657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E9347B-2234-8A4D-569F-36E7A9705F09}"/>
              </a:ext>
            </a:extLst>
          </p:cNvPr>
          <p:cNvSpPr txBox="1"/>
          <p:nvPr/>
        </p:nvSpPr>
        <p:spPr>
          <a:xfrm>
            <a:off x="503959" y="5570880"/>
            <a:ext cx="11184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9225FF"/>
                </a:solidFill>
              </a:rPr>
              <a:t>Normal MO preference increases with reactor constraints</a:t>
            </a:r>
          </a:p>
          <a:p>
            <a:pPr algn="ctr"/>
            <a:r>
              <a:rPr lang="en-GB" sz="2200" b="1" dirty="0">
                <a:solidFill>
                  <a:srgbClr val="9225FF"/>
                </a:solidFill>
              </a:rPr>
              <a:t>87% odds of Normal MO </a:t>
            </a:r>
            <a:r>
              <a:rPr lang="en-GB" sz="2200" dirty="0">
                <a:solidFill>
                  <a:srgbClr val="9225FF"/>
                </a:solidFill>
              </a:rPr>
              <a:t>of neutrinos with 2D constraint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E8005C-4C69-015B-0E5F-4BE00C4C1F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84"/>
          <a:stretch/>
        </p:blipFill>
        <p:spPr>
          <a:xfrm>
            <a:off x="7657094" y="1035051"/>
            <a:ext cx="4181541" cy="3054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AAD44A5-51A5-5512-9ABB-91CEABEACB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7285"/>
          <a:stretch/>
        </p:blipFill>
        <p:spPr>
          <a:xfrm>
            <a:off x="3888363" y="1034622"/>
            <a:ext cx="4196241" cy="30651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9AC5A9F-CB07-F5B3-45DB-A1E41FADA7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284"/>
          <a:stretch/>
        </p:blipFill>
        <p:spPr>
          <a:xfrm>
            <a:off x="140921" y="1027820"/>
            <a:ext cx="4196241" cy="306515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A70E3D7-8575-137A-410C-5241D91E1730}"/>
              </a:ext>
            </a:extLst>
          </p:cNvPr>
          <p:cNvSpPr/>
          <p:nvPr/>
        </p:nvSpPr>
        <p:spPr>
          <a:xfrm>
            <a:off x="117987" y="944290"/>
            <a:ext cx="11956621" cy="3232855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222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61316E0-E89E-9471-5CF9-DF5F970D700F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922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8DE031-D883-9322-7B10-8E5CCB690C21}"/>
              </a:ext>
            </a:extLst>
          </p:cNvPr>
          <p:cNvSpPr txBox="1"/>
          <p:nvPr/>
        </p:nvSpPr>
        <p:spPr>
          <a:xfrm>
            <a:off x="8920483" y="6450120"/>
            <a:ext cx="3071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>
                <a:solidFill>
                  <a:schemeClr val="bg1"/>
                </a:solidFill>
              </a:rPr>
              <a:t>w.shorrock@sussex.ac.uk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EFDDA3-F4EF-49B2-9A83-FD944553D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/>
          <a:stretch/>
        </p:blipFill>
        <p:spPr>
          <a:xfrm rot="10800000">
            <a:off x="0" y="-17971"/>
            <a:ext cx="12192000" cy="358802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92B8B38-EED4-C592-E036-2A2934B6BE21}"/>
              </a:ext>
            </a:extLst>
          </p:cNvPr>
          <p:cNvGrpSpPr/>
          <p:nvPr/>
        </p:nvGrpSpPr>
        <p:grpSpPr>
          <a:xfrm>
            <a:off x="29817" y="246889"/>
            <a:ext cx="1282148" cy="1157063"/>
            <a:chOff x="10878" y="699917"/>
            <a:chExt cx="1282148" cy="1157063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6FA5AEA5-A0B3-E6A6-26A5-0C39D0E6D66C}"/>
                </a:ext>
              </a:extLst>
            </p:cNvPr>
            <p:cNvCxnSpPr/>
            <p:nvPr/>
          </p:nvCxnSpPr>
          <p:spPr>
            <a:xfrm>
              <a:off x="298174" y="884583"/>
              <a:ext cx="0" cy="675860"/>
            </a:xfrm>
            <a:prstGeom prst="straightConnector1">
              <a:avLst/>
            </a:prstGeom>
            <a:ln w="28575" cap="sq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895B9155-17F2-649A-9C32-42E0F2473EB7}"/>
                </a:ext>
              </a:extLst>
            </p:cNvPr>
            <p:cNvCxnSpPr>
              <a:cxnSpLocks/>
            </p:cNvCxnSpPr>
            <p:nvPr/>
          </p:nvCxnSpPr>
          <p:spPr>
            <a:xfrm>
              <a:off x="298174" y="884583"/>
              <a:ext cx="6768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A40B400-FC3C-08CA-6933-C778B00390F3}"/>
                </a:ext>
              </a:extLst>
            </p:cNvPr>
            <p:cNvSpPr txBox="1"/>
            <p:nvPr/>
          </p:nvSpPr>
          <p:spPr>
            <a:xfrm>
              <a:off x="974974" y="699917"/>
              <a:ext cx="318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>
                  <a:solidFill>
                    <a:schemeClr val="bg1"/>
                  </a:solidFill>
                </a:rPr>
                <a:t>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232DE861-24A6-AC4E-252E-5C44D50F2422}"/>
                    </a:ext>
                  </a:extLst>
                </p:cNvPr>
                <p:cNvSpPr txBox="1"/>
                <p:nvPr/>
              </p:nvSpPr>
              <p:spPr>
                <a:xfrm>
                  <a:off x="10878" y="1487648"/>
                  <a:ext cx="6767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solidFill>
                        <a:schemeClr val="bg1"/>
                      </a:solidFill>
                    </a:rPr>
                    <a:t>cos</a:t>
                  </a:r>
                  <a14:m>
                    <m:oMath xmlns:m="http://schemas.openxmlformats.org/officeDocument/2006/math" xmlns="">
                      <m:r>
                        <a:rPr lang="en-GB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a14:m>
                  <a:endParaRPr lang="en-GB" i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2DE861-24A6-AC4E-252E-5C44D50F24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8" y="1487648"/>
                  <a:ext cx="676787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7407" t="-6667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89F3E78-2BB4-C85D-B683-36FC358370CE}"/>
              </a:ext>
            </a:extLst>
          </p:cNvPr>
          <p:cNvSpPr txBox="1"/>
          <p:nvPr/>
        </p:nvSpPr>
        <p:spPr>
          <a:xfrm>
            <a:off x="7521078" y="4783141"/>
            <a:ext cx="40154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Thank you!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E3800D69-5F5C-C8C9-343E-E2BFED5E6DE1}"/>
                  </a:ext>
                </a:extLst>
              </p:cNvPr>
              <p:cNvSpPr txBox="1"/>
              <p:nvPr/>
            </p:nvSpPr>
            <p:spPr>
              <a:xfrm>
                <a:off x="655513" y="1390658"/>
                <a:ext cx="9233452" cy="5336458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 lnSpcReduction="10000"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GB" sz="2800" b="1" dirty="0">
                    <a:solidFill>
                      <a:schemeClr val="bg1"/>
                    </a:solidFill>
                    <a:effectLst/>
                  </a:rPr>
                  <a:t>Summary</a:t>
                </a:r>
                <a:endParaRPr lang="en-GB" sz="2000" dirty="0">
                  <a:solidFill>
                    <a:schemeClr val="bg1"/>
                  </a:solidFill>
                  <a:effectLst/>
                </a:endParaRPr>
              </a:p>
              <a:p>
                <a:r>
                  <a:rPr lang="en-GB" sz="2000" b="1" dirty="0">
                    <a:solidFill>
                      <a:schemeClr val="bg1"/>
                    </a:solidFill>
                    <a:effectLst/>
                  </a:rPr>
                  <a:t>First standalone oscillation analysis since 2020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</a:rPr>
                  <a:t>10 years of data-taking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</a:rPr>
                  <a:t>Neutrino-mode dataset doubled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</a:rPr>
                  <a:t>Updated simulation and physics models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</a:rPr>
                  <a:t>New low-E electron neutrino sample</a:t>
                </a:r>
              </a:p>
              <a:p>
                <a:r>
                  <a:rPr lang="en-GB" sz="2000" b="1" dirty="0">
                    <a:solidFill>
                      <a:schemeClr val="bg1"/>
                    </a:solidFill>
                    <a:effectLst/>
                  </a:rPr>
                  <a:t>Results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</a:rPr>
                  <a:t>Most precise single-experiment measurement of </a:t>
                </a:r>
                <a14:m>
                  <m:oMath xmlns:m="http://schemas.openxmlformats.org/officeDocument/2006/math" xmlns="">
                    <m:r>
                      <a:rPr lang="en-GB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GB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sz="2000" dirty="0">
                    <a:solidFill>
                      <a:schemeClr val="bg1"/>
                    </a:solidFill>
                  </a:rPr>
                  <a:t> (1.5%)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</a:rPr>
                  <a:t>Favour regions where matter and CP violation effects are degenerate</a:t>
                </a:r>
              </a:p>
              <a:p>
                <a:r>
                  <a:rPr lang="en-GB" sz="2000" b="1" dirty="0">
                    <a:solidFill>
                      <a:schemeClr val="bg1"/>
                    </a:solidFill>
                    <a:effectLst/>
                  </a:rPr>
                  <a:t>With reactor constraints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</a:rPr>
                  <a:t>Upper octant preference with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bg1"/>
                    </a:solidFill>
                  </a:rPr>
                  <a:t> constraint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</a:rPr>
                  <a:t>Normal ordering preference with constraint on </a:t>
                </a:r>
                <a14:m>
                  <m:oMath xmlns:m="http://schemas.openxmlformats.org/officeDocument/2006/math" xmlns="">
                    <m:r>
                      <a:rPr lang="en-GB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GB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000" dirty="0">
                  <a:solidFill>
                    <a:schemeClr val="bg1"/>
                  </a:solidFill>
                </a:endParaRPr>
              </a:p>
              <a:p>
                <a:r>
                  <a:rPr lang="en-GB" sz="2000" b="1" dirty="0">
                    <a:solidFill>
                      <a:schemeClr val="bg1"/>
                    </a:solidFill>
                  </a:rPr>
                  <a:t>NSI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</a:rPr>
                  <a:t>Including NSI parameters significantly loosens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bg1"/>
                    </a:solidFill>
                  </a:rPr>
                  <a:t> constraints</a:t>
                </a:r>
              </a:p>
              <a:p>
                <a:r>
                  <a:rPr lang="en-GB" sz="2000" b="1" dirty="0">
                    <a:solidFill>
                      <a:schemeClr val="bg1"/>
                    </a:solidFill>
                  </a:rPr>
                  <a:t>Future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</a:rPr>
                  <a:t>Will continue taking data until 2027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</a:rPr>
                  <a:t>Aim to double antineutrino dataset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</a:rPr>
                  <a:t>Test beam results can help reduce our largest systematic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</a:rPr>
                  <a:t>1 MW beam recently achieved!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800D69-5F5C-C8C9-343E-E2BFED5E6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13" y="1390658"/>
                <a:ext cx="9233452" cy="5336458"/>
              </a:xfrm>
              <a:prstGeom prst="rect">
                <a:avLst/>
              </a:prstGeom>
              <a:blipFill>
                <a:blip r:embed="rId4"/>
                <a:stretch>
                  <a:fillRect l="-1099" t="-1663" b="-11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759484C-C9D3-E184-8FB5-4235DD63BD21}"/>
              </a:ext>
            </a:extLst>
          </p:cNvPr>
          <p:cNvGrpSpPr/>
          <p:nvPr/>
        </p:nvGrpSpPr>
        <p:grpSpPr>
          <a:xfrm>
            <a:off x="5894761" y="983590"/>
            <a:ext cx="5826494" cy="2219733"/>
            <a:chOff x="5894761" y="1107415"/>
            <a:chExt cx="5826494" cy="2219733"/>
          </a:xfrm>
        </p:grpSpPr>
        <p:pic>
          <p:nvPicPr>
            <p:cNvPr id="33" name="Picture 32" descr="A group of people standing in a room&#10;&#10;Description automatically generated">
              <a:extLst>
                <a:ext uri="{FF2B5EF4-FFF2-40B4-BE49-F238E27FC236}">
                  <a16:creationId xmlns:a16="http://schemas.microsoft.com/office/drawing/2014/main" xmlns="" id="{D0BD0AFE-8D35-D23B-908B-310E5AA30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4024"/>
            <a:stretch/>
          </p:blipFill>
          <p:spPr>
            <a:xfrm>
              <a:off x="5894761" y="1107415"/>
              <a:ext cx="5826494" cy="22197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" name="Picture 2" descr="The NOvA Neutrino Experiment">
              <a:extLst>
                <a:ext uri="{FF2B5EF4-FFF2-40B4-BE49-F238E27FC236}">
                  <a16:creationId xmlns:a16="http://schemas.microsoft.com/office/drawing/2014/main" xmlns="" id="{04142828-AE44-84C8-817E-E81D12A286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8" t="19643" r="10804" b="21250"/>
            <a:stretch/>
          </p:blipFill>
          <p:spPr bwMode="auto">
            <a:xfrm>
              <a:off x="10920737" y="1212079"/>
              <a:ext cx="724737" cy="526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1009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81320-2AB5-EB44-6FAC-F1C307A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The NOvA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4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B99570-F404-EAA3-E282-1460885F4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5" y="755385"/>
            <a:ext cx="10919790" cy="3243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D78B72-835F-F61E-C404-4CE51B4D2A8B}"/>
              </a:ext>
            </a:extLst>
          </p:cNvPr>
          <p:cNvSpPr txBox="1"/>
          <p:nvPr/>
        </p:nvSpPr>
        <p:spPr>
          <a:xfrm>
            <a:off x="636105" y="3823064"/>
            <a:ext cx="316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Produce a beam of muon (anti)neutrinos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29F709B3-BDE6-D035-5C19-80D701E990F7}"/>
                  </a:ext>
                </a:extLst>
              </p:cNvPr>
              <p:cNvSpPr txBox="1"/>
              <p:nvPr/>
            </p:nvSpPr>
            <p:spPr>
              <a:xfrm>
                <a:off x="4526919" y="3823064"/>
                <a:ext cx="3278654" cy="66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 startAt="2"/>
                </a:pPr>
                <a:r>
                  <a:rPr lang="en-GB" dirty="0"/>
                  <a:t>Select samples of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at the near and far detectors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F709B3-BDE6-D035-5C19-80D701E99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919" y="3823064"/>
                <a:ext cx="3278654" cy="668645"/>
              </a:xfrm>
              <a:prstGeom prst="rect">
                <a:avLst/>
              </a:prstGeom>
              <a:blipFill>
                <a:blip r:embed="rId4"/>
                <a:stretch>
                  <a:fillRect l="-1544" t="-1852" r="-386" b="-129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AD59F3B-CC6C-9395-8C42-32894355A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131" y="4469395"/>
            <a:ext cx="3278655" cy="1937026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A2F13C7C-687B-5C46-F260-C574C87B2960}"/>
              </a:ext>
            </a:extLst>
          </p:cNvPr>
          <p:cNvSpPr/>
          <p:nvPr/>
        </p:nvSpPr>
        <p:spPr>
          <a:xfrm>
            <a:off x="467139" y="4562052"/>
            <a:ext cx="3756991" cy="155051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CDFA387-265A-2E75-8826-7FED21824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7563" y="4275407"/>
            <a:ext cx="2630280" cy="2310577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3ACB1A75-F0CA-AA5F-5A0A-7FFFF5385516}"/>
              </a:ext>
            </a:extLst>
          </p:cNvPr>
          <p:cNvSpPr/>
          <p:nvPr/>
        </p:nvSpPr>
        <p:spPr>
          <a:xfrm>
            <a:off x="8607563" y="4242751"/>
            <a:ext cx="2719732" cy="231057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955BCB2-3CC2-E1A7-69A4-3FD321A59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515" y="4808256"/>
            <a:ext cx="3637721" cy="109426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82CB043-136B-8A05-3564-7FBD3C0FD3B9}"/>
              </a:ext>
            </a:extLst>
          </p:cNvPr>
          <p:cNvSpPr txBox="1"/>
          <p:nvPr/>
        </p:nvSpPr>
        <p:spPr>
          <a:xfrm>
            <a:off x="8535742" y="3555941"/>
            <a:ext cx="316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GB" dirty="0"/>
              <a:t>Constrain simulation and fit neutrino energy spectra</a:t>
            </a:r>
          </a:p>
        </p:txBody>
      </p:sp>
    </p:spTree>
    <p:extLst>
      <p:ext uri="{BB962C8B-B14F-4D97-AF65-F5344CB8AC3E}">
        <p14:creationId xmlns:p14="http://schemas.microsoft.com/office/powerpoint/2010/main" val="4081710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81320-2AB5-EB44-6FAC-F1C307A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The </a:t>
            </a:r>
            <a:r>
              <a:rPr lang="en-GB" b="1" dirty="0" err="1"/>
              <a:t>NuMI</a:t>
            </a:r>
            <a:r>
              <a:rPr lang="en-GB" b="1" dirty="0"/>
              <a:t>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5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B99570-F404-EAA3-E282-1460885F4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5" y="755385"/>
            <a:ext cx="10919790" cy="3243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AD59F3B-CC6C-9395-8C42-32894355A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131" y="4469395"/>
            <a:ext cx="3278655" cy="19370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CDFA387-265A-2E75-8826-7FED21824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563" y="4275407"/>
            <a:ext cx="2630280" cy="23105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29F709B3-BDE6-D035-5C19-80D701E990F7}"/>
                  </a:ext>
                </a:extLst>
              </p:cNvPr>
              <p:cNvSpPr txBox="1"/>
              <p:nvPr/>
            </p:nvSpPr>
            <p:spPr>
              <a:xfrm>
                <a:off x="4526919" y="3823064"/>
                <a:ext cx="3278654" cy="66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 startAt="2"/>
                </a:pPr>
                <a:r>
                  <a:rPr lang="en-GB" dirty="0"/>
                  <a:t>Select samples of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at the near and far detectors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F709B3-BDE6-D035-5C19-80D701E99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919" y="3823064"/>
                <a:ext cx="3278654" cy="668645"/>
              </a:xfrm>
              <a:prstGeom prst="rect">
                <a:avLst/>
              </a:prstGeom>
              <a:blipFill>
                <a:blip r:embed="rId6"/>
                <a:stretch>
                  <a:fillRect l="-1544" t="-1852" r="-386" b="-129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3ACB1A75-F0CA-AA5F-5A0A-7FFFF5385516}"/>
              </a:ext>
            </a:extLst>
          </p:cNvPr>
          <p:cNvSpPr/>
          <p:nvPr/>
        </p:nvSpPr>
        <p:spPr>
          <a:xfrm>
            <a:off x="8607563" y="4242751"/>
            <a:ext cx="2719732" cy="231057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491D01-D154-F89A-D14C-6E77FCA24375}"/>
              </a:ext>
            </a:extLst>
          </p:cNvPr>
          <p:cNvSpPr txBox="1"/>
          <p:nvPr/>
        </p:nvSpPr>
        <p:spPr>
          <a:xfrm>
            <a:off x="8535742" y="3555941"/>
            <a:ext cx="316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GB" dirty="0"/>
              <a:t>Constrain simulation and fit neutrino energy spectra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7B86279-771D-3A95-0E92-AA39A27FF52E}"/>
              </a:ext>
            </a:extLst>
          </p:cNvPr>
          <p:cNvSpPr/>
          <p:nvPr/>
        </p:nvSpPr>
        <p:spPr>
          <a:xfrm>
            <a:off x="2604053" y="755385"/>
            <a:ext cx="9120808" cy="583059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D78B72-835F-F61E-C404-4CE51B4D2A8B}"/>
              </a:ext>
            </a:extLst>
          </p:cNvPr>
          <p:cNvSpPr txBox="1"/>
          <p:nvPr/>
        </p:nvSpPr>
        <p:spPr>
          <a:xfrm>
            <a:off x="636105" y="3823064"/>
            <a:ext cx="316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Produce a beam of muon (anti)neutrinos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A2F13C7C-687B-5C46-F260-C574C87B2960}"/>
              </a:ext>
            </a:extLst>
          </p:cNvPr>
          <p:cNvSpPr/>
          <p:nvPr/>
        </p:nvSpPr>
        <p:spPr>
          <a:xfrm>
            <a:off x="467139" y="4562052"/>
            <a:ext cx="3756991" cy="155051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90AD57-5B19-29D1-6FC2-22E66B2F3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515" y="4808256"/>
            <a:ext cx="3637721" cy="10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70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81320-2AB5-EB44-6FAC-F1C307A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The </a:t>
            </a:r>
            <a:r>
              <a:rPr lang="en-GB" b="1" dirty="0" err="1"/>
              <a:t>NuMI</a:t>
            </a:r>
            <a:r>
              <a:rPr lang="en-GB" b="1" dirty="0"/>
              <a:t>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6</a:t>
            </a:fld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C55674B0-E73D-7916-4C15-41DCE3269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828" y="1144545"/>
            <a:ext cx="11637498" cy="1990541"/>
          </a:xfrm>
        </p:spPr>
        <p:txBody>
          <a:bodyPr numCol="2" anchor="ctr"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120 GeV protons fired into target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/>
              <a:t>Pions</a:t>
            </a:r>
            <a:r>
              <a:rPr lang="en-GB" dirty="0"/>
              <a:t> and kaons focussed by horn current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Muon (anti)neutrinos produced in decay of </a:t>
            </a:r>
            <a:r>
              <a:rPr lang="en-GB" dirty="0" err="1"/>
              <a:t>pions</a:t>
            </a:r>
            <a:r>
              <a:rPr lang="en-GB" dirty="0"/>
              <a:t> and kaons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(Anti)muons absorbed in rock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(Anti)Neutrinos pass through the Earth to the ND and FD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Nearly doubled our neutrino POT this analysis!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Recently achieved 1 MW beam power!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6960BA1-97E4-121C-AFC7-0520350A2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838" y="3328532"/>
            <a:ext cx="9876325" cy="2970893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BD3498A1-1ABF-9599-AC8F-F81967C80580}"/>
              </a:ext>
            </a:extLst>
          </p:cNvPr>
          <p:cNvSpPr/>
          <p:nvPr/>
        </p:nvSpPr>
        <p:spPr>
          <a:xfrm>
            <a:off x="959032" y="3328532"/>
            <a:ext cx="10273937" cy="3063559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055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81320-2AB5-EB44-6FAC-F1C307A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Event Selection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7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B99570-F404-EAA3-E282-1460885F4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5" y="755385"/>
            <a:ext cx="10919790" cy="32436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29F709B3-BDE6-D035-5C19-80D701E990F7}"/>
                  </a:ext>
                </a:extLst>
              </p:cNvPr>
              <p:cNvSpPr txBox="1"/>
              <p:nvPr/>
            </p:nvSpPr>
            <p:spPr>
              <a:xfrm>
                <a:off x="4526919" y="3823064"/>
                <a:ext cx="3278654" cy="66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 startAt="2"/>
                </a:pPr>
                <a:r>
                  <a:rPr lang="en-GB" dirty="0"/>
                  <a:t>Select samples of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at the near and far detectors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F709B3-BDE6-D035-5C19-80D701E99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919" y="3823064"/>
                <a:ext cx="3278654" cy="668645"/>
              </a:xfrm>
              <a:prstGeom prst="rect">
                <a:avLst/>
              </a:prstGeom>
              <a:blipFill>
                <a:blip r:embed="rId4"/>
                <a:stretch>
                  <a:fillRect l="-1544" t="-1852" r="-386" b="-129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AD59F3B-CC6C-9395-8C42-32894355A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131" y="4469395"/>
            <a:ext cx="3278655" cy="19370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CDFA387-265A-2E75-8826-7FED21824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7563" y="4275407"/>
            <a:ext cx="2630280" cy="2310577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3ACB1A75-F0CA-AA5F-5A0A-7FFFF5385516}"/>
              </a:ext>
            </a:extLst>
          </p:cNvPr>
          <p:cNvSpPr/>
          <p:nvPr/>
        </p:nvSpPr>
        <p:spPr>
          <a:xfrm>
            <a:off x="8607563" y="4242751"/>
            <a:ext cx="2719732" cy="231057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7B86279-771D-3A95-0E92-AA39A27FF52E}"/>
              </a:ext>
            </a:extLst>
          </p:cNvPr>
          <p:cNvSpPr/>
          <p:nvPr/>
        </p:nvSpPr>
        <p:spPr>
          <a:xfrm>
            <a:off x="271629" y="755385"/>
            <a:ext cx="2312545" cy="583059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82D085-ABAF-67DF-461D-B59E86F08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515" y="4808256"/>
            <a:ext cx="3637721" cy="1094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D78B72-835F-F61E-C404-4CE51B4D2A8B}"/>
              </a:ext>
            </a:extLst>
          </p:cNvPr>
          <p:cNvSpPr txBox="1"/>
          <p:nvPr/>
        </p:nvSpPr>
        <p:spPr>
          <a:xfrm>
            <a:off x="636105" y="3823064"/>
            <a:ext cx="316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Produce a beam of muon (anti)neutrinos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A2F13C7C-687B-5C46-F260-C574C87B2960}"/>
              </a:ext>
            </a:extLst>
          </p:cNvPr>
          <p:cNvSpPr/>
          <p:nvPr/>
        </p:nvSpPr>
        <p:spPr>
          <a:xfrm>
            <a:off x="467139" y="4562052"/>
            <a:ext cx="3756991" cy="155051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F09A30C-AFA1-2976-3577-B931C594E4C5}"/>
              </a:ext>
            </a:extLst>
          </p:cNvPr>
          <p:cNvSpPr/>
          <p:nvPr/>
        </p:nvSpPr>
        <p:spPr>
          <a:xfrm>
            <a:off x="400724" y="3823064"/>
            <a:ext cx="4013438" cy="239779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57C48A-0981-00D2-CA92-59A6C52B2086}"/>
              </a:ext>
            </a:extLst>
          </p:cNvPr>
          <p:cNvSpPr txBox="1"/>
          <p:nvPr/>
        </p:nvSpPr>
        <p:spPr>
          <a:xfrm>
            <a:off x="8535742" y="3555941"/>
            <a:ext cx="316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GB" dirty="0"/>
              <a:t>Constrain simulation and fit neutrino energy spectra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B368769-F48E-EA11-71CA-B6AF58E00F7A}"/>
              </a:ext>
            </a:extLst>
          </p:cNvPr>
          <p:cNvSpPr/>
          <p:nvPr/>
        </p:nvSpPr>
        <p:spPr>
          <a:xfrm>
            <a:off x="7960710" y="3555941"/>
            <a:ext cx="4013438" cy="304606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458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02B82D6-CFF7-FB26-29B8-1E14D0E34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542" t="-1" b="5588"/>
          <a:stretch/>
        </p:blipFill>
        <p:spPr>
          <a:xfrm>
            <a:off x="4266988" y="1268723"/>
            <a:ext cx="221627" cy="4538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81320-2AB5-EB44-6FAC-F1C307A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Event Selection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8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0C41BB1-21AE-5CE9-3309-0989F3490F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931"/>
          <a:stretch/>
        </p:blipFill>
        <p:spPr>
          <a:xfrm>
            <a:off x="160619" y="1268723"/>
            <a:ext cx="4106369" cy="480695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D7E2F49-EB89-490A-C325-A31E4B55647D}"/>
              </a:ext>
            </a:extLst>
          </p:cNvPr>
          <p:cNvGrpSpPr/>
          <p:nvPr/>
        </p:nvGrpSpPr>
        <p:grpSpPr>
          <a:xfrm>
            <a:off x="5830131" y="708393"/>
            <a:ext cx="5546153" cy="3774375"/>
            <a:chOff x="7345906" y="1060399"/>
            <a:chExt cx="4695100" cy="314080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B00C4DAE-910E-506A-C179-956992B2B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9975"/>
            <a:stretch/>
          </p:blipFill>
          <p:spPr>
            <a:xfrm>
              <a:off x="7345906" y="1156962"/>
              <a:ext cx="2102893" cy="304424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1256F7E-E387-B9B4-F715-00C879E320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661"/>
            <a:stretch/>
          </p:blipFill>
          <p:spPr>
            <a:xfrm>
              <a:off x="9448799" y="1060399"/>
              <a:ext cx="2592207" cy="304424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225CE22-D328-65BA-6A4E-2CD40A8DE6CB}"/>
              </a:ext>
            </a:extLst>
          </p:cNvPr>
          <p:cNvSpPr txBox="1"/>
          <p:nvPr/>
        </p:nvSpPr>
        <p:spPr>
          <a:xfrm>
            <a:off x="5389556" y="4425314"/>
            <a:ext cx="6506433" cy="2097877"/>
          </a:xfrm>
          <a:prstGeom prst="rect">
            <a:avLst/>
          </a:prstGeom>
          <a:noFill/>
        </p:spPr>
        <p:txBody>
          <a:bodyPr wrap="square" lIns="9000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Convolutional neural networks (CNNs) used extensively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/>
              <a:t>Particle 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/>
              <a:t>Cosmic rejection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Used in conjunction with other classifiers, such as Boosted Decision Trees (BDTs)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xmlns="" id="{936CA4CB-1FDA-AB69-5CBC-BF815CD5BC66}"/>
              </a:ext>
            </a:extLst>
          </p:cNvPr>
          <p:cNvSpPr/>
          <p:nvPr/>
        </p:nvSpPr>
        <p:spPr>
          <a:xfrm>
            <a:off x="-942899" y="829056"/>
            <a:ext cx="5947847" cy="5686291"/>
          </a:xfrm>
          <a:prstGeom prst="roundRect">
            <a:avLst/>
          </a:prstGeom>
          <a:noFill/>
          <a:ln w="28575">
            <a:solidFill>
              <a:srgbClr val="922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C3C0A7A-B204-3A1F-0448-4CA0AD043A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262" t="94411" b="80"/>
          <a:stretch/>
        </p:blipFill>
        <p:spPr>
          <a:xfrm>
            <a:off x="2526632" y="5799054"/>
            <a:ext cx="1970004" cy="2647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7DD6001-3D36-49BA-9C88-3885513709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288" t="30153" r="21642" b="65942"/>
          <a:stretch/>
        </p:blipFill>
        <p:spPr>
          <a:xfrm>
            <a:off x="9896475" y="2748140"/>
            <a:ext cx="190500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25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BB4C16-CEAD-EA9B-1287-0FCE4B8F2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15" y="4808256"/>
            <a:ext cx="3637721" cy="1094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856B9-FE13-5512-C7BD-1F3B11995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20" t="-1" b="58913"/>
          <a:stretch/>
        </p:blipFill>
        <p:spPr>
          <a:xfrm rot="10800000">
            <a:off x="0" y="-1"/>
            <a:ext cx="12205252" cy="68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81320-2AB5-EB44-6FAC-F1C307A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Constrain Simulation &amp; Fit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E71C6A-5AE2-3A0D-008C-5D8F2C76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8th July '24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907C-F360-AF6A-D247-D59D38F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Wilf Shorrock | 10 Years of NOvA</a:t>
            </a:r>
            <a:endParaRPr lang="en-GB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F8D461-20EC-6A6F-1112-06C79AE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D03E-EB2B-B749-8E16-D353079B4CEC}" type="slidenum">
              <a:rPr lang="en-GB" smtClean="0"/>
              <a:t>9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B99570-F404-EAA3-E282-1460885F4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05" y="755385"/>
            <a:ext cx="10919790" cy="32436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29F709B3-BDE6-D035-5C19-80D701E990F7}"/>
                  </a:ext>
                </a:extLst>
              </p:cNvPr>
              <p:cNvSpPr txBox="1"/>
              <p:nvPr/>
            </p:nvSpPr>
            <p:spPr>
              <a:xfrm>
                <a:off x="4526919" y="3823064"/>
                <a:ext cx="3278654" cy="66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 startAt="2"/>
                </a:pPr>
                <a:r>
                  <a:rPr lang="en-GB" dirty="0"/>
                  <a:t>Select samples of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at the near and far detectors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F709B3-BDE6-D035-5C19-80D701E99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919" y="3823064"/>
                <a:ext cx="3278654" cy="668645"/>
              </a:xfrm>
              <a:prstGeom prst="rect">
                <a:avLst/>
              </a:prstGeom>
              <a:blipFill>
                <a:blip r:embed="rId5"/>
                <a:stretch>
                  <a:fillRect l="-1544" t="-1852" r="-386" b="-129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35B6326-5C6D-4FC2-6F5D-787682B92499}"/>
              </a:ext>
            </a:extLst>
          </p:cNvPr>
          <p:cNvSpPr txBox="1"/>
          <p:nvPr/>
        </p:nvSpPr>
        <p:spPr>
          <a:xfrm>
            <a:off x="8535742" y="3555941"/>
            <a:ext cx="316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GB" dirty="0"/>
              <a:t>Constrain simulation and fit neutrino energy spectra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AD59F3B-CC6C-9395-8C42-32894355A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5131" y="4469395"/>
            <a:ext cx="3278655" cy="19370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CDFA387-265A-2E75-8826-7FED21824D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7563" y="4275407"/>
            <a:ext cx="2630280" cy="2310577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3ACB1A75-F0CA-AA5F-5A0A-7FFFF5385516}"/>
              </a:ext>
            </a:extLst>
          </p:cNvPr>
          <p:cNvSpPr/>
          <p:nvPr/>
        </p:nvSpPr>
        <p:spPr>
          <a:xfrm>
            <a:off x="8607563" y="4242751"/>
            <a:ext cx="2719732" cy="231057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D78B72-835F-F61E-C404-4CE51B4D2A8B}"/>
              </a:ext>
            </a:extLst>
          </p:cNvPr>
          <p:cNvSpPr txBox="1"/>
          <p:nvPr/>
        </p:nvSpPr>
        <p:spPr>
          <a:xfrm>
            <a:off x="636105" y="3823064"/>
            <a:ext cx="316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Produce a beam of muon (anti)neutrinos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A2F13C7C-687B-5C46-F260-C574C87B2960}"/>
              </a:ext>
            </a:extLst>
          </p:cNvPr>
          <p:cNvSpPr/>
          <p:nvPr/>
        </p:nvSpPr>
        <p:spPr>
          <a:xfrm>
            <a:off x="467139" y="4562052"/>
            <a:ext cx="3756991" cy="155051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F09A30C-AFA1-2976-3577-B931C594E4C5}"/>
              </a:ext>
            </a:extLst>
          </p:cNvPr>
          <p:cNvSpPr/>
          <p:nvPr/>
        </p:nvSpPr>
        <p:spPr>
          <a:xfrm>
            <a:off x="424069" y="3823064"/>
            <a:ext cx="7478334" cy="258335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912145"/>
      </p:ext>
    </p:extLst>
  </p:cSld>
  <p:clrMapOvr>
    <a:masterClrMapping/>
  </p:clrMapOvr>
</p:sld>
</file>

<file path=ppt/theme/theme1.xml><?xml version="1.0" encoding="utf-8"?>
<a:theme xmlns:a="http://schemas.openxmlformats.org/drawingml/2006/main" name="My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CB29BB1C-522D-CA4A-B29D-07A5F6E61DA8}" vid="{CD85872D-755B-674C-9E9F-C9B9B69E776A}"/>
    </a:ext>
  </a:extLst>
</a:theme>
</file>

<file path=ppt/theme/theme2.xml><?xml version="1.0" encoding="utf-8"?>
<a:theme xmlns:a="http://schemas.openxmlformats.org/drawingml/2006/main" name="Backu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CB29BB1C-522D-CA4A-B29D-07A5F6E61DA8}" vid="{A1CDCA6A-0085-AF42-853C-EC2429B14F6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MyTheme</Template>
  <TotalTime>17592</TotalTime>
  <Words>2488</Words>
  <Application>Microsoft Macintosh PowerPoint</Application>
  <PresentationFormat>Personnalisé</PresentationFormat>
  <Paragraphs>374</Paragraphs>
  <Slides>32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34" baseType="lpstr">
      <vt:lpstr>MyTheme</vt:lpstr>
      <vt:lpstr>Backups</vt:lpstr>
      <vt:lpstr>Results from 10 Years of NOvA</vt:lpstr>
      <vt:lpstr>The NOvA Experiment</vt:lpstr>
      <vt:lpstr>Detectors</vt:lpstr>
      <vt:lpstr>The NOvA Analysis</vt:lpstr>
      <vt:lpstr>The NuMI Beam</vt:lpstr>
      <vt:lpstr>The NuMI Beam</vt:lpstr>
      <vt:lpstr>Event Selection</vt:lpstr>
      <vt:lpstr>Event Selection</vt:lpstr>
      <vt:lpstr>Constrain Simulation &amp; Fit</vt:lpstr>
      <vt:lpstr>Constrain Simulation</vt:lpstr>
      <vt:lpstr>Constrain Simulation</vt:lpstr>
      <vt:lpstr>Constrain Simulation</vt:lpstr>
      <vt:lpstr>Constrain Simulation</vt:lpstr>
      <vt:lpstr>Constrain Simulation</vt:lpstr>
      <vt:lpstr>Fits</vt:lpstr>
      <vt:lpstr>Improvements since 2020</vt:lpstr>
      <vt:lpstr>Improvements since 2020</vt:lpstr>
      <vt:lpstr>Improvements since 2020</vt:lpstr>
      <vt:lpstr>Improvements since 2020</vt:lpstr>
      <vt:lpstr>Results</vt:lpstr>
      <vt:lpstr>Results: ν_μ observations</vt:lpstr>
      <vt:lpstr>Results: ν_e observations</vt:lpstr>
      <vt:lpstr>Results: δ_CP </vt:lpstr>
      <vt:lpstr>Results: sin^2⁡〖θ_23 〗 vs. δ_CP </vt:lpstr>
      <vt:lpstr>Results: sin^2⁡〖θ_23 〗 vs. δ_CP </vt:lpstr>
      <vt:lpstr>Search For Non-Standard Interactions (NSI)</vt:lpstr>
      <vt:lpstr>NSI Results</vt:lpstr>
      <vt:lpstr>Results: ν_2 - ν_3 sector</vt:lpstr>
      <vt:lpstr>Results: ν_2 - ν_3 sector</vt:lpstr>
      <vt:lpstr>Results: Δm_32^2</vt:lpstr>
      <vt:lpstr>Results: Mass Ordering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Results from 10 Years of NOvA</dc:title>
  <dc:creator>Shorrock, Wilf</dc:creator>
  <cp:lastModifiedBy>Jacques Dumarchez</cp:lastModifiedBy>
  <cp:revision>69</cp:revision>
  <dcterms:created xsi:type="dcterms:W3CDTF">2024-06-24T14:35:30Z</dcterms:created>
  <dcterms:modified xsi:type="dcterms:W3CDTF">2024-07-08T08:44:45Z</dcterms:modified>
</cp:coreProperties>
</file>