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36"/>
  </p:notesMasterIdLst>
  <p:handoutMasterIdLst>
    <p:handoutMasterId r:id="rId37"/>
  </p:handoutMasterIdLst>
  <p:sldIdLst>
    <p:sldId id="256" r:id="rId2"/>
    <p:sldId id="301" r:id="rId3"/>
    <p:sldId id="4132" r:id="rId4"/>
    <p:sldId id="4133" r:id="rId5"/>
    <p:sldId id="377" r:id="rId6"/>
    <p:sldId id="4156" r:id="rId7"/>
    <p:sldId id="382" r:id="rId8"/>
    <p:sldId id="4105" r:id="rId9"/>
    <p:sldId id="379" r:id="rId10"/>
    <p:sldId id="376" r:id="rId11"/>
    <p:sldId id="4147" r:id="rId12"/>
    <p:sldId id="384" r:id="rId13"/>
    <p:sldId id="4123" r:id="rId14"/>
    <p:sldId id="375" r:id="rId15"/>
    <p:sldId id="289" r:id="rId16"/>
    <p:sldId id="325" r:id="rId17"/>
    <p:sldId id="4148" r:id="rId18"/>
    <p:sldId id="4150" r:id="rId19"/>
    <p:sldId id="4151" r:id="rId20"/>
    <p:sldId id="383" r:id="rId21"/>
    <p:sldId id="4153" r:id="rId22"/>
    <p:sldId id="4162" r:id="rId23"/>
    <p:sldId id="4137" r:id="rId24"/>
    <p:sldId id="385" r:id="rId25"/>
    <p:sldId id="277" r:id="rId26"/>
    <p:sldId id="4146" r:id="rId27"/>
    <p:sldId id="4154" r:id="rId28"/>
    <p:sldId id="395" r:id="rId29"/>
    <p:sldId id="4155" r:id="rId30"/>
    <p:sldId id="4149" r:id="rId31"/>
    <p:sldId id="4157" r:id="rId32"/>
    <p:sldId id="1688" r:id="rId33"/>
    <p:sldId id="4160" r:id="rId34"/>
    <p:sldId id="4159" r:id="rId35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4C97"/>
    <a:srgbClr val="003087"/>
    <a:srgbClr val="50504E"/>
    <a:srgbClr val="4E4E4E"/>
    <a:srgbClr val="404040"/>
    <a:srgbClr val="63666A"/>
    <a:srgbClr val="99D6EA"/>
    <a:srgbClr val="505050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08" autoAdjust="0"/>
    <p:restoredTop sz="50000" autoAdjust="0"/>
  </p:normalViewPr>
  <p:slideViewPr>
    <p:cSldViewPr snapToGrid="0" snapToObjects="1" showGuides="1">
      <p:cViewPr>
        <p:scale>
          <a:sx n="100" d="100"/>
          <a:sy n="100" d="100"/>
        </p:scale>
        <p:origin x="-2000" y="-1536"/>
      </p:cViewPr>
      <p:guideLst>
        <p:guide orient="horz" pos="2184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11/08/23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11/08/23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E08ED-646D-7442-B2DC-137F80E399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435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E08ED-646D-7442-B2DC-137F80E399E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71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E08ED-646D-7442-B2DC-137F80E399E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80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E08ED-646D-7442-B2DC-137F80E399E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6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E08ED-646D-7442-B2DC-137F80E399E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75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E08ED-646D-7442-B2DC-137F80E399E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E08ED-646D-7442-B2DC-137F80E399E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89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E08ED-646D-7442-B2DC-137F80E399E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61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E08ED-646D-7442-B2DC-137F80E399E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66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E08ED-646D-7442-B2DC-137F80E399E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62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1" y="971551"/>
            <a:ext cx="11563351" cy="50593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0070C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0070C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87867" y="6549574"/>
            <a:ext cx="1595060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4957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Hogan Nguyen Rencontres Du Vietnam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9656" y="654957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BF517F-6E37-8E46-AC1A-BB4E31DDC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C71C31-8C28-EA4E-A012-770E1C2C7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693C1F-8E57-2D45-86ED-3427D21A4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A639FC-AAF2-C643-85E0-62D3BBE37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Hogan Nguyen Rencontres Du Vietnam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9E4C2B-B91D-D04D-B75E-5213C526B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78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3F395C1-93DF-2148-8F74-1DD801311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ABB9F02-AE81-804D-9AE1-826D15130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Hogan Nguyen Rencontres Du Vietnam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311290-D4E0-244E-AF72-1B6801A8E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86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287867" y="6549574"/>
            <a:ext cx="1595060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4957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Hogan Nguyen Rencontres Du Vietnam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9656" y="654957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18" y="4477484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7867" y="6258863"/>
            <a:ext cx="11599333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20" r:id="rId3"/>
    <p:sldLayoutId id="2147484121" r:id="rId4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0.png"/><Relationship Id="rId3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5" Type="http://schemas.openxmlformats.org/officeDocument/2006/relationships/image" Target="../media/image710.png"/><Relationship Id="rId6" Type="http://schemas.openxmlformats.org/officeDocument/2006/relationships/image" Target="../media/image82.png"/><Relationship Id="rId7" Type="http://schemas.openxmlformats.org/officeDocument/2006/relationships/image" Target="../media/image44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2" Type="http://schemas.openxmlformats.org/officeDocument/2006/relationships/hyperlink" Target="..%5CLocal%20Settings%5CMy%20Documents%5CMy%20Videos%5CmuHD_trolley_ride.m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Relationship Id="rId3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39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70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5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5" Type="http://schemas.openxmlformats.org/officeDocument/2006/relationships/image" Target="../media/image39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5.png"/><Relationship Id="rId5" Type="http://schemas.openxmlformats.org/officeDocument/2006/relationships/image" Target="../media/image18.png"/><Relationship Id="rId6" Type="http://schemas.microsoft.com/office/2007/relationships/hdphoto" Target="../media/hdphoto1.wdp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3CDB7FB-3C0A-35EF-291D-8256DC8102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1347" y="1502114"/>
            <a:ext cx="7125768" cy="43986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0D4AA11-A715-5B86-D9D3-02899B66F030}"/>
              </a:ext>
            </a:extLst>
          </p:cNvPr>
          <p:cNvSpPr txBox="1"/>
          <p:nvPr/>
        </p:nvSpPr>
        <p:spPr>
          <a:xfrm>
            <a:off x="173485" y="1346195"/>
            <a:ext cx="445786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New Measurement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of Muon g-2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0.2 ppm</a:t>
            </a:r>
          </a:p>
          <a:p>
            <a:pPr algn="ctr">
              <a:lnSpc>
                <a:spcPct val="150000"/>
              </a:lnSpc>
            </a:pPr>
            <a:endParaRPr lang="en-US" sz="2800" dirty="0"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Hogan Nguyen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Fermilab</a:t>
            </a:r>
          </a:p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C0D981B-0AD8-7AB7-36BD-AFE22ACF3208}"/>
              </a:ext>
            </a:extLst>
          </p:cNvPr>
          <p:cNvSpPr txBox="1"/>
          <p:nvPr/>
        </p:nvSpPr>
        <p:spPr>
          <a:xfrm>
            <a:off x="863315" y="5511805"/>
            <a:ext cx="28053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Rencontres du </a:t>
            </a:r>
          </a:p>
          <a:p>
            <a:pPr algn="ctr"/>
            <a:r>
              <a:rPr lang="en-US" sz="2000" dirty="0">
                <a:latin typeface="Century Gothic" panose="020B0502020202020204" pitchFamily="34" charset="0"/>
              </a:rPr>
              <a:t>Vietnam 30</a:t>
            </a:r>
            <a:r>
              <a:rPr lang="en-US" sz="2000" baseline="30000" dirty="0">
                <a:latin typeface="Century Gothic" panose="020B0502020202020204" pitchFamily="34" charset="0"/>
              </a:rPr>
              <a:t>th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US" sz="2000" dirty="0">
                <a:latin typeface="Century Gothic" panose="020B0502020202020204" pitchFamily="34" charset="0"/>
              </a:rPr>
              <a:t>Anniversary </a:t>
            </a:r>
          </a:p>
        </p:txBody>
      </p:sp>
    </p:spTree>
    <p:extLst>
      <p:ext uri="{BB962C8B-B14F-4D97-AF65-F5344CB8AC3E}">
        <p14:creationId xmlns:p14="http://schemas.microsoft.com/office/powerpoint/2010/main" val="1444672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7C2D30C3-C4C9-C24F-AB69-FE4CC2DD6467}"/>
                  </a:ext>
                </a:extLst>
              </p:cNvPr>
              <p:cNvSpPr txBox="1"/>
              <p:nvPr/>
            </p:nvSpPr>
            <p:spPr>
              <a:xfrm>
                <a:off x="6593213" y="318057"/>
                <a:ext cx="4981813" cy="2185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The Stored Beam </a:t>
                </a:r>
              </a:p>
              <a:p>
                <a:endParaRPr lang="en-US" sz="44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  <a:p>
                <a:r>
                  <a:rPr lang="en-US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Quadrupoles decrease the</a:t>
                </a:r>
                <a:br>
                  <a:rPr lang="en-US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</a:br>
                <a:r>
                  <a:rPr lang="en-US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Horizontal </a:t>
                </a:r>
                <a:r>
                  <a:rPr lang="en-US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Betatron</a:t>
                </a:r>
                <a:r>
                  <a:rPr lang="en-US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tune:  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C2D30C3-C4C9-C24F-AB69-FE4CC2DD6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3213" y="318057"/>
                <a:ext cx="4981813" cy="2185214"/>
              </a:xfrm>
              <a:prstGeom prst="rect">
                <a:avLst/>
              </a:prstGeom>
              <a:blipFill>
                <a:blip r:embed="rId2"/>
                <a:stretch>
                  <a:fillRect l="-5089" t="-5172" r="-2799" b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xmlns="" id="{480C857F-9C6C-8F41-91DA-695027E554BC}"/>
              </a:ext>
            </a:extLst>
          </p:cNvPr>
          <p:cNvSpPr/>
          <p:nvPr/>
        </p:nvSpPr>
        <p:spPr>
          <a:xfrm>
            <a:off x="616974" y="948858"/>
            <a:ext cx="4572000" cy="45720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FA2DD7A7-B4A9-F14B-96D1-ACAE957F2B44}"/>
              </a:ext>
            </a:extLst>
          </p:cNvPr>
          <p:cNvSpPr/>
          <p:nvPr/>
        </p:nvSpPr>
        <p:spPr>
          <a:xfrm>
            <a:off x="616974" y="783940"/>
            <a:ext cx="4572000" cy="4572000"/>
          </a:xfrm>
          <a:prstGeom prst="ellipse">
            <a:avLst/>
          </a:prstGeom>
          <a:noFill/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B1F48EA-BECA-7049-8F77-CA6899747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1C6B6AF-9B82-39ED-76EB-E3967C7B59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5866544" y="2670170"/>
            <a:ext cx="3616503" cy="3369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FCBA7DF-C9E0-1196-2CBF-8DF7CBDE46C3}"/>
              </a:ext>
            </a:extLst>
          </p:cNvPr>
          <p:cNvSpPr txBox="1"/>
          <p:nvPr/>
        </p:nvSpPr>
        <p:spPr>
          <a:xfrm>
            <a:off x="9594365" y="4110924"/>
            <a:ext cx="22541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Beam viewed</a:t>
            </a:r>
          </a:p>
          <a:p>
            <a:r>
              <a:rPr lang="en-US" dirty="0">
                <a:latin typeface="+mn-lt"/>
              </a:rPr>
              <a:t>by a detector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0C6EFCC-C916-D7A3-5797-83B969E6D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Hogan Nguyen Rencontres Du Vietnam</a:t>
            </a:r>
          </a:p>
        </p:txBody>
      </p:sp>
    </p:spTree>
    <p:extLst>
      <p:ext uri="{BB962C8B-B14F-4D97-AF65-F5344CB8AC3E}">
        <p14:creationId xmlns:p14="http://schemas.microsoft.com/office/powerpoint/2010/main" val="1583716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368 C -0.01706 0.03912 -0.02891 0.02453 -0.02982 0.0037 C -0.03086 -0.01713 -0.02161 -0.03612 -0.00911 -0.03843 C 0.00352 -0.04075 0.01471 -0.0257 0.01589 -0.00487 C 0.01719 0.01597 0.00794 0.03449 -0.00469 0.0368 Z " pathEditMode="relative" rAng="10440000" ptsTypes="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E322E48-3E2F-C34D-96F4-240877B85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11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3ED229-41D5-DD46-B95F-C07BBE5D10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25" y="1320271"/>
            <a:ext cx="5838575" cy="48325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0AFA7AE-80BD-CC4B-97B3-BA44CF61EB99}"/>
              </a:ext>
            </a:extLst>
          </p:cNvPr>
          <p:cNvSpPr txBox="1"/>
          <p:nvPr/>
        </p:nvSpPr>
        <p:spPr>
          <a:xfrm>
            <a:off x="6278610" y="350910"/>
            <a:ext cx="52311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n-lt"/>
              </a:rPr>
              <a:t>Huge Effort Went Into </a:t>
            </a:r>
          </a:p>
          <a:p>
            <a:r>
              <a:rPr lang="en-US" sz="3600" b="1" dirty="0">
                <a:latin typeface="+mn-lt"/>
              </a:rPr>
              <a:t>Improving the Stored Beam Radial Motion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1D796F-35BE-034A-A4CC-CEC71DFFABEC}"/>
              </a:ext>
            </a:extLst>
          </p:cNvPr>
          <p:cNvSpPr txBox="1"/>
          <p:nvPr/>
        </p:nvSpPr>
        <p:spPr>
          <a:xfrm>
            <a:off x="1751943" y="858606"/>
            <a:ext cx="3546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2018 Data (1</a:t>
            </a:r>
            <a:r>
              <a:rPr lang="en-US" b="1" baseline="30000" dirty="0"/>
              <a:t>st</a:t>
            </a:r>
            <a:r>
              <a:rPr lang="en-US" b="1" dirty="0"/>
              <a:t> publication)</a:t>
            </a:r>
            <a:endParaRPr lang="en-US" sz="2400" b="1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7985F64F-6FFC-4849-B707-F43A9B0A6E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444" y="3237376"/>
            <a:ext cx="3156752" cy="25254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1CFBC92-5DAB-FB4C-BAC2-C135E777E413}"/>
              </a:ext>
            </a:extLst>
          </p:cNvPr>
          <p:cNvSpPr txBox="1"/>
          <p:nvPr/>
        </p:nvSpPr>
        <p:spPr>
          <a:xfrm>
            <a:off x="9866265" y="3589786"/>
            <a:ext cx="16435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2021-2023</a:t>
            </a:r>
            <a:endParaRPr lang="en-US" sz="2400" b="1" dirty="0">
              <a:solidFill>
                <a:schemeClr val="accent2"/>
              </a:solidFill>
            </a:endParaRPr>
          </a:p>
          <a:p>
            <a:r>
              <a:rPr lang="en-US" sz="2400" b="1" dirty="0">
                <a:solidFill>
                  <a:schemeClr val="accent2"/>
                </a:solidFill>
              </a:rPr>
              <a:t>data</a:t>
            </a:r>
          </a:p>
          <a:p>
            <a:r>
              <a:rPr lang="en-US" sz="2400" b="1" dirty="0">
                <a:solidFill>
                  <a:schemeClr val="accent2"/>
                </a:solidFill>
              </a:rPr>
              <a:t>(Upcomin</a:t>
            </a:r>
            <a:r>
              <a:rPr lang="en-US" b="1" dirty="0">
                <a:solidFill>
                  <a:schemeClr val="accent2"/>
                </a:solidFill>
              </a:rPr>
              <a:t>g </a:t>
            </a:r>
          </a:p>
          <a:p>
            <a:r>
              <a:rPr lang="en-US" sz="2400" b="1" dirty="0">
                <a:solidFill>
                  <a:schemeClr val="accent2"/>
                </a:solidFill>
              </a:rPr>
              <a:t>Result)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7E4A8A7C-77E2-7A4E-9986-CFC856166D7C}"/>
              </a:ext>
            </a:extLst>
          </p:cNvPr>
          <p:cNvCxnSpPr/>
          <p:nvPr/>
        </p:nvCxnSpPr>
        <p:spPr>
          <a:xfrm flipH="1">
            <a:off x="7272635" y="3194315"/>
            <a:ext cx="127591" cy="7909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F1E60B60-021A-ED42-BD46-32133A23C04A}"/>
              </a:ext>
            </a:extLst>
          </p:cNvPr>
          <p:cNvCxnSpPr>
            <a:cxnSpLocks/>
          </p:cNvCxnSpPr>
          <p:nvPr/>
        </p:nvCxnSpPr>
        <p:spPr>
          <a:xfrm flipH="1">
            <a:off x="9066906" y="4326083"/>
            <a:ext cx="701038" cy="11212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3DB7EB8-9916-B54B-9299-532E11DEC683}"/>
              </a:ext>
            </a:extLst>
          </p:cNvPr>
          <p:cNvSpPr txBox="1"/>
          <p:nvPr/>
        </p:nvSpPr>
        <p:spPr>
          <a:xfrm>
            <a:off x="1560880" y="1490469"/>
            <a:ext cx="333332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~ 10 mm </a:t>
            </a:r>
          </a:p>
          <a:p>
            <a:r>
              <a:rPr lang="en-US" b="1" dirty="0"/>
              <a:t>amplitude</a:t>
            </a:r>
            <a:endParaRPr lang="en-US" dirty="0">
              <a:highlight>
                <a:srgbClr val="FFFF00"/>
              </a:highlight>
            </a:endParaRPr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CB31237-92A6-DE49-8B19-1E1DAD49AA31}"/>
              </a:ext>
            </a:extLst>
          </p:cNvPr>
          <p:cNvSpPr/>
          <p:nvPr/>
        </p:nvSpPr>
        <p:spPr>
          <a:xfrm>
            <a:off x="4923773" y="1469204"/>
            <a:ext cx="745508" cy="1528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4195479-32C5-3548-8DBF-638A43120ACE}"/>
              </a:ext>
            </a:extLst>
          </p:cNvPr>
          <p:cNvSpPr/>
          <p:nvPr/>
        </p:nvSpPr>
        <p:spPr>
          <a:xfrm>
            <a:off x="4635795" y="1490469"/>
            <a:ext cx="385444" cy="1528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ABC4299-367C-6A4D-84BF-CEB137DFFA23}"/>
              </a:ext>
            </a:extLst>
          </p:cNvPr>
          <p:cNvSpPr/>
          <p:nvPr/>
        </p:nvSpPr>
        <p:spPr>
          <a:xfrm>
            <a:off x="3697041" y="1469204"/>
            <a:ext cx="1127185" cy="1551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7B4DABE-D3E3-214D-A420-DFF617E7A1A8}"/>
              </a:ext>
            </a:extLst>
          </p:cNvPr>
          <p:cNvSpPr txBox="1"/>
          <p:nvPr/>
        </p:nvSpPr>
        <p:spPr>
          <a:xfrm>
            <a:off x="6116508" y="2468262"/>
            <a:ext cx="39028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54FF"/>
                </a:solidFill>
              </a:rPr>
              <a:t>2019-2020  Data (This Result)</a:t>
            </a:r>
          </a:p>
          <a:p>
            <a:endParaRPr lang="en-US" b="1" dirty="0">
              <a:solidFill>
                <a:srgbClr val="0054FF"/>
              </a:solidFill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xmlns="" id="{237FE72E-2D3B-E1A9-E144-2C60B0C2B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Hogan Nguyen Rencontres Du Vietnam</a:t>
            </a:r>
          </a:p>
        </p:txBody>
      </p:sp>
    </p:spTree>
    <p:extLst>
      <p:ext uri="{BB962C8B-B14F-4D97-AF65-F5344CB8AC3E}">
        <p14:creationId xmlns:p14="http://schemas.microsoft.com/office/powerpoint/2010/main" val="4037270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E00F50-E1C7-D145-BED4-863DA8A1AE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340" y="224028"/>
            <a:ext cx="9681824" cy="59764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421D25-B047-644F-A8D5-36BF7E7FFF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9567" y="2464176"/>
            <a:ext cx="5259200" cy="2963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9406FC1-4D31-8E42-BCB3-5179AA5893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40" y="2343294"/>
            <a:ext cx="4275643" cy="32049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29B1860-4732-6B49-8EA6-99CAA4FD6368}"/>
              </a:ext>
            </a:extLst>
          </p:cNvPr>
          <p:cNvSpPr txBox="1"/>
          <p:nvPr/>
        </p:nvSpPr>
        <p:spPr>
          <a:xfrm>
            <a:off x="1249737" y="276831"/>
            <a:ext cx="4248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Main Positron Detectors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BD19FB4-0930-0446-9D61-3625054AA666}"/>
              </a:ext>
            </a:extLst>
          </p:cNvPr>
          <p:cNvSpPr txBox="1"/>
          <p:nvPr/>
        </p:nvSpPr>
        <p:spPr>
          <a:xfrm>
            <a:off x="1709970" y="1100804"/>
            <a:ext cx="2695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24 stations of </a:t>
            </a:r>
          </a:p>
          <a:p>
            <a:r>
              <a:rPr lang="en-US" sz="2800" dirty="0">
                <a:latin typeface="Century Gothic" panose="020B0502020202020204" pitchFamily="34" charset="0"/>
              </a:rPr>
              <a:t>PbFl2 crystals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A0C8FE4-4601-274C-AB1D-F66A27102A24}"/>
              </a:ext>
            </a:extLst>
          </p:cNvPr>
          <p:cNvSpPr txBox="1"/>
          <p:nvPr/>
        </p:nvSpPr>
        <p:spPr>
          <a:xfrm>
            <a:off x="5939982" y="1061775"/>
            <a:ext cx="51603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2 in-vacuum non-destructive</a:t>
            </a:r>
          </a:p>
          <a:p>
            <a:r>
              <a:rPr lang="en-US" sz="2800" dirty="0">
                <a:latin typeface="Century Gothic" panose="020B0502020202020204" pitchFamily="34" charset="0"/>
              </a:rPr>
              <a:t>positron tracking stations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9937D8D1-AF1F-4A42-B81B-047D08B3D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12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A23CA7A2-ADDD-8697-189B-72B70E91D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Hogan Nguyen Rencontres Du Vietnam</a:t>
            </a:r>
          </a:p>
        </p:txBody>
      </p:sp>
    </p:spTree>
    <p:extLst>
      <p:ext uri="{BB962C8B-B14F-4D97-AF65-F5344CB8AC3E}">
        <p14:creationId xmlns:p14="http://schemas.microsoft.com/office/powerpoint/2010/main" val="3721317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9C2B1A3-CD6F-184E-A27F-9A23336F3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 descr="Screen Shot 2015-04-22 at 4.36.01 PM.png">
            <a:extLst>
              <a:ext uri="{FF2B5EF4-FFF2-40B4-BE49-F238E27FC236}">
                <a16:creationId xmlns:a16="http://schemas.microsoft.com/office/drawing/2014/main" xmlns="" id="{FDDB61F9-4F1A-404E-94B9-4C4D201C9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56" y="534255"/>
            <a:ext cx="11811219" cy="25958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1D1DF043-023D-CE5E-F4D2-B24A31FF4268}"/>
                  </a:ext>
                </a:extLst>
              </p:cNvPr>
              <p:cNvSpPr txBox="1"/>
              <p:nvPr/>
            </p:nvSpPr>
            <p:spPr>
              <a:xfrm>
                <a:off x="1335500" y="3200433"/>
                <a:ext cx="8731878" cy="1958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Due to the finite size of detectors, we are sensitive to </a:t>
                </a:r>
              </a:p>
              <a:p>
                <a:r>
                  <a:rPr lang="en-US" b="1" dirty="0">
                    <a:latin typeface="+mn-lt"/>
                  </a:rPr>
                  <a:t>beam dynamics</a:t>
                </a:r>
              </a:p>
              <a:p>
                <a:endParaRPr lang="en-US" dirty="0">
                  <a:latin typeface="+mn-lt"/>
                </a:endParaRPr>
              </a:p>
              <a:p>
                <a:r>
                  <a:rPr lang="en-US" dirty="0">
                    <a:latin typeface="+mn-lt"/>
                  </a:rPr>
                  <a:t>Detector acceptance depends on muon coordinates at </a:t>
                </a:r>
              </a:p>
              <a:p>
                <a:r>
                  <a:rPr lang="en-US" dirty="0">
                    <a:latin typeface="+mn-lt"/>
                  </a:rPr>
                  <a:t>decay position:  </a:t>
                </a:r>
                <a14:m>
                  <m:oMath xmlns:m="http://schemas.openxmlformats.org/officeDocument/2006/math" xmlns="">
                    <m:r>
                      <a:rPr lang="en-US" b="1" i="1" smtClean="0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𝒂𝒛</m:t>
                        </m:r>
                      </m:sub>
                    </m:sSub>
                  </m:oMath>
                </a14:m>
                <a:r>
                  <a:rPr lang="en-US" b="1" dirty="0">
                    <a:latin typeface="+mn-lt"/>
                  </a:rPr>
                  <a:t>, </a:t>
                </a:r>
                <a14:m>
                  <m:oMath xmlns:m="http://schemas.openxmlformats.org/officeDocument/2006/math" xmlns="">
                    <m:acc>
                      <m:accPr>
                        <m:chr m:val="̂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̂"/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</m:t>
                        </m:r>
                      </m:e>
                    </m:acc>
                  </m:oMath>
                </a14:m>
                <a:endParaRPr lang="en-US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1DF043-023D-CE5E-F4D2-B24A31FF42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500" y="3200433"/>
                <a:ext cx="8731878" cy="1958806"/>
              </a:xfrm>
              <a:prstGeom prst="rect">
                <a:avLst/>
              </a:prstGeom>
              <a:blipFill>
                <a:blip r:embed="rId4"/>
                <a:stretch>
                  <a:fillRect l="-1163" t="-2581" r="-145" b="-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D38FC6D-2EEB-AB65-2DCC-0265F2EBF002}"/>
              </a:ext>
            </a:extLst>
          </p:cNvPr>
          <p:cNvSpPr txBox="1"/>
          <p:nvPr/>
        </p:nvSpPr>
        <p:spPr>
          <a:xfrm>
            <a:off x="827414" y="5322013"/>
            <a:ext cx="95189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</a:rPr>
              <a:t>Great Effort went into modelling the acceptance using GEANT  </a:t>
            </a:r>
          </a:p>
          <a:p>
            <a:r>
              <a:rPr lang="en-US" b="1" dirty="0">
                <a:latin typeface="+mn-lt"/>
              </a:rPr>
              <a:t>and accelerator physics codes (BMAD, COSY)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A00F4DB7-729B-CE3A-D4D5-64CF7CA72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Hogan Nguyen Rencontres Du Vietnam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B5A061-CA6A-C509-D98B-7C4E41FA72CF}"/>
              </a:ext>
            </a:extLst>
          </p:cNvPr>
          <p:cNvSpPr txBox="1"/>
          <p:nvPr/>
        </p:nvSpPr>
        <p:spPr>
          <a:xfrm>
            <a:off x="7167282" y="148756"/>
            <a:ext cx="1939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1/12 of Ring</a:t>
            </a:r>
          </a:p>
        </p:txBody>
      </p:sp>
    </p:spTree>
    <p:extLst>
      <p:ext uri="{BB962C8B-B14F-4D97-AF65-F5344CB8AC3E}">
        <p14:creationId xmlns:p14="http://schemas.microsoft.com/office/powerpoint/2010/main" val="3736451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7397" y="390946"/>
            <a:ext cx="11446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90"/>
                </a:solidFill>
                <a:latin typeface="Century Gothic" panose="020B0502020202020204" pitchFamily="34" charset="0"/>
              </a:rPr>
              <a:t>Spin and Momentum Precession in an E/B Field</a:t>
            </a:r>
            <a:endParaRPr lang="en-US" sz="3600" dirty="0">
              <a:latin typeface="Century Gothic" panose="020B0502020202020204" pitchFamily="34" charset="0"/>
            </a:endParaRPr>
          </a:p>
          <a:p>
            <a:pPr algn="ctr"/>
            <a:r>
              <a:rPr lang="en-US" sz="36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8164E690-1D2E-1C43-9F38-DD5BB6EC5CDF}"/>
                  </a:ext>
                </a:extLst>
              </p:cNvPr>
              <p:cNvSpPr txBox="1"/>
              <p:nvPr/>
            </p:nvSpPr>
            <p:spPr>
              <a:xfrm>
                <a:off x="1384729" y="2102989"/>
                <a:ext cx="9734268" cy="11453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e>
                          </m:acc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𝑚𝑐</m:t>
                          </m:r>
                        </m:den>
                      </m:f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e>
                          </m:acc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</m:t>
                          </m:r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num>
                                <m:den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 </m:t>
                              </m:r>
                              <m:f>
                                <m:f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den>
                              </m:f>
                            </m:e>
                          </m:d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64E690-1D2E-1C43-9F38-DD5BB6EC5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729" y="2102989"/>
                <a:ext cx="9734268" cy="1145378"/>
              </a:xfrm>
              <a:prstGeom prst="rect">
                <a:avLst/>
              </a:prstGeom>
              <a:blipFill>
                <a:blip r:embed="rId2"/>
                <a:stretch>
                  <a:fillRect l="-521" t="-3297" b="-16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6A5DF88-0419-9E46-8B49-C17DA43BF042}"/>
              </a:ext>
            </a:extLst>
          </p:cNvPr>
          <p:cNvSpPr txBox="1"/>
          <p:nvPr/>
        </p:nvSpPr>
        <p:spPr>
          <a:xfrm>
            <a:off x="878149" y="3587152"/>
            <a:ext cx="31758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Our Experimental</a:t>
            </a:r>
            <a:br>
              <a:rPr lang="en-US" sz="2800" dirty="0">
                <a:latin typeface="Century Gothic" panose="020B0502020202020204" pitchFamily="34" charset="0"/>
              </a:rPr>
            </a:br>
            <a:r>
              <a:rPr lang="en-US" sz="2800" dirty="0">
                <a:latin typeface="Century Gothic" panose="020B0502020202020204" pitchFamily="34" charset="0"/>
              </a:rPr>
              <a:t>Observable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9A8ACAF1-062F-C343-BAF5-5F7B05575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21E6EA-B500-5A4E-846A-791641B17E34}"/>
              </a:ext>
            </a:extLst>
          </p:cNvPr>
          <p:cNvSpPr txBox="1"/>
          <p:nvPr/>
        </p:nvSpPr>
        <p:spPr>
          <a:xfrm>
            <a:off x="5056525" y="3966786"/>
            <a:ext cx="942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We </a:t>
            </a:r>
          </a:p>
          <a:p>
            <a:r>
              <a:rPr lang="en-US" dirty="0">
                <a:latin typeface="Century Gothic" panose="020B0502020202020204" pitchFamily="34" charset="0"/>
              </a:rPr>
              <a:t>want</a:t>
            </a:r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this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2BCD238-4603-35CE-5E7E-6427055A65DC}"/>
              </a:ext>
            </a:extLst>
          </p:cNvPr>
          <p:cNvSpPr txBox="1"/>
          <p:nvPr/>
        </p:nvSpPr>
        <p:spPr>
          <a:xfrm>
            <a:off x="333417" y="5670036"/>
            <a:ext cx="4937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+mj-lt"/>
              </a:rPr>
              <a:t>Bargmann</a:t>
            </a:r>
            <a:r>
              <a:rPr lang="en-US" b="1" dirty="0">
                <a:latin typeface="+mj-lt"/>
              </a:rPr>
              <a:t>-Michel-</a:t>
            </a:r>
            <a:r>
              <a:rPr lang="en-US" b="1" dirty="0" err="1">
                <a:latin typeface="+mj-lt"/>
              </a:rPr>
              <a:t>Telegdi</a:t>
            </a:r>
            <a:endParaRPr lang="en-US" b="1" dirty="0">
              <a:latin typeface="+mj-lt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A5FB2A0B-7E36-9601-C06D-A3E648959E56}"/>
              </a:ext>
            </a:extLst>
          </p:cNvPr>
          <p:cNvCxnSpPr>
            <a:cxnSpLocks/>
          </p:cNvCxnSpPr>
          <p:nvPr/>
        </p:nvCxnSpPr>
        <p:spPr>
          <a:xfrm flipV="1">
            <a:off x="5786121" y="3093407"/>
            <a:ext cx="445737" cy="8036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560EEA2-A369-455E-63F6-24E827B27387}"/>
              </a:ext>
            </a:extLst>
          </p:cNvPr>
          <p:cNvSpPr txBox="1"/>
          <p:nvPr/>
        </p:nvSpPr>
        <p:spPr>
          <a:xfrm>
            <a:off x="6763317" y="4357822"/>
            <a:ext cx="4355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Must measure and subtract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out</a:t>
            </a:r>
            <a:r>
              <a:rPr lang="en-US" dirty="0">
                <a:latin typeface="Century Gothic" panose="020B0502020202020204" pitchFamily="34" charset="0"/>
              </a:rPr>
              <a:t> these terms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xmlns="" id="{9C1C90BD-4D90-27EE-33A3-7F082977C104}"/>
              </a:ext>
            </a:extLst>
          </p:cNvPr>
          <p:cNvSpPr/>
          <p:nvPr/>
        </p:nvSpPr>
        <p:spPr>
          <a:xfrm rot="5400000">
            <a:off x="9397336" y="2225787"/>
            <a:ext cx="167561" cy="2235214"/>
          </a:xfrm>
          <a:prstGeom prst="rightBracket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ket 15">
            <a:extLst>
              <a:ext uri="{FF2B5EF4-FFF2-40B4-BE49-F238E27FC236}">
                <a16:creationId xmlns:a16="http://schemas.microsoft.com/office/drawing/2014/main" xmlns="" id="{24D4174C-47A6-37B9-0A30-F4E89BEE15E4}"/>
              </a:ext>
            </a:extLst>
          </p:cNvPr>
          <p:cNvSpPr/>
          <p:nvPr/>
        </p:nvSpPr>
        <p:spPr>
          <a:xfrm rot="5400000">
            <a:off x="6960970" y="2644770"/>
            <a:ext cx="149603" cy="1057596"/>
          </a:xfrm>
          <a:prstGeom prst="rightBracket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B8D4BB77-7B00-D056-111C-B480C2A4846B}"/>
              </a:ext>
            </a:extLst>
          </p:cNvPr>
          <p:cNvCxnSpPr>
            <a:cxnSpLocks/>
          </p:cNvCxnSpPr>
          <p:nvPr/>
        </p:nvCxnSpPr>
        <p:spPr>
          <a:xfrm flipH="1" flipV="1">
            <a:off x="7245373" y="3259613"/>
            <a:ext cx="319197" cy="10982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7DB9197A-5F52-A391-45C6-F35AAB50A3A7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8941157" y="3436323"/>
            <a:ext cx="121505" cy="9214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xmlns="" id="{0BC2DA5B-2142-D40E-62D1-E8D03ED97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Hogan Nguyen Rencontres Du Vietnam</a:t>
            </a:r>
          </a:p>
        </p:txBody>
      </p:sp>
    </p:spTree>
    <p:extLst>
      <p:ext uri="{BB962C8B-B14F-4D97-AF65-F5344CB8AC3E}">
        <p14:creationId xmlns:p14="http://schemas.microsoft.com/office/powerpoint/2010/main" val="3502377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58" y="1276924"/>
            <a:ext cx="6645381" cy="35132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6058" y="398044"/>
            <a:ext cx="11448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90"/>
                </a:solidFill>
                <a:latin typeface="Century Gothic" panose="020B0502020202020204" pitchFamily="34" charset="0"/>
              </a:rPr>
              <a:t>Spin and Momentum Precession in a Storage Ring</a:t>
            </a:r>
            <a:endParaRPr lang="en-US" sz="3600" b="1" baseline="-25000" dirty="0">
              <a:solidFill>
                <a:srgbClr val="000090"/>
              </a:solidFill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574585" y="3815874"/>
                <a:ext cx="3138441" cy="1348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Century Gothic" panose="020B0502020202020204" pitchFamily="34" charset="0"/>
                  </a:rPr>
                  <a:t>Goal:  </a:t>
                </a:r>
              </a:p>
              <a:p>
                <a:endParaRPr lang="en-US" sz="2000" dirty="0">
                  <a:latin typeface="Century Gothic" panose="020B0502020202020204" pitchFamily="34" charset="0"/>
                </a:endParaRPr>
              </a:p>
              <a:p>
                <a:r>
                  <a:rPr lang="en-US" sz="2000" dirty="0">
                    <a:latin typeface="Century Gothic" panose="020B0502020202020204" pitchFamily="34" charset="0"/>
                  </a:rPr>
                  <a:t>Measure</a:t>
                </a:r>
                <a:r>
                  <a:rPr lang="en-US" sz="2000" b="1" dirty="0"/>
                  <a:t>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sz="2000" dirty="0">
                    <a:latin typeface="Century Gothic" panose="020B0502020202020204" pitchFamily="34" charset="0"/>
                  </a:rPr>
                  <a:t> and </a:t>
                </a:r>
                <a14:m>
                  <m:oMath xmlns:m="http://schemas.openxmlformats.org/officeDocument/2006/math" xmlns="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   </m:t>
                    </m:r>
                  </m:oMath>
                </a14:m>
                <a:r>
                  <a:rPr lang="en-US" sz="2000" b="0" i="1" dirty="0">
                    <a:latin typeface="+mn-lt"/>
                  </a:rPr>
                  <a:t> </a:t>
                </a:r>
              </a:p>
              <a:p>
                <a:r>
                  <a:rPr lang="en-US" sz="2000" b="0" i="1" dirty="0">
                    <a:latin typeface="+mn-lt"/>
                  </a:rPr>
                  <a:t>and extract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en-US" sz="20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585" y="3815874"/>
                <a:ext cx="3138441" cy="1348126"/>
              </a:xfrm>
              <a:prstGeom prst="rect">
                <a:avLst/>
              </a:prstGeom>
              <a:blipFill>
                <a:blip r:embed="rId3"/>
                <a:stretch>
                  <a:fillRect l="-2016" t="-2804"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31892E6E-CA8E-F648-9957-0312EFC4E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75844B20-FB17-AF4A-B5D7-ECDAC8A01AF3}"/>
                  </a:ext>
                </a:extLst>
              </p:cNvPr>
              <p:cNvSpPr/>
              <p:nvPr/>
            </p:nvSpPr>
            <p:spPr>
              <a:xfrm>
                <a:off x="7296950" y="1276924"/>
                <a:ext cx="4547388" cy="2306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i="1" dirty="0"/>
                  <a:t>If E=0 and motion is planar,</a:t>
                </a:r>
              </a:p>
              <a:p>
                <a:r>
                  <a:rPr lang="en-US" b="1" i="1" dirty="0"/>
                  <a:t>t</a:t>
                </a:r>
                <a:r>
                  <a:rPr lang="en-US" sz="2400" b="1" i="1" dirty="0"/>
                  <a:t>hen BMT equation </a:t>
                </a:r>
                <a:r>
                  <a:rPr lang="en-US" b="1" i="1" dirty="0"/>
                  <a:t>simplifies</a:t>
                </a:r>
              </a:p>
              <a:p>
                <a:r>
                  <a:rPr lang="en-US" sz="2400" b="1" i="1" dirty="0"/>
                  <a:t>greatly</a:t>
                </a:r>
                <a:r>
                  <a:rPr lang="en-US" b="1" i="1" dirty="0"/>
                  <a:t>.</a:t>
                </a:r>
                <a:endParaRPr lang="en-US" sz="2400" b="1" i="1" dirty="0"/>
              </a:p>
              <a:p>
                <a:endParaRPr lang="en-US" sz="2400" b="1" i="1" dirty="0"/>
              </a:p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n-US" sz="2400" b="1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sz="24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5844B20-FB17-AF4A-B5D7-ECDAC8A01A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6950" y="1276924"/>
                <a:ext cx="4547388" cy="2306401"/>
              </a:xfrm>
              <a:prstGeom prst="rect">
                <a:avLst/>
              </a:prstGeom>
              <a:blipFill>
                <a:blip r:embed="rId4"/>
                <a:stretch>
                  <a:fillRect l="-2228" t="-2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2D27066B-3517-6C16-15BA-A3F7A4D3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Hogan Nguyen Rencontres Du Vietnam</a:t>
            </a:r>
          </a:p>
        </p:txBody>
      </p:sp>
    </p:spTree>
    <p:extLst>
      <p:ext uri="{BB962C8B-B14F-4D97-AF65-F5344CB8AC3E}">
        <p14:creationId xmlns:p14="http://schemas.microsoft.com/office/powerpoint/2010/main" val="337281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09188" y="228659"/>
                <a:ext cx="1157362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Measuring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(rate of change of longitudinal polarization) </a:t>
                </a:r>
                <a:endParaRPr lang="en-US" sz="32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188" y="228659"/>
                <a:ext cx="11573623" cy="1323439"/>
              </a:xfrm>
              <a:prstGeom prst="rect">
                <a:avLst/>
              </a:prstGeom>
              <a:blipFill>
                <a:blip r:embed="rId2"/>
                <a:stretch>
                  <a:fillRect l="-1316" t="-5714" r="-2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242934" y="1426701"/>
            <a:ext cx="3973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Tagging high energy positrons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BB89FE3-A111-074C-BBA8-5811A1F5D2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6565" y="1878774"/>
            <a:ext cx="5328786" cy="3552525"/>
          </a:xfrm>
          <a:prstGeom prst="rect">
            <a:avLst/>
          </a:prstGeom>
        </p:spPr>
      </p:pic>
      <p:pic>
        <p:nvPicPr>
          <p:cNvPr id="12" name="Immagine 12" descr="Screen Shot 2018-09-02 at 09.04.59.png">
            <a:extLst>
              <a:ext uri="{FF2B5EF4-FFF2-40B4-BE49-F238E27FC236}">
                <a16:creationId xmlns:a16="http://schemas.microsoft.com/office/drawing/2014/main" xmlns="" id="{78C476B3-4947-DB46-9D5D-3547E264B2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61" y="1568300"/>
            <a:ext cx="4616375" cy="392102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FF73F75-8203-C047-AAB4-4C98185E1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16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40FD4601-5425-9349-B101-ADAB22451818}"/>
              </a:ext>
            </a:extLst>
          </p:cNvPr>
          <p:cNvCxnSpPr>
            <a:cxnSpLocks/>
          </p:cNvCxnSpPr>
          <p:nvPr/>
        </p:nvCxnSpPr>
        <p:spPr>
          <a:xfrm>
            <a:off x="8113690" y="2791057"/>
            <a:ext cx="0" cy="20718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7165B7C0-D004-B443-AE96-DE60981E3030}"/>
              </a:ext>
            </a:extLst>
          </p:cNvPr>
          <p:cNvCxnSpPr/>
          <p:nvPr/>
        </p:nvCxnSpPr>
        <p:spPr>
          <a:xfrm>
            <a:off x="8113690" y="5411388"/>
            <a:ext cx="179016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2BDF765-4E43-F74C-ADD4-321684F7E95F}"/>
              </a:ext>
            </a:extLst>
          </p:cNvPr>
          <p:cNvSpPr txBox="1"/>
          <p:nvPr/>
        </p:nvSpPr>
        <p:spPr>
          <a:xfrm>
            <a:off x="8400958" y="5573309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Select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8065284-2742-907F-C555-4272D1678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Hogan Nguyen Rencontres Du Vietnam</a:t>
            </a:r>
          </a:p>
        </p:txBody>
      </p:sp>
    </p:spTree>
    <p:extLst>
      <p:ext uri="{BB962C8B-B14F-4D97-AF65-F5344CB8AC3E}">
        <p14:creationId xmlns:p14="http://schemas.microsoft.com/office/powerpoint/2010/main" val="2691509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2B0C07-3678-6D49-B907-755056827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Hogan Nguyen Rencontres Du Vietnam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A175E8-7AFF-6D4C-9C71-AED1138A0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5EA24B7B-8A76-F5A8-9D4E-C3EEEC09774A}"/>
                  </a:ext>
                </a:extLst>
              </p:cNvPr>
              <p:cNvSpPr txBox="1"/>
              <p:nvPr/>
            </p:nvSpPr>
            <p:spPr>
              <a:xfrm>
                <a:off x="1037877" y="235019"/>
                <a:ext cx="93501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Final Event Sample:  32.6B </a:t>
                </a:r>
                <a14:m>
                  <m:oMath xmlns:m="http://schemas.openxmlformats.org/officeDocument/2006/math" xmlns="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𝝊</m:t>
                    </m:r>
                    <m:acc>
                      <m:accPr>
                        <m:chr m:val="̅"/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𝝊</m:t>
                        </m:r>
                      </m:e>
                    </m:acc>
                  </m:oMath>
                </a14:m>
                <a:endParaRPr lang="en-US" sz="36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EA24B7B-8A76-F5A8-9D4E-C3EEEC097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877" y="235019"/>
                <a:ext cx="9350125" cy="646331"/>
              </a:xfrm>
              <a:prstGeom prst="rect">
                <a:avLst/>
              </a:prstGeom>
              <a:blipFill>
                <a:blip r:embed="rId2"/>
                <a:stretch>
                  <a:fillRect t="-13462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90188A6-5F01-20BD-5874-81DC3546C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88156" y="-908672"/>
            <a:ext cx="3947245" cy="81682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B71DB2F1-80F5-F7F1-B260-F95F4030FCBB}"/>
                  </a:ext>
                </a:extLst>
              </p:cNvPr>
              <p:cNvSpPr txBox="1"/>
              <p:nvPr/>
            </p:nvSpPr>
            <p:spPr>
              <a:xfrm>
                <a:off x="209813" y="1128716"/>
                <a:ext cx="3435556" cy="37856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atin typeface="+mn-lt"/>
                  </a:rPr>
                  <a:t>Main Features</a:t>
                </a:r>
              </a:p>
              <a:p>
                <a:endParaRPr lang="en-US" sz="2000" dirty="0">
                  <a:latin typeface="+mn-lt"/>
                </a:endParaRPr>
              </a:p>
              <a:p>
                <a:r>
                  <a:rPr lang="en-US" sz="2000" dirty="0">
                    <a:latin typeface="+mn-lt"/>
                  </a:rPr>
                  <a:t>Muon Exponential</a:t>
                </a:r>
              </a:p>
              <a:p>
                <a:r>
                  <a:rPr lang="en-US" sz="2000" dirty="0">
                    <a:latin typeface="+mn-lt"/>
                  </a:rPr>
                  <a:t>Decay</a:t>
                </a:r>
              </a:p>
              <a:p>
                <a:endParaRPr lang="en-US" sz="2000" dirty="0">
                  <a:latin typeface="+mn-lt"/>
                </a:endParaRPr>
              </a:p>
              <a:p>
                <a:r>
                  <a:rPr lang="en-US" sz="2000" dirty="0">
                    <a:latin typeface="+mn-lt"/>
                  </a:rPr>
                  <a:t>Oscillation amplitude </a:t>
                </a:r>
                <a14:m>
                  <m:oMath xmlns:m="http://schemas.openxmlformats.org/officeDocument/2006/math" xmlns="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2000" dirty="0">
                  <a:latin typeface="+mn-lt"/>
                </a:endParaRPr>
              </a:p>
              <a:p>
                <a:r>
                  <a:rPr lang="en-US" sz="2000" dirty="0">
                    <a:latin typeface="+mn-lt"/>
                  </a:rPr>
                  <a:t>is from &gt; 90% polarized</a:t>
                </a:r>
              </a:p>
              <a:p>
                <a:r>
                  <a:rPr lang="en-US" sz="2000" dirty="0">
                    <a:latin typeface="+mn-lt"/>
                  </a:rPr>
                  <a:t>muon beam and positron </a:t>
                </a:r>
              </a:p>
              <a:p>
                <a:r>
                  <a:rPr lang="en-US" sz="2000" dirty="0">
                    <a:latin typeface="+mn-lt"/>
                  </a:rPr>
                  <a:t>energy cut</a:t>
                </a:r>
              </a:p>
              <a:p>
                <a:endParaRPr lang="en-US" sz="2000" dirty="0">
                  <a:latin typeface="+mn-lt"/>
                </a:endParaRPr>
              </a:p>
              <a:p>
                <a:r>
                  <a:rPr lang="en-US" sz="2000" b="1" dirty="0">
                    <a:latin typeface="+mn-lt"/>
                  </a:rPr>
                  <a:t>Oscillation frequency</a:t>
                </a:r>
              </a:p>
              <a:p>
                <a14:m>
                  <m:oMath xmlns:m="http://schemas.openxmlformats.org/officeDocument/2006/math" xmlns="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sz="2000" b="1" dirty="0">
                    <a:latin typeface="+mn-lt"/>
                  </a:rPr>
                  <a:t> is what we want !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1DB2F1-80F5-F7F1-B260-F95F4030FC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813" y="1128716"/>
                <a:ext cx="3435556" cy="3785652"/>
              </a:xfrm>
              <a:prstGeom prst="rect">
                <a:avLst/>
              </a:prstGeom>
              <a:blipFill>
                <a:blip r:embed="rId4"/>
                <a:stretch>
                  <a:fillRect l="-1838" t="-669" r="-735" b="-2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84C93FCE-084F-B569-6516-33652225C9F3}"/>
                  </a:ext>
                </a:extLst>
              </p:cNvPr>
              <p:cNvSpPr txBox="1"/>
              <p:nvPr/>
            </p:nvSpPr>
            <p:spPr>
              <a:xfrm>
                <a:off x="1189428" y="5550307"/>
                <a:ext cx="8400761" cy="4914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Nearly described by a 5-parameter fit:   N,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4C93FCE-084F-B569-6516-33652225C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428" y="5550307"/>
                <a:ext cx="8400761" cy="491417"/>
              </a:xfrm>
              <a:prstGeom prst="rect">
                <a:avLst/>
              </a:prstGeom>
              <a:blipFill>
                <a:blip r:embed="rId5"/>
                <a:stretch>
                  <a:fillRect l="-1207"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4945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E322E48-3E2F-C34D-96F4-240877B85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18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AF16797-0446-D500-C7DF-2253370EE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518" y="1482398"/>
            <a:ext cx="7772400" cy="46205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D2B7728-0098-5E1C-7FEE-3520ED39FF14}"/>
              </a:ext>
            </a:extLst>
          </p:cNvPr>
          <p:cNvSpPr txBox="1"/>
          <p:nvPr/>
        </p:nvSpPr>
        <p:spPr>
          <a:xfrm>
            <a:off x="2026044" y="339535"/>
            <a:ext cx="6728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</a:rPr>
              <a:t>Detailed Fit Function (18-30 parameters) </a:t>
            </a:r>
          </a:p>
          <a:p>
            <a:r>
              <a:rPr lang="en-US" b="1" dirty="0">
                <a:latin typeface="+mn-lt"/>
              </a:rPr>
              <a:t>Accounts for Complicated Beam Dynamics 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xmlns="" id="{37E83714-DE18-60E1-B126-0307FEC49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Hogan Nguyen Rencontres Du Vietnam</a:t>
            </a:r>
          </a:p>
        </p:txBody>
      </p:sp>
    </p:spTree>
    <p:extLst>
      <p:ext uri="{BB962C8B-B14F-4D97-AF65-F5344CB8AC3E}">
        <p14:creationId xmlns:p14="http://schemas.microsoft.com/office/powerpoint/2010/main" val="733402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DDB70DB-98E1-9246-B693-B61EBA8B6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19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8EF45559-6AEA-46AD-DD42-0E64EA80BAF9}"/>
                  </a:ext>
                </a:extLst>
              </p:cNvPr>
              <p:cNvSpPr txBox="1"/>
              <p:nvPr/>
            </p:nvSpPr>
            <p:spPr>
              <a:xfrm>
                <a:off x="935213" y="1099618"/>
                <a:ext cx="10034879" cy="11453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e>
                          </m:acc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𝑚𝑐</m:t>
                          </m:r>
                        </m:den>
                      </m:f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e>
                          </m:acc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</m:t>
                          </m:r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num>
                                <m:den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 </m:t>
                              </m:r>
                              <m:f>
                                <m:f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den>
                              </m:f>
                            </m:e>
                          </m:d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EF45559-6AEA-46AD-DD42-0E64EA80B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213" y="1099618"/>
                <a:ext cx="10034879" cy="1145378"/>
              </a:xfrm>
              <a:prstGeom prst="rect">
                <a:avLst/>
              </a:prstGeom>
              <a:blipFill>
                <a:blip r:embed="rId3"/>
                <a:stretch>
                  <a:fillRect t="-2198" b="-16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1C2EECC-23EA-C46C-BB93-B6EB5303C865}"/>
              </a:ext>
            </a:extLst>
          </p:cNvPr>
          <p:cNvSpPr txBox="1"/>
          <p:nvPr/>
        </p:nvSpPr>
        <p:spPr>
          <a:xfrm>
            <a:off x="1183559" y="284980"/>
            <a:ext cx="9538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+mn-lt"/>
              </a:rPr>
              <a:t>Two Main Challenges with the Storage Ring Technique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3E63973E-F5E7-EAAE-EC6C-AD5DC35A36F0}"/>
                  </a:ext>
                </a:extLst>
              </p:cNvPr>
              <p:cNvSpPr txBox="1"/>
              <p:nvPr/>
            </p:nvSpPr>
            <p:spPr>
              <a:xfrm>
                <a:off x="670864" y="3631802"/>
                <a:ext cx="4838036" cy="1220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We must know precisely the angle between </a:t>
                </a:r>
                <a14:m>
                  <m:oMath xmlns:m="http://schemas.openxmlformats.org/officeDocument/2006/math" xmlns="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+mn-lt"/>
                  </a:rPr>
                  <a:t>and </a:t>
                </a:r>
                <a14:m>
                  <m:oMath xmlns:m="http://schemas.openxmlformats.org/officeDocument/2006/math" xmlns="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US" dirty="0">
                  <a:latin typeface="+mn-lt"/>
                </a:endParaRPr>
              </a:p>
              <a:p>
                <a:r>
                  <a:rPr lang="en-US" dirty="0">
                    <a:latin typeface="+mn-lt"/>
                  </a:rPr>
                  <a:t>(motion out of the ring plane)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E63973E-F5E7-EAAE-EC6C-AD5DC35A3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864" y="3631802"/>
                <a:ext cx="4838036" cy="1220334"/>
              </a:xfrm>
              <a:prstGeom prst="rect">
                <a:avLst/>
              </a:prstGeom>
              <a:blipFill>
                <a:blip r:embed="rId4"/>
                <a:stretch>
                  <a:fillRect l="-1832" t="-4124" b="-10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C96B20B0-8EE8-064E-A992-B799E5CAE616}"/>
                  </a:ext>
                </a:extLst>
              </p:cNvPr>
              <p:cNvSpPr txBox="1"/>
              <p:nvPr/>
            </p:nvSpPr>
            <p:spPr>
              <a:xfrm>
                <a:off x="6466385" y="2827846"/>
                <a:ext cx="4503707" cy="31066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By choosing </a:t>
                </a:r>
                <a14:m>
                  <m:oMath xmlns:m="http://schemas.openxmlformats.org/officeDocument/2006/math" xmlns="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+mn-lt"/>
                  </a:rPr>
                  <a:t>corresponding to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=3.1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𝐺𝑒𝑉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>
                    <a:latin typeface="+mn-lt"/>
                  </a:rPr>
                  <a:t> </a:t>
                </a:r>
                <a:r>
                  <a:rPr lang="en-US" dirty="0"/>
                  <a:t>(</a:t>
                </a:r>
                <a:r>
                  <a:rPr lang="en-US" dirty="0">
                    <a:latin typeface="+mn-lt"/>
                  </a:rPr>
                  <a:t>magic</a:t>
                </a:r>
                <a:r>
                  <a:rPr lang="en-US" dirty="0"/>
                  <a:t>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  <a:r>
                  <a:rPr lang="en-US" dirty="0">
                    <a:latin typeface="+mn-lt"/>
                  </a:rPr>
                  <a:t>, 2</a:t>
                </a:r>
                <a:r>
                  <a:rPr lang="en-US" baseline="30000" dirty="0">
                    <a:latin typeface="+mn-lt"/>
                  </a:rPr>
                  <a:t>nd</a:t>
                </a:r>
                <a:r>
                  <a:rPr lang="en-US" dirty="0">
                    <a:latin typeface="+mn-lt"/>
                  </a:rPr>
                  <a:t>  term nearly vanishes.</a:t>
                </a:r>
              </a:p>
              <a:p>
                <a:endParaRPr lang="en-US" dirty="0">
                  <a:latin typeface="+mn-lt"/>
                </a:endParaRPr>
              </a:p>
              <a:p>
                <a:r>
                  <a:rPr lang="en-US" b="1" dirty="0">
                    <a:latin typeface="+mn-lt"/>
                  </a:rPr>
                  <a:t>Small non-zero value remains.  Great analysis  effort to deduce the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n-US" b="1" dirty="0">
                    <a:latin typeface="+mn-lt"/>
                  </a:rPr>
                  <a:t> distribution.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96B20B0-8EE8-064E-A992-B799E5CAE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6385" y="2827846"/>
                <a:ext cx="4503707" cy="3106684"/>
              </a:xfrm>
              <a:prstGeom prst="rect">
                <a:avLst/>
              </a:prstGeom>
              <a:blipFill>
                <a:blip r:embed="rId5"/>
                <a:stretch>
                  <a:fillRect l="-2247" t="-1626" r="-2809" b="-3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15">
            <a:extLst>
              <a:ext uri="{FF2B5EF4-FFF2-40B4-BE49-F238E27FC236}">
                <a16:creationId xmlns:a16="http://schemas.microsoft.com/office/drawing/2014/main" xmlns="" id="{65BA19FF-C8B4-437F-EBF3-B20DA2A6E868}"/>
              </a:ext>
            </a:extLst>
          </p:cNvPr>
          <p:cNvSpPr/>
          <p:nvPr/>
        </p:nvSpPr>
        <p:spPr>
          <a:xfrm>
            <a:off x="6214402" y="962458"/>
            <a:ext cx="1117600" cy="141969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F6DE864B-3159-F077-6F40-9B8420C5FFA6}"/>
              </a:ext>
            </a:extLst>
          </p:cNvPr>
          <p:cNvSpPr/>
          <p:nvPr/>
        </p:nvSpPr>
        <p:spPr>
          <a:xfrm>
            <a:off x="7983220" y="820488"/>
            <a:ext cx="2042160" cy="170363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xmlns="" id="{D713B620-DF3E-6644-D3CB-41836824C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Hogan Nguyen Rencontres Du Vietnam</a:t>
            </a:r>
          </a:p>
        </p:txBody>
      </p:sp>
    </p:spTree>
    <p:extLst>
      <p:ext uri="{BB962C8B-B14F-4D97-AF65-F5344CB8AC3E}">
        <p14:creationId xmlns:p14="http://schemas.microsoft.com/office/powerpoint/2010/main" val="50966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F658723-A62C-7D4B-7683-0047E361F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602" y="442196"/>
            <a:ext cx="9508970" cy="532159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2B0C07-3678-6D49-B907-755056827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Hogan Nguyen Rencontres Du Vietnam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A175E8-7AFF-6D4C-9C71-AED1138A0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56B1E98-8735-DDCB-9A08-1DAE8E53DC79}"/>
              </a:ext>
            </a:extLst>
          </p:cNvPr>
          <p:cNvSpPr txBox="1"/>
          <p:nvPr/>
        </p:nvSpPr>
        <p:spPr>
          <a:xfrm>
            <a:off x="579213" y="4233114"/>
            <a:ext cx="877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FNAL </a:t>
            </a:r>
          </a:p>
          <a:p>
            <a:r>
              <a:rPr lang="en-US" sz="2000" dirty="0">
                <a:latin typeface="+mn-lt"/>
              </a:rPr>
              <a:t>2021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E7CE485-D9D8-572C-40AE-7B8A8B99DC84}"/>
              </a:ext>
            </a:extLst>
          </p:cNvPr>
          <p:cNvSpPr txBox="1"/>
          <p:nvPr/>
        </p:nvSpPr>
        <p:spPr>
          <a:xfrm>
            <a:off x="452818" y="2687496"/>
            <a:ext cx="1332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Today’s</a:t>
            </a:r>
          </a:p>
          <a:p>
            <a:r>
              <a:rPr lang="en-US" dirty="0">
                <a:latin typeface="+mn-lt"/>
              </a:rPr>
              <a:t>Result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C78C2AF0-39AC-F2CB-9833-ADACA167B09B}"/>
              </a:ext>
            </a:extLst>
          </p:cNvPr>
          <p:cNvCxnSpPr>
            <a:cxnSpLocks/>
          </p:cNvCxnSpPr>
          <p:nvPr/>
        </p:nvCxnSpPr>
        <p:spPr>
          <a:xfrm>
            <a:off x="1589121" y="3678629"/>
            <a:ext cx="402056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8BA09C7F-FEFA-F131-55FE-21FBDFFC9734}"/>
              </a:ext>
            </a:extLst>
          </p:cNvPr>
          <p:cNvCxnSpPr>
            <a:cxnSpLocks/>
          </p:cNvCxnSpPr>
          <p:nvPr/>
        </p:nvCxnSpPr>
        <p:spPr>
          <a:xfrm>
            <a:off x="1489313" y="4587057"/>
            <a:ext cx="218598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1948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A2495DF-5C40-8445-99C9-9EA8D094C346}"/>
              </a:ext>
            </a:extLst>
          </p:cNvPr>
          <p:cNvSpPr/>
          <p:nvPr/>
        </p:nvSpPr>
        <p:spPr>
          <a:xfrm>
            <a:off x="5270643" y="570365"/>
            <a:ext cx="67192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Determining Momentum </a:t>
            </a:r>
          </a:p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Distribution by Observing Beam </a:t>
            </a:r>
            <a:r>
              <a:rPr lang="en-US" sz="3200" b="1" dirty="0" err="1">
                <a:latin typeface="Century Gothic" panose="020B0502020202020204" pitchFamily="34" charset="0"/>
              </a:rPr>
              <a:t>Debunching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F8DFCE42-711D-AA4D-B083-316181064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92BF152-D15D-137A-76D4-09D9F1326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365" y="981852"/>
            <a:ext cx="3018476" cy="19893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3242F8E-F4BF-5B54-4EDB-D4466926A510}"/>
              </a:ext>
            </a:extLst>
          </p:cNvPr>
          <p:cNvSpPr txBox="1"/>
          <p:nvPr/>
        </p:nvSpPr>
        <p:spPr>
          <a:xfrm>
            <a:off x="-110339" y="612044"/>
            <a:ext cx="559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~ 150 nsec cyclotron period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4ED94B9-2FA3-269C-8B6B-9449640BE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23" y="3249133"/>
            <a:ext cx="4610420" cy="303850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3E1C1244-539F-0FF1-9A1B-962539F0FA86}"/>
              </a:ext>
            </a:extLst>
          </p:cNvPr>
          <p:cNvCxnSpPr>
            <a:cxnSpLocks/>
          </p:cNvCxnSpPr>
          <p:nvPr/>
        </p:nvCxnSpPr>
        <p:spPr>
          <a:xfrm flipH="1">
            <a:off x="1317894" y="2751709"/>
            <a:ext cx="8445" cy="75522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2982985E-056E-5BE5-CF77-7B69BECBE11D}"/>
              </a:ext>
            </a:extLst>
          </p:cNvPr>
          <p:cNvCxnSpPr>
            <a:cxnSpLocks/>
          </p:cNvCxnSpPr>
          <p:nvPr/>
        </p:nvCxnSpPr>
        <p:spPr>
          <a:xfrm flipH="1">
            <a:off x="1317894" y="2971182"/>
            <a:ext cx="1969836" cy="53574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644C5641-5E58-E31F-D9A6-30A7D7F53007}"/>
                  </a:ext>
                </a:extLst>
              </p:cNvPr>
              <p:cNvSpPr txBox="1"/>
              <p:nvPr/>
            </p:nvSpPr>
            <p:spPr>
              <a:xfrm>
                <a:off x="5936976" y="2828928"/>
                <a:ext cx="5694188" cy="30767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Slower (Faster) muons have </a:t>
                </a:r>
              </a:p>
              <a:p>
                <a:r>
                  <a:rPr lang="en-US" dirty="0">
                    <a:latin typeface="+mj-lt"/>
                  </a:rPr>
                  <a:t>Shorter (Longer)  cyclotron periods.</a:t>
                </a:r>
              </a:p>
              <a:p>
                <a:endParaRPr lang="en-US" dirty="0">
                  <a:latin typeface="+mj-lt"/>
                </a:endParaRPr>
              </a:p>
              <a:p>
                <a:r>
                  <a:rPr lang="en-US" dirty="0">
                    <a:latin typeface="+mj-lt"/>
                  </a:rPr>
                  <a:t>We can infer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>
                    <a:latin typeface="+mj-lt"/>
                  </a:rPr>
                  <a:t> by observing the </a:t>
                </a:r>
              </a:p>
              <a:p>
                <a:r>
                  <a:rPr lang="en-US" dirty="0" err="1">
                    <a:latin typeface="+mj-lt"/>
                  </a:rPr>
                  <a:t>debunching</a:t>
                </a:r>
                <a:r>
                  <a:rPr lang="en-US" dirty="0">
                    <a:latin typeface="+mj-lt"/>
                  </a:rPr>
                  <a:t> pattern.</a:t>
                </a:r>
              </a:p>
              <a:p>
                <a:endParaRPr lang="en-US" dirty="0">
                  <a:latin typeface="+mj-lt"/>
                </a:endParaRPr>
              </a:p>
              <a:p>
                <a:r>
                  <a:rPr lang="en-US" dirty="0">
                    <a:latin typeface="+mj-lt"/>
                  </a:rPr>
                  <a:t>Well-known technique used by CERN</a:t>
                </a:r>
              </a:p>
              <a:p>
                <a:r>
                  <a:rPr lang="en-US" dirty="0">
                    <a:latin typeface="+mj-lt"/>
                  </a:rPr>
                  <a:t>and BNL in previous publications.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44C5641-5E58-E31F-D9A6-30A7D7F53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976" y="2828928"/>
                <a:ext cx="5694188" cy="3076740"/>
              </a:xfrm>
              <a:prstGeom prst="rect">
                <a:avLst/>
              </a:prstGeom>
              <a:blipFill>
                <a:blip r:embed="rId4"/>
                <a:stretch>
                  <a:fillRect l="-1782" t="-1639" r="-891"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Footer Placeholder 28">
            <a:extLst>
              <a:ext uri="{FF2B5EF4-FFF2-40B4-BE49-F238E27FC236}">
                <a16:creationId xmlns:a16="http://schemas.microsoft.com/office/drawing/2014/main" xmlns="" id="{8A160437-E6BE-CB73-D229-4547A6A00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Hogan Nguyen Rencontres Du Vietnam</a:t>
            </a:r>
          </a:p>
        </p:txBody>
      </p:sp>
    </p:spTree>
    <p:extLst>
      <p:ext uri="{BB962C8B-B14F-4D97-AF65-F5344CB8AC3E}">
        <p14:creationId xmlns:p14="http://schemas.microsoft.com/office/powerpoint/2010/main" val="2166184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A2495DF-5C40-8445-99C9-9EA8D094C346}"/>
              </a:ext>
            </a:extLst>
          </p:cNvPr>
          <p:cNvSpPr/>
          <p:nvPr/>
        </p:nvSpPr>
        <p:spPr>
          <a:xfrm>
            <a:off x="2404153" y="225085"/>
            <a:ext cx="99332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Determining Momentum Distribution by Observing Beam Position Spreading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F8DFCE42-711D-AA4D-B083-316181064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21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98BF0F2-CFAB-1252-295D-DBFE88E530CD}"/>
              </a:ext>
            </a:extLst>
          </p:cNvPr>
          <p:cNvGrpSpPr/>
          <p:nvPr/>
        </p:nvGrpSpPr>
        <p:grpSpPr>
          <a:xfrm>
            <a:off x="5101353" y="1289376"/>
            <a:ext cx="5381536" cy="3812659"/>
            <a:chOff x="2921643" y="377257"/>
            <a:chExt cx="6858000" cy="462194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38AFA2AA-CFC0-EA8A-B389-234F7F355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4209786" y="-663109"/>
              <a:ext cx="4281714" cy="6858000"/>
            </a:xfrm>
            <a:prstGeom prst="rect">
              <a:avLst/>
            </a:prstGeom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xmlns="" id="{7F241F8B-E94F-8DC0-B0A3-CA51B4B6B700}"/>
                </a:ext>
              </a:extLst>
            </p:cNvPr>
            <p:cNvSpPr/>
            <p:nvPr/>
          </p:nvSpPr>
          <p:spPr>
            <a:xfrm>
              <a:off x="4468834" y="890562"/>
              <a:ext cx="171692" cy="410863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xmlns="" id="{4169376B-A166-4BAC-38ED-E02D8FB99CF0}"/>
                </a:ext>
              </a:extLst>
            </p:cNvPr>
            <p:cNvSpPr/>
            <p:nvPr/>
          </p:nvSpPr>
          <p:spPr>
            <a:xfrm>
              <a:off x="6301891" y="890562"/>
              <a:ext cx="171692" cy="410863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xmlns="" id="{A3357F6E-A356-AA28-4529-1E499F16BFA1}"/>
                    </a:ext>
                  </a:extLst>
                </p:cNvPr>
                <p:cNvSpPr txBox="1"/>
                <p:nvPr/>
              </p:nvSpPr>
              <p:spPr>
                <a:xfrm>
                  <a:off x="4420587" y="404443"/>
                  <a:ext cx="29918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801144D-5ABA-1DE2-C8E9-7DCBD43D96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0587" y="404443"/>
                  <a:ext cx="299184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41176" r="-35294" b="-7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xmlns="" id="{036F6084-1B2A-D8D6-DF2F-8D75CE29D8C2}"/>
                    </a:ext>
                  </a:extLst>
                </p:cNvPr>
                <p:cNvSpPr txBox="1"/>
                <p:nvPr/>
              </p:nvSpPr>
              <p:spPr>
                <a:xfrm>
                  <a:off x="6266963" y="377257"/>
                  <a:ext cx="292964" cy="2992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D22A14C-F701-42CA-0C95-F7A09116B7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66963" y="377257"/>
                  <a:ext cx="292964" cy="299249"/>
                </a:xfrm>
                <a:prstGeom prst="rect">
                  <a:avLst/>
                </a:prstGeom>
                <a:blipFill>
                  <a:blip r:embed="rId6"/>
                  <a:stretch>
                    <a:fillRect l="-33333" r="-38889" b="-823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E44C335-B9C8-CF13-6B93-5E101470D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807" y="1630346"/>
            <a:ext cx="2688104" cy="24609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079B9483-F7CF-85D9-F4A8-53384EEBBE5D}"/>
                  </a:ext>
                </a:extLst>
              </p:cNvPr>
              <p:cNvSpPr/>
              <p:nvPr/>
            </p:nvSpPr>
            <p:spPr>
              <a:xfrm>
                <a:off x="8395688" y="5102035"/>
                <a:ext cx="3073968" cy="1230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i="1" dirty="0">
                    <a:latin typeface="Century Gothic" panose="020B0502020202020204" pitchFamily="34" charset="0"/>
                  </a:rPr>
                  <a:t>Radial Spread used to deduce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i="1" dirty="0">
                    <a:latin typeface="+mn-lt"/>
                  </a:rPr>
                  <a:t>distribution</a:t>
                </a:r>
                <a:endParaRPr lang="en-US" sz="2400" i="1" dirty="0">
                  <a:latin typeface="+mn-lt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79B9483-F7CF-85D9-F4A8-53384EEBBE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5688" y="5102035"/>
                <a:ext cx="3073968" cy="1230080"/>
              </a:xfrm>
              <a:prstGeom prst="rect">
                <a:avLst/>
              </a:prstGeom>
              <a:blipFill>
                <a:blip r:embed="rId8"/>
                <a:stretch>
                  <a:fillRect l="-2869" t="-4082" r="-5328" b="-9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0311A37-B472-8856-56B7-99E03BEF34A4}"/>
              </a:ext>
            </a:extLst>
          </p:cNvPr>
          <p:cNvSpPr txBox="1"/>
          <p:nvPr/>
        </p:nvSpPr>
        <p:spPr>
          <a:xfrm rot="20936486">
            <a:off x="306409" y="841707"/>
            <a:ext cx="2779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New Technique !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A1A128A-F9D5-3331-AD7A-5D9A3206212D}"/>
              </a:ext>
            </a:extLst>
          </p:cNvPr>
          <p:cNvSpPr/>
          <p:nvPr/>
        </p:nvSpPr>
        <p:spPr>
          <a:xfrm>
            <a:off x="340216" y="4240942"/>
            <a:ext cx="76006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Century Gothic" panose="020B0502020202020204" pitchFamily="34" charset="0"/>
              </a:rPr>
              <a:t>Injected Beam was focused </a:t>
            </a:r>
          </a:p>
          <a:p>
            <a:r>
              <a:rPr lang="en-US" sz="2400" i="1" dirty="0">
                <a:latin typeface="Century Gothic" panose="020B0502020202020204" pitchFamily="34" charset="0"/>
              </a:rPr>
              <a:t>before entering the ring.  </a:t>
            </a:r>
          </a:p>
          <a:p>
            <a:endParaRPr lang="en-US" sz="2400" i="1" dirty="0">
              <a:latin typeface="Century Gothic" panose="020B0502020202020204" pitchFamily="34" charset="0"/>
            </a:endParaRPr>
          </a:p>
          <a:p>
            <a:r>
              <a:rPr lang="en-US" b="1" i="1" dirty="0">
                <a:latin typeface="Century Gothic" panose="020B0502020202020204" pitchFamily="34" charset="0"/>
              </a:rPr>
              <a:t>This pattern is imprinted into the stored beam.</a:t>
            </a:r>
            <a:endParaRPr lang="en-US" sz="2400" b="1" i="1" dirty="0">
              <a:latin typeface="Century Gothic" panose="020B0502020202020204" pitchFamily="34" charset="0"/>
            </a:endParaRPr>
          </a:p>
          <a:p>
            <a:r>
              <a:rPr lang="en-US" sz="2400" i="1" dirty="0">
                <a:latin typeface="Century Gothic" panose="020B0502020202020204" pitchFamily="34" charset="0"/>
              </a:rPr>
              <a:t>Beam relaxes and refocuses.   </a:t>
            </a:r>
          </a:p>
          <a:p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xmlns="" id="{625C829F-32CD-3E52-35D8-2716493AF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Hogan Nguyen Rencontres Du Vietnam</a:t>
            </a:r>
          </a:p>
        </p:txBody>
      </p:sp>
    </p:spTree>
    <p:extLst>
      <p:ext uri="{BB962C8B-B14F-4D97-AF65-F5344CB8AC3E}">
        <p14:creationId xmlns:p14="http://schemas.microsoft.com/office/powerpoint/2010/main" val="2006733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A2495DF-5C40-8445-99C9-9EA8D094C346}"/>
              </a:ext>
            </a:extLst>
          </p:cNvPr>
          <p:cNvSpPr/>
          <p:nvPr/>
        </p:nvSpPr>
        <p:spPr>
          <a:xfrm>
            <a:off x="1129393" y="564228"/>
            <a:ext cx="9933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The Momentum Distribution 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F8DFCE42-711D-AA4D-B083-316181064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22</a:t>
            </a:fld>
            <a:endParaRPr lang="en-US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xmlns="" id="{625C829F-32CD-3E52-35D8-2716493AF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Hogan Nguyen Rencontres Du Vietnam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2B2578-E0E1-C9BE-F101-BCF20A2F8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34" y="1612448"/>
            <a:ext cx="5220666" cy="3296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1F583C5-184F-683A-1B2A-4F7AC05F6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68425"/>
            <a:ext cx="5373656" cy="35985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EC7BF01A-7F91-EC1A-59D5-0AF76DDF8FD4}"/>
                  </a:ext>
                </a:extLst>
              </p:cNvPr>
              <p:cNvSpPr txBox="1"/>
              <p:nvPr/>
            </p:nvSpPr>
            <p:spPr>
              <a:xfrm>
                <a:off x="995082" y="5190565"/>
                <a:ext cx="7160678" cy="4914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Correction due to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>
                    <a:latin typeface="+mn-lt"/>
                  </a:rPr>
                  <a:t> </a:t>
                </a:r>
                <a14:m>
                  <m:oMath xmlns:m="http://schemas.openxmlformats.org/officeDocument/2006/math" xmlns="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3.1 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𝐺𝑒𝑣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>
                    <a:latin typeface="+mn-lt"/>
                  </a:rPr>
                  <a:t>:  </a:t>
                </a:r>
                <a14:m>
                  <m:oMath xmlns:m="http://schemas.openxmlformats.org/officeDocument/2006/math" xmlns="">
                    <m:r>
                      <a:rPr lang="en-US" b="0" i="1" smtClean="0">
                        <a:latin typeface="Cambria Math" panose="02040503050406030204" pitchFamily="18" charset="0"/>
                      </a:rPr>
                      <m:t>426 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±32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𝑝𝑝𝑏</m:t>
                    </m:r>
                  </m:oMath>
                </a14:m>
                <a:r>
                  <a:rPr lang="en-US" dirty="0">
                    <a:latin typeface="+mn-lt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7BF01A-7F91-EC1A-59D5-0AF76DDF8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082" y="5190565"/>
                <a:ext cx="7160678" cy="491417"/>
              </a:xfrm>
              <a:prstGeom prst="rect">
                <a:avLst/>
              </a:prstGeom>
              <a:blipFill>
                <a:blip r:embed="rId4"/>
                <a:stretch>
                  <a:fillRect l="-1239"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1473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ABCAA3FC-F9D3-534D-8BBA-42AA60268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23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8EE498A-EEDB-D144-BA75-A6993DE1D563}"/>
              </a:ext>
            </a:extLst>
          </p:cNvPr>
          <p:cNvSpPr txBox="1"/>
          <p:nvPr/>
        </p:nvSpPr>
        <p:spPr>
          <a:xfrm>
            <a:off x="734449" y="237733"/>
            <a:ext cx="101954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+mj-lt"/>
              </a:rPr>
              <a:t>Measure the B Field  with Proton NMR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59958B47-6B0D-1248-BB6B-257A226B9B07}"/>
                  </a:ext>
                </a:extLst>
              </p:cNvPr>
              <p:cNvSpPr txBox="1"/>
              <p:nvPr/>
            </p:nvSpPr>
            <p:spPr>
              <a:xfrm>
                <a:off x="1503877" y="1383540"/>
                <a:ext cx="5525038" cy="7503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9958B47-6B0D-1248-BB6B-257A226B9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3877" y="1383540"/>
                <a:ext cx="5525038" cy="750398"/>
              </a:xfrm>
              <a:prstGeom prst="rect">
                <a:avLst/>
              </a:prstGeom>
              <a:blipFill>
                <a:blip r:embed="rId2"/>
                <a:stretch>
                  <a:fillRect l="-1606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2E1F7189-4D47-3641-A746-506C3C11CDCB}"/>
                  </a:ext>
                </a:extLst>
              </p:cNvPr>
              <p:cNvSpPr txBox="1"/>
              <p:nvPr/>
            </p:nvSpPr>
            <p:spPr>
              <a:xfrm>
                <a:off x="4062027" y="1368639"/>
                <a:ext cx="2170146" cy="9614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E1F7189-4D47-3641-A746-506C3C11C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2027" y="1368639"/>
                <a:ext cx="2170146" cy="961417"/>
              </a:xfrm>
              <a:prstGeom prst="rect">
                <a:avLst/>
              </a:prstGeom>
              <a:blipFill>
                <a:blip r:embed="rId3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4FDFABF7-A87E-5744-B70A-FB2816A9D6DF}"/>
                  </a:ext>
                </a:extLst>
              </p:cNvPr>
              <p:cNvSpPr txBox="1"/>
              <p:nvPr/>
            </p:nvSpPr>
            <p:spPr>
              <a:xfrm>
                <a:off x="7028915" y="1313989"/>
                <a:ext cx="4762715" cy="1424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Measure the proton Larmor Frequency and extract B using external constants  </a:t>
                </a:r>
                <a14:m>
                  <m:oMath xmlns:m="http://schemas.openxmlformats.org/officeDocument/2006/math" xmlns="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DFABF7-A87E-5744-B70A-FB2816A9D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915" y="1313989"/>
                <a:ext cx="4762715" cy="1424685"/>
              </a:xfrm>
              <a:prstGeom prst="rect">
                <a:avLst/>
              </a:prstGeom>
              <a:blipFill>
                <a:blip r:embed="rId4"/>
                <a:stretch>
                  <a:fillRect l="-2128" t="-3540" r="-2128" b="-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xmlns="" id="{5F22EC54-FBD8-0FE5-1F4E-4D3DC4674AAC}"/>
              </a:ext>
            </a:extLst>
          </p:cNvPr>
          <p:cNvSpPr/>
          <p:nvPr/>
        </p:nvSpPr>
        <p:spPr>
          <a:xfrm>
            <a:off x="2310341" y="1801513"/>
            <a:ext cx="452063" cy="52398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6D491DA-6514-ACEE-6383-2917A7DCBE1F}"/>
              </a:ext>
            </a:extLst>
          </p:cNvPr>
          <p:cNvSpPr/>
          <p:nvPr/>
        </p:nvSpPr>
        <p:spPr>
          <a:xfrm>
            <a:off x="5749293" y="1517296"/>
            <a:ext cx="452063" cy="52398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724A6F1C-009D-EF80-78B0-8DA6AE0A7B6E}"/>
                  </a:ext>
                </a:extLst>
              </p:cNvPr>
              <p:cNvSpPr txBox="1"/>
              <p:nvPr/>
            </p:nvSpPr>
            <p:spPr>
              <a:xfrm>
                <a:off x="402297" y="3329301"/>
                <a:ext cx="7810645" cy="10304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 xmlns="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den>
                    </m:f>
                  </m:oMath>
                </a14:m>
                <a:r>
                  <a:rPr lang="en-US" sz="3600" dirty="0"/>
                  <a:t> = </a:t>
                </a:r>
                <a14:m>
                  <m:oMath xmlns:m="http://schemas.openxmlformats.org/officeDocument/2006/math" xmlns="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</m:acc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d>
                      </m:den>
                    </m:f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24A6F1C-009D-EF80-78B0-8DA6AE0A7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297" y="3329301"/>
                <a:ext cx="7810645" cy="1030475"/>
              </a:xfrm>
              <a:prstGeom prst="rect">
                <a:avLst/>
              </a:prstGeom>
              <a:blipFill>
                <a:blip r:embed="rId5"/>
                <a:stretch>
                  <a:fillRect l="-1299"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F3613EE-F07F-5A72-0190-803D1555E67B}"/>
              </a:ext>
            </a:extLst>
          </p:cNvPr>
          <p:cNvSpPr txBox="1"/>
          <p:nvPr/>
        </p:nvSpPr>
        <p:spPr>
          <a:xfrm>
            <a:off x="7692993" y="3366851"/>
            <a:ext cx="41379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In practice, we use protons in water/jelly and external constants from :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H-maser,  Muonium HFS, and Penning Trap experiments,  and QED Theory.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Known to ~ 24 ppb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xmlns="" id="{673A76AE-E0DE-EA3E-560E-D4374899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Hogan Nguyen Rencontres Du Vietnam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482D378-6355-2673-7561-2916DF5CDBDA}"/>
              </a:ext>
            </a:extLst>
          </p:cNvPr>
          <p:cNvSpPr txBox="1"/>
          <p:nvPr/>
        </p:nvSpPr>
        <p:spPr>
          <a:xfrm>
            <a:off x="1685203" y="4998754"/>
            <a:ext cx="30137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Larmor frequency of protons i</a:t>
            </a:r>
            <a:r>
              <a:rPr lang="en-US" dirty="0">
                <a:latin typeface="Century Gothic" panose="020B0502020202020204" pitchFamily="34" charset="0"/>
              </a:rPr>
              <a:t>n </a:t>
            </a:r>
          </a:p>
          <a:p>
            <a:r>
              <a:rPr lang="en-US" dirty="0">
                <a:latin typeface="Century Gothic" panose="020B0502020202020204" pitchFamily="34" charset="0"/>
              </a:rPr>
              <a:t>jelly/water</a:t>
            </a:r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12E27E88-07EB-696D-6DD2-DDAAE11CCCA0}"/>
              </a:ext>
            </a:extLst>
          </p:cNvPr>
          <p:cNvSpPr/>
          <p:nvPr/>
        </p:nvSpPr>
        <p:spPr>
          <a:xfrm>
            <a:off x="2857500" y="3851732"/>
            <a:ext cx="1204527" cy="668121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79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29B1860-4732-6B49-8EA6-99CAA4FD6368}"/>
              </a:ext>
            </a:extLst>
          </p:cNvPr>
          <p:cNvSpPr txBox="1"/>
          <p:nvPr/>
        </p:nvSpPr>
        <p:spPr>
          <a:xfrm>
            <a:off x="998504" y="624116"/>
            <a:ext cx="421301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NMR Probes containing</a:t>
            </a:r>
          </a:p>
          <a:p>
            <a:r>
              <a:rPr lang="en-US" sz="2800" b="1" dirty="0">
                <a:latin typeface="Century Gothic" panose="020B0502020202020204" pitchFamily="34" charset="0"/>
              </a:rPr>
              <a:t>protons in water or</a:t>
            </a:r>
          </a:p>
          <a:p>
            <a:r>
              <a:rPr lang="en-US" sz="2800" b="1" dirty="0">
                <a:latin typeface="Century Gothic" panose="020B0502020202020204" pitchFamily="34" charset="0"/>
              </a:rPr>
              <a:t>petroleum jelly</a:t>
            </a:r>
          </a:p>
        </p:txBody>
      </p:sp>
      <p:pic>
        <p:nvPicPr>
          <p:cNvPr id="9" name="Picture 8" descr="trolley_c">
            <a:hlinkClick r:id="rId2" action="ppaction://hlinkfile"/>
            <a:extLst>
              <a:ext uri="{FF2B5EF4-FFF2-40B4-BE49-F238E27FC236}">
                <a16:creationId xmlns:a16="http://schemas.microsoft.com/office/drawing/2014/main" xmlns="" id="{0E4B71E5-B5CA-4944-82B5-B28E297EC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735" y="3256061"/>
            <a:ext cx="5327638" cy="194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AFE3566-14CD-2146-86E6-17AF8C7C3695}"/>
              </a:ext>
            </a:extLst>
          </p:cNvPr>
          <p:cNvSpPr txBox="1"/>
          <p:nvPr/>
        </p:nvSpPr>
        <p:spPr>
          <a:xfrm>
            <a:off x="822525" y="2111677"/>
            <a:ext cx="4984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"Trolley” measures 3D profile of B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(must turn OFF beam)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DC66968D-6EBD-AE40-87CA-3299E1212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2404" y="2651744"/>
            <a:ext cx="3776412" cy="268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55B22538-F4D4-1249-8FA1-D133FEBF4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0345" y="581757"/>
            <a:ext cx="4501641" cy="73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1663FA6-0C5B-F346-A8B2-0D1AEE2F1B3D}"/>
              </a:ext>
            </a:extLst>
          </p:cNvPr>
          <p:cNvSpPr txBox="1"/>
          <p:nvPr/>
        </p:nvSpPr>
        <p:spPr>
          <a:xfrm>
            <a:off x="6045295" y="1516305"/>
            <a:ext cx="51363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“Fixed” NMR probes</a:t>
            </a:r>
          </a:p>
          <a:p>
            <a:r>
              <a:rPr lang="en-US" dirty="0">
                <a:latin typeface="Century Gothic" panose="020B0502020202020204" pitchFamily="34" charset="0"/>
              </a:rPr>
              <a:t>(monitors B during muon storage)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59F0F6D-4236-EA40-A92E-208C12B3C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24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41000A-4EFE-867A-01E4-F03AE9CDC077}"/>
              </a:ext>
            </a:extLst>
          </p:cNvPr>
          <p:cNvSpPr txBox="1"/>
          <p:nvPr/>
        </p:nvSpPr>
        <p:spPr>
          <a:xfrm>
            <a:off x="462337" y="5630238"/>
            <a:ext cx="10317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</a:rPr>
              <a:t>Must also correct for shape of proton sample and material effects ....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1F9C3F-05C9-AE06-76B7-3D746319F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Hogan Nguyen Rencontres Du Vietnam</a:t>
            </a:r>
          </a:p>
        </p:txBody>
      </p:sp>
    </p:spTree>
    <p:extLst>
      <p:ext uri="{BB962C8B-B14F-4D97-AF65-F5344CB8AC3E}">
        <p14:creationId xmlns:p14="http://schemas.microsoft.com/office/powerpoint/2010/main" val="2765818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72C5F-CD0C-6144-8F7E-82B46D8011F8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5907" y="262885"/>
            <a:ext cx="6468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90"/>
                </a:solidFill>
                <a:latin typeface="Century Gothic" panose="020B0502020202020204" pitchFamily="34" charset="0"/>
              </a:rPr>
              <a:t>Magnet Inherited from BNL 821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98071" y="657204"/>
            <a:ext cx="3447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Super Conducting Technology allowed</a:t>
            </a:r>
          </a:p>
          <a:p>
            <a:r>
              <a:rPr lang="en-US" dirty="0">
                <a:latin typeface="Century Gothic" panose="020B0502020202020204" pitchFamily="34" charset="0"/>
              </a:rPr>
              <a:t>for low heat load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92" y="1085621"/>
            <a:ext cx="7367698" cy="46867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F84242-E757-A97A-AB3B-F4B686341982}"/>
              </a:ext>
            </a:extLst>
          </p:cNvPr>
          <p:cNvSpPr txBox="1"/>
          <p:nvPr/>
        </p:nvSpPr>
        <p:spPr>
          <a:xfrm>
            <a:off x="8221181" y="2055560"/>
            <a:ext cx="34478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Thermal Expansion/ </a:t>
            </a:r>
          </a:p>
          <a:p>
            <a:r>
              <a:rPr lang="en-US" dirty="0">
                <a:latin typeface="Century Gothic" panose="020B0502020202020204" pitchFamily="34" charset="0"/>
              </a:rPr>
              <a:t>Contraction of Iron </a:t>
            </a:r>
          </a:p>
          <a:p>
            <a:r>
              <a:rPr lang="en-US" dirty="0">
                <a:latin typeface="Century Gothic" panose="020B0502020202020204" pitchFamily="34" charset="0"/>
              </a:rPr>
              <a:t>changes the B-field.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D9C862E7-5A12-E82C-70D1-6D0024E44ED2}"/>
                  </a:ext>
                </a:extLst>
              </p:cNvPr>
              <p:cNvSpPr txBox="1"/>
              <p:nvPr/>
            </p:nvSpPr>
            <p:spPr>
              <a:xfrm>
                <a:off x="8298071" y="3491788"/>
                <a:ext cx="267472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𝐷𝑖𝑝𝑜𝑙𝑒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𝑐h𝑎𝑛𝑔𝑒𝑠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𝑝𝑝𝑚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9C862E7-5A12-E82C-70D1-6D0024E44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8071" y="3491788"/>
                <a:ext cx="2674729" cy="830997"/>
              </a:xfrm>
              <a:prstGeom prst="rect">
                <a:avLst/>
              </a:prstGeom>
              <a:blipFill>
                <a:blip r:embed="rId3"/>
                <a:stretch>
                  <a:fillRect l="-1887" r="-5189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C4E98BA-7809-3DD1-3398-81436AE1B71A}"/>
              </a:ext>
            </a:extLst>
          </p:cNvPr>
          <p:cNvSpPr txBox="1"/>
          <p:nvPr/>
        </p:nvSpPr>
        <p:spPr>
          <a:xfrm>
            <a:off x="8221181" y="4558684"/>
            <a:ext cx="33709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We dynamically adjust the current </a:t>
            </a:r>
          </a:p>
          <a:p>
            <a:r>
              <a:rPr lang="en-US" dirty="0">
                <a:latin typeface="Century Gothic" panose="020B0502020202020204" pitchFamily="34" charset="0"/>
              </a:rPr>
              <a:t>to keep the dipole constant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xmlns="" id="{A541E866-B110-EC5B-B3BA-02F7C4CF3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Hogan Nguyen Rencontres Du Vietnam</a:t>
            </a:r>
          </a:p>
        </p:txBody>
      </p:sp>
    </p:spTree>
    <p:extLst>
      <p:ext uri="{BB962C8B-B14F-4D97-AF65-F5344CB8AC3E}">
        <p14:creationId xmlns:p14="http://schemas.microsoft.com/office/powerpoint/2010/main" val="819160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BD0A55-81A2-794C-BB91-0DA6571450E9}"/>
              </a:ext>
            </a:extLst>
          </p:cNvPr>
          <p:cNvSpPr txBox="1"/>
          <p:nvPr/>
        </p:nvSpPr>
        <p:spPr>
          <a:xfrm>
            <a:off x="370069" y="234885"/>
            <a:ext cx="4877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Magnet Iron </a:t>
            </a:r>
          </a:p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Temperature Control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DDB70DB-98E1-9246-B693-B61EBA8B6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26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8EDE96A-AB1E-954E-938A-366811EAC0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215" y="2813969"/>
            <a:ext cx="4976295" cy="2882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238832-72D3-2E45-AEF6-1B04C70100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088" y="498745"/>
            <a:ext cx="6648965" cy="45630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2096EF-10A2-C142-8872-EE4BE1E8CB9C}"/>
              </a:ext>
            </a:extLst>
          </p:cNvPr>
          <p:cNvSpPr txBox="1"/>
          <p:nvPr/>
        </p:nvSpPr>
        <p:spPr>
          <a:xfrm>
            <a:off x="292715" y="1791871"/>
            <a:ext cx="5032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Stabilizes the magnetic field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657FE54-08E9-0A45-D9B1-187BE3F2878C}"/>
              </a:ext>
            </a:extLst>
          </p:cNvPr>
          <p:cNvSpPr txBox="1"/>
          <p:nvPr/>
        </p:nvSpPr>
        <p:spPr>
          <a:xfrm>
            <a:off x="6207162" y="933517"/>
            <a:ext cx="1877437" cy="830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  <a:latin typeface="+mn-lt"/>
              </a:rPr>
              <a:t>2019 </a:t>
            </a:r>
          </a:p>
          <a:p>
            <a:r>
              <a:rPr lang="en-US" b="1" dirty="0">
                <a:solidFill>
                  <a:schemeClr val="accent3"/>
                </a:solidFill>
                <a:latin typeface="+mn-lt"/>
              </a:rPr>
              <a:t>publication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5FEE48C-B52F-1727-8A0B-BF8A6D073631}"/>
              </a:ext>
            </a:extLst>
          </p:cNvPr>
          <p:cNvSpPr txBox="1"/>
          <p:nvPr/>
        </p:nvSpPr>
        <p:spPr>
          <a:xfrm>
            <a:off x="8342000" y="1180949"/>
            <a:ext cx="3138414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This Result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D8AFA6B-28CA-8B71-3522-6432DE02DDB1}"/>
              </a:ext>
            </a:extLst>
          </p:cNvPr>
          <p:cNvSpPr txBox="1"/>
          <p:nvPr/>
        </p:nvSpPr>
        <p:spPr>
          <a:xfrm>
            <a:off x="8121071" y="5061760"/>
            <a:ext cx="15744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Magnet</a:t>
            </a:r>
          </a:p>
          <a:p>
            <a:r>
              <a:rPr lang="en-US" dirty="0">
                <a:latin typeface="+mj-lt"/>
              </a:rPr>
              <a:t>Insulation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495C685-4783-4AC6-C305-B13D04090B5C}"/>
              </a:ext>
            </a:extLst>
          </p:cNvPr>
          <p:cNvSpPr txBox="1"/>
          <p:nvPr/>
        </p:nvSpPr>
        <p:spPr>
          <a:xfrm>
            <a:off x="9928662" y="5140350"/>
            <a:ext cx="17155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Improved</a:t>
            </a:r>
          </a:p>
          <a:p>
            <a:r>
              <a:rPr lang="en-US" dirty="0">
                <a:solidFill>
                  <a:srgbClr val="FF0000"/>
                </a:solidFill>
                <a:latin typeface="+mj-lt"/>
              </a:rPr>
              <a:t>Hall HVAC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xmlns="" id="{1EDAF3D5-659D-648C-8CB3-E0889DC20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Hogan Nguyen Rencontres Du Vietnam</a:t>
            </a:r>
          </a:p>
        </p:txBody>
      </p:sp>
    </p:spTree>
    <p:extLst>
      <p:ext uri="{BB962C8B-B14F-4D97-AF65-F5344CB8AC3E}">
        <p14:creationId xmlns:p14="http://schemas.microsoft.com/office/powerpoint/2010/main" val="10137262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BD0A55-81A2-794C-BB91-0DA6571450E9}"/>
              </a:ext>
            </a:extLst>
          </p:cNvPr>
          <p:cNvSpPr txBox="1"/>
          <p:nvPr/>
        </p:nvSpPr>
        <p:spPr>
          <a:xfrm>
            <a:off x="2292681" y="467703"/>
            <a:ext cx="7775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B Field and Beam Convolution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DDB70DB-98E1-9246-B693-B61EBA8B6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27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C881F8D-B233-E773-F27C-FA8CE1EB5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46" y="1446014"/>
            <a:ext cx="5359235" cy="4462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64E547B-8BC9-D45C-759D-B70C293F8A5A}"/>
              </a:ext>
            </a:extLst>
          </p:cNvPr>
          <p:cNvSpPr txBox="1"/>
          <p:nvPr/>
        </p:nvSpPr>
        <p:spPr>
          <a:xfrm>
            <a:off x="6657654" y="2013734"/>
            <a:ext cx="461536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Smoother and more constant</a:t>
            </a:r>
          </a:p>
          <a:p>
            <a:r>
              <a:rPr lang="en-US" dirty="0">
                <a:latin typeface="+mn-lt"/>
              </a:rPr>
              <a:t>field due to better</a:t>
            </a:r>
          </a:p>
          <a:p>
            <a:r>
              <a:rPr lang="en-US" dirty="0">
                <a:latin typeface="+mn-lt"/>
              </a:rPr>
              <a:t>Iron Temperature Control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More Centered Beam due to </a:t>
            </a:r>
          </a:p>
          <a:p>
            <a:r>
              <a:rPr lang="en-US" dirty="0">
                <a:latin typeface="+mn-lt"/>
              </a:rPr>
              <a:t>a Stronger Kick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Muons ”see” a better B field 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xmlns="" id="{B30C4EDA-6677-4D5F-31A6-7A238E8F4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Hogan Nguyen Rencontres Du Vietnam</a:t>
            </a:r>
          </a:p>
        </p:txBody>
      </p:sp>
    </p:spTree>
    <p:extLst>
      <p:ext uri="{BB962C8B-B14F-4D97-AF65-F5344CB8AC3E}">
        <p14:creationId xmlns:p14="http://schemas.microsoft.com/office/powerpoint/2010/main" val="3935000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03DF2A3-D69B-4849-8984-5EF6F5D23385}"/>
              </a:ext>
            </a:extLst>
          </p:cNvPr>
          <p:cNvSpPr txBox="1"/>
          <p:nvPr/>
        </p:nvSpPr>
        <p:spPr>
          <a:xfrm>
            <a:off x="3143891" y="211147"/>
            <a:ext cx="6192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Combining Everything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2B27A9F-ED94-8640-BD3C-EAC919F8FBAB}"/>
              </a:ext>
            </a:extLst>
          </p:cNvPr>
          <p:cNvSpPr txBox="1"/>
          <p:nvPr/>
        </p:nvSpPr>
        <p:spPr>
          <a:xfrm>
            <a:off x="8280469" y="4742632"/>
            <a:ext cx="30155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Magnetic Transient</a:t>
            </a:r>
            <a:br>
              <a:rPr lang="en-US" sz="2400" dirty="0">
                <a:latin typeface="Century Gothic" panose="020B0502020202020204" pitchFamily="34" charset="0"/>
              </a:rPr>
            </a:br>
            <a:r>
              <a:rPr lang="en-US" sz="2400" dirty="0">
                <a:latin typeface="Century Gothic" panose="020B0502020202020204" pitchFamily="34" charset="0"/>
              </a:rPr>
              <a:t>Corrections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C10311E-1E40-0A4D-9CD6-F6B430E4D768}"/>
              </a:ext>
            </a:extLst>
          </p:cNvPr>
          <p:cNvSpPr txBox="1"/>
          <p:nvPr/>
        </p:nvSpPr>
        <p:spPr>
          <a:xfrm>
            <a:off x="6020786" y="1626960"/>
            <a:ext cx="4402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Beam Dynamics Corrections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1F38AF0-52BE-4D4C-83E5-107C30F65D11}"/>
              </a:ext>
            </a:extLst>
          </p:cNvPr>
          <p:cNvSpPr txBox="1"/>
          <p:nvPr/>
        </p:nvSpPr>
        <p:spPr>
          <a:xfrm>
            <a:off x="5089903" y="4651376"/>
            <a:ext cx="19992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Spatial </a:t>
            </a:r>
            <a:br>
              <a:rPr lang="en-US" sz="2400" dirty="0">
                <a:latin typeface="Century Gothic" panose="020B0502020202020204" pitchFamily="34" charset="0"/>
              </a:rPr>
            </a:br>
            <a:r>
              <a:rPr lang="en-US" sz="2400" dirty="0">
                <a:latin typeface="Century Gothic" panose="020B0502020202020204" pitchFamily="34" charset="0"/>
              </a:rPr>
              <a:t>Convolution</a:t>
            </a:r>
            <a:br>
              <a:rPr lang="en-US" sz="2400" dirty="0">
                <a:latin typeface="Century Gothic" panose="020B0502020202020204" pitchFamily="34" charset="0"/>
              </a:rPr>
            </a:br>
            <a:r>
              <a:rPr lang="en-US" sz="2400" dirty="0">
                <a:latin typeface="Century Gothic" panose="020B0502020202020204" pitchFamily="34" charset="0"/>
              </a:rPr>
              <a:t>with muon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beam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CA9BD90-A8D5-0149-852E-96B87D658B72}"/>
              </a:ext>
            </a:extLst>
          </p:cNvPr>
          <p:cNvSpPr txBox="1"/>
          <p:nvPr/>
        </p:nvSpPr>
        <p:spPr>
          <a:xfrm>
            <a:off x="2403746" y="4668713"/>
            <a:ext cx="18341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entury Gothic" panose="020B0502020202020204" pitchFamily="34" charset="0"/>
              </a:rPr>
              <a:t>Absolute</a:t>
            </a:r>
            <a:br>
              <a:rPr lang="en-US" sz="2400">
                <a:latin typeface="Century Gothic" panose="020B0502020202020204" pitchFamily="34" charset="0"/>
              </a:rPr>
            </a:br>
            <a:r>
              <a:rPr lang="en-US" sz="2400">
                <a:latin typeface="Century Gothic" panose="020B0502020202020204" pitchFamily="34" charset="0"/>
              </a:rPr>
              <a:t>Field </a:t>
            </a:r>
            <a:br>
              <a:rPr lang="en-US" sz="2400">
                <a:latin typeface="Century Gothic" panose="020B0502020202020204" pitchFamily="34" charset="0"/>
              </a:rPr>
            </a:br>
            <a:r>
              <a:rPr lang="en-US" sz="2400">
                <a:latin typeface="Century Gothic" panose="020B0502020202020204" pitchFamily="34" charset="0"/>
              </a:rPr>
              <a:t>Calibration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4B37F44-F5EA-8943-A97C-4CECBAA50028}"/>
              </a:ext>
            </a:extLst>
          </p:cNvPr>
          <p:cNvSpPr txBox="1"/>
          <p:nvPr/>
        </p:nvSpPr>
        <p:spPr>
          <a:xfrm>
            <a:off x="1725607" y="1302353"/>
            <a:ext cx="2244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Hardware</a:t>
            </a:r>
            <a:br>
              <a:rPr lang="en-US" sz="2400" dirty="0">
                <a:latin typeface="Century Gothic" panose="020B0502020202020204" pitchFamily="34" charset="0"/>
              </a:rPr>
            </a:br>
            <a:r>
              <a:rPr lang="en-US" sz="2400" dirty="0">
                <a:latin typeface="Century Gothic" panose="020B0502020202020204" pitchFamily="34" charset="0"/>
              </a:rPr>
              <a:t>Blinded Clock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xmlns="" id="{FBDC0C24-1296-AA44-9438-9D0B0C32BDAA}"/>
              </a:ext>
            </a:extLst>
          </p:cNvPr>
          <p:cNvSpPr/>
          <p:nvPr/>
        </p:nvSpPr>
        <p:spPr>
          <a:xfrm rot="16200000">
            <a:off x="7756442" y="-205314"/>
            <a:ext cx="488032" cy="5430982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xmlns="" id="{C479E505-156E-FD47-9708-17866E94FDCF}"/>
              </a:ext>
            </a:extLst>
          </p:cNvPr>
          <p:cNvSpPr/>
          <p:nvPr/>
        </p:nvSpPr>
        <p:spPr>
          <a:xfrm rot="5400000">
            <a:off x="8639932" y="3008688"/>
            <a:ext cx="418782" cy="2578814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xmlns="" id="{BBC05E14-B728-C249-8BCF-A692EAB79E65}"/>
              </a:ext>
            </a:extLst>
          </p:cNvPr>
          <p:cNvSpPr/>
          <p:nvPr/>
        </p:nvSpPr>
        <p:spPr>
          <a:xfrm rot="5400000">
            <a:off x="5590369" y="3046879"/>
            <a:ext cx="418783" cy="2578814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xmlns="" id="{202DCB80-D1CC-214F-8F75-49A0A543D8EC}"/>
              </a:ext>
            </a:extLst>
          </p:cNvPr>
          <p:cNvSpPr/>
          <p:nvPr/>
        </p:nvSpPr>
        <p:spPr>
          <a:xfrm rot="5400000">
            <a:off x="3363262" y="3869336"/>
            <a:ext cx="456972" cy="895714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xmlns="" id="{DFFCBDFB-FED6-CF49-BA4B-AD7C60E1868C}"/>
              </a:ext>
            </a:extLst>
          </p:cNvPr>
          <p:cNvSpPr/>
          <p:nvPr/>
        </p:nvSpPr>
        <p:spPr>
          <a:xfrm rot="16200000">
            <a:off x="2568197" y="1860065"/>
            <a:ext cx="345239" cy="1261473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xmlns="" id="{B25E00D7-FFB2-494E-A73F-0AEDC32A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28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437123C-7DD3-EFB7-CF21-A44D3BAC4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538" y="2768048"/>
            <a:ext cx="10313648" cy="1433462"/>
          </a:xfrm>
          <a:prstGeom prst="rect">
            <a:avLst/>
          </a:prstGeom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xmlns="" id="{4C87FE07-2D2B-3CC4-91AA-8A1A9940B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Hogan Nguyen Rencontres Du Vietnam</a:t>
            </a:r>
          </a:p>
        </p:txBody>
      </p:sp>
    </p:spTree>
    <p:extLst>
      <p:ext uri="{BB962C8B-B14F-4D97-AF65-F5344CB8AC3E}">
        <p14:creationId xmlns:p14="http://schemas.microsoft.com/office/powerpoint/2010/main" val="2199612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BD0A55-81A2-794C-BB91-0DA6571450E9}"/>
              </a:ext>
            </a:extLst>
          </p:cNvPr>
          <p:cNvSpPr txBox="1"/>
          <p:nvPr/>
        </p:nvSpPr>
        <p:spPr>
          <a:xfrm>
            <a:off x="6898682" y="728244"/>
            <a:ext cx="4684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Corrections and Error Estimates after</a:t>
            </a:r>
          </a:p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2 years of analysis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DDB70DB-98E1-9246-B693-B61EBA8B6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29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3E8B6226-22B3-139E-289D-A66E271092B6}"/>
                  </a:ext>
                </a:extLst>
              </p:cNvPr>
              <p:cNvSpPr txBox="1"/>
              <p:nvPr/>
            </p:nvSpPr>
            <p:spPr>
              <a:xfrm>
                <a:off x="6773106" y="3073400"/>
                <a:ext cx="4935967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Statistical Uncertainty:   201 ppb</a:t>
                </a:r>
              </a:p>
              <a:p>
                <a:endParaRPr lang="en-US" dirty="0">
                  <a:latin typeface="+mn-lt"/>
                </a:endParaRPr>
              </a:p>
              <a:p>
                <a:r>
                  <a:rPr lang="en-US" dirty="0">
                    <a:latin typeface="+mn-lt"/>
                  </a:rPr>
                  <a:t>Systematic Uncertainty:  </a:t>
                </a:r>
              </a:p>
              <a:p>
                <a:endParaRPr lang="en-US" dirty="0">
                  <a:latin typeface="+mn-lt"/>
                </a:endParaRPr>
              </a:p>
              <a:p>
                <a:r>
                  <a:rPr lang="en-US" dirty="0">
                    <a:latin typeface="+mn-lt"/>
                  </a:rPr>
                  <a:t>68 (internal) </a:t>
                </a:r>
                <a14:m>
                  <m:oMath xmlns:m="http://schemas.openxmlformats.org/officeDocument/2006/math" xmlns="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⨁</m:t>
                    </m:r>
                  </m:oMath>
                </a14:m>
                <a:r>
                  <a:rPr lang="en-US" dirty="0">
                    <a:latin typeface="+mn-lt"/>
                  </a:rPr>
                  <a:t> 25 (external)</a:t>
                </a:r>
              </a:p>
              <a:p>
                <a:r>
                  <a:rPr lang="en-US" dirty="0">
                    <a:latin typeface="+mn-lt"/>
                  </a:rPr>
                  <a:t>ppb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8B6226-22B3-139E-289D-A66E27109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106" y="3073400"/>
                <a:ext cx="4935967" cy="2308324"/>
              </a:xfrm>
              <a:prstGeom prst="rect">
                <a:avLst/>
              </a:prstGeom>
              <a:blipFill>
                <a:blip r:embed="rId3"/>
                <a:stretch>
                  <a:fillRect l="-2051" t="-1639" r="-769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D18CB5-4C31-1981-5932-3ECB58007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Hogan Nguyen Rencontres Du Vietnam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4E69FF5-2D78-AC35-EE96-DC9898128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44" y="0"/>
            <a:ext cx="5270500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03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F80A13B-C310-DD46-889A-4ABAB14D0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AE415C-5E98-7342-AC3E-1157576D9654}"/>
              </a:ext>
            </a:extLst>
          </p:cNvPr>
          <p:cNvSpPr txBox="1"/>
          <p:nvPr/>
        </p:nvSpPr>
        <p:spPr>
          <a:xfrm>
            <a:off x="395238" y="607660"/>
            <a:ext cx="50962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+mj-lt"/>
              </a:rPr>
              <a:t>Window into BSM Physics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908F4538-CDF2-EE45-BC81-99ACCF2C76CF}"/>
                  </a:ext>
                </a:extLst>
              </p:cNvPr>
              <p:cNvSpPr txBox="1"/>
              <p:nvPr/>
            </p:nvSpPr>
            <p:spPr>
              <a:xfrm>
                <a:off x="463950" y="1669092"/>
                <a:ext cx="3970959" cy="35643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  <a:latin typeface="+mn-lt"/>
                  </a:rPr>
                  <a:t>Diagrams contributing to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+mn-lt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+mn-lt"/>
                          </a:rPr>
                          <m:t>𝒂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</a:rPr>
                          <m:t>𝝁</m:t>
                        </m:r>
                      </m:sub>
                    </m:sSub>
                  </m:oMath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latin typeface="+mn-lt"/>
                  </a:rPr>
                  <a:t>are</a:t>
                </a:r>
              </a:p>
              <a:p>
                <a:endParaRPr lang="en-US" sz="2000" dirty="0">
                  <a:latin typeface="+mn-lt"/>
                </a:endParaRPr>
              </a:p>
              <a:p>
                <a:r>
                  <a:rPr lang="en-US" sz="2000" dirty="0">
                    <a:latin typeface="+mn-lt"/>
                  </a:rPr>
                  <a:t>Loop-induced</a:t>
                </a:r>
              </a:p>
              <a:p>
                <a:r>
                  <a:rPr lang="en-US" sz="2000" dirty="0">
                    <a:latin typeface="+mn-lt"/>
                  </a:rPr>
                  <a:t>CP Conserving</a:t>
                </a:r>
              </a:p>
              <a:p>
                <a:r>
                  <a:rPr lang="en-US" sz="2000" dirty="0">
                    <a:latin typeface="+mn-lt"/>
                  </a:rPr>
                  <a:t>Flavor Conserving</a:t>
                </a:r>
              </a:p>
              <a:p>
                <a:r>
                  <a:rPr lang="en-US" sz="2000" dirty="0">
                    <a:latin typeface="+mn-lt"/>
                  </a:rPr>
                  <a:t>Flips Chirality </a:t>
                </a:r>
              </a:p>
              <a:p>
                <a:endParaRPr lang="en-US" sz="2000" dirty="0">
                  <a:latin typeface="+mn-lt"/>
                </a:endParaRPr>
              </a:p>
              <a:p>
                <a:r>
                  <a:rPr lang="en-US" sz="2000" b="1" dirty="0">
                    <a:latin typeface="+mn-lt"/>
                  </a:rPr>
                  <a:t>The Higgs coupling to fermions</a:t>
                </a:r>
              </a:p>
              <a:p>
                <a:r>
                  <a:rPr lang="en-US" sz="2000" b="1" dirty="0">
                    <a:latin typeface="+mn-lt"/>
                  </a:rPr>
                  <a:t>flips chirality !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8F4538-CDF2-EE45-BC81-99ACCF2C7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50" y="1669092"/>
                <a:ext cx="3970959" cy="3564309"/>
              </a:xfrm>
              <a:prstGeom prst="rect">
                <a:avLst/>
              </a:prstGeom>
              <a:blipFill>
                <a:blip r:embed="rId2"/>
                <a:stretch>
                  <a:fillRect l="-1592" t="-1423" r="-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2D5596-3F67-D742-A002-8F5F4DB525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505" y="1729266"/>
            <a:ext cx="5156200" cy="21463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05B3EDA2-9733-2649-A92C-FDDE23B5C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462200">
            <a:off x="8894788" y="1911644"/>
            <a:ext cx="1924050" cy="1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33DAFA20-529B-FB45-A164-F29CDDD9F0B4}"/>
                  </a:ext>
                </a:extLst>
              </p:cNvPr>
              <p:cNvSpPr txBox="1"/>
              <p:nvPr/>
            </p:nvSpPr>
            <p:spPr>
              <a:xfrm>
                <a:off x="10668335" y="1685446"/>
                <a:ext cx="35862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DAFA20-529B-FB45-A164-F29CDDD9F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335" y="1685446"/>
                <a:ext cx="358624" cy="553998"/>
              </a:xfrm>
              <a:prstGeom prst="rect">
                <a:avLst/>
              </a:prstGeom>
              <a:blipFill>
                <a:blip r:embed="rId5"/>
                <a:stretch>
                  <a:fillRect l="-31034" r="-24138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582804-EB2F-D74E-973B-D08318A0F2D3}"/>
              </a:ext>
            </a:extLst>
          </p:cNvPr>
          <p:cNvSpPr txBox="1"/>
          <p:nvPr/>
        </p:nvSpPr>
        <p:spPr>
          <a:xfrm>
            <a:off x="6649183" y="745868"/>
            <a:ext cx="2925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Example: Dark Photon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651BBB0B-D500-9647-894D-890D43334AA0}"/>
                  </a:ext>
                </a:extLst>
              </p:cNvPr>
              <p:cNvSpPr/>
              <p:nvPr/>
            </p:nvSpPr>
            <p:spPr>
              <a:xfrm>
                <a:off x="7119578" y="4089911"/>
                <a:ext cx="1657698" cy="8629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 xmlns="">
                    <m:r>
                      <m:rPr>
                        <m:sty m:val="p"/>
                      </m:rPr>
                      <a:rPr lang="el-GR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2800" dirty="0"/>
                  <a:t>~ </a:t>
                </a:r>
                <a14:m>
                  <m:oMath xmlns:m="http://schemas.openxmlformats.org/officeDocument/2006/math" xmlns="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𝑁𝑃</m:t>
                            </m:r>
                          </m:sub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51BBB0B-D500-9647-894D-890D43334A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9578" y="4089911"/>
                <a:ext cx="1657698" cy="862993"/>
              </a:xfrm>
              <a:prstGeom prst="rect">
                <a:avLst/>
              </a:prstGeom>
              <a:blipFill>
                <a:blip r:embed="rId6"/>
                <a:stretch>
                  <a:fillRect l="-1515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0AC47031-D5C7-8544-AC10-49BBBDDF4D28}"/>
                  </a:ext>
                </a:extLst>
              </p:cNvPr>
              <p:cNvSpPr txBox="1"/>
              <p:nvPr/>
            </p:nvSpPr>
            <p:spPr>
              <a:xfrm>
                <a:off x="4832084" y="5234485"/>
                <a:ext cx="6560001" cy="668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(One power of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for C-flip, another for the loop integral.</a:t>
                </a:r>
              </a:p>
              <a:p>
                <a:r>
                  <a:rPr lang="en-US" dirty="0"/>
                  <a:t>Mass Scale for NP in the denominator)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AC47031-D5C7-8544-AC10-49BBBDDF4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2084" y="5234485"/>
                <a:ext cx="6560001" cy="668645"/>
              </a:xfrm>
              <a:prstGeom prst="rect">
                <a:avLst/>
              </a:prstGeom>
              <a:blipFill>
                <a:blip r:embed="rId7"/>
                <a:stretch>
                  <a:fillRect l="-1544" t="-5660" r="-12934" b="-49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ooter Placeholder 10">
            <a:extLst>
              <a:ext uri="{FF2B5EF4-FFF2-40B4-BE49-F238E27FC236}">
                <a16:creationId xmlns:a16="http://schemas.microsoft.com/office/drawing/2014/main" xmlns="" id="{A0A92617-BD71-3D10-0A2F-A15A775AE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Hogan Nguyen Rencontres Du Vietnam</a:t>
            </a:r>
          </a:p>
        </p:txBody>
      </p:sp>
    </p:spTree>
    <p:extLst>
      <p:ext uri="{BB962C8B-B14F-4D97-AF65-F5344CB8AC3E}">
        <p14:creationId xmlns:p14="http://schemas.microsoft.com/office/powerpoint/2010/main" val="1133837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E322E48-3E2F-C34D-96F4-240877B85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30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3C1030A-7D92-9C40-7EF8-83B9922B6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02" y="5040168"/>
            <a:ext cx="5588000" cy="444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46C5E45-3B0E-370A-8D77-CAC925FE1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65" y="5697697"/>
            <a:ext cx="5270500" cy="368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09BC9BC-DEC0-3439-5EB0-B21CED6C713D}"/>
              </a:ext>
            </a:extLst>
          </p:cNvPr>
          <p:cNvSpPr txBox="1"/>
          <p:nvPr/>
        </p:nvSpPr>
        <p:spPr>
          <a:xfrm>
            <a:off x="4212405" y="308742"/>
            <a:ext cx="3259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+mn-lt"/>
              </a:rPr>
              <a:t>The New Result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389E8AAF-D275-8E0B-9BB4-886B464590D6}"/>
                  </a:ext>
                </a:extLst>
              </p:cNvPr>
              <p:cNvSpPr txBox="1"/>
              <p:nvPr/>
            </p:nvSpPr>
            <p:spPr>
              <a:xfrm>
                <a:off x="576134" y="1819457"/>
                <a:ext cx="3588868" cy="16095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+mn-lt"/>
                  </a:rPr>
                  <a:t>Excellent </a:t>
                </a:r>
              </a:p>
              <a:p>
                <a:r>
                  <a:rPr lang="en-US" sz="3200" b="1" dirty="0">
                    <a:latin typeface="+mn-lt"/>
                  </a:rPr>
                  <a:t>Agreement</a:t>
                </a:r>
              </a:p>
              <a:p>
                <a:r>
                  <a:rPr lang="en-US" sz="3200" b="1" dirty="0">
                    <a:latin typeface="+mn-lt"/>
                  </a:rPr>
                  <a:t>with previous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n-US" sz="3200" b="1" dirty="0">
                    <a:latin typeface="+mn-lt"/>
                  </a:rPr>
                  <a:t> 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89E8AAF-D275-8E0B-9BB4-886B46459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34" y="1819457"/>
                <a:ext cx="3588868" cy="1609543"/>
              </a:xfrm>
              <a:prstGeom prst="rect">
                <a:avLst/>
              </a:prstGeom>
              <a:blipFill>
                <a:blip r:embed="rId5"/>
                <a:stretch>
                  <a:fillRect l="-4240" t="-4688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ooter Placeholder 19">
            <a:extLst>
              <a:ext uri="{FF2B5EF4-FFF2-40B4-BE49-F238E27FC236}">
                <a16:creationId xmlns:a16="http://schemas.microsoft.com/office/drawing/2014/main" xmlns="" id="{ACF3A075-D00F-3E5E-B6F6-A456B559B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Hogan Nguyen Rencontres Du Vietnam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08204-CE49-497E-ECA5-DFFD8A5A2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2405" y="1066071"/>
            <a:ext cx="7566714" cy="405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83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E322E48-3E2F-C34D-96F4-240877B85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BCD0E16-41BD-8690-BD30-BCBE34F01FED}"/>
              </a:ext>
            </a:extLst>
          </p:cNvPr>
          <p:cNvSpPr txBox="1"/>
          <p:nvPr/>
        </p:nvSpPr>
        <p:spPr>
          <a:xfrm>
            <a:off x="1114889" y="167677"/>
            <a:ext cx="10166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The SM Prediction Needs More Time to Clarify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6BAA66EF-4CA3-429D-D59C-998E09A7C575}"/>
                  </a:ext>
                </a:extLst>
              </p:cNvPr>
              <p:cNvSpPr txBox="1"/>
              <p:nvPr/>
            </p:nvSpPr>
            <p:spPr>
              <a:xfrm>
                <a:off x="5217091" y="1218491"/>
                <a:ext cx="5145896" cy="13345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+mn-lt"/>
                  </a:rPr>
                  <a:t>Tension between  </a:t>
                </a:r>
                <a14:m>
                  <m:oMath xmlns:m="http://schemas.openxmlformats.org/officeDocument/2006/math" xmlns=""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𝑯𝑽𝑷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𝑾𝒊𝒏𝒅𝒐𝒘</m:t>
                        </m:r>
                      </m:sup>
                    </m:sSubSup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>
                    <a:latin typeface="+mn-lt"/>
                  </a:rPr>
                  <a:t> </a:t>
                </a:r>
              </a:p>
              <a:p>
                <a:r>
                  <a:rPr lang="en-US" b="1" dirty="0">
                    <a:latin typeface="+mn-lt"/>
                  </a:rPr>
                  <a:t>determination by Lattice QCD </a:t>
                </a:r>
              </a:p>
              <a:p>
                <a:r>
                  <a:rPr lang="en-US" b="1" dirty="0">
                    <a:latin typeface="+mn-lt"/>
                  </a:rPr>
                  <a:t>and R-ratio determination of </a:t>
                </a:r>
                <a14:m>
                  <m:oMath xmlns:m="http://schemas.openxmlformats.org/officeDocument/2006/math" xmlns=""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𝑯𝑽𝑷</m:t>
                        </m:r>
                      </m:sup>
                    </m:sSubSup>
                  </m:oMath>
                </a14:m>
                <a:endParaRPr lang="en-US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BAA66EF-4CA3-429D-D59C-998E09A7C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7091" y="1218491"/>
                <a:ext cx="5145896" cy="1334533"/>
              </a:xfrm>
              <a:prstGeom prst="rect">
                <a:avLst/>
              </a:prstGeom>
              <a:blipFill>
                <a:blip r:embed="rId3"/>
                <a:stretch>
                  <a:fillRect l="-1720" t="-943"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FDAF9707-643D-08E1-7283-9DE4E3991167}"/>
                  </a:ext>
                </a:extLst>
              </p:cNvPr>
              <p:cNvSpPr txBox="1"/>
              <p:nvPr/>
            </p:nvSpPr>
            <p:spPr>
              <a:xfrm>
                <a:off x="5101183" y="2933755"/>
                <a:ext cx="6922088" cy="309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+mn-lt"/>
                  </a:rPr>
                  <a:t>New tension in </a:t>
                </a:r>
                <a14:m>
                  <m:oMath xmlns:m="http://schemas.openxmlformats.org/officeDocument/2006/math" xmlns=""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𝑯𝑽𝑷</m:t>
                        </m:r>
                      </m:sup>
                    </m:sSubSup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>
                    <a:latin typeface="+mn-lt"/>
                  </a:rPr>
                  <a:t>between previous</a:t>
                </a:r>
              </a:p>
              <a:p>
                <a:r>
                  <a:rPr lang="en-US" b="1" dirty="0">
                    <a:latin typeface="+mn-lt"/>
                  </a:rPr>
                  <a:t>R-ratio determination and recent CMD3 result</a:t>
                </a:r>
              </a:p>
              <a:p>
                <a:endParaRPr lang="en-US" b="1" dirty="0">
                  <a:latin typeface="+mn-lt"/>
                </a:endParaRPr>
              </a:p>
              <a:p>
                <a:r>
                  <a:rPr lang="en-US" b="1" dirty="0">
                    <a:latin typeface="+mn-lt"/>
                  </a:rPr>
                  <a:t>Work is underway to analyze new data:</a:t>
                </a:r>
              </a:p>
              <a:p>
                <a:r>
                  <a:rPr lang="en-US" b="1" dirty="0" err="1">
                    <a:latin typeface="+mn-lt"/>
                  </a:rPr>
                  <a:t>BaBar</a:t>
                </a:r>
                <a:r>
                  <a:rPr lang="en-US" b="1" dirty="0">
                    <a:latin typeface="+mn-lt"/>
                  </a:rPr>
                  <a:t>, KLOE, SND, BESIII, Belle-II</a:t>
                </a:r>
              </a:p>
              <a:p>
                <a:endParaRPr lang="en-US" b="1" dirty="0">
                  <a:latin typeface="+mn-lt"/>
                </a:endParaRPr>
              </a:p>
              <a:p>
                <a:r>
                  <a:rPr lang="en-US" b="1" dirty="0">
                    <a:latin typeface="+mn-lt"/>
                  </a:rPr>
                  <a:t>Future facilities and techniques: </a:t>
                </a:r>
              </a:p>
              <a:p>
                <a:r>
                  <a:rPr lang="en-US" b="1" dirty="0">
                    <a:latin typeface="+mn-lt"/>
                  </a:rPr>
                  <a:t>future </a:t>
                </a:r>
                <a14:m>
                  <m:oMath xmlns:m="http://schemas.openxmlformats.org/officeDocument/2006/math" xmlns="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𝝉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𝒄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>
                    <a:latin typeface="+mn-lt"/>
                  </a:rPr>
                  <a:t>factories (STCF), </a:t>
                </a:r>
                <a:r>
                  <a:rPr lang="en-US" b="1" dirty="0" err="1">
                    <a:latin typeface="+mn-lt"/>
                  </a:rPr>
                  <a:t>MuonE</a:t>
                </a:r>
                <a:r>
                  <a:rPr lang="en-US" b="1" dirty="0">
                    <a:latin typeface="+mn-lt"/>
                  </a:rPr>
                  <a:t> (CERN)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DAF9707-643D-08E1-7283-9DE4E3991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183" y="2933755"/>
                <a:ext cx="6922088" cy="3092000"/>
              </a:xfrm>
              <a:prstGeom prst="rect">
                <a:avLst/>
              </a:prstGeom>
              <a:blipFill>
                <a:blip r:embed="rId4"/>
                <a:stretch>
                  <a:fillRect l="-1282" t="-1224" r="-366" b="-3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41946AE-2254-C1DF-5B89-FD675D0EB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360" y="3281574"/>
            <a:ext cx="3587679" cy="27441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694AF3D-1942-92F1-DF1A-29BBB6047A2E}"/>
              </a:ext>
            </a:extLst>
          </p:cNvPr>
          <p:cNvSpPr txBox="1"/>
          <p:nvPr/>
        </p:nvSpPr>
        <p:spPr>
          <a:xfrm>
            <a:off x="963202" y="6061094"/>
            <a:ext cx="48648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+mn-lt"/>
              </a:rPr>
              <a:t>Ignatov et. al. https://</a:t>
            </a:r>
            <a:r>
              <a:rPr lang="en-US" sz="1200" dirty="0" err="1">
                <a:latin typeface="+mn-lt"/>
              </a:rPr>
              <a:t>arxiv.org</a:t>
            </a:r>
            <a:r>
              <a:rPr lang="en-US" sz="1200" dirty="0">
                <a:latin typeface="+mn-lt"/>
              </a:rPr>
              <a:t>/abs/2302.08834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1949970-6D90-C43E-2053-3F3E539E9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7360" y="675820"/>
            <a:ext cx="3587679" cy="2613648"/>
          </a:xfrm>
          <a:prstGeom prst="rect">
            <a:avLst/>
          </a:prstGeom>
        </p:spPr>
      </p:pic>
      <p:sp>
        <p:nvSpPr>
          <p:cNvPr id="25" name="Footer Placeholder 24">
            <a:extLst>
              <a:ext uri="{FF2B5EF4-FFF2-40B4-BE49-F238E27FC236}">
                <a16:creationId xmlns:a16="http://schemas.microsoft.com/office/drawing/2014/main" xmlns="" id="{0B55C45C-648E-E206-6045-2B2F1C6DB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Hogan Nguyen Rencontres Du Vietnam</a:t>
            </a:r>
          </a:p>
        </p:txBody>
      </p:sp>
    </p:spTree>
    <p:extLst>
      <p:ext uri="{BB962C8B-B14F-4D97-AF65-F5344CB8AC3E}">
        <p14:creationId xmlns:p14="http://schemas.microsoft.com/office/powerpoint/2010/main" val="10327206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41BC8C3-9532-2F9C-FB76-318808792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+mn-lt"/>
              </a:rPr>
              <a:t>Theory prediction is less clear, nevertheless for demonstration purposes: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953D26D5-E0D1-07CD-22E5-F0D1111D3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2" y="407904"/>
            <a:ext cx="11582400" cy="427877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Experiment vs Theory Comparison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BC3FB1-78A4-970B-E1C5-0F2E3ADC844B}"/>
              </a:ext>
            </a:extLst>
          </p:cNvPr>
          <p:cNvSpPr/>
          <p:nvPr/>
        </p:nvSpPr>
        <p:spPr>
          <a:xfrm>
            <a:off x="5828087" y="5347811"/>
            <a:ext cx="1097280" cy="2351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B4D68A-FF3A-5E1F-2BD6-CED129A5D7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Hogan Nguyen Rencontres Du Vietnam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474907-BE3F-4B5F-135C-F5D573C375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1EDBE8-2641-471E-017D-CE4855CE98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3848" y="1642058"/>
            <a:ext cx="6124598" cy="4593449"/>
          </a:xfrm>
          <a:prstGeom prst="rect">
            <a:avLst/>
          </a:prstGeom>
        </p:spPr>
      </p:pic>
      <p:pic>
        <p:nvPicPr>
          <p:cNvPr id="9" name="Picture 8" descr="A close-up of a sign&#10;&#10;Description automatically generated">
            <a:extLst>
              <a:ext uri="{FF2B5EF4-FFF2-40B4-BE49-F238E27FC236}">
                <a16:creationId xmlns:a16="http://schemas.microsoft.com/office/drawing/2014/main" xmlns="" id="{92CC0ABD-CC27-9662-F0AB-2D23F549E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492" y="4876543"/>
            <a:ext cx="4293614" cy="636091"/>
          </a:xfrm>
          <a:prstGeom prst="rect">
            <a:avLst/>
          </a:prstGeom>
          <a:ln>
            <a:solidFill>
              <a:srgbClr val="004C97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F62AF56-25AF-135B-B95A-3EEC048AA90B}"/>
              </a:ext>
            </a:extLst>
          </p:cNvPr>
          <p:cNvSpPr txBox="1"/>
          <p:nvPr/>
        </p:nvSpPr>
        <p:spPr>
          <a:xfrm>
            <a:off x="6906776" y="2389571"/>
            <a:ext cx="48391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+mn-lt"/>
              </a:rPr>
              <a:t>Substitute CMD-3 data for HVP below 1 GeV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+mn-lt"/>
              </a:rPr>
              <a:t>SND2k cannot be processed in this way, but would fall closer to WP (2020).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F61E3D5-8A05-5BEE-0142-968DF25F6C70}"/>
              </a:ext>
            </a:extLst>
          </p:cNvPr>
          <p:cNvSpPr txBox="1"/>
          <p:nvPr/>
        </p:nvSpPr>
        <p:spPr>
          <a:xfrm>
            <a:off x="6921095" y="4571880"/>
            <a:ext cx="20730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solidFill>
                  <a:srgbClr val="000000"/>
                </a:solidFill>
                <a:latin typeface="Helvetica" pitchFamily="2" charset="0"/>
              </a:rPr>
              <a:t>Disclaimer from Lattice 2023 talk: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CC6132A-4BA0-D592-260C-94C69E89D31D}"/>
              </a:ext>
            </a:extLst>
          </p:cNvPr>
          <p:cNvSpPr txBox="1"/>
          <p:nvPr/>
        </p:nvSpPr>
        <p:spPr>
          <a:xfrm>
            <a:off x="7011492" y="1944852"/>
            <a:ext cx="31095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  <a:latin typeface="Helvetica" pitchFamily="2" charset="0"/>
              </a:rPr>
              <a:t>Following A. </a:t>
            </a:r>
            <a:r>
              <a:rPr lang="en-US" sz="1200" dirty="0" err="1">
                <a:solidFill>
                  <a:srgbClr val="000000"/>
                </a:solidFill>
                <a:latin typeface="Helvetica" pitchFamily="2" charset="0"/>
              </a:rPr>
              <a:t>Keshavarzi</a:t>
            </a:r>
            <a:r>
              <a:rPr lang="en-US" sz="1200" dirty="0">
                <a:solidFill>
                  <a:srgbClr val="000000"/>
                </a:solidFill>
                <a:latin typeface="Helvetica" pitchFamily="2" charset="0"/>
              </a:rPr>
              <a:t> at Lattice 2023…</a:t>
            </a:r>
          </a:p>
        </p:txBody>
      </p:sp>
    </p:spTree>
    <p:extLst>
      <p:ext uri="{BB962C8B-B14F-4D97-AF65-F5344CB8AC3E}">
        <p14:creationId xmlns:p14="http://schemas.microsoft.com/office/powerpoint/2010/main" val="12934413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E322E48-3E2F-C34D-96F4-240877B85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33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BCD0E16-41BD-8690-BD30-BCBE34F01FED}"/>
              </a:ext>
            </a:extLst>
          </p:cNvPr>
          <p:cNvSpPr txBox="1"/>
          <p:nvPr/>
        </p:nvSpPr>
        <p:spPr>
          <a:xfrm>
            <a:off x="569115" y="248927"/>
            <a:ext cx="2411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+mn-lt"/>
              </a:rPr>
              <a:t>Conclusion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C34B1E4D-AC8C-5CB6-8D18-58715BDBA8C1}"/>
                  </a:ext>
                </a:extLst>
              </p:cNvPr>
              <p:cNvSpPr txBox="1"/>
              <p:nvPr/>
            </p:nvSpPr>
            <p:spPr>
              <a:xfrm>
                <a:off x="641073" y="1038957"/>
                <a:ext cx="3653564" cy="26709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atin typeface="+mj-lt"/>
                  </a:rPr>
                  <a:t>New Result is in</a:t>
                </a:r>
              </a:p>
              <a:p>
                <a:r>
                  <a:rPr lang="en-US" sz="2000" b="1" dirty="0">
                    <a:latin typeface="+mj-lt"/>
                  </a:rPr>
                  <a:t>excellent agreement with</a:t>
                </a:r>
              </a:p>
              <a:p>
                <a:r>
                  <a:rPr lang="en-US" sz="2000" b="1" dirty="0">
                    <a:latin typeface="+mj-lt"/>
                  </a:rPr>
                  <a:t>previous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2000" b="1" i="1" smtClean="0">
                            <a:latin typeface="+mj-lt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n-US" sz="2000" b="1" dirty="0">
                    <a:latin typeface="+mj-lt"/>
                  </a:rPr>
                  <a:t>determinations</a:t>
                </a:r>
              </a:p>
              <a:p>
                <a:r>
                  <a:rPr lang="en-US" sz="2000" b="1" dirty="0">
                    <a:latin typeface="+mj-lt"/>
                  </a:rPr>
                  <a:t>(all using magic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2000" b="1" i="1" smtClean="0">
                            <a:latin typeface="+mj-lt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n-US" sz="2000" b="1" dirty="0">
                    <a:latin typeface="+mj-lt"/>
                  </a:rPr>
                  <a:t>)*    </a:t>
                </a:r>
              </a:p>
              <a:p>
                <a:endParaRPr lang="en-US" sz="2000" b="1" dirty="0">
                  <a:latin typeface="+mj-lt"/>
                </a:endParaRPr>
              </a:p>
              <a:p>
                <a:r>
                  <a:rPr lang="en-US" sz="2000" b="1" dirty="0">
                    <a:latin typeface="+mj-lt"/>
                  </a:rPr>
                  <a:t>We have ~3x more data</a:t>
                </a:r>
                <a:br>
                  <a:rPr lang="en-US" sz="2000" b="1" dirty="0">
                    <a:latin typeface="+mj-lt"/>
                  </a:rPr>
                </a:br>
                <a:r>
                  <a:rPr lang="en-US" sz="2000" b="1" dirty="0">
                    <a:latin typeface="+mj-lt"/>
                  </a:rPr>
                  <a:t>to analyze, with best beam </a:t>
                </a:r>
              </a:p>
              <a:p>
                <a:r>
                  <a:rPr lang="en-US" sz="2000" b="1" dirty="0">
                    <a:latin typeface="+mj-lt"/>
                  </a:rPr>
                  <a:t>systematics ever achieved.</a:t>
                </a:r>
                <a:r>
                  <a:rPr lang="en-US" sz="2000" b="1" dirty="0">
                    <a:latin typeface="+mn-lt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34B1E4D-AC8C-5CB6-8D18-58715BDBA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073" y="1038957"/>
                <a:ext cx="3653564" cy="2670924"/>
              </a:xfrm>
              <a:prstGeom prst="rect">
                <a:avLst/>
              </a:prstGeom>
              <a:blipFill>
                <a:blip r:embed="rId3"/>
                <a:stretch>
                  <a:fillRect l="-1730" t="-943" r="-692" b="-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C93BD7F-6381-9059-5377-73C06C2B012E}"/>
              </a:ext>
            </a:extLst>
          </p:cNvPr>
          <p:cNvSpPr txBox="1"/>
          <p:nvPr/>
        </p:nvSpPr>
        <p:spPr>
          <a:xfrm>
            <a:off x="664718" y="3915136"/>
            <a:ext cx="39773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+mn-lt"/>
              </a:rPr>
              <a:t>Extremely Active </a:t>
            </a:r>
          </a:p>
          <a:p>
            <a:r>
              <a:rPr lang="en-US" sz="2000" b="1" dirty="0">
                <a:latin typeface="+mn-lt"/>
              </a:rPr>
              <a:t>HEP-wide effort to clarify the SM prediction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2B5E4FE-0823-D91D-2B9E-67F5484BA1D5}"/>
              </a:ext>
            </a:extLst>
          </p:cNvPr>
          <p:cNvSpPr txBox="1"/>
          <p:nvPr/>
        </p:nvSpPr>
        <p:spPr>
          <a:xfrm>
            <a:off x="367166" y="5203119"/>
            <a:ext cx="42013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+mn-lt"/>
              </a:rPr>
              <a:t>* Upcoming JPARC g-2 will</a:t>
            </a:r>
          </a:p>
          <a:p>
            <a:r>
              <a:rPr lang="en-US" sz="1800" b="1" dirty="0">
                <a:latin typeface="+mn-lt"/>
              </a:rPr>
              <a:t>not use magic momentum muons</a:t>
            </a:r>
          </a:p>
          <a:p>
            <a:r>
              <a:rPr lang="en-US" sz="1800" b="1" dirty="0">
                <a:latin typeface="+mn-lt"/>
              </a:rPr>
              <a:t>(no E field, no kicker).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xmlns="" id="{7B991439-4DC5-30A2-EF78-64DC477E4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Hogan Nguyen Rencontres Du Vietnam</a:t>
            </a:r>
          </a:p>
        </p:txBody>
      </p:sp>
      <p:pic>
        <p:nvPicPr>
          <p:cNvPr id="8" name="Picture 7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xmlns="" id="{44022E03-B077-1DDB-C42C-3B41D34CE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324" y="1495129"/>
            <a:ext cx="7032557" cy="46883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CAC3858F-6C9A-9EE7-3D5C-1592F89DACF3}"/>
                  </a:ext>
                </a:extLst>
              </p:cNvPr>
              <p:cNvSpPr txBox="1"/>
              <p:nvPr/>
            </p:nvSpPr>
            <p:spPr>
              <a:xfrm>
                <a:off x="5869529" y="726628"/>
                <a:ext cx="5328125" cy="624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 xmlns="">
                    <m:sSub>
                      <m:sSub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sub>
                    </m:sSub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latin typeface="+mn-lt"/>
                  </a:rPr>
                  <a:t> versus Magnetic Fields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AC3858F-6C9A-9EE7-3D5C-1592F89DAC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9529" y="726628"/>
                <a:ext cx="5328125" cy="624658"/>
              </a:xfrm>
              <a:prstGeom prst="rect">
                <a:avLst/>
              </a:prstGeom>
              <a:blipFill>
                <a:blip r:embed="rId5"/>
                <a:stretch>
                  <a:fillRect l="-238" t="-14000" r="-1905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8673914-8A59-A274-3CA8-E12658E1B4D3}"/>
              </a:ext>
            </a:extLst>
          </p:cNvPr>
          <p:cNvSpPr txBox="1"/>
          <p:nvPr/>
        </p:nvSpPr>
        <p:spPr>
          <a:xfrm>
            <a:off x="8384835" y="4561467"/>
            <a:ext cx="1140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Fermilab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(2023)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1E2038-6265-F22B-490C-1C592F553C26}"/>
              </a:ext>
            </a:extLst>
          </p:cNvPr>
          <p:cNvSpPr txBox="1"/>
          <p:nvPr/>
        </p:nvSpPr>
        <p:spPr>
          <a:xfrm>
            <a:off x="10387226" y="3915136"/>
            <a:ext cx="1140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Fermilab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(2021)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5036E4E-0197-21AA-F8B6-F6453B46237F}"/>
              </a:ext>
            </a:extLst>
          </p:cNvPr>
          <p:cNvSpPr txBox="1"/>
          <p:nvPr/>
        </p:nvSpPr>
        <p:spPr>
          <a:xfrm>
            <a:off x="5869529" y="4099801"/>
            <a:ext cx="86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BNL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(2004)</a:t>
            </a:r>
          </a:p>
        </p:txBody>
      </p:sp>
    </p:spTree>
    <p:extLst>
      <p:ext uri="{BB962C8B-B14F-4D97-AF65-F5344CB8AC3E}">
        <p14:creationId xmlns:p14="http://schemas.microsoft.com/office/powerpoint/2010/main" val="18691913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B50FA23-5875-9A4E-79BA-4F3298F63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86" y="205253"/>
            <a:ext cx="10060416" cy="603113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E322E48-3E2F-C34D-96F4-240877B85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BCD0E16-41BD-8690-BD30-BCBE34F01FED}"/>
              </a:ext>
            </a:extLst>
          </p:cNvPr>
          <p:cNvSpPr txBox="1"/>
          <p:nvPr/>
        </p:nvSpPr>
        <p:spPr>
          <a:xfrm>
            <a:off x="1038013" y="242662"/>
            <a:ext cx="2225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+mn-lt"/>
              </a:rPr>
              <a:t>Thank you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6829801-EE8A-F8C1-2D6B-FD9F9E803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Hogan Nguyen Rencontres Du Vietnam</a:t>
            </a:r>
          </a:p>
        </p:txBody>
      </p:sp>
    </p:spTree>
    <p:extLst>
      <p:ext uri="{BB962C8B-B14F-4D97-AF65-F5344CB8AC3E}">
        <p14:creationId xmlns:p14="http://schemas.microsoft.com/office/powerpoint/2010/main" val="1219018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CB02477-B423-ED45-8A14-EB65A03F79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9117" y="1064121"/>
            <a:ext cx="5884683" cy="357953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F80A13B-C310-DD46-889A-4ABAB14D0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05B3EDA2-9733-2649-A92C-FDDE23B5C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462200">
            <a:off x="9075340" y="1880960"/>
            <a:ext cx="1924050" cy="1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33DAFA20-529B-FB45-A164-F29CDDD9F0B4}"/>
                  </a:ext>
                </a:extLst>
              </p:cNvPr>
              <p:cNvSpPr txBox="1"/>
              <p:nvPr/>
            </p:nvSpPr>
            <p:spPr>
              <a:xfrm>
                <a:off x="10668335" y="1685446"/>
                <a:ext cx="35862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DAFA20-529B-FB45-A164-F29CDDD9F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335" y="1685446"/>
                <a:ext cx="358624" cy="553998"/>
              </a:xfrm>
              <a:prstGeom prst="rect">
                <a:avLst/>
              </a:prstGeom>
              <a:blipFill>
                <a:blip r:embed="rId5"/>
                <a:stretch>
                  <a:fillRect l="-31034" r="-24138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582804-EB2F-D74E-973B-D08318A0F2D3}"/>
              </a:ext>
            </a:extLst>
          </p:cNvPr>
          <p:cNvSpPr txBox="1"/>
          <p:nvPr/>
        </p:nvSpPr>
        <p:spPr>
          <a:xfrm>
            <a:off x="7055102" y="564666"/>
            <a:ext cx="3009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Example: </a:t>
            </a:r>
            <a:r>
              <a:rPr lang="en-US" sz="2000" dirty="0" err="1">
                <a:latin typeface="Century Gothic" panose="020B0502020202020204" pitchFamily="34" charset="0"/>
              </a:rPr>
              <a:t>Lepto</a:t>
            </a:r>
            <a:r>
              <a:rPr lang="en-US" sz="2000" dirty="0">
                <a:latin typeface="Century Gothic" panose="020B0502020202020204" pitchFamily="34" charset="0"/>
              </a:rPr>
              <a:t> Quark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0AC47031-D5C7-8544-AC10-49BBBDDF4D28}"/>
                  </a:ext>
                </a:extLst>
              </p:cNvPr>
              <p:cNvSpPr txBox="1"/>
              <p:nvPr/>
            </p:nvSpPr>
            <p:spPr>
              <a:xfrm>
                <a:off x="5069540" y="4877473"/>
                <a:ext cx="6692879" cy="1230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(One power of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for the loop integral. </a:t>
                </a:r>
              </a:p>
              <a:p>
                <a:r>
                  <a:rPr lang="en-US" dirty="0"/>
                  <a:t>One power of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for the C-flip, LQ couplings,</a:t>
                </a:r>
              </a:p>
              <a:p>
                <a:r>
                  <a:rPr lang="en-US" dirty="0"/>
                  <a:t>Mass Scale for LQ in the denominator)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AC47031-D5C7-8544-AC10-49BBBDDF4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9540" y="4877473"/>
                <a:ext cx="6692879" cy="1230080"/>
              </a:xfrm>
              <a:prstGeom prst="rect">
                <a:avLst/>
              </a:prstGeom>
              <a:blipFill>
                <a:blip r:embed="rId6"/>
                <a:stretch>
                  <a:fillRect l="-1515" t="-3093" b="-10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24F10641-F284-E943-8489-3642B51131D9}"/>
                  </a:ext>
                </a:extLst>
              </p:cNvPr>
              <p:cNvSpPr/>
              <p:nvPr/>
            </p:nvSpPr>
            <p:spPr>
              <a:xfrm>
                <a:off x="6130790" y="4237527"/>
                <a:ext cx="3978653" cy="7071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 xmlns="">
                    <m:r>
                      <m:rPr>
                        <m:sty m:val="p"/>
                      </m:rPr>
                      <a:rPr lang="el-G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𝐿𝑄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(</m:t>
                    </m:r>
                  </m:oMath>
                </a14:m>
                <a:r>
                  <a:rPr lang="en-US" sz="2400" dirty="0"/>
                  <a:t>LQ couplings)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4F10641-F284-E943-8489-3642B51131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790" y="4237527"/>
                <a:ext cx="3978653" cy="707181"/>
              </a:xfrm>
              <a:prstGeom prst="rect">
                <a:avLst/>
              </a:prstGeom>
              <a:blipFill>
                <a:blip r:embed="rId7"/>
                <a:stretch>
                  <a:fillRect l="-318"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45B6921-38BE-6441-3933-9D1484998099}"/>
              </a:ext>
            </a:extLst>
          </p:cNvPr>
          <p:cNvSpPr txBox="1"/>
          <p:nvPr/>
        </p:nvSpPr>
        <p:spPr>
          <a:xfrm>
            <a:off x="395238" y="607660"/>
            <a:ext cx="50962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+mj-lt"/>
              </a:rPr>
              <a:t>Window into BSM Physics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EB61225D-2C85-0103-0534-8C7A0D582109}"/>
                  </a:ext>
                </a:extLst>
              </p:cNvPr>
              <p:cNvSpPr txBox="1"/>
              <p:nvPr/>
            </p:nvSpPr>
            <p:spPr>
              <a:xfrm>
                <a:off x="429581" y="1928204"/>
                <a:ext cx="3970959" cy="35643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  <a:latin typeface="+mn-lt"/>
                  </a:rPr>
                  <a:t>Diagrams contributing to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+mn-lt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+mn-lt"/>
                          </a:rPr>
                          <m:t>𝒂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</a:rPr>
                          <m:t>𝝁</m:t>
                        </m:r>
                      </m:sub>
                    </m:sSub>
                  </m:oMath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latin typeface="+mn-lt"/>
                  </a:rPr>
                  <a:t>are</a:t>
                </a:r>
              </a:p>
              <a:p>
                <a:endParaRPr lang="en-US" sz="2000" dirty="0">
                  <a:latin typeface="+mn-lt"/>
                </a:endParaRPr>
              </a:p>
              <a:p>
                <a:r>
                  <a:rPr lang="en-US" sz="2000" dirty="0">
                    <a:latin typeface="+mn-lt"/>
                  </a:rPr>
                  <a:t>Loop-induced</a:t>
                </a:r>
              </a:p>
              <a:p>
                <a:r>
                  <a:rPr lang="en-US" sz="2000" dirty="0">
                    <a:latin typeface="+mn-lt"/>
                  </a:rPr>
                  <a:t>CP Conserving</a:t>
                </a:r>
              </a:p>
              <a:p>
                <a:r>
                  <a:rPr lang="en-US" sz="2000" dirty="0">
                    <a:latin typeface="+mn-lt"/>
                  </a:rPr>
                  <a:t>Flavor Conserving</a:t>
                </a:r>
              </a:p>
              <a:p>
                <a:r>
                  <a:rPr lang="en-US" sz="2000" dirty="0">
                    <a:latin typeface="+mn-lt"/>
                  </a:rPr>
                  <a:t>Flips Chirality </a:t>
                </a:r>
              </a:p>
              <a:p>
                <a:endParaRPr lang="en-US" sz="2000" dirty="0">
                  <a:latin typeface="+mn-lt"/>
                </a:endParaRPr>
              </a:p>
              <a:p>
                <a:r>
                  <a:rPr lang="en-US" sz="2000" b="1" dirty="0">
                    <a:latin typeface="+mn-lt"/>
                  </a:rPr>
                  <a:t>The Higgs coupling to fermions</a:t>
                </a:r>
              </a:p>
              <a:p>
                <a:r>
                  <a:rPr lang="en-US" sz="2000" b="1" dirty="0">
                    <a:latin typeface="+mn-lt"/>
                  </a:rPr>
                  <a:t>flips chirality !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B61225D-2C85-0103-0534-8C7A0D582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81" y="1928204"/>
                <a:ext cx="3970959" cy="3564309"/>
              </a:xfrm>
              <a:prstGeom prst="rect">
                <a:avLst/>
              </a:prstGeom>
              <a:blipFill>
                <a:blip r:embed="rId8"/>
                <a:stretch>
                  <a:fillRect l="-1592" t="-1064" r="-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ooter Placeholder 13">
            <a:extLst>
              <a:ext uri="{FF2B5EF4-FFF2-40B4-BE49-F238E27FC236}">
                <a16:creationId xmlns:a16="http://schemas.microsoft.com/office/drawing/2014/main" xmlns="" id="{7DC12BC9-8757-2CDB-20DC-31F41F149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Hogan Nguyen Rencontres Du Vietnam</a:t>
            </a:r>
          </a:p>
        </p:txBody>
      </p:sp>
    </p:spTree>
    <p:extLst>
      <p:ext uri="{BB962C8B-B14F-4D97-AF65-F5344CB8AC3E}">
        <p14:creationId xmlns:p14="http://schemas.microsoft.com/office/powerpoint/2010/main" val="115522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BD0A55-81A2-794C-BB91-0DA6571450E9}"/>
              </a:ext>
            </a:extLst>
          </p:cNvPr>
          <p:cNvSpPr txBox="1"/>
          <p:nvPr/>
        </p:nvSpPr>
        <p:spPr>
          <a:xfrm>
            <a:off x="7023596" y="576617"/>
            <a:ext cx="40286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Ring Anatomy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E00F50-E1C7-D145-BED4-863DA8A1AE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573" y="272056"/>
            <a:ext cx="9735107" cy="60093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9C2B1A3-CD6F-184E-A27F-9A23336F3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4FB6C5A-3CA8-354C-956D-1444D587E6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099" y="576617"/>
            <a:ext cx="5846718" cy="5704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01C2044-4662-7B44-ACD8-FB8BC2D9E12B}"/>
              </a:ext>
            </a:extLst>
          </p:cNvPr>
          <p:cNvSpPr txBox="1"/>
          <p:nvPr/>
        </p:nvSpPr>
        <p:spPr>
          <a:xfrm>
            <a:off x="7125976" y="2320548"/>
            <a:ext cx="39501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1.45 Tesla Magnet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14.2 meter Diameter Ring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~5 cm diameter beam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in an evacuated volume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7988F93-10ED-69CA-7564-8238454F4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Hogan Nguyen Rencontres Du Vietnam</a:t>
            </a:r>
          </a:p>
        </p:txBody>
      </p:sp>
    </p:spTree>
    <p:extLst>
      <p:ext uri="{BB962C8B-B14F-4D97-AF65-F5344CB8AC3E}">
        <p14:creationId xmlns:p14="http://schemas.microsoft.com/office/powerpoint/2010/main" val="590480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E00F50-E1C7-D145-BED4-863DA8A1AE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34" y="257694"/>
            <a:ext cx="9688615" cy="598062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9C2B1A3-CD6F-184E-A27F-9A23336F3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6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644F672-7BF7-66C7-5208-C8D84E19EE2A}"/>
              </a:ext>
            </a:extLst>
          </p:cNvPr>
          <p:cNvSpPr/>
          <p:nvPr/>
        </p:nvSpPr>
        <p:spPr>
          <a:xfrm>
            <a:off x="2060916" y="1073142"/>
            <a:ext cx="4603517" cy="3095809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83402A91-EB34-A8FA-B4D5-C6E1050ADE64}"/>
              </a:ext>
            </a:extLst>
          </p:cNvPr>
          <p:cNvSpPr/>
          <p:nvPr/>
        </p:nvSpPr>
        <p:spPr>
          <a:xfrm>
            <a:off x="5186737" y="696931"/>
            <a:ext cx="5457290" cy="3474377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F225CA2-E97F-C9B8-B9EE-C9E6FD4B53D1}"/>
              </a:ext>
            </a:extLst>
          </p:cNvPr>
          <p:cNvSpPr/>
          <p:nvPr/>
        </p:nvSpPr>
        <p:spPr>
          <a:xfrm>
            <a:off x="3871645" y="2296275"/>
            <a:ext cx="4111375" cy="3864795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A4B82691-F7B2-765D-5ACA-1DEA1C881E99}"/>
                  </a:ext>
                </a:extLst>
              </p:cNvPr>
              <p:cNvSpPr txBox="1"/>
              <p:nvPr/>
            </p:nvSpPr>
            <p:spPr>
              <a:xfrm>
                <a:off x="5730804" y="2768885"/>
                <a:ext cx="393056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4B82691-F7B2-765D-5ACA-1DEA1C881E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0804" y="2768885"/>
                <a:ext cx="393056" cy="399084"/>
              </a:xfrm>
              <a:prstGeom prst="rect">
                <a:avLst/>
              </a:prstGeom>
              <a:blipFill>
                <a:blip r:embed="rId3"/>
                <a:stretch>
                  <a:fillRect l="-9375" r="-6250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57AE443-1215-B843-CA4D-08DDD8CED57A}"/>
              </a:ext>
            </a:extLst>
          </p:cNvPr>
          <p:cNvSpPr txBox="1"/>
          <p:nvPr/>
        </p:nvSpPr>
        <p:spPr>
          <a:xfrm>
            <a:off x="2358680" y="1744375"/>
            <a:ext cx="23134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Determination</a:t>
            </a:r>
          </a:p>
          <a:p>
            <a:r>
              <a:rPr lang="en-US" dirty="0">
                <a:latin typeface="+mn-lt"/>
              </a:rPr>
              <a:t>of the B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722E9037-6D8F-5732-C8BE-5FBC9D4F9428}"/>
                  </a:ext>
                </a:extLst>
              </p:cNvPr>
              <p:cNvSpPr txBox="1"/>
              <p:nvPr/>
            </p:nvSpPr>
            <p:spPr>
              <a:xfrm>
                <a:off x="7641153" y="1373630"/>
                <a:ext cx="194040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Detecting  </a:t>
                </a:r>
              </a:p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</m:e>
                        <m:sup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𝝊</m:t>
                      </m:r>
                      <m:acc>
                        <m:accPr>
                          <m:chr m:val="̅"/>
                          <m:ctrlP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𝝊</m:t>
                          </m:r>
                        </m:e>
                      </m:acc>
                    </m:oMath>
                  </m:oMathPara>
                </a14:m>
                <a:endParaRPr lang="en-US" dirty="0">
                  <a:latin typeface="+mn-lt"/>
                </a:endParaRPr>
              </a:p>
              <a:p>
                <a:r>
                  <a:rPr lang="en-US" dirty="0">
                    <a:latin typeface="+mn-lt"/>
                  </a:rPr>
                  <a:t>decays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22E9037-6D8F-5732-C8BE-5FBC9D4F94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153" y="1373630"/>
                <a:ext cx="1940403" cy="1200329"/>
              </a:xfrm>
              <a:prstGeom prst="rect">
                <a:avLst/>
              </a:prstGeom>
              <a:blipFill>
                <a:blip r:embed="rId4"/>
                <a:stretch>
                  <a:fillRect l="-4545" t="-4211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9DD334A-AFE8-790E-531D-79E3369815DD}"/>
              </a:ext>
            </a:extLst>
          </p:cNvPr>
          <p:cNvSpPr txBox="1"/>
          <p:nvPr/>
        </p:nvSpPr>
        <p:spPr>
          <a:xfrm>
            <a:off x="4746825" y="4538637"/>
            <a:ext cx="26869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Understanding </a:t>
            </a:r>
          </a:p>
          <a:p>
            <a:r>
              <a:rPr lang="en-US" dirty="0">
                <a:latin typeface="+mn-lt"/>
              </a:rPr>
              <a:t>the Stored Beam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7781A1C-5490-39F7-BA52-8BA1235A42E2}"/>
              </a:ext>
            </a:extLst>
          </p:cNvPr>
          <p:cNvSpPr txBox="1"/>
          <p:nvPr/>
        </p:nvSpPr>
        <p:spPr>
          <a:xfrm>
            <a:off x="260116" y="4228672"/>
            <a:ext cx="33842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Collaboration wide</a:t>
            </a:r>
          </a:p>
          <a:p>
            <a:r>
              <a:rPr lang="en-US" dirty="0">
                <a:latin typeface="+mn-lt"/>
              </a:rPr>
              <a:t>effort taking ~ 2 years</a:t>
            </a:r>
          </a:p>
          <a:p>
            <a:r>
              <a:rPr lang="en-US" dirty="0">
                <a:latin typeface="+mn-lt"/>
              </a:rPr>
              <a:t>of Analysis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95477E1-6F6B-810D-2256-69C787DF7DB6}"/>
              </a:ext>
            </a:extLst>
          </p:cNvPr>
          <p:cNvSpPr txBox="1"/>
          <p:nvPr/>
        </p:nvSpPr>
        <p:spPr>
          <a:xfrm rot="20994011">
            <a:off x="1819688" y="528144"/>
            <a:ext cx="22491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NMR Metrology </a:t>
            </a:r>
          </a:p>
          <a:p>
            <a:r>
              <a:rPr lang="en-US" dirty="0">
                <a:solidFill>
                  <a:srgbClr val="FF0000"/>
                </a:solidFill>
              </a:rPr>
              <a:t>Experts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23EEEA1-D9B7-2B3E-BB88-2CDD4B49953E}"/>
              </a:ext>
            </a:extLst>
          </p:cNvPr>
          <p:cNvSpPr txBox="1"/>
          <p:nvPr/>
        </p:nvSpPr>
        <p:spPr>
          <a:xfrm rot="20698237">
            <a:off x="8785154" y="4057788"/>
            <a:ext cx="22472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Tradition HEP</a:t>
            </a:r>
          </a:p>
          <a:p>
            <a:r>
              <a:rPr lang="en-US" dirty="0">
                <a:solidFill>
                  <a:srgbClr val="FF0000"/>
                </a:solidFill>
              </a:rPr>
              <a:t>Experimentalists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47A2AC3-E322-14B9-2A58-FCFA979ED4A4}"/>
              </a:ext>
            </a:extLst>
          </p:cNvPr>
          <p:cNvSpPr txBox="1"/>
          <p:nvPr/>
        </p:nvSpPr>
        <p:spPr>
          <a:xfrm>
            <a:off x="2046992" y="5755831"/>
            <a:ext cx="293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Accelerator Physicists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xmlns="" id="{1BFB652E-03C4-2ABC-00FD-CC7BD8F5A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Hogan Nguyen Rencontres Du Vietnam</a:t>
            </a:r>
          </a:p>
        </p:txBody>
      </p:sp>
    </p:spTree>
    <p:extLst>
      <p:ext uri="{BB962C8B-B14F-4D97-AF65-F5344CB8AC3E}">
        <p14:creationId xmlns:p14="http://schemas.microsoft.com/office/powerpoint/2010/main" val="3000844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8EAE7E4-5174-1C4F-BC56-3F5444B6D4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476" y="223739"/>
            <a:ext cx="9653688" cy="5959066"/>
          </a:xfrm>
          <a:prstGeom prst="rect">
            <a:avLst/>
          </a:prstGeom>
        </p:spPr>
      </p:pic>
      <p:pic>
        <p:nvPicPr>
          <p:cNvPr id="3" name="Picture 4" descr="inf_closed">
            <a:extLst>
              <a:ext uri="{FF2B5EF4-FFF2-40B4-BE49-F238E27FC236}">
                <a16:creationId xmlns:a16="http://schemas.microsoft.com/office/drawing/2014/main" xmlns="" id="{816E09FB-A136-074B-ACE7-57F23FC2C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6200" y="774524"/>
            <a:ext cx="2980813" cy="231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3B656C-7DCC-A34F-9FE8-19AC1F376435}"/>
              </a:ext>
            </a:extLst>
          </p:cNvPr>
          <p:cNvSpPr txBox="1"/>
          <p:nvPr/>
        </p:nvSpPr>
        <p:spPr>
          <a:xfrm>
            <a:off x="5869406" y="3134897"/>
            <a:ext cx="5578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Magnetic Kicker (10 mrad kick)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F9DCE1D-0C75-4849-85E4-F69003E6C7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35" y="2960117"/>
            <a:ext cx="4157757" cy="31691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14E30D8-98BD-394D-B019-B43A43DECD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407" y="3723103"/>
            <a:ext cx="4282512" cy="24061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BB612DC-BF97-E246-BCAC-2F6D364A1C21}"/>
              </a:ext>
            </a:extLst>
          </p:cNvPr>
          <p:cNvSpPr txBox="1"/>
          <p:nvPr/>
        </p:nvSpPr>
        <p:spPr>
          <a:xfrm>
            <a:off x="1051135" y="1533543"/>
            <a:ext cx="6160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Quadrupole Electric Field for </a:t>
            </a:r>
          </a:p>
          <a:p>
            <a:r>
              <a:rPr lang="en-US" dirty="0">
                <a:latin typeface="Century Gothic" panose="020B0502020202020204" pitchFamily="34" charset="0"/>
              </a:rPr>
              <a:t>vertical focusing (43% Azimuthal Coverage)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B67B8A-082A-3B4E-BD7D-ABB853C0ED8B}"/>
              </a:ext>
            </a:extLst>
          </p:cNvPr>
          <p:cNvSpPr txBox="1"/>
          <p:nvPr/>
        </p:nvSpPr>
        <p:spPr>
          <a:xfrm>
            <a:off x="6220631" y="204668"/>
            <a:ext cx="4724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Superconducting Inflector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3E293CB-EF40-4A41-8A34-D700480B65DE}"/>
              </a:ext>
            </a:extLst>
          </p:cNvPr>
          <p:cNvSpPr txBox="1"/>
          <p:nvPr/>
        </p:nvSpPr>
        <p:spPr>
          <a:xfrm>
            <a:off x="1051135" y="609299"/>
            <a:ext cx="5044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Beam Storage Components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xmlns="" id="{2FFACA95-1C06-0247-AE45-3D266FA87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DB569B-83A1-CD04-1152-10B7420FB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Hogan Nguyen Rencontres Du Vietnam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D040401-78DC-9E5B-7DEA-3BA71B02AA7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622" y="3697752"/>
            <a:ext cx="1206100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76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BD0A55-81A2-794C-BB91-0DA6571450E9}"/>
              </a:ext>
            </a:extLst>
          </p:cNvPr>
          <p:cNvSpPr txBox="1"/>
          <p:nvPr/>
        </p:nvSpPr>
        <p:spPr>
          <a:xfrm>
            <a:off x="608490" y="293260"/>
            <a:ext cx="4369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The Stored Beam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FA78F9AE-96E9-A949-BDCF-54241BE08C2E}"/>
              </a:ext>
            </a:extLst>
          </p:cNvPr>
          <p:cNvSpPr/>
          <p:nvPr/>
        </p:nvSpPr>
        <p:spPr>
          <a:xfrm>
            <a:off x="1505242" y="1575582"/>
            <a:ext cx="4572000" cy="45720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D2275D6B-6723-A040-9067-EE612C09F910}"/>
              </a:ext>
            </a:extLst>
          </p:cNvPr>
          <p:cNvCxnSpPr>
            <a:cxnSpLocks/>
          </p:cNvCxnSpPr>
          <p:nvPr/>
        </p:nvCxnSpPr>
        <p:spPr>
          <a:xfrm>
            <a:off x="734378" y="1303703"/>
            <a:ext cx="291201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3C9E3BB-8C97-2149-9860-E1E12EA4B591}"/>
              </a:ext>
            </a:extLst>
          </p:cNvPr>
          <p:cNvSpPr txBox="1"/>
          <p:nvPr/>
        </p:nvSpPr>
        <p:spPr>
          <a:xfrm>
            <a:off x="458455" y="4559373"/>
            <a:ext cx="9076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Ideal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Stored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Orbit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4AFEFA3-0AD4-3246-A16D-FF59D115C51B}"/>
              </a:ext>
            </a:extLst>
          </p:cNvPr>
          <p:cNvSpPr txBox="1"/>
          <p:nvPr/>
        </p:nvSpPr>
        <p:spPr>
          <a:xfrm>
            <a:off x="257968" y="1374425"/>
            <a:ext cx="1914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Muon Injection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41B8FAB7-D277-E244-8ADF-E7C05237DDA2}"/>
              </a:ext>
            </a:extLst>
          </p:cNvPr>
          <p:cNvSpPr/>
          <p:nvPr/>
        </p:nvSpPr>
        <p:spPr>
          <a:xfrm>
            <a:off x="1512103" y="1575582"/>
            <a:ext cx="4572000" cy="4572000"/>
          </a:xfrm>
          <a:prstGeom prst="ellipse">
            <a:avLst/>
          </a:prstGeom>
          <a:noFill/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35630D3-825C-AA46-8695-3E37AF8B4F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384" y="2100690"/>
            <a:ext cx="4728254" cy="26566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FB1D517-C0C2-F542-AC50-16834AE04137}"/>
              </a:ext>
            </a:extLst>
          </p:cNvPr>
          <p:cNvSpPr txBox="1"/>
          <p:nvPr/>
        </p:nvSpPr>
        <p:spPr>
          <a:xfrm>
            <a:off x="7246094" y="4990024"/>
            <a:ext cx="43620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~200 Gauss Kick (~ 10 mrad)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~ 5000 Amps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~ 200 nsec pulse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xmlns="" id="{7C53BC53-892B-BD40-B2DC-36D1B9AADB02}"/>
              </a:ext>
            </a:extLst>
          </p:cNvPr>
          <p:cNvSpPr/>
          <p:nvPr/>
        </p:nvSpPr>
        <p:spPr>
          <a:xfrm>
            <a:off x="1498381" y="1303703"/>
            <a:ext cx="4572000" cy="4572000"/>
          </a:xfrm>
          <a:prstGeom prst="arc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xmlns="" id="{30769903-0CE4-A54D-BF21-2C1910ECD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D2DB35C-4709-5FEB-787F-0FB4CFB89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Hogan Nguyen Rencontres Du Vietnam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364253-9630-91C1-4B5D-74B77DF7E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290" y="424037"/>
            <a:ext cx="6648142" cy="149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58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BD0A55-81A2-794C-BB91-0DA6571450E9}"/>
              </a:ext>
            </a:extLst>
          </p:cNvPr>
          <p:cNvSpPr txBox="1"/>
          <p:nvPr/>
        </p:nvSpPr>
        <p:spPr>
          <a:xfrm>
            <a:off x="6802684" y="630496"/>
            <a:ext cx="49199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The Stored Beam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FA78F9AE-96E9-A949-BDCF-54241BE08C2E}"/>
              </a:ext>
            </a:extLst>
          </p:cNvPr>
          <p:cNvSpPr/>
          <p:nvPr/>
        </p:nvSpPr>
        <p:spPr>
          <a:xfrm>
            <a:off x="1505242" y="1575582"/>
            <a:ext cx="4572000" cy="45720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3C9E3BB-8C97-2149-9860-E1E12EA4B591}"/>
              </a:ext>
            </a:extLst>
          </p:cNvPr>
          <p:cNvSpPr txBox="1"/>
          <p:nvPr/>
        </p:nvSpPr>
        <p:spPr>
          <a:xfrm>
            <a:off x="465240" y="4746339"/>
            <a:ext cx="9076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Ideal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Stored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Orbit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F6A369C-3A82-5B4D-868E-C198E89D450B}"/>
              </a:ext>
            </a:extLst>
          </p:cNvPr>
          <p:cNvSpPr txBox="1"/>
          <p:nvPr/>
        </p:nvSpPr>
        <p:spPr>
          <a:xfrm>
            <a:off x="638673" y="1820554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entury Gothic" panose="020B0502020202020204" pitchFamily="34" charset="0"/>
              </a:rPr>
              <a:t>Actual</a:t>
            </a:r>
            <a:br>
              <a:rPr lang="en-US">
                <a:latin typeface="Century Gothic" panose="020B0502020202020204" pitchFamily="34" charset="0"/>
              </a:rPr>
            </a:br>
            <a:r>
              <a:rPr lang="en-US">
                <a:latin typeface="Century Gothic" panose="020B0502020202020204" pitchFamily="34" charset="0"/>
              </a:rPr>
              <a:t>Orbit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41B8FAB7-D277-E244-8ADF-E7C05237DDA2}"/>
              </a:ext>
            </a:extLst>
          </p:cNvPr>
          <p:cNvSpPr/>
          <p:nvPr/>
        </p:nvSpPr>
        <p:spPr>
          <a:xfrm>
            <a:off x="1502899" y="1320016"/>
            <a:ext cx="4572000" cy="4572000"/>
          </a:xfrm>
          <a:prstGeom prst="ellipse">
            <a:avLst/>
          </a:prstGeom>
          <a:noFill/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35630D3-825C-AA46-8695-3E37AF8B4F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526" y="2364419"/>
            <a:ext cx="4728254" cy="26566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FB1D517-C0C2-F542-AC50-16834AE04137}"/>
              </a:ext>
            </a:extLst>
          </p:cNvPr>
          <p:cNvSpPr txBox="1"/>
          <p:nvPr/>
        </p:nvSpPr>
        <p:spPr>
          <a:xfrm>
            <a:off x="8268441" y="5208004"/>
            <a:ext cx="3329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In Run 1, the kick was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not strong enough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3D64FBAB-804F-6B46-BE35-85E0BFDAA2D1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3788899" y="710418"/>
            <a:ext cx="0" cy="609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3992F8B5-934B-2B4F-A89C-F5064F431873}"/>
              </a:ext>
            </a:extLst>
          </p:cNvPr>
          <p:cNvCxnSpPr>
            <a:cxnSpLocks/>
          </p:cNvCxnSpPr>
          <p:nvPr/>
        </p:nvCxnSpPr>
        <p:spPr>
          <a:xfrm flipV="1">
            <a:off x="3788899" y="1562981"/>
            <a:ext cx="0" cy="5251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8256BF0-D979-4949-BD36-3448F7CD2F3E}"/>
              </a:ext>
            </a:extLst>
          </p:cNvPr>
          <p:cNvSpPr txBox="1"/>
          <p:nvPr/>
        </p:nvSpPr>
        <p:spPr>
          <a:xfrm>
            <a:off x="3983504" y="2088177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entury Gothic" panose="020B0502020202020204" pitchFamily="34" charset="0"/>
              </a:rPr>
              <a:t>~ 4 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278E7E5-F62F-F347-B9AA-5FCE7AE9A0DE}"/>
              </a:ext>
            </a:extLst>
          </p:cNvPr>
          <p:cNvSpPr txBox="1"/>
          <p:nvPr/>
        </p:nvSpPr>
        <p:spPr>
          <a:xfrm>
            <a:off x="597876" y="576509"/>
            <a:ext cx="2736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Century Gothic" panose="020B0502020202020204" pitchFamily="34" charset="0"/>
              </a:rPr>
              <a:t>“Horizontal </a:t>
            </a:r>
            <a:r>
              <a:rPr lang="en-US" sz="2000" b="1" err="1">
                <a:latin typeface="Century Gothic" panose="020B0502020202020204" pitchFamily="34" charset="0"/>
              </a:rPr>
              <a:t>Betatron</a:t>
            </a:r>
            <a:r>
              <a:rPr lang="en-US" sz="2000" b="1">
                <a:latin typeface="Century Gothic" panose="020B0502020202020204" pitchFamily="34" charset="0"/>
              </a:rPr>
              <a:t> </a:t>
            </a:r>
          </a:p>
          <a:p>
            <a:r>
              <a:rPr lang="en-US" sz="2000" b="1">
                <a:latin typeface="Century Gothic" panose="020B0502020202020204" pitchFamily="34" charset="0"/>
              </a:rPr>
              <a:t>Oscillation”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xmlns="" id="{3BDD473E-F29F-E442-B135-5FCB33443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172E-18D0-A54E-A0D1-7B203E71057F}" type="slidenum">
              <a:rPr lang="en-US" smtClean="0"/>
              <a:t>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9317A0F-52A3-5810-5293-2F1D02DD3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Hogan Nguyen Rencontres Du Vietnam</a:t>
            </a:r>
          </a:p>
        </p:txBody>
      </p:sp>
    </p:spTree>
    <p:extLst>
      <p:ext uri="{BB962C8B-B14F-4D97-AF65-F5344CB8AC3E}">
        <p14:creationId xmlns:p14="http://schemas.microsoft.com/office/powerpoint/2010/main" val="2042517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9" grpId="0"/>
      <p:bldP spid="20" grpId="0"/>
    </p:bldLst>
  </p:timing>
</p:sld>
</file>

<file path=ppt/theme/theme1.xml><?xml version="1.0" encoding="utf-8"?>
<a:theme xmlns:a="http://schemas.openxmlformats.org/drawingml/2006/main" name="SBN_PPT_1130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SBN_PPT_113015.potx</Template>
  <TotalTime>51193</TotalTime>
  <Words>1879</Words>
  <Application>Microsoft Macintosh PowerPoint</Application>
  <PresentationFormat>Personnalisé</PresentationFormat>
  <Paragraphs>366</Paragraphs>
  <Slides>34</Slides>
  <Notes>10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5" baseType="lpstr">
      <vt:lpstr>SBN_PPT_113015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Experiment vs Theory Comparison</vt:lpstr>
      <vt:lpstr>Présentation PowerPoint</vt:lpstr>
      <vt:lpstr>Présentation PowerPoint</vt:lpstr>
    </vt:vector>
  </TitlesOfParts>
  <Manager/>
  <Company>Sandbox Studio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Sandbox Studio</dc:creator>
  <cp:keywords/>
  <dc:description/>
  <cp:lastModifiedBy>Jacques Dumarchez</cp:lastModifiedBy>
  <cp:revision>800</cp:revision>
  <cp:lastPrinted>2014-01-20T19:40:21Z</cp:lastPrinted>
  <dcterms:created xsi:type="dcterms:W3CDTF">2014-01-03T20:18:13Z</dcterms:created>
  <dcterms:modified xsi:type="dcterms:W3CDTF">2023-08-11T17:01:57Z</dcterms:modified>
  <cp:category/>
</cp:coreProperties>
</file>