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 id="2147483828" r:id="rId3"/>
    <p:sldMasterId id="2147483865" r:id="rId4"/>
    <p:sldMasterId id="2147483900" r:id="rId5"/>
    <p:sldMasterId id="2147483936" r:id="rId6"/>
    <p:sldMasterId id="2147483966" r:id="rId7"/>
    <p:sldMasterId id="2147483978" r:id="rId8"/>
    <p:sldMasterId id="2147483992" r:id="rId9"/>
  </p:sldMasterIdLst>
  <p:notesMasterIdLst>
    <p:notesMasterId r:id="rId40"/>
  </p:notesMasterIdLst>
  <p:sldIdLst>
    <p:sldId id="2919" r:id="rId10"/>
    <p:sldId id="2001" r:id="rId11"/>
    <p:sldId id="2147196585" r:id="rId12"/>
    <p:sldId id="4159" r:id="rId13"/>
    <p:sldId id="4318" r:id="rId14"/>
    <p:sldId id="4564" r:id="rId15"/>
    <p:sldId id="2147196586" r:id="rId16"/>
    <p:sldId id="2798" r:id="rId17"/>
    <p:sldId id="4504" r:id="rId18"/>
    <p:sldId id="2893" r:id="rId19"/>
    <p:sldId id="4507" r:id="rId20"/>
    <p:sldId id="4508" r:id="rId21"/>
    <p:sldId id="4509" r:id="rId22"/>
    <p:sldId id="4529" r:id="rId23"/>
    <p:sldId id="4510" r:id="rId24"/>
    <p:sldId id="4511" r:id="rId25"/>
    <p:sldId id="4512" r:id="rId26"/>
    <p:sldId id="4539" r:id="rId27"/>
    <p:sldId id="4540" r:id="rId28"/>
    <p:sldId id="4513" r:id="rId29"/>
    <p:sldId id="4514" r:id="rId30"/>
    <p:sldId id="4515" r:id="rId31"/>
    <p:sldId id="4517" r:id="rId32"/>
    <p:sldId id="4519" r:id="rId33"/>
    <p:sldId id="4520" r:id="rId34"/>
    <p:sldId id="4527" r:id="rId35"/>
    <p:sldId id="4530" r:id="rId36"/>
    <p:sldId id="4496" r:id="rId37"/>
    <p:sldId id="1326" r:id="rId38"/>
    <p:sldId id="4502" r:id="rId39"/>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C377B"/>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0" autoAdjust="0"/>
    <p:restoredTop sz="94660"/>
  </p:normalViewPr>
  <p:slideViewPr>
    <p:cSldViewPr snapToGrid="0" showGuides="1">
      <p:cViewPr varScale="1">
        <p:scale>
          <a:sx n="99" d="100"/>
          <a:sy n="99" d="100"/>
        </p:scale>
        <p:origin x="96" y="22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a:lvl1pPr>
          </a:lstStyle>
          <a:p>
            <a:fld id="{E374726B-3D21-49D0-9176-2C240B866C98}" type="datetimeFigureOut">
              <a:rPr lang="en-GB" smtClean="0"/>
              <a:t>08/08/2023</a:t>
            </a:fld>
            <a:endParaRPr lang="en-GB"/>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83306">
              <a:defRPr/>
            </a:pPr>
            <a:fld id="{8B957210-7F66-4993-86DA-C4808AC66EF9}" type="slidenum">
              <a:rPr lang="en-GB">
                <a:solidFill>
                  <a:prstClr val="black"/>
                </a:solidFill>
                <a:latin typeface="Calibri" panose="020F0502020204030204"/>
              </a:rPr>
              <a:pPr defTabSz="483306">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63633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4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5pPr>
            <a:lvl6pPr marL="2658184"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6pPr>
            <a:lvl7pPr marL="3141490"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7pPr>
            <a:lvl8pPr marL="3624796"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8pPr>
            <a:lvl9pPr marL="4108102"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9pPr>
          </a:lstStyle>
          <a:p>
            <a:pPr defTabSz="966612">
              <a:spcBef>
                <a:spcPct val="0"/>
              </a:spcBef>
              <a:buClrTx/>
              <a:defRPr/>
            </a:pPr>
            <a:fld id="{66D6A5A0-806E-4E21-A59A-4D6E0AB8A473}" type="slidenum">
              <a:rPr lang="en-US" altLang="en-US">
                <a:latin typeface="Arial" panose="020B0604020202020204" pitchFamily="34" charset="0"/>
                <a:ea typeface="DejaVu Sans"/>
                <a:cs typeface="DejaVu Sans"/>
              </a:rPr>
              <a:pPr defTabSz="966612">
                <a:spcBef>
                  <a:spcPct val="0"/>
                </a:spcBef>
                <a:buClrTx/>
                <a:defRPr/>
              </a:pPr>
              <a:t>8</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73050" y="854075"/>
            <a:ext cx="7505700" cy="4222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805785" y="5346520"/>
            <a:ext cx="6441346" cy="506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pPr defTabSz="966612">
              <a:lnSpc>
                <a:spcPct val="93000"/>
              </a:lnSpc>
              <a:buClr>
                <a:srgbClr val="000000"/>
              </a:buClr>
              <a:buSzPct val="100000"/>
              <a:defRPr/>
            </a:pPr>
            <a:endParaRPr lang="en-US" altLang="en-US" sz="1900">
              <a:solidFill>
                <a:srgbClr val="FFFFFF"/>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5pPr>
            <a:lvl6pPr marL="2658184"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6pPr>
            <a:lvl7pPr marL="3141490"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7pPr>
            <a:lvl8pPr marL="3624796"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8pPr>
            <a:lvl9pPr marL="4108102"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9pPr>
          </a:lstStyle>
          <a:p>
            <a:pPr defTabSz="966612">
              <a:spcBef>
                <a:spcPct val="0"/>
              </a:spcBef>
              <a:buClrTx/>
              <a:defRPr/>
            </a:pPr>
            <a:fld id="{66D6A5A0-806E-4E21-A59A-4D6E0AB8A473}" type="slidenum">
              <a:rPr lang="en-US" altLang="en-US">
                <a:latin typeface="Arial" panose="020B0604020202020204" pitchFamily="34" charset="0"/>
                <a:ea typeface="DejaVu Sans"/>
                <a:cs typeface="DejaVu Sans"/>
              </a:rPr>
              <a:pPr defTabSz="966612">
                <a:spcBef>
                  <a:spcPct val="0"/>
                </a:spcBef>
                <a:buClrTx/>
                <a:defRPr/>
              </a:pPr>
              <a:t>9</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73050" y="854075"/>
            <a:ext cx="7505700" cy="4222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805785" y="5346520"/>
            <a:ext cx="6441346" cy="506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pPr defTabSz="966612">
              <a:lnSpc>
                <a:spcPct val="93000"/>
              </a:lnSpc>
              <a:buClr>
                <a:srgbClr val="000000"/>
              </a:buClr>
              <a:buSzPct val="100000"/>
              <a:defRPr/>
            </a:pPr>
            <a:endParaRPr lang="en-US" altLang="en-US" sz="1900">
              <a:solidFill>
                <a:srgbClr val="FFFFFF"/>
              </a:solidFill>
              <a:latin typeface="Calibri"/>
            </a:endParaRPr>
          </a:p>
        </p:txBody>
      </p:sp>
    </p:spTree>
    <p:extLst>
      <p:ext uri="{BB962C8B-B14F-4D97-AF65-F5344CB8AC3E}">
        <p14:creationId xmlns:p14="http://schemas.microsoft.com/office/powerpoint/2010/main" val="34785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a:xfrm>
            <a:off x="3485228" y="6350851"/>
            <a:ext cx="631160" cy="365125"/>
          </a:xfrm>
          <a:prstGeom prst="rect">
            <a:avLst/>
          </a:prstGeom>
        </p:spPr>
        <p:txBody>
          <a:bodyPr/>
          <a:lstStyle/>
          <a:p>
            <a:endParaRPr lang="en-US"/>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a:xfrm>
            <a:off x="4259262" y="6356350"/>
            <a:ext cx="6572221" cy="365125"/>
          </a:xfrm>
          <a:prstGeom prst="rect">
            <a:avLst/>
          </a:prstGeom>
        </p:spPr>
        <p:txBody>
          <a:bodyPr/>
          <a:lstStyle/>
          <a:p>
            <a:r>
              <a:rPr lang="en-US"/>
              <a:t>HL-LHC</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309377563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a:xfrm>
            <a:off x="3485228" y="6350851"/>
            <a:ext cx="63116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a:xfrm>
            <a:off x="4259262" y="6356350"/>
            <a:ext cx="6572221" cy="365125"/>
          </a:xfrm>
          <a:prstGeom prst="rect">
            <a:avLst/>
          </a:prstGeom>
        </p:spPr>
        <p:txBody>
          <a:bodyPr/>
          <a:lstStyle/>
          <a:p>
            <a:r>
              <a:rPr lang="en-US"/>
              <a:t>HL-LHC</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363557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a:xfrm>
            <a:off x="3485228" y="6350851"/>
            <a:ext cx="63116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a:xfrm>
            <a:off x="4259262" y="6356350"/>
            <a:ext cx="6572221" cy="365125"/>
          </a:xfrm>
          <a:prstGeom prst="rect">
            <a:avLst/>
          </a:prstGeom>
        </p:spPr>
        <p:txBody>
          <a:bodyPr/>
          <a:lstStyle/>
          <a:p>
            <a:r>
              <a:rPr lang="en-US"/>
              <a:t>HL-LHC</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a:t>Drag and drop picture</a:t>
            </a:r>
          </a:p>
        </p:txBody>
      </p:sp>
    </p:spTree>
    <p:extLst>
      <p:ext uri="{BB962C8B-B14F-4D97-AF65-F5344CB8AC3E}">
        <p14:creationId xmlns:p14="http://schemas.microsoft.com/office/powerpoint/2010/main" val="16294339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a:xfrm>
            <a:off x="3485228" y="6350851"/>
            <a:ext cx="63116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a:xfrm>
            <a:off x="4259262" y="6356350"/>
            <a:ext cx="6572221" cy="365125"/>
          </a:xfrm>
          <a:prstGeom prst="rect">
            <a:avLst/>
          </a:prstGeom>
        </p:spPr>
        <p:txBody>
          <a:bodyPr/>
          <a:lstStyle/>
          <a:p>
            <a:r>
              <a:rPr lang="en-US"/>
              <a:t>HL-LHC</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a:t>Drag and drop picture</a:t>
            </a:r>
          </a:p>
        </p:txBody>
      </p:sp>
    </p:spTree>
    <p:extLst>
      <p:ext uri="{BB962C8B-B14F-4D97-AF65-F5344CB8AC3E}">
        <p14:creationId xmlns:p14="http://schemas.microsoft.com/office/powerpoint/2010/main" val="4139028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a:xfrm>
            <a:off x="3485228" y="6350851"/>
            <a:ext cx="63116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a:xfrm>
            <a:off x="4259262" y="6356350"/>
            <a:ext cx="6572221" cy="365125"/>
          </a:xfrm>
          <a:prstGeom prst="rect">
            <a:avLst/>
          </a:prstGeom>
        </p:spPr>
        <p:txBody>
          <a:bodyPr/>
          <a:lstStyle/>
          <a:p>
            <a:r>
              <a:rPr lang="en-US"/>
              <a:t>HL-LHC</a:t>
            </a:r>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a:t>Drag and Drop picture</a:t>
            </a:r>
          </a:p>
        </p:txBody>
      </p:sp>
    </p:spTree>
    <p:extLst>
      <p:ext uri="{BB962C8B-B14F-4D97-AF65-F5344CB8AC3E}">
        <p14:creationId xmlns:p14="http://schemas.microsoft.com/office/powerpoint/2010/main" val="310695109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1"/>
            <a:ext cx="63116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2" y="6356350"/>
            <a:ext cx="6572221" cy="365125"/>
          </a:xfrm>
          <a:prstGeom prst="rect">
            <a:avLst/>
          </a:prstGeom>
        </p:spPr>
        <p:txBody>
          <a:bodyPr/>
          <a:lstStyle/>
          <a:p>
            <a:r>
              <a:rPr lang="en-US"/>
              <a:t>HL-LHC</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245584884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3485228" y="6350851"/>
            <a:ext cx="63116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4259262" y="6356350"/>
            <a:ext cx="6572221" cy="365125"/>
          </a:xfrm>
          <a:prstGeom prst="rect">
            <a:avLst/>
          </a:prstGeom>
        </p:spPr>
        <p:txBody>
          <a:bodyPr/>
          <a:lstStyle/>
          <a:p>
            <a:r>
              <a:rPr lang="en-US"/>
              <a:t>HL-LHC</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a:t>Drag and Drop picture</a:t>
            </a:r>
          </a:p>
        </p:txBody>
      </p:sp>
    </p:spTree>
    <p:extLst>
      <p:ext uri="{BB962C8B-B14F-4D97-AF65-F5344CB8AC3E}">
        <p14:creationId xmlns:p14="http://schemas.microsoft.com/office/powerpoint/2010/main" val="40719502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1"/>
            <a:ext cx="63116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2" y="6356350"/>
            <a:ext cx="6572221" cy="365125"/>
          </a:xfrm>
          <a:prstGeom prst="rect">
            <a:avLst/>
          </a:prstGeom>
        </p:spPr>
        <p:txBody>
          <a:bodyPr/>
          <a:lstStyle/>
          <a:p>
            <a:r>
              <a:rPr lang="en-US"/>
              <a:t>HL-LHC</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59271706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3485228" y="6350851"/>
            <a:ext cx="63116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4259262" y="6356350"/>
            <a:ext cx="6572221" cy="365125"/>
          </a:xfrm>
          <a:prstGeom prst="rect">
            <a:avLst/>
          </a:prstGeom>
        </p:spPr>
        <p:txBody>
          <a:bodyPr/>
          <a:lstStyle/>
          <a:p>
            <a:r>
              <a:rPr lang="en-US"/>
              <a:t>HL-LHC</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57249994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dirty="0"/>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tx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98370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49670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42541820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err="1"/>
              <a:t>home.cern</a:t>
            </a:r>
            <a:endParaRPr lang="en-US"/>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2334373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 name="Title Text"/>
          <p:cNvSpPr txBox="1">
            <a:spLocks noGrp="1"/>
          </p:cNvSpPr>
          <p:nvPr>
            <p:ph type="title"/>
          </p:nvPr>
        </p:nvSpPr>
        <p:spPr>
          <a:prstGeom prst="rect">
            <a:avLst/>
          </a:prstGeom>
        </p:spPr>
        <p:txBody>
          <a:bodyPr/>
          <a:lstStyle/>
          <a:p>
            <a:r>
              <a:t>Title Text</a:t>
            </a:r>
          </a:p>
        </p:txBody>
      </p:sp>
      <p:sp>
        <p:nvSpPr>
          <p:cNvPr id="17"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7346432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92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94251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2490916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563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1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66659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2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5673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8/8/2023</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7446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195338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775117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33891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76925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087862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423870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02900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08/08/2023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5381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09041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513935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006573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193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08/08/2023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10" name="Date Placeholder 1"/>
          <p:cNvSpPr>
            <a:spLocks noGrp="1"/>
          </p:cNvSpPr>
          <p:nvPr>
            <p:ph type="dt" sz="half" idx="2"/>
          </p:nvPr>
        </p:nvSpPr>
        <p:spPr>
          <a:xfrm>
            <a:off x="3349515" y="6258663"/>
            <a:ext cx="1154753"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2D04FFD4-3815-3643-9F4D-65F666F1027F}" type="datetime1">
              <a:rPr lang="en-US" smtClean="0"/>
              <a:pPr/>
              <a:t>8/8/2023</a:t>
            </a:fld>
            <a:endParaRPr lang="en-US" dirty="0"/>
          </a:p>
        </p:txBody>
      </p:sp>
      <p:sp>
        <p:nvSpPr>
          <p:cNvPr id="11" name="Footer Placeholder 2"/>
          <p:cNvSpPr>
            <a:spLocks noGrp="1"/>
          </p:cNvSpPr>
          <p:nvPr>
            <p:ph type="ftr" sz="quarter" idx="3"/>
          </p:nvPr>
        </p:nvSpPr>
        <p:spPr>
          <a:xfrm>
            <a:off x="4666675" y="6258663"/>
            <a:ext cx="3860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dirty="0"/>
              <a:t>Document reference</a:t>
            </a:r>
          </a:p>
        </p:txBody>
      </p:sp>
      <p:sp>
        <p:nvSpPr>
          <p:cNvPr id="12" name="Slide Number Placeholder 3"/>
          <p:cNvSpPr>
            <a:spLocks noGrp="1"/>
          </p:cNvSpPr>
          <p:nvPr>
            <p:ph type="sldNum" sz="quarter" idx="4"/>
          </p:nvPr>
        </p:nvSpPr>
        <p:spPr>
          <a:xfrm>
            <a:off x="11354103" y="6355615"/>
            <a:ext cx="668565" cy="365125"/>
          </a:xfrm>
          <a:prstGeom prst="rect">
            <a:avLst/>
          </a:prstGeom>
        </p:spPr>
        <p:txBody>
          <a:bodyPr vert="horz" lIns="91440" tIns="45720" rIns="91440" bIns="45720" rtlCol="0" anchor="ctr"/>
          <a:lstStyle>
            <a:lvl1pPr algn="r">
              <a:defRPr sz="900">
                <a:solidFill>
                  <a:schemeClr val="bg1"/>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943006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359E-5CCD-43CC-B410-518511AA5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B32639-3166-4953-83DF-B18C852AB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FC95B10-4710-45DB-96EB-5F287C009FA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B888DF1-9BA6-450D-BD07-F00998AE30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01D9A-BD02-4C80-A028-237F7B15855D}"/>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895882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1410-0847-474C-9FC8-F01C1FB0D1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D985F8-FC5D-44A7-85BE-9A1DE128F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5B92B-B5D4-4FA3-8EB1-3C399BA17DA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C164C06-DCD2-4693-9C45-1E678A520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56212-4348-4B8F-92B7-83CA6474086F}"/>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195873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AD17-04BE-41A4-9848-968885127773}"/>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15EAE0-C368-4030-966B-0298E57988E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920AAC-9DEC-4E0A-8960-A4197A23183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17DE9D6-3A0D-45DD-9014-090A55E2D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6DF7D-311F-432A-B698-4A8C6B837F7B}"/>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7563827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175C-E204-44D6-8209-F6956130F5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A5B1A5-94AA-47CE-8E22-FF20BB3C6F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B24DD3-C965-4BEB-9175-D086023F0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2888E8-A490-4330-8134-4E37DDFD265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71DF546-9D29-4504-8983-472683D109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D13E6F-3C11-4A1E-AD0C-FC0389E99A47}"/>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000126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BC09-878C-4FAD-89CE-FB8F74149C70}"/>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C028A4-8E79-4530-98FB-D22D33E013D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303E8-4CB5-49EA-BC2C-F1EEEDA2173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2BD23E-CDCB-4FA2-A79E-AA5E87454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0ACFD-0BA5-48FF-8D74-2FECD19CE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33B024-7920-4793-BC32-197086D37AB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A6954DE-ABF6-4461-9EAC-28009044C8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9521E4-5CB4-4F8C-B625-B3DBF536F3EF}"/>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2765479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9C43-80F3-46D0-A124-810D27A65A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0BF48F-675E-444C-9201-F5B42F08D7F7}"/>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F0C9244-A835-4163-9AD4-35D3C13D02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4E3F52-C0DE-42B4-95D3-2799673C47FD}"/>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2543966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6C1C0-534B-4D31-B42B-D153D2633E6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1BB7BAA-8390-4B74-8835-C83B7A2A5A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478679-EB38-4B19-B380-5323A1E8B5A5}"/>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432365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5487-0C87-427B-AD0D-13D9E885F51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DBDAB3-824E-480B-8B49-1D7935CBC22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3B09A8-0654-4DE4-A99E-636B714A3AC1}"/>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3E5D5-4343-422F-B727-39BC264D204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7169821-88B5-4270-AD21-268E12CFF2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8AE6AE-3F12-458F-B62E-A843ADEC4D19}"/>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9361245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803A-ADF1-464A-B92F-718DDB9CC89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B3A0FE-F370-4513-9011-5F6B430AE594}"/>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825EF2-9AD7-4373-863E-D10C8411526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F4F8F-5706-4BCC-9A86-4E296FC38FF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75605C0-BBB2-4F51-9417-9BF3EE5114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AD5D7D-E6F0-4C96-8491-80D376E4A583}"/>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640722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E5C9-FE7F-410B-AC0B-AA3C2CA659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E509A9-48AE-47E5-B999-0D02DCBB3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9799D8-4325-4652-9BEF-96DC798040D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F0F6288-F038-4774-8E21-3F4D821DE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46420-382C-4FBC-98A8-692D43DC32A6}"/>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914596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C176F-0A6A-41DD-9FF4-450FF0FCE7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4634FF-A9A9-4FB4-A1B8-0308C3790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AC12-81EF-451F-8A78-443F9158115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C718A01-0FC1-4265-B7AD-2DBA45B2C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28D712-B7FE-4651-89D5-D37F773D6B3B}"/>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45644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1299482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951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26520574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562432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9888988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316736"/>
            <a:ext cx="11376024" cy="4884039"/>
          </a:xfrm>
        </p:spPr>
        <p:txBody>
          <a:bodyPr/>
          <a:lstStyle>
            <a:lvl1pPr>
              <a:defRPr>
                <a:solidFill>
                  <a:schemeClr val="tx1"/>
                </a:solidFill>
              </a:defRPr>
            </a:lvl1pPr>
            <a:lvl2pPr marL="324000" indent="-324000">
              <a:buFont typeface="Arial" charset="0"/>
              <a:buChar char="•"/>
              <a:tabLst/>
              <a:defRPr sz="1800">
                <a:solidFill>
                  <a:schemeClr val="tx1"/>
                </a:solidFill>
              </a:defRPr>
            </a:lvl2pPr>
            <a:lvl3pPr marL="648000" indent="-324000">
              <a:buSzPct val="100000"/>
              <a:buFont typeface="Arial" panose="020B0604020202020204" pitchFamily="34" charset="0"/>
              <a:buChar char="•"/>
              <a:tabLst/>
              <a:defRPr>
                <a:solidFill>
                  <a:schemeClr val="tx1"/>
                </a:solidFill>
              </a:defRPr>
            </a:lvl3pPr>
            <a:lvl4pPr marL="972000" indent="-324000">
              <a:buSzPct val="100000"/>
              <a:buFont typeface="Arial" charset="0"/>
              <a:buChar char="•"/>
              <a:tabLst/>
              <a:defRPr>
                <a:solidFill>
                  <a:schemeClr val="tx1"/>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531663"/>
          </a:xfrm>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6763420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957186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a:t>Drag and drop picture</a:t>
            </a:r>
          </a:p>
        </p:txBody>
      </p:sp>
    </p:spTree>
    <p:extLst>
      <p:ext uri="{BB962C8B-B14F-4D97-AF65-F5344CB8AC3E}">
        <p14:creationId xmlns:p14="http://schemas.microsoft.com/office/powerpoint/2010/main" val="27623771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3485228" y="6350851"/>
            <a:ext cx="631160" cy="365125"/>
          </a:xfrm>
          <a:prstGeom prst="rect">
            <a:avLst/>
          </a:prstGeom>
        </p:spPr>
        <p:txBody>
          <a:bodyPr/>
          <a:lstStyle/>
          <a:p>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4259262" y="6356350"/>
            <a:ext cx="6572221" cy="365125"/>
          </a:xfrm>
          <a:prstGeom prst="rect">
            <a:avLst/>
          </a:prstGeom>
        </p:spPr>
        <p:txBody>
          <a:bodyPr/>
          <a:lstStyle/>
          <a:p>
            <a:r>
              <a:rPr lang="en-US"/>
              <a:t>HL-LHC</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5806723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a:xfrm>
            <a:off x="3485228" y="6350851"/>
            <a:ext cx="631160" cy="365125"/>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a:xfrm>
            <a:off x="4259262" y="6356350"/>
            <a:ext cx="6572221" cy="365125"/>
          </a:xfrm>
          <a:prstGeom prst="rect">
            <a:avLst/>
          </a:prstGeom>
        </p:spPr>
        <p:txBody>
          <a:bodyPr/>
          <a:lstStyle/>
          <a:p>
            <a:r>
              <a:rPr lang="en-US"/>
              <a:t>HL-LHC</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170363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9.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08/08/2023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87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2576711" cy="553998"/>
          </a:xfrm>
          <a:prstGeom prst="rect">
            <a:avLst/>
          </a:prstGeom>
          <a:noFill/>
        </p:spPr>
        <p:txBody>
          <a:bodyPr wrap="square" rtlCol="0">
            <a:spAutoFit/>
          </a:bodyPr>
          <a:lstStyle/>
          <a:p>
            <a:r>
              <a:rPr lang="en-GB" sz="1000" b="1" dirty="0">
                <a:solidFill>
                  <a:schemeClr val="bg1"/>
                </a:solidFill>
              </a:rPr>
              <a:t>FCC FS and CERN Plans</a:t>
            </a:r>
          </a:p>
          <a:p>
            <a:r>
              <a:rPr lang="en-GB" sz="1000" b="1" dirty="0">
                <a:solidFill>
                  <a:schemeClr val="bg1"/>
                </a:solidFill>
              </a:rPr>
              <a:t>Frank Zimmermann</a:t>
            </a:r>
            <a:endParaRPr lang="en-US" sz="1000" b="0" dirty="0">
              <a:solidFill>
                <a:schemeClr val="bg1"/>
              </a:solidFill>
            </a:endParaRPr>
          </a:p>
          <a:p>
            <a:r>
              <a:rPr lang="en-GB" sz="1000" b="0" baseline="0" dirty="0">
                <a:solidFill>
                  <a:schemeClr val="bg1"/>
                </a:solidFill>
              </a:rPr>
              <a:t>Windows on the Universe, 11 August 2023</a:t>
            </a:r>
            <a:endParaRPr lang="en-GB" sz="1000" b="0" dirty="0">
              <a:solidFill>
                <a:schemeClr val="bg1"/>
              </a:solidFill>
            </a:endParaRPr>
          </a:p>
        </p:txBody>
      </p:sp>
    </p:spTree>
    <p:extLst>
      <p:ext uri="{BB962C8B-B14F-4D97-AF65-F5344CB8AC3E}">
        <p14:creationId xmlns:p14="http://schemas.microsoft.com/office/powerpoint/2010/main" val="15406695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48801220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5D0FA-6FF1-4D5D-AC9F-9EE3D0189E7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41A979-64FD-4BBC-A1CF-1DF9B3993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F27E8-C320-41C5-8838-AC15EC6A1C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CBC5BCCB-51A5-4D62-BFEA-D18CD8B60AC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F72471-CF75-41F7-8A0D-CC53EF3C3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66338-2F73-4B46-9AE7-5D8ED890EDE0}" type="slidenum">
              <a:rPr lang="en-GB" smtClean="0"/>
              <a:t>‹#›</a:t>
            </a:fld>
            <a:endParaRPr lang="en-GB"/>
          </a:p>
        </p:txBody>
      </p:sp>
    </p:spTree>
    <p:extLst>
      <p:ext uri="{BB962C8B-B14F-4D97-AF65-F5344CB8AC3E}">
        <p14:creationId xmlns:p14="http://schemas.microsoft.com/office/powerpoint/2010/main" val="26354172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531663"/>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216152"/>
            <a:ext cx="11376024" cy="49846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A45F2FE8-93CE-924C-A3D1-FA02A63AFA1F}"/>
              </a:ext>
            </a:extLst>
          </p:cNvPr>
          <p:cNvSpPr>
            <a:spLocks noGrp="1"/>
          </p:cNvSpPr>
          <p:nvPr>
            <p:ph type="sldNum" sz="quarter" idx="4"/>
          </p:nvPr>
        </p:nvSpPr>
        <p:spPr>
          <a:xfrm>
            <a:off x="9201866" y="63573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7BDC2-B36A-8E46-98EE-BD5D8FCA95A0}" type="slidenum">
              <a:rPr lang="en-GB" smtClean="0"/>
              <a:t>‹#›</a:t>
            </a:fld>
            <a:endParaRPr lang="en-GB"/>
          </a:p>
        </p:txBody>
      </p:sp>
    </p:spTree>
    <p:extLst>
      <p:ext uri="{BB962C8B-B14F-4D97-AF65-F5344CB8AC3E}">
        <p14:creationId xmlns:p14="http://schemas.microsoft.com/office/powerpoint/2010/main" val="397795339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1"/>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1"/>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1"/>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hyperlink" Target="http://cern.ch/fcc" TargetMode="Externa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jpeg"/><Relationship Id="rId7" Type="http://schemas.openxmlformats.org/officeDocument/2006/relationships/image" Target="../media/image45.e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0.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7.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12"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1.emf"/><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city&#10;&#10;Description automatically generated with low confidence">
            <a:extLst>
              <a:ext uri="{FF2B5EF4-FFF2-40B4-BE49-F238E27FC236}">
                <a16:creationId xmlns:a16="http://schemas.microsoft.com/office/drawing/2014/main" id="{91ADA034-38F8-0D1C-4B4B-816A0E72049C}"/>
              </a:ext>
            </a:extLst>
          </p:cNvPr>
          <p:cNvPicPr>
            <a:picLocks noChangeAspect="1"/>
          </p:cNvPicPr>
          <p:nvPr/>
        </p:nvPicPr>
        <p:blipFill rotWithShape="1">
          <a:blip r:embed="rId3">
            <a:extLst>
              <a:ext uri="{28A0092B-C50C-407E-A947-70E740481C1C}">
                <a14:useLocalDpi xmlns:a14="http://schemas.microsoft.com/office/drawing/2010/main" val="0"/>
              </a:ext>
            </a:extLst>
          </a:blip>
          <a:srcRect b="19348"/>
          <a:stretch/>
        </p:blipFill>
        <p:spPr>
          <a:xfrm>
            <a:off x="0" y="-17463"/>
            <a:ext cx="12192000" cy="6875463"/>
          </a:xfrm>
          <a:prstGeom prst="rect">
            <a:avLst/>
          </a:prstGeom>
        </p:spPr>
      </p:pic>
      <p:sp>
        <p:nvSpPr>
          <p:cNvPr id="28" name="TextBox 27"/>
          <p:cNvSpPr txBox="1"/>
          <p:nvPr/>
        </p:nvSpPr>
        <p:spPr>
          <a:xfrm>
            <a:off x="220581" y="450329"/>
            <a:ext cx="11925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FCC </a:t>
            </a:r>
            <a:r>
              <a:rPr kumimoji="0" lang="en-GB" sz="5400" b="1" i="0" u="none" strike="noStrike" kern="1200" cap="none" spc="0" normalizeH="0" noProof="0" dirty="0">
                <a:ln>
                  <a:noFill/>
                </a:ln>
                <a:solidFill>
                  <a:srgbClr val="FFFF00"/>
                </a:solidFill>
                <a:effectLst/>
                <a:uLnTx/>
                <a:uFillTx/>
                <a:latin typeface="Calibri" panose="020F0502020204030204"/>
                <a:ea typeface="+mn-ea"/>
                <a:cs typeface="+mn-cs"/>
              </a:rPr>
              <a:t>Feasibility Study</a:t>
            </a:r>
            <a:r>
              <a:rPr lang="en-GB" sz="5400" b="1" noProof="0" dirty="0">
                <a:solidFill>
                  <a:srgbClr val="FFFF00"/>
                </a:solidFill>
                <a:latin typeface="Calibri" panose="020F0502020204030204"/>
              </a:rPr>
              <a:t> and CERN Plans</a:t>
            </a:r>
            <a:r>
              <a:rPr lang="en-GB" sz="4400" b="1" noProof="0" dirty="0">
                <a:solidFill>
                  <a:srgbClr val="FFFF00"/>
                </a:solidFill>
                <a:latin typeface="Calibri" panose="020F0502020204030204"/>
              </a:rPr>
              <a:t>*</a:t>
            </a:r>
            <a:endPar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5" name="TextBox 34"/>
          <p:cNvSpPr txBox="1"/>
          <p:nvPr/>
        </p:nvSpPr>
        <p:spPr>
          <a:xfrm>
            <a:off x="935084" y="1441818"/>
            <a:ext cx="1026199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30</a:t>
            </a:r>
            <a:r>
              <a:rPr lang="en-GB" sz="3200" baseline="30000" dirty="0">
                <a:solidFill>
                  <a:prstClr val="white"/>
                </a:solidFill>
                <a:latin typeface="Calibri" panose="020F0502020204030204"/>
              </a:rPr>
              <a:t>th</a:t>
            </a:r>
            <a:r>
              <a:rPr lang="en-GB" sz="3200" dirty="0">
                <a:solidFill>
                  <a:prstClr val="white"/>
                </a:solidFill>
                <a:latin typeface="Calibri" panose="020F0502020204030204"/>
              </a:rPr>
              <a:t> Rencontres du Vietnam, Windows on the Universe,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Quy Nhon, 11</a:t>
            </a:r>
            <a:r>
              <a:rPr kumimoji="0" lang="en-GB" sz="3200" i="0" u="none" strike="noStrike" kern="1200" cap="none" spc="0" normalizeH="0" baseline="0" noProof="0" dirty="0">
                <a:ln>
                  <a:noFill/>
                </a:ln>
                <a:solidFill>
                  <a:prstClr val="white"/>
                </a:solidFill>
                <a:effectLst/>
                <a:uLnTx/>
                <a:uFillTx/>
                <a:latin typeface="Calibri" panose="020F0502020204030204"/>
              </a:rPr>
              <a:t> August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1"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
        <p:nvSpPr>
          <p:cNvPr id="36" name="TextBox 35"/>
          <p:cNvSpPr txBox="1"/>
          <p:nvPr/>
        </p:nvSpPr>
        <p:spPr>
          <a:xfrm>
            <a:off x="951206" y="3412686"/>
            <a:ext cx="11194742"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A5A5A5">
                  <a:lumMod val="20000"/>
                  <a:lumOff val="80000"/>
                </a:srgbClr>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Michael Benedikt, </a:t>
            </a:r>
            <a:r>
              <a:rPr kumimoji="0" lang="en-GB" sz="2400" b="1" i="0" u="sng" strike="noStrike" kern="1200" cap="none" spc="0" normalizeH="0" baseline="0" noProof="0" dirty="0">
                <a:ln>
                  <a:noFill/>
                </a:ln>
                <a:solidFill>
                  <a:srgbClr val="FFFF00"/>
                </a:solidFill>
                <a:effectLst/>
                <a:uLnTx/>
                <a:uFillTx/>
                <a:latin typeface="Calibri" panose="020F0502020204030204" pitchFamily="34" charset="0"/>
                <a:ea typeface="+mn-ea"/>
                <a:cs typeface="+mn-cs"/>
              </a:rPr>
              <a:t>Frank Zimmermann</a:t>
            </a:r>
            <a:r>
              <a:rPr kumimoji="0" lang="en-GB"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on behalf of FCC collaboration </a:t>
            </a:r>
            <a:r>
              <a:rPr lang="en-GB" sz="2400" dirty="0">
                <a:solidFill>
                  <a:srgbClr val="FFFF00"/>
                </a:solidFill>
                <a:latin typeface="Calibri" panose="020F0502020204030204" pitchFamily="34" charset="0"/>
                <a:cs typeface="Arial" panose="020B0604020202020204" pitchFamily="34" charset="0"/>
              </a:rPr>
              <a:t>&amp;</a:t>
            </a: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 FCCIS DS team</a:t>
            </a:r>
          </a:p>
          <a:p>
            <a:pPr lvl="0" algn="ctr">
              <a:defRPr/>
            </a:pPr>
            <a:r>
              <a:rPr lang="en-GB" sz="2400" dirty="0">
                <a:solidFill>
                  <a:srgbClr val="FFFF00"/>
                </a:solidFill>
                <a:latin typeface="Calibri" panose="020F0502020204030204" pitchFamily="34" charset="0"/>
                <a:cs typeface="Arial" panose="020B0604020202020204" pitchFamily="34" charset="0"/>
              </a:rPr>
              <a:t>*also borrowing from Mike Lamont’s talk “CERN's Collider Options:</a:t>
            </a:r>
            <a:br>
              <a:rPr lang="en-GB" sz="2400" dirty="0">
                <a:solidFill>
                  <a:srgbClr val="FFFF00"/>
                </a:solidFill>
                <a:latin typeface="Calibri" panose="020F0502020204030204" pitchFamily="34" charset="0"/>
                <a:cs typeface="Arial" panose="020B0604020202020204" pitchFamily="34" charset="0"/>
              </a:rPr>
            </a:br>
            <a:r>
              <a:rPr lang="en-GB" sz="2400" dirty="0">
                <a:solidFill>
                  <a:srgbClr val="FFFF00"/>
                </a:solidFill>
                <a:latin typeface="Calibri" panose="020F0502020204030204" pitchFamily="34" charset="0"/>
                <a:cs typeface="Arial" panose="020B0604020202020204" pitchFamily="34" charset="0"/>
              </a:rPr>
              <a:t>The Path Forward” PAB 2023 Strathclyde</a:t>
            </a:r>
            <a:endPar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FFFF00"/>
              </a:solidFill>
              <a:latin typeface="Calibri" panose="020F0502020204030204" pitchFamily="34" charset="0"/>
              <a:cs typeface="Arial" panose="020B0604020202020204" pitchFamily="34" charset="0"/>
            </a:endParaRPr>
          </a:p>
        </p:txBody>
      </p:sp>
      <p:sp>
        <p:nvSpPr>
          <p:cNvPr id="27" name="TextBox 2">
            <a:extLst>
              <a:ext uri="{FF2B5EF4-FFF2-40B4-BE49-F238E27FC236}">
                <a16:creationId xmlns:a16="http://schemas.microsoft.com/office/drawing/2014/main" id="{885E0B1D-EE02-4D08-B4B7-6B086A825C46}"/>
              </a:ext>
            </a:extLst>
          </p:cNvPr>
          <p:cNvSpPr txBox="1"/>
          <p:nvPr/>
        </p:nvSpPr>
        <p:spPr>
          <a:xfrm>
            <a:off x="8904312" y="6597352"/>
            <a:ext cx="165603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J. Wenninger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4A8740-16D4-4760-ABC1-0CB85366A0F7}"/>
              </a:ext>
            </a:extLst>
          </p:cNvPr>
          <p:cNvSpPr/>
          <p:nvPr/>
        </p:nvSpPr>
        <p:spPr>
          <a:xfrm>
            <a:off x="336376" y="6259620"/>
            <a:ext cx="8807624"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Work supported by the </a:t>
            </a:r>
            <a:r>
              <a:rPr kumimoji="0" lang="en-US"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European Commission </a:t>
            </a:r>
            <a:r>
              <a:rPr kumimoji="0" lang="en-US"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under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the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HORIZON 2020 projects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EuroCirCol</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654305;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EASITrain</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grant agreement no. 764879;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iFAST</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101004730,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FCCIS</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951754</a:t>
            </a:r>
            <a:r>
              <a:rPr lang="en-GB" sz="1200" i="1" kern="0" dirty="0">
                <a:solidFill>
                  <a:schemeClr val="accent4">
                    <a:lumMod val="40000"/>
                    <a:lumOff val="60000"/>
                  </a:schemeClr>
                </a:solidFill>
                <a:latin typeface="Calibri" panose="020F0502020204030204"/>
              </a:rPr>
              <a:t>;</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E-JADE,</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contract no. 645479;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EAJADE</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contract number 101086276; and by the Swiss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CHART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program</a:t>
            </a:r>
          </a:p>
        </p:txBody>
      </p:sp>
      <p:pic>
        <p:nvPicPr>
          <p:cNvPr id="45" name="Picture 44">
            <a:extLst>
              <a:ext uri="{FF2B5EF4-FFF2-40B4-BE49-F238E27FC236}">
                <a16:creationId xmlns:a16="http://schemas.microsoft.com/office/drawing/2014/main" id="{1D1F60EA-2701-4D84-AA78-272DEA2FD0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7968" y="6312008"/>
            <a:ext cx="2814032" cy="439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 name="TextBox 11">
            <a:extLst>
              <a:ext uri="{FF2B5EF4-FFF2-40B4-BE49-F238E27FC236}">
                <a16:creationId xmlns:a16="http://schemas.microsoft.com/office/drawing/2014/main" id="{35D5C610-92BF-4ACA-BD6F-9E763AC912C3}"/>
              </a:ext>
            </a:extLst>
          </p:cNvPr>
          <p:cNvSpPr txBox="1"/>
          <p:nvPr/>
        </p:nvSpPr>
        <p:spPr>
          <a:xfrm>
            <a:off x="174531" y="5516664"/>
            <a:ext cx="12017469" cy="72621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A6F9B256-6972-4B30-AD3F-FDD6C64A23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7364" y="5626473"/>
            <a:ext cx="1175441" cy="491584"/>
          </a:xfrm>
          <a:prstGeom prst="rect">
            <a:avLst/>
          </a:prstGeom>
          <a:solidFill>
            <a:schemeClr val="bg1"/>
          </a:solidFill>
        </p:spPr>
      </p:pic>
      <p:pic>
        <p:nvPicPr>
          <p:cNvPr id="48" name="Picture 47">
            <a:extLst>
              <a:ext uri="{FF2B5EF4-FFF2-40B4-BE49-F238E27FC236}">
                <a16:creationId xmlns:a16="http://schemas.microsoft.com/office/drawing/2014/main" id="{F5B25BE4-E4C9-446B-843A-99590BFBDA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8133" y="5558774"/>
            <a:ext cx="1302192" cy="62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9A162FAA-1BA1-4CAD-90C8-EA624DFEF9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9606" y="5559732"/>
            <a:ext cx="983594" cy="640080"/>
          </a:xfrm>
          <a:prstGeom prst="rect">
            <a:avLst/>
          </a:prstGeom>
        </p:spPr>
      </p:pic>
      <p:pic>
        <p:nvPicPr>
          <p:cNvPr id="51" name="Picture 50">
            <a:extLst>
              <a:ext uri="{FF2B5EF4-FFF2-40B4-BE49-F238E27FC236}">
                <a16:creationId xmlns:a16="http://schemas.microsoft.com/office/drawing/2014/main" id="{7245894D-936D-47D6-A2B6-50F540F97240}"/>
              </a:ext>
            </a:extLst>
          </p:cNvPr>
          <p:cNvPicPr>
            <a:picLocks noChangeAspect="1"/>
          </p:cNvPicPr>
          <p:nvPr/>
        </p:nvPicPr>
        <p:blipFill rotWithShape="1">
          <a:blip r:embed="rId8">
            <a:extLst>
              <a:ext uri="{28A0092B-C50C-407E-A947-70E740481C1C}">
                <a14:useLocalDpi xmlns:a14="http://schemas.microsoft.com/office/drawing/2010/main" val="0"/>
              </a:ext>
            </a:extLst>
          </a:blip>
          <a:srcRect l="23997" t="16876" r="24262" b="24372"/>
          <a:stretch/>
        </p:blipFill>
        <p:spPr>
          <a:xfrm>
            <a:off x="6834634" y="5527326"/>
            <a:ext cx="424542" cy="640080"/>
          </a:xfrm>
          <a:prstGeom prst="rect">
            <a:avLst/>
          </a:prstGeom>
        </p:spPr>
      </p:pic>
      <p:pic>
        <p:nvPicPr>
          <p:cNvPr id="52" name="Picture 51">
            <a:extLst>
              <a:ext uri="{FF2B5EF4-FFF2-40B4-BE49-F238E27FC236}">
                <a16:creationId xmlns:a16="http://schemas.microsoft.com/office/drawing/2014/main" id="{5786B6B1-4A82-437B-8B0F-4445B9D4C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9469" y="5576810"/>
            <a:ext cx="1619272" cy="573294"/>
          </a:xfrm>
          <a:prstGeom prst="rect">
            <a:avLst/>
          </a:prstGeom>
        </p:spPr>
      </p:pic>
      <p:pic>
        <p:nvPicPr>
          <p:cNvPr id="53" name="Picture 52">
            <a:extLst>
              <a:ext uri="{FF2B5EF4-FFF2-40B4-BE49-F238E27FC236}">
                <a16:creationId xmlns:a16="http://schemas.microsoft.com/office/drawing/2014/main" id="{681B5742-71F9-4313-A343-B42421E146DC}"/>
              </a:ext>
            </a:extLst>
          </p:cNvPr>
          <p:cNvPicPr>
            <a:picLocks noChangeAspect="1"/>
          </p:cNvPicPr>
          <p:nvPr/>
        </p:nvPicPr>
        <p:blipFill>
          <a:blip r:embed="rId10"/>
          <a:stretch>
            <a:fillRect/>
          </a:stretch>
        </p:blipFill>
        <p:spPr>
          <a:xfrm>
            <a:off x="11471695" y="5603048"/>
            <a:ext cx="601024" cy="640080"/>
          </a:xfrm>
          <a:prstGeom prst="rect">
            <a:avLst/>
          </a:prstGeom>
          <a:solidFill>
            <a:schemeClr val="bg1"/>
          </a:solidFill>
        </p:spPr>
      </p:pic>
      <p:sp>
        <p:nvSpPr>
          <p:cNvPr id="54" name="Rectangle 53">
            <a:extLst>
              <a:ext uri="{FF2B5EF4-FFF2-40B4-BE49-F238E27FC236}">
                <a16:creationId xmlns:a16="http://schemas.microsoft.com/office/drawing/2014/main" id="{233FF6E1-7024-4633-94D1-8097A4DFBEE6}"/>
              </a:ext>
            </a:extLst>
          </p:cNvPr>
          <p:cNvSpPr/>
          <p:nvPr/>
        </p:nvSpPr>
        <p:spPr>
          <a:xfrm>
            <a:off x="9501784" y="5755599"/>
            <a:ext cx="1858009" cy="369332"/>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sng" strike="noStrike" kern="1200" cap="none" spc="0" normalizeH="0" baseline="0" noProof="0" dirty="0">
                <a:ln>
                  <a:noFill/>
                </a:ln>
                <a:solidFill>
                  <a:prstClr val="white"/>
                </a:solidFill>
                <a:effectLst/>
                <a:uLnTx/>
                <a:uFillTx/>
                <a:latin typeface="Calibri" panose="020F0502020204030204"/>
                <a:ea typeface="Calibri"/>
                <a:cs typeface="Times New Roman"/>
                <a:hlinkClick r:id="rId11"/>
              </a:rPr>
              <a:t>http://cern.ch/fcc</a:t>
            </a:r>
            <a:endParaRPr kumimoji="0" lang="en-GB"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4C81B4A5-E51C-77AE-7753-FD65C0B104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3201" y="5516648"/>
            <a:ext cx="1086268" cy="669108"/>
          </a:xfrm>
          <a:prstGeom prst="rect">
            <a:avLst/>
          </a:prstGeom>
        </p:spPr>
      </p:pic>
      <p:pic>
        <p:nvPicPr>
          <p:cNvPr id="2" name="Picture 1">
            <a:extLst>
              <a:ext uri="{FF2B5EF4-FFF2-40B4-BE49-F238E27FC236}">
                <a16:creationId xmlns:a16="http://schemas.microsoft.com/office/drawing/2014/main" id="{528DC0F1-84C9-8FCC-31F3-E39949EFE3B3}"/>
              </a:ext>
            </a:extLst>
          </p:cNvPr>
          <p:cNvPicPr>
            <a:picLocks noChangeAspect="1"/>
          </p:cNvPicPr>
          <p:nvPr/>
        </p:nvPicPr>
        <p:blipFill>
          <a:blip r:embed="rId13"/>
          <a:stretch>
            <a:fillRect/>
          </a:stretch>
        </p:blipFill>
        <p:spPr>
          <a:xfrm>
            <a:off x="7737481" y="5559096"/>
            <a:ext cx="1745939" cy="600603"/>
          </a:xfrm>
          <a:prstGeom prst="rect">
            <a:avLst/>
          </a:prstGeom>
        </p:spPr>
      </p:pic>
      <p:pic>
        <p:nvPicPr>
          <p:cNvPr id="1026" name="Picture 2">
            <a:extLst>
              <a:ext uri="{FF2B5EF4-FFF2-40B4-BE49-F238E27FC236}">
                <a16:creationId xmlns:a16="http://schemas.microsoft.com/office/drawing/2014/main" id="{1B61DB9A-2F37-39C0-7A2A-DA68E24E88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9340" y="5589462"/>
            <a:ext cx="453717" cy="5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158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P spid="44" grpId="0"/>
      <p:bldP spid="46" grpId="0" animBg="1"/>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78690-9B7C-CF5B-1603-623EC6FD8F75}"/>
              </a:ext>
            </a:extLst>
          </p:cNvPr>
          <p:cNvGrpSpPr>
            <a:grpSpLocks noChangeAspect="1"/>
          </p:cNvGrpSpPr>
          <p:nvPr/>
        </p:nvGrpSpPr>
        <p:grpSpPr>
          <a:xfrm>
            <a:off x="6118063" y="739717"/>
            <a:ext cx="6098617" cy="6116087"/>
            <a:chOff x="4943872" y="426891"/>
            <a:chExt cx="6368243" cy="6386485"/>
          </a:xfrm>
        </p:grpSpPr>
        <p:sp>
          <p:nvSpPr>
            <p:cNvPr id="6" name="Slide Number Placeholder 1">
              <a:extLst>
                <a:ext uri="{FF2B5EF4-FFF2-40B4-BE49-F238E27FC236}">
                  <a16:creationId xmlns:a16="http://schemas.microsoft.com/office/drawing/2014/main" id="{32B507C4-FE40-38C4-A592-160F15BB287E}"/>
                </a:ext>
              </a:extLst>
            </p:cNvPr>
            <p:cNvSpPr txBox="1">
              <a:spLocks/>
            </p:cNvSpPr>
            <p:nvPr/>
          </p:nvSpPr>
          <p:spPr>
            <a:xfrm>
              <a:off x="7706627" y="6284342"/>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10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descr="Map&#10;&#10;Description automatically generated">
              <a:extLst>
                <a:ext uri="{FF2B5EF4-FFF2-40B4-BE49-F238E27FC236}">
                  <a16:creationId xmlns:a16="http://schemas.microsoft.com/office/drawing/2014/main" id="{BCBA99D0-3DBF-6212-44AE-C5E817B5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872" y="426891"/>
              <a:ext cx="6344156" cy="6386485"/>
            </a:xfrm>
            <a:prstGeom prst="rect">
              <a:avLst/>
            </a:prstGeom>
          </p:spPr>
        </p:pic>
        <p:sp>
          <p:nvSpPr>
            <p:cNvPr id="10" name="TextBox 9">
              <a:extLst>
                <a:ext uri="{FF2B5EF4-FFF2-40B4-BE49-F238E27FC236}">
                  <a16:creationId xmlns:a16="http://schemas.microsoft.com/office/drawing/2014/main" id="{6C003D95-F40D-A64C-832D-F6ECCC9EDFFA}"/>
                </a:ext>
              </a:extLst>
            </p:cNvPr>
            <p:cNvSpPr txBox="1"/>
            <p:nvPr/>
          </p:nvSpPr>
          <p:spPr>
            <a:xfrm>
              <a:off x="6453009" y="732505"/>
              <a:ext cx="150771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PA: Experiment</a:t>
              </a:r>
            </a:p>
          </p:txBody>
        </p:sp>
        <p:sp>
          <p:nvSpPr>
            <p:cNvPr id="11" name="TextBox 10">
              <a:extLst>
                <a:ext uri="{FF2B5EF4-FFF2-40B4-BE49-F238E27FC236}">
                  <a16:creationId xmlns:a16="http://schemas.microsoft.com/office/drawing/2014/main" id="{AA91DA8E-9F50-EDAC-EDE1-AB2C7A12E392}"/>
                </a:ext>
              </a:extLst>
            </p:cNvPr>
            <p:cNvSpPr txBox="1"/>
            <p:nvPr/>
          </p:nvSpPr>
          <p:spPr>
            <a:xfrm>
              <a:off x="9653758" y="1193313"/>
              <a:ext cx="131038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PB: technical</a:t>
              </a:r>
            </a:p>
          </p:txBody>
        </p:sp>
        <p:sp>
          <p:nvSpPr>
            <p:cNvPr id="12" name="TextBox 11">
              <a:extLst>
                <a:ext uri="{FF2B5EF4-FFF2-40B4-BE49-F238E27FC236}">
                  <a16:creationId xmlns:a16="http://schemas.microsoft.com/office/drawing/2014/main" id="{B09A09EB-3683-AED0-63E4-5CEA40855296}"/>
                </a:ext>
              </a:extLst>
            </p:cNvPr>
            <p:cNvSpPr txBox="1"/>
            <p:nvPr/>
          </p:nvSpPr>
          <p:spPr>
            <a:xfrm>
              <a:off x="9802150" y="3018438"/>
              <a:ext cx="150996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PD: experiment</a:t>
              </a:r>
            </a:p>
          </p:txBody>
        </p:sp>
        <p:sp>
          <p:nvSpPr>
            <p:cNvPr id="13" name="TextBox 12">
              <a:extLst>
                <a:ext uri="{FF2B5EF4-FFF2-40B4-BE49-F238E27FC236}">
                  <a16:creationId xmlns:a16="http://schemas.microsoft.com/office/drawing/2014/main" id="{70BCB069-FAA9-B593-C223-1E851E167C52}"/>
                </a:ext>
              </a:extLst>
            </p:cNvPr>
            <p:cNvSpPr txBox="1"/>
            <p:nvPr/>
          </p:nvSpPr>
          <p:spPr>
            <a:xfrm>
              <a:off x="9529142" y="5139854"/>
              <a:ext cx="129844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PF: technical</a:t>
              </a:r>
            </a:p>
          </p:txBody>
        </p:sp>
        <p:sp>
          <p:nvSpPr>
            <p:cNvPr id="26" name="TextBox 25">
              <a:extLst>
                <a:ext uri="{FF2B5EF4-FFF2-40B4-BE49-F238E27FC236}">
                  <a16:creationId xmlns:a16="http://schemas.microsoft.com/office/drawing/2014/main" id="{1C36C721-7248-AD42-A839-E8FDD1D8C66D}"/>
                </a:ext>
              </a:extLst>
            </p:cNvPr>
            <p:cNvSpPr txBox="1"/>
            <p:nvPr/>
          </p:nvSpPr>
          <p:spPr>
            <a:xfrm>
              <a:off x="8677198" y="6435701"/>
              <a:ext cx="1520200"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PG: experiment</a:t>
              </a:r>
            </a:p>
          </p:txBody>
        </p:sp>
        <p:sp>
          <p:nvSpPr>
            <p:cNvPr id="27" name="TextBox 26">
              <a:extLst>
                <a:ext uri="{FF2B5EF4-FFF2-40B4-BE49-F238E27FC236}">
                  <a16:creationId xmlns:a16="http://schemas.microsoft.com/office/drawing/2014/main" id="{4A18E6B2-2F43-4DF9-4C6B-116AA454C6D3}"/>
                </a:ext>
              </a:extLst>
            </p:cNvPr>
            <p:cNvSpPr txBox="1"/>
            <p:nvPr/>
          </p:nvSpPr>
          <p:spPr>
            <a:xfrm>
              <a:off x="6453009" y="5975924"/>
              <a:ext cx="132062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PH: technical</a:t>
              </a:r>
            </a:p>
          </p:txBody>
        </p:sp>
        <p:sp>
          <p:nvSpPr>
            <p:cNvPr id="28" name="TextBox 27">
              <a:extLst>
                <a:ext uri="{FF2B5EF4-FFF2-40B4-BE49-F238E27FC236}">
                  <a16:creationId xmlns:a16="http://schemas.microsoft.com/office/drawing/2014/main" id="{981DF8D1-B2B9-921B-09B6-3980AA1768C1}"/>
                </a:ext>
              </a:extLst>
            </p:cNvPr>
            <p:cNvSpPr txBox="1"/>
            <p:nvPr/>
          </p:nvSpPr>
          <p:spPr>
            <a:xfrm>
              <a:off x="5323611" y="4073012"/>
              <a:ext cx="1467322"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PJ: experiment</a:t>
              </a:r>
            </a:p>
          </p:txBody>
        </p:sp>
        <p:sp>
          <p:nvSpPr>
            <p:cNvPr id="29" name="TextBox 28">
              <a:extLst>
                <a:ext uri="{FF2B5EF4-FFF2-40B4-BE49-F238E27FC236}">
                  <a16:creationId xmlns:a16="http://schemas.microsoft.com/office/drawing/2014/main" id="{5A00A708-0F98-3301-8744-9198B2CCAE39}"/>
                </a:ext>
              </a:extLst>
            </p:cNvPr>
            <p:cNvSpPr txBox="1"/>
            <p:nvPr/>
          </p:nvSpPr>
          <p:spPr>
            <a:xfrm>
              <a:off x="5754954" y="1919718"/>
              <a:ext cx="128821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F124A"/>
                  </a:solidFill>
                  <a:effectLst/>
                  <a:uLnTx/>
                  <a:uFillTx/>
                  <a:latin typeface="Arial"/>
                  <a:ea typeface="+mn-ea"/>
                  <a:cs typeface="+mn-cs"/>
                </a:rPr>
                <a:t>PL: technical</a:t>
              </a:r>
            </a:p>
          </p:txBody>
        </p:sp>
      </p:grpSp>
      <p:sp>
        <p:nvSpPr>
          <p:cNvPr id="30" name="TextBox 29">
            <a:extLst>
              <a:ext uri="{FF2B5EF4-FFF2-40B4-BE49-F238E27FC236}">
                <a16:creationId xmlns:a16="http://schemas.microsoft.com/office/drawing/2014/main" id="{95DA98CD-BAEE-0C4C-18E3-19391715CE6B}"/>
              </a:ext>
            </a:extLst>
          </p:cNvPr>
          <p:cNvSpPr txBox="1"/>
          <p:nvPr/>
        </p:nvSpPr>
        <p:spPr>
          <a:xfrm>
            <a:off x="130517" y="764704"/>
            <a:ext cx="5943422" cy="116955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F00"/>
                </a:solidFill>
                <a:effectLst/>
                <a:uLnTx/>
                <a:uFillTx/>
                <a:latin typeface="Arial"/>
                <a:ea typeface="+mn-ea"/>
                <a:cs typeface="+mn-cs"/>
              </a:rPr>
              <a:t>Major achievement: optimization of the ring placement</a:t>
            </a:r>
            <a:endParaRPr kumimoji="0" lang="en-US" sz="1500" b="1" i="0" u="none" strike="noStrike" kern="1200" cap="none" spc="0" normalizeH="0" baseline="0" noProof="0" dirty="0">
              <a:ln>
                <a:noFill/>
              </a:ln>
              <a:solidFill>
                <a:srgbClr val="008F00"/>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Layout chosen out of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en-US" altLang="root" sz="1500" b="0" i="0" u="none" strike="noStrike" kern="1200" cap="none" spc="0" normalizeH="0" baseline="0" noProof="0" dirty="0">
                <a:ln>
                  <a:noFill/>
                </a:ln>
                <a:solidFill>
                  <a:prstClr val="black"/>
                </a:solidFill>
                <a:effectLst/>
                <a:uLnTx/>
                <a:uFillTx/>
                <a:latin typeface="Arial"/>
                <a:ea typeface="+mn-ea"/>
                <a:cs typeface="+mn-cs"/>
              </a:rPr>
              <a:t>10</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0 initial variants, based on geology and </a:t>
            </a:r>
            <a:endParaRPr kumimoji="0" lang="en-US" altLang="root" sz="15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surface constraints</a:t>
            </a:r>
            <a:r>
              <a:rPr kumimoji="0" lang="en-US" altLang="root" sz="1500" b="0" i="0" u="none" strike="noStrike" kern="1200" cap="none" spc="0" normalizeH="0" baseline="0" noProof="0" dirty="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(land availability, access to roads, etc.), </a:t>
            </a:r>
            <a:r>
              <a:rPr kumimoji="0" lang="en-GB" altLang="root" sz="1500" b="0" i="0" u="none" strike="noStrike" kern="1200" cap="none" spc="0" normalizeH="0" baseline="0" noProof="0" dirty="0">
                <a:ln>
                  <a:noFill/>
                </a:ln>
                <a:solidFill>
                  <a:prstClr val="black"/>
                </a:solidFill>
                <a:effectLst/>
                <a:uLnTx/>
                <a:uFillTx/>
                <a:latin typeface="Arial"/>
                <a:ea typeface="+mn-ea"/>
                <a:cs typeface="+mn-cs"/>
              </a:rPr>
              <a:t>e</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nvironment </a:t>
            </a:r>
            <a:endParaRPr kumimoji="0" lang="en-US" altLang="root" sz="15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(protected zones), </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infrastructure </a:t>
            </a:r>
            <a:r>
              <a:rPr kumimoji="0" lang="root" altLang="root" sz="1400" b="0" i="0" u="none" strike="noStrike" kern="1200" cap="none" spc="0" normalizeH="0" baseline="0" noProof="0" dirty="0">
                <a:ln>
                  <a:noFill/>
                </a:ln>
                <a:solidFill>
                  <a:prstClr val="black"/>
                </a:solidFill>
                <a:effectLst/>
                <a:uLnTx/>
                <a:uFillTx/>
                <a:latin typeface="Arial"/>
                <a:ea typeface="+mn-ea"/>
                <a:cs typeface="+mn-cs"/>
              </a:rPr>
              <a:t>(water, electricity, transport), etc.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root" sz="1500" b="0" i="0" u="none" strike="noStrike" kern="1200" cap="none" spc="0" normalizeH="0" baseline="0" noProof="0" dirty="0">
                <a:ln>
                  <a:noFill/>
                </a:ln>
                <a:solidFill>
                  <a:prstClr val="black"/>
                </a:solidFill>
                <a:effectLst/>
                <a:uLnTx/>
                <a:uFillTx/>
                <a:latin typeface="Arial"/>
                <a:ea typeface="+mn-ea"/>
                <a:cs typeface="+mn-cs"/>
              </a:rPr>
              <a:t>“</a:t>
            </a:r>
            <a:r>
              <a:rPr kumimoji="0" lang="en-GB" altLang="root" sz="1500" b="0" i="0" u="none" strike="noStrike" kern="1200" cap="none" spc="0" normalizeH="0" baseline="0" noProof="0" dirty="0" err="1">
                <a:ln>
                  <a:noFill/>
                </a:ln>
                <a:solidFill>
                  <a:prstClr val="black"/>
                </a:solidFill>
                <a:effectLst/>
                <a:uLnTx/>
                <a:uFillTx/>
                <a:latin typeface="Arial"/>
                <a:ea typeface="+mn-ea"/>
                <a:cs typeface="+mn-cs"/>
              </a:rPr>
              <a:t>É</a:t>
            </a:r>
            <a:r>
              <a:rPr kumimoji="0" lang="root" altLang="root" sz="1500" b="0" i="0" u="none" strike="noStrike" kern="1200" cap="none" spc="0" normalizeH="0" baseline="0" noProof="0" dirty="0">
                <a:ln>
                  <a:noFill/>
                </a:ln>
                <a:solidFill>
                  <a:prstClr val="black"/>
                </a:solidFill>
                <a:effectLst/>
                <a:uLnTx/>
                <a:uFillTx/>
                <a:latin typeface="Arial"/>
                <a:ea typeface="+mn-ea"/>
                <a:cs typeface="+mn-cs"/>
              </a:rPr>
              <a:t>viter, reduire, compenser” principle of EU and French regulations</a:t>
            </a:r>
          </a:p>
        </p:txBody>
      </p:sp>
      <p:sp>
        <p:nvSpPr>
          <p:cNvPr id="31" name="TextBox 30">
            <a:extLst>
              <a:ext uri="{FF2B5EF4-FFF2-40B4-BE49-F238E27FC236}">
                <a16:creationId xmlns:a16="http://schemas.microsoft.com/office/drawing/2014/main" id="{775E66E2-14A5-8198-5273-277F34E124CD}"/>
              </a:ext>
            </a:extLst>
          </p:cNvPr>
          <p:cNvSpPr txBox="1"/>
          <p:nvPr/>
        </p:nvSpPr>
        <p:spPr>
          <a:xfrm>
            <a:off x="141006" y="1976214"/>
            <a:ext cx="5716493" cy="9541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F00"/>
                </a:solidFill>
                <a:effectLst/>
                <a:uLnTx/>
                <a:uFillTx/>
                <a:latin typeface="Arial"/>
                <a:ea typeface="+mn-ea"/>
                <a:cs typeface="+mn-cs"/>
              </a:rPr>
              <a:t>Lowest-risk baseline: 90.7 km ring, 8 surface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F00"/>
                </a:solidFill>
                <a:effectLst/>
                <a:uLnTx/>
                <a:uFillTx/>
                <a:latin typeface="Arial"/>
                <a:ea typeface="+mn-ea"/>
                <a:cs typeface="+mn-cs"/>
              </a:rPr>
              <a:t>4-fold </a:t>
            </a:r>
            <a:r>
              <a:rPr kumimoji="0" lang="en-US" sz="1600" b="1" i="0" u="none" strike="noStrike" kern="1200" cap="none" spc="0" normalizeH="0" baseline="0" noProof="0" dirty="0" err="1">
                <a:ln>
                  <a:noFill/>
                </a:ln>
                <a:solidFill>
                  <a:srgbClr val="008F00"/>
                </a:solidFill>
                <a:effectLst/>
                <a:uLnTx/>
                <a:uFillTx/>
                <a:latin typeface="Arial"/>
                <a:ea typeface="+mn-ea"/>
                <a:cs typeface="+mn-cs"/>
              </a:rPr>
              <a:t>superperiodicity</a:t>
            </a:r>
            <a:r>
              <a:rPr kumimoji="0" lang="en-US" sz="1600" b="1" i="0" u="none" strike="noStrike" kern="1200" cap="none" spc="0" normalizeH="0" baseline="0" noProof="0" dirty="0">
                <a:ln>
                  <a:noFill/>
                </a:ln>
                <a:solidFill>
                  <a:srgbClr val="008F00"/>
                </a:solidFill>
                <a:effectLst/>
                <a:uLnTx/>
                <a:uFillTx/>
                <a:latin typeface="Arial"/>
                <a:ea typeface="+mn-ea"/>
                <a:cs typeface="+mn-cs"/>
              </a:rPr>
              <a:t>, possibility of 2 or 4 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Whole project now adapted to this placement</a:t>
            </a:r>
            <a:endParaRPr kumimoji="0" lang="root" altLang="roo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500" b="0" i="0" u="none" strike="noStrike" kern="1200" cap="none" spc="0" normalizeH="0" baseline="0" noProof="0" dirty="0">
              <a:ln>
                <a:noFill/>
              </a:ln>
              <a:solidFill>
                <a:srgbClr val="2F2F2F"/>
              </a:solidFill>
              <a:effectLst/>
              <a:uLnTx/>
              <a:uFillTx/>
              <a:latin typeface="Arial"/>
              <a:ea typeface="+mn-ea"/>
              <a:cs typeface="+mn-cs"/>
            </a:endParaRPr>
          </a:p>
        </p:txBody>
      </p:sp>
      <p:graphicFrame>
        <p:nvGraphicFramePr>
          <p:cNvPr id="35" name="Table 7">
            <a:extLst>
              <a:ext uri="{FF2B5EF4-FFF2-40B4-BE49-F238E27FC236}">
                <a16:creationId xmlns:a16="http://schemas.microsoft.com/office/drawing/2014/main" id="{A0126627-3D2F-1468-82D9-B847F45BFE4A}"/>
              </a:ext>
            </a:extLst>
          </p:cNvPr>
          <p:cNvGraphicFramePr>
            <a:graphicFrameLocks noGrp="1"/>
          </p:cNvGraphicFramePr>
          <p:nvPr>
            <p:extLst>
              <p:ext uri="{D42A27DB-BD31-4B8C-83A1-F6EECF244321}">
                <p14:modId xmlns:p14="http://schemas.microsoft.com/office/powerpoint/2010/main" val="3438833780"/>
              </p:ext>
            </p:extLst>
          </p:nvPr>
        </p:nvGraphicFramePr>
        <p:xfrm>
          <a:off x="7901220" y="3469705"/>
          <a:ext cx="2873846" cy="1712160"/>
        </p:xfrm>
        <a:graphic>
          <a:graphicData uri="http://schemas.openxmlformats.org/drawingml/2006/table">
            <a:tbl>
              <a:tblPr bandRow="1"/>
              <a:tblGrid>
                <a:gridCol w="2112473">
                  <a:extLst>
                    <a:ext uri="{9D8B030D-6E8A-4147-A177-3AD203B41FA5}">
                      <a16:colId xmlns:a16="http://schemas.microsoft.com/office/drawing/2014/main" val="3540313235"/>
                    </a:ext>
                  </a:extLst>
                </a:gridCol>
                <a:gridCol w="761373">
                  <a:extLst>
                    <a:ext uri="{9D8B030D-6E8A-4147-A177-3AD203B41FA5}">
                      <a16:colId xmlns:a16="http://schemas.microsoft.com/office/drawing/2014/main" val="1716970435"/>
                    </a:ext>
                  </a:extLst>
                </a:gridCol>
              </a:tblGrid>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Number of surface sites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8</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59806506"/>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LSS@IP </a:t>
                      </a:r>
                      <a:r>
                        <a:rPr lang="en-CH" sz="1400" b="0" dirty="0"/>
                        <a:t>(PA, PD, PG, PJ)</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1400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3831990"/>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LSS@TECH </a:t>
                      </a:r>
                      <a:r>
                        <a:rPr lang="en-CH" sz="1400" b="0" dirty="0"/>
                        <a:t>(PB, PF, PH, PL)</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2</a:t>
                      </a:r>
                      <a:r>
                        <a:rPr lang="en-US" sz="1400" dirty="0"/>
                        <a:t>032</a:t>
                      </a:r>
                      <a:r>
                        <a:rPr lang="en-CH" sz="1400" dirty="0"/>
                        <a:t>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478057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Arc length</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9.6 km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16886502"/>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dirty="0"/>
                        <a:t>Sum of arc lengths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dirty="0"/>
                        <a:t>76.9 </a:t>
                      </a:r>
                      <a:r>
                        <a:rPr lang="en-US" sz="1400" dirty="0"/>
                        <a:t>k</a:t>
                      </a:r>
                      <a:r>
                        <a:rPr lang="en-CH" sz="1400" dirty="0"/>
                        <a:t>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580955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dirty="0"/>
                        <a:t>Total length</a:t>
                      </a:r>
                      <a:endParaRPr lang="en-CH" sz="1400" b="1" dirty="0"/>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1" dirty="0"/>
                        <a:t>90.7 km</a:t>
                      </a:r>
                      <a:endParaRPr lang="en-CH" sz="1400" b="1" dirty="0"/>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0398293"/>
                  </a:ext>
                </a:extLst>
              </a:tr>
            </a:tbl>
          </a:graphicData>
        </a:graphic>
      </p:graphicFrame>
      <p:sp>
        <p:nvSpPr>
          <p:cNvPr id="3" name="TextBox 2">
            <a:extLst>
              <a:ext uri="{FF2B5EF4-FFF2-40B4-BE49-F238E27FC236}">
                <a16:creationId xmlns:a16="http://schemas.microsoft.com/office/drawing/2014/main" id="{B71FBA9D-F57A-A02E-2374-A060F8F7AEC7}"/>
              </a:ext>
            </a:extLst>
          </p:cNvPr>
          <p:cNvSpPr txBox="1"/>
          <p:nvPr/>
        </p:nvSpPr>
        <p:spPr>
          <a:xfrm>
            <a:off x="10770646" y="704633"/>
            <a:ext cx="1112797" cy="507831"/>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V. Mertens,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dirty="0">
                <a:solidFill>
                  <a:prstClr val="black"/>
                </a:solidFill>
                <a:latin typeface="Calibri" panose="020F0502020204030204"/>
              </a:rPr>
              <a:t>J. Gutleber</a:t>
            </a:r>
            <a:endParaRPr kumimoji="0" lang="en-GB"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err="1"/>
              <a:t>Optimized</a:t>
            </a:r>
            <a:r>
              <a:rPr lang="fr-CH" dirty="0"/>
              <a:t> placement and </a:t>
            </a:r>
            <a:r>
              <a:rPr lang="fr-CH" dirty="0" err="1"/>
              <a:t>layout</a:t>
            </a:r>
            <a:r>
              <a:rPr lang="fr-CH" dirty="0"/>
              <a:t> for </a:t>
            </a:r>
            <a:r>
              <a:rPr lang="fr-CH" dirty="0" err="1"/>
              <a:t>feasibility</a:t>
            </a:r>
            <a:r>
              <a:rPr lang="fr-CH" dirty="0"/>
              <a:t> </a:t>
            </a:r>
            <a:r>
              <a:rPr lang="fr-CH" dirty="0" err="1"/>
              <a:t>study</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026" name="Picture 2">
            <a:extLst>
              <a:ext uri="{FF2B5EF4-FFF2-40B4-BE49-F238E27FC236}">
                <a16:creationId xmlns:a16="http://schemas.microsoft.com/office/drawing/2014/main" id="{84E45300-1AA7-B8E5-10AB-4DF2AD4E8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77" y="2768599"/>
            <a:ext cx="4758790" cy="409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4577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err="1"/>
              <a:t>Revised</a:t>
            </a:r>
            <a:r>
              <a:rPr lang="fr-CH" dirty="0"/>
              <a:t> </a:t>
            </a:r>
            <a:r>
              <a:rPr lang="fr-CH" dirty="0" err="1"/>
              <a:t>layout</a:t>
            </a:r>
            <a:r>
              <a:rPr lang="fr-CH" dirty="0"/>
              <a:t> and </a:t>
            </a:r>
            <a:r>
              <a:rPr lang="fr-CH" dirty="0" err="1"/>
              <a:t>geometry</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8" name="AutoShape 2">
            <a:extLst>
              <a:ext uri="{FF2B5EF4-FFF2-40B4-BE49-F238E27FC236}">
                <a16:creationId xmlns:a16="http://schemas.microsoft.com/office/drawing/2014/main" id="{18866CDC-49F8-0AE3-A6AD-58C7916326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D3E38793-2138-C61D-7B29-352009C03A87}"/>
              </a:ext>
            </a:extLst>
          </p:cNvPr>
          <p:cNvPicPr>
            <a:picLocks noChangeAspect="1"/>
          </p:cNvPicPr>
          <p:nvPr/>
        </p:nvPicPr>
        <p:blipFill>
          <a:blip r:embed="rId3"/>
          <a:stretch>
            <a:fillRect/>
          </a:stretch>
        </p:blipFill>
        <p:spPr>
          <a:xfrm>
            <a:off x="611155" y="801546"/>
            <a:ext cx="10664890" cy="5998251"/>
          </a:xfrm>
          <a:prstGeom prst="rect">
            <a:avLst/>
          </a:prstGeom>
        </p:spPr>
      </p:pic>
      <p:sp>
        <p:nvSpPr>
          <p:cNvPr id="15" name="TextBox 14">
            <a:extLst>
              <a:ext uri="{FF2B5EF4-FFF2-40B4-BE49-F238E27FC236}">
                <a16:creationId xmlns:a16="http://schemas.microsoft.com/office/drawing/2014/main" id="{97511AE6-1ABB-093B-8775-F7BC9D794B3A}"/>
              </a:ext>
            </a:extLst>
          </p:cNvPr>
          <p:cNvSpPr txBox="1"/>
          <p:nvPr/>
        </p:nvSpPr>
        <p:spPr>
          <a:xfrm>
            <a:off x="6096000" y="6581001"/>
            <a:ext cx="1671996" cy="276999"/>
          </a:xfrm>
          <a:prstGeom prst="rect">
            <a:avLst/>
          </a:prstGeom>
          <a:solidFill>
            <a:schemeClr val="accent5">
              <a:lumMod val="20000"/>
              <a:lumOff val="80000"/>
            </a:schemeClr>
          </a:solidFill>
        </p:spPr>
        <p:txBody>
          <a:bodyPr wrap="none" rtlCol="0">
            <a:spAutoFit/>
          </a:bodyPr>
          <a:lstStyle/>
          <a:p>
            <a:r>
              <a:rPr lang="en-US" sz="1200" dirty="0"/>
              <a:t>K. Oide, M. Hofer, et al.</a:t>
            </a:r>
            <a:endParaRPr lang="en-GB" sz="1200" dirty="0"/>
          </a:p>
        </p:txBody>
      </p:sp>
    </p:spTree>
    <p:extLst>
      <p:ext uri="{BB962C8B-B14F-4D97-AF65-F5344CB8AC3E}">
        <p14:creationId xmlns:p14="http://schemas.microsoft.com/office/powerpoint/2010/main" val="262054104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Main </a:t>
            </a:r>
            <a:r>
              <a:rPr lang="fr-CH" dirty="0" err="1"/>
              <a:t>geometrical</a:t>
            </a:r>
            <a:r>
              <a:rPr lang="fr-CH" dirty="0"/>
              <a:t> </a:t>
            </a:r>
            <a:r>
              <a:rPr lang="fr-CH" dirty="0" err="1"/>
              <a:t>parameters</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a:extLst>
              <a:ext uri="{FF2B5EF4-FFF2-40B4-BE49-F238E27FC236}">
                <a16:creationId xmlns:a16="http://schemas.microsoft.com/office/drawing/2014/main" id="{1C818D27-C07A-C65B-865E-5AC0EC7D74C7}"/>
              </a:ext>
            </a:extLst>
          </p:cNvPr>
          <p:cNvPicPr>
            <a:picLocks noChangeAspect="1"/>
          </p:cNvPicPr>
          <p:nvPr/>
        </p:nvPicPr>
        <p:blipFill rotWithShape="1">
          <a:blip r:embed="rId3"/>
          <a:srcRect t="13273"/>
          <a:stretch/>
        </p:blipFill>
        <p:spPr>
          <a:xfrm>
            <a:off x="1210730" y="3799074"/>
            <a:ext cx="9690237" cy="2998117"/>
          </a:xfrm>
          <a:prstGeom prst="rect">
            <a:avLst/>
          </a:prstGeom>
        </p:spPr>
      </p:pic>
      <p:sp>
        <p:nvSpPr>
          <p:cNvPr id="4" name="TextBox 3">
            <a:extLst>
              <a:ext uri="{FF2B5EF4-FFF2-40B4-BE49-F238E27FC236}">
                <a16:creationId xmlns:a16="http://schemas.microsoft.com/office/drawing/2014/main" id="{FA330899-3725-87E5-CE12-756EAF826708}"/>
              </a:ext>
            </a:extLst>
          </p:cNvPr>
          <p:cNvSpPr txBox="1"/>
          <p:nvPr/>
        </p:nvSpPr>
        <p:spPr>
          <a:xfrm>
            <a:off x="550334" y="764927"/>
            <a:ext cx="11527751" cy="3788666"/>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Main changes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C377B"/>
                </a:solidFill>
                <a:effectLst/>
                <a:uLnTx/>
                <a:uFillTx/>
                <a:latin typeface="Arial"/>
                <a:ea typeface="+mn-ea"/>
                <a:cs typeface="+mn-cs"/>
              </a:rPr>
              <a:t># access points </a:t>
            </a:r>
            <a:r>
              <a:rPr kumimoji="0" lang="en-US" b="0" i="0" u="none" strike="noStrike" kern="1200" cap="none" spc="0" normalizeH="0" baseline="0" noProof="0" dirty="0">
                <a:ln>
                  <a:noFill/>
                </a:ln>
                <a:solidFill>
                  <a:srgbClr val="0C377B"/>
                </a:solidFill>
                <a:effectLst/>
                <a:uLnTx/>
                <a:uFillTx/>
                <a:latin typeface="Arial"/>
                <a:ea typeface="+mn-ea"/>
                <a:cs typeface="+mn-cs"/>
              </a:rPr>
              <a:t>reduced from 12 to 8</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C377B"/>
                </a:solidFill>
                <a:effectLst/>
                <a:uLnTx/>
                <a:uFillTx/>
                <a:latin typeface="Arial"/>
                <a:ea typeface="+mn-ea"/>
                <a:cs typeface="+mn-cs"/>
              </a:rPr>
              <a:t>facilitating placement and reducing the overall surface area required</a:t>
            </a:r>
          </a:p>
          <a:p>
            <a:pPr marL="342900" indent="-342900">
              <a:lnSpc>
                <a:spcPct val="120000"/>
              </a:lnSpc>
              <a:buFont typeface="Arial" panose="020B0604020202020204" pitchFamily="34" charset="0"/>
              <a:buChar char="•"/>
              <a:defRPr/>
            </a:pPr>
            <a:r>
              <a:rPr lang="en-US" b="1" dirty="0">
                <a:solidFill>
                  <a:srgbClr val="0C377B"/>
                </a:solidFill>
                <a:latin typeface="Arial"/>
              </a:rPr>
              <a:t>circumference has shrunk </a:t>
            </a:r>
            <a:r>
              <a:rPr lang="en-US" dirty="0">
                <a:solidFill>
                  <a:srgbClr val="0C377B"/>
                </a:solidFill>
                <a:latin typeface="Arial"/>
              </a:rPr>
              <a:t>from 97.75 km to 90.657 km</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C377B"/>
                </a:solidFill>
                <a:effectLst/>
                <a:uLnTx/>
                <a:uFillTx/>
                <a:latin typeface="Arial"/>
                <a:ea typeface="+mn-ea"/>
                <a:cs typeface="+mn-cs"/>
              </a:rPr>
              <a:t>new layout with </a:t>
            </a:r>
            <a:r>
              <a:rPr kumimoji="0" lang="en-US" b="1" i="0" u="none" strike="noStrike" kern="1200" cap="none" spc="0" normalizeH="0" baseline="0" noProof="0" dirty="0">
                <a:ln>
                  <a:noFill/>
                </a:ln>
                <a:solidFill>
                  <a:srgbClr val="0C377B"/>
                </a:solidFill>
                <a:effectLst/>
                <a:uLnTx/>
                <a:uFillTx/>
                <a:latin typeface="Arial"/>
                <a:ea typeface="+mn-ea"/>
                <a:cs typeface="+mn-cs"/>
              </a:rPr>
              <a:t>4-fold </a:t>
            </a:r>
            <a:r>
              <a:rPr kumimoji="0" lang="en-US" b="1" i="0" u="none" strike="noStrike" kern="1200" cap="none" spc="0" normalizeH="0" baseline="0" noProof="0" dirty="0" err="1">
                <a:ln>
                  <a:noFill/>
                </a:ln>
                <a:solidFill>
                  <a:srgbClr val="0C377B"/>
                </a:solidFill>
                <a:effectLst/>
                <a:uLnTx/>
                <a:uFillTx/>
                <a:latin typeface="Arial"/>
                <a:ea typeface="+mn-ea"/>
                <a:cs typeface="+mn-cs"/>
              </a:rPr>
              <a:t>superperiodicity</a:t>
            </a:r>
            <a:r>
              <a:rPr kumimoji="0" lang="en-US" b="0" i="0" u="none" strike="noStrike" kern="1200" cap="none" spc="0" normalizeH="0" baseline="0" noProof="0" dirty="0">
                <a:ln>
                  <a:noFill/>
                </a:ln>
                <a:solidFill>
                  <a:srgbClr val="0C377B"/>
                </a:solidFill>
                <a:effectLst/>
                <a:uLnTx/>
                <a:uFillTx/>
                <a:latin typeface="Arial"/>
                <a:ea typeface="+mn-ea"/>
                <a:cs typeface="+mn-cs"/>
              </a:rPr>
              <a:t>, enabling FCC-</a:t>
            </a:r>
            <a:r>
              <a:rPr kumimoji="0" lang="en-US" b="0" i="0" u="none" strike="noStrike" kern="1200" cap="none" spc="0" normalizeH="0" baseline="0" noProof="0" dirty="0" err="1">
                <a:ln>
                  <a:noFill/>
                </a:ln>
                <a:solidFill>
                  <a:srgbClr val="0C377B"/>
                </a:solidFill>
                <a:effectLst/>
                <a:uLnTx/>
                <a:uFillTx/>
                <a:latin typeface="Arial"/>
                <a:ea typeface="+mn-ea"/>
                <a:cs typeface="+mn-cs"/>
              </a:rPr>
              <a:t>ee</a:t>
            </a:r>
            <a:r>
              <a:rPr kumimoji="0" lang="en-US" b="0" i="0" u="none" strike="noStrike" kern="1200" cap="none" spc="0" normalizeH="0" baseline="0" noProof="0" dirty="0">
                <a:ln>
                  <a:noFill/>
                </a:ln>
                <a:solidFill>
                  <a:srgbClr val="0C377B"/>
                </a:solidFill>
                <a:effectLst/>
                <a:uLnTx/>
                <a:uFillTx/>
                <a:latin typeface="Arial"/>
                <a:ea typeface="+mn-ea"/>
                <a:cs typeface="+mn-cs"/>
              </a:rPr>
              <a:t> operation with either </a:t>
            </a:r>
            <a:r>
              <a:rPr kumimoji="0" lang="en-US" b="1" i="0" u="none" strike="noStrike" kern="1200" cap="none" spc="0" normalizeH="0" baseline="0" noProof="0" dirty="0">
                <a:ln>
                  <a:noFill/>
                </a:ln>
                <a:solidFill>
                  <a:srgbClr val="0C377B"/>
                </a:solidFill>
                <a:effectLst/>
                <a:uLnTx/>
                <a:uFillTx/>
                <a:latin typeface="Arial"/>
                <a:ea typeface="+mn-ea"/>
                <a:cs typeface="+mn-cs"/>
              </a:rPr>
              <a:t>2 or 4 collision points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C377B"/>
                </a:solidFill>
                <a:effectLst/>
                <a:uLnTx/>
                <a:uFillTx/>
                <a:latin typeface="Arial"/>
                <a:ea typeface="+mn-ea"/>
                <a:cs typeface="+mn-cs"/>
              </a:rPr>
              <a:t>hadron collider </a:t>
            </a:r>
            <a:r>
              <a:rPr kumimoji="0" lang="en-US" b="0" i="0" u="none" strike="noStrike" kern="1200" cap="none" spc="0" normalizeH="0" baseline="0" noProof="0" dirty="0">
                <a:ln>
                  <a:noFill/>
                </a:ln>
                <a:solidFill>
                  <a:srgbClr val="0C377B"/>
                </a:solidFill>
                <a:effectLst/>
                <a:uLnTx/>
                <a:uFillTx/>
                <a:latin typeface="Arial"/>
                <a:ea typeface="+mn-ea"/>
                <a:cs typeface="+mn-cs"/>
              </a:rPr>
              <a:t>RF system now </a:t>
            </a:r>
            <a:r>
              <a:rPr kumimoji="0" lang="en-US" b="1" i="0" u="none" strike="noStrike" kern="1200" cap="none" spc="0" normalizeH="0" baseline="0" noProof="0" dirty="0">
                <a:ln>
                  <a:noFill/>
                </a:ln>
                <a:solidFill>
                  <a:srgbClr val="0C377B"/>
                </a:solidFill>
                <a:effectLst/>
                <a:uLnTx/>
                <a:uFillTx/>
                <a:latin typeface="Arial"/>
                <a:ea typeface="+mn-ea"/>
                <a:cs typeface="+mn-cs"/>
              </a:rPr>
              <a:t>shares </a:t>
            </a:r>
            <a:r>
              <a:rPr kumimoji="0" lang="en-US" b="0" i="0" u="none" strike="noStrike" kern="1200" cap="none" spc="0" normalizeH="0" baseline="0" noProof="0" dirty="0">
                <a:ln>
                  <a:noFill/>
                </a:ln>
                <a:solidFill>
                  <a:srgbClr val="0C377B"/>
                </a:solidFill>
                <a:effectLst/>
                <a:uLnTx/>
                <a:uFillTx/>
                <a:latin typeface="Arial"/>
                <a:ea typeface="+mn-ea"/>
                <a:cs typeface="+mn-cs"/>
              </a:rPr>
              <a:t>a </a:t>
            </a:r>
            <a:r>
              <a:rPr kumimoji="0" lang="en-US" b="1" i="0" u="none" strike="noStrike" kern="1200" cap="none" spc="0" normalizeH="0" baseline="0" noProof="0" dirty="0">
                <a:ln>
                  <a:noFill/>
                </a:ln>
                <a:solidFill>
                  <a:srgbClr val="0C377B"/>
                </a:solidFill>
                <a:effectLst/>
                <a:uLnTx/>
                <a:uFillTx/>
                <a:latin typeface="Arial"/>
                <a:ea typeface="+mn-ea"/>
                <a:cs typeface="+mn-cs"/>
              </a:rPr>
              <a:t>klystron gallery tunnel with lepton collider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C377B"/>
                </a:solidFill>
                <a:effectLst/>
                <a:uLnTx/>
                <a:uFillTx/>
                <a:latin typeface="Arial"/>
                <a:ea typeface="+mn-ea"/>
                <a:cs typeface="+mn-cs"/>
              </a:rPr>
              <a:t>new circumference matched to both LHC and the SPS tunnels, corresponding to 400 MHz harmonic ratios     of </a:t>
            </a:r>
            <a:r>
              <a:rPr kumimoji="0" lang="en-US" b="0" i="0" u="none" strike="noStrike" kern="1200" cap="none" spc="0" normalizeH="0" baseline="0" noProof="0" dirty="0" err="1">
                <a:ln>
                  <a:noFill/>
                </a:ln>
                <a:solidFill>
                  <a:srgbClr val="0C377B"/>
                </a:solidFill>
                <a:effectLst/>
                <a:uLnTx/>
                <a:uFillTx/>
                <a:latin typeface="Arial"/>
                <a:ea typeface="+mn-ea"/>
                <a:cs typeface="+mn-cs"/>
              </a:rPr>
              <a:t>h</a:t>
            </a:r>
            <a:r>
              <a:rPr kumimoji="0" lang="en-US" b="0" i="0" u="none" strike="noStrike" kern="1200" cap="none" spc="0" normalizeH="0" baseline="-25000" noProof="0" dirty="0" err="1">
                <a:ln>
                  <a:noFill/>
                </a:ln>
                <a:solidFill>
                  <a:srgbClr val="0C377B"/>
                </a:solidFill>
                <a:effectLst/>
                <a:uLnTx/>
                <a:uFillTx/>
                <a:latin typeface="Arial"/>
                <a:ea typeface="+mn-ea"/>
                <a:cs typeface="+mn-cs"/>
              </a:rPr>
              <a:t>FCC</a:t>
            </a:r>
            <a:r>
              <a:rPr kumimoji="0" lang="en-US" b="0" i="0" u="none" strike="noStrike" kern="1200" cap="none" spc="0" normalizeH="0" baseline="0" noProof="0" dirty="0">
                <a:ln>
                  <a:noFill/>
                </a:ln>
                <a:solidFill>
                  <a:srgbClr val="0C377B"/>
                </a:solidFill>
                <a:effectLst/>
                <a:uLnTx/>
                <a:uFillTx/>
                <a:latin typeface="Arial"/>
                <a:ea typeface="+mn-ea"/>
                <a:cs typeface="+mn-cs"/>
              </a:rPr>
              <a:t>/</a:t>
            </a:r>
            <a:r>
              <a:rPr kumimoji="0" lang="en-US" b="0" i="0" u="none" strike="noStrike" kern="1200" cap="none" spc="0" normalizeH="0" baseline="0" noProof="0" dirty="0" err="1">
                <a:ln>
                  <a:noFill/>
                </a:ln>
                <a:solidFill>
                  <a:srgbClr val="0C377B"/>
                </a:solidFill>
                <a:effectLst/>
                <a:uLnTx/>
                <a:uFillTx/>
                <a:latin typeface="Arial"/>
                <a:ea typeface="+mn-ea"/>
                <a:cs typeface="+mn-cs"/>
              </a:rPr>
              <a:t>h</a:t>
            </a:r>
            <a:r>
              <a:rPr kumimoji="0" lang="en-US" b="0" i="0" u="none" strike="noStrike" kern="1200" cap="none" spc="0" normalizeH="0" baseline="-25000" noProof="0" dirty="0" err="1">
                <a:ln>
                  <a:noFill/>
                </a:ln>
                <a:solidFill>
                  <a:srgbClr val="0C377B"/>
                </a:solidFill>
                <a:effectLst/>
                <a:uLnTx/>
                <a:uFillTx/>
                <a:latin typeface="Arial"/>
                <a:ea typeface="+mn-ea"/>
                <a:cs typeface="+mn-cs"/>
              </a:rPr>
              <a:t>LHC</a:t>
            </a:r>
            <a:r>
              <a:rPr kumimoji="0" lang="en-US" b="0" i="0" u="none" strike="noStrike" kern="1200" cap="none" spc="0" normalizeH="0" baseline="0" noProof="0" dirty="0">
                <a:ln>
                  <a:noFill/>
                </a:ln>
                <a:solidFill>
                  <a:srgbClr val="0C377B"/>
                </a:solidFill>
                <a:effectLst/>
                <a:uLnTx/>
                <a:uFillTx/>
                <a:latin typeface="Arial"/>
                <a:ea typeface="+mn-ea"/>
                <a:cs typeface="+mn-cs"/>
              </a:rPr>
              <a:t>=1010/297 &amp; </a:t>
            </a:r>
            <a:r>
              <a:rPr kumimoji="0" lang="en-US" b="0" i="0" u="none" strike="noStrike" kern="1200" cap="none" spc="0" normalizeH="0" baseline="0" noProof="0" dirty="0" err="1">
                <a:ln>
                  <a:noFill/>
                </a:ln>
                <a:solidFill>
                  <a:srgbClr val="0C377B"/>
                </a:solidFill>
                <a:effectLst/>
                <a:uLnTx/>
                <a:uFillTx/>
                <a:latin typeface="Arial"/>
                <a:ea typeface="+mn-ea"/>
                <a:cs typeface="+mn-cs"/>
              </a:rPr>
              <a:t>h</a:t>
            </a:r>
            <a:r>
              <a:rPr kumimoji="0" lang="en-US" b="0" i="0" u="none" strike="noStrike" kern="1200" cap="none" spc="0" normalizeH="0" baseline="-25000" noProof="0" dirty="0" err="1">
                <a:ln>
                  <a:noFill/>
                </a:ln>
                <a:solidFill>
                  <a:srgbClr val="0C377B"/>
                </a:solidFill>
                <a:effectLst/>
                <a:uLnTx/>
                <a:uFillTx/>
                <a:latin typeface="Arial"/>
                <a:ea typeface="+mn-ea"/>
                <a:cs typeface="+mn-cs"/>
              </a:rPr>
              <a:t>FCC</a:t>
            </a:r>
            <a:r>
              <a:rPr kumimoji="0" lang="en-US" b="0" i="0" u="none" strike="noStrike" kern="1200" cap="none" spc="0" normalizeH="0" baseline="0" noProof="0" dirty="0">
                <a:ln>
                  <a:noFill/>
                </a:ln>
                <a:solidFill>
                  <a:srgbClr val="0C377B"/>
                </a:solidFill>
                <a:effectLst/>
                <a:uLnTx/>
                <a:uFillTx/>
                <a:latin typeface="Arial"/>
                <a:ea typeface="+mn-ea"/>
                <a:cs typeface="+mn-cs"/>
              </a:rPr>
              <a:t>/</a:t>
            </a:r>
            <a:r>
              <a:rPr kumimoji="0" lang="en-US" b="0" i="0" u="none" strike="noStrike" kern="1200" cap="none" spc="0" normalizeH="0" baseline="0" noProof="0" dirty="0" err="1">
                <a:ln>
                  <a:noFill/>
                </a:ln>
                <a:solidFill>
                  <a:srgbClr val="0C377B"/>
                </a:solidFill>
                <a:effectLst/>
                <a:uLnTx/>
                <a:uFillTx/>
                <a:latin typeface="Arial"/>
                <a:ea typeface="+mn-ea"/>
                <a:cs typeface="+mn-cs"/>
              </a:rPr>
              <a:t>h</a:t>
            </a:r>
            <a:r>
              <a:rPr kumimoji="0" lang="en-US" b="0" i="0" u="none" strike="noStrike" kern="1200" cap="none" spc="0" normalizeH="0" baseline="-25000" noProof="0" dirty="0" err="1">
                <a:ln>
                  <a:noFill/>
                </a:ln>
                <a:solidFill>
                  <a:srgbClr val="0C377B"/>
                </a:solidFill>
                <a:effectLst/>
                <a:uLnTx/>
                <a:uFillTx/>
                <a:latin typeface="Arial"/>
                <a:ea typeface="+mn-ea"/>
                <a:cs typeface="+mn-cs"/>
              </a:rPr>
              <a:t>SPS</a:t>
            </a:r>
            <a:r>
              <a:rPr kumimoji="0" lang="en-US" b="0" i="0" u="none" strike="noStrike" kern="1200" cap="none" spc="0" normalizeH="0" baseline="0" noProof="0" dirty="0">
                <a:ln>
                  <a:noFill/>
                </a:ln>
                <a:solidFill>
                  <a:srgbClr val="0C377B"/>
                </a:solidFill>
                <a:effectLst/>
                <a:uLnTx/>
                <a:uFillTx/>
                <a:latin typeface="Arial"/>
                <a:ea typeface="+mn-ea"/>
                <a:cs typeface="+mn-cs"/>
              </a:rPr>
              <a:t>=1010/77, </a:t>
            </a:r>
            <a:r>
              <a:rPr kumimoji="0" lang="en-US" b="1" i="0" u="none" strike="noStrike" kern="1200" cap="none" spc="0" normalizeH="0" baseline="0" noProof="0" dirty="0">
                <a:ln>
                  <a:noFill/>
                </a:ln>
                <a:solidFill>
                  <a:srgbClr val="0C377B"/>
                </a:solidFill>
                <a:effectLst/>
                <a:uLnTx/>
                <a:uFillTx/>
                <a:latin typeface="Arial"/>
                <a:ea typeface="+mn-ea"/>
                <a:cs typeface="+mn-cs"/>
              </a:rPr>
              <a:t>allowing for hadron beam injection from either the                  LHC or from a new superconducting SPS</a:t>
            </a:r>
            <a:r>
              <a:rPr kumimoji="0" lang="en-US" b="0" i="0" u="none" strike="noStrike" kern="1200" cap="none" spc="0" normalizeH="0" baseline="0" noProof="0" dirty="0">
                <a:ln>
                  <a:noFill/>
                </a:ln>
                <a:solidFill>
                  <a:srgbClr val="0C377B"/>
                </a:solidFill>
                <a:effectLst/>
                <a:uLnTx/>
                <a:uFillTx/>
                <a:latin typeface="Arial"/>
                <a:ea typeface="+mn-ea"/>
                <a:cs typeface="+mn-cs"/>
              </a:rPr>
              <a:t>, with bunch spacings of 2.5, 5.0, 7.5, 10, 12.5, 15, 20, and 25 ns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47015290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mj-cs"/>
              </a:rPr>
              <a:t>implementation baseline PA31   90.7 km</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6" name="TextBox 5">
            <a:extLst>
              <a:ext uri="{FF2B5EF4-FFF2-40B4-BE49-F238E27FC236}">
                <a16:creationId xmlns:a16="http://schemas.microsoft.com/office/drawing/2014/main" id="{721E208A-A8FD-5F98-1767-654FE6250614}"/>
              </a:ext>
            </a:extLst>
          </p:cNvPr>
          <p:cNvSpPr txBox="1"/>
          <p:nvPr/>
        </p:nvSpPr>
        <p:spPr>
          <a:xfrm>
            <a:off x="332997" y="754916"/>
            <a:ext cx="60946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C377B"/>
                </a:solidFill>
                <a:latin typeface="Calibri" panose="020F0502020204030204"/>
              </a:rPr>
              <a:t>M</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eetings</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with</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lang="fr-FR" sz="2400" b="1" dirty="0" err="1">
                <a:solidFill>
                  <a:srgbClr val="0C377B"/>
                </a:solidFill>
                <a:latin typeface="Calibri" panose="020F0502020204030204"/>
              </a:rPr>
              <a:t>municipalities</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concerned</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in France (31) and </a:t>
            </a:r>
            <a:r>
              <a:rPr kumimoji="0" lang="fr-FR" sz="2400" b="1" i="0" u="none" strike="noStrike" kern="1200" cap="none" spc="0" normalizeH="0" baseline="0" noProof="0" dirty="0" err="1">
                <a:ln>
                  <a:noFill/>
                </a:ln>
                <a:solidFill>
                  <a:srgbClr val="0C377B"/>
                </a:solidFill>
                <a:effectLst/>
                <a:uLnTx/>
                <a:uFillTx/>
                <a:latin typeface="Calibri" panose="020F0502020204030204"/>
                <a:ea typeface="+mn-ea"/>
                <a:cs typeface="+mn-cs"/>
              </a:rPr>
              <a:t>Switzerland</a:t>
            </a:r>
            <a:r>
              <a:rPr kumimoji="0" lang="fr-FR" sz="2400" b="1" i="0" u="none" strike="noStrike" kern="1200" cap="none" spc="0" normalizeH="0" baseline="0" noProof="0" dirty="0">
                <a:ln>
                  <a:noFill/>
                </a:ln>
                <a:solidFill>
                  <a:srgbClr val="0C377B"/>
                </a:solidFill>
                <a:effectLst/>
                <a:uLnTx/>
                <a:uFillTx/>
                <a:latin typeface="Calibri" panose="020F0502020204030204"/>
                <a:ea typeface="+mn-ea"/>
                <a:cs typeface="+mn-cs"/>
              </a:rPr>
              <a:t> (10)</a:t>
            </a:r>
            <a:endParaRPr kumimoji="0" lang="en-CH" sz="2400" b="1"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
        <p:nvSpPr>
          <p:cNvPr id="16" name="Rounded Rectangle 8">
            <a:extLst>
              <a:ext uri="{FF2B5EF4-FFF2-40B4-BE49-F238E27FC236}">
                <a16:creationId xmlns:a16="http://schemas.microsoft.com/office/drawing/2014/main" id="{A91206BD-A85F-99B5-398B-A608E1CAFDCD}"/>
              </a:ext>
            </a:extLst>
          </p:cNvPr>
          <p:cNvSpPr/>
          <p:nvPr/>
        </p:nvSpPr>
        <p:spPr>
          <a:xfrm>
            <a:off x="318469" y="4875159"/>
            <a:ext cx="2839130" cy="299321"/>
          </a:xfrm>
          <a:prstGeom prst="roundRect">
            <a:avLst/>
          </a:prstGeom>
          <a:solidFill>
            <a:srgbClr val="40C245"/>
          </a:solidFill>
          <a:ln w="12700" cap="flat" cmpd="sng" algn="ctr">
            <a:solidFill>
              <a:srgbClr val="0000FF">
                <a:shade val="50000"/>
              </a:srgbClr>
            </a:solidFill>
            <a:prstDash val="solid"/>
            <a:miter lim="800000"/>
          </a:ln>
          <a:effectLst/>
        </p:spPr>
        <p:txBody>
          <a:bodyPr rtlCol="0" anchor="ctr"/>
          <a:lstStyle/>
          <a:p>
            <a:pPr algn="ctr" defTabSz="1485760" hangingPunct="1">
              <a:defRPr/>
            </a:pPr>
            <a:r>
              <a:rPr lang="fr-FR" sz="1300" dirty="0">
                <a:solidFill>
                  <a:srgbClr val="FFFFFF"/>
                </a:solidFill>
                <a:latin typeface="Arial"/>
                <a:ea typeface="+mn-ea"/>
                <a:cs typeface="+mn-cs"/>
              </a:rPr>
              <a:t>Rencontrée individuellement</a:t>
            </a:r>
          </a:p>
        </p:txBody>
      </p:sp>
      <p:sp>
        <p:nvSpPr>
          <p:cNvPr id="17" name="Rounded Rectangle 9">
            <a:extLst>
              <a:ext uri="{FF2B5EF4-FFF2-40B4-BE49-F238E27FC236}">
                <a16:creationId xmlns:a16="http://schemas.microsoft.com/office/drawing/2014/main" id="{FBEC09E1-26A9-3AC3-2B57-DDF3C2079CDD}"/>
              </a:ext>
            </a:extLst>
          </p:cNvPr>
          <p:cNvSpPr/>
          <p:nvPr/>
        </p:nvSpPr>
        <p:spPr>
          <a:xfrm>
            <a:off x="318469" y="5582938"/>
            <a:ext cx="2839130" cy="301522"/>
          </a:xfrm>
          <a:prstGeom prst="roundRect">
            <a:avLst/>
          </a:prstGeom>
          <a:solidFill>
            <a:srgbClr val="E8FF2E"/>
          </a:solidFill>
          <a:ln w="12700" cap="flat" cmpd="sng" algn="ctr">
            <a:solidFill>
              <a:srgbClr val="0000FF">
                <a:shade val="50000"/>
              </a:srgbClr>
            </a:solidFill>
            <a:prstDash val="solid"/>
            <a:miter lim="800000"/>
          </a:ln>
          <a:effectLst/>
        </p:spPr>
        <p:txBody>
          <a:bodyPr rtlCol="0" anchor="ctr"/>
          <a:lstStyle/>
          <a:p>
            <a:pPr algn="ctr" defTabSz="1485760" hangingPunct="1">
              <a:defRPr/>
            </a:pPr>
            <a:r>
              <a:rPr lang="fr-FR" sz="1300" dirty="0">
                <a:solidFill>
                  <a:schemeClr val="tx1"/>
                </a:solidFill>
                <a:latin typeface="Arial"/>
                <a:ea typeface="+mn-ea"/>
                <a:cs typeface="+mn-cs"/>
              </a:rPr>
              <a:t>Rencontre collective </a:t>
            </a:r>
          </a:p>
        </p:txBody>
      </p:sp>
      <p:sp>
        <p:nvSpPr>
          <p:cNvPr id="18" name="Rounded Rectangle 8">
            <a:extLst>
              <a:ext uri="{FF2B5EF4-FFF2-40B4-BE49-F238E27FC236}">
                <a16:creationId xmlns:a16="http://schemas.microsoft.com/office/drawing/2014/main" id="{A5A9D20A-3BDB-8773-842E-2BCBDC559302}"/>
              </a:ext>
            </a:extLst>
          </p:cNvPr>
          <p:cNvSpPr/>
          <p:nvPr/>
        </p:nvSpPr>
        <p:spPr>
          <a:xfrm>
            <a:off x="318466" y="5235192"/>
            <a:ext cx="2839130" cy="299321"/>
          </a:xfrm>
          <a:prstGeom prst="roundRect">
            <a:avLst/>
          </a:prstGeom>
          <a:solidFill>
            <a:srgbClr val="CCFF99"/>
          </a:solidFill>
          <a:ln w="12700" cap="flat" cmpd="sng" algn="ctr">
            <a:solidFill>
              <a:srgbClr val="0000FF">
                <a:shade val="50000"/>
              </a:srgbClr>
            </a:solidFill>
            <a:prstDash val="solid"/>
            <a:miter lim="800000"/>
          </a:ln>
          <a:effectLst/>
        </p:spPr>
        <p:txBody>
          <a:bodyPr rtlCol="0" anchor="ctr"/>
          <a:lstStyle/>
          <a:p>
            <a:pPr algn="ctr" defTabSz="1485760" hangingPunct="1">
              <a:defRPr/>
            </a:pPr>
            <a:r>
              <a:rPr lang="fr-FR" sz="1300" dirty="0">
                <a:solidFill>
                  <a:sysClr val="windowText" lastClr="000000"/>
                </a:solidFill>
                <a:latin typeface="Arial"/>
                <a:ea typeface="+mn-ea"/>
                <a:cs typeface="+mn-cs"/>
              </a:rPr>
              <a:t>Rendez-vous proposé / programmé </a:t>
            </a:r>
          </a:p>
        </p:txBody>
      </p:sp>
      <p:sp>
        <p:nvSpPr>
          <p:cNvPr id="19" name="TextBox 18">
            <a:extLst>
              <a:ext uri="{FF2B5EF4-FFF2-40B4-BE49-F238E27FC236}">
                <a16:creationId xmlns:a16="http://schemas.microsoft.com/office/drawing/2014/main" id="{AEBF9837-0BA7-8C77-C55A-A1114CCD16F6}"/>
              </a:ext>
            </a:extLst>
          </p:cNvPr>
          <p:cNvSpPr txBox="1"/>
          <p:nvPr/>
        </p:nvSpPr>
        <p:spPr>
          <a:xfrm>
            <a:off x="265188" y="5871224"/>
            <a:ext cx="54743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err="1">
                <a:solidFill>
                  <a:srgbClr val="0C377B"/>
                </a:solidFill>
                <a:latin typeface="Calibri" panose="020F0502020204030204"/>
              </a:rPr>
              <a:t>Environmental</a:t>
            </a:r>
            <a:r>
              <a:rPr lang="fr-FR" sz="2000" b="1" dirty="0">
                <a:solidFill>
                  <a:srgbClr val="0C377B"/>
                </a:solidFill>
                <a:latin typeface="Calibri" panose="020F0502020204030204"/>
              </a:rPr>
              <a:t> </a:t>
            </a:r>
            <a:r>
              <a:rPr lang="fr-FR" sz="2000" b="1" dirty="0" err="1">
                <a:solidFill>
                  <a:srgbClr val="0C377B"/>
                </a:solidFill>
                <a:latin typeface="Calibri" panose="020F0502020204030204"/>
              </a:rPr>
              <a:t>studies</a:t>
            </a:r>
            <a:r>
              <a:rPr lang="fr-FR" sz="2000" b="1" dirty="0">
                <a:solidFill>
                  <a:srgbClr val="0C377B"/>
                </a:solidFill>
                <a:latin typeface="Calibri" panose="020F0502020204030204"/>
              </a:rPr>
              <a:t> and </a:t>
            </a:r>
            <a:r>
              <a:rPr lang="fr-FR" sz="2000" b="1" dirty="0" err="1">
                <a:solidFill>
                  <a:srgbClr val="0C377B"/>
                </a:solidFill>
                <a:latin typeface="Calibri" panose="020F0502020204030204"/>
              </a:rPr>
              <a:t>preparation</a:t>
            </a:r>
            <a:r>
              <a:rPr lang="fr-FR" sz="2000" b="1" dirty="0">
                <a:solidFill>
                  <a:srgbClr val="0C377B"/>
                </a:solidFill>
                <a:latin typeface="Calibri" panose="020F0502020204030204"/>
              </a:rPr>
              <a:t> of </a:t>
            </a:r>
            <a:r>
              <a:rPr lang="fr-FR" sz="2000" b="1" dirty="0" err="1">
                <a:solidFill>
                  <a:srgbClr val="0C377B"/>
                </a:solidFill>
                <a:latin typeface="Calibri" panose="020F0502020204030204"/>
              </a:rPr>
              <a:t>geological</a:t>
            </a:r>
            <a:r>
              <a:rPr lang="fr-FR" sz="2000" b="1" dirty="0">
                <a:solidFill>
                  <a:srgbClr val="0C377B"/>
                </a:solidFill>
                <a:latin typeface="Calibri" panose="020F0502020204030204"/>
              </a:rPr>
              <a:t> investigations (</a:t>
            </a:r>
            <a:r>
              <a:rPr lang="fr-FR" sz="2000" b="1" dirty="0" err="1">
                <a:solidFill>
                  <a:srgbClr val="0C377B"/>
                </a:solidFill>
                <a:latin typeface="Calibri" panose="020F0502020204030204"/>
              </a:rPr>
              <a:t>drillings</a:t>
            </a:r>
            <a:r>
              <a:rPr lang="fr-FR" sz="2000" b="1" dirty="0">
                <a:solidFill>
                  <a:srgbClr val="0C377B"/>
                </a:solidFill>
                <a:latin typeface="Calibri" panose="020F0502020204030204"/>
              </a:rPr>
              <a:t> and </a:t>
            </a:r>
            <a:r>
              <a:rPr lang="fr-FR" sz="2000" b="1" dirty="0" err="1">
                <a:solidFill>
                  <a:srgbClr val="0C377B"/>
                </a:solidFill>
                <a:latin typeface="Calibri" panose="020F0502020204030204"/>
              </a:rPr>
              <a:t>seismics</a:t>
            </a:r>
            <a:r>
              <a:rPr lang="fr-FR" sz="2000" b="1" dirty="0">
                <a:solidFill>
                  <a:srgbClr val="0C377B"/>
                </a:solidFill>
                <a:latin typeface="Calibri" panose="020F0502020204030204"/>
              </a:rPr>
              <a:t>) </a:t>
            </a:r>
            <a:r>
              <a:rPr lang="fr-FR" sz="2000" b="1" dirty="0" err="1">
                <a:solidFill>
                  <a:srgbClr val="0C377B"/>
                </a:solidFill>
                <a:latin typeface="Calibri" panose="020F0502020204030204"/>
              </a:rPr>
              <a:t>ongoing</a:t>
            </a:r>
            <a:r>
              <a:rPr lang="fr-FR" sz="2000" b="1" dirty="0">
                <a:solidFill>
                  <a:srgbClr val="0C377B"/>
                </a:solidFill>
                <a:latin typeface="Calibri" panose="020F0502020204030204"/>
              </a:rPr>
              <a:t> </a:t>
            </a:r>
            <a:r>
              <a:rPr lang="fr-FR" sz="2000" b="1" dirty="0" err="1">
                <a:solidFill>
                  <a:srgbClr val="0C377B"/>
                </a:solidFill>
                <a:latin typeface="Calibri" panose="020F0502020204030204"/>
              </a:rPr>
              <a:t>since</a:t>
            </a:r>
            <a:r>
              <a:rPr lang="fr-FR" sz="2000" b="1" dirty="0">
                <a:solidFill>
                  <a:srgbClr val="0C377B"/>
                </a:solidFill>
                <a:latin typeface="Calibri" panose="020F0502020204030204"/>
              </a:rPr>
              <a:t> </a:t>
            </a:r>
            <a:r>
              <a:rPr lang="fr-FR" sz="2000" b="1" dirty="0" err="1">
                <a:solidFill>
                  <a:srgbClr val="0C377B"/>
                </a:solidFill>
                <a:latin typeface="Calibri" panose="020F0502020204030204"/>
              </a:rPr>
              <a:t>February</a:t>
            </a:r>
            <a:r>
              <a:rPr lang="fr-FR" sz="2000" b="1" dirty="0">
                <a:solidFill>
                  <a:srgbClr val="0C377B"/>
                </a:solidFill>
                <a:latin typeface="Calibri" panose="020F0502020204030204"/>
              </a:rPr>
              <a:t> 2023</a:t>
            </a: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45B6DD4D-7C97-3940-65DA-B801C243DAD8}"/>
              </a:ext>
            </a:extLst>
          </p:cNvPr>
          <p:cNvSpPr txBox="1">
            <a:spLocks/>
          </p:cNvSpPr>
          <p:nvPr/>
        </p:nvSpPr>
        <p:spPr>
          <a:xfrm>
            <a:off x="249929" y="1570566"/>
            <a:ext cx="5117676" cy="3342008"/>
          </a:xfrm>
          <a:prstGeom prst="rect">
            <a:avLst/>
          </a:prstGeom>
        </p:spPr>
        <p:txBody>
          <a:bodyPr vert="horz" lIns="74295" tIns="37148" rIns="74295" bIns="37148"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31">
              <a:lnSpc>
                <a:spcPct val="100000"/>
              </a:lnSpc>
              <a:spcBef>
                <a:spcPts val="975"/>
              </a:spcBef>
              <a:defRPr/>
            </a:pPr>
            <a:r>
              <a:rPr lang="en-CH" sz="1800" dirty="0">
                <a:solidFill>
                  <a:prstClr val="black"/>
                </a:solidFill>
                <a:highlight>
                  <a:srgbClr val="40C245"/>
                </a:highlight>
                <a:cs typeface="Calibri"/>
                <a:sym typeface="Helvetica"/>
              </a:rPr>
              <a:t>PA – </a:t>
            </a:r>
            <a:r>
              <a:rPr lang="en-CH" sz="1800" dirty="0" err="1">
                <a:solidFill>
                  <a:prstClr val="black"/>
                </a:solidFill>
                <a:highlight>
                  <a:srgbClr val="40C245"/>
                </a:highlight>
                <a:cs typeface="Calibri"/>
                <a:sym typeface="Helvetica"/>
              </a:rPr>
              <a:t>Ferney</a:t>
            </a:r>
            <a:r>
              <a:rPr lang="en-CH" sz="1800" dirty="0">
                <a:solidFill>
                  <a:prstClr val="black"/>
                </a:solidFill>
                <a:highlight>
                  <a:srgbClr val="40C245"/>
                </a:highlight>
                <a:cs typeface="Calibri"/>
                <a:sym typeface="Helvetica"/>
              </a:rPr>
              <a:t> Voltaire </a:t>
            </a:r>
            <a:r>
              <a:rPr lang="en-CH" sz="1800" b="0" dirty="0">
                <a:solidFill>
                  <a:prstClr val="black"/>
                </a:solidFill>
                <a:highlight>
                  <a:srgbClr val="40C245"/>
                </a:highlight>
                <a:cs typeface="Calibri"/>
                <a:sym typeface="Helvetica"/>
              </a:rPr>
              <a:t>(FR) – </a:t>
            </a:r>
            <a:r>
              <a:rPr lang="en-US" sz="1800" b="0" dirty="0">
                <a:solidFill>
                  <a:prstClr val="black"/>
                </a:solidFill>
                <a:highlight>
                  <a:srgbClr val="40C245"/>
                </a:highlight>
                <a:cs typeface="Calibri"/>
                <a:sym typeface="Helvetica"/>
              </a:rPr>
              <a:t>site experimental</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PB – </a:t>
            </a:r>
            <a:r>
              <a:rPr lang="en-CH" sz="1800" dirty="0" err="1">
                <a:solidFill>
                  <a:prstClr val="black"/>
                </a:solidFill>
                <a:highlight>
                  <a:srgbClr val="40C245"/>
                </a:highlight>
                <a:cs typeface="Calibri"/>
                <a:sym typeface="Helvetica"/>
              </a:rPr>
              <a:t>Présinge</a:t>
            </a:r>
            <a:r>
              <a:rPr lang="en-CH" sz="1800" dirty="0">
                <a:solidFill>
                  <a:prstClr val="black"/>
                </a:solidFill>
                <a:highlight>
                  <a:srgbClr val="40C245"/>
                </a:highlight>
                <a:cs typeface="Calibri"/>
                <a:sym typeface="Helvetica"/>
              </a:rPr>
              <a:t>/</a:t>
            </a:r>
            <a:r>
              <a:rPr lang="en-CH" sz="1800" dirty="0" err="1">
                <a:solidFill>
                  <a:prstClr val="black"/>
                </a:solidFill>
                <a:highlight>
                  <a:srgbClr val="40C245"/>
                </a:highlight>
                <a:cs typeface="Calibri"/>
                <a:sym typeface="Helvetica"/>
              </a:rPr>
              <a:t>Choulex</a:t>
            </a:r>
            <a:r>
              <a:rPr lang="en-CH" sz="1800" dirty="0">
                <a:solidFill>
                  <a:prstClr val="black"/>
                </a:solidFill>
                <a:highlight>
                  <a:srgbClr val="40C245"/>
                </a:highlight>
                <a:cs typeface="Calibri"/>
                <a:sym typeface="Helvetica"/>
              </a:rPr>
              <a:t> </a:t>
            </a:r>
            <a:r>
              <a:rPr lang="en-CH" sz="1800" b="0" dirty="0">
                <a:solidFill>
                  <a:prstClr val="black"/>
                </a:solidFill>
                <a:highlight>
                  <a:srgbClr val="40C245"/>
                </a:highlight>
                <a:cs typeface="Calibri"/>
                <a:sym typeface="Helvetica"/>
              </a:rPr>
              <a:t>(CH) – </a:t>
            </a:r>
            <a:r>
              <a:rPr lang="en-US" sz="1800" b="0" dirty="0">
                <a:solidFill>
                  <a:prstClr val="black"/>
                </a:solidFill>
                <a:highlight>
                  <a:srgbClr val="40C245"/>
                </a:highlight>
                <a:cs typeface="Calibri"/>
                <a:sym typeface="Helvetica"/>
              </a:rPr>
              <a:t>site technique </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PD – </a:t>
            </a:r>
            <a:r>
              <a:rPr lang="en-CH" sz="1800" dirty="0" err="1">
                <a:solidFill>
                  <a:prstClr val="black"/>
                </a:solidFill>
                <a:highlight>
                  <a:srgbClr val="40C245"/>
                </a:highlight>
                <a:cs typeface="Calibri"/>
                <a:sym typeface="Helvetica"/>
              </a:rPr>
              <a:t>Nangy</a:t>
            </a:r>
            <a:r>
              <a:rPr lang="en-CH" sz="1800" dirty="0">
                <a:solidFill>
                  <a:prstClr val="black"/>
                </a:solidFill>
                <a:highlight>
                  <a:srgbClr val="40C245"/>
                </a:highlight>
                <a:cs typeface="Calibri"/>
                <a:sym typeface="Helvetica"/>
              </a:rPr>
              <a:t> (FR) </a:t>
            </a:r>
            <a:r>
              <a:rPr lang="en-CH" sz="1800" b="0" dirty="0">
                <a:solidFill>
                  <a:prstClr val="black"/>
                </a:solidFill>
                <a:highlight>
                  <a:srgbClr val="40C245"/>
                </a:highlight>
                <a:cs typeface="Calibri"/>
                <a:sym typeface="Helvetica"/>
              </a:rPr>
              <a:t>– </a:t>
            </a:r>
            <a:r>
              <a:rPr lang="en-US" sz="1800" b="0" dirty="0">
                <a:solidFill>
                  <a:prstClr val="black"/>
                </a:solidFill>
                <a:highlight>
                  <a:srgbClr val="40C245"/>
                </a:highlight>
                <a:cs typeface="Calibri"/>
                <a:sym typeface="Helvetica"/>
              </a:rPr>
              <a:t>site experimental</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PF – </a:t>
            </a:r>
            <a:r>
              <a:rPr lang="en-US" sz="1800" dirty="0">
                <a:solidFill>
                  <a:prstClr val="black"/>
                </a:solidFill>
                <a:highlight>
                  <a:srgbClr val="40C245"/>
                </a:highlight>
                <a:cs typeface="Calibri"/>
                <a:sym typeface="Helvetica"/>
              </a:rPr>
              <a:t>Roche sur </a:t>
            </a:r>
            <a:r>
              <a:rPr lang="en-US" sz="1800" dirty="0" err="1">
                <a:solidFill>
                  <a:prstClr val="black"/>
                </a:solidFill>
                <a:highlight>
                  <a:srgbClr val="40C245"/>
                </a:highlight>
                <a:cs typeface="Calibri"/>
                <a:sym typeface="Helvetica"/>
              </a:rPr>
              <a:t>Foron</a:t>
            </a:r>
            <a:r>
              <a:rPr lang="en-US" sz="1800" dirty="0">
                <a:solidFill>
                  <a:prstClr val="black"/>
                </a:solidFill>
                <a:highlight>
                  <a:srgbClr val="40C245"/>
                </a:highlight>
                <a:cs typeface="Calibri"/>
                <a:sym typeface="Helvetica"/>
              </a:rPr>
              <a:t>/</a:t>
            </a:r>
            <a:r>
              <a:rPr lang="en-CH" sz="1800" dirty="0" err="1">
                <a:solidFill>
                  <a:prstClr val="black"/>
                </a:solidFill>
                <a:highlight>
                  <a:srgbClr val="40C245"/>
                </a:highlight>
                <a:cs typeface="Calibri"/>
                <a:sym typeface="Helvetica"/>
              </a:rPr>
              <a:t>Etaux</a:t>
            </a:r>
            <a:r>
              <a:rPr lang="en-CH" sz="1800" dirty="0">
                <a:solidFill>
                  <a:prstClr val="black"/>
                </a:solidFill>
                <a:highlight>
                  <a:srgbClr val="40C245"/>
                </a:highlight>
                <a:cs typeface="Calibri"/>
                <a:sym typeface="Helvetica"/>
              </a:rPr>
              <a:t> </a:t>
            </a:r>
            <a:r>
              <a:rPr lang="en-CH" sz="1800" b="0" dirty="0">
                <a:solidFill>
                  <a:prstClr val="black"/>
                </a:solidFill>
                <a:highlight>
                  <a:srgbClr val="40C245"/>
                </a:highlight>
                <a:cs typeface="Calibri"/>
                <a:sym typeface="Helvetica"/>
              </a:rPr>
              <a:t>(FR) </a:t>
            </a:r>
            <a:r>
              <a:rPr lang="en-US" sz="1800" b="0" dirty="0">
                <a:solidFill>
                  <a:prstClr val="black"/>
                </a:solidFill>
                <a:highlight>
                  <a:srgbClr val="40C245"/>
                </a:highlight>
                <a:cs typeface="Calibri"/>
                <a:sym typeface="Helvetica"/>
              </a:rPr>
              <a:t>– site technique </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PG – </a:t>
            </a:r>
            <a:r>
              <a:rPr lang="en-CH" sz="1800" dirty="0" err="1">
                <a:solidFill>
                  <a:prstClr val="black"/>
                </a:solidFill>
                <a:highlight>
                  <a:srgbClr val="40C245"/>
                </a:highlight>
                <a:cs typeface="Calibri"/>
                <a:sym typeface="Helvetica"/>
              </a:rPr>
              <a:t>Charvonnex</a:t>
            </a:r>
            <a:r>
              <a:rPr lang="en-CH" sz="1800" dirty="0">
                <a:solidFill>
                  <a:prstClr val="black"/>
                </a:solidFill>
                <a:highlight>
                  <a:srgbClr val="40C245"/>
                </a:highlight>
                <a:cs typeface="Calibri"/>
                <a:sym typeface="Helvetica"/>
              </a:rPr>
              <a:t>/</a:t>
            </a:r>
            <a:r>
              <a:rPr lang="en-CH" sz="1800" dirty="0" err="1">
                <a:solidFill>
                  <a:prstClr val="black"/>
                </a:solidFill>
                <a:highlight>
                  <a:srgbClr val="40C245"/>
                </a:highlight>
                <a:cs typeface="Calibri"/>
                <a:sym typeface="Helvetica"/>
              </a:rPr>
              <a:t>Groisy</a:t>
            </a:r>
            <a:r>
              <a:rPr lang="en-CH" sz="1800" dirty="0">
                <a:solidFill>
                  <a:prstClr val="black"/>
                </a:solidFill>
                <a:highlight>
                  <a:srgbClr val="40C245"/>
                </a:highlight>
                <a:cs typeface="Calibri"/>
                <a:sym typeface="Helvetica"/>
              </a:rPr>
              <a:t> </a:t>
            </a:r>
            <a:r>
              <a:rPr lang="en-CH" sz="1800" b="0" dirty="0">
                <a:solidFill>
                  <a:prstClr val="black"/>
                </a:solidFill>
                <a:highlight>
                  <a:srgbClr val="40C245"/>
                </a:highlight>
                <a:cs typeface="Calibri"/>
                <a:sym typeface="Helvetica"/>
              </a:rPr>
              <a:t>(FR) </a:t>
            </a:r>
            <a:r>
              <a:rPr lang="en-US" sz="1800" b="0" dirty="0">
                <a:solidFill>
                  <a:prstClr val="black"/>
                </a:solidFill>
                <a:highlight>
                  <a:srgbClr val="40C245"/>
                </a:highlight>
                <a:cs typeface="Calibri"/>
                <a:sym typeface="Helvetica"/>
              </a:rPr>
              <a:t>– site experimental</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PH – </a:t>
            </a:r>
            <a:r>
              <a:rPr lang="en-CH" sz="1800" dirty="0" err="1">
                <a:solidFill>
                  <a:prstClr val="black"/>
                </a:solidFill>
                <a:highlight>
                  <a:srgbClr val="40C245"/>
                </a:highlight>
                <a:cs typeface="Calibri"/>
                <a:sym typeface="Helvetica"/>
              </a:rPr>
              <a:t>Cercier</a:t>
            </a:r>
            <a:r>
              <a:rPr lang="en-CH" sz="1800" dirty="0">
                <a:solidFill>
                  <a:prstClr val="black"/>
                </a:solidFill>
                <a:highlight>
                  <a:srgbClr val="40C245"/>
                </a:highlight>
                <a:cs typeface="Calibri"/>
                <a:sym typeface="Helvetica"/>
              </a:rPr>
              <a:t> </a:t>
            </a:r>
            <a:r>
              <a:rPr lang="en-CH" sz="1800" b="0" dirty="0">
                <a:solidFill>
                  <a:prstClr val="black"/>
                </a:solidFill>
                <a:highlight>
                  <a:srgbClr val="40C245"/>
                </a:highlight>
                <a:cs typeface="Calibri"/>
                <a:sym typeface="Helvetica"/>
              </a:rPr>
              <a:t>(FR) </a:t>
            </a:r>
            <a:r>
              <a:rPr lang="en-US" sz="1800" b="0" dirty="0">
                <a:solidFill>
                  <a:prstClr val="black"/>
                </a:solidFill>
                <a:highlight>
                  <a:srgbClr val="40C245"/>
                </a:highlight>
                <a:cs typeface="Calibri"/>
                <a:sym typeface="Helvetica"/>
              </a:rPr>
              <a:t>– site technique </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r>
              <a:rPr lang="en-CH" sz="1800" dirty="0">
                <a:solidFill>
                  <a:prstClr val="black"/>
                </a:solidFill>
                <a:highlight>
                  <a:srgbClr val="40C245"/>
                </a:highlight>
                <a:cs typeface="Calibri"/>
                <a:sym typeface="Helvetica"/>
              </a:rPr>
              <a:t>PJ – </a:t>
            </a:r>
            <a:r>
              <a:rPr lang="en-CH" sz="1800" dirty="0" err="1">
                <a:solidFill>
                  <a:prstClr val="black"/>
                </a:solidFill>
                <a:highlight>
                  <a:srgbClr val="40C245"/>
                </a:highlight>
                <a:cs typeface="Calibri"/>
                <a:sym typeface="Helvetica"/>
              </a:rPr>
              <a:t>Vulbens</a:t>
            </a:r>
            <a:r>
              <a:rPr lang="en-CH" sz="1800" dirty="0">
                <a:solidFill>
                  <a:prstClr val="black"/>
                </a:solidFill>
                <a:highlight>
                  <a:srgbClr val="40C245"/>
                </a:highlight>
                <a:cs typeface="Calibri"/>
                <a:sym typeface="Helvetica"/>
              </a:rPr>
              <a:t>/Dingy </a:t>
            </a:r>
            <a:r>
              <a:rPr lang="en-CH" sz="1800" dirty="0" err="1">
                <a:solidFill>
                  <a:prstClr val="black"/>
                </a:solidFill>
                <a:highlight>
                  <a:srgbClr val="40C245"/>
                </a:highlight>
                <a:cs typeface="Calibri"/>
                <a:sym typeface="Helvetica"/>
              </a:rPr>
              <a:t>en</a:t>
            </a:r>
            <a:r>
              <a:rPr lang="en-CH" sz="1800" dirty="0">
                <a:solidFill>
                  <a:prstClr val="black"/>
                </a:solidFill>
                <a:highlight>
                  <a:srgbClr val="40C245"/>
                </a:highlight>
                <a:cs typeface="Calibri"/>
                <a:sym typeface="Helvetica"/>
              </a:rPr>
              <a:t> </a:t>
            </a:r>
            <a:r>
              <a:rPr lang="en-CH" sz="1800" dirty="0" err="1">
                <a:solidFill>
                  <a:prstClr val="black"/>
                </a:solidFill>
                <a:highlight>
                  <a:srgbClr val="40C245"/>
                </a:highlight>
                <a:cs typeface="Calibri"/>
                <a:sym typeface="Helvetica"/>
              </a:rPr>
              <a:t>Vuache</a:t>
            </a:r>
            <a:r>
              <a:rPr lang="en-CH" sz="1800" dirty="0">
                <a:solidFill>
                  <a:prstClr val="black"/>
                </a:solidFill>
                <a:highlight>
                  <a:srgbClr val="40C245"/>
                </a:highlight>
                <a:cs typeface="Calibri"/>
                <a:sym typeface="Helvetica"/>
              </a:rPr>
              <a:t> </a:t>
            </a:r>
            <a:r>
              <a:rPr lang="en-CH" sz="1800" b="0" dirty="0">
                <a:solidFill>
                  <a:prstClr val="black"/>
                </a:solidFill>
                <a:highlight>
                  <a:srgbClr val="40C245"/>
                </a:highlight>
                <a:cs typeface="Calibri"/>
                <a:sym typeface="Helvetica"/>
              </a:rPr>
              <a:t>(FR)</a:t>
            </a:r>
            <a:r>
              <a:rPr lang="fr-CH" sz="1800" b="0" dirty="0">
                <a:solidFill>
                  <a:prstClr val="black"/>
                </a:solidFill>
                <a:highlight>
                  <a:srgbClr val="40C245"/>
                </a:highlight>
                <a:cs typeface="Calibri"/>
                <a:sym typeface="Helvetica"/>
              </a:rPr>
              <a:t> </a:t>
            </a:r>
            <a:r>
              <a:rPr lang="en-US" sz="1800" b="0" dirty="0">
                <a:solidFill>
                  <a:prstClr val="black"/>
                </a:solidFill>
                <a:highlight>
                  <a:srgbClr val="40C245"/>
                </a:highlight>
                <a:cs typeface="Calibri"/>
                <a:sym typeface="Helvetica"/>
              </a:rPr>
              <a:t>site experimental </a:t>
            </a:r>
          </a:p>
          <a:p>
            <a:pPr defTabSz="742931">
              <a:lnSpc>
                <a:spcPct val="100000"/>
              </a:lnSpc>
              <a:spcBef>
                <a:spcPts val="975"/>
              </a:spcBef>
              <a:defRPr/>
            </a:pPr>
            <a:r>
              <a:rPr lang="en-CH" sz="1800" dirty="0">
                <a:solidFill>
                  <a:prstClr val="black"/>
                </a:solidFill>
                <a:highlight>
                  <a:srgbClr val="40C245"/>
                </a:highlight>
                <a:cs typeface="Calibri"/>
                <a:sym typeface="Helvetica"/>
              </a:rPr>
              <a:t>PL – </a:t>
            </a:r>
            <a:r>
              <a:rPr lang="en-CH" sz="1800" dirty="0" err="1">
                <a:solidFill>
                  <a:prstClr val="black"/>
                </a:solidFill>
                <a:highlight>
                  <a:srgbClr val="40C245"/>
                </a:highlight>
                <a:cs typeface="Calibri"/>
                <a:sym typeface="Helvetica"/>
              </a:rPr>
              <a:t>Challex</a:t>
            </a:r>
            <a:r>
              <a:rPr lang="en-CH" sz="1800" dirty="0">
                <a:solidFill>
                  <a:prstClr val="black"/>
                </a:solidFill>
                <a:highlight>
                  <a:srgbClr val="40C245"/>
                </a:highlight>
                <a:cs typeface="Calibri"/>
                <a:sym typeface="Helvetica"/>
              </a:rPr>
              <a:t> (FR) </a:t>
            </a:r>
            <a:r>
              <a:rPr lang="en-US" sz="1800" b="0" dirty="0">
                <a:solidFill>
                  <a:prstClr val="black"/>
                </a:solidFill>
                <a:highlight>
                  <a:srgbClr val="40C245"/>
                </a:highlight>
                <a:cs typeface="Calibri"/>
                <a:sym typeface="Helvetica"/>
              </a:rPr>
              <a:t>– site technique </a:t>
            </a:r>
            <a:endParaRPr lang="en-CH" sz="1800" b="0" dirty="0">
              <a:solidFill>
                <a:prstClr val="black"/>
              </a:solidFill>
              <a:highlight>
                <a:srgbClr val="40C245"/>
              </a:highlight>
              <a:cs typeface="Calibri"/>
              <a:sym typeface="Helvetica"/>
            </a:endParaRPr>
          </a:p>
          <a:p>
            <a:pPr defTabSz="742931">
              <a:lnSpc>
                <a:spcPct val="100000"/>
              </a:lnSpc>
              <a:spcBef>
                <a:spcPts val="975"/>
              </a:spcBef>
              <a:defRPr/>
            </a:pPr>
            <a:endParaRPr lang="en-CH" sz="1800" dirty="0">
              <a:solidFill>
                <a:prstClr val="black"/>
              </a:solidFill>
              <a:cs typeface="Calibri"/>
              <a:sym typeface="Helvetica"/>
            </a:endParaRPr>
          </a:p>
          <a:p>
            <a:pPr defTabSz="742931">
              <a:lnSpc>
                <a:spcPct val="100000"/>
              </a:lnSpc>
              <a:spcBef>
                <a:spcPts val="975"/>
              </a:spcBef>
              <a:defRPr/>
            </a:pPr>
            <a:endParaRPr lang="en-CH" sz="1800" dirty="0">
              <a:solidFill>
                <a:prstClr val="black"/>
              </a:solidFill>
              <a:cs typeface="Calibri"/>
              <a:sym typeface="Helvetica"/>
            </a:endParaRPr>
          </a:p>
        </p:txBody>
      </p:sp>
      <p:pic>
        <p:nvPicPr>
          <p:cNvPr id="3" name="Picture 2">
            <a:extLst>
              <a:ext uri="{FF2B5EF4-FFF2-40B4-BE49-F238E27FC236}">
                <a16:creationId xmlns:a16="http://schemas.microsoft.com/office/drawing/2014/main" id="{1FB53DC7-776F-0619-5F1E-640CB0808D9F}"/>
              </a:ext>
            </a:extLst>
          </p:cNvPr>
          <p:cNvPicPr>
            <a:picLocks noChangeAspect="1"/>
          </p:cNvPicPr>
          <p:nvPr/>
        </p:nvPicPr>
        <p:blipFill>
          <a:blip r:embed="rId3"/>
          <a:stretch>
            <a:fillRect/>
          </a:stretch>
        </p:blipFill>
        <p:spPr>
          <a:xfrm>
            <a:off x="5545156" y="754916"/>
            <a:ext cx="6554480" cy="6073768"/>
          </a:xfrm>
          <a:prstGeom prst="rect">
            <a:avLst/>
          </a:prstGeom>
        </p:spPr>
      </p:pic>
    </p:spTree>
    <p:extLst>
      <p:ext uri="{BB962C8B-B14F-4D97-AF65-F5344CB8AC3E}">
        <p14:creationId xmlns:p14="http://schemas.microsoft.com/office/powerpoint/2010/main" val="212594275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en-US" dirty="0"/>
              <a:t>Communication aspects</a:t>
            </a:r>
            <a:endParaRPr lang="en-CH" sz="3200" dirty="0">
              <a:latin typeface="Calibri"/>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12" name="Image 11" descr="Une image contenant habits, personne, chaussures, machine&#10;&#10;Description générée automatiquement">
            <a:extLst>
              <a:ext uri="{FF2B5EF4-FFF2-40B4-BE49-F238E27FC236}">
                <a16:creationId xmlns:a16="http://schemas.microsoft.com/office/drawing/2014/main" id="{C6612836-2FAF-FFD8-BD5B-B347A272D77F}"/>
              </a:ext>
            </a:extLst>
          </p:cNvPr>
          <p:cNvPicPr>
            <a:picLocks noChangeAspect="1"/>
          </p:cNvPicPr>
          <p:nvPr/>
        </p:nvPicPr>
        <p:blipFill>
          <a:blip r:embed="rId3"/>
          <a:stretch>
            <a:fillRect/>
          </a:stretch>
        </p:blipFill>
        <p:spPr>
          <a:xfrm rot="10800000">
            <a:off x="4998607" y="4954556"/>
            <a:ext cx="2200276" cy="1650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Google Shape;192;p4">
            <a:extLst>
              <a:ext uri="{FF2B5EF4-FFF2-40B4-BE49-F238E27FC236}">
                <a16:creationId xmlns:a16="http://schemas.microsoft.com/office/drawing/2014/main" id="{3EA0C8A9-3B1D-FB07-81D2-1FB99AC23C7E}"/>
              </a:ext>
            </a:extLst>
          </p:cNvPr>
          <p:cNvSpPr txBox="1">
            <a:spLocks/>
          </p:cNvSpPr>
          <p:nvPr/>
        </p:nvSpPr>
        <p:spPr>
          <a:xfrm>
            <a:off x="333135" y="952849"/>
            <a:ext cx="5205129" cy="489938"/>
          </a:xfrm>
          <a:prstGeom prst="rect">
            <a:avLst/>
          </a:prstGeom>
          <a:noFill/>
          <a:ln w="12700">
            <a:noFill/>
            <a:miter lim="400000"/>
          </a:ln>
        </p:spPr>
        <p:txBody>
          <a:bodyPr spcFirstLastPara="1" vert="horz" wrap="square" lIns="37141" tIns="18566" rIns="37141" bIns="18566" rtlCol="0" anchor="t" anchorCtr="0">
            <a:noAutofit/>
          </a:bodyPr>
          <a:lstStyle>
            <a:lvl1pPr algn="ctr" defTabSz="1097280" rtl="0" eaLnBrk="1" latinLnBrk="0" hangingPunct="1">
              <a:spcBef>
                <a:spcPct val="0"/>
              </a:spcBef>
              <a:buNone/>
              <a:defRPr sz="2640" b="1" kern="1200">
                <a:solidFill>
                  <a:srgbClr val="FF0000"/>
                </a:solidFill>
                <a:latin typeface="Arial" panose="020B0604020202020204" pitchFamily="34" charset="0"/>
                <a:ea typeface="+mj-ea"/>
                <a:cs typeface="Arial" panose="020B0604020202020204" pitchFamily="34" charset="0"/>
              </a:defRPr>
            </a:lvl1pPr>
          </a:lstStyle>
          <a:p>
            <a:pPr marL="342900" indent="-342900" algn="l">
              <a:spcBef>
                <a:spcPts val="0"/>
              </a:spcBef>
              <a:spcAft>
                <a:spcPts val="600"/>
              </a:spcAft>
              <a:buSzPct val="100000"/>
              <a:buFont typeface="Arial" panose="020B0604020202020204" pitchFamily="34" charset="0"/>
              <a:buChar char="•"/>
            </a:pPr>
            <a:r>
              <a:rPr lang="fr-FR" sz="2000" dirty="0">
                <a:solidFill>
                  <a:srgbClr val="0C377B"/>
                </a:solidFill>
              </a:rPr>
              <a:t>CERN </a:t>
            </a:r>
            <a:r>
              <a:rPr lang="fr-FR" sz="2000" dirty="0" err="1">
                <a:solidFill>
                  <a:srgbClr val="0C377B"/>
                </a:solidFill>
              </a:rPr>
              <a:t>press</a:t>
            </a:r>
            <a:r>
              <a:rPr lang="fr-FR" sz="2000" dirty="0">
                <a:solidFill>
                  <a:srgbClr val="0C377B"/>
                </a:solidFill>
              </a:rPr>
              <a:t> release in </a:t>
            </a:r>
            <a:r>
              <a:rPr lang="fr-FR" sz="2000" dirty="0" err="1">
                <a:solidFill>
                  <a:srgbClr val="0C377B"/>
                </a:solidFill>
              </a:rPr>
              <a:t>February</a:t>
            </a:r>
            <a:r>
              <a:rPr lang="fr-FR" sz="2000" dirty="0">
                <a:solidFill>
                  <a:srgbClr val="0C377B"/>
                </a:solidFill>
              </a:rPr>
              <a:t> 2023 to </a:t>
            </a:r>
            <a:r>
              <a:rPr lang="fr-FR" sz="2000" dirty="0" err="1">
                <a:solidFill>
                  <a:srgbClr val="0C377B"/>
                </a:solidFill>
              </a:rPr>
              <a:t>inform</a:t>
            </a:r>
            <a:r>
              <a:rPr lang="fr-FR" sz="2000" dirty="0">
                <a:solidFill>
                  <a:srgbClr val="0C377B"/>
                </a:solidFill>
              </a:rPr>
              <a:t> about FS and organisation </a:t>
            </a:r>
          </a:p>
          <a:p>
            <a:pPr marL="342900" indent="-342900" algn="l">
              <a:spcBef>
                <a:spcPts val="0"/>
              </a:spcBef>
              <a:spcAft>
                <a:spcPts val="600"/>
              </a:spcAft>
              <a:buSzPct val="100000"/>
              <a:buFont typeface="Arial" panose="020B0604020202020204" pitchFamily="34" charset="0"/>
              <a:buChar char="•"/>
            </a:pPr>
            <a:r>
              <a:rPr lang="fr-FR" sz="2000" dirty="0" err="1">
                <a:solidFill>
                  <a:srgbClr val="0C377B"/>
                </a:solidFill>
              </a:rPr>
              <a:t>Prepared</a:t>
            </a:r>
            <a:r>
              <a:rPr lang="fr-FR" sz="2000" dirty="0">
                <a:solidFill>
                  <a:srgbClr val="0C377B"/>
                </a:solidFill>
              </a:rPr>
              <a:t> </a:t>
            </a:r>
            <a:r>
              <a:rPr lang="fr-FR" sz="2000" dirty="0" err="1">
                <a:solidFill>
                  <a:srgbClr val="0C377B"/>
                </a:solidFill>
              </a:rPr>
              <a:t>with</a:t>
            </a:r>
            <a:r>
              <a:rPr lang="fr-FR" sz="2000" dirty="0">
                <a:solidFill>
                  <a:srgbClr val="0C377B"/>
                </a:solidFill>
              </a:rPr>
              <a:t> France and </a:t>
            </a:r>
            <a:r>
              <a:rPr lang="fr-FR" sz="2000" dirty="0" err="1">
                <a:solidFill>
                  <a:srgbClr val="0C377B"/>
                </a:solidFill>
              </a:rPr>
              <a:t>Switzerland</a:t>
            </a:r>
            <a:r>
              <a:rPr lang="fr-FR" sz="2000" dirty="0">
                <a:solidFill>
                  <a:srgbClr val="0C377B"/>
                </a:solidFill>
              </a:rPr>
              <a:t> « groupe de dialogue territoriale »</a:t>
            </a:r>
            <a:br>
              <a:rPr lang="fr-FR" sz="2000" dirty="0">
                <a:solidFill>
                  <a:srgbClr val="0C377B"/>
                </a:solidFill>
              </a:rPr>
            </a:br>
            <a:endParaRPr lang="fr-FR" sz="2000" dirty="0">
              <a:solidFill>
                <a:srgbClr val="0C377B"/>
              </a:solidFill>
            </a:endParaRPr>
          </a:p>
        </p:txBody>
      </p:sp>
      <p:pic>
        <p:nvPicPr>
          <p:cNvPr id="18" name="Image 3">
            <a:extLst>
              <a:ext uri="{FF2B5EF4-FFF2-40B4-BE49-F238E27FC236}">
                <a16:creationId xmlns:a16="http://schemas.microsoft.com/office/drawing/2014/main" id="{7B9BA29D-D366-1767-AD2D-3CDF0F7DD53D}"/>
              </a:ext>
            </a:extLst>
          </p:cNvPr>
          <p:cNvPicPr>
            <a:picLocks noChangeAspect="1"/>
          </p:cNvPicPr>
          <p:nvPr/>
        </p:nvPicPr>
        <p:blipFill>
          <a:blip r:embed="rId4"/>
          <a:stretch>
            <a:fillRect/>
          </a:stretch>
        </p:blipFill>
        <p:spPr>
          <a:xfrm rot="10800000">
            <a:off x="9004812" y="1754656"/>
            <a:ext cx="2539391" cy="1904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3" descr="Une image contenant intérieur, ordinateur, avion&#10;&#10;Description générée automatiquement">
            <a:extLst>
              <a:ext uri="{FF2B5EF4-FFF2-40B4-BE49-F238E27FC236}">
                <a16:creationId xmlns:a16="http://schemas.microsoft.com/office/drawing/2014/main" id="{D99EB44E-3C09-07D5-3233-C8CEE99AF2D3}"/>
              </a:ext>
            </a:extLst>
          </p:cNvPr>
          <p:cNvPicPr>
            <a:picLocks noChangeAspect="1"/>
          </p:cNvPicPr>
          <p:nvPr/>
        </p:nvPicPr>
        <p:blipFill>
          <a:blip r:embed="rId5"/>
          <a:stretch>
            <a:fillRect/>
          </a:stretch>
        </p:blipFill>
        <p:spPr>
          <a:xfrm rot="10800000">
            <a:off x="5731329" y="1867561"/>
            <a:ext cx="2238312" cy="1678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928104E7-6C43-EE65-7D3B-C69D6FC7205A}"/>
              </a:ext>
            </a:extLst>
          </p:cNvPr>
          <p:cNvPicPr>
            <a:picLocks noChangeAspect="1"/>
          </p:cNvPicPr>
          <p:nvPr/>
        </p:nvPicPr>
        <p:blipFill>
          <a:blip r:embed="rId6"/>
          <a:stretch>
            <a:fillRect/>
          </a:stretch>
        </p:blipFill>
        <p:spPr>
          <a:xfrm rot="21005296">
            <a:off x="390609" y="2671664"/>
            <a:ext cx="4705253" cy="3312042"/>
          </a:xfrm>
          <a:prstGeom prst="rect">
            <a:avLst/>
          </a:prstGeom>
        </p:spPr>
      </p:pic>
      <p:pic>
        <p:nvPicPr>
          <p:cNvPr id="21" name="Image 3">
            <a:extLst>
              <a:ext uri="{FF2B5EF4-FFF2-40B4-BE49-F238E27FC236}">
                <a16:creationId xmlns:a16="http://schemas.microsoft.com/office/drawing/2014/main" id="{7471D487-A9FF-985E-BC59-6DDC9FA6A7C6}"/>
              </a:ext>
            </a:extLst>
          </p:cNvPr>
          <p:cNvPicPr>
            <a:picLocks noChangeAspect="1"/>
          </p:cNvPicPr>
          <p:nvPr/>
        </p:nvPicPr>
        <p:blipFill>
          <a:blip r:embed="rId7"/>
          <a:stretch>
            <a:fillRect/>
          </a:stretch>
        </p:blipFill>
        <p:spPr>
          <a:xfrm rot="21343249">
            <a:off x="7279770" y="5106702"/>
            <a:ext cx="2664849" cy="3771097"/>
          </a:xfrm>
          <a:prstGeom prst="rect">
            <a:avLst/>
          </a:prstGeom>
          <a:effectLst>
            <a:outerShdw blurRad="50800" dist="50800" dir="5400000" algn="ctr" rotWithShape="0">
              <a:schemeClr val="bg1">
                <a:lumMod val="85000"/>
              </a:schemeClr>
            </a:outerShdw>
          </a:effectLst>
        </p:spPr>
      </p:pic>
      <p:pic>
        <p:nvPicPr>
          <p:cNvPr id="22" name="Image 5">
            <a:extLst>
              <a:ext uri="{FF2B5EF4-FFF2-40B4-BE49-F238E27FC236}">
                <a16:creationId xmlns:a16="http://schemas.microsoft.com/office/drawing/2014/main" id="{CD73F7BB-B3D3-BAD9-0C54-53B65FD7E1C1}"/>
              </a:ext>
            </a:extLst>
          </p:cNvPr>
          <p:cNvPicPr>
            <a:picLocks noChangeAspect="1"/>
          </p:cNvPicPr>
          <p:nvPr/>
        </p:nvPicPr>
        <p:blipFill>
          <a:blip r:embed="rId8"/>
          <a:stretch>
            <a:fillRect/>
          </a:stretch>
        </p:blipFill>
        <p:spPr>
          <a:xfrm rot="230729">
            <a:off x="9573748" y="5388983"/>
            <a:ext cx="2320142" cy="3611637"/>
          </a:xfrm>
          <a:prstGeom prst="rect">
            <a:avLst/>
          </a:prstGeom>
          <a:effectLst>
            <a:outerShdw blurRad="50800" dist="50800" dir="5400000" algn="ctr" rotWithShape="0">
              <a:schemeClr val="bg1">
                <a:lumMod val="85000"/>
              </a:schemeClr>
            </a:outerShdw>
          </a:effectLst>
        </p:spPr>
      </p:pic>
      <p:sp>
        <p:nvSpPr>
          <p:cNvPr id="23" name="TextBox 22">
            <a:extLst>
              <a:ext uri="{FF2B5EF4-FFF2-40B4-BE49-F238E27FC236}">
                <a16:creationId xmlns:a16="http://schemas.microsoft.com/office/drawing/2014/main" id="{B473B854-7A10-7828-A6C2-BC98C984F429}"/>
              </a:ext>
            </a:extLst>
          </p:cNvPr>
          <p:cNvSpPr txBox="1"/>
          <p:nvPr/>
        </p:nvSpPr>
        <p:spPr>
          <a:xfrm>
            <a:off x="7725063" y="3838936"/>
            <a:ext cx="3869184"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Wingdings" pitchFamily="2" charset="2"/>
              <a:buChar char="Ø"/>
              <a:tabLst/>
            </a:pPr>
            <a:r>
              <a:rPr kumimoji="0" lang="fr-FR" sz="2400" b="1" i="0" u="none" strike="noStrike" cap="none" spc="0" normalizeH="0" baseline="0" dirty="0">
                <a:ln>
                  <a:noFill/>
                </a:ln>
                <a:solidFill>
                  <a:srgbClr val="000000"/>
                </a:solidFill>
                <a:effectLst/>
                <a:uFillTx/>
                <a:latin typeface="+mj-lt"/>
                <a:ea typeface="+mj-ea"/>
                <a:cs typeface="+mj-cs"/>
                <a:sym typeface="Helvetica"/>
              </a:rPr>
              <a:t>11 journalistes</a:t>
            </a:r>
          </a:p>
          <a:p>
            <a:pPr marL="342900" marR="0" indent="-342900" algn="l" defTabSz="457200" rtl="0" fontAlgn="auto" latinLnBrk="0" hangingPunct="0">
              <a:lnSpc>
                <a:spcPct val="100000"/>
              </a:lnSpc>
              <a:spcBef>
                <a:spcPts val="0"/>
              </a:spcBef>
              <a:spcAft>
                <a:spcPts val="0"/>
              </a:spcAft>
              <a:buClrTx/>
              <a:buSzTx/>
              <a:buFont typeface="Wingdings" pitchFamily="2" charset="2"/>
              <a:buChar char="Ø"/>
              <a:tabLst/>
            </a:pPr>
            <a:r>
              <a:rPr lang="fr-FR" sz="2400" b="1" dirty="0"/>
              <a:t>90 </a:t>
            </a:r>
            <a:r>
              <a:rPr lang="fr-FR" sz="2400" b="1" dirty="0" err="1"/>
              <a:t>press</a:t>
            </a:r>
            <a:r>
              <a:rPr lang="fr-FR" sz="2400" b="1" dirty="0"/>
              <a:t> </a:t>
            </a:r>
            <a:r>
              <a:rPr lang="fr-FR" sz="2400" b="1" dirty="0" err="1"/>
              <a:t>clippings</a:t>
            </a:r>
            <a:endParaRPr lang="fr-FR" sz="2400" b="1" dirty="0"/>
          </a:p>
          <a:p>
            <a:pPr marL="342900" marR="0" indent="-342900" algn="l" defTabSz="457200" rtl="0" fontAlgn="auto" latinLnBrk="0" hangingPunct="0">
              <a:lnSpc>
                <a:spcPct val="100000"/>
              </a:lnSpc>
              <a:spcBef>
                <a:spcPts val="0"/>
              </a:spcBef>
              <a:spcAft>
                <a:spcPts val="0"/>
              </a:spcAft>
              <a:buClrTx/>
              <a:buSzTx/>
              <a:buFont typeface="Wingdings" pitchFamily="2" charset="2"/>
              <a:buChar char="Ø"/>
              <a:tabLst/>
            </a:pPr>
            <a:r>
              <a:rPr kumimoji="0" lang="fr-FR" sz="2400" b="1" i="0" u="none" strike="noStrike" cap="none" spc="0" normalizeH="0" baseline="0" dirty="0">
                <a:ln>
                  <a:noFill/>
                </a:ln>
                <a:solidFill>
                  <a:srgbClr val="000000"/>
                </a:solidFill>
                <a:effectLst/>
                <a:uFillTx/>
                <a:latin typeface="+mj-lt"/>
                <a:ea typeface="+mj-ea"/>
                <a:cs typeface="+mj-cs"/>
                <a:sym typeface="Helvetica"/>
              </a:rPr>
              <a:t>31 countries</a:t>
            </a:r>
          </a:p>
        </p:txBody>
      </p:sp>
      <p:sp>
        <p:nvSpPr>
          <p:cNvPr id="24" name="Google Shape;192;p4">
            <a:extLst>
              <a:ext uri="{FF2B5EF4-FFF2-40B4-BE49-F238E27FC236}">
                <a16:creationId xmlns:a16="http://schemas.microsoft.com/office/drawing/2014/main" id="{FE29169F-24DD-988A-81B0-0B13D8D27462}"/>
              </a:ext>
            </a:extLst>
          </p:cNvPr>
          <p:cNvSpPr txBox="1">
            <a:spLocks/>
          </p:cNvSpPr>
          <p:nvPr/>
        </p:nvSpPr>
        <p:spPr>
          <a:xfrm>
            <a:off x="5731329" y="952849"/>
            <a:ext cx="6392635" cy="489938"/>
          </a:xfrm>
          <a:prstGeom prst="rect">
            <a:avLst/>
          </a:prstGeom>
          <a:noFill/>
          <a:ln w="12700">
            <a:noFill/>
            <a:miter lim="400000"/>
          </a:ln>
        </p:spPr>
        <p:txBody>
          <a:bodyPr spcFirstLastPara="1" vert="horz" wrap="square" lIns="37141" tIns="18566" rIns="37141" bIns="18566" rtlCol="0" anchor="t" anchorCtr="0">
            <a:noAutofit/>
          </a:bodyPr>
          <a:lstStyle>
            <a:lvl1pPr algn="ctr" defTabSz="1097280" rtl="0" eaLnBrk="1" latinLnBrk="0" hangingPunct="1">
              <a:spcBef>
                <a:spcPct val="0"/>
              </a:spcBef>
              <a:buNone/>
              <a:defRPr sz="2640" b="1" kern="1200">
                <a:solidFill>
                  <a:srgbClr val="FF0000"/>
                </a:solidFill>
                <a:latin typeface="Arial" panose="020B0604020202020204" pitchFamily="34" charset="0"/>
                <a:ea typeface="+mj-ea"/>
                <a:cs typeface="Arial" panose="020B0604020202020204" pitchFamily="34" charset="0"/>
              </a:defRPr>
            </a:lvl1pPr>
          </a:lstStyle>
          <a:p>
            <a:pPr marL="342900" indent="-342900">
              <a:buSzPct val="100000"/>
              <a:buFont typeface="Arial" panose="020B0604020202020204" pitchFamily="34" charset="0"/>
              <a:buChar char="•"/>
            </a:pPr>
            <a:r>
              <a:rPr lang="fr-FR" sz="2000" dirty="0">
                <a:solidFill>
                  <a:srgbClr val="0C377B"/>
                </a:solidFill>
              </a:rPr>
              <a:t>Press </a:t>
            </a:r>
            <a:r>
              <a:rPr lang="fr-FR" sz="2000" dirty="0" err="1">
                <a:solidFill>
                  <a:srgbClr val="0C377B"/>
                </a:solidFill>
              </a:rPr>
              <a:t>visit</a:t>
            </a:r>
            <a:r>
              <a:rPr lang="fr-FR" sz="2000" dirty="0">
                <a:solidFill>
                  <a:srgbClr val="0C377B"/>
                </a:solidFill>
              </a:rPr>
              <a:t> at CERN for local </a:t>
            </a:r>
            <a:r>
              <a:rPr lang="fr-FR" sz="2000" dirty="0" err="1">
                <a:solidFill>
                  <a:srgbClr val="0C377B"/>
                </a:solidFill>
              </a:rPr>
              <a:t>medias</a:t>
            </a:r>
            <a:r>
              <a:rPr lang="fr-FR" sz="2000" dirty="0">
                <a:solidFill>
                  <a:srgbClr val="0C377B"/>
                </a:solidFill>
              </a:rPr>
              <a:t> in April 2023</a:t>
            </a:r>
          </a:p>
        </p:txBody>
      </p:sp>
    </p:spTree>
    <p:extLst>
      <p:ext uri="{BB962C8B-B14F-4D97-AF65-F5344CB8AC3E}">
        <p14:creationId xmlns:p14="http://schemas.microsoft.com/office/powerpoint/2010/main" val="92897161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Connections to </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mj-cs"/>
              </a:rPr>
              <a:t>electrical grid infrastructure</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5" name="Text Placeholder 2">
            <a:extLst>
              <a:ext uri="{FF2B5EF4-FFF2-40B4-BE49-F238E27FC236}">
                <a16:creationId xmlns:a16="http://schemas.microsoft.com/office/drawing/2014/main" id="{7B367E7F-FD0C-ECE2-CE28-D711CFF29B44}"/>
              </a:ext>
            </a:extLst>
          </p:cNvPr>
          <p:cNvSpPr txBox="1">
            <a:spLocks/>
          </p:cNvSpPr>
          <p:nvPr/>
        </p:nvSpPr>
        <p:spPr>
          <a:xfrm>
            <a:off x="433225" y="2623098"/>
            <a:ext cx="6768583" cy="566822"/>
          </a:xfrm>
          <a:prstGeom prst="rect">
            <a:avLst/>
          </a:prstGeom>
        </p:spPr>
        <p:txBody>
          <a:bodyPr vert="horz" lIns="91440" tIns="45720" rIns="91440" bIns="45720" rtlCol="0">
            <a:noAutofit/>
          </a:bodyPr>
          <a:lstStyle>
            <a:lvl1pPr marL="0" indent="0" algn="l" defTabSz="1828800" rtl="0" eaLnBrk="1" latinLnBrk="0" hangingPunct="1">
              <a:lnSpc>
                <a:spcPts val="3700"/>
              </a:lnSpc>
              <a:spcBef>
                <a:spcPts val="0"/>
              </a:spcBef>
              <a:buFont typeface="Arial" panose="020B0604020202020204" pitchFamily="34" charset="0"/>
              <a:buNone/>
              <a:defRPr sz="3600" b="1" kern="1200">
                <a:solidFill>
                  <a:schemeClr val="tx1"/>
                </a:solidFill>
                <a:latin typeface="+mn-lt"/>
                <a:ea typeface="+mn-ea"/>
                <a:cs typeface="+mn-cs"/>
              </a:defRPr>
            </a:lvl1pPr>
            <a:lvl2pPr marL="0" indent="0" algn="l" defTabSz="1828800" rtl="0" eaLnBrk="1" latinLnBrk="0" hangingPunct="1">
              <a:lnSpc>
                <a:spcPts val="3700"/>
              </a:lnSpc>
              <a:spcBef>
                <a:spcPts val="0"/>
              </a:spcBef>
              <a:buFontTx/>
              <a:buNone/>
              <a:defRPr sz="3600" b="1" kern="1200">
                <a:solidFill>
                  <a:schemeClr val="tx1"/>
                </a:solidFill>
                <a:latin typeface="+mn-lt"/>
                <a:ea typeface="+mn-ea"/>
                <a:cs typeface="+mn-cs"/>
              </a:defRPr>
            </a:lvl2pPr>
            <a:lvl3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3pPr>
            <a:lvl4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4pPr>
            <a:lvl5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1800" dirty="0">
                <a:solidFill>
                  <a:srgbClr val="0C377B"/>
                </a:solidFill>
                <a:latin typeface="Arial"/>
              </a:rPr>
              <a:t>Powering concept and max power load by sub-stations:</a:t>
            </a:r>
          </a:p>
        </p:txBody>
      </p:sp>
      <p:sp>
        <p:nvSpPr>
          <p:cNvPr id="26" name="Text Placeholder 3">
            <a:extLst>
              <a:ext uri="{FF2B5EF4-FFF2-40B4-BE49-F238E27FC236}">
                <a16:creationId xmlns:a16="http://schemas.microsoft.com/office/drawing/2014/main" id="{80DF172B-A3E8-9552-7535-C1F48768F313}"/>
              </a:ext>
            </a:extLst>
          </p:cNvPr>
          <p:cNvSpPr txBox="1">
            <a:spLocks/>
          </p:cNvSpPr>
          <p:nvPr/>
        </p:nvSpPr>
        <p:spPr>
          <a:xfrm>
            <a:off x="433225" y="3241225"/>
            <a:ext cx="6425684" cy="1845218"/>
          </a:xfrm>
          <a:prstGeom prst="rect">
            <a:avLst/>
          </a:prstGeom>
        </p:spPr>
        <p:txBody>
          <a:bodyPr vert="horz" lIns="91440" tIns="45720" rIns="91440" bIns="45720" rtlCol="0">
            <a:noAutofit/>
          </a:bodyPr>
          <a:lstStyle>
            <a:lvl1pPr marL="0" indent="0" algn="l" defTabSz="1828800" rtl="0" eaLnBrk="1" latinLnBrk="0" hangingPunct="1">
              <a:lnSpc>
                <a:spcPts val="3700"/>
              </a:lnSpc>
              <a:spcBef>
                <a:spcPts val="0"/>
              </a:spcBef>
              <a:buFont typeface="Arial" panose="020B0604020202020204" pitchFamily="34" charset="0"/>
              <a:buNone/>
              <a:defRPr sz="3000" kern="1200">
                <a:solidFill>
                  <a:schemeClr val="tx1"/>
                </a:solidFill>
                <a:latin typeface="+mn-lt"/>
                <a:ea typeface="+mn-ea"/>
                <a:cs typeface="+mn-cs"/>
              </a:defRPr>
            </a:lvl1pPr>
            <a:lvl2pPr marL="648000" indent="-648000" algn="l" defTabSz="1828800" rtl="0" eaLnBrk="1" latinLnBrk="0" hangingPunct="1">
              <a:lnSpc>
                <a:spcPts val="3700"/>
              </a:lnSpc>
              <a:spcBef>
                <a:spcPts val="0"/>
              </a:spcBef>
              <a:buFont typeface="Arial" panose="020B0604020202020204" pitchFamily="34" charset="0"/>
              <a:buChar char="•"/>
              <a:defRPr sz="3000" kern="1200">
                <a:solidFill>
                  <a:schemeClr val="tx1"/>
                </a:solidFill>
                <a:latin typeface="+mn-lt"/>
                <a:ea typeface="+mn-ea"/>
                <a:cs typeface="+mn-cs"/>
              </a:defRPr>
            </a:lvl2pPr>
            <a:lvl3pPr marL="648000" indent="-648000" algn="l" defTabSz="1828800" rtl="0" eaLnBrk="1" latinLnBrk="0" hangingPunct="1">
              <a:lnSpc>
                <a:spcPts val="3700"/>
              </a:lnSpc>
              <a:spcBef>
                <a:spcPts val="0"/>
              </a:spcBef>
              <a:buSzPct val="120000"/>
              <a:buFontTx/>
              <a:buBlip>
                <a:blip r:embed="rId3"/>
              </a:buBlip>
              <a:defRPr sz="3000" kern="1200">
                <a:solidFill>
                  <a:schemeClr val="tx1"/>
                </a:solidFill>
                <a:latin typeface="+mn-lt"/>
                <a:ea typeface="+mn-ea"/>
                <a:cs typeface="+mn-cs"/>
              </a:defRPr>
            </a:lvl3pPr>
            <a:lvl4pPr marL="648000" indent="-648000" algn="l" defTabSz="1828800" rtl="0" eaLnBrk="1" latinLnBrk="0" hangingPunct="1">
              <a:lnSpc>
                <a:spcPts val="3700"/>
              </a:lnSpc>
              <a:spcBef>
                <a:spcPts val="0"/>
              </a:spcBef>
              <a:buSzPct val="120000"/>
              <a:buFontTx/>
              <a:buBlip>
                <a:blip r:embed="rId3"/>
              </a:buBlip>
              <a:defRPr sz="3000" kern="1200">
                <a:solidFill>
                  <a:schemeClr val="tx1"/>
                </a:solidFill>
                <a:latin typeface="+mn-lt"/>
                <a:ea typeface="+mn-ea"/>
                <a:cs typeface="+mn-cs"/>
              </a:defRPr>
            </a:lvl4pPr>
            <a:lvl5pPr marL="648000" indent="-648000" algn="l" defTabSz="1828800" rtl="0" eaLnBrk="1" latinLnBrk="0" hangingPunct="1">
              <a:lnSpc>
                <a:spcPts val="3700"/>
              </a:lnSpc>
              <a:spcBef>
                <a:spcPts val="0"/>
              </a:spcBef>
              <a:buSzPct val="120000"/>
              <a:buFontTx/>
              <a:buBlip>
                <a:blip r:embed="rId3"/>
              </a:buBlip>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20000"/>
              </a:lnSpc>
            </a:pPr>
            <a:r>
              <a:rPr lang="en-US" sz="1800" dirty="0">
                <a:solidFill>
                  <a:srgbClr val="0C377B"/>
                </a:solidFill>
                <a:latin typeface="Arial"/>
              </a:rPr>
              <a:t>The loads could be charged on three sub-stations (optimally  connected to existing regional HV grid):</a:t>
            </a:r>
          </a:p>
          <a:p>
            <a:pPr marL="457200" indent="-457200">
              <a:lnSpc>
                <a:spcPct val="120000"/>
              </a:lnSpc>
              <a:buFont typeface="Arial" panose="020B0604020202020204" pitchFamily="34" charset="0"/>
              <a:buChar char="•"/>
            </a:pPr>
            <a:r>
              <a:rPr lang="en-US" sz="1600" b="1" dirty="0">
                <a:solidFill>
                  <a:srgbClr val="0C377B"/>
                </a:solidFill>
                <a:latin typeface="Arial"/>
              </a:rPr>
              <a:t>Point D, with a new sub-station </a:t>
            </a:r>
            <a:r>
              <a:rPr lang="en-US" sz="1600" dirty="0">
                <a:solidFill>
                  <a:srgbClr val="0C377B"/>
                </a:solidFill>
                <a:latin typeface="Arial"/>
              </a:rPr>
              <a:t>covering PB – PD – PF – PG</a:t>
            </a:r>
          </a:p>
          <a:p>
            <a:pPr marL="457200" indent="-457200">
              <a:lnSpc>
                <a:spcPct val="120000"/>
              </a:lnSpc>
              <a:buFont typeface="Arial" panose="020B0604020202020204" pitchFamily="34" charset="0"/>
              <a:buChar char="•"/>
            </a:pPr>
            <a:r>
              <a:rPr lang="en-US" sz="1600" b="1" dirty="0">
                <a:solidFill>
                  <a:srgbClr val="0C377B"/>
                </a:solidFill>
                <a:latin typeface="Arial"/>
              </a:rPr>
              <a:t>Point H with a new dedicated sub-station </a:t>
            </a:r>
            <a:r>
              <a:rPr lang="en-US" sz="1600" dirty="0">
                <a:solidFill>
                  <a:srgbClr val="0C377B"/>
                </a:solidFill>
                <a:latin typeface="Arial"/>
              </a:rPr>
              <a:t>for collider RF</a:t>
            </a:r>
          </a:p>
          <a:p>
            <a:pPr marL="457200" indent="-457200">
              <a:lnSpc>
                <a:spcPct val="120000"/>
              </a:lnSpc>
              <a:buFont typeface="Arial" panose="020B0604020202020204" pitchFamily="34" charset="0"/>
              <a:buChar char="•"/>
            </a:pPr>
            <a:r>
              <a:rPr lang="en-US" sz="1600" dirty="0">
                <a:solidFill>
                  <a:srgbClr val="0C377B"/>
                </a:solidFill>
                <a:latin typeface="Arial"/>
              </a:rPr>
              <a:t>Point L, with a sub-station covering PJ – PL – PA</a:t>
            </a:r>
          </a:p>
          <a:p>
            <a:pPr marL="457200" indent="-457200">
              <a:lnSpc>
                <a:spcPct val="120000"/>
              </a:lnSpc>
              <a:buFont typeface="Arial" panose="020B0604020202020204" pitchFamily="34" charset="0"/>
              <a:buChar char="•"/>
            </a:pPr>
            <a:r>
              <a:rPr lang="en-US" sz="1600" dirty="0">
                <a:solidFill>
                  <a:srgbClr val="0C377B"/>
                </a:solidFill>
                <a:latin typeface="Arial"/>
                <a:sym typeface="Wingdings" panose="05000000000000000000" pitchFamily="2" charset="2"/>
              </a:rPr>
              <a:t> Alternative to new </a:t>
            </a:r>
            <a:r>
              <a:rPr lang="en-US" sz="1600" dirty="0">
                <a:solidFill>
                  <a:srgbClr val="0C377B"/>
                </a:solidFill>
                <a:latin typeface="Arial"/>
              </a:rPr>
              <a:t>sub-station</a:t>
            </a:r>
            <a:r>
              <a:rPr lang="en-US" sz="1600" dirty="0">
                <a:solidFill>
                  <a:srgbClr val="0C377B"/>
                </a:solidFill>
                <a:latin typeface="Arial"/>
                <a:sym typeface="Wingdings" panose="05000000000000000000" pitchFamily="2" charset="2"/>
              </a:rPr>
              <a:t> at Point L is </a:t>
            </a:r>
            <a:r>
              <a:rPr lang="en-US" sz="1600" b="1" dirty="0">
                <a:solidFill>
                  <a:srgbClr val="0C377B"/>
                </a:solidFill>
                <a:latin typeface="Arial"/>
                <a:sym typeface="Wingdings" panose="05000000000000000000" pitchFamily="2" charset="2"/>
              </a:rPr>
              <a:t>connecting the existing CERN </a:t>
            </a:r>
            <a:r>
              <a:rPr lang="en-US" sz="1600" b="1" dirty="0" err="1">
                <a:solidFill>
                  <a:srgbClr val="0C377B"/>
                </a:solidFill>
                <a:latin typeface="Arial"/>
                <a:sym typeface="Wingdings" panose="05000000000000000000" pitchFamily="2" charset="2"/>
              </a:rPr>
              <a:t>Prevessin</a:t>
            </a:r>
            <a:r>
              <a:rPr lang="en-US" sz="1600" b="1" dirty="0">
                <a:solidFill>
                  <a:srgbClr val="0C377B"/>
                </a:solidFill>
                <a:latin typeface="Arial"/>
                <a:sym typeface="Wingdings" panose="05000000000000000000" pitchFamily="2" charset="2"/>
              </a:rPr>
              <a:t> station to PA</a:t>
            </a:r>
            <a:r>
              <a:rPr lang="en-US" sz="1600" dirty="0">
                <a:solidFill>
                  <a:srgbClr val="0C377B"/>
                </a:solidFill>
                <a:latin typeface="Arial"/>
                <a:sym typeface="Wingdings" panose="05000000000000000000" pitchFamily="2" charset="2"/>
              </a:rPr>
              <a:t> </a:t>
            </a:r>
            <a:endParaRPr lang="en-US" sz="1600" dirty="0">
              <a:solidFill>
                <a:srgbClr val="0C377B"/>
              </a:solidFill>
              <a:latin typeface="Arial"/>
            </a:endParaRPr>
          </a:p>
          <a:p>
            <a:r>
              <a:rPr lang="en-US" sz="1800" dirty="0">
                <a:solidFill>
                  <a:srgbClr val="0C377B"/>
                </a:solidFill>
                <a:latin typeface="Arial"/>
              </a:rPr>
              <a:t> </a:t>
            </a:r>
          </a:p>
          <a:p>
            <a:endParaRPr lang="en-US" sz="1800" dirty="0">
              <a:solidFill>
                <a:srgbClr val="0C377B"/>
              </a:solidFill>
              <a:latin typeface="Arial"/>
            </a:endParaRPr>
          </a:p>
          <a:p>
            <a:endParaRPr lang="en-US" sz="1800" dirty="0">
              <a:solidFill>
                <a:srgbClr val="0C377B"/>
              </a:solidFill>
              <a:latin typeface="Arial"/>
            </a:endParaRPr>
          </a:p>
        </p:txBody>
      </p:sp>
      <p:sp>
        <p:nvSpPr>
          <p:cNvPr id="31" name="Text Placeholder 2">
            <a:extLst>
              <a:ext uri="{FF2B5EF4-FFF2-40B4-BE49-F238E27FC236}">
                <a16:creationId xmlns:a16="http://schemas.microsoft.com/office/drawing/2014/main" id="{29D33955-FD09-2423-0989-189B1890D2E6}"/>
              </a:ext>
            </a:extLst>
          </p:cNvPr>
          <p:cNvSpPr txBox="1">
            <a:spLocks/>
          </p:cNvSpPr>
          <p:nvPr/>
        </p:nvSpPr>
        <p:spPr>
          <a:xfrm>
            <a:off x="425061" y="5608505"/>
            <a:ext cx="6616183" cy="566822"/>
          </a:xfrm>
          <a:prstGeom prst="rect">
            <a:avLst/>
          </a:prstGeom>
        </p:spPr>
        <p:txBody>
          <a:bodyPr vert="horz" lIns="91440" tIns="45720" rIns="91440" bIns="45720" rtlCol="0">
            <a:noAutofit/>
          </a:bodyPr>
          <a:lstStyle>
            <a:lvl1pPr marL="0" indent="0" algn="l" defTabSz="1828800" rtl="0" eaLnBrk="1" latinLnBrk="0" hangingPunct="1">
              <a:lnSpc>
                <a:spcPts val="3700"/>
              </a:lnSpc>
              <a:spcBef>
                <a:spcPts val="0"/>
              </a:spcBef>
              <a:buFont typeface="Arial" panose="020B0604020202020204" pitchFamily="34" charset="0"/>
              <a:buNone/>
              <a:defRPr sz="3600" b="1" kern="1200">
                <a:solidFill>
                  <a:schemeClr val="tx1"/>
                </a:solidFill>
                <a:latin typeface="+mn-lt"/>
                <a:ea typeface="+mn-ea"/>
                <a:cs typeface="+mn-cs"/>
              </a:defRPr>
            </a:lvl1pPr>
            <a:lvl2pPr marL="0" indent="0" algn="l" defTabSz="1828800" rtl="0" eaLnBrk="1" latinLnBrk="0" hangingPunct="1">
              <a:lnSpc>
                <a:spcPts val="3700"/>
              </a:lnSpc>
              <a:spcBef>
                <a:spcPts val="0"/>
              </a:spcBef>
              <a:buFontTx/>
              <a:buNone/>
              <a:defRPr sz="3600" b="1" kern="1200">
                <a:solidFill>
                  <a:schemeClr val="tx1"/>
                </a:solidFill>
                <a:latin typeface="+mn-lt"/>
                <a:ea typeface="+mn-ea"/>
                <a:cs typeface="+mn-cs"/>
              </a:defRPr>
            </a:lvl2pPr>
            <a:lvl3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3pPr>
            <a:lvl4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4pPr>
            <a:lvl5pPr marL="0" indent="0" algn="l" defTabSz="1828800" rtl="0" eaLnBrk="1" latinLnBrk="0" hangingPunct="1">
              <a:lnSpc>
                <a:spcPts val="3700"/>
              </a:lnSpc>
              <a:spcBef>
                <a:spcPts val="0"/>
              </a:spcBef>
              <a:buSzPct val="120000"/>
              <a:buFontTx/>
              <a:buNone/>
              <a:defRPr sz="3600" b="1"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indent="-285750">
              <a:lnSpc>
                <a:spcPct val="100000"/>
              </a:lnSpc>
              <a:spcAft>
                <a:spcPts val="600"/>
              </a:spcAft>
              <a:buFont typeface="Arial" panose="020B0604020202020204" pitchFamily="34" charset="0"/>
              <a:buChar char="•"/>
            </a:pPr>
            <a:r>
              <a:rPr lang="en-GB" sz="1800" dirty="0">
                <a:solidFill>
                  <a:srgbClr val="0C377B"/>
                </a:solidFill>
                <a:latin typeface="Arial"/>
              </a:rPr>
              <a:t>All options pursued with RTE</a:t>
            </a:r>
          </a:p>
          <a:p>
            <a:pPr marL="285750" indent="-285750">
              <a:lnSpc>
                <a:spcPct val="100000"/>
              </a:lnSpc>
              <a:spcAft>
                <a:spcPts val="600"/>
              </a:spcAft>
              <a:buFont typeface="Arial" panose="020B0604020202020204" pitchFamily="34" charset="0"/>
              <a:buChar char="•"/>
            </a:pPr>
            <a:r>
              <a:rPr lang="en-GB" sz="1800" dirty="0">
                <a:solidFill>
                  <a:srgbClr val="0C377B"/>
                </a:solidFill>
                <a:latin typeface="Arial"/>
              </a:rPr>
              <a:t>Powering concept and max. power rating of the              three sub-stations compatible with FCC-hh</a:t>
            </a:r>
          </a:p>
        </p:txBody>
      </p:sp>
      <p:pic>
        <p:nvPicPr>
          <p:cNvPr id="32" name="Picture 31">
            <a:extLst>
              <a:ext uri="{FF2B5EF4-FFF2-40B4-BE49-F238E27FC236}">
                <a16:creationId xmlns:a16="http://schemas.microsoft.com/office/drawing/2014/main" id="{DAC79EB3-5F57-79FF-190C-E16A294D0792}"/>
              </a:ext>
            </a:extLst>
          </p:cNvPr>
          <p:cNvPicPr>
            <a:picLocks noChangeAspect="1"/>
          </p:cNvPicPr>
          <p:nvPr/>
        </p:nvPicPr>
        <p:blipFill>
          <a:blip r:embed="rId4"/>
          <a:stretch>
            <a:fillRect/>
          </a:stretch>
        </p:blipFill>
        <p:spPr>
          <a:xfrm>
            <a:off x="228864" y="866239"/>
            <a:ext cx="7602384" cy="1612527"/>
          </a:xfrm>
          <a:prstGeom prst="rect">
            <a:avLst/>
          </a:prstGeom>
        </p:spPr>
      </p:pic>
      <p:pic>
        <p:nvPicPr>
          <p:cNvPr id="43" name="Picture 42">
            <a:extLst>
              <a:ext uri="{FF2B5EF4-FFF2-40B4-BE49-F238E27FC236}">
                <a16:creationId xmlns:a16="http://schemas.microsoft.com/office/drawing/2014/main" id="{DE81C88B-24CA-2F7A-3267-90C03477F17D}"/>
              </a:ext>
            </a:extLst>
          </p:cNvPr>
          <p:cNvPicPr>
            <a:picLocks noChangeAspect="1"/>
          </p:cNvPicPr>
          <p:nvPr/>
        </p:nvPicPr>
        <p:blipFill rotWithShape="1">
          <a:blip r:embed="rId5"/>
          <a:srcRect r="2589" b="2676"/>
          <a:stretch/>
        </p:blipFill>
        <p:spPr>
          <a:xfrm>
            <a:off x="6964741" y="2804020"/>
            <a:ext cx="4431392" cy="4032426"/>
          </a:xfrm>
          <a:prstGeom prst="rect">
            <a:avLst/>
          </a:prstGeom>
        </p:spPr>
      </p:pic>
      <p:pic>
        <p:nvPicPr>
          <p:cNvPr id="44" name="Picture 43">
            <a:extLst>
              <a:ext uri="{FF2B5EF4-FFF2-40B4-BE49-F238E27FC236}">
                <a16:creationId xmlns:a16="http://schemas.microsoft.com/office/drawing/2014/main" id="{0AB4E782-01BE-70A3-0E86-DFFABD06783E}"/>
              </a:ext>
            </a:extLst>
          </p:cNvPr>
          <p:cNvPicPr>
            <a:picLocks noChangeAspect="1"/>
          </p:cNvPicPr>
          <p:nvPr/>
        </p:nvPicPr>
        <p:blipFill rotWithShape="1">
          <a:blip r:embed="rId6"/>
          <a:srcRect l="27300" t="9025" r="6272" b="2459"/>
          <a:stretch/>
        </p:blipFill>
        <p:spPr>
          <a:xfrm>
            <a:off x="8551332" y="770698"/>
            <a:ext cx="3640667" cy="2079286"/>
          </a:xfrm>
          <a:prstGeom prst="rect">
            <a:avLst/>
          </a:prstGeom>
        </p:spPr>
      </p:pic>
    </p:spTree>
    <p:extLst>
      <p:ext uri="{BB962C8B-B14F-4D97-AF65-F5344CB8AC3E}">
        <p14:creationId xmlns:p14="http://schemas.microsoft.com/office/powerpoint/2010/main" val="86864337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Connections to </a:t>
            </a:r>
            <a:r>
              <a:rPr kumimoji="0" lang="en-US" sz="3200" b="1" i="0" u="none" strike="noStrike" kern="1200" cap="none" spc="0" normalizeH="0" baseline="0" noProof="0" dirty="0">
                <a:ln>
                  <a:noFill/>
                </a:ln>
                <a:solidFill>
                  <a:srgbClr val="FFFF00"/>
                </a:solidFill>
                <a:effectLst/>
                <a:uLnTx/>
                <a:uFillTx/>
                <a:latin typeface="Calibri" panose="020F0502020204030204"/>
                <a:ea typeface="+mj-ea"/>
                <a:cs typeface="+mj-cs"/>
              </a:rPr>
              <a:t>transport infrastructure</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4" name="Picture 3">
            <a:extLst>
              <a:ext uri="{FF2B5EF4-FFF2-40B4-BE49-F238E27FC236}">
                <a16:creationId xmlns:a16="http://schemas.microsoft.com/office/drawing/2014/main" id="{5544FB8B-1620-9704-3D4C-41C1632862A6}"/>
              </a:ext>
            </a:extLst>
          </p:cNvPr>
          <p:cNvPicPr>
            <a:picLocks noChangeAspect="1"/>
          </p:cNvPicPr>
          <p:nvPr/>
        </p:nvPicPr>
        <p:blipFill>
          <a:blip r:embed="rId3"/>
          <a:stretch>
            <a:fillRect/>
          </a:stretch>
        </p:blipFill>
        <p:spPr>
          <a:xfrm>
            <a:off x="402628" y="1920252"/>
            <a:ext cx="4466938" cy="4879546"/>
          </a:xfrm>
          <a:prstGeom prst="rect">
            <a:avLst/>
          </a:prstGeom>
        </p:spPr>
      </p:pic>
      <p:sp>
        <p:nvSpPr>
          <p:cNvPr id="6" name="TextBox 5">
            <a:extLst>
              <a:ext uri="{FF2B5EF4-FFF2-40B4-BE49-F238E27FC236}">
                <a16:creationId xmlns:a16="http://schemas.microsoft.com/office/drawing/2014/main" id="{EE24D11E-7877-F018-B500-F357B8287D0B}"/>
              </a:ext>
            </a:extLst>
          </p:cNvPr>
          <p:cNvSpPr txBox="1"/>
          <p:nvPr/>
        </p:nvSpPr>
        <p:spPr>
          <a:xfrm>
            <a:off x="327932" y="755161"/>
            <a:ext cx="11389179" cy="1200329"/>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C377B"/>
                </a:solidFill>
              </a:rPr>
              <a:t>Road accesses identified and documented for all 8 surface sites </a:t>
            </a:r>
          </a:p>
          <a:p>
            <a:pPr marL="342900" indent="-342900">
              <a:buFont typeface="Arial" panose="020B0604020202020204" pitchFamily="34" charset="0"/>
              <a:buChar char="•"/>
            </a:pPr>
            <a:r>
              <a:rPr lang="en-GB" sz="2400" dirty="0">
                <a:solidFill>
                  <a:srgbClr val="0C377B"/>
                </a:solidFill>
              </a:rPr>
              <a:t>Four possible highway connections defined (materials transport)</a:t>
            </a:r>
          </a:p>
          <a:p>
            <a:pPr marL="342900" indent="-342900">
              <a:buFont typeface="Arial" panose="020B0604020202020204" pitchFamily="34" charset="0"/>
              <a:buChar char="•"/>
            </a:pPr>
            <a:r>
              <a:rPr lang="en-GB" sz="2400" dirty="0">
                <a:solidFill>
                  <a:srgbClr val="0C377B"/>
                </a:solidFill>
              </a:rPr>
              <a:t>Total amount of new roads required &lt; 4 km (at departmental road level)</a:t>
            </a:r>
          </a:p>
        </p:txBody>
      </p:sp>
      <p:pic>
        <p:nvPicPr>
          <p:cNvPr id="8" name="Image 148" descr="Valleiry_Nord">
            <a:extLst>
              <a:ext uri="{FF2B5EF4-FFF2-40B4-BE49-F238E27FC236}">
                <a16:creationId xmlns:a16="http://schemas.microsoft.com/office/drawing/2014/main" id="{775C3878-D0FC-ACF8-7749-869EEBB66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473" y="4730747"/>
            <a:ext cx="3118183" cy="206905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BD639ED-301A-5A3B-CDAB-32FF9B6103FB}"/>
              </a:ext>
            </a:extLst>
          </p:cNvPr>
          <p:cNvSpPr txBox="1"/>
          <p:nvPr/>
        </p:nvSpPr>
        <p:spPr>
          <a:xfrm>
            <a:off x="6017425" y="6385516"/>
            <a:ext cx="2669268" cy="400110"/>
          </a:xfrm>
          <a:prstGeom prst="rect">
            <a:avLst/>
          </a:prstGeom>
          <a:noFill/>
        </p:spPr>
        <p:txBody>
          <a:bodyPr wrap="square">
            <a:spAutoFit/>
          </a:bodyPr>
          <a:lstStyle/>
          <a:p>
            <a:pPr marL="342900" indent="-342900">
              <a:buFont typeface="Arial" panose="020B0604020202020204" pitchFamily="34" charset="0"/>
              <a:buChar char="•"/>
            </a:pPr>
            <a:r>
              <a:rPr lang="en-GB" sz="2000" dirty="0"/>
              <a:t>E.g. </a:t>
            </a:r>
            <a:r>
              <a:rPr lang="en-GB" sz="2000" dirty="0" err="1"/>
              <a:t>Valleiry</a:t>
            </a:r>
            <a:r>
              <a:rPr lang="en-GB" sz="2000" dirty="0"/>
              <a:t> Nord</a:t>
            </a:r>
          </a:p>
        </p:txBody>
      </p:sp>
      <p:pic>
        <p:nvPicPr>
          <p:cNvPr id="10" name="Image 844">
            <a:extLst>
              <a:ext uri="{FF2B5EF4-FFF2-40B4-BE49-F238E27FC236}">
                <a16:creationId xmlns:a16="http://schemas.microsoft.com/office/drawing/2014/main" id="{E0A73641-51A5-01D9-7868-5E3BB5C5E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473" y="1915758"/>
            <a:ext cx="6521781" cy="2722176"/>
          </a:xfrm>
          <a:prstGeom prst="rect">
            <a:avLst/>
          </a:prstGeom>
        </p:spPr>
      </p:pic>
      <p:sp>
        <p:nvSpPr>
          <p:cNvPr id="11" name="TextBox 10">
            <a:extLst>
              <a:ext uri="{FF2B5EF4-FFF2-40B4-BE49-F238E27FC236}">
                <a16:creationId xmlns:a16="http://schemas.microsoft.com/office/drawing/2014/main" id="{E0EA39E2-8C85-E8E5-689A-F22799331176}"/>
              </a:ext>
            </a:extLst>
          </p:cNvPr>
          <p:cNvSpPr txBox="1"/>
          <p:nvPr/>
        </p:nvSpPr>
        <p:spPr>
          <a:xfrm>
            <a:off x="8515698" y="5014586"/>
            <a:ext cx="3571948" cy="1631216"/>
          </a:xfrm>
          <a:prstGeom prst="rect">
            <a:avLst/>
          </a:prstGeom>
          <a:noFill/>
        </p:spPr>
        <p:txBody>
          <a:bodyPr wrap="square" rtlCol="0">
            <a:spAutoFit/>
          </a:bodyPr>
          <a:lstStyle/>
          <a:p>
            <a:pPr algn="l"/>
            <a:r>
              <a:rPr lang="en-US" sz="2000" dirty="0">
                <a:solidFill>
                  <a:srgbClr val="0C377B"/>
                </a:solidFill>
              </a:rPr>
              <a:t>Detailed r</a:t>
            </a:r>
            <a:r>
              <a:rPr lang="en-CH" sz="2000" dirty="0" err="1">
                <a:solidFill>
                  <a:srgbClr val="0C377B"/>
                </a:solidFill>
              </a:rPr>
              <a:t>oad</a:t>
            </a:r>
            <a:r>
              <a:rPr lang="en-CH" sz="2000" dirty="0">
                <a:solidFill>
                  <a:srgbClr val="0C377B"/>
                </a:solidFill>
              </a:rPr>
              <a:t> access scenarios </a:t>
            </a:r>
            <a:r>
              <a:rPr lang="en-US" sz="2000" dirty="0">
                <a:solidFill>
                  <a:srgbClr val="0C377B"/>
                </a:solidFill>
              </a:rPr>
              <a:t>&amp; </a:t>
            </a:r>
            <a:r>
              <a:rPr lang="en-CH" sz="2000" dirty="0">
                <a:solidFill>
                  <a:srgbClr val="0C377B"/>
                </a:solidFill>
              </a:rPr>
              <a:t>highway </a:t>
            </a:r>
            <a:r>
              <a:rPr lang="en-GB" sz="2000" dirty="0">
                <a:solidFill>
                  <a:srgbClr val="0C377B"/>
                </a:solidFill>
              </a:rPr>
              <a:t>a</a:t>
            </a:r>
            <a:r>
              <a:rPr lang="en-CH" sz="2000" dirty="0">
                <a:solidFill>
                  <a:srgbClr val="0C377B"/>
                </a:solidFill>
              </a:rPr>
              <a:t>ccess creation</a:t>
            </a:r>
            <a:br>
              <a:rPr lang="en-CH" sz="2000" dirty="0">
                <a:solidFill>
                  <a:srgbClr val="0C377B"/>
                </a:solidFill>
              </a:rPr>
            </a:br>
            <a:r>
              <a:rPr lang="en-CH" sz="2000" dirty="0">
                <a:solidFill>
                  <a:srgbClr val="0C377B"/>
                </a:solidFill>
              </a:rPr>
              <a:t>study carried out by</a:t>
            </a:r>
            <a:r>
              <a:rPr lang="en-US" sz="2000" dirty="0">
                <a:solidFill>
                  <a:srgbClr val="0C377B"/>
                </a:solidFill>
              </a:rPr>
              <a:t> </a:t>
            </a:r>
            <a:r>
              <a:rPr lang="en-CH" sz="2000" dirty="0" err="1">
                <a:solidFill>
                  <a:srgbClr val="0C377B"/>
                </a:solidFill>
              </a:rPr>
              <a:t>Cerema</a:t>
            </a:r>
            <a:r>
              <a:rPr lang="en-CH" sz="2000" dirty="0">
                <a:solidFill>
                  <a:srgbClr val="0C377B"/>
                </a:solidFill>
              </a:rPr>
              <a:t> including regulatory requirements in France</a:t>
            </a:r>
          </a:p>
        </p:txBody>
      </p:sp>
    </p:spTree>
    <p:extLst>
      <p:ext uri="{BB962C8B-B14F-4D97-AF65-F5344CB8AC3E}">
        <p14:creationId xmlns:p14="http://schemas.microsoft.com/office/powerpoint/2010/main" val="188442450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modified FCC-</a:t>
            </a:r>
            <a:r>
              <a:rPr lang="en-US" dirty="0" err="1"/>
              <a:t>ee</a:t>
            </a:r>
            <a:r>
              <a:rPr lang="en-US" dirty="0"/>
              <a:t> RF layout</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8" name="Picture 7">
            <a:extLst>
              <a:ext uri="{FF2B5EF4-FFF2-40B4-BE49-F238E27FC236}">
                <a16:creationId xmlns:a16="http://schemas.microsoft.com/office/drawing/2014/main" id="{3D59C801-4F10-69BD-94C3-707D2A7DA7E9}"/>
              </a:ext>
            </a:extLst>
          </p:cNvPr>
          <p:cNvPicPr>
            <a:picLocks noChangeAspect="1"/>
          </p:cNvPicPr>
          <p:nvPr/>
        </p:nvPicPr>
        <p:blipFill>
          <a:blip r:embed="rId3"/>
          <a:stretch>
            <a:fillRect/>
          </a:stretch>
        </p:blipFill>
        <p:spPr>
          <a:xfrm>
            <a:off x="193441" y="3460113"/>
            <a:ext cx="5181981" cy="3357612"/>
          </a:xfrm>
          <a:prstGeom prst="rect">
            <a:avLst/>
          </a:prstGeom>
        </p:spPr>
      </p:pic>
      <p:sp>
        <p:nvSpPr>
          <p:cNvPr id="9" name="TextBox 8">
            <a:extLst>
              <a:ext uri="{FF2B5EF4-FFF2-40B4-BE49-F238E27FC236}">
                <a16:creationId xmlns:a16="http://schemas.microsoft.com/office/drawing/2014/main" id="{D62663E4-0AEE-D8FC-4F83-C6DA4DA4C766}"/>
              </a:ext>
            </a:extLst>
          </p:cNvPr>
          <p:cNvSpPr txBox="1"/>
          <p:nvPr/>
        </p:nvSpPr>
        <p:spPr>
          <a:xfrm>
            <a:off x="163609" y="6485200"/>
            <a:ext cx="876202"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J.-P. Burnet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0BC5326-E90D-FD6A-D3BA-78053DF98838}"/>
              </a:ext>
            </a:extLst>
          </p:cNvPr>
          <p:cNvSpPr txBox="1"/>
          <p:nvPr/>
        </p:nvSpPr>
        <p:spPr>
          <a:xfrm>
            <a:off x="10493126" y="6472936"/>
            <a:ext cx="1646220"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Valchkova</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lang="en-US" sz="1200" dirty="0"/>
              <a:t> F. Peauger</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7FFF8A1-2062-B3A5-7AED-642A9662ED24}"/>
              </a:ext>
            </a:extLst>
          </p:cNvPr>
          <p:cNvSpPr txBox="1"/>
          <p:nvPr/>
        </p:nvSpPr>
        <p:spPr>
          <a:xfrm>
            <a:off x="5796437" y="872450"/>
            <a:ext cx="6097554" cy="369332"/>
          </a:xfrm>
          <a:prstGeom prst="rect">
            <a:avLst/>
          </a:prstGeom>
          <a:noFill/>
        </p:spPr>
        <p:txBody>
          <a:bodyPr wrap="square">
            <a:spAutoFit/>
          </a:bodyPr>
          <a:lstStyle/>
          <a:p>
            <a:pPr marL="0" marR="0" lvl="0" indent="0" algn="l" defTabSz="342900" rtl="0" eaLnBrk="1" fontAlgn="auto" latinLnBrk="0" hangingPunct="1">
              <a:lnSpc>
                <a:spcPct val="100000"/>
              </a:lnSpc>
              <a:spcBef>
                <a:spcPts val="300"/>
              </a:spcBef>
              <a:spcAft>
                <a:spcPts val="0"/>
              </a:spcAft>
              <a:buClrTx/>
              <a:buSzTx/>
              <a:buFontTx/>
              <a:buNone/>
              <a:tabLst/>
              <a:defRPr/>
            </a:pPr>
            <a:r>
              <a:rPr kumimoji="0" lang="en-US" sz="1800" b="1" i="0" u="none" strike="noStrike" kern="1200" cap="none" spc="0" normalizeH="0" baseline="0" noProof="0" dirty="0">
                <a:ln>
                  <a:noFill/>
                </a:ln>
                <a:solidFill>
                  <a:srgbClr val="115CA9"/>
                </a:solidFill>
                <a:effectLst/>
                <a:uLnTx/>
                <a:uFillTx/>
                <a:latin typeface="Verdana" panose="020B0604030504040204" pitchFamily="34" charset="0"/>
                <a:ea typeface="Verdana" panose="020B0604030504040204" pitchFamily="34" charset="0"/>
                <a:cs typeface="+mn-cs"/>
                <a:sym typeface="Wingdings" panose="05000000000000000000" pitchFamily="2" charset="2"/>
              </a:rPr>
              <a:t>Collider RF - Point H (400 and 800 MHz)</a:t>
            </a:r>
          </a:p>
        </p:txBody>
      </p:sp>
      <p:sp>
        <p:nvSpPr>
          <p:cNvPr id="12" name="TextBox 11">
            <a:extLst>
              <a:ext uri="{FF2B5EF4-FFF2-40B4-BE49-F238E27FC236}">
                <a16:creationId xmlns:a16="http://schemas.microsoft.com/office/drawing/2014/main" id="{A0AFF0F1-3C22-4C70-D863-0FC885820E32}"/>
              </a:ext>
            </a:extLst>
          </p:cNvPr>
          <p:cNvSpPr txBox="1"/>
          <p:nvPr/>
        </p:nvSpPr>
        <p:spPr>
          <a:xfrm>
            <a:off x="8918377" y="4238772"/>
            <a:ext cx="28814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CA9"/>
                </a:solidFill>
                <a:effectLst/>
                <a:uLnTx/>
                <a:uFillTx/>
                <a:latin typeface="Verdana" panose="020B0604030504040204" pitchFamily="34" charset="0"/>
                <a:ea typeface="Verdana" panose="020B0604030504040204" pitchFamily="34" charset="0"/>
                <a:cs typeface="+mn-cs"/>
                <a:sym typeface="Wingdings" panose="05000000000000000000" pitchFamily="2" charset="2"/>
              </a:rPr>
              <a:t>Booster RF - Point 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15CA9"/>
                </a:solidFill>
                <a:latin typeface="Verdana" panose="020B0604030504040204" pitchFamily="34" charset="0"/>
                <a:ea typeface="Verdana" panose="020B0604030504040204" pitchFamily="34" charset="0"/>
                <a:sym typeface="Wingdings" panose="05000000000000000000" pitchFamily="2" charset="2"/>
              </a:rPr>
              <a:t>(800 MHz only)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89C8F2CD-15EF-4571-1305-61B59866D0BD}"/>
              </a:ext>
            </a:extLst>
          </p:cNvPr>
          <p:cNvPicPr>
            <a:picLocks noChangeAspect="1"/>
          </p:cNvPicPr>
          <p:nvPr/>
        </p:nvPicPr>
        <p:blipFill>
          <a:blip r:embed="rId4"/>
          <a:stretch>
            <a:fillRect/>
          </a:stretch>
        </p:blipFill>
        <p:spPr>
          <a:xfrm>
            <a:off x="5074470" y="1139228"/>
            <a:ext cx="3660331" cy="2659089"/>
          </a:xfrm>
          <a:prstGeom prst="rect">
            <a:avLst/>
          </a:prstGeom>
        </p:spPr>
      </p:pic>
      <p:pic>
        <p:nvPicPr>
          <p:cNvPr id="14" name="Picture 13">
            <a:extLst>
              <a:ext uri="{FF2B5EF4-FFF2-40B4-BE49-F238E27FC236}">
                <a16:creationId xmlns:a16="http://schemas.microsoft.com/office/drawing/2014/main" id="{28902849-FC6C-0FCD-DE42-A07B14B4B58A}"/>
              </a:ext>
            </a:extLst>
          </p:cNvPr>
          <p:cNvPicPr>
            <a:picLocks noChangeAspect="1"/>
          </p:cNvPicPr>
          <p:nvPr/>
        </p:nvPicPr>
        <p:blipFill>
          <a:blip r:embed="rId5"/>
          <a:stretch>
            <a:fillRect/>
          </a:stretch>
        </p:blipFill>
        <p:spPr>
          <a:xfrm>
            <a:off x="6828501" y="4106538"/>
            <a:ext cx="3753445" cy="2786649"/>
          </a:xfrm>
          <a:prstGeom prst="rect">
            <a:avLst/>
          </a:prstGeom>
        </p:spPr>
      </p:pic>
      <p:pic>
        <p:nvPicPr>
          <p:cNvPr id="15" name="Picture 14">
            <a:extLst>
              <a:ext uri="{FF2B5EF4-FFF2-40B4-BE49-F238E27FC236}">
                <a16:creationId xmlns:a16="http://schemas.microsoft.com/office/drawing/2014/main" id="{E43D8BEF-4E53-B8CD-0100-C13C59791614}"/>
              </a:ext>
            </a:extLst>
          </p:cNvPr>
          <p:cNvPicPr>
            <a:picLocks noChangeAspect="1"/>
          </p:cNvPicPr>
          <p:nvPr/>
        </p:nvPicPr>
        <p:blipFill>
          <a:blip r:embed="rId6"/>
          <a:stretch>
            <a:fillRect/>
          </a:stretch>
        </p:blipFill>
        <p:spPr>
          <a:xfrm>
            <a:off x="8528945" y="1176326"/>
            <a:ext cx="3660330" cy="2637324"/>
          </a:xfrm>
          <a:prstGeom prst="rect">
            <a:avLst/>
          </a:prstGeom>
        </p:spPr>
      </p:pic>
      <p:sp>
        <p:nvSpPr>
          <p:cNvPr id="16" name="TextBox 15">
            <a:extLst>
              <a:ext uri="{FF2B5EF4-FFF2-40B4-BE49-F238E27FC236}">
                <a16:creationId xmlns:a16="http://schemas.microsoft.com/office/drawing/2014/main" id="{B8A6316E-8535-2DF3-DB46-D6CE38222268}"/>
              </a:ext>
            </a:extLst>
          </p:cNvPr>
          <p:cNvSpPr txBox="1"/>
          <p:nvPr/>
        </p:nvSpPr>
        <p:spPr>
          <a:xfrm>
            <a:off x="189011" y="895493"/>
            <a:ext cx="4543858" cy="2554545"/>
          </a:xfrm>
          <a:prstGeom prst="rect">
            <a:avLst/>
          </a:prstGeom>
          <a:noFill/>
        </p:spPr>
        <p:txBody>
          <a:bodyPr wrap="square">
            <a:spAutoFit/>
          </a:bodyPr>
          <a:lstStyle/>
          <a:p>
            <a:pPr marL="285750" indent="-285750">
              <a:buFont typeface="Arial" panose="020B0604020202020204" pitchFamily="34" charset="0"/>
              <a:buChar char="•"/>
            </a:pPr>
            <a:r>
              <a:rPr lang="en-GB" sz="2000" dirty="0"/>
              <a:t>RF for collider and booster in separate straight sections H and L.</a:t>
            </a:r>
          </a:p>
          <a:p>
            <a:pPr marL="285750" indent="-285750">
              <a:buFont typeface="Arial" panose="020B0604020202020204" pitchFamily="34" charset="0"/>
              <a:buChar char="•"/>
            </a:pPr>
            <a:r>
              <a:rPr lang="en-GB" sz="2000" dirty="0"/>
              <a:t>fully separated technical infrastructure systems (cryogenics)</a:t>
            </a:r>
          </a:p>
          <a:p>
            <a:pPr marL="285750" indent="-285750">
              <a:buFont typeface="Arial" panose="020B0604020202020204" pitchFamily="34" charset="0"/>
              <a:buChar char="•"/>
            </a:pPr>
            <a:r>
              <a:rPr lang="en-GB" sz="2000" dirty="0"/>
              <a:t>collider RF (highest power demand) in point H with optimum connection to existing 400 kV grid line and better suited surface site</a:t>
            </a:r>
          </a:p>
        </p:txBody>
      </p:sp>
    </p:spTree>
    <p:extLst>
      <p:ext uri="{BB962C8B-B14F-4D97-AF65-F5344CB8AC3E}">
        <p14:creationId xmlns:p14="http://schemas.microsoft.com/office/powerpoint/2010/main" val="344556851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915E-36A5-8665-D959-37BE5D53FF20}"/>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err="1"/>
              <a:t>baseline</a:t>
            </a:r>
            <a:r>
              <a:rPr lang="fr-CH" dirty="0"/>
              <a:t> </a:t>
            </a:r>
            <a:r>
              <a:rPr lang="en-US" dirty="0"/>
              <a:t>operational sequence starting from Z</a:t>
            </a:r>
          </a:p>
        </p:txBody>
      </p:sp>
      <p:pic>
        <p:nvPicPr>
          <p:cNvPr id="3" name="Picture 2" descr="A picture containing icon&#10;&#10;Description automatically generated">
            <a:extLst>
              <a:ext uri="{FF2B5EF4-FFF2-40B4-BE49-F238E27FC236}">
                <a16:creationId xmlns:a16="http://schemas.microsoft.com/office/drawing/2014/main" id="{BAEF9352-9DC8-1539-9762-4490A13576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5" name="Picture 4" descr="A diagram of a graph&#10;&#10;Description automatically generated with medium confidence">
            <a:extLst>
              <a:ext uri="{FF2B5EF4-FFF2-40B4-BE49-F238E27FC236}">
                <a16:creationId xmlns:a16="http://schemas.microsoft.com/office/drawing/2014/main" id="{30F0A44D-B02F-C25B-0C6D-F5910B7D3366}"/>
              </a:ext>
            </a:extLst>
          </p:cNvPr>
          <p:cNvPicPr>
            <a:picLocks noChangeAspect="1"/>
          </p:cNvPicPr>
          <p:nvPr/>
        </p:nvPicPr>
        <p:blipFill rotWithShape="1">
          <a:blip r:embed="rId3">
            <a:extLst>
              <a:ext uri="{28A0092B-C50C-407E-A947-70E740481C1C}">
                <a14:useLocalDpi xmlns:a14="http://schemas.microsoft.com/office/drawing/2010/main" val="0"/>
              </a:ext>
            </a:extLst>
          </a:blip>
          <a:srcRect l="1431" t="5980" r="1586"/>
          <a:stretch/>
        </p:blipFill>
        <p:spPr>
          <a:xfrm>
            <a:off x="2353558" y="770698"/>
            <a:ext cx="7230360" cy="3271100"/>
          </a:xfrm>
          <a:prstGeom prst="rect">
            <a:avLst/>
          </a:prstGeom>
        </p:spPr>
      </p:pic>
      <p:pic>
        <p:nvPicPr>
          <p:cNvPr id="6" name="Picture 5" descr="A picture containing text, line, plot, diagram&#10;&#10;Description automatically generated">
            <a:extLst>
              <a:ext uri="{FF2B5EF4-FFF2-40B4-BE49-F238E27FC236}">
                <a16:creationId xmlns:a16="http://schemas.microsoft.com/office/drawing/2014/main" id="{6F763ACA-80A8-EFE1-ACD0-F67B36120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907" y="3917607"/>
            <a:ext cx="6375662" cy="2868623"/>
          </a:xfrm>
          <a:prstGeom prst="rect">
            <a:avLst/>
          </a:prstGeom>
        </p:spPr>
      </p:pic>
      <p:sp>
        <p:nvSpPr>
          <p:cNvPr id="7" name="TextBox 6">
            <a:extLst>
              <a:ext uri="{FF2B5EF4-FFF2-40B4-BE49-F238E27FC236}">
                <a16:creationId xmlns:a16="http://schemas.microsoft.com/office/drawing/2014/main" id="{7BAEF75A-B78F-5A0E-D43A-28341082B10B}"/>
              </a:ext>
            </a:extLst>
          </p:cNvPr>
          <p:cNvSpPr txBox="1"/>
          <p:nvPr/>
        </p:nvSpPr>
        <p:spPr>
          <a:xfrm>
            <a:off x="10373265" y="847990"/>
            <a:ext cx="1564211"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O. Brunner</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lang="en-US" sz="1200" dirty="0"/>
              <a:t> F. Peauger</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317DA2A-41F1-A100-AC54-D4CC9D9782C5}"/>
              </a:ext>
            </a:extLst>
          </p:cNvPr>
          <p:cNvSpPr txBox="1"/>
          <p:nvPr/>
        </p:nvSpPr>
        <p:spPr>
          <a:xfrm>
            <a:off x="11281912" y="6366717"/>
            <a:ext cx="65556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P. </a:t>
            </a:r>
            <a:r>
              <a:rPr lang="en-US" sz="1200" dirty="0" err="1">
                <a:solidFill>
                  <a:prstClr val="black"/>
                </a:solidFill>
                <a:latin typeface="Calibri"/>
              </a:rPr>
              <a:t>Janot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507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915E-36A5-8665-D959-37BE5D53FF20}"/>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alternative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operational sequence starting from ZH</a:t>
            </a:r>
          </a:p>
        </p:txBody>
      </p:sp>
      <p:pic>
        <p:nvPicPr>
          <p:cNvPr id="3" name="Picture 2" descr="A picture containing icon&#10;&#10;Description automatically generated">
            <a:extLst>
              <a:ext uri="{FF2B5EF4-FFF2-40B4-BE49-F238E27FC236}">
                <a16:creationId xmlns:a16="http://schemas.microsoft.com/office/drawing/2014/main" id="{BAEF9352-9DC8-1539-9762-4490A13576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5" name="Picture 4" descr="A diagram of a train&#10;&#10;Description automatically generated">
            <a:extLst>
              <a:ext uri="{FF2B5EF4-FFF2-40B4-BE49-F238E27FC236}">
                <a16:creationId xmlns:a16="http://schemas.microsoft.com/office/drawing/2014/main" id="{444E9D95-BA56-0EAE-893E-9954BADA9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929" y="770698"/>
            <a:ext cx="6804176" cy="3126774"/>
          </a:xfrm>
          <a:prstGeom prst="rect">
            <a:avLst/>
          </a:prstGeom>
        </p:spPr>
      </p:pic>
      <p:sp>
        <p:nvSpPr>
          <p:cNvPr id="7" name="TextBox 6">
            <a:extLst>
              <a:ext uri="{FF2B5EF4-FFF2-40B4-BE49-F238E27FC236}">
                <a16:creationId xmlns:a16="http://schemas.microsoft.com/office/drawing/2014/main" id="{81D17F82-9F31-4B19-F16E-F36CBDDAEE04}"/>
              </a:ext>
            </a:extLst>
          </p:cNvPr>
          <p:cNvSpPr txBox="1"/>
          <p:nvPr/>
        </p:nvSpPr>
        <p:spPr>
          <a:xfrm>
            <a:off x="10373265" y="847990"/>
            <a:ext cx="1564211"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O. Brunner</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lang="en-US" sz="1200" dirty="0"/>
              <a:t> F. Peauger</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28F9406-26ED-5616-B566-C1E9BE5F2829}"/>
              </a:ext>
            </a:extLst>
          </p:cNvPr>
          <p:cNvSpPr txBox="1"/>
          <p:nvPr/>
        </p:nvSpPr>
        <p:spPr>
          <a:xfrm>
            <a:off x="11281912" y="6366717"/>
            <a:ext cx="65556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P. </a:t>
            </a:r>
            <a:r>
              <a:rPr lang="en-US" sz="1200" dirty="0" err="1">
                <a:solidFill>
                  <a:prstClr val="black"/>
                </a:solidFill>
                <a:latin typeface="Calibri"/>
              </a:rPr>
              <a:t>Janot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CDC864D-98A5-C27B-9EF2-CB4FE9951E27}"/>
              </a:ext>
            </a:extLst>
          </p:cNvPr>
          <p:cNvPicPr>
            <a:picLocks noChangeAspect="1"/>
          </p:cNvPicPr>
          <p:nvPr/>
        </p:nvPicPr>
        <p:blipFill>
          <a:blip r:embed="rId4"/>
          <a:stretch>
            <a:fillRect/>
          </a:stretch>
        </p:blipFill>
        <p:spPr>
          <a:xfrm>
            <a:off x="2270124" y="3567624"/>
            <a:ext cx="7311947" cy="3290376"/>
          </a:xfrm>
          <a:prstGeom prst="rect">
            <a:avLst/>
          </a:prstGeom>
        </p:spPr>
      </p:pic>
    </p:spTree>
    <p:extLst>
      <p:ext uri="{BB962C8B-B14F-4D97-AF65-F5344CB8AC3E}">
        <p14:creationId xmlns:p14="http://schemas.microsoft.com/office/powerpoint/2010/main" val="399760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1D8F0-7334-D344-B10F-1858E248584C}"/>
              </a:ext>
            </a:extLst>
          </p:cNvPr>
          <p:cNvSpPr>
            <a:spLocks noGrp="1"/>
          </p:cNvSpPr>
          <p:nvPr>
            <p:ph type="title"/>
          </p:nvPr>
        </p:nvSpPr>
        <p:spPr/>
        <p:txBody>
          <a:bodyPr/>
          <a:lstStyle/>
          <a:p>
            <a:r>
              <a:rPr lang="en-GB" dirty="0"/>
              <a:t>European Strategy for Particle Physics 2020 Update</a:t>
            </a:r>
          </a:p>
        </p:txBody>
      </p:sp>
      <p:sp>
        <p:nvSpPr>
          <p:cNvPr id="4" name="Slide Number Placeholder 3">
            <a:extLst>
              <a:ext uri="{FF2B5EF4-FFF2-40B4-BE49-F238E27FC236}">
                <a16:creationId xmlns:a16="http://schemas.microsoft.com/office/drawing/2014/main" id="{14C2DB2A-1516-AC44-8D90-6F879F116E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7A23F-BAF2-40F7-981E-A4E481A32A38}"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33A0">
                  <a:tint val="7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89A0D0F9-2552-3044-B314-F5D018FE1281}"/>
              </a:ext>
            </a:extLst>
          </p:cNvPr>
          <p:cNvSpPr txBox="1"/>
          <p:nvPr/>
        </p:nvSpPr>
        <p:spPr>
          <a:xfrm>
            <a:off x="685800" y="1247168"/>
            <a:ext cx="108204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33A0"/>
                </a:solidFill>
                <a:effectLst/>
                <a:uLnTx/>
                <a:uFillTx/>
                <a:latin typeface="Arial"/>
                <a:ea typeface="+mn-ea"/>
                <a:cs typeface="+mn-cs"/>
              </a:rPr>
              <a:t>The successful completion of the high-luminosity upgrade of the machine and detectors should remain the </a:t>
            </a:r>
            <a:r>
              <a:rPr kumimoji="0" lang="en-GB" sz="2000" b="1" i="1" u="none" strike="noStrike" kern="1200" cap="none" spc="0" normalizeH="0" baseline="0" noProof="0" dirty="0">
                <a:ln>
                  <a:noFill/>
                </a:ln>
                <a:solidFill>
                  <a:srgbClr val="FF0000"/>
                </a:solidFill>
                <a:effectLst/>
                <a:uLnTx/>
                <a:uFillTx/>
                <a:latin typeface="Arial"/>
                <a:ea typeface="+mn-ea"/>
                <a:cs typeface="+mn-cs"/>
              </a:rPr>
              <a:t>focal point of European particle physics</a:t>
            </a:r>
            <a:r>
              <a:rPr kumimoji="0" lang="en-GB" sz="2000" b="1" i="1" u="none" strike="noStrike" kern="1200" cap="none" spc="0" normalizeH="0" baseline="0" noProof="0" dirty="0">
                <a:ln>
                  <a:noFill/>
                </a:ln>
                <a:solidFill>
                  <a:srgbClr val="0033A0"/>
                </a:solidFill>
                <a:effectLst/>
                <a:uLnTx/>
                <a:uFillTx/>
                <a:latin typeface="Arial"/>
                <a:ea typeface="+mn-ea"/>
                <a:cs typeface="+mn-cs"/>
              </a:rPr>
              <a:t>, together with continued innovation in experimental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33A0"/>
                </a:solidFill>
                <a:effectLst/>
                <a:uLnTx/>
                <a:uFillTx/>
                <a:latin typeface="Arial"/>
                <a:ea typeface="+mn-ea"/>
                <a:cs typeface="+mn-cs"/>
              </a:rPr>
              <a:t>The full physics potential of the </a:t>
            </a:r>
            <a:r>
              <a:rPr kumimoji="0" lang="en-GB" sz="2000" b="1" i="1" u="none" strike="noStrike" kern="1200" cap="none" spc="0" normalizeH="0" baseline="0" noProof="0" dirty="0">
                <a:ln>
                  <a:noFill/>
                </a:ln>
                <a:solidFill>
                  <a:srgbClr val="FF0000"/>
                </a:solidFill>
                <a:effectLst/>
                <a:uLnTx/>
                <a:uFillTx/>
                <a:latin typeface="Arial"/>
                <a:ea typeface="+mn-ea"/>
                <a:cs typeface="+mn-cs"/>
              </a:rPr>
              <a:t>LHC and the HL-LHC</a:t>
            </a:r>
            <a:r>
              <a:rPr kumimoji="0" lang="en-GB" sz="2000" b="1" i="1" u="none" strike="noStrike" kern="1200" cap="none" spc="0" normalizeH="0" baseline="0" noProof="0" dirty="0">
                <a:ln>
                  <a:noFill/>
                </a:ln>
                <a:solidFill>
                  <a:srgbClr val="0033A0"/>
                </a:solidFill>
                <a:effectLst/>
                <a:uLnTx/>
                <a:uFillTx/>
                <a:latin typeface="Arial"/>
                <a:ea typeface="+mn-ea"/>
                <a:cs typeface="+mn-cs"/>
              </a:rPr>
              <a:t>, including the study of flavour physics and the quark-gluon plasma, should be exploited.</a:t>
            </a:r>
            <a:endParaRPr kumimoji="0" lang="en-GB" sz="20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sp>
        <p:nvSpPr>
          <p:cNvPr id="2" name="TextBox 1">
            <a:extLst>
              <a:ext uri="{FF2B5EF4-FFF2-40B4-BE49-F238E27FC236}">
                <a16:creationId xmlns:a16="http://schemas.microsoft.com/office/drawing/2014/main" id="{44888E82-A350-8DA3-CA3B-85A93BF9AE55}"/>
              </a:ext>
            </a:extLst>
          </p:cNvPr>
          <p:cNvSpPr txBox="1"/>
          <p:nvPr/>
        </p:nvSpPr>
        <p:spPr>
          <a:xfrm>
            <a:off x="685800" y="3962400"/>
            <a:ext cx="106680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33A0"/>
                </a:solidFill>
                <a:effectLst/>
                <a:uLnTx/>
                <a:uFillTx/>
                <a:latin typeface="Arial"/>
                <a:ea typeface="+mn-ea"/>
                <a:cs typeface="+mn-cs"/>
              </a:rPr>
              <a:t>2022 Snowmass Energy Frontier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0000"/>
                </a:solidFill>
                <a:effectLst/>
                <a:uLnTx/>
                <a:uFillTx/>
                <a:latin typeface="Arial"/>
                <a:ea typeface="+mn-ea"/>
                <a:cs typeface="+mn-cs"/>
              </a:rPr>
              <a:t>Our highest immediate priority accelerator and project is the</a:t>
            </a:r>
            <a:r>
              <a:rPr kumimoji="0" lang="en-GB" sz="2000" b="1" i="0" u="none" strike="noStrike" kern="1200" cap="none" spc="0" normalizeH="0" baseline="0" noProof="0" dirty="0">
                <a:ln>
                  <a:noFill/>
                </a:ln>
                <a:solidFill>
                  <a:srgbClr val="FF0000"/>
                </a:solidFill>
                <a:effectLst/>
                <a:uLnTx/>
                <a:uFillTx/>
                <a:latin typeface="Arial"/>
                <a:ea typeface="+mn-ea"/>
                <a:cs typeface="+mn-cs"/>
              </a:rPr>
              <a:t> </a:t>
            </a:r>
            <a:r>
              <a:rPr kumimoji="0" lang="en-GB" sz="2000" b="1" i="1" u="none" strike="noStrike" kern="1200" cap="none" spc="0" normalizeH="0" baseline="0" noProof="0" dirty="0">
                <a:ln>
                  <a:noFill/>
                </a:ln>
                <a:solidFill>
                  <a:srgbClr val="FF0000"/>
                </a:solidFill>
                <a:effectLst/>
                <a:uLnTx/>
                <a:uFillTx/>
                <a:latin typeface="Arial"/>
                <a:ea typeface="+mn-ea"/>
                <a:cs typeface="+mn-cs"/>
              </a:rPr>
              <a:t>HL-</a:t>
            </a:r>
            <a:r>
              <a:rPr kumimoji="0" lang="en-GB" sz="2000" b="1" i="1" u="none" strike="noStrike" kern="1200" cap="none" spc="0" normalizeH="0" baseline="0" noProof="0" dirty="0" err="1">
                <a:ln>
                  <a:noFill/>
                </a:ln>
                <a:solidFill>
                  <a:srgbClr val="FF0000"/>
                </a:solidFill>
                <a:effectLst/>
                <a:uLnTx/>
                <a:uFillTx/>
                <a:latin typeface="Arial"/>
                <a:ea typeface="+mn-ea"/>
                <a:cs typeface="+mn-cs"/>
              </a:rPr>
              <a:t>LHC</a:t>
            </a:r>
            <a:r>
              <a:rPr kumimoji="0" lang="en-GB" sz="2000" b="1" i="1" u="none" strike="noStrike" kern="1200" cap="none" spc="0" normalizeH="0" baseline="0" noProof="0" dirty="0">
                <a:ln>
                  <a:noFill/>
                </a:ln>
                <a:solidFill>
                  <a:srgbClr val="0033A0"/>
                </a:solidFill>
                <a:effectLst/>
                <a:uLnTx/>
                <a:uFillTx/>
                <a:latin typeface="Arial"/>
                <a:ea typeface="+mn-ea"/>
                <a:cs typeface="+mn-cs"/>
              </a:rPr>
              <a:t>, the successful completion of the detector</a:t>
            </a:r>
            <a:r>
              <a:rPr kumimoji="0" lang="en-GB" sz="2000" b="1" i="0" u="none" strike="noStrike" kern="1200" cap="none" spc="0" normalizeH="0" baseline="0" noProof="0" dirty="0">
                <a:ln>
                  <a:noFill/>
                </a:ln>
                <a:solidFill>
                  <a:srgbClr val="0033A0"/>
                </a:solidFill>
                <a:effectLst/>
                <a:uLnTx/>
                <a:uFillTx/>
                <a:latin typeface="Arial"/>
                <a:ea typeface="+mn-ea"/>
                <a:cs typeface="+mn-cs"/>
              </a:rPr>
              <a:t> </a:t>
            </a:r>
            <a:r>
              <a:rPr kumimoji="0" lang="en-GB" sz="2000" b="1" i="1" u="none" strike="noStrike" kern="1200" cap="none" spc="0" normalizeH="0" baseline="0" noProof="0" dirty="0">
                <a:ln>
                  <a:noFill/>
                </a:ln>
                <a:solidFill>
                  <a:srgbClr val="0033A0"/>
                </a:solidFill>
                <a:effectLst/>
                <a:uLnTx/>
                <a:uFillTx/>
                <a:latin typeface="Arial"/>
                <a:ea typeface="+mn-ea"/>
                <a:cs typeface="+mn-cs"/>
              </a:rPr>
              <a:t>upgrades, operations of the detectors at the HL-</a:t>
            </a:r>
            <a:r>
              <a:rPr kumimoji="0" lang="en-GB" sz="2000" b="1" i="1" u="none" strike="noStrike" kern="1200" cap="none" spc="0" normalizeH="0" baseline="0" noProof="0" dirty="0" err="1">
                <a:ln>
                  <a:noFill/>
                </a:ln>
                <a:solidFill>
                  <a:srgbClr val="0033A0"/>
                </a:solidFill>
                <a:effectLst/>
                <a:uLnTx/>
                <a:uFillTx/>
                <a:latin typeface="Arial"/>
                <a:ea typeface="+mn-ea"/>
                <a:cs typeface="+mn-cs"/>
              </a:rPr>
              <a:t>LHC</a:t>
            </a:r>
            <a:r>
              <a:rPr kumimoji="0" lang="en-GB" sz="2000" b="1" i="1" u="none" strike="noStrike" kern="1200" cap="none" spc="0" normalizeH="0" baseline="0" noProof="0" dirty="0">
                <a:ln>
                  <a:noFill/>
                </a:ln>
                <a:solidFill>
                  <a:srgbClr val="0033A0"/>
                </a:solidFill>
                <a:effectLst/>
                <a:uLnTx/>
                <a:uFillTx/>
                <a:latin typeface="Arial"/>
                <a:ea typeface="+mn-ea"/>
                <a:cs typeface="+mn-cs"/>
              </a:rPr>
              <a:t>, data</a:t>
            </a:r>
            <a:r>
              <a:rPr kumimoji="0" lang="en-GB" sz="2000" b="1" i="0" u="none" strike="noStrike" kern="1200" cap="none" spc="0" normalizeH="0" baseline="0" noProof="0" dirty="0">
                <a:ln>
                  <a:noFill/>
                </a:ln>
                <a:solidFill>
                  <a:srgbClr val="0033A0"/>
                </a:solidFill>
                <a:effectLst/>
                <a:uLnTx/>
                <a:uFillTx/>
                <a:latin typeface="Arial"/>
                <a:ea typeface="+mn-ea"/>
                <a:cs typeface="+mn-cs"/>
              </a:rPr>
              <a:t> </a:t>
            </a:r>
            <a:r>
              <a:rPr kumimoji="0" lang="en-GB" sz="2000" b="1" i="1" u="none" strike="noStrike" kern="1200" cap="none" spc="0" normalizeH="0" baseline="0" noProof="0" dirty="0">
                <a:ln>
                  <a:noFill/>
                </a:ln>
                <a:solidFill>
                  <a:srgbClr val="0033A0"/>
                </a:solidFill>
                <a:effectLst/>
                <a:uLnTx/>
                <a:uFillTx/>
                <a:latin typeface="Arial"/>
                <a:ea typeface="+mn-ea"/>
                <a:cs typeface="+mn-cs"/>
              </a:rPr>
              <a:t>taking and analysis, including the construction of auxiliary</a:t>
            </a:r>
            <a:r>
              <a:rPr kumimoji="0" lang="en-GB" sz="2000" b="1" i="0" u="none" strike="noStrike" kern="1200" cap="none" spc="0" normalizeH="0" baseline="0" noProof="0" dirty="0">
                <a:ln>
                  <a:noFill/>
                </a:ln>
                <a:solidFill>
                  <a:srgbClr val="0033A0"/>
                </a:solidFill>
                <a:effectLst/>
                <a:uLnTx/>
                <a:uFillTx/>
                <a:latin typeface="Arial"/>
                <a:ea typeface="+mn-ea"/>
                <a:cs typeface="+mn-cs"/>
              </a:rPr>
              <a:t> </a:t>
            </a:r>
            <a:r>
              <a:rPr kumimoji="0" lang="en-GB" sz="2000" b="1" i="1" u="none" strike="noStrike" kern="1200" cap="none" spc="0" normalizeH="0" baseline="0" noProof="0" dirty="0">
                <a:ln>
                  <a:noFill/>
                </a:ln>
                <a:solidFill>
                  <a:srgbClr val="0033A0"/>
                </a:solidFill>
                <a:effectLst/>
                <a:uLnTx/>
                <a:uFillTx/>
                <a:latin typeface="Arial"/>
                <a:ea typeface="+mn-ea"/>
                <a:cs typeface="+mn-cs"/>
              </a:rPr>
              <a:t>experiments that extend the reach of HL-</a:t>
            </a:r>
            <a:r>
              <a:rPr kumimoji="0" lang="en-GB" sz="2000" b="1" i="1" u="none" strike="noStrike" kern="1200" cap="none" spc="0" normalizeH="0" baseline="0" noProof="0" dirty="0" err="1">
                <a:ln>
                  <a:noFill/>
                </a:ln>
                <a:solidFill>
                  <a:srgbClr val="0033A0"/>
                </a:solidFill>
                <a:effectLst/>
                <a:uLnTx/>
                <a:uFillTx/>
                <a:latin typeface="Arial"/>
                <a:ea typeface="+mn-ea"/>
                <a:cs typeface="+mn-cs"/>
              </a:rPr>
              <a:t>LHC</a:t>
            </a:r>
            <a:r>
              <a:rPr kumimoji="0" lang="en-GB" sz="2000" b="1" i="1" u="none" strike="noStrike" kern="1200" cap="none" spc="0" normalizeH="0" baseline="0" noProof="0" dirty="0">
                <a:ln>
                  <a:noFill/>
                </a:ln>
                <a:solidFill>
                  <a:srgbClr val="0033A0"/>
                </a:solidFill>
                <a:effectLst/>
                <a:uLnTx/>
                <a:uFillTx/>
                <a:latin typeface="Arial"/>
                <a:ea typeface="+mn-ea"/>
                <a:cs typeface="+mn-cs"/>
              </a:rPr>
              <a:t> in kinematic</a:t>
            </a:r>
            <a:r>
              <a:rPr kumimoji="0" lang="en-GB" sz="2000" b="1" i="0" u="none" strike="noStrike" kern="1200" cap="none" spc="0" normalizeH="0" baseline="0" noProof="0" dirty="0">
                <a:ln>
                  <a:noFill/>
                </a:ln>
                <a:solidFill>
                  <a:srgbClr val="0033A0"/>
                </a:solidFill>
                <a:effectLst/>
                <a:uLnTx/>
                <a:uFillTx/>
                <a:latin typeface="Arial"/>
                <a:ea typeface="+mn-ea"/>
                <a:cs typeface="+mn-cs"/>
              </a:rPr>
              <a:t> </a:t>
            </a:r>
            <a:r>
              <a:rPr kumimoji="0" lang="en-GB" sz="2000" b="1" i="1" u="none" strike="noStrike" kern="1200" cap="none" spc="0" normalizeH="0" baseline="0" noProof="0" dirty="0">
                <a:ln>
                  <a:noFill/>
                </a:ln>
                <a:solidFill>
                  <a:srgbClr val="0033A0"/>
                </a:solidFill>
                <a:effectLst/>
                <a:uLnTx/>
                <a:uFillTx/>
                <a:latin typeface="Arial"/>
                <a:ea typeface="+mn-ea"/>
                <a:cs typeface="+mn-cs"/>
              </a:rPr>
              <a:t>regions uncovered by the detector upgrades.</a:t>
            </a:r>
            <a:endParaRPr kumimoji="0" lang="en-GB" sz="2000" b="1"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spTree>
    <p:extLst>
      <p:ext uri="{BB962C8B-B14F-4D97-AF65-F5344CB8AC3E}">
        <p14:creationId xmlns:p14="http://schemas.microsoft.com/office/powerpoint/2010/main" val="29376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FCC-</a:t>
            </a:r>
            <a:r>
              <a:rPr lang="fr-CH" dirty="0" err="1"/>
              <a:t>ee</a:t>
            </a:r>
            <a:r>
              <a:rPr lang="fr-CH" dirty="0"/>
              <a:t> </a:t>
            </a:r>
            <a:r>
              <a:rPr lang="en-US" dirty="0"/>
              <a:t>optics baseline &amp; further evolution(s)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2" descr="X">
            <a:extLst>
              <a:ext uri="{FF2B5EF4-FFF2-40B4-BE49-F238E27FC236}">
                <a16:creationId xmlns:a16="http://schemas.microsoft.com/office/drawing/2014/main" id="{26C27E74-C60B-BC9D-3665-B5A4B3848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066" y="4117766"/>
            <a:ext cx="4104174" cy="2419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6D60FC-A33C-0BF2-C70C-0A0C0C0036F3}"/>
              </a:ext>
            </a:extLst>
          </p:cNvPr>
          <p:cNvPicPr>
            <a:picLocks noChangeAspect="1"/>
          </p:cNvPicPr>
          <p:nvPr/>
        </p:nvPicPr>
        <p:blipFill>
          <a:blip r:embed="rId4"/>
          <a:stretch>
            <a:fillRect/>
          </a:stretch>
        </p:blipFill>
        <p:spPr>
          <a:xfrm>
            <a:off x="8079200" y="1106266"/>
            <a:ext cx="3733278" cy="2682537"/>
          </a:xfrm>
          <a:prstGeom prst="rect">
            <a:avLst/>
          </a:prstGeom>
        </p:spPr>
      </p:pic>
      <p:pic>
        <p:nvPicPr>
          <p:cNvPr id="4" name="Picture 3">
            <a:extLst>
              <a:ext uri="{FF2B5EF4-FFF2-40B4-BE49-F238E27FC236}">
                <a16:creationId xmlns:a16="http://schemas.microsoft.com/office/drawing/2014/main" id="{7A8C8F1E-A941-1752-9D5F-A4E236F62E26}"/>
              </a:ext>
            </a:extLst>
          </p:cNvPr>
          <p:cNvPicPr>
            <a:picLocks noChangeAspect="1"/>
          </p:cNvPicPr>
          <p:nvPr/>
        </p:nvPicPr>
        <p:blipFill>
          <a:blip r:embed="rId5"/>
          <a:stretch>
            <a:fillRect/>
          </a:stretch>
        </p:blipFill>
        <p:spPr>
          <a:xfrm>
            <a:off x="8265382" y="3843575"/>
            <a:ext cx="3753963" cy="3014425"/>
          </a:xfrm>
          <a:prstGeom prst="rect">
            <a:avLst/>
          </a:prstGeom>
        </p:spPr>
      </p:pic>
      <p:pic>
        <p:nvPicPr>
          <p:cNvPr id="6" name="Picture 5">
            <a:extLst>
              <a:ext uri="{FF2B5EF4-FFF2-40B4-BE49-F238E27FC236}">
                <a16:creationId xmlns:a16="http://schemas.microsoft.com/office/drawing/2014/main" id="{D1CF6679-A823-2E68-EA4A-A02EF25AB9C6}"/>
              </a:ext>
            </a:extLst>
          </p:cNvPr>
          <p:cNvPicPr>
            <a:picLocks noChangeAspect="1"/>
          </p:cNvPicPr>
          <p:nvPr/>
        </p:nvPicPr>
        <p:blipFill>
          <a:blip r:embed="rId6"/>
          <a:stretch>
            <a:fillRect/>
          </a:stretch>
        </p:blipFill>
        <p:spPr>
          <a:xfrm>
            <a:off x="0" y="3846196"/>
            <a:ext cx="4268422" cy="3020109"/>
          </a:xfrm>
          <a:prstGeom prst="rect">
            <a:avLst/>
          </a:prstGeom>
        </p:spPr>
      </p:pic>
      <p:pic>
        <p:nvPicPr>
          <p:cNvPr id="17" name="Picture 16">
            <a:extLst>
              <a:ext uri="{FF2B5EF4-FFF2-40B4-BE49-F238E27FC236}">
                <a16:creationId xmlns:a16="http://schemas.microsoft.com/office/drawing/2014/main" id="{2511466E-3D9A-137A-607C-AA356BCA5294}"/>
              </a:ext>
            </a:extLst>
          </p:cNvPr>
          <p:cNvPicPr>
            <a:picLocks noChangeAspect="1"/>
          </p:cNvPicPr>
          <p:nvPr/>
        </p:nvPicPr>
        <p:blipFill>
          <a:blip r:embed="rId7"/>
          <a:stretch>
            <a:fillRect/>
          </a:stretch>
        </p:blipFill>
        <p:spPr>
          <a:xfrm>
            <a:off x="-19644" y="915723"/>
            <a:ext cx="3966973" cy="3115692"/>
          </a:xfrm>
          <a:prstGeom prst="rect">
            <a:avLst/>
          </a:prstGeom>
        </p:spPr>
      </p:pic>
      <p:sp>
        <p:nvSpPr>
          <p:cNvPr id="18" name="TextBox 17">
            <a:extLst>
              <a:ext uri="{FF2B5EF4-FFF2-40B4-BE49-F238E27FC236}">
                <a16:creationId xmlns:a16="http://schemas.microsoft.com/office/drawing/2014/main" id="{0F829A8F-D2D8-4591-C4E6-9CD48F46BF96}"/>
              </a:ext>
            </a:extLst>
          </p:cNvPr>
          <p:cNvSpPr txBox="1"/>
          <p:nvPr/>
        </p:nvSpPr>
        <p:spPr>
          <a:xfrm>
            <a:off x="1473622" y="759380"/>
            <a:ext cx="1547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C377B"/>
                </a:solidFill>
                <a:latin typeface="Calibri"/>
              </a:rPr>
              <a:t>r</a:t>
            </a:r>
            <a:r>
              <a:rPr kumimoji="0" lang="en-US" sz="2400" b="1" i="0" u="none" strike="noStrike" kern="1200" cap="none" spc="0" normalizeH="0" baseline="0" noProof="0" dirty="0" err="1">
                <a:ln>
                  <a:noFill/>
                </a:ln>
                <a:solidFill>
                  <a:srgbClr val="0C377B"/>
                </a:solidFill>
                <a:effectLst/>
                <a:uLnTx/>
                <a:uFillTx/>
                <a:latin typeface="Calibri"/>
                <a:ea typeface="+mn-ea"/>
                <a:cs typeface="+mn-cs"/>
              </a:rPr>
              <a:t>egular</a:t>
            </a:r>
            <a:r>
              <a:rPr kumimoji="0" lang="en-US" sz="2400" b="1" i="0" u="none" strike="noStrike" kern="1200" cap="none" spc="0" normalizeH="0" baseline="0" noProof="0" dirty="0">
                <a:ln>
                  <a:noFill/>
                </a:ln>
                <a:solidFill>
                  <a:srgbClr val="0C377B"/>
                </a:solidFill>
                <a:effectLst/>
                <a:uLnTx/>
                <a:uFillTx/>
                <a:latin typeface="Calibri"/>
                <a:ea typeface="+mn-ea"/>
                <a:cs typeface="+mn-cs"/>
              </a:rPr>
              <a:t> arc</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284127B-8EE1-071A-F723-B7BA64255C85}"/>
              </a:ext>
            </a:extLst>
          </p:cNvPr>
          <p:cNvSpPr txBox="1"/>
          <p:nvPr/>
        </p:nvSpPr>
        <p:spPr>
          <a:xfrm>
            <a:off x="8526850" y="747848"/>
            <a:ext cx="2598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377B"/>
                </a:solidFill>
                <a:effectLst/>
                <a:uLnTx/>
                <a:uFillTx/>
                <a:latin typeface="Calibri"/>
                <a:ea typeface="+mn-ea"/>
                <a:cs typeface="+mn-cs"/>
              </a:rPr>
              <a:t>interaction region</a:t>
            </a:r>
            <a:endParaRPr kumimoji="0" lang="en-GB" sz="2400" b="1" i="0" u="none" strike="noStrike" kern="1200" cap="none" spc="0" normalizeH="0" baseline="0" noProof="0" dirty="0">
              <a:ln>
                <a:noFill/>
              </a:ln>
              <a:solidFill>
                <a:srgbClr val="0C377B"/>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20BD7F-58CC-E80B-A515-4074D3C90605}"/>
                  </a:ext>
                </a:extLst>
              </p:cNvPr>
              <p:cNvSpPr txBox="1"/>
              <p:nvPr/>
            </p:nvSpPr>
            <p:spPr>
              <a:xfrm>
                <a:off x="673228" y="2339471"/>
                <a:ext cx="322422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FODO lattice</a:t>
                </a:r>
                <a:r>
                  <a:rPr kumimoji="0" lang="en-US" sz="1600" b="0" i="0" u="none" strike="noStrike" kern="1200" cap="none" spc="0" normalizeH="0" baseline="0" noProof="0" dirty="0">
                    <a:ln>
                      <a:noFill/>
                    </a:ln>
                    <a:solidFill>
                      <a:prstClr val="black"/>
                    </a:solidFill>
                    <a:effectLst/>
                    <a:uLnTx/>
                    <a:uFillTx/>
                    <a:latin typeface="Calibri"/>
                    <a:ea typeface="+mn-ea"/>
                    <a:cs typeface="+mn-cs"/>
                  </a:rPr>
                  <a:t>, many -</a:t>
                </a:r>
                <a:r>
                  <a:rPr kumimoji="0" lang="en-US" sz="1600" b="0" i="1" u="none" strike="noStrike" kern="1200" cap="none" spc="0" normalizeH="0" baseline="0" noProof="0" dirty="0">
                    <a:ln>
                      <a:noFill/>
                    </a:ln>
                    <a:solidFill>
                      <a:prstClr val="black"/>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sext pairs; periodic unit cell length </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260 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TextBox 19">
                <a:extLst>
                  <a:ext uri="{FF2B5EF4-FFF2-40B4-BE49-F238E27FC236}">
                    <a16:creationId xmlns:a16="http://schemas.microsoft.com/office/drawing/2014/main" id="{6820BD7F-58CC-E80B-A515-4074D3C90605}"/>
                  </a:ext>
                </a:extLst>
              </p:cNvPr>
              <p:cNvSpPr txBox="1">
                <a:spLocks noRot="1" noChangeAspect="1" noMove="1" noResize="1" noEditPoints="1" noAdjustHandles="1" noChangeArrowheads="1" noChangeShapeType="1" noTextEdit="1"/>
              </p:cNvSpPr>
              <p:nvPr/>
            </p:nvSpPr>
            <p:spPr>
              <a:xfrm>
                <a:off x="673228" y="2339471"/>
                <a:ext cx="3224224" cy="615553"/>
              </a:xfrm>
              <a:prstGeom prst="rect">
                <a:avLst/>
              </a:prstGeom>
              <a:blipFill>
                <a:blip r:embed="rId8"/>
                <a:stretch>
                  <a:fillRect l="-1512" t="-5941" b="-1188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446E3F-23B0-589F-EB71-13F483B74C28}"/>
                  </a:ext>
                </a:extLst>
              </p:cNvPr>
              <p:cNvSpPr txBox="1"/>
              <p:nvPr/>
            </p:nvSpPr>
            <p:spPr>
              <a:xfrm>
                <a:off x="706582" y="4838814"/>
                <a:ext cx="2876203" cy="892552"/>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hybrid FODO lattice,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with few sext.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periodic unit cell length</a:t>
                </a:r>
                <a14:m>
                  <m:oMath xmlns:m="http://schemas.openxmlformats.org/officeDocument/2006/math">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Calibri"/>
                    <a:ea typeface="+mn-ea"/>
                    <a:cs typeface="+mn-cs"/>
                  </a:rPr>
                  <a:t>300 m</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F7446E3F-23B0-589F-EB71-13F483B74C28}"/>
                  </a:ext>
                </a:extLst>
              </p:cNvPr>
              <p:cNvSpPr txBox="1">
                <a:spLocks noRot="1" noChangeAspect="1" noMove="1" noResize="1" noEditPoints="1" noAdjustHandles="1" noChangeArrowheads="1" noChangeShapeType="1" noTextEdit="1"/>
              </p:cNvSpPr>
              <p:nvPr/>
            </p:nvSpPr>
            <p:spPr>
              <a:xfrm>
                <a:off x="706582" y="4838814"/>
                <a:ext cx="2876203" cy="892552"/>
              </a:xfrm>
              <a:prstGeom prst="rect">
                <a:avLst/>
              </a:prstGeom>
              <a:blipFill>
                <a:blip r:embed="rId9"/>
                <a:stretch>
                  <a:fillRect l="-1907" t="-4110" b="-8219"/>
                </a:stretch>
              </a:blipFill>
            </p:spPr>
            <p:txBody>
              <a:bodyPr/>
              <a:lstStyle/>
              <a:p>
                <a:r>
                  <a:rPr lang="en-CH">
                    <a:noFill/>
                  </a:rPr>
                  <a:t> </a:t>
                </a:r>
              </a:p>
            </p:txBody>
          </p:sp>
        </mc:Fallback>
      </mc:AlternateContent>
      <p:sp>
        <p:nvSpPr>
          <p:cNvPr id="22" name="TextBox 21">
            <a:extLst>
              <a:ext uri="{FF2B5EF4-FFF2-40B4-BE49-F238E27FC236}">
                <a16:creationId xmlns:a16="http://schemas.microsoft.com/office/drawing/2014/main" id="{5144C16B-7884-8BDE-F7E1-44A901400F75}"/>
              </a:ext>
            </a:extLst>
          </p:cNvPr>
          <p:cNvSpPr txBox="1"/>
          <p:nvPr/>
        </p:nvSpPr>
        <p:spPr>
          <a:xfrm>
            <a:off x="8880638" y="4917866"/>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 modular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71F3C06-771F-6527-EE11-77CA9C67E6A9}"/>
              </a:ext>
            </a:extLst>
          </p:cNvPr>
          <p:cNvSpPr txBox="1"/>
          <p:nvPr/>
        </p:nvSpPr>
        <p:spPr>
          <a:xfrm>
            <a:off x="8877291" y="2362143"/>
            <a:ext cx="2719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sext.s</a:t>
            </a:r>
            <a:r>
              <a:rPr kumimoji="0" lang="en-US" sz="1800" b="0" i="0" u="none" strike="noStrike" kern="1200" cap="none" spc="0" normalizeH="0" baseline="0" noProof="0" dirty="0">
                <a:ln>
                  <a:noFill/>
                </a:ln>
                <a:solidFill>
                  <a:prstClr val="black"/>
                </a:solidFill>
                <a:effectLst/>
                <a:uLnTx/>
                <a:uFillTx/>
                <a:latin typeface="Calibri"/>
                <a:ea typeface="+mn-ea"/>
                <a:cs typeface="+mn-cs"/>
              </a:rPr>
              <a:t> per final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asymmetric</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8F8EE83-ED1F-B35D-D933-D39691FEC235}"/>
              </a:ext>
            </a:extLst>
          </p:cNvPr>
          <p:cNvSpPr txBox="1"/>
          <p:nvPr/>
        </p:nvSpPr>
        <p:spPr>
          <a:xfrm>
            <a:off x="11279762" y="851714"/>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5" name="TextBox 24">
            <a:extLst>
              <a:ext uri="{FF2B5EF4-FFF2-40B4-BE49-F238E27FC236}">
                <a16:creationId xmlns:a16="http://schemas.microsoft.com/office/drawing/2014/main" id="{2B6CF2BA-A83F-E3AF-F3A6-6269C367F945}"/>
              </a:ext>
            </a:extLst>
          </p:cNvPr>
          <p:cNvSpPr txBox="1"/>
          <p:nvPr/>
        </p:nvSpPr>
        <p:spPr>
          <a:xfrm>
            <a:off x="3313822" y="865176"/>
            <a:ext cx="633507" cy="276999"/>
          </a:xfrm>
          <a:prstGeom prst="rect">
            <a:avLst/>
          </a:prstGeom>
          <a:solidFill>
            <a:schemeClr val="accent5">
              <a:lumMod val="20000"/>
              <a:lumOff val="80000"/>
            </a:schemeClr>
          </a:solidFill>
        </p:spPr>
        <p:txBody>
          <a:bodyPr wrap="none" rtlCol="0">
            <a:spAutoFit/>
          </a:bodyPr>
          <a:lstStyle/>
          <a:p>
            <a:r>
              <a:rPr lang="en-US" sz="1200" dirty="0"/>
              <a:t>K. Oide</a:t>
            </a:r>
            <a:endParaRPr lang="en-GB" sz="1200" dirty="0"/>
          </a:p>
        </p:txBody>
      </p:sp>
      <p:sp>
        <p:nvSpPr>
          <p:cNvPr id="26" name="TextBox 25">
            <a:extLst>
              <a:ext uri="{FF2B5EF4-FFF2-40B4-BE49-F238E27FC236}">
                <a16:creationId xmlns:a16="http://schemas.microsoft.com/office/drawing/2014/main" id="{1FA83462-9018-4334-F1E1-D8495AECBE47}"/>
              </a:ext>
            </a:extLst>
          </p:cNvPr>
          <p:cNvSpPr txBox="1"/>
          <p:nvPr/>
        </p:nvSpPr>
        <p:spPr>
          <a:xfrm>
            <a:off x="11143143" y="4131701"/>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7" name="TextBox 26">
            <a:extLst>
              <a:ext uri="{FF2B5EF4-FFF2-40B4-BE49-F238E27FC236}">
                <a16:creationId xmlns:a16="http://schemas.microsoft.com/office/drawing/2014/main" id="{C4C57A60-CBDD-06A6-3F11-F6022144A284}"/>
              </a:ext>
            </a:extLst>
          </p:cNvPr>
          <p:cNvSpPr txBox="1"/>
          <p:nvPr/>
        </p:nvSpPr>
        <p:spPr>
          <a:xfrm>
            <a:off x="3146356" y="4069406"/>
            <a:ext cx="912045" cy="276999"/>
          </a:xfrm>
          <a:prstGeom prst="rect">
            <a:avLst/>
          </a:prstGeom>
          <a:solidFill>
            <a:schemeClr val="accent5">
              <a:lumMod val="20000"/>
              <a:lumOff val="80000"/>
            </a:schemeClr>
          </a:solidFill>
        </p:spPr>
        <p:txBody>
          <a:bodyPr wrap="none" rtlCol="0">
            <a:spAutoFit/>
          </a:bodyPr>
          <a:lstStyle/>
          <a:p>
            <a:r>
              <a:rPr lang="en-US" sz="1200" dirty="0"/>
              <a:t>P. Raimondi</a:t>
            </a:r>
            <a:endParaRPr lang="en-GB" sz="1200" dirty="0"/>
          </a:p>
        </p:txBody>
      </p:sp>
      <p:sp>
        <p:nvSpPr>
          <p:cNvPr id="28" name="TextBox 27">
            <a:extLst>
              <a:ext uri="{FF2B5EF4-FFF2-40B4-BE49-F238E27FC236}">
                <a16:creationId xmlns:a16="http://schemas.microsoft.com/office/drawing/2014/main" id="{0C745C5D-DD7B-2159-57FC-87D46325B238}"/>
              </a:ext>
            </a:extLst>
          </p:cNvPr>
          <p:cNvSpPr txBox="1"/>
          <p:nvPr/>
        </p:nvSpPr>
        <p:spPr>
          <a:xfrm>
            <a:off x="6940218" y="6351334"/>
            <a:ext cx="1127937" cy="461665"/>
          </a:xfrm>
          <a:prstGeom prst="rect">
            <a:avLst/>
          </a:prstGeom>
          <a:solidFill>
            <a:schemeClr val="accent5">
              <a:lumMod val="20000"/>
              <a:lumOff val="80000"/>
            </a:schemeClr>
          </a:solidFill>
        </p:spPr>
        <p:txBody>
          <a:bodyPr wrap="none" rtlCol="0">
            <a:spAutoFit/>
          </a:bodyPr>
          <a:lstStyle/>
          <a:p>
            <a:r>
              <a:rPr lang="en-US" sz="1200" dirty="0"/>
              <a:t>C. Garcia,</a:t>
            </a:r>
          </a:p>
          <a:p>
            <a:r>
              <a:rPr lang="en-US" sz="1200" dirty="0"/>
              <a:t>R. Tomas, et al.</a:t>
            </a:r>
            <a:endParaRPr lang="en-GB" sz="1200" dirty="0"/>
          </a:p>
        </p:txBody>
      </p:sp>
      <p:sp>
        <p:nvSpPr>
          <p:cNvPr id="29" name="TextBox 28">
            <a:extLst>
              <a:ext uri="{FF2B5EF4-FFF2-40B4-BE49-F238E27FC236}">
                <a16:creationId xmlns:a16="http://schemas.microsoft.com/office/drawing/2014/main" id="{F2885747-0B71-ED96-571D-133EE71C0B70}"/>
              </a:ext>
            </a:extLst>
          </p:cNvPr>
          <p:cNvSpPr txBox="1"/>
          <p:nvPr/>
        </p:nvSpPr>
        <p:spPr>
          <a:xfrm>
            <a:off x="4188313" y="1179562"/>
            <a:ext cx="4007379" cy="2693045"/>
          </a:xfrm>
          <a:prstGeom prst="rect">
            <a:avLst/>
          </a:prstGeom>
          <a:noFill/>
        </p:spPr>
        <p:txBody>
          <a:bodyPr wrap="none" rtlCol="0">
            <a:spAutoFit/>
          </a:bodyPr>
          <a:lstStyle/>
          <a:p>
            <a:r>
              <a:rPr lang="en-US" sz="2000" b="1" dirty="0" err="1">
                <a:solidFill>
                  <a:srgbClr val="0C377B"/>
                </a:solidFill>
              </a:rPr>
              <a:t>optimisation</a:t>
            </a:r>
            <a:r>
              <a:rPr lang="en-US" sz="2000" b="1" dirty="0">
                <a:solidFill>
                  <a:srgbClr val="0C377B"/>
                </a:solidFill>
              </a:rPr>
              <a:t> goals:</a:t>
            </a:r>
          </a:p>
          <a:p>
            <a:endParaRPr lang="en-US" sz="900" b="1" dirty="0">
              <a:solidFill>
                <a:srgbClr val="0C377B"/>
              </a:solidFill>
            </a:endParaRPr>
          </a:p>
          <a:p>
            <a:pPr marL="285750" indent="-285750">
              <a:buFont typeface="Arial" panose="020B0604020202020204" pitchFamily="34" charset="0"/>
              <a:buChar char="•"/>
            </a:pPr>
            <a:r>
              <a:rPr lang="en-GB" sz="2000" dirty="0">
                <a:solidFill>
                  <a:srgbClr val="0C377B"/>
                </a:solidFill>
              </a:rPr>
              <a:t>reduced power consumption</a:t>
            </a:r>
          </a:p>
          <a:p>
            <a:pPr marL="285750" indent="-285750">
              <a:buFont typeface="Arial" panose="020B0604020202020204" pitchFamily="34" charset="0"/>
              <a:buChar char="•"/>
            </a:pPr>
            <a:r>
              <a:rPr lang="en-GB" sz="2000" dirty="0">
                <a:solidFill>
                  <a:srgbClr val="0C377B"/>
                </a:solidFill>
              </a:rPr>
              <a:t>lower SR energy loss</a:t>
            </a:r>
          </a:p>
          <a:p>
            <a:pPr marL="285750" indent="-285750">
              <a:buFont typeface="Arial" panose="020B0604020202020204" pitchFamily="34" charset="0"/>
              <a:buChar char="•"/>
            </a:pPr>
            <a:r>
              <a:rPr lang="en-GB" sz="2000" dirty="0">
                <a:solidFill>
                  <a:srgbClr val="0C377B"/>
                </a:solidFill>
              </a:rPr>
              <a:t>increased momentum acceptance</a:t>
            </a:r>
          </a:p>
          <a:p>
            <a:pPr marL="285750" indent="-285750">
              <a:buFont typeface="Arial" panose="020B0604020202020204" pitchFamily="34" charset="0"/>
              <a:buChar char="•"/>
            </a:pPr>
            <a:r>
              <a:rPr lang="en-GB" sz="2000" dirty="0">
                <a:solidFill>
                  <a:srgbClr val="0C377B"/>
                </a:solidFill>
              </a:rPr>
              <a:t>relaxed tolerances</a:t>
            </a:r>
          </a:p>
          <a:p>
            <a:pPr marL="285750" indent="-285750">
              <a:buFont typeface="Arial" panose="020B0604020202020204" pitchFamily="34" charset="0"/>
              <a:buChar char="•"/>
            </a:pPr>
            <a:r>
              <a:rPr lang="en-GB" sz="2000" dirty="0">
                <a:solidFill>
                  <a:srgbClr val="0C377B"/>
                </a:solidFill>
              </a:rPr>
              <a:t>larger dynamic aperture</a:t>
            </a:r>
          </a:p>
          <a:p>
            <a:pPr marL="285750" indent="-285750">
              <a:buFont typeface="Arial" panose="020B0604020202020204" pitchFamily="34" charset="0"/>
              <a:buChar char="•"/>
            </a:pPr>
            <a:r>
              <a:rPr lang="en-GB" sz="2000" dirty="0">
                <a:solidFill>
                  <a:srgbClr val="0C377B"/>
                </a:solidFill>
              </a:rPr>
              <a:t>simplified powering schemes</a:t>
            </a:r>
          </a:p>
          <a:p>
            <a:endParaRPr lang="en-GB" sz="2000" dirty="0">
              <a:solidFill>
                <a:srgbClr val="0C377B"/>
              </a:solidFill>
            </a:endParaRPr>
          </a:p>
        </p:txBody>
      </p:sp>
    </p:spTree>
    <p:extLst>
      <p:ext uri="{BB962C8B-B14F-4D97-AF65-F5344CB8AC3E}">
        <p14:creationId xmlns:p14="http://schemas.microsoft.com/office/powerpoint/2010/main" val="257230815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R&amp;D on HTS option for FCC-</a:t>
            </a:r>
            <a:r>
              <a:rPr lang="fr-CH" dirty="0" err="1"/>
              <a:t>ee</a:t>
            </a:r>
            <a:r>
              <a:rPr lang="fr-CH" dirty="0"/>
              <a:t> arc quads and </a:t>
            </a:r>
            <a:r>
              <a:rPr lang="fr-CH" dirty="0" err="1"/>
              <a:t>sextupoles</a:t>
            </a:r>
            <a:endParaRPr lang="en-US" dirty="0"/>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grpSp>
        <p:nvGrpSpPr>
          <p:cNvPr id="8" name="Group 7">
            <a:extLst>
              <a:ext uri="{FF2B5EF4-FFF2-40B4-BE49-F238E27FC236}">
                <a16:creationId xmlns:a16="http://schemas.microsoft.com/office/drawing/2014/main" id="{192C368F-B420-E29D-A673-DFEC41C51FB8}"/>
              </a:ext>
            </a:extLst>
          </p:cNvPr>
          <p:cNvGrpSpPr/>
          <p:nvPr/>
        </p:nvGrpSpPr>
        <p:grpSpPr>
          <a:xfrm>
            <a:off x="265115" y="2130341"/>
            <a:ext cx="4598035" cy="2160000"/>
            <a:chOff x="507365" y="3962400"/>
            <a:chExt cx="4598035" cy="2160000"/>
          </a:xfrm>
        </p:grpSpPr>
        <p:pic>
          <p:nvPicPr>
            <p:cNvPr id="30" name="Picture 29">
              <a:extLst>
                <a:ext uri="{FF2B5EF4-FFF2-40B4-BE49-F238E27FC236}">
                  <a16:creationId xmlns:a16="http://schemas.microsoft.com/office/drawing/2014/main" id="{BA3B3594-42CE-88F3-2A7D-797EF225B931}"/>
                </a:ext>
              </a:extLst>
            </p:cNvPr>
            <p:cNvPicPr>
              <a:picLocks noChangeAspect="1"/>
            </p:cNvPicPr>
            <p:nvPr/>
          </p:nvPicPr>
          <p:blipFill rotWithShape="1">
            <a:blip r:embed="rId3"/>
            <a:srcRect l="16532" r="9401" b="31584"/>
            <a:stretch/>
          </p:blipFill>
          <p:spPr>
            <a:xfrm>
              <a:off x="507365" y="4299653"/>
              <a:ext cx="4598035" cy="1822747"/>
            </a:xfrm>
            <a:prstGeom prst="rect">
              <a:avLst/>
            </a:prstGeom>
          </p:spPr>
        </p:pic>
        <p:sp>
          <p:nvSpPr>
            <p:cNvPr id="31" name="TextBox 21">
              <a:extLst>
                <a:ext uri="{FF2B5EF4-FFF2-40B4-BE49-F238E27FC236}">
                  <a16:creationId xmlns:a16="http://schemas.microsoft.com/office/drawing/2014/main" id="{4F3C748B-71B6-4443-1F68-D13E0205609F}"/>
                </a:ext>
              </a:extLst>
            </p:cNvPr>
            <p:cNvSpPr txBox="1"/>
            <p:nvPr/>
          </p:nvSpPr>
          <p:spPr>
            <a:xfrm>
              <a:off x="1971935" y="3962400"/>
              <a:ext cx="179870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CDR arc lattice </a:t>
              </a:r>
              <a:endParaRPr lang="en-GB" sz="2000" b="1" dirty="0"/>
            </a:p>
          </p:txBody>
        </p:sp>
      </p:grpSp>
      <p:grpSp>
        <p:nvGrpSpPr>
          <p:cNvPr id="9" name="Group 8">
            <a:extLst>
              <a:ext uri="{FF2B5EF4-FFF2-40B4-BE49-F238E27FC236}">
                <a16:creationId xmlns:a16="http://schemas.microsoft.com/office/drawing/2014/main" id="{68820E66-67E3-AD60-9920-E6994481007A}"/>
              </a:ext>
            </a:extLst>
          </p:cNvPr>
          <p:cNvGrpSpPr/>
          <p:nvPr/>
        </p:nvGrpSpPr>
        <p:grpSpPr>
          <a:xfrm>
            <a:off x="-7758" y="4403035"/>
            <a:ext cx="5179018" cy="2398481"/>
            <a:chOff x="9165583" y="5587745"/>
            <a:chExt cx="2971800" cy="1233810"/>
          </a:xfrm>
        </p:grpSpPr>
        <p:sp>
          <p:nvSpPr>
            <p:cNvPr id="10" name="TextBox 22">
              <a:extLst>
                <a:ext uri="{FF2B5EF4-FFF2-40B4-BE49-F238E27FC236}">
                  <a16:creationId xmlns:a16="http://schemas.microsoft.com/office/drawing/2014/main" id="{6EA431C4-EBB2-06D8-488E-F2283A619C45}"/>
                </a:ext>
              </a:extLst>
            </p:cNvPr>
            <p:cNvSpPr txBox="1"/>
            <p:nvPr/>
          </p:nvSpPr>
          <p:spPr>
            <a:xfrm>
              <a:off x="10131980" y="5587745"/>
              <a:ext cx="1033552" cy="3324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HTS option </a:t>
              </a:r>
              <a:r>
                <a:rPr lang="en-US" dirty="0"/>
                <a:t>proposal</a:t>
              </a:r>
              <a:endParaRPr lang="en-GB" dirty="0"/>
            </a:p>
          </p:txBody>
        </p:sp>
        <p:grpSp>
          <p:nvGrpSpPr>
            <p:cNvPr id="11" name="Group 10">
              <a:extLst>
                <a:ext uri="{FF2B5EF4-FFF2-40B4-BE49-F238E27FC236}">
                  <a16:creationId xmlns:a16="http://schemas.microsoft.com/office/drawing/2014/main" id="{C456ECF6-E34E-1919-0BEA-4419CCA10786}"/>
                </a:ext>
              </a:extLst>
            </p:cNvPr>
            <p:cNvGrpSpPr/>
            <p:nvPr/>
          </p:nvGrpSpPr>
          <p:grpSpPr>
            <a:xfrm>
              <a:off x="9165583" y="5783485"/>
              <a:ext cx="2971800" cy="1038070"/>
              <a:chOff x="12543143" y="5984926"/>
              <a:chExt cx="2971800" cy="1038070"/>
            </a:xfrm>
          </p:grpSpPr>
          <p:pic>
            <p:nvPicPr>
              <p:cNvPr id="12" name="Picture 11">
                <a:extLst>
                  <a:ext uri="{FF2B5EF4-FFF2-40B4-BE49-F238E27FC236}">
                    <a16:creationId xmlns:a16="http://schemas.microsoft.com/office/drawing/2014/main" id="{0BF25E0F-3FA7-6A1E-405F-D84F7B04A5D6}"/>
                  </a:ext>
                </a:extLst>
              </p:cNvPr>
              <p:cNvPicPr>
                <a:picLocks noChangeAspect="1"/>
              </p:cNvPicPr>
              <p:nvPr/>
            </p:nvPicPr>
            <p:blipFill rotWithShape="1">
              <a:blip r:embed="rId3"/>
              <a:srcRect l="7215" b="31584"/>
              <a:stretch/>
            </p:blipFill>
            <p:spPr>
              <a:xfrm>
                <a:off x="12543143" y="5984926"/>
                <a:ext cx="2971800" cy="1038070"/>
              </a:xfrm>
              <a:prstGeom prst="rect">
                <a:avLst/>
              </a:prstGeom>
            </p:spPr>
          </p:pic>
          <p:pic>
            <p:nvPicPr>
              <p:cNvPr id="13" name="Picture 12">
                <a:extLst>
                  <a:ext uri="{FF2B5EF4-FFF2-40B4-BE49-F238E27FC236}">
                    <a16:creationId xmlns:a16="http://schemas.microsoft.com/office/drawing/2014/main" id="{6609CC53-929A-4F75-7F19-E42AAC7F23D0}"/>
                  </a:ext>
                </a:extLst>
              </p:cNvPr>
              <p:cNvPicPr>
                <a:picLocks noChangeAspect="1"/>
              </p:cNvPicPr>
              <p:nvPr/>
            </p:nvPicPr>
            <p:blipFill rotWithShape="1">
              <a:blip r:embed="rId3"/>
              <a:srcRect l="26743" t="2531" r="9564" b="80616"/>
              <a:stretch/>
            </p:blipFill>
            <p:spPr>
              <a:xfrm>
                <a:off x="13173689" y="6384801"/>
                <a:ext cx="2040003" cy="255731"/>
              </a:xfrm>
              <a:prstGeom prst="rect">
                <a:avLst/>
              </a:prstGeom>
            </p:spPr>
          </p:pic>
          <p:pic>
            <p:nvPicPr>
              <p:cNvPr id="14" name="Picture 13">
                <a:extLst>
                  <a:ext uri="{FF2B5EF4-FFF2-40B4-BE49-F238E27FC236}">
                    <a16:creationId xmlns:a16="http://schemas.microsoft.com/office/drawing/2014/main" id="{A67AE360-2CD6-85E8-9C4D-D59693DCB159}"/>
                  </a:ext>
                </a:extLst>
              </p:cNvPr>
              <p:cNvPicPr>
                <a:picLocks noChangeAspect="1"/>
              </p:cNvPicPr>
              <p:nvPr/>
            </p:nvPicPr>
            <p:blipFill rotWithShape="1">
              <a:blip r:embed="rId3"/>
              <a:srcRect l="26743" t="2531" r="9564" b="80616"/>
              <a:stretch/>
            </p:blipFill>
            <p:spPr>
              <a:xfrm>
                <a:off x="13173689" y="6738333"/>
                <a:ext cx="2040003" cy="255731"/>
              </a:xfrm>
              <a:prstGeom prst="rect">
                <a:avLst/>
              </a:prstGeom>
            </p:spPr>
          </p:pic>
          <p:pic>
            <p:nvPicPr>
              <p:cNvPr id="15" name="Picture 14">
                <a:extLst>
                  <a:ext uri="{FF2B5EF4-FFF2-40B4-BE49-F238E27FC236}">
                    <a16:creationId xmlns:a16="http://schemas.microsoft.com/office/drawing/2014/main" id="{646C6868-C943-1E94-0D47-2EFC38C24D48}"/>
                  </a:ext>
                </a:extLst>
              </p:cNvPr>
              <p:cNvPicPr>
                <a:picLocks noChangeAspect="1"/>
              </p:cNvPicPr>
              <p:nvPr/>
            </p:nvPicPr>
            <p:blipFill rotWithShape="1">
              <a:blip r:embed="rId3"/>
              <a:srcRect l="57918" t="52031" r="33975" b="37535"/>
              <a:stretch/>
            </p:blipFill>
            <p:spPr>
              <a:xfrm>
                <a:off x="13904697" y="6791102"/>
                <a:ext cx="210279" cy="128214"/>
              </a:xfrm>
              <a:prstGeom prst="rect">
                <a:avLst/>
              </a:prstGeom>
            </p:spPr>
          </p:pic>
          <p:pic>
            <p:nvPicPr>
              <p:cNvPr id="16" name="Picture 15">
                <a:extLst>
                  <a:ext uri="{FF2B5EF4-FFF2-40B4-BE49-F238E27FC236}">
                    <a16:creationId xmlns:a16="http://schemas.microsoft.com/office/drawing/2014/main" id="{AAFEB8EE-4621-10B0-3E18-A988F303CEA9}"/>
                  </a:ext>
                </a:extLst>
              </p:cNvPr>
              <p:cNvPicPr>
                <a:picLocks noChangeAspect="1"/>
              </p:cNvPicPr>
              <p:nvPr/>
            </p:nvPicPr>
            <p:blipFill rotWithShape="1">
              <a:blip r:embed="rId3"/>
              <a:srcRect l="57918" t="52031" r="38116" b="37535"/>
              <a:stretch/>
            </p:blipFill>
            <p:spPr>
              <a:xfrm>
                <a:off x="13907002" y="6427593"/>
                <a:ext cx="102878" cy="128214"/>
              </a:xfrm>
              <a:prstGeom prst="rect">
                <a:avLst/>
              </a:prstGeom>
            </p:spPr>
          </p:pic>
        </p:grpSp>
      </p:grpSp>
      <p:sp>
        <p:nvSpPr>
          <p:cNvPr id="32" name="TextBox 31">
            <a:extLst>
              <a:ext uri="{FF2B5EF4-FFF2-40B4-BE49-F238E27FC236}">
                <a16:creationId xmlns:a16="http://schemas.microsoft.com/office/drawing/2014/main" id="{7854A49F-CF7C-4DBB-6C58-94E09ACAFA74}"/>
              </a:ext>
            </a:extLst>
          </p:cNvPr>
          <p:cNvSpPr txBox="1"/>
          <p:nvPr/>
        </p:nvSpPr>
        <p:spPr>
          <a:xfrm>
            <a:off x="159193" y="855737"/>
            <a:ext cx="5754590" cy="1200329"/>
          </a:xfrm>
          <a:prstGeom prst="rect">
            <a:avLst/>
          </a:prstGeom>
          <a:noFill/>
        </p:spPr>
        <p:txBody>
          <a:bodyPr wrap="square">
            <a:spAutoFit/>
          </a:bodyPr>
          <a:lstStyle/>
          <a:p>
            <a:r>
              <a:rPr lang="en-GB" sz="2400" b="1" dirty="0">
                <a:solidFill>
                  <a:srgbClr val="0C377B"/>
                </a:solidFill>
              </a:rPr>
              <a:t>CDR: 2900 quads &amp; 4700 </a:t>
            </a:r>
            <a:r>
              <a:rPr lang="en-GB" sz="2400" b="1" dirty="0" err="1">
                <a:solidFill>
                  <a:srgbClr val="0C377B"/>
                </a:solidFill>
              </a:rPr>
              <a:t>sextupoles</a:t>
            </a:r>
            <a:endParaRPr lang="en-GB" sz="2400" b="1" dirty="0">
              <a:solidFill>
                <a:srgbClr val="0C377B"/>
              </a:solidFill>
            </a:endParaRPr>
          </a:p>
          <a:p>
            <a:pPr marL="285750" indent="-285750">
              <a:buFont typeface="Arial" panose="020B0604020202020204" pitchFamily="34" charset="0"/>
              <a:buChar char="•"/>
            </a:pPr>
            <a:r>
              <a:rPr lang="en-GB" sz="2400" dirty="0">
                <a:solidFill>
                  <a:srgbClr val="0C377B"/>
                </a:solidFill>
              </a:rPr>
              <a:t>Normal conducting, ~50 MW @ ttbar</a:t>
            </a:r>
          </a:p>
          <a:p>
            <a:pPr marL="285750" indent="-285750">
              <a:buFont typeface="Arial" panose="020B0604020202020204" pitchFamily="34" charset="0"/>
              <a:buChar char="•"/>
            </a:pPr>
            <a:r>
              <a:rPr lang="en-GB" sz="2400" dirty="0">
                <a:solidFill>
                  <a:srgbClr val="0C377B"/>
                </a:solidFill>
              </a:rPr>
              <a:t>3 different types of short straight sections</a:t>
            </a:r>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0E646814-6CD8-7CE1-28E2-636334A9DADD}"/>
                  </a:ext>
                </a:extLst>
              </p:cNvPr>
              <p:cNvSpPr txBox="1"/>
              <p:nvPr/>
            </p:nvSpPr>
            <p:spPr>
              <a:xfrm>
                <a:off x="6092681" y="862148"/>
                <a:ext cx="6082676" cy="1938992"/>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0C377B"/>
                    </a:solidFill>
                  </a:defRPr>
                </a:lvl1pPr>
              </a:lstStyle>
              <a:p>
                <a:pPr marL="0" indent="0">
                  <a:buNone/>
                </a:pPr>
                <a:r>
                  <a:rPr lang="en-US" b="1" dirty="0"/>
                  <a:t>“HTS4” project within CHART collaboration</a:t>
                </a:r>
              </a:p>
              <a:p>
                <a:r>
                  <a:rPr lang="en-US" dirty="0"/>
                  <a:t>Nested SC </a:t>
                </a:r>
                <a:r>
                  <a:rPr lang="en-US" dirty="0" err="1"/>
                  <a:t>sextupole</a:t>
                </a:r>
                <a:r>
                  <a:rPr lang="en-US" dirty="0"/>
                  <a:t> and quadrupole.</a:t>
                </a:r>
              </a:p>
              <a:p>
                <a:r>
                  <a:rPr lang="en-US" dirty="0"/>
                  <a:t>HTS conductors operating at around 40K.</a:t>
                </a:r>
              </a:p>
              <a:p>
                <a:r>
                  <a:rPr lang="en-US" dirty="0"/>
                  <a:t>Cryo-cooler supplied cryostat</a:t>
                </a:r>
              </a:p>
              <a:p>
                <a:r>
                  <a:rPr lang="en-US" dirty="0"/>
                  <a:t>Produce a </a:t>
                </a:r>
                <a14:m>
                  <m:oMath xmlns:m="http://schemas.openxmlformats.org/officeDocument/2006/math">
                    <m:r>
                      <a:rPr lang="en-US" i="1" dirty="0" smtClean="0">
                        <a:latin typeface="Cambria Math" panose="02040503050406030204" pitchFamily="18" charset="0"/>
                      </a:rPr>
                      <m:t>~</m:t>
                    </m:r>
                  </m:oMath>
                </a14:m>
                <a:r>
                  <a:rPr lang="en-US" dirty="0"/>
                  <a:t>1m prototype by 2026</a:t>
                </a:r>
              </a:p>
            </p:txBody>
          </p:sp>
        </mc:Choice>
        <mc:Fallback>
          <p:sp>
            <p:nvSpPr>
              <p:cNvPr id="34" name="TextBox 33">
                <a:extLst>
                  <a:ext uri="{FF2B5EF4-FFF2-40B4-BE49-F238E27FC236}">
                    <a16:creationId xmlns:a16="http://schemas.microsoft.com/office/drawing/2014/main" id="{0E646814-6CD8-7CE1-28E2-636334A9DADD}"/>
                  </a:ext>
                </a:extLst>
              </p:cNvPr>
              <p:cNvSpPr txBox="1">
                <a:spLocks noRot="1" noChangeAspect="1" noMove="1" noResize="1" noEditPoints="1" noAdjustHandles="1" noChangeArrowheads="1" noChangeShapeType="1" noTextEdit="1"/>
              </p:cNvSpPr>
              <p:nvPr/>
            </p:nvSpPr>
            <p:spPr>
              <a:xfrm>
                <a:off x="6092681" y="862148"/>
                <a:ext cx="6082676" cy="1938992"/>
              </a:xfrm>
              <a:prstGeom prst="rect">
                <a:avLst/>
              </a:prstGeom>
              <a:blipFill>
                <a:blip r:embed="rId4"/>
                <a:stretch>
                  <a:fillRect l="-1503" t="-2508" b="-5956"/>
                </a:stretch>
              </a:blipFill>
            </p:spPr>
            <p:txBody>
              <a:bodyPr/>
              <a:lstStyle/>
              <a:p>
                <a:r>
                  <a:rPr lang="en-GB">
                    <a:noFill/>
                  </a:rPr>
                  <a:t> </a:t>
                </a:r>
              </a:p>
            </p:txBody>
          </p:sp>
        </mc:Fallback>
      </mc:AlternateContent>
      <p:pic>
        <p:nvPicPr>
          <p:cNvPr id="35" name="Picture 34">
            <a:extLst>
              <a:ext uri="{FF2B5EF4-FFF2-40B4-BE49-F238E27FC236}">
                <a16:creationId xmlns:a16="http://schemas.microsoft.com/office/drawing/2014/main" id="{3155985E-B65D-7B38-1B77-D6C736CEADCB}"/>
              </a:ext>
            </a:extLst>
          </p:cNvPr>
          <p:cNvPicPr>
            <a:picLocks noChangeAspect="1"/>
          </p:cNvPicPr>
          <p:nvPr/>
        </p:nvPicPr>
        <p:blipFill rotWithShape="1">
          <a:blip r:embed="rId5"/>
          <a:srcRect l="14929" t="5507" r="9615" b="1687"/>
          <a:stretch/>
        </p:blipFill>
        <p:spPr>
          <a:xfrm>
            <a:off x="5641095" y="2663201"/>
            <a:ext cx="4159491" cy="3479668"/>
          </a:xfrm>
          <a:prstGeom prst="rect">
            <a:avLst/>
          </a:prstGeom>
        </p:spPr>
      </p:pic>
      <p:pic>
        <p:nvPicPr>
          <p:cNvPr id="36" name="Picture 35">
            <a:extLst>
              <a:ext uri="{FF2B5EF4-FFF2-40B4-BE49-F238E27FC236}">
                <a16:creationId xmlns:a16="http://schemas.microsoft.com/office/drawing/2014/main" id="{1DC0B79B-3022-2135-8740-77845026FCFC}"/>
              </a:ext>
            </a:extLst>
          </p:cNvPr>
          <p:cNvPicPr>
            <a:picLocks noChangeAspect="1"/>
          </p:cNvPicPr>
          <p:nvPr/>
        </p:nvPicPr>
        <p:blipFill>
          <a:blip r:embed="rId6"/>
          <a:stretch>
            <a:fillRect/>
          </a:stretch>
        </p:blipFill>
        <p:spPr>
          <a:xfrm>
            <a:off x="9886113" y="2807713"/>
            <a:ext cx="2305887" cy="1595322"/>
          </a:xfrm>
          <a:prstGeom prst="rect">
            <a:avLst/>
          </a:prstGeom>
        </p:spPr>
      </p:pic>
      <p:sp>
        <p:nvSpPr>
          <p:cNvPr id="37" name="TextBox 36">
            <a:extLst>
              <a:ext uri="{FF2B5EF4-FFF2-40B4-BE49-F238E27FC236}">
                <a16:creationId xmlns:a16="http://schemas.microsoft.com/office/drawing/2014/main" id="{B7666F9A-8998-038B-60D4-DBD8ECDAC88F}"/>
              </a:ext>
            </a:extLst>
          </p:cNvPr>
          <p:cNvSpPr txBox="1"/>
          <p:nvPr/>
        </p:nvSpPr>
        <p:spPr>
          <a:xfrm>
            <a:off x="5436758" y="2892590"/>
            <a:ext cx="2392028" cy="830997"/>
          </a:xfrm>
          <a:prstGeom prst="rect">
            <a:avLst/>
          </a:prstGeom>
          <a:noFill/>
        </p:spPr>
        <p:txBody>
          <a:bodyPr wrap="square">
            <a:spAutoFit/>
          </a:bodyPr>
          <a:lstStyle/>
          <a:p>
            <a:r>
              <a:rPr lang="en-US" sz="1600" dirty="0"/>
              <a:t>CAD design of HTS short </a:t>
            </a:r>
          </a:p>
          <a:p>
            <a:r>
              <a:rPr lang="en-US" sz="1600" dirty="0" err="1"/>
              <a:t>sextupole</a:t>
            </a:r>
            <a:r>
              <a:rPr lang="en-US" sz="1600" dirty="0"/>
              <a:t> demonstrator based on CCT coils</a:t>
            </a:r>
            <a:endParaRPr lang="en-GB" sz="1600" dirty="0"/>
          </a:p>
        </p:txBody>
      </p:sp>
      <p:sp>
        <p:nvSpPr>
          <p:cNvPr id="38" name="TextBox 37">
            <a:extLst>
              <a:ext uri="{FF2B5EF4-FFF2-40B4-BE49-F238E27FC236}">
                <a16:creationId xmlns:a16="http://schemas.microsoft.com/office/drawing/2014/main" id="{08C61DF2-8345-020C-5587-8680ADF01913}"/>
              </a:ext>
            </a:extLst>
          </p:cNvPr>
          <p:cNvSpPr txBox="1"/>
          <p:nvPr/>
        </p:nvSpPr>
        <p:spPr>
          <a:xfrm>
            <a:off x="8190675" y="4919008"/>
            <a:ext cx="4159492" cy="1938992"/>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0C377B"/>
                </a:solidFill>
              </a:defRPr>
            </a:lvl1pPr>
          </a:lstStyle>
          <a:p>
            <a:pPr marL="0" indent="0">
              <a:buNone/>
            </a:pPr>
            <a:r>
              <a:rPr lang="en-US" b="1" dirty="0"/>
              <a:t>“HTS4” potential</a:t>
            </a:r>
          </a:p>
          <a:p>
            <a:r>
              <a:rPr lang="en-US" dirty="0"/>
              <a:t>Power saving</a:t>
            </a:r>
          </a:p>
          <a:p>
            <a:r>
              <a:rPr lang="en-US" dirty="0"/>
              <a:t>Reduced length and increased dipole filling factor</a:t>
            </a:r>
          </a:p>
          <a:p>
            <a:r>
              <a:rPr lang="en-US" dirty="0"/>
              <a:t>Optics flexibility</a:t>
            </a:r>
          </a:p>
        </p:txBody>
      </p:sp>
      <p:sp>
        <p:nvSpPr>
          <p:cNvPr id="39" name="TextBox 38">
            <a:extLst>
              <a:ext uri="{FF2B5EF4-FFF2-40B4-BE49-F238E27FC236}">
                <a16:creationId xmlns:a16="http://schemas.microsoft.com/office/drawing/2014/main" id="{B474EDBE-C257-A808-C659-65853E954E55}"/>
              </a:ext>
            </a:extLst>
          </p:cNvPr>
          <p:cNvSpPr txBox="1"/>
          <p:nvPr/>
        </p:nvSpPr>
        <p:spPr>
          <a:xfrm>
            <a:off x="6094103" y="6512823"/>
            <a:ext cx="1945469" cy="276999"/>
          </a:xfrm>
          <a:prstGeom prst="rect">
            <a:avLst/>
          </a:prstGeom>
          <a:solidFill>
            <a:schemeClr val="accent5">
              <a:lumMod val="20000"/>
              <a:lumOff val="80000"/>
            </a:schemeClr>
          </a:solidFill>
        </p:spPr>
        <p:txBody>
          <a:bodyPr wrap="none" rtlCol="0">
            <a:spAutoFit/>
          </a:bodyPr>
          <a:lstStyle/>
          <a:p>
            <a:r>
              <a:rPr lang="en-US" sz="1200" dirty="0"/>
              <a:t>M. Koratzinos, B. Auchmann</a:t>
            </a:r>
            <a:endParaRPr lang="en-GB" sz="1200" dirty="0"/>
          </a:p>
        </p:txBody>
      </p:sp>
    </p:spTree>
    <p:extLst>
      <p:ext uri="{BB962C8B-B14F-4D97-AF65-F5344CB8AC3E}">
        <p14:creationId xmlns:p14="http://schemas.microsoft.com/office/powerpoint/2010/main" val="14051610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a city&#10;&#10;Description automatically generated">
            <a:extLst>
              <a:ext uri="{FF2B5EF4-FFF2-40B4-BE49-F238E27FC236}">
                <a16:creationId xmlns:a16="http://schemas.microsoft.com/office/drawing/2014/main" id="{ABCD0C1C-85D1-3213-BE3F-B2CB1C91D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77" y="3362187"/>
            <a:ext cx="4898922" cy="3465512"/>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new FCC-</a:t>
            </a:r>
            <a:r>
              <a:rPr lang="en-US" dirty="0" err="1"/>
              <a:t>ee</a:t>
            </a:r>
            <a:r>
              <a:rPr lang="en-US" dirty="0"/>
              <a:t> injector layout &amp; implementation</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a:extLst>
              <a:ext uri="{FF2B5EF4-FFF2-40B4-BE49-F238E27FC236}">
                <a16:creationId xmlns:a16="http://schemas.microsoft.com/office/drawing/2014/main" id="{20E63416-1AE4-700E-BC5F-29DFD6F32E84}"/>
              </a:ext>
            </a:extLst>
          </p:cNvPr>
          <p:cNvPicPr>
            <a:picLocks noChangeAspect="1"/>
          </p:cNvPicPr>
          <p:nvPr/>
        </p:nvPicPr>
        <p:blipFill rotWithShape="1">
          <a:blip r:embed="rId4"/>
          <a:srcRect l="90" t="3566" r="-90" b="-731"/>
          <a:stretch/>
        </p:blipFill>
        <p:spPr>
          <a:xfrm>
            <a:off x="421823" y="801326"/>
            <a:ext cx="10852810" cy="2610956"/>
          </a:xfrm>
          <a:prstGeom prst="rect">
            <a:avLst/>
          </a:prstGeom>
        </p:spPr>
      </p:pic>
      <p:sp>
        <p:nvSpPr>
          <p:cNvPr id="3" name="TextBox 2">
            <a:extLst>
              <a:ext uri="{FF2B5EF4-FFF2-40B4-BE49-F238E27FC236}">
                <a16:creationId xmlns:a16="http://schemas.microsoft.com/office/drawing/2014/main" id="{A2FFB867-32DF-A86A-9FEE-41789EFA4D67}"/>
              </a:ext>
            </a:extLst>
          </p:cNvPr>
          <p:cNvSpPr txBox="1"/>
          <p:nvPr/>
        </p:nvSpPr>
        <p:spPr>
          <a:xfrm>
            <a:off x="8417782" y="1073732"/>
            <a:ext cx="3651192" cy="276999"/>
          </a:xfrm>
          <a:prstGeom prst="rect">
            <a:avLst/>
          </a:prstGeom>
          <a:solidFill>
            <a:schemeClr val="accent5">
              <a:lumMod val="20000"/>
              <a:lumOff val="80000"/>
            </a:schemeClr>
          </a:solidFill>
        </p:spPr>
        <p:txBody>
          <a:bodyPr wrap="none" rtlCol="0">
            <a:spAutoFit/>
          </a:bodyPr>
          <a:lstStyle/>
          <a:p>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 Craievich, I. Chaikovska, A. Grudiev,  C. Milardi, et al</a:t>
            </a:r>
            <a:endParaRPr lang="en-GB" sz="1200" dirty="0"/>
          </a:p>
        </p:txBody>
      </p:sp>
      <p:pic>
        <p:nvPicPr>
          <p:cNvPr id="4" name="Picture 3">
            <a:extLst>
              <a:ext uri="{FF2B5EF4-FFF2-40B4-BE49-F238E27FC236}">
                <a16:creationId xmlns:a16="http://schemas.microsoft.com/office/drawing/2014/main" id="{2C878C1B-5284-EBF7-B134-CC8C4392DA46}"/>
              </a:ext>
            </a:extLst>
          </p:cNvPr>
          <p:cNvPicPr>
            <a:picLocks noChangeAspect="1"/>
          </p:cNvPicPr>
          <p:nvPr/>
        </p:nvPicPr>
        <p:blipFill>
          <a:blip r:embed="rId5"/>
          <a:stretch>
            <a:fillRect/>
          </a:stretch>
        </p:blipFill>
        <p:spPr>
          <a:xfrm>
            <a:off x="8923022" y="3956798"/>
            <a:ext cx="3252890" cy="2874556"/>
          </a:xfrm>
          <a:prstGeom prst="rect">
            <a:avLst/>
          </a:prstGeom>
        </p:spPr>
      </p:pic>
      <p:pic>
        <p:nvPicPr>
          <p:cNvPr id="6" name="Picture 5" descr="Diagram&#10;&#10;Description automatically generated">
            <a:extLst>
              <a:ext uri="{FF2B5EF4-FFF2-40B4-BE49-F238E27FC236}">
                <a16:creationId xmlns:a16="http://schemas.microsoft.com/office/drawing/2014/main" id="{B92897A7-4CE3-2BFF-B274-E4F1AAD68B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308" y="4186071"/>
            <a:ext cx="4471535" cy="2326749"/>
          </a:xfrm>
          <a:prstGeom prst="rect">
            <a:avLst/>
          </a:prstGeom>
        </p:spPr>
      </p:pic>
      <p:sp>
        <p:nvSpPr>
          <p:cNvPr id="17" name="TextBox 16">
            <a:extLst>
              <a:ext uri="{FF2B5EF4-FFF2-40B4-BE49-F238E27FC236}">
                <a16:creationId xmlns:a16="http://schemas.microsoft.com/office/drawing/2014/main" id="{7CA70C3B-A1D9-8840-2CFC-31850982FE75}"/>
              </a:ext>
            </a:extLst>
          </p:cNvPr>
          <p:cNvSpPr txBox="1"/>
          <p:nvPr/>
        </p:nvSpPr>
        <p:spPr>
          <a:xfrm>
            <a:off x="6149317" y="6228175"/>
            <a:ext cx="3890310" cy="400110"/>
          </a:xfrm>
          <a:prstGeom prst="rect">
            <a:avLst/>
          </a:prstGeom>
          <a:noFill/>
        </p:spPr>
        <p:txBody>
          <a:bodyPr wrap="square">
            <a:spAutoFit/>
          </a:bodyPr>
          <a:lstStyle/>
          <a:p>
            <a:r>
              <a:rPr lang="en-US" dirty="0"/>
              <a:t>HTS NI target solenoid</a:t>
            </a:r>
            <a:r>
              <a:rPr lang="en-US" sz="2000" dirty="0"/>
              <a:t> </a:t>
            </a:r>
            <a:endParaRPr lang="en-GB" sz="2000" dirty="0"/>
          </a:p>
        </p:txBody>
      </p:sp>
      <p:sp>
        <p:nvSpPr>
          <p:cNvPr id="18" name="TextBox 17">
            <a:extLst>
              <a:ext uri="{FF2B5EF4-FFF2-40B4-BE49-F238E27FC236}">
                <a16:creationId xmlns:a16="http://schemas.microsoft.com/office/drawing/2014/main" id="{F1FB9274-9D3C-9BD4-2940-F9882724C781}"/>
              </a:ext>
            </a:extLst>
          </p:cNvPr>
          <p:cNvSpPr txBox="1"/>
          <p:nvPr/>
        </p:nvSpPr>
        <p:spPr>
          <a:xfrm>
            <a:off x="5947423" y="6549019"/>
            <a:ext cx="2525563" cy="276999"/>
          </a:xfrm>
          <a:prstGeom prst="rect">
            <a:avLst/>
          </a:prstGeom>
          <a:solidFill>
            <a:schemeClr val="accent5">
              <a:lumMod val="20000"/>
              <a:lumOff val="80000"/>
            </a:schemeClr>
          </a:solidFill>
        </p:spPr>
        <p:txBody>
          <a:bodyPr wrap="none" rtlCol="0">
            <a:spAutoFit/>
          </a:bodyPr>
          <a:lstStyle/>
          <a:p>
            <a:r>
              <a:rPr lang="en-CH" sz="1200" kern="1000" spc="30" dirty="0">
                <a:cs typeface="Franklin Gothic Book"/>
              </a:rPr>
              <a:t>J. Kosse, T. Michlmayr, H. Rodrigues</a:t>
            </a:r>
          </a:p>
        </p:txBody>
      </p:sp>
      <p:sp>
        <p:nvSpPr>
          <p:cNvPr id="19" name="TextBox 18">
            <a:extLst>
              <a:ext uri="{FF2B5EF4-FFF2-40B4-BE49-F238E27FC236}">
                <a16:creationId xmlns:a16="http://schemas.microsoft.com/office/drawing/2014/main" id="{D239B02E-1EB8-BB03-9DDB-EE28D47CAE1D}"/>
              </a:ext>
            </a:extLst>
          </p:cNvPr>
          <p:cNvSpPr txBox="1"/>
          <p:nvPr/>
        </p:nvSpPr>
        <p:spPr>
          <a:xfrm>
            <a:off x="5880845" y="3452969"/>
            <a:ext cx="6097554" cy="646331"/>
          </a:xfrm>
          <a:prstGeom prst="rect">
            <a:avLst/>
          </a:prstGeom>
          <a:noFill/>
        </p:spPr>
        <p:txBody>
          <a:bodyPr wrap="square">
            <a:spAutoFit/>
          </a:bodyPr>
          <a:lstStyle/>
          <a:p>
            <a:r>
              <a:rPr lang="en-GB" b="1" dirty="0"/>
              <a:t>“Positron production experiment” at PSI’s </a:t>
            </a:r>
            <a:r>
              <a:rPr lang="en-GB" b="1" dirty="0" err="1"/>
              <a:t>SwissFEL</a:t>
            </a:r>
            <a:r>
              <a:rPr lang="en-GB" b="1" dirty="0"/>
              <a:t>,  </a:t>
            </a:r>
          </a:p>
          <a:p>
            <a:r>
              <a:rPr lang="en-GB" b="1" dirty="0"/>
              <a:t>beam tests from 2025/26</a:t>
            </a:r>
          </a:p>
        </p:txBody>
      </p:sp>
      <p:sp>
        <p:nvSpPr>
          <p:cNvPr id="21" name="TextBox 20">
            <a:extLst>
              <a:ext uri="{FF2B5EF4-FFF2-40B4-BE49-F238E27FC236}">
                <a16:creationId xmlns:a16="http://schemas.microsoft.com/office/drawing/2014/main" id="{C8C99AC9-2C45-7F73-5F94-537F0C9EBA42}"/>
              </a:ext>
            </a:extLst>
          </p:cNvPr>
          <p:cNvSpPr txBox="1"/>
          <p:nvPr/>
        </p:nvSpPr>
        <p:spPr>
          <a:xfrm>
            <a:off x="78770" y="3140341"/>
            <a:ext cx="3942682" cy="369332"/>
          </a:xfrm>
          <a:prstGeom prst="rect">
            <a:avLst/>
          </a:prstGeom>
          <a:noFill/>
        </p:spPr>
        <p:txBody>
          <a:bodyPr wrap="none" rtlCol="0">
            <a:spAutoFit/>
          </a:bodyPr>
          <a:lstStyle/>
          <a:p>
            <a:r>
              <a:rPr lang="en-US" b="1" dirty="0"/>
              <a:t>implementation study on </a:t>
            </a:r>
            <a:r>
              <a:rPr lang="en-US" b="1" dirty="0" err="1"/>
              <a:t>Prevessin</a:t>
            </a:r>
            <a:r>
              <a:rPr lang="en-US" b="1" dirty="0"/>
              <a:t> site</a:t>
            </a:r>
            <a:endParaRPr lang="en-GB" b="1" dirty="0"/>
          </a:p>
        </p:txBody>
      </p:sp>
      <p:sp>
        <p:nvSpPr>
          <p:cNvPr id="22" name="TextBox 21">
            <a:extLst>
              <a:ext uri="{FF2B5EF4-FFF2-40B4-BE49-F238E27FC236}">
                <a16:creationId xmlns:a16="http://schemas.microsoft.com/office/drawing/2014/main" id="{58AF40CF-31FC-D3AA-78D6-51D034C0E0D2}"/>
              </a:ext>
            </a:extLst>
          </p:cNvPr>
          <p:cNvSpPr txBox="1"/>
          <p:nvPr/>
        </p:nvSpPr>
        <p:spPr>
          <a:xfrm>
            <a:off x="4166431" y="6513014"/>
            <a:ext cx="795859" cy="276999"/>
          </a:xfrm>
          <a:prstGeom prst="rect">
            <a:avLst/>
          </a:prstGeom>
          <a:solidFill>
            <a:schemeClr val="accent5">
              <a:lumMod val="20000"/>
              <a:lumOff val="80000"/>
            </a:schemeClr>
          </a:solidFill>
        </p:spPr>
        <p:txBody>
          <a:bodyPr wrap="none" rtlCol="0">
            <a:spAutoFit/>
          </a:bodyPr>
          <a:lstStyle/>
          <a:p>
            <a:r>
              <a:rPr lang="en-US" sz="1200" dirty="0">
                <a:solidFill>
                  <a:prstClr val="black"/>
                </a:solidFill>
                <a:latin typeface="Calibri" panose="020F0502020204030204" pitchFamily="34" charset="0"/>
                <a:cs typeface="Calibri" panose="020F0502020204030204" pitchFamily="34" charset="0"/>
              </a:rPr>
              <a:t>T. Watson</a:t>
            </a:r>
          </a:p>
        </p:txBody>
      </p:sp>
      <p:sp>
        <p:nvSpPr>
          <p:cNvPr id="23" name="TextBox 22">
            <a:extLst>
              <a:ext uri="{FF2B5EF4-FFF2-40B4-BE49-F238E27FC236}">
                <a16:creationId xmlns:a16="http://schemas.microsoft.com/office/drawing/2014/main" id="{43D1689B-2F30-9950-CCF4-03965A340B48}"/>
              </a:ext>
            </a:extLst>
          </p:cNvPr>
          <p:cNvSpPr txBox="1"/>
          <p:nvPr/>
        </p:nvSpPr>
        <p:spPr>
          <a:xfrm>
            <a:off x="3509804" y="4338528"/>
            <a:ext cx="1023284" cy="246221"/>
          </a:xfrm>
          <a:prstGeom prst="rect">
            <a:avLst/>
          </a:prstGeom>
          <a:solidFill>
            <a:schemeClr val="bg1">
              <a:alpha val="70000"/>
            </a:schemeClr>
          </a:solidFill>
        </p:spPr>
        <p:txBody>
          <a:bodyPr wrap="none" lIns="36000" tIns="0" rIns="36000" bIns="0" rtlCol="0">
            <a:spAutoFit/>
          </a:bodyPr>
          <a:lstStyle/>
          <a:p>
            <a:r>
              <a:rPr lang="en-US" sz="1600" b="1" dirty="0">
                <a:solidFill>
                  <a:schemeClr val="accent2">
                    <a:lumMod val="75000"/>
                  </a:schemeClr>
                </a:solidFill>
              </a:rPr>
              <a:t>6 GeV </a:t>
            </a:r>
            <a:r>
              <a:rPr lang="en-US" sz="1600" b="1" dirty="0" err="1">
                <a:solidFill>
                  <a:schemeClr val="accent2">
                    <a:lumMod val="75000"/>
                  </a:schemeClr>
                </a:solidFill>
              </a:rPr>
              <a:t>linac</a:t>
            </a:r>
            <a:endParaRPr lang="en-GB" sz="1600" b="1" dirty="0">
              <a:solidFill>
                <a:schemeClr val="accent2">
                  <a:lumMod val="75000"/>
                </a:schemeClr>
              </a:solidFill>
            </a:endParaRPr>
          </a:p>
        </p:txBody>
      </p:sp>
      <p:sp>
        <p:nvSpPr>
          <p:cNvPr id="24" name="TextBox 23">
            <a:extLst>
              <a:ext uri="{FF2B5EF4-FFF2-40B4-BE49-F238E27FC236}">
                <a16:creationId xmlns:a16="http://schemas.microsoft.com/office/drawing/2014/main" id="{047DD7BA-BBD2-9EBE-A968-71CD8B8EFEA4}"/>
              </a:ext>
            </a:extLst>
          </p:cNvPr>
          <p:cNvSpPr txBox="1"/>
          <p:nvPr/>
        </p:nvSpPr>
        <p:spPr>
          <a:xfrm>
            <a:off x="2853090" y="5598596"/>
            <a:ext cx="1313427" cy="246221"/>
          </a:xfrm>
          <a:prstGeom prst="rect">
            <a:avLst/>
          </a:prstGeom>
          <a:solidFill>
            <a:schemeClr val="bg1">
              <a:alpha val="70000"/>
            </a:schemeClr>
          </a:solidFill>
        </p:spPr>
        <p:txBody>
          <a:bodyPr wrap="none" lIns="36000" tIns="0" rIns="36000" bIns="0" rtlCol="0">
            <a:spAutoFit/>
          </a:bodyPr>
          <a:lstStyle/>
          <a:p>
            <a:r>
              <a:rPr lang="en-US" sz="1600" b="1" dirty="0">
                <a:solidFill>
                  <a:srgbClr val="FFC000"/>
                </a:solidFill>
                <a:latin typeface="Calibri" panose="020F0502020204030204" pitchFamily="34" charset="0"/>
                <a:cs typeface="Calibri" panose="020F0502020204030204" pitchFamily="34" charset="0"/>
              </a:rPr>
              <a:t>→</a:t>
            </a:r>
            <a:r>
              <a:rPr lang="en-US" sz="1600" b="1" dirty="0">
                <a:solidFill>
                  <a:srgbClr val="FFC000"/>
                </a:solidFill>
              </a:rPr>
              <a:t>20 GeV </a:t>
            </a:r>
            <a:r>
              <a:rPr lang="en-US" sz="1600" b="1" dirty="0" err="1">
                <a:solidFill>
                  <a:srgbClr val="FFC000"/>
                </a:solidFill>
              </a:rPr>
              <a:t>linac</a:t>
            </a:r>
            <a:endParaRPr lang="en-GB" sz="1600" b="1" dirty="0">
              <a:solidFill>
                <a:srgbClr val="FFC000"/>
              </a:solidFill>
            </a:endParaRPr>
          </a:p>
        </p:txBody>
      </p:sp>
    </p:spTree>
    <p:extLst>
      <p:ext uri="{BB962C8B-B14F-4D97-AF65-F5344CB8AC3E}">
        <p14:creationId xmlns:p14="http://schemas.microsoft.com/office/powerpoint/2010/main" val="1432240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FCC-</a:t>
            </a:r>
            <a:r>
              <a:rPr lang="en-US" dirty="0" err="1"/>
              <a:t>hh</a:t>
            </a:r>
            <a:r>
              <a:rPr lang="en-US" dirty="0"/>
              <a:t> layout, optics work, geom. integration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descr="Diagram, venn diagram&#10;&#10;Description automatically generated">
            <a:extLst>
              <a:ext uri="{FF2B5EF4-FFF2-40B4-BE49-F238E27FC236}">
                <a16:creationId xmlns:a16="http://schemas.microsoft.com/office/drawing/2014/main" id="{F5352727-8545-3208-1B13-E8C37FD1D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2" y="913228"/>
            <a:ext cx="4432985" cy="4176000"/>
          </a:xfrm>
          <a:prstGeom prst="rect">
            <a:avLst/>
          </a:prstGeom>
        </p:spPr>
      </p:pic>
      <p:sp>
        <p:nvSpPr>
          <p:cNvPr id="3" name="TextBox 2">
            <a:extLst>
              <a:ext uri="{FF2B5EF4-FFF2-40B4-BE49-F238E27FC236}">
                <a16:creationId xmlns:a16="http://schemas.microsoft.com/office/drawing/2014/main" id="{4510CC6F-0446-5ACE-015D-14CB17582957}"/>
              </a:ext>
            </a:extLst>
          </p:cNvPr>
          <p:cNvSpPr txBox="1"/>
          <p:nvPr/>
        </p:nvSpPr>
        <p:spPr>
          <a:xfrm>
            <a:off x="4662166" y="865988"/>
            <a:ext cx="3226909" cy="400110"/>
          </a:xfrm>
          <a:prstGeom prst="rect">
            <a:avLst/>
          </a:prstGeom>
          <a:noFill/>
        </p:spPr>
        <p:txBody>
          <a:bodyPr wrap="none" rtlCol="0">
            <a:spAutoFit/>
          </a:bodyPr>
          <a:lstStyle/>
          <a:p>
            <a:r>
              <a:rPr lang="en-US" sz="2000" b="1" dirty="0" err="1">
                <a:solidFill>
                  <a:srgbClr val="0C377B"/>
                </a:solidFill>
              </a:rPr>
              <a:t>betatron</a:t>
            </a:r>
            <a:r>
              <a:rPr lang="en-US" sz="2000" b="1" dirty="0">
                <a:solidFill>
                  <a:srgbClr val="0C377B"/>
                </a:solidFill>
              </a:rPr>
              <a:t> collimation straight</a:t>
            </a:r>
            <a:endParaRPr lang="en-GB" sz="2000" b="1" dirty="0">
              <a:solidFill>
                <a:srgbClr val="0C377B"/>
              </a:solidFill>
            </a:endParaRPr>
          </a:p>
        </p:txBody>
      </p:sp>
      <p:pic>
        <p:nvPicPr>
          <p:cNvPr id="4" name="Picture 3" descr="Chart, line chart&#10;&#10;Description automatically generated">
            <a:extLst>
              <a:ext uri="{FF2B5EF4-FFF2-40B4-BE49-F238E27FC236}">
                <a16:creationId xmlns:a16="http://schemas.microsoft.com/office/drawing/2014/main" id="{28CCD451-DBA8-7A5E-F810-16B941890313}"/>
              </a:ext>
            </a:extLst>
          </p:cNvPr>
          <p:cNvPicPr>
            <a:picLocks noChangeAspect="1"/>
          </p:cNvPicPr>
          <p:nvPr/>
        </p:nvPicPr>
        <p:blipFill rotWithShape="1">
          <a:blip r:embed="rId4">
            <a:extLst>
              <a:ext uri="{28A0092B-C50C-407E-A947-70E740481C1C}">
                <a14:useLocalDpi xmlns:a14="http://schemas.microsoft.com/office/drawing/2010/main" val="0"/>
              </a:ext>
            </a:extLst>
          </a:blip>
          <a:srcRect b="26453"/>
          <a:stretch/>
        </p:blipFill>
        <p:spPr>
          <a:xfrm>
            <a:off x="4530935" y="1249816"/>
            <a:ext cx="3172408" cy="2333202"/>
          </a:xfrm>
          <a:prstGeom prst="rect">
            <a:avLst/>
          </a:prstGeom>
        </p:spPr>
      </p:pic>
      <p:pic>
        <p:nvPicPr>
          <p:cNvPr id="6" name="Picture 5" descr="Chart, line chart&#10;&#10;Description automatically generated">
            <a:extLst>
              <a:ext uri="{FF2B5EF4-FFF2-40B4-BE49-F238E27FC236}">
                <a16:creationId xmlns:a16="http://schemas.microsoft.com/office/drawing/2014/main" id="{78A96911-AD1A-9861-F07F-C6255A28FAAE}"/>
              </a:ext>
            </a:extLst>
          </p:cNvPr>
          <p:cNvPicPr>
            <a:picLocks noChangeAspect="1"/>
          </p:cNvPicPr>
          <p:nvPr/>
        </p:nvPicPr>
        <p:blipFill rotWithShape="1">
          <a:blip r:embed="rId5">
            <a:extLst>
              <a:ext uri="{28A0092B-C50C-407E-A947-70E740481C1C}">
                <a14:useLocalDpi xmlns:a14="http://schemas.microsoft.com/office/drawing/2010/main" val="0"/>
              </a:ext>
            </a:extLst>
          </a:blip>
          <a:srcRect b="26453"/>
          <a:stretch/>
        </p:blipFill>
        <p:spPr>
          <a:xfrm>
            <a:off x="4509796" y="4277825"/>
            <a:ext cx="3172408" cy="2333202"/>
          </a:xfrm>
          <a:prstGeom prst="rect">
            <a:avLst/>
          </a:prstGeom>
        </p:spPr>
      </p:pic>
      <p:sp>
        <p:nvSpPr>
          <p:cNvPr id="15" name="TextBox 14">
            <a:extLst>
              <a:ext uri="{FF2B5EF4-FFF2-40B4-BE49-F238E27FC236}">
                <a16:creationId xmlns:a16="http://schemas.microsoft.com/office/drawing/2014/main" id="{94CF28EC-64DE-283A-17E0-74A24CFBFBC3}"/>
              </a:ext>
            </a:extLst>
          </p:cNvPr>
          <p:cNvSpPr txBox="1"/>
          <p:nvPr/>
        </p:nvSpPr>
        <p:spPr>
          <a:xfrm>
            <a:off x="4903471" y="3809126"/>
            <a:ext cx="2465162" cy="400110"/>
          </a:xfrm>
          <a:prstGeom prst="rect">
            <a:avLst/>
          </a:prstGeom>
          <a:noFill/>
        </p:spPr>
        <p:txBody>
          <a:bodyPr wrap="none" rtlCol="0">
            <a:spAutoFit/>
          </a:bodyPr>
          <a:lstStyle/>
          <a:p>
            <a:r>
              <a:rPr lang="en-US" sz="2000" b="1" dirty="0">
                <a:solidFill>
                  <a:srgbClr val="0C377B"/>
                </a:solidFill>
              </a:rPr>
              <a:t>experimental straight</a:t>
            </a:r>
            <a:endParaRPr lang="en-GB" sz="2000" b="1" dirty="0">
              <a:solidFill>
                <a:srgbClr val="0C377B"/>
              </a:solidFill>
            </a:endParaRPr>
          </a:p>
        </p:txBody>
      </p:sp>
      <p:sp>
        <p:nvSpPr>
          <p:cNvPr id="16" name="TextBox 15">
            <a:extLst>
              <a:ext uri="{FF2B5EF4-FFF2-40B4-BE49-F238E27FC236}">
                <a16:creationId xmlns:a16="http://schemas.microsoft.com/office/drawing/2014/main" id="{79591BEA-9A5D-2741-0D33-8A5F0013D81A}"/>
              </a:ext>
            </a:extLst>
          </p:cNvPr>
          <p:cNvSpPr txBox="1"/>
          <p:nvPr/>
        </p:nvSpPr>
        <p:spPr>
          <a:xfrm>
            <a:off x="53570" y="5128388"/>
            <a:ext cx="4543828" cy="173214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solidFill>
                  <a:srgbClr val="0C377B"/>
                </a:solidFill>
              </a:rPr>
              <a:t>adaptation to new layout and geometry</a:t>
            </a:r>
          </a:p>
          <a:p>
            <a:pPr marL="285750" indent="-285750">
              <a:lnSpc>
                <a:spcPct val="120000"/>
              </a:lnSpc>
              <a:buFont typeface="Arial" panose="020B0604020202020204" pitchFamily="34" charset="0"/>
              <a:buChar char="•"/>
            </a:pPr>
            <a:r>
              <a:rPr lang="en-GB" b="1" dirty="0">
                <a:solidFill>
                  <a:srgbClr val="0C377B"/>
                </a:solidFill>
              </a:rPr>
              <a:t>shrink </a:t>
            </a:r>
            <a:r>
              <a:rPr lang="en-GB" b="1" dirty="0">
                <a:solidFill>
                  <a:srgbClr val="0C377B"/>
                </a:solidFill>
                <a:latin typeface="Symbol" panose="05050102010706020507" pitchFamily="18" charset="2"/>
              </a:rPr>
              <a:t>b</a:t>
            </a:r>
            <a:r>
              <a:rPr lang="en-GB" b="1" dirty="0">
                <a:solidFill>
                  <a:srgbClr val="0C377B"/>
                </a:solidFill>
              </a:rPr>
              <a:t> collimation &amp; extraction by ~30% </a:t>
            </a:r>
          </a:p>
          <a:p>
            <a:pPr marL="285750" indent="-285750">
              <a:lnSpc>
                <a:spcPct val="120000"/>
              </a:lnSpc>
              <a:buFont typeface="Arial" panose="020B0604020202020204" pitchFamily="34" charset="0"/>
              <a:buChar char="•"/>
            </a:pPr>
            <a:r>
              <a:rPr lang="en-GB" b="1" dirty="0">
                <a:solidFill>
                  <a:srgbClr val="0C377B"/>
                </a:solidFill>
              </a:rPr>
              <a:t>optics optimisation (filling factor etc.)</a:t>
            </a:r>
          </a:p>
          <a:p>
            <a:pPr marL="285750" indent="-285750">
              <a:lnSpc>
                <a:spcPct val="120000"/>
              </a:lnSpc>
              <a:buFont typeface="Arial" panose="020B0604020202020204" pitchFamily="34" charset="0"/>
              <a:buChar char="•"/>
            </a:pPr>
            <a:r>
              <a:rPr lang="en-GB" b="1" dirty="0">
                <a:solidFill>
                  <a:srgbClr val="0C377B"/>
                </a:solidFill>
              </a:rPr>
              <a:t>move hh IPs on top of </a:t>
            </a:r>
            <a:r>
              <a:rPr lang="en-GB" b="1" dirty="0" err="1">
                <a:solidFill>
                  <a:srgbClr val="0C377B"/>
                </a:solidFill>
              </a:rPr>
              <a:t>ee</a:t>
            </a:r>
            <a:r>
              <a:rPr lang="en-GB" b="1" dirty="0">
                <a:solidFill>
                  <a:srgbClr val="0C377B"/>
                </a:solidFill>
              </a:rPr>
              <a:t> IP to optimise tunnel and cavern widths.</a:t>
            </a:r>
          </a:p>
        </p:txBody>
      </p:sp>
      <p:pic>
        <p:nvPicPr>
          <p:cNvPr id="17" name="Picture 16" descr="A picture containing plot, text, line, diagram&#10;&#10;Description automatically generated">
            <a:extLst>
              <a:ext uri="{FF2B5EF4-FFF2-40B4-BE49-F238E27FC236}">
                <a16:creationId xmlns:a16="http://schemas.microsoft.com/office/drawing/2014/main" id="{89A0D25D-FF93-E736-C31A-1F659DA1F6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8448" y="1767651"/>
            <a:ext cx="4467815" cy="4391025"/>
          </a:xfrm>
          <a:prstGeom prst="rect">
            <a:avLst/>
          </a:prstGeom>
        </p:spPr>
      </p:pic>
      <p:sp>
        <p:nvSpPr>
          <p:cNvPr id="18" name="TextBox 17">
            <a:extLst>
              <a:ext uri="{FF2B5EF4-FFF2-40B4-BE49-F238E27FC236}">
                <a16:creationId xmlns:a16="http://schemas.microsoft.com/office/drawing/2014/main" id="{ED66D4D9-ECD2-5AE4-5CD1-898711139CE0}"/>
              </a:ext>
            </a:extLst>
          </p:cNvPr>
          <p:cNvSpPr txBox="1"/>
          <p:nvPr/>
        </p:nvSpPr>
        <p:spPr>
          <a:xfrm>
            <a:off x="9748474" y="1825382"/>
            <a:ext cx="1346844" cy="646331"/>
          </a:xfrm>
          <a:prstGeom prst="rect">
            <a:avLst/>
          </a:prstGeom>
          <a:noFill/>
        </p:spPr>
        <p:txBody>
          <a:bodyPr wrap="none" rtlCol="0">
            <a:spAutoFit/>
          </a:bodyPr>
          <a:lstStyle/>
          <a:p>
            <a:r>
              <a:rPr lang="en-US" b="1" dirty="0" err="1">
                <a:solidFill>
                  <a:srgbClr val="00B050"/>
                </a:solidFill>
              </a:rPr>
              <a:t>ee</a:t>
            </a:r>
            <a:r>
              <a:rPr lang="en-US" b="1" dirty="0">
                <a:solidFill>
                  <a:srgbClr val="00B050"/>
                </a:solidFill>
              </a:rPr>
              <a:t> – beam 1</a:t>
            </a:r>
          </a:p>
          <a:p>
            <a:r>
              <a:rPr lang="en-US" b="1" dirty="0">
                <a:solidFill>
                  <a:srgbClr val="00B050"/>
                </a:solidFill>
              </a:rPr>
              <a:t>from IP</a:t>
            </a:r>
            <a:endParaRPr lang="en-GB" b="1" dirty="0">
              <a:solidFill>
                <a:srgbClr val="00B050"/>
              </a:solidFill>
            </a:endParaRPr>
          </a:p>
        </p:txBody>
      </p:sp>
      <p:sp>
        <p:nvSpPr>
          <p:cNvPr id="19" name="TextBox 18">
            <a:extLst>
              <a:ext uri="{FF2B5EF4-FFF2-40B4-BE49-F238E27FC236}">
                <a16:creationId xmlns:a16="http://schemas.microsoft.com/office/drawing/2014/main" id="{3AFC666F-99A3-A26B-88FB-DD79591CCA97}"/>
              </a:ext>
            </a:extLst>
          </p:cNvPr>
          <p:cNvSpPr txBox="1"/>
          <p:nvPr/>
        </p:nvSpPr>
        <p:spPr>
          <a:xfrm>
            <a:off x="8928183" y="3528147"/>
            <a:ext cx="1346844" cy="646331"/>
          </a:xfrm>
          <a:prstGeom prst="rect">
            <a:avLst/>
          </a:prstGeom>
          <a:noFill/>
        </p:spPr>
        <p:txBody>
          <a:bodyPr wrap="none" rtlCol="0">
            <a:spAutoFit/>
          </a:bodyPr>
          <a:lstStyle/>
          <a:p>
            <a:r>
              <a:rPr lang="en-US" b="1" dirty="0" err="1">
                <a:solidFill>
                  <a:srgbClr val="C00000"/>
                </a:solidFill>
              </a:rPr>
              <a:t>ee</a:t>
            </a:r>
            <a:r>
              <a:rPr lang="en-US" b="1" dirty="0">
                <a:solidFill>
                  <a:srgbClr val="C00000"/>
                </a:solidFill>
              </a:rPr>
              <a:t> – beam 2</a:t>
            </a:r>
          </a:p>
          <a:p>
            <a:r>
              <a:rPr lang="en-US" b="1" dirty="0">
                <a:solidFill>
                  <a:srgbClr val="C00000"/>
                </a:solidFill>
              </a:rPr>
              <a:t>towards IP</a:t>
            </a:r>
            <a:endParaRPr lang="en-GB" b="1" dirty="0">
              <a:solidFill>
                <a:srgbClr val="C00000"/>
              </a:solidFill>
            </a:endParaRPr>
          </a:p>
        </p:txBody>
      </p:sp>
      <p:sp>
        <p:nvSpPr>
          <p:cNvPr id="20" name="TextBox 19">
            <a:extLst>
              <a:ext uri="{FF2B5EF4-FFF2-40B4-BE49-F238E27FC236}">
                <a16:creationId xmlns:a16="http://schemas.microsoft.com/office/drawing/2014/main" id="{3621D463-695D-98CC-A5D8-9B81B12DDBDB}"/>
              </a:ext>
            </a:extLst>
          </p:cNvPr>
          <p:cNvSpPr txBox="1"/>
          <p:nvPr/>
        </p:nvSpPr>
        <p:spPr>
          <a:xfrm>
            <a:off x="9714606" y="2642198"/>
            <a:ext cx="593881" cy="646331"/>
          </a:xfrm>
          <a:prstGeom prst="rect">
            <a:avLst/>
          </a:prstGeom>
          <a:noFill/>
        </p:spPr>
        <p:txBody>
          <a:bodyPr wrap="none" rtlCol="0">
            <a:spAutoFit/>
          </a:bodyPr>
          <a:lstStyle/>
          <a:p>
            <a:r>
              <a:rPr lang="en-US" b="1" dirty="0">
                <a:solidFill>
                  <a:schemeClr val="accent1">
                    <a:lumMod val="75000"/>
                  </a:schemeClr>
                </a:solidFill>
              </a:rPr>
              <a:t>hh</a:t>
            </a:r>
          </a:p>
          <a:p>
            <a:r>
              <a:rPr lang="en-US" b="1" dirty="0">
                <a:solidFill>
                  <a:schemeClr val="accent1">
                    <a:lumMod val="75000"/>
                  </a:schemeClr>
                </a:solidFill>
              </a:rPr>
              <a:t>new</a:t>
            </a:r>
            <a:endParaRPr lang="en-GB" b="1" dirty="0">
              <a:solidFill>
                <a:schemeClr val="accent1">
                  <a:lumMod val="75000"/>
                </a:schemeClr>
              </a:solidFill>
            </a:endParaRPr>
          </a:p>
        </p:txBody>
      </p:sp>
      <p:sp>
        <p:nvSpPr>
          <p:cNvPr id="21" name="TextBox 20">
            <a:extLst>
              <a:ext uri="{FF2B5EF4-FFF2-40B4-BE49-F238E27FC236}">
                <a16:creationId xmlns:a16="http://schemas.microsoft.com/office/drawing/2014/main" id="{357D88CB-B5B5-17C0-DAF8-EED872F05B7B}"/>
              </a:ext>
            </a:extLst>
          </p:cNvPr>
          <p:cNvSpPr txBox="1"/>
          <p:nvPr/>
        </p:nvSpPr>
        <p:spPr>
          <a:xfrm>
            <a:off x="10778068" y="2706484"/>
            <a:ext cx="1278365" cy="646331"/>
          </a:xfrm>
          <a:prstGeom prst="rect">
            <a:avLst/>
          </a:prstGeom>
          <a:noFill/>
        </p:spPr>
        <p:txBody>
          <a:bodyPr wrap="square" rtlCol="0">
            <a:spAutoFit/>
          </a:bodyPr>
          <a:lstStyle/>
          <a:p>
            <a:r>
              <a:rPr lang="en-US" dirty="0" err="1">
                <a:solidFill>
                  <a:schemeClr val="accent6">
                    <a:lumMod val="75000"/>
                  </a:schemeClr>
                </a:solidFill>
              </a:rPr>
              <a:t>hh</a:t>
            </a:r>
            <a:r>
              <a:rPr lang="en-US" dirty="0">
                <a:solidFill>
                  <a:schemeClr val="accent6">
                    <a:lumMod val="75000"/>
                  </a:schemeClr>
                </a:solidFill>
              </a:rPr>
              <a:t> – earlier</a:t>
            </a:r>
          </a:p>
          <a:p>
            <a:r>
              <a:rPr lang="en-US" dirty="0">
                <a:solidFill>
                  <a:schemeClr val="accent6">
                    <a:lumMod val="75000"/>
                  </a:schemeClr>
                </a:solidFill>
              </a:rPr>
              <a:t>reference</a:t>
            </a:r>
            <a:endParaRPr lang="en-GB" dirty="0">
              <a:solidFill>
                <a:schemeClr val="accent6">
                  <a:lumMod val="75000"/>
                </a:schemeClr>
              </a:solidFill>
            </a:endParaRPr>
          </a:p>
        </p:txBody>
      </p:sp>
      <p:sp>
        <p:nvSpPr>
          <p:cNvPr id="22" name="TextBox 21">
            <a:extLst>
              <a:ext uri="{FF2B5EF4-FFF2-40B4-BE49-F238E27FC236}">
                <a16:creationId xmlns:a16="http://schemas.microsoft.com/office/drawing/2014/main" id="{829BD576-6B1C-9CA9-DBEE-F9ACD122A241}"/>
              </a:ext>
            </a:extLst>
          </p:cNvPr>
          <p:cNvSpPr txBox="1"/>
          <p:nvPr/>
        </p:nvSpPr>
        <p:spPr>
          <a:xfrm>
            <a:off x="8813799" y="892997"/>
            <a:ext cx="2338929" cy="707886"/>
          </a:xfrm>
          <a:prstGeom prst="rect">
            <a:avLst/>
          </a:prstGeom>
          <a:noFill/>
        </p:spPr>
        <p:txBody>
          <a:bodyPr wrap="square" rtlCol="0">
            <a:spAutoFit/>
          </a:bodyPr>
          <a:lstStyle/>
          <a:p>
            <a:r>
              <a:rPr lang="en-US" sz="2000" b="1" dirty="0">
                <a:solidFill>
                  <a:srgbClr val="0C377B"/>
                </a:solidFill>
              </a:rPr>
              <a:t>3 - beam footprint </a:t>
            </a:r>
          </a:p>
          <a:p>
            <a:r>
              <a:rPr lang="en-US" sz="2000" b="1" dirty="0">
                <a:solidFill>
                  <a:srgbClr val="0C377B"/>
                </a:solidFill>
              </a:rPr>
              <a:t>at interaction point</a:t>
            </a:r>
            <a:endParaRPr lang="en-GB" sz="2000" b="1" dirty="0">
              <a:solidFill>
                <a:srgbClr val="0C377B"/>
              </a:solidFill>
            </a:endParaRPr>
          </a:p>
        </p:txBody>
      </p:sp>
      <p:sp>
        <p:nvSpPr>
          <p:cNvPr id="23" name="TextBox 22">
            <a:extLst>
              <a:ext uri="{FF2B5EF4-FFF2-40B4-BE49-F238E27FC236}">
                <a16:creationId xmlns:a16="http://schemas.microsoft.com/office/drawing/2014/main" id="{FF82E7AC-FA5A-B5CB-5696-ED1A1F518556}"/>
              </a:ext>
            </a:extLst>
          </p:cNvPr>
          <p:cNvSpPr txBox="1"/>
          <p:nvPr/>
        </p:nvSpPr>
        <p:spPr>
          <a:xfrm>
            <a:off x="7889075" y="2481958"/>
            <a:ext cx="2279378" cy="369332"/>
          </a:xfrm>
          <a:prstGeom prst="rect">
            <a:avLst/>
          </a:prstGeom>
          <a:noFill/>
        </p:spPr>
        <p:txBody>
          <a:bodyPr wrap="square">
            <a:spAutoFit/>
          </a:bodyPr>
          <a:lstStyle/>
          <a:p>
            <a:r>
              <a:rPr lang="en-US" sz="1800" b="1" dirty="0"/>
              <a:t>IP</a:t>
            </a:r>
            <a:endParaRPr lang="en-GB" b="1" dirty="0"/>
          </a:p>
        </p:txBody>
      </p:sp>
      <p:sp>
        <p:nvSpPr>
          <p:cNvPr id="24" name="TextBox 23">
            <a:extLst>
              <a:ext uri="{FF2B5EF4-FFF2-40B4-BE49-F238E27FC236}">
                <a16:creationId xmlns:a16="http://schemas.microsoft.com/office/drawing/2014/main" id="{152E19ED-807D-6860-0F1F-D585740492CB}"/>
              </a:ext>
            </a:extLst>
          </p:cNvPr>
          <p:cNvSpPr txBox="1"/>
          <p:nvPr/>
        </p:nvSpPr>
        <p:spPr>
          <a:xfrm>
            <a:off x="7865161" y="6472527"/>
            <a:ext cx="4349268" cy="276999"/>
          </a:xfrm>
          <a:prstGeom prst="rect">
            <a:avLst/>
          </a:prstGeom>
          <a:solidFill>
            <a:schemeClr val="accent5">
              <a:lumMod val="20000"/>
              <a:lumOff val="80000"/>
            </a:schemeClr>
          </a:solidFill>
        </p:spPr>
        <p:txBody>
          <a:bodyPr wrap="none" rtlCol="0">
            <a:spAutoFit/>
          </a:bodyPr>
          <a:lstStyle/>
          <a:p>
            <a:r>
              <a:rPr lang="en-US" sz="1200" dirty="0"/>
              <a:t>M. </a:t>
            </a:r>
            <a:r>
              <a:rPr lang="en-US" sz="1200" dirty="0" err="1"/>
              <a:t>Giovannozzi</a:t>
            </a:r>
            <a:r>
              <a:rPr lang="en-US" sz="1200" dirty="0"/>
              <a:t>, T. Risselada, G. Perez Segurana, M. Hofer, K. Oide</a:t>
            </a:r>
            <a:endParaRPr lang="en-GB" sz="1200" dirty="0"/>
          </a:p>
        </p:txBody>
      </p:sp>
    </p:spTree>
    <p:extLst>
      <p:ext uri="{BB962C8B-B14F-4D97-AF65-F5344CB8AC3E}">
        <p14:creationId xmlns:p14="http://schemas.microsoft.com/office/powerpoint/2010/main" val="257199562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FCC-</a:t>
            </a:r>
            <a:r>
              <a:rPr lang="en-US" dirty="0" err="1"/>
              <a:t>ee</a:t>
            </a:r>
            <a:r>
              <a:rPr lang="en-US" dirty="0"/>
              <a:t>: main machine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9" name="TextBox 18">
            <a:extLst>
              <a:ext uri="{FF2B5EF4-FFF2-40B4-BE49-F238E27FC236}">
                <a16:creationId xmlns:a16="http://schemas.microsoft.com/office/drawing/2014/main" id="{FC2581DC-F8B2-722D-073C-ED4B8B36F07D}"/>
              </a:ext>
            </a:extLst>
          </p:cNvPr>
          <p:cNvSpPr txBox="1"/>
          <p:nvPr/>
        </p:nvSpPr>
        <p:spPr>
          <a:xfrm>
            <a:off x="10914658" y="6547751"/>
            <a:ext cx="818814" cy="276999"/>
          </a:xfrm>
          <a:prstGeom prst="rect">
            <a:avLst/>
          </a:prstGeom>
          <a:solidFill>
            <a:schemeClr val="accent5">
              <a:lumMod val="20000"/>
              <a:lumOff val="80000"/>
            </a:schemeClr>
          </a:solidFill>
        </p:spPr>
        <p:txBody>
          <a:bodyPr wrap="none" rtlCol="0">
            <a:spAutoFit/>
          </a:bodyPr>
          <a:lstStyle/>
          <a:p>
            <a:r>
              <a:rPr lang="en-US" sz="1200" dirty="0"/>
              <a:t>F. Gianotti</a:t>
            </a:r>
            <a:endParaRPr lang="en-GB" sz="1200" dirty="0"/>
          </a:p>
        </p:txBody>
      </p:sp>
      <p:grpSp>
        <p:nvGrpSpPr>
          <p:cNvPr id="20" name="Group 19">
            <a:extLst>
              <a:ext uri="{FF2B5EF4-FFF2-40B4-BE49-F238E27FC236}">
                <a16:creationId xmlns:a16="http://schemas.microsoft.com/office/drawing/2014/main" id="{1C059DA9-6852-5F46-4BD1-A8C0F4DFAF4A}"/>
              </a:ext>
            </a:extLst>
          </p:cNvPr>
          <p:cNvGrpSpPr/>
          <p:nvPr/>
        </p:nvGrpSpPr>
        <p:grpSpPr>
          <a:xfrm>
            <a:off x="4306747" y="5088414"/>
            <a:ext cx="5438760" cy="636965"/>
            <a:chOff x="4522771" y="5032864"/>
            <a:chExt cx="5438760" cy="648856"/>
          </a:xfrm>
        </p:grpSpPr>
        <p:sp>
          <p:nvSpPr>
            <p:cNvPr id="22" name="TextBox 21">
              <a:extLst>
                <a:ext uri="{FF2B5EF4-FFF2-40B4-BE49-F238E27FC236}">
                  <a16:creationId xmlns:a16="http://schemas.microsoft.com/office/drawing/2014/main" id="{38FF2026-FC83-262E-6CF6-F2800838C0C7}"/>
                </a:ext>
              </a:extLst>
            </p:cNvPr>
            <p:cNvSpPr txBox="1"/>
            <p:nvPr/>
          </p:nvSpPr>
          <p:spPr>
            <a:xfrm>
              <a:off x="7358820" y="5032864"/>
              <a:ext cx="883255" cy="430887"/>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3 years </a:t>
              </a:r>
            </a:p>
            <a:p>
              <a:pPr algn="l"/>
              <a:r>
                <a:rPr lang="en-CH" sz="1400" dirty="0">
                  <a:solidFill>
                    <a:schemeClr val="bg1"/>
                  </a:solidFill>
                </a:rPr>
                <a:t>  2 x 10</a:t>
              </a:r>
              <a:r>
                <a:rPr lang="en-CH" sz="1400" baseline="30000" dirty="0">
                  <a:solidFill>
                    <a:schemeClr val="bg1"/>
                  </a:solidFill>
                </a:rPr>
                <a:t>6</a:t>
              </a:r>
              <a:r>
                <a:rPr lang="en-CH" sz="1400" dirty="0">
                  <a:solidFill>
                    <a:schemeClr val="bg1"/>
                  </a:solidFill>
                </a:rPr>
                <a:t> H </a:t>
              </a:r>
            </a:p>
          </p:txBody>
        </p:sp>
        <p:sp>
          <p:nvSpPr>
            <p:cNvPr id="23" name="TextBox 22">
              <a:extLst>
                <a:ext uri="{FF2B5EF4-FFF2-40B4-BE49-F238E27FC236}">
                  <a16:creationId xmlns:a16="http://schemas.microsoft.com/office/drawing/2014/main" id="{42CB4B26-7E2C-95EC-94B1-D34619C64AD6}"/>
                </a:ext>
              </a:extLst>
            </p:cNvPr>
            <p:cNvSpPr txBox="1"/>
            <p:nvPr/>
          </p:nvSpPr>
          <p:spPr>
            <a:xfrm>
              <a:off x="8720807" y="5032864"/>
              <a:ext cx="1240724" cy="430887"/>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5 years</a:t>
              </a:r>
            </a:p>
            <a:p>
              <a:pPr algn="l"/>
              <a:r>
                <a:rPr lang="en-CH" sz="1400" dirty="0">
                  <a:solidFill>
                    <a:schemeClr val="bg1"/>
                  </a:solidFill>
                </a:rPr>
                <a:t> 2 x 10</a:t>
              </a:r>
              <a:r>
                <a:rPr lang="en-CH" sz="1400" baseline="30000" dirty="0">
                  <a:solidFill>
                    <a:schemeClr val="bg1"/>
                  </a:solidFill>
                </a:rPr>
                <a:t>6</a:t>
              </a:r>
              <a:r>
                <a:rPr lang="en-CH" sz="1400" dirty="0">
                  <a:solidFill>
                    <a:schemeClr val="bg1"/>
                  </a:solidFill>
                </a:rPr>
                <a:t> tt pairs </a:t>
              </a:r>
            </a:p>
          </p:txBody>
        </p:sp>
        <p:sp>
          <p:nvSpPr>
            <p:cNvPr id="24" name="TextBox 23">
              <a:extLst>
                <a:ext uri="{FF2B5EF4-FFF2-40B4-BE49-F238E27FC236}">
                  <a16:creationId xmlns:a16="http://schemas.microsoft.com/office/drawing/2014/main" id="{EE652B48-2136-B6F2-9091-ECBDA3B79FF7}"/>
                </a:ext>
              </a:extLst>
            </p:cNvPr>
            <p:cNvSpPr txBox="1"/>
            <p:nvPr/>
          </p:nvSpPr>
          <p:spPr>
            <a:xfrm>
              <a:off x="5971185" y="5032864"/>
              <a:ext cx="908903" cy="646331"/>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2 years</a:t>
              </a:r>
            </a:p>
            <a:p>
              <a:pPr algn="l"/>
              <a:r>
                <a:rPr lang="en-CH" sz="1400" dirty="0">
                  <a:solidFill>
                    <a:schemeClr val="bg1"/>
                  </a:solidFill>
                </a:rPr>
                <a:t> &gt; 10</a:t>
              </a:r>
              <a:r>
                <a:rPr lang="en-CH" sz="1400" baseline="30000" dirty="0">
                  <a:solidFill>
                    <a:schemeClr val="bg1"/>
                  </a:solidFill>
                </a:rPr>
                <a:t>8</a:t>
              </a:r>
              <a:r>
                <a:rPr lang="en-CH" sz="1400" dirty="0">
                  <a:solidFill>
                    <a:schemeClr val="bg1"/>
                  </a:solidFill>
                </a:rPr>
                <a:t> WW </a:t>
              </a:r>
            </a:p>
            <a:p>
              <a:pPr algn="l"/>
              <a:r>
                <a:rPr lang="en-CH" sz="1400" dirty="0">
                  <a:solidFill>
                    <a:schemeClr val="bg1"/>
                  </a:solidFill>
                </a:rPr>
                <a:t> LEP x 10</a:t>
              </a:r>
              <a:r>
                <a:rPr lang="en-CH" sz="1400" baseline="30000" dirty="0">
                  <a:solidFill>
                    <a:schemeClr val="bg1"/>
                  </a:solidFill>
                </a:rPr>
                <a:t>4</a:t>
              </a:r>
            </a:p>
          </p:txBody>
        </p:sp>
        <p:sp>
          <p:nvSpPr>
            <p:cNvPr id="32" name="TextBox 31">
              <a:extLst>
                <a:ext uri="{FF2B5EF4-FFF2-40B4-BE49-F238E27FC236}">
                  <a16:creationId xmlns:a16="http://schemas.microsoft.com/office/drawing/2014/main" id="{F0A360B2-03B4-AC99-C17D-AFDEF8267013}"/>
                </a:ext>
              </a:extLst>
            </p:cNvPr>
            <p:cNvSpPr txBox="1"/>
            <p:nvPr/>
          </p:nvSpPr>
          <p:spPr>
            <a:xfrm>
              <a:off x="4522771" y="5035389"/>
              <a:ext cx="880049" cy="646331"/>
            </a:xfrm>
            <a:prstGeom prst="rect">
              <a:avLst/>
            </a:prstGeom>
            <a:solidFill>
              <a:srgbClr val="C00000"/>
            </a:solidFill>
          </p:spPr>
          <p:txBody>
            <a:bodyPr wrap="none" lIns="0" tIns="0" rIns="0" bIns="0" rtlCol="0">
              <a:spAutoFit/>
            </a:bodyPr>
            <a:lstStyle/>
            <a:p>
              <a:pPr algn="l"/>
              <a:r>
                <a:rPr lang="en-CH" sz="1400" dirty="0">
                  <a:solidFill>
                    <a:srgbClr val="0432FF"/>
                  </a:solidFill>
                </a:rPr>
                <a:t> </a:t>
              </a:r>
              <a:r>
                <a:rPr lang="en-CH" sz="1400" dirty="0">
                  <a:solidFill>
                    <a:schemeClr val="bg1"/>
                  </a:solidFill>
                </a:rPr>
                <a:t>4 years</a:t>
              </a:r>
            </a:p>
            <a:p>
              <a:pPr algn="l"/>
              <a:r>
                <a:rPr lang="en-CH" sz="1400" dirty="0">
                  <a:solidFill>
                    <a:schemeClr val="bg1"/>
                  </a:solidFill>
                </a:rPr>
                <a:t> 5 x 10</a:t>
              </a:r>
              <a:r>
                <a:rPr lang="en-CH" sz="1400" baseline="30000" dirty="0">
                  <a:solidFill>
                    <a:schemeClr val="bg1"/>
                  </a:solidFill>
                </a:rPr>
                <a:t>12</a:t>
              </a:r>
              <a:r>
                <a:rPr lang="en-CH" sz="1400" dirty="0">
                  <a:solidFill>
                    <a:schemeClr val="bg1"/>
                  </a:solidFill>
                </a:rPr>
                <a:t> Z </a:t>
              </a:r>
            </a:p>
            <a:p>
              <a:pPr algn="l"/>
              <a:r>
                <a:rPr lang="en-CH" sz="1400" dirty="0">
                  <a:solidFill>
                    <a:schemeClr val="bg1"/>
                  </a:solidFill>
                </a:rPr>
                <a:t> LEP x 10</a:t>
              </a:r>
              <a:r>
                <a:rPr lang="en-CH" sz="1400" baseline="30000" dirty="0">
                  <a:solidFill>
                    <a:schemeClr val="bg1"/>
                  </a:solidFill>
                </a:rPr>
                <a:t>5</a:t>
              </a:r>
            </a:p>
          </p:txBody>
        </p:sp>
      </p:grpSp>
      <p:sp>
        <p:nvSpPr>
          <p:cNvPr id="33" name="TextBox 32">
            <a:extLst>
              <a:ext uri="{FF2B5EF4-FFF2-40B4-BE49-F238E27FC236}">
                <a16:creationId xmlns:a16="http://schemas.microsoft.com/office/drawing/2014/main" id="{8F8E2F0E-1D84-8E22-6C48-D9EA6111E4A6}"/>
              </a:ext>
            </a:extLst>
          </p:cNvPr>
          <p:cNvSpPr txBox="1"/>
          <p:nvPr/>
        </p:nvSpPr>
        <p:spPr>
          <a:xfrm>
            <a:off x="176265" y="5659214"/>
            <a:ext cx="7647927" cy="1154162"/>
          </a:xfrm>
          <a:prstGeom prst="rect">
            <a:avLst/>
          </a:prstGeom>
          <a:noFill/>
        </p:spPr>
        <p:txBody>
          <a:bodyPr wrap="none" lIns="0" tIns="0" rIns="0" bIns="0" rtlCol="0">
            <a:spAutoFit/>
          </a:bodyPr>
          <a:lstStyle/>
          <a:p>
            <a:pPr marL="285750" indent="-285750">
              <a:buClr>
                <a:schemeClr val="tx2"/>
              </a:buClr>
              <a:buFont typeface="Wingdings" pitchFamily="2" charset="2"/>
              <a:buChar char="q"/>
            </a:pPr>
            <a:r>
              <a:rPr lang="en-GB" sz="1500" dirty="0">
                <a:solidFill>
                  <a:srgbClr val="0432FF"/>
                </a:solidFill>
              </a:rPr>
              <a:t>x</a:t>
            </a:r>
            <a:r>
              <a:rPr lang="en-CH" sz="1500" dirty="0">
                <a:solidFill>
                  <a:srgbClr val="0432FF"/>
                </a:solidFill>
              </a:rPr>
              <a:t> 10-50 improvements on all EW observables</a:t>
            </a:r>
            <a:endParaRPr lang="en-CH" sz="1500" dirty="0"/>
          </a:p>
          <a:p>
            <a:pPr marL="285750" indent="-285750">
              <a:buClr>
                <a:schemeClr val="tx2"/>
              </a:buClr>
              <a:buFont typeface="Wingdings" pitchFamily="2" charset="2"/>
              <a:buChar char="q"/>
            </a:pPr>
            <a:r>
              <a:rPr lang="en-CH" sz="1500" dirty="0">
                <a:solidFill>
                  <a:srgbClr val="0432FF"/>
                </a:solidFill>
              </a:rPr>
              <a:t>up to x 10 improvement on Higgs coupling </a:t>
            </a:r>
            <a:r>
              <a:rPr lang="en-CH" sz="1400" dirty="0">
                <a:solidFill>
                  <a:schemeClr val="tx2"/>
                </a:solidFill>
              </a:rPr>
              <a:t>(model-indep.) </a:t>
            </a:r>
            <a:r>
              <a:rPr lang="en-CH" sz="1500" dirty="0">
                <a:solidFill>
                  <a:srgbClr val="0432FF"/>
                </a:solidFill>
              </a:rPr>
              <a:t>measurements over HL-LHC</a:t>
            </a:r>
            <a:r>
              <a:rPr lang="en-CH" sz="1500" dirty="0"/>
              <a:t> </a:t>
            </a:r>
            <a:endParaRPr lang="en-US" sz="1500" dirty="0"/>
          </a:p>
          <a:p>
            <a:pPr marL="285750" indent="-285750">
              <a:buClr>
                <a:schemeClr val="tx2"/>
              </a:buClr>
              <a:buFont typeface="Wingdings" pitchFamily="2" charset="2"/>
              <a:buChar char="q"/>
            </a:pPr>
            <a:r>
              <a:rPr lang="en-CH" sz="1500" dirty="0">
                <a:solidFill>
                  <a:srgbClr val="0432FF"/>
                </a:solidFill>
              </a:rPr>
              <a:t>x10 Belle II statistics for b, c, τ </a:t>
            </a:r>
            <a:endParaRPr lang="en-CH" sz="1500" dirty="0"/>
          </a:p>
          <a:p>
            <a:pPr marL="285750" indent="-285750">
              <a:buClr>
                <a:schemeClr val="tx2"/>
              </a:buClr>
              <a:buFont typeface="Wingdings" pitchFamily="2" charset="2"/>
              <a:buChar char="q"/>
            </a:pPr>
            <a:r>
              <a:rPr lang="en-CH" sz="1500" dirty="0">
                <a:solidFill>
                  <a:srgbClr val="0432FF"/>
                </a:solidFill>
              </a:rPr>
              <a:t>indirect discovery potential up to ~ 70 TeV</a:t>
            </a:r>
            <a:endParaRPr lang="en-CH" sz="1500" dirty="0"/>
          </a:p>
          <a:p>
            <a:pPr marL="285750" indent="-285750">
              <a:buClr>
                <a:schemeClr val="tx2"/>
              </a:buClr>
              <a:buFont typeface="Wingdings" pitchFamily="2" charset="2"/>
              <a:buChar char="q"/>
            </a:pPr>
            <a:r>
              <a:rPr lang="en-CH" sz="1500" dirty="0">
                <a:solidFill>
                  <a:srgbClr val="0432FF"/>
                </a:solidFill>
              </a:rPr>
              <a:t>direct discovery potential for feebly-interacting particles over 5-100 GeV mass range</a:t>
            </a:r>
            <a:endParaRPr lang="en-CH" sz="1500" dirty="0"/>
          </a:p>
        </p:txBody>
      </p:sp>
      <p:sp>
        <p:nvSpPr>
          <p:cNvPr id="34" name="TextBox 33">
            <a:extLst>
              <a:ext uri="{FF2B5EF4-FFF2-40B4-BE49-F238E27FC236}">
                <a16:creationId xmlns:a16="http://schemas.microsoft.com/office/drawing/2014/main" id="{A3CEFC28-1CAA-5C5B-85FE-E180D49CE279}"/>
              </a:ext>
            </a:extLst>
          </p:cNvPr>
          <p:cNvSpPr txBox="1"/>
          <p:nvPr/>
        </p:nvSpPr>
        <p:spPr>
          <a:xfrm>
            <a:off x="8112224" y="5688831"/>
            <a:ext cx="3746218" cy="692497"/>
          </a:xfrm>
          <a:prstGeom prst="rect">
            <a:avLst/>
          </a:prstGeom>
          <a:noFill/>
        </p:spPr>
        <p:txBody>
          <a:bodyPr wrap="none" lIns="0" tIns="0" rIns="0" bIns="0" rtlCol="0">
            <a:spAutoFit/>
          </a:bodyPr>
          <a:lstStyle/>
          <a:p>
            <a:pPr algn="l"/>
            <a:r>
              <a:rPr lang="en-CH" sz="1500" dirty="0">
                <a:solidFill>
                  <a:srgbClr val="009051"/>
                </a:solidFill>
              </a:rPr>
              <a:t>Up to 4 interaction points </a:t>
            </a:r>
            <a:r>
              <a:rPr lang="en-CH" sz="1500" dirty="0">
                <a:solidFill>
                  <a:schemeClr val="tx2"/>
                </a:solidFill>
                <a:sym typeface="Wingdings" pitchFamily="2" charset="2"/>
              </a:rPr>
              <a:t></a:t>
            </a:r>
            <a:r>
              <a:rPr lang="en-CH" sz="1500" dirty="0">
                <a:solidFill>
                  <a:srgbClr val="009051"/>
                </a:solidFill>
                <a:sym typeface="Wingdings" pitchFamily="2" charset="2"/>
              </a:rPr>
              <a:t> robustness, </a:t>
            </a:r>
          </a:p>
          <a:p>
            <a:pPr algn="l"/>
            <a:r>
              <a:rPr lang="en-CH" sz="1500" dirty="0">
                <a:solidFill>
                  <a:srgbClr val="009051"/>
                </a:solidFill>
                <a:sym typeface="Wingdings" pitchFamily="2" charset="2"/>
              </a:rPr>
              <a:t>statistics, </a:t>
            </a:r>
            <a:r>
              <a:rPr lang="en-GB" sz="1500" dirty="0">
                <a:solidFill>
                  <a:srgbClr val="009051"/>
                </a:solidFill>
                <a:sym typeface="Wingdings" pitchFamily="2" charset="2"/>
              </a:rPr>
              <a:t>p</a:t>
            </a:r>
            <a:r>
              <a:rPr lang="en-CH" sz="1500" dirty="0">
                <a:solidFill>
                  <a:srgbClr val="009051"/>
                </a:solidFill>
                <a:sym typeface="Wingdings" pitchFamily="2" charset="2"/>
              </a:rPr>
              <a:t>ossibility </a:t>
            </a:r>
            <a:r>
              <a:rPr lang="en-GB" sz="1500" dirty="0">
                <a:solidFill>
                  <a:srgbClr val="009051"/>
                </a:solidFill>
                <a:sym typeface="Wingdings" pitchFamily="2" charset="2"/>
              </a:rPr>
              <a:t>o</a:t>
            </a:r>
            <a:r>
              <a:rPr lang="en-CH" sz="1500" dirty="0">
                <a:solidFill>
                  <a:srgbClr val="009051"/>
                </a:solidFill>
                <a:sym typeface="Wingdings" pitchFamily="2" charset="2"/>
              </a:rPr>
              <a:t>f specialised detectors</a:t>
            </a:r>
          </a:p>
          <a:p>
            <a:pPr algn="l"/>
            <a:r>
              <a:rPr lang="en-GB" sz="1500" dirty="0">
                <a:solidFill>
                  <a:srgbClr val="009051"/>
                </a:solidFill>
                <a:sym typeface="Wingdings" pitchFamily="2" charset="2"/>
              </a:rPr>
              <a:t>to</a:t>
            </a:r>
            <a:r>
              <a:rPr lang="en-CH" sz="1500" dirty="0">
                <a:solidFill>
                  <a:srgbClr val="009051"/>
                </a:solidFill>
                <a:sym typeface="Wingdings" pitchFamily="2" charset="2"/>
              </a:rPr>
              <a:t> maximise physics output</a:t>
            </a:r>
            <a:endParaRPr lang="en-CH" sz="1500" dirty="0">
              <a:solidFill>
                <a:srgbClr val="009051"/>
              </a:solidFill>
            </a:endParaRPr>
          </a:p>
        </p:txBody>
      </p:sp>
      <p:sp>
        <p:nvSpPr>
          <p:cNvPr id="35" name="TextBox 34">
            <a:extLst>
              <a:ext uri="{FF2B5EF4-FFF2-40B4-BE49-F238E27FC236}">
                <a16:creationId xmlns:a16="http://schemas.microsoft.com/office/drawing/2014/main" id="{B2C0840C-CD5D-50B6-15EA-FBB03CEF32E4}"/>
              </a:ext>
            </a:extLst>
          </p:cNvPr>
          <p:cNvSpPr txBox="1"/>
          <p:nvPr/>
        </p:nvSpPr>
        <p:spPr>
          <a:xfrm>
            <a:off x="9931052" y="2202830"/>
            <a:ext cx="1939698" cy="1154162"/>
          </a:xfrm>
          <a:prstGeom prst="rect">
            <a:avLst/>
          </a:prstGeom>
          <a:noFill/>
        </p:spPr>
        <p:txBody>
          <a:bodyPr wrap="none" lIns="0" tIns="0" rIns="0" bIns="0" rtlCol="0">
            <a:spAutoFit/>
          </a:bodyPr>
          <a:lstStyle/>
          <a:p>
            <a:pPr algn="l"/>
            <a:r>
              <a:rPr lang="en-US" sz="1500" dirty="0">
                <a:solidFill>
                  <a:schemeClr val="tx2"/>
                </a:solidFill>
              </a:rPr>
              <a:t>c</a:t>
            </a:r>
            <a:r>
              <a:rPr lang="en-CH" sz="1500" dirty="0">
                <a:solidFill>
                  <a:schemeClr val="tx2"/>
                </a:solidFill>
              </a:rPr>
              <a:t>urrently assessing </a:t>
            </a:r>
          </a:p>
          <a:p>
            <a:pPr algn="l"/>
            <a:r>
              <a:rPr lang="en-CH" sz="1500" dirty="0">
                <a:solidFill>
                  <a:schemeClr val="tx2"/>
                </a:solidFill>
              </a:rPr>
              <a:t>technical feasibility </a:t>
            </a:r>
          </a:p>
          <a:p>
            <a:pPr algn="l"/>
            <a:r>
              <a:rPr lang="en-CH" sz="1500" dirty="0">
                <a:solidFill>
                  <a:schemeClr val="tx2"/>
                </a:solidFill>
              </a:rPr>
              <a:t>of changing operation </a:t>
            </a:r>
          </a:p>
          <a:p>
            <a:pPr algn="l"/>
            <a:r>
              <a:rPr lang="en-GB" sz="1500" dirty="0">
                <a:solidFill>
                  <a:schemeClr val="tx2"/>
                </a:solidFill>
              </a:rPr>
              <a:t>s</a:t>
            </a:r>
            <a:r>
              <a:rPr lang="en-CH" sz="1500" dirty="0">
                <a:solidFill>
                  <a:schemeClr val="tx2"/>
                </a:solidFill>
              </a:rPr>
              <a:t>equence</a:t>
            </a:r>
            <a:r>
              <a:rPr lang="en-US" sz="1500" dirty="0">
                <a:solidFill>
                  <a:schemeClr val="tx2"/>
                </a:solidFill>
              </a:rPr>
              <a:t>s</a:t>
            </a:r>
            <a:endParaRPr lang="en-CH" sz="1500" dirty="0">
              <a:solidFill>
                <a:schemeClr val="tx2"/>
              </a:solidFill>
            </a:endParaRPr>
          </a:p>
          <a:p>
            <a:pPr algn="l"/>
            <a:r>
              <a:rPr lang="en-CH" sz="1400" dirty="0">
                <a:solidFill>
                  <a:schemeClr val="tx2"/>
                </a:solidFill>
              </a:rPr>
              <a:t>(e.g. starting at ZH energy</a:t>
            </a:r>
            <a:r>
              <a:rPr lang="en-CH" sz="1500" dirty="0">
                <a:solidFill>
                  <a:schemeClr val="tx2"/>
                </a:solidFill>
              </a:rPr>
              <a:t>)</a:t>
            </a:r>
          </a:p>
        </p:txBody>
      </p:sp>
      <p:graphicFrame>
        <p:nvGraphicFramePr>
          <p:cNvPr id="2" name="Table 1">
            <a:extLst>
              <a:ext uri="{FF2B5EF4-FFF2-40B4-BE49-F238E27FC236}">
                <a16:creationId xmlns:a16="http://schemas.microsoft.com/office/drawing/2014/main" id="{49A7F6A9-2F45-6EDC-9088-C302A44C5EB2}"/>
              </a:ext>
            </a:extLst>
          </p:cNvPr>
          <p:cNvGraphicFramePr>
            <a:graphicFrameLocks noGrp="1"/>
          </p:cNvGraphicFramePr>
          <p:nvPr>
            <p:extLst>
              <p:ext uri="{D42A27DB-BD31-4B8C-83A1-F6EECF244321}">
                <p14:modId xmlns:p14="http://schemas.microsoft.com/office/powerpoint/2010/main" val="279834831"/>
              </p:ext>
            </p:extLst>
          </p:nvPr>
        </p:nvGraphicFramePr>
        <p:xfrm>
          <a:off x="11929" y="712495"/>
          <a:ext cx="9872936" cy="4386354"/>
        </p:xfrm>
        <a:graphic>
          <a:graphicData uri="http://schemas.openxmlformats.org/drawingml/2006/table">
            <a:tbl>
              <a:tblPr firstRow="1" bandRow="1"/>
              <a:tblGrid>
                <a:gridCol w="4143539">
                  <a:extLst>
                    <a:ext uri="{9D8B030D-6E8A-4147-A177-3AD203B41FA5}">
                      <a16:colId xmlns:a16="http://schemas.microsoft.com/office/drawing/2014/main" val="20000"/>
                    </a:ext>
                  </a:extLst>
                </a:gridCol>
                <a:gridCol w="1320340">
                  <a:extLst>
                    <a:ext uri="{9D8B030D-6E8A-4147-A177-3AD203B41FA5}">
                      <a16:colId xmlns:a16="http://schemas.microsoft.com/office/drawing/2014/main" val="20001"/>
                    </a:ext>
                  </a:extLst>
                </a:gridCol>
                <a:gridCol w="1399497">
                  <a:extLst>
                    <a:ext uri="{9D8B030D-6E8A-4147-A177-3AD203B41FA5}">
                      <a16:colId xmlns:a16="http://schemas.microsoft.com/office/drawing/2014/main" val="20004"/>
                    </a:ext>
                  </a:extLst>
                </a:gridCol>
                <a:gridCol w="1531045">
                  <a:extLst>
                    <a:ext uri="{9D8B030D-6E8A-4147-A177-3AD203B41FA5}">
                      <a16:colId xmlns:a16="http://schemas.microsoft.com/office/drawing/2014/main" val="20005"/>
                    </a:ext>
                  </a:extLst>
                </a:gridCol>
                <a:gridCol w="1478515">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H</a:t>
                      </a:r>
                      <a:r>
                        <a:rPr lang="de-AT" sz="1050" b="1" baseline="0" dirty="0">
                          <a:solidFill>
                            <a:schemeClr val="bg1"/>
                          </a:solidFill>
                        </a:rPr>
                        <a:t> (ZH)</a:t>
                      </a:r>
                      <a:endParaRPr lang="de-AT" sz="105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dirty="0">
                          <a:solidFill>
                            <a:srgbClr val="FF0000"/>
                          </a:solidFill>
                          <a:latin typeface="Arial"/>
                          <a:ea typeface="+mn-ea"/>
                          <a:cs typeface="+mn-cs"/>
                        </a:rPr>
                        <a:t>45.6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80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1270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dirty="0">
                          <a:solidFill>
                            <a:srgbClr val="FF0000"/>
                          </a:solidFill>
                          <a:latin typeface="Arial"/>
                          <a:ea typeface="+mn-ea"/>
                          <a:cs typeface="+mn-cs"/>
                        </a:rPr>
                        <a:t>137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26.7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4.9</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number bunches/beam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11200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1780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440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60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bunch intensity  [10</a:t>
                      </a:r>
                      <a:r>
                        <a:rPr kumimoji="0" lang="en-GB" sz="1000" b="1" kern="1200" baseline="30000" dirty="0">
                          <a:solidFill>
                            <a:schemeClr val="tx1"/>
                          </a:solidFill>
                          <a:latin typeface="Arial"/>
                          <a:ea typeface="+mn-ea"/>
                          <a:cs typeface="+mn-cs"/>
                        </a:rPr>
                        <a:t>11</a:t>
                      </a:r>
                      <a:r>
                        <a:rPr kumimoji="0" lang="en-GB" sz="10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dirty="0">
                          <a:solidFill>
                            <a:schemeClr val="tx1"/>
                          </a:solidFill>
                          <a:latin typeface="Arial"/>
                          <a:ea typeface="+mn-ea"/>
                          <a:cs typeface="+mn-cs"/>
                        </a:rPr>
                        <a:t>2.14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1.45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SR</a:t>
                      </a:r>
                      <a:r>
                        <a:rPr kumimoji="0" lang="en-GB" sz="1000" b="1" kern="1200" baseline="0" dirty="0">
                          <a:solidFill>
                            <a:schemeClr val="tx1"/>
                          </a:solidFill>
                          <a:latin typeface="Arial"/>
                          <a:ea typeface="+mn-ea"/>
                          <a:cs typeface="+mn-cs"/>
                        </a:rPr>
                        <a:t> e</a:t>
                      </a:r>
                      <a:r>
                        <a:rPr kumimoji="0" lang="en-GB" sz="10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0.0394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0.374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10.4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total RF voltage 400/800 MHz [GV]</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0.120/0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2.1/9.4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panose="020B0604020202020204" pitchFamily="34" charset="0"/>
                          <a:ea typeface="+mn-ea"/>
                          <a:cs typeface="Arial" panose="020B0604020202020204" pitchFamily="34" charset="0"/>
                        </a:rPr>
                        <a:t>long.</a:t>
                      </a:r>
                      <a:r>
                        <a:rPr kumimoji="0" lang="en-GB" sz="1000" b="1" kern="1200" baseline="0" dirty="0">
                          <a:solidFill>
                            <a:schemeClr val="tx1"/>
                          </a:solidFill>
                          <a:latin typeface="Arial" panose="020B0604020202020204" pitchFamily="34" charset="0"/>
                          <a:ea typeface="+mn-ea"/>
                          <a:cs typeface="Arial" panose="020B0604020202020204" pitchFamily="34" charset="0"/>
                        </a:rPr>
                        <a:t> </a:t>
                      </a:r>
                      <a:r>
                        <a:rPr kumimoji="0" lang="en-GB" sz="10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215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64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dirty="0">
                          <a:solidFill>
                            <a:schemeClr val="tx1"/>
                          </a:solidFill>
                          <a:latin typeface="Arial"/>
                          <a:ea typeface="+mn-ea"/>
                          <a:cs typeface="+mn-cs"/>
                        </a:rPr>
                        <a:t>horizontal beta*</a:t>
                      </a:r>
                      <a:r>
                        <a:rPr kumimoji="0" lang="de-AT" sz="1000" b="1" kern="1200" baseline="0" dirty="0">
                          <a:solidFill>
                            <a:schemeClr val="tx1"/>
                          </a:solidFill>
                          <a:latin typeface="Arial"/>
                          <a:ea typeface="+mn-ea"/>
                          <a:cs typeface="+mn-cs"/>
                        </a:rPr>
                        <a:t> </a:t>
                      </a:r>
                      <a:r>
                        <a:rPr kumimoji="0" lang="en-GB" sz="1000" b="1" kern="1200" dirty="0">
                          <a:solidFill>
                            <a:schemeClr val="tx1"/>
                          </a:solidFill>
                          <a:latin typeface="+mn-lt"/>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0.11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dirty="0">
                          <a:solidFill>
                            <a:srgbClr val="FF0000"/>
                          </a:solidFill>
                          <a:latin typeface="Arial"/>
                          <a:ea typeface="+mn-ea"/>
                          <a:cs typeface="+mn-cs"/>
                        </a:rPr>
                        <a:t>0.24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a:t>
                      </a:r>
                      <a:r>
                        <a:rPr kumimoji="0" lang="en-US" sz="1000" b="1" kern="1200" baseline="0" dirty="0">
                          <a:solidFill>
                            <a:schemeClr val="tx1"/>
                          </a:solidFill>
                          <a:latin typeface="Arial"/>
                          <a:ea typeface="+mn-ea"/>
                          <a:cs typeface="+mn-cs"/>
                        </a:rPr>
                        <a:t> beta* [mm]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geometric emittance</a:t>
                      </a:r>
                      <a:r>
                        <a:rPr kumimoji="0" lang="en-US" sz="1000" b="1" kern="1200" baseline="0" dirty="0">
                          <a:solidFill>
                            <a:schemeClr val="tx1"/>
                          </a:solidFill>
                          <a:latin typeface="Arial"/>
                          <a:ea typeface="+mn-ea"/>
                          <a:cs typeface="+mn-cs"/>
                        </a:rPr>
                        <a:t> [nm]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 geom. emittance [pm]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rms IP spot size [</a:t>
                      </a:r>
                      <a:r>
                        <a:rPr kumimoji="0" lang="en-US" sz="1000" b="1" kern="1200" dirty="0">
                          <a:solidFill>
                            <a:schemeClr val="tx1"/>
                          </a:solidFill>
                          <a:latin typeface="Symbol" panose="05050102010706020507" pitchFamily="18" charset="2"/>
                          <a:ea typeface="+mn-ea"/>
                          <a:cs typeface="+mn-cs"/>
                        </a:rPr>
                        <a:t>m</a:t>
                      </a:r>
                      <a:r>
                        <a:rPr kumimoji="0" lang="en-US" sz="1000" b="1" kern="1200" dirty="0">
                          <a:solidFill>
                            <a:schemeClr val="tx1"/>
                          </a:solidFill>
                          <a:latin typeface="Arial"/>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40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vertical rms IP spot size [nm]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36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beam-beam parameter </a:t>
                      </a:r>
                      <a:r>
                        <a:rPr kumimoji="0" lang="en-US" sz="1000" b="1" kern="1200" dirty="0">
                          <a:solidFill>
                            <a:schemeClr val="tx1"/>
                          </a:solidFill>
                          <a:latin typeface="Symbol" panose="05050102010706020507" pitchFamily="18" charset="2"/>
                          <a:ea typeface="+mn-ea"/>
                          <a:cs typeface="+mn-cs"/>
                        </a:rPr>
                        <a:t>x</a:t>
                      </a:r>
                      <a:r>
                        <a:rPr kumimoji="0" lang="en-US" sz="1000" b="1" kern="1200" baseline="-25000" dirty="0">
                          <a:solidFill>
                            <a:schemeClr val="tx1"/>
                          </a:solidFill>
                          <a:latin typeface="Arial"/>
                          <a:ea typeface="+mn-ea"/>
                          <a:cs typeface="+mn-cs"/>
                        </a:rPr>
                        <a:t>x</a:t>
                      </a:r>
                      <a:r>
                        <a:rPr kumimoji="0" lang="en-US" sz="1000" b="1" kern="1200" dirty="0">
                          <a:solidFill>
                            <a:schemeClr val="tx1"/>
                          </a:solidFill>
                          <a:latin typeface="Arial"/>
                          <a:ea typeface="+mn-ea"/>
                          <a:cs typeface="+mn-cs"/>
                        </a:rPr>
                        <a:t> / </a:t>
                      </a:r>
                      <a:r>
                        <a:rPr kumimoji="0" lang="en-US" sz="1000" b="1" kern="1200" dirty="0" err="1">
                          <a:solidFill>
                            <a:schemeClr val="tx1"/>
                          </a:solidFill>
                          <a:latin typeface="Symbol" panose="05050102010706020507" pitchFamily="18" charset="2"/>
                          <a:ea typeface="+mn-ea"/>
                          <a:cs typeface="+mn-cs"/>
                        </a:rPr>
                        <a:t>x</a:t>
                      </a:r>
                      <a:r>
                        <a:rPr kumimoji="0" lang="en-US" sz="1000" b="1" kern="1200" baseline="-25000" dirty="0" err="1">
                          <a:solidFill>
                            <a:schemeClr val="tx1"/>
                          </a:solidFill>
                          <a:latin typeface="Arial"/>
                          <a:ea typeface="+mn-ea"/>
                          <a:cs typeface="+mn-cs"/>
                        </a:rPr>
                        <a:t>y</a:t>
                      </a:r>
                      <a:endParaRPr kumimoji="0" lang="en-GB" sz="10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0.002/0.0973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0.013/0.128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0.010/0.088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0.073/0.134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rms bunch length </a:t>
                      </a:r>
                      <a:r>
                        <a:rPr kumimoji="0" lang="en-US" sz="1000" b="1" kern="1200" dirty="0">
                          <a:solidFill>
                            <a:schemeClr val="tx1"/>
                          </a:solidFill>
                          <a:latin typeface="Arial"/>
                          <a:ea typeface="+mn-ea"/>
                          <a:cs typeface="+mn-cs"/>
                        </a:rPr>
                        <a:t>with SR / </a:t>
                      </a:r>
                      <a:r>
                        <a:rPr kumimoji="0" lang="en-US" sz="1000" b="1" kern="1200" dirty="0">
                          <a:solidFill>
                            <a:srgbClr val="FF0000"/>
                          </a:solidFill>
                          <a:latin typeface="Arial"/>
                          <a:ea typeface="+mn-ea"/>
                          <a:cs typeface="+mn-cs"/>
                        </a:rPr>
                        <a:t>BS [mm]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5.6 / </a:t>
                      </a:r>
                      <a:r>
                        <a:rPr kumimoji="0" lang="en-US" sz="1050" b="1" kern="1200" dirty="0">
                          <a:solidFill>
                            <a:srgbClr val="FF0000"/>
                          </a:solidFill>
                          <a:latin typeface="Arial"/>
                          <a:ea typeface="+mn-ea"/>
                          <a:cs typeface="+mn-cs"/>
                        </a:rPr>
                        <a:t>15.5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3.5 / </a:t>
                      </a:r>
                      <a:r>
                        <a:rPr kumimoji="0" lang="de-AT" sz="1050" b="1" kern="1200" dirty="0">
                          <a:solidFill>
                            <a:srgbClr val="FF0000"/>
                          </a:solidFill>
                          <a:latin typeface="Arial"/>
                          <a:ea typeface="+mn-ea"/>
                          <a:cs typeface="+mn-cs"/>
                        </a:rPr>
                        <a:t>5.4</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3.4 / </a:t>
                      </a:r>
                      <a:r>
                        <a:rPr kumimoji="0" lang="en-US" sz="1050" b="1" kern="1200" dirty="0">
                          <a:solidFill>
                            <a:srgbClr val="FF0000"/>
                          </a:solidFill>
                          <a:latin typeface="Arial"/>
                          <a:ea typeface="+mn-ea"/>
                          <a:cs typeface="+mn-cs"/>
                        </a:rPr>
                        <a:t>4.7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 / </a:t>
                      </a:r>
                      <a:r>
                        <a:rPr kumimoji="0" lang="en-US" sz="1050" b="1" kern="1200" dirty="0">
                          <a:solidFill>
                            <a:srgbClr val="FF0000"/>
                          </a:solidFill>
                          <a:latin typeface="Arial"/>
                          <a:ea typeface="+mn-ea"/>
                          <a:cs typeface="+mn-cs"/>
                        </a:rPr>
                        <a:t>2.</a:t>
                      </a:r>
                      <a:r>
                        <a:rPr kumimoji="0" lang="en-GB" sz="1050" b="1" kern="1200" dirty="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luminosity per IP [10</a:t>
                      </a:r>
                      <a:r>
                        <a:rPr kumimoji="0" lang="en-US" sz="1000" b="1" kern="1200" baseline="30000" dirty="0">
                          <a:solidFill>
                            <a:srgbClr val="FF0000"/>
                          </a:solidFill>
                          <a:latin typeface="Arial"/>
                          <a:ea typeface="+mn-ea"/>
                          <a:cs typeface="+mn-cs"/>
                        </a:rPr>
                        <a:t>34</a:t>
                      </a:r>
                      <a:r>
                        <a:rPr kumimoji="0" lang="en-US" sz="1000" b="1" kern="1200" dirty="0">
                          <a:solidFill>
                            <a:srgbClr val="FF0000"/>
                          </a:solidFill>
                          <a:latin typeface="Arial"/>
                          <a:ea typeface="+mn-ea"/>
                          <a:cs typeface="+mn-cs"/>
                        </a:rPr>
                        <a:t> cm</a:t>
                      </a:r>
                      <a:r>
                        <a:rPr kumimoji="0" lang="en-US" sz="1000" b="1" kern="1200" baseline="30000" dirty="0">
                          <a:solidFill>
                            <a:srgbClr val="FF0000"/>
                          </a:solidFill>
                          <a:latin typeface="Arial"/>
                          <a:ea typeface="+mn-ea"/>
                          <a:cs typeface="+mn-cs"/>
                        </a:rPr>
                        <a:t>-2</a:t>
                      </a:r>
                      <a:r>
                        <a:rPr kumimoji="0" lang="en-US" sz="1000" b="1" kern="1200" dirty="0">
                          <a:solidFill>
                            <a:srgbClr val="FF0000"/>
                          </a:solidFill>
                          <a:latin typeface="Arial"/>
                          <a:ea typeface="+mn-ea"/>
                          <a:cs typeface="+mn-cs"/>
                        </a:rPr>
                        <a:t>s</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total integrated luminosity / IP / year [ab</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r>
                        <a:rPr kumimoji="0" lang="en-US" sz="1000" b="1" kern="1200" dirty="0" err="1">
                          <a:solidFill>
                            <a:srgbClr val="FF0000"/>
                          </a:solidFill>
                          <a:latin typeface="Arial"/>
                          <a:ea typeface="+mn-ea"/>
                          <a:cs typeface="+mn-cs"/>
                        </a:rPr>
                        <a:t>yr</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2.4</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beam lifetime rad Bhabha + BS [min]</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Tree>
    <p:extLst>
      <p:ext uri="{BB962C8B-B14F-4D97-AF65-F5344CB8AC3E}">
        <p14:creationId xmlns:p14="http://schemas.microsoft.com/office/powerpoint/2010/main" val="283142052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FCC-</a:t>
            </a:r>
            <a:r>
              <a:rPr lang="en-US" dirty="0" err="1"/>
              <a:t>hh</a:t>
            </a:r>
            <a:r>
              <a:rPr lang="en-US" dirty="0"/>
              <a:t>: main machine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4" name="TextBox 13">
            <a:extLst>
              <a:ext uri="{FF2B5EF4-FFF2-40B4-BE49-F238E27FC236}">
                <a16:creationId xmlns:a16="http://schemas.microsoft.com/office/drawing/2014/main" id="{E262DCEA-EB8F-7D72-BEAE-B4E17FA5E2F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r>
              <a:rPr lang="en-US" sz="1200" dirty="0"/>
              <a:t>F. Gianotti</a:t>
            </a:r>
            <a:endParaRPr lang="en-GB" sz="1200" dirty="0"/>
          </a:p>
        </p:txBody>
      </p:sp>
      <p:sp>
        <p:nvSpPr>
          <p:cNvPr id="2" name="TextBox 15">
            <a:extLst>
              <a:ext uri="{FF2B5EF4-FFF2-40B4-BE49-F238E27FC236}">
                <a16:creationId xmlns:a16="http://schemas.microsoft.com/office/drawing/2014/main" id="{24F06E83-8B50-421A-090B-5BB664D25895}"/>
              </a:ext>
            </a:extLst>
          </p:cNvPr>
          <p:cNvSpPr txBox="1">
            <a:spLocks noChangeArrowheads="1"/>
          </p:cNvSpPr>
          <p:nvPr/>
        </p:nvSpPr>
        <p:spPr bwMode="auto">
          <a:xfrm>
            <a:off x="119336" y="5264040"/>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dirty="0">
                <a:solidFill>
                  <a:schemeClr val="tx2"/>
                </a:solidFill>
              </a:rPr>
              <a:t>Formidable challenges: </a:t>
            </a:r>
          </a:p>
          <a:p>
            <a:pPr>
              <a:buClr>
                <a:schemeClr val="tx2"/>
              </a:buClr>
              <a:buFont typeface="Wingdings" pitchFamily="2" charset="2"/>
              <a:buChar char="q"/>
            </a:pPr>
            <a:r>
              <a:rPr lang="en-US" altLang="en-US" sz="1500" dirty="0">
                <a:solidFill>
                  <a:srgbClr val="007742"/>
                </a:solidFill>
              </a:rPr>
              <a:t> </a:t>
            </a:r>
            <a:r>
              <a:rPr lang="en-US" altLang="en-US" sz="1500" dirty="0">
                <a:solidFill>
                  <a:srgbClr val="C00000"/>
                </a:solidFill>
              </a:rPr>
              <a:t>high-field superconducting magnets</a:t>
            </a:r>
            <a:r>
              <a:rPr lang="en-US" altLang="en-US" sz="1500" dirty="0">
                <a:solidFill>
                  <a:schemeClr val="tx2"/>
                </a:solidFill>
              </a:rPr>
              <a:t>:</a:t>
            </a:r>
            <a:r>
              <a:rPr lang="en-US" altLang="en-US" sz="1500" dirty="0"/>
              <a:t> </a:t>
            </a:r>
            <a:r>
              <a:rPr lang="en-US" altLang="en-US" sz="1500" dirty="0">
                <a:solidFill>
                  <a:srgbClr val="C00000"/>
                </a:solidFill>
              </a:rPr>
              <a:t>14 - 20 T</a:t>
            </a:r>
          </a:p>
          <a:p>
            <a:pPr>
              <a:buClr>
                <a:schemeClr val="tx2"/>
              </a:buClr>
              <a:buFont typeface="Wingdings" pitchFamily="2" charset="2"/>
              <a:buChar char="q"/>
            </a:pPr>
            <a:r>
              <a:rPr lang="en-US" altLang="en-US" sz="1500" dirty="0">
                <a:solidFill>
                  <a:srgbClr val="C00000"/>
                </a:solidFill>
              </a:rPr>
              <a:t> power load </a:t>
            </a:r>
            <a:r>
              <a:rPr lang="en-US" altLang="en-US" sz="1500" dirty="0">
                <a:solidFill>
                  <a:schemeClr val="tx2"/>
                </a:solidFill>
              </a:rPr>
              <a:t>in arcs from </a:t>
            </a:r>
            <a:r>
              <a:rPr lang="en-US" altLang="en-US" sz="1500" dirty="0">
                <a:solidFill>
                  <a:srgbClr val="C00000"/>
                </a:solidFill>
              </a:rPr>
              <a:t>synchrotron radiation</a:t>
            </a:r>
            <a:r>
              <a:rPr lang="en-US" altLang="en-US" sz="1500" dirty="0">
                <a:solidFill>
                  <a:schemeClr val="tx1"/>
                </a:solidFill>
              </a:rPr>
              <a:t>:</a:t>
            </a:r>
            <a:r>
              <a:rPr lang="en-US" altLang="en-US" sz="1500" dirty="0">
                <a:solidFill>
                  <a:srgbClr val="C00000"/>
                </a:solidFill>
              </a:rPr>
              <a:t> 4 MW </a:t>
            </a:r>
            <a:r>
              <a:rPr lang="en-US" altLang="en-US" sz="1500" dirty="0">
                <a:solidFill>
                  <a:schemeClr val="tx2"/>
                </a:solidFill>
                <a:sym typeface="Wingdings" pitchFamily="2" charset="2"/>
              </a:rPr>
              <a:t> cryogenics,</a:t>
            </a:r>
            <a:r>
              <a:rPr lang="en-US" altLang="en-US" sz="1500" dirty="0">
                <a:solidFill>
                  <a:schemeClr val="tx2"/>
                </a:solidFill>
              </a:rPr>
              <a:t> vacuum</a:t>
            </a:r>
          </a:p>
          <a:p>
            <a:pPr>
              <a:buClr>
                <a:schemeClr val="tx2"/>
              </a:buClr>
              <a:buFont typeface="Wingdings" pitchFamily="2" charset="2"/>
              <a:buChar char="q"/>
            </a:pPr>
            <a:r>
              <a:rPr lang="en-US" altLang="en-US" sz="1500" dirty="0"/>
              <a:t> </a:t>
            </a:r>
            <a:r>
              <a:rPr lang="en-US" altLang="en-US" sz="1500" dirty="0">
                <a:solidFill>
                  <a:srgbClr val="C00000"/>
                </a:solidFill>
              </a:rPr>
              <a:t>stored beam energy</a:t>
            </a:r>
            <a:r>
              <a:rPr lang="en-US" altLang="en-US" sz="1500" dirty="0">
                <a:solidFill>
                  <a:schemeClr val="tx1"/>
                </a:solidFill>
              </a:rPr>
              <a:t>:</a:t>
            </a:r>
            <a:r>
              <a:rPr lang="en-US" altLang="en-US" sz="1500" dirty="0">
                <a:solidFill>
                  <a:srgbClr val="C00000"/>
                </a:solidFill>
              </a:rPr>
              <a:t> ~ 9 GJ </a:t>
            </a:r>
            <a:r>
              <a:rPr lang="en-US" altLang="en-US" sz="1500" dirty="0">
                <a:solidFill>
                  <a:schemeClr val="tx2"/>
                </a:solidFill>
                <a:sym typeface="Wingdings" pitchFamily="2" charset="2"/>
              </a:rPr>
              <a:t> machine protection</a:t>
            </a:r>
          </a:p>
          <a:p>
            <a:pPr>
              <a:buClr>
                <a:schemeClr val="tx2"/>
              </a:buClr>
              <a:buFont typeface="Wingdings" pitchFamily="2" charset="2"/>
              <a:buChar char="q"/>
            </a:pPr>
            <a:r>
              <a:rPr lang="en-US" altLang="en-US" sz="1500" dirty="0">
                <a:solidFill>
                  <a:srgbClr val="C00000"/>
                </a:solidFill>
                <a:sym typeface="Wingdings" pitchFamily="2" charset="2"/>
              </a:rPr>
              <a:t> </a:t>
            </a:r>
            <a:r>
              <a:rPr lang="en-US" altLang="en-US" sz="1500" dirty="0">
                <a:solidFill>
                  <a:srgbClr val="C00000"/>
                </a:solidFill>
              </a:rPr>
              <a:t>pile-up</a:t>
            </a:r>
            <a:r>
              <a:rPr lang="en-US" altLang="en-US" sz="1500" dirty="0">
                <a:solidFill>
                  <a:schemeClr val="tx1"/>
                </a:solidFill>
              </a:rPr>
              <a:t> </a:t>
            </a:r>
            <a:r>
              <a:rPr lang="en-US" altLang="en-US" sz="1500" dirty="0">
                <a:solidFill>
                  <a:schemeClr val="tx2"/>
                </a:solidFill>
              </a:rPr>
              <a:t>in the detectors: ~</a:t>
            </a:r>
            <a:r>
              <a:rPr lang="en-US" altLang="en-US" sz="1500" dirty="0">
                <a:solidFill>
                  <a:srgbClr val="C00000"/>
                </a:solidFill>
              </a:rPr>
              <a:t>1000 events</a:t>
            </a:r>
            <a:r>
              <a:rPr lang="en-US" altLang="en-US" sz="1500" dirty="0">
                <a:solidFill>
                  <a:schemeClr val="tx2"/>
                </a:solidFill>
              </a:rPr>
              <a:t>/</a:t>
            </a:r>
            <a:r>
              <a:rPr lang="en-US" altLang="en-US" sz="1500" dirty="0" err="1">
                <a:solidFill>
                  <a:schemeClr val="tx2"/>
                </a:solidFill>
              </a:rPr>
              <a:t>xing</a:t>
            </a:r>
            <a:endParaRPr lang="en-US" altLang="en-US" sz="1500" dirty="0">
              <a:solidFill>
                <a:schemeClr val="tx2"/>
              </a:solidFill>
            </a:endParaRPr>
          </a:p>
          <a:p>
            <a:pPr>
              <a:buClr>
                <a:schemeClr val="tx2"/>
              </a:buClr>
              <a:buFont typeface="Wingdings" pitchFamily="2" charset="2"/>
              <a:buChar char="q"/>
            </a:pPr>
            <a:r>
              <a:rPr lang="en-US" altLang="en-US" sz="1500" dirty="0">
                <a:solidFill>
                  <a:srgbClr val="C00000"/>
                </a:solidFill>
              </a:rPr>
              <a:t> energy consumption</a:t>
            </a:r>
            <a:r>
              <a:rPr lang="en-US" altLang="en-US" sz="1500" dirty="0">
                <a:solidFill>
                  <a:schemeClr val="tx1"/>
                </a:solidFill>
              </a:rPr>
              <a:t>: </a:t>
            </a:r>
            <a:r>
              <a:rPr lang="en-US" altLang="en-US" sz="1500" dirty="0">
                <a:solidFill>
                  <a:srgbClr val="C00000"/>
                </a:solidFill>
              </a:rPr>
              <a:t>4 </a:t>
            </a:r>
            <a:r>
              <a:rPr lang="en-US" altLang="en-US" sz="1500" dirty="0" err="1">
                <a:solidFill>
                  <a:srgbClr val="C00000"/>
                </a:solidFill>
              </a:rPr>
              <a:t>TWh</a:t>
            </a:r>
            <a:r>
              <a:rPr lang="en-US" altLang="en-US" sz="1500" dirty="0">
                <a:solidFill>
                  <a:srgbClr val="C00000"/>
                </a:solidFill>
              </a:rPr>
              <a:t>/year </a:t>
            </a:r>
            <a:r>
              <a:rPr lang="en-US" altLang="en-US" sz="1500" dirty="0">
                <a:solidFill>
                  <a:schemeClr val="tx2"/>
                </a:solidFill>
                <a:sym typeface="Wingdings" pitchFamily="2" charset="2"/>
              </a:rPr>
              <a:t> R&amp;D </a:t>
            </a:r>
            <a:r>
              <a:rPr lang="en-US" altLang="en-US" sz="1400" dirty="0">
                <a:solidFill>
                  <a:schemeClr val="tx2"/>
                </a:solidFill>
                <a:sym typeface="Wingdings" pitchFamily="2" charset="2"/>
              </a:rPr>
              <a:t>on </a:t>
            </a:r>
            <a:r>
              <a:rPr lang="en-US" altLang="en-US" sz="1400" dirty="0" err="1">
                <a:solidFill>
                  <a:schemeClr val="tx2"/>
                </a:solidFill>
                <a:sym typeface="Wingdings" pitchFamily="2" charset="2"/>
              </a:rPr>
              <a:t>cryo</a:t>
            </a:r>
            <a:r>
              <a:rPr lang="en-US" altLang="en-US" sz="1400" dirty="0">
                <a:solidFill>
                  <a:schemeClr val="tx2"/>
                </a:solidFill>
                <a:sym typeface="Wingdings" pitchFamily="2" charset="2"/>
              </a:rPr>
              <a:t>, HTS, beam current, … </a:t>
            </a:r>
            <a:endParaRPr lang="en-US" altLang="en-US" sz="1400" dirty="0">
              <a:solidFill>
                <a:schemeClr val="tx2"/>
              </a:solidFill>
            </a:endParaRPr>
          </a:p>
        </p:txBody>
      </p:sp>
      <p:sp>
        <p:nvSpPr>
          <p:cNvPr id="3" name="TextBox 2">
            <a:extLst>
              <a:ext uri="{FF2B5EF4-FFF2-40B4-BE49-F238E27FC236}">
                <a16:creationId xmlns:a16="http://schemas.microsoft.com/office/drawing/2014/main" id="{E994FA40-5B06-402C-3821-6ABB98CD3EA5}"/>
              </a:ext>
            </a:extLst>
          </p:cNvPr>
          <p:cNvSpPr txBox="1"/>
          <p:nvPr/>
        </p:nvSpPr>
        <p:spPr>
          <a:xfrm>
            <a:off x="7248128" y="5356373"/>
            <a:ext cx="4667945" cy="1384995"/>
          </a:xfrm>
          <a:prstGeom prst="rect">
            <a:avLst/>
          </a:prstGeom>
          <a:noFill/>
        </p:spPr>
        <p:txBody>
          <a:bodyPr wrap="none" lIns="0" tIns="0" rIns="0" bIns="0" rtlCol="0">
            <a:spAutoFit/>
          </a:bodyPr>
          <a:lstStyle/>
          <a:p>
            <a:pPr algn="l">
              <a:buClr>
                <a:schemeClr val="tx2"/>
              </a:buClr>
            </a:pPr>
            <a:r>
              <a:rPr lang="en-CH" sz="1500" dirty="0">
                <a:solidFill>
                  <a:schemeClr val="tx2"/>
                </a:solidFill>
              </a:rPr>
              <a:t>Formidable physics reach, including:</a:t>
            </a:r>
          </a:p>
          <a:p>
            <a:pPr marL="285750" indent="-285750" algn="l">
              <a:buClr>
                <a:schemeClr val="tx2"/>
              </a:buClr>
              <a:buFont typeface="Wingdings" pitchFamily="2" charset="2"/>
              <a:buChar char="q"/>
            </a:pPr>
            <a:r>
              <a:rPr lang="en-CH" sz="1500" dirty="0">
                <a:solidFill>
                  <a:srgbClr val="0432FF"/>
                </a:solidFill>
              </a:rPr>
              <a:t>Direct discovery potential up to ~ 40 TeV</a:t>
            </a:r>
          </a:p>
          <a:p>
            <a:pPr marL="285750" indent="-285750" algn="l">
              <a:buClr>
                <a:schemeClr val="tx2"/>
              </a:buClr>
              <a:buFont typeface="Wingdings" pitchFamily="2" charset="2"/>
              <a:buChar char="q"/>
            </a:pPr>
            <a:r>
              <a:rPr lang="en-CH" sz="1500" dirty="0">
                <a:solidFill>
                  <a:schemeClr val="tx2"/>
                </a:solidFill>
              </a:rPr>
              <a:t>Measurement of Higgs self to ~ 5% and ttH to ~ 1%</a:t>
            </a:r>
          </a:p>
          <a:p>
            <a:pPr marL="285750" indent="-285750">
              <a:buClr>
                <a:schemeClr val="tx2"/>
              </a:buClr>
              <a:buFont typeface="Wingdings" pitchFamily="2" charset="2"/>
              <a:buChar char="q"/>
            </a:pPr>
            <a:r>
              <a:rPr lang="en-CH" sz="1500" dirty="0">
                <a:solidFill>
                  <a:srgbClr val="0432FF"/>
                </a:solidFill>
              </a:rPr>
              <a:t>High-precision and model-indep </a:t>
            </a:r>
            <a:r>
              <a:rPr lang="en-CH" sz="1400" dirty="0">
                <a:solidFill>
                  <a:schemeClr val="tx2"/>
                </a:solidFill>
              </a:rPr>
              <a:t>(with FCC-ee input) </a:t>
            </a:r>
          </a:p>
          <a:p>
            <a:r>
              <a:rPr lang="en-GB" sz="1500" dirty="0">
                <a:solidFill>
                  <a:srgbClr val="0432FF"/>
                </a:solidFill>
              </a:rPr>
              <a:t>     m</a:t>
            </a:r>
            <a:r>
              <a:rPr lang="en-CH" sz="1500" dirty="0">
                <a:solidFill>
                  <a:srgbClr val="0432FF"/>
                </a:solidFill>
              </a:rPr>
              <a:t>easurements of  rare Higgs decays </a:t>
            </a:r>
            <a:r>
              <a:rPr lang="en-CH" sz="1500" dirty="0">
                <a:solidFill>
                  <a:schemeClr val="tx2"/>
                </a:solidFill>
              </a:rPr>
              <a:t>(𝛄𝛄, Z𝛄, µµ) </a:t>
            </a:r>
          </a:p>
          <a:p>
            <a:pPr marL="285750" indent="-285750">
              <a:buClr>
                <a:schemeClr val="tx2"/>
              </a:buClr>
              <a:buFont typeface="Wingdings" pitchFamily="2" charset="2"/>
              <a:buChar char="q"/>
            </a:pPr>
            <a:r>
              <a:rPr lang="en-CH" sz="1500" dirty="0">
                <a:solidFill>
                  <a:srgbClr val="0432FF"/>
                </a:solidFill>
              </a:rPr>
              <a:t>Final word about WIMP dark matter</a:t>
            </a:r>
          </a:p>
        </p:txBody>
      </p:sp>
      <p:sp>
        <p:nvSpPr>
          <p:cNvPr id="4" name="TextBox 3">
            <a:extLst>
              <a:ext uri="{FF2B5EF4-FFF2-40B4-BE49-F238E27FC236}">
                <a16:creationId xmlns:a16="http://schemas.microsoft.com/office/drawing/2014/main" id="{B70FDEB4-482E-9A62-912B-28A30187A4D3}"/>
              </a:ext>
            </a:extLst>
          </p:cNvPr>
          <p:cNvSpPr txBox="1"/>
          <p:nvPr/>
        </p:nvSpPr>
        <p:spPr>
          <a:xfrm>
            <a:off x="9855200" y="2016423"/>
            <a:ext cx="2057163" cy="1384995"/>
          </a:xfrm>
          <a:prstGeom prst="rect">
            <a:avLst/>
          </a:prstGeom>
          <a:noFill/>
        </p:spPr>
        <p:txBody>
          <a:bodyPr wrap="square" lIns="0" tIns="0" rIns="0" bIns="0" rtlCol="0">
            <a:spAutoFit/>
          </a:bodyPr>
          <a:lstStyle/>
          <a:p>
            <a:pPr algn="l"/>
            <a:r>
              <a:rPr lang="en-CH" sz="1500" dirty="0">
                <a:solidFill>
                  <a:schemeClr val="tx2"/>
                </a:solidFill>
              </a:rPr>
              <a:t>If FCC-hh after FCC-ee: significantly</a:t>
            </a:r>
          </a:p>
          <a:p>
            <a:pPr algn="l"/>
            <a:r>
              <a:rPr lang="en-GB" sz="1500" dirty="0">
                <a:solidFill>
                  <a:schemeClr val="tx2"/>
                </a:solidFill>
              </a:rPr>
              <a:t>more t</a:t>
            </a:r>
            <a:r>
              <a:rPr lang="en-CH" sz="1500" dirty="0">
                <a:solidFill>
                  <a:schemeClr val="tx2"/>
                </a:solidFill>
              </a:rPr>
              <a:t>ime for </a:t>
            </a:r>
            <a:r>
              <a:rPr lang="en-GB" sz="1500" dirty="0">
                <a:solidFill>
                  <a:schemeClr val="tx2"/>
                </a:solidFill>
              </a:rPr>
              <a:t>h</a:t>
            </a:r>
            <a:r>
              <a:rPr lang="en-CH" sz="1500" dirty="0">
                <a:solidFill>
                  <a:schemeClr val="tx2"/>
                </a:solidFill>
              </a:rPr>
              <a:t>igh-field magnet R&amp;D </a:t>
            </a:r>
          </a:p>
          <a:p>
            <a:pPr algn="l"/>
            <a:r>
              <a:rPr lang="en-GB" sz="1500" dirty="0">
                <a:solidFill>
                  <a:schemeClr val="tx2"/>
                </a:solidFill>
              </a:rPr>
              <a:t>a</a:t>
            </a:r>
            <a:r>
              <a:rPr lang="en-CH" sz="1500" dirty="0">
                <a:solidFill>
                  <a:schemeClr val="tx2"/>
                </a:solidFill>
              </a:rPr>
              <a:t>iming at highest possible energies</a:t>
            </a:r>
          </a:p>
        </p:txBody>
      </p:sp>
      <p:graphicFrame>
        <p:nvGraphicFramePr>
          <p:cNvPr id="8" name="Table 7">
            <a:extLst>
              <a:ext uri="{FF2B5EF4-FFF2-40B4-BE49-F238E27FC236}">
                <a16:creationId xmlns:a16="http://schemas.microsoft.com/office/drawing/2014/main" id="{288AFD58-40CE-59F3-41E7-CD66BE0E45BB}"/>
              </a:ext>
            </a:extLst>
          </p:cNvPr>
          <p:cNvGraphicFramePr>
            <a:graphicFrameLocks noGrp="1"/>
          </p:cNvGraphicFramePr>
          <p:nvPr>
            <p:extLst>
              <p:ext uri="{D42A27DB-BD31-4B8C-83A1-F6EECF244321}">
                <p14:modId xmlns:p14="http://schemas.microsoft.com/office/powerpoint/2010/main" val="3007361146"/>
              </p:ext>
            </p:extLst>
          </p:nvPr>
        </p:nvGraphicFramePr>
        <p:xfrm>
          <a:off x="11929" y="770698"/>
          <a:ext cx="9519998" cy="4307877"/>
        </p:xfrm>
        <a:graphic>
          <a:graphicData uri="http://schemas.openxmlformats.org/drawingml/2006/table">
            <a:tbl>
              <a:tblPr firstRow="1" bandRow="1"/>
              <a:tblGrid>
                <a:gridCol w="2914335">
                  <a:extLst>
                    <a:ext uri="{9D8B030D-6E8A-4147-A177-3AD203B41FA5}">
                      <a16:colId xmlns:a16="http://schemas.microsoft.com/office/drawing/2014/main" val="20000"/>
                    </a:ext>
                  </a:extLst>
                </a:gridCol>
                <a:gridCol w="2514534">
                  <a:extLst>
                    <a:ext uri="{9D8B030D-6E8A-4147-A177-3AD203B41FA5}">
                      <a16:colId xmlns:a16="http://schemas.microsoft.com/office/drawing/2014/main" val="20001"/>
                    </a:ext>
                  </a:extLst>
                </a:gridCol>
                <a:gridCol w="2083171">
                  <a:extLst>
                    <a:ext uri="{9D8B030D-6E8A-4147-A177-3AD203B41FA5}">
                      <a16:colId xmlns:a16="http://schemas.microsoft.com/office/drawing/2014/main" val="20002"/>
                    </a:ext>
                  </a:extLst>
                </a:gridCol>
                <a:gridCol w="2007958">
                  <a:extLst>
                    <a:ext uri="{9D8B030D-6E8A-4147-A177-3AD203B41FA5}">
                      <a16:colId xmlns:a16="http://schemas.microsoft.com/office/drawing/2014/main" val="20003"/>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81 - 115</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pPr algn="ctr"/>
                      <a:endParaRPr kumimoji="0" lang="de-AT"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020 - 4250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13 - 54</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6.1 - 8.9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45111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6">
            <a:extLst>
              <a:ext uri="{FF2B5EF4-FFF2-40B4-BE49-F238E27FC236}">
                <a16:creationId xmlns:a16="http://schemas.microsoft.com/office/drawing/2014/main" id="{EEE120BE-3B1A-CE8B-5427-7506B2B4213F}"/>
              </a:ext>
            </a:extLst>
          </p:cNvPr>
          <p:cNvPicPr>
            <a:picLocks noChangeAspect="1"/>
          </p:cNvPicPr>
          <p:nvPr/>
        </p:nvPicPr>
        <p:blipFill rotWithShape="1">
          <a:blip r:embed="rId2"/>
          <a:srcRect t="7782" b="26122"/>
          <a:stretch/>
        </p:blipFill>
        <p:spPr>
          <a:xfrm>
            <a:off x="11929" y="537837"/>
            <a:ext cx="12201097" cy="6320163"/>
          </a:xfrm>
          <a:prstGeom prst="rect">
            <a:avLst/>
          </a:prstGeom>
          <a:ln>
            <a:solidFill>
              <a:srgbClr val="FF0000"/>
            </a:solidFill>
          </a:ln>
        </p:spPr>
      </p:pic>
      <p:sp>
        <p:nvSpPr>
          <p:cNvPr id="36" name="Rounded Rectangle 8">
            <a:extLst>
              <a:ext uri="{FF2B5EF4-FFF2-40B4-BE49-F238E27FC236}">
                <a16:creationId xmlns:a16="http://schemas.microsoft.com/office/drawing/2014/main" id="{88A86CD9-9F81-584C-9AFB-9824F18CCAB3}"/>
              </a:ext>
            </a:extLst>
          </p:cNvPr>
          <p:cNvSpPr/>
          <p:nvPr/>
        </p:nvSpPr>
        <p:spPr>
          <a:xfrm>
            <a:off x="1856074" y="4051920"/>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32</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Companies</a:t>
            </a:r>
          </a:p>
        </p:txBody>
      </p:sp>
      <p:sp>
        <p:nvSpPr>
          <p:cNvPr id="37" name="Rounded Rectangle 9">
            <a:extLst>
              <a:ext uri="{FF2B5EF4-FFF2-40B4-BE49-F238E27FC236}">
                <a16:creationId xmlns:a16="http://schemas.microsoft.com/office/drawing/2014/main" id="{A17CA0EB-1B64-5273-861F-7DFF2B3D69DC}"/>
              </a:ext>
            </a:extLst>
          </p:cNvPr>
          <p:cNvSpPr/>
          <p:nvPr/>
        </p:nvSpPr>
        <p:spPr>
          <a:xfrm>
            <a:off x="5024347" y="4051920"/>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34</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Countries</a:t>
            </a:r>
          </a:p>
        </p:txBody>
      </p:sp>
      <p:sp>
        <p:nvSpPr>
          <p:cNvPr id="38" name="Rounded Rectangle 10">
            <a:extLst>
              <a:ext uri="{FF2B5EF4-FFF2-40B4-BE49-F238E27FC236}">
                <a16:creationId xmlns:a16="http://schemas.microsoft.com/office/drawing/2014/main" id="{04EDC67D-5544-87EE-D830-584D572D109F}"/>
              </a:ext>
            </a:extLst>
          </p:cNvPr>
          <p:cNvSpPr/>
          <p:nvPr/>
        </p:nvSpPr>
        <p:spPr>
          <a:xfrm>
            <a:off x="190247" y="4051920"/>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150</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Institutes</a:t>
            </a:r>
          </a:p>
        </p:txBody>
      </p:sp>
      <p:grpSp>
        <p:nvGrpSpPr>
          <p:cNvPr id="39" name="Group 38">
            <a:extLst>
              <a:ext uri="{FF2B5EF4-FFF2-40B4-BE49-F238E27FC236}">
                <a16:creationId xmlns:a16="http://schemas.microsoft.com/office/drawing/2014/main" id="{971185BF-1292-E158-6A00-13E479E847F8}"/>
              </a:ext>
            </a:extLst>
          </p:cNvPr>
          <p:cNvGrpSpPr/>
          <p:nvPr/>
        </p:nvGrpSpPr>
        <p:grpSpPr>
          <a:xfrm>
            <a:off x="7594201" y="4079453"/>
            <a:ext cx="1446586" cy="1441608"/>
            <a:chOff x="5729374" y="5011728"/>
            <a:chExt cx="1446586" cy="1441608"/>
          </a:xfrm>
        </p:grpSpPr>
        <p:pic>
          <p:nvPicPr>
            <p:cNvPr id="40" name="Picture 39">
              <a:extLst>
                <a:ext uri="{FF2B5EF4-FFF2-40B4-BE49-F238E27FC236}">
                  <a16:creationId xmlns:a16="http://schemas.microsoft.com/office/drawing/2014/main" id="{3FC0304F-8746-276C-40AC-55938E40C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41" name="Rounded Rectangle 12">
              <a:extLst>
                <a:ext uri="{FF2B5EF4-FFF2-40B4-BE49-F238E27FC236}">
                  <a16:creationId xmlns:a16="http://schemas.microsoft.com/office/drawing/2014/main" id="{89226594-A513-51BE-31A1-271EC40FE562}"/>
                </a:ext>
              </a:extLst>
            </p:cNvPr>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EC</a:t>
              </a:r>
              <a:r>
                <a:rPr kumimoji="0" lang="en-US" sz="6000" b="0" i="0" u="none" strike="noStrike" kern="1200" cap="none" spc="0" normalizeH="0" baseline="0" noProof="0" dirty="0">
                  <a:ln>
                    <a:noFill/>
                  </a:ln>
                  <a:solidFill>
                    <a:srgbClr val="FFFFFF"/>
                  </a:solidFill>
                  <a:effectLst/>
                  <a:uLnTx/>
                  <a:uFillTx/>
                  <a:latin typeface="Arial"/>
                  <a:ea typeface="+mn-ea"/>
                  <a:cs typeface="+mn-cs"/>
                </a:rPr>
                <a:t>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H2020</a:t>
              </a:r>
            </a:p>
          </p:txBody>
        </p:sp>
      </p:grpSp>
      <p:sp>
        <p:nvSpPr>
          <p:cNvPr id="42" name="Oval 41">
            <a:extLst>
              <a:ext uri="{FF2B5EF4-FFF2-40B4-BE49-F238E27FC236}">
                <a16:creationId xmlns:a16="http://schemas.microsoft.com/office/drawing/2014/main" id="{9F0E0788-254F-E96B-49F3-7859FA68AE20}"/>
              </a:ext>
            </a:extLst>
          </p:cNvPr>
          <p:cNvSpPr/>
          <p:nvPr/>
        </p:nvSpPr>
        <p:spPr>
          <a:xfrm>
            <a:off x="10944371" y="57291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6B7301E6-AB7D-2B0D-A31C-BC412E68D69E}"/>
              </a:ext>
            </a:extLst>
          </p:cNvPr>
          <p:cNvSpPr/>
          <p:nvPr/>
        </p:nvSpPr>
        <p:spPr>
          <a:xfrm>
            <a:off x="2648083" y="28277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BFC60EEB-104B-BAC7-D86C-50CC410E2CC5}"/>
              </a:ext>
            </a:extLst>
          </p:cNvPr>
          <p:cNvSpPr/>
          <p:nvPr/>
        </p:nvSpPr>
        <p:spPr>
          <a:xfrm>
            <a:off x="3080131" y="3784898"/>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DD02F381-BB8B-7D2D-3B62-E8D59979A536}"/>
              </a:ext>
            </a:extLst>
          </p:cNvPr>
          <p:cNvSpPr/>
          <p:nvPr/>
        </p:nvSpPr>
        <p:spPr>
          <a:xfrm>
            <a:off x="8500826" y="3389586"/>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4A9AE4D3-BB95-1CAF-8428-DB153C3A48F7}"/>
              </a:ext>
            </a:extLst>
          </p:cNvPr>
          <p:cNvSpPr/>
          <p:nvPr/>
        </p:nvSpPr>
        <p:spPr>
          <a:xfrm rot="4287791">
            <a:off x="9517523" y="4013833"/>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6" name="Rectangle 15">
            <a:extLst>
              <a:ext uri="{FF2B5EF4-FFF2-40B4-BE49-F238E27FC236}">
                <a16:creationId xmlns:a16="http://schemas.microsoft.com/office/drawing/2014/main" id="{C0965F5C-4C44-D473-381F-DF96F4227C76}"/>
              </a:ext>
            </a:extLst>
          </p:cNvPr>
          <p:cNvSpPr/>
          <p:nvPr/>
        </p:nvSpPr>
        <p:spPr>
          <a:xfrm>
            <a:off x="449175" y="870580"/>
            <a:ext cx="2996279" cy="2419124"/>
          </a:xfrm>
          <a:prstGeom prst="rect">
            <a:avLst/>
          </a:prstGeom>
        </p:spPr>
        <p:txBody>
          <a:bodyPr wrap="square">
            <a:spAutoFit/>
          </a:bodyPr>
          <a:lstStyle/>
          <a:p>
            <a:pPr defTabSz="822960">
              <a:defRPr/>
            </a:pPr>
            <a:r>
              <a:rPr lang="en-GB" sz="2520" b="1" dirty="0">
                <a:solidFill>
                  <a:srgbClr val="FFFFFF"/>
                </a:solidFill>
                <a:latin typeface="Arial"/>
              </a:rPr>
              <a:t>increasing international collaboration as a prerequisite for success</a:t>
            </a:r>
            <a:br>
              <a:rPr lang="en-GB" sz="2520" b="1" dirty="0">
                <a:solidFill>
                  <a:srgbClr val="FFFFFF"/>
                </a:solidFill>
                <a:latin typeface="Arial"/>
              </a:rPr>
            </a:br>
            <a:endParaRPr lang="en-US" sz="2520" dirty="0">
              <a:solidFill>
                <a:srgbClr val="FFFFFF"/>
              </a:solidFill>
              <a:latin typeface="Arial"/>
            </a:endParaRPr>
          </a:p>
        </p:txBody>
      </p:sp>
      <p:sp>
        <p:nvSpPr>
          <p:cNvPr id="17" name="TextBox 16">
            <a:extLst>
              <a:ext uri="{FF2B5EF4-FFF2-40B4-BE49-F238E27FC236}">
                <a16:creationId xmlns:a16="http://schemas.microsoft.com/office/drawing/2014/main" id="{253599F7-8DF8-E21A-A5C7-55593675A52A}"/>
              </a:ext>
            </a:extLst>
          </p:cNvPr>
          <p:cNvSpPr txBox="1"/>
          <p:nvPr/>
        </p:nvSpPr>
        <p:spPr>
          <a:xfrm>
            <a:off x="923738" y="5777346"/>
            <a:ext cx="10106076" cy="1089529"/>
          </a:xfrm>
          <a:prstGeom prst="rect">
            <a:avLst/>
          </a:prstGeom>
          <a:noFill/>
        </p:spPr>
        <p:txBody>
          <a:bodyPr wrap="square" rtlCol="0">
            <a:spAutoFit/>
          </a:bodyPr>
          <a:lstStyle/>
          <a:p>
            <a:pPr defTabSz="822960">
              <a:defRPr/>
            </a:pPr>
            <a:r>
              <a:rPr lang="en-CH" sz="2160" dirty="0">
                <a:solidFill>
                  <a:prstClr val="white"/>
                </a:solidFill>
                <a:latin typeface="Arial"/>
              </a:rPr>
              <a:t>FCC Feasibility Study: </a:t>
            </a:r>
            <a:r>
              <a:rPr lang="fr-FR" sz="2160" dirty="0">
                <a:solidFill>
                  <a:prstClr val="white"/>
                </a:solidFill>
                <a:latin typeface="Arial"/>
              </a:rPr>
              <a:t>Aim </a:t>
            </a:r>
            <a:r>
              <a:rPr lang="fr-FR" sz="2160" dirty="0" err="1">
                <a:solidFill>
                  <a:prstClr val="white"/>
                </a:solidFill>
                <a:latin typeface="Arial"/>
              </a:rPr>
              <a:t>is</a:t>
            </a:r>
            <a:r>
              <a:rPr lang="fr-FR" sz="2160" dirty="0">
                <a:solidFill>
                  <a:prstClr val="white"/>
                </a:solidFill>
                <a:latin typeface="Arial"/>
              </a:rPr>
              <a:t> to </a:t>
            </a:r>
            <a:r>
              <a:rPr lang="fr-FR" sz="2160" dirty="0" err="1">
                <a:solidFill>
                  <a:prstClr val="white"/>
                </a:solidFill>
                <a:latin typeface="Arial"/>
              </a:rPr>
              <a:t>increase</a:t>
            </a:r>
            <a:r>
              <a:rPr lang="fr-FR" sz="2160" dirty="0">
                <a:solidFill>
                  <a:prstClr val="white"/>
                </a:solidFill>
                <a:latin typeface="Arial"/>
              </a:rPr>
              <a:t> </a:t>
            </a:r>
            <a:r>
              <a:rPr lang="fr-FR" sz="2160" dirty="0" err="1">
                <a:solidFill>
                  <a:prstClr val="white"/>
                </a:solidFill>
                <a:latin typeface="Arial"/>
              </a:rPr>
              <a:t>further</a:t>
            </a:r>
            <a:r>
              <a:rPr lang="fr-FR" sz="2160" dirty="0">
                <a:solidFill>
                  <a:prstClr val="white"/>
                </a:solidFill>
                <a:latin typeface="Arial"/>
              </a:rPr>
              <a:t> the collaboration, on all aspects,</a:t>
            </a:r>
          </a:p>
          <a:p>
            <a:pPr defTabSz="822960">
              <a:defRPr/>
            </a:pPr>
            <a:r>
              <a:rPr lang="fr-FR" sz="2160" dirty="0">
                <a:solidFill>
                  <a:prstClr val="white"/>
                </a:solidFill>
                <a:latin typeface="Arial"/>
              </a:rPr>
              <a:t>       in </a:t>
            </a:r>
            <a:r>
              <a:rPr lang="fr-FR" sz="2160" dirty="0" err="1">
                <a:solidFill>
                  <a:prstClr val="white"/>
                </a:solidFill>
                <a:latin typeface="Arial"/>
              </a:rPr>
              <a:t>particular</a:t>
            </a:r>
            <a:r>
              <a:rPr lang="fr-FR" sz="2160" dirty="0">
                <a:solidFill>
                  <a:prstClr val="white"/>
                </a:solidFill>
                <a:latin typeface="Arial"/>
              </a:rPr>
              <a:t>, on Accelerator and </a:t>
            </a:r>
            <a:r>
              <a:rPr lang="fr-FR" sz="2160" dirty="0" err="1">
                <a:solidFill>
                  <a:prstClr val="white"/>
                </a:solidFill>
                <a:latin typeface="Arial"/>
              </a:rPr>
              <a:t>Particle</a:t>
            </a:r>
            <a:r>
              <a:rPr lang="fr-FR" sz="2160" dirty="0">
                <a:solidFill>
                  <a:prstClr val="white"/>
                </a:solidFill>
                <a:latin typeface="Arial"/>
              </a:rPr>
              <a:t>/</a:t>
            </a:r>
            <a:r>
              <a:rPr lang="fr-FR" sz="2160" dirty="0" err="1">
                <a:solidFill>
                  <a:prstClr val="white"/>
                </a:solidFill>
                <a:latin typeface="Arial"/>
              </a:rPr>
              <a:t>Experiments</a:t>
            </a:r>
            <a:r>
              <a:rPr lang="fr-FR" sz="2160" dirty="0">
                <a:solidFill>
                  <a:prstClr val="white"/>
                </a:solidFill>
                <a:latin typeface="Arial"/>
              </a:rPr>
              <a:t>/Detectors (PED). </a:t>
            </a:r>
          </a:p>
          <a:p>
            <a:pPr defTabSz="822960">
              <a:defRPr/>
            </a:pPr>
            <a:r>
              <a:rPr lang="fr-FR" sz="2160" dirty="0">
                <a:solidFill>
                  <a:prstClr val="white"/>
                </a:solidFill>
                <a:latin typeface="Arial"/>
              </a:rPr>
              <a:t>			</a:t>
            </a:r>
            <a:endParaRPr lang="fr-FR" sz="2160" b="1" dirty="0">
              <a:solidFill>
                <a:srgbClr val="FFFF00"/>
              </a:solidFill>
              <a:latin typeface="Arial"/>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Status of FCC global collaboration</a:t>
            </a:r>
            <a:endParaRPr lang="en-CH" sz="3200" dirty="0">
              <a:latin typeface="Calibri"/>
            </a:endParaRPr>
          </a:p>
        </p:txBody>
      </p:sp>
      <p:sp>
        <p:nvSpPr>
          <p:cNvPr id="2" name="Rectangle 1">
            <a:extLst>
              <a:ext uri="{FF2B5EF4-FFF2-40B4-BE49-F238E27FC236}">
                <a16:creationId xmlns:a16="http://schemas.microsoft.com/office/drawing/2014/main" id="{204105E4-7AFC-5CE4-0BFF-4980E01F00A0}"/>
              </a:ext>
            </a:extLst>
          </p:cNvPr>
          <p:cNvSpPr/>
          <p:nvPr/>
        </p:nvSpPr>
        <p:spPr>
          <a:xfrm>
            <a:off x="4246207" y="818930"/>
            <a:ext cx="2996279" cy="1643527"/>
          </a:xfrm>
          <a:prstGeom prst="rect">
            <a:avLst/>
          </a:prstGeom>
        </p:spPr>
        <p:txBody>
          <a:bodyPr wrap="square">
            <a:spAutoFit/>
          </a:bodyPr>
          <a:lstStyle/>
          <a:p>
            <a:pPr defTabSz="822960">
              <a:defRPr/>
            </a:pPr>
            <a:r>
              <a:rPr lang="en-GB" sz="2520" b="1" dirty="0">
                <a:solidFill>
                  <a:srgbClr val="FFFFFF"/>
                </a:solidFill>
                <a:latin typeface="Arial"/>
              </a:rPr>
              <a:t>collaboration members in Asia</a:t>
            </a:r>
          </a:p>
          <a:p>
            <a:pPr defTabSz="822960">
              <a:defRPr/>
            </a:pPr>
            <a:br>
              <a:rPr lang="en-GB" sz="2520" b="1" dirty="0">
                <a:solidFill>
                  <a:srgbClr val="FFFFFF"/>
                </a:solidFill>
                <a:latin typeface="Arial"/>
              </a:rPr>
            </a:br>
            <a:endParaRPr lang="en-US" sz="2520" dirty="0">
              <a:solidFill>
                <a:srgbClr val="FFFFFF"/>
              </a:solidFill>
              <a:latin typeface="Arial"/>
            </a:endParaRPr>
          </a:p>
        </p:txBody>
      </p:sp>
      <p:sp>
        <p:nvSpPr>
          <p:cNvPr id="3" name="TextBox 2">
            <a:extLst>
              <a:ext uri="{FF2B5EF4-FFF2-40B4-BE49-F238E27FC236}">
                <a16:creationId xmlns:a16="http://schemas.microsoft.com/office/drawing/2014/main" id="{4D011F39-0347-2040-A212-5B7B89DB598F}"/>
              </a:ext>
            </a:extLst>
          </p:cNvPr>
          <p:cNvSpPr txBox="1"/>
          <p:nvPr/>
        </p:nvSpPr>
        <p:spPr>
          <a:xfrm>
            <a:off x="7046090" y="714832"/>
            <a:ext cx="5133981" cy="2677656"/>
          </a:xfrm>
          <a:prstGeom prst="rect">
            <a:avLst/>
          </a:prstGeom>
          <a:noFill/>
        </p:spPr>
        <p:txBody>
          <a:bodyPr wrap="square" rtlCol="0">
            <a:spAutoFit/>
          </a:bodyPr>
          <a:lstStyle/>
          <a:p>
            <a:r>
              <a:rPr lang="en-US" sz="1400" b="1" u="sng" dirty="0">
                <a:solidFill>
                  <a:schemeClr val="bg1"/>
                </a:solidFill>
              </a:rPr>
              <a:t>Japan</a:t>
            </a:r>
            <a:r>
              <a:rPr lang="en-US" sz="1400" dirty="0">
                <a:solidFill>
                  <a:schemeClr val="bg1"/>
                </a:solidFill>
              </a:rPr>
              <a:t>: KEK, The University of Tokyo, Tokyo Int’l University</a:t>
            </a:r>
          </a:p>
          <a:p>
            <a:r>
              <a:rPr lang="en-GB" sz="1400" b="1" u="sng" dirty="0">
                <a:solidFill>
                  <a:schemeClr val="bg1"/>
                </a:solidFill>
              </a:rPr>
              <a:t>South Korea</a:t>
            </a:r>
            <a:r>
              <a:rPr lang="en-GB" sz="1400" dirty="0">
                <a:solidFill>
                  <a:schemeClr val="bg1"/>
                </a:solidFill>
              </a:rPr>
              <a:t>: PAL, KIAS, KAIST, </a:t>
            </a:r>
            <a:r>
              <a:rPr lang="en-GB" sz="1400" dirty="0" err="1">
                <a:solidFill>
                  <a:schemeClr val="bg1"/>
                </a:solidFill>
              </a:rPr>
              <a:t>Gangneung-Wonju</a:t>
            </a:r>
            <a:r>
              <a:rPr lang="en-GB" sz="1400" dirty="0">
                <a:solidFill>
                  <a:schemeClr val="bg1"/>
                </a:solidFill>
              </a:rPr>
              <a:t>  Natl U.,</a:t>
            </a:r>
          </a:p>
          <a:p>
            <a:r>
              <a:rPr lang="en-GB" sz="1400" dirty="0">
                <a:solidFill>
                  <a:schemeClr val="bg1"/>
                </a:solidFill>
              </a:rPr>
              <a:t>	Yonsei University, Kyungpook </a:t>
            </a:r>
            <a:r>
              <a:rPr lang="en-GB" sz="1400" dirty="0" err="1">
                <a:solidFill>
                  <a:schemeClr val="bg1"/>
                </a:solidFill>
              </a:rPr>
              <a:t>Nat’l</a:t>
            </a:r>
            <a:r>
              <a:rPr lang="en-GB" sz="1400" dirty="0">
                <a:solidFill>
                  <a:schemeClr val="bg1"/>
                </a:solidFill>
              </a:rPr>
              <a:t>. U., Kyung </a:t>
            </a:r>
            <a:r>
              <a:rPr lang="en-GB" sz="1400" dirty="0" err="1">
                <a:solidFill>
                  <a:schemeClr val="bg1"/>
                </a:solidFill>
              </a:rPr>
              <a:t>Hee</a:t>
            </a:r>
            <a:r>
              <a:rPr lang="en-GB" sz="1400" dirty="0">
                <a:solidFill>
                  <a:schemeClr val="bg1"/>
                </a:solidFill>
              </a:rPr>
              <a:t> U., 	</a:t>
            </a:r>
            <a:r>
              <a:rPr lang="en-GB" sz="1400" dirty="0" err="1">
                <a:solidFill>
                  <a:schemeClr val="bg1"/>
                </a:solidFill>
              </a:rPr>
              <a:t>Hanyang</a:t>
            </a:r>
            <a:r>
              <a:rPr lang="en-GB" sz="1400" dirty="0">
                <a:solidFill>
                  <a:schemeClr val="bg1"/>
                </a:solidFill>
              </a:rPr>
              <a:t> U., Busan </a:t>
            </a:r>
            <a:r>
              <a:rPr lang="en-GB" sz="1400" dirty="0" err="1">
                <a:solidFill>
                  <a:schemeClr val="bg1"/>
                </a:solidFill>
              </a:rPr>
              <a:t>Nat’l</a:t>
            </a:r>
            <a:r>
              <a:rPr lang="en-GB" sz="1400" dirty="0">
                <a:solidFill>
                  <a:schemeClr val="bg1"/>
                </a:solidFill>
              </a:rPr>
              <a:t> U., Korea University</a:t>
            </a:r>
            <a:endParaRPr lang="en-US" sz="1400" u="sng" dirty="0">
              <a:solidFill>
                <a:schemeClr val="bg1"/>
              </a:solidFill>
            </a:endParaRPr>
          </a:p>
          <a:p>
            <a:r>
              <a:rPr lang="en-US" sz="1400" b="1" u="sng" dirty="0">
                <a:solidFill>
                  <a:schemeClr val="bg1"/>
                </a:solidFill>
              </a:rPr>
              <a:t>Iran</a:t>
            </a:r>
            <a:r>
              <a:rPr lang="en-US" sz="1400" dirty="0">
                <a:solidFill>
                  <a:schemeClr val="bg1"/>
                </a:solidFill>
              </a:rPr>
              <a:t>: IPM,  University of Tehran</a:t>
            </a:r>
          </a:p>
          <a:p>
            <a:r>
              <a:rPr lang="en-GB" sz="1400" b="1" u="sng" dirty="0">
                <a:solidFill>
                  <a:schemeClr val="bg1"/>
                </a:solidFill>
              </a:rPr>
              <a:t>Pakistan</a:t>
            </a:r>
            <a:r>
              <a:rPr lang="en-GB" sz="1400" dirty="0">
                <a:solidFill>
                  <a:schemeClr val="bg1"/>
                </a:solidFill>
              </a:rPr>
              <a:t>: PAEC</a:t>
            </a:r>
          </a:p>
          <a:p>
            <a:r>
              <a:rPr lang="en-GB" sz="1400" b="1" u="sng" dirty="0">
                <a:solidFill>
                  <a:schemeClr val="bg1"/>
                </a:solidFill>
              </a:rPr>
              <a:t>Thailand</a:t>
            </a:r>
            <a:r>
              <a:rPr lang="en-GB" sz="1400" dirty="0">
                <a:solidFill>
                  <a:schemeClr val="bg1"/>
                </a:solidFill>
              </a:rPr>
              <a:t>: Chiang Mai U.</a:t>
            </a:r>
          </a:p>
          <a:p>
            <a:r>
              <a:rPr lang="en-GB" sz="1400" b="1" u="sng" dirty="0">
                <a:solidFill>
                  <a:schemeClr val="bg1"/>
                </a:solidFill>
              </a:rPr>
              <a:t>Türkiye</a:t>
            </a:r>
            <a:r>
              <a:rPr lang="en-GB" sz="1400" u="sng" dirty="0">
                <a:solidFill>
                  <a:schemeClr val="bg1"/>
                </a:solidFill>
              </a:rPr>
              <a:t> </a:t>
            </a:r>
            <a:r>
              <a:rPr lang="en-GB" sz="1400" dirty="0">
                <a:solidFill>
                  <a:schemeClr val="bg1"/>
                </a:solidFill>
              </a:rPr>
              <a:t>: IYTE, Izmir University of Economics, </a:t>
            </a:r>
            <a:r>
              <a:rPr lang="en-GB" sz="1400" dirty="0" err="1">
                <a:solidFill>
                  <a:schemeClr val="bg1"/>
                </a:solidFill>
              </a:rPr>
              <a:t>Kirikkale</a:t>
            </a:r>
            <a:r>
              <a:rPr lang="en-GB" sz="1400" dirty="0">
                <a:solidFill>
                  <a:schemeClr val="bg1"/>
                </a:solidFill>
              </a:rPr>
              <a:t> University, 	Istanbul University, Istanbul Aydin U, Piri Reis 	</a:t>
            </a:r>
            <a:r>
              <a:rPr lang="en-GB" sz="1400" dirty="0" err="1">
                <a:solidFill>
                  <a:schemeClr val="bg1"/>
                </a:solidFill>
              </a:rPr>
              <a:t>Üniversitesi</a:t>
            </a:r>
            <a:r>
              <a:rPr lang="en-GB" sz="1400" dirty="0">
                <a:solidFill>
                  <a:schemeClr val="bg1"/>
                </a:solidFill>
              </a:rPr>
              <a:t>, Isik University, Giresun University, </a:t>
            </a:r>
            <a:r>
              <a:rPr lang="en-GB" sz="1400" dirty="0" err="1">
                <a:solidFill>
                  <a:schemeClr val="bg1"/>
                </a:solidFill>
              </a:rPr>
              <a:t>Ege</a:t>
            </a:r>
            <a:r>
              <a:rPr lang="en-GB" sz="1400" dirty="0">
                <a:solidFill>
                  <a:schemeClr val="bg1"/>
                </a:solidFill>
              </a:rPr>
              <a:t> 	University, TOBB University of Economics and 	Technology, AIBU, Ankara U, </a:t>
            </a:r>
            <a:r>
              <a:rPr lang="en-GB" sz="1400" dirty="0" err="1">
                <a:solidFill>
                  <a:schemeClr val="bg1"/>
                </a:solidFill>
              </a:rPr>
              <a:t>İstinye</a:t>
            </a:r>
            <a:r>
              <a:rPr lang="en-GB" sz="1400" dirty="0">
                <a:solidFill>
                  <a:schemeClr val="bg1"/>
                </a:solidFill>
              </a:rPr>
              <a:t> University</a:t>
            </a:r>
          </a:p>
        </p:txBody>
      </p:sp>
      <p:pic>
        <p:nvPicPr>
          <p:cNvPr id="8" name="Picture 7" descr="A picture containing icon&#10;&#10;Description automatically generated">
            <a:extLst>
              <a:ext uri="{FF2B5EF4-FFF2-40B4-BE49-F238E27FC236}">
                <a16:creationId xmlns:a16="http://schemas.microsoft.com/office/drawing/2014/main" id="{4C03B7B9-05B5-F52F-AFB7-924594978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1" y="58203"/>
            <a:ext cx="1935386" cy="654292"/>
          </a:xfrm>
          <a:prstGeom prst="rect">
            <a:avLst/>
          </a:prstGeom>
        </p:spPr>
      </p:pic>
    </p:spTree>
    <p:extLst>
      <p:ext uri="{BB962C8B-B14F-4D97-AF65-F5344CB8AC3E}">
        <p14:creationId xmlns:p14="http://schemas.microsoft.com/office/powerpoint/2010/main" val="11939514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1EBBBB-F9EC-DD4A-DA90-809B5C8F4847}"/>
              </a:ext>
            </a:extLst>
          </p:cNvPr>
          <p:cNvSpPr txBox="1">
            <a:spLocks/>
          </p:cNvSpPr>
          <p:nvPr/>
        </p:nvSpPr>
        <p:spPr>
          <a:xfrm>
            <a:off x="11519" y="8531"/>
            <a:ext cx="12288687" cy="766621"/>
          </a:xfrm>
          <a:prstGeom prst="rect">
            <a:avLst/>
          </a:prstGeom>
          <a:solidFill>
            <a:schemeClr val="tx1"/>
          </a:solidFill>
        </p:spPr>
        <p:txBody>
          <a:bodyPr tIns="252000" anchor="t" anchorCtr="0">
            <a:noAutofit/>
          </a:bodyPr>
          <a:lstStyle>
            <a:defPPr>
              <a:defRPr lang="en-US"/>
            </a:defPPr>
            <a:lvl1pPr algn="ctr">
              <a:spcBef>
                <a:spcPct val="0"/>
              </a:spcBef>
              <a:buNone/>
              <a:defRPr sz="3200" b="1">
                <a:solidFill>
                  <a:srgbClr val="FFFF00"/>
                </a:solidFill>
                <a:latin typeface="+mj-lt"/>
                <a:ea typeface="+mj-ea"/>
                <a:cs typeface="+mj-cs"/>
              </a:defRPr>
            </a:lvl1pPr>
          </a:lstStyle>
          <a:p>
            <a:pPr>
              <a:defRPr/>
            </a:pPr>
            <a:endParaRPr lang="en-US" sz="3600" dirty="0">
              <a:latin typeface="Arial"/>
            </a:endParaRPr>
          </a:p>
        </p:txBody>
      </p:sp>
      <p:pic>
        <p:nvPicPr>
          <p:cNvPr id="6" name="Picture 5" descr="A picture containing icon&#10;&#10;Description automatically generated">
            <a:extLst>
              <a:ext uri="{FF2B5EF4-FFF2-40B4-BE49-F238E27FC236}">
                <a16:creationId xmlns:a16="http://schemas.microsoft.com/office/drawing/2014/main" id="{B6ECC079-0B08-AD60-BF4C-615ACF786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9279"/>
            <a:ext cx="1935386" cy="654292"/>
          </a:xfrm>
          <a:prstGeom prst="rect">
            <a:avLst/>
          </a:prstGeom>
        </p:spPr>
      </p:pic>
      <p:sp>
        <p:nvSpPr>
          <p:cNvPr id="10" name="TextBox 9">
            <a:extLst>
              <a:ext uri="{FF2B5EF4-FFF2-40B4-BE49-F238E27FC236}">
                <a16:creationId xmlns:a16="http://schemas.microsoft.com/office/drawing/2014/main" id="{3BC1F2C4-A8C3-1DCD-81C9-CB23B0CB4434}"/>
              </a:ext>
            </a:extLst>
          </p:cNvPr>
          <p:cNvSpPr txBox="1"/>
          <p:nvPr/>
        </p:nvSpPr>
        <p:spPr>
          <a:xfrm>
            <a:off x="571500" y="1447800"/>
            <a:ext cx="1600200" cy="3046988"/>
          </a:xfrm>
          <a:prstGeom prst="rect">
            <a:avLst/>
          </a:prstGeom>
          <a:noFill/>
        </p:spPr>
        <p:txBody>
          <a:bodyPr wrap="square" lIns="0" tIns="0" rIns="0" bIns="0" rtlCol="0">
            <a:spAutoFit/>
          </a:bodyPr>
          <a:lstStyle/>
          <a:p>
            <a:pPr defTabSz="914303"/>
            <a:r>
              <a:rPr lang="en-US" sz="2200" dirty="0">
                <a:solidFill>
                  <a:srgbClr val="FFFF00"/>
                </a:solidFill>
                <a:latin typeface="Arial"/>
              </a:rPr>
              <a:t>FCC Week 2023</a:t>
            </a:r>
          </a:p>
          <a:p>
            <a:pPr defTabSz="914303"/>
            <a:endParaRPr lang="en-US" sz="2200" dirty="0">
              <a:solidFill>
                <a:srgbClr val="FFFF00"/>
              </a:solidFill>
              <a:latin typeface="Arial"/>
            </a:endParaRPr>
          </a:p>
          <a:p>
            <a:pPr defTabSz="914303"/>
            <a:r>
              <a:rPr lang="en-US" sz="2200" dirty="0">
                <a:solidFill>
                  <a:srgbClr val="FFFF00"/>
                </a:solidFill>
                <a:latin typeface="Arial"/>
              </a:rPr>
              <a:t>473 participants</a:t>
            </a:r>
          </a:p>
          <a:p>
            <a:pPr defTabSz="914303"/>
            <a:endParaRPr lang="en-US" sz="2200" dirty="0">
              <a:solidFill>
                <a:prstClr val="white"/>
              </a:solidFill>
              <a:latin typeface="Calibri" panose="020F0502020204030204"/>
            </a:endParaRPr>
          </a:p>
          <a:p>
            <a:pPr defTabSz="914303"/>
            <a:r>
              <a:rPr lang="en-CH" sz="2200" dirty="0">
                <a:solidFill>
                  <a:prstClr val="white"/>
                </a:solidFill>
                <a:latin typeface="Calibri" panose="020F0502020204030204"/>
              </a:rPr>
              <a:t>362 in person and 111 remote</a:t>
            </a:r>
          </a:p>
        </p:txBody>
      </p:sp>
      <p:pic>
        <p:nvPicPr>
          <p:cNvPr id="11" name="Picture 10">
            <a:extLst>
              <a:ext uri="{FF2B5EF4-FFF2-40B4-BE49-F238E27FC236}">
                <a16:creationId xmlns:a16="http://schemas.microsoft.com/office/drawing/2014/main" id="{C0DDD379-431E-DC1E-5462-9B9B965D4213}"/>
              </a:ext>
            </a:extLst>
          </p:cNvPr>
          <p:cNvPicPr>
            <a:picLocks noChangeAspect="1"/>
          </p:cNvPicPr>
          <p:nvPr/>
        </p:nvPicPr>
        <p:blipFill>
          <a:blip r:embed="rId3"/>
          <a:stretch>
            <a:fillRect/>
          </a:stretch>
        </p:blipFill>
        <p:spPr>
          <a:xfrm>
            <a:off x="3143488" y="21231"/>
            <a:ext cx="9156718" cy="6858000"/>
          </a:xfrm>
          <a:prstGeom prst="rect">
            <a:avLst/>
          </a:prstGeom>
        </p:spPr>
      </p:pic>
      <p:sp>
        <p:nvSpPr>
          <p:cNvPr id="12" name="TextBox 11">
            <a:extLst>
              <a:ext uri="{FF2B5EF4-FFF2-40B4-BE49-F238E27FC236}">
                <a16:creationId xmlns:a16="http://schemas.microsoft.com/office/drawing/2014/main" id="{FF4852B8-FB41-98C6-B214-D26825A81DBD}"/>
              </a:ext>
            </a:extLst>
          </p:cNvPr>
          <p:cNvSpPr txBox="1"/>
          <p:nvPr/>
        </p:nvSpPr>
        <p:spPr>
          <a:xfrm flipH="1">
            <a:off x="571500" y="6080698"/>
            <a:ext cx="2177576" cy="338554"/>
          </a:xfrm>
          <a:prstGeom prst="rect">
            <a:avLst/>
          </a:prstGeom>
          <a:noFill/>
        </p:spPr>
        <p:txBody>
          <a:bodyPr wrap="square" rtlCol="0">
            <a:spAutoFit/>
          </a:bodyPr>
          <a:lstStyle/>
          <a:p>
            <a:pPr defTabSz="914303"/>
            <a:r>
              <a:rPr lang="en-US" sz="1600" dirty="0">
                <a:solidFill>
                  <a:prstClr val="white"/>
                </a:solidFill>
                <a:latin typeface="Calibri" panose="020F0502020204030204"/>
              </a:rPr>
              <a:t>Courtesy P. Charitos</a:t>
            </a:r>
            <a:endParaRPr lang="en-GB" sz="1600" dirty="0">
              <a:solidFill>
                <a:prstClr val="white"/>
              </a:solidFill>
              <a:latin typeface="Calibri" panose="020F0502020204030204"/>
            </a:endParaRPr>
          </a:p>
        </p:txBody>
      </p:sp>
    </p:spTree>
    <p:extLst>
      <p:ext uri="{BB962C8B-B14F-4D97-AF65-F5344CB8AC3E}">
        <p14:creationId xmlns:p14="http://schemas.microsoft.com/office/powerpoint/2010/main" val="4144080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1CCAB6-9251-4ACD-8301-567945ECFFD7}"/>
              </a:ext>
            </a:extLst>
          </p:cNvPr>
          <p:cNvSpPr txBox="1"/>
          <p:nvPr/>
        </p:nvSpPr>
        <p:spPr>
          <a:xfrm>
            <a:off x="99461" y="984349"/>
            <a:ext cx="11993078" cy="5693866"/>
          </a:xfrm>
          <a:prstGeom prst="rect">
            <a:avLst/>
          </a:prstGeom>
          <a:noFill/>
        </p:spPr>
        <p:txBody>
          <a:bodyPr wrap="square">
            <a:spAutoFit/>
          </a:bodyPr>
          <a:lstStyle/>
          <a:p>
            <a:pPr algn="just" defTabSz="914303"/>
            <a:r>
              <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rPr>
              <a:t>The first half of the FCC Feasibility Study will soon be completed with the</a:t>
            </a:r>
            <a:r>
              <a:rPr lang="en-US" sz="2400" dirty="0">
                <a:solidFill>
                  <a:srgbClr val="0F124A"/>
                </a:solidFill>
                <a:latin typeface="Calibri" panose="020F0502020204030204" pitchFamily="34" charset="0"/>
                <a:ea typeface="MS Mincho" panose="02020609040205080304" pitchFamily="49" charset="-128"/>
                <a:cs typeface="Calibri" panose="020F0502020204030204" pitchFamily="34" charset="0"/>
              </a:rPr>
              <a:t> </a:t>
            </a:r>
            <a:r>
              <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rPr>
              <a:t>mid-term review</a:t>
            </a:r>
          </a:p>
          <a:p>
            <a:pPr algn="just" defTabSz="914303"/>
            <a:r>
              <a:rPr lang="en-US"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Topics addressed: </a:t>
            </a:r>
            <a:r>
              <a:rPr lang="en-US" sz="2000" b="1" dirty="0">
                <a:solidFill>
                  <a:srgbClr val="0F124A"/>
                </a:solidFill>
                <a:latin typeface="Calibri" panose="020F0502020204030204" pitchFamily="34" charset="0"/>
                <a:ea typeface="MS Mincho" panose="02020609040205080304" pitchFamily="49" charset="-128"/>
                <a:cs typeface="Calibri" panose="020F0502020204030204" pitchFamily="34" charset="0"/>
              </a:rPr>
              <a:t>Infrastructure &amp; placement, Technical Infrastructure, Accelerator design FCC-ee and FCC-hh, </a:t>
            </a:r>
            <a:r>
              <a:rPr lang="en-GB" sz="2000" b="1" dirty="0">
                <a:solidFill>
                  <a:srgbClr val="0F124A"/>
                </a:solidFill>
                <a:latin typeface="Calibri" panose="020F0502020204030204" pitchFamily="34" charset="0"/>
                <a:ea typeface="MS Mincho" panose="02020609040205080304" pitchFamily="49" charset="-128"/>
                <a:cs typeface="Calibri" panose="020F0502020204030204" pitchFamily="34" charset="0"/>
              </a:rPr>
              <a:t>Physics, experiments, detectors, Organisation and financing, Environmental impact, socio-economic impact </a:t>
            </a:r>
            <a:endParaRPr lang="en-US" sz="2000" b="1" dirty="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marL="342900"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End October 2023: SAC and CRP reports available to Scientific Policy Committee and Finance Committee</a:t>
            </a:r>
          </a:p>
          <a:p>
            <a:pPr marL="342900"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20 – 22 November 2023: SPC and FC review meetings on mid-term review</a:t>
            </a:r>
          </a:p>
          <a:p>
            <a:pPr marL="342900"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2 February 2024: Council meeting on mid-term review</a:t>
            </a:r>
            <a:endParaRPr lang="en-US" sz="2800" dirty="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algn="just" defTabSz="914303"/>
            <a:r>
              <a:rPr lang="en-US" sz="800" dirty="0">
                <a:solidFill>
                  <a:srgbClr val="0F124A"/>
                </a:solidFill>
                <a:latin typeface="Calibri" panose="020F0502020204030204" pitchFamily="34" charset="0"/>
                <a:ea typeface="MS Mincho" panose="02020609040205080304" pitchFamily="49" charset="-128"/>
                <a:cs typeface="Calibri" panose="020F0502020204030204" pitchFamily="34" charset="0"/>
              </a:rPr>
              <a:t>  </a:t>
            </a:r>
          </a:p>
          <a:p>
            <a:pPr algn="just" defTabSz="914303"/>
            <a:r>
              <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rPr>
              <a:t>Focu</a:t>
            </a:r>
            <a:r>
              <a:rPr lang="en-US" sz="2400" dirty="0">
                <a:solidFill>
                  <a:srgbClr val="0F124A"/>
                </a:solidFill>
                <a:latin typeface="Calibri" panose="020F0502020204030204" pitchFamily="34" charset="0"/>
                <a:ea typeface="MS Mincho" panose="02020609040205080304" pitchFamily="49" charset="-128"/>
                <a:cs typeface="Calibri" panose="020F0502020204030204" pitchFamily="34" charset="0"/>
              </a:rPr>
              <a:t>s so far: identifying best placement &amp; layout and adapting entire project to new placement </a:t>
            </a:r>
          </a:p>
          <a:p>
            <a:pPr marL="800100" lvl="1"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3D underground civil engineering model, siting study for implementation of FCC-ee pre-injector on CERN </a:t>
            </a:r>
            <a:r>
              <a:rPr lang="en-GB" sz="2000" dirty="0" err="1">
                <a:solidFill>
                  <a:srgbClr val="0F124A"/>
                </a:solidFill>
                <a:latin typeface="Calibri" panose="020F0502020204030204" pitchFamily="34" charset="0"/>
                <a:ea typeface="MS Mincho" panose="02020609040205080304" pitchFamily="49" charset="-128"/>
                <a:cs typeface="Calibri" panose="020F0502020204030204" pitchFamily="34" charset="0"/>
              </a:rPr>
              <a:t>Prevessin</a:t>
            </a: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 site</a:t>
            </a:r>
          </a:p>
          <a:p>
            <a:pPr marL="800100" lvl="1"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FCC-ee 4 IP variant, significant effort in FCC-ee lattice design with two complete optics solutions, major progress towards full performance simulations including beam-beam, impedance etc.</a:t>
            </a:r>
          </a:p>
          <a:p>
            <a:pPr marL="800100" lvl="1"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FCC-ee SRF configuration and layout further optimized.</a:t>
            </a:r>
          </a:p>
          <a:p>
            <a:pPr marL="800100" lvl="1" indent="-342900" algn="just" defTabSz="914303">
              <a:buFont typeface="Arial" panose="020B0604020202020204" pitchFamily="34" charset="0"/>
              <a:buChar char="•"/>
            </a:pPr>
            <a:r>
              <a:rPr lang="en-GB" sz="2000" dirty="0">
                <a:solidFill>
                  <a:srgbClr val="0F124A"/>
                </a:solidFill>
                <a:latin typeface="Calibri" panose="020F0502020204030204" pitchFamily="34" charset="0"/>
                <a:ea typeface="MS Mincho" panose="02020609040205080304" pitchFamily="49" charset="-128"/>
                <a:cs typeface="Calibri" panose="020F0502020204030204" pitchFamily="34" charset="0"/>
              </a:rPr>
              <a:t>FCC powering concept defined in cooperation with French network operator RTE.</a:t>
            </a:r>
          </a:p>
          <a:p>
            <a:pPr lvl="1" algn="just" defTabSz="914303"/>
            <a:r>
              <a:rPr lang="en-GB" sz="800" dirty="0">
                <a:solidFill>
                  <a:srgbClr val="0F124A"/>
                </a:solidFill>
                <a:latin typeface="Calibri" panose="020F0502020204030204" pitchFamily="34" charset="0"/>
                <a:ea typeface="MS Mincho" panose="02020609040205080304" pitchFamily="49" charset="-128"/>
                <a:cs typeface="Calibri" panose="020F0502020204030204" pitchFamily="34" charset="0"/>
              </a:rPr>
              <a:t>  </a:t>
            </a:r>
            <a:endParaRPr lang="en-US" sz="800" dirty="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algn="just" defTabSz="914303"/>
            <a:r>
              <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rPr>
              <a:t>Fruitful collaboration between all scientific &amp; technical actors and in close cooperation with the host state services concerned; </a:t>
            </a:r>
            <a:r>
              <a:rPr lang="en-GB" sz="2400" b="1" dirty="0">
                <a:solidFill>
                  <a:srgbClr val="0F124A"/>
                </a:solidFill>
                <a:latin typeface="Calibri" panose="020F0502020204030204" pitchFamily="34" charset="0"/>
                <a:ea typeface="MS Mincho" panose="02020609040205080304" pitchFamily="49" charset="-128"/>
                <a:cs typeface="Calibri" panose="020F0502020204030204" pitchFamily="34" charset="0"/>
              </a:rPr>
              <a:t>at departmental/cantonal and local level. Direct exchange with communes concerned by surface sites. Environmental studies ongoing.</a:t>
            </a:r>
            <a:endPar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algn="just" defTabSz="914303"/>
            <a:r>
              <a:rPr lang="en-US" sz="800" dirty="0">
                <a:solidFill>
                  <a:srgbClr val="0F124A"/>
                </a:solidFill>
                <a:latin typeface="Calibri" panose="020F0502020204030204" pitchFamily="34" charset="0"/>
                <a:ea typeface="MS Mincho" panose="02020609040205080304" pitchFamily="49" charset="-128"/>
                <a:cs typeface="Calibri" panose="020F0502020204030204" pitchFamily="34" charset="0"/>
              </a:rPr>
              <a:t>  </a:t>
            </a:r>
            <a:endParaRPr lang="en-US" sz="2400" b="1" dirty="0">
              <a:solidFill>
                <a:srgbClr val="0F124A"/>
              </a:solidFill>
              <a:latin typeface="Calibri" panose="020F0502020204030204" pitchFamily="34" charset="0"/>
              <a:ea typeface="MS Mincho" panose="02020609040205080304" pitchFamily="49" charset="-128"/>
              <a:cs typeface="Calibri" panose="020F0502020204030204" pitchFamily="34" charset="0"/>
            </a:endParaRPr>
          </a:p>
        </p:txBody>
      </p:sp>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fr-CH" dirty="0">
                <a:latin typeface="+mn-lt"/>
              </a:rPr>
              <a:t>FCC Feasibility Study – </a:t>
            </a:r>
            <a:r>
              <a:rPr lang="fr-CH" dirty="0" err="1">
                <a:latin typeface="+mn-lt"/>
              </a:rPr>
              <a:t>status</a:t>
            </a:r>
            <a:r>
              <a:rPr lang="fr-CH" dirty="0">
                <a:latin typeface="+mn-lt"/>
              </a:rPr>
              <a:t> </a:t>
            </a:r>
            <a:r>
              <a:rPr lang="fr-CH" dirty="0" err="1">
                <a:latin typeface="+mn-lt"/>
              </a:rPr>
              <a:t>summary</a:t>
            </a:r>
            <a:r>
              <a:rPr lang="fr-CH" dirty="0">
                <a:latin typeface="+mn-lt"/>
              </a:rPr>
              <a:t> </a:t>
            </a:r>
            <a:endParaRPr lang="en-US" dirty="0"/>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Tree>
    <p:extLst>
      <p:ext uri="{BB962C8B-B14F-4D97-AF65-F5344CB8AC3E}">
        <p14:creationId xmlns:p14="http://schemas.microsoft.com/office/powerpoint/2010/main" val="3827431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a:extLst>
              <a:ext uri="{FF2B5EF4-FFF2-40B4-BE49-F238E27FC236}">
                <a16:creationId xmlns:a16="http://schemas.microsoft.com/office/drawing/2014/main" id="{1A7030E3-86F0-A649-9E42-528971175FA9}"/>
              </a:ext>
            </a:extLst>
          </p:cNvPr>
          <p:cNvSpPr/>
          <p:nvPr/>
        </p:nvSpPr>
        <p:spPr>
          <a:xfrm>
            <a:off x="6448854" y="5289056"/>
            <a:ext cx="250237" cy="119557"/>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81" name="Rounded Rectangle 80">
            <a:extLst>
              <a:ext uri="{FF2B5EF4-FFF2-40B4-BE49-F238E27FC236}">
                <a16:creationId xmlns:a16="http://schemas.microsoft.com/office/drawing/2014/main" id="{12DD5FD7-068E-A441-AEB6-A9821B7831AB}"/>
              </a:ext>
            </a:extLst>
          </p:cNvPr>
          <p:cNvSpPr/>
          <p:nvPr/>
        </p:nvSpPr>
        <p:spPr>
          <a:xfrm>
            <a:off x="6617136" y="5293710"/>
            <a:ext cx="326917" cy="219833"/>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80" name="Rounded Rectangle 79">
            <a:extLst>
              <a:ext uri="{FF2B5EF4-FFF2-40B4-BE49-F238E27FC236}">
                <a16:creationId xmlns:a16="http://schemas.microsoft.com/office/drawing/2014/main" id="{2D693039-CC79-3E4F-BFEA-182387D003D5}"/>
              </a:ext>
            </a:extLst>
          </p:cNvPr>
          <p:cNvSpPr/>
          <p:nvPr/>
        </p:nvSpPr>
        <p:spPr>
          <a:xfrm>
            <a:off x="6826543" y="5375911"/>
            <a:ext cx="572296" cy="237895"/>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8" name="Rounded Rectangle 77">
            <a:extLst>
              <a:ext uri="{FF2B5EF4-FFF2-40B4-BE49-F238E27FC236}">
                <a16:creationId xmlns:a16="http://schemas.microsoft.com/office/drawing/2014/main" id="{1CBC7F5C-E614-DA42-BF34-C11227FAE5B9}"/>
              </a:ext>
            </a:extLst>
          </p:cNvPr>
          <p:cNvSpPr/>
          <p:nvPr/>
        </p:nvSpPr>
        <p:spPr>
          <a:xfrm>
            <a:off x="7136184" y="5508848"/>
            <a:ext cx="1108097" cy="296699"/>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7" name="Rounded Rectangle 76">
            <a:extLst>
              <a:ext uri="{FF2B5EF4-FFF2-40B4-BE49-F238E27FC236}">
                <a16:creationId xmlns:a16="http://schemas.microsoft.com/office/drawing/2014/main" id="{0D4B594B-8D23-2F49-8896-12DD7B921BF8}"/>
              </a:ext>
            </a:extLst>
          </p:cNvPr>
          <p:cNvSpPr/>
          <p:nvPr/>
        </p:nvSpPr>
        <p:spPr>
          <a:xfrm>
            <a:off x="5045426" y="5289055"/>
            <a:ext cx="326917" cy="219833"/>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6" name="Rounded Rectangle 75">
            <a:extLst>
              <a:ext uri="{FF2B5EF4-FFF2-40B4-BE49-F238E27FC236}">
                <a16:creationId xmlns:a16="http://schemas.microsoft.com/office/drawing/2014/main" id="{400EA548-4C8F-3847-87D7-21918D61FE82}"/>
              </a:ext>
            </a:extLst>
          </p:cNvPr>
          <p:cNvSpPr/>
          <p:nvPr/>
        </p:nvSpPr>
        <p:spPr>
          <a:xfrm>
            <a:off x="7511276" y="5600399"/>
            <a:ext cx="1537825" cy="434190"/>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5" name="Rounded Rectangle 74">
            <a:extLst>
              <a:ext uri="{FF2B5EF4-FFF2-40B4-BE49-F238E27FC236}">
                <a16:creationId xmlns:a16="http://schemas.microsoft.com/office/drawing/2014/main" id="{BA941D17-9DA2-D948-A2E4-92C6EBA863F7}"/>
              </a:ext>
            </a:extLst>
          </p:cNvPr>
          <p:cNvSpPr/>
          <p:nvPr/>
        </p:nvSpPr>
        <p:spPr>
          <a:xfrm>
            <a:off x="7961312" y="5774110"/>
            <a:ext cx="2504631" cy="521051"/>
          </a:xfrm>
          <a:prstGeom prst="roundRect">
            <a:avLst>
              <a:gd name="adj" fmla="val 22727"/>
            </a:avLst>
          </a:prstGeom>
          <a:solidFill>
            <a:schemeClr val="bg1"/>
          </a:solidFill>
          <a:ln w="9525">
            <a:solidFill>
              <a:schemeClr val="accent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4" name="Rounded Rectangle 73">
            <a:extLst>
              <a:ext uri="{FF2B5EF4-FFF2-40B4-BE49-F238E27FC236}">
                <a16:creationId xmlns:a16="http://schemas.microsoft.com/office/drawing/2014/main" id="{A4E82973-CC92-F14D-8019-8FBA501C927A}"/>
              </a:ext>
            </a:extLst>
          </p:cNvPr>
          <p:cNvSpPr/>
          <p:nvPr/>
        </p:nvSpPr>
        <p:spPr>
          <a:xfrm>
            <a:off x="5792004" y="5290343"/>
            <a:ext cx="355156" cy="154417"/>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3" name="Rounded Rectangle 72">
            <a:extLst>
              <a:ext uri="{FF2B5EF4-FFF2-40B4-BE49-F238E27FC236}">
                <a16:creationId xmlns:a16="http://schemas.microsoft.com/office/drawing/2014/main" id="{B41B53A6-B847-AB4C-AAD8-4152D14C3980}"/>
              </a:ext>
            </a:extLst>
          </p:cNvPr>
          <p:cNvSpPr/>
          <p:nvPr/>
        </p:nvSpPr>
        <p:spPr>
          <a:xfrm>
            <a:off x="5669078" y="5339807"/>
            <a:ext cx="595733" cy="347448"/>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2" name="Rounded Rectangle 71">
            <a:extLst>
              <a:ext uri="{FF2B5EF4-FFF2-40B4-BE49-F238E27FC236}">
                <a16:creationId xmlns:a16="http://schemas.microsoft.com/office/drawing/2014/main" id="{65930487-359A-114A-ABA3-42F45751C3C6}"/>
              </a:ext>
            </a:extLst>
          </p:cNvPr>
          <p:cNvSpPr/>
          <p:nvPr/>
        </p:nvSpPr>
        <p:spPr>
          <a:xfrm>
            <a:off x="5386429" y="5531592"/>
            <a:ext cx="1187282" cy="273954"/>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70" name="Rounded Rectangle 69">
            <a:extLst>
              <a:ext uri="{FF2B5EF4-FFF2-40B4-BE49-F238E27FC236}">
                <a16:creationId xmlns:a16="http://schemas.microsoft.com/office/drawing/2014/main" id="{D153407D-00B9-464D-9819-F05AA264A30D}"/>
              </a:ext>
            </a:extLst>
          </p:cNvPr>
          <p:cNvSpPr/>
          <p:nvPr/>
        </p:nvSpPr>
        <p:spPr>
          <a:xfrm>
            <a:off x="5021160" y="5756060"/>
            <a:ext cx="1954257" cy="447634"/>
          </a:xfrm>
          <a:prstGeom prst="roundRect">
            <a:avLst>
              <a:gd name="adj" fmla="val 22727"/>
            </a:avLst>
          </a:prstGeom>
          <a:solidFill>
            <a:schemeClr val="bg1"/>
          </a:solidFill>
          <a:ln w="9525">
            <a:solidFill>
              <a:srgbClr val="CC0099"/>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69" name="Rounded Rectangle 68">
            <a:extLst>
              <a:ext uri="{FF2B5EF4-FFF2-40B4-BE49-F238E27FC236}">
                <a16:creationId xmlns:a16="http://schemas.microsoft.com/office/drawing/2014/main" id="{FB403F5D-24BD-4C4A-9426-303F9AC9C14D}"/>
              </a:ext>
            </a:extLst>
          </p:cNvPr>
          <p:cNvSpPr/>
          <p:nvPr/>
        </p:nvSpPr>
        <p:spPr>
          <a:xfrm>
            <a:off x="5401153" y="5252975"/>
            <a:ext cx="187956" cy="86832"/>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68" name="Rounded Rectangle 67">
            <a:extLst>
              <a:ext uri="{FF2B5EF4-FFF2-40B4-BE49-F238E27FC236}">
                <a16:creationId xmlns:a16="http://schemas.microsoft.com/office/drawing/2014/main" id="{362EFEC1-DAB1-8443-8DDE-3F2F6579A2E9}"/>
              </a:ext>
            </a:extLst>
          </p:cNvPr>
          <p:cNvSpPr/>
          <p:nvPr/>
        </p:nvSpPr>
        <p:spPr>
          <a:xfrm>
            <a:off x="4619449" y="5375911"/>
            <a:ext cx="523226" cy="224488"/>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67" name="Rounded Rectangle 66">
            <a:extLst>
              <a:ext uri="{FF2B5EF4-FFF2-40B4-BE49-F238E27FC236}">
                <a16:creationId xmlns:a16="http://schemas.microsoft.com/office/drawing/2014/main" id="{4FC9B308-767F-1F4D-BA4C-6B354E874DC6}"/>
              </a:ext>
            </a:extLst>
          </p:cNvPr>
          <p:cNvSpPr/>
          <p:nvPr/>
        </p:nvSpPr>
        <p:spPr>
          <a:xfrm>
            <a:off x="3466517" y="5513543"/>
            <a:ext cx="1279722" cy="352119"/>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65" name="Rounded Rectangle 64">
            <a:extLst>
              <a:ext uri="{FF2B5EF4-FFF2-40B4-BE49-F238E27FC236}">
                <a16:creationId xmlns:a16="http://schemas.microsoft.com/office/drawing/2014/main" id="{044B156C-E3D0-4449-A5D6-38129211D6EB}"/>
              </a:ext>
            </a:extLst>
          </p:cNvPr>
          <p:cNvSpPr/>
          <p:nvPr/>
        </p:nvSpPr>
        <p:spPr>
          <a:xfrm>
            <a:off x="2161122" y="5687250"/>
            <a:ext cx="2123851" cy="434274"/>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64" name="Rounded Rectangle 63">
            <a:extLst>
              <a:ext uri="{FF2B5EF4-FFF2-40B4-BE49-F238E27FC236}">
                <a16:creationId xmlns:a16="http://schemas.microsoft.com/office/drawing/2014/main" id="{ADE766AD-CD18-E34B-99CA-9DBF50C86EFC}"/>
              </a:ext>
            </a:extLst>
          </p:cNvPr>
          <p:cNvSpPr/>
          <p:nvPr/>
        </p:nvSpPr>
        <p:spPr>
          <a:xfrm>
            <a:off x="1031996" y="5860977"/>
            <a:ext cx="2784039" cy="521125"/>
          </a:xfrm>
          <a:prstGeom prst="roundRect">
            <a:avLst>
              <a:gd name="adj" fmla="val 22727"/>
            </a:avLst>
          </a:prstGeom>
          <a:solidFill>
            <a:schemeClr val="bg1"/>
          </a:solidFill>
          <a:ln w="9525">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80" b="1" dirty="0">
              <a:solidFill>
                <a:schemeClr val="tx1"/>
              </a:solidFill>
              <a:latin typeface="Corbel" panose="020B0503020204020204" pitchFamily="34" charset="0"/>
            </a:endParaRPr>
          </a:p>
        </p:txBody>
      </p:sp>
      <p:sp>
        <p:nvSpPr>
          <p:cNvPr id="47" name="Rounded Rectangle 46">
            <a:extLst>
              <a:ext uri="{FF2B5EF4-FFF2-40B4-BE49-F238E27FC236}">
                <a16:creationId xmlns:a16="http://schemas.microsoft.com/office/drawing/2014/main" id="{5A12E72B-D215-F648-B23E-363A7A58312D}"/>
              </a:ext>
            </a:extLst>
          </p:cNvPr>
          <p:cNvSpPr/>
          <p:nvPr/>
        </p:nvSpPr>
        <p:spPr>
          <a:xfrm>
            <a:off x="4111261" y="41620"/>
            <a:ext cx="3808714" cy="447675"/>
          </a:xfrm>
          <a:prstGeom prst="roundRect">
            <a:avLst>
              <a:gd name="adj" fmla="val 25482"/>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2700000" scaled="1"/>
            <a:tileRect/>
          </a:gra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52" b="1" dirty="0">
                <a:solidFill>
                  <a:schemeClr val="tx1"/>
                </a:solidFill>
                <a:latin typeface="Corbel" panose="020B0503020204020204" pitchFamily="34" charset="0"/>
              </a:rPr>
              <a:t>FCC-</a:t>
            </a:r>
            <a:r>
              <a:rPr lang="en-GB" sz="2052" b="1" dirty="0" err="1">
                <a:solidFill>
                  <a:schemeClr val="tx1"/>
                </a:solidFill>
                <a:latin typeface="Corbel" panose="020B0503020204020204" pitchFamily="34" charset="0"/>
              </a:rPr>
              <a:t>ee</a:t>
            </a:r>
            <a:r>
              <a:rPr lang="en-GB" sz="2052" b="1" dirty="0">
                <a:solidFill>
                  <a:schemeClr val="tx1"/>
                </a:solidFill>
                <a:latin typeface="Corbel" panose="020B0503020204020204" pitchFamily="34" charset="0"/>
              </a:rPr>
              <a:t> physics run</a:t>
            </a:r>
          </a:p>
        </p:txBody>
      </p:sp>
      <p:sp>
        <p:nvSpPr>
          <p:cNvPr id="5" name="Rounded Rectangle 4">
            <a:extLst>
              <a:ext uri="{FF2B5EF4-FFF2-40B4-BE49-F238E27FC236}">
                <a16:creationId xmlns:a16="http://schemas.microsoft.com/office/drawing/2014/main" id="{6C130CB4-74F4-7042-80C3-A6154E464FD9}"/>
              </a:ext>
            </a:extLst>
          </p:cNvPr>
          <p:cNvSpPr/>
          <p:nvPr/>
        </p:nvSpPr>
        <p:spPr>
          <a:xfrm>
            <a:off x="287510" y="5947820"/>
            <a:ext cx="3115956" cy="694850"/>
          </a:xfrm>
          <a:prstGeom prst="roundRect">
            <a:avLst>
              <a:gd name="adj" fmla="val 22727"/>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2700000" scaled="1"/>
            <a:tileRect/>
          </a:gradFill>
          <a:ln>
            <a:solidFill>
              <a:srgbClr val="16A117"/>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80" b="1" dirty="0">
                <a:solidFill>
                  <a:schemeClr val="tx1"/>
                </a:solidFill>
                <a:latin typeface="Corbel" panose="020B0503020204020204" pitchFamily="34" charset="0"/>
              </a:rPr>
              <a:t>FCC-</a:t>
            </a:r>
            <a:r>
              <a:rPr lang="en-GB" sz="2280" b="1" dirty="0" err="1">
                <a:solidFill>
                  <a:schemeClr val="tx1"/>
                </a:solidFill>
                <a:latin typeface="Corbel" panose="020B0503020204020204" pitchFamily="34" charset="0"/>
              </a:rPr>
              <a:t>ee</a:t>
            </a:r>
            <a:r>
              <a:rPr lang="en-GB" sz="2280" b="1" dirty="0">
                <a:solidFill>
                  <a:schemeClr val="tx1"/>
                </a:solidFill>
                <a:latin typeface="Corbel" panose="020B0503020204020204" pitchFamily="34" charset="0"/>
              </a:rPr>
              <a:t> Accelerator</a:t>
            </a:r>
          </a:p>
        </p:txBody>
      </p:sp>
      <p:sp>
        <p:nvSpPr>
          <p:cNvPr id="6" name="Rounded Rectangle 5">
            <a:extLst>
              <a:ext uri="{FF2B5EF4-FFF2-40B4-BE49-F238E27FC236}">
                <a16:creationId xmlns:a16="http://schemas.microsoft.com/office/drawing/2014/main" id="{A0C44598-A86F-8647-8722-0B43C85E436D}"/>
              </a:ext>
            </a:extLst>
          </p:cNvPr>
          <p:cNvSpPr/>
          <p:nvPr/>
        </p:nvSpPr>
        <p:spPr>
          <a:xfrm>
            <a:off x="4532593" y="6034678"/>
            <a:ext cx="2953102" cy="694847"/>
          </a:xfrm>
          <a:prstGeom prst="roundRect">
            <a:avLst>
              <a:gd name="adj" fmla="val 25758"/>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2700000" scaled="1"/>
            <a:tileRect/>
          </a:gra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36" b="1" dirty="0">
                <a:solidFill>
                  <a:schemeClr val="tx1"/>
                </a:solidFill>
                <a:latin typeface="Corbel" panose="020B0503020204020204" pitchFamily="34" charset="0"/>
              </a:rPr>
              <a:t>Key dates</a:t>
            </a:r>
          </a:p>
        </p:txBody>
      </p:sp>
      <p:sp>
        <p:nvSpPr>
          <p:cNvPr id="7" name="Rounded Rectangle 6">
            <a:extLst>
              <a:ext uri="{FF2B5EF4-FFF2-40B4-BE49-F238E27FC236}">
                <a16:creationId xmlns:a16="http://schemas.microsoft.com/office/drawing/2014/main" id="{644DBF99-8C37-BF47-BF35-294296C970EB}"/>
              </a:ext>
            </a:extLst>
          </p:cNvPr>
          <p:cNvSpPr/>
          <p:nvPr/>
        </p:nvSpPr>
        <p:spPr>
          <a:xfrm>
            <a:off x="8522537" y="5947822"/>
            <a:ext cx="3016682" cy="694847"/>
          </a:xfrm>
          <a:prstGeom prst="roundRect">
            <a:avLst>
              <a:gd name="adj" fmla="val 21212"/>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80" b="1" dirty="0">
                <a:solidFill>
                  <a:schemeClr val="tx1"/>
                </a:solidFill>
                <a:latin typeface="Corbel" panose="020B0503020204020204" pitchFamily="34" charset="0"/>
              </a:rPr>
              <a:t>FCC-</a:t>
            </a:r>
            <a:r>
              <a:rPr lang="en-GB" sz="2280" b="1" dirty="0" err="1">
                <a:solidFill>
                  <a:schemeClr val="tx1"/>
                </a:solidFill>
                <a:latin typeface="Corbel" panose="020B0503020204020204" pitchFamily="34" charset="0"/>
              </a:rPr>
              <a:t>ee</a:t>
            </a:r>
            <a:r>
              <a:rPr lang="en-GB" sz="2280" b="1" dirty="0">
                <a:solidFill>
                  <a:schemeClr val="tx1"/>
                </a:solidFill>
                <a:latin typeface="Corbel" panose="020B0503020204020204" pitchFamily="34" charset="0"/>
              </a:rPr>
              <a:t> Detectors</a:t>
            </a:r>
          </a:p>
        </p:txBody>
      </p:sp>
      <p:sp>
        <p:nvSpPr>
          <p:cNvPr id="8" name="Snip Same-side Corner of Rectangle 7">
            <a:extLst>
              <a:ext uri="{FF2B5EF4-FFF2-40B4-BE49-F238E27FC236}">
                <a16:creationId xmlns:a16="http://schemas.microsoft.com/office/drawing/2014/main" id="{7DF69DFC-82B1-B948-870C-1089A4277CBF}"/>
              </a:ext>
            </a:extLst>
          </p:cNvPr>
          <p:cNvSpPr/>
          <p:nvPr/>
        </p:nvSpPr>
        <p:spPr>
          <a:xfrm>
            <a:off x="5835432" y="475877"/>
            <a:ext cx="258477" cy="4777099"/>
          </a:xfrm>
          <a:prstGeom prst="snip2SameRect">
            <a:avLst>
              <a:gd name="adj1" fmla="val 50000"/>
              <a:gd name="adj2" fmla="val 0"/>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2"/>
          </a:p>
        </p:txBody>
      </p:sp>
      <p:sp>
        <p:nvSpPr>
          <p:cNvPr id="9" name="Snip Same-side Corner of Rectangle 8">
            <a:extLst>
              <a:ext uri="{FF2B5EF4-FFF2-40B4-BE49-F238E27FC236}">
                <a16:creationId xmlns:a16="http://schemas.microsoft.com/office/drawing/2014/main" id="{596FCB11-9E89-4A46-AD1B-E3A8B70EEA27}"/>
              </a:ext>
            </a:extLst>
          </p:cNvPr>
          <p:cNvSpPr/>
          <p:nvPr/>
        </p:nvSpPr>
        <p:spPr>
          <a:xfrm>
            <a:off x="5485918" y="475876"/>
            <a:ext cx="262658" cy="4777099"/>
          </a:xfrm>
          <a:prstGeom prst="snip2SameRect">
            <a:avLst>
              <a:gd name="adj1" fmla="val 50000"/>
              <a:gd name="adj2" fmla="val 0"/>
            </a:avLst>
          </a:prstGeom>
          <a:gradFill flip="none" rotWithShape="1">
            <a:gsLst>
              <a:gs pos="0">
                <a:srgbClr val="16A117">
                  <a:shade val="30000"/>
                  <a:satMod val="115000"/>
                </a:srgbClr>
              </a:gs>
              <a:gs pos="50000">
                <a:srgbClr val="16A117">
                  <a:shade val="67500"/>
                  <a:satMod val="115000"/>
                </a:srgbClr>
              </a:gs>
              <a:gs pos="100000">
                <a:srgbClr val="16A117">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2"/>
          </a:p>
        </p:txBody>
      </p:sp>
      <p:sp>
        <p:nvSpPr>
          <p:cNvPr id="10" name="Snip Same-side Corner of Rectangle 9">
            <a:extLst>
              <a:ext uri="{FF2B5EF4-FFF2-40B4-BE49-F238E27FC236}">
                <a16:creationId xmlns:a16="http://schemas.microsoft.com/office/drawing/2014/main" id="{70E1FEA7-32A3-5E4B-8093-1CBBE05D8F9A}"/>
              </a:ext>
            </a:extLst>
          </p:cNvPr>
          <p:cNvSpPr/>
          <p:nvPr/>
        </p:nvSpPr>
        <p:spPr>
          <a:xfrm>
            <a:off x="6182855" y="475874"/>
            <a:ext cx="258477" cy="4777099"/>
          </a:xfrm>
          <a:prstGeom prst="snip2SameRect">
            <a:avLst>
              <a:gd name="adj1" fmla="val 50000"/>
              <a:gd name="adj2" fmla="val 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2"/>
          </a:p>
        </p:txBody>
      </p:sp>
      <p:cxnSp>
        <p:nvCxnSpPr>
          <p:cNvPr id="15" name="Straight Connector 14">
            <a:extLst>
              <a:ext uri="{FF2B5EF4-FFF2-40B4-BE49-F238E27FC236}">
                <a16:creationId xmlns:a16="http://schemas.microsoft.com/office/drawing/2014/main" id="{7395FDEB-41AB-734D-9AAA-553EA03B5914}"/>
              </a:ext>
            </a:extLst>
          </p:cNvPr>
          <p:cNvCxnSpPr>
            <a:cxnSpLocks/>
          </p:cNvCxnSpPr>
          <p:nvPr/>
        </p:nvCxnSpPr>
        <p:spPr>
          <a:xfrm flipV="1">
            <a:off x="3316610" y="5252977"/>
            <a:ext cx="2388538" cy="694843"/>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9F20AD-E823-A041-BCAB-71A15D297141}"/>
              </a:ext>
            </a:extLst>
          </p:cNvPr>
          <p:cNvCxnSpPr>
            <a:cxnSpLocks/>
          </p:cNvCxnSpPr>
          <p:nvPr/>
        </p:nvCxnSpPr>
        <p:spPr>
          <a:xfrm flipV="1">
            <a:off x="3316610" y="5252975"/>
            <a:ext cx="2431966" cy="1389695"/>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0E579D-DE89-7B4C-8040-E949052256A8}"/>
              </a:ext>
            </a:extLst>
          </p:cNvPr>
          <p:cNvCxnSpPr>
            <a:cxnSpLocks/>
          </p:cNvCxnSpPr>
          <p:nvPr/>
        </p:nvCxnSpPr>
        <p:spPr>
          <a:xfrm flipV="1">
            <a:off x="4629527" y="5252971"/>
            <a:ext cx="1205905" cy="781617"/>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0D962FA-5CA9-9643-9029-91FE5E943807}"/>
              </a:ext>
            </a:extLst>
          </p:cNvPr>
          <p:cNvCxnSpPr>
            <a:cxnSpLocks/>
          </p:cNvCxnSpPr>
          <p:nvPr/>
        </p:nvCxnSpPr>
        <p:spPr>
          <a:xfrm flipH="1" flipV="1">
            <a:off x="6096000" y="5252970"/>
            <a:ext cx="1302839" cy="781708"/>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ABE132-1662-A94D-A6F2-8057EA15A5B2}"/>
              </a:ext>
            </a:extLst>
          </p:cNvPr>
          <p:cNvCxnSpPr>
            <a:cxnSpLocks/>
          </p:cNvCxnSpPr>
          <p:nvPr/>
        </p:nvCxnSpPr>
        <p:spPr>
          <a:xfrm flipH="1" flipV="1">
            <a:off x="6182856" y="5252973"/>
            <a:ext cx="2431966" cy="138969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B55834E-7160-D144-9BAA-DEAEF11939CE}"/>
              </a:ext>
            </a:extLst>
          </p:cNvPr>
          <p:cNvCxnSpPr>
            <a:cxnSpLocks/>
          </p:cNvCxnSpPr>
          <p:nvPr/>
        </p:nvCxnSpPr>
        <p:spPr>
          <a:xfrm flipV="1">
            <a:off x="5368582" y="4992408"/>
            <a:ext cx="709571" cy="1042272"/>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C42D637-22C0-274B-B6DC-7276D8D07DD8}"/>
              </a:ext>
            </a:extLst>
          </p:cNvPr>
          <p:cNvCxnSpPr>
            <a:cxnSpLocks/>
          </p:cNvCxnSpPr>
          <p:nvPr/>
        </p:nvCxnSpPr>
        <p:spPr>
          <a:xfrm flipH="1" flipV="1">
            <a:off x="5922288" y="5166103"/>
            <a:ext cx="868559" cy="868575"/>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CD50B68-E419-624A-B21A-B17E3F1651F6}"/>
              </a:ext>
            </a:extLst>
          </p:cNvPr>
          <p:cNvCxnSpPr>
            <a:cxnSpLocks/>
            <a:stCxn id="6" idx="0"/>
            <a:endCxn id="8" idx="1"/>
          </p:cNvCxnSpPr>
          <p:nvPr/>
        </p:nvCxnSpPr>
        <p:spPr>
          <a:xfrm flipH="1" flipV="1">
            <a:off x="5964672" y="5252977"/>
            <a:ext cx="44473" cy="781702"/>
          </a:xfrm>
          <a:prstGeom prst="line">
            <a:avLst/>
          </a:prstGeom>
          <a:ln w="952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8E0A1B-2AC7-9D40-8D1C-817AD1A55800}"/>
              </a:ext>
            </a:extLst>
          </p:cNvPr>
          <p:cNvCxnSpPr>
            <a:cxnSpLocks/>
          </p:cNvCxnSpPr>
          <p:nvPr/>
        </p:nvCxnSpPr>
        <p:spPr>
          <a:xfrm flipH="1" flipV="1">
            <a:off x="6512432" y="5252936"/>
            <a:ext cx="4110935" cy="69486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57DE32-F162-A547-B083-021AF15225A4}"/>
              </a:ext>
            </a:extLst>
          </p:cNvPr>
          <p:cNvCxnSpPr>
            <a:cxnSpLocks/>
          </p:cNvCxnSpPr>
          <p:nvPr/>
        </p:nvCxnSpPr>
        <p:spPr>
          <a:xfrm flipV="1">
            <a:off x="363508" y="5252975"/>
            <a:ext cx="5211356" cy="694843"/>
          </a:xfrm>
          <a:prstGeom prst="line">
            <a:avLst/>
          </a:prstGeom>
          <a:ln w="28575">
            <a:solidFill>
              <a:srgbClr val="16A117"/>
            </a:solidFill>
          </a:ln>
        </p:spPr>
        <p:style>
          <a:lnRef idx="1">
            <a:schemeClr val="accent1"/>
          </a:lnRef>
          <a:fillRef idx="0">
            <a:schemeClr val="accent1"/>
          </a:fillRef>
          <a:effectRef idx="0">
            <a:schemeClr val="accent1"/>
          </a:effectRef>
          <a:fontRef idx="minor">
            <a:schemeClr val="tx1"/>
          </a:fontRef>
        </p:style>
      </p:cxnSp>
      <p:sp>
        <p:nvSpPr>
          <p:cNvPr id="112" name="Chevron 111">
            <a:extLst>
              <a:ext uri="{FF2B5EF4-FFF2-40B4-BE49-F238E27FC236}">
                <a16:creationId xmlns:a16="http://schemas.microsoft.com/office/drawing/2014/main" id="{31E8FC45-4B6B-6245-A79F-CA1CD80F5222}"/>
              </a:ext>
            </a:extLst>
          </p:cNvPr>
          <p:cNvSpPr/>
          <p:nvPr/>
        </p:nvSpPr>
        <p:spPr>
          <a:xfrm>
            <a:off x="363508" y="4471271"/>
            <a:ext cx="5558780" cy="260566"/>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FCC Approval, R&amp;D, start prototyping             </a:t>
            </a:r>
            <a:r>
              <a:rPr lang="en-GB" sz="1596" dirty="0">
                <a:solidFill>
                  <a:srgbClr val="FFADC0"/>
                </a:solidFill>
              </a:rPr>
              <a:t>.</a:t>
            </a:r>
            <a:endParaRPr lang="en-GB" sz="1596" b="1" dirty="0">
              <a:solidFill>
                <a:schemeClr val="tx1"/>
              </a:solidFill>
            </a:endParaRPr>
          </a:p>
        </p:txBody>
      </p:sp>
      <p:sp>
        <p:nvSpPr>
          <p:cNvPr id="110" name="Chevron 109">
            <a:extLst>
              <a:ext uri="{FF2B5EF4-FFF2-40B4-BE49-F238E27FC236}">
                <a16:creationId xmlns:a16="http://schemas.microsoft.com/office/drawing/2014/main" id="{F3574D9E-6A50-B94E-8037-7D2B3B12B93D}"/>
              </a:ext>
            </a:extLst>
          </p:cNvPr>
          <p:cNvSpPr/>
          <p:nvPr/>
        </p:nvSpPr>
        <p:spPr>
          <a:xfrm flipH="1">
            <a:off x="6003714" y="4731841"/>
            <a:ext cx="5824778" cy="347392"/>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               European Strategy Update</a:t>
            </a:r>
          </a:p>
        </p:txBody>
      </p:sp>
      <p:sp>
        <p:nvSpPr>
          <p:cNvPr id="113" name="Chevron 112">
            <a:extLst>
              <a:ext uri="{FF2B5EF4-FFF2-40B4-BE49-F238E27FC236}">
                <a16:creationId xmlns:a16="http://schemas.microsoft.com/office/drawing/2014/main" id="{DA33664A-39C6-624F-BD66-529EB819D302}"/>
              </a:ext>
            </a:extLst>
          </p:cNvPr>
          <p:cNvSpPr/>
          <p:nvPr/>
        </p:nvSpPr>
        <p:spPr>
          <a:xfrm flipH="1">
            <a:off x="6392637" y="4471230"/>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     FC</a:t>
            </a:r>
            <a:r>
              <a:rPr lang="en-GB" sz="1596" b="1" baseline="30000" dirty="0">
                <a:solidFill>
                  <a:schemeClr val="tx1"/>
                </a:solidFill>
              </a:rPr>
              <a:t>3</a:t>
            </a:r>
            <a:r>
              <a:rPr lang="en-GB" sz="1596" b="1" dirty="0">
                <a:solidFill>
                  <a:schemeClr val="tx1"/>
                </a:solidFill>
              </a:rPr>
              <a:t> formation, call for CDRs, collaboration forming</a:t>
            </a:r>
          </a:p>
        </p:txBody>
      </p:sp>
      <p:sp>
        <p:nvSpPr>
          <p:cNvPr id="33" name="Chevron 32">
            <a:extLst>
              <a:ext uri="{FF2B5EF4-FFF2-40B4-BE49-F238E27FC236}">
                <a16:creationId xmlns:a16="http://schemas.microsoft.com/office/drawing/2014/main" id="{A5AC53A9-29E9-0C40-9E1F-9DB8C798C1CF}"/>
              </a:ext>
            </a:extLst>
          </p:cNvPr>
          <p:cNvSpPr/>
          <p:nvPr/>
        </p:nvSpPr>
        <p:spPr>
          <a:xfrm>
            <a:off x="363508" y="4279444"/>
            <a:ext cx="5558780" cy="191825"/>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68" b="1" dirty="0">
                <a:solidFill>
                  <a:schemeClr val="tx1"/>
                </a:solidFill>
              </a:rPr>
              <a:t>Completion of HL-LHC: more ATS personnel available                 </a:t>
            </a:r>
            <a:r>
              <a:rPr lang="en-GB" sz="1368" b="1" dirty="0">
                <a:solidFill>
                  <a:srgbClr val="FFADC0"/>
                </a:solidFill>
              </a:rPr>
              <a:t>.</a:t>
            </a:r>
            <a:endParaRPr lang="en-GB" sz="1368" b="1" dirty="0">
              <a:solidFill>
                <a:schemeClr val="tx1"/>
              </a:solidFill>
            </a:endParaRPr>
          </a:p>
        </p:txBody>
      </p:sp>
      <p:sp>
        <p:nvSpPr>
          <p:cNvPr id="34" name="Chevron 33">
            <a:extLst>
              <a:ext uri="{FF2B5EF4-FFF2-40B4-BE49-F238E27FC236}">
                <a16:creationId xmlns:a16="http://schemas.microsoft.com/office/drawing/2014/main" id="{275E6F15-EB63-1A4A-8A12-BC7FA907AD60}"/>
              </a:ext>
            </a:extLst>
          </p:cNvPr>
          <p:cNvSpPr/>
          <p:nvPr/>
        </p:nvSpPr>
        <p:spPr>
          <a:xfrm flipH="1">
            <a:off x="6356568" y="3863280"/>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Detector CDRs (&gt;4) submitted to FC</a:t>
            </a:r>
            <a:r>
              <a:rPr lang="en-GB" sz="1596" b="1" baseline="30000" dirty="0">
                <a:solidFill>
                  <a:schemeClr val="tx1"/>
                </a:solidFill>
              </a:rPr>
              <a:t>3</a:t>
            </a:r>
            <a:endParaRPr lang="en-GB" sz="1596" b="1" dirty="0">
              <a:solidFill>
                <a:schemeClr val="tx1"/>
              </a:solidFill>
            </a:endParaRPr>
          </a:p>
        </p:txBody>
      </p:sp>
      <p:sp>
        <p:nvSpPr>
          <p:cNvPr id="35" name="Chevron 34">
            <a:extLst>
              <a:ext uri="{FF2B5EF4-FFF2-40B4-BE49-F238E27FC236}">
                <a16:creationId xmlns:a16="http://schemas.microsoft.com/office/drawing/2014/main" id="{178ED941-041F-854F-99F5-0566638CD847}"/>
              </a:ext>
            </a:extLst>
          </p:cNvPr>
          <p:cNvSpPr/>
          <p:nvPr/>
        </p:nvSpPr>
        <p:spPr>
          <a:xfrm flipH="1">
            <a:off x="6356568" y="2734152"/>
            <a:ext cx="5435855" cy="521136"/>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detector component production</a:t>
            </a:r>
          </a:p>
          <a:p>
            <a:pPr algn="ctr"/>
            <a:r>
              <a:rPr lang="en-GB" sz="1596" b="1" dirty="0">
                <a:solidFill>
                  <a:schemeClr val="tx1"/>
                </a:solidFill>
              </a:rPr>
              <a:t>Four detector TDRs completed</a:t>
            </a:r>
          </a:p>
        </p:txBody>
      </p:sp>
      <p:sp>
        <p:nvSpPr>
          <p:cNvPr id="36" name="Chevron 35">
            <a:extLst>
              <a:ext uri="{FF2B5EF4-FFF2-40B4-BE49-F238E27FC236}">
                <a16:creationId xmlns:a16="http://schemas.microsoft.com/office/drawing/2014/main" id="{58BB66C1-0000-7C4C-A37B-7FF7ABE7B681}"/>
              </a:ext>
            </a:extLst>
          </p:cNvPr>
          <p:cNvSpPr/>
          <p:nvPr/>
        </p:nvSpPr>
        <p:spPr>
          <a:xfrm flipH="1">
            <a:off x="6356568" y="1691882"/>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detector installation</a:t>
            </a:r>
          </a:p>
        </p:txBody>
      </p:sp>
      <p:sp>
        <p:nvSpPr>
          <p:cNvPr id="37" name="Chevron 36">
            <a:extLst>
              <a:ext uri="{FF2B5EF4-FFF2-40B4-BE49-F238E27FC236}">
                <a16:creationId xmlns:a16="http://schemas.microsoft.com/office/drawing/2014/main" id="{EF8C2D32-6BF2-C640-838C-405E33C215AC}"/>
              </a:ext>
            </a:extLst>
          </p:cNvPr>
          <p:cNvSpPr/>
          <p:nvPr/>
        </p:nvSpPr>
        <p:spPr>
          <a:xfrm flipH="1">
            <a:off x="6356568" y="823322"/>
            <a:ext cx="5435855" cy="260610"/>
          </a:xfrm>
          <a:prstGeom prst="chevron">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detector commissioning</a:t>
            </a:r>
          </a:p>
        </p:txBody>
      </p:sp>
      <p:sp>
        <p:nvSpPr>
          <p:cNvPr id="38" name="Chevron 37">
            <a:extLst>
              <a:ext uri="{FF2B5EF4-FFF2-40B4-BE49-F238E27FC236}">
                <a16:creationId xmlns:a16="http://schemas.microsoft.com/office/drawing/2014/main" id="{67496221-88E9-2641-82A1-CE9CD2B3AD31}"/>
              </a:ext>
            </a:extLst>
          </p:cNvPr>
          <p:cNvSpPr/>
          <p:nvPr/>
        </p:nvSpPr>
        <p:spPr>
          <a:xfrm>
            <a:off x="363508" y="1691881"/>
            <a:ext cx="5558780" cy="260568"/>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End of HL-LHC operation</a:t>
            </a:r>
          </a:p>
        </p:txBody>
      </p:sp>
      <p:sp>
        <p:nvSpPr>
          <p:cNvPr id="39" name="Chevron 38">
            <a:extLst>
              <a:ext uri="{FF2B5EF4-FFF2-40B4-BE49-F238E27FC236}">
                <a16:creationId xmlns:a16="http://schemas.microsoft.com/office/drawing/2014/main" id="{90D94652-7341-D744-9946-53CD57143F8D}"/>
              </a:ext>
            </a:extLst>
          </p:cNvPr>
          <p:cNvSpPr/>
          <p:nvPr/>
        </p:nvSpPr>
        <p:spPr>
          <a:xfrm>
            <a:off x="399577" y="3602712"/>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Ground-breaking and start civil engineering</a:t>
            </a:r>
          </a:p>
        </p:txBody>
      </p:sp>
      <p:sp>
        <p:nvSpPr>
          <p:cNvPr id="41" name="Chevron 40">
            <a:extLst>
              <a:ext uri="{FF2B5EF4-FFF2-40B4-BE49-F238E27FC236}">
                <a16:creationId xmlns:a16="http://schemas.microsoft.com/office/drawing/2014/main" id="{54BBA1CF-7581-2B45-9096-B507660B835B}"/>
              </a:ext>
            </a:extLst>
          </p:cNvPr>
          <p:cNvSpPr/>
          <p:nvPr/>
        </p:nvSpPr>
        <p:spPr>
          <a:xfrm>
            <a:off x="399577" y="2734153"/>
            <a:ext cx="5175287" cy="521133"/>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accelerator component production    </a:t>
            </a:r>
          </a:p>
          <a:p>
            <a:pPr algn="ctr"/>
            <a:r>
              <a:rPr lang="en-GB" sz="1596" b="1" dirty="0">
                <a:solidFill>
                  <a:schemeClr val="tx1"/>
                </a:solidFill>
              </a:rPr>
              <a:t>Technical design &amp; prototyping completed</a:t>
            </a:r>
          </a:p>
        </p:txBody>
      </p:sp>
      <p:sp>
        <p:nvSpPr>
          <p:cNvPr id="42" name="Chevron 41">
            <a:extLst>
              <a:ext uri="{FF2B5EF4-FFF2-40B4-BE49-F238E27FC236}">
                <a16:creationId xmlns:a16="http://schemas.microsoft.com/office/drawing/2014/main" id="{934E4D6A-0430-224E-A0CA-3D2F0981D98E}"/>
              </a:ext>
            </a:extLst>
          </p:cNvPr>
          <p:cNvSpPr/>
          <p:nvPr/>
        </p:nvSpPr>
        <p:spPr>
          <a:xfrm>
            <a:off x="363508" y="1952449"/>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accelerator installation</a:t>
            </a:r>
          </a:p>
        </p:txBody>
      </p:sp>
      <p:sp>
        <p:nvSpPr>
          <p:cNvPr id="46" name="Chevron 45">
            <a:extLst>
              <a:ext uri="{FF2B5EF4-FFF2-40B4-BE49-F238E27FC236}">
                <a16:creationId xmlns:a16="http://schemas.microsoft.com/office/drawing/2014/main" id="{C278F0AC-103E-AE41-9DB3-E1D8FDB8ADAB}"/>
              </a:ext>
            </a:extLst>
          </p:cNvPr>
          <p:cNvSpPr/>
          <p:nvPr/>
        </p:nvSpPr>
        <p:spPr>
          <a:xfrm>
            <a:off x="399577" y="910180"/>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accelerator commissioning</a:t>
            </a:r>
          </a:p>
        </p:txBody>
      </p:sp>
      <p:sp>
        <p:nvSpPr>
          <p:cNvPr id="62" name="Chevron 61">
            <a:extLst>
              <a:ext uri="{FF2B5EF4-FFF2-40B4-BE49-F238E27FC236}">
                <a16:creationId xmlns:a16="http://schemas.microsoft.com/office/drawing/2014/main" id="{6D564228-A509-3548-AA3B-48DF30AA35AA}"/>
              </a:ext>
            </a:extLst>
          </p:cNvPr>
          <p:cNvSpPr/>
          <p:nvPr/>
        </p:nvSpPr>
        <p:spPr>
          <a:xfrm flipH="1">
            <a:off x="6041714" y="4279445"/>
            <a:ext cx="5786778" cy="191827"/>
          </a:xfrm>
          <a:prstGeom prst="chevron">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68" b="1" dirty="0">
                <a:solidFill>
                  <a:schemeClr val="tx1"/>
                </a:solidFill>
              </a:rPr>
              <a:t>                  Completion of HL-LHC upgrade: more detector experts available</a:t>
            </a:r>
          </a:p>
        </p:txBody>
      </p:sp>
      <p:cxnSp>
        <p:nvCxnSpPr>
          <p:cNvPr id="54" name="Straight Connector 53">
            <a:extLst>
              <a:ext uri="{FF2B5EF4-FFF2-40B4-BE49-F238E27FC236}">
                <a16:creationId xmlns:a16="http://schemas.microsoft.com/office/drawing/2014/main" id="{3FC0576A-D509-E245-9802-733819B00351}"/>
              </a:ext>
            </a:extLst>
          </p:cNvPr>
          <p:cNvCxnSpPr>
            <a:cxnSpLocks/>
          </p:cNvCxnSpPr>
          <p:nvPr/>
        </p:nvCxnSpPr>
        <p:spPr>
          <a:xfrm flipH="1" flipV="1">
            <a:off x="6425576" y="5252970"/>
            <a:ext cx="5055492" cy="6948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205CE3-FAF5-5B4E-A933-1C7786CEB61E}"/>
              </a:ext>
            </a:extLst>
          </p:cNvPr>
          <p:cNvCxnSpPr>
            <a:cxnSpLocks/>
          </p:cNvCxnSpPr>
          <p:nvPr/>
        </p:nvCxnSpPr>
        <p:spPr>
          <a:xfrm flipH="1" flipV="1">
            <a:off x="6313140" y="5252974"/>
            <a:ext cx="2301682" cy="6948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748DC95-7391-8F4B-B6AB-9C4CC4E2EE89}"/>
              </a:ext>
            </a:extLst>
          </p:cNvPr>
          <p:cNvCxnSpPr>
            <a:cxnSpLocks/>
          </p:cNvCxnSpPr>
          <p:nvPr/>
        </p:nvCxnSpPr>
        <p:spPr>
          <a:xfrm flipV="1">
            <a:off x="2610906" y="5252974"/>
            <a:ext cx="3007387" cy="694838"/>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024E80D-9B61-C044-8FB1-593F1974DA2C}"/>
              </a:ext>
            </a:extLst>
          </p:cNvPr>
          <p:cNvCxnSpPr>
            <a:cxnSpLocks/>
            <a:stCxn id="5" idx="0"/>
          </p:cNvCxnSpPr>
          <p:nvPr/>
        </p:nvCxnSpPr>
        <p:spPr>
          <a:xfrm flipV="1">
            <a:off x="1845489" y="5252975"/>
            <a:ext cx="3772804" cy="694845"/>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359690-F210-304D-9A79-83ED0361CB4C}"/>
              </a:ext>
            </a:extLst>
          </p:cNvPr>
          <p:cNvCxnSpPr>
            <a:cxnSpLocks/>
          </p:cNvCxnSpPr>
          <p:nvPr/>
        </p:nvCxnSpPr>
        <p:spPr>
          <a:xfrm flipV="1">
            <a:off x="1145211" y="5252974"/>
            <a:ext cx="4473081" cy="694838"/>
          </a:xfrm>
          <a:prstGeom prst="line">
            <a:avLst/>
          </a:prstGeom>
          <a:ln w="9525">
            <a:solidFill>
              <a:srgbClr val="16A117"/>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8EA7F63-758D-1C4E-A6ED-3B7CE54D2614}"/>
              </a:ext>
            </a:extLst>
          </p:cNvPr>
          <p:cNvCxnSpPr>
            <a:cxnSpLocks/>
          </p:cNvCxnSpPr>
          <p:nvPr/>
        </p:nvCxnSpPr>
        <p:spPr>
          <a:xfrm flipH="1" flipV="1">
            <a:off x="6313140" y="5252974"/>
            <a:ext cx="3029104" cy="694838"/>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2D5E1F2-A968-CC43-A537-BAB79EAE91CC}"/>
              </a:ext>
            </a:extLst>
          </p:cNvPr>
          <p:cNvCxnSpPr>
            <a:cxnSpLocks/>
            <a:stCxn id="7" idx="0"/>
          </p:cNvCxnSpPr>
          <p:nvPr/>
        </p:nvCxnSpPr>
        <p:spPr>
          <a:xfrm flipH="1" flipV="1">
            <a:off x="6454283" y="5252959"/>
            <a:ext cx="3576595" cy="69486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Chevron 108">
            <a:extLst>
              <a:ext uri="{FF2B5EF4-FFF2-40B4-BE49-F238E27FC236}">
                <a16:creationId xmlns:a16="http://schemas.microsoft.com/office/drawing/2014/main" id="{5921532A-57DE-1E45-89AF-48B71540A26E}"/>
              </a:ext>
            </a:extLst>
          </p:cNvPr>
          <p:cNvSpPr/>
          <p:nvPr/>
        </p:nvSpPr>
        <p:spPr>
          <a:xfrm flipH="1">
            <a:off x="6351665" y="5079245"/>
            <a:ext cx="5476826" cy="260562"/>
          </a:xfrm>
          <a:prstGeom prst="chevron">
            <a:avLst>
              <a:gd name="adj" fmla="val 52753"/>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latin typeface="Corbel" panose="020B0503020204020204" pitchFamily="34" charset="0"/>
              </a:rPr>
              <a:t>           Detector </a:t>
            </a:r>
            <a:r>
              <a:rPr lang="en-GB" sz="1596" b="1" dirty="0" err="1">
                <a:solidFill>
                  <a:schemeClr val="tx1"/>
                </a:solidFill>
                <a:latin typeface="Corbel" panose="020B0503020204020204" pitchFamily="34" charset="0"/>
              </a:rPr>
              <a:t>EoI</a:t>
            </a:r>
            <a:r>
              <a:rPr lang="en-GB" sz="1596" b="1" dirty="0">
                <a:solidFill>
                  <a:schemeClr val="tx1"/>
                </a:solidFill>
                <a:latin typeface="Corbel" panose="020B0503020204020204" pitchFamily="34" charset="0"/>
              </a:rPr>
              <a:t> submission by the community</a:t>
            </a:r>
          </a:p>
        </p:txBody>
      </p:sp>
      <p:sp>
        <p:nvSpPr>
          <p:cNvPr id="104" name="TextBox 103">
            <a:extLst>
              <a:ext uri="{FF2B5EF4-FFF2-40B4-BE49-F238E27FC236}">
                <a16:creationId xmlns:a16="http://schemas.microsoft.com/office/drawing/2014/main" id="{8A2ED28C-AC03-674B-81A1-FFED0FBA08F3}"/>
              </a:ext>
            </a:extLst>
          </p:cNvPr>
          <p:cNvSpPr txBox="1"/>
          <p:nvPr/>
        </p:nvSpPr>
        <p:spPr>
          <a:xfrm>
            <a:off x="6356569" y="215330"/>
            <a:ext cx="611065" cy="5103448"/>
          </a:xfrm>
          <a:prstGeom prst="rect">
            <a:avLst/>
          </a:prstGeom>
          <a:noFill/>
        </p:spPr>
        <p:txBody>
          <a:bodyPr wrap="none" rtlCol="0">
            <a:spAutoFit/>
          </a:bodyPr>
          <a:lstStyle/>
          <a:p>
            <a:pPr>
              <a:spcAft>
                <a:spcPts val="228"/>
              </a:spcAft>
            </a:pPr>
            <a:r>
              <a:rPr lang="en-GB" sz="1197" dirty="0"/>
              <a:t> </a:t>
            </a:r>
          </a:p>
          <a:p>
            <a:pPr>
              <a:spcAft>
                <a:spcPts val="228"/>
              </a:spcAft>
            </a:pPr>
            <a:r>
              <a:rPr lang="en-GB" sz="1197" dirty="0"/>
              <a:t>– 2047</a:t>
            </a:r>
          </a:p>
          <a:p>
            <a:pPr>
              <a:spcAft>
                <a:spcPts val="228"/>
              </a:spcAft>
            </a:pPr>
            <a:r>
              <a:rPr lang="en-GB" sz="1197" dirty="0"/>
              <a:t>– 2046</a:t>
            </a:r>
          </a:p>
          <a:p>
            <a:pPr>
              <a:spcAft>
                <a:spcPts val="228"/>
              </a:spcAft>
            </a:pPr>
            <a:r>
              <a:rPr lang="en-GB" sz="1197" dirty="0"/>
              <a:t>– </a:t>
            </a:r>
            <a:r>
              <a:rPr lang="en-GB" sz="1197" b="1" dirty="0">
                <a:solidFill>
                  <a:schemeClr val="bg1"/>
                </a:solidFill>
              </a:rPr>
              <a:t>2045</a:t>
            </a:r>
          </a:p>
          <a:p>
            <a:pPr>
              <a:spcAft>
                <a:spcPts val="228"/>
              </a:spcAft>
            </a:pPr>
            <a:r>
              <a:rPr lang="en-GB" sz="1197" dirty="0"/>
              <a:t>– 2044</a:t>
            </a:r>
          </a:p>
          <a:p>
            <a:pPr>
              <a:spcAft>
                <a:spcPts val="228"/>
              </a:spcAft>
            </a:pPr>
            <a:r>
              <a:rPr lang="en-GB" sz="1197" dirty="0"/>
              <a:t>– 2043</a:t>
            </a:r>
          </a:p>
          <a:p>
            <a:pPr>
              <a:spcAft>
                <a:spcPts val="228"/>
              </a:spcAft>
            </a:pPr>
            <a:r>
              <a:rPr lang="en-GB" sz="1197" dirty="0"/>
              <a:t>– 2042</a:t>
            </a:r>
          </a:p>
          <a:p>
            <a:pPr>
              <a:spcAft>
                <a:spcPts val="228"/>
              </a:spcAft>
            </a:pPr>
            <a:r>
              <a:rPr lang="en-GB" sz="1197" dirty="0"/>
              <a:t>– </a:t>
            </a:r>
            <a:r>
              <a:rPr lang="en-GB" sz="1197" b="1" dirty="0">
                <a:solidFill>
                  <a:schemeClr val="bg1"/>
                </a:solidFill>
              </a:rPr>
              <a:t>2041</a:t>
            </a:r>
          </a:p>
          <a:p>
            <a:pPr>
              <a:spcAft>
                <a:spcPts val="228"/>
              </a:spcAft>
            </a:pPr>
            <a:r>
              <a:rPr lang="en-GB" sz="1197" dirty="0"/>
              <a:t>– 2040</a:t>
            </a:r>
          </a:p>
          <a:p>
            <a:pPr>
              <a:spcAft>
                <a:spcPts val="228"/>
              </a:spcAft>
            </a:pPr>
            <a:r>
              <a:rPr lang="en-GB" sz="1197" dirty="0"/>
              <a:t>– 2039</a:t>
            </a:r>
          </a:p>
          <a:p>
            <a:pPr>
              <a:spcAft>
                <a:spcPts val="228"/>
              </a:spcAft>
            </a:pPr>
            <a:r>
              <a:rPr lang="en-GB" sz="1197" dirty="0"/>
              <a:t>– 2038</a:t>
            </a:r>
          </a:p>
          <a:p>
            <a:pPr>
              <a:spcAft>
                <a:spcPts val="228"/>
              </a:spcAft>
            </a:pPr>
            <a:r>
              <a:rPr lang="en-GB" sz="1197" dirty="0"/>
              <a:t>– 2037</a:t>
            </a:r>
          </a:p>
          <a:p>
            <a:pPr>
              <a:spcAft>
                <a:spcPts val="228"/>
              </a:spcAft>
            </a:pPr>
            <a:r>
              <a:rPr lang="en-GB" sz="1197" dirty="0"/>
              <a:t>– </a:t>
            </a:r>
            <a:r>
              <a:rPr lang="en-GB" sz="1197" b="1" dirty="0">
                <a:solidFill>
                  <a:schemeClr val="bg1"/>
                </a:solidFill>
              </a:rPr>
              <a:t>2036</a:t>
            </a:r>
          </a:p>
          <a:p>
            <a:pPr>
              <a:spcAft>
                <a:spcPts val="228"/>
              </a:spcAft>
            </a:pPr>
            <a:r>
              <a:rPr lang="en-GB" sz="1197" dirty="0"/>
              <a:t>– </a:t>
            </a:r>
            <a:r>
              <a:rPr lang="en-GB" sz="1197" b="1" dirty="0">
                <a:solidFill>
                  <a:schemeClr val="bg1"/>
                </a:solidFill>
              </a:rPr>
              <a:t>2035</a:t>
            </a:r>
          </a:p>
          <a:p>
            <a:pPr>
              <a:spcAft>
                <a:spcPts val="228"/>
              </a:spcAft>
            </a:pPr>
            <a:r>
              <a:rPr lang="en-GB" sz="1197" dirty="0"/>
              <a:t>– 2034</a:t>
            </a:r>
          </a:p>
          <a:p>
            <a:pPr>
              <a:spcAft>
                <a:spcPts val="228"/>
              </a:spcAft>
            </a:pPr>
            <a:r>
              <a:rPr lang="en-GB" sz="1197" dirty="0"/>
              <a:t>– 2033</a:t>
            </a:r>
          </a:p>
          <a:p>
            <a:pPr>
              <a:spcAft>
                <a:spcPts val="228"/>
              </a:spcAft>
            </a:pPr>
            <a:r>
              <a:rPr lang="en-GB" sz="1197" dirty="0"/>
              <a:t>– 2032</a:t>
            </a:r>
          </a:p>
          <a:p>
            <a:pPr>
              <a:spcAft>
                <a:spcPts val="228"/>
              </a:spcAft>
            </a:pPr>
            <a:r>
              <a:rPr lang="en-GB" sz="1197" dirty="0"/>
              <a:t>– </a:t>
            </a:r>
            <a:r>
              <a:rPr lang="en-GB" sz="1197" b="1" dirty="0">
                <a:solidFill>
                  <a:schemeClr val="bg1"/>
                </a:solidFill>
              </a:rPr>
              <a:t>2031</a:t>
            </a:r>
          </a:p>
          <a:p>
            <a:pPr>
              <a:spcAft>
                <a:spcPts val="228"/>
              </a:spcAft>
            </a:pPr>
            <a:r>
              <a:rPr lang="en-GB" sz="1197" dirty="0"/>
              <a:t>– 2030</a:t>
            </a:r>
          </a:p>
          <a:p>
            <a:pPr>
              <a:spcAft>
                <a:spcPts val="228"/>
              </a:spcAft>
            </a:pPr>
            <a:r>
              <a:rPr lang="en-GB" sz="1197" dirty="0"/>
              <a:t>– </a:t>
            </a:r>
            <a:r>
              <a:rPr lang="en-GB" sz="1197" b="1" dirty="0">
                <a:solidFill>
                  <a:schemeClr val="bg1"/>
                </a:solidFill>
              </a:rPr>
              <a:t>2029</a:t>
            </a:r>
          </a:p>
          <a:p>
            <a:pPr>
              <a:spcAft>
                <a:spcPts val="228"/>
              </a:spcAft>
            </a:pPr>
            <a:r>
              <a:rPr lang="en-GB" sz="1197" dirty="0"/>
              <a:t>– </a:t>
            </a:r>
            <a:r>
              <a:rPr lang="en-GB" sz="1197" b="1" dirty="0">
                <a:solidFill>
                  <a:schemeClr val="bg1"/>
                </a:solidFill>
              </a:rPr>
              <a:t>2028</a:t>
            </a:r>
          </a:p>
          <a:p>
            <a:pPr>
              <a:spcAft>
                <a:spcPts val="228"/>
              </a:spcAft>
            </a:pPr>
            <a:r>
              <a:rPr lang="en-GB" sz="1197" dirty="0"/>
              <a:t>– </a:t>
            </a:r>
            <a:r>
              <a:rPr lang="en-GB" sz="1197" b="1" dirty="0">
                <a:solidFill>
                  <a:schemeClr val="bg1"/>
                </a:solidFill>
              </a:rPr>
              <a:t>2027</a:t>
            </a:r>
          </a:p>
          <a:p>
            <a:pPr>
              <a:spcAft>
                <a:spcPts val="228"/>
              </a:spcAft>
            </a:pPr>
            <a:r>
              <a:rPr lang="en-GB" sz="1197" dirty="0"/>
              <a:t>– </a:t>
            </a:r>
            <a:r>
              <a:rPr lang="en-GB" sz="1197" b="1" dirty="0">
                <a:solidFill>
                  <a:schemeClr val="bg1"/>
                </a:solidFill>
              </a:rPr>
              <a:t>2026</a:t>
            </a:r>
          </a:p>
          <a:p>
            <a:pPr>
              <a:spcAft>
                <a:spcPts val="228"/>
              </a:spcAft>
            </a:pPr>
            <a:r>
              <a:rPr lang="en-GB" sz="1197" dirty="0"/>
              <a:t>– </a:t>
            </a:r>
            <a:r>
              <a:rPr lang="en-GB" sz="1197" b="1" dirty="0">
                <a:solidFill>
                  <a:schemeClr val="bg1"/>
                </a:solidFill>
              </a:rPr>
              <a:t>2025</a:t>
            </a:r>
          </a:p>
        </p:txBody>
      </p:sp>
      <p:sp>
        <p:nvSpPr>
          <p:cNvPr id="106" name="Chevron 105">
            <a:extLst>
              <a:ext uri="{FF2B5EF4-FFF2-40B4-BE49-F238E27FC236}">
                <a16:creationId xmlns:a16="http://schemas.microsoft.com/office/drawing/2014/main" id="{7FA61849-84AB-774E-830E-46773ACD5E77}"/>
              </a:ext>
            </a:extLst>
          </p:cNvPr>
          <p:cNvSpPr/>
          <p:nvPr/>
        </p:nvSpPr>
        <p:spPr>
          <a:xfrm>
            <a:off x="363508" y="5079263"/>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FCC Feasibility Study Report</a:t>
            </a:r>
          </a:p>
        </p:txBody>
      </p:sp>
      <p:sp>
        <p:nvSpPr>
          <p:cNvPr id="60" name="Chevron 59">
            <a:extLst>
              <a:ext uri="{FF2B5EF4-FFF2-40B4-BE49-F238E27FC236}">
                <a16:creationId xmlns:a16="http://schemas.microsoft.com/office/drawing/2014/main" id="{352AAAB1-5B94-0646-87E4-15E2583277B1}"/>
              </a:ext>
            </a:extLst>
          </p:cNvPr>
          <p:cNvSpPr/>
          <p:nvPr/>
        </p:nvSpPr>
        <p:spPr>
          <a:xfrm>
            <a:off x="363508" y="3863282"/>
            <a:ext cx="5175287" cy="26056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Start engineering design</a:t>
            </a:r>
          </a:p>
        </p:txBody>
      </p:sp>
      <p:sp>
        <p:nvSpPr>
          <p:cNvPr id="63" name="Chevron 38">
            <a:extLst>
              <a:ext uri="{FF2B5EF4-FFF2-40B4-BE49-F238E27FC236}">
                <a16:creationId xmlns:a16="http://schemas.microsoft.com/office/drawing/2014/main" id="{0A684A0F-2B95-F44A-A772-14E95909DCEF}"/>
              </a:ext>
            </a:extLst>
          </p:cNvPr>
          <p:cNvSpPr/>
          <p:nvPr/>
        </p:nvSpPr>
        <p:spPr>
          <a:xfrm>
            <a:off x="363508" y="4731837"/>
            <a:ext cx="5175287" cy="347426"/>
          </a:xfrm>
          <a:prstGeom prst="chevron">
            <a:avLst/>
          </a:prstGeom>
          <a:gradFill flip="none" rotWithShape="1">
            <a:gsLst>
              <a:gs pos="0">
                <a:srgbClr val="16A117">
                  <a:tint val="66000"/>
                  <a:satMod val="160000"/>
                </a:srgbClr>
              </a:gs>
              <a:gs pos="50000">
                <a:srgbClr val="16A117">
                  <a:tint val="44500"/>
                  <a:satMod val="160000"/>
                </a:srgbClr>
              </a:gs>
              <a:gs pos="100000">
                <a:srgbClr val="16A117">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96" b="1" dirty="0">
                <a:solidFill>
                  <a:schemeClr val="tx1"/>
                </a:solidFill>
              </a:rPr>
              <a:t>European Strategy Update</a:t>
            </a:r>
          </a:p>
        </p:txBody>
      </p:sp>
      <p:sp>
        <p:nvSpPr>
          <p:cNvPr id="103" name="TextBox 102">
            <a:extLst>
              <a:ext uri="{FF2B5EF4-FFF2-40B4-BE49-F238E27FC236}">
                <a16:creationId xmlns:a16="http://schemas.microsoft.com/office/drawing/2014/main" id="{B7FE2D4F-E8BC-0246-9BB1-15C1E905BC48}"/>
              </a:ext>
            </a:extLst>
          </p:cNvPr>
          <p:cNvSpPr txBox="1"/>
          <p:nvPr/>
        </p:nvSpPr>
        <p:spPr>
          <a:xfrm>
            <a:off x="4880018" y="215330"/>
            <a:ext cx="611065" cy="5103448"/>
          </a:xfrm>
          <a:prstGeom prst="rect">
            <a:avLst/>
          </a:prstGeom>
          <a:noFill/>
        </p:spPr>
        <p:txBody>
          <a:bodyPr wrap="none" rtlCol="0">
            <a:spAutoFit/>
          </a:bodyPr>
          <a:lstStyle/>
          <a:p>
            <a:pPr>
              <a:spcAft>
                <a:spcPts val="228"/>
              </a:spcAft>
            </a:pPr>
            <a:endParaRPr lang="en-GB" sz="1197" dirty="0"/>
          </a:p>
          <a:p>
            <a:pPr>
              <a:spcAft>
                <a:spcPts val="228"/>
              </a:spcAft>
            </a:pPr>
            <a:r>
              <a:rPr lang="en-GB" sz="1197" dirty="0"/>
              <a:t>2047 –</a:t>
            </a:r>
          </a:p>
          <a:p>
            <a:pPr>
              <a:spcAft>
                <a:spcPts val="228"/>
              </a:spcAft>
            </a:pPr>
            <a:r>
              <a:rPr lang="en-GB" sz="1197" dirty="0"/>
              <a:t>2046 –</a:t>
            </a:r>
          </a:p>
          <a:p>
            <a:pPr>
              <a:spcAft>
                <a:spcPts val="228"/>
              </a:spcAft>
            </a:pPr>
            <a:r>
              <a:rPr lang="en-GB" sz="1197" b="1" dirty="0">
                <a:solidFill>
                  <a:schemeClr val="bg1"/>
                </a:solidFill>
              </a:rPr>
              <a:t>2045</a:t>
            </a:r>
            <a:r>
              <a:rPr lang="en-GB" sz="1197" dirty="0"/>
              <a:t> –</a:t>
            </a:r>
          </a:p>
          <a:p>
            <a:pPr>
              <a:spcAft>
                <a:spcPts val="228"/>
              </a:spcAft>
            </a:pPr>
            <a:r>
              <a:rPr lang="en-GB" sz="1197" dirty="0"/>
              <a:t>2044 –</a:t>
            </a:r>
          </a:p>
          <a:p>
            <a:pPr>
              <a:spcAft>
                <a:spcPts val="228"/>
              </a:spcAft>
            </a:pPr>
            <a:r>
              <a:rPr lang="en-GB" sz="1197" dirty="0"/>
              <a:t>2043 –</a:t>
            </a:r>
          </a:p>
          <a:p>
            <a:pPr>
              <a:spcAft>
                <a:spcPts val="228"/>
              </a:spcAft>
            </a:pPr>
            <a:r>
              <a:rPr lang="en-GB" sz="1197" dirty="0"/>
              <a:t>2042 –</a:t>
            </a:r>
          </a:p>
          <a:p>
            <a:pPr>
              <a:spcAft>
                <a:spcPts val="228"/>
              </a:spcAft>
            </a:pPr>
            <a:r>
              <a:rPr lang="en-GB" sz="1197" b="1" dirty="0">
                <a:solidFill>
                  <a:schemeClr val="bg1"/>
                </a:solidFill>
              </a:rPr>
              <a:t>2041</a:t>
            </a:r>
            <a:r>
              <a:rPr lang="en-GB" sz="1197" dirty="0"/>
              <a:t> –</a:t>
            </a:r>
          </a:p>
          <a:p>
            <a:pPr>
              <a:spcAft>
                <a:spcPts val="228"/>
              </a:spcAft>
            </a:pPr>
            <a:r>
              <a:rPr lang="en-GB" sz="1197" b="1" dirty="0">
                <a:solidFill>
                  <a:schemeClr val="bg1"/>
                </a:solidFill>
              </a:rPr>
              <a:t>2040</a:t>
            </a:r>
            <a:r>
              <a:rPr lang="en-GB" sz="1197" dirty="0"/>
              <a:t> –</a:t>
            </a:r>
          </a:p>
          <a:p>
            <a:pPr>
              <a:spcAft>
                <a:spcPts val="228"/>
              </a:spcAft>
            </a:pPr>
            <a:r>
              <a:rPr lang="en-GB" sz="1197" dirty="0"/>
              <a:t>2039 –</a:t>
            </a:r>
          </a:p>
          <a:p>
            <a:pPr>
              <a:spcAft>
                <a:spcPts val="228"/>
              </a:spcAft>
            </a:pPr>
            <a:r>
              <a:rPr lang="en-GB" sz="1197" dirty="0"/>
              <a:t>2038 –</a:t>
            </a:r>
          </a:p>
          <a:p>
            <a:pPr>
              <a:spcAft>
                <a:spcPts val="228"/>
              </a:spcAft>
            </a:pPr>
            <a:r>
              <a:rPr lang="en-GB" sz="1197" dirty="0"/>
              <a:t>2037 –</a:t>
            </a:r>
          </a:p>
          <a:p>
            <a:pPr>
              <a:spcAft>
                <a:spcPts val="228"/>
              </a:spcAft>
            </a:pPr>
            <a:r>
              <a:rPr lang="en-GB" sz="1197" b="1" dirty="0">
                <a:solidFill>
                  <a:schemeClr val="bg1"/>
                </a:solidFill>
              </a:rPr>
              <a:t>2036</a:t>
            </a:r>
            <a:r>
              <a:rPr lang="en-GB" sz="1197" dirty="0"/>
              <a:t> –</a:t>
            </a:r>
          </a:p>
          <a:p>
            <a:pPr>
              <a:spcAft>
                <a:spcPts val="228"/>
              </a:spcAft>
            </a:pPr>
            <a:r>
              <a:rPr lang="en-GB" sz="1197" b="1" dirty="0">
                <a:solidFill>
                  <a:schemeClr val="bg1"/>
                </a:solidFill>
              </a:rPr>
              <a:t>2035</a:t>
            </a:r>
            <a:r>
              <a:rPr lang="en-GB" sz="1197" dirty="0"/>
              <a:t> –</a:t>
            </a:r>
          </a:p>
          <a:p>
            <a:pPr>
              <a:spcAft>
                <a:spcPts val="228"/>
              </a:spcAft>
            </a:pPr>
            <a:r>
              <a:rPr lang="en-GB" sz="1197" dirty="0"/>
              <a:t>2034 –</a:t>
            </a:r>
          </a:p>
          <a:p>
            <a:pPr>
              <a:spcAft>
                <a:spcPts val="228"/>
              </a:spcAft>
            </a:pPr>
            <a:r>
              <a:rPr lang="en-GB" sz="1197" dirty="0"/>
              <a:t>2033 –</a:t>
            </a:r>
          </a:p>
          <a:p>
            <a:pPr>
              <a:spcAft>
                <a:spcPts val="228"/>
              </a:spcAft>
            </a:pPr>
            <a:r>
              <a:rPr lang="en-GB" sz="1197" b="1" dirty="0">
                <a:solidFill>
                  <a:schemeClr val="bg1"/>
                </a:solidFill>
              </a:rPr>
              <a:t>2032</a:t>
            </a:r>
            <a:r>
              <a:rPr lang="en-GB" sz="1197" dirty="0"/>
              <a:t> –</a:t>
            </a:r>
          </a:p>
          <a:p>
            <a:pPr>
              <a:spcAft>
                <a:spcPts val="228"/>
              </a:spcAft>
            </a:pPr>
            <a:r>
              <a:rPr lang="en-GB" sz="1197" b="1" dirty="0">
                <a:solidFill>
                  <a:schemeClr val="bg1"/>
                </a:solidFill>
              </a:rPr>
              <a:t>2031</a:t>
            </a:r>
            <a:r>
              <a:rPr lang="en-GB" sz="1197" dirty="0"/>
              <a:t> –</a:t>
            </a:r>
          </a:p>
          <a:p>
            <a:pPr>
              <a:spcAft>
                <a:spcPts val="228"/>
              </a:spcAft>
            </a:pPr>
            <a:r>
              <a:rPr lang="en-GB" sz="1197" dirty="0"/>
              <a:t>2030 –</a:t>
            </a:r>
          </a:p>
          <a:p>
            <a:pPr>
              <a:spcAft>
                <a:spcPts val="228"/>
              </a:spcAft>
            </a:pPr>
            <a:r>
              <a:rPr lang="en-GB" sz="1197" b="1" dirty="0">
                <a:solidFill>
                  <a:schemeClr val="bg1"/>
                </a:solidFill>
              </a:rPr>
              <a:t>2029</a:t>
            </a:r>
            <a:r>
              <a:rPr lang="en-GB" sz="1197" dirty="0"/>
              <a:t> –</a:t>
            </a:r>
          </a:p>
          <a:p>
            <a:pPr>
              <a:spcAft>
                <a:spcPts val="228"/>
              </a:spcAft>
            </a:pPr>
            <a:r>
              <a:rPr lang="en-GB" sz="1197" b="1" dirty="0">
                <a:solidFill>
                  <a:schemeClr val="bg1"/>
                </a:solidFill>
              </a:rPr>
              <a:t>2028</a:t>
            </a:r>
            <a:r>
              <a:rPr lang="en-GB" sz="1197" dirty="0"/>
              <a:t> –</a:t>
            </a:r>
          </a:p>
          <a:p>
            <a:pPr>
              <a:spcAft>
                <a:spcPts val="228"/>
              </a:spcAft>
            </a:pPr>
            <a:r>
              <a:rPr lang="en-GB" sz="1197" dirty="0"/>
              <a:t>2027 –</a:t>
            </a:r>
          </a:p>
          <a:p>
            <a:pPr>
              <a:spcAft>
                <a:spcPts val="228"/>
              </a:spcAft>
            </a:pPr>
            <a:r>
              <a:rPr lang="en-GB" sz="1197" b="1" dirty="0">
                <a:solidFill>
                  <a:schemeClr val="bg1"/>
                </a:solidFill>
              </a:rPr>
              <a:t>2026</a:t>
            </a:r>
            <a:r>
              <a:rPr lang="en-GB" sz="1197" dirty="0"/>
              <a:t> –</a:t>
            </a:r>
          </a:p>
          <a:p>
            <a:pPr>
              <a:spcAft>
                <a:spcPts val="228"/>
              </a:spcAft>
            </a:pPr>
            <a:r>
              <a:rPr lang="en-GB" sz="1197" b="1" dirty="0">
                <a:solidFill>
                  <a:schemeClr val="bg1"/>
                </a:solidFill>
              </a:rPr>
              <a:t>2025</a:t>
            </a:r>
            <a:r>
              <a:rPr lang="en-GB" sz="1197" dirty="0"/>
              <a:t> –</a:t>
            </a:r>
          </a:p>
        </p:txBody>
      </p:sp>
      <p:sp>
        <p:nvSpPr>
          <p:cNvPr id="2" name="TextBox 1">
            <a:extLst>
              <a:ext uri="{FF2B5EF4-FFF2-40B4-BE49-F238E27FC236}">
                <a16:creationId xmlns:a16="http://schemas.microsoft.com/office/drawing/2014/main" id="{BA39BE6E-7B2B-C93D-F188-118608C0E9DA}"/>
              </a:ext>
            </a:extLst>
          </p:cNvPr>
          <p:cNvSpPr txBox="1"/>
          <p:nvPr/>
        </p:nvSpPr>
        <p:spPr>
          <a:xfrm>
            <a:off x="241366" y="124221"/>
            <a:ext cx="2494722" cy="461665"/>
          </a:xfrm>
          <a:prstGeom prst="rect">
            <a:avLst/>
          </a:prstGeom>
          <a:noFill/>
        </p:spPr>
        <p:txBody>
          <a:bodyPr wrap="none" rtlCol="0">
            <a:spAutoFit/>
          </a:bodyPr>
          <a:lstStyle/>
          <a:p>
            <a:r>
              <a:rPr lang="en-US" sz="2400" b="1" dirty="0"/>
              <a:t>Tentative timeline</a:t>
            </a:r>
            <a:endParaRPr lang="en-GB" sz="2400" b="1" dirty="0"/>
          </a:p>
        </p:txBody>
      </p:sp>
    </p:spTree>
    <p:extLst>
      <p:ext uri="{BB962C8B-B14F-4D97-AF65-F5344CB8AC3E}">
        <p14:creationId xmlns:p14="http://schemas.microsoft.com/office/powerpoint/2010/main" val="172609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imeline&#10;&#10;Description automatically generated">
            <a:extLst>
              <a:ext uri="{FF2B5EF4-FFF2-40B4-BE49-F238E27FC236}">
                <a16:creationId xmlns:a16="http://schemas.microsoft.com/office/drawing/2014/main" id="{889FD351-AC13-8C38-F60A-1CD82474CCC6}"/>
              </a:ext>
            </a:extLst>
          </p:cNvPr>
          <p:cNvPicPr>
            <a:picLocks noChangeAspect="1"/>
          </p:cNvPicPr>
          <p:nvPr/>
        </p:nvPicPr>
        <p:blipFill>
          <a:blip r:embed="rId2"/>
          <a:stretch>
            <a:fillRect/>
          </a:stretch>
        </p:blipFill>
        <p:spPr>
          <a:xfrm>
            <a:off x="163375" y="960783"/>
            <a:ext cx="11153982" cy="5812015"/>
          </a:xfrm>
          <a:prstGeom prst="rect">
            <a:avLst/>
          </a:prstGeom>
        </p:spPr>
      </p:pic>
      <p:sp>
        <p:nvSpPr>
          <p:cNvPr id="12" name="Title 2">
            <a:extLst>
              <a:ext uri="{FF2B5EF4-FFF2-40B4-BE49-F238E27FC236}">
                <a16:creationId xmlns:a16="http://schemas.microsoft.com/office/drawing/2014/main" id="{EC868F05-9A29-41A7-46FE-800F1E530128}"/>
              </a:ext>
            </a:extLst>
          </p:cNvPr>
          <p:cNvSpPr>
            <a:spLocks noGrp="1"/>
          </p:cNvSpPr>
          <p:nvPr>
            <p:ph type="title"/>
          </p:nvPr>
        </p:nvSpPr>
        <p:spPr>
          <a:xfrm>
            <a:off x="407987" y="217059"/>
            <a:ext cx="11376025" cy="531663"/>
          </a:xfrm>
        </p:spPr>
        <p:txBody>
          <a:bodyPr/>
          <a:lstStyle/>
          <a:p>
            <a:r>
              <a:rPr lang="en-US" sz="2800" dirty="0"/>
              <a:t>HL-LHC – the medium-term future</a:t>
            </a:r>
          </a:p>
        </p:txBody>
      </p:sp>
      <p:sp>
        <p:nvSpPr>
          <p:cNvPr id="3" name="Slide Number Placeholder 2">
            <a:extLst>
              <a:ext uri="{FF2B5EF4-FFF2-40B4-BE49-F238E27FC236}">
                <a16:creationId xmlns:a16="http://schemas.microsoft.com/office/drawing/2014/main" id="{0AB7CCB3-1AC7-48EF-1807-1C3454752B64}"/>
              </a:ext>
            </a:extLst>
          </p:cNvPr>
          <p:cNvSpPr>
            <a:spLocks noGrp="1"/>
          </p:cNvSpPr>
          <p:nvPr>
            <p:ph type="sldNum" sz="quarter" idx="12"/>
          </p:nvPr>
        </p:nvSpPr>
        <p:spPr>
          <a:xfrm>
            <a:off x="11107546" y="6356350"/>
            <a:ext cx="681254"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6B5EA5A-BC32-A742-B11B-8E7414D5B535}"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0033A0">
                  <a:tint val="75000"/>
                </a:srgbClr>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55381F8-908C-52CB-CF02-898A8A622952}"/>
              </a:ext>
            </a:extLst>
          </p:cNvPr>
          <p:cNvSpPr/>
          <p:nvPr/>
        </p:nvSpPr>
        <p:spPr>
          <a:xfrm>
            <a:off x="6687975" y="1869243"/>
            <a:ext cx="1268490" cy="20691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 LHCb-II prep (tbc)</a:t>
            </a:r>
          </a:p>
        </p:txBody>
      </p:sp>
      <p:sp>
        <p:nvSpPr>
          <p:cNvPr id="11" name="Rectangle 10">
            <a:extLst>
              <a:ext uri="{FF2B5EF4-FFF2-40B4-BE49-F238E27FC236}">
                <a16:creationId xmlns:a16="http://schemas.microsoft.com/office/drawing/2014/main" id="{F401BEF6-3928-730D-3B64-39496028713A}"/>
              </a:ext>
            </a:extLst>
          </p:cNvPr>
          <p:cNvSpPr/>
          <p:nvPr/>
        </p:nvSpPr>
        <p:spPr>
          <a:xfrm>
            <a:off x="4726499" y="3870571"/>
            <a:ext cx="2027733" cy="20691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LHCb-II, ALICE3 upgrades (tbc)</a:t>
            </a:r>
          </a:p>
        </p:txBody>
      </p:sp>
      <p:pic>
        <p:nvPicPr>
          <p:cNvPr id="18" name="Picture 17" descr="Text&#10;&#10;Description automatically generated">
            <a:extLst>
              <a:ext uri="{FF2B5EF4-FFF2-40B4-BE49-F238E27FC236}">
                <a16:creationId xmlns:a16="http://schemas.microsoft.com/office/drawing/2014/main" id="{57C26313-7AFD-493C-C2B8-F7A77FA6D1C2}"/>
              </a:ext>
            </a:extLst>
          </p:cNvPr>
          <p:cNvPicPr>
            <a:picLocks noChangeAspect="1"/>
          </p:cNvPicPr>
          <p:nvPr/>
        </p:nvPicPr>
        <p:blipFill>
          <a:blip r:embed="rId3"/>
          <a:stretch>
            <a:fillRect/>
          </a:stretch>
        </p:blipFill>
        <p:spPr>
          <a:xfrm>
            <a:off x="7806847" y="5655832"/>
            <a:ext cx="3068765" cy="985109"/>
          </a:xfrm>
          <a:prstGeom prst="rect">
            <a:avLst/>
          </a:prstGeom>
        </p:spPr>
      </p:pic>
      <p:cxnSp>
        <p:nvCxnSpPr>
          <p:cNvPr id="4" name="Straight Connector 3">
            <a:extLst>
              <a:ext uri="{FF2B5EF4-FFF2-40B4-BE49-F238E27FC236}">
                <a16:creationId xmlns:a16="http://schemas.microsoft.com/office/drawing/2014/main" id="{2C83622C-51D1-6AE5-4699-EF904E11C93B}"/>
              </a:ext>
            </a:extLst>
          </p:cNvPr>
          <p:cNvCxnSpPr/>
          <p:nvPr/>
        </p:nvCxnSpPr>
        <p:spPr>
          <a:xfrm>
            <a:off x="4042798" y="854830"/>
            <a:ext cx="0" cy="2028825"/>
          </a:xfrm>
          <a:prstGeom prst="line">
            <a:avLst/>
          </a:prstGeom>
          <a:ln w="317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Right Arrow 1">
            <a:extLst>
              <a:ext uri="{FF2B5EF4-FFF2-40B4-BE49-F238E27FC236}">
                <a16:creationId xmlns:a16="http://schemas.microsoft.com/office/drawing/2014/main" id="{0C6EAB41-15D4-6705-21C4-4EA1548E4451}"/>
              </a:ext>
            </a:extLst>
          </p:cNvPr>
          <p:cNvSpPr/>
          <p:nvPr/>
        </p:nvSpPr>
        <p:spPr>
          <a:xfrm>
            <a:off x="4536558" y="6356350"/>
            <a:ext cx="588335" cy="193306"/>
          </a:xfrm>
          <a:prstGeom prst="rightArrow">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3048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6878BD-F0E9-EAC2-E3CF-C76625AA041A}"/>
              </a:ext>
            </a:extLst>
          </p:cNvPr>
          <p:cNvSpPr>
            <a:spLocks noGrp="1"/>
          </p:cNvSpPr>
          <p:nvPr>
            <p:ph idx="1"/>
          </p:nvPr>
        </p:nvSpPr>
        <p:spPr>
          <a:xfrm>
            <a:off x="336550" y="1092561"/>
            <a:ext cx="11376024" cy="4884039"/>
          </a:xfrm>
        </p:spPr>
        <p:txBody>
          <a:bodyPr/>
          <a:lstStyle/>
          <a:p>
            <a:r>
              <a:rPr lang="en-GB" sz="2400" dirty="0"/>
              <a:t>HL-LHC - flagship machine at the energy frontier out to end ~2041</a:t>
            </a:r>
          </a:p>
          <a:p>
            <a:r>
              <a:rPr lang="en-GB" sz="2400" dirty="0"/>
              <a:t>The vision is for another major project commensurate with the laboratory’s capabilities, communities, and resources to assure the future of CERN for the next 50+ years</a:t>
            </a:r>
          </a:p>
          <a:p>
            <a:pPr lvl="2"/>
            <a:r>
              <a:rPr lang="en-GB" sz="1800" dirty="0"/>
              <a:t>Engine for continued investment, innovation, R&amp;D and scientific engagement</a:t>
            </a:r>
          </a:p>
          <a:p>
            <a:pPr lvl="2"/>
            <a:r>
              <a:rPr lang="en-GB" sz="1800" dirty="0"/>
              <a:t>CERN remains a world leading Research Infrastructure</a:t>
            </a:r>
          </a:p>
          <a:p>
            <a:pPr lvl="2"/>
            <a:r>
              <a:rPr lang="en-GB" sz="1800" dirty="0"/>
              <a:t>CERN remains a prestigious symbol of worldwide collaboration, scientific excellence at the leading edge</a:t>
            </a:r>
          </a:p>
          <a:p>
            <a:pPr lvl="2"/>
            <a:r>
              <a:rPr lang="en-GB" sz="1800" dirty="0"/>
              <a:t>Geopolitical implications</a:t>
            </a:r>
          </a:p>
          <a:p>
            <a:pPr>
              <a:lnSpc>
                <a:spcPct val="100000"/>
              </a:lnSpc>
            </a:pPr>
            <a:r>
              <a:rPr lang="en-GB" sz="2400" dirty="0"/>
              <a:t>The preferred direction for a future collider at CERN is the FCC </a:t>
            </a:r>
          </a:p>
          <a:p>
            <a:pPr lvl="2"/>
            <a:r>
              <a:rPr lang="en-GB" sz="1800" dirty="0"/>
              <a:t>As mandated by the European Strategy for Particle Physics</a:t>
            </a:r>
          </a:p>
          <a:p>
            <a:pPr lvl="2"/>
            <a:r>
              <a:rPr lang="en-GB" sz="1800" dirty="0"/>
              <a:t>Feasibility Study results to be delivered end 2025 – expect full and detailed scrutiny</a:t>
            </a:r>
          </a:p>
          <a:p>
            <a:endParaRPr lang="en-GB" sz="2400" dirty="0"/>
          </a:p>
        </p:txBody>
      </p:sp>
      <p:sp>
        <p:nvSpPr>
          <p:cNvPr id="3" name="Title 2">
            <a:extLst>
              <a:ext uri="{FF2B5EF4-FFF2-40B4-BE49-F238E27FC236}">
                <a16:creationId xmlns:a16="http://schemas.microsoft.com/office/drawing/2014/main" id="{61BF49DA-32FB-530E-39C2-533BE6BA372F}"/>
              </a:ext>
            </a:extLst>
          </p:cNvPr>
          <p:cNvSpPr>
            <a:spLocks noGrp="1"/>
          </p:cNvSpPr>
          <p:nvPr>
            <p:ph type="title"/>
          </p:nvPr>
        </p:nvSpPr>
        <p:spPr>
          <a:xfrm>
            <a:off x="336550" y="232845"/>
            <a:ext cx="11376025" cy="531663"/>
          </a:xfrm>
        </p:spPr>
        <p:txBody>
          <a:bodyPr/>
          <a:lstStyle/>
          <a:p>
            <a:r>
              <a:rPr lang="en-GB" dirty="0"/>
              <a:t>The path forward for CERN</a:t>
            </a:r>
          </a:p>
        </p:txBody>
      </p:sp>
      <p:sp>
        <p:nvSpPr>
          <p:cNvPr id="6" name="TextBox 5">
            <a:extLst>
              <a:ext uri="{FF2B5EF4-FFF2-40B4-BE49-F238E27FC236}">
                <a16:creationId xmlns:a16="http://schemas.microsoft.com/office/drawing/2014/main" id="{3C12507A-5EC9-A1FB-CADA-AFC1FB7445B8}"/>
              </a:ext>
            </a:extLst>
          </p:cNvPr>
          <p:cNvSpPr txBox="1"/>
          <p:nvPr/>
        </p:nvSpPr>
        <p:spPr>
          <a:xfrm>
            <a:off x="-587037" y="5949691"/>
            <a:ext cx="12299611" cy="954107"/>
          </a:xfrm>
          <a:prstGeom prst="rect">
            <a:avLst/>
          </a:prstGeom>
          <a:noFill/>
        </p:spPr>
        <p:txBody>
          <a:bodyPr wrap="square">
            <a:spAutoFit/>
          </a:bodyPr>
          <a:lstStyle/>
          <a:p>
            <a:pPr lvl="2"/>
            <a:r>
              <a:rPr lang="en-GB" sz="2400" b="1" dirty="0"/>
              <a:t>“</a:t>
            </a:r>
            <a:r>
              <a:rPr lang="en-GB" sz="2400" b="1" i="1" dirty="0"/>
              <a:t>This a big, hairy, audacious goal – but then so was LEP, so was the LHC !</a:t>
            </a:r>
            <a:r>
              <a:rPr lang="en-GB" sz="2400" b="1" dirty="0"/>
              <a:t>” </a:t>
            </a:r>
          </a:p>
          <a:p>
            <a:pPr lvl="2"/>
            <a:r>
              <a:rPr lang="en-GB" sz="800" b="1" dirty="0"/>
              <a:t>   </a:t>
            </a:r>
          </a:p>
          <a:p>
            <a:pPr lvl="2"/>
            <a:r>
              <a:rPr lang="en-GB" sz="2400" b="1" dirty="0"/>
              <a:t>								    	   </a:t>
            </a:r>
            <a:r>
              <a:rPr lang="en-GB" sz="2400" dirty="0"/>
              <a:t>- Mike Lamont</a:t>
            </a:r>
          </a:p>
        </p:txBody>
      </p:sp>
      <p:sp>
        <p:nvSpPr>
          <p:cNvPr id="8" name="Rectangle 7">
            <a:extLst>
              <a:ext uri="{FF2B5EF4-FFF2-40B4-BE49-F238E27FC236}">
                <a16:creationId xmlns:a16="http://schemas.microsoft.com/office/drawing/2014/main" id="{F65D3B23-3890-219B-674A-451780239113}"/>
              </a:ext>
            </a:extLst>
          </p:cNvPr>
          <p:cNvSpPr/>
          <p:nvPr/>
        </p:nvSpPr>
        <p:spPr>
          <a:xfrm>
            <a:off x="242596" y="4357396"/>
            <a:ext cx="11187404" cy="250060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282ACC7-DFAC-7EA2-22E1-0EEB7A7B1083}"/>
              </a:ext>
            </a:extLst>
          </p:cNvPr>
          <p:cNvSpPr txBox="1"/>
          <p:nvPr/>
        </p:nvSpPr>
        <p:spPr>
          <a:xfrm rot="20025834">
            <a:off x="2283615" y="1956745"/>
            <a:ext cx="6540252" cy="553998"/>
          </a:xfrm>
          <a:prstGeom prst="rect">
            <a:avLst/>
          </a:prstGeom>
          <a:solidFill>
            <a:schemeClr val="accent2">
              <a:lumMod val="20000"/>
              <a:lumOff val="80000"/>
              <a:alpha val="80000"/>
            </a:schemeClr>
          </a:solidFill>
        </p:spPr>
        <p:txBody>
          <a:bodyPr wrap="none" lIns="0" tIns="0" rIns="0" bIns="0" rtlCol="0">
            <a:spAutoFit/>
          </a:bodyPr>
          <a:lstStyle/>
          <a:p>
            <a:pPr algn="l"/>
            <a:r>
              <a:rPr lang="en-US" sz="3600" b="1" i="1" dirty="0">
                <a:solidFill>
                  <a:srgbClr val="FF0000"/>
                </a:solidFill>
              </a:rPr>
              <a:t>Thank you for your attention !</a:t>
            </a:r>
            <a:endParaRPr lang="en-GB" sz="3600" b="1" i="1" dirty="0">
              <a:solidFill>
                <a:srgbClr val="FF0000"/>
              </a:solidFill>
            </a:endParaRPr>
          </a:p>
        </p:txBody>
      </p:sp>
    </p:spTree>
    <p:extLst>
      <p:ext uri="{BB962C8B-B14F-4D97-AF65-F5344CB8AC3E}">
        <p14:creationId xmlns:p14="http://schemas.microsoft.com/office/powerpoint/2010/main" val="172778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dissolve">
                                      <p:cBhvr>
                                        <p:cTn id="7" dur="500"/>
                                        <p:tgtEl>
                                          <p:spTgt spid="2">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dissolve">
                                      <p:cBhvr>
                                        <p:cTn id="10" dur="500"/>
                                        <p:tgtEl>
                                          <p:spTgt spid="2">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dissolve">
                                      <p:cBhvr>
                                        <p:cTn id="13" dur="500"/>
                                        <p:tgtEl>
                                          <p:spTgt spid="2">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IC_SummaryYR2018_Cover_Size13.jpg" descr="CLIC_SummaryYR2018_Cover_Size13.jpg">
            <a:extLst>
              <a:ext uri="{FF2B5EF4-FFF2-40B4-BE49-F238E27FC236}">
                <a16:creationId xmlns:a16="http://schemas.microsoft.com/office/drawing/2014/main" id="{763B418E-7437-6B4F-B3AC-2C4CDCE5B1C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92044" y="7407"/>
            <a:ext cx="5592336" cy="6835353"/>
          </a:xfrm>
          <a:prstGeom prst="rect">
            <a:avLst/>
          </a:prstGeom>
          <a:ln w="12700">
            <a:miter lim="400000"/>
          </a:ln>
        </p:spPr>
      </p:pic>
      <p:sp>
        <p:nvSpPr>
          <p:cNvPr id="7" name="Rectangle">
            <a:extLst>
              <a:ext uri="{FF2B5EF4-FFF2-40B4-BE49-F238E27FC236}">
                <a16:creationId xmlns:a16="http://schemas.microsoft.com/office/drawing/2014/main" id="{17DB2567-D804-FE45-B5A8-AE80494A96F8}"/>
              </a:ext>
            </a:extLst>
          </p:cNvPr>
          <p:cNvSpPr/>
          <p:nvPr/>
        </p:nvSpPr>
        <p:spPr>
          <a:xfrm>
            <a:off x="6477000" y="-7833"/>
            <a:ext cx="4419600" cy="6858000"/>
          </a:xfrm>
          <a:prstGeom prst="rect">
            <a:avLst/>
          </a:prstGeom>
          <a:gradFill>
            <a:gsLst>
              <a:gs pos="0">
                <a:srgbClr val="FFFFFF">
                  <a:alpha val="0"/>
                </a:srgbClr>
              </a:gs>
              <a:gs pos="100000">
                <a:srgbClr val="FFFFFF"/>
              </a:gs>
            </a:gsLst>
            <a:lin ang="10800000"/>
          </a:gradFill>
          <a:ln w="12700">
            <a:miter lim="400000"/>
          </a:ln>
        </p:spPr>
        <p:txBody>
          <a:bodyPr lIns="35719" tIns="35719" rIns="35719" bIns="35719" anchor="ctr"/>
          <a:lstStyle/>
          <a:p>
            <a:pPr marL="0" marR="0" lvl="0" indent="0" algn="ctr" defTabSz="914400" rtl="0" eaLnBrk="1" fontAlgn="auto" latinLnBrk="0" hangingPunct="1">
              <a:lnSpc>
                <a:spcPct val="100000"/>
              </a:lnSpc>
              <a:spcBef>
                <a:spcPts val="0"/>
              </a:spcBef>
              <a:spcAft>
                <a:spcPts val="0"/>
              </a:spcAft>
              <a:buClrTx/>
              <a:buSzTx/>
              <a:buFontTx/>
              <a:buNone/>
              <a:tabLst/>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mn-ea"/>
              <a:cs typeface="+mn-cs"/>
              <a:sym typeface="Gill Sans"/>
            </a:endParaRPr>
          </a:p>
        </p:txBody>
      </p:sp>
      <p:sp>
        <p:nvSpPr>
          <p:cNvPr id="3" name="Title 2">
            <a:extLst>
              <a:ext uri="{FF2B5EF4-FFF2-40B4-BE49-F238E27FC236}">
                <a16:creationId xmlns:a16="http://schemas.microsoft.com/office/drawing/2014/main" id="{6D38A9D6-129A-B248-A6E3-58DF5926903D}"/>
              </a:ext>
            </a:extLst>
          </p:cNvPr>
          <p:cNvSpPr>
            <a:spLocks noGrp="1"/>
          </p:cNvSpPr>
          <p:nvPr>
            <p:ph type="title"/>
          </p:nvPr>
        </p:nvSpPr>
        <p:spPr/>
        <p:txBody>
          <a:bodyPr/>
          <a:lstStyle/>
          <a:p>
            <a:r>
              <a:rPr lang="en-GB" dirty="0"/>
              <a:t>Future Collider options</a:t>
            </a:r>
          </a:p>
        </p:txBody>
      </p:sp>
      <p:sp>
        <p:nvSpPr>
          <p:cNvPr id="5" name="TextBox 4">
            <a:extLst>
              <a:ext uri="{FF2B5EF4-FFF2-40B4-BE49-F238E27FC236}">
                <a16:creationId xmlns:a16="http://schemas.microsoft.com/office/drawing/2014/main" id="{39C13D59-C11D-978E-936E-656B487BF51B}"/>
              </a:ext>
            </a:extLst>
          </p:cNvPr>
          <p:cNvSpPr txBox="1"/>
          <p:nvPr/>
        </p:nvSpPr>
        <p:spPr>
          <a:xfrm>
            <a:off x="269822" y="6127587"/>
            <a:ext cx="582617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Arial"/>
                <a:ea typeface="+mn-ea"/>
                <a:cs typeface="+mn-cs"/>
              </a:rPr>
              <a:t>Options</a:t>
            </a:r>
            <a:r>
              <a:rPr kumimoji="0" lang="en-GB" sz="1800" b="0" i="0" u="none" strike="noStrike" kern="1200" cap="none" spc="0" normalizeH="0" baseline="0" noProof="0" dirty="0">
                <a:ln>
                  <a:noFill/>
                </a:ln>
                <a:solidFill>
                  <a:srgbClr val="0033A0"/>
                </a:solidFill>
                <a:effectLst/>
                <a:uLnTx/>
                <a:uFillTx/>
                <a:latin typeface="Arial"/>
                <a:ea typeface="+mn-ea"/>
                <a:cs typeface="+mn-cs"/>
              </a:rPr>
              <a:t> under consideration at CERN given by European Strategy for Particle Physics Update 2020 </a:t>
            </a:r>
          </a:p>
        </p:txBody>
      </p:sp>
      <p:sp>
        <p:nvSpPr>
          <p:cNvPr id="8" name="TextBox 7">
            <a:extLst>
              <a:ext uri="{FF2B5EF4-FFF2-40B4-BE49-F238E27FC236}">
                <a16:creationId xmlns:a16="http://schemas.microsoft.com/office/drawing/2014/main" id="{A0B9C9E7-6C4A-5C25-C691-650345ED5936}"/>
              </a:ext>
            </a:extLst>
          </p:cNvPr>
          <p:cNvSpPr txBox="1"/>
          <p:nvPr/>
        </p:nvSpPr>
        <p:spPr>
          <a:xfrm>
            <a:off x="10351207" y="235093"/>
            <a:ext cx="1320874" cy="276999"/>
          </a:xfrm>
          <a:prstGeom prst="rect">
            <a:avLst/>
          </a:prstGeom>
          <a:solidFill>
            <a:schemeClr val="accent2">
              <a:lumMod val="20000"/>
              <a:lumOff val="80000"/>
            </a:schemeClr>
          </a:solidFill>
        </p:spPr>
        <p:txBody>
          <a:bodyPr wrap="none" lIns="0" tIns="0" rIns="0" bIns="0" rtlCol="0">
            <a:spAutoFit/>
          </a:bodyPr>
          <a:lstStyle/>
          <a:p>
            <a:pPr algn="l"/>
            <a:r>
              <a:rPr lang="en-US" dirty="0">
                <a:solidFill>
                  <a:schemeClr val="accent1">
                    <a:lumMod val="75000"/>
                  </a:schemeClr>
                </a:solidFill>
              </a:rPr>
              <a:t>Mike Lamont</a:t>
            </a:r>
            <a:endParaRPr lang="en-GB" dirty="0">
              <a:solidFill>
                <a:schemeClr val="accent1">
                  <a:lumMod val="75000"/>
                </a:schemeClr>
              </a:solidFill>
            </a:endParaRPr>
          </a:p>
        </p:txBody>
      </p:sp>
      <p:sp>
        <p:nvSpPr>
          <p:cNvPr id="4" name="Content Placeholder 3">
            <a:extLst>
              <a:ext uri="{FF2B5EF4-FFF2-40B4-BE49-F238E27FC236}">
                <a16:creationId xmlns:a16="http://schemas.microsoft.com/office/drawing/2014/main" id="{41D6CC2B-323B-6040-8842-1B0D7F4482A7}"/>
              </a:ext>
            </a:extLst>
          </p:cNvPr>
          <p:cNvSpPr>
            <a:spLocks noGrp="1"/>
          </p:cNvSpPr>
          <p:nvPr>
            <p:ph idx="1"/>
          </p:nvPr>
        </p:nvSpPr>
        <p:spPr>
          <a:xfrm>
            <a:off x="407988" y="1243548"/>
            <a:ext cx="7204667" cy="4884039"/>
          </a:xfrm>
        </p:spPr>
        <p:txBody>
          <a:bodyPr/>
          <a:lstStyle/>
          <a:p>
            <a:r>
              <a:rPr lang="en-GB" sz="2800" dirty="0"/>
              <a:t>Higgs factory </a:t>
            </a:r>
          </a:p>
          <a:p>
            <a:pPr marL="666900" lvl="1" indent="-342900">
              <a:buFont typeface="Arial" panose="020B0604020202020204" pitchFamily="34" charset="0"/>
              <a:buChar char="•"/>
            </a:pPr>
            <a:r>
              <a:rPr lang="en-GB" sz="2400" dirty="0"/>
              <a:t>Plan A1: </a:t>
            </a:r>
            <a:r>
              <a:rPr lang="en-GB" sz="2400" b="1" dirty="0">
                <a:solidFill>
                  <a:srgbClr val="00B050"/>
                </a:solidFill>
              </a:rPr>
              <a:t>FCC-</a:t>
            </a:r>
            <a:r>
              <a:rPr lang="en-GB" sz="2400" b="1" dirty="0" err="1">
                <a:solidFill>
                  <a:srgbClr val="00B050"/>
                </a:solidFill>
              </a:rPr>
              <a:t>ee</a:t>
            </a:r>
            <a:r>
              <a:rPr lang="en-GB" sz="2400" dirty="0"/>
              <a:t> </a:t>
            </a:r>
          </a:p>
          <a:p>
            <a:pPr marL="666900" lvl="1" indent="-342900">
              <a:buFont typeface="Arial" panose="020B0604020202020204" pitchFamily="34" charset="0"/>
              <a:buChar char="•"/>
            </a:pPr>
            <a:r>
              <a:rPr lang="en-GB" sz="2400" dirty="0"/>
              <a:t>Plan A2: </a:t>
            </a:r>
            <a:r>
              <a:rPr lang="en-GB" sz="2400" b="1" dirty="0">
                <a:solidFill>
                  <a:srgbClr val="92D050"/>
                </a:solidFill>
              </a:rPr>
              <a:t>ILC in Japan</a:t>
            </a:r>
          </a:p>
          <a:p>
            <a:pPr marL="666900" lvl="1" indent="-342900">
              <a:buFont typeface="Arial" panose="020B0604020202020204" pitchFamily="34" charset="0"/>
              <a:buChar char="•"/>
            </a:pPr>
            <a:r>
              <a:rPr lang="en-GB" sz="2400" dirty="0"/>
              <a:t>Plan B: </a:t>
            </a:r>
            <a:r>
              <a:rPr lang="en-GB" sz="2400" b="1" dirty="0">
                <a:solidFill>
                  <a:srgbClr val="00B050"/>
                </a:solidFill>
              </a:rPr>
              <a:t>CLIC</a:t>
            </a:r>
          </a:p>
          <a:p>
            <a:pPr marL="666900" lvl="1" indent="-342900">
              <a:buFont typeface="Arial" panose="020B0604020202020204" pitchFamily="34" charset="0"/>
              <a:buChar char="•"/>
            </a:pPr>
            <a:r>
              <a:rPr lang="en-GB" sz="2400" dirty="0"/>
              <a:t>Plan C: </a:t>
            </a:r>
            <a:r>
              <a:rPr lang="en-GB" sz="2400" dirty="0" err="1"/>
              <a:t>CepC</a:t>
            </a:r>
            <a:r>
              <a:rPr lang="en-GB" sz="2400" dirty="0"/>
              <a:t> in China, C</a:t>
            </a:r>
            <a:r>
              <a:rPr lang="en-GB" sz="2400" baseline="30000" dirty="0"/>
              <a:t>3 </a:t>
            </a:r>
            <a:r>
              <a:rPr lang="en-GB" sz="2400" dirty="0"/>
              <a:t>in US</a:t>
            </a:r>
          </a:p>
          <a:p>
            <a:r>
              <a:rPr lang="en-GB" sz="2800" dirty="0"/>
              <a:t>Multi-TeV</a:t>
            </a:r>
          </a:p>
          <a:p>
            <a:pPr marL="666900" lvl="1" indent="-342900">
              <a:buFont typeface="Arial" panose="020B0604020202020204" pitchFamily="34" charset="0"/>
              <a:buChar char="•"/>
            </a:pPr>
            <a:r>
              <a:rPr lang="en-GB" sz="2400" dirty="0" err="1"/>
              <a:t>e+e</a:t>
            </a:r>
            <a:r>
              <a:rPr lang="en-GB" sz="2400" dirty="0"/>
              <a:t>- : </a:t>
            </a:r>
            <a:r>
              <a:rPr lang="en-GB" sz="2400" b="1" dirty="0">
                <a:solidFill>
                  <a:srgbClr val="00B050"/>
                </a:solidFill>
              </a:rPr>
              <a:t>CLIC</a:t>
            </a:r>
            <a:r>
              <a:rPr lang="en-GB" sz="2400" dirty="0"/>
              <a:t>, C</a:t>
            </a:r>
            <a:r>
              <a:rPr lang="en-GB" sz="2400" baseline="30000" dirty="0"/>
              <a:t>3</a:t>
            </a:r>
            <a:endParaRPr lang="en-GB" sz="2400" dirty="0"/>
          </a:p>
          <a:p>
            <a:pPr marL="666900" lvl="1" indent="-342900">
              <a:buFont typeface="Arial" panose="020B0604020202020204" pitchFamily="34" charset="0"/>
              <a:buChar char="•"/>
            </a:pPr>
            <a:r>
              <a:rPr lang="en-GB" sz="2400" dirty="0"/>
              <a:t>muons: </a:t>
            </a:r>
            <a:r>
              <a:rPr lang="en-GB" sz="2400" b="1" dirty="0">
                <a:solidFill>
                  <a:srgbClr val="00B050"/>
                </a:solidFill>
              </a:rPr>
              <a:t>Muon Collider</a:t>
            </a:r>
          </a:p>
          <a:p>
            <a:pPr marL="666900" lvl="1" indent="-342900">
              <a:buFont typeface="Arial" panose="020B0604020202020204" pitchFamily="34" charset="0"/>
              <a:buChar char="•"/>
            </a:pPr>
            <a:r>
              <a:rPr lang="en-GB" sz="2400" dirty="0"/>
              <a:t>protons: </a:t>
            </a:r>
            <a:r>
              <a:rPr lang="en-GB" sz="2400" b="1" dirty="0">
                <a:solidFill>
                  <a:srgbClr val="00B050"/>
                </a:solidFill>
              </a:rPr>
              <a:t>FCC-</a:t>
            </a:r>
            <a:r>
              <a:rPr lang="en-GB" sz="2400" b="1" dirty="0" err="1">
                <a:solidFill>
                  <a:srgbClr val="00B050"/>
                </a:solidFill>
              </a:rPr>
              <a:t>hh</a:t>
            </a:r>
            <a:r>
              <a:rPr lang="en-GB" sz="2400" dirty="0"/>
              <a:t>, </a:t>
            </a:r>
            <a:r>
              <a:rPr lang="en-GB" sz="2400" dirty="0" err="1"/>
              <a:t>SppC</a:t>
            </a:r>
            <a:endParaRPr lang="en-GB" sz="2400" dirty="0"/>
          </a:p>
          <a:p>
            <a:endParaRPr lang="en-GB" dirty="0"/>
          </a:p>
        </p:txBody>
      </p:sp>
    </p:spTree>
    <p:extLst>
      <p:ext uri="{BB962C8B-B14F-4D97-AF65-F5344CB8AC3E}">
        <p14:creationId xmlns:p14="http://schemas.microsoft.com/office/powerpoint/2010/main" val="8789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215CF-AC87-7E8F-6E60-BD88ABDB10C2}"/>
              </a:ext>
            </a:extLst>
          </p:cNvPr>
          <p:cNvSpPr>
            <a:spLocks noGrp="1"/>
          </p:cNvSpPr>
          <p:nvPr>
            <p:ph idx="1"/>
          </p:nvPr>
        </p:nvSpPr>
        <p:spPr/>
        <p:txBody>
          <a:bodyPr/>
          <a:lstStyle/>
          <a:p>
            <a:r>
              <a:rPr lang="en-GB" dirty="0"/>
              <a:t>HL-LHC baseline schedule foresees operation until end 2041. </a:t>
            </a:r>
          </a:p>
          <a:p>
            <a:r>
              <a:rPr lang="en-GB" dirty="0">
                <a:solidFill>
                  <a:srgbClr val="FF0000"/>
                </a:solidFill>
              </a:rPr>
              <a:t>CERN/European Physics Community are positioning themselves to be able to start operating a new major facility in the second half of the forties (2045 - 2050).</a:t>
            </a:r>
          </a:p>
          <a:p>
            <a:r>
              <a:rPr lang="en-GB" dirty="0"/>
              <a:t>That major new facility should be an </a:t>
            </a:r>
            <a:r>
              <a:rPr lang="en-GB" dirty="0" err="1"/>
              <a:t>e</a:t>
            </a:r>
            <a:r>
              <a:rPr lang="en-GB" baseline="30000" dirty="0" err="1"/>
              <a:t>+</a:t>
            </a:r>
            <a:r>
              <a:rPr lang="en-GB" dirty="0" err="1"/>
              <a:t>e</a:t>
            </a:r>
            <a:r>
              <a:rPr lang="en-GB" baseline="30000" dirty="0"/>
              <a:t>-</a:t>
            </a:r>
            <a:r>
              <a:rPr lang="en-GB" dirty="0"/>
              <a:t> Higgs factory.</a:t>
            </a:r>
          </a:p>
          <a:p>
            <a:r>
              <a:rPr lang="en-GB" dirty="0"/>
              <a:t>Next </a:t>
            </a:r>
            <a:r>
              <a:rPr lang="en-GB" dirty="0" err="1"/>
              <a:t>ESPP</a:t>
            </a:r>
            <a:r>
              <a:rPr lang="en-GB" dirty="0"/>
              <a:t> update: ~2026-2027 – confirmation of priorities – down-selection</a:t>
            </a:r>
          </a:p>
          <a:p>
            <a:r>
              <a:rPr lang="en-GB" dirty="0"/>
              <a:t>This could imply approval and resource commitment in the 2028 – 2030 timeframe, with subsequent project preparation and execution in the following decade. </a:t>
            </a:r>
          </a:p>
          <a:p>
            <a:r>
              <a:rPr lang="en-GB" dirty="0"/>
              <a:t>There are clear implications for the necessity to bring to maturity any </a:t>
            </a:r>
            <a:r>
              <a:rPr lang="en-GB" b="1" dirty="0"/>
              <a:t>requisite technology</a:t>
            </a:r>
            <a:r>
              <a:rPr lang="en-GB" dirty="0"/>
              <a:t>. Given the projected large scale component production in the thirties, associated accelerator and detector technologies would need to be relatively mature as one moves into that phase.</a:t>
            </a:r>
          </a:p>
          <a:p>
            <a:endParaRPr lang="en-GB" dirty="0"/>
          </a:p>
        </p:txBody>
      </p:sp>
      <p:sp>
        <p:nvSpPr>
          <p:cNvPr id="3" name="Title 2">
            <a:extLst>
              <a:ext uri="{FF2B5EF4-FFF2-40B4-BE49-F238E27FC236}">
                <a16:creationId xmlns:a16="http://schemas.microsoft.com/office/drawing/2014/main" id="{E084F89A-4173-8185-76D0-B900B9693267}"/>
              </a:ext>
            </a:extLst>
          </p:cNvPr>
          <p:cNvSpPr>
            <a:spLocks noGrp="1"/>
          </p:cNvSpPr>
          <p:nvPr>
            <p:ph type="title"/>
          </p:nvPr>
        </p:nvSpPr>
        <p:spPr/>
        <p:txBody>
          <a:bodyPr/>
          <a:lstStyle/>
          <a:p>
            <a:r>
              <a:rPr lang="en-GB" dirty="0"/>
              <a:t>Context</a:t>
            </a:r>
          </a:p>
        </p:txBody>
      </p:sp>
      <p:sp>
        <p:nvSpPr>
          <p:cNvPr id="4" name="Slide Number Placeholder 3">
            <a:extLst>
              <a:ext uri="{FF2B5EF4-FFF2-40B4-BE49-F238E27FC236}">
                <a16:creationId xmlns:a16="http://schemas.microsoft.com/office/drawing/2014/main" id="{0B5F7DE2-DC16-559D-DC67-D67F09462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5" name="TextBox 4">
            <a:extLst>
              <a:ext uri="{FF2B5EF4-FFF2-40B4-BE49-F238E27FC236}">
                <a16:creationId xmlns:a16="http://schemas.microsoft.com/office/drawing/2014/main" id="{5FFEC5E1-8C9C-86D6-E95F-57C935087A6B}"/>
              </a:ext>
            </a:extLst>
          </p:cNvPr>
          <p:cNvSpPr txBox="1"/>
          <p:nvPr/>
        </p:nvSpPr>
        <p:spPr>
          <a:xfrm>
            <a:off x="10351207" y="235093"/>
            <a:ext cx="1320874" cy="276999"/>
          </a:xfrm>
          <a:prstGeom prst="rect">
            <a:avLst/>
          </a:prstGeom>
          <a:solidFill>
            <a:schemeClr val="accent2">
              <a:lumMod val="20000"/>
              <a:lumOff val="80000"/>
            </a:schemeClr>
          </a:solidFill>
        </p:spPr>
        <p:txBody>
          <a:bodyPr wrap="none" lIns="0" tIns="0" rIns="0" bIns="0" rtlCol="0">
            <a:spAutoFit/>
          </a:bodyPr>
          <a:lstStyle/>
          <a:p>
            <a:pPr algn="l"/>
            <a:r>
              <a:rPr lang="en-US" dirty="0">
                <a:solidFill>
                  <a:schemeClr val="accent1">
                    <a:lumMod val="75000"/>
                  </a:schemeClr>
                </a:solidFill>
              </a:rPr>
              <a:t>Mike Lamont</a:t>
            </a:r>
            <a:endParaRPr lang="en-GB" dirty="0">
              <a:solidFill>
                <a:schemeClr val="accent1">
                  <a:lumMod val="75000"/>
                </a:schemeClr>
              </a:solidFill>
            </a:endParaRPr>
          </a:p>
        </p:txBody>
      </p:sp>
    </p:spTree>
    <p:extLst>
      <p:ext uri="{BB962C8B-B14F-4D97-AF65-F5344CB8AC3E}">
        <p14:creationId xmlns:p14="http://schemas.microsoft.com/office/powerpoint/2010/main" val="2316244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B5E0-A87F-ED36-62EE-1134CA3B729C}"/>
              </a:ext>
            </a:extLst>
          </p:cNvPr>
          <p:cNvSpPr>
            <a:spLocks noGrp="1"/>
          </p:cNvSpPr>
          <p:nvPr>
            <p:ph type="title"/>
          </p:nvPr>
        </p:nvSpPr>
        <p:spPr/>
        <p:txBody>
          <a:bodyPr/>
          <a:lstStyle/>
          <a:p>
            <a:r>
              <a:rPr lang="en-GB" dirty="0"/>
              <a:t>Options at CERN </a:t>
            </a:r>
          </a:p>
        </p:txBody>
      </p:sp>
      <p:sp>
        <p:nvSpPr>
          <p:cNvPr id="3" name="Text Placeholder 2">
            <a:extLst>
              <a:ext uri="{FF2B5EF4-FFF2-40B4-BE49-F238E27FC236}">
                <a16:creationId xmlns:a16="http://schemas.microsoft.com/office/drawing/2014/main" id="{F40E20FA-D3D0-9067-708F-759938EE591F}"/>
              </a:ext>
            </a:extLst>
          </p:cNvPr>
          <p:cNvSpPr>
            <a:spLocks noGrp="1"/>
          </p:cNvSpPr>
          <p:nvPr>
            <p:ph type="body" idx="1"/>
          </p:nvPr>
        </p:nvSpPr>
        <p:spPr/>
        <p:txBody>
          <a:bodyPr/>
          <a:lstStyle/>
          <a:p>
            <a:r>
              <a:rPr lang="en-GB" dirty="0">
                <a:solidFill>
                  <a:schemeClr val="tx1">
                    <a:lumMod val="60000"/>
                    <a:lumOff val="40000"/>
                  </a:schemeClr>
                </a:solidFill>
              </a:rPr>
              <a:t>Options within specified timeframe </a:t>
            </a:r>
          </a:p>
        </p:txBody>
      </p:sp>
      <p:sp>
        <p:nvSpPr>
          <p:cNvPr id="4" name="Content Placeholder 3">
            <a:extLst>
              <a:ext uri="{FF2B5EF4-FFF2-40B4-BE49-F238E27FC236}">
                <a16:creationId xmlns:a16="http://schemas.microsoft.com/office/drawing/2014/main" id="{437A23C6-72F8-42FD-B053-DEDF6424910F}"/>
              </a:ext>
            </a:extLst>
          </p:cNvPr>
          <p:cNvSpPr>
            <a:spLocks noGrp="1"/>
          </p:cNvSpPr>
          <p:nvPr>
            <p:ph sz="half" idx="2"/>
          </p:nvPr>
        </p:nvSpPr>
        <p:spPr/>
        <p:txBody>
          <a:bodyPr/>
          <a:lstStyle/>
          <a:p>
            <a:r>
              <a:rPr lang="en-GB" sz="2400" b="1" dirty="0"/>
              <a:t>FCC-</a:t>
            </a:r>
            <a:r>
              <a:rPr lang="en-GB" sz="2400" b="1" dirty="0" err="1"/>
              <a:t>ee</a:t>
            </a:r>
            <a:endParaRPr lang="en-GB" sz="2400" b="1" dirty="0"/>
          </a:p>
          <a:p>
            <a:r>
              <a:rPr lang="en-GB" sz="2400" b="1" dirty="0"/>
              <a:t>CLIC-380</a:t>
            </a:r>
          </a:p>
          <a:p>
            <a:r>
              <a:rPr lang="en-GB" sz="2400" b="1" dirty="0">
                <a:solidFill>
                  <a:schemeClr val="tx1">
                    <a:lumMod val="40000"/>
                    <a:lumOff val="60000"/>
                  </a:schemeClr>
                </a:solidFill>
              </a:rPr>
              <a:t>(ILC-250)</a:t>
            </a:r>
          </a:p>
          <a:p>
            <a:r>
              <a:rPr lang="en-GB" sz="2400" dirty="0">
                <a:solidFill>
                  <a:schemeClr val="tx1">
                    <a:lumMod val="40000"/>
                    <a:lumOff val="60000"/>
                  </a:schemeClr>
                </a:solidFill>
              </a:rPr>
              <a:t>(LEP3, </a:t>
            </a:r>
            <a:r>
              <a:rPr lang="en-GB" sz="2400" dirty="0" err="1">
                <a:solidFill>
                  <a:schemeClr val="tx1">
                    <a:lumMod val="40000"/>
                    <a:lumOff val="60000"/>
                  </a:schemeClr>
                </a:solidFill>
              </a:rPr>
              <a:t>LHeC</a:t>
            </a:r>
            <a:r>
              <a:rPr lang="en-GB" sz="2400" dirty="0">
                <a:solidFill>
                  <a:schemeClr val="tx1">
                    <a:lumMod val="40000"/>
                    <a:lumOff val="60000"/>
                  </a:schemeClr>
                </a:solidFill>
              </a:rPr>
              <a:t>, HE-LHC) </a:t>
            </a:r>
            <a:endParaRPr lang="en-GB" sz="2400" b="1" dirty="0">
              <a:solidFill>
                <a:schemeClr val="tx1">
                  <a:lumMod val="40000"/>
                  <a:lumOff val="60000"/>
                </a:schemeClr>
              </a:solidFill>
            </a:endParaRPr>
          </a:p>
          <a:p>
            <a:endParaRPr lang="en-GB" dirty="0"/>
          </a:p>
        </p:txBody>
      </p:sp>
      <p:sp>
        <p:nvSpPr>
          <p:cNvPr id="5" name="Text Placeholder 4">
            <a:extLst>
              <a:ext uri="{FF2B5EF4-FFF2-40B4-BE49-F238E27FC236}">
                <a16:creationId xmlns:a16="http://schemas.microsoft.com/office/drawing/2014/main" id="{395BFC3F-64D3-0595-815E-C8BB8A9377D2}"/>
              </a:ext>
            </a:extLst>
          </p:cNvPr>
          <p:cNvSpPr>
            <a:spLocks noGrp="1"/>
          </p:cNvSpPr>
          <p:nvPr>
            <p:ph type="body" sz="quarter" idx="3"/>
          </p:nvPr>
        </p:nvSpPr>
        <p:spPr/>
        <p:txBody>
          <a:bodyPr/>
          <a:lstStyle/>
          <a:p>
            <a:r>
              <a:rPr lang="en-GB" dirty="0">
                <a:solidFill>
                  <a:schemeClr val="tx1">
                    <a:lumMod val="60000"/>
                    <a:lumOff val="40000"/>
                  </a:schemeClr>
                </a:solidFill>
              </a:rPr>
              <a:t>Options outside specified timeframe</a:t>
            </a:r>
          </a:p>
        </p:txBody>
      </p:sp>
      <p:sp>
        <p:nvSpPr>
          <p:cNvPr id="6" name="Content Placeholder 5">
            <a:extLst>
              <a:ext uri="{FF2B5EF4-FFF2-40B4-BE49-F238E27FC236}">
                <a16:creationId xmlns:a16="http://schemas.microsoft.com/office/drawing/2014/main" id="{76A27A0E-8336-69EF-E87C-E6A441FE5371}"/>
              </a:ext>
            </a:extLst>
          </p:cNvPr>
          <p:cNvSpPr>
            <a:spLocks noGrp="1"/>
          </p:cNvSpPr>
          <p:nvPr>
            <p:ph sz="quarter" idx="4"/>
          </p:nvPr>
        </p:nvSpPr>
        <p:spPr>
          <a:xfrm>
            <a:off x="6172200" y="2427287"/>
            <a:ext cx="5754693" cy="3762376"/>
          </a:xfrm>
        </p:spPr>
        <p:txBody>
          <a:bodyPr/>
          <a:lstStyle/>
          <a:p>
            <a:r>
              <a:rPr lang="en-GB" sz="2400" b="1" dirty="0"/>
              <a:t>Muon Collider</a:t>
            </a:r>
          </a:p>
          <a:p>
            <a:r>
              <a:rPr lang="en-GB" sz="2400" b="1" dirty="0"/>
              <a:t>FCC-</a:t>
            </a:r>
            <a:r>
              <a:rPr lang="en-GB" sz="2400" b="1" dirty="0" err="1"/>
              <a:t>hh</a:t>
            </a:r>
            <a:r>
              <a:rPr lang="en-GB" sz="2400" b="1" dirty="0"/>
              <a:t> (natural follow-on to FCC-</a:t>
            </a:r>
            <a:r>
              <a:rPr lang="en-GB" sz="2400" b="1" dirty="0" err="1"/>
              <a:t>ee</a:t>
            </a:r>
            <a:r>
              <a:rPr lang="en-GB" sz="2400" b="1" dirty="0"/>
              <a:t>)</a:t>
            </a:r>
          </a:p>
          <a:p>
            <a:r>
              <a:rPr lang="en-GB" sz="2400" dirty="0"/>
              <a:t>++</a:t>
            </a:r>
            <a:endParaRPr lang="en-GB" sz="2400" b="1" dirty="0"/>
          </a:p>
          <a:p>
            <a:endParaRPr lang="en-GB" dirty="0"/>
          </a:p>
        </p:txBody>
      </p:sp>
      <p:sp>
        <p:nvSpPr>
          <p:cNvPr id="7" name="Slide Number Placeholder 6">
            <a:extLst>
              <a:ext uri="{FF2B5EF4-FFF2-40B4-BE49-F238E27FC236}">
                <a16:creationId xmlns:a16="http://schemas.microsoft.com/office/drawing/2014/main" id="{3C7B38D6-6961-7D3E-4D78-0AAD9EF3B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33A0">
                  <a:tint val="75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193D06B-1704-47A0-4415-CAFD4AEF31C1}"/>
              </a:ext>
            </a:extLst>
          </p:cNvPr>
          <p:cNvSpPr txBox="1"/>
          <p:nvPr/>
        </p:nvSpPr>
        <p:spPr>
          <a:xfrm>
            <a:off x="904775" y="5431163"/>
            <a:ext cx="1020277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Arial"/>
                <a:ea typeface="+mn-ea"/>
                <a:cs typeface="+mn-cs"/>
              </a:rPr>
              <a:t>Options possibly in timeframe not at CERN: ILC, CEPC, C</a:t>
            </a:r>
            <a:r>
              <a:rPr kumimoji="0" lang="en-GB" sz="2400" b="1" i="0" u="none" strike="noStrike" kern="1200" cap="none" spc="0" normalizeH="0" baseline="30000" noProof="0" dirty="0">
                <a:ln>
                  <a:noFill/>
                </a:ln>
                <a:solidFill>
                  <a:srgbClr val="00B050"/>
                </a:solidFill>
                <a:effectLst/>
                <a:uLnTx/>
                <a:uFillTx/>
                <a:latin typeface="Arial"/>
                <a:ea typeface="+mn-ea"/>
                <a:cs typeface="+mn-cs"/>
              </a:rPr>
              <a:t>3</a:t>
            </a:r>
            <a:endParaRPr kumimoji="0" lang="en-GB" sz="2400" b="1" i="0" u="none" strike="noStrike" kern="1200" cap="none" spc="0" normalizeH="0" noProof="0" dirty="0">
              <a:ln>
                <a:noFill/>
              </a:ln>
              <a:solidFill>
                <a:srgbClr val="00B050"/>
              </a:solidFill>
              <a:effectLst/>
              <a:uLnTx/>
              <a:uFillTx/>
              <a:latin typeface="Arial"/>
              <a:ea typeface="+mn-ea"/>
              <a:cs typeface="+mn-cs"/>
            </a:endParaRPr>
          </a:p>
        </p:txBody>
      </p:sp>
      <p:sp>
        <p:nvSpPr>
          <p:cNvPr id="9" name="TextBox 8">
            <a:extLst>
              <a:ext uri="{FF2B5EF4-FFF2-40B4-BE49-F238E27FC236}">
                <a16:creationId xmlns:a16="http://schemas.microsoft.com/office/drawing/2014/main" id="{C053B6A9-848D-1394-414F-E89E87174CA4}"/>
              </a:ext>
            </a:extLst>
          </p:cNvPr>
          <p:cNvSpPr txBox="1"/>
          <p:nvPr/>
        </p:nvSpPr>
        <p:spPr>
          <a:xfrm>
            <a:off x="10351207" y="235093"/>
            <a:ext cx="1320874" cy="276999"/>
          </a:xfrm>
          <a:prstGeom prst="rect">
            <a:avLst/>
          </a:prstGeom>
          <a:solidFill>
            <a:schemeClr val="accent2">
              <a:lumMod val="20000"/>
              <a:lumOff val="80000"/>
            </a:schemeClr>
          </a:solidFill>
        </p:spPr>
        <p:txBody>
          <a:bodyPr wrap="none" lIns="0" tIns="0" rIns="0" bIns="0" rtlCol="0">
            <a:spAutoFit/>
          </a:bodyPr>
          <a:lstStyle/>
          <a:p>
            <a:pPr algn="l"/>
            <a:r>
              <a:rPr lang="en-US" dirty="0">
                <a:solidFill>
                  <a:schemeClr val="accent1">
                    <a:lumMod val="75000"/>
                  </a:schemeClr>
                </a:solidFill>
              </a:rPr>
              <a:t>Mike Lamont</a:t>
            </a:r>
            <a:endParaRPr lang="en-GB" dirty="0">
              <a:solidFill>
                <a:schemeClr val="accent1">
                  <a:lumMod val="75000"/>
                </a:schemeClr>
              </a:solidFill>
            </a:endParaRPr>
          </a:p>
        </p:txBody>
      </p:sp>
    </p:spTree>
    <p:extLst>
      <p:ext uri="{BB962C8B-B14F-4D97-AF65-F5344CB8AC3E}">
        <p14:creationId xmlns:p14="http://schemas.microsoft.com/office/powerpoint/2010/main" val="149900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7ACDF-919E-CF42-976F-64AE2B5AC5CE}"/>
              </a:ext>
            </a:extLst>
          </p:cNvPr>
          <p:cNvSpPr>
            <a:spLocks noGrp="1"/>
          </p:cNvSpPr>
          <p:nvPr>
            <p:ph idx="1"/>
          </p:nvPr>
        </p:nvSpPr>
        <p:spPr/>
        <p:txBody>
          <a:bodyPr/>
          <a:lstStyle/>
          <a:p>
            <a:r>
              <a:rPr lang="en-GB" dirty="0"/>
              <a:t>“An electron-positron Higgs factory is the highest-priority next collider.     </a:t>
            </a:r>
          </a:p>
          <a:p>
            <a:r>
              <a:rPr lang="en-GB" dirty="0"/>
              <a:t>For the longer term, the European particle physics community has the ambition to operate a proton-proton collider at the highest achievable energy.”</a:t>
            </a:r>
          </a:p>
          <a:p>
            <a:r>
              <a:rPr lang="en-GB" sz="2400" dirty="0">
                <a:solidFill>
                  <a:srgbClr val="FF0000"/>
                </a:solidFill>
              </a:rPr>
              <a:t>“Europe, together with its international partners, should investigate the technical and financial feasibility of a future hadron collider at CERN with a centre-of-mass energy of at least 100 TeV and with an electron-positron Higgs and electroweak factory as a possible first stage.” </a:t>
            </a:r>
          </a:p>
          <a:p>
            <a:r>
              <a:rPr lang="en-GB" dirty="0"/>
              <a:t>“Such a feasibility study of the colliders and related infrastructure should be established as a global endeavour and be completed on the timescale of the next Strategy update.”</a:t>
            </a:r>
          </a:p>
          <a:p>
            <a:endParaRPr lang="en-GB" dirty="0"/>
          </a:p>
          <a:p>
            <a:endParaRPr lang="en-GB" dirty="0"/>
          </a:p>
        </p:txBody>
      </p:sp>
      <p:sp>
        <p:nvSpPr>
          <p:cNvPr id="3" name="Title 2">
            <a:extLst>
              <a:ext uri="{FF2B5EF4-FFF2-40B4-BE49-F238E27FC236}">
                <a16:creationId xmlns:a16="http://schemas.microsoft.com/office/drawing/2014/main" id="{8DCCD431-21A3-F2D4-B2A4-FB261E51665C}"/>
              </a:ext>
            </a:extLst>
          </p:cNvPr>
          <p:cNvSpPr>
            <a:spLocks noGrp="1"/>
          </p:cNvSpPr>
          <p:nvPr>
            <p:ph type="title"/>
          </p:nvPr>
        </p:nvSpPr>
        <p:spPr/>
        <p:txBody>
          <a:bodyPr/>
          <a:lstStyle/>
          <a:p>
            <a:r>
              <a:rPr lang="en-GB" dirty="0"/>
              <a:t>ESPPU2020 also said…</a:t>
            </a:r>
          </a:p>
        </p:txBody>
      </p:sp>
      <p:sp>
        <p:nvSpPr>
          <p:cNvPr id="4" name="Slide Number Placeholder 3">
            <a:extLst>
              <a:ext uri="{FF2B5EF4-FFF2-40B4-BE49-F238E27FC236}">
                <a16:creationId xmlns:a16="http://schemas.microsoft.com/office/drawing/2014/main" id="{92576FF1-94A8-D9F9-AE64-CF67C53B3E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33A0">
                  <a:tint val="75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E68BF763-71F5-FFF1-479B-1B78248B81EF}"/>
              </a:ext>
            </a:extLst>
          </p:cNvPr>
          <p:cNvSpPr txBox="1"/>
          <p:nvPr/>
        </p:nvSpPr>
        <p:spPr>
          <a:xfrm>
            <a:off x="219457" y="5677555"/>
            <a:ext cx="11887200" cy="523220"/>
          </a:xfrm>
          <a:prstGeom prst="rect">
            <a:avLst/>
          </a:prstGeom>
          <a:solidFill>
            <a:srgbClr val="FFFF00"/>
          </a:solidFill>
        </p:spPr>
        <p:txBody>
          <a:bodyPr wrap="square">
            <a:spAutoFit/>
          </a:bodyPr>
          <a:lstStyle/>
          <a:p>
            <a:r>
              <a:rPr lang="en-GB" sz="2800" b="1" dirty="0">
                <a:solidFill>
                  <a:srgbClr val="FF0000"/>
                </a:solidFill>
              </a:rPr>
              <a:t>→ 2021 Launch of FCC Feasibility Study (FCC FS) by CERN Council</a:t>
            </a:r>
          </a:p>
        </p:txBody>
      </p:sp>
    </p:spTree>
    <p:extLst>
      <p:ext uri="{BB962C8B-B14F-4D97-AF65-F5344CB8AC3E}">
        <p14:creationId xmlns:p14="http://schemas.microsoft.com/office/powerpoint/2010/main" val="417666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910" y="2670257"/>
            <a:ext cx="3703090" cy="31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FCC integrated program</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92" y="2636912"/>
            <a:ext cx="2823067" cy="3144813"/>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5514712" y="3544770"/>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D6B5AEE2-A6AF-54F9-F52E-2672F1EFBE3A}"/>
              </a:ext>
            </a:extLst>
          </p:cNvPr>
          <p:cNvSpPr/>
          <p:nvPr/>
        </p:nvSpPr>
        <p:spPr>
          <a:xfrm>
            <a:off x="335360" y="5871057"/>
            <a:ext cx="4320480"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E855E4-8C06-8179-2B8D-E0C22B3F9795}"/>
              </a:ext>
            </a:extLst>
          </p:cNvPr>
          <p:cNvSpPr/>
          <p:nvPr/>
        </p:nvSpPr>
        <p:spPr>
          <a:xfrm>
            <a:off x="4655840" y="5871057"/>
            <a:ext cx="2784309"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4EA2CCD-5CED-34BC-F294-67B69938070E}"/>
              </a:ext>
            </a:extLst>
          </p:cNvPr>
          <p:cNvSpPr/>
          <p:nvPr/>
        </p:nvSpPr>
        <p:spPr>
          <a:xfrm>
            <a:off x="7440149" y="5871057"/>
            <a:ext cx="4320480"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53DBC0A7-29FA-9BCE-CB6A-BF537F9F1164}"/>
              </a:ext>
            </a:extLst>
          </p:cNvPr>
          <p:cNvSpPr txBox="1"/>
          <p:nvPr/>
        </p:nvSpPr>
        <p:spPr>
          <a:xfrm>
            <a:off x="1679509" y="5785648"/>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CF91467-89AD-4117-FA80-A16269773AED}"/>
              </a:ext>
            </a:extLst>
          </p:cNvPr>
          <p:cNvSpPr txBox="1"/>
          <p:nvPr/>
        </p:nvSpPr>
        <p:spPr>
          <a:xfrm>
            <a:off x="5377213" y="5785648"/>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2045 - 2063</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BFE9794-A28D-9916-65CA-648C937A2357}"/>
              </a:ext>
            </a:extLst>
          </p:cNvPr>
          <p:cNvSpPr txBox="1"/>
          <p:nvPr/>
        </p:nvSpPr>
        <p:spPr>
          <a:xfrm>
            <a:off x="9168341" y="5775047"/>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2070 - 2095</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6"/>
          <a:stretch>
            <a:fillRect/>
          </a:stretch>
        </p:blipFill>
        <p:spPr>
          <a:xfrm>
            <a:off x="8133460" y="2763683"/>
            <a:ext cx="3795188" cy="3077180"/>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9462860" y="3616198"/>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DBE66-3CAD-E03B-4CCB-92EA9454A64C}"/>
                  </a:ext>
                </a:extLst>
              </p:cNvPr>
              <p:cNvSpPr txBox="1"/>
              <p:nvPr/>
            </p:nvSpPr>
            <p:spPr>
              <a:xfrm>
                <a:off x="0" y="673752"/>
                <a:ext cx="1219200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a:t>
                </a:r>
                <a:r>
                  <a:rPr kumimoji="0" lang="en-GB" sz="2000" b="1" i="0" u="none" strike="noStrike" kern="1200" cap="none" spc="0" normalizeH="0" baseline="0" noProof="0" dirty="0" err="1">
                    <a:ln>
                      <a:noFill/>
                    </a:ln>
                    <a:solidFill>
                      <a:srgbClr val="0C377B"/>
                    </a:solidFill>
                    <a:effectLst/>
                    <a:uLnTx/>
                    <a:uFillTx/>
                    <a:latin typeface="Arial"/>
                    <a:ea typeface="+mn-ea"/>
                    <a:cs typeface="+mn-cs"/>
                  </a:rPr>
                  <a:t>omprehensive</a:t>
                </a:r>
                <a:r>
                  <a:rPr kumimoji="0" lang="en-GB" sz="2000" b="1" i="0" u="none" strike="noStrike" kern="1200" cap="none" spc="0" normalizeH="0" baseline="0" noProof="0" dirty="0">
                    <a:ln>
                      <a:noFill/>
                    </a:ln>
                    <a:solidFill>
                      <a:srgbClr val="0C377B"/>
                    </a:solidFill>
                    <a:effectLst/>
                    <a:uLnTx/>
                    <a:uFillTx/>
                    <a:latin typeface="Arial"/>
                    <a:ea typeface="+mn-ea"/>
                    <a:cs typeface="+mn-cs"/>
                  </a:rPr>
                  <a:t>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FCC-ee (Z, W, H, </a:t>
                </a:r>
                <a14:m>
                  <m:oMath xmlns:m="http://schemas.openxmlformats.org/officeDocument/2006/math">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FCC-hh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pp &amp; AA collisions; e-</a:t>
                </a:r>
                <a:r>
                  <a:rPr lang="en-GB" b="1" dirty="0">
                    <a:solidFill>
                      <a:srgbClr val="3333FF"/>
                    </a:solidFill>
                    <a:latin typeface="Arial"/>
                  </a:rPr>
                  <a:t>h </a:t>
                </a:r>
                <a:r>
                  <a:rPr kumimoji="0" lang="en-GB" sz="1800" b="1" i="0" u="none" strike="noStrike" kern="1200" cap="none" spc="0" normalizeH="0" baseline="0" noProof="0" dirty="0">
                    <a:ln>
                      <a:noFill/>
                    </a:ln>
                    <a:solidFill>
                      <a:srgbClr val="3333FF"/>
                    </a:solidFill>
                    <a:effectLst/>
                    <a:uLnTx/>
                    <a:uFillTx/>
                    <a:latin typeface="Arial"/>
                    <a:ea typeface="+mn-ea"/>
                    <a:cs typeface="+mn-cs"/>
                  </a:rPr>
                  <a:t>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highly synergetic and complementary programme boosting the physics reach of both colliders </a:t>
                </a:r>
                <a:r>
                  <a:rPr kumimoji="0" lang="en-GB" sz="1400" b="0" i="0" u="none" strike="noStrike" kern="1200" cap="none" spc="0" normalizeH="0" baseline="0" noProof="0" dirty="0">
                    <a:ln>
                      <a:noFill/>
                    </a:ln>
                    <a:solidFill>
                      <a:srgbClr val="0C377B"/>
                    </a:solidFill>
                    <a:effectLst/>
                    <a:uLnTx/>
                    <a:uFillTx/>
                    <a:ea typeface="+mn-ea"/>
                    <a:cs typeface="+mn-cs"/>
                  </a:rPr>
                  <a:t>(e.g. </a:t>
                </a:r>
                <a:r>
                  <a:rPr lang="en-US" sz="1400" dirty="0">
                    <a:effectLst/>
                    <a:ea typeface="Times New Roman" panose="02020603050405020304" pitchFamily="18" charset="0"/>
                  </a:rPr>
                  <a:t>model-independent measurements of the Higgs couplings at FCC-hh thanks to input from FCC-ee; and FCC-hh as “energy upgrade” of FCC-ee)</a:t>
                </a:r>
                <a:endParaRPr kumimoji="0" lang="en-GB" sz="1400" b="0" i="0" u="none" strike="noStrike" kern="1200" cap="none" spc="0" normalizeH="0" baseline="0" noProof="0" dirty="0">
                  <a:ln>
                    <a:noFill/>
                  </a:ln>
                  <a:solidFill>
                    <a:srgbClr val="0C377B"/>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common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building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t>
                </a:r>
                <a:r>
                  <a:rPr kumimoji="0" lang="en-GB" sz="1800" b="0" i="0" u="none" strike="noStrike" kern="0" cap="none" spc="0" normalizeH="0" baseline="0" noProof="0" dirty="0">
                    <a:ln>
                      <a:noFill/>
                    </a:ln>
                    <a:solidFill>
                      <a:srgbClr val="0C377B"/>
                    </a:solidFill>
                    <a:effectLst/>
                    <a:uLnTx/>
                    <a:uFillTx/>
                    <a:latin typeface="Arial"/>
                    <a:ea typeface="+mn-ea"/>
                    <a:cs typeface="+mn-cs"/>
                  </a:rPr>
                  <a:t>allows the start of a new, major facility at CERN within a few years of the end of HL-LHC</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7" name="TextBox 16">
                <a:extLst>
                  <a:ext uri="{FF2B5EF4-FFF2-40B4-BE49-F238E27FC236}">
                    <a16:creationId xmlns:a16="http://schemas.microsoft.com/office/drawing/2014/main" id="{7D1DBE66-3CAD-E03B-4CCB-92EA9454A64C}"/>
                  </a:ext>
                </a:extLst>
              </p:cNvPr>
              <p:cNvSpPr txBox="1">
                <a:spLocks noRot="1" noChangeAspect="1" noMove="1" noResize="1" noEditPoints="1" noAdjustHandles="1" noChangeArrowheads="1" noChangeShapeType="1" noTextEdit="1"/>
              </p:cNvSpPr>
              <p:nvPr/>
            </p:nvSpPr>
            <p:spPr>
              <a:xfrm>
                <a:off x="0" y="673752"/>
                <a:ext cx="12192000" cy="2000548"/>
              </a:xfrm>
              <a:prstGeom prst="rect">
                <a:avLst/>
              </a:prstGeom>
              <a:blipFill>
                <a:blip r:embed="rId7"/>
                <a:stretch>
                  <a:fillRect l="-500" t="-1524" b="-3963"/>
                </a:stretch>
              </a:blipFill>
            </p:spPr>
            <p:txBody>
              <a:bodyPr/>
              <a:lstStyle/>
              <a:p>
                <a:r>
                  <a:rPr lang="en-CH">
                    <a:noFill/>
                  </a:rPr>
                  <a:t> </a:t>
                </a:r>
              </a:p>
            </p:txBody>
          </p:sp>
        </mc:Fallback>
      </mc:AlternateContent>
      <p:sp>
        <p:nvSpPr>
          <p:cNvPr id="2" name="TextBox 1">
            <a:extLst>
              <a:ext uri="{FF2B5EF4-FFF2-40B4-BE49-F238E27FC236}">
                <a16:creationId xmlns:a16="http://schemas.microsoft.com/office/drawing/2014/main" id="{702137A0-79B8-82CB-7116-95712E9B2B8F}"/>
              </a:ext>
            </a:extLst>
          </p:cNvPr>
          <p:cNvSpPr txBox="1"/>
          <p:nvPr/>
        </p:nvSpPr>
        <p:spPr>
          <a:xfrm>
            <a:off x="4049287" y="6309320"/>
            <a:ext cx="78073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lumMod val="20000"/>
                    <a:lumOff val="80000"/>
                  </a:srgbClr>
                </a:solidFill>
                <a:effectLst/>
                <a:uLnTx/>
                <a:uFillTx/>
                <a:latin typeface="Arial"/>
                <a:ea typeface="+mn-ea"/>
                <a:cs typeface="+mn-cs"/>
              </a:rPr>
              <a:t>a similar two-stage project CEPC/SPPC is under study in China</a:t>
            </a:r>
          </a:p>
        </p:txBody>
      </p:sp>
    </p:spTree>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Feasibility Study Timeline and main activities/milestones</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graphicFrame>
        <p:nvGraphicFramePr>
          <p:cNvPr id="2" name="Content Placeholder 5">
            <a:extLst>
              <a:ext uri="{FF2B5EF4-FFF2-40B4-BE49-F238E27FC236}">
                <a16:creationId xmlns:a16="http://schemas.microsoft.com/office/drawing/2014/main" id="{5EDAD3AE-58AA-3B8F-A02E-B7A73392422B}"/>
              </a:ext>
            </a:extLst>
          </p:cNvPr>
          <p:cNvGraphicFramePr>
            <a:graphicFrameLocks/>
          </p:cNvGraphicFramePr>
          <p:nvPr>
            <p:extLst>
              <p:ext uri="{D42A27DB-BD31-4B8C-83A1-F6EECF244321}">
                <p14:modId xmlns:p14="http://schemas.microsoft.com/office/powerpoint/2010/main" val="1789968976"/>
              </p:ext>
            </p:extLst>
          </p:nvPr>
        </p:nvGraphicFramePr>
        <p:xfrm>
          <a:off x="305194" y="1001888"/>
          <a:ext cx="11318414" cy="4955335"/>
        </p:xfrm>
        <a:graphic>
          <a:graphicData uri="http://schemas.openxmlformats.org/drawingml/2006/table">
            <a:tbl>
              <a:tblPr firstRow="1" bandRow="1">
                <a:tableStyleId>{5C22544A-7EE6-4342-B048-85BDC9FD1C3A}</a:tableStyleId>
              </a:tblPr>
              <a:tblGrid>
                <a:gridCol w="595706">
                  <a:extLst>
                    <a:ext uri="{9D8B030D-6E8A-4147-A177-3AD203B41FA5}">
                      <a16:colId xmlns:a16="http://schemas.microsoft.com/office/drawing/2014/main" val="20001"/>
                    </a:ext>
                  </a:extLst>
                </a:gridCol>
                <a:gridCol w="595706">
                  <a:extLst>
                    <a:ext uri="{9D8B030D-6E8A-4147-A177-3AD203B41FA5}">
                      <a16:colId xmlns:a16="http://schemas.microsoft.com/office/drawing/2014/main" val="20002"/>
                    </a:ext>
                  </a:extLst>
                </a:gridCol>
                <a:gridCol w="595706">
                  <a:extLst>
                    <a:ext uri="{9D8B030D-6E8A-4147-A177-3AD203B41FA5}">
                      <a16:colId xmlns:a16="http://schemas.microsoft.com/office/drawing/2014/main" val="20003"/>
                    </a:ext>
                  </a:extLst>
                </a:gridCol>
                <a:gridCol w="595706">
                  <a:extLst>
                    <a:ext uri="{9D8B030D-6E8A-4147-A177-3AD203B41FA5}">
                      <a16:colId xmlns:a16="http://schemas.microsoft.com/office/drawing/2014/main" val="20004"/>
                    </a:ext>
                  </a:extLst>
                </a:gridCol>
                <a:gridCol w="595706">
                  <a:extLst>
                    <a:ext uri="{9D8B030D-6E8A-4147-A177-3AD203B41FA5}">
                      <a16:colId xmlns:a16="http://schemas.microsoft.com/office/drawing/2014/main" val="20005"/>
                    </a:ext>
                  </a:extLst>
                </a:gridCol>
                <a:gridCol w="595706">
                  <a:extLst>
                    <a:ext uri="{9D8B030D-6E8A-4147-A177-3AD203B41FA5}">
                      <a16:colId xmlns:a16="http://schemas.microsoft.com/office/drawing/2014/main" val="20006"/>
                    </a:ext>
                  </a:extLst>
                </a:gridCol>
                <a:gridCol w="595706">
                  <a:extLst>
                    <a:ext uri="{9D8B030D-6E8A-4147-A177-3AD203B41FA5}">
                      <a16:colId xmlns:a16="http://schemas.microsoft.com/office/drawing/2014/main" val="20007"/>
                    </a:ext>
                  </a:extLst>
                </a:gridCol>
                <a:gridCol w="595706">
                  <a:extLst>
                    <a:ext uri="{9D8B030D-6E8A-4147-A177-3AD203B41FA5}">
                      <a16:colId xmlns:a16="http://schemas.microsoft.com/office/drawing/2014/main" val="20008"/>
                    </a:ext>
                  </a:extLst>
                </a:gridCol>
                <a:gridCol w="595706">
                  <a:extLst>
                    <a:ext uri="{9D8B030D-6E8A-4147-A177-3AD203B41FA5}">
                      <a16:colId xmlns:a16="http://schemas.microsoft.com/office/drawing/2014/main" val="20009"/>
                    </a:ext>
                  </a:extLst>
                </a:gridCol>
                <a:gridCol w="595706">
                  <a:extLst>
                    <a:ext uri="{9D8B030D-6E8A-4147-A177-3AD203B41FA5}">
                      <a16:colId xmlns:a16="http://schemas.microsoft.com/office/drawing/2014/main" val="20010"/>
                    </a:ext>
                  </a:extLst>
                </a:gridCol>
                <a:gridCol w="595706">
                  <a:extLst>
                    <a:ext uri="{9D8B030D-6E8A-4147-A177-3AD203B41FA5}">
                      <a16:colId xmlns:a16="http://schemas.microsoft.com/office/drawing/2014/main" val="20011"/>
                    </a:ext>
                  </a:extLst>
                </a:gridCol>
                <a:gridCol w="595706">
                  <a:extLst>
                    <a:ext uri="{9D8B030D-6E8A-4147-A177-3AD203B41FA5}">
                      <a16:colId xmlns:a16="http://schemas.microsoft.com/office/drawing/2014/main" val="20012"/>
                    </a:ext>
                  </a:extLst>
                </a:gridCol>
                <a:gridCol w="595706">
                  <a:extLst>
                    <a:ext uri="{9D8B030D-6E8A-4147-A177-3AD203B41FA5}">
                      <a16:colId xmlns:a16="http://schemas.microsoft.com/office/drawing/2014/main" val="20013"/>
                    </a:ext>
                  </a:extLst>
                </a:gridCol>
                <a:gridCol w="595706">
                  <a:extLst>
                    <a:ext uri="{9D8B030D-6E8A-4147-A177-3AD203B41FA5}">
                      <a16:colId xmlns:a16="http://schemas.microsoft.com/office/drawing/2014/main" val="20014"/>
                    </a:ext>
                  </a:extLst>
                </a:gridCol>
                <a:gridCol w="595706">
                  <a:extLst>
                    <a:ext uri="{9D8B030D-6E8A-4147-A177-3AD203B41FA5}">
                      <a16:colId xmlns:a16="http://schemas.microsoft.com/office/drawing/2014/main" val="20015"/>
                    </a:ext>
                  </a:extLst>
                </a:gridCol>
                <a:gridCol w="595706">
                  <a:extLst>
                    <a:ext uri="{9D8B030D-6E8A-4147-A177-3AD203B41FA5}">
                      <a16:colId xmlns:a16="http://schemas.microsoft.com/office/drawing/2014/main" val="20016"/>
                    </a:ext>
                  </a:extLst>
                </a:gridCol>
                <a:gridCol w="595706">
                  <a:extLst>
                    <a:ext uri="{9D8B030D-6E8A-4147-A177-3AD203B41FA5}">
                      <a16:colId xmlns:a16="http://schemas.microsoft.com/office/drawing/2014/main" val="20017"/>
                    </a:ext>
                  </a:extLst>
                </a:gridCol>
                <a:gridCol w="595706">
                  <a:extLst>
                    <a:ext uri="{9D8B030D-6E8A-4147-A177-3AD203B41FA5}">
                      <a16:colId xmlns:a16="http://schemas.microsoft.com/office/drawing/2014/main" val="20018"/>
                    </a:ext>
                  </a:extLst>
                </a:gridCol>
                <a:gridCol w="595706">
                  <a:extLst>
                    <a:ext uri="{9D8B030D-6E8A-4147-A177-3AD203B41FA5}">
                      <a16:colId xmlns:a16="http://schemas.microsoft.com/office/drawing/2014/main" val="20019"/>
                    </a:ext>
                  </a:extLst>
                </a:gridCol>
              </a:tblGrid>
              <a:tr h="440196">
                <a:tc gridSpan="3">
                  <a:txBody>
                    <a:bodyPr/>
                    <a:lstStyle/>
                    <a:p>
                      <a:pPr algn="ctr"/>
                      <a:r>
                        <a:rPr lang="en-GB" b="0" dirty="0">
                          <a:solidFill>
                            <a:schemeClr val="tx2"/>
                          </a:solidFill>
                          <a:latin typeface="Century Gothic" panose="020B0502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r>
                        <a:rPr lang="en-GB" b="0" dirty="0">
                          <a:solidFill>
                            <a:schemeClr val="tx2"/>
                          </a:solidFill>
                          <a:latin typeface="Century Gothic" panose="020B0502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a:r>
                        <a:rPr lang="en-GB" b="0" dirty="0">
                          <a:solidFill>
                            <a:schemeClr val="tx2"/>
                          </a:solidFill>
                          <a:latin typeface="Century Gothic" panose="020B0502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a:solidFill>
                            <a:schemeClr val="tx2"/>
                          </a:solidFill>
                          <a:latin typeface="Century Gothic" panose="020B0502020202020204" pitchFamily="34" charset="0"/>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a:solidFill>
                            <a:schemeClr val="tx2"/>
                          </a:solidFill>
                          <a:latin typeface="Century Gothic" panose="020B050202020202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a:solidFill>
                            <a:schemeClr val="tx2"/>
                          </a:solidFill>
                          <a:latin typeface="Century Gothic" panose="020B0502020202020204" pitchFamily="34" charset="0"/>
                        </a:rPr>
                        <a:t>2025</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28859">
                <a:tc>
                  <a:txBody>
                    <a:bodyPr/>
                    <a:lstStyle/>
                    <a:p>
                      <a:pPr algn="ctr"/>
                      <a:r>
                        <a:rPr lang="en-GB" sz="1200" dirty="0">
                          <a:latin typeface="Century Gothic" panose="020B050202020202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entury Gothic" panose="020B0502020202020204" pitchFamily="34" charset="0"/>
                        </a:rPr>
                        <a:t>Q4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8628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16" name="Rounded Rectangle 9">
            <a:extLst>
              <a:ext uri="{FF2B5EF4-FFF2-40B4-BE49-F238E27FC236}">
                <a16:creationId xmlns:a16="http://schemas.microsoft.com/office/drawing/2014/main" id="{67D9C759-91F5-2C4E-CE10-0130131C460B}"/>
              </a:ext>
            </a:extLst>
          </p:cNvPr>
          <p:cNvSpPr/>
          <p:nvPr/>
        </p:nvSpPr>
        <p:spPr>
          <a:xfrm>
            <a:off x="10025523" y="5151497"/>
            <a:ext cx="1499345" cy="376404"/>
          </a:xfrm>
          <a:prstGeom prst="roundRect">
            <a:avLst/>
          </a:prstGeom>
          <a:solidFill>
            <a:srgbClr val="FFCCFF"/>
          </a:solidFill>
          <a:ln>
            <a:solidFill>
              <a:srgbClr val="CC0099"/>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C0099"/>
                </a:solidFill>
                <a:effectLst/>
                <a:uLnTx/>
                <a:uFillTx/>
                <a:latin typeface="Century Gothic" panose="020B0502020202020204" pitchFamily="34" charset="0"/>
                <a:ea typeface="+mn-ea"/>
                <a:cs typeface="+mn-cs"/>
              </a:rPr>
              <a:t> FS Report</a:t>
            </a:r>
          </a:p>
        </p:txBody>
      </p:sp>
      <p:sp>
        <p:nvSpPr>
          <p:cNvPr id="18" name="Rounded Rectangle 12">
            <a:extLst>
              <a:ext uri="{FF2B5EF4-FFF2-40B4-BE49-F238E27FC236}">
                <a16:creationId xmlns:a16="http://schemas.microsoft.com/office/drawing/2014/main" id="{F9D6E1C4-A60D-A0C2-5747-D2ECF544B000}"/>
              </a:ext>
            </a:extLst>
          </p:cNvPr>
          <p:cNvSpPr/>
          <p:nvPr/>
        </p:nvSpPr>
        <p:spPr>
          <a:xfrm>
            <a:off x="4664100" y="4880120"/>
            <a:ext cx="2985466" cy="579821"/>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FCC Week &amp; review: technical coherence </a:t>
            </a:r>
          </a:p>
        </p:txBody>
      </p:sp>
      <p:sp>
        <p:nvSpPr>
          <p:cNvPr id="19" name="Rounded Rectangle 13">
            <a:extLst>
              <a:ext uri="{FF2B5EF4-FFF2-40B4-BE49-F238E27FC236}">
                <a16:creationId xmlns:a16="http://schemas.microsoft.com/office/drawing/2014/main" id="{13C77472-F5D7-4030-11A7-0FE050724D00}"/>
              </a:ext>
            </a:extLst>
          </p:cNvPr>
          <p:cNvSpPr/>
          <p:nvPr/>
        </p:nvSpPr>
        <p:spPr>
          <a:xfrm>
            <a:off x="9179742" y="5597624"/>
            <a:ext cx="2151449" cy="376404"/>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Release FSR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Project review</a:t>
            </a:r>
          </a:p>
        </p:txBody>
      </p:sp>
      <p:sp>
        <p:nvSpPr>
          <p:cNvPr id="20" name="Rounded Rectangle 17">
            <a:extLst>
              <a:ext uri="{FF2B5EF4-FFF2-40B4-BE49-F238E27FC236}">
                <a16:creationId xmlns:a16="http://schemas.microsoft.com/office/drawing/2014/main" id="{535CCC93-F851-7016-7940-2532FCA33D0D}"/>
              </a:ext>
            </a:extLst>
          </p:cNvPr>
          <p:cNvSpPr/>
          <p:nvPr/>
        </p:nvSpPr>
        <p:spPr>
          <a:xfrm>
            <a:off x="3176204" y="2395526"/>
            <a:ext cx="4881055" cy="418085"/>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FCC Week &amp; Review </a:t>
            </a:r>
            <a:r>
              <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implementation, baseline design, organisation, communication</a:t>
            </a:r>
          </a:p>
        </p:txBody>
      </p:sp>
      <p:grpSp>
        <p:nvGrpSpPr>
          <p:cNvPr id="21" name="Group 20">
            <a:extLst>
              <a:ext uri="{FF2B5EF4-FFF2-40B4-BE49-F238E27FC236}">
                <a16:creationId xmlns:a16="http://schemas.microsoft.com/office/drawing/2014/main" id="{A8791DC8-0230-51C1-7694-D13F61DEE1C1}"/>
              </a:ext>
            </a:extLst>
          </p:cNvPr>
          <p:cNvGrpSpPr/>
          <p:nvPr/>
        </p:nvGrpSpPr>
        <p:grpSpPr>
          <a:xfrm>
            <a:off x="2689070" y="2370823"/>
            <a:ext cx="615661" cy="576741"/>
            <a:chOff x="-1219048" y="3333377"/>
            <a:chExt cx="540000" cy="540000"/>
          </a:xfrm>
        </p:grpSpPr>
        <p:pic>
          <p:nvPicPr>
            <p:cNvPr id="22" name="Picture 21">
              <a:extLst>
                <a:ext uri="{FF2B5EF4-FFF2-40B4-BE49-F238E27FC236}">
                  <a16:creationId xmlns:a16="http://schemas.microsoft.com/office/drawing/2014/main" id="{08398FE4-D676-649B-882A-29626BB3138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23" name="Picture 22">
              <a:extLst>
                <a:ext uri="{FF2B5EF4-FFF2-40B4-BE49-F238E27FC236}">
                  <a16:creationId xmlns:a16="http://schemas.microsoft.com/office/drawing/2014/main" id="{30F438EC-DFB5-E57E-6F8C-ACB015FF80EE}"/>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068453" y="3477510"/>
              <a:ext cx="238810" cy="239203"/>
            </a:xfrm>
            <a:prstGeom prst="rect">
              <a:avLst/>
            </a:prstGeom>
          </p:spPr>
        </p:pic>
      </p:grpSp>
      <p:grpSp>
        <p:nvGrpSpPr>
          <p:cNvPr id="27" name="Group 26">
            <a:extLst>
              <a:ext uri="{FF2B5EF4-FFF2-40B4-BE49-F238E27FC236}">
                <a16:creationId xmlns:a16="http://schemas.microsoft.com/office/drawing/2014/main" id="{375DD380-B027-3703-6FE4-03825F4A526F}"/>
              </a:ext>
            </a:extLst>
          </p:cNvPr>
          <p:cNvGrpSpPr/>
          <p:nvPr/>
        </p:nvGrpSpPr>
        <p:grpSpPr>
          <a:xfrm>
            <a:off x="11264687" y="5522317"/>
            <a:ext cx="615661" cy="576741"/>
            <a:chOff x="6234726" y="2760924"/>
            <a:chExt cx="540000" cy="540000"/>
          </a:xfrm>
        </p:grpSpPr>
        <p:pic>
          <p:nvPicPr>
            <p:cNvPr id="28" name="Picture 27">
              <a:extLst>
                <a:ext uri="{FF2B5EF4-FFF2-40B4-BE49-F238E27FC236}">
                  <a16:creationId xmlns:a16="http://schemas.microsoft.com/office/drawing/2014/main" id="{EC400F3A-54B3-70EE-9438-E35BC60B61A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29" name="Picture 28">
              <a:extLst>
                <a:ext uri="{FF2B5EF4-FFF2-40B4-BE49-F238E27FC236}">
                  <a16:creationId xmlns:a16="http://schemas.microsoft.com/office/drawing/2014/main" id="{224364F7-92B6-813B-DC08-C43047DDADE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30" name="Rounded Rectangle 31">
            <a:extLst>
              <a:ext uri="{FF2B5EF4-FFF2-40B4-BE49-F238E27FC236}">
                <a16:creationId xmlns:a16="http://schemas.microsoft.com/office/drawing/2014/main" id="{1112464B-F5D9-FFF7-2364-76042B61768F}"/>
              </a:ext>
            </a:extLst>
          </p:cNvPr>
          <p:cNvSpPr/>
          <p:nvPr/>
        </p:nvSpPr>
        <p:spPr>
          <a:xfrm>
            <a:off x="5097061" y="2989044"/>
            <a:ext cx="5965546" cy="542222"/>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lIns="36000" rIns="36000" rtlCol="0" anchor="ctr"/>
          <a:lstStyle/>
          <a:p>
            <a:pPr lvl="0" algn="ctr">
              <a:defRPr/>
            </a:pPr>
            <a:r>
              <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environmental studies, site investigation authorisation with host </a:t>
            </a:r>
            <a:r>
              <a:rPr lang="en-GB" sz="1600" dirty="0">
                <a:solidFill>
                  <a:srgbClr val="0C377B"/>
                </a:solidFill>
                <a:latin typeface="Century Gothic" panose="020B0502020202020204" pitchFamily="34" charset="0"/>
              </a:rPr>
              <a:t>states, site investigations: drillings and </a:t>
            </a:r>
            <a:r>
              <a:rPr lang="en-GB" sz="1600" dirty="0" err="1">
                <a:solidFill>
                  <a:srgbClr val="0C377B"/>
                </a:solidFill>
                <a:latin typeface="Century Gothic" panose="020B0502020202020204" pitchFamily="34" charset="0"/>
              </a:rPr>
              <a:t>seismics</a:t>
            </a:r>
            <a:endPar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31" name="Rounded Rectangle 32">
            <a:extLst>
              <a:ext uri="{FF2B5EF4-FFF2-40B4-BE49-F238E27FC236}">
                <a16:creationId xmlns:a16="http://schemas.microsoft.com/office/drawing/2014/main" id="{8B0ECA25-5E5B-56E9-FBC2-83FEA1BF188D}"/>
              </a:ext>
            </a:extLst>
          </p:cNvPr>
          <p:cNvSpPr/>
          <p:nvPr/>
        </p:nvSpPr>
        <p:spPr>
          <a:xfrm>
            <a:off x="5578543" y="3677664"/>
            <a:ext cx="2803177" cy="537728"/>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highlight>
                  <a:srgbClr val="FFFF00"/>
                </a:highlight>
                <a:uLnTx/>
                <a:uFillTx/>
                <a:latin typeface="Century Gothic" panose="020B0502020202020204" pitchFamily="34" charset="0"/>
                <a:ea typeface="+mn-ea"/>
                <a:cs typeface="+mn-cs"/>
              </a:rPr>
              <a:t>FCCW &amp; mid-term review: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C377B"/>
                </a:solidFill>
                <a:latin typeface="Century Gothic" panose="020B0502020202020204" pitchFamily="34" charset="0"/>
              </a:rPr>
              <a:t>study progress &amp;</a:t>
            </a: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             CDR cost update</a:t>
            </a:r>
            <a:endPar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32" name="Rounded Rectangle 33">
            <a:extLst>
              <a:ext uri="{FF2B5EF4-FFF2-40B4-BE49-F238E27FC236}">
                <a16:creationId xmlns:a16="http://schemas.microsoft.com/office/drawing/2014/main" id="{7A902755-9DA1-1079-A571-51F1FB1EFD9D}"/>
              </a:ext>
            </a:extLst>
          </p:cNvPr>
          <p:cNvSpPr/>
          <p:nvPr/>
        </p:nvSpPr>
        <p:spPr>
          <a:xfrm>
            <a:off x="5719010" y="4362234"/>
            <a:ext cx="5794629" cy="445848"/>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detailed design towards FSR: refine surface sites layout,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technical implementation and coherence </a:t>
            </a:r>
          </a:p>
        </p:txBody>
      </p:sp>
      <p:sp>
        <p:nvSpPr>
          <p:cNvPr id="33" name="Rounded Rectangle 6">
            <a:extLst>
              <a:ext uri="{FF2B5EF4-FFF2-40B4-BE49-F238E27FC236}">
                <a16:creationId xmlns:a16="http://schemas.microsoft.com/office/drawing/2014/main" id="{42F62BF3-0991-D07E-A59F-29FC64D5DA0F}"/>
              </a:ext>
            </a:extLst>
          </p:cNvPr>
          <p:cNvSpPr/>
          <p:nvPr/>
        </p:nvSpPr>
        <p:spPr>
          <a:xfrm>
            <a:off x="831916" y="1781242"/>
            <a:ext cx="4633055" cy="566941"/>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CDR baseline design adaptations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n</a:t>
            </a:r>
            <a:r>
              <a:rPr kumimoji="0" lang="en-US" sz="1600" b="0" i="0" u="none" strike="noStrike" kern="1200" cap="none" spc="0" normalizeH="0" baseline="0" noProof="0" dirty="0" err="1">
                <a:ln>
                  <a:noFill/>
                </a:ln>
                <a:solidFill>
                  <a:srgbClr val="0C377B"/>
                </a:solidFill>
                <a:effectLst/>
                <a:uLnTx/>
                <a:uFillTx/>
                <a:latin typeface="Century Gothic" panose="020B0502020202020204" pitchFamily="34" charset="0"/>
                <a:ea typeface="+mn-ea"/>
                <a:cs typeface="+mn-cs"/>
              </a:rPr>
              <a:t>ew</a:t>
            </a:r>
            <a:r>
              <a:rPr kumimoji="0" lang="en-US"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 implementation scenario</a:t>
            </a:r>
            <a:endPar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34" name="Group 33">
            <a:extLst>
              <a:ext uri="{FF2B5EF4-FFF2-40B4-BE49-F238E27FC236}">
                <a16:creationId xmlns:a16="http://schemas.microsoft.com/office/drawing/2014/main" id="{559D8C59-533E-3A99-7518-8FB89CDBE7BF}"/>
              </a:ext>
            </a:extLst>
          </p:cNvPr>
          <p:cNvGrpSpPr/>
          <p:nvPr/>
        </p:nvGrpSpPr>
        <p:grpSpPr>
          <a:xfrm>
            <a:off x="5198149" y="3663414"/>
            <a:ext cx="615661" cy="576741"/>
            <a:chOff x="-1219048" y="3333377"/>
            <a:chExt cx="540000" cy="540000"/>
          </a:xfrm>
        </p:grpSpPr>
        <p:pic>
          <p:nvPicPr>
            <p:cNvPr id="35" name="Picture 34">
              <a:extLst>
                <a:ext uri="{FF2B5EF4-FFF2-40B4-BE49-F238E27FC236}">
                  <a16:creationId xmlns:a16="http://schemas.microsoft.com/office/drawing/2014/main" id="{5B53AC28-DAD7-A20F-2B10-D8CF1FFEB4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36" name="Picture 35">
              <a:extLst>
                <a:ext uri="{FF2B5EF4-FFF2-40B4-BE49-F238E27FC236}">
                  <a16:creationId xmlns:a16="http://schemas.microsoft.com/office/drawing/2014/main" id="{D4442C0B-08E7-53B1-F8C2-EBD81580BED9}"/>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068453" y="3477510"/>
              <a:ext cx="238810" cy="239203"/>
            </a:xfrm>
            <a:prstGeom prst="rect">
              <a:avLst/>
            </a:prstGeom>
          </p:spPr>
        </p:pic>
      </p:grpSp>
      <p:sp>
        <p:nvSpPr>
          <p:cNvPr id="37" name="Rounded Rectangle 10">
            <a:extLst>
              <a:ext uri="{FF2B5EF4-FFF2-40B4-BE49-F238E27FC236}">
                <a16:creationId xmlns:a16="http://schemas.microsoft.com/office/drawing/2014/main" id="{A82B4AE5-AFD6-CEF7-055A-48BA5D6C702F}"/>
              </a:ext>
            </a:extLst>
          </p:cNvPr>
          <p:cNvSpPr/>
          <p:nvPr/>
        </p:nvSpPr>
        <p:spPr>
          <a:xfrm>
            <a:off x="353900" y="2407537"/>
            <a:ext cx="1698986" cy="360218"/>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FCC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study planning</a:t>
            </a:r>
            <a:endParaRPr kumimoji="0" lang="en-GB" sz="1600" b="0"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38" name="Group 37">
            <a:extLst>
              <a:ext uri="{FF2B5EF4-FFF2-40B4-BE49-F238E27FC236}">
                <a16:creationId xmlns:a16="http://schemas.microsoft.com/office/drawing/2014/main" id="{B021A3A6-5D88-012C-0210-A554EA325E15}"/>
              </a:ext>
            </a:extLst>
          </p:cNvPr>
          <p:cNvGrpSpPr>
            <a:grpSpLocks noChangeAspect="1"/>
          </p:cNvGrpSpPr>
          <p:nvPr/>
        </p:nvGrpSpPr>
        <p:grpSpPr>
          <a:xfrm>
            <a:off x="512420" y="1755512"/>
            <a:ext cx="615661" cy="581317"/>
            <a:chOff x="4333017" y="2114253"/>
            <a:chExt cx="1219048" cy="1219048"/>
          </a:xfrm>
        </p:grpSpPr>
        <p:pic>
          <p:nvPicPr>
            <p:cNvPr id="39" name="Picture 38">
              <a:extLst>
                <a:ext uri="{FF2B5EF4-FFF2-40B4-BE49-F238E27FC236}">
                  <a16:creationId xmlns:a16="http://schemas.microsoft.com/office/drawing/2014/main" id="{9AEC6CED-723D-295D-3FEA-BA31B6E8720A}"/>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4333017" y="2114253"/>
              <a:ext cx="1219048" cy="1219048"/>
            </a:xfrm>
            <a:prstGeom prst="rect">
              <a:avLst/>
            </a:prstGeom>
          </p:spPr>
        </p:pic>
        <p:pic>
          <p:nvPicPr>
            <p:cNvPr id="40" name="Picture 39">
              <a:extLst>
                <a:ext uri="{FF2B5EF4-FFF2-40B4-BE49-F238E27FC236}">
                  <a16:creationId xmlns:a16="http://schemas.microsoft.com/office/drawing/2014/main" id="{17C76E1E-6F4D-908C-61BF-425383E09B2C}"/>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61566" y="2421324"/>
              <a:ext cx="361950" cy="609600"/>
            </a:xfrm>
            <a:prstGeom prst="rect">
              <a:avLst/>
            </a:prstGeom>
          </p:spPr>
        </p:pic>
      </p:grpSp>
      <p:pic>
        <p:nvPicPr>
          <p:cNvPr id="41" name="Graphic 40" descr="Pin">
            <a:extLst>
              <a:ext uri="{FF2B5EF4-FFF2-40B4-BE49-F238E27FC236}">
                <a16:creationId xmlns:a16="http://schemas.microsoft.com/office/drawing/2014/main" id="{4731B6DF-4914-95BF-5615-0C1B8E8B8F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1146" y="3706699"/>
            <a:ext cx="914400" cy="914400"/>
          </a:xfrm>
          <a:prstGeom prst="rect">
            <a:avLst/>
          </a:prstGeom>
        </p:spPr>
      </p:pic>
      <p:sp>
        <p:nvSpPr>
          <p:cNvPr id="42" name="Rounded Rectangle 12">
            <a:extLst>
              <a:ext uri="{FF2B5EF4-FFF2-40B4-BE49-F238E27FC236}">
                <a16:creationId xmlns:a16="http://schemas.microsoft.com/office/drawing/2014/main" id="{EB1D291D-379A-CB67-C410-248F044A9508}"/>
              </a:ext>
            </a:extLst>
          </p:cNvPr>
          <p:cNvSpPr/>
          <p:nvPr/>
        </p:nvSpPr>
        <p:spPr>
          <a:xfrm>
            <a:off x="8054061" y="5388347"/>
            <a:ext cx="1501889" cy="406872"/>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rPr>
              <a:t>FCC Week</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C377B"/>
                </a:solidFill>
                <a:latin typeface="Century Gothic" panose="020B0502020202020204" pitchFamily="34" charset="0"/>
              </a:rPr>
              <a:t>FSR progress</a:t>
            </a:r>
            <a:endParaRPr kumimoji="0" lang="en-GB" sz="1600" b="1" i="0" u="none" strike="noStrike" kern="120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46" name="Group 45">
            <a:extLst>
              <a:ext uri="{FF2B5EF4-FFF2-40B4-BE49-F238E27FC236}">
                <a16:creationId xmlns:a16="http://schemas.microsoft.com/office/drawing/2014/main" id="{87799932-AB5A-1140-DA05-DF4E95094771}"/>
              </a:ext>
            </a:extLst>
          </p:cNvPr>
          <p:cNvGrpSpPr/>
          <p:nvPr/>
        </p:nvGrpSpPr>
        <p:grpSpPr>
          <a:xfrm>
            <a:off x="7438400" y="4884035"/>
            <a:ext cx="615661" cy="576741"/>
            <a:chOff x="-1219048" y="3333377"/>
            <a:chExt cx="540000" cy="540000"/>
          </a:xfrm>
        </p:grpSpPr>
        <p:pic>
          <p:nvPicPr>
            <p:cNvPr id="47" name="Picture 46">
              <a:extLst>
                <a:ext uri="{FF2B5EF4-FFF2-40B4-BE49-F238E27FC236}">
                  <a16:creationId xmlns:a16="http://schemas.microsoft.com/office/drawing/2014/main" id="{276FF87E-ABDE-D7C8-0909-8EDB2DB5F97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48" name="Picture 47">
              <a:extLst>
                <a:ext uri="{FF2B5EF4-FFF2-40B4-BE49-F238E27FC236}">
                  <a16:creationId xmlns:a16="http://schemas.microsoft.com/office/drawing/2014/main" id="{B2D15D07-BA40-B97B-ECC2-62A27C7B8F14}"/>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068453" y="3477510"/>
              <a:ext cx="238810" cy="239203"/>
            </a:xfrm>
            <a:prstGeom prst="rect">
              <a:avLst/>
            </a:prstGeom>
          </p:spPr>
        </p:pic>
      </p:grpSp>
      <p:grpSp>
        <p:nvGrpSpPr>
          <p:cNvPr id="49" name="Group 48">
            <a:extLst>
              <a:ext uri="{FF2B5EF4-FFF2-40B4-BE49-F238E27FC236}">
                <a16:creationId xmlns:a16="http://schemas.microsoft.com/office/drawing/2014/main" id="{DD1CB17A-A559-6259-C797-802E0CF4DD8A}"/>
              </a:ext>
            </a:extLst>
          </p:cNvPr>
          <p:cNvGrpSpPr/>
          <p:nvPr/>
        </p:nvGrpSpPr>
        <p:grpSpPr>
          <a:xfrm>
            <a:off x="9469473" y="5335692"/>
            <a:ext cx="615661" cy="576741"/>
            <a:chOff x="-1219048" y="3333377"/>
            <a:chExt cx="540000" cy="540000"/>
          </a:xfrm>
        </p:grpSpPr>
        <p:pic>
          <p:nvPicPr>
            <p:cNvPr id="50" name="Picture 49">
              <a:extLst>
                <a:ext uri="{FF2B5EF4-FFF2-40B4-BE49-F238E27FC236}">
                  <a16:creationId xmlns:a16="http://schemas.microsoft.com/office/drawing/2014/main" id="{710A51E8-EC4D-24FC-9B75-5988369551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51" name="Picture 50">
              <a:extLst>
                <a:ext uri="{FF2B5EF4-FFF2-40B4-BE49-F238E27FC236}">
                  <a16:creationId xmlns:a16="http://schemas.microsoft.com/office/drawing/2014/main" id="{9C12416B-D2EE-B4BE-0DEC-30AC5EFDE7F2}"/>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068453" y="3477510"/>
              <a:ext cx="238810" cy="239203"/>
            </a:xfrm>
            <a:prstGeom prst="rect">
              <a:avLst/>
            </a:prstGeom>
          </p:spPr>
        </p:pic>
      </p:grpSp>
    </p:spTree>
    <p:extLst>
      <p:ext uri="{BB962C8B-B14F-4D97-AF65-F5344CB8AC3E}">
        <p14:creationId xmlns:p14="http://schemas.microsoft.com/office/powerpoint/2010/main" val="155733433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6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6.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7.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 16x9_PPT_Arial" id="{569F216B-1B24-6141-93CF-C73AF1D64B76}" vid="{4EA1D941-2A3C-524E-9DAF-1A4982674E1E}"/>
    </a:ext>
  </a:extLst>
</a:theme>
</file>

<file path=docProps/app.xml><?xml version="1.0" encoding="utf-8"?>
<Properties xmlns="http://schemas.openxmlformats.org/officeDocument/2006/extended-properties" xmlns:vt="http://schemas.openxmlformats.org/officeDocument/2006/docPropsVTypes">
  <TotalTime>26281</TotalTime>
  <Words>3522</Words>
  <Application>Microsoft Office PowerPoint</Application>
  <PresentationFormat>Widescreen</PresentationFormat>
  <Paragraphs>608</Paragraphs>
  <Slides>30</Slides>
  <Notes>4</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30</vt:i4>
      </vt:variant>
    </vt:vector>
  </HeadingPairs>
  <TitlesOfParts>
    <vt:vector size="49" baseType="lpstr">
      <vt:lpstr>Arial</vt:lpstr>
      <vt:lpstr>Calibri</vt:lpstr>
      <vt:lpstr>Calibri Light</vt:lpstr>
      <vt:lpstr>Cambria Math</vt:lpstr>
      <vt:lpstr>Century Gothic</vt:lpstr>
      <vt:lpstr>Corbel</vt:lpstr>
      <vt:lpstr>Symbol</vt:lpstr>
      <vt:lpstr>Times New Roman</vt:lpstr>
      <vt:lpstr>Verdana</vt:lpstr>
      <vt:lpstr>Wingdings</vt:lpstr>
      <vt:lpstr>3_Office Theme</vt:lpstr>
      <vt:lpstr>Content Slides - Deep Blue</vt:lpstr>
      <vt:lpstr>6_FC5643-CERN3027 - Scale of contributions</vt:lpstr>
      <vt:lpstr>Custom Design</vt:lpstr>
      <vt:lpstr>1_Content Slides - Deep Blue</vt:lpstr>
      <vt:lpstr>2_Content Slides - Deep Blue</vt:lpstr>
      <vt:lpstr>3_Content Slides - Deep Blue</vt:lpstr>
      <vt:lpstr>Office Theme</vt:lpstr>
      <vt:lpstr>1_Office Theme</vt:lpstr>
      <vt:lpstr>PowerPoint Presentation</vt:lpstr>
      <vt:lpstr>European Strategy for Particle Physics 2020 Update</vt:lpstr>
      <vt:lpstr>HL-LHC – the medium-term future</vt:lpstr>
      <vt:lpstr>Future Collider options</vt:lpstr>
      <vt:lpstr>Context</vt:lpstr>
      <vt:lpstr>Options at CERN </vt:lpstr>
      <vt:lpstr>ESPPU2020 also said…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path forward for CERN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Frank Zimmermann</cp:lastModifiedBy>
  <cp:revision>169</cp:revision>
  <cp:lastPrinted>2023-06-04T09:15:43Z</cp:lastPrinted>
  <dcterms:created xsi:type="dcterms:W3CDTF">2022-11-04T23:51:03Z</dcterms:created>
  <dcterms:modified xsi:type="dcterms:W3CDTF">2023-08-11T08:30:42Z</dcterms:modified>
</cp:coreProperties>
</file>