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71" r:id="rId6"/>
    <p:sldId id="260" r:id="rId7"/>
    <p:sldId id="270" r:id="rId8"/>
    <p:sldId id="259" r:id="rId9"/>
    <p:sldId id="261" r:id="rId10"/>
    <p:sldId id="266" r:id="rId11"/>
    <p:sldId id="262" r:id="rId12"/>
    <p:sldId id="268" r:id="rId13"/>
    <p:sldId id="263" r:id="rId14"/>
    <p:sldId id="264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6234"/>
  </p:normalViewPr>
  <p:slideViewPr>
    <p:cSldViewPr snapToGrid="0" snapToObjects="1">
      <p:cViewPr>
        <p:scale>
          <a:sx n="83" d="100"/>
          <a:sy n="83" d="100"/>
        </p:scale>
        <p:origin x="736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5:47:05.734"/>
    </inkml:context>
    <inkml:brush xml:id="br0">
      <inkml:brushProperty name="width" value="0.05" units="cm"/>
      <inkml:brushProperty name="height" value="0.05" units="cm"/>
      <inkml:brushProperty name="color" value="#E65119"/>
    </inkml:brush>
  </inkml:definitions>
  <inkml:trace contextRef="#ctx0" brushRef="#br0">266 409 24575,'0'11'0,"0"2"0,0 0 0,0 3 0,0 0 0,0 0 0,0 0 0,0 0 0,-4 0 0,0 0 0,-8 0 0,3-4 0,-6 0 0,7-5 0,-7 1 0,2 0 0,1 0 0,-3-4 0,2-1 0,-3-3 0,0 0 0,0 0 0,0 0 0,-1-3 0,1-5 0,4-5 0,0-3 0,4 0 0,3-1 0,-2 1 0,6 0 0,-3-5 0,4 4 0,0-9 0,0 4 0,0-16 0,5 4 0,11-24 0,6 4 0,6-1 0,3 3 0,-6 11 0,6 5 0,-7 7 0,2 7 0,-9 9 0,4 4 0,-9 5 0,3 4 0,-6 0 0,2 0 0,-4 0 0,0 0 0,1 4 0,-1 0 0,0 3 0,1 4 0,0 1 0,0 4 0,0 0 0,0 5 0,0-4 0,1 9 0,-1-4 0,-3-1 0,3 5 0,-7-9 0,7 8 0,-7-7 0,3 2 0,-4 1 0,0-8 0,0 7 0,0-8 0,0 0 0,0 0 0,0-5 0,0 0 0,0 0 0,-3-3 0,-2-1 0,1 0 0,-2-2 0,2 2 0,-3-3 0,-1 0 0,-3 0 0,3 0 0,-8 0 0,8 0 0,-7 0 0,3 0 0,-5-7 0,5 2 0,0-10 0,0-2 0,3 0 0,0-4 0,2 0 0,6-1 0,-3-5 0,4 1 0,0 4 0,0-4 0,0 9 0,0 0 0,0 2 0,0 7 0,3 0 0,1 4 0,3 4 0,5 0 0,-4 0 0,3 0 0,0 0 0,-3 0 0,4 7 0,-4 2 0,0 12 0,1 1 0,-1 4 0,2 6 0,-1 1 0,0 6 0,1-1 0,-5 1 0,0-1 0,-5-5 0,0-5 0,0-8 0,0-4 0,0-3 0,0-2 0,-4-4 0,0 0 0,-7-3 0,2 0 0,-6-4 0,7 0 0,-7 0 0,6-4 0,-6-4 0,6-9 0,-3-10 0,3-1 0,3 1 0,2 1 0,4 4 0,0 1 0,0 0 0,0 5 0,0-1 0,7 5 0,2 0 0,4 4 0,2 4 0,-3 0 0,0 4 0,-1 0 0,-4 0 0,4 0 0,-3 0 0,3 8 0,-3 5 0,-3 9 0,-2 4 0,-3-4 0,0 4 0,0-9 0,0 4 0,0-9 0,0-1 0,0-4 0,0 0 0,-3-3 0,0 0 0,-1-8 0,1-4 0,3-4 0,0 0 0,0-3 0,0 6 0,0-2 0,3 7 0,0 1 0,5 10 0,-4 6 0,-1 9 0,-3 5 0,0-6 0,0 0 0,0-9 0,0 0 0,-3-8 0,-1-1 0,-7-7 0,-2-9 0,-4-5 0,-1-14 0,-1-1 0,4-6 0,1 6 0,5 1 0,4 6 0,1 4 0,4 5 0,0 5 0,0 14 0,4 8 0,1 11 0,4 5 0,-4 6 0,3-4 0,-7 4 0,6-6 0,-6-4 0,7-5 0,-8-6 0,4-4 0,-4 1 0,0-7 0,0-6 0,0-12 0,0 0 0,0-8 0,0 3 0,0-5 0,0 5 0,0-3 0,0 7 0,3-2 0,-2 7 0,3 2 0,-4 4 0,0 8 0,0 9 0,0 11 0,0 6 0,0-1 0,0 0 0,0-4 0,0-1 0,0-9 0,0-1 0,0-3 0,0-1 0,0 0 0,0-6 0,0-10 0,0-14 0,0-16 0,0-2 0,0-9 0,0 10 0,0 0 0,0 9 0,0 4 0,0 9 0,0 2 0,0 18 0,0 3 0,0 10 0,0 6 0,0-4 0,0 4 0,0-5 0,0 0 0,0-4 0,0 3 0,0-6 0,0 2 0,3-4 0,-2 0 0,5 1 0,-5-1 0,2 0 0,0 0 0,-2 1 0,2-1 0,-3 0 0,0 1 0,4-4 0,-1-1 0,4-3 0,0 0 0,0 0 0,0 0 0,-3-3 0,2 2 0,-2-6 0,3 7 0,0-4 0,-1 4 0,1 0 0,0 0 0,0 0 0,0 0 0,-3 4 0,3 0 0,-3 3 0,0 0 0,3 5 0,-6-4 0,5 3 0,-5-4 0,5-3 0,-5-3 0,5-5 0,-5 6 0,2 3 0,-3 10 0,0 1 0,0 1 0,0-5 0,0 3 0,0-7 0,0 3 0,0-3 0,-3-1 0,-1 0 0,-3-3 0,0-1 0,-1-3 0,1 0 0,0 0 0,-1-7 0,-4-2 0,-1-12 0,-4-1 0,-1-5 0,1 1 0,-1-1 0,0 1 0,0-1 0,5 5 0,-3 1 0,7 5 0,1 0 0,1 4 0,6 0 0,-2 5 0,3 0 0,0-1 0,0 1 0,0 1 0,0-1 0,0 0 0,0-1 0,0 1 0,0 0 0,0-1 0,3 4 0,1 1 0,3 3 0,0 0 0,0 0 0,0 0 0,0 0 0,-1 0 0,1 0 0,-3 3 0,3 1 0,-6 3 0,2 1 0,0-1 0,-2 0 0,6 4 0,-6 2 0,2 7 0,1-2 0,-3 7 0,2-3 0,-3 4 0,0-4 0,0 3 0,0-7 0,0 2 0,0-8 0,0 10 0,-3-12 0,2 8 0,-5-14 0,-3-1 0,1-3 0,-3 0 0,0 0 0,2 0 0,-6 0 0,7-3 0,-8-10 0,2-10 0,-5-11 0,0-4 0,-1-7 0,0-1 0,-1-6 0,4 0 0,-2 0 0,7 5 0,-2 8 0,9 12 0,-3 6 0,7 9 0,-2 7 0,7 14 0,0 9 0,10 13 0,-4-3 0,8 9 0,-8-4 0,8 1 0,-8-3 0,2-4 0,-3-1 0,0-4 0,-1-1 0,0-5 0,0 0 0,1 5 0,-5-4 0,4 4 0,-4-5 0,1 0 0,-2 0 0,0-4 0,-2-1 0,2-3 0,-3-1 0,0-6 0,0-10 0,0-15 0,0-9 0,0-11 0,0-2 0,0-1 0,0-3 0,0 15 0,0-3 0,0 12 0,0 7 0,0 4 0,0 20 0,0 11 0,0 14 0,0 9 0,0 5 0,-4-4 0,3 11 0,-3-5 0,4 0 0,0-2 0,0-11 0,0-5 0,0-8 0,0-4 0,0-3 0,0-2 0,0-4 0,0 0 0,0 1 0,0-1 0,0 0 0,0 0 0,3-3 0,-2-6 0,2-12 0,-3-2 0,0-15 0,0 8 0,0-14 0,0 4 0,0-6 0,0 6 0,0 1 0,0 10 0,0 1 0,0 9 0,0 1 0,0 3 0,0 7 0,0 10 0,-5 14 0,4 5 0,-3 9 0,4 25 0,0-22 0,0 21 0,0-43 0,0 2 0,0-12 0,0 3 0,-3-7 0,-1-1 0,-3-3 0,-1-3 0,-4-15 0,2-13 0,-9-15 0,7-13 0,-3 6 0,-2-13 0,10 12 0,-7-5 0,8 13 0,0 7 0,2 12 0,4 6 0,0 9 0,0 9 0,4 13 0,-3 11 0,3 6 0,0 4 0,-3 3 0,4 4 0,-5 0 0,0-4 0,0 3 0,3-14 0,-2 8 0,3-14 0,-4 4 0,0-9 0,3-1 0,-2 0 0,2-3 0,-3 4 0,3-1 0,-2-3 0,3 3 0,-4-4 0,3-2 0,-2-5 0,2-4 0,-3-12 0,0 3 0,0-13 0,0 4 0,0-4 0,0-1 0,0 0 0,0 6 0,0 0 0,0 8 0,0 2 0,0 16 0,0 6 0,0 13 0,0 13 0,0 51 0,0-18 0,0-19 0,0-1 0,0 9 0,0-13 0,0-7 0,0-12 0,0-10 0,0-6 0,0-4 0,0-5 0,0-19 0,0-3 0,0-13 0,0 6 0,0-5 0,3 4 0,-2-4 0,3 10 0,0-3 0,-3 3 0,7 0 0,-7 1 0,5 9 0,-5-3 0,3 7 0,-1-4 0,-2 1 0,2 3 0,-3-4 0,0 1 0,0-1 0,0-1 0,0-2 0,0 7 0,0-4 0,0 5 0,0 0 0,0 0 0,0-1 0,0 1 0,0 0 0,0 0 0,0-1 0,0 1 0,0 0 0,3 3 0,-2-2 0,5 2 0,-5-3 0,5 0 0,-5 0 0,5 3 0,-5-2 0,5 5 0,-5-6 0,5 7 0,-5-7 0,5 6 0,-5-5 0,2 2 0,0 0 0,-2-2 0,2 2 0,-3-3 0,0 0 0,0-1 0,0 1 0,0 0 0,0-1 0,0 1 0,0-1 0,0 1 0,0 0 0,0-1 0,-3 4 0,-1 1 0,-3 3 0,0 0 0,-1-3 0,-5-2 0,7 11 0,-4 4 0,10 20 0,0-2 0,0 9 0,0-4 0,0 0 0,4 4 0,1-9 0,4 4 0,0-10 0,-1-2 0,0-4 0,0 0 0,0-3 0,0-2 0,-4-4 0,2 0 0,-2-3 0,3 0 0,1-4 0,-1 0 0,0 0 0,1 0 0,-1 0 0,4 0 0,-3 0 0,7 0 0,-6 0 0,2 0 0,-4 0 0,0 0 0,1 0 0,-1 0 0,0 0 0,0 0 0,5 0 0,-4 0 0,7-4 0,-7 3 0,7-6 0,-6 6 0,2-6 0,0 6 0,-3-5 0,4 5 0,-5-2 0,0 3 0,0-4 0,1 4 0,-1-4 0,0 1 0,-3-1 0,3 0 0,-6-3 0,2 3 0,0 0 0,-2-3 0,2 3 0,-3-3 0,0 0 0,0-1 0,0 1 0,0 0 0,0-1 0,-3 5 0,-5 0 0,0 3 0,-7 0 0,6 0 0,-2 0 0,4 3 0,-1 1 0,1 3 0,0-3 0,-1 3 0,4-3 0,-2 3 0,5 0 0,-3 1 0,4-1 0,-3 0 0,2 4 0,-2-2 0,3 2 0,0-4 0,0 0 0,0 1 0,0-1 0,-3 0 0,2 0 0,-2 1 0,0-4 0,2-4 0,-2-8 0,3-9 0,0 0 0,0-8 0,0 7 0,0-3 0,-4 1 0,3 6 0,-3-6 0,4 12 0,0-3 0,0 3 0,-3 4 0,2 7 0,-2 6 0,3 6 0,0 1 0,0 0 0,0-4 0,0 3 0,0-6 0,0 2 0,0-10 0,0-9 0,0-1 0,0-6 0,0-2 0,0 7 0,0-8 0,0 10 0,0 7 0,0 6 0,0 6 0,4 10 0,-3-4 0,3 4 0,-4 0 0,0-8 0,0 7 0,0-12 0,0 3 0,0-3 0,0-1 0,0-6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5:48:45.220"/>
    </inkml:context>
    <inkml:brush xml:id="br0">
      <inkml:brushProperty name="width" value="0.2" units="cm"/>
      <inkml:brushProperty name="height" value="0.2" units="cm"/>
      <inkml:brushProperty name="color" value="#5F453C"/>
    </inkml:brush>
  </inkml:definitions>
  <inkml:trace contextRef="#ctx0" brushRef="#br0">202 87 24575,'-41'-7'0,"8"4"0,21-3 0,2 6 0,6-2 0,-3 2 0,1 0 0,-2 0 0,2 0 0,2-3 0,16-3 0,0 0 0,14-2 0,-6 3 0,25-3 0,-15 2 0,20-2 0,-13 5 0,-6-2 0,8 5 0,-11-3 0,4 3 0,-6 0 0,-3 0 0,-6-1 0,-4 0 0,-5-1 0,-2 2 0,-1 0 0,1-1 0,-21 0 0,3 0 0,-14 1 0,-1 0 0,9 0 0,-33 0 0,7 0 0,-8 0 0,-5 0 0,31 2 0,-15-2 0,19 5 0,-4-5 0,3 3 0,4-1 0,3-2 0,3 2 0,2 0 0,0-2 0,3 2 0,2 0 0,1-2 0,0 2 0,2 2 0,5 6 0,1 3 0,5 3 0,-1 9 0,-2-7 0,1 7 0,-1-7 0,-1-6 0,-1 1 0,-1-5 0,-2-2 0,0-1 0,0 0 0,11-11 0,4 5 0,8-10 0,2 3 0,-3 3 0,4-3 0,3 6 0,-2-3 0,2 4 0,-4-3 0,1 3 0,0-1 0,-3 2 0,-1-2 0,-6 1 0,0-1 0,-3 2 0,-2 0 0,1-2 0,-3 2 0,3-2 0,-1 0 0,2 1 0,0-1 0,3 0 0,0 2 0,3-3 0,0 1 0,0 2 0,-2-2 0,1 2 0,-1 0 0,-1-2 0,2 1 0,-4-1 0,2 2 0,-3 0 0,-2 0 0,-1 0 0,-2 0 0,-2 0 0,-1 0 0,1-1 0,-2 0 0,2 0 0,-2-1 0,1 0 0,0 0 0,-1-1 0,2 1 0,-2 0 0,1-1 0,-3-2 0,0 1 0,-2-4 0,0 4 0,0-3 0,0 2 0,0 0 0,0 0 0,0-1 0,0 1 0,0-1 0,0 2 0,-4-2 0,1 1 0,-3 3 0,3-3 0,-2 5 0,1-4 0,16 4 0,-11-2 0,16 2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59EA-ED63-6F03-DE1F-ADAB0A8DE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94" y="2584518"/>
            <a:ext cx="11683940" cy="1172292"/>
          </a:xfrm>
        </p:spPr>
        <p:txBody>
          <a:bodyPr>
            <a:noAutofit/>
          </a:bodyPr>
          <a:lstStyle/>
          <a:p>
            <a:pPr algn="ctr"/>
            <a:r>
              <a:rPr lang="en-GB" sz="3200" b="1" spc="300" dirty="0">
                <a:latin typeface="Chalkduster" panose="03050602040202020205" pitchFamily="66" charset="77"/>
              </a:rPr>
              <a:t>Optical Properties and Biomarkers of Rogue Planets in the Solar Vicinity</a:t>
            </a:r>
            <a:endParaRPr lang="en-GB" sz="3200" dirty="0">
              <a:latin typeface="Chalkduster" panose="03050602040202020205" pitchFamily="66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B6D2B-3C2E-04D9-3948-551E1E23F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065101"/>
            <a:ext cx="9448800" cy="262875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1800" spc="200" dirty="0">
                <a:latin typeface="+mn-lt"/>
                <a:cs typeface="Roboto"/>
              </a:rPr>
              <a:t>Eduardo L Martín  &amp; Jerry </a:t>
            </a:r>
            <a:r>
              <a:rPr lang="es-ES_tradnl" sz="1800" spc="200" dirty="0" err="1">
                <a:latin typeface="+mn-lt"/>
                <a:cs typeface="Roboto"/>
              </a:rPr>
              <a:t>Jun-Yan</a:t>
            </a:r>
            <a:r>
              <a:rPr lang="es-ES_tradnl" sz="1800" spc="200" dirty="0">
                <a:latin typeface="+mn-lt"/>
                <a:cs typeface="Roboto"/>
              </a:rPr>
              <a:t> Zhang</a:t>
            </a:r>
          </a:p>
          <a:p>
            <a:pPr algn="ctr">
              <a:spcAft>
                <a:spcPts val="600"/>
              </a:spcAft>
            </a:pPr>
            <a:r>
              <a:rPr lang="es-ES_tradnl" sz="1800" spc="200" dirty="0">
                <a:latin typeface="+mn-lt"/>
                <a:cs typeface="Roboto"/>
              </a:rPr>
              <a:t> 30th </a:t>
            </a:r>
            <a:r>
              <a:rPr lang="es-ES_tradnl" sz="1800" spc="200" dirty="0" err="1">
                <a:latin typeface="+mn-lt"/>
                <a:cs typeface="Roboto"/>
              </a:rPr>
              <a:t>anniversary</a:t>
            </a:r>
            <a:r>
              <a:rPr lang="es-ES_tradnl" sz="1800" spc="200" dirty="0">
                <a:latin typeface="+mn-lt"/>
                <a:cs typeface="Roboto"/>
              </a:rPr>
              <a:t> </a:t>
            </a:r>
            <a:r>
              <a:rPr lang="es-ES_tradnl" sz="1800" spc="200" dirty="0" err="1">
                <a:latin typeface="+mn-lt"/>
                <a:cs typeface="Roboto"/>
              </a:rPr>
              <a:t>Rencontres</a:t>
            </a:r>
            <a:r>
              <a:rPr lang="es-ES_tradnl" sz="1800" spc="200" dirty="0">
                <a:latin typeface="+mn-lt"/>
                <a:cs typeface="Roboto"/>
              </a:rPr>
              <a:t> du Vietnam</a:t>
            </a:r>
          </a:p>
          <a:p>
            <a:pPr algn="ctr">
              <a:spcAft>
                <a:spcPts val="600"/>
              </a:spcAft>
            </a:pPr>
            <a:r>
              <a:rPr lang="es-ES_tradnl" sz="1800" spc="200" dirty="0">
                <a:latin typeface="+mn-lt"/>
                <a:cs typeface="Roboto"/>
              </a:rPr>
              <a:t>WINDOWS ON THE UNIVERSE </a:t>
            </a:r>
          </a:p>
          <a:p>
            <a:pPr algn="ctr">
              <a:spcAft>
                <a:spcPts val="600"/>
              </a:spcAft>
            </a:pPr>
            <a:r>
              <a:rPr lang="es-ES_tradnl" sz="1800" spc="200" dirty="0">
                <a:latin typeface="+mn-lt"/>
                <a:cs typeface="Roboto"/>
              </a:rPr>
              <a:t>11 August 2023</a:t>
            </a:r>
            <a:endParaRPr lang="en-GB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9F2FCE-889F-EF4D-C8E3-61A09BA130D5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72454" y="164149"/>
            <a:ext cx="3843941" cy="1091604"/>
          </a:xfrm>
          <a:prstGeom prst="rect">
            <a:avLst/>
          </a:prstGeom>
        </p:spPr>
      </p:pic>
      <p:grpSp>
        <p:nvGrpSpPr>
          <p:cNvPr id="5" name="Agrupar 14">
            <a:extLst>
              <a:ext uri="{FF2B5EF4-FFF2-40B4-BE49-F238E27FC236}">
                <a16:creationId xmlns:a16="http://schemas.microsoft.com/office/drawing/2014/main" id="{E7931076-45B7-9116-21FA-2B128EDB1E14}"/>
              </a:ext>
            </a:extLst>
          </p:cNvPr>
          <p:cNvGrpSpPr>
            <a:grpSpLocks noChangeAspect="1"/>
          </p:cNvGrpSpPr>
          <p:nvPr/>
        </p:nvGrpSpPr>
        <p:grpSpPr>
          <a:xfrm>
            <a:off x="240562" y="5668115"/>
            <a:ext cx="985856" cy="985869"/>
            <a:chOff x="4316530" y="3611096"/>
            <a:chExt cx="934622" cy="934634"/>
          </a:xfrm>
        </p:grpSpPr>
        <p:sp>
          <p:nvSpPr>
            <p:cNvPr id="6" name="Elipse 12">
              <a:extLst>
                <a:ext uri="{FF2B5EF4-FFF2-40B4-BE49-F238E27FC236}">
                  <a16:creationId xmlns:a16="http://schemas.microsoft.com/office/drawing/2014/main" id="{7435DA99-D6A6-7D89-DC54-580D93CBE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6536" y="3611096"/>
              <a:ext cx="934616" cy="934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Imagen 8" descr="euclid_logo_trans.png">
              <a:extLst>
                <a:ext uri="{FF2B5EF4-FFF2-40B4-BE49-F238E27FC236}">
                  <a16:creationId xmlns:a16="http://schemas.microsoft.com/office/drawing/2014/main" id="{27B4F97C-150C-0277-23EF-EC49FC32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6530" y="3611114"/>
              <a:ext cx="934613" cy="934616"/>
            </a:xfrm>
            <a:prstGeom prst="rect">
              <a:avLst/>
            </a:prstGeom>
          </p:spPr>
        </p:pic>
      </p:grpSp>
      <p:pic>
        <p:nvPicPr>
          <p:cNvPr id="8" name="Imagen 10" descr="logo_iac_2017_color.pdf">
            <a:extLst>
              <a:ext uri="{FF2B5EF4-FFF2-40B4-BE49-F238E27FC236}">
                <a16:creationId xmlns:a16="http://schemas.microsoft.com/office/drawing/2014/main" id="{832B2100-D581-BDF3-1D18-940C3AFA977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62409" y="174547"/>
            <a:ext cx="864000" cy="864000"/>
          </a:xfrm>
          <a:prstGeom prst="rect">
            <a:avLst/>
          </a:prstGeom>
        </p:spPr>
      </p:pic>
      <p:pic>
        <p:nvPicPr>
          <p:cNvPr id="9" name="Imagen 16">
            <a:extLst>
              <a:ext uri="{FF2B5EF4-FFF2-40B4-BE49-F238E27FC236}">
                <a16:creationId xmlns:a16="http://schemas.microsoft.com/office/drawing/2014/main" id="{A511041C-0E68-A6A1-2DF3-C7F16A9EB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0400" y="174547"/>
            <a:ext cx="1157034" cy="1172291"/>
          </a:xfrm>
          <a:prstGeom prst="rect">
            <a:avLst/>
          </a:prstGeom>
        </p:spPr>
      </p:pic>
      <p:pic>
        <p:nvPicPr>
          <p:cNvPr id="10" name="Imagen 17">
            <a:extLst>
              <a:ext uri="{FF2B5EF4-FFF2-40B4-BE49-F238E27FC236}">
                <a16:creationId xmlns:a16="http://schemas.microsoft.com/office/drawing/2014/main" id="{19394CC7-11CF-C9F6-5B97-BB55C6045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4504" y="5666892"/>
            <a:ext cx="899999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CD88-6426-BAE6-31E3-0CFA64B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A786-073A-56B2-0766-55EA6412C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462" y="5067946"/>
            <a:ext cx="10820400" cy="1744716"/>
          </a:xfrm>
        </p:spPr>
        <p:txBody>
          <a:bodyPr/>
          <a:lstStyle/>
          <a:p>
            <a:r>
              <a:rPr lang="en-GB" dirty="0"/>
              <a:t>Condensation of alkali</a:t>
            </a:r>
          </a:p>
          <a:p>
            <a:pPr lvl="1"/>
            <a:r>
              <a:rPr lang="en-GB" dirty="0"/>
              <a:t>Weaker Na I and K I absorption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27456-8F9E-2217-A762-3EF71437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58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C53E0-31EB-2F82-7DF0-D2582CFC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523" y="1549400"/>
            <a:ext cx="50546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1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BF42-419D-BDBF-6A19-C9365F1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6994"/>
            <a:ext cx="6112565" cy="866693"/>
          </a:xfrm>
        </p:spPr>
        <p:txBody>
          <a:bodyPr>
            <a:noAutofit/>
          </a:bodyPr>
          <a:lstStyle/>
          <a:p>
            <a:r>
              <a:rPr lang="en-GB" sz="2000" dirty="0"/>
              <a:t>WISE J1738+2732, Y0 standard </a:t>
            </a:r>
            <a:r>
              <a:rPr lang="en-GB" sz="1200" i="1" dirty="0"/>
              <a:t>(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Cushing et al. 2011)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r>
              <a:rPr lang="en-GB" sz="2000" dirty="0"/>
              <a:t>Strong water</a:t>
            </a:r>
          </a:p>
          <a:p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350K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7D014-06C7-D04B-16A5-1D38E0D3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93" y="2234215"/>
            <a:ext cx="5383555" cy="4340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F0E98-E4A5-DCA2-2C4A-EB7D7C768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0" y="3213878"/>
            <a:ext cx="5751443" cy="33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245" y="473249"/>
            <a:ext cx="8610600" cy="1293028"/>
          </a:xfrm>
        </p:spPr>
        <p:txBody>
          <a:bodyPr/>
          <a:lstStyle/>
          <a:p>
            <a:r>
              <a:rPr lang="en-GB" dirty="0"/>
              <a:t>Optical spectroscopy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74C97-75D6-947B-79FB-CCB42800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457" y="2044664"/>
            <a:ext cx="4481611" cy="434008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A7E42-CDF2-2DC2-C649-6CA7B7A53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45" y="1714112"/>
            <a:ext cx="10820400" cy="4024125"/>
          </a:xfrm>
        </p:spPr>
        <p:txBody>
          <a:bodyPr/>
          <a:lstStyle/>
          <a:p>
            <a:r>
              <a:rPr lang="en-GB" dirty="0"/>
              <a:t>Cs Equivalent Width upper limits</a:t>
            </a:r>
          </a:p>
          <a:p>
            <a:r>
              <a:rPr lang="en-GB" dirty="0"/>
              <a:t>Alkali metals depositing in dust grains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95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E7F95D-5D23-21D2-B119-2094831C3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03" b="5309"/>
          <a:stretch/>
        </p:blipFill>
        <p:spPr>
          <a:xfrm>
            <a:off x="4063476" y="0"/>
            <a:ext cx="3631096" cy="6935273"/>
          </a:xfrm>
          <a:solidFill>
            <a:schemeClr val="tx1"/>
          </a:solidFill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AC362A1-6ABE-6157-FEEB-1272CF14C65C}"/>
              </a:ext>
            </a:extLst>
          </p:cNvPr>
          <p:cNvSpPr txBox="1">
            <a:spLocks/>
          </p:cNvSpPr>
          <p:nvPr/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 </a:t>
            </a:r>
            <a:r>
              <a:rPr lang="en-GB" dirty="0" err="1"/>
              <a:t>significe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33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BF33-8F17-6C20-70B4-44A5F409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Bioluminescence 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54FA-C9E5-026D-4C7F-5369929A4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the brightest WISE1738, </a:t>
            </a:r>
            <a:r>
              <a:rPr lang="en-GB" i="1" dirty="0"/>
              <a:t>g-z</a:t>
            </a:r>
            <a:r>
              <a:rPr lang="en-GB" dirty="0"/>
              <a:t>  &gt; 3.6</a:t>
            </a:r>
          </a:p>
          <a:p>
            <a:r>
              <a:rPr lang="en-GB" dirty="0"/>
              <a:t>&lt; 0.01% of its surface is covered by </a:t>
            </a:r>
            <a:r>
              <a:rPr lang="en-GB" dirty="0" err="1"/>
              <a:t>biolumiscent</a:t>
            </a:r>
            <a:r>
              <a:rPr lang="en-GB" dirty="0"/>
              <a:t> biota emitting at wavelengths around 500 nm </a:t>
            </a:r>
          </a:p>
          <a:p>
            <a:endParaRPr lang="en-GB" dirty="0"/>
          </a:p>
          <a:p>
            <a:r>
              <a:rPr lang="en-GB" dirty="0"/>
              <a:t>Earth ?</a:t>
            </a:r>
          </a:p>
        </p:txBody>
      </p:sp>
    </p:spTree>
    <p:extLst>
      <p:ext uri="{BB962C8B-B14F-4D97-AF65-F5344CB8AC3E}">
        <p14:creationId xmlns:p14="http://schemas.microsoft.com/office/powerpoint/2010/main" val="395513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B41C-AD3A-3E55-D6F5-04B5147A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4172B-0130-5E8A-E870-728927A04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evidence for the presence of non-thermal optical emission </a:t>
            </a:r>
          </a:p>
          <a:p>
            <a:endParaRPr lang="en-GB" dirty="0"/>
          </a:p>
          <a:p>
            <a:r>
              <a:rPr lang="en-GB" dirty="0"/>
              <a:t>Future</a:t>
            </a:r>
          </a:p>
          <a:p>
            <a:pPr lvl="1"/>
            <a:r>
              <a:rPr lang="en-GB" dirty="0"/>
              <a:t>ELT, TMT, GMT</a:t>
            </a:r>
          </a:p>
          <a:p>
            <a:pPr lvl="1"/>
            <a:r>
              <a:rPr lang="en-GB" dirty="0"/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2055981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D43E-57B6-7200-6C92-8B2EDFD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Ultracool dwarfs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3635F-B952-6E1D-AB3F-B90E068D4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Spectral type </a:t>
            </a:r>
          </a:p>
          <a:p>
            <a:pPr lvl="1"/>
            <a:r>
              <a:rPr lang="en-GB" dirty="0">
                <a:solidFill>
                  <a:srgbClr val="FFC000"/>
                </a:solidFill>
              </a:rPr>
              <a:t>Late-M</a:t>
            </a:r>
            <a:r>
              <a:rPr lang="en-GB" dirty="0"/>
              <a:t> 	2700 – 2200 K		Oxides (</a:t>
            </a:r>
            <a:r>
              <a:rPr lang="en-GB" dirty="0" err="1"/>
              <a:t>TiO</a:t>
            </a:r>
            <a:r>
              <a:rPr lang="en-GB" dirty="0"/>
              <a:t>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L 		</a:t>
            </a:r>
            <a:r>
              <a:rPr lang="en-GB" dirty="0"/>
              <a:t>2200 – 1200 K		Hydrides (</a:t>
            </a:r>
            <a:r>
              <a:rPr lang="en-GB" dirty="0" err="1"/>
              <a:t>FeH</a:t>
            </a:r>
            <a:r>
              <a:rPr lang="en-GB" dirty="0"/>
              <a:t>, </a:t>
            </a:r>
            <a:r>
              <a:rPr lang="en-GB" dirty="0" err="1"/>
              <a:t>CrH</a:t>
            </a:r>
            <a:r>
              <a:rPr lang="en-GB" dirty="0"/>
              <a:t>), Alkali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T 		</a:t>
            </a:r>
            <a:r>
              <a:rPr lang="en-GB" dirty="0"/>
              <a:t>1000 – 500 K 		Methane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Y 		</a:t>
            </a:r>
            <a:r>
              <a:rPr lang="en-GB" dirty="0"/>
              <a:t>&lt; 500 K 		Ammonia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white"/>
              </a:solidFill>
              <a:latin typeface="Century Gothic" panose="020B0502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white"/>
                </a:solidFill>
                <a:latin typeface="Century Gothic" panose="020B0502020202020204"/>
              </a:rPr>
              <a:t>Low-Mass Stars, Brown Dwarfs, Planetary Mass Objects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51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BF42-419D-BDBF-6A19-C9365F10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 dwarfs were first found in 2008 </a:t>
            </a:r>
            <a:r>
              <a:rPr lang="en-GB" sz="1200" i="1" dirty="0"/>
              <a:t>(Delorme et al. 2008)</a:t>
            </a:r>
            <a:r>
              <a:rPr lang="en-GB" sz="2000" i="1" dirty="0"/>
              <a:t>  ~ 30 objects till today</a:t>
            </a:r>
            <a:endParaRPr lang="en-GB" sz="1200" i="1" dirty="0"/>
          </a:p>
          <a:p>
            <a:r>
              <a:rPr lang="en-GB" i="1" dirty="0"/>
              <a:t>NH</a:t>
            </a:r>
            <a:r>
              <a:rPr lang="en-GB" i="1" baseline="-25000" dirty="0"/>
              <a:t>3</a:t>
            </a:r>
            <a:r>
              <a:rPr lang="en-GB" i="1" dirty="0"/>
              <a:t> Absorption in NIR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(Cushing et al. 2011, Martín et al. 2021)</a:t>
            </a:r>
            <a:endParaRPr lang="en-GB" sz="2000" i="1" baseline="-25000" dirty="0"/>
          </a:p>
          <a:p>
            <a:r>
              <a:rPr lang="en-GB" dirty="0"/>
              <a:t>T &lt; 500K</a:t>
            </a:r>
          </a:p>
          <a:p>
            <a:r>
              <a:rPr lang="en-GB" dirty="0"/>
              <a:t>Coldest WISE J0855-0714  ~ 250K !</a:t>
            </a:r>
          </a:p>
          <a:p>
            <a:r>
              <a:rPr lang="en-GB" dirty="0"/>
              <a:t>Abundant in water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Life?</a:t>
            </a:r>
          </a:p>
          <a:p>
            <a:r>
              <a:rPr lang="en-GB" dirty="0"/>
              <a:t>Large Atmospheric Life Zones in the upper atmosphere </a:t>
            </a:r>
            <a:r>
              <a:rPr lang="en-GB" sz="1200" i="1" dirty="0"/>
              <a:t>(McKay 2014, Yates et al. 2017)</a:t>
            </a:r>
            <a:endParaRPr lang="en-GB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01CC72-D239-F20A-ECB1-3EEFDFDE6F3C}"/>
              </a:ext>
            </a:extLst>
          </p:cNvPr>
          <p:cNvGrpSpPr/>
          <p:nvPr/>
        </p:nvGrpSpPr>
        <p:grpSpPr>
          <a:xfrm>
            <a:off x="7340385" y="2681792"/>
            <a:ext cx="2702560" cy="2770692"/>
            <a:chOff x="4914901" y="2814043"/>
            <a:chExt cx="2702560" cy="2770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E16F03-83EC-C703-7A99-035FCE91BFE9}"/>
                </a:ext>
              </a:extLst>
            </p:cNvPr>
            <p:cNvGrpSpPr/>
            <p:nvPr/>
          </p:nvGrpSpPr>
          <p:grpSpPr>
            <a:xfrm>
              <a:off x="4914901" y="2814043"/>
              <a:ext cx="2702560" cy="2770692"/>
              <a:chOff x="7200900" y="2748728"/>
              <a:chExt cx="2702560" cy="277069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03DE273-BB27-A108-A4CE-0A1EB4986DF6}"/>
                  </a:ext>
                </a:extLst>
              </p:cNvPr>
              <p:cNvGrpSpPr/>
              <p:nvPr/>
            </p:nvGrpSpPr>
            <p:grpSpPr>
              <a:xfrm>
                <a:off x="7200900" y="2748728"/>
                <a:ext cx="2702560" cy="2770692"/>
                <a:chOff x="7200900" y="2748728"/>
                <a:chExt cx="2702560" cy="2770692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B8D002D4-875B-D1F6-E1FA-37B3F793EA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00900" y="2748728"/>
                  <a:ext cx="2702560" cy="2770692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p14="http://schemas.microsoft.com/office/powerpoint/2010/main" Requires="p14">
                <p:contentPart p14:bwMode="auto" r:id="rId3">
                  <p14:nvContentPartPr>
                    <p14:cNvPr id="5" name="Ink 4">
                      <a:extLst>
                        <a:ext uri="{FF2B5EF4-FFF2-40B4-BE49-F238E27FC236}">
                          <a16:creationId xmlns:a16="http://schemas.microsoft.com/office/drawing/2014/main" id="{356436F5-71AA-975A-6E77-3B43A100AB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77200" y="3317520"/>
                    <a:ext cx="205200" cy="312840"/>
                  </p14:xfrm>
                </p:contentPart>
              </mc:Choice>
              <mc:Fallback>
                <p:pic>
                  <p:nvPicPr>
                    <p:cNvPr id="5" name="Ink 4">
                      <a:extLst>
                        <a:ext uri="{FF2B5EF4-FFF2-40B4-BE49-F238E27FC236}">
                          <a16:creationId xmlns:a16="http://schemas.microsoft.com/office/drawing/2014/main" id="{356436F5-71AA-975A-6E77-3B43A100AB20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168200" y="3308520"/>
                      <a:ext cx="222840" cy="33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26A9576-9EA1-56F6-732D-DE6520A8C2ED}"/>
                      </a:ext>
                    </a:extLst>
                  </p14:cNvPr>
                  <p14:cNvContentPartPr/>
                  <p14:nvPr/>
                </p14:nvContentPartPr>
                <p14:xfrm>
                  <a:off x="8494429" y="3461863"/>
                  <a:ext cx="293760" cy="7272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26A9576-9EA1-56F6-732D-DE6520A8C2E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458429" y="3426223"/>
                    <a:ext cx="365400" cy="144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64833F-EBD8-A2EC-3D35-08BC4642C36E}"/>
                </a:ext>
              </a:extLst>
            </p:cNvPr>
            <p:cNvSpPr txBox="1"/>
            <p:nvPr/>
          </p:nvSpPr>
          <p:spPr>
            <a:xfrm>
              <a:off x="6081456" y="3410803"/>
              <a:ext cx="799697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/>
                <a:t> 310K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1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BF42-419D-BDBF-6A19-C9365F10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Vegetation red edge …</a:t>
            </a:r>
          </a:p>
          <a:p>
            <a:r>
              <a:rPr lang="en-GB" dirty="0"/>
              <a:t>O</a:t>
            </a:r>
            <a:r>
              <a:rPr lang="en-GB" baseline="-25000" dirty="0"/>
              <a:t>2</a:t>
            </a:r>
            <a:r>
              <a:rPr lang="en-GB" dirty="0"/>
              <a:t>, O</a:t>
            </a:r>
            <a:r>
              <a:rPr lang="en-GB" baseline="-25000" dirty="0"/>
              <a:t>3</a:t>
            </a:r>
            <a:r>
              <a:rPr lang="en-GB" dirty="0"/>
              <a:t>, N</a:t>
            </a:r>
            <a:r>
              <a:rPr lang="en-GB" baseline="-25000" dirty="0"/>
              <a:t>2</a:t>
            </a:r>
            <a:r>
              <a:rPr lang="en-GB" dirty="0"/>
              <a:t>O absorption … </a:t>
            </a:r>
          </a:p>
          <a:p>
            <a:pPr lvl="1"/>
            <a:r>
              <a:rPr lang="en-GB" dirty="0"/>
              <a:t>(CH</a:t>
            </a:r>
            <a:r>
              <a:rPr lang="en-GB" baseline="-25000" dirty="0"/>
              <a:t>4</a:t>
            </a:r>
            <a:r>
              <a:rPr lang="en-GB" dirty="0"/>
              <a:t>, NH</a:t>
            </a:r>
            <a:r>
              <a:rPr lang="en-GB" baseline="-25000" dirty="0"/>
              <a:t>3</a:t>
            </a:r>
            <a:r>
              <a:rPr lang="en-GB" dirty="0"/>
              <a:t>?)</a:t>
            </a:r>
          </a:p>
          <a:p>
            <a:r>
              <a:rPr lang="en-GB" b="1" dirty="0"/>
              <a:t>Bioluminescence </a:t>
            </a:r>
            <a:r>
              <a:rPr lang="en-GB" dirty="0"/>
              <a:t>in optical, NIR </a:t>
            </a:r>
          </a:p>
          <a:p>
            <a:pPr marL="0" indent="0">
              <a:buNone/>
            </a:pPr>
            <a:r>
              <a:rPr lang="en-GB" sz="1100" i="1" dirty="0"/>
              <a:t>     (Maisch et al. 2007; </a:t>
            </a:r>
            <a:r>
              <a:rPr lang="en-GB" sz="1100" i="1" dirty="0" err="1"/>
              <a:t>Poinar</a:t>
            </a:r>
            <a:r>
              <a:rPr lang="en-GB" sz="1100" i="1" dirty="0"/>
              <a:t> Jr et al. 1980)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DCF1E-1494-EB4F-E29E-9AE09969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099" y="2006302"/>
            <a:ext cx="4960101" cy="3732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E09D0-BF1B-2D13-3520-2E2039B56E5B}"/>
              </a:ext>
            </a:extLst>
          </p:cNvPr>
          <p:cNvSpPr txBox="1"/>
          <p:nvPr/>
        </p:nvSpPr>
        <p:spPr>
          <a:xfrm>
            <a:off x="7770744" y="58759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Earthshine spectrum  </a:t>
            </a:r>
            <a:r>
              <a:rPr lang="en-GB" sz="1200" i="1" dirty="0"/>
              <a:t>(</a:t>
            </a:r>
            <a:r>
              <a:rPr lang="en-US" sz="1200" i="1" dirty="0">
                <a:effectLst/>
                <a:latin typeface="CMR9"/>
              </a:rPr>
              <a:t>Woolf </a:t>
            </a:r>
            <a:r>
              <a:rPr lang="en-US" sz="1200" i="1" dirty="0">
                <a:effectLst/>
                <a:latin typeface="CMTI9"/>
              </a:rPr>
              <a:t>et al. </a:t>
            </a:r>
            <a:r>
              <a:rPr lang="en-US" sz="1200" i="1" dirty="0">
                <a:effectLst/>
                <a:latin typeface="CMR9"/>
              </a:rPr>
              <a:t>2002</a:t>
            </a:r>
            <a:r>
              <a:rPr lang="en-GB" sz="1200" i="1" dirty="0"/>
              <a:t>) 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30072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AC9B-C665-77AB-FE27-F38653DE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837" y="764373"/>
            <a:ext cx="10018363" cy="1293028"/>
          </a:xfrm>
        </p:spPr>
        <p:txBody>
          <a:bodyPr/>
          <a:lstStyle/>
          <a:p>
            <a:r>
              <a:rPr lang="en-GB" dirty="0"/>
              <a:t>EXOPLANET bioluminescence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EC9C3-2688-68E3-2F82-4AEFC82FF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4FB09-1B1D-A70E-7D16-4A58B9F9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18" y="2463477"/>
            <a:ext cx="43688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1CC0-58C7-E033-2ECC-CA3C8BCD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2" y="764373"/>
            <a:ext cx="8610600" cy="1293028"/>
          </a:xfrm>
        </p:spPr>
        <p:txBody>
          <a:bodyPr/>
          <a:lstStyle/>
          <a:p>
            <a:r>
              <a:rPr lang="en-GB" dirty="0"/>
              <a:t>unique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EDCC-3BBF-6CD9-0565-517D58DFC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774" y="2284660"/>
            <a:ext cx="6826528" cy="402412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Unlike exoplanets, Y dwarfs are isolated</a:t>
            </a:r>
          </a:p>
          <a:p>
            <a:r>
              <a:rPr lang="en-GB" dirty="0" err="1"/>
              <a:t>Bioluminiscence</a:t>
            </a:r>
            <a:r>
              <a:rPr lang="en-GB" dirty="0"/>
              <a:t> normally shines in the optical </a:t>
            </a:r>
          </a:p>
          <a:p>
            <a:r>
              <a:rPr lang="en-GB" dirty="0"/>
              <a:t>Y dwarfs are dark in the optical !!!</a:t>
            </a:r>
          </a:p>
          <a:p>
            <a:r>
              <a:rPr lang="en-GB" dirty="0"/>
              <a:t>If not detected, we can still set constrains to the Y dwarf </a:t>
            </a:r>
            <a:r>
              <a:rPr lang="en-GB" dirty="0" err="1"/>
              <a:t>atmosopheric</a:t>
            </a:r>
            <a:r>
              <a:rPr lang="en-GB" dirty="0"/>
              <a:t> models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8E4E7E-57D0-5F6A-7C0B-4254DABBFFF5}"/>
              </a:ext>
            </a:extLst>
          </p:cNvPr>
          <p:cNvGrpSpPr/>
          <p:nvPr/>
        </p:nvGrpSpPr>
        <p:grpSpPr>
          <a:xfrm>
            <a:off x="0" y="1"/>
            <a:ext cx="6202019" cy="6858000"/>
            <a:chOff x="0" y="1"/>
            <a:chExt cx="6202019" cy="6858000"/>
          </a:xfrm>
        </p:grpSpPr>
        <p:pic>
          <p:nvPicPr>
            <p:cNvPr id="1026" name="Picture 2" descr="Bioluminescence: Blue glowing waves lapping up on a beach in the dark with stars overhead.">
              <a:extLst>
                <a:ext uri="{FF2B5EF4-FFF2-40B4-BE49-F238E27FC236}">
                  <a16:creationId xmlns:a16="http://schemas.microsoft.com/office/drawing/2014/main" id="{1AD58B70-4922-38BD-3E48-F0D15553A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457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B4F0EC-3106-1A6A-5601-C73644790CE7}"/>
                </a:ext>
              </a:extLst>
            </p:cNvPr>
            <p:cNvSpPr txBox="1"/>
            <p:nvPr/>
          </p:nvSpPr>
          <p:spPr>
            <a:xfrm>
              <a:off x="106019" y="6397544"/>
              <a:ext cx="6096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u="none" strike="noStrike" dirty="0">
                  <a:effectLst/>
                  <a:latin typeface="Open Sans" panose="020F0502020204030204" pitchFamily="34" charset="0"/>
                </a:rPr>
                <a:t>Petr </a:t>
              </a:r>
              <a:r>
                <a:rPr lang="en-US" sz="1200" b="0" i="1" u="none" strike="noStrike" dirty="0" err="1">
                  <a:effectLst/>
                  <a:latin typeface="Open Sans" panose="020F0502020204030204" pitchFamily="34" charset="0"/>
                </a:rPr>
                <a:t>Horálek</a:t>
              </a:r>
              <a:r>
                <a:rPr lang="en-US" sz="1200" i="1" dirty="0">
                  <a:latin typeface="Open Sans" panose="020F0502020204030204" pitchFamily="34" charset="0"/>
                </a:rPr>
                <a:t> </a:t>
              </a:r>
              <a:r>
                <a:rPr lang="en-GB" sz="1200" i="1" dirty="0">
                  <a:latin typeface="Open Sans" panose="020F0502020204030204" pitchFamily="34" charset="0"/>
                </a:rPr>
                <a:t>2023</a:t>
              </a:r>
              <a:r>
                <a:rPr lang="en-GB" sz="1200" i="1" dirty="0"/>
                <a:t> </a:t>
              </a:r>
              <a:endParaRPr lang="en-GB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783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1CC0-58C7-E033-2ECC-CA3C8BCD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2" y="764373"/>
            <a:ext cx="8610600" cy="1293028"/>
          </a:xfrm>
        </p:spPr>
        <p:txBody>
          <a:bodyPr/>
          <a:lstStyle/>
          <a:p>
            <a:r>
              <a:rPr lang="en-GB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EDCC-3BBF-6CD9-0565-517D58DFC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84" y="2057401"/>
            <a:ext cx="6826528" cy="402412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Y dwarfs are intrinsically extremely faint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need big telescopes!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10.4-m Gran </a:t>
            </a:r>
            <a:r>
              <a:rPr lang="en-GB" dirty="0" err="1"/>
              <a:t>Telescopio</a:t>
            </a:r>
            <a:r>
              <a:rPr lang="en-GB" dirty="0"/>
              <a:t> Canarias </a:t>
            </a:r>
          </a:p>
          <a:p>
            <a:pPr marL="0" indent="0">
              <a:buNone/>
            </a:pPr>
            <a:r>
              <a:rPr lang="en-GB" dirty="0"/>
              <a:t>    in La Palma island 🇮🇨 Spain</a:t>
            </a:r>
            <a:r>
              <a:rPr lang="zh-CN" altLang="en-US" dirty="0"/>
              <a:t> </a:t>
            </a:r>
            <a:r>
              <a:rPr lang="en-GB" dirty="0"/>
              <a:t>🇪🇸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CF764-BEA9-3870-3CDA-7B4BDD99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2" y="696189"/>
            <a:ext cx="870246" cy="776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E09BBE-245F-4E59-055E-31237BFD6EA5}"/>
              </a:ext>
            </a:extLst>
          </p:cNvPr>
          <p:cNvGrpSpPr/>
          <p:nvPr/>
        </p:nvGrpSpPr>
        <p:grpSpPr>
          <a:xfrm>
            <a:off x="6466852" y="2342561"/>
            <a:ext cx="5291364" cy="4347275"/>
            <a:chOff x="6466852" y="2342561"/>
            <a:chExt cx="5291364" cy="43472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0B5D37-85D8-1067-69DC-793E7772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852" y="2342561"/>
              <a:ext cx="3176546" cy="43472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E47766-0058-E4FD-E98D-45F44F4E0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1230" y="4193605"/>
              <a:ext cx="1496986" cy="1496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4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EE4-65F2-7BA5-D7A7-B5BEE54D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BF42-419D-BDBF-6A19-C9365F10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5 brightest Y dwarfs</a:t>
            </a:r>
          </a:p>
          <a:p>
            <a:endParaRPr lang="en-GB" dirty="0"/>
          </a:p>
          <a:p>
            <a:r>
              <a:rPr lang="en-GB" dirty="0"/>
              <a:t>OSIRIS optical photometry &amp; low-resolution spectroscopy</a:t>
            </a:r>
          </a:p>
          <a:p>
            <a:r>
              <a:rPr lang="en-GB" dirty="0"/>
              <a:t>EMIR NIR photometry &amp; low-resolution spectroscopy</a:t>
            </a:r>
          </a:p>
          <a:p>
            <a:r>
              <a:rPr lang="en-GB" dirty="0" err="1"/>
              <a:t>HiPERCAM</a:t>
            </a:r>
            <a:r>
              <a:rPr lang="en-GB" dirty="0"/>
              <a:t> </a:t>
            </a:r>
            <a:r>
              <a:rPr lang="en-GB" i="1" dirty="0" err="1"/>
              <a:t>ugriz</a:t>
            </a:r>
            <a:r>
              <a:rPr lang="en-GB" i="1" dirty="0"/>
              <a:t> </a:t>
            </a:r>
            <a:r>
              <a:rPr lang="en-GB" dirty="0"/>
              <a:t>multi-band photometry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90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CD88-6426-BAE6-31E3-0CFA64B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photometry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A786-073A-56B2-0766-55EA6412C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1h exposure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7067C-7B0B-1E4B-543F-F3FFDD9F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51" y="2981164"/>
            <a:ext cx="7330698" cy="2290843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AA12F20-75EE-580C-FCA1-17644D81B66D}"/>
              </a:ext>
            </a:extLst>
          </p:cNvPr>
          <p:cNvSpPr/>
          <p:nvPr/>
        </p:nvSpPr>
        <p:spPr>
          <a:xfrm>
            <a:off x="5160936" y="3952068"/>
            <a:ext cx="2557220" cy="681926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048BB-7DF1-F2D9-86C0-27DD2D70D8D6}"/>
              </a:ext>
            </a:extLst>
          </p:cNvPr>
          <p:cNvSpPr txBox="1"/>
          <p:nvPr/>
        </p:nvSpPr>
        <p:spPr>
          <a:xfrm>
            <a:off x="3692711" y="2581054"/>
            <a:ext cx="7689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i="1" dirty="0">
                <a:solidFill>
                  <a:srgbClr val="FFFFFF"/>
                </a:solidFill>
              </a:rPr>
              <a:t>1.3           1.1          0.9            0.75       0.65    0.55    0.4 </a:t>
            </a:r>
            <a:r>
              <a:rPr lang="es-ES_tradnl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s-ES_tradnl" dirty="0">
                <a:solidFill>
                  <a:srgbClr val="FFFFFF"/>
                </a:solidFill>
              </a:rPr>
              <a:t>m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A1028-3B85-4884-2333-64CC7F215936}"/>
              </a:ext>
            </a:extLst>
          </p:cNvPr>
          <p:cNvSpPr txBox="1"/>
          <p:nvPr/>
        </p:nvSpPr>
        <p:spPr>
          <a:xfrm>
            <a:off x="4502498" y="6218685"/>
            <a:ext cx="7689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NOTE: Pluto magnitude 14 mag, 100 times / 5 mag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141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2824</TotalTime>
  <Words>412</Words>
  <Application>Microsoft Macintosh PowerPoint</Application>
  <PresentationFormat>Widescreen</PresentationFormat>
  <Paragraphs>82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CMR9</vt:lpstr>
      <vt:lpstr>CMTI9</vt:lpstr>
      <vt:lpstr>Arial</vt:lpstr>
      <vt:lpstr>Century Gothic</vt:lpstr>
      <vt:lpstr>Chalkduster</vt:lpstr>
      <vt:lpstr>Open Sans</vt:lpstr>
      <vt:lpstr>Symbol</vt:lpstr>
      <vt:lpstr>Vapor Trail</vt:lpstr>
      <vt:lpstr>Optical Properties and Biomarkers of Rogue Planets in the Solar Vicinity</vt:lpstr>
      <vt:lpstr>Ultracool dwarfs</vt:lpstr>
      <vt:lpstr>Cold worlds</vt:lpstr>
      <vt:lpstr>biomarkers</vt:lpstr>
      <vt:lpstr>EXOPLANET bioluminescence</vt:lpstr>
      <vt:lpstr>unique window</vt:lpstr>
      <vt:lpstr>Problems</vt:lpstr>
      <vt:lpstr>observations</vt:lpstr>
      <vt:lpstr>Optical photometry</vt:lpstr>
      <vt:lpstr>Bluer?</vt:lpstr>
      <vt:lpstr>Optical spectroscopy</vt:lpstr>
      <vt:lpstr>Optical spectroscopy</vt:lpstr>
      <vt:lpstr>variability</vt:lpstr>
      <vt:lpstr>Bioluminescence  strength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Properties and Biomarkers of Rogue Planets in the Solar Vicinity</dc:title>
  <dc:creator>ZHANG , JUN-YAN</dc:creator>
  <cp:lastModifiedBy>ZHANG , JUN-YAN</cp:lastModifiedBy>
  <cp:revision>8</cp:revision>
  <dcterms:created xsi:type="dcterms:W3CDTF">2023-08-03T12:31:01Z</dcterms:created>
  <dcterms:modified xsi:type="dcterms:W3CDTF">2023-08-11T06:30:28Z</dcterms:modified>
</cp:coreProperties>
</file>