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2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656" r:id="rId2"/>
  </p:sldMasterIdLst>
  <p:notesMasterIdLst>
    <p:notesMasterId r:id="rId26"/>
  </p:notesMasterIdLst>
  <p:handoutMasterIdLst>
    <p:handoutMasterId r:id="rId27"/>
  </p:handoutMasterIdLst>
  <p:sldIdLst>
    <p:sldId id="2221" r:id="rId3"/>
    <p:sldId id="2288" r:id="rId4"/>
    <p:sldId id="2302" r:id="rId5"/>
    <p:sldId id="2305" r:id="rId6"/>
    <p:sldId id="2311" r:id="rId7"/>
    <p:sldId id="2324" r:id="rId8"/>
    <p:sldId id="2323" r:id="rId9"/>
    <p:sldId id="2344" r:id="rId10"/>
    <p:sldId id="2306" r:id="rId11"/>
    <p:sldId id="2307" r:id="rId12"/>
    <p:sldId id="2308" r:id="rId13"/>
    <p:sldId id="2309" r:id="rId14"/>
    <p:sldId id="2332" r:id="rId15"/>
    <p:sldId id="2337" r:id="rId16"/>
    <p:sldId id="2328" r:id="rId17"/>
    <p:sldId id="2310" r:id="rId18"/>
    <p:sldId id="2312" r:id="rId19"/>
    <p:sldId id="2327" r:id="rId20"/>
    <p:sldId id="2340" r:id="rId21"/>
    <p:sldId id="2331" r:id="rId22"/>
    <p:sldId id="2318" r:id="rId23"/>
    <p:sldId id="2319" r:id="rId24"/>
    <p:sldId id="2348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fgrosse" initials="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66FF33"/>
    <a:srgbClr val="3366FF"/>
    <a:srgbClr val="B319B7"/>
    <a:srgbClr val="0099FF"/>
    <a:srgbClr val="FF0000"/>
    <a:srgbClr val="FFFF00"/>
    <a:srgbClr val="00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11" autoAdjust="0"/>
    <p:restoredTop sz="88156" autoAdjust="0"/>
  </p:normalViewPr>
  <p:slideViewPr>
    <p:cSldViewPr>
      <p:cViewPr>
        <p:scale>
          <a:sx n="56" d="100"/>
          <a:sy n="56" d="100"/>
        </p:scale>
        <p:origin x="-3800" y="-20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68"/>
    </p:cViewPr>
  </p:sorterViewPr>
  <p:notesViewPr>
    <p:cSldViewPr>
      <p:cViewPr varScale="1">
        <p:scale>
          <a:sx n="59" d="100"/>
          <a:sy n="59" d="100"/>
        </p:scale>
        <p:origin x="3065" y="2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 altLang="en-US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GB" altLang="en-US"/>
          </a:p>
        </p:txBody>
      </p:sp>
      <p:sp>
        <p:nvSpPr>
          <p:cNvPr id="75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 altLang="en-US"/>
          </a:p>
        </p:txBody>
      </p:sp>
      <p:sp>
        <p:nvSpPr>
          <p:cNvPr id="75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38F87108-BF65-4F21-A148-924C46C5E1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0302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Textmasterformate durch Klicken bearbeiten</a:t>
            </a:r>
          </a:p>
          <a:p>
            <a:pPr lvl="1"/>
            <a:r>
              <a:rPr lang="en-US" altLang="en-US"/>
              <a:t>Zweite Ebene</a:t>
            </a:r>
          </a:p>
          <a:p>
            <a:pPr lvl="2"/>
            <a:r>
              <a:rPr lang="en-US" altLang="en-US"/>
              <a:t>Dritte Ebene</a:t>
            </a:r>
          </a:p>
          <a:p>
            <a:pPr lvl="3"/>
            <a:r>
              <a:rPr lang="en-US" altLang="en-US"/>
              <a:t>Vierte Ebene</a:t>
            </a:r>
          </a:p>
          <a:p>
            <a:pPr lvl="4"/>
            <a:r>
              <a:rPr lang="en-US" altLang="en-US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02D1B85-6122-42A9-BFBE-6374EAAF28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96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D1B85-6122-42A9-BFBE-6374EAAF2888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111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gH</a:t>
            </a:r>
            <a:r>
              <a:rPr lang="en-US" dirty="0"/>
              <a:t>: stat. factor to form colorless hadron</a:t>
            </a:r>
          </a:p>
          <a:p>
            <a:r>
              <a:rPr lang="en-US" dirty="0" err="1"/>
              <a:t>dsigma_i</a:t>
            </a:r>
            <a:r>
              <a:rPr lang="en-US" dirty="0"/>
              <a:t>: spacelike hypersurface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D1B85-6122-42A9-BFBE-6374EAAF288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687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D1B85-6122-42A9-BFBE-6374EAAF288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743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paper, page 79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D1B85-6122-42A9-BFBE-6374EAAF288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572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 check with Fabrizio if 13 </a:t>
            </a:r>
            <a:r>
              <a:rPr lang="en-US" dirty="0" err="1"/>
              <a:t>TeV</a:t>
            </a:r>
            <a:r>
              <a:rPr lang="en-US" dirty="0"/>
              <a:t> paper is out for a new plot</a:t>
            </a:r>
          </a:p>
          <a:p>
            <a:r>
              <a:rPr lang="en-US" dirty="0"/>
              <a:t>TODO review Paper page 82 ff</a:t>
            </a:r>
          </a:p>
          <a:p>
            <a:r>
              <a:rPr lang="en-US" dirty="0"/>
              <a:t>Also influence of radial flow, in principle needs fully integrated yield</a:t>
            </a:r>
          </a:p>
          <a:p>
            <a:endParaRPr lang="en-US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D1B85-6122-42A9-BFBE-6374EAAF2888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811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contradiction between SHM and coalescence: one could be the microscopic implementation of the macroscopic successful model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D1B85-6122-42A9-BFBE-6374EAAF2888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498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D1B85-6122-42A9-BFBE-6374EAAF2888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397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D1B85-6122-42A9-BFBE-6374EAAF2888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212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 mention ep (ZEUS)?</a:t>
            </a:r>
          </a:p>
          <a:p>
            <a:r>
              <a:rPr lang="en-US" dirty="0"/>
              <a:t>MB is 11.3 in pp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D1B85-6122-42A9-BFBE-6374EAAF2888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23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bg</a:t>
            </a:r>
            <a:r>
              <a:rPr lang="en-US" dirty="0"/>
              <a:t> info: J/Psi: we already don’t know how produced in pp; other mechanism to produce it within the hard coll., while multi-charm has to be produced later; 3 order of magnitude enhancement for “free” production (to study hadronization by coalescence), sensitivity to level of equilibrium</a:t>
            </a:r>
          </a:p>
          <a:p>
            <a:endParaRPr lang="en-US" dirty="0"/>
          </a:p>
          <a:p>
            <a:endParaRPr lang="en-US" sz="1200" dirty="0"/>
          </a:p>
          <a:p>
            <a:r>
              <a:rPr lang="en-US" sz="1200" dirty="0"/>
              <a:t>[TODO Salvatore </a:t>
            </a:r>
            <a:r>
              <a:rPr lang="en-US" sz="1200" dirty="0" err="1"/>
              <a:t>Plumari</a:t>
            </a:r>
            <a:r>
              <a:rPr lang="en-US" sz="1200" dirty="0"/>
              <a:t> ALICE week, coalescence]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D1B85-6122-42A9-BFBE-6374EAAF2888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55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Microscopic to macroscopic descriptions: No contradiction: one could be the microscopic implementation of the macroscopic successful model</a:t>
            </a:r>
          </a:p>
          <a:p>
            <a:endParaRPr lang="en-US" dirty="0"/>
          </a:p>
          <a:p>
            <a:r>
              <a:rPr lang="en-US" dirty="0"/>
              <a:t>Mention fluctuations?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D1B85-6122-42A9-BFBE-6374EAAF2888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49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Scope of hadronization somewhat subjective. E.g. perturbative to non-perturbative transition, Q2 at which this happens,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D1B85-6122-42A9-BFBE-6374EAAF288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83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TODO: F. </a:t>
            </a:r>
            <a:r>
              <a:rPr lang="en-US" dirty="0" err="1"/>
              <a:t>Prino</a:t>
            </a:r>
            <a:r>
              <a:rPr lang="en-US" dirty="0"/>
              <a:t> for equation</a:t>
            </a:r>
          </a:p>
          <a:p>
            <a:r>
              <a:rPr lang="en-US" dirty="0"/>
              <a:t>TODO: check transition Pythia, Herwig, EPOS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D1B85-6122-42A9-BFBE-6374EAAF288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332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https://arxiv.org/pdf/1505.01681.pdf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D1B85-6122-42A9-BFBE-6374EAAF288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786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D1B85-6122-42A9-BFBE-6374EAAF288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847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D1B85-6122-42A9-BFBE-6374EAAF288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925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D1B85-6122-42A9-BFBE-6374EAAF288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704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flavour</a:t>
            </a:r>
            <a:r>
              <a:rPr lang="en-US" dirty="0"/>
              <a:t> is conserved </a:t>
            </a:r>
          </a:p>
          <a:p>
            <a:r>
              <a:rPr lang="en-US" dirty="0"/>
              <a:t>“even more striking”, </a:t>
            </a:r>
            <a:r>
              <a:rPr lang="en-US" dirty="0" err="1"/>
              <a:t>e+e</a:t>
            </a:r>
            <a:r>
              <a:rPr lang="en-US" dirty="0"/>
              <a:t>- here already includes LO CR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D1B85-6122-42A9-BFBE-6374EAAF288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820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D1B85-6122-42A9-BFBE-6374EAAF288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98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B58623-5B6A-4BA4-A1E2-51C67B5C73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56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8DC086-F8E2-46A0-811B-B7B771D4E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85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B0008F-8414-4FB0-B0C0-8D40C590F3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41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79391"/>
            <a:ext cx="2743200" cy="61293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79391"/>
            <a:ext cx="8026400" cy="61293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8FC4DA-90CA-48DA-8C97-08F66951C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871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57728F-64E0-4C03-AE32-48708EEA76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79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EF4FA6-C3FB-4517-86AB-2276D9DDFBB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7932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E6F5B6-3B30-4C27-A6D9-C4F4EBAC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404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777955-76B0-45ED-BE5E-1397CB81F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573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F74540-2731-48F9-8364-B2E1E83EC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591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1B6EF2-76DC-49B2-8216-756444940F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361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48A575-E642-4DAF-9BD3-2CAE4FB3C6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13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971B59-487D-4A77-B24D-D88B7EDCD4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00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0F5B96-6633-43D8-A0F6-9DE9DDE73F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099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39610D-BCD3-4057-9FC3-40B0C34D7D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074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EAA7C0-8A91-448A-8850-B1C98C1A1E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743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79391"/>
            <a:ext cx="2743200" cy="61293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79391"/>
            <a:ext cx="8026400" cy="61293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62BB7D-383C-469B-8F9D-5256B25DA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65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C9D833-51B1-4C42-8453-F32DCB0AAE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54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5FBB0F-C507-4382-90DA-5B78D444E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09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8416"/>
            <a:ext cx="5384800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8416"/>
            <a:ext cx="5384800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5FBB0F-C507-4382-90DA-5B78D444EF4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609600" y="3810003"/>
            <a:ext cx="5384800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197600" y="3810003"/>
            <a:ext cx="5384800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809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7BADC6-A9A8-40F0-BD3A-0A25502B61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73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F66DD3-A7CF-4AF8-9500-F0BC3DE669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16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84EC71-5620-46B0-9D7C-9201D5D405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18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3FD88A-3190-4271-9CE1-22E965C36B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45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ChangeArrowheads="1"/>
          </p:cNvSpPr>
          <p:nvPr userDrawn="1"/>
        </p:nvSpPr>
        <p:spPr bwMode="auto">
          <a:xfrm>
            <a:off x="0" y="6467478"/>
            <a:ext cx="12192000" cy="404813"/>
          </a:xfrm>
          <a:prstGeom prst="rect">
            <a:avLst/>
          </a:prstGeom>
          <a:solidFill>
            <a:srgbClr val="1D00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419" y="6507163"/>
            <a:ext cx="102743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sp>
        <p:nvSpPr>
          <p:cNvPr id="1039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07163"/>
            <a:ext cx="2844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fld id="{68607151-4720-4FA3-B841-E0F060FF7D8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9368" name="Rectangle 8"/>
          <p:cNvSpPr>
            <a:spLocks noChangeArrowheads="1"/>
          </p:cNvSpPr>
          <p:nvPr/>
        </p:nvSpPr>
        <p:spPr bwMode="auto">
          <a:xfrm>
            <a:off x="624419" y="179388"/>
            <a:ext cx="1094316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en-US" sz="4000" b="0"/>
          </a:p>
        </p:txBody>
      </p:sp>
      <p:sp>
        <p:nvSpPr>
          <p:cNvPr id="103936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9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24419" y="179388"/>
            <a:ext cx="1094316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92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1" name="Rectangle 3"/>
          <p:cNvSpPr>
            <a:spLocks noChangeArrowheads="1"/>
          </p:cNvSpPr>
          <p:nvPr userDrawn="1"/>
        </p:nvSpPr>
        <p:spPr bwMode="auto">
          <a:xfrm>
            <a:off x="0" y="6467478"/>
            <a:ext cx="12192000" cy="404813"/>
          </a:xfrm>
          <a:prstGeom prst="rect">
            <a:avLst/>
          </a:prstGeom>
          <a:solidFill>
            <a:srgbClr val="1D00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26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55440" y="179388"/>
            <a:ext cx="10526959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en-US" dirty="0"/>
          </a:p>
        </p:txBody>
      </p:sp>
      <p:sp>
        <p:nvSpPr>
          <p:cNvPr id="109261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926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419" y="6507163"/>
            <a:ext cx="102743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sp>
        <p:nvSpPr>
          <p:cNvPr id="10926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07163"/>
            <a:ext cx="2844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fld id="{ADA8769D-26C3-4627-876F-C8242DC0353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CF7135BE-6BBC-2814-6283-9C5BEC7568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65" y="115567"/>
            <a:ext cx="1026174" cy="100917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31.wmf"/><Relationship Id="rId8" Type="http://schemas.openxmlformats.org/officeDocument/2006/relationships/image" Target="../media/image3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hyperlink" Target="https://doi.org/10.1016/j.physletb.2020.135225" TargetMode="External"/><Relationship Id="rId5" Type="http://schemas.openxmlformats.org/officeDocument/2006/relationships/image" Target="../media/image34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hyperlink" Target="https://doi.org/10.1016/j.physletb.2022.136986" TargetMode="External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hyperlink" Target="http://dx.doi.org/10.1016/j.physletb.2016.12.009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hyperlink" Target="http://dx.doi.org/10.1016/j.physletb.2016.12.009" TargetMode="External"/><Relationship Id="rId6" Type="http://schemas.openxmlformats.org/officeDocument/2006/relationships/image" Target="../media/image40.png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physletb.2016.12.009" TargetMode="External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40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gif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21.gi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g"/><Relationship Id="rId5" Type="http://schemas.openxmlformats.org/officeDocument/2006/relationships/hyperlink" Target="https://deepai.org/machine-learning-model/text2img" TargetMode="External"/><Relationship Id="rId6" Type="http://schemas.openxmlformats.org/officeDocument/2006/relationships/image" Target="../media/image24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4" Type="http://schemas.openxmlformats.org/officeDocument/2006/relationships/image" Target="../media/image26.gif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B3469E6D-9AA1-47F4-A7A4-6B3288BB3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9432"/>
            <a:ext cx="9144000" cy="2387600"/>
          </a:xfrm>
        </p:spPr>
        <p:txBody>
          <a:bodyPr/>
          <a:lstStyle/>
          <a:p>
            <a:r>
              <a:rPr lang="en-US" sz="5400" dirty="0" err="1"/>
              <a:t>Hadronisation</a:t>
            </a:r>
            <a:r>
              <a:rPr lang="en-US" sz="5400" dirty="0"/>
              <a:t> in dense </a:t>
            </a:r>
            <a:br>
              <a:rPr lang="en-US" sz="5400" dirty="0"/>
            </a:br>
            <a:r>
              <a:rPr lang="en-US" sz="4400" dirty="0"/>
              <a:t>(and not-so-dense) </a:t>
            </a:r>
            <a:r>
              <a:rPr lang="en-US" sz="5400" dirty="0"/>
              <a:t>environments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xmlns="" id="{E0D9CB50-040B-40E9-ADA6-B8CC4644D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5437"/>
            <a:ext cx="9144000" cy="165576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Jan Fiete Grosse-Oetringhaus (CERN)</a:t>
            </a:r>
          </a:p>
          <a:p>
            <a:endParaRPr lang="en-US" dirty="0"/>
          </a:p>
          <a:p>
            <a:r>
              <a:rPr lang="en-US" dirty="0"/>
              <a:t>Windows of the Universe</a:t>
            </a:r>
          </a:p>
          <a:p>
            <a:r>
              <a:rPr lang="en-US" dirty="0"/>
              <a:t>10.08.2023</a:t>
            </a:r>
          </a:p>
        </p:txBody>
      </p:sp>
    </p:spTree>
    <p:extLst>
      <p:ext uri="{BB962C8B-B14F-4D97-AF65-F5344CB8AC3E}">
        <p14:creationId xmlns:p14="http://schemas.microsoft.com/office/powerpoint/2010/main" val="3502757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64C1771-7F6B-B07F-ED5F-45A7C77CC0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5" r="33925"/>
          <a:stretch/>
        </p:blipFill>
        <p:spPr>
          <a:xfrm>
            <a:off x="3215680" y="2995898"/>
            <a:ext cx="5473856" cy="338953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9837209-0092-E5D3-8595-04BCD939A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Baryon enhancement also in charm sector</a:t>
            </a:r>
          </a:p>
          <a:p>
            <a:pPr lvl="1"/>
            <a:r>
              <a:rPr lang="en-US" sz="2000" dirty="0"/>
              <a:t> </a:t>
            </a:r>
            <a:r>
              <a:rPr lang="en-US" sz="2000" dirty="0">
                <a:latin typeface="Symbol" panose="05050102010706020507" pitchFamily="18" charset="2"/>
              </a:rPr>
              <a:t>L</a:t>
            </a:r>
            <a:r>
              <a:rPr lang="en-US" sz="2000" baseline="-25000" dirty="0"/>
              <a:t>c</a:t>
            </a:r>
            <a:r>
              <a:rPr lang="en-US" sz="2000" dirty="0"/>
              <a:t>/D and </a:t>
            </a:r>
            <a:r>
              <a:rPr lang="en-US" sz="2000" dirty="0">
                <a:latin typeface="Symbol" panose="05050102010706020507" pitchFamily="18" charset="2"/>
              </a:rPr>
              <a:t>S</a:t>
            </a:r>
            <a:r>
              <a:rPr lang="en-US" sz="2000" baseline="-25000" dirty="0"/>
              <a:t>c</a:t>
            </a:r>
            <a:r>
              <a:rPr lang="en-US" sz="2000" dirty="0"/>
              <a:t>/D</a:t>
            </a:r>
            <a:r>
              <a:rPr lang="en-US" sz="2000" baseline="30000" dirty="0"/>
              <a:t>0</a:t>
            </a:r>
            <a:r>
              <a:rPr lang="en-US" sz="2000" dirty="0"/>
              <a:t> significantly larger than </a:t>
            </a:r>
            <a:r>
              <a:rPr lang="en-US" sz="2000" dirty="0" err="1"/>
              <a:t>e</a:t>
            </a:r>
            <a:r>
              <a:rPr lang="en-US" sz="2000" baseline="30000" dirty="0" err="1"/>
              <a:t>+</a:t>
            </a:r>
            <a:r>
              <a:rPr lang="en-US" sz="2000" dirty="0" err="1"/>
              <a:t>e</a:t>
            </a:r>
            <a:r>
              <a:rPr lang="en-US" sz="2000" baseline="30000" dirty="0"/>
              <a:t>-</a:t>
            </a:r>
            <a:r>
              <a:rPr lang="en-US" sz="2000" dirty="0"/>
              <a:t> expectation</a:t>
            </a:r>
            <a:endParaRPr lang="en-US" sz="2400" dirty="0"/>
          </a:p>
          <a:p>
            <a:r>
              <a:rPr lang="en-US" sz="2400" dirty="0"/>
              <a:t>Pythia with </a:t>
            </a:r>
            <a:r>
              <a:rPr lang="en-US" sz="2400" dirty="0" err="1"/>
              <a:t>colour</a:t>
            </a:r>
            <a:r>
              <a:rPr lang="en-US" sz="2400" dirty="0"/>
              <a:t> reconnection works well for </a:t>
            </a:r>
            <a:r>
              <a:rPr lang="en-US" sz="2400" dirty="0">
                <a:latin typeface="Symbol" panose="05050102010706020507" pitchFamily="18" charset="2"/>
              </a:rPr>
              <a:t>L</a:t>
            </a:r>
            <a:r>
              <a:rPr lang="en-US" sz="2400" baseline="-25000" dirty="0"/>
              <a:t>c</a:t>
            </a:r>
            <a:r>
              <a:rPr lang="en-US" sz="2400" dirty="0"/>
              <a:t>/D but not for </a:t>
            </a:r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baseline="-25000" dirty="0"/>
              <a:t>c</a:t>
            </a:r>
            <a:r>
              <a:rPr lang="en-US" sz="2400" dirty="0"/>
              <a:t>/D</a:t>
            </a:r>
            <a:r>
              <a:rPr lang="en-US" sz="2400" baseline="30000" dirty="0"/>
              <a:t>0</a:t>
            </a:r>
            <a:r>
              <a:rPr lang="en-US" sz="2400" dirty="0"/>
              <a:t> </a:t>
            </a:r>
          </a:p>
          <a:p>
            <a:r>
              <a:rPr lang="en-US" sz="2400" dirty="0"/>
              <a:t>Quark coalescence model reproduces both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5EB6E43-DD70-38E6-CCBC-2AE499CCDC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B845AFCF-D12E-421A-5981-BD28EE5A0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Charm Sector (2)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9BFB6A-5861-062B-C874-4E2C4C652D7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5637C5-57A3-8482-115C-BD074F118B6E}"/>
              </a:ext>
            </a:extLst>
          </p:cNvPr>
          <p:cNvSpPr txBox="1"/>
          <p:nvPr/>
        </p:nvSpPr>
        <p:spPr>
          <a:xfrm rot="5400000">
            <a:off x="7777911" y="4403003"/>
            <a:ext cx="204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PRL128 (2022) 012001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E975AF4-41C0-F6F4-1F8D-E9D6762C84CB}"/>
              </a:ext>
            </a:extLst>
          </p:cNvPr>
          <p:cNvSpPr txBox="1"/>
          <p:nvPr/>
        </p:nvSpPr>
        <p:spPr>
          <a:xfrm>
            <a:off x="5347986" y="2987660"/>
            <a:ext cx="142859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L</a:t>
            </a:r>
            <a:r>
              <a:rPr lang="en-US" baseline="-25000" dirty="0">
                <a:latin typeface="+mn-lt"/>
              </a:rPr>
              <a:t>c</a:t>
            </a:r>
            <a:r>
              <a:rPr lang="en-US" dirty="0"/>
              <a:t>/D</a:t>
            </a:r>
            <a:r>
              <a:rPr lang="en-US" baseline="30000" dirty="0"/>
              <a:t>0</a:t>
            </a:r>
            <a:r>
              <a:rPr lang="en-US" dirty="0"/>
              <a:t> vs.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D274A2F-3F9E-7775-B716-CC1AA00A35C9}"/>
              </a:ext>
            </a:extLst>
          </p:cNvPr>
          <p:cNvSpPr/>
          <p:nvPr/>
        </p:nvSpPr>
        <p:spPr bwMode="auto">
          <a:xfrm>
            <a:off x="8112224" y="5085184"/>
            <a:ext cx="533873" cy="4320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6FEFA1E-4EAB-5E0D-B858-EA43ED6E2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328" y="5844598"/>
            <a:ext cx="1430581" cy="3659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9689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16A7E7D-B7AF-784B-8BCA-A3DCD7CFB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413"/>
            <a:ext cx="6741655" cy="5040312"/>
          </a:xfrm>
        </p:spPr>
        <p:txBody>
          <a:bodyPr/>
          <a:lstStyle/>
          <a:p>
            <a:r>
              <a:rPr lang="en-US" sz="2400" dirty="0"/>
              <a:t>Sufficiently filled phase space</a:t>
            </a:r>
          </a:p>
          <a:p>
            <a:pPr lvl="1"/>
            <a:r>
              <a:rPr lang="en-US" sz="2000" dirty="0"/>
              <a:t>Quarks: effective degrees of freedom</a:t>
            </a:r>
          </a:p>
          <a:p>
            <a:pPr lvl="1"/>
            <a:r>
              <a:rPr lang="en-US" sz="2000" dirty="0"/>
              <a:t>Gluons: dynamic degrees of freedom (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err="1">
                <a:sym typeface="Wingdings" panose="05000000000000000000" pitchFamily="2" charset="2"/>
              </a:rPr>
              <a:t>qqbar</a:t>
            </a:r>
            <a:r>
              <a:rPr lang="en-US" sz="2000" dirty="0">
                <a:sym typeface="Wingdings" panose="05000000000000000000" pitchFamily="2" charset="2"/>
              </a:rPr>
              <a:t>)</a:t>
            </a:r>
            <a:endParaRPr lang="en-US" sz="2000" dirty="0"/>
          </a:p>
          <a:p>
            <a:r>
              <a:rPr lang="en-US" sz="2400" dirty="0"/>
              <a:t>Partons close in momentum and position space can coalesce to hadrons</a:t>
            </a:r>
          </a:p>
          <a:p>
            <a:pPr lvl="1"/>
            <a:r>
              <a:rPr lang="en-US" sz="2000" dirty="0"/>
              <a:t>Probability is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dependent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68F817E-BDAB-AC40-E8B0-967BE0AAB6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14983" y="4997965"/>
            <a:ext cx="2844800" cy="196850"/>
          </a:xfrm>
        </p:spPr>
        <p:txBody>
          <a:bodyPr/>
          <a:lstStyle/>
          <a:p>
            <a:fld id="{D2EF4FA6-C3FB-4517-86AB-2276D9DDFBB1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A8337780-9599-5EB7-B0CA-0A3DC7296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1" y="179388"/>
            <a:ext cx="6696070" cy="857250"/>
          </a:xfrm>
        </p:spPr>
        <p:txBody>
          <a:bodyPr/>
          <a:lstStyle/>
          <a:p>
            <a:r>
              <a:rPr lang="en-US" dirty="0"/>
              <a:t>Quark Coalescence</a:t>
            </a:r>
            <a:br>
              <a:rPr lang="en-US" dirty="0"/>
            </a:br>
            <a:r>
              <a:rPr lang="en-US" sz="1600" dirty="0"/>
              <a:t>(sometimes referred to as quark recombination)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C1A8BB-3A31-274D-98A9-589822BF08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243BEB60-58F1-2F67-4924-8769667B0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751" y="36102"/>
            <a:ext cx="4641563" cy="4289800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07F1C684-3D4A-0551-9F1B-AD8264B7C36B}"/>
              </a:ext>
            </a:extLst>
          </p:cNvPr>
          <p:cNvGrpSpPr/>
          <p:nvPr/>
        </p:nvGrpSpPr>
        <p:grpSpPr>
          <a:xfrm>
            <a:off x="1063290" y="4325902"/>
            <a:ext cx="10032024" cy="1084298"/>
            <a:chOff x="-600588" y="7231208"/>
            <a:chExt cx="10032024" cy="1084298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DC56DA1F-1614-BF66-58D5-E66B391398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149"/>
            <a:stretch/>
          </p:blipFill>
          <p:spPr>
            <a:xfrm>
              <a:off x="-600588" y="7231208"/>
              <a:ext cx="5572903" cy="1084297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AFB9D19A-809F-4B9E-F224-5682D14816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6704"/>
            <a:stretch/>
          </p:blipFill>
          <p:spPr>
            <a:xfrm>
              <a:off x="4763535" y="7231209"/>
              <a:ext cx="4667901" cy="1084297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9804FE14-6980-EB44-DE6E-F13D27720D7E}"/>
              </a:ext>
            </a:extLst>
          </p:cNvPr>
          <p:cNvSpPr txBox="1"/>
          <p:nvPr/>
        </p:nvSpPr>
        <p:spPr>
          <a:xfrm>
            <a:off x="6914876" y="6114679"/>
            <a:ext cx="52771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0" dirty="0" err="1"/>
              <a:t>Minissale</a:t>
            </a:r>
            <a:r>
              <a:rPr lang="en-US" sz="1400" b="0" dirty="0"/>
              <a:t>, </a:t>
            </a:r>
            <a:r>
              <a:rPr lang="en-US" sz="1400" b="0" dirty="0" err="1"/>
              <a:t>Scardina</a:t>
            </a:r>
            <a:r>
              <a:rPr lang="en-US" sz="1400" b="0" dirty="0"/>
              <a:t>, Greco, </a:t>
            </a:r>
            <a:r>
              <a:rPr lang="x-none" sz="1400" b="0" dirty="0"/>
              <a:t>Phys</a:t>
            </a:r>
            <a:r>
              <a:rPr lang="en-US" sz="1400" b="0" dirty="0"/>
              <a:t>. </a:t>
            </a:r>
            <a:r>
              <a:rPr lang="x-none" sz="1400" b="0" dirty="0"/>
              <a:t>Rev</a:t>
            </a:r>
            <a:r>
              <a:rPr lang="en-US" sz="1400" b="0" dirty="0"/>
              <a:t>. </a:t>
            </a:r>
            <a:r>
              <a:rPr lang="x-none" sz="1400" b="0" dirty="0"/>
              <a:t>C</a:t>
            </a:r>
            <a:r>
              <a:rPr lang="en-US" sz="1400" b="0" dirty="0"/>
              <a:t> </a:t>
            </a:r>
            <a:r>
              <a:rPr lang="x-none" sz="1400" b="0" dirty="0"/>
              <a:t>92</a:t>
            </a:r>
            <a:r>
              <a:rPr lang="en-US" sz="1400" b="0" dirty="0"/>
              <a:t> </a:t>
            </a:r>
            <a:r>
              <a:rPr lang="x-none" sz="1400" b="0" dirty="0"/>
              <a:t>054904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E738CED-8D8A-E367-1D43-708B04EF42EB}"/>
              </a:ext>
            </a:extLst>
          </p:cNvPr>
          <p:cNvSpPr txBox="1"/>
          <p:nvPr/>
        </p:nvSpPr>
        <p:spPr>
          <a:xfrm>
            <a:off x="7512516" y="5393253"/>
            <a:ext cx="2390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Wigner function</a:t>
            </a:r>
            <a:br>
              <a:rPr lang="en-US" dirty="0"/>
            </a:br>
            <a:r>
              <a:rPr lang="en-US" dirty="0"/>
              <a:t>quark within hadron</a:t>
            </a:r>
            <a:endParaRPr lang="x-none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0BB4981-AB09-4A2A-7283-CED0639CEACF}"/>
              </a:ext>
            </a:extLst>
          </p:cNvPr>
          <p:cNvSpPr txBox="1"/>
          <p:nvPr/>
        </p:nvSpPr>
        <p:spPr>
          <a:xfrm>
            <a:off x="4829932" y="5410199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quark distribution </a:t>
            </a:r>
            <a:br>
              <a:rPr lang="en-US" dirty="0"/>
            </a:br>
            <a:r>
              <a:rPr lang="en-US" dirty="0"/>
              <a:t>in phase space</a:t>
            </a:r>
            <a:endParaRPr lang="x-none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F1DDD1B-C995-D88D-82D0-A89FE91C08BE}"/>
              </a:ext>
            </a:extLst>
          </p:cNvPr>
          <p:cNvSpPr txBox="1"/>
          <p:nvPr/>
        </p:nvSpPr>
        <p:spPr>
          <a:xfrm>
            <a:off x="1140309" y="5438448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hadron </a:t>
            </a:r>
          </a:p>
          <a:p>
            <a:pPr algn="ctr"/>
            <a:r>
              <a:rPr lang="en-US" dirty="0"/>
              <a:t>spectrum</a:t>
            </a:r>
            <a:endParaRPr lang="x-none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FABAF61-4F4B-0C9C-E48F-AAFE41E8AEFF}"/>
              </a:ext>
            </a:extLst>
          </p:cNvPr>
          <p:cNvSpPr txBox="1"/>
          <p:nvPr/>
        </p:nvSpPr>
        <p:spPr>
          <a:xfrm rot="5400000">
            <a:off x="11232582" y="3221155"/>
            <a:ext cx="13099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/>
              <a:t>Cartoon: F. </a:t>
            </a:r>
            <a:r>
              <a:rPr lang="en-US" sz="1100" b="0" dirty="0" err="1"/>
              <a:t>Grosa</a:t>
            </a:r>
            <a:endParaRPr lang="en-US" sz="1100" b="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xmlns="" id="{B033D9FA-3E18-982B-3369-0DEA3A5769AF}"/>
              </a:ext>
            </a:extLst>
          </p:cNvPr>
          <p:cNvSpPr txBox="1">
            <a:spLocks/>
          </p:cNvSpPr>
          <p:nvPr/>
        </p:nvSpPr>
        <p:spPr bwMode="auto">
          <a:xfrm>
            <a:off x="8737600" y="6507163"/>
            <a:ext cx="2844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D2EF4FA6-C3FB-4517-86AB-2276D9DDFBB1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2962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2F1BC885-45F8-D985-7B0C-2E397FE84BA2}"/>
              </a:ext>
            </a:extLst>
          </p:cNvPr>
          <p:cNvGrpSpPr/>
          <p:nvPr/>
        </p:nvGrpSpPr>
        <p:grpSpPr>
          <a:xfrm>
            <a:off x="7143572" y="2839105"/>
            <a:ext cx="4980966" cy="3623333"/>
            <a:chOff x="7143572" y="2839105"/>
            <a:chExt cx="4980966" cy="362333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90A3A3C0-E6DB-1089-97CD-EA151E24C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43572" y="2883830"/>
              <a:ext cx="4980966" cy="357860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364106D-345D-6D8D-0F6C-4115B46C6200}"/>
                </a:ext>
              </a:extLst>
            </p:cNvPr>
            <p:cNvSpPr txBox="1"/>
            <p:nvPr/>
          </p:nvSpPr>
          <p:spPr>
            <a:xfrm>
              <a:off x="11019523" y="4429903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LHC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7BFD8CE-D6DF-C527-DD48-3EF9F8B54E44}"/>
                </a:ext>
              </a:extLst>
            </p:cNvPr>
            <p:cNvSpPr txBox="1"/>
            <p:nvPr/>
          </p:nvSpPr>
          <p:spPr>
            <a:xfrm>
              <a:off x="9037601" y="5152061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RHIC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64521D7B-DECA-4E70-C7FD-7F35A09DC480}"/>
                </a:ext>
              </a:extLst>
            </p:cNvPr>
            <p:cNvGrpSpPr/>
            <p:nvPr/>
          </p:nvGrpSpPr>
          <p:grpSpPr>
            <a:xfrm>
              <a:off x="7673886" y="5602058"/>
              <a:ext cx="533400" cy="659028"/>
              <a:chOff x="8077200" y="2084172"/>
              <a:chExt cx="533400" cy="659028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767E0ADF-C6CF-47CE-9C4E-C70A8BD2FCED}"/>
                  </a:ext>
                </a:extLst>
              </p:cNvPr>
              <p:cNvSpPr/>
              <p:nvPr/>
            </p:nvSpPr>
            <p:spPr bwMode="auto">
              <a:xfrm>
                <a:off x="8077200" y="2084172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CAF2496E-352E-E56C-FB06-C1DD677B6715}"/>
                  </a:ext>
                </a:extLst>
              </p:cNvPr>
              <p:cNvSpPr/>
              <p:nvPr/>
            </p:nvSpPr>
            <p:spPr bwMode="auto">
              <a:xfrm>
                <a:off x="8229600" y="2362200"/>
                <a:ext cx="381000" cy="381000"/>
              </a:xfrm>
              <a:prstGeom prst="ellipse">
                <a:avLst/>
              </a:prstGeom>
              <a:solidFill>
                <a:srgbClr val="3366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C951C79C-C821-229B-FE29-CE5E20721CC5}"/>
                </a:ext>
              </a:extLst>
            </p:cNvPr>
            <p:cNvGrpSpPr/>
            <p:nvPr/>
          </p:nvGrpSpPr>
          <p:grpSpPr>
            <a:xfrm>
              <a:off x="11582400" y="5791568"/>
              <a:ext cx="533400" cy="393357"/>
              <a:chOff x="8153400" y="4903572"/>
              <a:chExt cx="533400" cy="393357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497738DC-CA48-7B22-7DD3-38B51929604B}"/>
                  </a:ext>
                </a:extLst>
              </p:cNvPr>
              <p:cNvSpPr/>
              <p:nvPr/>
            </p:nvSpPr>
            <p:spPr bwMode="auto">
              <a:xfrm>
                <a:off x="8153400" y="4903572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61911AD4-A788-F2FF-C139-97DCBF7F2610}"/>
                  </a:ext>
                </a:extLst>
              </p:cNvPr>
              <p:cNvSpPr/>
              <p:nvPr/>
            </p:nvSpPr>
            <p:spPr bwMode="auto">
              <a:xfrm>
                <a:off x="8305800" y="4915929"/>
                <a:ext cx="381000" cy="381000"/>
              </a:xfrm>
              <a:prstGeom prst="ellipse">
                <a:avLst/>
              </a:prstGeom>
              <a:solidFill>
                <a:srgbClr val="3366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E2EE771-694E-3ED6-01E2-99390AED9E98}"/>
                </a:ext>
              </a:extLst>
            </p:cNvPr>
            <p:cNvSpPr txBox="1"/>
            <p:nvPr/>
          </p:nvSpPr>
          <p:spPr>
            <a:xfrm>
              <a:off x="8140108" y="2839105"/>
              <a:ext cx="229813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AA</a:t>
              </a:r>
              <a:r>
                <a:rPr lang="en-US" dirty="0"/>
                <a:t> vs. multiplicity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A7D4E41-64E1-F917-CA61-B7AFDA5CB75F}"/>
                </a:ext>
              </a:extLst>
            </p:cNvPr>
            <p:cNvSpPr txBox="1"/>
            <p:nvPr/>
          </p:nvSpPr>
          <p:spPr>
            <a:xfrm>
              <a:off x="8406767" y="560690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SPS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07A251C-9559-A881-34DB-E5F3352A19C1}"/>
                </a:ext>
              </a:extLst>
            </p:cNvPr>
            <p:cNvSpPr txBox="1"/>
            <p:nvPr/>
          </p:nvSpPr>
          <p:spPr>
            <a:xfrm>
              <a:off x="8406767" y="4002019"/>
              <a:ext cx="2150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AA</a:t>
              </a:r>
              <a:r>
                <a:rPr lang="en-US" dirty="0"/>
                <a:t> = 1 (“pp-like”)</a:t>
              </a: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3BC3978D-C2E1-F339-EE09-F561420C0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413"/>
            <a:ext cx="7195002" cy="5040312"/>
          </a:xfrm>
        </p:spPr>
        <p:txBody>
          <a:bodyPr/>
          <a:lstStyle/>
          <a:p>
            <a:r>
              <a:rPr lang="en-US" sz="2200" dirty="0"/>
              <a:t>J/</a:t>
            </a:r>
            <a:r>
              <a:rPr lang="en-US" sz="2200" dirty="0">
                <a:latin typeface="Symbol" panose="05050102010706020507" pitchFamily="18" charset="2"/>
              </a:rPr>
              <a:t>y</a:t>
            </a:r>
            <a:r>
              <a:rPr lang="en-US" sz="2200" dirty="0"/>
              <a:t> production in heavy-ion collision modified due to deconfined medium (“</a:t>
            </a:r>
            <a:r>
              <a:rPr lang="en-US" sz="2200" dirty="0" err="1"/>
              <a:t>charmonia</a:t>
            </a:r>
            <a:r>
              <a:rPr lang="en-US" sz="2200" dirty="0"/>
              <a:t> melting”)</a:t>
            </a:r>
          </a:p>
          <a:p>
            <a:pPr lvl="1"/>
            <a:r>
              <a:rPr lang="en-US" sz="2000" dirty="0"/>
              <a:t>Depends on local energy density</a:t>
            </a:r>
          </a:p>
          <a:p>
            <a:r>
              <a:rPr lang="en-US" sz="2200" dirty="0"/>
              <a:t>Effect countered by coalescence of melted c</a:t>
            </a:r>
            <a:endParaRPr lang="en-US" sz="2000" dirty="0"/>
          </a:p>
          <a:p>
            <a:r>
              <a:rPr lang="en-US" sz="2200" dirty="0"/>
              <a:t>c from one c-cbar may combine with cbar from another c-cbar at hadronization to form a J/</a:t>
            </a:r>
            <a:r>
              <a:rPr lang="en-US" sz="2200" dirty="0">
                <a:sym typeface="Symbol"/>
              </a:rPr>
              <a:t></a:t>
            </a:r>
            <a:endParaRPr lang="en-US" sz="2200" dirty="0"/>
          </a:p>
          <a:p>
            <a:r>
              <a:rPr lang="en-US" sz="2200" dirty="0"/>
              <a:t>In a central event</a:t>
            </a:r>
          </a:p>
          <a:p>
            <a:pPr lvl="1">
              <a:tabLst>
                <a:tab pos="1490663" algn="l"/>
              </a:tabLst>
            </a:pPr>
            <a:r>
              <a:rPr lang="en-US" sz="2000" dirty="0"/>
              <a:t>SPS </a:t>
            </a:r>
            <a:r>
              <a:rPr lang="en-US" sz="2000" dirty="0">
                <a:sym typeface="Symbol" panose="05050102010706020507" pitchFamily="18" charset="2"/>
              </a:rPr>
              <a:t></a:t>
            </a:r>
            <a:r>
              <a:rPr lang="en-US" sz="2000" dirty="0" err="1"/>
              <a:t>s</a:t>
            </a:r>
            <a:r>
              <a:rPr lang="en-US" sz="2000" baseline="-25000" dirty="0" err="1"/>
              <a:t>NN</a:t>
            </a:r>
            <a:r>
              <a:rPr lang="en-US" sz="2000" dirty="0"/>
              <a:t> = 17 GeV 	~0.1 c-cbar</a:t>
            </a:r>
          </a:p>
          <a:p>
            <a:pPr lvl="1">
              <a:tabLst>
                <a:tab pos="1490663" algn="l"/>
              </a:tabLst>
            </a:pPr>
            <a:r>
              <a:rPr lang="en-US" sz="2000" dirty="0"/>
              <a:t>RHIC </a:t>
            </a:r>
            <a:r>
              <a:rPr lang="en-US" sz="2000" dirty="0">
                <a:sym typeface="Symbol" panose="05050102010706020507" pitchFamily="18" charset="2"/>
              </a:rPr>
              <a:t></a:t>
            </a:r>
            <a:r>
              <a:rPr lang="en-US" sz="2000" dirty="0" err="1"/>
              <a:t>s</a:t>
            </a:r>
            <a:r>
              <a:rPr lang="en-US" sz="2000" baseline="-25000" dirty="0" err="1"/>
              <a:t>NN</a:t>
            </a:r>
            <a:r>
              <a:rPr lang="en-US" sz="2000" dirty="0"/>
              <a:t> = 200 GeV 	~10 c-cbar</a:t>
            </a:r>
          </a:p>
          <a:p>
            <a:pPr lvl="1">
              <a:tabLst>
                <a:tab pos="1490663" algn="l"/>
              </a:tabLst>
            </a:pPr>
            <a:r>
              <a:rPr lang="en-US" sz="2000" dirty="0"/>
              <a:t>LHC </a:t>
            </a:r>
            <a:r>
              <a:rPr lang="en-US" sz="2000" dirty="0">
                <a:sym typeface="Symbol" panose="05050102010706020507" pitchFamily="18" charset="2"/>
              </a:rPr>
              <a:t></a:t>
            </a:r>
            <a:r>
              <a:rPr lang="en-US" sz="2000" dirty="0" err="1"/>
              <a:t>s</a:t>
            </a:r>
            <a:r>
              <a:rPr lang="en-US" sz="2000" baseline="-25000" dirty="0" err="1"/>
              <a:t>NN</a:t>
            </a:r>
            <a:r>
              <a:rPr lang="en-US" sz="2000" dirty="0"/>
              <a:t> = 5020 GeV 	~100 c-cbar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1ECF2E7-645F-0DB8-EDB9-C20228CBC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453336"/>
            <a:ext cx="2844800" cy="196850"/>
          </a:xfrm>
        </p:spPr>
        <p:txBody>
          <a:bodyPr/>
          <a:lstStyle/>
          <a:p>
            <a:fld id="{D2EF4FA6-C3FB-4517-86AB-2276D9DDFBB1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686E5814-0F95-C4A0-D120-739F42D9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1" y="179388"/>
            <a:ext cx="6770845" cy="857250"/>
          </a:xfrm>
        </p:spPr>
        <p:txBody>
          <a:bodyPr/>
          <a:lstStyle/>
          <a:p>
            <a:r>
              <a:rPr lang="en-US" dirty="0"/>
              <a:t>Coalescence at work: J/</a:t>
            </a:r>
            <a:r>
              <a:rPr lang="en-US" dirty="0">
                <a:latin typeface="Symbol" panose="05050102010706020507" pitchFamily="18" charset="2"/>
              </a:rPr>
              <a:t>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0304E8-5075-A076-788B-4F1C5ADF38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dirty="0" err="1"/>
              <a:t>Hadronisation</a:t>
            </a:r>
            <a:r>
              <a:rPr lang="en-US" altLang="en-US" dirty="0"/>
              <a:t> in dense (and not-so-dense) environments - Jan Fiete Grosse-Oetringhaus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05BED62-C13F-07FB-B1DD-734800543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0193" y="144336"/>
            <a:ext cx="3641429" cy="25776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D74BE52-1A36-A2ED-DB72-77BB0AF68613}"/>
              </a:ext>
            </a:extLst>
          </p:cNvPr>
          <p:cNvSpPr txBox="1"/>
          <p:nvPr/>
        </p:nvSpPr>
        <p:spPr>
          <a:xfrm>
            <a:off x="8503514" y="484966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H. </a:t>
            </a:r>
            <a:r>
              <a:rPr lang="en-US" sz="1400" b="0" dirty="0" err="1"/>
              <a:t>Satz</a:t>
            </a:r>
            <a:endParaRPr lang="en-US" sz="1400" b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921C4FB-07A3-98A8-F8F3-4506855D3499}"/>
              </a:ext>
            </a:extLst>
          </p:cNvPr>
          <p:cNvSpPr txBox="1"/>
          <p:nvPr/>
        </p:nvSpPr>
        <p:spPr>
          <a:xfrm>
            <a:off x="7887029" y="56405"/>
            <a:ext cx="411362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J/</a:t>
            </a:r>
            <a:r>
              <a:rPr lang="en-US" dirty="0">
                <a:sym typeface="Symbol" panose="05050102010706020507" pitchFamily="18" charset="2"/>
              </a:rPr>
              <a:t> modification vs. energy density</a:t>
            </a:r>
            <a:endParaRPr lang="en-US" baseline="-25000" dirty="0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xmlns="" id="{25F4715B-80D7-EBCD-FEFC-5CC390FED5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089965"/>
              </p:ext>
            </p:extLst>
          </p:nvPr>
        </p:nvGraphicFramePr>
        <p:xfrm>
          <a:off x="1446254" y="5171589"/>
          <a:ext cx="2302024" cy="699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6" imgW="1459866" imgH="444307" progId="Equation.3">
                  <p:embed/>
                </p:oleObj>
              </mc:Choice>
              <mc:Fallback>
                <p:oleObj name="Equation" r:id="rId6" imgW="1459866" imgH="444307" progId="Equation.3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54" y="5171589"/>
                        <a:ext cx="2302024" cy="6996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4424E2-43B5-8F6D-5BA5-6CBC2B8D1101}"/>
              </a:ext>
            </a:extLst>
          </p:cNvPr>
          <p:cNvSpPr txBox="1"/>
          <p:nvPr/>
        </p:nvSpPr>
        <p:spPr>
          <a:xfrm>
            <a:off x="4013435" y="5085184"/>
            <a:ext cx="3081998" cy="815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AA</a:t>
            </a:r>
            <a:r>
              <a:rPr lang="en-US" dirty="0"/>
              <a:t> = 1 </a:t>
            </a:r>
            <a:r>
              <a:rPr lang="en-US" dirty="0">
                <a:sym typeface="Wingdings" panose="05000000000000000000" pitchFamily="2" charset="2"/>
              </a:rPr>
              <a:t> no modification</a:t>
            </a:r>
          </a:p>
          <a:p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R</a:t>
            </a:r>
            <a:r>
              <a:rPr lang="en-US" baseline="-25000" dirty="0">
                <a:sym typeface="Wingdings" panose="05000000000000000000" pitchFamily="2" charset="2"/>
              </a:rPr>
              <a:t>AA</a:t>
            </a:r>
            <a:r>
              <a:rPr lang="en-US" dirty="0">
                <a:sym typeface="Wingdings" panose="05000000000000000000" pitchFamily="2" charset="2"/>
              </a:rPr>
              <a:t> != 1  medium effects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1B74AC5-AF1B-554C-BB52-362034D3FE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3745" y="2809907"/>
            <a:ext cx="1350793" cy="5473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B4FFEF4-EDA3-11F8-802B-FE67EFAEC5FB}"/>
              </a:ext>
            </a:extLst>
          </p:cNvPr>
          <p:cNvSpPr txBox="1"/>
          <p:nvPr/>
        </p:nvSpPr>
        <p:spPr>
          <a:xfrm>
            <a:off x="1991545" y="6021288"/>
            <a:ext cx="3960440" cy="369332"/>
          </a:xfrm>
          <a:custGeom>
            <a:avLst/>
            <a:gdLst>
              <a:gd name="connsiteX0" fmla="*/ 0 w 3960440"/>
              <a:gd name="connsiteY0" fmla="*/ 0 h 369332"/>
              <a:gd name="connsiteX1" fmla="*/ 526173 w 3960440"/>
              <a:gd name="connsiteY1" fmla="*/ 0 h 369332"/>
              <a:gd name="connsiteX2" fmla="*/ 1052345 w 3960440"/>
              <a:gd name="connsiteY2" fmla="*/ 0 h 369332"/>
              <a:gd name="connsiteX3" fmla="*/ 1578518 w 3960440"/>
              <a:gd name="connsiteY3" fmla="*/ 0 h 369332"/>
              <a:gd name="connsiteX4" fmla="*/ 2144295 w 3960440"/>
              <a:gd name="connsiteY4" fmla="*/ 0 h 369332"/>
              <a:gd name="connsiteX5" fmla="*/ 2789281 w 3960440"/>
              <a:gd name="connsiteY5" fmla="*/ 0 h 369332"/>
              <a:gd name="connsiteX6" fmla="*/ 3394663 w 3960440"/>
              <a:gd name="connsiteY6" fmla="*/ 0 h 369332"/>
              <a:gd name="connsiteX7" fmla="*/ 3960440 w 3960440"/>
              <a:gd name="connsiteY7" fmla="*/ 0 h 369332"/>
              <a:gd name="connsiteX8" fmla="*/ 3960440 w 3960440"/>
              <a:gd name="connsiteY8" fmla="*/ 369332 h 369332"/>
              <a:gd name="connsiteX9" fmla="*/ 3473872 w 3960440"/>
              <a:gd name="connsiteY9" fmla="*/ 369332 h 369332"/>
              <a:gd name="connsiteX10" fmla="*/ 2987303 w 3960440"/>
              <a:gd name="connsiteY10" fmla="*/ 369332 h 369332"/>
              <a:gd name="connsiteX11" fmla="*/ 2500735 w 3960440"/>
              <a:gd name="connsiteY11" fmla="*/ 369332 h 369332"/>
              <a:gd name="connsiteX12" fmla="*/ 2014167 w 3960440"/>
              <a:gd name="connsiteY12" fmla="*/ 369332 h 369332"/>
              <a:gd name="connsiteX13" fmla="*/ 1487994 w 3960440"/>
              <a:gd name="connsiteY13" fmla="*/ 369332 h 369332"/>
              <a:gd name="connsiteX14" fmla="*/ 1041030 w 3960440"/>
              <a:gd name="connsiteY14" fmla="*/ 369332 h 369332"/>
              <a:gd name="connsiteX15" fmla="*/ 514857 w 3960440"/>
              <a:gd name="connsiteY15" fmla="*/ 369332 h 369332"/>
              <a:gd name="connsiteX16" fmla="*/ 0 w 3960440"/>
              <a:gd name="connsiteY16" fmla="*/ 369332 h 369332"/>
              <a:gd name="connsiteX17" fmla="*/ 0 w 3960440"/>
              <a:gd name="connsiteY17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0440" h="369332" extrusionOk="0">
                <a:moveTo>
                  <a:pt x="0" y="0"/>
                </a:moveTo>
                <a:cubicBezTo>
                  <a:pt x="130194" y="-18766"/>
                  <a:pt x="346138" y="41850"/>
                  <a:pt x="526173" y="0"/>
                </a:cubicBezTo>
                <a:cubicBezTo>
                  <a:pt x="706208" y="-41850"/>
                  <a:pt x="937518" y="59421"/>
                  <a:pt x="1052345" y="0"/>
                </a:cubicBezTo>
                <a:cubicBezTo>
                  <a:pt x="1167172" y="-59421"/>
                  <a:pt x="1341582" y="2931"/>
                  <a:pt x="1578518" y="0"/>
                </a:cubicBezTo>
                <a:cubicBezTo>
                  <a:pt x="1815454" y="-2931"/>
                  <a:pt x="1996494" y="23832"/>
                  <a:pt x="2144295" y="0"/>
                </a:cubicBezTo>
                <a:cubicBezTo>
                  <a:pt x="2292096" y="-23832"/>
                  <a:pt x="2626031" y="53977"/>
                  <a:pt x="2789281" y="0"/>
                </a:cubicBezTo>
                <a:cubicBezTo>
                  <a:pt x="2952531" y="-53977"/>
                  <a:pt x="3161545" y="53170"/>
                  <a:pt x="3394663" y="0"/>
                </a:cubicBezTo>
                <a:cubicBezTo>
                  <a:pt x="3627781" y="-53170"/>
                  <a:pt x="3783961" y="35705"/>
                  <a:pt x="3960440" y="0"/>
                </a:cubicBezTo>
                <a:cubicBezTo>
                  <a:pt x="3987981" y="178055"/>
                  <a:pt x="3927423" y="288394"/>
                  <a:pt x="3960440" y="369332"/>
                </a:cubicBezTo>
                <a:cubicBezTo>
                  <a:pt x="3731734" y="423050"/>
                  <a:pt x="3675998" y="328981"/>
                  <a:pt x="3473872" y="369332"/>
                </a:cubicBezTo>
                <a:cubicBezTo>
                  <a:pt x="3271746" y="409683"/>
                  <a:pt x="3215015" y="349520"/>
                  <a:pt x="2987303" y="369332"/>
                </a:cubicBezTo>
                <a:cubicBezTo>
                  <a:pt x="2759591" y="389144"/>
                  <a:pt x="2658314" y="337317"/>
                  <a:pt x="2500735" y="369332"/>
                </a:cubicBezTo>
                <a:cubicBezTo>
                  <a:pt x="2343156" y="401347"/>
                  <a:pt x="2248339" y="351755"/>
                  <a:pt x="2014167" y="369332"/>
                </a:cubicBezTo>
                <a:cubicBezTo>
                  <a:pt x="1779995" y="386909"/>
                  <a:pt x="1739388" y="314522"/>
                  <a:pt x="1487994" y="369332"/>
                </a:cubicBezTo>
                <a:cubicBezTo>
                  <a:pt x="1236600" y="424142"/>
                  <a:pt x="1248981" y="358562"/>
                  <a:pt x="1041030" y="369332"/>
                </a:cubicBezTo>
                <a:cubicBezTo>
                  <a:pt x="833079" y="380102"/>
                  <a:pt x="621748" y="355324"/>
                  <a:pt x="514857" y="369332"/>
                </a:cubicBezTo>
                <a:cubicBezTo>
                  <a:pt x="407966" y="383340"/>
                  <a:pt x="152984" y="313575"/>
                  <a:pt x="0" y="369332"/>
                </a:cubicBezTo>
                <a:cubicBezTo>
                  <a:pt x="-34033" y="278880"/>
                  <a:pt x="18899" y="15965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50472320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b="0" i="1" dirty="0"/>
              <a:t>Dong Ho MOON – Wednesday 11:30</a:t>
            </a:r>
            <a:endParaRPr lang="x-none" b="0" i="1" dirty="0"/>
          </a:p>
        </p:txBody>
      </p:sp>
    </p:spTree>
    <p:extLst>
      <p:ext uri="{BB962C8B-B14F-4D97-AF65-F5344CB8AC3E}">
        <p14:creationId xmlns:p14="http://schemas.microsoft.com/office/powerpoint/2010/main" val="3104921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EA3A4F4-F2AB-92CD-ABF4-6D69603DF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413"/>
            <a:ext cx="7358608" cy="5040312"/>
          </a:xfrm>
        </p:spPr>
        <p:txBody>
          <a:bodyPr/>
          <a:lstStyle/>
          <a:p>
            <a:r>
              <a:rPr lang="en-US" sz="2400" dirty="0"/>
              <a:t>Nuclei have a small binding energy and are formed late in the hadronization process</a:t>
            </a:r>
          </a:p>
          <a:p>
            <a:r>
              <a:rPr lang="en-US" sz="2400" dirty="0"/>
              <a:t>Coalesce p and n to d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Measure </a:t>
            </a:r>
            <a:r>
              <a:rPr lang="en-US" sz="2400" dirty="0" err="1"/>
              <a:t>p</a:t>
            </a:r>
            <a:r>
              <a:rPr lang="en-US" sz="2400" baseline="-25000" dirty="0" err="1"/>
              <a:t>T</a:t>
            </a:r>
            <a:r>
              <a:rPr lang="en-US" sz="2400" dirty="0"/>
              <a:t> distribution of p and d</a:t>
            </a:r>
          </a:p>
          <a:p>
            <a:pPr lvl="1"/>
            <a:r>
              <a:rPr lang="en-US" sz="2000" dirty="0"/>
              <a:t>B</a:t>
            </a:r>
            <a:r>
              <a:rPr lang="en-US" sz="2000" baseline="-25000" dirty="0"/>
              <a:t>2</a:t>
            </a:r>
            <a:r>
              <a:rPr lang="en-US" sz="2000" dirty="0"/>
              <a:t> parameter flat with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uniform description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Magnitude depends on multiplicity  source volume</a:t>
            </a:r>
          </a:p>
          <a:p>
            <a:r>
              <a:rPr lang="en-US" sz="2400" dirty="0">
                <a:sym typeface="Wingdings" panose="05000000000000000000" pitchFamily="2" charset="2"/>
              </a:rPr>
              <a:t>Coalescence describes d and </a:t>
            </a:r>
            <a:r>
              <a:rPr lang="en-US" sz="2400" baseline="30000" dirty="0">
                <a:sym typeface="Wingdings" panose="05000000000000000000" pitchFamily="2" charset="2"/>
              </a:rPr>
              <a:t>3</a:t>
            </a:r>
            <a:r>
              <a:rPr lang="en-US" sz="2400" dirty="0">
                <a:sym typeface="Wingdings" panose="05000000000000000000" pitchFamily="2" charset="2"/>
              </a:rPr>
              <a:t>He production</a:t>
            </a:r>
          </a:p>
          <a:p>
            <a:pPr lvl="1"/>
            <a:r>
              <a:rPr lang="en-US" sz="2000" baseline="30000" dirty="0">
                <a:sym typeface="Wingdings" panose="05000000000000000000" pitchFamily="2" charset="2"/>
              </a:rPr>
              <a:t>4</a:t>
            </a:r>
            <a:r>
              <a:rPr lang="en-US" sz="2000" dirty="0">
                <a:sym typeface="Wingdings" panose="05000000000000000000" pitchFamily="2" charset="2"/>
              </a:rPr>
              <a:t>He is being studied (LHC Run 3 data)</a:t>
            </a:r>
            <a:endParaRPr lang="en-US" sz="2000" dirty="0"/>
          </a:p>
          <a:p>
            <a:endParaRPr lang="x-none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868A792-FFE6-F4B2-83CF-FE317C9DA6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24A1B999-8B4A-CBBD-6B9D-28C7D3CBD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1" y="179388"/>
            <a:ext cx="6480720" cy="857250"/>
          </a:xfrm>
        </p:spPr>
        <p:txBody>
          <a:bodyPr/>
          <a:lstStyle/>
          <a:p>
            <a:r>
              <a:rPr lang="en-US" sz="3600" dirty="0"/>
              <a:t>Coalescence at work: Nuclei</a:t>
            </a:r>
            <a:endParaRPr lang="x-none" sz="3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93B676-8C14-8D4D-30BC-36C44B42394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DD8C2E-4ED5-F288-6FEF-02A08E612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784" y="3315023"/>
            <a:ext cx="4318831" cy="31240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2702D5B-84B3-66F3-8E7E-36F065019B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132"/>
          <a:stretch/>
        </p:blipFill>
        <p:spPr>
          <a:xfrm>
            <a:off x="7320136" y="16585"/>
            <a:ext cx="4629067" cy="2980368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C849E87A-BD23-BF04-99C7-88176105C5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120619"/>
              </p:ext>
            </p:extLst>
          </p:nvPr>
        </p:nvGraphicFramePr>
        <p:xfrm>
          <a:off x="8328248" y="-1177448"/>
          <a:ext cx="5677264" cy="365760"/>
        </p:xfrm>
        <a:graphic>
          <a:graphicData uri="http://schemas.openxmlformats.org/drawingml/2006/table">
            <a:tbl>
              <a:tblPr/>
              <a:tblGrid>
                <a:gridCol w="2838632">
                  <a:extLst>
                    <a:ext uri="{9D8B030D-6E8A-4147-A177-3AD203B41FA5}">
                      <a16:colId xmlns:a16="http://schemas.microsoft.com/office/drawing/2014/main" xmlns="" val="2707727655"/>
                    </a:ext>
                  </a:extLst>
                </a:gridCol>
                <a:gridCol w="2838632">
                  <a:extLst>
                    <a:ext uri="{9D8B030D-6E8A-4147-A177-3AD203B41FA5}">
                      <a16:colId xmlns:a16="http://schemas.microsoft.com/office/drawing/2014/main" xmlns="" val="24558743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230733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5080537-E530-2C68-BB95-AEB582B22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406" y="2514124"/>
            <a:ext cx="2651944" cy="12804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D59C44-7155-6228-5D89-82AEA8CA0E52}"/>
              </a:ext>
            </a:extLst>
          </p:cNvPr>
          <p:cNvSpPr txBox="1"/>
          <p:nvPr/>
        </p:nvSpPr>
        <p:spPr>
          <a:xfrm>
            <a:off x="23752" y="6211490"/>
            <a:ext cx="13917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/>
              <a:t>Cartoon: A. </a:t>
            </a:r>
            <a:r>
              <a:rPr lang="en-US" sz="1100" b="0" dirty="0" err="1"/>
              <a:t>Kalweit</a:t>
            </a:r>
            <a:endParaRPr lang="en-US" sz="1100" b="0" dirty="0"/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xmlns="" id="{3220475B-4FC8-0939-F2E5-2E10B75BB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7416" y="3195391"/>
            <a:ext cx="1053791" cy="37151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 i="1" dirty="0"/>
              <a:t>B</a:t>
            </a:r>
            <a:r>
              <a:rPr lang="en-US" altLang="en-US" baseline="-25000" dirty="0"/>
              <a:t>2</a:t>
            </a:r>
            <a:r>
              <a:rPr lang="en-US" altLang="en-US" dirty="0"/>
              <a:t> vs </a:t>
            </a:r>
            <a:r>
              <a:rPr lang="en-US" altLang="en-US" i="1" dirty="0" err="1"/>
              <a:t>p</a:t>
            </a:r>
            <a:r>
              <a:rPr lang="en-US" altLang="en-US" baseline="-25000" dirty="0" err="1"/>
              <a:t>T</a:t>
            </a:r>
            <a:endParaRPr lang="en-US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9CB5AA-A0E6-F721-0632-F4C705444573}"/>
              </a:ext>
            </a:extLst>
          </p:cNvPr>
          <p:cNvSpPr txBox="1"/>
          <p:nvPr/>
        </p:nvSpPr>
        <p:spPr>
          <a:xfrm rot="5400000">
            <a:off x="10863367" y="3108850"/>
            <a:ext cx="23762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400" b="0" dirty="0"/>
              <a:t>EPJC 80 (2020) 889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xmlns="" id="{89CDA8DF-F321-AD0E-0DBC-863FD6194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9303" y="74190"/>
            <a:ext cx="1597210" cy="37151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 dirty="0" err="1"/>
              <a:t>dN</a:t>
            </a:r>
            <a:r>
              <a:rPr lang="en-US" altLang="en-US" dirty="0"/>
              <a:t>/</a:t>
            </a:r>
            <a:r>
              <a:rPr lang="en-US" altLang="en-US" dirty="0" err="1"/>
              <a:t>dp</a:t>
            </a:r>
            <a:r>
              <a:rPr lang="en-US" altLang="en-US" baseline="-25000" dirty="0" err="1"/>
              <a:t>T</a:t>
            </a:r>
            <a:r>
              <a:rPr lang="en-US" altLang="en-US" dirty="0"/>
              <a:t> vs </a:t>
            </a:r>
            <a:r>
              <a:rPr lang="en-US" altLang="en-US" dirty="0" err="1"/>
              <a:t>p</a:t>
            </a:r>
            <a:r>
              <a:rPr lang="en-US" altLang="en-US" baseline="-25000" dirty="0" err="1"/>
              <a:t>T</a:t>
            </a:r>
            <a:endParaRPr lang="en-US" alt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4FD9ADF-A19E-F18E-F2F8-BD524917C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8437" y="2555068"/>
            <a:ext cx="3521389" cy="1166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3835143-0E39-78FC-9FBA-7DFC480DBF0F}"/>
              </a:ext>
            </a:extLst>
          </p:cNvPr>
          <p:cNvSpPr txBox="1"/>
          <p:nvPr/>
        </p:nvSpPr>
        <p:spPr>
          <a:xfrm>
            <a:off x="646112" y="5805264"/>
            <a:ext cx="673774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Coalescence concept can also be applied to “large” objects</a:t>
            </a:r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FB271F-F794-1EDE-43E6-4F1D547729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7295" y="2880933"/>
            <a:ext cx="1430581" cy="3659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2413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2" grpId="0" animBg="1"/>
      <p:bldP spid="16" grpId="0"/>
      <p:bldP spid="17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0" descr="A graph of a graph of a function&#10;&#10;Description automatically generated">
            <a:extLst>
              <a:ext uri="{FF2B5EF4-FFF2-40B4-BE49-F238E27FC236}">
                <a16:creationId xmlns:a16="http://schemas.microsoft.com/office/drawing/2014/main" xmlns="" id="{8FC1211F-2D36-702C-7DAF-7ECD8F9E0B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7"/>
          <a:stretch/>
        </p:blipFill>
        <p:spPr bwMode="auto">
          <a:xfrm>
            <a:off x="8312724" y="1291448"/>
            <a:ext cx="3694551" cy="465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B124265-19F3-6E06-E8D4-F14EE66DF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413"/>
            <a:ext cx="8438728" cy="5040312"/>
          </a:xfrm>
        </p:spPr>
        <p:txBody>
          <a:bodyPr/>
          <a:lstStyle/>
          <a:p>
            <a:r>
              <a:rPr lang="en-US" sz="2400" dirty="0"/>
              <a:t>p(1007) and </a:t>
            </a:r>
            <a:r>
              <a:rPr lang="en-US" sz="2400" dirty="0">
                <a:latin typeface="Symbol" panose="05050102010706020507" pitchFamily="18" charset="2"/>
              </a:rPr>
              <a:t>f</a:t>
            </a:r>
            <a:r>
              <a:rPr lang="en-US" sz="2400" dirty="0"/>
              <a:t>(1020)</a:t>
            </a:r>
          </a:p>
          <a:p>
            <a:pPr lvl="1"/>
            <a:r>
              <a:rPr lang="en-US" sz="2000" dirty="0"/>
              <a:t>Similar mass</a:t>
            </a:r>
          </a:p>
          <a:p>
            <a:pPr lvl="1"/>
            <a:r>
              <a:rPr lang="en-US" sz="2000" dirty="0"/>
              <a:t>Different quark content and baryon number</a:t>
            </a:r>
          </a:p>
          <a:p>
            <a:endParaRPr lang="en-US" sz="2400" dirty="0"/>
          </a:p>
          <a:p>
            <a:r>
              <a:rPr lang="en-US" sz="2400" dirty="0"/>
              <a:t>p/</a:t>
            </a:r>
            <a:r>
              <a:rPr lang="en-US" sz="2400" dirty="0">
                <a:latin typeface="Symbol" panose="05050102010706020507" pitchFamily="18" charset="2"/>
              </a:rPr>
              <a:t>f</a:t>
            </a:r>
            <a:r>
              <a:rPr lang="en-US" sz="2400" dirty="0"/>
              <a:t> ratio</a:t>
            </a:r>
          </a:p>
          <a:p>
            <a:pPr lvl="1"/>
            <a:r>
              <a:rPr lang="en-US" sz="2000" dirty="0"/>
              <a:t>Exhibits large differences pp vs. Pb-Pb</a:t>
            </a:r>
          </a:p>
          <a:p>
            <a:pPr lvl="1"/>
            <a:r>
              <a:rPr lang="en-US" sz="2000" dirty="0"/>
              <a:t>Pb-Pb: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independent below 4 GeV</a:t>
            </a:r>
          </a:p>
          <a:p>
            <a:pPr lvl="2"/>
            <a:r>
              <a:rPr lang="en-US" sz="1800" dirty="0"/>
              <a:t>Understood of dominance of coalescence</a:t>
            </a:r>
          </a:p>
          <a:p>
            <a:pPr lvl="2"/>
            <a:r>
              <a:rPr lang="en-US" sz="1800" dirty="0"/>
              <a:t>Additional collective radial flow effects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14EB018-FC83-C3D5-4625-B7BF181F9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6255CE15-DB58-522D-2D2E-9BF895E50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mbol" panose="05050102010706020507" pitchFamily="18" charset="2"/>
              </a:rPr>
              <a:t>f</a:t>
            </a:r>
            <a:r>
              <a:rPr lang="en-US" dirty="0"/>
              <a:t> Meson: Coalescence vs. Fragmentation</a:t>
            </a:r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06FD1A-9E22-8A32-8E14-21B5A67287B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8213F92-E92B-02E0-F2D2-99867F201C1A}"/>
              </a:ext>
            </a:extLst>
          </p:cNvPr>
          <p:cNvSpPr txBox="1"/>
          <p:nvPr/>
        </p:nvSpPr>
        <p:spPr>
          <a:xfrm rot="5400000">
            <a:off x="10611306" y="3584737"/>
            <a:ext cx="2844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400" b="0" dirty="0">
                <a:hlinkClick r:id="rId4"/>
              </a:rPr>
              <a:t>PLB 802 (2020) 135225</a:t>
            </a:r>
            <a:endParaRPr lang="x-none" sz="1400" b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815633A-F97A-103D-B8FD-5670B89F02A1}"/>
              </a:ext>
            </a:extLst>
          </p:cNvPr>
          <p:cNvCxnSpPr/>
          <p:nvPr/>
        </p:nvCxnSpPr>
        <p:spPr bwMode="auto">
          <a:xfrm>
            <a:off x="10125098" y="2878156"/>
            <a:ext cx="0" cy="3430569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60C79A-5562-CF7F-6DC5-2E39C9549C98}"/>
              </a:ext>
            </a:extLst>
          </p:cNvPr>
          <p:cNvSpPr txBox="1"/>
          <p:nvPr/>
        </p:nvSpPr>
        <p:spPr>
          <a:xfrm>
            <a:off x="8587157" y="5934450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coalescence   fragmentation</a:t>
            </a:r>
            <a:endParaRPr lang="x-non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44632DA-FB52-D80D-C652-72B1F342C2D0}"/>
              </a:ext>
            </a:extLst>
          </p:cNvPr>
          <p:cNvSpPr txBox="1"/>
          <p:nvPr/>
        </p:nvSpPr>
        <p:spPr>
          <a:xfrm>
            <a:off x="9850072" y="1115452"/>
            <a:ext cx="119455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p/</a:t>
            </a:r>
            <a:r>
              <a:rPr lang="en-US" dirty="0">
                <a:latin typeface="Symbol" panose="05050102010706020507" pitchFamily="18" charset="2"/>
              </a:rPr>
              <a:t>f</a:t>
            </a:r>
            <a:r>
              <a:rPr lang="en-US" dirty="0"/>
              <a:t> vs.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B4C1275-4B89-56BA-8B43-B793039F7D77}"/>
              </a:ext>
            </a:extLst>
          </p:cNvPr>
          <p:cNvSpPr/>
          <p:nvPr/>
        </p:nvSpPr>
        <p:spPr bwMode="auto">
          <a:xfrm>
            <a:off x="10776520" y="3216810"/>
            <a:ext cx="848607" cy="64851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pp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FF"/>
                </a:solidFill>
              </a:rPr>
              <a:t>Pb</a:t>
            </a:r>
            <a:r>
              <a:rPr lang="en-US" dirty="0">
                <a:solidFill>
                  <a:srgbClr val="FF0000"/>
                </a:solidFill>
              </a:rPr>
              <a:t>-Pb</a:t>
            </a:r>
            <a:endParaRPr kumimoji="0" lang="x-none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DF4B0E3-CD3A-6BD6-6019-2D14F239BE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729" y="4603174"/>
            <a:ext cx="1407027" cy="5700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0FD3B90-FE9A-4E23-FF97-3E1147F55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1532" y="4182112"/>
            <a:ext cx="1397042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90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3002091-FC83-CD4F-9639-6958D4921375}"/>
              </a:ext>
            </a:extLst>
          </p:cNvPr>
          <p:cNvGrpSpPr/>
          <p:nvPr/>
        </p:nvGrpSpPr>
        <p:grpSpPr>
          <a:xfrm>
            <a:off x="8472264" y="98323"/>
            <a:ext cx="3437245" cy="1788870"/>
            <a:chOff x="8406358" y="98323"/>
            <a:chExt cx="3437245" cy="17888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95D2D9CA-D7DD-545B-53A3-531F0C420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860"/>
            <a:stretch/>
          </p:blipFill>
          <p:spPr>
            <a:xfrm>
              <a:off x="8425964" y="98323"/>
              <a:ext cx="3417639" cy="178887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F84A7B1A-14BA-3855-F5B7-E06043CEE953}"/>
                </a:ext>
              </a:extLst>
            </p:cNvPr>
            <p:cNvSpPr/>
            <p:nvPr/>
          </p:nvSpPr>
          <p:spPr bwMode="auto">
            <a:xfrm>
              <a:off x="8406358" y="1570054"/>
              <a:ext cx="497954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x-non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697DB3D-CBAD-2071-CAA8-1C14985B0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93F734F2-999C-F17C-9A15-87E59485C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1" y="179388"/>
            <a:ext cx="7416824" cy="857250"/>
          </a:xfrm>
        </p:spPr>
        <p:txBody>
          <a:bodyPr/>
          <a:lstStyle/>
          <a:p>
            <a:r>
              <a:rPr lang="en-US" dirty="0"/>
              <a:t>Charm and Strange</a:t>
            </a:r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A0CF56-DD75-C71F-B863-2D65A426FB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xmlns="" id="{D6B6DC4D-F419-3037-411F-7531C9DB8DEF}"/>
              </a:ext>
            </a:extLst>
          </p:cNvPr>
          <p:cNvSpPr txBox="1">
            <a:spLocks/>
          </p:cNvSpPr>
          <p:nvPr/>
        </p:nvSpPr>
        <p:spPr bwMode="auto">
          <a:xfrm>
            <a:off x="609600" y="1268413"/>
            <a:ext cx="6891630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/>
              <a:t>Abundant thermal production of strange quarks in Quark-Gluon Plasma (T</a:t>
            </a:r>
            <a:r>
              <a:rPr lang="en-US" sz="2400" b="0" baseline="-25000" dirty="0"/>
              <a:t>QGP</a:t>
            </a:r>
            <a:r>
              <a:rPr lang="en-US" sz="2400" b="0" dirty="0"/>
              <a:t> &gt; </a:t>
            </a:r>
            <a:r>
              <a:rPr lang="en-US" sz="2400" b="0" dirty="0" err="1"/>
              <a:t>m</a:t>
            </a:r>
            <a:r>
              <a:rPr lang="en-US" sz="2400" b="0" baseline="-25000" dirty="0" err="1"/>
              <a:t>s</a:t>
            </a:r>
            <a:r>
              <a:rPr lang="en-US" sz="2400" b="0" dirty="0"/>
              <a:t>)</a:t>
            </a:r>
          </a:p>
          <a:p>
            <a:pPr lvl="1"/>
            <a:r>
              <a:rPr lang="en-US" sz="2000" b="0" dirty="0"/>
              <a:t>Coalescence with thermal strange quarks</a:t>
            </a:r>
            <a:br>
              <a:rPr lang="en-US" sz="2000" b="0" dirty="0"/>
            </a:br>
            <a:r>
              <a:rPr lang="en-US" sz="2000" b="0" dirty="0">
                <a:sym typeface="Wingdings" panose="05000000000000000000" pitchFamily="2" charset="2"/>
              </a:rPr>
              <a:t> strange hadron fraction increases</a:t>
            </a:r>
          </a:p>
          <a:p>
            <a:endParaRPr lang="en-US" sz="2400" b="0" dirty="0">
              <a:sym typeface="Wingdings" panose="05000000000000000000" pitchFamily="2" charset="2"/>
            </a:endParaRPr>
          </a:p>
          <a:p>
            <a:r>
              <a:rPr lang="en-US" sz="2400" b="0" dirty="0">
                <a:sym typeface="Wingdings" panose="05000000000000000000" pitchFamily="2" charset="2"/>
              </a:rPr>
              <a:t>D</a:t>
            </a:r>
            <a:r>
              <a:rPr lang="en-US" sz="2400" b="0" baseline="-25000" dirty="0">
                <a:sym typeface="Wingdings" panose="05000000000000000000" pitchFamily="2" charset="2"/>
              </a:rPr>
              <a:t>s</a:t>
            </a:r>
            <a:r>
              <a:rPr lang="en-US" sz="2400" b="0" dirty="0">
                <a:sym typeface="Wingdings" panose="05000000000000000000" pitchFamily="2" charset="2"/>
              </a:rPr>
              <a:t>/D</a:t>
            </a:r>
            <a:r>
              <a:rPr lang="en-US" sz="2400" b="0" baseline="30000" dirty="0">
                <a:sym typeface="Wingdings" panose="05000000000000000000" pitchFamily="2" charset="2"/>
              </a:rPr>
              <a:t>0</a:t>
            </a:r>
            <a:r>
              <a:rPr lang="en-US" sz="2400" b="0" dirty="0">
                <a:sym typeface="Wingdings" panose="05000000000000000000" pitchFamily="2" charset="2"/>
              </a:rPr>
              <a:t> ratio larger in </a:t>
            </a:r>
            <a:r>
              <a:rPr lang="en-US" sz="2400" b="0" dirty="0" err="1">
                <a:sym typeface="Wingdings" panose="05000000000000000000" pitchFamily="2" charset="2"/>
              </a:rPr>
              <a:t>PbPb</a:t>
            </a:r>
            <a:r>
              <a:rPr lang="en-US" sz="2400" b="0" dirty="0">
                <a:sym typeface="Wingdings" panose="05000000000000000000" pitchFamily="2" charset="2"/>
              </a:rPr>
              <a:t> than in pp</a:t>
            </a:r>
          </a:p>
          <a:p>
            <a:endParaRPr lang="en-US" sz="2400" b="0" dirty="0">
              <a:sym typeface="Wingdings" panose="05000000000000000000" pitchFamily="2" charset="2"/>
            </a:endParaRPr>
          </a:p>
          <a:p>
            <a:r>
              <a:rPr lang="en-US" sz="2400" b="0" dirty="0">
                <a:sym typeface="Wingdings" panose="05000000000000000000" pitchFamily="2" charset="2"/>
              </a:rPr>
              <a:t>Roughly described by state-of-the-art coalescence models</a:t>
            </a:r>
            <a:endParaRPr lang="en-US" sz="2400" b="0" dirty="0"/>
          </a:p>
          <a:p>
            <a:endParaRPr lang="en-US" sz="2400" b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A72F603-C588-290D-4EEC-673BC72C7085}"/>
              </a:ext>
            </a:extLst>
          </p:cNvPr>
          <p:cNvSpPr txBox="1"/>
          <p:nvPr/>
        </p:nvSpPr>
        <p:spPr>
          <a:xfrm>
            <a:off x="281110" y="5865123"/>
            <a:ext cx="68916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Hadronization by coalescence in dense heavy-ion collisions</a:t>
            </a:r>
            <a:endParaRPr lang="x-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0CCF978-951D-2F26-C737-7100334B309C}"/>
              </a:ext>
            </a:extLst>
          </p:cNvPr>
          <p:cNvSpPr txBox="1"/>
          <p:nvPr/>
        </p:nvSpPr>
        <p:spPr>
          <a:xfrm rot="5400000">
            <a:off x="11339027" y="905833"/>
            <a:ext cx="13099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/>
              <a:t>Cartoon: F. </a:t>
            </a:r>
            <a:r>
              <a:rPr lang="en-US" sz="1100" b="0" dirty="0" err="1"/>
              <a:t>Grosa</a:t>
            </a:r>
            <a:endParaRPr lang="en-US" sz="1100" b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A511FA-8386-8121-A35E-451164BF53C4}"/>
              </a:ext>
            </a:extLst>
          </p:cNvPr>
          <p:cNvSpPr txBox="1"/>
          <p:nvPr/>
        </p:nvSpPr>
        <p:spPr>
          <a:xfrm rot="5400000">
            <a:off x="10109545" y="3852079"/>
            <a:ext cx="3757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dirty="0">
                <a:hlinkClick r:id="rId4"/>
              </a:rPr>
              <a:t>Phys. </a:t>
            </a:r>
            <a:r>
              <a:rPr lang="fr-CH" b="0" dirty="0" err="1">
                <a:hlinkClick r:id="rId4"/>
              </a:rPr>
              <a:t>Lett</a:t>
            </a:r>
            <a:r>
              <a:rPr lang="fr-CH" b="0" dirty="0">
                <a:hlinkClick r:id="rId4"/>
              </a:rPr>
              <a:t>. B 827 (2022) 136986</a:t>
            </a:r>
            <a:endParaRPr lang="x-none" b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B0C7D7B-C896-3300-3B7D-19AC4D56D028}"/>
              </a:ext>
            </a:extLst>
          </p:cNvPr>
          <p:cNvGrpSpPr/>
          <p:nvPr/>
        </p:nvGrpSpPr>
        <p:grpSpPr>
          <a:xfrm>
            <a:off x="7176120" y="2101321"/>
            <a:ext cx="4644762" cy="4346567"/>
            <a:chOff x="6960096" y="1916831"/>
            <a:chExt cx="4841909" cy="453105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FDE31A77-25F4-C7AF-2AB6-7307737DDF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14" b="-1"/>
            <a:stretch/>
          </p:blipFill>
          <p:spPr>
            <a:xfrm>
              <a:off x="6960096" y="1916831"/>
              <a:ext cx="4841909" cy="453105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F614FCC1-60EF-ED51-EF08-6A4F060EB6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39737"/>
            <a:stretch/>
          </p:blipFill>
          <p:spPr>
            <a:xfrm>
              <a:off x="7896200" y="4509446"/>
              <a:ext cx="2322964" cy="110459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10829006-1083-385A-3E22-EE5EF503B8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9906" b="61247"/>
            <a:stretch/>
          </p:blipFill>
          <p:spPr>
            <a:xfrm>
              <a:off x="10021165" y="1976100"/>
              <a:ext cx="1672367" cy="102085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C0095FE-54CF-912C-2795-4BE7E0540AD7}"/>
              </a:ext>
            </a:extLst>
          </p:cNvPr>
          <p:cNvSpPr txBox="1"/>
          <p:nvPr/>
        </p:nvSpPr>
        <p:spPr>
          <a:xfrm>
            <a:off x="8178793" y="1822754"/>
            <a:ext cx="315182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s</a:t>
            </a:r>
            <a:r>
              <a:rPr lang="en-US" dirty="0"/>
              <a:t>/D</a:t>
            </a:r>
            <a:r>
              <a:rPr lang="en-US" baseline="30000" dirty="0"/>
              <a:t>0</a:t>
            </a:r>
            <a:r>
              <a:rPr lang="en-US" dirty="0"/>
              <a:t> Pb-Pb over pp vs.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31B49E8-8456-84C3-5625-35AFBB09A6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1982" y="4963662"/>
            <a:ext cx="1407027" cy="5700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2480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A345D22-1C4B-532A-57E8-685842CE6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Relativistic ideal quantum gas of hadrons in thermal and chemical equilibrium</a:t>
            </a:r>
          </a:p>
          <a:p>
            <a:pPr lvl="1"/>
            <a:r>
              <a:rPr lang="en-US" sz="2000" dirty="0"/>
              <a:t>For particle </a:t>
            </a:r>
            <a:r>
              <a:rPr lang="en-US" sz="2000" i="1" dirty="0" err="1"/>
              <a:t>i</a:t>
            </a:r>
            <a:r>
              <a:rPr lang="en-US" sz="2000" dirty="0"/>
              <a:t> (out of </a:t>
            </a: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dirty="0"/>
              <a:t>, K, p, …, all known particles)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3 free parameters: V, T, </a:t>
            </a:r>
            <a:r>
              <a:rPr lang="en-US" sz="2400" dirty="0" err="1">
                <a:latin typeface="Symbol" panose="05050102010706020507" pitchFamily="18" charset="2"/>
              </a:rPr>
              <a:t>m</a:t>
            </a:r>
            <a:r>
              <a:rPr lang="en-US" sz="2400" baseline="-25000" dirty="0" err="1"/>
              <a:t>B</a:t>
            </a:r>
            <a:endParaRPr lang="en-US" sz="2400" baseline="-25000" dirty="0"/>
          </a:p>
          <a:p>
            <a:pPr lvl="1"/>
            <a:r>
              <a:rPr lang="en-US" sz="2000" dirty="0"/>
              <a:t>Particle ratios </a:t>
            </a:r>
            <a:r>
              <a:rPr lang="en-US" sz="2000" dirty="0">
                <a:sym typeface="Wingdings" panose="05000000000000000000" pitchFamily="2" charset="2"/>
              </a:rPr>
              <a:t> V cancels</a:t>
            </a:r>
          </a:p>
          <a:p>
            <a:pPr lvl="1"/>
            <a:r>
              <a:rPr lang="en-US" sz="2000" dirty="0"/>
              <a:t>Baryochemical potential</a:t>
            </a:r>
            <a:r>
              <a:rPr lang="en-US" sz="2000" dirty="0">
                <a:latin typeface="Symbol" panose="05050102010706020507" pitchFamily="18" charset="2"/>
              </a:rPr>
              <a:t> </a:t>
            </a:r>
            <a:r>
              <a:rPr lang="en-US" sz="2000" dirty="0" err="1">
                <a:latin typeface="Symbol" panose="05050102010706020507" pitchFamily="18" charset="2"/>
              </a:rPr>
              <a:t>m</a:t>
            </a:r>
            <a:r>
              <a:rPr lang="en-US" sz="2000" baseline="-25000" dirty="0" err="1"/>
              <a:t>B</a:t>
            </a:r>
            <a:r>
              <a:rPr lang="en-US" sz="2000" dirty="0"/>
              <a:t> fixed by pbar/p ratio</a:t>
            </a:r>
            <a:endParaRPr lang="en-US" sz="2000" baseline="-25000" dirty="0"/>
          </a:p>
          <a:p>
            <a:pPr marL="457200" lvl="1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 one remaining parameter T</a:t>
            </a:r>
            <a:endParaRPr lang="x-none" sz="2000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619C633-117D-77CF-6A52-A106687394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59966176-9A87-7760-BA5E-634319F2B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Statistical Hadronization Model (SHM)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D25D56-E7F1-3A55-30CA-B1CDAC4123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A3F613-FD14-590E-9EEE-9BE405DC479A}"/>
              </a:ext>
            </a:extLst>
          </p:cNvPr>
          <p:cNvSpPr txBox="1"/>
          <p:nvPr/>
        </p:nvSpPr>
        <p:spPr>
          <a:xfrm>
            <a:off x="1466367" y="5938375"/>
            <a:ext cx="925926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Thermal origin of particle production without “history” </a:t>
            </a:r>
            <a:r>
              <a:rPr lang="en-US" dirty="0">
                <a:sym typeface="Wingdings" panose="05000000000000000000" pitchFamily="2" charset="2"/>
              </a:rPr>
              <a:t> macroscopic description</a:t>
            </a:r>
            <a:endParaRPr lang="x-none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1ABB3635-F734-7706-491C-7751565CF3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914846"/>
              </p:ext>
            </p:extLst>
          </p:nvPr>
        </p:nvGraphicFramePr>
        <p:xfrm>
          <a:off x="1456415" y="2039073"/>
          <a:ext cx="7391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3" imgW="3594100" imgH="444500" progId="Equation.3">
                  <p:embed/>
                </p:oleObj>
              </mc:Choice>
              <mc:Fallback>
                <p:oleObj name="Equation" r:id="rId3" imgW="3594100" imgH="4445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6415" y="2039073"/>
                        <a:ext cx="7391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04C5CD2-2062-7405-9BC2-55D222629F6B}"/>
              </a:ext>
            </a:extLst>
          </p:cNvPr>
          <p:cNvSpPr txBox="1"/>
          <p:nvPr/>
        </p:nvSpPr>
        <p:spPr>
          <a:xfrm>
            <a:off x="8635091" y="2895132"/>
            <a:ext cx="156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Temperature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DD6D692-781A-0478-24B1-996745F7966B}"/>
              </a:ext>
            </a:extLst>
          </p:cNvPr>
          <p:cNvSpPr/>
          <p:nvPr/>
        </p:nvSpPr>
        <p:spPr>
          <a:xfrm rot="5400000">
            <a:off x="9733174" y="3446093"/>
            <a:ext cx="46169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dirty="0"/>
              <a:t>E.g. </a:t>
            </a:r>
            <a:r>
              <a:rPr lang="en-US" sz="1100" b="0" dirty="0" err="1"/>
              <a:t>Andronic</a:t>
            </a:r>
            <a:r>
              <a:rPr lang="en-US" sz="1100" b="0" dirty="0"/>
              <a:t>, Braun-</a:t>
            </a:r>
            <a:r>
              <a:rPr lang="en-US" sz="1100" b="0" dirty="0" err="1"/>
              <a:t>Munzinger</a:t>
            </a:r>
            <a:r>
              <a:rPr lang="en-US" sz="1100" b="0" dirty="0"/>
              <a:t>, </a:t>
            </a:r>
            <a:r>
              <a:rPr lang="en-US" sz="1100" b="0" dirty="0" err="1"/>
              <a:t>Stachel</a:t>
            </a:r>
            <a:r>
              <a:rPr lang="en-US" sz="1100" b="0" dirty="0"/>
              <a:t>, </a:t>
            </a:r>
            <a:r>
              <a:rPr lang="en-US" sz="1100" b="0" dirty="0" err="1"/>
              <a:t>Nucl</a:t>
            </a:r>
            <a:r>
              <a:rPr lang="en-US" sz="1100" b="0" dirty="0"/>
              <a:t>. Phys. A 772 (2006) 167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22E08D1D-C47B-CF5E-675B-8E7313194AAD}"/>
              </a:ext>
            </a:extLst>
          </p:cNvPr>
          <p:cNvCxnSpPr>
            <a:stCxn id="9" idx="1"/>
          </p:cNvCxnSpPr>
          <p:nvPr/>
        </p:nvCxnSpPr>
        <p:spPr bwMode="auto">
          <a:xfrm flipH="1" flipV="1">
            <a:off x="8454116" y="2705072"/>
            <a:ext cx="180974" cy="374727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4F36378-BC16-4776-0DA7-FB25748E0FBF}"/>
              </a:ext>
            </a:extLst>
          </p:cNvPr>
          <p:cNvSpPr txBox="1"/>
          <p:nvPr/>
        </p:nvSpPr>
        <p:spPr>
          <a:xfrm>
            <a:off x="4117312" y="3067261"/>
            <a:ext cx="433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Chemical potential (conserved 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quantities: baryons, strangeness, …)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D4AE1EB7-7A72-257C-6888-07768CA98DFC}"/>
              </a:ext>
            </a:extLst>
          </p:cNvPr>
          <p:cNvCxnSpPr/>
          <p:nvPr/>
        </p:nvCxnSpPr>
        <p:spPr bwMode="auto">
          <a:xfrm flipV="1">
            <a:off x="7835660" y="2714141"/>
            <a:ext cx="121927" cy="365657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AB409B0-4F77-B691-9A49-8570109B6F42}"/>
              </a:ext>
            </a:extLst>
          </p:cNvPr>
          <p:cNvSpPr txBox="1"/>
          <p:nvPr/>
        </p:nvSpPr>
        <p:spPr>
          <a:xfrm>
            <a:off x="2884724" y="3069999"/>
            <a:ext cx="1001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Volume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5E561F47-9596-2B15-FCD1-1764461A0FFB}"/>
              </a:ext>
            </a:extLst>
          </p:cNvPr>
          <p:cNvCxnSpPr/>
          <p:nvPr/>
        </p:nvCxnSpPr>
        <p:spPr bwMode="auto">
          <a:xfrm flipV="1">
            <a:off x="3488048" y="2659238"/>
            <a:ext cx="467762" cy="408023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044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36FB1D86-CDB4-5502-88FE-828000F5F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7" y="1268413"/>
            <a:ext cx="2723822" cy="5040312"/>
          </a:xfrm>
        </p:spPr>
        <p:txBody>
          <a:bodyPr/>
          <a:lstStyle/>
          <a:p>
            <a:r>
              <a:rPr lang="en-US" sz="2000" dirty="0"/>
              <a:t>Central Pb-Pb</a:t>
            </a:r>
          </a:p>
          <a:p>
            <a:r>
              <a:rPr lang="en-US" sz="2000" dirty="0"/>
              <a:t>T = 156 ± 2 MeV</a:t>
            </a:r>
          </a:p>
          <a:p>
            <a:r>
              <a:rPr lang="en-US" sz="2000" dirty="0"/>
              <a:t>V ~ 5000 ± 500 fm</a:t>
            </a:r>
            <a:r>
              <a:rPr lang="en-US" sz="2000" baseline="30000" dirty="0"/>
              <a:t>3</a:t>
            </a:r>
            <a:endParaRPr lang="x-none" sz="2000" baseline="30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A14003E-2121-3883-CF1E-422DE9949E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1F4124F4-0DFE-6C9A-7D2E-B1A4630C4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SHM at work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CB1ABE-6DCC-7AEC-0F19-0E3878B7089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597A48-1472-A767-2FFF-B2B043E71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920" y="907758"/>
            <a:ext cx="8684752" cy="5528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02B7B1-33BD-6D70-9152-8C012A901390}"/>
              </a:ext>
            </a:extLst>
          </p:cNvPr>
          <p:cNvSpPr txBox="1"/>
          <p:nvPr/>
        </p:nvSpPr>
        <p:spPr>
          <a:xfrm>
            <a:off x="0" y="6145559"/>
            <a:ext cx="20389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 err="1"/>
              <a:t>arXiv</a:t>
            </a:r>
            <a:r>
              <a:rPr lang="en-US" sz="1400" b="0" dirty="0"/>
              <a:t>:</a:t>
            </a:r>
            <a:r>
              <a:rPr lang="x-none" sz="1400" b="0" dirty="0"/>
              <a:t>2211.04384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E20843-D0AA-0FCA-C371-1E486C7B66F3}"/>
              </a:ext>
            </a:extLst>
          </p:cNvPr>
          <p:cNvSpPr txBox="1"/>
          <p:nvPr/>
        </p:nvSpPr>
        <p:spPr>
          <a:xfrm>
            <a:off x="6689389" y="314187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 different particles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xmlns="" id="{752B733B-9523-AEBE-BA82-BA7D8C6FF095}"/>
              </a:ext>
            </a:extLst>
          </p:cNvPr>
          <p:cNvSpPr/>
          <p:nvPr/>
        </p:nvSpPr>
        <p:spPr bwMode="auto">
          <a:xfrm rot="16200000">
            <a:off x="7859217" y="-2763376"/>
            <a:ext cx="457200" cy="7467600"/>
          </a:xfrm>
          <a:prstGeom prst="rightBrace">
            <a:avLst>
              <a:gd name="adj1" fmla="val 41666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32074D-75C9-47E9-BA3D-6B053E7690B5}"/>
              </a:ext>
            </a:extLst>
          </p:cNvPr>
          <p:cNvSpPr txBox="1"/>
          <p:nvPr/>
        </p:nvSpPr>
        <p:spPr>
          <a:xfrm rot="16200000">
            <a:off x="1590682" y="2532314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orders of magnitude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xmlns="" id="{7D1C055A-6F64-279D-BF73-97A6D5CA974F}"/>
              </a:ext>
            </a:extLst>
          </p:cNvPr>
          <p:cNvSpPr/>
          <p:nvPr/>
        </p:nvSpPr>
        <p:spPr bwMode="auto">
          <a:xfrm>
            <a:off x="3117745" y="1463127"/>
            <a:ext cx="457200" cy="2592288"/>
          </a:xfrm>
          <a:prstGeom prst="leftBrace">
            <a:avLst>
              <a:gd name="adj1" fmla="val 51811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09C325-AD17-07C8-8B78-CE54FC1A80F9}"/>
              </a:ext>
            </a:extLst>
          </p:cNvPr>
          <p:cNvSpPr txBox="1"/>
          <p:nvPr/>
        </p:nvSpPr>
        <p:spPr>
          <a:xfrm>
            <a:off x="275833" y="5490270"/>
            <a:ext cx="272382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Remarkable agreement</a:t>
            </a:r>
            <a:endParaRPr lang="x-non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E19CE3F-EC67-027B-7BA4-DCE031D99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125" y="2060848"/>
            <a:ext cx="1407027" cy="5700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5301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FBB21DF2-BB75-2F10-5A0A-5A78D0A4E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Imprint of hadronization can involve many particles</a:t>
            </a:r>
          </a:p>
          <a:p>
            <a:pPr lvl="1"/>
            <a:r>
              <a:rPr lang="en-US" sz="2000" dirty="0"/>
              <a:t>Studied in two-particle correlations</a:t>
            </a:r>
          </a:p>
          <a:p>
            <a:pPr lvl="1"/>
            <a:r>
              <a:rPr lang="en-US" sz="2000" dirty="0"/>
              <a:t>“Probably density” to find second particle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7BB588E-BAE7-9207-13F6-1564AD8533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ED6F0603-B3A0-29D3-12DE-DC2379B7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Collective Phenomena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B06240-B2A9-4849-16B6-F4CD2FA75B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pic>
        <p:nvPicPr>
          <p:cNvPr id="15" name="Picture 14" descr="A diagram of a graph&#10;&#10;Description automatically generated">
            <a:extLst>
              <a:ext uri="{FF2B5EF4-FFF2-40B4-BE49-F238E27FC236}">
                <a16:creationId xmlns:a16="http://schemas.microsoft.com/office/drawing/2014/main" xmlns="" id="{7A80C0CF-46DE-BF43-B6C0-47D9A90E97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54"/>
          <a:stretch/>
        </p:blipFill>
        <p:spPr>
          <a:xfrm>
            <a:off x="2706844" y="2507412"/>
            <a:ext cx="4441800" cy="366035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AEE6D0E-A0FC-46DF-16F8-EAEA329AFEFD}"/>
              </a:ext>
            </a:extLst>
          </p:cNvPr>
          <p:cNvSpPr txBox="1"/>
          <p:nvPr/>
        </p:nvSpPr>
        <p:spPr>
          <a:xfrm>
            <a:off x="10343045" y="6093296"/>
            <a:ext cx="23776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400" b="0" dirty="0">
                <a:hlinkClick r:id="rId4"/>
              </a:rPr>
              <a:t>PLB 765 (2017) 193</a:t>
            </a:r>
            <a:endParaRPr lang="x-none" sz="1400" b="0" dirty="0"/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xmlns="" id="{BD539D3E-9332-7222-AA60-07E22815C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5234553"/>
            <a:ext cx="2493288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 sz="2000" dirty="0"/>
              <a:t>Near-side jet</a:t>
            </a:r>
            <a:br>
              <a:rPr lang="en-US" altLang="en-US" sz="2000" dirty="0"/>
            </a:br>
            <a:r>
              <a:rPr lang="en-US" altLang="en-US" sz="2000" dirty="0"/>
              <a:t>Resonance decays</a:t>
            </a: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xmlns="" id="{0662A4A7-7F45-9CE8-3472-28B9A4F1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8084" y="4704454"/>
            <a:ext cx="188434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 sz="2000" dirty="0"/>
              <a:t>Away-side jet</a:t>
            </a:r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xmlns="" id="{46EADFE6-5331-E1A9-BAC4-47B4A7FA3B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7403" y="4377304"/>
            <a:ext cx="3345718" cy="11251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4" name="Line 14">
            <a:extLst>
              <a:ext uri="{FF2B5EF4-FFF2-40B4-BE49-F238E27FC236}">
                <a16:creationId xmlns:a16="http://schemas.microsoft.com/office/drawing/2014/main" xmlns="" id="{40844DD3-B893-E827-A1E6-3176BA72DC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59895" y="3573016"/>
            <a:ext cx="2868188" cy="136815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599615AF-D490-9242-82C7-79405943AFB6}"/>
              </a:ext>
            </a:extLst>
          </p:cNvPr>
          <p:cNvGrpSpPr/>
          <p:nvPr/>
        </p:nvGrpSpPr>
        <p:grpSpPr>
          <a:xfrm>
            <a:off x="8472360" y="2277704"/>
            <a:ext cx="3375280" cy="1950136"/>
            <a:chOff x="8156610" y="2054928"/>
            <a:chExt cx="3375280" cy="1950136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xmlns="" id="{9766332A-8F99-D32E-77F8-09FDE75C04A5}"/>
                </a:ext>
              </a:extLst>
            </p:cNvPr>
            <p:cNvCxnSpPr/>
            <p:nvPr/>
          </p:nvCxnSpPr>
          <p:spPr bwMode="auto">
            <a:xfrm flipV="1">
              <a:off x="9912424" y="2207410"/>
              <a:ext cx="361240" cy="89931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F27B781F-0983-400A-4CD4-C3528632FF7E}"/>
                </a:ext>
              </a:extLst>
            </p:cNvPr>
            <p:cNvCxnSpPr/>
            <p:nvPr/>
          </p:nvCxnSpPr>
          <p:spPr bwMode="auto">
            <a:xfrm flipV="1">
              <a:off x="9912424" y="2591243"/>
              <a:ext cx="1088288" cy="51548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Cylinder 9">
              <a:extLst>
                <a:ext uri="{FF2B5EF4-FFF2-40B4-BE49-F238E27FC236}">
                  <a16:creationId xmlns:a16="http://schemas.microsoft.com/office/drawing/2014/main" xmlns="" id="{0B033D52-7CC9-D921-9DDC-60961B75EE4D}"/>
                </a:ext>
              </a:extLst>
            </p:cNvPr>
            <p:cNvSpPr/>
            <p:nvPr/>
          </p:nvSpPr>
          <p:spPr bwMode="auto">
            <a:xfrm rot="16200000">
              <a:off x="9105031" y="1578205"/>
              <a:ext cx="1836115" cy="3017603"/>
            </a:xfrm>
            <a:prstGeom prst="can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x-non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F25D14A-55F4-21A5-68DE-79796143B056}"/>
                </a:ext>
              </a:extLst>
            </p:cNvPr>
            <p:cNvSpPr txBox="1"/>
            <p:nvPr/>
          </p:nvSpPr>
          <p:spPr>
            <a:xfrm>
              <a:off x="10391751" y="2182584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Symbol" panose="05050102010706020507" pitchFamily="18" charset="2"/>
                </a:rPr>
                <a:t>Dh</a:t>
              </a:r>
              <a:endParaRPr lang="x-none" dirty="0">
                <a:solidFill>
                  <a:srgbClr val="00B05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xmlns="" id="{D4474B17-D272-3701-7AEB-356CCF1E56ED}"/>
                </a:ext>
              </a:extLst>
            </p:cNvPr>
            <p:cNvSpPr/>
            <p:nvPr/>
          </p:nvSpPr>
          <p:spPr bwMode="auto">
            <a:xfrm>
              <a:off x="9850618" y="2424260"/>
              <a:ext cx="754424" cy="649643"/>
            </a:xfrm>
            <a:prstGeom prst="arc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F64E57F2-9F08-65E8-0603-612A8CCF30ED}"/>
                </a:ext>
              </a:extLst>
            </p:cNvPr>
            <p:cNvCxnSpPr/>
            <p:nvPr/>
          </p:nvCxnSpPr>
          <p:spPr bwMode="auto">
            <a:xfrm flipH="1">
              <a:off x="8821751" y="2207410"/>
              <a:ext cx="140607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E0E227B-983E-9A69-F249-76C88BD25BAA}"/>
                </a:ext>
              </a:extLst>
            </p:cNvPr>
            <p:cNvCxnSpPr/>
            <p:nvPr/>
          </p:nvCxnSpPr>
          <p:spPr bwMode="auto">
            <a:xfrm flipH="1">
              <a:off x="8544272" y="2591243"/>
              <a:ext cx="2354447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Arc 35">
              <a:extLst>
                <a:ext uri="{FF2B5EF4-FFF2-40B4-BE49-F238E27FC236}">
                  <a16:creationId xmlns:a16="http://schemas.microsoft.com/office/drawing/2014/main" xmlns="" id="{E5F4E973-EC00-E213-3D9B-4B31474F11B0}"/>
                </a:ext>
              </a:extLst>
            </p:cNvPr>
            <p:cNvSpPr/>
            <p:nvPr/>
          </p:nvSpPr>
          <p:spPr bwMode="auto">
            <a:xfrm rot="183134" flipH="1">
              <a:off x="8541290" y="2181908"/>
              <a:ext cx="372367" cy="882707"/>
            </a:xfrm>
            <a:prstGeom prst="arc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55634C85-27E1-FEEE-C389-B06F8CF8147D}"/>
                </a:ext>
              </a:extLst>
            </p:cNvPr>
            <p:cNvSpPr txBox="1"/>
            <p:nvPr/>
          </p:nvSpPr>
          <p:spPr>
            <a:xfrm>
              <a:off x="8156610" y="2054928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0000FF"/>
                  </a:solidFill>
                  <a:latin typeface="Symbol" panose="05050102010706020507" pitchFamily="18" charset="2"/>
                </a:rPr>
                <a:t>Dj</a:t>
              </a:r>
              <a:endParaRPr lang="x-none" dirty="0">
                <a:solidFill>
                  <a:srgbClr val="0000FF"/>
                </a:solidFill>
                <a:latin typeface="Symbol" panose="05050102010706020507" pitchFamily="18" charset="2"/>
              </a:endParaRPr>
            </a:p>
          </p:txBody>
        </p:sp>
      </p:grpSp>
      <p:sp>
        <p:nvSpPr>
          <p:cNvPr id="40" name="Rectangle 11">
            <a:extLst>
              <a:ext uri="{FF2B5EF4-FFF2-40B4-BE49-F238E27FC236}">
                <a16:creationId xmlns:a16="http://schemas.microsoft.com/office/drawing/2014/main" xmlns="" id="{C3FD8ACE-499F-6875-5072-8B9FAD6E7D3D}"/>
              </a:ext>
            </a:extLst>
          </p:cNvPr>
          <p:cNvSpPr>
            <a:spLocks noChangeArrowheads="1"/>
          </p:cNvSpPr>
          <p:nvPr/>
        </p:nvSpPr>
        <p:spPr bwMode="auto">
          <a:xfrm rot="2721724">
            <a:off x="3333779" y="5415476"/>
            <a:ext cx="112395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 sz="2000" dirty="0" err="1">
                <a:latin typeface="Symbol" panose="05050102010706020507" pitchFamily="18" charset="2"/>
              </a:rPr>
              <a:t>Dj</a:t>
            </a:r>
            <a:r>
              <a:rPr lang="en-US" altLang="en-US" sz="2000" dirty="0"/>
              <a:t> (rad)</a:t>
            </a: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xmlns="" id="{29E7AAEC-EDED-31BC-54BD-F7FB611ED791}"/>
              </a:ext>
            </a:extLst>
          </p:cNvPr>
          <p:cNvSpPr>
            <a:spLocks noChangeArrowheads="1"/>
          </p:cNvSpPr>
          <p:nvPr/>
        </p:nvSpPr>
        <p:spPr bwMode="auto">
          <a:xfrm rot="19458979">
            <a:off x="6014315" y="5618583"/>
            <a:ext cx="49053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 sz="2000" dirty="0">
                <a:latin typeface="Symbol" panose="05050102010706020507" pitchFamily="18" charset="2"/>
              </a:rPr>
              <a:t>Dh</a:t>
            </a:r>
          </a:p>
        </p:txBody>
      </p:sp>
    </p:spTree>
    <p:extLst>
      <p:ext uri="{BB962C8B-B14F-4D97-AF65-F5344CB8AC3E}">
        <p14:creationId xmlns:p14="http://schemas.microsoft.com/office/powerpoint/2010/main" val="1544225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FBB21DF2-BB75-2F10-5A0A-5A78D0A4E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68413"/>
            <a:ext cx="8510737" cy="5040312"/>
          </a:xfrm>
        </p:spPr>
        <p:txBody>
          <a:bodyPr/>
          <a:lstStyle/>
          <a:p>
            <a:r>
              <a:rPr lang="en-US" sz="2400" dirty="0"/>
              <a:t>Imprint of hadronization can involve many particles</a:t>
            </a:r>
          </a:p>
          <a:p>
            <a:pPr lvl="1"/>
            <a:r>
              <a:rPr lang="en-US" sz="2000" dirty="0"/>
              <a:t>Studied in two-particle correlations</a:t>
            </a:r>
          </a:p>
          <a:p>
            <a:pPr lvl="1"/>
            <a:r>
              <a:rPr lang="en-US" sz="2000" dirty="0"/>
              <a:t>“Probably density” to find second particle</a:t>
            </a:r>
          </a:p>
          <a:p>
            <a:endParaRPr lang="en-US" sz="2400" dirty="0"/>
          </a:p>
          <a:p>
            <a:r>
              <a:rPr lang="en-US" sz="2400" dirty="0"/>
              <a:t>Striking observation of long-range ridge structures</a:t>
            </a:r>
          </a:p>
          <a:p>
            <a:endParaRPr lang="en-US" sz="2400" dirty="0"/>
          </a:p>
          <a:p>
            <a:r>
              <a:rPr lang="en-US" sz="2400" dirty="0"/>
              <a:t>Initially seen in high-multiplicity in pp and p-Pb</a:t>
            </a:r>
          </a:p>
          <a:p>
            <a:pPr lvl="1"/>
            <a:r>
              <a:rPr lang="en-US" sz="2000" dirty="0"/>
              <a:t>Jet subtraction procedure revealed </a:t>
            </a:r>
            <a:br>
              <a:rPr lang="en-US" sz="2000" dirty="0"/>
            </a:br>
            <a:r>
              <a:rPr lang="en-US" sz="2000" dirty="0"/>
              <a:t>almost symmetric away-side component</a:t>
            </a:r>
          </a:p>
          <a:p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7BB588E-BAE7-9207-13F6-1564AD8533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ED6F0603-B3A0-29D3-12DE-DC2379B77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1" y="179388"/>
            <a:ext cx="7682160" cy="857250"/>
          </a:xfrm>
        </p:spPr>
        <p:txBody>
          <a:bodyPr/>
          <a:lstStyle/>
          <a:p>
            <a:r>
              <a:rPr lang="en-US" dirty="0"/>
              <a:t>Collective Phenomena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B06240-B2A9-4849-16B6-F4CD2FA75B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pic>
        <p:nvPicPr>
          <p:cNvPr id="10" name="Picture 10" descr="2012-Dec-13-fig3a_">
            <a:extLst>
              <a:ext uri="{FF2B5EF4-FFF2-40B4-BE49-F238E27FC236}">
                <a16:creationId xmlns:a16="http://schemas.microsoft.com/office/drawing/2014/main" xmlns="" id="{00C68CF0-5DFD-D390-1B05-A34E6B5B7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233" y="3189140"/>
            <a:ext cx="3339173" cy="321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1">
            <a:extLst>
              <a:ext uri="{FF2B5EF4-FFF2-40B4-BE49-F238E27FC236}">
                <a16:creationId xmlns:a16="http://schemas.microsoft.com/office/drawing/2014/main" xmlns="" id="{CFF34DF3-EF72-50C3-9E54-D8155DDE6B85}"/>
              </a:ext>
            </a:extLst>
          </p:cNvPr>
          <p:cNvSpPr>
            <a:spLocks noChangeArrowheads="1"/>
          </p:cNvSpPr>
          <p:nvPr/>
        </p:nvSpPr>
        <p:spPr bwMode="auto">
          <a:xfrm rot="19267801">
            <a:off x="10728531" y="5673776"/>
            <a:ext cx="112395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 sz="2000" dirty="0" err="1">
                <a:latin typeface="Symbol" panose="05050102010706020507" pitchFamily="18" charset="2"/>
              </a:rPr>
              <a:t>Dj</a:t>
            </a:r>
            <a:r>
              <a:rPr lang="en-US" altLang="en-US" sz="2000" dirty="0"/>
              <a:t> (rad)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xmlns="" id="{DE8C1D6C-72A0-5A7B-6BE0-6E54D93EF7F2}"/>
              </a:ext>
            </a:extLst>
          </p:cNvPr>
          <p:cNvSpPr>
            <a:spLocks noChangeArrowheads="1"/>
          </p:cNvSpPr>
          <p:nvPr/>
        </p:nvSpPr>
        <p:spPr bwMode="auto">
          <a:xfrm rot="2475464">
            <a:off x="9001331" y="5681714"/>
            <a:ext cx="49053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 sz="2000" dirty="0">
                <a:latin typeface="Symbol" panose="05050102010706020507" pitchFamily="18" charset="2"/>
              </a:rPr>
              <a:t>Dh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xmlns="" id="{562323EC-2C15-9475-1D7C-C77E4451E95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862812" y="4848857"/>
            <a:ext cx="2252838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 sz="1400" b="0" dirty="0"/>
              <a:t>ALICE, PLB719 (2013) 29</a:t>
            </a:r>
          </a:p>
        </p:txBody>
      </p:sp>
      <p:pic>
        <p:nvPicPr>
          <p:cNvPr id="17" name="Picture 16" descr="A rainbow colored grids on a white background&#10;&#10;Description automatically generated">
            <a:extLst>
              <a:ext uri="{FF2B5EF4-FFF2-40B4-BE49-F238E27FC236}">
                <a16:creationId xmlns:a16="http://schemas.microsoft.com/office/drawing/2014/main" xmlns="" id="{5DCE8EDC-7B3B-962F-66C0-BC2F243FF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84"/>
          <a:stretch/>
        </p:blipFill>
        <p:spPr>
          <a:xfrm>
            <a:off x="8544272" y="327224"/>
            <a:ext cx="3390183" cy="2766264"/>
          </a:xfrm>
          <a:prstGeom prst="rect">
            <a:avLst/>
          </a:prstGeom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xmlns="" id="{91395FDE-1673-B36B-64AE-BE20CF360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4815" y="282197"/>
            <a:ext cx="1797585" cy="37151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 dirty="0"/>
              <a:t>0.0002% of MB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9CD2D4-CCDE-7203-FF15-E295A23CF814}"/>
              </a:ext>
            </a:extLst>
          </p:cNvPr>
          <p:cNvSpPr txBox="1"/>
          <p:nvPr/>
        </p:nvSpPr>
        <p:spPr>
          <a:xfrm rot="5400000">
            <a:off x="10506227" y="1804210"/>
            <a:ext cx="30305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400" b="0" dirty="0">
                <a:hlinkClick r:id="rId5"/>
              </a:rPr>
              <a:t>CMS, PLB 765 (2017) 193</a:t>
            </a:r>
            <a:endParaRPr lang="x-none" sz="1400" b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8DFF4F1-2F32-DC7F-C248-5C91EFE9752E}"/>
              </a:ext>
            </a:extLst>
          </p:cNvPr>
          <p:cNvSpPr txBox="1"/>
          <p:nvPr/>
        </p:nvSpPr>
        <p:spPr>
          <a:xfrm>
            <a:off x="601408" y="5684723"/>
            <a:ext cx="653698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Intriguing interpretations involving QGP in small systems</a:t>
            </a: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xmlns="" id="{3C31FAB8-CCE1-4815-F9A5-7C6DA9B3C8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1832" y="4317971"/>
            <a:ext cx="4456655" cy="1577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6C0E3082-9E72-201F-3EA3-7AEA6FB40D84}"/>
              </a:ext>
            </a:extLst>
          </p:cNvPr>
          <p:cNvSpPr>
            <a:spLocks noChangeArrowheads="1"/>
          </p:cNvSpPr>
          <p:nvPr/>
        </p:nvSpPr>
        <p:spPr bwMode="auto">
          <a:xfrm rot="2721724">
            <a:off x="8915935" y="2524698"/>
            <a:ext cx="944787" cy="3407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 sz="1600" dirty="0" err="1">
                <a:latin typeface="Symbol" panose="05050102010706020507" pitchFamily="18" charset="2"/>
              </a:rPr>
              <a:t>Dj</a:t>
            </a:r>
            <a:r>
              <a:rPr lang="en-US" altLang="en-US" sz="1600" dirty="0"/>
              <a:t> (rad)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xmlns="" id="{891894C5-F36E-CAC8-6ED9-B19A5089D367}"/>
              </a:ext>
            </a:extLst>
          </p:cNvPr>
          <p:cNvSpPr>
            <a:spLocks noChangeArrowheads="1"/>
          </p:cNvSpPr>
          <p:nvPr/>
        </p:nvSpPr>
        <p:spPr bwMode="auto">
          <a:xfrm rot="19458979">
            <a:off x="11058917" y="2704290"/>
            <a:ext cx="430224" cy="3407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 sz="1600" dirty="0">
                <a:latin typeface="Symbol" panose="05050102010706020507" pitchFamily="18" charset="2"/>
              </a:rPr>
              <a:t>Dh</a:t>
            </a:r>
          </a:p>
        </p:txBody>
      </p:sp>
      <p:sp>
        <p:nvSpPr>
          <p:cNvPr id="25" name="Line 14">
            <a:extLst>
              <a:ext uri="{FF2B5EF4-FFF2-40B4-BE49-F238E27FC236}">
                <a16:creationId xmlns:a16="http://schemas.microsoft.com/office/drawing/2014/main" xmlns="" id="{9F6E2C8A-C154-A5C4-DB2D-4E71707A63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68209" y="2540029"/>
            <a:ext cx="2310584" cy="59848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29ED5BD-703B-4708-7DF1-4011EA56C7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7925" y="1064845"/>
            <a:ext cx="1657350" cy="4381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C631AD6-18A5-795A-B68B-C5F3BC9948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0286" y="3683817"/>
            <a:ext cx="1274440" cy="5310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616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1" grpId="0" animBg="1"/>
      <p:bldP spid="12" grpId="0" animBg="1"/>
      <p:bldP spid="13" grpId="0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EF712FF-6769-5AA3-CB39-C2DFF6A31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413"/>
            <a:ext cx="11133510" cy="5040312"/>
          </a:xfrm>
        </p:spPr>
        <p:txBody>
          <a:bodyPr/>
          <a:lstStyle/>
          <a:p>
            <a:r>
              <a:rPr lang="en-US" sz="2200" dirty="0"/>
              <a:t>Hadronization is a non-perturbative process</a:t>
            </a:r>
          </a:p>
          <a:p>
            <a:pPr lvl="1"/>
            <a:r>
              <a:rPr lang="en-US" sz="2000" dirty="0"/>
              <a:t> No first-principle description</a:t>
            </a:r>
          </a:p>
          <a:p>
            <a:pPr lvl="1"/>
            <a:r>
              <a:rPr lang="en-US" sz="2000" dirty="0"/>
              <a:t> </a:t>
            </a:r>
            <a:r>
              <a:rPr lang="en-US" sz="2000" dirty="0">
                <a:latin typeface="Symbol" panose="05050102010706020507" pitchFamily="18" charset="2"/>
              </a:rPr>
              <a:t>L</a:t>
            </a:r>
            <a:r>
              <a:rPr lang="en-US" sz="2000" baseline="-25000" dirty="0"/>
              <a:t>QCD</a:t>
            </a:r>
            <a:r>
              <a:rPr lang="en-US" sz="2000" dirty="0"/>
              <a:t>… but when does it begin exactly?</a:t>
            </a:r>
          </a:p>
          <a:p>
            <a:pPr lvl="1"/>
            <a:r>
              <a:rPr lang="en-US" sz="2000" dirty="0"/>
              <a:t> Understanding is very important, as a fundamental element of QCD</a:t>
            </a:r>
          </a:p>
          <a:p>
            <a:pPr lvl="2"/>
            <a:r>
              <a:rPr lang="en-US" sz="2000" dirty="0"/>
              <a:t>Affects all observables which measure hadrons</a:t>
            </a:r>
          </a:p>
          <a:p>
            <a:pPr lvl="2"/>
            <a:r>
              <a:rPr lang="en-US" sz="2000" dirty="0"/>
              <a:t>Needed for background estimates, including in searches</a:t>
            </a:r>
          </a:p>
          <a:p>
            <a:pPr lvl="1"/>
            <a:r>
              <a:rPr lang="en-US" sz="2000" dirty="0"/>
              <a:t> Experiment guides the way hand-in-hand </a:t>
            </a:r>
            <a:br>
              <a:rPr lang="en-US" sz="2000" dirty="0"/>
            </a:br>
            <a:r>
              <a:rPr lang="en-US" sz="2000" dirty="0"/>
              <a:t> with theory-inspired phenomenological models</a:t>
            </a:r>
          </a:p>
          <a:p>
            <a:endParaRPr lang="en-US" sz="3200" dirty="0"/>
          </a:p>
          <a:p>
            <a:endParaRPr lang="en-US" sz="2400" dirty="0"/>
          </a:p>
          <a:p>
            <a:r>
              <a:rPr lang="en-US" sz="2200" dirty="0"/>
              <a:t>What is different in a denser environment (pp, </a:t>
            </a:r>
            <a:r>
              <a:rPr lang="en-US" sz="2200" dirty="0" err="1"/>
              <a:t>pPb</a:t>
            </a:r>
            <a:r>
              <a:rPr lang="en-US" sz="2200" dirty="0"/>
              <a:t>, </a:t>
            </a:r>
            <a:r>
              <a:rPr lang="en-US" sz="2200" dirty="0" err="1"/>
              <a:t>PbPb</a:t>
            </a:r>
            <a:r>
              <a:rPr lang="en-US" sz="2200" dirty="0"/>
              <a:t>)?</a:t>
            </a:r>
          </a:p>
          <a:p>
            <a:r>
              <a:rPr lang="en-US" sz="2200" dirty="0"/>
              <a:t>What can we learn from comparing systems about hadronization?</a:t>
            </a:r>
            <a:endParaRPr lang="x-none" sz="2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09ED7FF-91DB-30ED-15A9-5A181F172C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6CD0F8C1-3D3D-4A8D-3575-2A1D085EE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1" y="179388"/>
            <a:ext cx="7128792" cy="857250"/>
          </a:xfrm>
        </p:spPr>
        <p:txBody>
          <a:bodyPr/>
          <a:lstStyle/>
          <a:p>
            <a:r>
              <a:rPr lang="en-US" dirty="0"/>
              <a:t>Hadronization</a:t>
            </a:r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A9C850-D307-47D3-6BD8-0592DE4704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A237A27-6721-0972-7EB5-6F55E62CD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160" y="3871035"/>
            <a:ext cx="2940055" cy="2553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FE4D04C-CDB5-588C-4052-322B94A9D402}"/>
              </a:ext>
            </a:extLst>
          </p:cNvPr>
          <p:cNvGrpSpPr/>
          <p:nvPr/>
        </p:nvGrpSpPr>
        <p:grpSpPr>
          <a:xfrm>
            <a:off x="9151712" y="1137831"/>
            <a:ext cx="2877978" cy="1316304"/>
            <a:chOff x="9151712" y="1137831"/>
            <a:chExt cx="2877978" cy="131630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8864A6A5-2B5A-C69D-FBF3-BE72575AC072}"/>
                </a:ext>
              </a:extLst>
            </p:cNvPr>
            <p:cNvSpPr/>
            <p:nvPr/>
          </p:nvSpPr>
          <p:spPr bwMode="auto">
            <a:xfrm>
              <a:off x="10513489" y="1587404"/>
              <a:ext cx="451325" cy="451325"/>
            </a:xfrm>
            <a:prstGeom prst="ellipse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D79F295A-46B3-733A-807A-329644D0038A}"/>
                </a:ext>
              </a:extLst>
            </p:cNvPr>
            <p:cNvCxnSpPr/>
            <p:nvPr/>
          </p:nvCxnSpPr>
          <p:spPr bwMode="auto">
            <a:xfrm>
              <a:off x="9439745" y="1495580"/>
              <a:ext cx="598760" cy="31748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1BC75032-0740-C01C-ADC9-E8DC09446EE2}"/>
                </a:ext>
              </a:extLst>
            </p:cNvPr>
            <p:cNvCxnSpPr/>
            <p:nvPr/>
          </p:nvCxnSpPr>
          <p:spPr bwMode="auto">
            <a:xfrm flipV="1">
              <a:off x="9439745" y="1813067"/>
              <a:ext cx="598760" cy="22566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893F9410-E009-F6EC-B267-09C68B1A7E3B}"/>
                </a:ext>
              </a:extLst>
            </p:cNvPr>
            <p:cNvCxnSpPr>
              <a:stCxn id="22" idx="7"/>
            </p:cNvCxnSpPr>
            <p:nvPr/>
          </p:nvCxnSpPr>
          <p:spPr bwMode="auto">
            <a:xfrm flipV="1">
              <a:off x="10898719" y="1310486"/>
              <a:ext cx="795970" cy="343013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8212FA27-2767-B386-2193-489AEA452DCA}"/>
                </a:ext>
              </a:extLst>
            </p:cNvPr>
            <p:cNvCxnSpPr>
              <a:stCxn id="22" idx="6"/>
            </p:cNvCxnSpPr>
            <p:nvPr/>
          </p:nvCxnSpPr>
          <p:spPr bwMode="auto">
            <a:xfrm>
              <a:off x="10964814" y="1813067"/>
              <a:ext cx="778296" cy="8348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E188C992-C1D2-87F3-819B-3CB40EFB0C70}"/>
                </a:ext>
              </a:extLst>
            </p:cNvPr>
            <p:cNvCxnSpPr>
              <a:stCxn id="22" idx="5"/>
            </p:cNvCxnSpPr>
            <p:nvPr/>
          </p:nvCxnSpPr>
          <p:spPr bwMode="auto">
            <a:xfrm>
              <a:off x="10898719" y="1972634"/>
              <a:ext cx="541079" cy="264533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9C37A56E-3B46-7F10-A08A-A2E2D67C3218}"/>
                </a:ext>
              </a:extLst>
            </p:cNvPr>
            <p:cNvCxnSpPr>
              <a:endCxn id="22" idx="2"/>
            </p:cNvCxnSpPr>
            <p:nvPr/>
          </p:nvCxnSpPr>
          <p:spPr bwMode="auto">
            <a:xfrm>
              <a:off x="10038505" y="1813066"/>
              <a:ext cx="474984" cy="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BCF4F53C-57BC-0804-4781-62E1B71810AD}"/>
                </a:ext>
              </a:extLst>
            </p:cNvPr>
            <p:cNvSpPr txBox="1"/>
            <p:nvPr/>
          </p:nvSpPr>
          <p:spPr>
            <a:xfrm>
              <a:off x="9151712" y="12856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FF738BDC-F24D-D9B1-7394-86CC52EF5220}"/>
                </a:ext>
              </a:extLst>
            </p:cNvPr>
            <p:cNvSpPr txBox="1"/>
            <p:nvPr/>
          </p:nvSpPr>
          <p:spPr>
            <a:xfrm>
              <a:off x="9151712" y="184202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28905E57-16BF-5FB4-795D-61A1E1BC2026}"/>
                </a:ext>
              </a:extLst>
            </p:cNvPr>
            <p:cNvSpPr txBox="1"/>
            <p:nvPr/>
          </p:nvSpPr>
          <p:spPr>
            <a:xfrm>
              <a:off x="11688098" y="1137831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67A52C18-F2D7-5E1A-6768-19777179C7EC}"/>
                </a:ext>
              </a:extLst>
            </p:cNvPr>
            <p:cNvSpPr txBox="1"/>
            <p:nvPr/>
          </p:nvSpPr>
          <p:spPr>
            <a:xfrm>
              <a:off x="11703960" y="1700752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23BB266-EAA7-7D49-48E6-BA83E7CB3B8A}"/>
                </a:ext>
              </a:extLst>
            </p:cNvPr>
            <p:cNvSpPr txBox="1"/>
            <p:nvPr/>
          </p:nvSpPr>
          <p:spPr>
            <a:xfrm>
              <a:off x="11437999" y="2084803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6F408EC-0288-683D-DC03-9C59B51549FA}"/>
                </a:ext>
              </a:extLst>
            </p:cNvPr>
            <p:cNvSpPr/>
            <p:nvPr/>
          </p:nvSpPr>
          <p:spPr bwMode="auto">
            <a:xfrm>
              <a:off x="9151712" y="1137831"/>
              <a:ext cx="2855560" cy="131630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x-non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DE7D86AA-622A-C538-F4E0-40600C29AFEB}"/>
              </a:ext>
            </a:extLst>
          </p:cNvPr>
          <p:cNvGrpSpPr/>
          <p:nvPr/>
        </p:nvGrpSpPr>
        <p:grpSpPr>
          <a:xfrm>
            <a:off x="9263069" y="130688"/>
            <a:ext cx="2639402" cy="3624459"/>
            <a:chOff x="13299142" y="3218735"/>
            <a:chExt cx="2879876" cy="395468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B7848191-D6D3-3918-71B8-1FEE9A090621}"/>
                </a:ext>
              </a:extLst>
            </p:cNvPr>
            <p:cNvSpPr/>
            <p:nvPr/>
          </p:nvSpPr>
          <p:spPr bwMode="auto">
            <a:xfrm>
              <a:off x="13301040" y="3218735"/>
              <a:ext cx="2855560" cy="395468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x-non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4A41D49F-7EFE-87E6-186C-D8680E42F51E}"/>
                </a:ext>
              </a:extLst>
            </p:cNvPr>
            <p:cNvSpPr/>
            <p:nvPr/>
          </p:nvSpPr>
          <p:spPr bwMode="auto">
            <a:xfrm>
              <a:off x="14662817" y="4146445"/>
              <a:ext cx="451325" cy="451325"/>
            </a:xfrm>
            <a:prstGeom prst="ellipse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6CE8C1E9-FBED-05EC-1F06-E89C3F688B1C}"/>
                </a:ext>
              </a:extLst>
            </p:cNvPr>
            <p:cNvCxnSpPr/>
            <p:nvPr/>
          </p:nvCxnSpPr>
          <p:spPr bwMode="auto">
            <a:xfrm>
              <a:off x="13589073" y="4054621"/>
              <a:ext cx="598760" cy="31748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06D87AC-1AB1-8909-60F4-434ECF064A0C}"/>
                </a:ext>
              </a:extLst>
            </p:cNvPr>
            <p:cNvCxnSpPr/>
            <p:nvPr/>
          </p:nvCxnSpPr>
          <p:spPr bwMode="auto">
            <a:xfrm flipV="1">
              <a:off x="13589073" y="4372108"/>
              <a:ext cx="598760" cy="22566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73EA1291-97F6-A759-3803-18AE50711E74}"/>
                </a:ext>
              </a:extLst>
            </p:cNvPr>
            <p:cNvCxnSpPr>
              <a:stCxn id="18" idx="7"/>
            </p:cNvCxnSpPr>
            <p:nvPr/>
          </p:nvCxnSpPr>
          <p:spPr bwMode="auto">
            <a:xfrm flipV="1">
              <a:off x="15048047" y="4036459"/>
              <a:ext cx="789379" cy="17608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2DB8C367-D9FA-799C-BEEC-CE46ACF50A96}"/>
                </a:ext>
              </a:extLst>
            </p:cNvPr>
            <p:cNvCxnSpPr>
              <a:stCxn id="18" idx="6"/>
            </p:cNvCxnSpPr>
            <p:nvPr/>
          </p:nvCxnSpPr>
          <p:spPr bwMode="auto">
            <a:xfrm>
              <a:off x="15114142" y="4372108"/>
              <a:ext cx="778296" cy="8348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ABD9898D-E5DD-FDD0-C718-8250DA2913D4}"/>
                </a:ext>
              </a:extLst>
            </p:cNvPr>
            <p:cNvCxnSpPr>
              <a:stCxn id="18" idx="5"/>
            </p:cNvCxnSpPr>
            <p:nvPr/>
          </p:nvCxnSpPr>
          <p:spPr bwMode="auto">
            <a:xfrm>
              <a:off x="15048047" y="4531675"/>
              <a:ext cx="541079" cy="264533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D7BC9A15-DA38-65AC-515D-264F48493E9D}"/>
                </a:ext>
              </a:extLst>
            </p:cNvPr>
            <p:cNvCxnSpPr>
              <a:endCxn id="18" idx="2"/>
            </p:cNvCxnSpPr>
            <p:nvPr/>
          </p:nvCxnSpPr>
          <p:spPr bwMode="auto">
            <a:xfrm>
              <a:off x="14187833" y="4372107"/>
              <a:ext cx="474984" cy="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C096CAA-3B47-FAB5-B31C-36CAE644F327}"/>
                </a:ext>
              </a:extLst>
            </p:cNvPr>
            <p:cNvSpPr txBox="1"/>
            <p:nvPr/>
          </p:nvSpPr>
          <p:spPr>
            <a:xfrm>
              <a:off x="13301040" y="3844641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C2CDBB85-CE53-FFF0-0065-88D87E76B8E9}"/>
                </a:ext>
              </a:extLst>
            </p:cNvPr>
            <p:cNvSpPr txBox="1"/>
            <p:nvPr/>
          </p:nvSpPr>
          <p:spPr>
            <a:xfrm>
              <a:off x="13301040" y="4401061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060D67DA-E9D1-6702-A5E7-A089514D2178}"/>
                </a:ext>
              </a:extLst>
            </p:cNvPr>
            <p:cNvSpPr txBox="1"/>
            <p:nvPr/>
          </p:nvSpPr>
          <p:spPr>
            <a:xfrm>
              <a:off x="15810707" y="3844641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4CA47EF-BCFA-A92B-D33F-0AC6F6DBA62B}"/>
                </a:ext>
              </a:extLst>
            </p:cNvPr>
            <p:cNvSpPr txBox="1"/>
            <p:nvPr/>
          </p:nvSpPr>
          <p:spPr>
            <a:xfrm>
              <a:off x="15853288" y="4259793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EC7E89F8-4F02-1ADC-A809-FA8F553377C3}"/>
                </a:ext>
              </a:extLst>
            </p:cNvPr>
            <p:cNvSpPr txBox="1"/>
            <p:nvPr/>
          </p:nvSpPr>
          <p:spPr>
            <a:xfrm>
              <a:off x="15587327" y="4643844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B2C8FA68-CF2C-7DA7-B29A-368EAB4D7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53253">
              <a:off x="14297408" y="4073849"/>
              <a:ext cx="680920" cy="117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77A51CB6-2BFF-3451-412F-84FAEBF03421}"/>
                </a:ext>
              </a:extLst>
            </p:cNvPr>
            <p:cNvSpPr/>
            <p:nvPr/>
          </p:nvSpPr>
          <p:spPr bwMode="auto">
            <a:xfrm>
              <a:off x="14781120" y="3519724"/>
              <a:ext cx="451325" cy="451325"/>
            </a:xfrm>
            <a:prstGeom prst="ellipse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4939A06A-9EDC-4B3E-A757-02669CB49AD9}"/>
                </a:ext>
              </a:extLst>
            </p:cNvPr>
            <p:cNvCxnSpPr/>
            <p:nvPr/>
          </p:nvCxnSpPr>
          <p:spPr bwMode="auto">
            <a:xfrm flipV="1">
              <a:off x="15060555" y="3404584"/>
              <a:ext cx="608959" cy="121845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281A042E-3D93-3703-B9B5-7EAA70FD6EEC}"/>
                </a:ext>
              </a:extLst>
            </p:cNvPr>
            <p:cNvCxnSpPr/>
            <p:nvPr/>
          </p:nvCxnSpPr>
          <p:spPr bwMode="auto">
            <a:xfrm flipV="1">
              <a:off x="15167482" y="3681103"/>
              <a:ext cx="685806" cy="21717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643957AB-6F22-A29B-EC58-8D4E612DEA01}"/>
                </a:ext>
              </a:extLst>
            </p:cNvPr>
            <p:cNvSpPr txBox="1"/>
            <p:nvPr/>
          </p:nvSpPr>
          <p:spPr>
            <a:xfrm>
              <a:off x="15638816" y="3218735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2012444A-6887-CB7B-3DBE-7859F65B9BED}"/>
                </a:ext>
              </a:extLst>
            </p:cNvPr>
            <p:cNvSpPr txBox="1"/>
            <p:nvPr/>
          </p:nvSpPr>
          <p:spPr>
            <a:xfrm>
              <a:off x="15844017" y="3445455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AFB3B7CE-B42E-1B31-9E50-4B14E53065C1}"/>
                </a:ext>
              </a:extLst>
            </p:cNvPr>
            <p:cNvSpPr/>
            <p:nvPr/>
          </p:nvSpPr>
          <p:spPr bwMode="auto">
            <a:xfrm>
              <a:off x="14375021" y="5948779"/>
              <a:ext cx="737223" cy="737223"/>
            </a:xfrm>
            <a:prstGeom prst="ellipse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17E4844F-FA22-F216-89A1-825FAF135893}"/>
                </a:ext>
              </a:extLst>
            </p:cNvPr>
            <p:cNvCxnSpPr/>
            <p:nvPr/>
          </p:nvCxnSpPr>
          <p:spPr bwMode="auto">
            <a:xfrm>
              <a:off x="13587175" y="5998837"/>
              <a:ext cx="598760" cy="31748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3AE20EDD-5EE6-6E46-5B26-CA8B56841C25}"/>
                </a:ext>
              </a:extLst>
            </p:cNvPr>
            <p:cNvCxnSpPr/>
            <p:nvPr/>
          </p:nvCxnSpPr>
          <p:spPr bwMode="auto">
            <a:xfrm flipV="1">
              <a:off x="13587175" y="6316324"/>
              <a:ext cx="598760" cy="22566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3691602E-D883-79A4-27C3-B5F1FC33B42C}"/>
                </a:ext>
              </a:extLst>
            </p:cNvPr>
            <p:cNvCxnSpPr>
              <a:cxnSpLocks/>
              <a:stCxn id="73" idx="7"/>
            </p:cNvCxnSpPr>
            <p:nvPr/>
          </p:nvCxnSpPr>
          <p:spPr bwMode="auto">
            <a:xfrm>
              <a:off x="15004280" y="6056743"/>
              <a:ext cx="831248" cy="6794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178E0FD7-9117-1193-1D00-50BEDC164727}"/>
                </a:ext>
              </a:extLst>
            </p:cNvPr>
            <p:cNvCxnSpPr>
              <a:cxnSpLocks/>
              <a:stCxn id="73" idx="6"/>
            </p:cNvCxnSpPr>
            <p:nvPr/>
          </p:nvCxnSpPr>
          <p:spPr bwMode="auto">
            <a:xfrm>
              <a:off x="15112244" y="6317391"/>
              <a:ext cx="778296" cy="22643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31286C7F-FE4B-1E9C-2C7E-853C2BF68E23}"/>
                </a:ext>
              </a:extLst>
            </p:cNvPr>
            <p:cNvCxnSpPr>
              <a:cxnSpLocks/>
              <a:stCxn id="73" idx="5"/>
            </p:cNvCxnSpPr>
            <p:nvPr/>
          </p:nvCxnSpPr>
          <p:spPr bwMode="auto">
            <a:xfrm>
              <a:off x="15004280" y="6578038"/>
              <a:ext cx="582948" cy="30640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136D50D8-6896-79AA-B596-A27433798AF8}"/>
                </a:ext>
              </a:extLst>
            </p:cNvPr>
            <p:cNvCxnSpPr>
              <a:cxnSpLocks/>
              <a:endCxn id="73" idx="2"/>
            </p:cNvCxnSpPr>
            <p:nvPr/>
          </p:nvCxnSpPr>
          <p:spPr bwMode="auto">
            <a:xfrm>
              <a:off x="14145431" y="6317391"/>
              <a:ext cx="22959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C60C46A8-98E4-0186-408E-7F4BE60773EB}"/>
                </a:ext>
              </a:extLst>
            </p:cNvPr>
            <p:cNvSpPr txBox="1"/>
            <p:nvPr/>
          </p:nvSpPr>
          <p:spPr>
            <a:xfrm>
              <a:off x="13299142" y="578885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810BE7CB-CA03-1BFA-AA4F-F88392615782}"/>
                </a:ext>
              </a:extLst>
            </p:cNvPr>
            <p:cNvSpPr txBox="1"/>
            <p:nvPr/>
          </p:nvSpPr>
          <p:spPr>
            <a:xfrm>
              <a:off x="13299142" y="634527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DF61F60B-216B-3F82-CC1B-9A7C6CFB06F8}"/>
                </a:ext>
              </a:extLst>
            </p:cNvPr>
            <p:cNvSpPr txBox="1"/>
            <p:nvPr/>
          </p:nvSpPr>
          <p:spPr>
            <a:xfrm>
              <a:off x="15808809" y="5932873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8EC0B3DC-9AFE-D621-0CB1-D45C83628D61}"/>
                </a:ext>
              </a:extLst>
            </p:cNvPr>
            <p:cNvSpPr txBox="1"/>
            <p:nvPr/>
          </p:nvSpPr>
          <p:spPr>
            <a:xfrm>
              <a:off x="15851390" y="6348025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55B1FCFF-3B34-8F08-BA75-6D5F54EBF06D}"/>
                </a:ext>
              </a:extLst>
            </p:cNvPr>
            <p:cNvSpPr txBox="1"/>
            <p:nvPr/>
          </p:nvSpPr>
          <p:spPr>
            <a:xfrm>
              <a:off x="15585429" y="673207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8FB296E1-7753-E10C-3B93-A92D7D96CF20}"/>
                </a:ext>
              </a:extLst>
            </p:cNvPr>
            <p:cNvCxnSpPr>
              <a:stCxn id="73" idx="0"/>
            </p:cNvCxnSpPr>
            <p:nvPr/>
          </p:nvCxnSpPr>
          <p:spPr bwMode="auto">
            <a:xfrm flipV="1">
              <a:off x="14743633" y="5492816"/>
              <a:ext cx="923983" cy="455963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1294D4AE-0D45-F042-C24E-EA5D47087788}"/>
                </a:ext>
              </a:extLst>
            </p:cNvPr>
            <p:cNvCxnSpPr/>
            <p:nvPr/>
          </p:nvCxnSpPr>
          <p:spPr bwMode="auto">
            <a:xfrm flipV="1">
              <a:off x="14898817" y="5769335"/>
              <a:ext cx="952573" cy="216295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D2D3F51F-523B-332C-A7D4-BC0B062E02BA}"/>
                </a:ext>
              </a:extLst>
            </p:cNvPr>
            <p:cNvSpPr txBox="1"/>
            <p:nvPr/>
          </p:nvSpPr>
          <p:spPr>
            <a:xfrm>
              <a:off x="15592952" y="5297034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C3EB4E9A-F7BB-5ACD-D397-2407F4CDF43B}"/>
                </a:ext>
              </a:extLst>
            </p:cNvPr>
            <p:cNvSpPr txBox="1"/>
            <p:nvPr/>
          </p:nvSpPr>
          <p:spPr>
            <a:xfrm>
              <a:off x="15842119" y="553368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182612C2-CEBD-341A-71AD-BC1D64E9B9E8}"/>
                </a:ext>
              </a:extLst>
            </p:cNvPr>
            <p:cNvSpPr/>
            <p:nvPr/>
          </p:nvSpPr>
          <p:spPr bwMode="auto">
            <a:xfrm>
              <a:off x="14304912" y="3445454"/>
              <a:ext cx="1268821" cy="1268821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x-non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Arrow: Up-Down 104">
              <a:extLst>
                <a:ext uri="{FF2B5EF4-FFF2-40B4-BE49-F238E27FC236}">
                  <a16:creationId xmlns:a16="http://schemas.microsoft.com/office/drawing/2014/main" xmlns="" id="{E78D00EF-E091-C912-0642-4A07302E7B15}"/>
                </a:ext>
              </a:extLst>
            </p:cNvPr>
            <p:cNvSpPr/>
            <p:nvPr/>
          </p:nvSpPr>
          <p:spPr bwMode="auto">
            <a:xfrm>
              <a:off x="14520936" y="5297034"/>
              <a:ext cx="320319" cy="541768"/>
            </a:xfrm>
            <a:prstGeom prst="upDownArrow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x-non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C047266-2347-598C-F533-BB33A0AFC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790" y="4461583"/>
            <a:ext cx="1630821" cy="41151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7D61FB06-72C1-8CDE-5CDB-E381AD1E0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8670" y="4270495"/>
            <a:ext cx="1836579" cy="75444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9D0EF97E-5767-DAB5-538A-B0DE329E15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2308" y="4198328"/>
            <a:ext cx="2211159" cy="90202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47F49333-42DF-42FC-A295-3A53B85A97EC}"/>
              </a:ext>
            </a:extLst>
          </p:cNvPr>
          <p:cNvSpPr txBox="1"/>
          <p:nvPr/>
        </p:nvSpPr>
        <p:spPr>
          <a:xfrm>
            <a:off x="6376913" y="6177697"/>
            <a:ext cx="31005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/>
              <a:t>Cartoons: Boris Hippolyte, Katarina </a:t>
            </a:r>
            <a:r>
              <a:rPr lang="fr-CH" sz="1100" b="0" dirty="0" err="1"/>
              <a:t>Gajdosova</a:t>
            </a:r>
            <a:endParaRPr lang="x-none" sz="1100" b="0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64075135-10E4-36FA-47C0-E2DFA86B281D}"/>
              </a:ext>
            </a:extLst>
          </p:cNvPr>
          <p:cNvGrpSpPr/>
          <p:nvPr/>
        </p:nvGrpSpPr>
        <p:grpSpPr>
          <a:xfrm>
            <a:off x="253283" y="4416886"/>
            <a:ext cx="1440697" cy="461665"/>
            <a:chOff x="-2053650" y="4774575"/>
            <a:chExt cx="1440697" cy="461665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E20D757F-021E-AF93-F6C6-09D0CF79A28A}"/>
                </a:ext>
              </a:extLst>
            </p:cNvPr>
            <p:cNvSpPr/>
            <p:nvPr/>
          </p:nvSpPr>
          <p:spPr bwMode="auto">
            <a:xfrm>
              <a:off x="-1731099" y="5007030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x-non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15BEA2CB-100B-2239-266A-84BAF8375990}"/>
                </a:ext>
              </a:extLst>
            </p:cNvPr>
            <p:cNvSpPr/>
            <p:nvPr/>
          </p:nvSpPr>
          <p:spPr bwMode="auto">
            <a:xfrm>
              <a:off x="-1000335" y="5009659"/>
              <a:ext cx="36000" cy="360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x-non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B0BA87AB-2656-158F-A1C5-84E1AB43F8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3143" r="31020"/>
            <a:stretch/>
          </p:blipFill>
          <p:spPr>
            <a:xfrm>
              <a:off x="-1680864" y="4819272"/>
              <a:ext cx="584448" cy="411516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E61BA41A-99B0-D12C-654C-8581A863E116}"/>
                </a:ext>
              </a:extLst>
            </p:cNvPr>
            <p:cNvSpPr txBox="1"/>
            <p:nvPr/>
          </p:nvSpPr>
          <p:spPr>
            <a:xfrm>
              <a:off x="-2053650" y="477457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</a:t>
              </a:r>
              <a:endParaRPr lang="x-none" sz="24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6A160218-D681-9DA1-2486-06118B80D302}"/>
                </a:ext>
              </a:extLst>
            </p:cNvPr>
            <p:cNvSpPr txBox="1"/>
            <p:nvPr/>
          </p:nvSpPr>
          <p:spPr>
            <a:xfrm>
              <a:off x="-969141" y="477457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</a:t>
              </a:r>
              <a:endParaRPr lang="x-none" sz="2400" dirty="0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A89857B-2975-821A-195F-EC3A7708C15C}"/>
              </a:ext>
            </a:extLst>
          </p:cNvPr>
          <p:cNvCxnSpPr/>
          <p:nvPr/>
        </p:nvCxnSpPr>
        <p:spPr bwMode="auto">
          <a:xfrm flipV="1">
            <a:off x="10160000" y="1552780"/>
            <a:ext cx="184472" cy="26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A8D9328-D9DB-76D6-1A2F-68C70B31422A}"/>
              </a:ext>
            </a:extLst>
          </p:cNvPr>
          <p:cNvCxnSpPr/>
          <p:nvPr/>
        </p:nvCxnSpPr>
        <p:spPr bwMode="auto">
          <a:xfrm>
            <a:off x="10308660" y="1813066"/>
            <a:ext cx="181170" cy="271737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0663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B381023-875F-AC01-AB23-82DEE611A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413"/>
            <a:ext cx="8128000" cy="5040312"/>
          </a:xfrm>
        </p:spPr>
        <p:txBody>
          <a:bodyPr/>
          <a:lstStyle/>
          <a:p>
            <a:r>
              <a:rPr lang="en-US" sz="2200" dirty="0"/>
              <a:t>Observed hadronization phenomena involve many particles</a:t>
            </a:r>
          </a:p>
          <a:p>
            <a:pPr lvl="1"/>
            <a:r>
              <a:rPr lang="en-US" sz="2000" dirty="0"/>
              <a:t>Measured up to 6</a:t>
            </a:r>
            <a:r>
              <a:rPr lang="en-US" sz="2000" baseline="30000" dirty="0"/>
              <a:t>th</a:t>
            </a:r>
            <a:r>
              <a:rPr lang="en-US" sz="2000" dirty="0"/>
              <a:t> order (6-particle correlations for v</a:t>
            </a:r>
            <a:r>
              <a:rPr lang="en-US" sz="2000" baseline="-25000" dirty="0"/>
              <a:t>2</a:t>
            </a:r>
            <a:r>
              <a:rPr lang="en-US" sz="2000" dirty="0"/>
              <a:t>)</a:t>
            </a:r>
          </a:p>
          <a:p>
            <a:endParaRPr lang="en-US" sz="2400" dirty="0"/>
          </a:p>
          <a:p>
            <a:r>
              <a:rPr lang="en-US" sz="2200" dirty="0"/>
              <a:t>No ridge observed in elementary </a:t>
            </a:r>
            <a:r>
              <a:rPr lang="en-US" sz="2200" dirty="0" err="1"/>
              <a:t>e</a:t>
            </a:r>
            <a:r>
              <a:rPr lang="en-US" sz="2200" baseline="30000" dirty="0" err="1"/>
              <a:t>+</a:t>
            </a:r>
            <a:r>
              <a:rPr lang="en-US" sz="2200" dirty="0" err="1"/>
              <a:t>e</a:t>
            </a:r>
            <a:r>
              <a:rPr lang="en-US" sz="2200" baseline="30000" dirty="0"/>
              <a:t>-</a:t>
            </a:r>
            <a:r>
              <a:rPr lang="en-US" sz="2200" dirty="0"/>
              <a:t> collisions</a:t>
            </a:r>
            <a:br>
              <a:rPr lang="en-US" sz="2200" dirty="0"/>
            </a:br>
            <a:r>
              <a:rPr lang="en-US" sz="2200" dirty="0"/>
              <a:t>(archived ALEPH data)</a:t>
            </a:r>
          </a:p>
          <a:p>
            <a:r>
              <a:rPr lang="en-US" sz="2200" dirty="0"/>
              <a:t>But in pp at the same multiplicity</a:t>
            </a:r>
          </a:p>
          <a:p>
            <a:pPr lvl="1"/>
            <a:r>
              <a:rPr lang="en-US" sz="2000" dirty="0"/>
              <a:t>Not so dense system needed </a:t>
            </a:r>
            <a:br>
              <a:rPr lang="en-US" sz="2000" dirty="0"/>
            </a:br>
            <a:r>
              <a:rPr lang="en-US" sz="2000" dirty="0"/>
              <a:t>for multi-particle effects</a:t>
            </a:r>
          </a:p>
          <a:p>
            <a:endParaRPr lang="x-non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0E126E7-9C72-0359-7FD0-B220189823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2BD38894-E153-46CD-4143-FB08EF83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1" y="179388"/>
            <a:ext cx="8064896" cy="857250"/>
          </a:xfrm>
        </p:spPr>
        <p:txBody>
          <a:bodyPr/>
          <a:lstStyle/>
          <a:p>
            <a:r>
              <a:rPr lang="en-US" dirty="0"/>
              <a:t>Collective Phenomena (2)</a:t>
            </a:r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6EE828-AF52-0172-93A6-62A48CDC56D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857B67-2D10-5F0C-0138-E411ACAD7920}"/>
              </a:ext>
            </a:extLst>
          </p:cNvPr>
          <p:cNvSpPr txBox="1"/>
          <p:nvPr/>
        </p:nvSpPr>
        <p:spPr>
          <a:xfrm>
            <a:off x="1428467" y="5379394"/>
            <a:ext cx="51125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Universal hadronization model must include complex multi-correlation phenomena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A5558F-C8A7-7C67-C645-AAF1B054A238}"/>
              </a:ext>
            </a:extLst>
          </p:cNvPr>
          <p:cNvSpPr txBox="1"/>
          <p:nvPr/>
        </p:nvSpPr>
        <p:spPr>
          <a:xfrm rot="5400000">
            <a:off x="10733918" y="1461660"/>
            <a:ext cx="26577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400" b="0" dirty="0">
                <a:hlinkClick r:id="rId3"/>
              </a:rPr>
              <a:t>Phys. </a:t>
            </a:r>
            <a:r>
              <a:rPr lang="fr-CH" sz="1400" b="0" dirty="0" err="1">
                <a:hlinkClick r:id="rId3"/>
              </a:rPr>
              <a:t>Lett</a:t>
            </a:r>
            <a:r>
              <a:rPr lang="fr-CH" sz="1400" b="0" dirty="0">
                <a:hlinkClick r:id="rId3"/>
              </a:rPr>
              <a:t>. B 765 (2017) 193</a:t>
            </a:r>
            <a:endParaRPr lang="x-none" sz="1400" b="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DCF617B-87E7-CCBE-3011-CD23AF3CEDC1}"/>
              </a:ext>
            </a:extLst>
          </p:cNvPr>
          <p:cNvGrpSpPr/>
          <p:nvPr/>
        </p:nvGrpSpPr>
        <p:grpSpPr>
          <a:xfrm>
            <a:off x="7347922" y="3238450"/>
            <a:ext cx="4844078" cy="3214886"/>
            <a:chOff x="7347922" y="3176197"/>
            <a:chExt cx="4844078" cy="321488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9819099-81E9-1389-D0C4-945EC04E4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922" y="3176197"/>
              <a:ext cx="4844078" cy="3214886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04C63976-F02E-D05B-F04B-61C228B1A3E4}"/>
                </a:ext>
              </a:extLst>
            </p:cNvPr>
            <p:cNvCxnSpPr/>
            <p:nvPr/>
          </p:nvCxnSpPr>
          <p:spPr bwMode="auto">
            <a:xfrm>
              <a:off x="8904312" y="5589240"/>
              <a:ext cx="0" cy="21602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4237431-4869-F81B-1368-A163141E5934}"/>
                </a:ext>
              </a:extLst>
            </p:cNvPr>
            <p:cNvSpPr txBox="1"/>
            <p:nvPr/>
          </p:nvSpPr>
          <p:spPr>
            <a:xfrm>
              <a:off x="8864629" y="5416758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MB</a:t>
              </a:r>
              <a:endParaRPr lang="x-none" dirty="0"/>
            </a:p>
          </p:txBody>
        </p:sp>
      </p:grpSp>
      <p:sp>
        <p:nvSpPr>
          <p:cNvPr id="13" name="Line 14">
            <a:extLst>
              <a:ext uri="{FF2B5EF4-FFF2-40B4-BE49-F238E27FC236}">
                <a16:creationId xmlns:a16="http://schemas.microsoft.com/office/drawing/2014/main" xmlns="" id="{548556EF-7C9D-4D5A-FC00-FE5C944E2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0581" y="3470225"/>
            <a:ext cx="3546393" cy="125491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1DE99BF-DF1C-2916-33DB-7F84EEFF3D5B}"/>
              </a:ext>
            </a:extLst>
          </p:cNvPr>
          <p:cNvGrpSpPr/>
          <p:nvPr/>
        </p:nvGrpSpPr>
        <p:grpSpPr>
          <a:xfrm>
            <a:off x="8786974" y="112849"/>
            <a:ext cx="3107965" cy="3188280"/>
            <a:chOff x="9078794" y="125913"/>
            <a:chExt cx="3107965" cy="3188280"/>
          </a:xfrm>
        </p:grpSpPr>
        <p:pic>
          <p:nvPicPr>
            <p:cNvPr id="9" name="Picture 8" descr="A graph of a graph showing a curve&#10;&#10;Description automatically generated">
              <a:extLst>
                <a:ext uri="{FF2B5EF4-FFF2-40B4-BE49-F238E27FC236}">
                  <a16:creationId xmlns:a16="http://schemas.microsoft.com/office/drawing/2014/main" xmlns="" id="{A78BE48A-2BA3-9D0D-01AB-C413844B10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876"/>
            <a:stretch/>
          </p:blipFill>
          <p:spPr>
            <a:xfrm>
              <a:off x="9078794" y="125913"/>
              <a:ext cx="3107965" cy="318828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C9844951-66AB-8366-2EDE-035723DBC113}"/>
                </a:ext>
              </a:extLst>
            </p:cNvPr>
            <p:cNvSpPr/>
            <p:nvPr/>
          </p:nvSpPr>
          <p:spPr bwMode="auto">
            <a:xfrm>
              <a:off x="11034646" y="789485"/>
              <a:ext cx="821994" cy="4540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x-non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3B8B4A3-A59D-E204-BB67-72C1B11A45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0132" y="1078688"/>
            <a:ext cx="1351669" cy="3573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F9FB5C7-5A2A-4335-0E1D-7E7BDB539C73}"/>
              </a:ext>
            </a:extLst>
          </p:cNvPr>
          <p:cNvSpPr txBox="1"/>
          <p:nvPr/>
        </p:nvSpPr>
        <p:spPr>
          <a:xfrm>
            <a:off x="10081936" y="0"/>
            <a:ext cx="123623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2</a:t>
            </a:r>
            <a:r>
              <a:rPr lang="en-US" dirty="0"/>
              <a:t> vs. </a:t>
            </a:r>
            <a:r>
              <a:rPr lang="en-US" dirty="0" err="1"/>
              <a:t>N</a:t>
            </a:r>
            <a:r>
              <a:rPr lang="en-US" baseline="-25000" dirty="0" err="1"/>
              <a:t>ch</a:t>
            </a:r>
            <a:endParaRPr lang="x-none" baseline="-25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60FF614-B6A1-0B15-6304-B6F67F9AB01A}"/>
              </a:ext>
            </a:extLst>
          </p:cNvPr>
          <p:cNvSpPr txBox="1"/>
          <p:nvPr/>
        </p:nvSpPr>
        <p:spPr>
          <a:xfrm>
            <a:off x="10502704" y="3308517"/>
            <a:ext cx="151035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Y</a:t>
            </a:r>
            <a:r>
              <a:rPr lang="en-US" baseline="-25000" dirty="0" err="1"/>
              <a:t>ridge</a:t>
            </a:r>
            <a:r>
              <a:rPr lang="en-US" dirty="0"/>
              <a:t> vs. </a:t>
            </a:r>
            <a:r>
              <a:rPr lang="en-US" dirty="0" err="1"/>
              <a:t>N</a:t>
            </a:r>
            <a:r>
              <a:rPr lang="en-US" baseline="-25000" dirty="0" err="1"/>
              <a:t>ch</a:t>
            </a:r>
            <a:endParaRPr lang="x-none" baseline="-25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66E3CC7-321C-4B3A-81B8-ED8732FD5E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7149" y="2937693"/>
            <a:ext cx="1137644" cy="3007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D0BFC80-ADD2-D4F7-BD90-F29B5AEC2C9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090" t="17370" r="3027" b="26385"/>
          <a:stretch/>
        </p:blipFill>
        <p:spPr>
          <a:xfrm>
            <a:off x="8000728" y="3251733"/>
            <a:ext cx="1134064" cy="2749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4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  <p:bldP spid="13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5C23D4C-A865-CD3C-FC81-9E06DEB66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413"/>
            <a:ext cx="7286600" cy="5040312"/>
          </a:xfrm>
        </p:spPr>
        <p:txBody>
          <a:bodyPr/>
          <a:lstStyle/>
          <a:p>
            <a:r>
              <a:rPr lang="en-US" sz="2400" dirty="0"/>
              <a:t>Particles in very dense jets</a:t>
            </a:r>
          </a:p>
          <a:p>
            <a:pPr lvl="1"/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&gt; 550 GeV/c    &lt;</a:t>
            </a:r>
            <a:r>
              <a:rPr lang="en-US" sz="2000" dirty="0" err="1"/>
              <a:t>N</a:t>
            </a:r>
            <a:r>
              <a:rPr lang="en-US" sz="2000" baseline="-25000" dirty="0" err="1"/>
              <a:t>ch</a:t>
            </a:r>
            <a:r>
              <a:rPr lang="en-US" sz="2000" dirty="0"/>
              <a:t>&gt; = 101</a:t>
            </a:r>
          </a:p>
          <a:p>
            <a:r>
              <a:rPr lang="en-US" sz="2400" dirty="0"/>
              <a:t>Rotation of jet “into” beam axis</a:t>
            </a:r>
          </a:p>
          <a:p>
            <a:r>
              <a:rPr lang="en-US" sz="2400" dirty="0"/>
              <a:t>Ridge-like contribution</a:t>
            </a:r>
          </a:p>
          <a:p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F5F2B9E-C5C7-2644-04E8-9CCEF05DA3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915EB365-CF45-5047-7602-138BD46BF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1" y="179388"/>
            <a:ext cx="7141132" cy="857250"/>
          </a:xfrm>
        </p:spPr>
        <p:txBody>
          <a:bodyPr/>
          <a:lstStyle/>
          <a:p>
            <a:r>
              <a:rPr lang="en-US" dirty="0"/>
              <a:t>Very High Multiplicity Jets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44B1F5-9108-685E-EFC7-A8933F4832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pic>
        <p:nvPicPr>
          <p:cNvPr id="7" name="Picture 6" descr="A diagram of a scientific experiment&#10;&#10;Description automatically generated">
            <a:extLst>
              <a:ext uri="{FF2B5EF4-FFF2-40B4-BE49-F238E27FC236}">
                <a16:creationId xmlns:a16="http://schemas.microsoft.com/office/drawing/2014/main" xmlns="" id="{09B850EC-01E0-CF68-2AA2-4CA1EE77FE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154360"/>
            <a:ext cx="4236628" cy="2374411"/>
          </a:xfrm>
          <a:prstGeom prst="rect">
            <a:avLst/>
          </a:prstGeom>
        </p:spPr>
      </p:pic>
      <p:pic>
        <p:nvPicPr>
          <p:cNvPr id="9" name="Picture 8" descr="A diagram of a graph&#10;&#10;Description automatically generated">
            <a:extLst>
              <a:ext uri="{FF2B5EF4-FFF2-40B4-BE49-F238E27FC236}">
                <a16:creationId xmlns:a16="http://schemas.microsoft.com/office/drawing/2014/main" xmlns="" id="{D53570DA-615B-EE42-D40A-72ADE7934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027" y="-1"/>
            <a:ext cx="4236629" cy="630872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FD6968A2-1D39-654E-B052-8238709DF957}"/>
              </a:ext>
            </a:extLst>
          </p:cNvPr>
          <p:cNvCxnSpPr/>
          <p:nvPr/>
        </p:nvCxnSpPr>
        <p:spPr bwMode="auto">
          <a:xfrm>
            <a:off x="7392144" y="4509120"/>
            <a:ext cx="1872208" cy="648072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7CE87B4-61FF-6CED-8F8B-8AB141CB7F08}"/>
              </a:ext>
            </a:extLst>
          </p:cNvPr>
          <p:cNvSpPr txBox="1"/>
          <p:nvPr/>
        </p:nvSpPr>
        <p:spPr>
          <a:xfrm>
            <a:off x="726012" y="5634369"/>
            <a:ext cx="719977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Can a single parton hadronization develop its own dense environment or is it a fundamental QCD (“not QGP”) property?</a:t>
            </a:r>
            <a:endParaRPr lang="x-non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0B2A826-E2F8-D155-4A80-5D413CC4EA8E}"/>
              </a:ext>
            </a:extLst>
          </p:cNvPr>
          <p:cNvSpPr txBox="1"/>
          <p:nvPr/>
        </p:nvSpPr>
        <p:spPr>
          <a:xfrm rot="5400000">
            <a:off x="10717597" y="3386390"/>
            <a:ext cx="27112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400" b="0" dirty="0"/>
              <a:t>CMS-PAS-HIN-21-013</a:t>
            </a:r>
            <a:endParaRPr lang="x-none" sz="1400" b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70B013E-176D-EF2B-5F0D-B56D5285E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7108" y="2862923"/>
            <a:ext cx="1324113" cy="35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22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3F4EAC51-3B78-4B38-107D-B51A65E7E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413"/>
            <a:ext cx="7502624" cy="5040312"/>
          </a:xfrm>
        </p:spPr>
        <p:txBody>
          <a:bodyPr/>
          <a:lstStyle/>
          <a:p>
            <a:r>
              <a:rPr lang="en-US" sz="2400" dirty="0"/>
              <a:t>States with multiple charm ideal test bed for hadronization models</a:t>
            </a:r>
          </a:p>
          <a:p>
            <a:pPr lvl="1"/>
            <a:r>
              <a:rPr lang="en-US" sz="2000" dirty="0"/>
              <a:t>Largely enhanced in heavy ions (e.g. 100 for </a:t>
            </a:r>
            <a:r>
              <a:rPr lang="en-US" sz="2000" dirty="0" err="1">
                <a:latin typeface="Symbol" panose="05050102010706020507" pitchFamily="18" charset="2"/>
              </a:rPr>
              <a:t>X</a:t>
            </a:r>
            <a:r>
              <a:rPr lang="en-US" sz="2000" baseline="-25000" dirty="0" err="1"/>
              <a:t>cc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Measurement of </a:t>
            </a:r>
            <a:r>
              <a:rPr lang="en-US" sz="2000" dirty="0" err="1">
                <a:latin typeface="Symbol" panose="05050102010706020507" pitchFamily="18" charset="2"/>
              </a:rPr>
              <a:t>X</a:t>
            </a:r>
            <a:r>
              <a:rPr lang="en-US" sz="2000" baseline="-25000" dirty="0" err="1"/>
              <a:t>cc</a:t>
            </a:r>
            <a:r>
              <a:rPr lang="en-US" sz="2000" dirty="0"/>
              <a:t>, </a:t>
            </a:r>
            <a:r>
              <a:rPr lang="en-US" sz="2000" dirty="0" err="1">
                <a:latin typeface="Symbol" panose="05050102010706020507" pitchFamily="18" charset="2"/>
              </a:rPr>
              <a:t>W</a:t>
            </a:r>
            <a:r>
              <a:rPr lang="en-US" sz="2000" baseline="-25000" dirty="0" err="1"/>
              <a:t>cc</a:t>
            </a:r>
            <a:r>
              <a:rPr lang="en-US" sz="2000" dirty="0"/>
              <a:t>, possibly </a:t>
            </a:r>
            <a:r>
              <a:rPr lang="en-US" sz="2000" dirty="0" err="1">
                <a:latin typeface="Symbol" panose="05050102010706020507" pitchFamily="18" charset="2"/>
              </a:rPr>
              <a:t>W</a:t>
            </a:r>
            <a:r>
              <a:rPr lang="en-US" sz="2000" baseline="-25000" dirty="0" err="1"/>
              <a:t>ccc</a:t>
            </a:r>
            <a:endParaRPr lang="en-US" sz="2000" baseline="-25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Testing coalescence picture on quark level</a:t>
            </a:r>
            <a:endParaRPr lang="en-US" sz="2400" dirty="0"/>
          </a:p>
          <a:p>
            <a:r>
              <a:rPr lang="en-US" sz="2400" dirty="0"/>
              <a:t>Detector proposal for LHC Run 5 (2035): ALICE3</a:t>
            </a:r>
          </a:p>
          <a:p>
            <a:pPr lvl="1"/>
            <a:r>
              <a:rPr lang="en-US" sz="2000" dirty="0"/>
              <a:t>Retractable vertex detector 5 mm from beam</a:t>
            </a:r>
          </a:p>
          <a:p>
            <a:pPr lvl="2"/>
            <a:r>
              <a:rPr lang="en-US" sz="1800" dirty="0"/>
              <a:t>Pointing resolution 3-4 </a:t>
            </a:r>
            <a:r>
              <a:rPr lang="en-US" sz="1800" dirty="0">
                <a:latin typeface="Symbol" panose="05050102010706020507" pitchFamily="18" charset="2"/>
              </a:rPr>
              <a:t>m</a:t>
            </a:r>
            <a:r>
              <a:rPr lang="en-US" sz="1800" dirty="0"/>
              <a:t>m @ 1 GeV</a:t>
            </a:r>
          </a:p>
          <a:p>
            <a:pPr lvl="2"/>
            <a:r>
              <a:rPr lang="en-US" sz="1800" dirty="0"/>
              <a:t>X/X</a:t>
            </a:r>
            <a:r>
              <a:rPr lang="en-US" sz="1800" baseline="-25000" dirty="0"/>
              <a:t>0</a:t>
            </a:r>
            <a:r>
              <a:rPr lang="en-US" sz="1800" dirty="0"/>
              <a:t> ~ 0.1% per layer</a:t>
            </a:r>
          </a:p>
          <a:p>
            <a:pPr lvl="1"/>
            <a:r>
              <a:rPr lang="en-US" sz="2000" dirty="0"/>
              <a:t>All-silicon tracker (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resolution 1% @ 1 GeV)</a:t>
            </a:r>
          </a:p>
          <a:p>
            <a:pPr lvl="1"/>
            <a:r>
              <a:rPr lang="en-US" sz="2000" dirty="0"/>
              <a:t>Continues readout and online processing</a:t>
            </a:r>
            <a:br>
              <a:rPr lang="en-US" sz="2000" dirty="0"/>
            </a:br>
            <a:r>
              <a:rPr lang="en-US" sz="2000" dirty="0"/>
              <a:t>Pb-Pb: 35 nb</a:t>
            </a:r>
            <a:r>
              <a:rPr lang="en-US" sz="2000" baseline="30000" dirty="0"/>
              <a:t>-1</a:t>
            </a:r>
            <a:r>
              <a:rPr lang="en-US" sz="2000" dirty="0"/>
              <a:t> | pp 18 fb</a:t>
            </a:r>
            <a:r>
              <a:rPr lang="en-US" sz="2000" baseline="30000" dirty="0"/>
              <a:t>-1</a:t>
            </a:r>
          </a:p>
          <a:p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DC1E6DE-CFE8-BEC0-2368-4521D1158B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FD26BFDB-7AE4-C4B3-E96B-9B7CDFECC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79388"/>
            <a:ext cx="6206481" cy="857250"/>
          </a:xfrm>
        </p:spPr>
        <p:txBody>
          <a:bodyPr/>
          <a:lstStyle/>
          <a:p>
            <a:r>
              <a:rPr lang="en-US" dirty="0"/>
              <a:t>Outlook on Multi-Charm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F07F49-A476-0C80-91EA-CFB917D1280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74E2177-B69C-5589-D1C6-B024D83E44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09"/>
          <a:stretch/>
        </p:blipFill>
        <p:spPr>
          <a:xfrm>
            <a:off x="7896201" y="201800"/>
            <a:ext cx="4068316" cy="33089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B0FD60D-5C64-92D2-CB1C-E543F1D66CC4}"/>
              </a:ext>
            </a:extLst>
          </p:cNvPr>
          <p:cNvSpPr txBox="1"/>
          <p:nvPr/>
        </p:nvSpPr>
        <p:spPr>
          <a:xfrm rot="5400000">
            <a:off x="10711925" y="5371909"/>
            <a:ext cx="21358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 err="1"/>
              <a:t>arXiv</a:t>
            </a:r>
            <a:r>
              <a:rPr lang="en-US" sz="1400" b="0" dirty="0"/>
              <a:t>:</a:t>
            </a:r>
            <a:r>
              <a:rPr lang="x-none" sz="1400" b="0" dirty="0"/>
              <a:t>2211.02491</a:t>
            </a:r>
          </a:p>
        </p:txBody>
      </p:sp>
      <p:sp>
        <p:nvSpPr>
          <p:cNvPr id="11" name="Arrow: Curved Left 10">
            <a:extLst>
              <a:ext uri="{FF2B5EF4-FFF2-40B4-BE49-F238E27FC236}">
                <a16:creationId xmlns:a16="http://schemas.microsoft.com/office/drawing/2014/main" xmlns="" id="{1882D526-8F8C-030B-DA12-FFAEB6DADBFD}"/>
              </a:ext>
            </a:extLst>
          </p:cNvPr>
          <p:cNvSpPr/>
          <p:nvPr/>
        </p:nvSpPr>
        <p:spPr bwMode="auto">
          <a:xfrm flipV="1">
            <a:off x="10911807" y="1592613"/>
            <a:ext cx="216024" cy="360040"/>
          </a:xfrm>
          <a:prstGeom prst="curvedLef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xmlns="" id="{3B6A6274-C409-7CCB-CBED-1E9F701B33EF}"/>
              </a:ext>
            </a:extLst>
          </p:cNvPr>
          <p:cNvSpPr/>
          <p:nvPr/>
        </p:nvSpPr>
        <p:spPr bwMode="auto">
          <a:xfrm flipV="1">
            <a:off x="11192435" y="1362984"/>
            <a:ext cx="216024" cy="360040"/>
          </a:xfrm>
          <a:prstGeom prst="curvedLef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FF8643B-B9F0-1443-0C84-AF09C8AAF523}"/>
              </a:ext>
            </a:extLst>
          </p:cNvPr>
          <p:cNvGrpSpPr/>
          <p:nvPr/>
        </p:nvGrpSpPr>
        <p:grpSpPr>
          <a:xfrm>
            <a:off x="7964711" y="3698115"/>
            <a:ext cx="3525978" cy="2709830"/>
            <a:chOff x="7964711" y="3698115"/>
            <a:chExt cx="3525978" cy="270983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76F4D158-A9F5-F63C-DF0D-EBE767CE6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06163" y="3698115"/>
              <a:ext cx="3484526" cy="270983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6BC954B-005C-4B91-FC11-A7790C2C8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64711" y="5670531"/>
              <a:ext cx="363537" cy="710797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903999C-142B-8354-0080-870DE88622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453" y="2854574"/>
            <a:ext cx="3251444" cy="3343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BE30A75-1B27-EE44-A6FA-C9E7838164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9248" y="2846960"/>
            <a:ext cx="2952458" cy="34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41414E2D-085A-9BBF-7A14-3265F1A4A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413"/>
            <a:ext cx="11247040" cy="4392835"/>
          </a:xfrm>
        </p:spPr>
        <p:txBody>
          <a:bodyPr>
            <a:noAutofit/>
          </a:bodyPr>
          <a:lstStyle/>
          <a:p>
            <a:r>
              <a:rPr lang="en-US" sz="2400" dirty="0"/>
              <a:t>Hadronization is a non-perturbative process without first-principle description</a:t>
            </a:r>
          </a:p>
          <a:p>
            <a:r>
              <a:rPr lang="en-US" sz="2400" dirty="0"/>
              <a:t>Evolution from </a:t>
            </a:r>
            <a:r>
              <a:rPr lang="en-US" sz="2400" dirty="0" err="1"/>
              <a:t>e</a:t>
            </a:r>
            <a:r>
              <a:rPr lang="en-US" sz="2400" baseline="30000" dirty="0" err="1"/>
              <a:t>+</a:t>
            </a:r>
            <a:r>
              <a:rPr lang="en-US" sz="2400" dirty="0" err="1"/>
              <a:t>e</a:t>
            </a:r>
            <a:r>
              <a:rPr lang="en-US" sz="2400" baseline="30000" dirty="0"/>
              <a:t>-</a:t>
            </a:r>
            <a:r>
              <a:rPr lang="en-US" sz="2400" dirty="0"/>
              <a:t> over pp and p-Pb to Pb-Pb allows new insights</a:t>
            </a:r>
          </a:p>
          <a:p>
            <a:pPr lvl="1"/>
            <a:r>
              <a:rPr lang="en-US" sz="2000" dirty="0"/>
              <a:t>Baryon/meson ratios, fragmentation fractions, strange &amp; charm, multi-particle correlations</a:t>
            </a:r>
          </a:p>
          <a:p>
            <a:r>
              <a:rPr lang="en-US" sz="2400" dirty="0"/>
              <a:t>Different hadronization concepts describe different observations</a:t>
            </a:r>
          </a:p>
          <a:p>
            <a:pPr lvl="1"/>
            <a:r>
              <a:rPr lang="en-US" sz="2000" dirty="0"/>
              <a:t>From </a:t>
            </a:r>
            <a:r>
              <a:rPr lang="en-US" sz="2000" dirty="0" err="1"/>
              <a:t>colour</a:t>
            </a:r>
            <a:r>
              <a:rPr lang="en-US" sz="2000" dirty="0"/>
              <a:t> reconnection over coalescence to statistical hadronization</a:t>
            </a:r>
          </a:p>
          <a:p>
            <a:pPr lvl="1"/>
            <a:r>
              <a:rPr lang="en-US" sz="2000" dirty="0"/>
              <a:t>Various mechanisms “active” in the same collision</a:t>
            </a:r>
          </a:p>
          <a:p>
            <a:endParaRPr lang="en-US" sz="1800" dirty="0"/>
          </a:p>
          <a:p>
            <a:r>
              <a:rPr lang="en-US" sz="2400" dirty="0"/>
              <a:t>Challenge to find </a:t>
            </a:r>
            <a:r>
              <a:rPr lang="en-US" sz="2400" i="1" dirty="0"/>
              <a:t>universal </a:t>
            </a:r>
            <a:r>
              <a:rPr lang="en-US" sz="2400" dirty="0"/>
              <a:t>hadronization model for these complex phenomena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1AB318C-D099-8174-DC7D-27573575D6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666071CF-7757-FD0D-E094-8AAFA9FA3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7BB94A-76F1-AA7A-F688-758BA5AAA36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8840D6-F2DB-B0E2-B7C0-D1C5818F1D5D}"/>
              </a:ext>
            </a:extLst>
          </p:cNvPr>
          <p:cNvSpPr txBox="1"/>
          <p:nvPr/>
        </p:nvSpPr>
        <p:spPr>
          <a:xfrm>
            <a:off x="6384032" y="5647253"/>
            <a:ext cx="56166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/>
              <a:t>Thanks for input &amp; discussions to: Federico </a:t>
            </a:r>
            <a:r>
              <a:rPr lang="en-US" b="0" dirty="0" err="1"/>
              <a:t>Antinori</a:t>
            </a:r>
            <a:r>
              <a:rPr lang="en-US" b="0" dirty="0"/>
              <a:t>, Fabrizio </a:t>
            </a:r>
            <a:r>
              <a:rPr lang="en-US" b="0" dirty="0" err="1"/>
              <a:t>Grosa</a:t>
            </a:r>
            <a:r>
              <a:rPr lang="en-US" b="0" dirty="0"/>
              <a:t>, Alexander </a:t>
            </a:r>
            <a:r>
              <a:rPr lang="en-US" b="0" dirty="0" err="1"/>
              <a:t>Kalweit</a:t>
            </a:r>
            <a:r>
              <a:rPr lang="en-US" b="0" dirty="0"/>
              <a:t>, Andrea Rossi</a:t>
            </a:r>
            <a:endParaRPr lang="x-none" b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5A554EE-F4B0-D575-E754-9BD7E462BB5B}"/>
              </a:ext>
            </a:extLst>
          </p:cNvPr>
          <p:cNvSpPr txBox="1"/>
          <p:nvPr/>
        </p:nvSpPr>
        <p:spPr>
          <a:xfrm>
            <a:off x="1631504" y="5708357"/>
            <a:ext cx="339067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Thank you for your attention!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19331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880C16A-61F9-0BC7-AD27-D68527DF0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Factorized description of hadron production </a:t>
            </a:r>
          </a:p>
          <a:p>
            <a:endParaRPr lang="en-US" sz="2000" dirty="0"/>
          </a:p>
          <a:p>
            <a:pPr lvl="1"/>
            <a:r>
              <a:rPr lang="en-US" sz="1800" dirty="0"/>
              <a:t>Parton distribution functions, partonic cross-section</a:t>
            </a:r>
          </a:p>
          <a:p>
            <a:pPr lvl="1"/>
            <a:r>
              <a:rPr lang="en-US" sz="1800" dirty="0"/>
              <a:t>Fragmentation functions encoding non-perturbative part</a:t>
            </a:r>
          </a:p>
          <a:p>
            <a:pPr lvl="2"/>
            <a:r>
              <a:rPr lang="en-US" sz="1600" dirty="0"/>
              <a:t>Transition from perturbative shower evolution to non-perturbative hadronization </a:t>
            </a:r>
            <a:br>
              <a:rPr lang="en-US" sz="1600" dirty="0"/>
            </a:br>
            <a:r>
              <a:rPr lang="en-US" sz="1600" dirty="0"/>
              <a:t>model</a:t>
            </a:r>
            <a:r>
              <a:rPr lang="en-US" sz="1200" dirty="0"/>
              <a:t> </a:t>
            </a:r>
            <a:r>
              <a:rPr lang="en-US" sz="1600" dirty="0"/>
              <a:t>depends on event generator or model, tunable</a:t>
            </a:r>
          </a:p>
          <a:p>
            <a:r>
              <a:rPr lang="en-US" sz="2000" dirty="0"/>
              <a:t>Multiple interactions within the same collision combined incoherently</a:t>
            </a:r>
          </a:p>
          <a:p>
            <a:pPr lvl="1"/>
            <a:r>
              <a:rPr lang="en-US" sz="1800" dirty="0"/>
              <a:t>Picture does not hold in pp collisions when multiplicity increases</a:t>
            </a:r>
          </a:p>
          <a:p>
            <a:pPr lvl="1"/>
            <a:r>
              <a:rPr lang="en-US" sz="1800" dirty="0"/>
              <a:t>Addition of e.g. </a:t>
            </a:r>
            <a:r>
              <a:rPr lang="en-US" sz="1800" dirty="0" err="1"/>
              <a:t>colour</a:t>
            </a:r>
            <a:r>
              <a:rPr lang="en-US" sz="1800" dirty="0"/>
              <a:t> reconnection (Pythia)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2D15145-B22D-9C36-2240-5A5C0283FE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ADD317CB-0C7B-7286-E02F-1FB7306A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Independent Fragmentation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7EBF1C-EEB9-CFF5-2664-81087130D7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97E8533-12D6-954C-C9F6-378F803F72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76" b="15268"/>
          <a:stretch/>
        </p:blipFill>
        <p:spPr>
          <a:xfrm>
            <a:off x="978620" y="1656272"/>
            <a:ext cx="5673857" cy="34505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523A35C-716C-D16F-1717-0F59A5EBA517}"/>
              </a:ext>
            </a:extLst>
          </p:cNvPr>
          <p:cNvGrpSpPr/>
          <p:nvPr/>
        </p:nvGrpSpPr>
        <p:grpSpPr>
          <a:xfrm>
            <a:off x="6253379" y="4508566"/>
            <a:ext cx="4627124" cy="1744583"/>
            <a:chOff x="7225165" y="4665443"/>
            <a:chExt cx="4627124" cy="174458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E1E6E137-DAA1-27E6-4D34-5B88ECC9B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25165" y="4665443"/>
              <a:ext cx="2366623" cy="147986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E1DDDA02-80BB-FFC6-B1F8-215B54C8E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44516" y="4707037"/>
              <a:ext cx="2107773" cy="147986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196FB1F-50D7-5229-15CE-4700E2BBCD9D}"/>
                </a:ext>
              </a:extLst>
            </p:cNvPr>
            <p:cNvSpPr txBox="1"/>
            <p:nvPr/>
          </p:nvSpPr>
          <p:spPr>
            <a:xfrm>
              <a:off x="8270889" y="6102249"/>
              <a:ext cx="24144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/>
                <a:t>Illustration: </a:t>
              </a:r>
              <a:r>
                <a:rPr lang="en-US" sz="1400" b="0" dirty="0" err="1"/>
                <a:t>J.R.Christiansen</a:t>
              </a:r>
              <a:endParaRPr lang="en-US" sz="1400" b="0" dirty="0"/>
            </a:p>
          </p:txBody>
        </p:sp>
        <p:sp>
          <p:nvSpPr>
            <p:cNvPr id="15" name="Right Arrow 6">
              <a:extLst>
                <a:ext uri="{FF2B5EF4-FFF2-40B4-BE49-F238E27FC236}">
                  <a16:creationId xmlns:a16="http://schemas.microsoft.com/office/drawing/2014/main" xmlns="" id="{BBCB3A62-B118-6E7A-BC87-DB42189190C0}"/>
                </a:ext>
              </a:extLst>
            </p:cNvPr>
            <p:cNvSpPr/>
            <p:nvPr/>
          </p:nvSpPr>
          <p:spPr bwMode="auto">
            <a:xfrm>
              <a:off x="9416150" y="4865855"/>
              <a:ext cx="306438" cy="1035982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303253BE-74F1-DFE9-C43F-143E2E963561}"/>
              </a:ext>
            </a:extLst>
          </p:cNvPr>
          <p:cNvCxnSpPr/>
          <p:nvPr/>
        </p:nvCxnSpPr>
        <p:spPr bwMode="auto">
          <a:xfrm>
            <a:off x="9530567" y="1387734"/>
            <a:ext cx="1296144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34E1DA9D-4A9F-FADD-DE68-6DA972619164}"/>
              </a:ext>
            </a:extLst>
          </p:cNvPr>
          <p:cNvCxnSpPr/>
          <p:nvPr/>
        </p:nvCxnSpPr>
        <p:spPr bwMode="auto">
          <a:xfrm flipH="1">
            <a:off x="10898719" y="1387734"/>
            <a:ext cx="1224136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CFA22805-B301-19F1-5253-C02D1F6A9750}"/>
              </a:ext>
            </a:extLst>
          </p:cNvPr>
          <p:cNvGrpSpPr/>
          <p:nvPr/>
        </p:nvGrpSpPr>
        <p:grpSpPr>
          <a:xfrm>
            <a:off x="10157468" y="418374"/>
            <a:ext cx="1072810" cy="1837019"/>
            <a:chOff x="9315190" y="1291266"/>
            <a:chExt cx="1072810" cy="1837019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9D48BC0B-E5DD-4FA9-7666-303CD46C550A}"/>
                </a:ext>
              </a:extLst>
            </p:cNvPr>
            <p:cNvCxnSpPr/>
            <p:nvPr/>
          </p:nvCxnSpPr>
          <p:spPr bwMode="auto">
            <a:xfrm flipV="1">
              <a:off x="10027052" y="1648418"/>
              <a:ext cx="157589" cy="60184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E4D037CA-FDDC-0B11-886C-D9DC800BE80F}"/>
                </a:ext>
              </a:extLst>
            </p:cNvPr>
            <p:cNvCxnSpPr/>
            <p:nvPr/>
          </p:nvCxnSpPr>
          <p:spPr bwMode="auto">
            <a:xfrm flipH="1">
              <a:off x="9678674" y="2271268"/>
              <a:ext cx="343188" cy="49115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1D3AEC79-EC44-4302-D418-A6673CCD3C9A}"/>
                </a:ext>
              </a:extLst>
            </p:cNvPr>
            <p:cNvCxnSpPr/>
            <p:nvPr/>
          </p:nvCxnSpPr>
          <p:spPr bwMode="auto">
            <a:xfrm flipH="1" flipV="1">
              <a:off x="9984433" y="1399345"/>
              <a:ext cx="130870" cy="207479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7B9B2908-E673-127F-D557-8E22D24F2702}"/>
                </a:ext>
              </a:extLst>
            </p:cNvPr>
            <p:cNvCxnSpPr/>
            <p:nvPr/>
          </p:nvCxnSpPr>
          <p:spPr bwMode="auto">
            <a:xfrm flipV="1">
              <a:off x="10221882" y="1291266"/>
              <a:ext cx="166118" cy="343806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xmlns="" id="{5D1D24A5-601E-C30E-A170-50B097D4DD72}"/>
                </a:ext>
              </a:extLst>
            </p:cNvPr>
            <p:cNvCxnSpPr/>
            <p:nvPr/>
          </p:nvCxnSpPr>
          <p:spPr bwMode="auto">
            <a:xfrm flipH="1">
              <a:off x="9525946" y="2492402"/>
              <a:ext cx="305457" cy="24441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31C7E174-1B8A-A5E0-27A7-A86F0F28FF40}"/>
                </a:ext>
              </a:extLst>
            </p:cNvPr>
            <p:cNvCxnSpPr/>
            <p:nvPr/>
          </p:nvCxnSpPr>
          <p:spPr bwMode="auto">
            <a:xfrm>
              <a:off x="9678674" y="2798963"/>
              <a:ext cx="0" cy="329322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4DBFB89A-B764-32EB-F073-1C0727E35930}"/>
                </a:ext>
              </a:extLst>
            </p:cNvPr>
            <p:cNvCxnSpPr/>
            <p:nvPr/>
          </p:nvCxnSpPr>
          <p:spPr bwMode="auto">
            <a:xfrm flipH="1">
              <a:off x="9315190" y="2737977"/>
              <a:ext cx="305457" cy="24441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AE0FDDE-5EAE-7C3E-0C46-D30151A9CA38}"/>
              </a:ext>
            </a:extLst>
          </p:cNvPr>
          <p:cNvGrpSpPr/>
          <p:nvPr/>
        </p:nvGrpSpPr>
        <p:grpSpPr>
          <a:xfrm>
            <a:off x="10356741" y="2522716"/>
            <a:ext cx="1072810" cy="1837019"/>
            <a:chOff x="9315190" y="1291266"/>
            <a:chExt cx="1072810" cy="1837019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xmlns="" id="{C29908A7-9301-538B-4043-E652F79FA87B}"/>
                </a:ext>
              </a:extLst>
            </p:cNvPr>
            <p:cNvCxnSpPr/>
            <p:nvPr/>
          </p:nvCxnSpPr>
          <p:spPr bwMode="auto">
            <a:xfrm flipV="1">
              <a:off x="10027052" y="1648418"/>
              <a:ext cx="157589" cy="60184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xmlns="" id="{6F662E32-253E-B704-771E-6C543EC5AA2B}"/>
                </a:ext>
              </a:extLst>
            </p:cNvPr>
            <p:cNvCxnSpPr/>
            <p:nvPr/>
          </p:nvCxnSpPr>
          <p:spPr bwMode="auto">
            <a:xfrm flipH="1">
              <a:off x="9678674" y="2271268"/>
              <a:ext cx="343188" cy="49115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xmlns="" id="{6A23D40F-6E33-B195-E338-7DBB88C77F7A}"/>
                </a:ext>
              </a:extLst>
            </p:cNvPr>
            <p:cNvCxnSpPr/>
            <p:nvPr/>
          </p:nvCxnSpPr>
          <p:spPr bwMode="auto">
            <a:xfrm flipH="1" flipV="1">
              <a:off x="9984433" y="1399345"/>
              <a:ext cx="130870" cy="207479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xmlns="" id="{6D4CDFAF-F9DF-0C96-ABBF-20BBB8092B75}"/>
                </a:ext>
              </a:extLst>
            </p:cNvPr>
            <p:cNvCxnSpPr/>
            <p:nvPr/>
          </p:nvCxnSpPr>
          <p:spPr bwMode="auto">
            <a:xfrm flipV="1">
              <a:off x="10221882" y="1291266"/>
              <a:ext cx="166118" cy="343806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xmlns="" id="{BE84E869-4841-7E02-A897-ECDD2F00010A}"/>
                </a:ext>
              </a:extLst>
            </p:cNvPr>
            <p:cNvCxnSpPr/>
            <p:nvPr/>
          </p:nvCxnSpPr>
          <p:spPr bwMode="auto">
            <a:xfrm flipH="1">
              <a:off x="9525946" y="2492402"/>
              <a:ext cx="305457" cy="24441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xmlns="" id="{4B0E2857-CC15-666B-7A0D-FC4871A9EB84}"/>
                </a:ext>
              </a:extLst>
            </p:cNvPr>
            <p:cNvCxnSpPr/>
            <p:nvPr/>
          </p:nvCxnSpPr>
          <p:spPr bwMode="auto">
            <a:xfrm>
              <a:off x="9678674" y="2798963"/>
              <a:ext cx="0" cy="329322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xmlns="" id="{3982557E-A3C3-8071-3887-A755FFE8F1B8}"/>
                </a:ext>
              </a:extLst>
            </p:cNvPr>
            <p:cNvCxnSpPr/>
            <p:nvPr/>
          </p:nvCxnSpPr>
          <p:spPr bwMode="auto">
            <a:xfrm flipH="1">
              <a:off x="9315190" y="2737977"/>
              <a:ext cx="305457" cy="24441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1656D896-1A6D-29EF-8BD6-D255A77E2819}"/>
              </a:ext>
            </a:extLst>
          </p:cNvPr>
          <p:cNvGrpSpPr/>
          <p:nvPr/>
        </p:nvGrpSpPr>
        <p:grpSpPr>
          <a:xfrm rot="18539671">
            <a:off x="10355413" y="2679167"/>
            <a:ext cx="1072810" cy="1837019"/>
            <a:chOff x="9315190" y="1291266"/>
            <a:chExt cx="1072810" cy="1837019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xmlns="" id="{2FCD077B-A449-247C-D212-45ED8078230A}"/>
                </a:ext>
              </a:extLst>
            </p:cNvPr>
            <p:cNvCxnSpPr/>
            <p:nvPr/>
          </p:nvCxnSpPr>
          <p:spPr bwMode="auto">
            <a:xfrm flipV="1">
              <a:off x="10027052" y="1648418"/>
              <a:ext cx="157589" cy="601840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xmlns="" id="{D4BA7DBC-101A-A31F-EB99-4D5995C8F0C5}"/>
                </a:ext>
              </a:extLst>
            </p:cNvPr>
            <p:cNvCxnSpPr/>
            <p:nvPr/>
          </p:nvCxnSpPr>
          <p:spPr bwMode="auto">
            <a:xfrm flipH="1">
              <a:off x="9678674" y="2271268"/>
              <a:ext cx="343188" cy="491150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1569F4B9-80BE-9738-2FA1-597261537D88}"/>
                </a:ext>
              </a:extLst>
            </p:cNvPr>
            <p:cNvCxnSpPr/>
            <p:nvPr/>
          </p:nvCxnSpPr>
          <p:spPr bwMode="auto">
            <a:xfrm flipH="1" flipV="1">
              <a:off x="9984433" y="1399345"/>
              <a:ext cx="130870" cy="207479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xmlns="" id="{C857850E-3C95-98F2-01DC-E01BE6ACAF06}"/>
                </a:ext>
              </a:extLst>
            </p:cNvPr>
            <p:cNvCxnSpPr/>
            <p:nvPr/>
          </p:nvCxnSpPr>
          <p:spPr bwMode="auto">
            <a:xfrm flipV="1">
              <a:off x="10221882" y="1291266"/>
              <a:ext cx="166118" cy="343806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xmlns="" id="{7C4B1CB1-4048-A0E9-7AAD-8EBDE6EEE6BF}"/>
                </a:ext>
              </a:extLst>
            </p:cNvPr>
            <p:cNvCxnSpPr/>
            <p:nvPr/>
          </p:nvCxnSpPr>
          <p:spPr bwMode="auto">
            <a:xfrm flipH="1">
              <a:off x="9525946" y="2492402"/>
              <a:ext cx="305457" cy="24441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xmlns="" id="{1D98F59E-D2E4-0ECD-B5F1-A0D08AD932A1}"/>
                </a:ext>
              </a:extLst>
            </p:cNvPr>
            <p:cNvCxnSpPr/>
            <p:nvPr/>
          </p:nvCxnSpPr>
          <p:spPr bwMode="auto">
            <a:xfrm>
              <a:off x="9678674" y="2798963"/>
              <a:ext cx="0" cy="329322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4D493D1F-C1EC-92B9-B5F7-F29D98093F29}"/>
                </a:ext>
              </a:extLst>
            </p:cNvPr>
            <p:cNvCxnSpPr/>
            <p:nvPr/>
          </p:nvCxnSpPr>
          <p:spPr bwMode="auto">
            <a:xfrm flipH="1">
              <a:off x="9315190" y="2737977"/>
              <a:ext cx="305457" cy="24441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FF3F548-E320-B951-5A5C-0D3A74CBB9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3"/>
          <a:stretch/>
        </p:blipFill>
        <p:spPr>
          <a:xfrm>
            <a:off x="913547" y="4222914"/>
            <a:ext cx="4307510" cy="2235680"/>
          </a:xfrm>
          <a:prstGeom prst="rect">
            <a:avLst/>
          </a:prstGeom>
        </p:spPr>
      </p:pic>
      <p:sp>
        <p:nvSpPr>
          <p:cNvPr id="9" name="Line 6">
            <a:extLst>
              <a:ext uri="{FF2B5EF4-FFF2-40B4-BE49-F238E27FC236}">
                <a16:creationId xmlns:a16="http://schemas.microsoft.com/office/drawing/2014/main" xmlns="" id="{E0274736-3BEB-24B4-CA5C-FDF7834436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95052" y="4875168"/>
            <a:ext cx="0" cy="70244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xmlns="" id="{DD04CF4F-1BB9-3275-EB7D-D09A8D98A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538" y="5046101"/>
            <a:ext cx="2671711" cy="362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en-US" dirty="0" err="1">
                <a:solidFill>
                  <a:srgbClr val="FF0000"/>
                </a:solidFill>
              </a:rPr>
              <a:t>Colour</a:t>
            </a:r>
            <a:r>
              <a:rPr lang="en-US" altLang="en-US" dirty="0">
                <a:solidFill>
                  <a:srgbClr val="FF0000"/>
                </a:solidFill>
              </a:rPr>
              <a:t> reconnection!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xmlns="" id="{04C4ABDF-E63E-0B51-F9D2-4F8B59C0A24C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4349032" y="5332409"/>
            <a:ext cx="1795740" cy="30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 b="0" dirty="0"/>
              <a:t>PLB 727 (2013) 371</a:t>
            </a:r>
            <a:endParaRPr lang="en-US" altLang="en-US" sz="1400" b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ED5C301-E96D-920A-8720-E0C9011DEC7B}"/>
              </a:ext>
            </a:extLst>
          </p:cNvPr>
          <p:cNvSpPr txBox="1"/>
          <p:nvPr/>
        </p:nvSpPr>
        <p:spPr>
          <a:xfrm>
            <a:off x="3664124" y="4201804"/>
            <a:ext cx="240322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&gt; vs. multiplicity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471656A-405B-CADB-44E8-7180448EA8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4425" y="6045854"/>
            <a:ext cx="1415444" cy="3620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167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animBg="1"/>
      <p:bldP spid="10" grpId="0"/>
      <p:bldP spid="11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9E74382-2DD4-237E-744A-23F131E55E19}"/>
              </a:ext>
            </a:extLst>
          </p:cNvPr>
          <p:cNvGrpSpPr/>
          <p:nvPr/>
        </p:nvGrpSpPr>
        <p:grpSpPr>
          <a:xfrm>
            <a:off x="551384" y="3134095"/>
            <a:ext cx="4948836" cy="3169906"/>
            <a:chOff x="787124" y="3134095"/>
            <a:chExt cx="4948836" cy="31699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42F8F262-7C9B-8493-99F8-AAB82829B6D5}"/>
                </a:ext>
              </a:extLst>
            </p:cNvPr>
            <p:cNvGrpSpPr/>
            <p:nvPr/>
          </p:nvGrpSpPr>
          <p:grpSpPr>
            <a:xfrm>
              <a:off x="787124" y="3134095"/>
              <a:ext cx="4948836" cy="3103216"/>
              <a:chOff x="5921497" y="1851523"/>
              <a:chExt cx="5464018" cy="342626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DFB31869-B87B-B1A2-89B8-7F4C2A9E5F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51984" y="1851523"/>
                <a:ext cx="5433531" cy="1577477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43398304-1DD6-D334-733C-1EFA757394E5}"/>
                  </a:ext>
                </a:extLst>
              </p:cNvPr>
              <p:cNvSpPr txBox="1"/>
              <p:nvPr/>
            </p:nvSpPr>
            <p:spPr>
              <a:xfrm>
                <a:off x="5921497" y="4970012"/>
                <a:ext cx="17042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/>
                  <a:t>JHEP 08(2015)003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4142641-1587-9902-1910-51D7BA883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313" y="4340569"/>
              <a:ext cx="4821388" cy="158431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839FD13-5402-52BB-FED3-4499B7F81E9B}"/>
                </a:ext>
              </a:extLst>
            </p:cNvPr>
            <p:cNvSpPr txBox="1"/>
            <p:nvPr/>
          </p:nvSpPr>
          <p:spPr>
            <a:xfrm>
              <a:off x="2981765" y="5934669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and others…</a:t>
              </a:r>
              <a:endParaRPr lang="x-none" dirty="0"/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039E8567-A14C-CB67-11F2-78AC249DA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413"/>
            <a:ext cx="7142584" cy="5040312"/>
          </a:xfrm>
        </p:spPr>
        <p:txBody>
          <a:bodyPr/>
          <a:lstStyle/>
          <a:p>
            <a:r>
              <a:rPr lang="en-US" sz="2000" dirty="0"/>
              <a:t>Baryon production (e.g. </a:t>
            </a:r>
            <a:r>
              <a:rPr lang="en-US" sz="2000" dirty="0">
                <a:latin typeface="Symbol" panose="05050102010706020507" pitchFamily="18" charset="2"/>
              </a:rPr>
              <a:t>L</a:t>
            </a:r>
            <a:r>
              <a:rPr lang="en-US" sz="2000" dirty="0"/>
              <a:t>) not described by basic CR</a:t>
            </a:r>
          </a:p>
          <a:p>
            <a:r>
              <a:rPr lang="en-US" sz="2000" dirty="0"/>
              <a:t>Reconnections beyond leading </a:t>
            </a:r>
            <a:r>
              <a:rPr lang="en-US" sz="2000" dirty="0" err="1"/>
              <a:t>colour</a:t>
            </a:r>
            <a:r>
              <a:rPr lang="en-US" sz="2000" dirty="0"/>
              <a:t> needed</a:t>
            </a:r>
          </a:p>
          <a:p>
            <a:pPr lvl="1"/>
            <a:r>
              <a:rPr lang="en-US" sz="1800" dirty="0"/>
              <a:t>Introduction of more complex topologies like junctions</a:t>
            </a:r>
          </a:p>
          <a:p>
            <a:pPr lvl="1"/>
            <a:r>
              <a:rPr lang="en-US" sz="1800" dirty="0"/>
              <a:t>Introduces ambiguities which strings can resolve each other (and hence reconnect), new tuning parameter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6F287C2-7E5D-A554-8788-C54FE2E1BC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6B7AD841-58D9-BC2B-A957-A17D3E858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1" y="179388"/>
            <a:ext cx="8064895" cy="857250"/>
          </a:xfrm>
        </p:spPr>
        <p:txBody>
          <a:bodyPr/>
          <a:lstStyle/>
          <a:p>
            <a:r>
              <a:rPr lang="en-US" dirty="0" err="1"/>
              <a:t>Colour</a:t>
            </a:r>
            <a:r>
              <a:rPr lang="en-US" dirty="0"/>
              <a:t> Reconnection</a:t>
            </a:r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E604C9-FE5D-0854-496D-C78D4F6C3F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128FBCC-511E-386C-AE05-5446A1D7D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8620" y="133672"/>
            <a:ext cx="2894620" cy="15859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620D3B5-220A-75DA-BB30-ACC1B169E2A7}"/>
              </a:ext>
            </a:extLst>
          </p:cNvPr>
          <p:cNvSpPr txBox="1"/>
          <p:nvPr/>
        </p:nvSpPr>
        <p:spPr>
          <a:xfrm>
            <a:off x="5582516" y="5746250"/>
            <a:ext cx="653459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Independent fragmentation picture violated in pp collisions at low Q</a:t>
            </a:r>
            <a:r>
              <a:rPr lang="en-US" baseline="30000" dirty="0"/>
              <a:t>2</a:t>
            </a:r>
            <a:r>
              <a:rPr lang="en-US" dirty="0"/>
              <a:t> where there are several color sources</a:t>
            </a:r>
            <a:endParaRPr lang="x-none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78CCA16-AB24-7F46-9672-558FD0EB4A8E}"/>
              </a:ext>
            </a:extLst>
          </p:cNvPr>
          <p:cNvGrpSpPr/>
          <p:nvPr/>
        </p:nvGrpSpPr>
        <p:grpSpPr>
          <a:xfrm>
            <a:off x="7752184" y="1853476"/>
            <a:ext cx="4392488" cy="3816022"/>
            <a:chOff x="7752184" y="1853476"/>
            <a:chExt cx="4392488" cy="381602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1ACF30C-BB50-98E6-36D5-1BD6CD407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52184" y="1907640"/>
              <a:ext cx="4104456" cy="376185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79ECE87-386E-81F9-D990-2C92CD9674CF}"/>
                </a:ext>
              </a:extLst>
            </p:cNvPr>
            <p:cNvSpPr txBox="1"/>
            <p:nvPr/>
          </p:nvSpPr>
          <p:spPr>
            <a:xfrm rot="5400000">
              <a:off x="10208293" y="3733118"/>
              <a:ext cx="356498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H" sz="1400" b="0" dirty="0"/>
                <a:t>Christiansen, </a:t>
              </a:r>
              <a:r>
                <a:rPr lang="fr-CH" sz="1400" b="0" dirty="0" err="1"/>
                <a:t>Skands</a:t>
              </a:r>
              <a:r>
                <a:rPr lang="fr-CH" sz="1400" b="0" dirty="0"/>
                <a:t>, JHEP 08 (2015) 003</a:t>
              </a:r>
              <a:endParaRPr lang="x-none" sz="1400" b="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07E70DF-B69D-0104-FDE0-7A66C0DF9C1F}"/>
                </a:ext>
              </a:extLst>
            </p:cNvPr>
            <p:cNvSpPr txBox="1"/>
            <p:nvPr/>
          </p:nvSpPr>
          <p:spPr>
            <a:xfrm>
              <a:off x="8634862" y="1853476"/>
              <a:ext cx="1369286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panose="05050102010706020507" pitchFamily="18" charset="2"/>
                </a:rPr>
                <a:t>L</a:t>
              </a:r>
              <a:r>
                <a:rPr lang="en-US" dirty="0"/>
                <a:t>/K</a:t>
              </a:r>
              <a:r>
                <a:rPr lang="en-US" baseline="30000" dirty="0"/>
                <a:t>0</a:t>
              </a:r>
              <a:r>
                <a:rPr lang="en-US" dirty="0"/>
                <a:t> vs. </a:t>
              </a:r>
              <a:r>
                <a:rPr lang="en-US" dirty="0" err="1"/>
                <a:t>p</a:t>
              </a:r>
              <a:r>
                <a:rPr lang="en-US" baseline="-25000" dirty="0" err="1"/>
                <a:t>T</a:t>
              </a:r>
              <a:endParaRPr lang="en-US" dirty="0"/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xmlns="" id="{70323ED8-E8A4-4511-0DFA-BCFFC47A8787}"/>
                </a:ext>
              </a:extLst>
            </p:cNvPr>
            <p:cNvSpPr/>
            <p:nvPr/>
          </p:nvSpPr>
          <p:spPr bwMode="auto">
            <a:xfrm rot="10800000">
              <a:off x="8935365" y="2552594"/>
              <a:ext cx="274240" cy="602343"/>
            </a:xfrm>
            <a:prstGeom prst="downArrow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x-non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A893CE8-DDAB-2A87-24F0-2B78888EADE4}"/>
                </a:ext>
              </a:extLst>
            </p:cNvPr>
            <p:cNvSpPr txBox="1"/>
            <p:nvPr/>
          </p:nvSpPr>
          <p:spPr>
            <a:xfrm>
              <a:off x="8967876" y="3326904"/>
              <a:ext cx="11977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Basic CR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New CR</a:t>
              </a:r>
              <a:endParaRPr lang="x-none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C1693A8-8595-F07F-B985-3A1DBE7780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6258" y="3861048"/>
            <a:ext cx="1366746" cy="3496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2673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6D9BB89-0C7D-6739-4835-0A824BF6B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413"/>
            <a:ext cx="6185458" cy="5040312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dirty="0">
                <a:latin typeface="Symbol" panose="05050102010706020507" pitchFamily="18" charset="2"/>
              </a:rPr>
              <a:t>L</a:t>
            </a:r>
            <a:r>
              <a:rPr lang="en-US" sz="2400" dirty="0"/>
              <a:t>/K</a:t>
            </a:r>
            <a:r>
              <a:rPr lang="en-US" sz="2400" baseline="30000" dirty="0"/>
              <a:t>0</a:t>
            </a:r>
            <a:r>
              <a:rPr lang="en-US" sz="2400" dirty="0"/>
              <a:t> ratio can also be studied in jets</a:t>
            </a:r>
          </a:p>
          <a:p>
            <a:pPr lvl="1"/>
            <a:r>
              <a:rPr lang="en-US" sz="2000" dirty="0"/>
              <a:t>Here charged jets with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&gt; 10 GeV/c</a:t>
            </a:r>
          </a:p>
          <a:p>
            <a:r>
              <a:rPr lang="en-US" sz="2400" dirty="0"/>
              <a:t>Baryon enhancement not visible for jet constituents</a:t>
            </a:r>
          </a:p>
          <a:p>
            <a:pPr lvl="1"/>
            <a:r>
              <a:rPr lang="en-US" sz="2000" dirty="0"/>
              <a:t>Fragmentation remains independent of other activity in the event</a:t>
            </a:r>
          </a:p>
          <a:p>
            <a:r>
              <a:rPr lang="en-US" sz="2400" dirty="0"/>
              <a:t>Observation valid for pp, p-Pb and Pb-Pb</a:t>
            </a:r>
          </a:p>
          <a:p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360F545-3B2C-1CE6-905A-C345B6DC03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5A7D6EC8-4A77-D9B0-46A4-BA7561E7E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Symbol" panose="05050102010706020507" pitchFamily="18" charset="2"/>
              </a:rPr>
              <a:t>L</a:t>
            </a:r>
            <a:r>
              <a:rPr lang="en-US" sz="4000" dirty="0"/>
              <a:t>/K</a:t>
            </a:r>
            <a:r>
              <a:rPr lang="en-US" sz="4000" baseline="30000" dirty="0"/>
              <a:t>0</a:t>
            </a:r>
            <a:r>
              <a:rPr lang="en-US" sz="4000" dirty="0"/>
              <a:t>: jets vs. bulk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A50497-379E-8AC1-ACCC-0D1306E5EB7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04A5B72-2F48-0801-8D52-0853D42C117C}"/>
              </a:ext>
            </a:extLst>
          </p:cNvPr>
          <p:cNvSpPr txBox="1"/>
          <p:nvPr/>
        </p:nvSpPr>
        <p:spPr>
          <a:xfrm>
            <a:off x="2034632" y="5445224"/>
            <a:ext cx="8122736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Fragmentation within jets unaltered (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-</a:t>
            </a:r>
            <a:r>
              <a:rPr lang="en-US" dirty="0"/>
              <a:t> like).</a:t>
            </a:r>
          </a:p>
          <a:p>
            <a:r>
              <a:rPr lang="en-US" sz="1800" dirty="0"/>
              <a:t>Independent and “higher-order” fragmentation present in same collision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853F4D9-61EB-0E21-4A28-A2D6C0835C58}"/>
              </a:ext>
            </a:extLst>
          </p:cNvPr>
          <p:cNvGrpSpPr/>
          <p:nvPr/>
        </p:nvGrpSpPr>
        <p:grpSpPr>
          <a:xfrm>
            <a:off x="7204345" y="1187460"/>
            <a:ext cx="4969087" cy="3609692"/>
            <a:chOff x="7204345" y="923690"/>
            <a:chExt cx="4969087" cy="36096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478CE1A-B93D-BDFF-5A24-C794B67F1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345" y="1258824"/>
              <a:ext cx="4823528" cy="327455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052D6E2-B469-DD1B-3DAA-621E20ED9695}"/>
                </a:ext>
              </a:extLst>
            </p:cNvPr>
            <p:cNvSpPr txBox="1"/>
            <p:nvPr/>
          </p:nvSpPr>
          <p:spPr>
            <a:xfrm rot="5400000">
              <a:off x="10609018" y="2491713"/>
              <a:ext cx="282105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0" dirty="0"/>
                <a:t>PLB 827(2022)136984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03A12DC7-B85D-270B-4C85-9216AEEC7F95}"/>
                </a:ext>
              </a:extLst>
            </p:cNvPr>
            <p:cNvCxnSpPr/>
            <p:nvPr/>
          </p:nvCxnSpPr>
          <p:spPr bwMode="auto">
            <a:xfrm>
              <a:off x="8328248" y="2853531"/>
              <a:ext cx="0" cy="863501"/>
            </a:xfrm>
            <a:prstGeom prst="straightConnector1">
              <a:avLst/>
            </a:prstGeom>
            <a:noFill/>
            <a:ln w="76200" cap="flat" cmpd="sng" algn="ctr">
              <a:solidFill>
                <a:srgbClr val="FFC000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9EB4322-163D-8DFB-3DA5-A93BB84FF37B}"/>
                </a:ext>
              </a:extLst>
            </p:cNvPr>
            <p:cNvSpPr txBox="1"/>
            <p:nvPr/>
          </p:nvSpPr>
          <p:spPr>
            <a:xfrm>
              <a:off x="8623858" y="2387453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inclusive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6DC969C-BC19-368A-677C-C996E351585D}"/>
                </a:ext>
              </a:extLst>
            </p:cNvPr>
            <p:cNvSpPr txBox="1"/>
            <p:nvPr/>
          </p:nvSpPr>
          <p:spPr>
            <a:xfrm>
              <a:off x="8655476" y="3563724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within jet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2944B04-3B00-58AB-86BE-36D6D63DA719}"/>
                </a:ext>
              </a:extLst>
            </p:cNvPr>
            <p:cNvSpPr txBox="1"/>
            <p:nvPr/>
          </p:nvSpPr>
          <p:spPr>
            <a:xfrm>
              <a:off x="9200051" y="923690"/>
              <a:ext cx="1369286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panose="05050102010706020507" pitchFamily="18" charset="2"/>
                </a:rPr>
                <a:t>L</a:t>
              </a:r>
              <a:r>
                <a:rPr lang="en-US" dirty="0"/>
                <a:t>/K</a:t>
              </a:r>
              <a:r>
                <a:rPr lang="en-US" baseline="30000" dirty="0"/>
                <a:t>0</a:t>
              </a:r>
              <a:r>
                <a:rPr lang="en-US" dirty="0"/>
                <a:t> vs. </a:t>
              </a:r>
              <a:r>
                <a:rPr lang="en-US" dirty="0" err="1"/>
                <a:t>p</a:t>
              </a:r>
              <a:r>
                <a:rPr lang="en-US" baseline="-25000" dirty="0" err="1"/>
                <a:t>T</a:t>
              </a:r>
              <a:endParaRPr lang="en-US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D7768F9-9952-C8B3-F82B-04D1A9592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682" y="4820900"/>
            <a:ext cx="1368973" cy="3502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7683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A2B15F-8C39-B990-11F4-231681F4A0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81"/>
          <a:stretch/>
        </p:blipFill>
        <p:spPr>
          <a:xfrm>
            <a:off x="8671932" y="3336887"/>
            <a:ext cx="3520068" cy="311952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841B3AA-333E-3709-89C8-B6D0E0DAB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68413"/>
            <a:ext cx="8468145" cy="5040312"/>
          </a:xfrm>
        </p:spPr>
        <p:txBody>
          <a:bodyPr/>
          <a:lstStyle/>
          <a:p>
            <a:r>
              <a:rPr lang="en-US" sz="2400" dirty="0"/>
              <a:t>Independent and “higher-order” fragmentation present in same collision</a:t>
            </a:r>
          </a:p>
          <a:p>
            <a:r>
              <a:rPr lang="en-US" sz="2400" dirty="0"/>
              <a:t>Reflected in core-corona models, e.g., EPOS</a:t>
            </a:r>
          </a:p>
          <a:p>
            <a:pPr lvl="1"/>
            <a:r>
              <a:rPr lang="en-US" sz="2000" dirty="0"/>
              <a:t>Each fragmentation universal but fraction density dependent</a:t>
            </a:r>
          </a:p>
          <a:p>
            <a:r>
              <a:rPr lang="en-US" sz="2400" dirty="0"/>
              <a:t>Mechanism also applied to cosmic-ray physics</a:t>
            </a:r>
          </a:p>
          <a:p>
            <a:pPr lvl="1"/>
            <a:r>
              <a:rPr lang="en-US" sz="2000" dirty="0"/>
              <a:t>Muon excess in CR showers compared to models (“muon puzzle”)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60A424A-D49F-025E-89FC-CCD614DF6A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7ECEF02C-C7E3-4F13-3D04-B5E64DEF7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1" y="179388"/>
            <a:ext cx="7560839" cy="857250"/>
          </a:xfrm>
        </p:spPr>
        <p:txBody>
          <a:bodyPr/>
          <a:lstStyle/>
          <a:p>
            <a:r>
              <a:rPr lang="en-US" dirty="0"/>
              <a:t>Core-Corona Models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0E6809-D1F3-DE68-0341-89E620B377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1D6BFB4-DFB7-4AAB-A593-E8BDD1EDF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7567" y="179388"/>
            <a:ext cx="3254845" cy="28895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C543F40-E476-ED2E-7DFD-307C086A0480}"/>
              </a:ext>
            </a:extLst>
          </p:cNvPr>
          <p:cNvSpPr txBox="1"/>
          <p:nvPr/>
        </p:nvSpPr>
        <p:spPr>
          <a:xfrm rot="16200000">
            <a:off x="10570934" y="1288524"/>
            <a:ext cx="27955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/>
              <a:t>Werner, PRL 98, 152301 (2007)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8F57B64-95FC-2FD2-0990-8B2BBDABB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95" y="3959599"/>
            <a:ext cx="3123572" cy="24937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46E1B9-F912-8425-2B32-CD75C1050B7B}"/>
              </a:ext>
            </a:extLst>
          </p:cNvPr>
          <p:cNvSpPr txBox="1"/>
          <p:nvPr/>
        </p:nvSpPr>
        <p:spPr>
          <a:xfrm>
            <a:off x="8925398" y="120096"/>
            <a:ext cx="277511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Impact parameter plane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60C9086-B84D-0CEC-BCB0-D3CBA2816375}"/>
              </a:ext>
            </a:extLst>
          </p:cNvPr>
          <p:cNvSpPr txBox="1"/>
          <p:nvPr/>
        </p:nvSpPr>
        <p:spPr>
          <a:xfrm>
            <a:off x="9516234" y="5629926"/>
            <a:ext cx="128753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L</a:t>
            </a:r>
            <a:r>
              <a:rPr lang="en-US" dirty="0"/>
              <a:t>/K vs.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99E4251-3EEB-77B8-0B8C-C2C01F0A700B}"/>
              </a:ext>
            </a:extLst>
          </p:cNvPr>
          <p:cNvSpPr txBox="1"/>
          <p:nvPr/>
        </p:nvSpPr>
        <p:spPr>
          <a:xfrm>
            <a:off x="9556259" y="3059668"/>
            <a:ext cx="7104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F1761C1-DD1D-C11F-004D-15D6AB955CC0}"/>
              </a:ext>
            </a:extLst>
          </p:cNvPr>
          <p:cNvSpPr txBox="1"/>
          <p:nvPr/>
        </p:nvSpPr>
        <p:spPr>
          <a:xfrm>
            <a:off x="10720908" y="3068960"/>
            <a:ext cx="9925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Corona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15357653-8311-F36D-27F8-0AC4C67B6878}"/>
              </a:ext>
            </a:extLst>
          </p:cNvPr>
          <p:cNvCxnSpPr>
            <a:stCxn id="20" idx="0"/>
          </p:cNvCxnSpPr>
          <p:nvPr/>
        </p:nvCxnSpPr>
        <p:spPr bwMode="auto">
          <a:xfrm flipV="1">
            <a:off x="9911485" y="1484784"/>
            <a:ext cx="648195" cy="157488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D71831C7-FEEE-1A12-A366-A43FE98302C9}"/>
              </a:ext>
            </a:extLst>
          </p:cNvPr>
          <p:cNvCxnSpPr>
            <a:stCxn id="20" idx="2"/>
          </p:cNvCxnSpPr>
          <p:nvPr/>
        </p:nvCxnSpPr>
        <p:spPr bwMode="auto">
          <a:xfrm>
            <a:off x="9911485" y="3429000"/>
            <a:ext cx="648195" cy="64773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A6847FBE-E542-EB37-6D9E-77904673AD10}"/>
              </a:ext>
            </a:extLst>
          </p:cNvPr>
          <p:cNvCxnSpPr>
            <a:stCxn id="22" idx="2"/>
          </p:cNvCxnSpPr>
          <p:nvPr/>
        </p:nvCxnSpPr>
        <p:spPr bwMode="auto">
          <a:xfrm flipH="1">
            <a:off x="10935070" y="3438292"/>
            <a:ext cx="282128" cy="17189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637BA97F-5F1F-6E39-6F3F-A1D0847B9353}"/>
              </a:ext>
            </a:extLst>
          </p:cNvPr>
          <p:cNvCxnSpPr>
            <a:stCxn id="22" idx="0"/>
          </p:cNvCxnSpPr>
          <p:nvPr/>
        </p:nvCxnSpPr>
        <p:spPr bwMode="auto">
          <a:xfrm flipH="1" flipV="1">
            <a:off x="11217197" y="1484784"/>
            <a:ext cx="1" cy="158417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0E6E7E6-84AF-5872-CC1E-1BC07D8DB58E}"/>
              </a:ext>
            </a:extLst>
          </p:cNvPr>
          <p:cNvSpPr txBox="1"/>
          <p:nvPr/>
        </p:nvSpPr>
        <p:spPr>
          <a:xfrm>
            <a:off x="4676503" y="5675713"/>
            <a:ext cx="3865736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QGP formation and hadronization in cosmic-ray shower?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9B448BF6-5180-A025-018B-DE9C08EA3D89}"/>
              </a:ext>
            </a:extLst>
          </p:cNvPr>
          <p:cNvCxnSpPr/>
          <p:nvPr/>
        </p:nvCxnSpPr>
        <p:spPr bwMode="auto">
          <a:xfrm flipV="1">
            <a:off x="4018944" y="5084837"/>
            <a:ext cx="0" cy="57641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551FD9B-A549-1D7E-FA63-871D0418F547}"/>
              </a:ext>
            </a:extLst>
          </p:cNvPr>
          <p:cNvSpPr txBox="1"/>
          <p:nvPr/>
        </p:nvSpPr>
        <p:spPr>
          <a:xfrm>
            <a:off x="4007768" y="5179604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Increase of core fraction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F966FF1-3FC6-1119-9A76-60238C80B474}"/>
              </a:ext>
            </a:extLst>
          </p:cNvPr>
          <p:cNvSpPr txBox="1"/>
          <p:nvPr/>
        </p:nvSpPr>
        <p:spPr>
          <a:xfrm>
            <a:off x="1587047" y="3680840"/>
            <a:ext cx="291618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#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 vs. shower maximum</a:t>
            </a:r>
          </a:p>
        </p:txBody>
      </p:sp>
    </p:spTree>
    <p:extLst>
      <p:ext uri="{BB962C8B-B14F-4D97-AF65-F5344CB8AC3E}">
        <p14:creationId xmlns:p14="http://schemas.microsoft.com/office/powerpoint/2010/main" val="197740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9" grpId="0" animBg="1"/>
      <p:bldP spid="42" grpId="0" animBg="1"/>
      <p:bldP spid="45" grpId="0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36A3DF0A-35A8-87EB-9DEA-A79AEA645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413"/>
            <a:ext cx="7803976" cy="5040312"/>
          </a:xfrm>
        </p:spPr>
        <p:txBody>
          <a:bodyPr/>
          <a:lstStyle/>
          <a:p>
            <a:r>
              <a:rPr lang="en-US" sz="2400" dirty="0"/>
              <a:t>Hadronization for strange particles density-dependent</a:t>
            </a:r>
          </a:p>
          <a:p>
            <a:r>
              <a:rPr lang="en-US" sz="2400" dirty="0"/>
              <a:t>Strange particle production increases with multiplicity</a:t>
            </a:r>
          </a:p>
          <a:p>
            <a:pPr lvl="1"/>
            <a:r>
              <a:rPr lang="en-US" sz="2000" dirty="0"/>
              <a:t>K/</a:t>
            </a:r>
            <a:r>
              <a:rPr lang="en-US" sz="2000" dirty="0">
                <a:latin typeface="Symbol" panose="05050102010706020507" pitchFamily="18" charset="2"/>
              </a:rPr>
              <a:t>p</a:t>
            </a:r>
            <a:r>
              <a:rPr lang="en-US" sz="2000" dirty="0"/>
              <a:t>, </a:t>
            </a:r>
            <a:r>
              <a:rPr lang="en-US" sz="2000" dirty="0">
                <a:latin typeface="Symbol" panose="05050102010706020507" pitchFamily="18" charset="2"/>
              </a:rPr>
              <a:t>L</a:t>
            </a:r>
            <a:r>
              <a:rPr lang="en-US" sz="2000" dirty="0"/>
              <a:t>/</a:t>
            </a:r>
            <a:r>
              <a:rPr lang="en-US" sz="2000" dirty="0">
                <a:latin typeface="Symbol" panose="05050102010706020507" pitchFamily="18" charset="2"/>
              </a:rPr>
              <a:t>p</a:t>
            </a:r>
            <a:r>
              <a:rPr lang="en-US" sz="2000" dirty="0"/>
              <a:t>, </a:t>
            </a:r>
            <a:r>
              <a:rPr lang="en-US" sz="2000" dirty="0">
                <a:latin typeface="Symbol" panose="05050102010706020507" pitchFamily="18" charset="2"/>
              </a:rPr>
              <a:t>X</a:t>
            </a:r>
            <a:r>
              <a:rPr lang="en-US" sz="2000" dirty="0"/>
              <a:t>/</a:t>
            </a:r>
            <a:r>
              <a:rPr lang="en-US" sz="2000" dirty="0">
                <a:latin typeface="Symbol" panose="05050102010706020507" pitchFamily="18" charset="2"/>
              </a:rPr>
              <a:t>p</a:t>
            </a:r>
            <a:r>
              <a:rPr lang="en-US" sz="2000" dirty="0"/>
              <a:t>, 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dirty="0"/>
              <a:t>/</a:t>
            </a:r>
            <a:r>
              <a:rPr lang="en-US" sz="2000" dirty="0">
                <a:latin typeface="Symbol" panose="05050102010706020507" pitchFamily="18" charset="2"/>
              </a:rPr>
              <a:t>p</a:t>
            </a:r>
          </a:p>
          <a:p>
            <a:pPr lvl="1"/>
            <a:r>
              <a:rPr lang="en-US" sz="2000" dirty="0"/>
              <a:t>from pp, over p-Pb, to Pb-Pb</a:t>
            </a:r>
          </a:p>
          <a:p>
            <a:pPr lvl="1"/>
            <a:endParaRPr lang="en-US" sz="2000" dirty="0"/>
          </a:p>
          <a:p>
            <a:pPr marL="1990725" indent="0">
              <a:buNone/>
            </a:pPr>
            <a:r>
              <a:rPr lang="en-US" sz="2400" dirty="0"/>
              <a:t>	</a:t>
            </a:r>
            <a:r>
              <a:rPr lang="x-none" sz="2400" dirty="0"/>
              <a:t>❌</a:t>
            </a:r>
            <a:r>
              <a:rPr lang="en-US" sz="2400" dirty="0"/>
              <a:t> Independent fragmentation</a:t>
            </a:r>
            <a:br>
              <a:rPr lang="en-US" sz="2400" dirty="0"/>
            </a:br>
            <a:endParaRPr lang="en-US" sz="2400" dirty="0"/>
          </a:p>
          <a:p>
            <a:pPr marL="1990725" indent="0">
              <a:buNone/>
            </a:pPr>
            <a:r>
              <a:rPr lang="en-US" sz="2400" dirty="0"/>
              <a:t>	✅ EPOS (core-corona)</a:t>
            </a:r>
          </a:p>
          <a:p>
            <a:pPr marL="1990725" indent="0">
              <a:buNone/>
            </a:pPr>
            <a:endParaRPr lang="en-US" sz="2400" dirty="0"/>
          </a:p>
          <a:p>
            <a:pPr marL="1990725" indent="0">
              <a:buNone/>
            </a:pPr>
            <a:r>
              <a:rPr lang="en-US" sz="2400" dirty="0"/>
              <a:t>	✅ </a:t>
            </a:r>
            <a:r>
              <a:rPr lang="en-US" sz="2400" dirty="0" err="1"/>
              <a:t>Colour</a:t>
            </a:r>
            <a:r>
              <a:rPr lang="en-US" sz="2400" dirty="0"/>
              <a:t> rope mechanism</a:t>
            </a:r>
            <a:br>
              <a:rPr lang="en-US" sz="2400" dirty="0"/>
            </a:br>
            <a:r>
              <a:rPr lang="en-US" sz="2400" dirty="0"/>
              <a:t>	      (DIPSY)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38215D3-2CDB-8613-8B96-5C20ACADC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630098C-5071-B658-2C59-746D74EF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1" y="179388"/>
            <a:ext cx="7056783" cy="857250"/>
          </a:xfrm>
        </p:spPr>
        <p:txBody>
          <a:bodyPr/>
          <a:lstStyle/>
          <a:p>
            <a:r>
              <a:rPr lang="en-US" dirty="0"/>
              <a:t>Strangeness Enhancement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C73231-D519-C5CD-A440-C12A669DFC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3559CD8-83A2-4298-799D-F50D52015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77" y="608013"/>
            <a:ext cx="3672677" cy="58348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DD7824-969D-A90C-02B8-3418796A64D6}"/>
              </a:ext>
            </a:extLst>
          </p:cNvPr>
          <p:cNvSpPr txBox="1"/>
          <p:nvPr/>
        </p:nvSpPr>
        <p:spPr>
          <a:xfrm>
            <a:off x="9186856" y="83246"/>
            <a:ext cx="2593980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Strange/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dirty="0"/>
              <a:t> vs. </a:t>
            </a:r>
            <a:r>
              <a:rPr lang="en-US" dirty="0" err="1"/>
              <a:t>dN</a:t>
            </a:r>
            <a:r>
              <a:rPr lang="en-US" baseline="-25000" dirty="0" err="1"/>
              <a:t>ch</a:t>
            </a:r>
            <a:r>
              <a:rPr lang="en-US" dirty="0"/>
              <a:t>/d</a:t>
            </a:r>
            <a:r>
              <a:rPr lang="en-US" dirty="0">
                <a:latin typeface="Symbol" panose="05050102010706020507" pitchFamily="18" charset="2"/>
              </a:rPr>
              <a:t>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(Strange = K, </a:t>
            </a:r>
            <a:r>
              <a:rPr lang="en-US" dirty="0">
                <a:latin typeface="Symbol" panose="05050102010706020507" pitchFamily="18" charset="2"/>
              </a:rPr>
              <a:t>L</a:t>
            </a:r>
            <a:r>
              <a:rPr lang="en-US" dirty="0"/>
              <a:t>, </a:t>
            </a:r>
            <a:r>
              <a:rPr lang="en-US" dirty="0">
                <a:latin typeface="Symbol" panose="05050102010706020507" pitchFamily="18" charset="2"/>
              </a:rPr>
              <a:t>X</a:t>
            </a:r>
            <a:r>
              <a:rPr lang="en-US" dirty="0"/>
              <a:t>, </a:t>
            </a:r>
            <a:r>
              <a:rPr lang="en-US" dirty="0">
                <a:latin typeface="Symbol" panose="05050102010706020507" pitchFamily="18" charset="2"/>
              </a:rPr>
              <a:t>W</a:t>
            </a:r>
            <a:r>
              <a:rPr lang="en-US" dirty="0"/>
              <a:t>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6F61BEA8-D890-3389-5C37-D154397A869E}"/>
              </a:ext>
            </a:extLst>
          </p:cNvPr>
          <p:cNvCxnSpPr/>
          <p:nvPr/>
        </p:nvCxnSpPr>
        <p:spPr bwMode="auto">
          <a:xfrm>
            <a:off x="9020534" y="5085184"/>
            <a:ext cx="1009765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B38C158E-E25F-A5C6-8914-6AF90964C3B3}"/>
              </a:ext>
            </a:extLst>
          </p:cNvPr>
          <p:cNvCxnSpPr>
            <a:cxnSpLocks/>
          </p:cNvCxnSpPr>
          <p:nvPr/>
        </p:nvCxnSpPr>
        <p:spPr bwMode="auto">
          <a:xfrm>
            <a:off x="9506304" y="4213919"/>
            <a:ext cx="932821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739E236B-5383-F877-7BDB-9699DF77EA83}"/>
              </a:ext>
            </a:extLst>
          </p:cNvPr>
          <p:cNvCxnSpPr>
            <a:cxnSpLocks/>
          </p:cNvCxnSpPr>
          <p:nvPr/>
        </p:nvCxnSpPr>
        <p:spPr bwMode="auto">
          <a:xfrm>
            <a:off x="10319074" y="3861048"/>
            <a:ext cx="1589829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C61FDF7-6A8F-9ABF-650E-CCFCC7B44A4B}"/>
              </a:ext>
            </a:extLst>
          </p:cNvPr>
          <p:cNvSpPr txBox="1"/>
          <p:nvPr/>
        </p:nvSpPr>
        <p:spPr>
          <a:xfrm>
            <a:off x="9226828" y="502085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007EA6B-A1DD-E5CE-9B00-A72B80718B4A}"/>
              </a:ext>
            </a:extLst>
          </p:cNvPr>
          <p:cNvSpPr txBox="1"/>
          <p:nvPr/>
        </p:nvSpPr>
        <p:spPr>
          <a:xfrm>
            <a:off x="9586375" y="415766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p-</a:t>
            </a:r>
            <a:r>
              <a:rPr lang="en-US" dirty="0" err="1"/>
              <a:t>Pb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7A48D57-8D6F-AF01-3FF0-3655CD40CFA5}"/>
              </a:ext>
            </a:extLst>
          </p:cNvPr>
          <p:cNvSpPr txBox="1"/>
          <p:nvPr/>
        </p:nvSpPr>
        <p:spPr>
          <a:xfrm>
            <a:off x="10647895" y="382171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Pb-Pb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5A864D-E0AF-BB0C-EAD4-E56E77B7961E}"/>
              </a:ext>
            </a:extLst>
          </p:cNvPr>
          <p:cNvSpPr/>
          <p:nvPr/>
        </p:nvSpPr>
        <p:spPr>
          <a:xfrm rot="5400000">
            <a:off x="10871600" y="1664479"/>
            <a:ext cx="23823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0" dirty="0">
                <a:latin typeface="Helvetica" panose="020B0604020202020204" pitchFamily="34" charset="0"/>
              </a:rPr>
              <a:t>Nature Phys. 13 (2017) 535</a:t>
            </a:r>
            <a:endParaRPr lang="en-US" sz="1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355976DF-EA76-3420-CBAA-FD36778F8739}"/>
              </a:ext>
            </a:extLst>
          </p:cNvPr>
          <p:cNvCxnSpPr/>
          <p:nvPr/>
        </p:nvCxnSpPr>
        <p:spPr bwMode="auto">
          <a:xfrm>
            <a:off x="7680176" y="3447812"/>
            <a:ext cx="1116553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" name="Picture 22" descr="A cover of a book&#10;&#10;Description automatically generated">
            <a:extLst>
              <a:ext uri="{FF2B5EF4-FFF2-40B4-BE49-F238E27FC236}">
                <a16:creationId xmlns:a16="http://schemas.microsoft.com/office/drawing/2014/main" xmlns="" id="{8124D52B-0209-55E4-1ECA-9EDC34C5B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5" y="3376770"/>
            <a:ext cx="2272775" cy="298560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30688FD6-E644-858C-DBAC-407DAEA92281}"/>
              </a:ext>
            </a:extLst>
          </p:cNvPr>
          <p:cNvCxnSpPr/>
          <p:nvPr/>
        </p:nvCxnSpPr>
        <p:spPr bwMode="auto">
          <a:xfrm flipV="1">
            <a:off x="6851655" y="3573016"/>
            <a:ext cx="2916753" cy="75273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797669A6-DBEE-CE92-043D-725A07B95F84}"/>
              </a:ext>
            </a:extLst>
          </p:cNvPr>
          <p:cNvCxnSpPr/>
          <p:nvPr/>
        </p:nvCxnSpPr>
        <p:spPr bwMode="auto">
          <a:xfrm flipV="1">
            <a:off x="7355711" y="4738687"/>
            <a:ext cx="1866771" cy="41850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59295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4CE5F39-10B2-D6E9-4B14-4B453668C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413"/>
            <a:ext cx="7199300" cy="5040312"/>
          </a:xfrm>
        </p:spPr>
        <p:txBody>
          <a:bodyPr/>
          <a:lstStyle/>
          <a:p>
            <a:r>
              <a:rPr lang="en-US" sz="2200" dirty="0"/>
              <a:t>Strings close in phase space </a:t>
            </a:r>
            <a:r>
              <a:rPr lang="en-US" sz="2200" dirty="0" err="1"/>
              <a:t>hadronize</a:t>
            </a:r>
            <a:r>
              <a:rPr lang="en-US" sz="2200" dirty="0"/>
              <a:t> together</a:t>
            </a:r>
          </a:p>
          <a:p>
            <a:pPr lvl="1"/>
            <a:r>
              <a:rPr lang="en-US" sz="2000" dirty="0"/>
              <a:t>Outwards pressure gradient </a:t>
            </a:r>
            <a:br>
              <a:rPr lang="en-US" sz="2000" dirty="0"/>
            </a:b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momentum perpendicular to the strings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B520460-1D63-B6C7-0732-0D3376AA7C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D58D4D33-C6A5-BCAF-8BE8-EE3BE63E5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1" y="179388"/>
            <a:ext cx="6552728" cy="857250"/>
          </a:xfrm>
        </p:spPr>
        <p:txBody>
          <a:bodyPr/>
          <a:lstStyle/>
          <a:p>
            <a:r>
              <a:rPr lang="en-US" dirty="0" err="1"/>
              <a:t>Coulour</a:t>
            </a:r>
            <a:r>
              <a:rPr lang="en-US" dirty="0"/>
              <a:t> Ropes</a:t>
            </a:r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9F30A1-FCBB-4434-2BE8-C2F4DD11A1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3D0F7E2-D583-FAAC-22EE-6FBF4712741E}"/>
              </a:ext>
            </a:extLst>
          </p:cNvPr>
          <p:cNvSpPr txBox="1"/>
          <p:nvPr/>
        </p:nvSpPr>
        <p:spPr>
          <a:xfrm>
            <a:off x="1055985" y="5949280"/>
            <a:ext cx="544656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Both </a:t>
            </a:r>
            <a:r>
              <a:rPr lang="en-US" sz="1800" dirty="0" err="1"/>
              <a:t>colour</a:t>
            </a:r>
            <a:r>
              <a:rPr lang="en-US" sz="1800" dirty="0"/>
              <a:t> reconnection and ropes are needed</a:t>
            </a:r>
            <a:endParaRPr lang="x-none" sz="18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3BB85D30-2E95-5C49-6E59-66A3F43B04CB}"/>
              </a:ext>
            </a:extLst>
          </p:cNvPr>
          <p:cNvGrpSpPr/>
          <p:nvPr/>
        </p:nvGrpSpPr>
        <p:grpSpPr>
          <a:xfrm>
            <a:off x="1223842" y="2564904"/>
            <a:ext cx="2011672" cy="2011672"/>
            <a:chOff x="1199456" y="2953426"/>
            <a:chExt cx="1700808" cy="1700808"/>
          </a:xfrm>
        </p:grpSpPr>
        <p:pic>
          <p:nvPicPr>
            <p:cNvPr id="13" name="Picture 12" descr="A close-up of a rope&#10;&#10;Description automatically generated">
              <a:extLst>
                <a:ext uri="{FF2B5EF4-FFF2-40B4-BE49-F238E27FC236}">
                  <a16:creationId xmlns:a16="http://schemas.microsoft.com/office/drawing/2014/main" xmlns="" id="{43D6B300-EF66-E373-CB2A-5812EFC0A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456" y="2953426"/>
              <a:ext cx="1700808" cy="1700808"/>
            </a:xfrm>
            <a:prstGeom prst="rect">
              <a:avLst/>
            </a:prstGeom>
          </p:spPr>
        </p:pic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3F653F5C-4A9A-D5B1-D85A-D11F0D857768}"/>
                </a:ext>
              </a:extLst>
            </p:cNvPr>
            <p:cNvCxnSpPr/>
            <p:nvPr/>
          </p:nvCxnSpPr>
          <p:spPr bwMode="auto">
            <a:xfrm flipH="1" flipV="1">
              <a:off x="1415480" y="3505768"/>
              <a:ext cx="326416" cy="326416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xmlns="" id="{F3439C5C-9E64-D08E-04EE-91B199146DE3}"/>
                </a:ext>
              </a:extLst>
            </p:cNvPr>
            <p:cNvCxnSpPr/>
            <p:nvPr/>
          </p:nvCxnSpPr>
          <p:spPr bwMode="auto">
            <a:xfrm flipH="1" flipV="1">
              <a:off x="1521112" y="3395376"/>
              <a:ext cx="326416" cy="326416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69CDD711-71D2-4E96-8BDD-91812BBBFC77}"/>
                </a:ext>
              </a:extLst>
            </p:cNvPr>
            <p:cNvCxnSpPr/>
            <p:nvPr/>
          </p:nvCxnSpPr>
          <p:spPr bwMode="auto">
            <a:xfrm flipH="1" flipV="1">
              <a:off x="1626744" y="3284984"/>
              <a:ext cx="326416" cy="326416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75585E26-A32B-9F4D-FBCC-977342912D00}"/>
                </a:ext>
              </a:extLst>
            </p:cNvPr>
            <p:cNvCxnSpPr/>
            <p:nvPr/>
          </p:nvCxnSpPr>
          <p:spPr bwMode="auto">
            <a:xfrm rot="10800000" flipH="1" flipV="1">
              <a:off x="2279576" y="4297856"/>
              <a:ext cx="326416" cy="326416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xmlns="" id="{E392AC5B-BCDD-94B6-B218-0C94F91D4E62}"/>
                </a:ext>
              </a:extLst>
            </p:cNvPr>
            <p:cNvCxnSpPr/>
            <p:nvPr/>
          </p:nvCxnSpPr>
          <p:spPr bwMode="auto">
            <a:xfrm rot="10800000" flipH="1" flipV="1">
              <a:off x="2385208" y="4187464"/>
              <a:ext cx="326416" cy="326416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54CF86EA-A7D9-11A7-59A0-2DA2125AC3BF}"/>
                </a:ext>
              </a:extLst>
            </p:cNvPr>
            <p:cNvCxnSpPr/>
            <p:nvPr/>
          </p:nvCxnSpPr>
          <p:spPr bwMode="auto">
            <a:xfrm rot="10800000" flipH="1" flipV="1">
              <a:off x="2490840" y="4077072"/>
              <a:ext cx="326416" cy="326416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6" name="Picture 35" descr="A group of colorful ropes&#10;&#10;Description automatically generated">
            <a:extLst>
              <a:ext uri="{FF2B5EF4-FFF2-40B4-BE49-F238E27FC236}">
                <a16:creationId xmlns:a16="http://schemas.microsoft.com/office/drawing/2014/main" xmlns="" id="{F93C5308-080E-61A9-D318-7F4020E06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14" y="2636912"/>
            <a:ext cx="2247143" cy="22471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6A2448E-81FB-CFE5-6C9F-F2DCFC04B067}"/>
              </a:ext>
            </a:extLst>
          </p:cNvPr>
          <p:cNvSpPr txBox="1"/>
          <p:nvPr/>
        </p:nvSpPr>
        <p:spPr>
          <a:xfrm>
            <a:off x="3647728" y="4939000"/>
            <a:ext cx="294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hlinkClick r:id="rId5"/>
              </a:rPr>
              <a:t>AI</a:t>
            </a:r>
            <a:r>
              <a:rPr lang="en-US" b="0" dirty="0"/>
              <a:t> queried for </a:t>
            </a:r>
            <a:br>
              <a:rPr lang="en-US" b="0" dirty="0"/>
            </a:br>
            <a:r>
              <a:rPr lang="en-US" b="0" dirty="0"/>
              <a:t>“</a:t>
            </a:r>
            <a:r>
              <a:rPr lang="en-US" b="0" dirty="0" err="1"/>
              <a:t>colour</a:t>
            </a:r>
            <a:r>
              <a:rPr lang="en-US" b="0" dirty="0"/>
              <a:t> rope hadronization”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6DBF172-7669-FDB8-0220-3AD46C83FFED}"/>
              </a:ext>
            </a:extLst>
          </p:cNvPr>
          <p:cNvSpPr txBox="1"/>
          <p:nvPr/>
        </p:nvSpPr>
        <p:spPr>
          <a:xfrm>
            <a:off x="9117913" y="5475181"/>
            <a:ext cx="2816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800" dirty="0"/>
              <a:t>❌ </a:t>
            </a:r>
            <a:r>
              <a:rPr lang="en-US" dirty="0" err="1"/>
              <a:t>Colour</a:t>
            </a:r>
            <a:r>
              <a:rPr lang="en-US" dirty="0"/>
              <a:t> reconnection</a:t>
            </a:r>
          </a:p>
          <a:p>
            <a:r>
              <a:rPr lang="x-none" sz="1800" dirty="0"/>
              <a:t>❌ </a:t>
            </a:r>
            <a:r>
              <a:rPr lang="en-US" dirty="0"/>
              <a:t>Rope hadronization</a:t>
            </a:r>
          </a:p>
          <a:p>
            <a:r>
              <a:rPr lang="en-US" dirty="0"/>
              <a:t>✅ Both</a:t>
            </a:r>
            <a:endParaRPr lang="x-none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EE11B040-E5AF-4913-3A09-F53C469A848B}"/>
              </a:ext>
            </a:extLst>
          </p:cNvPr>
          <p:cNvGrpSpPr/>
          <p:nvPr/>
        </p:nvGrpSpPr>
        <p:grpSpPr>
          <a:xfrm>
            <a:off x="7179830" y="406405"/>
            <a:ext cx="4954400" cy="5031873"/>
            <a:chOff x="7179830" y="406405"/>
            <a:chExt cx="4954400" cy="503187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CA32FCBF-AF99-A2CF-5F6C-C04AD22D0ED5}"/>
                </a:ext>
              </a:extLst>
            </p:cNvPr>
            <p:cNvGrpSpPr/>
            <p:nvPr/>
          </p:nvGrpSpPr>
          <p:grpSpPr>
            <a:xfrm>
              <a:off x="7179830" y="944201"/>
              <a:ext cx="4954400" cy="4494077"/>
              <a:chOff x="7179830" y="1772816"/>
              <a:chExt cx="4954400" cy="449407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xmlns="" id="{4696F975-8D4E-5ED7-A54B-CE40783661C0}"/>
                  </a:ext>
                </a:extLst>
              </p:cNvPr>
              <p:cNvGrpSpPr/>
              <p:nvPr/>
            </p:nvGrpSpPr>
            <p:grpSpPr>
              <a:xfrm>
                <a:off x="7179830" y="1772816"/>
                <a:ext cx="4954400" cy="4494077"/>
                <a:chOff x="7179830" y="1556792"/>
                <a:chExt cx="4954400" cy="4494077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xmlns="" id="{8D2A9C94-9FB4-3E39-A988-ADDEE11F65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79830" y="1556792"/>
                  <a:ext cx="4777428" cy="4494077"/>
                </a:xfrm>
                <a:prstGeom prst="rect">
                  <a:avLst/>
                </a:prstGeom>
              </p:spPr>
            </p:pic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2B036035-918C-A9BC-9FDF-01D53BAE2C6C}"/>
                    </a:ext>
                  </a:extLst>
                </p:cNvPr>
                <p:cNvSpPr txBox="1"/>
                <p:nvPr/>
              </p:nvSpPr>
              <p:spPr>
                <a:xfrm rot="5400000">
                  <a:off x="10100411" y="3322058"/>
                  <a:ext cx="3756925" cy="31071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x-none" sz="1400" b="0" dirty="0"/>
                    <a:t>Nayak, Pal, Dash, Phys. Rev. D 100, 074023</a:t>
                  </a:r>
                </a:p>
              </p:txBody>
            </p: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234B6E9A-AA77-CD2D-D6AA-9FE158EDA271}"/>
                  </a:ext>
                </a:extLst>
              </p:cNvPr>
              <p:cNvSpPr txBox="1"/>
              <p:nvPr/>
            </p:nvSpPr>
            <p:spPr>
              <a:xfrm>
                <a:off x="10562572" y="1976792"/>
                <a:ext cx="1029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 </a:t>
                </a:r>
                <a:r>
                  <a:rPr lang="en-US" dirty="0">
                    <a:solidFill>
                      <a:srgbClr val="0000FF"/>
                    </a:solidFill>
                    <a:latin typeface="Symbol" panose="05050102010706020507" pitchFamily="18" charset="2"/>
                  </a:rPr>
                  <a:t>L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B050"/>
                    </a:solidFill>
                    <a:latin typeface="Symbol" panose="05050102010706020507" pitchFamily="18" charset="2"/>
                  </a:rPr>
                  <a:t>X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W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E8B3322-4B8F-65A4-1AB0-5B9C3DA5EE70}"/>
                </a:ext>
              </a:extLst>
            </p:cNvPr>
            <p:cNvSpPr txBox="1"/>
            <p:nvPr/>
          </p:nvSpPr>
          <p:spPr>
            <a:xfrm>
              <a:off x="8922213" y="406405"/>
              <a:ext cx="2593980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Strange/</a:t>
              </a:r>
              <a:r>
                <a:rPr lang="en-US" dirty="0">
                  <a:latin typeface="Symbol" panose="05050102010706020507" pitchFamily="18" charset="2"/>
                </a:rPr>
                <a:t>p</a:t>
              </a:r>
              <a:r>
                <a:rPr lang="en-US" dirty="0"/>
                <a:t> vs. </a:t>
              </a:r>
              <a:r>
                <a:rPr lang="en-US" dirty="0" err="1"/>
                <a:t>dN</a:t>
              </a:r>
              <a:r>
                <a:rPr lang="en-US" baseline="-25000" dirty="0" err="1"/>
                <a:t>ch</a:t>
              </a:r>
              <a:r>
                <a:rPr lang="en-US" dirty="0"/>
                <a:t>/d</a:t>
              </a:r>
              <a:r>
                <a:rPr lang="en-US" dirty="0">
                  <a:latin typeface="Symbol" panose="05050102010706020507" pitchFamily="18" charset="2"/>
                </a:rPr>
                <a:t>h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/>
                <a:t>(Strange = K, </a:t>
              </a:r>
              <a:r>
                <a:rPr lang="en-US" dirty="0">
                  <a:latin typeface="Symbol" panose="05050102010706020507" pitchFamily="18" charset="2"/>
                </a:rPr>
                <a:t>L</a:t>
              </a:r>
              <a:r>
                <a:rPr lang="en-US" dirty="0"/>
                <a:t>, </a:t>
              </a:r>
              <a:r>
                <a:rPr lang="en-US" dirty="0">
                  <a:latin typeface="Symbol" panose="05050102010706020507" pitchFamily="18" charset="2"/>
                </a:rPr>
                <a:t>X</a:t>
              </a:r>
              <a:r>
                <a:rPr lang="en-US" dirty="0"/>
                <a:t>, </a:t>
              </a:r>
              <a:r>
                <a:rPr lang="en-US" dirty="0">
                  <a:latin typeface="Symbol" panose="05050102010706020507" pitchFamily="18" charset="2"/>
                </a:rPr>
                <a:t>W</a:t>
              </a:r>
              <a:r>
                <a:rPr lang="en-US" dirty="0"/>
                <a:t>)</a:t>
              </a: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2E01261A-06A4-CB29-8BE1-B700018EA1A2}"/>
              </a:ext>
            </a:extLst>
          </p:cNvPr>
          <p:cNvCxnSpPr/>
          <p:nvPr/>
        </p:nvCxnSpPr>
        <p:spPr bwMode="auto">
          <a:xfrm flipH="1" flipV="1">
            <a:off x="8737600" y="4737833"/>
            <a:ext cx="380313" cy="93890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CD10CC21-02F2-509A-CE8D-8102E589D870}"/>
              </a:ext>
            </a:extLst>
          </p:cNvPr>
          <p:cNvCxnSpPr/>
          <p:nvPr/>
        </p:nvCxnSpPr>
        <p:spPr bwMode="auto">
          <a:xfrm flipH="1" flipV="1">
            <a:off x="8610600" y="4762500"/>
            <a:ext cx="509736" cy="118678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A9A48D64-BD35-4A0F-354B-2EA19C374760}"/>
              </a:ext>
            </a:extLst>
          </p:cNvPr>
          <p:cNvCxnSpPr/>
          <p:nvPr/>
        </p:nvCxnSpPr>
        <p:spPr bwMode="auto">
          <a:xfrm flipH="1" flipV="1">
            <a:off x="8067280" y="3879437"/>
            <a:ext cx="1058736" cy="235787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5A58966F-8CB3-A43F-A870-77C4F3FAF6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9273" y="2588832"/>
            <a:ext cx="1430581" cy="3659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443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5CC8728-4EF6-FC37-3897-670FB2320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413"/>
            <a:ext cx="7544216" cy="5040312"/>
          </a:xfrm>
        </p:spPr>
        <p:txBody>
          <a:bodyPr/>
          <a:lstStyle/>
          <a:p>
            <a:r>
              <a:rPr lang="en-US" sz="2400" dirty="0"/>
              <a:t>Charm and beauty produced in hard scattering, rarely in string fragmentation</a:t>
            </a:r>
          </a:p>
          <a:p>
            <a:pPr lvl="1"/>
            <a:r>
              <a:rPr lang="en-US" sz="2000" dirty="0"/>
              <a:t>Initial production calculable perturbatively</a:t>
            </a:r>
          </a:p>
          <a:p>
            <a:pPr lvl="1"/>
            <a:r>
              <a:rPr lang="en-US" sz="2000" dirty="0"/>
              <a:t>In HI: undergo the entire medium evolution</a:t>
            </a:r>
          </a:p>
          <a:p>
            <a:r>
              <a:rPr lang="en-US" sz="2400" dirty="0"/>
              <a:t>Baryon enhancement also in charm sector</a:t>
            </a:r>
          </a:p>
          <a:p>
            <a:pPr lvl="1"/>
            <a:r>
              <a:rPr lang="en-US" sz="2000" dirty="0"/>
              <a:t> </a:t>
            </a:r>
            <a:r>
              <a:rPr lang="en-US" sz="2000" dirty="0">
                <a:latin typeface="Symbol" panose="05050102010706020507" pitchFamily="18" charset="2"/>
              </a:rPr>
              <a:t>L</a:t>
            </a:r>
            <a:r>
              <a:rPr lang="en-US" sz="2000" baseline="-25000" dirty="0"/>
              <a:t>c</a:t>
            </a:r>
            <a:r>
              <a:rPr lang="en-US" sz="2000" dirty="0"/>
              <a:t>/D significantly larger than </a:t>
            </a:r>
            <a:r>
              <a:rPr lang="en-US" sz="2000" dirty="0" err="1"/>
              <a:t>e</a:t>
            </a:r>
            <a:r>
              <a:rPr lang="en-US" sz="2000" baseline="30000" dirty="0" err="1"/>
              <a:t>+</a:t>
            </a:r>
            <a:r>
              <a:rPr lang="en-US" sz="2000" dirty="0" err="1"/>
              <a:t>e</a:t>
            </a:r>
            <a:r>
              <a:rPr lang="en-US" sz="2000" baseline="30000" dirty="0"/>
              <a:t>-</a:t>
            </a:r>
            <a:r>
              <a:rPr lang="en-US" sz="2000" dirty="0"/>
              <a:t> expectation</a:t>
            </a:r>
            <a:endParaRPr lang="en-US" dirty="0"/>
          </a:p>
          <a:p>
            <a:r>
              <a:rPr lang="en-US" sz="2400" dirty="0"/>
              <a:t>Pythia with reconnections beyond leading </a:t>
            </a:r>
            <a:r>
              <a:rPr lang="en-US" sz="2400" dirty="0" err="1"/>
              <a:t>colour</a:t>
            </a:r>
            <a:r>
              <a:rPr lang="en-US" sz="2400" dirty="0"/>
              <a:t> works well</a:t>
            </a:r>
          </a:p>
          <a:p>
            <a:r>
              <a:rPr lang="en-US" sz="2400" dirty="0"/>
              <a:t>Significant effect on fragmentation fractions</a:t>
            </a:r>
          </a:p>
          <a:p>
            <a:pPr lvl="1"/>
            <a:r>
              <a:rPr lang="en-US" sz="2000" dirty="0"/>
              <a:t>Less D</a:t>
            </a:r>
            <a:r>
              <a:rPr lang="en-US" sz="2000" baseline="30000" dirty="0"/>
              <a:t>0</a:t>
            </a:r>
            <a:r>
              <a:rPr lang="en-US" sz="2000" dirty="0"/>
              <a:t> in pp than in </a:t>
            </a:r>
            <a:r>
              <a:rPr lang="en-US" sz="2000" dirty="0" err="1"/>
              <a:t>e</a:t>
            </a:r>
            <a:r>
              <a:rPr lang="en-US" sz="2000" baseline="30000" dirty="0" err="1"/>
              <a:t>+</a:t>
            </a:r>
            <a:r>
              <a:rPr lang="en-US" sz="2000" dirty="0" err="1"/>
              <a:t>e</a:t>
            </a:r>
            <a:r>
              <a:rPr lang="en-US" sz="2000" baseline="30000" dirty="0"/>
              <a:t>-</a:t>
            </a:r>
            <a:r>
              <a:rPr lang="en-US" sz="2000" dirty="0"/>
              <a:t> and ep</a:t>
            </a:r>
          </a:p>
          <a:p>
            <a:pPr lvl="1"/>
            <a:r>
              <a:rPr lang="en-US" sz="2000" dirty="0"/>
              <a:t>More </a:t>
            </a:r>
            <a:r>
              <a:rPr lang="en-US" sz="2000" dirty="0">
                <a:latin typeface="Symbol" panose="05050102010706020507" pitchFamily="18" charset="2"/>
              </a:rPr>
              <a:t>L</a:t>
            </a:r>
            <a:r>
              <a:rPr lang="en-US" sz="2000" baseline="-25000" dirty="0"/>
              <a:t>c</a:t>
            </a:r>
            <a:r>
              <a:rPr lang="en-US" sz="2000" dirty="0"/>
              <a:t> in pp than </a:t>
            </a:r>
            <a:r>
              <a:rPr lang="en-US" sz="2000" dirty="0" err="1"/>
              <a:t>e</a:t>
            </a:r>
            <a:r>
              <a:rPr lang="en-US" sz="2000" baseline="30000" dirty="0" err="1"/>
              <a:t>+</a:t>
            </a:r>
            <a:r>
              <a:rPr lang="en-US" sz="2000" dirty="0" err="1"/>
              <a:t>e</a:t>
            </a:r>
            <a:r>
              <a:rPr lang="en-US" sz="2000" baseline="30000" dirty="0"/>
              <a:t>-</a:t>
            </a:r>
            <a:r>
              <a:rPr lang="en-US" sz="2000" dirty="0"/>
              <a:t> and ep</a:t>
            </a:r>
          </a:p>
          <a:p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199F385-755F-925D-5E00-3B9B69624F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972520E9-464E-B496-8033-CB780D000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1" y="179388"/>
            <a:ext cx="6552728" cy="857250"/>
          </a:xfrm>
        </p:spPr>
        <p:txBody>
          <a:bodyPr/>
          <a:lstStyle/>
          <a:p>
            <a:r>
              <a:rPr lang="en-US" dirty="0"/>
              <a:t>Charm Sector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324E5A-D4E8-EBDE-8912-C4B4526F4C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Hadronisation in dense (and not-so-dense) environments - Jan Fiete Grosse-Oetringhaus</a:t>
            </a:r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5CBB32-B8B5-2F11-A4AA-5A01CE79CB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6"/>
          <a:stretch/>
        </p:blipFill>
        <p:spPr>
          <a:xfrm>
            <a:off x="8688288" y="-16993"/>
            <a:ext cx="3277798" cy="33781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E3B154-5316-070A-C0A6-481F72CFF2F0}"/>
              </a:ext>
            </a:extLst>
          </p:cNvPr>
          <p:cNvSpPr txBox="1"/>
          <p:nvPr/>
        </p:nvSpPr>
        <p:spPr>
          <a:xfrm>
            <a:off x="6816080" y="2181450"/>
            <a:ext cx="214674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-</a:t>
            </a:r>
            <a:r>
              <a:rPr lang="en-US" dirty="0"/>
              <a:t> expectation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>(including LO CR)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C136A70A-29A2-8436-6037-7DE0F648B971}"/>
              </a:ext>
            </a:extLst>
          </p:cNvPr>
          <p:cNvCxnSpPr/>
          <p:nvPr/>
        </p:nvCxnSpPr>
        <p:spPr bwMode="auto">
          <a:xfrm>
            <a:off x="8910867" y="2657694"/>
            <a:ext cx="548208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DCBA14-A5BC-10B8-B147-7AD60873D6C7}"/>
              </a:ext>
            </a:extLst>
          </p:cNvPr>
          <p:cNvSpPr txBox="1"/>
          <p:nvPr/>
        </p:nvSpPr>
        <p:spPr>
          <a:xfrm rot="5400000">
            <a:off x="11030602" y="1368823"/>
            <a:ext cx="204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PRL128 (2022) 012001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534478-9168-BAD4-BD37-E53D91F8D479}"/>
              </a:ext>
            </a:extLst>
          </p:cNvPr>
          <p:cNvSpPr txBox="1"/>
          <p:nvPr/>
        </p:nvSpPr>
        <p:spPr>
          <a:xfrm>
            <a:off x="10422261" y="35332"/>
            <a:ext cx="142859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L</a:t>
            </a:r>
            <a:r>
              <a:rPr lang="en-US" baseline="-25000" dirty="0">
                <a:latin typeface="+mn-lt"/>
              </a:rPr>
              <a:t>c</a:t>
            </a:r>
            <a:r>
              <a:rPr lang="en-US" dirty="0"/>
              <a:t>/D</a:t>
            </a:r>
            <a:r>
              <a:rPr lang="en-US" baseline="30000" dirty="0"/>
              <a:t>0</a:t>
            </a:r>
            <a:r>
              <a:rPr lang="en-US" dirty="0"/>
              <a:t> vs.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96676E8-E701-B05B-BE6B-B2A9019DA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397" y="3212976"/>
            <a:ext cx="3306978" cy="3194968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xmlns="" id="{68ECC7A3-0DD1-58CE-ADAE-5CCF043CD319}"/>
              </a:ext>
            </a:extLst>
          </p:cNvPr>
          <p:cNvSpPr/>
          <p:nvPr/>
        </p:nvSpPr>
        <p:spPr bwMode="auto">
          <a:xfrm>
            <a:off x="9336360" y="4460534"/>
            <a:ext cx="368386" cy="473639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xmlns="" id="{F1098021-F151-8F36-D548-5EE3BF2F7F6C}"/>
              </a:ext>
            </a:extLst>
          </p:cNvPr>
          <p:cNvSpPr/>
          <p:nvPr/>
        </p:nvSpPr>
        <p:spPr bwMode="auto">
          <a:xfrm rot="10800000">
            <a:off x="10867726" y="5437033"/>
            <a:ext cx="368386" cy="296222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0C509A1-77A4-0102-062E-693B8C10A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553" y="2930775"/>
            <a:ext cx="1430581" cy="3659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267697B-522D-A603-BB14-57BEA03B729D}"/>
              </a:ext>
            </a:extLst>
          </p:cNvPr>
          <p:cNvSpPr txBox="1"/>
          <p:nvPr/>
        </p:nvSpPr>
        <p:spPr>
          <a:xfrm>
            <a:off x="173098" y="5967385"/>
            <a:ext cx="3450625" cy="369332"/>
          </a:xfrm>
          <a:custGeom>
            <a:avLst/>
            <a:gdLst>
              <a:gd name="connsiteX0" fmla="*/ 0 w 3450625"/>
              <a:gd name="connsiteY0" fmla="*/ 0 h 369332"/>
              <a:gd name="connsiteX1" fmla="*/ 609610 w 3450625"/>
              <a:gd name="connsiteY1" fmla="*/ 0 h 369332"/>
              <a:gd name="connsiteX2" fmla="*/ 1219221 w 3450625"/>
              <a:gd name="connsiteY2" fmla="*/ 0 h 369332"/>
              <a:gd name="connsiteX3" fmla="*/ 1794325 w 3450625"/>
              <a:gd name="connsiteY3" fmla="*/ 0 h 369332"/>
              <a:gd name="connsiteX4" fmla="*/ 2438442 w 3450625"/>
              <a:gd name="connsiteY4" fmla="*/ 0 h 369332"/>
              <a:gd name="connsiteX5" fmla="*/ 3450625 w 3450625"/>
              <a:gd name="connsiteY5" fmla="*/ 0 h 369332"/>
              <a:gd name="connsiteX6" fmla="*/ 3450625 w 3450625"/>
              <a:gd name="connsiteY6" fmla="*/ 369332 h 369332"/>
              <a:gd name="connsiteX7" fmla="*/ 2944533 w 3450625"/>
              <a:gd name="connsiteY7" fmla="*/ 369332 h 369332"/>
              <a:gd name="connsiteX8" fmla="*/ 2334923 w 3450625"/>
              <a:gd name="connsiteY8" fmla="*/ 369332 h 369332"/>
              <a:gd name="connsiteX9" fmla="*/ 1690806 w 3450625"/>
              <a:gd name="connsiteY9" fmla="*/ 369332 h 369332"/>
              <a:gd name="connsiteX10" fmla="*/ 1184715 w 3450625"/>
              <a:gd name="connsiteY10" fmla="*/ 369332 h 369332"/>
              <a:gd name="connsiteX11" fmla="*/ 540598 w 3450625"/>
              <a:gd name="connsiteY11" fmla="*/ 369332 h 369332"/>
              <a:gd name="connsiteX12" fmla="*/ 0 w 3450625"/>
              <a:gd name="connsiteY12" fmla="*/ 369332 h 369332"/>
              <a:gd name="connsiteX13" fmla="*/ 0 w 3450625"/>
              <a:gd name="connsiteY13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50625" h="369332" extrusionOk="0">
                <a:moveTo>
                  <a:pt x="0" y="0"/>
                </a:moveTo>
                <a:cubicBezTo>
                  <a:pt x="252103" y="-32295"/>
                  <a:pt x="467749" y="8666"/>
                  <a:pt x="609610" y="0"/>
                </a:cubicBezTo>
                <a:cubicBezTo>
                  <a:pt x="751471" y="-8666"/>
                  <a:pt x="997015" y="35930"/>
                  <a:pt x="1219221" y="0"/>
                </a:cubicBezTo>
                <a:cubicBezTo>
                  <a:pt x="1441427" y="-35930"/>
                  <a:pt x="1573038" y="13907"/>
                  <a:pt x="1794325" y="0"/>
                </a:cubicBezTo>
                <a:cubicBezTo>
                  <a:pt x="2015612" y="-13907"/>
                  <a:pt x="2183463" y="2010"/>
                  <a:pt x="2438442" y="0"/>
                </a:cubicBezTo>
                <a:cubicBezTo>
                  <a:pt x="2693421" y="-2010"/>
                  <a:pt x="3045919" y="79902"/>
                  <a:pt x="3450625" y="0"/>
                </a:cubicBezTo>
                <a:cubicBezTo>
                  <a:pt x="3462915" y="105498"/>
                  <a:pt x="3433682" y="190759"/>
                  <a:pt x="3450625" y="369332"/>
                </a:cubicBezTo>
                <a:cubicBezTo>
                  <a:pt x="3226300" y="397244"/>
                  <a:pt x="3147539" y="354436"/>
                  <a:pt x="2944533" y="369332"/>
                </a:cubicBezTo>
                <a:cubicBezTo>
                  <a:pt x="2741527" y="384228"/>
                  <a:pt x="2495091" y="317077"/>
                  <a:pt x="2334923" y="369332"/>
                </a:cubicBezTo>
                <a:cubicBezTo>
                  <a:pt x="2174755" y="421587"/>
                  <a:pt x="1913601" y="356659"/>
                  <a:pt x="1690806" y="369332"/>
                </a:cubicBezTo>
                <a:cubicBezTo>
                  <a:pt x="1468011" y="382005"/>
                  <a:pt x="1412141" y="337532"/>
                  <a:pt x="1184715" y="369332"/>
                </a:cubicBezTo>
                <a:cubicBezTo>
                  <a:pt x="957289" y="401132"/>
                  <a:pt x="805585" y="341524"/>
                  <a:pt x="540598" y="369332"/>
                </a:cubicBezTo>
                <a:cubicBezTo>
                  <a:pt x="275611" y="397140"/>
                  <a:pt x="264008" y="325135"/>
                  <a:pt x="0" y="369332"/>
                </a:cubicBezTo>
                <a:cubicBezTo>
                  <a:pt x="-23135" y="263545"/>
                  <a:pt x="35487" y="9949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3091839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b="0" i="1" dirty="0"/>
              <a:t>Chong KIM – Wednesday 12:10</a:t>
            </a:r>
            <a:endParaRPr lang="x-none" b="0" i="1" dirty="0"/>
          </a:p>
        </p:txBody>
      </p:sp>
    </p:spTree>
    <p:extLst>
      <p:ext uri="{BB962C8B-B14F-4D97-AF65-F5344CB8AC3E}">
        <p14:creationId xmlns:p14="http://schemas.microsoft.com/office/powerpoint/2010/main" val="110820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3_Standarddesign">
  <a:themeElements>
    <a:clrScheme name="3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Standarddesign">
  <a:themeElements>
    <a:clrScheme name="4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4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69099</TotalTime>
  <Words>2393</Words>
  <Application>Microsoft Macintosh PowerPoint</Application>
  <PresentationFormat>Personnalisé</PresentationFormat>
  <Paragraphs>396</Paragraphs>
  <Slides>23</Slides>
  <Notes>19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3_Standarddesign</vt:lpstr>
      <vt:lpstr>4_Standarddesign</vt:lpstr>
      <vt:lpstr>Equation</vt:lpstr>
      <vt:lpstr>Hadronisation in dense  (and not-so-dense) environments</vt:lpstr>
      <vt:lpstr>Hadronization</vt:lpstr>
      <vt:lpstr>Independent Fragmentation</vt:lpstr>
      <vt:lpstr>Colour Reconnection</vt:lpstr>
      <vt:lpstr>L/K0: jets vs. bulk</vt:lpstr>
      <vt:lpstr>Core-Corona Models</vt:lpstr>
      <vt:lpstr>Strangeness Enhancement</vt:lpstr>
      <vt:lpstr>Coulour Ropes</vt:lpstr>
      <vt:lpstr>Charm Sector</vt:lpstr>
      <vt:lpstr>Charm Sector (2)</vt:lpstr>
      <vt:lpstr>Quark Coalescence (sometimes referred to as quark recombination)</vt:lpstr>
      <vt:lpstr>Coalescence at work: J/y</vt:lpstr>
      <vt:lpstr>Coalescence at work: Nuclei</vt:lpstr>
      <vt:lpstr>f Meson: Coalescence vs. Fragmentation</vt:lpstr>
      <vt:lpstr>Charm and Strange</vt:lpstr>
      <vt:lpstr>Statistical Hadronization Model (SHM)</vt:lpstr>
      <vt:lpstr>SHM at work</vt:lpstr>
      <vt:lpstr>Collective Phenomena</vt:lpstr>
      <vt:lpstr>Collective Phenomena</vt:lpstr>
      <vt:lpstr>Collective Phenomena (2)</vt:lpstr>
      <vt:lpstr>Very High Multiplicity Jets</vt:lpstr>
      <vt:lpstr>Outlook on Multi-Charm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jfgrosse</dc:creator>
  <cp:lastModifiedBy>Jacques Dumarchez</cp:lastModifiedBy>
  <cp:revision>8734</cp:revision>
  <dcterms:created xsi:type="dcterms:W3CDTF">2006-09-05T14:03:07Z</dcterms:created>
  <dcterms:modified xsi:type="dcterms:W3CDTF">2023-08-10T16:49:30Z</dcterms:modified>
</cp:coreProperties>
</file>