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</p:sldMasterIdLst>
  <p:notesMasterIdLst>
    <p:notesMasterId r:id="rId51"/>
  </p:notesMasterIdLst>
  <p:handoutMasterIdLst>
    <p:handoutMasterId r:id="rId52"/>
  </p:handoutMasterIdLst>
  <p:sldIdLst>
    <p:sldId id="1409" r:id="rId2"/>
    <p:sldId id="1424" r:id="rId3"/>
    <p:sldId id="1182" r:id="rId4"/>
    <p:sldId id="1369" r:id="rId5"/>
    <p:sldId id="1425" r:id="rId6"/>
    <p:sldId id="1406" r:id="rId7"/>
    <p:sldId id="1325" r:id="rId8"/>
    <p:sldId id="1405" r:id="rId9"/>
    <p:sldId id="1380" r:id="rId10"/>
    <p:sldId id="1383" r:id="rId11"/>
    <p:sldId id="1382" r:id="rId12"/>
    <p:sldId id="1381" r:id="rId13"/>
    <p:sldId id="342" r:id="rId14"/>
    <p:sldId id="1407" r:id="rId15"/>
    <p:sldId id="1331" r:id="rId16"/>
    <p:sldId id="1431" r:id="rId17"/>
    <p:sldId id="1394" r:id="rId18"/>
    <p:sldId id="1401" r:id="rId19"/>
    <p:sldId id="1392" r:id="rId20"/>
    <p:sldId id="1410" r:id="rId21"/>
    <p:sldId id="1365" r:id="rId22"/>
    <p:sldId id="1372" r:id="rId23"/>
    <p:sldId id="1430" r:id="rId24"/>
    <p:sldId id="1197" r:id="rId25"/>
    <p:sldId id="1413" r:id="rId26"/>
    <p:sldId id="1101" r:id="rId27"/>
    <p:sldId id="1261" r:id="rId28"/>
    <p:sldId id="1376" r:id="rId29"/>
    <p:sldId id="1357" r:id="rId30"/>
    <p:sldId id="1412" r:id="rId31"/>
    <p:sldId id="1266" r:id="rId32"/>
    <p:sldId id="1420" r:id="rId33"/>
    <p:sldId id="1441" r:id="rId34"/>
    <p:sldId id="929" r:id="rId35"/>
    <p:sldId id="921" r:id="rId36"/>
    <p:sldId id="606" r:id="rId37"/>
    <p:sldId id="609" r:id="rId38"/>
    <p:sldId id="1439" r:id="rId39"/>
    <p:sldId id="1442" r:id="rId40"/>
    <p:sldId id="1237" r:id="rId41"/>
    <p:sldId id="1418" r:id="rId42"/>
    <p:sldId id="1438" r:id="rId43"/>
    <p:sldId id="1122" r:id="rId44"/>
    <p:sldId id="1121" r:id="rId45"/>
    <p:sldId id="778" r:id="rId46"/>
    <p:sldId id="1277" r:id="rId47"/>
    <p:sldId id="1269" r:id="rId48"/>
    <p:sldId id="1443" r:id="rId49"/>
    <p:sldId id="335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 autoAdjust="0"/>
    <p:restoredTop sz="82341"/>
  </p:normalViewPr>
  <p:slideViewPr>
    <p:cSldViewPr snapToGrid="0" snapToObjects="1">
      <p:cViewPr>
        <p:scale>
          <a:sx n="125" d="100"/>
          <a:sy n="125" d="100"/>
        </p:scale>
        <p:origin x="-2016" y="-10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A2196-07BF-C845-9661-7C08570C24CD}" type="datetimeFigureOut">
              <a:rPr lang="en-US" smtClean="0"/>
              <a:t>09/08/23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4B26D-BCA8-AE46-8BE5-437B4EB20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36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735A9-A75E-9548-9AC2-E7290202C067}" type="datetimeFigureOut">
              <a:rPr lang="en-US" smtClean="0"/>
              <a:t>09/08/23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E475B-8348-E245-AF5E-6887559E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Thanks the organizers for the honor to give this talk about binary massive stars.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77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Very fast dynamical process. Uncertain</a:t>
            </a:r>
          </a:p>
          <a:p>
            <a:r>
              <a:rPr lang="x-none" dirty="0"/>
              <a:t>3D simultions: Lot’s of mass ejected and envelope sripping</a:t>
            </a:r>
          </a:p>
          <a:p>
            <a:r>
              <a:rPr lang="x-none" dirty="0"/>
              <a:t>2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30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</a:t>
            </a:r>
            <a:r>
              <a:rPr lang="x-none" dirty="0"/>
              <a:t>veflowing of mass onto the companion star: Formation of a commone envelope around both “stars” (or cores)</a:t>
            </a:r>
          </a:p>
          <a:p>
            <a:r>
              <a:rPr lang="x-none" dirty="0"/>
              <a:t>Spiral in due to gravitational drag</a:t>
            </a:r>
          </a:p>
          <a:p>
            <a:r>
              <a:rPr lang="x-none" dirty="0"/>
              <a:t>Shrikage of orbit. Energy from the orbit heats up the envelope and can lead to its ejection</a:t>
            </a:r>
          </a:p>
          <a:p>
            <a:r>
              <a:rPr lang="x-none" dirty="0"/>
              <a:t>Two outcomes</a:t>
            </a:r>
          </a:p>
          <a:p>
            <a:r>
              <a:rPr lang="x-none" dirty="0"/>
              <a:t>Very close orbit</a:t>
            </a:r>
          </a:p>
          <a:p>
            <a:r>
              <a:rPr lang="x-none" dirty="0"/>
              <a:t>Merging: unknow process, mixing, rotation, re-adjustment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merging of the two stars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Merging: unknow process, mixing, rotation, re-adjustment. Magnetic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Many sinlge stars that we see may be binary mergers.</a:t>
            </a:r>
          </a:p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77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normality for massive stars.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cannot neglect this scenarios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1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common scenarios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commonly lose almost all of its H-rich envelope. (stable MT or unstable/common envelope)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61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Donor usually stripped up to the (He-rich) </a:t>
            </a:r>
            <a:r>
              <a:rPr lang="en-US" b="1" baseline="0" dirty="0"/>
              <a:t>core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mass ejected, not all accreted (non-conservative) to the environment.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 Uncertain how much mass will be lost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0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b="1" dirty="0"/>
              <a:t>effectively</a:t>
            </a:r>
            <a:r>
              <a:rPr lang="x-none" dirty="0"/>
              <a:t> singles (</a:t>
            </a:r>
            <a:r>
              <a:rPr lang="x-none" b="1" dirty="0"/>
              <a:t>tides</a:t>
            </a:r>
            <a:r>
              <a:rPr lang="x-none" b="0" dirty="0"/>
              <a:t> may play a role</a:t>
            </a:r>
            <a:r>
              <a:rPr lang="x-none" dirty="0"/>
              <a:t>)</a:t>
            </a:r>
          </a:p>
          <a:p>
            <a:r>
              <a:rPr lang="x-none" dirty="0"/>
              <a:t>instead of RSG Goes to the blue (hot). </a:t>
            </a:r>
          </a:p>
          <a:p>
            <a:r>
              <a:rPr lang="x-none" dirty="0"/>
              <a:t>He core burning there (10% of its MS)</a:t>
            </a:r>
          </a:p>
          <a:p>
            <a:r>
              <a:rPr lang="x-none" dirty="0"/>
              <a:t>common outcome of binary evolution</a:t>
            </a:r>
          </a:p>
          <a:p>
            <a:r>
              <a:rPr lang="x-none" dirty="0"/>
              <a:t>Ionizing radiation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different masses compared to WR stars (shed their envelopes due to winds)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66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what are the system’s masses, confiuration etc???</a:t>
            </a:r>
          </a:p>
          <a:p>
            <a:r>
              <a:rPr lang="x-none" dirty="0"/>
              <a:t>UV and ionzing</a:t>
            </a:r>
          </a:p>
          <a:p>
            <a:r>
              <a:rPr lang="x-none" b="1" dirty="0"/>
              <a:t>hidden</a:t>
            </a:r>
            <a:r>
              <a:rPr lang="x-none" dirty="0"/>
              <a:t> most of the times from their most common </a:t>
            </a:r>
            <a:r>
              <a:rPr lang="x-none" b="1" dirty="0"/>
              <a:t>MS companion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11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population, synthetic population.</a:t>
            </a:r>
          </a:p>
          <a:p>
            <a:r>
              <a:rPr lang="x-none" dirty="0"/>
              <a:t>commonly used.</a:t>
            </a:r>
          </a:p>
          <a:p>
            <a:r>
              <a:rPr lang="x-none" dirty="0"/>
              <a:t>pioneered</a:t>
            </a:r>
          </a:p>
          <a:p>
            <a:r>
              <a:rPr lang="x-none" dirty="0"/>
              <a:t>harder SED, last longer</a:t>
            </a:r>
          </a:p>
          <a:p>
            <a:r>
              <a:rPr lang="x-none" dirty="0"/>
              <a:t>stripped stars: only 5% of HI-rate in rate (but 20% in reionization, due to escape fraction??)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64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late due to their initial low mass, long evolutionary timescales.</a:t>
            </a:r>
          </a:p>
          <a:p>
            <a:r>
              <a:rPr lang="x-none" dirty="0"/>
              <a:t>Keep this point for later, SNe!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</a:t>
            </a:r>
            <a:r>
              <a:rPr lang="el-GR" dirty="0"/>
              <a:t>Ι</a:t>
            </a:r>
            <a:r>
              <a:rPr lang="en-US" dirty="0" err="1"/>
              <a:t>nfluense</a:t>
            </a:r>
            <a:endParaRPr lang="el-G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Driving engines of their environments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copious amounts of mass loss, stably or episodic in eruptions etc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ionizing radiation, shape evolution, how they look like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above CO, made of </a:t>
            </a:r>
            <a:r>
              <a:rPr lang="x-none" b="1" dirty="0"/>
              <a:t>stardust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91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Secondary star (prev. accretor re-expands). Feeds material the compact object</a:t>
            </a:r>
          </a:p>
          <a:p>
            <a:r>
              <a:rPr lang="x-none" dirty="0"/>
              <a:t>Accretion onto compact object</a:t>
            </a:r>
          </a:p>
          <a:p>
            <a:r>
              <a:rPr lang="x-none" dirty="0"/>
              <a:t>Come very close: Release of high gravitational energy -&gt;</a:t>
            </a:r>
          </a:p>
          <a:p>
            <a:r>
              <a:rPr lang="x-none" dirty="0"/>
              <a:t>Big part of if in radiation. Not all, kinetic</a:t>
            </a:r>
          </a:p>
          <a:p>
            <a:r>
              <a:rPr lang="x-none" dirty="0"/>
              <a:t>Very hot accretion disk, radiation peaks at X-ray wavelengths</a:t>
            </a:r>
          </a:p>
          <a:p>
            <a:r>
              <a:rPr lang="x-none" dirty="0"/>
              <a:t>Much higher than nuclear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78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Reheating, </a:t>
            </a:r>
          </a:p>
          <a:p>
            <a:r>
              <a:rPr lang="x-none" dirty="0"/>
              <a:t>escape the galaxy, interact further away to the IGM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change the signature 21cm</a:t>
            </a:r>
          </a:p>
          <a:p>
            <a:endParaRPr lang="x-none" dirty="0"/>
          </a:p>
          <a:p>
            <a:r>
              <a:rPr lang="x-none" dirty="0"/>
              <a:t>kink artificial of the phenomenological spectral libraries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7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baseline="0" dirty="0"/>
          </a:p>
          <a:p>
            <a:pPr marL="171450" indent="-171450">
              <a:buFontTx/>
              <a:buChar char="-"/>
            </a:pPr>
            <a:r>
              <a:rPr lang="en-US" b="0" baseline="0" dirty="0"/>
              <a:t>also remnant BH , NS, cosmic 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75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Donor usually stripped up to the (He-rich) core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mass ejected, not all accreted (non-conservative)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38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Type II SNe, single --&gt; No!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CD268-F115-E447-97BB-B17F5E2A3B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3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Different SN ejecta</a:t>
            </a:r>
          </a:p>
          <a:p>
            <a:r>
              <a:rPr lang="x-none" dirty="0"/>
              <a:t>IMF-weighted</a:t>
            </a:r>
          </a:p>
          <a:p>
            <a:endParaRPr lang="x-none" dirty="0"/>
          </a:p>
          <a:p>
            <a:r>
              <a:rPr lang="x-none" dirty="0"/>
              <a:t>SINLGES VS BINARIES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14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milisecond</a:t>
            </a:r>
          </a:p>
          <a:p>
            <a:r>
              <a:rPr lang="x-none" dirty="0"/>
              <a:t>MHD, GR, 3D</a:t>
            </a:r>
            <a:r>
              <a:rPr lang="el-GR" dirty="0"/>
              <a:t>, </a:t>
            </a:r>
            <a:r>
              <a:rPr lang="en-US" dirty="0"/>
              <a:t>neutrino transport</a:t>
            </a:r>
          </a:p>
          <a:p>
            <a:r>
              <a:rPr lang="en-US" dirty="0"/>
              <a:t>computationally heavy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1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Not only their explodability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baseline="0" dirty="0"/>
              <a:t>Ads to the tension that Type </a:t>
            </a:r>
            <a:r>
              <a:rPr lang="en-US" b="1" baseline="0" dirty="0" err="1"/>
              <a:t>Ib</a:t>
            </a:r>
            <a:r>
              <a:rPr lang="en-US" b="1" baseline="0" dirty="0"/>
              <a:t>/c SN should come from other sources</a:t>
            </a: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02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Type II SNe, single --&gt; No!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CD268-F115-E447-97BB-B17F5E2A3B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5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baseline="0" dirty="0"/>
          </a:p>
          <a:p>
            <a:pPr marL="171450" indent="-171450">
              <a:buFontTx/>
              <a:buChar char="-"/>
            </a:pPr>
            <a:r>
              <a:rPr lang="en-US" b="0" baseline="0" dirty="0"/>
              <a:t>shape their </a:t>
            </a:r>
            <a:r>
              <a:rPr lang="en-US" b="0" baseline="0" dirty="0" err="1"/>
              <a:t>envornments</a:t>
            </a:r>
            <a:endParaRPr lang="en-US" b="0" baseline="0" dirty="0"/>
          </a:p>
          <a:p>
            <a:pPr marL="171450" indent="-171450">
              <a:buFontTx/>
              <a:buChar char="-"/>
            </a:pPr>
            <a:r>
              <a:rPr lang="en-US" b="0" baseline="0" dirty="0"/>
              <a:t>also remnant BH , NS, cosmic rays (Prof </a:t>
            </a:r>
            <a:r>
              <a:rPr lang="en-US" b="0" baseline="0" dirty="0" err="1"/>
              <a:t>Fragos</a:t>
            </a:r>
            <a:r>
              <a:rPr lang="en-US" b="0" baseline="0" dirty="0"/>
              <a:t> will talk about them in even more detail)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95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Type II SNe, single --&gt; No!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CD268-F115-E447-97BB-B17F5E2A3B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89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Opposite of stripping: Accrete mass or merge!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Some kind of </a:t>
            </a:r>
            <a:r>
              <a:rPr lang="en-US" b="1" baseline="0" dirty="0"/>
              <a:t>mergers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baseline="0" dirty="0"/>
              <a:t>Exact numbers </a:t>
            </a:r>
            <a:r>
              <a:rPr lang="en-US" b="0" baseline="0" dirty="0"/>
              <a:t>for each channel can vary with assumptions,</a:t>
            </a:r>
            <a:r>
              <a:rPr lang="el-GR" b="0" baseline="0" dirty="0"/>
              <a:t> </a:t>
            </a:r>
            <a:r>
              <a:rPr lang="en-US" b="0" baseline="0" dirty="0"/>
              <a:t>but it is </a:t>
            </a:r>
            <a:r>
              <a:rPr lang="en-US" b="1" baseline="0" dirty="0"/>
              <a:t>difficult</a:t>
            </a:r>
            <a:r>
              <a:rPr lang="en-US" b="0" baseline="0" dirty="0"/>
              <a:t> to have </a:t>
            </a:r>
            <a:r>
              <a:rPr lang="en-US" b="1" baseline="0" dirty="0"/>
              <a:t>at</a:t>
            </a:r>
            <a:r>
              <a:rPr lang="en-US" b="0" baseline="0" dirty="0"/>
              <a:t> </a:t>
            </a:r>
            <a:r>
              <a:rPr lang="en-US" b="1" baseline="0" dirty="0"/>
              <a:t>least 1/3</a:t>
            </a:r>
            <a:r>
              <a:rPr lang="en-US" b="0" baseline="0" dirty="0"/>
              <a:t> of type II progenitors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(check models sensitivity)!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39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chandra.harvard.edu</a:t>
            </a:r>
            <a:r>
              <a:rPr lang="en-US" dirty="0"/>
              <a:t>/photo/2017/sn1987a/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most well studied, SN1987A in LMC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BSG progenitors.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CSM rings around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93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260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Binary progenitors elongate the time deposition of these binaries </a:t>
            </a:r>
          </a:p>
          <a:p>
            <a:r>
              <a:rPr lang="en-US" dirty="0"/>
              <a:t>predominantly below 8 </a:t>
            </a:r>
            <a:r>
              <a:rPr lang="en-US" dirty="0" err="1"/>
              <a:t>Msun</a:t>
            </a:r>
            <a:r>
              <a:rPr lang="en-US" dirty="0"/>
              <a:t> violates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573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Binary progenitors elongate the time deposition of these binaries </a:t>
            </a:r>
          </a:p>
          <a:p>
            <a:r>
              <a:rPr lang="en-US" dirty="0"/>
              <a:t>predominantly below 8 </a:t>
            </a:r>
            <a:r>
              <a:rPr lang="en-US" dirty="0" err="1"/>
              <a:t>Msun</a:t>
            </a:r>
            <a:r>
              <a:rPr lang="en-US" dirty="0"/>
              <a:t> violates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59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Binary progenitors elongate the time deposition of these binaries </a:t>
            </a:r>
          </a:p>
          <a:p>
            <a:r>
              <a:rPr lang="en-US" dirty="0"/>
              <a:t>predominantly below 8 </a:t>
            </a:r>
            <a:r>
              <a:rPr lang="en-US" dirty="0" err="1"/>
              <a:t>Msun</a:t>
            </a:r>
            <a:r>
              <a:rPr lang="en-US" dirty="0"/>
              <a:t> violates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42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Binarity seems to </a:t>
            </a:r>
            <a:r>
              <a:rPr lang="en-US" b="1" dirty="0"/>
              <a:t>violate</a:t>
            </a:r>
            <a:r>
              <a:rPr lang="en-US" b="0" dirty="0"/>
              <a:t> the minimum mass threshold for core-collapse</a:t>
            </a:r>
          </a:p>
          <a:p>
            <a:r>
              <a:rPr lang="en-US" b="0" baseline="0" dirty="0"/>
              <a:t>longer evolutionary timescale until interaction. They start MT when all massive stars have </a:t>
            </a:r>
            <a:r>
              <a:rPr lang="en-US" b="1" baseline="0" dirty="0"/>
              <a:t>already</a:t>
            </a:r>
            <a:r>
              <a:rPr lang="en-US" b="0" baseline="0" dirty="0"/>
              <a:t> exploded.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337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rule of thump: 4/5 </a:t>
            </a:r>
          </a:p>
          <a:p>
            <a:r>
              <a:rPr lang="x-none" dirty="0"/>
              <a:t>mass accretor, travel to disances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279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rule of thump: 4/5 </a:t>
            </a:r>
          </a:p>
          <a:p>
            <a:r>
              <a:rPr lang="x-none" dirty="0"/>
              <a:t>mass accretor, travel to disances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1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Key properties of these stars massive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72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Type</a:t>
            </a:r>
            <a:r>
              <a:rPr lang="en-US" baseline="0" dirty="0"/>
              <a:t> II progenitors that had binary history are on average expected to explode further away from their birth region.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Two reasons: 1) because some of them will be ejected from their binary system and subsequently from their birth place,  be observed runaway stars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89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population </a:t>
            </a:r>
          </a:p>
          <a:p>
            <a:r>
              <a:rPr lang="x-none" dirty="0"/>
              <a:t>statistical perspective</a:t>
            </a:r>
          </a:p>
          <a:p>
            <a:endParaRPr lang="x-none" dirty="0"/>
          </a:p>
          <a:p>
            <a:r>
              <a:rPr lang="x-none" dirty="0"/>
              <a:t>steep. We are trying to apply reanalyze the values for each detection (or upper limit) and do a more in depth statistical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283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Great.</a:t>
            </a:r>
          </a:p>
          <a:p>
            <a:r>
              <a:rPr lang="en-US" b="1" dirty="0"/>
              <a:t>Interestingly, </a:t>
            </a:r>
            <a:r>
              <a:rPr lang="en-US" b="0" dirty="0"/>
              <a:t> man</a:t>
            </a:r>
            <a:r>
              <a:rPr lang="en-US" b="0" baseline="0" dirty="0"/>
              <a:t>y open questions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cc: which make</a:t>
            </a:r>
            <a:r>
              <a:rPr lang="en-US" baseline="0" dirty="0"/>
              <a:t> NS/BH, which explode?</a:t>
            </a:r>
          </a:p>
          <a:p>
            <a:r>
              <a:rPr lang="en-US" baseline="0" dirty="0" err="1"/>
              <a:t>Ia</a:t>
            </a:r>
            <a:r>
              <a:rPr lang="en-US" baseline="0" dirty="0"/>
              <a:t>; main mechanism (</a:t>
            </a:r>
            <a:r>
              <a:rPr lang="en-US" baseline="0" dirty="0" err="1"/>
              <a:t>sd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dd</a:t>
            </a:r>
            <a:r>
              <a:rPr lang="en-US" baseline="0" dirty="0"/>
              <a:t>)</a:t>
            </a:r>
          </a:p>
          <a:p>
            <a:endParaRPr lang="en-US" baseline="0" dirty="0"/>
          </a:p>
          <a:p>
            <a:r>
              <a:rPr lang="en-US" baseline="0" dirty="0"/>
              <a:t> - zoo of observed classification (</a:t>
            </a:r>
            <a:r>
              <a:rPr lang="en-US" baseline="0" dirty="0" err="1"/>
              <a:t>superluminous</a:t>
            </a:r>
            <a:r>
              <a:rPr lang="en-US" baseline="0" dirty="0"/>
              <a:t>, associated with GRBs, sub-luminous, ) -&gt; which progenitors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6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after </a:t>
            </a:r>
            <a:r>
              <a:rPr lang="x-none" b="1" dirty="0"/>
              <a:t>statistical correction</a:t>
            </a:r>
            <a:r>
              <a:rPr lang="x-none" dirty="0"/>
              <a:t> for completenes etc:</a:t>
            </a:r>
          </a:p>
          <a:p>
            <a:r>
              <a:rPr lang="x-none" dirty="0"/>
              <a:t>mass dependent</a:t>
            </a:r>
            <a:endParaRPr lang="x-none" b="1" dirty="0"/>
          </a:p>
          <a:p>
            <a:r>
              <a:rPr lang="x-none" b="1" dirty="0"/>
              <a:t>ALL </a:t>
            </a:r>
            <a:r>
              <a:rPr lang="x-none" b="0" dirty="0"/>
              <a:t>masive stars will interact with a companion during their life, </a:t>
            </a:r>
            <a:r>
              <a:rPr lang="x-none" dirty="0"/>
              <a:t>triples</a:t>
            </a:r>
          </a:p>
          <a:p>
            <a:r>
              <a:rPr lang="x-none" dirty="0"/>
              <a:t>3.7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4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Progenitors </a:t>
            </a:r>
            <a:r>
              <a:rPr lang="en-US" b="0" dirty="0"/>
              <a:t>are </a:t>
            </a:r>
            <a:r>
              <a:rPr lang="en-US" b="1" baseline="0" dirty="0"/>
              <a:t>massive</a:t>
            </a:r>
            <a:r>
              <a:rPr lang="en-US" baseline="0" dirty="0"/>
              <a:t> stars</a:t>
            </a:r>
          </a:p>
          <a:p>
            <a:pPr marL="171450" indent="-171450">
              <a:buFontTx/>
              <a:buChar char="-"/>
            </a:pPr>
            <a:r>
              <a:rPr lang="en-US" b="1" baseline="0" dirty="0"/>
              <a:t>key property</a:t>
            </a:r>
            <a:r>
              <a:rPr lang="en-US" baseline="0" dirty="0"/>
              <a:t>. Found in binary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1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Not able to do 3D binary. Not even 3D star.</a:t>
            </a:r>
          </a:p>
          <a:p>
            <a:r>
              <a:rPr lang="x-none" dirty="0"/>
              <a:t>Notion of Roche lobe</a:t>
            </a:r>
          </a:p>
          <a:p>
            <a:r>
              <a:rPr lang="en-GB" dirty="0"/>
              <a:t>E</a:t>
            </a:r>
            <a:r>
              <a:rPr lang="x-none" dirty="0"/>
              <a:t>quation</a:t>
            </a:r>
          </a:p>
          <a:p>
            <a:r>
              <a:rPr lang="x-none" dirty="0"/>
              <a:t>Which of the two stars is the most massive?</a:t>
            </a:r>
          </a:p>
          <a:p>
            <a:r>
              <a:rPr lang="x-none" dirty="0"/>
              <a:t>Which star do we expect to lose its mass first, fill its RL?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3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lose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1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stable or unstable</a:t>
            </a: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475B-8348-E245-AF5E-6887559E6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971553"/>
            <a:ext cx="6487668" cy="23646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377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143001"/>
            <a:ext cx="6498158" cy="129365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377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6" y="2474261"/>
            <a:ext cx="6498159" cy="68748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A6EED-8A73-3B47-8662-6E88A77096D9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58905"/>
            <a:ext cx="4079545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3" y="1340892"/>
            <a:ext cx="4079545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FCFD-6F28-6D4D-A991-C2B92FEA41EF}" type="datetime1">
              <a:rPr lang="en-US" smtClean="0"/>
              <a:t>09/08/23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69544"/>
            <a:ext cx="3657600" cy="3988558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EAE6-27A4-D544-8A08-DE62B13BE280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276227"/>
            <a:ext cx="1524000" cy="418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276227"/>
            <a:ext cx="6689726" cy="418147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39C3-EAED-7740-844C-C4002B7CF292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41F2-8C02-E04D-A81C-00DDEA1F73EE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3" y="2514603"/>
            <a:ext cx="8416925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3" y="3578274"/>
            <a:ext cx="8416925" cy="72950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9B1F-DDD5-DE44-8B82-B020A2ED1DA4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272655"/>
            <a:ext cx="8402040" cy="212764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80" y="1802359"/>
            <a:ext cx="8056563" cy="1021556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80" y="2802004"/>
            <a:ext cx="8056563" cy="112514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CCA1-D87B-DB49-8F92-F4575FA99413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10027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D4D9-4B7A-1940-8994-FE0780C7283B}" type="datetime1">
              <a:rPr lang="en-US" smtClean="0"/>
              <a:t>09/08/23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0684"/>
            <a:ext cx="8042276" cy="10027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9921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760564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089921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760564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9075-CBCA-7B49-ADE0-CB09AED98D0B}" type="datetime1">
              <a:rPr lang="en-US" smtClean="0"/>
              <a:t>09/08/23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4E5C-6B5F-4542-A739-062DE4B7F2A9}" type="datetime1">
              <a:rPr lang="en-US" smtClean="0"/>
              <a:t>09/08/23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8C63-F4C4-0D49-A351-176AB5D9F1E3}" type="datetime1">
              <a:rPr lang="en-US" smtClean="0"/>
              <a:t>09/08/23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458905"/>
            <a:ext cx="3840480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276227"/>
            <a:ext cx="3840480" cy="4181475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340892"/>
            <a:ext cx="3840480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FA30-865B-D04D-A405-D6F9F9DD526B}" type="datetime1">
              <a:rPr lang="en-US" smtClean="0"/>
              <a:t>09/08/23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35A9CBD-9AFA-E94F-9DBD-602CEC438B00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63" y="4706751"/>
            <a:ext cx="48409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502FDF2-E181-D64B-A020-AD79B06D8E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42" indent="-349242" algn="l" defTabSz="914377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83" indent="-336542" algn="l" defTabSz="914377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50" indent="-282568" algn="l" defTabSz="914377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19" indent="-295267" algn="l" defTabSz="914377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187" indent="-282568" algn="l" defTabSz="914377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754" indent="-282568" algn="l" defTabSz="914377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672" indent="-282568" algn="l" defTabSz="914377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653" indent="-282568" algn="l" defTabSz="914377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158" indent="-282568" algn="l" defTabSz="914377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.jpeg"/><Relationship Id="rId6" Type="http://schemas.openxmlformats.org/officeDocument/2006/relationships/image" Target="../media/image3.jpg"/><Relationship Id="rId7" Type="http://schemas.openxmlformats.org/officeDocument/2006/relationships/image" Target="../media/image16.png"/><Relationship Id="rId8" Type="http://schemas.openxmlformats.org/officeDocument/2006/relationships/image" Target="../media/image19.jpe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9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g"/><Relationship Id="rId6" Type="http://schemas.openxmlformats.org/officeDocument/2006/relationships/image" Target="../media/image6.jpg"/><Relationship Id="rId7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6.jpg"/><Relationship Id="rId5" Type="http://schemas.openxmlformats.org/officeDocument/2006/relationships/image" Target="../media/image33.jp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9.jpeg"/><Relationship Id="rId6" Type="http://schemas.openxmlformats.org/officeDocument/2006/relationships/image" Target="../media/image16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9.jpeg"/><Relationship Id="rId6" Type="http://schemas.openxmlformats.org/officeDocument/2006/relationships/image" Target="../media/image16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jpg"/><Relationship Id="rId5" Type="http://schemas.openxmlformats.org/officeDocument/2006/relationships/image" Target="../media/image14.pn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33.jp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33.jpg"/><Relationship Id="rId5" Type="http://schemas.openxmlformats.org/officeDocument/2006/relationships/image" Target="../media/image14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image" Target="../media/image48.pn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o_binaries_image.jpg">
            <a:extLst>
              <a:ext uri="{FF2B5EF4-FFF2-40B4-BE49-F238E27FC236}">
                <a16:creationId xmlns:a16="http://schemas.microsoft.com/office/drawing/2014/main" xmlns="" id="{36E3AEED-8723-9D4C-A313-F5DCFA9E0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22002"/>
            <a:ext cx="9247128" cy="6840540"/>
          </a:xfrm>
          <a:prstGeom prst="rect">
            <a:avLst/>
          </a:prstGeom>
          <a:blipFill rotWithShape="1">
            <a:blip r:embed="rId4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2EF7CE8B-FDB9-7D48-8B13-2B72812C4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15" y="398536"/>
            <a:ext cx="8042276" cy="1336956"/>
          </a:xfrm>
        </p:spPr>
        <p:txBody>
          <a:bodyPr/>
          <a:lstStyle/>
          <a:p>
            <a:pPr algn="l"/>
            <a:r>
              <a:rPr lang="x-none" dirty="0">
                <a:solidFill>
                  <a:schemeClr val="bg1"/>
                </a:solidFill>
              </a:rPr>
              <a:t>Binary massive stars </a:t>
            </a:r>
            <a:br>
              <a:rPr lang="x-none" dirty="0">
                <a:solidFill>
                  <a:schemeClr val="bg1"/>
                </a:solidFill>
              </a:rPr>
            </a:br>
            <a:r>
              <a:rPr lang="x-none" sz="3000" dirty="0">
                <a:solidFill>
                  <a:schemeClr val="bg1"/>
                </a:solidFill>
              </a:rPr>
              <a:t>and their impact to their </a:t>
            </a:r>
            <a:br>
              <a:rPr lang="x-none" sz="3000" dirty="0">
                <a:solidFill>
                  <a:schemeClr val="bg1"/>
                </a:solidFill>
              </a:rPr>
            </a:br>
            <a:r>
              <a:rPr lang="x-none" sz="3000" dirty="0">
                <a:solidFill>
                  <a:schemeClr val="bg1"/>
                </a:solidFill>
              </a:rPr>
              <a:t>environment!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E0402B38-E1CF-624F-9740-69352F75F507}"/>
              </a:ext>
            </a:extLst>
          </p:cNvPr>
          <p:cNvSpPr txBox="1">
            <a:spLocks/>
          </p:cNvSpPr>
          <p:nvPr/>
        </p:nvSpPr>
        <p:spPr>
          <a:xfrm>
            <a:off x="503380" y="3349871"/>
            <a:ext cx="423675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000" dirty="0">
                <a:solidFill>
                  <a:schemeClr val="bg1"/>
                </a:solidFill>
              </a:rPr>
              <a:t>Emmanouil (Manos) Zapartas </a:t>
            </a:r>
          </a:p>
          <a:p>
            <a:r>
              <a:rPr lang="x-none" sz="2000" dirty="0">
                <a:solidFill>
                  <a:schemeClr val="bg1"/>
                </a:solidFill>
              </a:rPr>
              <a:t>Rencontres du Vietnam</a:t>
            </a:r>
          </a:p>
        </p:txBody>
      </p:sp>
      <p:pic>
        <p:nvPicPr>
          <p:cNvPr id="29698" name="Picture 2" descr="National Observatory of Athens - Wikipedia">
            <a:extLst>
              <a:ext uri="{FF2B5EF4-FFF2-40B4-BE49-F238E27FC236}">
                <a16:creationId xmlns:a16="http://schemas.microsoft.com/office/drawing/2014/main" xmlns="" id="{BA2EA33D-0456-144D-A7F1-A35C8A35C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90" y="3908824"/>
            <a:ext cx="1084834" cy="106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4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EBC9FF-4338-0043-97D2-2B35F3AA4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075" y="-27641"/>
            <a:ext cx="2381486" cy="5193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AE8556-FA52-FB40-AFC2-70813CC16FE1}"/>
              </a:ext>
            </a:extLst>
          </p:cNvPr>
          <p:cNvSpPr txBox="1"/>
          <p:nvPr/>
        </p:nvSpPr>
        <p:spPr>
          <a:xfrm>
            <a:off x="6397513" y="5549080"/>
            <a:ext cx="2746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Figure from Ivanova et al (2013)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70DE1D-3BD6-0C45-85CE-F155AE677F55}"/>
              </a:ext>
            </a:extLst>
          </p:cNvPr>
          <p:cNvSpPr txBox="1"/>
          <p:nvPr/>
        </p:nvSpPr>
        <p:spPr>
          <a:xfrm rot="18310916">
            <a:off x="493776" y="2034246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Looking the binary face-on (from above the orbit)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0CAFB6-2E66-AD45-AAB7-F0E8857B4051}"/>
              </a:ext>
            </a:extLst>
          </p:cNvPr>
          <p:cNvSpPr txBox="1"/>
          <p:nvPr/>
        </p:nvSpPr>
        <p:spPr>
          <a:xfrm rot="18310916">
            <a:off x="5445925" y="2248588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Looking the binary edge-on (from the orbital plane)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77F49F-54B3-D742-A9E2-91EFA978138E}"/>
              </a:ext>
            </a:extLst>
          </p:cNvPr>
          <p:cNvSpPr txBox="1"/>
          <p:nvPr/>
        </p:nvSpPr>
        <p:spPr>
          <a:xfrm>
            <a:off x="6135800" y="4675023"/>
            <a:ext cx="2746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Ivanova+2013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A57439D-CC00-AF49-A9B1-86E4DB3CC341}"/>
              </a:ext>
            </a:extLst>
          </p:cNvPr>
          <p:cNvSpPr txBox="1">
            <a:spLocks/>
          </p:cNvSpPr>
          <p:nvPr/>
        </p:nvSpPr>
        <p:spPr>
          <a:xfrm>
            <a:off x="100585" y="-135442"/>
            <a:ext cx="3118104" cy="10224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500" dirty="0"/>
              <a:t>Common envelope evolution</a:t>
            </a:r>
          </a:p>
        </p:txBody>
      </p:sp>
    </p:spTree>
    <p:extLst>
      <p:ext uri="{BB962C8B-B14F-4D97-AF65-F5344CB8AC3E}">
        <p14:creationId xmlns:p14="http://schemas.microsoft.com/office/powerpoint/2010/main" val="246182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2A700-D4C7-EC4F-A043-AF6BF646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27" y="-135442"/>
            <a:ext cx="8042276" cy="1336956"/>
          </a:xfrm>
        </p:spPr>
        <p:txBody>
          <a:bodyPr/>
          <a:lstStyle/>
          <a:p>
            <a:r>
              <a:rPr lang="x-none" dirty="0"/>
              <a:t>Common envelope evolution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AC74871-11A8-A146-BE92-E9691D2694C2}"/>
              </a:ext>
            </a:extLst>
          </p:cNvPr>
          <p:cNvGrpSpPr>
            <a:grpSpLocks noChangeAspect="1"/>
          </p:cNvGrpSpPr>
          <p:nvPr/>
        </p:nvGrpSpPr>
        <p:grpSpPr>
          <a:xfrm>
            <a:off x="3267433" y="950442"/>
            <a:ext cx="2454339" cy="2480569"/>
            <a:chOff x="4935412" y="8264014"/>
            <a:chExt cx="857789" cy="828001"/>
          </a:xfrm>
        </p:grpSpPr>
        <p:sp>
          <p:nvSpPr>
            <p:cNvPr id="9" name="Teardrop 27">
              <a:extLst>
                <a:ext uri="{FF2B5EF4-FFF2-40B4-BE49-F238E27FC236}">
                  <a16:creationId xmlns:a16="http://schemas.microsoft.com/office/drawing/2014/main" xmlns="" id="{D8FF093E-F754-884D-84AB-AD751E21D982}"/>
                </a:ext>
              </a:extLst>
            </p:cNvPr>
            <p:cNvSpPr>
              <a:spLocks noChangeAspect="1"/>
            </p:cNvSpPr>
            <p:nvPr/>
          </p:nvSpPr>
          <p:spPr>
            <a:xfrm rot="13467847">
              <a:off x="4935412" y="8264014"/>
              <a:ext cx="857789" cy="828001"/>
            </a:xfrm>
            <a:custGeom>
              <a:avLst/>
              <a:gdLst>
                <a:gd name="connsiteX0" fmla="*/ 579465 w 1066572"/>
                <a:gd name="connsiteY0" fmla="*/ 935084 h 1029938"/>
                <a:gd name="connsiteX1" fmla="*/ 339443 w 1066572"/>
                <a:gd name="connsiteY1" fmla="*/ 1029938 h 1029938"/>
                <a:gd name="connsiteX2" fmla="*/ 0 w 1066572"/>
                <a:gd name="connsiteY2" fmla="*/ 706087 h 1029938"/>
                <a:gd name="connsiteX3" fmla="*/ 1 w 1066572"/>
                <a:gd name="connsiteY3" fmla="*/ 706087 h 1029938"/>
                <a:gd name="connsiteX4" fmla="*/ 339444 w 1066572"/>
                <a:gd name="connsiteY4" fmla="*/ 382236 h 1029938"/>
                <a:gd name="connsiteX5" fmla="*/ 361204 w 1066572"/>
                <a:gd name="connsiteY5" fmla="*/ 358932 h 1029938"/>
                <a:gd name="connsiteX6" fmla="*/ 388066 w 1066572"/>
                <a:gd name="connsiteY6" fmla="*/ 339384 h 1029938"/>
                <a:gd name="connsiteX7" fmla="*/ 712374 w 1066572"/>
                <a:gd name="connsiteY7" fmla="*/ 377 h 1029938"/>
                <a:gd name="connsiteX8" fmla="*/ 1066245 w 1066572"/>
                <a:gd name="connsiteY8" fmla="*/ 308397 h 1029938"/>
                <a:gd name="connsiteX9" fmla="*/ 1066244 w 1066572"/>
                <a:gd name="connsiteY9" fmla="*/ 308397 h 1029938"/>
                <a:gd name="connsiteX10" fmla="*/ 741936 w 1066572"/>
                <a:gd name="connsiteY10" fmla="*/ 647404 h 1029938"/>
                <a:gd name="connsiteX11" fmla="*/ 668963 w 1066572"/>
                <a:gd name="connsiteY11" fmla="*/ 640700 h 1029938"/>
                <a:gd name="connsiteX12" fmla="*/ 678886 w 1066572"/>
                <a:gd name="connsiteY12" fmla="*/ 706087 h 1029938"/>
                <a:gd name="connsiteX13" fmla="*/ 579465 w 1066572"/>
                <a:gd name="connsiteY13" fmla="*/ 935084 h 1029938"/>
                <a:gd name="connsiteX0" fmla="*/ 579465 w 1066572"/>
                <a:gd name="connsiteY0" fmla="*/ 934720 h 1029574"/>
                <a:gd name="connsiteX1" fmla="*/ 339443 w 1066572"/>
                <a:gd name="connsiteY1" fmla="*/ 1029574 h 1029574"/>
                <a:gd name="connsiteX2" fmla="*/ 0 w 1066572"/>
                <a:gd name="connsiteY2" fmla="*/ 705723 h 1029574"/>
                <a:gd name="connsiteX3" fmla="*/ 1 w 1066572"/>
                <a:gd name="connsiteY3" fmla="*/ 705723 h 1029574"/>
                <a:gd name="connsiteX4" fmla="*/ 339444 w 1066572"/>
                <a:gd name="connsiteY4" fmla="*/ 381872 h 1029574"/>
                <a:gd name="connsiteX5" fmla="*/ 361204 w 1066572"/>
                <a:gd name="connsiteY5" fmla="*/ 358568 h 1029574"/>
                <a:gd name="connsiteX6" fmla="*/ 366518 w 1066572"/>
                <a:gd name="connsiteY6" fmla="*/ 317066 h 1029574"/>
                <a:gd name="connsiteX7" fmla="*/ 712374 w 1066572"/>
                <a:gd name="connsiteY7" fmla="*/ 13 h 1029574"/>
                <a:gd name="connsiteX8" fmla="*/ 1066245 w 1066572"/>
                <a:gd name="connsiteY8" fmla="*/ 308033 h 1029574"/>
                <a:gd name="connsiteX9" fmla="*/ 1066244 w 1066572"/>
                <a:gd name="connsiteY9" fmla="*/ 308033 h 1029574"/>
                <a:gd name="connsiteX10" fmla="*/ 741936 w 1066572"/>
                <a:gd name="connsiteY10" fmla="*/ 647040 h 1029574"/>
                <a:gd name="connsiteX11" fmla="*/ 668963 w 1066572"/>
                <a:gd name="connsiteY11" fmla="*/ 640336 h 1029574"/>
                <a:gd name="connsiteX12" fmla="*/ 678886 w 1066572"/>
                <a:gd name="connsiteY12" fmla="*/ 705723 h 1029574"/>
                <a:gd name="connsiteX13" fmla="*/ 579465 w 1066572"/>
                <a:gd name="connsiteY13" fmla="*/ 934720 h 1029574"/>
                <a:gd name="connsiteX0" fmla="*/ 579465 w 1066572"/>
                <a:gd name="connsiteY0" fmla="*/ 934720 h 1029574"/>
                <a:gd name="connsiteX1" fmla="*/ 339443 w 1066572"/>
                <a:gd name="connsiteY1" fmla="*/ 1029574 h 1029574"/>
                <a:gd name="connsiteX2" fmla="*/ 0 w 1066572"/>
                <a:gd name="connsiteY2" fmla="*/ 705723 h 1029574"/>
                <a:gd name="connsiteX3" fmla="*/ 1 w 1066572"/>
                <a:gd name="connsiteY3" fmla="*/ 705723 h 1029574"/>
                <a:gd name="connsiteX4" fmla="*/ 320916 w 1066572"/>
                <a:gd name="connsiteY4" fmla="*/ 369269 h 1029574"/>
                <a:gd name="connsiteX5" fmla="*/ 361204 w 1066572"/>
                <a:gd name="connsiteY5" fmla="*/ 358568 h 1029574"/>
                <a:gd name="connsiteX6" fmla="*/ 366518 w 1066572"/>
                <a:gd name="connsiteY6" fmla="*/ 317066 h 1029574"/>
                <a:gd name="connsiteX7" fmla="*/ 712374 w 1066572"/>
                <a:gd name="connsiteY7" fmla="*/ 13 h 1029574"/>
                <a:gd name="connsiteX8" fmla="*/ 1066245 w 1066572"/>
                <a:gd name="connsiteY8" fmla="*/ 308033 h 1029574"/>
                <a:gd name="connsiteX9" fmla="*/ 1066244 w 1066572"/>
                <a:gd name="connsiteY9" fmla="*/ 308033 h 1029574"/>
                <a:gd name="connsiteX10" fmla="*/ 741936 w 1066572"/>
                <a:gd name="connsiteY10" fmla="*/ 647040 h 1029574"/>
                <a:gd name="connsiteX11" fmla="*/ 668963 w 1066572"/>
                <a:gd name="connsiteY11" fmla="*/ 640336 h 1029574"/>
                <a:gd name="connsiteX12" fmla="*/ 678886 w 1066572"/>
                <a:gd name="connsiteY12" fmla="*/ 705723 h 1029574"/>
                <a:gd name="connsiteX13" fmla="*/ 579465 w 1066572"/>
                <a:gd name="connsiteY13" fmla="*/ 934720 h 1029574"/>
                <a:gd name="connsiteX0" fmla="*/ 579465 w 1066572"/>
                <a:gd name="connsiteY0" fmla="*/ 934720 h 1029574"/>
                <a:gd name="connsiteX1" fmla="*/ 339443 w 1066572"/>
                <a:gd name="connsiteY1" fmla="*/ 1029574 h 1029574"/>
                <a:gd name="connsiteX2" fmla="*/ 0 w 1066572"/>
                <a:gd name="connsiteY2" fmla="*/ 705723 h 1029574"/>
                <a:gd name="connsiteX3" fmla="*/ 1 w 1066572"/>
                <a:gd name="connsiteY3" fmla="*/ 705723 h 1029574"/>
                <a:gd name="connsiteX4" fmla="*/ 320916 w 1066572"/>
                <a:gd name="connsiteY4" fmla="*/ 369269 h 1029574"/>
                <a:gd name="connsiteX5" fmla="*/ 361204 w 1066572"/>
                <a:gd name="connsiteY5" fmla="*/ 358568 h 1029574"/>
                <a:gd name="connsiteX6" fmla="*/ 366518 w 1066572"/>
                <a:gd name="connsiteY6" fmla="*/ 317066 h 1029574"/>
                <a:gd name="connsiteX7" fmla="*/ 712374 w 1066572"/>
                <a:gd name="connsiteY7" fmla="*/ 13 h 1029574"/>
                <a:gd name="connsiteX8" fmla="*/ 1066245 w 1066572"/>
                <a:gd name="connsiteY8" fmla="*/ 308033 h 1029574"/>
                <a:gd name="connsiteX9" fmla="*/ 1066244 w 1066572"/>
                <a:gd name="connsiteY9" fmla="*/ 308033 h 1029574"/>
                <a:gd name="connsiteX10" fmla="*/ 741936 w 1066572"/>
                <a:gd name="connsiteY10" fmla="*/ 647040 h 1029574"/>
                <a:gd name="connsiteX11" fmla="*/ 693589 w 1066572"/>
                <a:gd name="connsiteY11" fmla="*/ 665427 h 1029574"/>
                <a:gd name="connsiteX12" fmla="*/ 678886 w 1066572"/>
                <a:gd name="connsiteY12" fmla="*/ 705723 h 1029574"/>
                <a:gd name="connsiteX13" fmla="*/ 579465 w 1066572"/>
                <a:gd name="connsiteY13" fmla="*/ 934720 h 1029574"/>
                <a:gd name="connsiteX0" fmla="*/ 579465 w 1066572"/>
                <a:gd name="connsiteY0" fmla="*/ 934720 h 1029574"/>
                <a:gd name="connsiteX1" fmla="*/ 339443 w 1066572"/>
                <a:gd name="connsiteY1" fmla="*/ 1029574 h 1029574"/>
                <a:gd name="connsiteX2" fmla="*/ 0 w 1066572"/>
                <a:gd name="connsiteY2" fmla="*/ 705723 h 1029574"/>
                <a:gd name="connsiteX3" fmla="*/ 1 w 1066572"/>
                <a:gd name="connsiteY3" fmla="*/ 705723 h 1029574"/>
                <a:gd name="connsiteX4" fmla="*/ 320916 w 1066572"/>
                <a:gd name="connsiteY4" fmla="*/ 369269 h 1029574"/>
                <a:gd name="connsiteX5" fmla="*/ 361204 w 1066572"/>
                <a:gd name="connsiteY5" fmla="*/ 358568 h 1029574"/>
                <a:gd name="connsiteX6" fmla="*/ 366518 w 1066572"/>
                <a:gd name="connsiteY6" fmla="*/ 317066 h 1029574"/>
                <a:gd name="connsiteX7" fmla="*/ 712374 w 1066572"/>
                <a:gd name="connsiteY7" fmla="*/ 13 h 1029574"/>
                <a:gd name="connsiteX8" fmla="*/ 1066245 w 1066572"/>
                <a:gd name="connsiteY8" fmla="*/ 308033 h 1029574"/>
                <a:gd name="connsiteX9" fmla="*/ 1066244 w 1066572"/>
                <a:gd name="connsiteY9" fmla="*/ 308033 h 1029574"/>
                <a:gd name="connsiteX10" fmla="*/ 741936 w 1066572"/>
                <a:gd name="connsiteY10" fmla="*/ 647040 h 1029574"/>
                <a:gd name="connsiteX11" fmla="*/ 693589 w 1066572"/>
                <a:gd name="connsiteY11" fmla="*/ 665427 h 1029574"/>
                <a:gd name="connsiteX12" fmla="*/ 700434 w 1066572"/>
                <a:gd name="connsiteY12" fmla="*/ 727677 h 1029574"/>
                <a:gd name="connsiteX13" fmla="*/ 579465 w 1066572"/>
                <a:gd name="connsiteY13" fmla="*/ 934720 h 1029574"/>
                <a:gd name="connsiteX0" fmla="*/ 579465 w 1066608"/>
                <a:gd name="connsiteY0" fmla="*/ 934720 h 1029574"/>
                <a:gd name="connsiteX1" fmla="*/ 339443 w 1066608"/>
                <a:gd name="connsiteY1" fmla="*/ 1029574 h 1029574"/>
                <a:gd name="connsiteX2" fmla="*/ 0 w 1066608"/>
                <a:gd name="connsiteY2" fmla="*/ 705723 h 1029574"/>
                <a:gd name="connsiteX3" fmla="*/ 1 w 1066608"/>
                <a:gd name="connsiteY3" fmla="*/ 705723 h 1029574"/>
                <a:gd name="connsiteX4" fmla="*/ 320916 w 1066608"/>
                <a:gd name="connsiteY4" fmla="*/ 369269 h 1029574"/>
                <a:gd name="connsiteX5" fmla="*/ 361204 w 1066608"/>
                <a:gd name="connsiteY5" fmla="*/ 358568 h 1029574"/>
                <a:gd name="connsiteX6" fmla="*/ 366518 w 1066608"/>
                <a:gd name="connsiteY6" fmla="*/ 317066 h 1029574"/>
                <a:gd name="connsiteX7" fmla="*/ 712374 w 1066608"/>
                <a:gd name="connsiteY7" fmla="*/ 13 h 1029574"/>
                <a:gd name="connsiteX8" fmla="*/ 1066245 w 1066608"/>
                <a:gd name="connsiteY8" fmla="*/ 308033 h 1029574"/>
                <a:gd name="connsiteX9" fmla="*/ 1066244 w 1066608"/>
                <a:gd name="connsiteY9" fmla="*/ 308033 h 1029574"/>
                <a:gd name="connsiteX10" fmla="*/ 757328 w 1066608"/>
                <a:gd name="connsiteY10" fmla="*/ 662723 h 1029574"/>
                <a:gd name="connsiteX11" fmla="*/ 693589 w 1066608"/>
                <a:gd name="connsiteY11" fmla="*/ 665427 h 1029574"/>
                <a:gd name="connsiteX12" fmla="*/ 700434 w 1066608"/>
                <a:gd name="connsiteY12" fmla="*/ 727677 h 1029574"/>
                <a:gd name="connsiteX13" fmla="*/ 579465 w 1066608"/>
                <a:gd name="connsiteY13" fmla="*/ 934720 h 1029574"/>
                <a:gd name="connsiteX0" fmla="*/ 579465 w 1066608"/>
                <a:gd name="connsiteY0" fmla="*/ 934720 h 1029574"/>
                <a:gd name="connsiteX1" fmla="*/ 339443 w 1066608"/>
                <a:gd name="connsiteY1" fmla="*/ 1029574 h 1029574"/>
                <a:gd name="connsiteX2" fmla="*/ 0 w 1066608"/>
                <a:gd name="connsiteY2" fmla="*/ 705723 h 1029574"/>
                <a:gd name="connsiteX3" fmla="*/ 1 w 1066608"/>
                <a:gd name="connsiteY3" fmla="*/ 705723 h 1029574"/>
                <a:gd name="connsiteX4" fmla="*/ 320916 w 1066608"/>
                <a:gd name="connsiteY4" fmla="*/ 369269 h 1029574"/>
                <a:gd name="connsiteX5" fmla="*/ 361204 w 1066608"/>
                <a:gd name="connsiteY5" fmla="*/ 358568 h 1029574"/>
                <a:gd name="connsiteX6" fmla="*/ 366518 w 1066608"/>
                <a:gd name="connsiteY6" fmla="*/ 317066 h 1029574"/>
                <a:gd name="connsiteX7" fmla="*/ 712374 w 1066608"/>
                <a:gd name="connsiteY7" fmla="*/ 13 h 1029574"/>
                <a:gd name="connsiteX8" fmla="*/ 1066245 w 1066608"/>
                <a:gd name="connsiteY8" fmla="*/ 308033 h 1029574"/>
                <a:gd name="connsiteX9" fmla="*/ 1066244 w 1066608"/>
                <a:gd name="connsiteY9" fmla="*/ 308033 h 1029574"/>
                <a:gd name="connsiteX10" fmla="*/ 757328 w 1066608"/>
                <a:gd name="connsiteY10" fmla="*/ 662723 h 1029574"/>
                <a:gd name="connsiteX11" fmla="*/ 721293 w 1066608"/>
                <a:gd name="connsiteY11" fmla="*/ 693654 h 1029574"/>
                <a:gd name="connsiteX12" fmla="*/ 700434 w 1066608"/>
                <a:gd name="connsiteY12" fmla="*/ 727677 h 1029574"/>
                <a:gd name="connsiteX13" fmla="*/ 579465 w 1066608"/>
                <a:gd name="connsiteY13" fmla="*/ 934720 h 1029574"/>
                <a:gd name="connsiteX0" fmla="*/ 579465 w 1066608"/>
                <a:gd name="connsiteY0" fmla="*/ 934720 h 1029574"/>
                <a:gd name="connsiteX1" fmla="*/ 339443 w 1066608"/>
                <a:gd name="connsiteY1" fmla="*/ 1029574 h 1029574"/>
                <a:gd name="connsiteX2" fmla="*/ 0 w 1066608"/>
                <a:gd name="connsiteY2" fmla="*/ 705723 h 1029574"/>
                <a:gd name="connsiteX3" fmla="*/ 1 w 1066608"/>
                <a:gd name="connsiteY3" fmla="*/ 705723 h 1029574"/>
                <a:gd name="connsiteX4" fmla="*/ 320916 w 1066608"/>
                <a:gd name="connsiteY4" fmla="*/ 369269 h 1029574"/>
                <a:gd name="connsiteX5" fmla="*/ 348891 w 1066608"/>
                <a:gd name="connsiteY5" fmla="*/ 346023 h 1029574"/>
                <a:gd name="connsiteX6" fmla="*/ 366518 w 1066608"/>
                <a:gd name="connsiteY6" fmla="*/ 317066 h 1029574"/>
                <a:gd name="connsiteX7" fmla="*/ 712374 w 1066608"/>
                <a:gd name="connsiteY7" fmla="*/ 13 h 1029574"/>
                <a:gd name="connsiteX8" fmla="*/ 1066245 w 1066608"/>
                <a:gd name="connsiteY8" fmla="*/ 308033 h 1029574"/>
                <a:gd name="connsiteX9" fmla="*/ 1066244 w 1066608"/>
                <a:gd name="connsiteY9" fmla="*/ 308033 h 1029574"/>
                <a:gd name="connsiteX10" fmla="*/ 757328 w 1066608"/>
                <a:gd name="connsiteY10" fmla="*/ 662723 h 1029574"/>
                <a:gd name="connsiteX11" fmla="*/ 721293 w 1066608"/>
                <a:gd name="connsiteY11" fmla="*/ 693654 h 1029574"/>
                <a:gd name="connsiteX12" fmla="*/ 700434 w 1066608"/>
                <a:gd name="connsiteY12" fmla="*/ 727677 h 1029574"/>
                <a:gd name="connsiteX13" fmla="*/ 579465 w 1066608"/>
                <a:gd name="connsiteY13" fmla="*/ 934720 h 1029574"/>
                <a:gd name="connsiteX0" fmla="*/ 579465 w 1066608"/>
                <a:gd name="connsiteY0" fmla="*/ 934713 h 1029567"/>
                <a:gd name="connsiteX1" fmla="*/ 339443 w 1066608"/>
                <a:gd name="connsiteY1" fmla="*/ 1029567 h 1029567"/>
                <a:gd name="connsiteX2" fmla="*/ 0 w 1066608"/>
                <a:gd name="connsiteY2" fmla="*/ 705716 h 1029567"/>
                <a:gd name="connsiteX3" fmla="*/ 1 w 1066608"/>
                <a:gd name="connsiteY3" fmla="*/ 705716 h 1029567"/>
                <a:gd name="connsiteX4" fmla="*/ 320916 w 1066608"/>
                <a:gd name="connsiteY4" fmla="*/ 369262 h 1029567"/>
                <a:gd name="connsiteX5" fmla="*/ 348891 w 1066608"/>
                <a:gd name="connsiteY5" fmla="*/ 346016 h 1029567"/>
                <a:gd name="connsiteX6" fmla="*/ 357226 w 1066608"/>
                <a:gd name="connsiteY6" fmla="*/ 313864 h 1029567"/>
                <a:gd name="connsiteX7" fmla="*/ 712374 w 1066608"/>
                <a:gd name="connsiteY7" fmla="*/ 6 h 1029567"/>
                <a:gd name="connsiteX8" fmla="*/ 1066245 w 1066608"/>
                <a:gd name="connsiteY8" fmla="*/ 308026 h 1029567"/>
                <a:gd name="connsiteX9" fmla="*/ 1066244 w 1066608"/>
                <a:gd name="connsiteY9" fmla="*/ 308026 h 1029567"/>
                <a:gd name="connsiteX10" fmla="*/ 757328 w 1066608"/>
                <a:gd name="connsiteY10" fmla="*/ 662716 h 1029567"/>
                <a:gd name="connsiteX11" fmla="*/ 721293 w 1066608"/>
                <a:gd name="connsiteY11" fmla="*/ 693647 h 1029567"/>
                <a:gd name="connsiteX12" fmla="*/ 700434 w 1066608"/>
                <a:gd name="connsiteY12" fmla="*/ 727670 h 1029567"/>
                <a:gd name="connsiteX13" fmla="*/ 579465 w 1066608"/>
                <a:gd name="connsiteY13" fmla="*/ 934713 h 1029567"/>
                <a:gd name="connsiteX0" fmla="*/ 579465 w 1066608"/>
                <a:gd name="connsiteY0" fmla="*/ 934713 h 1029567"/>
                <a:gd name="connsiteX1" fmla="*/ 339443 w 1066608"/>
                <a:gd name="connsiteY1" fmla="*/ 1029567 h 1029567"/>
                <a:gd name="connsiteX2" fmla="*/ 0 w 1066608"/>
                <a:gd name="connsiteY2" fmla="*/ 705716 h 1029567"/>
                <a:gd name="connsiteX3" fmla="*/ 1 w 1066608"/>
                <a:gd name="connsiteY3" fmla="*/ 705716 h 1029567"/>
                <a:gd name="connsiteX4" fmla="*/ 317955 w 1066608"/>
                <a:gd name="connsiteY4" fmla="*/ 353697 h 1029567"/>
                <a:gd name="connsiteX5" fmla="*/ 348891 w 1066608"/>
                <a:gd name="connsiteY5" fmla="*/ 346016 h 1029567"/>
                <a:gd name="connsiteX6" fmla="*/ 357226 w 1066608"/>
                <a:gd name="connsiteY6" fmla="*/ 313864 h 1029567"/>
                <a:gd name="connsiteX7" fmla="*/ 712374 w 1066608"/>
                <a:gd name="connsiteY7" fmla="*/ 6 h 1029567"/>
                <a:gd name="connsiteX8" fmla="*/ 1066245 w 1066608"/>
                <a:gd name="connsiteY8" fmla="*/ 308026 h 1029567"/>
                <a:gd name="connsiteX9" fmla="*/ 1066244 w 1066608"/>
                <a:gd name="connsiteY9" fmla="*/ 308026 h 1029567"/>
                <a:gd name="connsiteX10" fmla="*/ 757328 w 1066608"/>
                <a:gd name="connsiteY10" fmla="*/ 662716 h 1029567"/>
                <a:gd name="connsiteX11" fmla="*/ 721293 w 1066608"/>
                <a:gd name="connsiteY11" fmla="*/ 693647 h 1029567"/>
                <a:gd name="connsiteX12" fmla="*/ 700434 w 1066608"/>
                <a:gd name="connsiteY12" fmla="*/ 727670 h 1029567"/>
                <a:gd name="connsiteX13" fmla="*/ 579465 w 1066608"/>
                <a:gd name="connsiteY13" fmla="*/ 934713 h 1029567"/>
                <a:gd name="connsiteX0" fmla="*/ 579465 w 1066608"/>
                <a:gd name="connsiteY0" fmla="*/ 934713 h 1029567"/>
                <a:gd name="connsiteX1" fmla="*/ 339443 w 1066608"/>
                <a:gd name="connsiteY1" fmla="*/ 1029567 h 1029567"/>
                <a:gd name="connsiteX2" fmla="*/ 0 w 1066608"/>
                <a:gd name="connsiteY2" fmla="*/ 705716 h 1029567"/>
                <a:gd name="connsiteX3" fmla="*/ 1 w 1066608"/>
                <a:gd name="connsiteY3" fmla="*/ 705716 h 1029567"/>
                <a:gd name="connsiteX4" fmla="*/ 317955 w 1066608"/>
                <a:gd name="connsiteY4" fmla="*/ 353697 h 1029567"/>
                <a:gd name="connsiteX5" fmla="*/ 345813 w 1066608"/>
                <a:gd name="connsiteY5" fmla="*/ 342879 h 1029567"/>
                <a:gd name="connsiteX6" fmla="*/ 357226 w 1066608"/>
                <a:gd name="connsiteY6" fmla="*/ 313864 h 1029567"/>
                <a:gd name="connsiteX7" fmla="*/ 712374 w 1066608"/>
                <a:gd name="connsiteY7" fmla="*/ 6 h 1029567"/>
                <a:gd name="connsiteX8" fmla="*/ 1066245 w 1066608"/>
                <a:gd name="connsiteY8" fmla="*/ 308026 h 1029567"/>
                <a:gd name="connsiteX9" fmla="*/ 1066244 w 1066608"/>
                <a:gd name="connsiteY9" fmla="*/ 308026 h 1029567"/>
                <a:gd name="connsiteX10" fmla="*/ 757328 w 1066608"/>
                <a:gd name="connsiteY10" fmla="*/ 662716 h 1029567"/>
                <a:gd name="connsiteX11" fmla="*/ 721293 w 1066608"/>
                <a:gd name="connsiteY11" fmla="*/ 693647 h 1029567"/>
                <a:gd name="connsiteX12" fmla="*/ 700434 w 1066608"/>
                <a:gd name="connsiteY12" fmla="*/ 727670 h 1029567"/>
                <a:gd name="connsiteX13" fmla="*/ 579465 w 1066608"/>
                <a:gd name="connsiteY13" fmla="*/ 934713 h 102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6608" h="1029567">
                  <a:moveTo>
                    <a:pt x="579465" y="934713"/>
                  </a:moveTo>
                  <a:cubicBezTo>
                    <a:pt x="519300" y="985029"/>
                    <a:pt x="433177" y="1029567"/>
                    <a:pt x="339443" y="1029567"/>
                  </a:cubicBezTo>
                  <a:cubicBezTo>
                    <a:pt x="151974" y="1029567"/>
                    <a:pt x="0" y="884574"/>
                    <a:pt x="0" y="705716"/>
                  </a:cubicBezTo>
                  <a:lnTo>
                    <a:pt x="1" y="705716"/>
                  </a:lnTo>
                  <a:cubicBezTo>
                    <a:pt x="1" y="526858"/>
                    <a:pt x="130486" y="353697"/>
                    <a:pt x="317955" y="353697"/>
                  </a:cubicBezTo>
                  <a:lnTo>
                    <a:pt x="345813" y="342879"/>
                  </a:lnTo>
                  <a:cubicBezTo>
                    <a:pt x="342435" y="325889"/>
                    <a:pt x="360604" y="330854"/>
                    <a:pt x="357226" y="313864"/>
                  </a:cubicBezTo>
                  <a:cubicBezTo>
                    <a:pt x="349063" y="135192"/>
                    <a:pt x="594204" y="979"/>
                    <a:pt x="712374" y="6"/>
                  </a:cubicBezTo>
                  <a:cubicBezTo>
                    <a:pt x="830544" y="-967"/>
                    <a:pt x="1058081" y="129354"/>
                    <a:pt x="1066245" y="308026"/>
                  </a:cubicBezTo>
                  <a:lnTo>
                    <a:pt x="1066244" y="308026"/>
                  </a:lnTo>
                  <a:cubicBezTo>
                    <a:pt x="1074408" y="486698"/>
                    <a:pt x="944602" y="654159"/>
                    <a:pt x="757328" y="662716"/>
                  </a:cubicBezTo>
                  <a:lnTo>
                    <a:pt x="721293" y="693647"/>
                  </a:lnTo>
                  <a:lnTo>
                    <a:pt x="700434" y="727670"/>
                  </a:lnTo>
                  <a:cubicBezTo>
                    <a:pt x="700434" y="817099"/>
                    <a:pt x="639630" y="884397"/>
                    <a:pt x="579465" y="934713"/>
                  </a:cubicBezTo>
                  <a:close/>
                </a:path>
              </a:pathLst>
            </a:custGeom>
            <a:pattFill prst="ltUpDiag">
              <a:fgClr>
                <a:srgbClr val="FF0000"/>
              </a:fgClr>
              <a:bgClr>
                <a:srgbClr val="FF6600"/>
              </a:bgClr>
            </a:pattFill>
            <a:ln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371254D3-B42D-1540-B842-E6DBD31FB212}"/>
                </a:ext>
              </a:extLst>
            </p:cNvPr>
            <p:cNvSpPr>
              <a:spLocks/>
            </p:cNvSpPr>
            <p:nvPr/>
          </p:nvSpPr>
          <p:spPr>
            <a:xfrm>
              <a:off x="5062421" y="8611115"/>
              <a:ext cx="122752" cy="120166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F8ECFF2-4379-B841-870B-336D46F7A72A}"/>
              </a:ext>
            </a:extLst>
          </p:cNvPr>
          <p:cNvGrpSpPr>
            <a:grpSpLocks/>
          </p:cNvGrpSpPr>
          <p:nvPr/>
        </p:nvGrpSpPr>
        <p:grpSpPr>
          <a:xfrm>
            <a:off x="6177704" y="3317396"/>
            <a:ext cx="935385" cy="941019"/>
            <a:chOff x="5370979" y="5553063"/>
            <a:chExt cx="763760" cy="72973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A55D577-0FC9-E54B-B4C9-8AC9FD2B7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0979" y="5553063"/>
              <a:ext cx="763760" cy="729733"/>
            </a:xfrm>
            <a:prstGeom prst="ellipse">
              <a:avLst/>
            </a:prstGeom>
            <a:pattFill prst="wdDnDiag">
              <a:fgClr>
                <a:srgbClr val="00B050"/>
              </a:fgClr>
              <a:bgClr>
                <a:srgbClr val="FF6600"/>
              </a:bgClr>
            </a:pattFill>
            <a:ln>
              <a:solidFill>
                <a:srgbClr val="AEC5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84AFD00-A64D-9D4C-A490-FA9B74982B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3310" y="5844242"/>
              <a:ext cx="176368" cy="167502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AEC5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947B2FE7-81D8-234D-BB9A-A89C3EAB4268}"/>
              </a:ext>
            </a:extLst>
          </p:cNvPr>
          <p:cNvCxnSpPr>
            <a:cxnSpLocks/>
          </p:cNvCxnSpPr>
          <p:nvPr/>
        </p:nvCxnSpPr>
        <p:spPr>
          <a:xfrm flipH="1">
            <a:off x="2482249" y="2892854"/>
            <a:ext cx="657507" cy="488773"/>
          </a:xfrm>
          <a:prstGeom prst="straightConnector1">
            <a:avLst/>
          </a:prstGeom>
          <a:ln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FF4EEC8-C6CE-9F4D-8D5B-73B8047B547F}"/>
              </a:ext>
            </a:extLst>
          </p:cNvPr>
          <p:cNvCxnSpPr>
            <a:cxnSpLocks/>
          </p:cNvCxnSpPr>
          <p:nvPr/>
        </p:nvCxnSpPr>
        <p:spPr>
          <a:xfrm>
            <a:off x="5749318" y="2892854"/>
            <a:ext cx="542919" cy="412839"/>
          </a:xfrm>
          <a:prstGeom prst="straightConnector1">
            <a:avLst/>
          </a:prstGeom>
          <a:ln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7EE81D2-46DE-0B45-961C-BF2BD324121B}"/>
              </a:ext>
            </a:extLst>
          </p:cNvPr>
          <p:cNvSpPr txBox="1"/>
          <p:nvPr/>
        </p:nvSpPr>
        <p:spPr>
          <a:xfrm>
            <a:off x="0" y="4138450"/>
            <a:ext cx="4110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500" dirty="0"/>
              <a:t>Succesful envelope ejection:</a:t>
            </a:r>
            <a:br>
              <a:rPr lang="x-none" sz="1500" dirty="0"/>
            </a:br>
            <a:r>
              <a:rPr lang="x-none" sz="1500" dirty="0"/>
              <a:t>short orbit binary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1B9EEEF-FD84-434C-9AE5-BAFD680163D3}"/>
              </a:ext>
            </a:extLst>
          </p:cNvPr>
          <p:cNvSpPr txBox="1"/>
          <p:nvPr/>
        </p:nvSpPr>
        <p:spPr>
          <a:xfrm>
            <a:off x="4504837" y="4348302"/>
            <a:ext cx="41107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500" dirty="0"/>
              <a:t>Merging of the two stars in one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E55E1268-CEA8-9C4C-9BCC-5785B894CF7E}"/>
              </a:ext>
            </a:extLst>
          </p:cNvPr>
          <p:cNvSpPr>
            <a:spLocks noChangeAspect="1"/>
          </p:cNvSpPr>
          <p:nvPr/>
        </p:nvSpPr>
        <p:spPr>
          <a:xfrm>
            <a:off x="4860494" y="1919697"/>
            <a:ext cx="488992" cy="501212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5DC5876-46DF-D040-9209-ADFF8B3160E1}"/>
              </a:ext>
            </a:extLst>
          </p:cNvPr>
          <p:cNvGrpSpPr/>
          <p:nvPr/>
        </p:nvGrpSpPr>
        <p:grpSpPr>
          <a:xfrm>
            <a:off x="1797277" y="3517180"/>
            <a:ext cx="818857" cy="501212"/>
            <a:chOff x="1797273" y="3158277"/>
            <a:chExt cx="818857" cy="5012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5A3B1CAF-B956-914C-8FF8-B8D2A01CD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73" y="3354098"/>
              <a:ext cx="185499" cy="1800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32998698-15D6-0240-88F3-75C80DC2D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7138" y="3158277"/>
              <a:ext cx="488992" cy="5012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783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- Τίτλος"/>
          <p:cNvSpPr>
            <a:spLocks noGrp="1"/>
          </p:cNvSpPr>
          <p:nvPr>
            <p:ph type="title"/>
          </p:nvPr>
        </p:nvSpPr>
        <p:spPr>
          <a:xfrm>
            <a:off x="838418" y="2261987"/>
            <a:ext cx="1985079" cy="87535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mass gaining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038" y="-1140817"/>
            <a:ext cx="10729114" cy="7141567"/>
          </a:xfrm>
          <a:prstGeom prst="rect">
            <a:avLst/>
          </a:prstGeom>
        </p:spPr>
      </p:pic>
      <p:sp>
        <p:nvSpPr>
          <p:cNvPr id="6" name="3 - Τίτλος"/>
          <p:cNvSpPr txBox="1">
            <a:spLocks/>
          </p:cNvSpPr>
          <p:nvPr/>
        </p:nvSpPr>
        <p:spPr>
          <a:xfrm>
            <a:off x="2965939" y="1824309"/>
            <a:ext cx="4422175" cy="8753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dirty="0">
                <a:solidFill>
                  <a:srgbClr val="000000"/>
                </a:solidFill>
              </a:rPr>
              <a:t>Merging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8111" y="4967819"/>
            <a:ext cx="232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tr-TR" sz="1000" dirty="0" err="1">
                <a:solidFill>
                  <a:schemeClr val="bg1">
                    <a:lumMod val="65000"/>
                  </a:schemeClr>
                </a:solidFill>
              </a:rPr>
              <a:t>redits</a:t>
            </a:r>
            <a:r>
              <a:rPr lang="tr-TR" sz="1000" dirty="0">
                <a:solidFill>
                  <a:schemeClr val="bg1">
                    <a:lumMod val="65000"/>
                  </a:schemeClr>
                </a:solidFill>
              </a:rPr>
              <a:t>: (ESO) / L. </a:t>
            </a:r>
            <a:r>
              <a:rPr lang="tr-TR" sz="1000" dirty="0" err="1">
                <a:solidFill>
                  <a:schemeClr val="bg1">
                    <a:lumMod val="65000"/>
                  </a:schemeClr>
                </a:solidFill>
              </a:rPr>
              <a:t>Calçada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4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nos\Desktop\MSc\thesis\presentation_massive_stars_meeting\images\piechart_binary_interac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075" y="1678871"/>
            <a:ext cx="4130092" cy="3230012"/>
          </a:xfrm>
          <a:prstGeom prst="rect">
            <a:avLst/>
          </a:prstGeom>
          <a:noFill/>
        </p:spPr>
      </p:pic>
      <p:sp>
        <p:nvSpPr>
          <p:cNvPr id="8" name="3 - Τίτλος"/>
          <p:cNvSpPr>
            <a:spLocks noGrp="1"/>
          </p:cNvSpPr>
          <p:nvPr>
            <p:ph type="title"/>
          </p:nvPr>
        </p:nvSpPr>
        <p:spPr>
          <a:xfrm>
            <a:off x="581312" y="558854"/>
            <a:ext cx="8042276" cy="1002717"/>
          </a:xfrm>
        </p:spPr>
        <p:txBody>
          <a:bodyPr>
            <a:noAutofit/>
          </a:bodyPr>
          <a:lstStyle/>
          <a:p>
            <a:r>
              <a:rPr lang="en-US" sz="3600" dirty="0"/>
              <a:t>Most young massive stars are found in close enough binaries to interact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3375" y="4651057"/>
            <a:ext cx="23686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Fig. from De Mink (Sana+2012)</a:t>
            </a:r>
          </a:p>
        </p:txBody>
      </p:sp>
    </p:spTree>
    <p:extLst>
      <p:ext uri="{BB962C8B-B14F-4D97-AF65-F5344CB8AC3E}">
        <p14:creationId xmlns:p14="http://schemas.microsoft.com/office/powerpoint/2010/main" val="339363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o_binaries_image.jpg">
            <a:extLst>
              <a:ext uri="{FF2B5EF4-FFF2-40B4-BE49-F238E27FC236}">
                <a16:creationId xmlns:a16="http://schemas.microsoft.com/office/drawing/2014/main" xmlns="" id="{36E3AEED-8723-9D4C-A313-F5DCFA9E0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02"/>
            <a:ext cx="9247128" cy="6840540"/>
          </a:xfrm>
          <a:prstGeom prst="rect">
            <a:avLst/>
          </a:prstGeom>
          <a:blipFill rotWithShape="1">
            <a:blip r:embed="rId4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spPr>
      </p:pic>
      <p:sp>
        <p:nvSpPr>
          <p:cNvPr id="9" name="3 - Τίτλος"/>
          <p:cNvSpPr>
            <a:spLocks noGrp="1"/>
          </p:cNvSpPr>
          <p:nvPr>
            <p:ph type="title"/>
          </p:nvPr>
        </p:nvSpPr>
        <p:spPr>
          <a:xfrm>
            <a:off x="5265237" y="2033769"/>
            <a:ext cx="2983783" cy="80539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mass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stripping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53855CB-4AF9-454E-A7C3-5B3E208335BE}"/>
              </a:ext>
            </a:extLst>
          </p:cNvPr>
          <p:cNvSpPr txBox="1">
            <a:spLocks/>
          </p:cNvSpPr>
          <p:nvPr/>
        </p:nvSpPr>
        <p:spPr>
          <a:xfrm>
            <a:off x="-747272" y="153403"/>
            <a:ext cx="6885523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Mass transfer</a:t>
            </a:r>
          </a:p>
        </p:txBody>
      </p:sp>
    </p:spTree>
    <p:extLst>
      <p:ext uri="{BB962C8B-B14F-4D97-AF65-F5344CB8AC3E}">
        <p14:creationId xmlns:p14="http://schemas.microsoft.com/office/powerpoint/2010/main" val="1944235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394BCA-DA64-124A-82DA-E681BD7A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755" y="0"/>
            <a:ext cx="9384334" cy="5143500"/>
          </a:xfrm>
          <a:prstGeom prst="rect">
            <a:avLst/>
          </a:prstGeom>
        </p:spPr>
      </p:pic>
      <p:sp>
        <p:nvSpPr>
          <p:cNvPr id="9" name="3 - Τίτλος"/>
          <p:cNvSpPr>
            <a:spLocks noGrp="1"/>
          </p:cNvSpPr>
          <p:nvPr>
            <p:ph type="title"/>
          </p:nvPr>
        </p:nvSpPr>
        <p:spPr>
          <a:xfrm>
            <a:off x="5354586" y="758192"/>
            <a:ext cx="3783067" cy="80539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Stripped star</a:t>
            </a:r>
          </a:p>
        </p:txBody>
      </p:sp>
    </p:spTree>
    <p:extLst>
      <p:ext uri="{BB962C8B-B14F-4D97-AF65-F5344CB8AC3E}">
        <p14:creationId xmlns:p14="http://schemas.microsoft.com/office/powerpoint/2010/main" val="336936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5B6BDA-1F12-AB4A-BF47-C14CD6623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816" y="740706"/>
            <a:ext cx="4946904" cy="4395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E8ADAA-D15E-0C4F-B2D1-23DE3F86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26" y="985618"/>
            <a:ext cx="622554" cy="3256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45005E-5A7A-1D4A-B47C-EF531B0F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00" y="-130629"/>
            <a:ext cx="8042276" cy="966523"/>
          </a:xfrm>
        </p:spPr>
        <p:txBody>
          <a:bodyPr/>
          <a:lstStyle/>
          <a:p>
            <a:r>
              <a:rPr lang="x-none" sz="3500" dirty="0"/>
              <a:t>Ionizing </a:t>
            </a:r>
            <a:r>
              <a:rPr lang="x-none" sz="3500" b="1" dirty="0"/>
              <a:t>radiation </a:t>
            </a:r>
            <a:r>
              <a:rPr lang="x-none" sz="3500" dirty="0"/>
              <a:t>from </a:t>
            </a:r>
            <a:r>
              <a:rPr lang="x-none" sz="3500" b="1" dirty="0"/>
              <a:t>stripped stars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EB504B-638C-2A46-B581-3CA58C9D866E}"/>
              </a:ext>
            </a:extLst>
          </p:cNvPr>
          <p:cNvSpPr txBox="1"/>
          <p:nvPr/>
        </p:nvSpPr>
        <p:spPr>
          <a:xfrm>
            <a:off x="7159928" y="4821327"/>
            <a:ext cx="2746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Götberg+2017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eso_binaries_image.jpg">
            <a:extLst>
              <a:ext uri="{FF2B5EF4-FFF2-40B4-BE49-F238E27FC236}">
                <a16:creationId xmlns:a16="http://schemas.microsoft.com/office/drawing/2014/main" xmlns="" id="{0379CF7F-8E04-CC44-B159-1B60952C6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92" y="3579012"/>
            <a:ext cx="805009" cy="595504"/>
          </a:xfrm>
          <a:prstGeom prst="rect">
            <a:avLst/>
          </a:prstGeom>
          <a:blipFill rotWithShape="1">
            <a:blip r:embed="rId6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338A26F-3C34-F445-9AB8-B13B24D68497}"/>
              </a:ext>
            </a:extLst>
          </p:cNvPr>
          <p:cNvGrpSpPr/>
          <p:nvPr/>
        </p:nvGrpSpPr>
        <p:grpSpPr>
          <a:xfrm>
            <a:off x="2950134" y="2724853"/>
            <a:ext cx="2419815" cy="971495"/>
            <a:chOff x="1873410" y="3134889"/>
            <a:chExt cx="2419815" cy="9714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7DA9DED-187C-5D45-84BC-AB1EC086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2984" y="3190348"/>
              <a:ext cx="993395" cy="544475"/>
            </a:xfrm>
            <a:prstGeom prst="rect">
              <a:avLst/>
            </a:prstGeom>
          </p:spPr>
        </p:pic>
        <p:sp>
          <p:nvSpPr>
            <p:cNvPr id="9" name="Doughnut 8">
              <a:extLst>
                <a:ext uri="{FF2B5EF4-FFF2-40B4-BE49-F238E27FC236}">
                  <a16:creationId xmlns:a16="http://schemas.microsoft.com/office/drawing/2014/main" xmlns="" id="{D7419D6A-49EF-E140-B068-C4AF939310D6}"/>
                </a:ext>
              </a:extLst>
            </p:cNvPr>
            <p:cNvSpPr/>
            <p:nvPr/>
          </p:nvSpPr>
          <p:spPr>
            <a:xfrm>
              <a:off x="2754351" y="3134889"/>
              <a:ext cx="345688" cy="557561"/>
            </a:xfrm>
            <a:prstGeom prst="donut">
              <a:avLst>
                <a:gd name="adj" fmla="val 1057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9889D0C-70F3-5B40-88A1-D88B11DE4BBF}"/>
                </a:ext>
              </a:extLst>
            </p:cNvPr>
            <p:cNvSpPr txBox="1"/>
            <p:nvPr/>
          </p:nvSpPr>
          <p:spPr>
            <a:xfrm>
              <a:off x="1873410" y="3737052"/>
              <a:ext cx="2419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b="1" dirty="0">
                  <a:solidFill>
                    <a:srgbClr val="FF0000"/>
                  </a:solidFill>
                </a:rPr>
                <a:t>binary stripped star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08EDA08-5200-234F-8B7B-0A84D7479ABE}"/>
              </a:ext>
            </a:extLst>
          </p:cNvPr>
          <p:cNvGrpSpPr/>
          <p:nvPr/>
        </p:nvGrpSpPr>
        <p:grpSpPr>
          <a:xfrm>
            <a:off x="2449775" y="1114906"/>
            <a:ext cx="2484217" cy="1071755"/>
            <a:chOff x="2143348" y="1309612"/>
            <a:chExt cx="2484217" cy="1071755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xmlns="" id="{9EC195F0-559A-3841-9CE2-983BBADE4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348" y="1309612"/>
              <a:ext cx="1279707" cy="107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6376B71-6CEE-914E-BA80-2BF22ADB0871}"/>
                </a:ext>
              </a:extLst>
            </p:cNvPr>
            <p:cNvSpPr txBox="1"/>
            <p:nvPr/>
          </p:nvSpPr>
          <p:spPr>
            <a:xfrm>
              <a:off x="2207750" y="1390657"/>
              <a:ext cx="2419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b="1" dirty="0">
                  <a:solidFill>
                    <a:schemeClr val="bg1">
                      <a:lumMod val="85000"/>
                    </a:schemeClr>
                  </a:solidFill>
                </a:rPr>
                <a:t>Wolf-Rayet star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0FC98D4-43A7-6949-9FE3-BE152FF878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322" y="4694426"/>
            <a:ext cx="1199134" cy="3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34AC8F-2F60-BB44-B90B-62194F60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130F9-88A1-8244-9024-9DA689E00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FD3384E-83D3-1E49-867E-E9DADAB5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0" y="-1975866"/>
            <a:ext cx="8167496" cy="71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BBBA24-49A3-A946-8F34-7D9FAA580150}"/>
              </a:ext>
            </a:extLst>
          </p:cNvPr>
          <p:cNvSpPr txBox="1"/>
          <p:nvPr/>
        </p:nvSpPr>
        <p:spPr>
          <a:xfrm>
            <a:off x="6628858" y="5643020"/>
            <a:ext cx="2746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Götberg+2017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C04DA-DFF2-D844-AF8B-169B40A6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4000" dirty="0"/>
              <a:t>Extra source of ionizing radiation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4E1B12-FF50-D149-967A-D5F401E6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later than WR stars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CD1D568-78CB-1A41-AF9F-A7C41AF43729}"/>
              </a:ext>
            </a:extLst>
          </p:cNvPr>
          <p:cNvGrpSpPr/>
          <p:nvPr/>
        </p:nvGrpSpPr>
        <p:grpSpPr>
          <a:xfrm>
            <a:off x="3952119" y="1045070"/>
            <a:ext cx="2242425" cy="6013203"/>
            <a:chOff x="2467079" y="880065"/>
            <a:chExt cx="2242425" cy="6013203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xmlns="" id="{6005A13D-D34D-784C-83F5-1F8BC7019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079" y="880065"/>
              <a:ext cx="2242425" cy="6013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FB3834A-B6C2-4743-8832-4EF32C6AC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5068" y="4661188"/>
              <a:ext cx="2213809" cy="3175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CFE30F-21A7-1043-988C-F699ED085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435" y="2055586"/>
            <a:ext cx="1892300" cy="181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3174FF-0434-B442-A7AE-ADB25AC826CB}"/>
              </a:ext>
            </a:extLst>
          </p:cNvPr>
          <p:cNvSpPr txBox="1"/>
          <p:nvPr/>
        </p:nvSpPr>
        <p:spPr>
          <a:xfrm>
            <a:off x="6505104" y="4845498"/>
            <a:ext cx="2746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Götberg+2019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47D16C1-9D1E-A74F-A9F3-420A75CDCD1E}"/>
              </a:ext>
            </a:extLst>
          </p:cNvPr>
          <p:cNvCxnSpPr/>
          <p:nvPr/>
        </p:nvCxnSpPr>
        <p:spPr>
          <a:xfrm>
            <a:off x="3840480" y="1307592"/>
            <a:ext cx="0" cy="3483864"/>
          </a:xfrm>
          <a:prstGeom prst="straightConnector1">
            <a:avLst/>
          </a:prstGeom>
          <a:ln cmpd="sng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A9F4D2-5B0B-7248-BBE1-2CF27A08A4D1}"/>
              </a:ext>
            </a:extLst>
          </p:cNvPr>
          <p:cNvSpPr txBox="1"/>
          <p:nvPr/>
        </p:nvSpPr>
        <p:spPr>
          <a:xfrm rot="16200000">
            <a:off x="3227832" y="2825496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660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2C568-FC76-AC4F-AB8E-7065D22E7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35FC362-11D5-FC49-B4F8-788316556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50" y="720115"/>
            <a:ext cx="4121325" cy="442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DB7397D0-BEF4-B141-B0E8-00C4FC35D78D}"/>
              </a:ext>
            </a:extLst>
          </p:cNvPr>
          <p:cNvSpPr txBox="1">
            <a:spLocks/>
          </p:cNvSpPr>
          <p:nvPr/>
        </p:nvSpPr>
        <p:spPr>
          <a:xfrm>
            <a:off x="701033" y="-538148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Stripped stars are late!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FABAC5-0D2B-E440-B916-131841B63B8A}"/>
              </a:ext>
            </a:extLst>
          </p:cNvPr>
          <p:cNvSpPr txBox="1"/>
          <p:nvPr/>
        </p:nvSpPr>
        <p:spPr>
          <a:xfrm>
            <a:off x="6505104" y="4845498"/>
            <a:ext cx="2746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Götberg+2019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6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66D8C-8540-BA47-864E-7A7DE3A1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A9751B-B77D-6A49-ABB8-DD92270B2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A0D257-F3D1-7248-90CD-D6AA72164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68346"/>
            <a:ext cx="9454896" cy="9454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BB20E3-7BA6-9343-AF9B-BACA9588E82C}"/>
              </a:ext>
            </a:extLst>
          </p:cNvPr>
          <p:cNvSpPr txBox="1"/>
          <p:nvPr/>
        </p:nvSpPr>
        <p:spPr>
          <a:xfrm>
            <a:off x="155448" y="4646599"/>
            <a:ext cx="4800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100" i="1" dirty="0">
                <a:solidFill>
                  <a:schemeClr val="bg1">
                    <a:lumMod val="95000"/>
                  </a:schemeClr>
                </a:solidFill>
              </a:rPr>
              <a:t>Credit: NASA, ESA, and E. Sabbi (ESA/STScI)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FBA2622-973B-864E-BE41-ADAAE1734CAF}"/>
              </a:ext>
            </a:extLst>
          </p:cNvPr>
          <p:cNvSpPr/>
          <p:nvPr/>
        </p:nvSpPr>
        <p:spPr>
          <a:xfrm>
            <a:off x="5495476" y="1373938"/>
            <a:ext cx="3648524" cy="15247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/>
              <a:t>Mechanical feedback: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dirty="0"/>
              <a:t>Winds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dirty="0"/>
              <a:t>Eruptions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7C2FF81-2D2E-DF49-B0C6-48BF27CA74D5}"/>
              </a:ext>
            </a:extLst>
          </p:cNvPr>
          <p:cNvSpPr/>
          <p:nvPr/>
        </p:nvSpPr>
        <p:spPr>
          <a:xfrm>
            <a:off x="2784451" y="3524531"/>
            <a:ext cx="4210709" cy="1413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Energetic feedback: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dirty="0"/>
              <a:t>(Ionizing)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dirty="0"/>
              <a:t>heating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0E22D2D-1FFA-1742-B6F7-CA18457C0C6A}"/>
              </a:ext>
            </a:extLst>
          </p:cNvPr>
          <p:cNvSpPr/>
          <p:nvPr/>
        </p:nvSpPr>
        <p:spPr>
          <a:xfrm>
            <a:off x="180107" y="1250209"/>
            <a:ext cx="3696949" cy="12918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/>
              <a:t>Chemical enrichment: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/>
              <a:t>nuclear burning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579C085-CDBA-BC41-94B6-1E66EB24AA2E}"/>
              </a:ext>
            </a:extLst>
          </p:cNvPr>
          <p:cNvSpPr txBox="1">
            <a:spLocks/>
          </p:cNvSpPr>
          <p:nvPr/>
        </p:nvSpPr>
        <p:spPr>
          <a:xfrm>
            <a:off x="701675" y="233084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chemeClr val="bg1"/>
                </a:solidFill>
              </a:rPr>
              <a:t>Impact of massive stars</a:t>
            </a:r>
          </a:p>
        </p:txBody>
      </p:sp>
    </p:spTree>
    <p:extLst>
      <p:ext uri="{BB962C8B-B14F-4D97-AF65-F5344CB8AC3E}">
        <p14:creationId xmlns:p14="http://schemas.microsoft.com/office/powerpoint/2010/main" val="4086084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FDD823-DB3B-D942-95F6-5653C21D5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1A84E5-F819-4540-98CE-FA081BF9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4" y="1183535"/>
            <a:ext cx="4533900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857A8B-C279-8D48-BB0B-822655E14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10" y="1691296"/>
            <a:ext cx="3665842" cy="29102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1CC42E4-BF25-1C49-90F7-01AC0EDC29F5}"/>
              </a:ext>
            </a:extLst>
          </p:cNvPr>
          <p:cNvSpPr txBox="1">
            <a:spLocks/>
          </p:cNvSpPr>
          <p:nvPr/>
        </p:nvSpPr>
        <p:spPr>
          <a:xfrm>
            <a:off x="666153" y="-460915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/>
              <a:t>Reionization of the universe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410BBF-7D47-3943-92F3-7BCC6EA84C12}"/>
              </a:ext>
            </a:extLst>
          </p:cNvPr>
          <p:cNvSpPr txBox="1"/>
          <p:nvPr/>
        </p:nvSpPr>
        <p:spPr>
          <a:xfrm>
            <a:off x="6711361" y="4673617"/>
            <a:ext cx="2746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Götberg+2020</a:t>
            </a:r>
            <a:br>
              <a:rPr lang="en-GB" sz="1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see also Stanway+Eldridge+2016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16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FC4AD-9DFB-BD4E-BB46-7E668A09F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00" y="555237"/>
            <a:ext cx="8391219" cy="1336956"/>
          </a:xfrm>
        </p:spPr>
        <p:txBody>
          <a:bodyPr/>
          <a:lstStyle/>
          <a:p>
            <a:r>
              <a:rPr lang="x-none" sz="4000" dirty="0"/>
              <a:t>X-</a:t>
            </a:r>
            <a:r>
              <a:rPr lang="en-GB" sz="4000" dirty="0"/>
              <a:t>r</a:t>
            </a:r>
            <a:r>
              <a:rPr lang="x-none" sz="4000" dirty="0"/>
              <a:t>ay binaries:</a:t>
            </a:r>
            <a:br>
              <a:rPr lang="x-none" sz="4000" dirty="0"/>
            </a:br>
            <a:r>
              <a:rPr lang="x-none" sz="4000" dirty="0"/>
              <a:t>Extra source of ionizing radiation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31FFFD-954F-FF41-9E3C-945961066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13" y="2057205"/>
            <a:ext cx="5066605" cy="2309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AE5E3305-8266-324F-A8D4-C4FCDC99971D}"/>
                  </a:ext>
                </a:extLst>
              </p:cNvPr>
              <p:cNvSpPr txBox="1"/>
              <p:nvPr/>
            </p:nvSpPr>
            <p:spPr>
              <a:xfrm>
                <a:off x="210315" y="5275044"/>
                <a:ext cx="3803397" cy="69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baseline="-25000">
                          <a:latin typeface="Cambria Math" panose="02040503050406030204" pitchFamily="18" charset="0"/>
                        </a:rPr>
                        <m:t>grav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𝐺𝑀</m:t>
                          </m:r>
                          <m:r>
                            <m:rPr>
                              <m:sty m:val="p"/>
                            </m:rPr>
                            <a:rPr lang="en-US" baseline="-25000">
                              <a:latin typeface="Cambria Math" panose="02040503050406030204" pitchFamily="18" charset="0"/>
                            </a:rPr>
                            <m:t>co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m:rPr>
                              <m:sty m:val="p"/>
                            </m:rPr>
                            <a:rPr lang="en-US" baseline="-25000">
                              <a:latin typeface="Cambria Math" panose="02040503050406030204" pitchFamily="18" charset="0"/>
                            </a:rPr>
                            <m:t>co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erg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gram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of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x-non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5E3305-8266-324F-A8D4-C4FCDC999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5" y="5275044"/>
                <a:ext cx="3803397" cy="696729"/>
              </a:xfrm>
              <a:prstGeom prst="rect">
                <a:avLst/>
              </a:prstGeom>
              <a:blipFill>
                <a:blip r:embed="rId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C13ADB37-6388-D448-A263-1FE02111E4F9}"/>
                  </a:ext>
                </a:extLst>
              </p:cNvPr>
              <p:cNvSpPr txBox="1"/>
              <p:nvPr/>
            </p:nvSpPr>
            <p:spPr>
              <a:xfrm>
                <a:off x="4603262" y="5336919"/>
                <a:ext cx="3803397" cy="69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baseline="-25000">
                          <a:latin typeface="Cambria Math" panose="02040503050406030204" pitchFamily="18" charset="0"/>
                        </a:rPr>
                        <m:t>nuc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=0.007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𝑚𝑐</m:t>
                      </m:r>
                      <m:r>
                        <a:rPr lang="en-US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6∙10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erg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gram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of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x-non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3ADB37-6388-D448-A263-1FE02111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262" y="5336919"/>
                <a:ext cx="3803397" cy="696729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226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383B5-40A2-9642-8499-ADDC62DC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41" y="365028"/>
            <a:ext cx="8042276" cy="1002717"/>
          </a:xfrm>
        </p:spPr>
        <p:txBody>
          <a:bodyPr/>
          <a:lstStyle/>
          <a:p>
            <a:r>
              <a:rPr lang="x-none" sz="4000" dirty="0"/>
              <a:t>Reionization/reheating of the universe from X-ray binaries!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984C9C-9575-4D4D-AFA9-325E920CB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A8BDA1-D476-B744-BE80-B3233064C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22" y="1853771"/>
            <a:ext cx="8509000" cy="292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A3C0C0-3AEE-C143-BA03-058FCA661FDC}"/>
              </a:ext>
            </a:extLst>
          </p:cNvPr>
          <p:cNvSpPr txBox="1"/>
          <p:nvPr/>
        </p:nvSpPr>
        <p:spPr>
          <a:xfrm>
            <a:off x="776902" y="4889456"/>
            <a:ext cx="1008609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i="1" dirty="0">
                <a:solidFill>
                  <a:schemeClr val="bg1">
                    <a:lumMod val="95000"/>
                  </a:schemeClr>
                </a:solidFill>
              </a:rPr>
              <a:t>Fragos+2013</a:t>
            </a:r>
          </a:p>
        </p:txBody>
      </p:sp>
    </p:spTree>
    <p:extLst>
      <p:ext uri="{BB962C8B-B14F-4D97-AF65-F5344CB8AC3E}">
        <p14:creationId xmlns:p14="http://schemas.microsoft.com/office/powerpoint/2010/main" val="3637955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tist's_impression_of_supernova_1993J_type_IIb.jpg">
            <a:extLst>
              <a:ext uri="{FF2B5EF4-FFF2-40B4-BE49-F238E27FC236}">
                <a16:creationId xmlns:a16="http://schemas.microsoft.com/office/drawing/2014/main" xmlns="" id="{853ECC97-FF9F-4942-B853-92FFD742C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02" y="-543086"/>
            <a:ext cx="9288379" cy="6966285"/>
          </a:xfrm>
          <a:prstGeom prst="rect">
            <a:avLst/>
          </a:prstGeom>
        </p:spPr>
      </p:pic>
      <p:sp>
        <p:nvSpPr>
          <p:cNvPr id="5" name="3 - Τίτλος">
            <a:extLst>
              <a:ext uri="{FF2B5EF4-FFF2-40B4-BE49-F238E27FC236}">
                <a16:creationId xmlns:a16="http://schemas.microsoft.com/office/drawing/2014/main" xmlns="" id="{1DB2AE46-21A2-A54C-AD56-5505B2B7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20" y="704088"/>
            <a:ext cx="9223020" cy="751503"/>
          </a:xfrm>
        </p:spPr>
        <p:txBody>
          <a:bodyPr/>
          <a:lstStyle/>
          <a:p>
            <a:r>
              <a:rPr lang="en-US" sz="35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How binary interaction affects the eventual core-collapse supernovae?</a:t>
            </a:r>
          </a:p>
        </p:txBody>
      </p:sp>
    </p:spTree>
    <p:extLst>
      <p:ext uri="{BB962C8B-B14F-4D97-AF65-F5344CB8AC3E}">
        <p14:creationId xmlns:p14="http://schemas.microsoft.com/office/powerpoint/2010/main" val="198286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7E048-0CFD-7B42-A398-3D97563A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796324"/>
          </a:xfrm>
        </p:spPr>
        <p:txBody>
          <a:bodyPr/>
          <a:lstStyle/>
          <a:p>
            <a:r>
              <a:rPr lang="en-US" sz="2700" dirty="0"/>
              <a:t>Supernovae progenitor position in</a:t>
            </a:r>
            <a:br>
              <a:rPr lang="en-US" sz="2700" dirty="0"/>
            </a:br>
            <a:r>
              <a:rPr lang="en-US" sz="2700" dirty="0"/>
              <a:t> Hertzsprung-Russell diagrams</a:t>
            </a:r>
            <a:endParaRPr lang="x-none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92DBAB-9ADB-B345-A52E-C34E7B97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711" y="877006"/>
            <a:ext cx="4368800" cy="4089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4751896-4158-F147-B8AF-3EDA58CDEA49}"/>
              </a:ext>
            </a:extLst>
          </p:cNvPr>
          <p:cNvGrpSpPr>
            <a:grpSpLocks noChangeAspect="1"/>
          </p:cNvGrpSpPr>
          <p:nvPr/>
        </p:nvGrpSpPr>
        <p:grpSpPr>
          <a:xfrm>
            <a:off x="6303705" y="1117366"/>
            <a:ext cx="1884016" cy="1790043"/>
            <a:chOff x="717706" y="3028616"/>
            <a:chExt cx="3070095" cy="2916962"/>
          </a:xfrm>
          <a:effectLst/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DF03A63C-A872-9540-BA91-BAAA2D44D42D}"/>
                </a:ext>
              </a:extLst>
            </p:cNvPr>
            <p:cNvSpPr/>
            <p:nvPr/>
          </p:nvSpPr>
          <p:spPr>
            <a:xfrm>
              <a:off x="717706" y="3028616"/>
              <a:ext cx="3070095" cy="29169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EA33985-0320-B54D-B90A-BD05A0A2B4F1}"/>
                </a:ext>
              </a:extLst>
            </p:cNvPr>
            <p:cNvSpPr/>
            <p:nvPr/>
          </p:nvSpPr>
          <p:spPr>
            <a:xfrm>
              <a:off x="1856059" y="4090527"/>
              <a:ext cx="788737" cy="7753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D7B211-AE13-B441-BED9-005C820A4728}"/>
                </a:ext>
              </a:extLst>
            </p:cNvPr>
            <p:cNvSpPr txBox="1"/>
            <p:nvPr/>
          </p:nvSpPr>
          <p:spPr>
            <a:xfrm>
              <a:off x="1986458" y="3275129"/>
              <a:ext cx="1314746" cy="526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B62D06-D023-8F40-9743-358839E272C7}"/>
              </a:ext>
            </a:extLst>
          </p:cNvPr>
          <p:cNvSpPr txBox="1"/>
          <p:nvPr/>
        </p:nvSpPr>
        <p:spPr>
          <a:xfrm>
            <a:off x="6565691" y="4730049"/>
            <a:ext cx="151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Figure from Eldridge+2013</a:t>
            </a:r>
            <a:endParaRPr lang="x-none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30BF76E-DE62-4C4F-A384-D66F5FF3F4EA}"/>
              </a:ext>
            </a:extLst>
          </p:cNvPr>
          <p:cNvGrpSpPr/>
          <p:nvPr/>
        </p:nvGrpSpPr>
        <p:grpSpPr>
          <a:xfrm>
            <a:off x="831898" y="972727"/>
            <a:ext cx="1546917" cy="1136931"/>
            <a:chOff x="2007555" y="1309612"/>
            <a:chExt cx="1546917" cy="1136931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DAE7D2D7-9330-8B41-A02B-38E6A06A4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348" y="1309612"/>
              <a:ext cx="1279707" cy="107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6FC2102-9B44-4949-8A87-ED2CC8E5E94F}"/>
                </a:ext>
              </a:extLst>
            </p:cNvPr>
            <p:cNvSpPr txBox="1"/>
            <p:nvPr/>
          </p:nvSpPr>
          <p:spPr>
            <a:xfrm>
              <a:off x="2007555" y="1892545"/>
              <a:ext cx="15469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500" b="1" dirty="0">
                  <a:solidFill>
                    <a:schemeClr val="bg1">
                      <a:lumMod val="95000"/>
                    </a:schemeClr>
                  </a:solidFill>
                </a:rPr>
                <a:t>Wolf-Rayet star</a:t>
              </a:r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5D7DED7B-E5AC-784B-B0EE-660F23220C2C}"/>
              </a:ext>
            </a:extLst>
          </p:cNvPr>
          <p:cNvSpPr txBox="1">
            <a:spLocks/>
          </p:cNvSpPr>
          <p:nvPr/>
        </p:nvSpPr>
        <p:spPr>
          <a:xfrm>
            <a:off x="6917683" y="2986535"/>
            <a:ext cx="1440180" cy="563165"/>
          </a:xfrm>
          <a:prstGeom prst="rect">
            <a:avLst/>
          </a:prstGeom>
        </p:spPr>
        <p:txBody>
          <a:bodyPr/>
          <a:lstStyle>
            <a:lvl1pPr marL="261938" indent="-261938" algn="l" defTabSz="685800" rtl="0" eaLnBrk="1" latinLnBrk="0" hangingPunct="1">
              <a:spcBef>
                <a:spcPts val="15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52413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6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6281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47738" indent="-221456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9669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88294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035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6919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</a:rPr>
              <a:t>Type II </a:t>
            </a:r>
            <a:r>
              <a:rPr lang="en-US" b="1" dirty="0" err="1">
                <a:solidFill>
                  <a:srgbClr val="000000"/>
                </a:solidFill>
              </a:rPr>
              <a:t>SNe</a:t>
            </a: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(H-rich)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69545F05-1259-AD48-90EC-CC9AE912D676}"/>
              </a:ext>
            </a:extLst>
          </p:cNvPr>
          <p:cNvSpPr txBox="1">
            <a:spLocks/>
          </p:cNvSpPr>
          <p:nvPr/>
        </p:nvSpPr>
        <p:spPr>
          <a:xfrm>
            <a:off x="266946" y="2087375"/>
            <a:ext cx="1772165" cy="563165"/>
          </a:xfrm>
          <a:prstGeom prst="rect">
            <a:avLst/>
          </a:prstGeom>
        </p:spPr>
        <p:txBody>
          <a:bodyPr/>
          <a:lstStyle>
            <a:lvl1pPr marL="261938" indent="-261938" algn="l" defTabSz="685800" rtl="0" eaLnBrk="1" latinLnBrk="0" hangingPunct="1">
              <a:spcBef>
                <a:spcPts val="15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52413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6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6281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47738" indent="-221456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9669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88294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035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6919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</a:rPr>
              <a:t>Type </a:t>
            </a:r>
            <a:r>
              <a:rPr lang="en-US" b="1" dirty="0" err="1">
                <a:solidFill>
                  <a:srgbClr val="000000"/>
                </a:solidFill>
              </a:rPr>
              <a:t>Ib</a:t>
            </a:r>
            <a:r>
              <a:rPr lang="en-US" b="1" dirty="0">
                <a:solidFill>
                  <a:srgbClr val="000000"/>
                </a:solidFill>
              </a:rPr>
              <a:t>/c </a:t>
            </a:r>
            <a:r>
              <a:rPr lang="en-US" b="1" dirty="0" err="1">
                <a:solidFill>
                  <a:srgbClr val="000000"/>
                </a:solidFill>
              </a:rPr>
              <a:t>SNe</a:t>
            </a: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(H-poor)</a:t>
            </a:r>
          </a:p>
        </p:txBody>
      </p:sp>
    </p:spTree>
    <p:extLst>
      <p:ext uri="{BB962C8B-B14F-4D97-AF65-F5344CB8AC3E}">
        <p14:creationId xmlns:p14="http://schemas.microsoft.com/office/powerpoint/2010/main" val="174935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394BCA-DA64-124A-82DA-E681BD7A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755" y="0"/>
            <a:ext cx="9384334" cy="5143500"/>
          </a:xfrm>
          <a:prstGeom prst="rect">
            <a:avLst/>
          </a:prstGeom>
        </p:spPr>
      </p:pic>
      <p:sp>
        <p:nvSpPr>
          <p:cNvPr id="9" name="3 - Τίτλος"/>
          <p:cNvSpPr>
            <a:spLocks noGrp="1"/>
          </p:cNvSpPr>
          <p:nvPr>
            <p:ph type="title"/>
          </p:nvPr>
        </p:nvSpPr>
        <p:spPr>
          <a:xfrm>
            <a:off x="5354586" y="758192"/>
            <a:ext cx="3783067" cy="80539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Stripped star</a:t>
            </a:r>
          </a:p>
        </p:txBody>
      </p:sp>
    </p:spTree>
    <p:extLst>
      <p:ext uri="{BB962C8B-B14F-4D97-AF65-F5344CB8AC3E}">
        <p14:creationId xmlns:p14="http://schemas.microsoft.com/office/powerpoint/2010/main" val="4218990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D0DADF-B835-DA41-886B-448B24FD9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755" y="0"/>
            <a:ext cx="938433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AFDEF-0851-F947-9B67-9B37366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02" y="446610"/>
            <a:ext cx="8042276" cy="621999"/>
          </a:xfrm>
        </p:spPr>
        <p:txBody>
          <a:bodyPr/>
          <a:lstStyle/>
          <a:p>
            <a:r>
              <a:rPr lang="x-none" dirty="0"/>
              <a:t>Also different supernova!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774A20F-07DA-3141-9A94-517F1038854F}"/>
              </a:ext>
            </a:extLst>
          </p:cNvPr>
          <p:cNvGrpSpPr/>
          <p:nvPr/>
        </p:nvGrpSpPr>
        <p:grpSpPr>
          <a:xfrm>
            <a:off x="7730871" y="1864451"/>
            <a:ext cx="883840" cy="850835"/>
            <a:chOff x="3348452" y="1385282"/>
            <a:chExt cx="883840" cy="85083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7DAD38D7-7AE8-6149-AEA1-141A68C5C56E}"/>
                </a:ext>
              </a:extLst>
            </p:cNvPr>
            <p:cNvCxnSpPr/>
            <p:nvPr/>
          </p:nvCxnSpPr>
          <p:spPr>
            <a:xfrm flipV="1">
              <a:off x="3812704" y="1385282"/>
              <a:ext cx="0" cy="209362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DCA0970B-B821-C04F-8710-81EA466A294F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4043238" y="1472808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814A11E0-B20F-DD4E-BEB5-E547FE160A7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127611" y="1735491"/>
              <a:ext cx="0" cy="209363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8A7CCECC-6E59-F84D-AE28-B07489725920}"/>
                </a:ext>
              </a:extLst>
            </p:cNvPr>
            <p:cNvCxnSpPr>
              <a:cxnSpLocks/>
            </p:cNvCxnSpPr>
            <p:nvPr/>
          </p:nvCxnSpPr>
          <p:spPr>
            <a:xfrm rot="8100000" flipV="1">
              <a:off x="4043235" y="1992798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01CC1603-3C98-AE4E-BA83-F0B46655BB83}"/>
                </a:ext>
              </a:extLst>
            </p:cNvPr>
            <p:cNvCxnSpPr>
              <a:cxnSpLocks/>
            </p:cNvCxnSpPr>
            <p:nvPr/>
          </p:nvCxnSpPr>
          <p:spPr>
            <a:xfrm rot="13500000" flipV="1">
              <a:off x="3530969" y="1942451"/>
              <a:ext cx="0" cy="209361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3A0C7F6B-F4D7-8C4A-9ABD-39C4935B8BB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91680" y="2026752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5136C8A4-A10C-454B-8540-F926650B937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453134" y="1735493"/>
              <a:ext cx="0" cy="209363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B0AA59DC-CB4B-6C41-A86C-205258204D5C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3530969" y="1466029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8FE6F83-2545-6344-8622-4745AA8AB29D}"/>
              </a:ext>
            </a:extLst>
          </p:cNvPr>
          <p:cNvSpPr txBox="1"/>
          <p:nvPr/>
        </p:nvSpPr>
        <p:spPr>
          <a:xfrm>
            <a:off x="5835896" y="2884639"/>
            <a:ext cx="3636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500" dirty="0">
                <a:solidFill>
                  <a:srgbClr val="FF0000"/>
                </a:solidFill>
              </a:rPr>
              <a:t>H-poor </a:t>
            </a:r>
            <a:br>
              <a:rPr lang="x-none" sz="2500" dirty="0">
                <a:solidFill>
                  <a:srgbClr val="FF0000"/>
                </a:solidFill>
              </a:rPr>
            </a:br>
            <a:r>
              <a:rPr lang="x-none" sz="2500" dirty="0">
                <a:solidFill>
                  <a:srgbClr val="FF0000"/>
                </a:solidFill>
              </a:rPr>
              <a:t>Type Ib, Ic SN</a:t>
            </a:r>
          </a:p>
        </p:txBody>
      </p:sp>
    </p:spTree>
    <p:extLst>
      <p:ext uri="{BB962C8B-B14F-4D97-AF65-F5344CB8AC3E}">
        <p14:creationId xmlns:p14="http://schemas.microsoft.com/office/powerpoint/2010/main" val="3826346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E95D50-190C-2E44-9590-161459A7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880965"/>
            <a:ext cx="4368800" cy="408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D19980-43A7-DB41-BA0B-267E65046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327" y="936009"/>
            <a:ext cx="3835400" cy="4076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60DC615-26FF-D140-BF9E-3DCE5581C38D}"/>
              </a:ext>
            </a:extLst>
          </p:cNvPr>
          <p:cNvGrpSpPr>
            <a:grpSpLocks noChangeAspect="1"/>
          </p:cNvGrpSpPr>
          <p:nvPr/>
        </p:nvGrpSpPr>
        <p:grpSpPr>
          <a:xfrm>
            <a:off x="6303705" y="1117366"/>
            <a:ext cx="1884016" cy="1790043"/>
            <a:chOff x="717706" y="3028616"/>
            <a:chExt cx="3070095" cy="2916962"/>
          </a:xfrm>
          <a:effectLst/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502CB2F-09D4-9141-8550-6EF7AEF3AECF}"/>
                </a:ext>
              </a:extLst>
            </p:cNvPr>
            <p:cNvSpPr/>
            <p:nvPr/>
          </p:nvSpPr>
          <p:spPr>
            <a:xfrm>
              <a:off x="717706" y="3028616"/>
              <a:ext cx="3070095" cy="29169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96CDE51-8E12-6640-8DB9-980EC115DF47}"/>
                </a:ext>
              </a:extLst>
            </p:cNvPr>
            <p:cNvSpPr/>
            <p:nvPr/>
          </p:nvSpPr>
          <p:spPr>
            <a:xfrm>
              <a:off x="1856059" y="4090527"/>
              <a:ext cx="788737" cy="7753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877AC10-F4C1-1D47-B9C3-BF3B9FD8B5AE}"/>
                </a:ext>
              </a:extLst>
            </p:cNvPr>
            <p:cNvSpPr txBox="1"/>
            <p:nvPr/>
          </p:nvSpPr>
          <p:spPr>
            <a:xfrm>
              <a:off x="1986458" y="3275129"/>
              <a:ext cx="1314746" cy="526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H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7553CC-5927-0F4F-A236-590D76CF8A54}"/>
              </a:ext>
            </a:extLst>
          </p:cNvPr>
          <p:cNvSpPr txBox="1"/>
          <p:nvPr/>
        </p:nvSpPr>
        <p:spPr>
          <a:xfrm>
            <a:off x="2764207" y="1112198"/>
            <a:ext cx="60504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/>
              <a:t>core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AE4045-CA26-4C46-9203-522BA01259E5}"/>
              </a:ext>
            </a:extLst>
          </p:cNvPr>
          <p:cNvSpPr txBox="1"/>
          <p:nvPr/>
        </p:nvSpPr>
        <p:spPr>
          <a:xfrm>
            <a:off x="7002275" y="1856890"/>
            <a:ext cx="60504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/>
              <a:t>core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8284B7-CDB2-5D4F-A2B9-B44A460E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S</a:t>
            </a:r>
            <a:r>
              <a:rPr lang="x-none" sz="3000" dirty="0"/>
              <a:t>tripped stars in binaries as progenitors or H-poor Type Ib/c supernovae!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C16C11-D3B2-4B4E-9D16-83EAE7A33CC1}"/>
              </a:ext>
            </a:extLst>
          </p:cNvPr>
          <p:cNvSpPr txBox="1"/>
          <p:nvPr/>
        </p:nvSpPr>
        <p:spPr>
          <a:xfrm>
            <a:off x="6565691" y="4730049"/>
            <a:ext cx="151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Figure from Eldridge+2013</a:t>
            </a:r>
            <a:endParaRPr lang="x-none" sz="12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04FA40DC-B9D9-A94C-90B1-E8E15AAD39A5}"/>
              </a:ext>
            </a:extLst>
          </p:cNvPr>
          <p:cNvSpPr txBox="1">
            <a:spLocks/>
          </p:cNvSpPr>
          <p:nvPr/>
        </p:nvSpPr>
        <p:spPr>
          <a:xfrm>
            <a:off x="6917683" y="2986535"/>
            <a:ext cx="1440180" cy="563165"/>
          </a:xfrm>
          <a:prstGeom prst="rect">
            <a:avLst/>
          </a:prstGeom>
        </p:spPr>
        <p:txBody>
          <a:bodyPr/>
          <a:lstStyle>
            <a:lvl1pPr marL="261938" indent="-261938" algn="l" defTabSz="685800" rtl="0" eaLnBrk="1" latinLnBrk="0" hangingPunct="1">
              <a:spcBef>
                <a:spcPts val="15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52413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6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6281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47738" indent="-221456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9669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88294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035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6919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</a:rPr>
              <a:t>Type II SN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(H-rich)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D6C3B01-96C2-CD4C-974E-0CB447AFC19E}"/>
              </a:ext>
            </a:extLst>
          </p:cNvPr>
          <p:cNvGrpSpPr/>
          <p:nvPr/>
        </p:nvGrpSpPr>
        <p:grpSpPr>
          <a:xfrm>
            <a:off x="2662066" y="871699"/>
            <a:ext cx="801351" cy="784869"/>
            <a:chOff x="2662064" y="1728946"/>
            <a:chExt cx="801350" cy="78486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1C7559E8-88C5-684F-A80B-3A37EA7AF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5026" y="1977713"/>
              <a:ext cx="292290" cy="287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34C69E6-897F-3441-AF3C-D1710B6204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62064" y="1728946"/>
              <a:ext cx="801350" cy="784869"/>
              <a:chOff x="8411133" y="173247"/>
              <a:chExt cx="531006" cy="520085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560DF2A2-F45C-E848-936D-FFD9430B6344}"/>
                  </a:ext>
                </a:extLst>
              </p:cNvPr>
              <p:cNvCxnSpPr/>
              <p:nvPr/>
            </p:nvCxnSpPr>
            <p:spPr>
              <a:xfrm flipV="1">
                <a:off x="8690053" y="173247"/>
                <a:ext cx="0" cy="127976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397307EF-32D2-EC42-90A5-71D27228635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828556" y="226749"/>
                <a:ext cx="0" cy="127977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D0AFD578-8BF2-D045-8D90-AE8E7FA91B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8879247" y="388413"/>
                <a:ext cx="0" cy="125784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2EBC71AD-C1D0-734D-BED6-E6FA4289F0F9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 flipV="1">
                <a:off x="8828555" y="545697"/>
                <a:ext cx="0" cy="12578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A4F6EB41-8E99-304C-9560-7B7AF2268F32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 flipV="1">
                <a:off x="8520788" y="513825"/>
                <a:ext cx="0" cy="12797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09B208FA-86EA-8740-B662-89B7E2B242D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677422" y="565355"/>
                <a:ext cx="0" cy="127977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F24652D1-39F5-F244-AD1D-8EA16CE4A4E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474025" y="388415"/>
                <a:ext cx="0" cy="125784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09E1501E-A0B6-3B42-9667-E0F5C39C7731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8520788" y="223701"/>
                <a:ext cx="0" cy="12578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56D468-F1E4-7840-8E90-633008452742}"/>
              </a:ext>
            </a:extLst>
          </p:cNvPr>
          <p:cNvSpPr txBox="1"/>
          <p:nvPr/>
        </p:nvSpPr>
        <p:spPr>
          <a:xfrm>
            <a:off x="0" y="3260950"/>
            <a:ext cx="24644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500" dirty="0"/>
              <a:t>Binaries help explain: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500" dirty="0"/>
              <a:t>Difficulty to detect the nearby progenitors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500" dirty="0"/>
              <a:t>L</a:t>
            </a:r>
            <a:r>
              <a:rPr lang="x-none" sz="1500" dirty="0"/>
              <a:t>ow ejecta masses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x-none" sz="1500" dirty="0"/>
              <a:t>High rates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D95C33-4CFD-4B48-96D1-4F60222F2BC3}"/>
              </a:ext>
            </a:extLst>
          </p:cNvPr>
          <p:cNvGrpSpPr/>
          <p:nvPr/>
        </p:nvGrpSpPr>
        <p:grpSpPr>
          <a:xfrm>
            <a:off x="831898" y="972727"/>
            <a:ext cx="1546917" cy="1136931"/>
            <a:chOff x="2007555" y="1309612"/>
            <a:chExt cx="1546917" cy="113693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80773C18-8C0F-4443-8A2C-DB57BE675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348" y="1309612"/>
              <a:ext cx="1279707" cy="107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FC9A01B-6712-6D49-B30F-00E7C4BABABB}"/>
                </a:ext>
              </a:extLst>
            </p:cNvPr>
            <p:cNvSpPr txBox="1"/>
            <p:nvPr/>
          </p:nvSpPr>
          <p:spPr>
            <a:xfrm>
              <a:off x="2007555" y="1892545"/>
              <a:ext cx="15469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500" b="1" dirty="0">
                  <a:solidFill>
                    <a:schemeClr val="bg1">
                      <a:lumMod val="95000"/>
                    </a:schemeClr>
                  </a:solidFill>
                </a:rPr>
                <a:t>Wolf-Rayet star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1B14B19-7957-8C42-BAEC-A345F47DE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348" y="2790472"/>
            <a:ext cx="993395" cy="544475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5B4BDE9F-E224-A544-BD18-5C034627911E}"/>
              </a:ext>
            </a:extLst>
          </p:cNvPr>
          <p:cNvCxnSpPr/>
          <p:nvPr/>
        </p:nvCxnSpPr>
        <p:spPr>
          <a:xfrm flipH="1">
            <a:off x="3545840" y="2692400"/>
            <a:ext cx="223520" cy="284480"/>
          </a:xfrm>
          <a:prstGeom prst="straightConnector1">
            <a:avLst/>
          </a:prstGeom>
          <a:ln w="34925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428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E8854E-81EA-7D48-98A6-C547D9F3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Different elements ejected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B1D072-A9F6-034E-B434-6FADAA4FE613}"/>
              </a:ext>
            </a:extLst>
          </p:cNvPr>
          <p:cNvSpPr txBox="1"/>
          <p:nvPr/>
        </p:nvSpPr>
        <p:spPr>
          <a:xfrm>
            <a:off x="7098563" y="475852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>
                    <a:lumMod val="95000"/>
                  </a:schemeClr>
                </a:solidFill>
              </a:rPr>
              <a:t>Farmer+2023,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F32D1-26C7-D048-88C3-77B38641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11" y="1090930"/>
            <a:ext cx="5384129" cy="40525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DEB5BED-178F-F84E-9773-5922B0F59176}"/>
              </a:ext>
            </a:extLst>
          </p:cNvPr>
          <p:cNvGrpSpPr/>
          <p:nvPr/>
        </p:nvGrpSpPr>
        <p:grpSpPr>
          <a:xfrm>
            <a:off x="7155416" y="3394959"/>
            <a:ext cx="1094504" cy="770641"/>
            <a:chOff x="6978318" y="4388605"/>
            <a:chExt cx="2161340" cy="1650113"/>
          </a:xfrm>
        </p:grpSpPr>
        <p:pic>
          <p:nvPicPr>
            <p:cNvPr id="12" name="Picture 11" descr="eso_binaries_image.jpg">
              <a:extLst>
                <a:ext uri="{FF2B5EF4-FFF2-40B4-BE49-F238E27FC236}">
                  <a16:creationId xmlns:a16="http://schemas.microsoft.com/office/drawing/2014/main" xmlns="" id="{2E7BEAA8-821D-F342-B386-9EBFFAE1C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318" y="4388605"/>
              <a:ext cx="2161340" cy="15988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926C9E0-DDAC-6E48-8689-DD2C826E5BC8}"/>
                </a:ext>
              </a:extLst>
            </p:cNvPr>
            <p:cNvSpPr txBox="1"/>
            <p:nvPr/>
          </p:nvSpPr>
          <p:spPr>
            <a:xfrm>
              <a:off x="7090612" y="5599220"/>
              <a:ext cx="308559" cy="439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2" descr="Scientists Say a Massive Star Has Mysteriously Disappeared">
            <a:extLst>
              <a:ext uri="{FF2B5EF4-FFF2-40B4-BE49-F238E27FC236}">
                <a16:creationId xmlns:a16="http://schemas.microsoft.com/office/drawing/2014/main" xmlns="" id="{A7A33823-436D-2B47-A305-C2D6172F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0" y="1706881"/>
            <a:ext cx="1219200" cy="6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56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8EEA9-658D-D14C-B717-E34DA0FC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59" y="473876"/>
            <a:ext cx="8042276" cy="1002717"/>
          </a:xfrm>
        </p:spPr>
        <p:txBody>
          <a:bodyPr/>
          <a:lstStyle/>
          <a:p>
            <a:r>
              <a:rPr lang="x-none" sz="4800" dirty="0"/>
              <a:t>Some massive stars will </a:t>
            </a:r>
            <a:br>
              <a:rPr lang="x-none" sz="4800" dirty="0"/>
            </a:br>
            <a:r>
              <a:rPr lang="x-none" sz="4800" dirty="0"/>
              <a:t>implode into a black hole!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BCFECC-4220-3743-BB55-BFBE2CE9F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70" y="1379220"/>
            <a:ext cx="4301775" cy="1357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F87D03-AE32-3049-850A-55FD9471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" y="3046730"/>
            <a:ext cx="4425950" cy="1454621"/>
          </a:xfrm>
          <a:prstGeom prst="rect">
            <a:avLst/>
          </a:prstGeom>
        </p:spPr>
      </p:pic>
      <p:pic>
        <p:nvPicPr>
          <p:cNvPr id="6" name="Picture 5" descr="A picture containing outdoor object, light, comet, night&#10;&#10;Description automatically generated">
            <a:extLst>
              <a:ext uri="{FF2B5EF4-FFF2-40B4-BE49-F238E27FC236}">
                <a16:creationId xmlns:a16="http://schemas.microsoft.com/office/drawing/2014/main" xmlns="" id="{E92BA0F6-D8D5-8A47-8310-FE1B8436B90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233" y="1624678"/>
            <a:ext cx="1140167" cy="1140167"/>
          </a:xfrm>
          <a:prstGeom prst="rect">
            <a:avLst/>
          </a:prstGeom>
        </p:spPr>
      </p:pic>
      <p:pic>
        <p:nvPicPr>
          <p:cNvPr id="7" name="Picture 6" descr="Artist's_impression_of_supernova_1993J_type_IIb.jpg">
            <a:extLst>
              <a:ext uri="{FF2B5EF4-FFF2-40B4-BE49-F238E27FC236}">
                <a16:creationId xmlns:a16="http://schemas.microsoft.com/office/drawing/2014/main" xmlns="" id="{0DC5C38F-675B-A34A-AF63-E082705AD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69" y="1598490"/>
            <a:ext cx="1597401" cy="1198051"/>
          </a:xfrm>
          <a:prstGeom prst="rect">
            <a:avLst/>
          </a:prstGeom>
        </p:spPr>
      </p:pic>
      <p:pic>
        <p:nvPicPr>
          <p:cNvPr id="8" name="Picture 7" descr="A picture containing nature, outdoor object, night sky&#10;&#10;Description automatically generated">
            <a:extLst>
              <a:ext uri="{FF2B5EF4-FFF2-40B4-BE49-F238E27FC236}">
                <a16:creationId xmlns:a16="http://schemas.microsoft.com/office/drawing/2014/main" xmlns="" id="{36D5B79E-B458-294C-9C7D-BA52F236A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466" y="3182381"/>
            <a:ext cx="1710251" cy="1140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F9E396-77E9-0B4F-BADC-438457873DBE}"/>
              </a:ext>
            </a:extLst>
          </p:cNvPr>
          <p:cNvSpPr txBox="1"/>
          <p:nvPr/>
        </p:nvSpPr>
        <p:spPr>
          <a:xfrm>
            <a:off x="7673975" y="4416341"/>
            <a:ext cx="178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Black Hole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7A07375-D323-4145-A340-1C8985B29360}"/>
              </a:ext>
            </a:extLst>
          </p:cNvPr>
          <p:cNvGrpSpPr/>
          <p:nvPr/>
        </p:nvGrpSpPr>
        <p:grpSpPr>
          <a:xfrm>
            <a:off x="5679852" y="2877386"/>
            <a:ext cx="1627881" cy="1795347"/>
            <a:chOff x="5702712" y="2846906"/>
            <a:chExt cx="1627881" cy="1795347"/>
          </a:xfrm>
        </p:grpSpPr>
        <p:pic>
          <p:nvPicPr>
            <p:cNvPr id="9" name="Picture 8" descr="Artist's_impression_of_supernova_1993J_type_IIb.jpg">
              <a:extLst>
                <a:ext uri="{FF2B5EF4-FFF2-40B4-BE49-F238E27FC236}">
                  <a16:creationId xmlns:a16="http://schemas.microsoft.com/office/drawing/2014/main" xmlns="" id="{DBA080DD-E101-ED45-90E9-F08BE2AC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712" y="3089911"/>
              <a:ext cx="1597401" cy="119805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7280BD3-BBF4-0E45-9F1F-56E78BFF7205}"/>
                </a:ext>
              </a:extLst>
            </p:cNvPr>
            <p:cNvCxnSpPr/>
            <p:nvPr/>
          </p:nvCxnSpPr>
          <p:spPr>
            <a:xfrm>
              <a:off x="5777209" y="2846906"/>
              <a:ext cx="1553384" cy="1795347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1EAA567-219E-A346-9699-B7B65C7C7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3011" y="2853361"/>
              <a:ext cx="1098619" cy="1696092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41B351-9881-8842-932B-BE6E309AE000}"/>
              </a:ext>
            </a:extLst>
          </p:cNvPr>
          <p:cNvSpPr txBox="1"/>
          <p:nvPr/>
        </p:nvSpPr>
        <p:spPr>
          <a:xfrm>
            <a:off x="7559465" y="1289194"/>
            <a:ext cx="178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/>
              <a:t>Neutron Star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168D55-5452-634F-8796-6D88182FB9C0}"/>
              </a:ext>
            </a:extLst>
          </p:cNvPr>
          <p:cNvSpPr txBox="1"/>
          <p:nvPr/>
        </p:nvSpPr>
        <p:spPr>
          <a:xfrm>
            <a:off x="594413" y="4773677"/>
            <a:ext cx="3137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i="1" dirty="0">
                <a:solidFill>
                  <a:schemeClr val="bg1">
                    <a:lumMod val="50000"/>
                  </a:schemeClr>
                </a:solidFill>
              </a:rPr>
              <a:t>Burrows+2019</a:t>
            </a:r>
          </a:p>
        </p:txBody>
      </p:sp>
    </p:spTree>
    <p:extLst>
      <p:ext uri="{BB962C8B-B14F-4D97-AF65-F5344CB8AC3E}">
        <p14:creationId xmlns:p14="http://schemas.microsoft.com/office/powerpoint/2010/main" val="42977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tist's_impression_of_supernova_1993J_type_IIb.jpg">
            <a:extLst>
              <a:ext uri="{FF2B5EF4-FFF2-40B4-BE49-F238E27FC236}">
                <a16:creationId xmlns:a16="http://schemas.microsoft.com/office/drawing/2014/main" xmlns="" id="{853ECC97-FF9F-4942-B853-92FFD742C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02" y="-543086"/>
            <a:ext cx="9288379" cy="6966285"/>
          </a:xfrm>
          <a:prstGeom prst="rect">
            <a:avLst/>
          </a:prstGeom>
        </p:spPr>
      </p:pic>
      <p:sp>
        <p:nvSpPr>
          <p:cNvPr id="5" name="3 - Τίτλος">
            <a:extLst>
              <a:ext uri="{FF2B5EF4-FFF2-40B4-BE49-F238E27FC236}">
                <a16:creationId xmlns:a16="http://schemas.microsoft.com/office/drawing/2014/main" xmlns="" id="{1DB2AE46-21A2-A54C-AD56-5505B2B7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23020" cy="751503"/>
          </a:xfrm>
        </p:spPr>
        <p:txBody>
          <a:bodyPr/>
          <a:lstStyle/>
          <a:p>
            <a:r>
              <a:rPr lang="en-US" sz="35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Massive stars explode in supernovae!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3FA51A4-EBA8-9D4D-812B-761517E3EBCC}"/>
              </a:ext>
            </a:extLst>
          </p:cNvPr>
          <p:cNvSpPr/>
          <p:nvPr/>
        </p:nvSpPr>
        <p:spPr>
          <a:xfrm>
            <a:off x="5495476" y="1373938"/>
            <a:ext cx="3648524" cy="15247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/>
              <a:t>Mechanical feedback: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dirty="0"/>
              <a:t>superbubbles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dirty="0"/>
              <a:t>trigger new star formation?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1F9C917-BD39-1B49-B0A6-E35B8130038E}"/>
              </a:ext>
            </a:extLst>
          </p:cNvPr>
          <p:cNvSpPr/>
          <p:nvPr/>
        </p:nvSpPr>
        <p:spPr>
          <a:xfrm>
            <a:off x="180107" y="1250209"/>
            <a:ext cx="3696949" cy="12918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/>
              <a:t>Chemical enrichment: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/>
              <a:t>explosive nucleosynthesis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dirty="0"/>
              <a:t>dust?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17E5573-1104-4C49-930B-7A9F0A27E744}"/>
              </a:ext>
            </a:extLst>
          </p:cNvPr>
          <p:cNvSpPr/>
          <p:nvPr/>
        </p:nvSpPr>
        <p:spPr>
          <a:xfrm>
            <a:off x="2784451" y="3524531"/>
            <a:ext cx="4210709" cy="14132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Energetic feedback: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dirty="0"/>
              <a:t>kinetic 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85194A-56A4-CD46-BB1F-3BB670FA2533}"/>
              </a:ext>
            </a:extLst>
          </p:cNvPr>
          <p:cNvSpPr txBox="1"/>
          <p:nvPr/>
        </p:nvSpPr>
        <p:spPr>
          <a:xfrm>
            <a:off x="155448" y="4646599"/>
            <a:ext cx="4800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>
                    <a:lumMod val="95000"/>
                  </a:schemeClr>
                </a:solidFill>
              </a:rPr>
              <a:t>e.g. Maeder+Meynet2000, Heger+2003, Langer2012</a:t>
            </a:r>
          </a:p>
        </p:txBody>
      </p:sp>
    </p:spTree>
    <p:extLst>
      <p:ext uri="{BB962C8B-B14F-4D97-AF65-F5344CB8AC3E}">
        <p14:creationId xmlns:p14="http://schemas.microsoft.com/office/powerpoint/2010/main" val="1238118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8AFABD-BC0F-144A-97B5-61FEF83A1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8434" name="Picture 2" descr="Figure 7">
            <a:extLst>
              <a:ext uri="{FF2B5EF4-FFF2-40B4-BE49-F238E27FC236}">
                <a16:creationId xmlns:a16="http://schemas.microsoft.com/office/drawing/2014/main" xmlns="" id="{0245E4D9-4A6F-2041-8ADD-1F78AC3D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0" y="1079405"/>
            <a:ext cx="8265738" cy="381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CBCC4E-332D-3A48-8F3A-E87A54837B92}"/>
              </a:ext>
            </a:extLst>
          </p:cNvPr>
          <p:cNvSpPr txBox="1"/>
          <p:nvPr/>
        </p:nvSpPr>
        <p:spPr>
          <a:xfrm>
            <a:off x="7328837" y="4681835"/>
            <a:ext cx="181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Schneider+2021</a:t>
            </a:r>
          </a:p>
          <a:p>
            <a:r>
              <a:rPr lang="en-US" sz="1000" i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see also Laplace+2021</a:t>
            </a:r>
            <a:endParaRPr lang="x-none" sz="10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E15BBF5-4EB9-E242-AE67-78E058A4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80684"/>
            <a:ext cx="8470972" cy="1002717"/>
          </a:xfrm>
        </p:spPr>
        <p:txBody>
          <a:bodyPr/>
          <a:lstStyle/>
          <a:p>
            <a:r>
              <a:rPr lang="x-none" sz="3000" dirty="0"/>
              <a:t>Stars stripped in binaries </a:t>
            </a:r>
            <a:br>
              <a:rPr lang="x-none" sz="3000" dirty="0"/>
            </a:br>
            <a:r>
              <a:rPr lang="x-none" sz="3000" dirty="0"/>
              <a:t>seem to be “easier” to explode</a:t>
            </a:r>
          </a:p>
        </p:txBody>
      </p:sp>
      <p:pic>
        <p:nvPicPr>
          <p:cNvPr id="9" name="Picture 8" descr="Artist's_impression_of_supernova_1993J_type_IIb.jpg">
            <a:extLst>
              <a:ext uri="{FF2B5EF4-FFF2-40B4-BE49-F238E27FC236}">
                <a16:creationId xmlns:a16="http://schemas.microsoft.com/office/drawing/2014/main" xmlns="" id="{C940E670-E288-9A4F-A154-204FCB3A3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16" y="2905760"/>
            <a:ext cx="1029546" cy="7721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06B014-5A1B-934C-A286-7BC83DC842EB}"/>
              </a:ext>
            </a:extLst>
          </p:cNvPr>
          <p:cNvGrpSpPr/>
          <p:nvPr/>
        </p:nvGrpSpPr>
        <p:grpSpPr>
          <a:xfrm>
            <a:off x="4531360" y="1175586"/>
            <a:ext cx="1013613" cy="1120573"/>
            <a:chOff x="7371492" y="880946"/>
            <a:chExt cx="1597401" cy="1795347"/>
          </a:xfrm>
        </p:grpSpPr>
        <p:pic>
          <p:nvPicPr>
            <p:cNvPr id="10" name="Picture 9" descr="Artist's_impression_of_supernova_1993J_type_IIb.jpg">
              <a:extLst>
                <a:ext uri="{FF2B5EF4-FFF2-40B4-BE49-F238E27FC236}">
                  <a16:creationId xmlns:a16="http://schemas.microsoft.com/office/drawing/2014/main" xmlns="" id="{ECF09A0E-9217-1148-85B4-0C9CE5DD1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492" y="1200151"/>
              <a:ext cx="1597401" cy="119805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FECF09B-D27F-334F-BC84-DF1E55A850C4}"/>
                </a:ext>
              </a:extLst>
            </p:cNvPr>
            <p:cNvCxnSpPr/>
            <p:nvPr/>
          </p:nvCxnSpPr>
          <p:spPr>
            <a:xfrm>
              <a:off x="7415509" y="880946"/>
              <a:ext cx="1553384" cy="1795347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12BDE772-3461-0D46-8883-1188B9082D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1311" y="887401"/>
              <a:ext cx="1098619" cy="1696092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2CD080B-0F6D-494D-A1AB-A74DEFBAE2B7}"/>
              </a:ext>
            </a:extLst>
          </p:cNvPr>
          <p:cNvGrpSpPr/>
          <p:nvPr/>
        </p:nvGrpSpPr>
        <p:grpSpPr>
          <a:xfrm>
            <a:off x="3162536" y="2886959"/>
            <a:ext cx="1094504" cy="770641"/>
            <a:chOff x="6978318" y="4388605"/>
            <a:chExt cx="2161340" cy="1650113"/>
          </a:xfrm>
        </p:grpSpPr>
        <p:pic>
          <p:nvPicPr>
            <p:cNvPr id="15" name="Picture 14" descr="eso_binaries_image.jpg">
              <a:extLst>
                <a:ext uri="{FF2B5EF4-FFF2-40B4-BE49-F238E27FC236}">
                  <a16:creationId xmlns:a16="http://schemas.microsoft.com/office/drawing/2014/main" xmlns="" id="{EA75818D-5F1E-1047-9323-E6366B54A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318" y="4388605"/>
              <a:ext cx="2161340" cy="159884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79A89DA-9B58-C049-ABB2-0A6C1F4B915A}"/>
                </a:ext>
              </a:extLst>
            </p:cNvPr>
            <p:cNvSpPr txBox="1"/>
            <p:nvPr/>
          </p:nvSpPr>
          <p:spPr>
            <a:xfrm>
              <a:off x="7090612" y="5599220"/>
              <a:ext cx="308559" cy="439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2" descr="Scientists Say a Massive Star Has Mysteriously Disappeared">
            <a:extLst>
              <a:ext uri="{FF2B5EF4-FFF2-40B4-BE49-F238E27FC236}">
                <a16:creationId xmlns:a16="http://schemas.microsoft.com/office/drawing/2014/main" xmlns="" id="{F295BE04-5EBE-4D46-8DE2-6A828AC6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80" y="1402081"/>
            <a:ext cx="1219200" cy="6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868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3ECC97-FF9F-4942-B853-92FFD742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13992" y="554789"/>
            <a:ext cx="4702627" cy="4702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EC7553-DC76-AE48-B401-8570E14328F8}"/>
              </a:ext>
            </a:extLst>
          </p:cNvPr>
          <p:cNvSpPr txBox="1"/>
          <p:nvPr/>
        </p:nvSpPr>
        <p:spPr>
          <a:xfrm>
            <a:off x="6919013" y="4727957"/>
            <a:ext cx="3137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i="1" dirty="0">
                <a:solidFill>
                  <a:schemeClr val="bg1">
                    <a:lumMod val="50000"/>
                  </a:schemeClr>
                </a:solidFill>
              </a:rPr>
              <a:t>Zapartas+2021b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9EE1F1-8593-CC4F-A9E7-5532B8A3FE70}"/>
              </a:ext>
            </a:extLst>
          </p:cNvPr>
          <p:cNvSpPr txBox="1"/>
          <p:nvPr/>
        </p:nvSpPr>
        <p:spPr>
          <a:xfrm>
            <a:off x="1022975" y="3794085"/>
            <a:ext cx="2208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100" b="1" dirty="0">
                <a:solidFill>
                  <a:srgbClr val="E8288A"/>
                </a:solidFill>
              </a:rPr>
              <a:t>Fryer+12 Rapid</a:t>
            </a:r>
            <a:r>
              <a:rPr lang="x-none" sz="1100" b="1" dirty="0"/>
              <a:t/>
            </a:r>
            <a:br>
              <a:rPr lang="x-none" sz="1100" b="1" dirty="0"/>
            </a:br>
            <a:r>
              <a:rPr lang="x-none" sz="1100" b="1" dirty="0">
                <a:solidFill>
                  <a:srgbClr val="A6761B"/>
                </a:solidFill>
              </a:rPr>
              <a:t>Fryer+12 Delayed</a:t>
            </a:r>
            <a:r>
              <a:rPr lang="x-none" sz="1100" b="1" dirty="0"/>
              <a:t/>
            </a:r>
            <a:br>
              <a:rPr lang="x-none" sz="1100" b="1" dirty="0"/>
            </a:br>
            <a:r>
              <a:rPr lang="x-none" sz="1100" b="1" dirty="0">
                <a:solidFill>
                  <a:srgbClr val="666666"/>
                </a:solidFill>
              </a:rPr>
              <a:t>Sukhbold+16 – N20</a:t>
            </a:r>
          </a:p>
          <a:p>
            <a:r>
              <a:rPr lang="x-none" sz="1100" b="1" dirty="0">
                <a:solidFill>
                  <a:srgbClr val="66A61C"/>
                </a:solidFill>
              </a:rPr>
              <a:t>Sukhbold+16 – S19.8</a:t>
            </a:r>
            <a:r>
              <a:rPr lang="x-none" sz="1100" b="1" dirty="0"/>
              <a:t/>
            </a:r>
            <a:br>
              <a:rPr lang="x-none" sz="1100" b="1" dirty="0"/>
            </a:br>
            <a:r>
              <a:rPr lang="x-none" sz="1100" b="1" dirty="0">
                <a:solidFill>
                  <a:schemeClr val="accent4">
                    <a:lumMod val="75000"/>
                  </a:schemeClr>
                </a:solidFill>
              </a:rPr>
              <a:t>Patton+20Ertl+16 – N20</a:t>
            </a:r>
          </a:p>
          <a:p>
            <a:endParaRPr lang="x-none" sz="1100" b="1" dirty="0"/>
          </a:p>
        </p:txBody>
      </p:sp>
      <p:pic>
        <p:nvPicPr>
          <p:cNvPr id="17" name="Posydon_v3.png">
            <a:extLst>
              <a:ext uri="{FF2B5EF4-FFF2-40B4-BE49-F238E27FC236}">
                <a16:creationId xmlns:a16="http://schemas.microsoft.com/office/drawing/2014/main" xmlns="" id="{2E11B875-6969-9F4B-9D82-63E0749F35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55" t="17145" r="5835" b="17145"/>
          <a:stretch>
            <a:fillRect/>
          </a:stretch>
        </p:blipFill>
        <p:spPr>
          <a:xfrm>
            <a:off x="127040" y="1308932"/>
            <a:ext cx="2000340" cy="1108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803DEA5-7C7E-F045-AE77-936C4126A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86" y="2742623"/>
            <a:ext cx="1528777" cy="41575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B91348E-688E-B24D-BFC2-0E3EC66AE6C5}"/>
              </a:ext>
            </a:extLst>
          </p:cNvPr>
          <p:cNvSpPr/>
          <p:nvPr/>
        </p:nvSpPr>
        <p:spPr>
          <a:xfrm>
            <a:off x="3059710" y="3721273"/>
            <a:ext cx="1319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Type II SN</a:t>
            </a:r>
            <a:endParaRPr lang="x-non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A8595CE-A984-6E4D-A39B-9529A7BA0EA5}"/>
              </a:ext>
            </a:extLst>
          </p:cNvPr>
          <p:cNvSpPr/>
          <p:nvPr/>
        </p:nvSpPr>
        <p:spPr>
          <a:xfrm>
            <a:off x="4201548" y="3082302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IIb</a:t>
            </a:r>
            <a:endParaRPr lang="x-none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AD6EE21-65C7-9843-A1BE-4D49E617460A}"/>
              </a:ext>
            </a:extLst>
          </p:cNvPr>
          <p:cNvSpPr/>
          <p:nvPr/>
        </p:nvSpPr>
        <p:spPr>
          <a:xfrm>
            <a:off x="5046090" y="2093754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Ib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Ic</a:t>
            </a:r>
            <a:endParaRPr lang="x-none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xmlns="" id="{B7434655-9FBA-8B46-BB75-129FFAECBCCD}"/>
              </a:ext>
            </a:extLst>
          </p:cNvPr>
          <p:cNvSpPr/>
          <p:nvPr/>
        </p:nvSpPr>
        <p:spPr>
          <a:xfrm rot="1635331">
            <a:off x="768734" y="3638647"/>
            <a:ext cx="279360" cy="1003132"/>
          </a:xfrm>
          <a:prstGeom prst="leftBrac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6D6B54-0D08-BE43-80B2-2A77607F5C15}"/>
              </a:ext>
            </a:extLst>
          </p:cNvPr>
          <p:cNvSpPr txBox="1"/>
          <p:nvPr/>
        </p:nvSpPr>
        <p:spPr>
          <a:xfrm rot="17842465">
            <a:off x="-144965" y="3668752"/>
            <a:ext cx="15946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ln>
                  <a:solidFill>
                    <a:srgbClr val="FF0000"/>
                  </a:solidFill>
                </a:ln>
              </a:rPr>
              <a:t>Exploding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237FD74-1A7C-EB41-99C9-A6AA6C474E8E}"/>
              </a:ext>
            </a:extLst>
          </p:cNvPr>
          <p:cNvSpPr txBox="1">
            <a:spLocks/>
          </p:cNvSpPr>
          <p:nvPr/>
        </p:nvSpPr>
        <p:spPr>
          <a:xfrm>
            <a:off x="701675" y="172124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Do massive Wolf-</a:t>
            </a:r>
            <a:r>
              <a:rPr lang="en-US" sz="3000" dirty="0" err="1"/>
              <a:t>Rayet</a:t>
            </a:r>
            <a:r>
              <a:rPr lang="en-US" sz="3000" dirty="0"/>
              <a:t> stars explode as core-collapse </a:t>
            </a:r>
            <a:r>
              <a:rPr lang="en-US" sz="3000" dirty="0" err="1"/>
              <a:t>SNe</a:t>
            </a:r>
            <a:r>
              <a:rPr lang="en-US" sz="3000" dirty="0"/>
              <a:t> at all? </a:t>
            </a:r>
            <a:endParaRPr lang="x-none" sz="3000" dirty="0"/>
          </a:p>
        </p:txBody>
      </p:sp>
    </p:spTree>
    <p:extLst>
      <p:ext uri="{BB962C8B-B14F-4D97-AF65-F5344CB8AC3E}">
        <p14:creationId xmlns:p14="http://schemas.microsoft.com/office/powerpoint/2010/main" val="3871522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E95D50-190C-2E44-9590-161459A7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911445"/>
            <a:ext cx="4368800" cy="408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D19980-43A7-DB41-BA0B-267E65046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327" y="936009"/>
            <a:ext cx="3835400" cy="4076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7553CC-5927-0F4F-A236-590D76CF8A54}"/>
              </a:ext>
            </a:extLst>
          </p:cNvPr>
          <p:cNvSpPr txBox="1"/>
          <p:nvPr/>
        </p:nvSpPr>
        <p:spPr>
          <a:xfrm>
            <a:off x="2764207" y="1112198"/>
            <a:ext cx="60504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/>
              <a:t>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C16C11-D3B2-4B4E-9D16-83EAE7A33CC1}"/>
              </a:ext>
            </a:extLst>
          </p:cNvPr>
          <p:cNvSpPr txBox="1"/>
          <p:nvPr/>
        </p:nvSpPr>
        <p:spPr>
          <a:xfrm>
            <a:off x="6565691" y="4730049"/>
            <a:ext cx="151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Figure from Eldridge+2013</a:t>
            </a:r>
            <a:endParaRPr lang="x-none" sz="1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D6C3B01-96C2-CD4C-974E-0CB447AFC19E}"/>
              </a:ext>
            </a:extLst>
          </p:cNvPr>
          <p:cNvGrpSpPr/>
          <p:nvPr/>
        </p:nvGrpSpPr>
        <p:grpSpPr>
          <a:xfrm>
            <a:off x="2662066" y="871699"/>
            <a:ext cx="801351" cy="784869"/>
            <a:chOff x="2662064" y="1728946"/>
            <a:chExt cx="801350" cy="78486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1C7559E8-88C5-684F-A80B-3A37EA7AF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5026" y="1977713"/>
              <a:ext cx="292290" cy="287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34C69E6-897F-3441-AF3C-D1710B6204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62064" y="1728946"/>
              <a:ext cx="801350" cy="784869"/>
              <a:chOff x="8411133" y="173247"/>
              <a:chExt cx="531006" cy="520085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560DF2A2-F45C-E848-936D-FFD9430B6344}"/>
                  </a:ext>
                </a:extLst>
              </p:cNvPr>
              <p:cNvCxnSpPr/>
              <p:nvPr/>
            </p:nvCxnSpPr>
            <p:spPr>
              <a:xfrm flipV="1">
                <a:off x="8690053" y="173247"/>
                <a:ext cx="0" cy="127976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397307EF-32D2-EC42-90A5-71D27228635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828556" y="226749"/>
                <a:ext cx="0" cy="127977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D0AFD578-8BF2-D045-8D90-AE8E7FA91B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8879247" y="388413"/>
                <a:ext cx="0" cy="125784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2EBC71AD-C1D0-734D-BED6-E6FA4289F0F9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 flipV="1">
                <a:off x="8828555" y="545697"/>
                <a:ext cx="0" cy="12578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A4F6EB41-8E99-304C-9560-7B7AF2268F32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 flipV="1">
                <a:off x="8520788" y="513825"/>
                <a:ext cx="0" cy="12797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09B208FA-86EA-8740-B662-89B7E2B242D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677422" y="565355"/>
                <a:ext cx="0" cy="127977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F24652D1-39F5-F244-AD1D-8EA16CE4A4E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474025" y="388415"/>
                <a:ext cx="0" cy="125784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09E1501E-A0B6-3B42-9667-E0F5C39C7731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8520788" y="223701"/>
                <a:ext cx="0" cy="12578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D95C33-4CFD-4B48-96D1-4F60222F2BC3}"/>
              </a:ext>
            </a:extLst>
          </p:cNvPr>
          <p:cNvGrpSpPr/>
          <p:nvPr/>
        </p:nvGrpSpPr>
        <p:grpSpPr>
          <a:xfrm>
            <a:off x="831898" y="972727"/>
            <a:ext cx="1546917" cy="1136931"/>
            <a:chOff x="2007555" y="1309612"/>
            <a:chExt cx="1546917" cy="113693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80773C18-8C0F-4443-8A2C-DB57BE675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348" y="1309612"/>
              <a:ext cx="1279707" cy="107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FC9A01B-6712-6D49-B30F-00E7C4BABABB}"/>
                </a:ext>
              </a:extLst>
            </p:cNvPr>
            <p:cNvSpPr txBox="1"/>
            <p:nvPr/>
          </p:nvSpPr>
          <p:spPr>
            <a:xfrm>
              <a:off x="2007555" y="1892545"/>
              <a:ext cx="15469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500" b="1" dirty="0">
                  <a:solidFill>
                    <a:schemeClr val="bg1">
                      <a:lumMod val="95000"/>
                    </a:schemeClr>
                  </a:solidFill>
                </a:rPr>
                <a:t>Wolf-Rayet star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6CB821-9AC3-DB4A-ACE3-BE746D08E354}"/>
              </a:ext>
            </a:extLst>
          </p:cNvPr>
          <p:cNvSpPr txBox="1"/>
          <p:nvPr/>
        </p:nvSpPr>
        <p:spPr>
          <a:xfrm>
            <a:off x="3348736" y="1450848"/>
            <a:ext cx="48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/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00D75EF-5DE7-554D-99EB-2AF9BEAA4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348" y="2790472"/>
            <a:ext cx="993395" cy="54447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D08BBBBC-C634-2043-B099-C1C59DB6DEF4}"/>
              </a:ext>
            </a:extLst>
          </p:cNvPr>
          <p:cNvCxnSpPr/>
          <p:nvPr/>
        </p:nvCxnSpPr>
        <p:spPr>
          <a:xfrm flipH="1">
            <a:off x="3545840" y="2692400"/>
            <a:ext cx="223520" cy="284480"/>
          </a:xfrm>
          <a:prstGeom prst="straightConnector1">
            <a:avLst/>
          </a:prstGeom>
          <a:ln w="34925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7D8B84B6-F370-8E4C-AC2B-3A2D2FF21C22}"/>
              </a:ext>
            </a:extLst>
          </p:cNvPr>
          <p:cNvSpPr txBox="1">
            <a:spLocks/>
          </p:cNvSpPr>
          <p:nvPr/>
        </p:nvSpPr>
        <p:spPr>
          <a:xfrm>
            <a:off x="701675" y="172124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Do massive Wolf-</a:t>
            </a:r>
            <a:r>
              <a:rPr lang="en-US" sz="3000" dirty="0" err="1"/>
              <a:t>Rayet</a:t>
            </a:r>
            <a:r>
              <a:rPr lang="en-US" sz="3000" dirty="0"/>
              <a:t> stars explode as core-collapse </a:t>
            </a:r>
            <a:r>
              <a:rPr lang="en-US" sz="3000" dirty="0" err="1"/>
              <a:t>SNe</a:t>
            </a:r>
            <a:r>
              <a:rPr lang="en-US" sz="3000" dirty="0"/>
              <a:t> at all? </a:t>
            </a:r>
            <a:endParaRPr lang="x-none" sz="30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BA42483-3EE1-1E47-BBA5-CEBB10AC43E8}"/>
              </a:ext>
            </a:extLst>
          </p:cNvPr>
          <p:cNvGrpSpPr>
            <a:grpSpLocks noChangeAspect="1"/>
          </p:cNvGrpSpPr>
          <p:nvPr/>
        </p:nvGrpSpPr>
        <p:grpSpPr>
          <a:xfrm>
            <a:off x="2621281" y="1451606"/>
            <a:ext cx="782320" cy="864873"/>
            <a:chOff x="7371492" y="880946"/>
            <a:chExt cx="1597401" cy="1795347"/>
          </a:xfrm>
        </p:grpSpPr>
        <p:pic>
          <p:nvPicPr>
            <p:cNvPr id="38" name="Picture 37" descr="Artist's_impression_of_supernova_1993J_type_IIb.jpg">
              <a:extLst>
                <a:ext uri="{FF2B5EF4-FFF2-40B4-BE49-F238E27FC236}">
                  <a16:creationId xmlns:a16="http://schemas.microsoft.com/office/drawing/2014/main" xmlns="" id="{77DBF4E5-3055-2343-9F5A-936687152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492" y="1200151"/>
              <a:ext cx="1597401" cy="1198051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8EAF0AFE-B947-4B45-85B3-95F295A5D2D1}"/>
                </a:ext>
              </a:extLst>
            </p:cNvPr>
            <p:cNvCxnSpPr/>
            <p:nvPr/>
          </p:nvCxnSpPr>
          <p:spPr>
            <a:xfrm>
              <a:off x="7415509" y="880946"/>
              <a:ext cx="1553384" cy="1795347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8852FEA0-59EB-284B-A576-309D1E5BE6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1311" y="887401"/>
              <a:ext cx="1098619" cy="1696092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5242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E95D50-190C-2E44-9590-161459A7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911445"/>
            <a:ext cx="4368800" cy="408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D19980-43A7-DB41-BA0B-267E65046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327" y="936009"/>
            <a:ext cx="3835400" cy="4076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7553CC-5927-0F4F-A236-590D76CF8A54}"/>
              </a:ext>
            </a:extLst>
          </p:cNvPr>
          <p:cNvSpPr txBox="1"/>
          <p:nvPr/>
        </p:nvSpPr>
        <p:spPr>
          <a:xfrm>
            <a:off x="2764207" y="1112198"/>
            <a:ext cx="60504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/>
              <a:t>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C16C11-D3B2-4B4E-9D16-83EAE7A33CC1}"/>
              </a:ext>
            </a:extLst>
          </p:cNvPr>
          <p:cNvSpPr txBox="1"/>
          <p:nvPr/>
        </p:nvSpPr>
        <p:spPr>
          <a:xfrm>
            <a:off x="6565691" y="4730049"/>
            <a:ext cx="151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Figure from Eldridge+2013</a:t>
            </a:r>
            <a:endParaRPr lang="x-none" sz="1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D6C3B01-96C2-CD4C-974E-0CB447AFC19E}"/>
              </a:ext>
            </a:extLst>
          </p:cNvPr>
          <p:cNvGrpSpPr/>
          <p:nvPr/>
        </p:nvGrpSpPr>
        <p:grpSpPr>
          <a:xfrm>
            <a:off x="2662066" y="871699"/>
            <a:ext cx="801351" cy="784869"/>
            <a:chOff x="2662064" y="1728946"/>
            <a:chExt cx="801350" cy="78486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1C7559E8-88C5-684F-A80B-3A37EA7AF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5026" y="1977713"/>
              <a:ext cx="292290" cy="287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34C69E6-897F-3441-AF3C-D1710B6204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62064" y="1728946"/>
              <a:ext cx="801350" cy="784869"/>
              <a:chOff x="8411133" y="173247"/>
              <a:chExt cx="531006" cy="520085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560DF2A2-F45C-E848-936D-FFD9430B6344}"/>
                  </a:ext>
                </a:extLst>
              </p:cNvPr>
              <p:cNvCxnSpPr/>
              <p:nvPr/>
            </p:nvCxnSpPr>
            <p:spPr>
              <a:xfrm flipV="1">
                <a:off x="8690053" y="173247"/>
                <a:ext cx="0" cy="127976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397307EF-32D2-EC42-90A5-71D27228635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828556" y="226749"/>
                <a:ext cx="0" cy="127977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D0AFD578-8BF2-D045-8D90-AE8E7FA91B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8879247" y="388413"/>
                <a:ext cx="0" cy="125784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2EBC71AD-C1D0-734D-BED6-E6FA4289F0F9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 flipV="1">
                <a:off x="8828555" y="545697"/>
                <a:ext cx="0" cy="12578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A4F6EB41-8E99-304C-9560-7B7AF2268F32}"/>
                  </a:ext>
                </a:extLst>
              </p:cNvPr>
              <p:cNvCxnSpPr>
                <a:cxnSpLocks/>
              </p:cNvCxnSpPr>
              <p:nvPr/>
            </p:nvCxnSpPr>
            <p:spPr>
              <a:xfrm rot="13500000" flipV="1">
                <a:off x="8520788" y="513825"/>
                <a:ext cx="0" cy="12797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09B208FA-86EA-8740-B662-89B7E2B242D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677422" y="565355"/>
                <a:ext cx="0" cy="127977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F24652D1-39F5-F244-AD1D-8EA16CE4A4E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474025" y="388415"/>
                <a:ext cx="0" cy="125784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09E1501E-A0B6-3B42-9667-E0F5C39C7731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8520788" y="223701"/>
                <a:ext cx="0" cy="125785"/>
              </a:xfrm>
              <a:prstGeom prst="straightConnector1">
                <a:avLst/>
              </a:prstGeom>
              <a:ln w="15875" cmpd="sng">
                <a:solidFill>
                  <a:srgbClr val="0070C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D95C33-4CFD-4B48-96D1-4F60222F2BC3}"/>
              </a:ext>
            </a:extLst>
          </p:cNvPr>
          <p:cNvGrpSpPr/>
          <p:nvPr/>
        </p:nvGrpSpPr>
        <p:grpSpPr>
          <a:xfrm>
            <a:off x="831898" y="972727"/>
            <a:ext cx="1546917" cy="1136931"/>
            <a:chOff x="2007555" y="1309612"/>
            <a:chExt cx="1546917" cy="113693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80773C18-8C0F-4443-8A2C-DB57BE675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348" y="1309612"/>
              <a:ext cx="1279707" cy="107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FC9A01B-6712-6D49-B30F-00E7C4BABABB}"/>
                </a:ext>
              </a:extLst>
            </p:cNvPr>
            <p:cNvSpPr txBox="1"/>
            <p:nvPr/>
          </p:nvSpPr>
          <p:spPr>
            <a:xfrm>
              <a:off x="2007555" y="1892545"/>
              <a:ext cx="15469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500" b="1" dirty="0">
                  <a:solidFill>
                    <a:schemeClr val="bg1">
                      <a:lumMod val="95000"/>
                    </a:schemeClr>
                  </a:solidFill>
                </a:rPr>
                <a:t>Wolf-Rayet star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00D75EF-5DE7-554D-99EB-2AF9BEAA4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348" y="2790472"/>
            <a:ext cx="993395" cy="54447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D08BBBBC-C634-2043-B099-C1C59DB6DEF4}"/>
              </a:ext>
            </a:extLst>
          </p:cNvPr>
          <p:cNvCxnSpPr/>
          <p:nvPr/>
        </p:nvCxnSpPr>
        <p:spPr>
          <a:xfrm flipH="1">
            <a:off x="3545840" y="2692400"/>
            <a:ext cx="223520" cy="284480"/>
          </a:xfrm>
          <a:prstGeom prst="straightConnector1">
            <a:avLst/>
          </a:prstGeom>
          <a:ln w="34925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A28B182-A877-A548-BD70-9D4A660FB6EE}"/>
              </a:ext>
            </a:extLst>
          </p:cNvPr>
          <p:cNvGrpSpPr>
            <a:grpSpLocks noChangeAspect="1"/>
          </p:cNvGrpSpPr>
          <p:nvPr/>
        </p:nvGrpSpPr>
        <p:grpSpPr>
          <a:xfrm>
            <a:off x="6303705" y="1117366"/>
            <a:ext cx="1884016" cy="1790043"/>
            <a:chOff x="717706" y="3028616"/>
            <a:chExt cx="3070095" cy="2916962"/>
          </a:xfrm>
          <a:effectLst/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B27A0BA-5490-4744-AC43-A135871F4648}"/>
                </a:ext>
              </a:extLst>
            </p:cNvPr>
            <p:cNvSpPr/>
            <p:nvPr/>
          </p:nvSpPr>
          <p:spPr>
            <a:xfrm>
              <a:off x="717706" y="3028616"/>
              <a:ext cx="3070095" cy="29169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01B69D1-1694-144D-9EFA-EE132F8514CB}"/>
                </a:ext>
              </a:extLst>
            </p:cNvPr>
            <p:cNvSpPr/>
            <p:nvPr/>
          </p:nvSpPr>
          <p:spPr>
            <a:xfrm>
              <a:off x="1856059" y="4090527"/>
              <a:ext cx="788737" cy="7753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A5CDBFB-68BB-AD43-8BAB-3809A215D48C}"/>
                </a:ext>
              </a:extLst>
            </p:cNvPr>
            <p:cNvSpPr txBox="1"/>
            <p:nvPr/>
          </p:nvSpPr>
          <p:spPr>
            <a:xfrm>
              <a:off x="1986458" y="3275129"/>
              <a:ext cx="1314746" cy="526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H</a:t>
              </a:r>
            </a:p>
          </p:txBody>
        </p:sp>
      </p:grpSp>
      <p:sp>
        <p:nvSpPr>
          <p:cNvPr id="39" name="Text Placeholder 4">
            <a:extLst>
              <a:ext uri="{FF2B5EF4-FFF2-40B4-BE49-F238E27FC236}">
                <a16:creationId xmlns:a16="http://schemas.microsoft.com/office/drawing/2014/main" xmlns="" id="{F63FDC08-F87D-3649-B5BA-A967148BF22E}"/>
              </a:ext>
            </a:extLst>
          </p:cNvPr>
          <p:cNvSpPr txBox="1">
            <a:spLocks/>
          </p:cNvSpPr>
          <p:nvPr/>
        </p:nvSpPr>
        <p:spPr>
          <a:xfrm>
            <a:off x="6917683" y="2986535"/>
            <a:ext cx="1440180" cy="563165"/>
          </a:xfrm>
          <a:prstGeom prst="rect">
            <a:avLst/>
          </a:prstGeom>
        </p:spPr>
        <p:txBody>
          <a:bodyPr/>
          <a:lstStyle>
            <a:lvl1pPr marL="261938" indent="-261938" algn="l" defTabSz="685800" rtl="0" eaLnBrk="1" latinLnBrk="0" hangingPunct="1">
              <a:spcBef>
                <a:spcPts val="15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52413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6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6281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47738" indent="-221456" algn="l" defTabSz="685800" rtl="0" eaLnBrk="1" latinLnBrk="0" hangingPunct="1">
              <a:spcBef>
                <a:spcPts val="45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9669" indent="-211931" algn="l" defTabSz="685800" rtl="0" eaLnBrk="1" latinLnBrk="0" hangingPunct="1">
              <a:spcBef>
                <a:spcPts val="45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88294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9035" indent="-211931" algn="l" defTabSz="6858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35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6919" indent="-211931" algn="l" defTabSz="6858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35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</a:rPr>
              <a:t>Type II SN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(H-rich)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84078A3D-6A00-A14A-AE5B-76ADFD12F7B2}"/>
              </a:ext>
            </a:extLst>
          </p:cNvPr>
          <p:cNvSpPr txBox="1">
            <a:spLocks/>
          </p:cNvSpPr>
          <p:nvPr/>
        </p:nvSpPr>
        <p:spPr>
          <a:xfrm>
            <a:off x="356616" y="80685"/>
            <a:ext cx="8339328" cy="705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What about H-rich type II core-collapse SNe?</a:t>
            </a:r>
            <a:endParaRPr lang="x-none" sz="3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2E2C0E-A482-A64B-BD4A-2FA922ECA956}"/>
              </a:ext>
            </a:extLst>
          </p:cNvPr>
          <p:cNvSpPr txBox="1"/>
          <p:nvPr/>
        </p:nvSpPr>
        <p:spPr>
          <a:xfrm>
            <a:off x="3348736" y="1450848"/>
            <a:ext cx="48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/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8CEE1AC-9B02-2B49-A68F-8A2B44A36076}"/>
              </a:ext>
            </a:extLst>
          </p:cNvPr>
          <p:cNvGrpSpPr>
            <a:grpSpLocks noChangeAspect="1"/>
          </p:cNvGrpSpPr>
          <p:nvPr/>
        </p:nvGrpSpPr>
        <p:grpSpPr>
          <a:xfrm>
            <a:off x="2621281" y="1451606"/>
            <a:ext cx="782320" cy="864873"/>
            <a:chOff x="7371492" y="880946"/>
            <a:chExt cx="1597401" cy="1795347"/>
          </a:xfrm>
        </p:grpSpPr>
        <p:pic>
          <p:nvPicPr>
            <p:cNvPr id="43" name="Picture 42" descr="Artist's_impression_of_supernova_1993J_type_IIb.jpg">
              <a:extLst>
                <a:ext uri="{FF2B5EF4-FFF2-40B4-BE49-F238E27FC236}">
                  <a16:creationId xmlns:a16="http://schemas.microsoft.com/office/drawing/2014/main" xmlns="" id="{E678ADF7-B37A-934C-9AC4-4C6A3D7E7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492" y="1200151"/>
              <a:ext cx="1597401" cy="1198051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A16D49FF-D93B-3C4B-9280-05FCD187F5C1}"/>
                </a:ext>
              </a:extLst>
            </p:cNvPr>
            <p:cNvCxnSpPr/>
            <p:nvPr/>
          </p:nvCxnSpPr>
          <p:spPr>
            <a:xfrm>
              <a:off x="7415509" y="880946"/>
              <a:ext cx="1553384" cy="1795347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299C5E55-AD9A-2940-9E22-128E6D8139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1311" y="887401"/>
              <a:ext cx="1098619" cy="1696092"/>
            </a:xfrm>
            <a:prstGeom prst="line">
              <a:avLst/>
            </a:prstGeom>
            <a:ln w="1111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3083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6722" y="-221922"/>
            <a:ext cx="857780" cy="53654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13" y="595680"/>
            <a:ext cx="6043228" cy="454782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87096" y="2762854"/>
            <a:ext cx="626510" cy="307916"/>
          </a:xfrm>
          <a:prstGeom prst="rect">
            <a:avLst/>
          </a:prstGeom>
          <a:solidFill>
            <a:schemeClr val="bg1"/>
          </a:solidFill>
          <a:ln w="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1554956" y="4910020"/>
            <a:ext cx="1202645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i="1" dirty="0"/>
              <a:t>Zapartas+2019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88792" y="250883"/>
            <a:ext cx="626510" cy="307916"/>
          </a:xfrm>
          <a:prstGeom prst="rect">
            <a:avLst/>
          </a:prstGeom>
          <a:solidFill>
            <a:schemeClr val="bg1"/>
          </a:solidFill>
          <a:ln w="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/>
          <p:nvPr/>
        </p:nvSpPr>
        <p:spPr>
          <a:xfrm>
            <a:off x="5276092" y="148067"/>
            <a:ext cx="626510" cy="307916"/>
          </a:xfrm>
          <a:prstGeom prst="rect">
            <a:avLst/>
          </a:prstGeom>
          <a:solidFill>
            <a:schemeClr val="bg1"/>
          </a:solidFill>
          <a:ln w="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64" y="4013958"/>
            <a:ext cx="1680389" cy="1008233"/>
          </a:xfrm>
          <a:prstGeom prst="rect">
            <a:avLst/>
          </a:prstGeom>
        </p:spPr>
      </p:pic>
      <p:sp>
        <p:nvSpPr>
          <p:cNvPr id="21" name="3 - Τίτλος"/>
          <p:cNvSpPr txBox="1">
            <a:spLocks/>
          </p:cNvSpPr>
          <p:nvPr/>
        </p:nvSpPr>
        <p:spPr>
          <a:xfrm>
            <a:off x="6572300" y="4233796"/>
            <a:ext cx="1282612" cy="536215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50" b="1" dirty="0">
                <a:solidFill>
                  <a:schemeClr val="tx1"/>
                </a:solidFill>
              </a:rPr>
              <a:t>single stars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52599" y="1084385"/>
            <a:ext cx="1405121" cy="3135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>
            <a:off x="2235418" y="944152"/>
            <a:ext cx="1405121" cy="138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/>
          <p:cNvSpPr/>
          <p:nvPr/>
        </p:nvSpPr>
        <p:spPr>
          <a:xfrm>
            <a:off x="3943874" y="568045"/>
            <a:ext cx="1273419" cy="983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" name="Group 2"/>
          <p:cNvGrpSpPr/>
          <p:nvPr/>
        </p:nvGrpSpPr>
        <p:grpSpPr>
          <a:xfrm>
            <a:off x="1903961" y="1483965"/>
            <a:ext cx="1421862" cy="946079"/>
            <a:chOff x="613" y="738210"/>
            <a:chExt cx="2075866" cy="138174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" y="738210"/>
              <a:ext cx="2075866" cy="1381748"/>
            </a:xfrm>
            <a:prstGeom prst="rect">
              <a:avLst/>
            </a:prstGeom>
          </p:spPr>
        </p:pic>
        <p:sp>
          <p:nvSpPr>
            <p:cNvPr id="18" name="3 - Τίτλος"/>
            <p:cNvSpPr txBox="1">
              <a:spLocks/>
            </p:cNvSpPr>
            <p:nvPr/>
          </p:nvSpPr>
          <p:spPr>
            <a:xfrm>
              <a:off x="327339" y="1105220"/>
              <a:ext cx="1488782" cy="431948"/>
            </a:xfrm>
            <a:prstGeom prst="rect">
              <a:avLst/>
            </a:prstGeom>
          </p:spPr>
          <p:txBody>
            <a:bodyPr vert="horz" lIns="68580" tIns="34290" rIns="68580" bIns="34290" rtlCol="0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350" b="1" dirty="0">
                  <a:solidFill>
                    <a:srgbClr val="000000"/>
                  </a:solidFill>
                </a:rPr>
                <a:t>merging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-228600" y="80682"/>
            <a:ext cx="9162288" cy="714846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Many Type II (H-rich) supernova progenitors</a:t>
            </a:r>
          </a:p>
        </p:txBody>
      </p:sp>
      <p:sp>
        <p:nvSpPr>
          <p:cNvPr id="30" name="Pie 29"/>
          <p:cNvSpPr/>
          <p:nvPr/>
        </p:nvSpPr>
        <p:spPr>
          <a:xfrm>
            <a:off x="3385462" y="1646666"/>
            <a:ext cx="3206524" cy="3190511"/>
          </a:xfrm>
          <a:prstGeom prst="pie">
            <a:avLst>
              <a:gd name="adj1" fmla="val 9543284"/>
              <a:gd name="adj2" fmla="val 16362686"/>
            </a:avLst>
          </a:prstGeom>
          <a:solidFill>
            <a:srgbClr val="FF0000">
              <a:alpha val="97000"/>
            </a:srgbClr>
          </a:solidFill>
          <a:ln w="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1188" y="2413400"/>
            <a:ext cx="76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31%</a:t>
            </a:r>
          </a:p>
          <a:p>
            <a:pPr algn="ctr"/>
            <a:r>
              <a:rPr lang="en-US" sz="1200" b="1" dirty="0"/>
              <a:t>(16-49)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127ADFD-B44A-AF4D-8164-4CBC66E84485}"/>
              </a:ext>
            </a:extLst>
          </p:cNvPr>
          <p:cNvGrpSpPr>
            <a:grpSpLocks noChangeAspect="1"/>
          </p:cNvGrpSpPr>
          <p:nvPr/>
        </p:nvGrpSpPr>
        <p:grpSpPr>
          <a:xfrm>
            <a:off x="99279" y="3686552"/>
            <a:ext cx="1427935" cy="1376266"/>
            <a:chOff x="717706" y="2986574"/>
            <a:chExt cx="3070095" cy="295900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45E55542-B96B-DE49-B040-B4272A89F04B}"/>
                </a:ext>
              </a:extLst>
            </p:cNvPr>
            <p:cNvSpPr/>
            <p:nvPr/>
          </p:nvSpPr>
          <p:spPr>
            <a:xfrm>
              <a:off x="717706" y="3028616"/>
              <a:ext cx="3070095" cy="291696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F879615-C9DD-CD4A-959D-40CCC97C10F8}"/>
                </a:ext>
              </a:extLst>
            </p:cNvPr>
            <p:cNvSpPr/>
            <p:nvPr/>
          </p:nvSpPr>
          <p:spPr>
            <a:xfrm>
              <a:off x="1856059" y="4090527"/>
              <a:ext cx="788737" cy="7753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3E67034-9C57-8048-93BF-A871B6FED432}"/>
                </a:ext>
              </a:extLst>
            </p:cNvPr>
            <p:cNvSpPr txBox="1"/>
            <p:nvPr/>
          </p:nvSpPr>
          <p:spPr>
            <a:xfrm>
              <a:off x="1760388" y="2986574"/>
              <a:ext cx="6352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/>
                <a:t>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044D2DB-4CAE-6A4F-BD2B-2046DE636F3C}"/>
              </a:ext>
            </a:extLst>
          </p:cNvPr>
          <p:cNvGrpSpPr>
            <a:grpSpLocks noChangeAspect="1"/>
          </p:cNvGrpSpPr>
          <p:nvPr/>
        </p:nvGrpSpPr>
        <p:grpSpPr>
          <a:xfrm>
            <a:off x="5730063" y="826206"/>
            <a:ext cx="1952636" cy="1241613"/>
            <a:chOff x="5510789" y="1166320"/>
            <a:chExt cx="2181071" cy="1386867"/>
          </a:xfrm>
        </p:grpSpPr>
        <p:pic>
          <p:nvPicPr>
            <p:cNvPr id="39" name="Picture 38" descr="eso_binaries_image.jpg">
              <a:extLst>
                <a:ext uri="{FF2B5EF4-FFF2-40B4-BE49-F238E27FC236}">
                  <a16:creationId xmlns:a16="http://schemas.microsoft.com/office/drawing/2014/main" xmlns="" id="{D376C70D-AF72-764C-A0CA-019C1DCA3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075" y="1166320"/>
              <a:ext cx="1874785" cy="1386867"/>
            </a:xfrm>
            <a:prstGeom prst="rect">
              <a:avLst/>
            </a:prstGeom>
          </p:spPr>
        </p:pic>
        <p:sp>
          <p:nvSpPr>
            <p:cNvPr id="45" name="3 - Τίτλος">
              <a:extLst>
                <a:ext uri="{FF2B5EF4-FFF2-40B4-BE49-F238E27FC236}">
                  <a16:creationId xmlns:a16="http://schemas.microsoft.com/office/drawing/2014/main" xmlns="" id="{75C52F32-C34E-864D-B80F-C6C63FC64376}"/>
                </a:ext>
              </a:extLst>
            </p:cNvPr>
            <p:cNvSpPr txBox="1">
              <a:spLocks/>
            </p:cNvSpPr>
            <p:nvPr/>
          </p:nvSpPr>
          <p:spPr>
            <a:xfrm>
              <a:off x="5510789" y="1208786"/>
              <a:ext cx="1435805" cy="487681"/>
            </a:xfrm>
            <a:prstGeom prst="rect">
              <a:avLst/>
            </a:prstGeom>
          </p:spPr>
          <p:txBody>
            <a:bodyPr vert="horz" lIns="68580" tIns="34290" rIns="68580" bIns="34290" rtlCol="0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Mass</a:t>
              </a:r>
              <a:br>
                <a:rPr lang="en-US" sz="14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bg1"/>
                  </a:solidFill>
                </a:rPr>
                <a:t> gaining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815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1987A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6246" b="16246"/>
          <a:stretch>
            <a:fillRect/>
          </a:stretch>
        </p:blipFill>
        <p:spPr>
          <a:xfrm>
            <a:off x="2210906" y="1338264"/>
            <a:ext cx="4722195" cy="2657777"/>
          </a:xfrm>
        </p:spPr>
      </p:pic>
      <p:sp>
        <p:nvSpPr>
          <p:cNvPr id="5" name="TextBox 4"/>
          <p:cNvSpPr txBox="1"/>
          <p:nvPr/>
        </p:nvSpPr>
        <p:spPr>
          <a:xfrm>
            <a:off x="2001009" y="4662709"/>
            <a:ext cx="5378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e.g., Podsiadlowski+1990; Podsiadlowski1992; Menon+Heger2017, Urushibata+2018</a:t>
            </a:r>
          </a:p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(although see e.g., Saio+1988, Weiss+1988, Langer+1989)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ED03AE-42A5-AD47-9E5E-7F89A88B6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046" y="596930"/>
            <a:ext cx="2564450" cy="17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7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00" y="782999"/>
            <a:ext cx="5482800" cy="4112100"/>
          </a:xfrm>
          <a:prstGeom prst="rect">
            <a:avLst/>
          </a:prstGeom>
        </p:spPr>
      </p:pic>
      <p:sp>
        <p:nvSpPr>
          <p:cNvPr id="11" name="7 - TextBox"/>
          <p:cNvSpPr txBox="1"/>
          <p:nvPr/>
        </p:nvSpPr>
        <p:spPr>
          <a:xfrm>
            <a:off x="3172685" y="4691037"/>
            <a:ext cx="27499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Arial"/>
                <a:cs typeface="Arial"/>
              </a:rPr>
              <a:t>Time after starburst (</a:t>
            </a:r>
            <a:r>
              <a:rPr lang="en-US" sz="1500" b="1" i="1" dirty="0" err="1">
                <a:latin typeface="Arial"/>
                <a:cs typeface="Arial"/>
              </a:rPr>
              <a:t>Myr</a:t>
            </a:r>
            <a:r>
              <a:rPr lang="en-US" sz="1500" b="1" i="1" dirty="0">
                <a:latin typeface="Arial"/>
                <a:cs typeface="Arial"/>
              </a:rPr>
              <a:t>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872788" y="1513974"/>
            <a:ext cx="0" cy="2934304"/>
          </a:xfrm>
          <a:prstGeom prst="line">
            <a:avLst/>
          </a:prstGeom>
          <a:ln w="762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 - Τίτλος"/>
          <p:cNvSpPr txBox="1">
            <a:spLocks/>
          </p:cNvSpPr>
          <p:nvPr/>
        </p:nvSpPr>
        <p:spPr>
          <a:xfrm>
            <a:off x="1554956" y="80683"/>
            <a:ext cx="6031707" cy="751502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dirty="0"/>
              <a:t>Time of explosion</a:t>
            </a:r>
          </a:p>
        </p:txBody>
      </p:sp>
      <p:sp>
        <p:nvSpPr>
          <p:cNvPr id="8" name="7 - TextBox"/>
          <p:cNvSpPr txBox="1"/>
          <p:nvPr/>
        </p:nvSpPr>
        <p:spPr>
          <a:xfrm rot="16200000">
            <a:off x="267803" y="2838394"/>
            <a:ext cx="258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/>
                <a:cs typeface="Arial"/>
              </a:rPr>
              <a:t>“Supernova rate”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1869A52-9EDB-7A4F-8E09-C806E1316640}"/>
              </a:ext>
            </a:extLst>
          </p:cNvPr>
          <p:cNvGrpSpPr>
            <a:grpSpLocks noChangeAspect="1"/>
          </p:cNvGrpSpPr>
          <p:nvPr/>
        </p:nvGrpSpPr>
        <p:grpSpPr>
          <a:xfrm>
            <a:off x="3282475" y="1207008"/>
            <a:ext cx="1059753" cy="1006892"/>
            <a:chOff x="717706" y="3028616"/>
            <a:chExt cx="3070095" cy="291696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A4622ED-DCFB-8544-A92E-2689809AF927}"/>
                </a:ext>
              </a:extLst>
            </p:cNvPr>
            <p:cNvSpPr/>
            <p:nvPr/>
          </p:nvSpPr>
          <p:spPr>
            <a:xfrm>
              <a:off x="717706" y="3028616"/>
              <a:ext cx="3070095" cy="29169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F3393668-E71C-294A-99E8-A29759236556}"/>
                </a:ext>
              </a:extLst>
            </p:cNvPr>
            <p:cNvSpPr/>
            <p:nvPr/>
          </p:nvSpPr>
          <p:spPr>
            <a:xfrm>
              <a:off x="1856059" y="4090527"/>
              <a:ext cx="788737" cy="7753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b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27FB43C-CC60-754B-82A6-72273B08B2A6}"/>
                </a:ext>
              </a:extLst>
            </p:cNvPr>
            <p:cNvSpPr txBox="1"/>
            <p:nvPr/>
          </p:nvSpPr>
          <p:spPr>
            <a:xfrm>
              <a:off x="1877801" y="3285595"/>
              <a:ext cx="569389" cy="903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51" b="1" dirty="0"/>
                <a:t>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1F5BCA8-6B6A-F44C-96A6-19B3439C345E}"/>
              </a:ext>
            </a:extLst>
          </p:cNvPr>
          <p:cNvGrpSpPr/>
          <p:nvPr/>
        </p:nvGrpSpPr>
        <p:grpSpPr>
          <a:xfrm>
            <a:off x="2350008" y="2496312"/>
            <a:ext cx="1225296" cy="829074"/>
            <a:chOff x="2007555" y="1309612"/>
            <a:chExt cx="1546917" cy="1071755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7AE1DFDC-4B10-3A4B-B16E-31D60FB24A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348" y="1309612"/>
              <a:ext cx="1279707" cy="107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B88883A-B985-7043-A6F7-BEFB40C276D8}"/>
                </a:ext>
              </a:extLst>
            </p:cNvPr>
            <p:cNvSpPr txBox="1"/>
            <p:nvPr/>
          </p:nvSpPr>
          <p:spPr>
            <a:xfrm>
              <a:off x="2007555" y="1892545"/>
              <a:ext cx="1546917" cy="34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100" b="1" dirty="0">
                  <a:solidFill>
                    <a:schemeClr val="bg1">
                      <a:lumMod val="95000"/>
                    </a:schemeClr>
                  </a:solidFill>
                </a:rPr>
                <a:t>Wolf-Rayet star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B9BBBD3-E7A5-1449-9356-E578C8BD2A09}"/>
              </a:ext>
            </a:extLst>
          </p:cNvPr>
          <p:cNvSpPr txBox="1"/>
          <p:nvPr/>
        </p:nvSpPr>
        <p:spPr>
          <a:xfrm>
            <a:off x="7186083" y="4762374"/>
            <a:ext cx="4344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Fig. adapted from Zapartas+17a; </a:t>
            </a:r>
            <a:br>
              <a:rPr lang="en-US" sz="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see also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DeDonder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+ Vanbeveren+2003</a:t>
            </a:r>
          </a:p>
        </p:txBody>
      </p:sp>
    </p:spTree>
    <p:extLst>
      <p:ext uri="{BB962C8B-B14F-4D97-AF65-F5344CB8AC3E}">
        <p14:creationId xmlns:p14="http://schemas.microsoft.com/office/powerpoint/2010/main" val="1437028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00" y="782999"/>
            <a:ext cx="5482800" cy="41121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872788" y="1513974"/>
            <a:ext cx="0" cy="2934304"/>
          </a:xfrm>
          <a:prstGeom prst="line">
            <a:avLst/>
          </a:prstGeom>
          <a:ln w="762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 - Τίτλος"/>
          <p:cNvSpPr txBox="1">
            <a:spLocks/>
          </p:cNvSpPr>
          <p:nvPr/>
        </p:nvSpPr>
        <p:spPr>
          <a:xfrm>
            <a:off x="1564100" y="0"/>
            <a:ext cx="6031707" cy="751502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" dirty="0"/>
              <a:t>Including binaries</a:t>
            </a:r>
          </a:p>
        </p:txBody>
      </p:sp>
      <p:sp>
        <p:nvSpPr>
          <p:cNvPr id="22" name="7 - TextBox"/>
          <p:cNvSpPr txBox="1"/>
          <p:nvPr/>
        </p:nvSpPr>
        <p:spPr>
          <a:xfrm rot="16200000">
            <a:off x="267803" y="2838394"/>
            <a:ext cx="258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/>
                <a:cs typeface="Arial"/>
              </a:rPr>
              <a:t>“Supernova rate”</a:t>
            </a:r>
          </a:p>
        </p:txBody>
      </p:sp>
      <p:sp>
        <p:nvSpPr>
          <p:cNvPr id="13" name="7 - TextBox"/>
          <p:cNvSpPr txBox="1"/>
          <p:nvPr/>
        </p:nvSpPr>
        <p:spPr>
          <a:xfrm>
            <a:off x="3172685" y="4691037"/>
            <a:ext cx="27499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Arial"/>
                <a:cs typeface="Arial"/>
              </a:rPr>
              <a:t>Time after starburst (</a:t>
            </a:r>
            <a:r>
              <a:rPr lang="en-US" sz="1500" b="1" i="1" dirty="0" err="1">
                <a:latin typeface="Arial"/>
                <a:cs typeface="Arial"/>
              </a:rPr>
              <a:t>Myr</a:t>
            </a:r>
            <a:r>
              <a:rPr lang="en-US" sz="1500" b="1" i="1" dirty="0">
                <a:latin typeface="Arial"/>
                <a:cs typeface="Arial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C473255-57D3-D54A-A025-6C363EDD0C20}"/>
              </a:ext>
            </a:extLst>
          </p:cNvPr>
          <p:cNvSpPr txBox="1"/>
          <p:nvPr/>
        </p:nvSpPr>
        <p:spPr>
          <a:xfrm>
            <a:off x="7186083" y="4762374"/>
            <a:ext cx="4344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Fig. adapted from Zapartas+17a; </a:t>
            </a:r>
            <a:br>
              <a:rPr lang="en-US" sz="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see also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DeDonder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+ Vanbeveren+2003</a:t>
            </a:r>
          </a:p>
        </p:txBody>
      </p:sp>
      <p:pic>
        <p:nvPicPr>
          <p:cNvPr id="32" name="Picture 31" descr="binary_c_logo.png">
            <a:extLst>
              <a:ext uri="{FF2B5EF4-FFF2-40B4-BE49-F238E27FC236}">
                <a16:creationId xmlns:a16="http://schemas.microsoft.com/office/drawing/2014/main" xmlns="" id="{6E62D0F5-9556-854E-82DC-7571A1AF8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5" y="4421422"/>
            <a:ext cx="664920" cy="6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00" y="782999"/>
            <a:ext cx="5482800" cy="41121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872788" y="1513974"/>
            <a:ext cx="0" cy="2934304"/>
          </a:xfrm>
          <a:prstGeom prst="line">
            <a:avLst/>
          </a:prstGeom>
          <a:ln w="762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3 - Τίτλος"/>
          <p:cNvSpPr txBox="1">
            <a:spLocks/>
          </p:cNvSpPr>
          <p:nvPr/>
        </p:nvSpPr>
        <p:spPr>
          <a:xfrm>
            <a:off x="0" y="0"/>
            <a:ext cx="8839200" cy="751502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More spread-out time deposition of SN energy and ejecta</a:t>
            </a:r>
          </a:p>
        </p:txBody>
      </p:sp>
      <p:sp>
        <p:nvSpPr>
          <p:cNvPr id="22" name="7 - TextBox"/>
          <p:cNvSpPr txBox="1"/>
          <p:nvPr/>
        </p:nvSpPr>
        <p:spPr>
          <a:xfrm rot="16200000">
            <a:off x="267803" y="2838394"/>
            <a:ext cx="258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/>
                <a:cs typeface="Arial"/>
              </a:rPr>
              <a:t>“Supernova rate”</a:t>
            </a:r>
          </a:p>
        </p:txBody>
      </p:sp>
      <p:sp>
        <p:nvSpPr>
          <p:cNvPr id="13" name="7 - TextBox"/>
          <p:cNvSpPr txBox="1"/>
          <p:nvPr/>
        </p:nvSpPr>
        <p:spPr>
          <a:xfrm>
            <a:off x="3172685" y="4691037"/>
            <a:ext cx="27499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Arial"/>
                <a:cs typeface="Arial"/>
              </a:rPr>
              <a:t>Time after starburst (</a:t>
            </a:r>
            <a:r>
              <a:rPr lang="en-US" sz="1500" b="1" i="1" dirty="0" err="1">
                <a:latin typeface="Arial"/>
                <a:cs typeface="Arial"/>
              </a:rPr>
              <a:t>Myr</a:t>
            </a:r>
            <a:r>
              <a:rPr lang="en-US" sz="1500" b="1" i="1" dirty="0">
                <a:latin typeface="Arial"/>
                <a:cs typeface="Arial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C473255-57D3-D54A-A025-6C363EDD0C20}"/>
              </a:ext>
            </a:extLst>
          </p:cNvPr>
          <p:cNvSpPr txBox="1"/>
          <p:nvPr/>
        </p:nvSpPr>
        <p:spPr>
          <a:xfrm>
            <a:off x="7186083" y="4762374"/>
            <a:ext cx="4344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Fig. adapted from Zapartas+17a; </a:t>
            </a:r>
            <a:br>
              <a:rPr lang="en-US" sz="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see also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DeDonder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+ Vanbeveren+2003</a:t>
            </a:r>
          </a:p>
        </p:txBody>
      </p:sp>
      <p:pic>
        <p:nvPicPr>
          <p:cNvPr id="15" name="Picture 14" descr="binary_c_logo.png">
            <a:extLst>
              <a:ext uri="{FF2B5EF4-FFF2-40B4-BE49-F238E27FC236}">
                <a16:creationId xmlns:a16="http://schemas.microsoft.com/office/drawing/2014/main" xmlns="" id="{7B7D32BE-D14F-C544-BDBC-7F3DFB59F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5" y="4421422"/>
            <a:ext cx="664920" cy="6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6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00" y="782999"/>
            <a:ext cx="5482800" cy="41121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872788" y="1513974"/>
            <a:ext cx="0" cy="2934304"/>
          </a:xfrm>
          <a:prstGeom prst="line">
            <a:avLst/>
          </a:prstGeom>
          <a:ln w="762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58832" y="3164906"/>
            <a:ext cx="387251" cy="878640"/>
          </a:xfrm>
          <a:prstGeom prst="straightConnector1">
            <a:avLst/>
          </a:prstGeom>
          <a:ln w="76200" cmpd="sng">
            <a:solidFill>
              <a:schemeClr val="accent4"/>
            </a:solidFill>
            <a:headEnd type="none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7 - TextBox"/>
          <p:cNvSpPr txBox="1"/>
          <p:nvPr/>
        </p:nvSpPr>
        <p:spPr>
          <a:xfrm rot="16200000">
            <a:off x="267803" y="2838394"/>
            <a:ext cx="258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/>
                <a:cs typeface="Arial"/>
              </a:rPr>
              <a:t>“Supernova rate”</a:t>
            </a:r>
          </a:p>
        </p:txBody>
      </p:sp>
      <p:sp>
        <p:nvSpPr>
          <p:cNvPr id="13" name="7 - TextBox"/>
          <p:cNvSpPr txBox="1"/>
          <p:nvPr/>
        </p:nvSpPr>
        <p:spPr>
          <a:xfrm>
            <a:off x="3172685" y="4691037"/>
            <a:ext cx="27499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Arial"/>
                <a:cs typeface="Arial"/>
              </a:rPr>
              <a:t>Time after starburst (</a:t>
            </a:r>
            <a:r>
              <a:rPr lang="en-US" sz="1500" b="1" i="1" dirty="0" err="1">
                <a:latin typeface="Arial"/>
                <a:cs typeface="Arial"/>
              </a:rPr>
              <a:t>Myr</a:t>
            </a:r>
            <a:r>
              <a:rPr lang="en-US" sz="1500" b="1" i="1" dirty="0">
                <a:latin typeface="Arial"/>
                <a:cs typeface="Arial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C473255-57D3-D54A-A025-6C363EDD0C20}"/>
              </a:ext>
            </a:extLst>
          </p:cNvPr>
          <p:cNvSpPr txBox="1"/>
          <p:nvPr/>
        </p:nvSpPr>
        <p:spPr>
          <a:xfrm>
            <a:off x="7186083" y="4762374"/>
            <a:ext cx="4344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Fig. adapted from Zapartas+17a; </a:t>
            </a:r>
            <a:br>
              <a:rPr lang="en-US" sz="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see also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DeDonder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+ Vanbeveren+2003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E0317D2-DB20-ED45-A45C-91E852B81DDD}"/>
              </a:ext>
            </a:extLst>
          </p:cNvPr>
          <p:cNvSpPr txBox="1"/>
          <p:nvPr/>
        </p:nvSpPr>
        <p:spPr>
          <a:xfrm>
            <a:off x="5132790" y="2372864"/>
            <a:ext cx="4011209" cy="669414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75" dirty="0">
                <a:solidFill>
                  <a:srgbClr val="000000"/>
                </a:solidFill>
              </a:rPr>
              <a:t>“Late” </a:t>
            </a:r>
            <a:r>
              <a:rPr lang="en-US" sz="1875" dirty="0" err="1">
                <a:solidFill>
                  <a:srgbClr val="000000"/>
                </a:solidFill>
              </a:rPr>
              <a:t>SNe</a:t>
            </a:r>
            <a:r>
              <a:rPr lang="en-US" sz="1875" dirty="0">
                <a:solidFill>
                  <a:srgbClr val="000000"/>
                </a:solidFill>
              </a:rPr>
              <a:t> in “older” populations (</a:t>
            </a:r>
            <a:r>
              <a:rPr lang="en-US" sz="1875" dirty="0" err="1">
                <a:solidFill>
                  <a:srgbClr val="000000"/>
                </a:solidFill>
              </a:rPr>
              <a:t>M_initial</a:t>
            </a:r>
            <a:r>
              <a:rPr lang="en-US" sz="1875" dirty="0">
                <a:solidFill>
                  <a:srgbClr val="000000"/>
                </a:solidFill>
              </a:rPr>
              <a:t> &lt; 8 </a:t>
            </a:r>
            <a:r>
              <a:rPr lang="en-US" sz="1875" dirty="0" err="1">
                <a:solidFill>
                  <a:srgbClr val="000000"/>
                </a:solidFill>
              </a:rPr>
              <a:t>Msun</a:t>
            </a:r>
            <a:r>
              <a:rPr lang="en-US" sz="1875" dirty="0">
                <a:solidFill>
                  <a:srgbClr val="000000"/>
                </a:solidFill>
              </a:rPr>
              <a:t>)!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2F552AF-3403-7A45-9587-045B780CA83B}"/>
              </a:ext>
            </a:extLst>
          </p:cNvPr>
          <p:cNvGrpSpPr/>
          <p:nvPr/>
        </p:nvGrpSpPr>
        <p:grpSpPr>
          <a:xfrm>
            <a:off x="6898132" y="738915"/>
            <a:ext cx="1995573" cy="1547965"/>
            <a:chOff x="6978318" y="4388605"/>
            <a:chExt cx="2161340" cy="1632346"/>
          </a:xfrm>
        </p:grpSpPr>
        <p:pic>
          <p:nvPicPr>
            <p:cNvPr id="29" name="Picture 28" descr="eso_binaries_image.jpg">
              <a:extLst>
                <a:ext uri="{FF2B5EF4-FFF2-40B4-BE49-F238E27FC236}">
                  <a16:creationId xmlns:a16="http://schemas.microsoft.com/office/drawing/2014/main" xmlns="" id="{47D2B25D-E76E-9743-B7BE-97DA3BE87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318" y="4388605"/>
              <a:ext cx="2161340" cy="159884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9AF84CE-7A39-2740-9D89-70BB847F84BF}"/>
                </a:ext>
              </a:extLst>
            </p:cNvPr>
            <p:cNvSpPr txBox="1"/>
            <p:nvPr/>
          </p:nvSpPr>
          <p:spPr>
            <a:xfrm>
              <a:off x="8301790" y="5631486"/>
              <a:ext cx="804189" cy="38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6 M</a:t>
              </a:r>
              <a:r>
                <a:rPr lang="en-US" baseline="-25000" dirty="0">
                  <a:solidFill>
                    <a:schemeClr val="bg1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9DAADB2-7BA9-5F4D-B44E-90E6622C9C27}"/>
                </a:ext>
              </a:extLst>
            </p:cNvPr>
            <p:cNvSpPr txBox="1"/>
            <p:nvPr/>
          </p:nvSpPr>
          <p:spPr>
            <a:xfrm>
              <a:off x="7090612" y="5599219"/>
              <a:ext cx="726062" cy="38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5M</a:t>
              </a:r>
              <a:r>
                <a:rPr lang="en-US" baseline="-25000" dirty="0">
                  <a:solidFill>
                    <a:schemeClr val="bg1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2" name="Picture 31" descr="binary_c_logo.png">
            <a:extLst>
              <a:ext uri="{FF2B5EF4-FFF2-40B4-BE49-F238E27FC236}">
                <a16:creationId xmlns:a16="http://schemas.microsoft.com/office/drawing/2014/main" xmlns="" id="{6E62D0F5-9556-854E-82DC-7571A1AF8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5" y="4421422"/>
            <a:ext cx="664920" cy="624459"/>
          </a:xfrm>
          <a:prstGeom prst="rect">
            <a:avLst/>
          </a:prstGeom>
        </p:spPr>
      </p:pic>
      <p:sp>
        <p:nvSpPr>
          <p:cNvPr id="15" name="3 - Τίτλος">
            <a:extLst>
              <a:ext uri="{FF2B5EF4-FFF2-40B4-BE49-F238E27FC236}">
                <a16:creationId xmlns:a16="http://schemas.microsoft.com/office/drawing/2014/main" xmlns="" id="{82B263B9-403C-8546-AF47-5F58921F73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839200" cy="751502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More spread-out time deposition of SN energy and ejecta</a:t>
            </a:r>
          </a:p>
        </p:txBody>
      </p:sp>
    </p:spTree>
    <p:extLst>
      <p:ext uri="{BB962C8B-B14F-4D97-AF65-F5344CB8AC3E}">
        <p14:creationId xmlns:p14="http://schemas.microsoft.com/office/powerpoint/2010/main" val="223497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ALT | Binary Star Systems">
            <a:extLst>
              <a:ext uri="{FF2B5EF4-FFF2-40B4-BE49-F238E27FC236}">
                <a16:creationId xmlns:a16="http://schemas.microsoft.com/office/drawing/2014/main" xmlns="" id="{00D102A6-4ACD-F74C-B5EA-F9D3F254B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184" y="-76606"/>
            <a:ext cx="9473184" cy="632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- Τίτλος">
            <a:extLst>
              <a:ext uri="{FF2B5EF4-FFF2-40B4-BE49-F238E27FC236}">
                <a16:creationId xmlns:a16="http://schemas.microsoft.com/office/drawing/2014/main" xmlns="" id="{58E76EF2-D668-C641-BBD8-A377F9652798}"/>
              </a:ext>
            </a:extLst>
          </p:cNvPr>
          <p:cNvSpPr txBox="1">
            <a:spLocks/>
          </p:cNvSpPr>
          <p:nvPr/>
        </p:nvSpPr>
        <p:spPr>
          <a:xfrm>
            <a:off x="427217" y="503651"/>
            <a:ext cx="613847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Most young massive stars are found in binary systems!</a:t>
            </a:r>
          </a:p>
        </p:txBody>
      </p:sp>
    </p:spTree>
    <p:extLst>
      <p:ext uri="{BB962C8B-B14F-4D97-AF65-F5344CB8AC3E}">
        <p14:creationId xmlns:p14="http://schemas.microsoft.com/office/powerpoint/2010/main" val="2871502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391707" y="4701144"/>
            <a:ext cx="8409132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02295" y="4720220"/>
            <a:ext cx="2047709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b="1" dirty="0"/>
              <a:t>time</a:t>
            </a:r>
            <a:endParaRPr lang="en-US" sz="2625" b="1" baseline="-25000" dirty="0"/>
          </a:p>
        </p:txBody>
      </p:sp>
      <p:pic>
        <p:nvPicPr>
          <p:cNvPr id="10" name="Picture 9" descr="Artist's_impression_of_supernova_1993J_type_IIb.jpg">
            <a:extLst>
              <a:ext uri="{FF2B5EF4-FFF2-40B4-BE49-F238E27FC236}">
                <a16:creationId xmlns:a16="http://schemas.microsoft.com/office/drawing/2014/main" xmlns="" id="{06EDE681-E560-FA43-B9DC-64BD90FC7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55" y="3101909"/>
            <a:ext cx="1859644" cy="13947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DB3A3EC-9FD4-7841-99E6-F4183B9E560A}"/>
              </a:ext>
            </a:extLst>
          </p:cNvPr>
          <p:cNvGrpSpPr/>
          <p:nvPr/>
        </p:nvGrpSpPr>
        <p:grpSpPr>
          <a:xfrm>
            <a:off x="235895" y="3058681"/>
            <a:ext cx="1995573" cy="1547963"/>
            <a:chOff x="6978318" y="4388605"/>
            <a:chExt cx="2161340" cy="1632346"/>
          </a:xfrm>
        </p:grpSpPr>
        <p:pic>
          <p:nvPicPr>
            <p:cNvPr id="18" name="Picture 17" descr="eso_binaries_image.jpg">
              <a:extLst>
                <a:ext uri="{FF2B5EF4-FFF2-40B4-BE49-F238E27FC236}">
                  <a16:creationId xmlns:a16="http://schemas.microsoft.com/office/drawing/2014/main" xmlns="" id="{AB3B8AED-5E46-4845-8A4C-BDBE7932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318" y="4388605"/>
              <a:ext cx="2161340" cy="159884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0636ED2-D637-4F46-9BBD-7EF264E5C4A5}"/>
                </a:ext>
              </a:extLst>
            </p:cNvPr>
            <p:cNvSpPr txBox="1"/>
            <p:nvPr/>
          </p:nvSpPr>
          <p:spPr>
            <a:xfrm>
              <a:off x="8301790" y="5631486"/>
              <a:ext cx="804189" cy="38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6 M</a:t>
              </a:r>
              <a:r>
                <a:rPr lang="en-US" baseline="-25000" dirty="0">
                  <a:solidFill>
                    <a:schemeClr val="bg1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A94BBB5-BE3E-254A-BA21-DE63A845D011}"/>
                </a:ext>
              </a:extLst>
            </p:cNvPr>
            <p:cNvSpPr txBox="1"/>
            <p:nvPr/>
          </p:nvSpPr>
          <p:spPr>
            <a:xfrm>
              <a:off x="7090611" y="5599220"/>
              <a:ext cx="67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5M</a:t>
              </a:r>
              <a:r>
                <a:rPr lang="en-US" baseline="-25000" dirty="0">
                  <a:solidFill>
                    <a:schemeClr val="bg1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BD406AF6-7061-8B4C-BA53-0E9AAF4C2A29}"/>
              </a:ext>
            </a:extLst>
          </p:cNvPr>
          <p:cNvSpPr txBox="1">
            <a:spLocks/>
          </p:cNvSpPr>
          <p:nvPr/>
        </p:nvSpPr>
        <p:spPr>
          <a:xfrm>
            <a:off x="242888" y="-244914"/>
            <a:ext cx="8658224" cy="83371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Core-collapse supernovae from below the mass limit!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AFABBA-4402-D641-B80F-DBBE19393E6C}"/>
              </a:ext>
            </a:extLst>
          </p:cNvPr>
          <p:cNvGrpSpPr/>
          <p:nvPr/>
        </p:nvGrpSpPr>
        <p:grpSpPr>
          <a:xfrm>
            <a:off x="3578114" y="3160051"/>
            <a:ext cx="2096146" cy="1394734"/>
            <a:chOff x="3456194" y="1666531"/>
            <a:chExt cx="2096146" cy="13947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CE2CAB5-652F-6342-8EFA-0F52F86488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56194" y="1666531"/>
              <a:ext cx="2096146" cy="1394734"/>
              <a:chOff x="613" y="738210"/>
              <a:chExt cx="2075866" cy="13817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23D424A2-3BFD-AA42-91A9-FCCDCB161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" y="738210"/>
                <a:ext cx="2075866" cy="1381748"/>
              </a:xfrm>
              <a:prstGeom prst="rect">
                <a:avLst/>
              </a:prstGeom>
            </p:spPr>
          </p:pic>
          <p:sp>
            <p:nvSpPr>
              <p:cNvPr id="16" name="3 - Τίτλος">
                <a:extLst>
                  <a:ext uri="{FF2B5EF4-FFF2-40B4-BE49-F238E27FC236}">
                    <a16:creationId xmlns:a16="http://schemas.microsoft.com/office/drawing/2014/main" xmlns="" id="{DE122076-806C-BF43-8222-C10456D192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7339" y="1105220"/>
                <a:ext cx="1488782" cy="431948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350" b="1" dirty="0">
                    <a:solidFill>
                      <a:srgbClr val="000000"/>
                    </a:solidFill>
                  </a:rPr>
                  <a:t>merging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54C4612-E3CC-AC4F-9F7A-EC94F6491803}"/>
                </a:ext>
              </a:extLst>
            </p:cNvPr>
            <p:cNvSpPr txBox="1"/>
            <p:nvPr/>
          </p:nvSpPr>
          <p:spPr>
            <a:xfrm>
              <a:off x="4128609" y="2691933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~10 M</a:t>
              </a:r>
              <a:r>
                <a:rPr lang="en-US" baseline="-25000" dirty="0">
                  <a:solidFill>
                    <a:schemeClr val="bg1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890" name="Picture 2" descr="Scientists Say a Massive Star Has Mysteriously Disappeared">
            <a:extLst>
              <a:ext uri="{FF2B5EF4-FFF2-40B4-BE49-F238E27FC236}">
                <a16:creationId xmlns:a16="http://schemas.microsoft.com/office/drawing/2014/main" xmlns="" id="{476FB974-99D5-8645-9241-6B485034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" y="956310"/>
            <a:ext cx="2413000" cy="13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10F181C7-268D-0C46-96AC-72530751B1CB}"/>
              </a:ext>
            </a:extLst>
          </p:cNvPr>
          <p:cNvCxnSpPr>
            <a:cxnSpLocks/>
          </p:cNvCxnSpPr>
          <p:nvPr/>
        </p:nvCxnSpPr>
        <p:spPr>
          <a:xfrm>
            <a:off x="351067" y="2598024"/>
            <a:ext cx="500325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rtist's_impression_of_supernova_1993J_type_IIb.jpg">
            <a:extLst>
              <a:ext uri="{FF2B5EF4-FFF2-40B4-BE49-F238E27FC236}">
                <a16:creationId xmlns:a16="http://schemas.microsoft.com/office/drawing/2014/main" xmlns="" id="{584A8527-E4CE-D34D-98A8-0E86FED68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35" y="988629"/>
            <a:ext cx="1859644" cy="13947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288B33-86EB-A343-AA54-D25DEE650D40}"/>
              </a:ext>
            </a:extLst>
          </p:cNvPr>
          <p:cNvSpPr txBox="1"/>
          <p:nvPr/>
        </p:nvSpPr>
        <p:spPr>
          <a:xfrm>
            <a:off x="846929" y="1960413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~10 M</a:t>
            </a:r>
            <a:r>
              <a:rPr lang="en-US" baseline="-250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3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37422" y="144379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6186241" y="1353556"/>
            <a:ext cx="3113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85" y="1083399"/>
            <a:ext cx="5105994" cy="3829496"/>
          </a:xfrm>
        </p:spPr>
      </p:pic>
      <p:sp>
        <p:nvSpPr>
          <p:cNvPr id="6" name="TextBox 5"/>
          <p:cNvSpPr txBox="1"/>
          <p:nvPr/>
        </p:nvSpPr>
        <p:spPr>
          <a:xfrm>
            <a:off x="3277116" y="1443790"/>
            <a:ext cx="721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ccSNe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35780" y="1713927"/>
            <a:ext cx="122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   late </a:t>
            </a:r>
            <a:r>
              <a:rPr lang="en-US" sz="1200" b="1" dirty="0" err="1"/>
              <a:t>ccSNe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+ </a:t>
            </a:r>
            <a:br>
              <a:rPr lang="en-US" sz="1200" b="1" dirty="0"/>
            </a:br>
            <a:r>
              <a:rPr lang="en-US" sz="1200" b="1" dirty="0"/>
              <a:t>prompt </a:t>
            </a:r>
            <a:r>
              <a:rPr lang="en-US" sz="1200" b="1" dirty="0" err="1"/>
              <a:t>Ia</a:t>
            </a:r>
            <a:r>
              <a:rPr lang="en-US" sz="1200" b="1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7847" y="3060037"/>
            <a:ext cx="1233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SNe</a:t>
            </a:r>
            <a:r>
              <a:rPr lang="en-US" sz="1200" b="1" dirty="0"/>
              <a:t> </a:t>
            </a:r>
            <a:r>
              <a:rPr lang="en-US" sz="1200" b="1" dirty="0" err="1"/>
              <a:t>Ia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97580" y="2124690"/>
            <a:ext cx="136357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50" b="1" i="1" dirty="0">
                <a:solidFill>
                  <a:srgbClr val="215D77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Maoz+Badenes’10</a:t>
            </a:r>
            <a:r>
              <a:rPr lang="en-US" sz="750" dirty="0"/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7554" y="1893858"/>
            <a:ext cx="13736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i="1" dirty="0">
                <a:solidFill>
                  <a:srgbClr val="215D77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Totani+’08, Maoz+’10</a:t>
            </a:r>
            <a:r>
              <a:rPr lang="en-US" sz="750" dirty="0"/>
              <a:t>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5149" y="1686108"/>
            <a:ext cx="168679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i="1" dirty="0">
                <a:solidFill>
                  <a:srgbClr val="215D77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Leitherer+’99, Schaller+92</a:t>
            </a:r>
            <a:r>
              <a:rPr lang="en-US" sz="750" dirty="0"/>
              <a:t>	</a:t>
            </a:r>
          </a:p>
        </p:txBody>
      </p:sp>
      <p:sp>
        <p:nvSpPr>
          <p:cNvPr id="13" name="7 - TextBox"/>
          <p:cNvSpPr txBox="1"/>
          <p:nvPr/>
        </p:nvSpPr>
        <p:spPr>
          <a:xfrm rot="16200000">
            <a:off x="675913" y="2980091"/>
            <a:ext cx="258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/>
                <a:cs typeface="Arial"/>
              </a:rPr>
              <a:t>“Supernova rate”</a:t>
            </a:r>
          </a:p>
        </p:txBody>
      </p:sp>
      <p:sp>
        <p:nvSpPr>
          <p:cNvPr id="14" name="7 - TextBox"/>
          <p:cNvSpPr txBox="1"/>
          <p:nvPr/>
        </p:nvSpPr>
        <p:spPr>
          <a:xfrm>
            <a:off x="3172685" y="4691037"/>
            <a:ext cx="27499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Arial"/>
                <a:cs typeface="Arial"/>
              </a:rPr>
              <a:t>Time after starburst (</a:t>
            </a:r>
            <a:r>
              <a:rPr lang="en-US" sz="1500" b="1" i="1" dirty="0" err="1">
                <a:latin typeface="Arial"/>
                <a:cs typeface="Arial"/>
              </a:rPr>
              <a:t>Myr</a:t>
            </a:r>
            <a:r>
              <a:rPr lang="en-US" sz="1500" b="1" i="1" dirty="0">
                <a:latin typeface="Arial"/>
                <a:cs typeface="Arial"/>
              </a:rPr>
              <a:t>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12658" y="80682"/>
            <a:ext cx="7116303" cy="1002717"/>
          </a:xfrm>
        </p:spPr>
        <p:txBody>
          <a:bodyPr/>
          <a:lstStyle/>
          <a:p>
            <a:r>
              <a:rPr lang="en-US" sz="3000" dirty="0"/>
              <a:t>Possible observational signature</a:t>
            </a:r>
            <a:br>
              <a:rPr lang="en-US" sz="3000" dirty="0"/>
            </a:br>
            <a:r>
              <a:rPr lang="en-US" sz="3000" dirty="0"/>
              <a:t>of late </a:t>
            </a:r>
            <a:r>
              <a:rPr lang="en-US" sz="3000" dirty="0" err="1"/>
              <a:t>ccSNe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68507" y="4901126"/>
            <a:ext cx="12346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Zapartas</a:t>
            </a:r>
            <a:r>
              <a:rPr lang="en-US" sz="1050" dirty="0"/>
              <a:t>+</a:t>
            </a:r>
            <a:r>
              <a:rPr lang="fr-FR" sz="1050" dirty="0"/>
              <a:t>20</a:t>
            </a:r>
            <a:r>
              <a:rPr lang="en-US" sz="1050" dirty="0"/>
              <a:t>17a</a:t>
            </a:r>
          </a:p>
        </p:txBody>
      </p:sp>
    </p:spTree>
    <p:extLst>
      <p:ext uri="{BB962C8B-B14F-4D97-AF65-F5344CB8AC3E}">
        <p14:creationId xmlns:p14="http://schemas.microsoft.com/office/powerpoint/2010/main" val="3714297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AFDEF-0851-F947-9B67-9B37366F1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440573-7D07-2146-A57D-F665C4A7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43646E-81E0-8D47-8373-9B089E774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2" y="-626437"/>
            <a:ext cx="9217152" cy="70642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E5C512-A1F4-0749-A5C2-B0E4A271EDAB}"/>
              </a:ext>
            </a:extLst>
          </p:cNvPr>
          <p:cNvSpPr txBox="1"/>
          <p:nvPr/>
        </p:nvSpPr>
        <p:spPr>
          <a:xfrm>
            <a:off x="2343542" y="3704822"/>
            <a:ext cx="44523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500" dirty="0">
                <a:solidFill>
                  <a:srgbClr val="FF0000"/>
                </a:solidFill>
              </a:rPr>
              <a:t>Mass gainer companion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035A0454-25B5-4644-AA5E-7B343C045311}"/>
              </a:ext>
            </a:extLst>
          </p:cNvPr>
          <p:cNvSpPr txBox="1">
            <a:spLocks/>
          </p:cNvSpPr>
          <p:nvPr/>
        </p:nvSpPr>
        <p:spPr>
          <a:xfrm>
            <a:off x="591266" y="245692"/>
            <a:ext cx="8408355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3000" dirty="0">
                <a:solidFill>
                  <a:srgbClr val="FF0000"/>
                </a:solidFill>
              </a:rPr>
              <a:t>Companion ejections after a prior SN:</a:t>
            </a:r>
            <a:br>
              <a:rPr lang="x-none" sz="3000" dirty="0">
                <a:solidFill>
                  <a:srgbClr val="FF0000"/>
                </a:solidFill>
              </a:rPr>
            </a:br>
            <a:r>
              <a:rPr lang="x-none" sz="3000" dirty="0">
                <a:solidFill>
                  <a:srgbClr val="FF0000"/>
                </a:solidFill>
              </a:rPr>
              <a:t>“Polluting” the nearby populations with stars</a:t>
            </a:r>
          </a:p>
        </p:txBody>
      </p:sp>
    </p:spTree>
    <p:extLst>
      <p:ext uri="{BB962C8B-B14F-4D97-AF65-F5344CB8AC3E}">
        <p14:creationId xmlns:p14="http://schemas.microsoft.com/office/powerpoint/2010/main" val="3227092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AFDEF-0851-F947-9B67-9B37366F1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440573-7D07-2146-A57D-F665C4A7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43646E-81E0-8D47-8373-9B089E774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2" y="-626437"/>
            <a:ext cx="9217152" cy="70642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4FF5EF5-9D31-984D-9645-B1DFC6BC3715}"/>
              </a:ext>
            </a:extLst>
          </p:cNvPr>
          <p:cNvSpPr txBox="1">
            <a:spLocks/>
          </p:cNvSpPr>
          <p:nvPr/>
        </p:nvSpPr>
        <p:spPr>
          <a:xfrm>
            <a:off x="701675" y="233087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4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3451" dirty="0">
                <a:solidFill>
                  <a:srgbClr val="FF0000"/>
                </a:solidFill>
              </a:rPr>
              <a:t>Ejected “runaway” companions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930EE3B-DA07-554C-9692-F6D7344BEF59}"/>
              </a:ext>
            </a:extLst>
          </p:cNvPr>
          <p:cNvGrpSpPr/>
          <p:nvPr/>
        </p:nvGrpSpPr>
        <p:grpSpPr>
          <a:xfrm>
            <a:off x="7518334" y="2101179"/>
            <a:ext cx="883840" cy="850835"/>
            <a:chOff x="3348452" y="1385282"/>
            <a:chExt cx="883840" cy="85083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FA41AB04-A021-E543-9284-1DB655E04B22}"/>
                </a:ext>
              </a:extLst>
            </p:cNvPr>
            <p:cNvCxnSpPr/>
            <p:nvPr/>
          </p:nvCxnSpPr>
          <p:spPr>
            <a:xfrm flipV="1">
              <a:off x="3812704" y="1385282"/>
              <a:ext cx="0" cy="209362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57B62293-36CD-AD45-AED3-8DBBCCDAD395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4043238" y="1472808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D419ABA0-D436-1E4B-82F8-C6F71B968E0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127611" y="1735491"/>
              <a:ext cx="0" cy="209363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BF86AE6E-83AB-7342-A683-C396C3822FF9}"/>
                </a:ext>
              </a:extLst>
            </p:cNvPr>
            <p:cNvCxnSpPr>
              <a:cxnSpLocks/>
            </p:cNvCxnSpPr>
            <p:nvPr/>
          </p:nvCxnSpPr>
          <p:spPr>
            <a:xfrm rot="8100000" flipV="1">
              <a:off x="4043235" y="1992798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B7AECDC8-58AD-2247-BEE0-88102C0C9530}"/>
                </a:ext>
              </a:extLst>
            </p:cNvPr>
            <p:cNvCxnSpPr>
              <a:cxnSpLocks/>
            </p:cNvCxnSpPr>
            <p:nvPr/>
          </p:nvCxnSpPr>
          <p:spPr>
            <a:xfrm rot="13500000" flipV="1">
              <a:off x="3530969" y="1942451"/>
              <a:ext cx="0" cy="209361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DC3152BE-4940-DA4E-BE16-2D7B5233383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91680" y="2026752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0F5CAFFE-0F41-3A44-83F2-E453795BD46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453134" y="1735493"/>
              <a:ext cx="0" cy="209363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2760D356-B5EB-4C4A-9243-6DE16422EE2C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3530969" y="1466029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657E32CE-E622-2D4C-AA9F-5BE3C0439B5D}"/>
              </a:ext>
            </a:extLst>
          </p:cNvPr>
          <p:cNvCxnSpPr>
            <a:cxnSpLocks/>
          </p:cNvCxnSpPr>
          <p:nvPr/>
        </p:nvCxnSpPr>
        <p:spPr>
          <a:xfrm flipH="1">
            <a:off x="1707798" y="2354346"/>
            <a:ext cx="765349" cy="1966969"/>
          </a:xfrm>
          <a:prstGeom prst="straightConnector1">
            <a:avLst/>
          </a:prstGeom>
          <a:ln w="11112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E5C512-A1F4-0749-A5C2-B0E4A271EDAB}"/>
              </a:ext>
            </a:extLst>
          </p:cNvPr>
          <p:cNvSpPr txBox="1"/>
          <p:nvPr/>
        </p:nvSpPr>
        <p:spPr>
          <a:xfrm>
            <a:off x="2343542" y="3704822"/>
            <a:ext cx="41249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500" dirty="0">
                <a:solidFill>
                  <a:srgbClr val="FF0000"/>
                </a:solidFill>
              </a:rPr>
              <a:t>Mass gainer companion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23AB2D5-9755-F14A-B554-60D86203538A}"/>
              </a:ext>
            </a:extLst>
          </p:cNvPr>
          <p:cNvSpPr txBox="1"/>
          <p:nvPr/>
        </p:nvSpPr>
        <p:spPr>
          <a:xfrm>
            <a:off x="6138998" y="3080116"/>
            <a:ext cx="36365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500" dirty="0">
                <a:solidFill>
                  <a:srgbClr val="FF0000"/>
                </a:solidFill>
              </a:rPr>
              <a:t>Type Ib, Ic, IIb SN</a:t>
            </a:r>
          </a:p>
        </p:txBody>
      </p:sp>
    </p:spTree>
    <p:extLst>
      <p:ext uri="{BB962C8B-B14F-4D97-AF65-F5344CB8AC3E}">
        <p14:creationId xmlns:p14="http://schemas.microsoft.com/office/powerpoint/2010/main" val="2220551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FE0F52-0700-314F-9034-57A7548C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4000" dirty="0"/>
              <a:t>Ejected “runaway” companions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xmlns="" id="{50DF154D-756C-B64B-937C-17779500E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71" y="1568704"/>
            <a:ext cx="5354024" cy="31048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1576B4-F540-134E-9F32-81BBE166034E}"/>
              </a:ext>
            </a:extLst>
          </p:cNvPr>
          <p:cNvSpPr txBox="1"/>
          <p:nvPr/>
        </p:nvSpPr>
        <p:spPr>
          <a:xfrm>
            <a:off x="6392106" y="4644257"/>
            <a:ext cx="22387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i="1" dirty="0">
                <a:solidFill>
                  <a:schemeClr val="bg1">
                    <a:lumMod val="50000"/>
                  </a:schemeClr>
                </a:solidFill>
              </a:rPr>
              <a:t>Renzo+2019</a:t>
            </a:r>
          </a:p>
          <a:p>
            <a:r>
              <a:rPr lang="en-GB" sz="1300" i="1" dirty="0">
                <a:solidFill>
                  <a:schemeClr val="bg1">
                    <a:lumMod val="50000"/>
                  </a:schemeClr>
                </a:solidFill>
              </a:rPr>
              <a:t>see also Eldridge+2011 </a:t>
            </a:r>
            <a:endParaRPr lang="x-none" sz="1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9DAAE3-C3B5-B543-80CE-A3B4B7A0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19" y="1321717"/>
            <a:ext cx="3495041" cy="3348351"/>
          </a:xfrm>
          <a:prstGeom prst="rect">
            <a:avLst/>
          </a:prstGeom>
        </p:spPr>
      </p:pic>
      <p:pic>
        <p:nvPicPr>
          <p:cNvPr id="7" name="Picture 6" descr="binary_c_logo.png">
            <a:extLst>
              <a:ext uri="{FF2B5EF4-FFF2-40B4-BE49-F238E27FC236}">
                <a16:creationId xmlns:a16="http://schemas.microsoft.com/office/drawing/2014/main" xmlns="" id="{9F0E3D1D-64BC-1C4E-A8DD-559424CFD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5" y="4519041"/>
            <a:ext cx="664920" cy="6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1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56" y="2590705"/>
            <a:ext cx="252413" cy="1893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70098" y="3599049"/>
            <a:ext cx="187719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/>
              <a:t>star-forming region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23456" y="2218073"/>
            <a:ext cx="2038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Far-away, older population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D717B997-1341-7E48-A844-012810D1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66" y="245692"/>
            <a:ext cx="8408355" cy="1002717"/>
          </a:xfrm>
        </p:spPr>
        <p:txBody>
          <a:bodyPr/>
          <a:lstStyle/>
          <a:p>
            <a:r>
              <a:rPr lang="x-none" sz="3000" dirty="0"/>
              <a:t>Companion ejections after a prior SN:</a:t>
            </a:r>
            <a:br>
              <a:rPr lang="x-none" sz="3000" dirty="0"/>
            </a:br>
            <a:r>
              <a:rPr lang="x-none" sz="3000" dirty="0"/>
              <a:t>“Polluting” the nearby populations with stars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19DDB1A-83D1-1945-ACB8-DE270E70296E}"/>
              </a:ext>
            </a:extLst>
          </p:cNvPr>
          <p:cNvGrpSpPr/>
          <p:nvPr/>
        </p:nvGrpSpPr>
        <p:grpSpPr>
          <a:xfrm>
            <a:off x="1876989" y="1914095"/>
            <a:ext cx="4812979" cy="1659019"/>
            <a:chOff x="2502650" y="2552119"/>
            <a:chExt cx="6417304" cy="22120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0D0A660-8FEB-9D49-9B77-4F3DE0D90485}"/>
                </a:ext>
              </a:extLst>
            </p:cNvPr>
            <p:cNvGrpSpPr/>
            <p:nvPr/>
          </p:nvGrpSpPr>
          <p:grpSpPr>
            <a:xfrm>
              <a:off x="2502650" y="2552119"/>
              <a:ext cx="6417304" cy="2212025"/>
              <a:chOff x="2502650" y="2552119"/>
              <a:chExt cx="6417304" cy="221202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5629785" y="3656905"/>
                <a:ext cx="221935" cy="20585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5B7CB1CA-1863-1E4A-81F3-D14B0D50B672}"/>
                  </a:ext>
                </a:extLst>
              </p:cNvPr>
              <p:cNvGrpSpPr/>
              <p:nvPr/>
            </p:nvGrpSpPr>
            <p:grpSpPr>
              <a:xfrm>
                <a:off x="2502650" y="2552119"/>
                <a:ext cx="6417304" cy="2212025"/>
                <a:chOff x="2502650" y="2552119"/>
                <a:chExt cx="6417304" cy="2212025"/>
              </a:xfrm>
            </p:grpSpPr>
            <p:pic>
              <p:nvPicPr>
                <p:cNvPr id="6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5550" y="3302428"/>
                  <a:ext cx="336551" cy="252413"/>
                </a:xfrm>
                <a:prstGeom prst="rect">
                  <a:avLst/>
                </a:prstGeom>
              </p:spPr>
            </p:pic>
            <p:pic>
              <p:nvPicPr>
                <p:cNvPr id="7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1060" y="3448428"/>
                  <a:ext cx="609101" cy="456827"/>
                </a:xfrm>
                <a:prstGeom prst="rect">
                  <a:avLst/>
                </a:prstGeom>
              </p:spPr>
            </p:pic>
            <p:pic>
              <p:nvPicPr>
                <p:cNvPr id="8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101" y="3652844"/>
                  <a:ext cx="336551" cy="252413"/>
                </a:xfrm>
                <a:prstGeom prst="rect">
                  <a:avLst/>
                </a:prstGeom>
              </p:spPr>
            </p:pic>
            <p:pic>
              <p:nvPicPr>
                <p:cNvPr id="9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3874" y="4162061"/>
                  <a:ext cx="802777" cy="602083"/>
                </a:xfrm>
                <a:prstGeom prst="rect">
                  <a:avLst/>
                </a:prstGeom>
              </p:spPr>
            </p:pic>
            <p:pic>
              <p:nvPicPr>
                <p:cNvPr id="10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6651" y="3933645"/>
                  <a:ext cx="609101" cy="456827"/>
                </a:xfrm>
                <a:prstGeom prst="rect">
                  <a:avLst/>
                </a:prstGeom>
              </p:spPr>
            </p:pic>
            <p:pic>
              <p:nvPicPr>
                <p:cNvPr id="11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5950" y="3176967"/>
                  <a:ext cx="802777" cy="602083"/>
                </a:xfrm>
                <a:prstGeom prst="rect">
                  <a:avLst/>
                </a:prstGeom>
              </p:spPr>
            </p:pic>
            <p:pic>
              <p:nvPicPr>
                <p:cNvPr id="16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2650" y="4009289"/>
                  <a:ext cx="609101" cy="456827"/>
                </a:xfrm>
                <a:prstGeom prst="rect">
                  <a:avLst/>
                </a:prstGeom>
              </p:spPr>
            </p:pic>
            <p:sp>
              <p:nvSpPr>
                <p:cNvPr id="25" name="Sun 24"/>
                <p:cNvSpPr>
                  <a:spLocks noChangeAspect="1"/>
                </p:cNvSpPr>
                <p:nvPr/>
              </p:nvSpPr>
              <p:spPr>
                <a:xfrm>
                  <a:off x="7620012" y="2889140"/>
                  <a:ext cx="741173" cy="728334"/>
                </a:xfrm>
                <a:prstGeom prst="sun">
                  <a:avLst>
                    <a:gd name="adj" fmla="val 42333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  <p:pic>
              <p:nvPicPr>
                <p:cNvPr id="27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39250" y="3628844"/>
                  <a:ext cx="336551" cy="252413"/>
                </a:xfrm>
                <a:prstGeom prst="rect">
                  <a:avLst/>
                </a:prstGeom>
              </p:spPr>
            </p:pic>
            <p:cxnSp>
              <p:nvCxnSpPr>
                <p:cNvPr id="4" name="Straight Connector 3"/>
                <p:cNvCxnSpPr/>
                <p:nvPr/>
              </p:nvCxnSpPr>
              <p:spPr>
                <a:xfrm flipV="1">
                  <a:off x="3848101" y="3302429"/>
                  <a:ext cx="4050551" cy="70686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4601" y="2749980"/>
                  <a:ext cx="336551" cy="252413"/>
                </a:xfrm>
                <a:prstGeom prst="rect">
                  <a:avLst/>
                </a:prstGeom>
              </p:spPr>
            </p:pic>
            <p:pic>
              <p:nvPicPr>
                <p:cNvPr id="21" name="Content Placeholder 3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5550" y="2831219"/>
                  <a:ext cx="336551" cy="252413"/>
                </a:xfrm>
                <a:prstGeom prst="rect">
                  <a:avLst/>
                </a:prstGeom>
              </p:spPr>
            </p:pic>
            <p:cxnSp>
              <p:nvCxnSpPr>
                <p:cNvPr id="5" name="Straight Connector 4"/>
                <p:cNvCxnSpPr/>
                <p:nvPr/>
              </p:nvCxnSpPr>
              <p:spPr>
                <a:xfrm>
                  <a:off x="5518822" y="3542286"/>
                  <a:ext cx="345231" cy="11055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Content Placeholder 3">
                  <a:extLst>
                    <a:ext uri="{FF2B5EF4-FFF2-40B4-BE49-F238E27FC236}">
                      <a16:creationId xmlns:a16="http://schemas.microsoft.com/office/drawing/2014/main" xmlns="" id="{363F8A37-69E6-DC4F-A945-8C24D7827A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95076" y="2552119"/>
                  <a:ext cx="336551" cy="252413"/>
                </a:xfrm>
                <a:prstGeom prst="rect">
                  <a:avLst/>
                </a:prstGeom>
              </p:spPr>
            </p:pic>
            <p:pic>
              <p:nvPicPr>
                <p:cNvPr id="31" name="Content Placeholder 3">
                  <a:extLst>
                    <a:ext uri="{FF2B5EF4-FFF2-40B4-BE49-F238E27FC236}">
                      <a16:creationId xmlns:a16="http://schemas.microsoft.com/office/drawing/2014/main" xmlns="" id="{B23ECA83-10F0-4A45-9CDC-41AB7BE382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2322" y="4237702"/>
                  <a:ext cx="336551" cy="252413"/>
                </a:xfrm>
                <a:prstGeom prst="rect">
                  <a:avLst/>
                </a:prstGeom>
              </p:spPr>
            </p:pic>
            <p:pic>
              <p:nvPicPr>
                <p:cNvPr id="32" name="Content Placeholder 3">
                  <a:extLst>
                    <a:ext uri="{FF2B5EF4-FFF2-40B4-BE49-F238E27FC236}">
                      <a16:creationId xmlns:a16="http://schemas.microsoft.com/office/drawing/2014/main" xmlns="" id="{CE11254E-510C-9842-9CFA-3D400D01B0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4764" y="4044664"/>
                  <a:ext cx="336551" cy="252413"/>
                </a:xfrm>
                <a:prstGeom prst="rect">
                  <a:avLst/>
                </a:prstGeom>
              </p:spPr>
            </p:pic>
            <p:pic>
              <p:nvPicPr>
                <p:cNvPr id="33" name="Content Placeholder 3">
                  <a:extLst>
                    <a:ext uri="{FF2B5EF4-FFF2-40B4-BE49-F238E27FC236}">
                      <a16:creationId xmlns:a16="http://schemas.microsoft.com/office/drawing/2014/main" xmlns="" id="{1EB632D8-41EB-6246-863A-C672A8B70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3" y="2661687"/>
                  <a:ext cx="336551" cy="252413"/>
                </a:xfrm>
                <a:prstGeom prst="rect">
                  <a:avLst/>
                </a:prstGeom>
              </p:spPr>
            </p:pic>
            <p:pic>
              <p:nvPicPr>
                <p:cNvPr id="34" name="Content Placeholder 3">
                  <a:extLst>
                    <a:ext uri="{FF2B5EF4-FFF2-40B4-BE49-F238E27FC236}">
                      <a16:creationId xmlns:a16="http://schemas.microsoft.com/office/drawing/2014/main" xmlns="" id="{7A0C7D9D-2714-9E49-872A-051AAB23B5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4300" y="4035851"/>
                  <a:ext cx="336551" cy="25241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72E5C8E-A70D-3C4E-8539-1C9930688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62008" y="3863852"/>
              <a:ext cx="830076" cy="374804"/>
              <a:chOff x="1811317" y="8573797"/>
              <a:chExt cx="882610" cy="38061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09780DE6-FE03-6D43-8065-CD06D72A63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4101" y="8634266"/>
                <a:ext cx="213328" cy="229716"/>
              </a:xfrm>
              <a:prstGeom prst="ellipse">
                <a:avLst/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37" name="Sun 36">
                <a:extLst>
                  <a:ext uri="{FF2B5EF4-FFF2-40B4-BE49-F238E27FC236}">
                    <a16:creationId xmlns:a16="http://schemas.microsoft.com/office/drawing/2014/main" xmlns="" id="{00658927-EEAD-8345-A53F-BB3BE3800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11317" y="8573797"/>
                <a:ext cx="441773" cy="380617"/>
              </a:xfrm>
              <a:prstGeom prst="sun">
                <a:avLst>
                  <a:gd name="adj" fmla="val 4529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 dirty="0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xmlns="" id="{1B2FEA21-9D4D-7844-A8AC-9F1F8AB16A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78830" y="8689162"/>
                <a:ext cx="315097" cy="71232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2E3A866-3FA4-3544-837B-9B53363E622F}"/>
              </a:ext>
            </a:extLst>
          </p:cNvPr>
          <p:cNvSpPr txBox="1"/>
          <p:nvPr/>
        </p:nvSpPr>
        <p:spPr>
          <a:xfrm>
            <a:off x="1670101" y="4400398"/>
            <a:ext cx="348114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i="1" dirty="0">
                <a:solidFill>
                  <a:srgbClr val="7F7F7F"/>
                </a:solidFill>
              </a:rPr>
              <a:t>(Eldridge+2011, Renzo+2019)</a:t>
            </a:r>
          </a:p>
        </p:txBody>
      </p:sp>
    </p:spTree>
    <p:extLst>
      <p:ext uri="{BB962C8B-B14F-4D97-AF65-F5344CB8AC3E}">
        <p14:creationId xmlns:p14="http://schemas.microsoft.com/office/powerpoint/2010/main" val="1015627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0C4D3D3-3997-7C48-82F4-D8E4332E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" y="80684"/>
            <a:ext cx="8915400" cy="1002717"/>
          </a:xfrm>
        </p:spPr>
        <p:txBody>
          <a:bodyPr/>
          <a:lstStyle/>
          <a:p>
            <a:r>
              <a:rPr lang="en-US" sz="3400" dirty="0"/>
              <a:t>Companion search at </a:t>
            </a:r>
            <a:br>
              <a:rPr lang="en-US" sz="3400" dirty="0"/>
            </a:br>
            <a:r>
              <a:rPr lang="en-US" sz="3400" dirty="0"/>
              <a:t>nearby SN sites or SN Remnants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xmlns="" id="{583BF979-B041-DC4D-BDED-7122ECC42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615" y="1219370"/>
            <a:ext cx="4289115" cy="36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0A7B27-34B8-3545-8782-95CD45CFC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3568699"/>
            <a:ext cx="1753558" cy="13439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0A759F7-2ED0-BC47-B05D-D385D0B09CDF}"/>
              </a:ext>
            </a:extLst>
          </p:cNvPr>
          <p:cNvGrpSpPr/>
          <p:nvPr/>
        </p:nvGrpSpPr>
        <p:grpSpPr>
          <a:xfrm>
            <a:off x="3568700" y="3835400"/>
            <a:ext cx="580384" cy="660366"/>
            <a:chOff x="3348452" y="1385282"/>
            <a:chExt cx="883840" cy="8508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8FC73825-723E-7543-971F-43B7074A3AF8}"/>
                </a:ext>
              </a:extLst>
            </p:cNvPr>
            <p:cNvCxnSpPr/>
            <p:nvPr/>
          </p:nvCxnSpPr>
          <p:spPr>
            <a:xfrm flipV="1">
              <a:off x="3812704" y="1385282"/>
              <a:ext cx="0" cy="209362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8CD004E6-A7CD-2141-9724-0EF67985CE42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4043238" y="1472808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384F3BAF-FE68-9847-8C17-F093334E025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127611" y="1735491"/>
              <a:ext cx="0" cy="209363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409E2CD4-73B7-F24D-87D7-8245875F8C27}"/>
                </a:ext>
              </a:extLst>
            </p:cNvPr>
            <p:cNvCxnSpPr>
              <a:cxnSpLocks/>
            </p:cNvCxnSpPr>
            <p:nvPr/>
          </p:nvCxnSpPr>
          <p:spPr>
            <a:xfrm rot="8100000" flipV="1">
              <a:off x="4043235" y="1992798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F64B5071-8CA0-174A-9593-E47474146EA2}"/>
                </a:ext>
              </a:extLst>
            </p:cNvPr>
            <p:cNvCxnSpPr>
              <a:cxnSpLocks/>
            </p:cNvCxnSpPr>
            <p:nvPr/>
          </p:nvCxnSpPr>
          <p:spPr>
            <a:xfrm rot="13500000" flipV="1">
              <a:off x="3530969" y="1942451"/>
              <a:ext cx="0" cy="209361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090DE25C-15F4-B947-B617-014894F76A7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91680" y="2026752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298AF2C8-51D4-164C-9B08-0526768BB40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453134" y="1735493"/>
              <a:ext cx="0" cy="209363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E819C004-4525-D044-AF83-3B50681B2401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3530969" y="1466029"/>
              <a:ext cx="0" cy="209364"/>
            </a:xfrm>
            <a:prstGeom prst="straightConnector1">
              <a:avLst/>
            </a:prstGeom>
            <a:ln w="15875" cmpd="sng"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xmlns="" id="{B7AA1F03-79D7-D34B-868A-7C702B89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" y="1284731"/>
            <a:ext cx="3886200" cy="225367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2ED68B1-37B6-9442-9F1E-9954DC2E2773}"/>
              </a:ext>
            </a:extLst>
          </p:cNvPr>
          <p:cNvCxnSpPr>
            <a:cxnSpLocks/>
          </p:cNvCxnSpPr>
          <p:nvPr/>
        </p:nvCxnSpPr>
        <p:spPr>
          <a:xfrm flipH="1">
            <a:off x="2565400" y="4147862"/>
            <a:ext cx="278865" cy="576538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59061A2-D568-1543-A353-82961BAEB401}"/>
              </a:ext>
            </a:extLst>
          </p:cNvPr>
          <p:cNvSpPr txBox="1"/>
          <p:nvPr/>
        </p:nvSpPr>
        <p:spPr>
          <a:xfrm>
            <a:off x="144208" y="4876512"/>
            <a:ext cx="32593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i="1" dirty="0" err="1">
                <a:solidFill>
                  <a:schemeClr val="bg1">
                    <a:lumMod val="95000"/>
                  </a:schemeClr>
                </a:solidFill>
              </a:rPr>
              <a:t>Kerzendorf</a:t>
            </a:r>
            <a:r>
              <a:rPr lang="en-GB" sz="1300" i="1" dirty="0">
                <a:solidFill>
                  <a:schemeClr val="bg1">
                    <a:lumMod val="95000"/>
                  </a:schemeClr>
                </a:solidFill>
              </a:rPr>
              <a:t>+, Fox+ , </a:t>
            </a:r>
            <a:r>
              <a:rPr lang="en-GB" sz="1300" i="1" dirty="0" err="1">
                <a:solidFill>
                  <a:schemeClr val="bg1">
                    <a:lumMod val="95000"/>
                  </a:schemeClr>
                </a:solidFill>
              </a:rPr>
              <a:t>Maund</a:t>
            </a:r>
            <a:r>
              <a:rPr lang="en-GB" sz="1300" i="1" dirty="0">
                <a:solidFill>
                  <a:schemeClr val="bg1">
                    <a:lumMod val="95000"/>
                  </a:schemeClr>
                </a:solidFill>
              </a:rPr>
              <a:t>+</a:t>
            </a:r>
            <a:endParaRPr lang="x-none" sz="13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34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24AA8-804C-0841-8D8F-8AE6D883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53" y="329257"/>
            <a:ext cx="8042276" cy="709431"/>
          </a:xfrm>
        </p:spPr>
        <p:txBody>
          <a:bodyPr/>
          <a:lstStyle/>
          <a:p>
            <a:r>
              <a:rPr lang="x-none" sz="3400" dirty="0"/>
              <a:t>Observational sample of companion detections (or limits)!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A30EBA-A292-7D4A-A5B7-43143FF5E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12478" y="978208"/>
            <a:ext cx="3806856" cy="38068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F03F71-3BBB-3546-9194-C2DD00302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8" y="1023383"/>
            <a:ext cx="4396988" cy="3798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1AC4C0-22FB-A24C-9AA0-A59E0FDA0837}"/>
              </a:ext>
            </a:extLst>
          </p:cNvPr>
          <p:cNvSpPr txBox="1"/>
          <p:nvPr/>
        </p:nvSpPr>
        <p:spPr>
          <a:xfrm>
            <a:off x="6566845" y="4909406"/>
            <a:ext cx="1627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95000"/>
                  </a:schemeClr>
                </a:solidFill>
              </a:rPr>
              <a:t>Zapartas+2022 in prep.</a:t>
            </a:r>
          </a:p>
        </p:txBody>
      </p:sp>
      <p:pic>
        <p:nvPicPr>
          <p:cNvPr id="8" name="Posydon_v4_BLK_TRSP.png" descr="Posydon_v4_BLK_TRSP.png">
            <a:extLst>
              <a:ext uri="{FF2B5EF4-FFF2-40B4-BE49-F238E27FC236}">
                <a16:creationId xmlns:a16="http://schemas.microsoft.com/office/drawing/2014/main" xmlns="" id="{AD79DC28-79E9-2C4A-95F7-C65429AA9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53667">
            <a:off x="413657" y="2230169"/>
            <a:ext cx="2419057" cy="1181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binary_c_logo.png">
            <a:extLst>
              <a:ext uri="{FF2B5EF4-FFF2-40B4-BE49-F238E27FC236}">
                <a16:creationId xmlns:a16="http://schemas.microsoft.com/office/drawing/2014/main" xmlns="" id="{D4FE942D-33FB-9D4C-A691-2EA7C2E7C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35" y="3689902"/>
            <a:ext cx="664920" cy="624459"/>
          </a:xfrm>
          <a:prstGeom prst="rect">
            <a:avLst/>
          </a:prstGeom>
        </p:spPr>
      </p:pic>
      <p:pic>
        <p:nvPicPr>
          <p:cNvPr id="11" name="Picture 10" descr="eso_binaries_image.jpg">
            <a:extLst>
              <a:ext uri="{FF2B5EF4-FFF2-40B4-BE49-F238E27FC236}">
                <a16:creationId xmlns:a16="http://schemas.microsoft.com/office/drawing/2014/main" xmlns="" id="{B9FB44E1-176E-F54F-BCF7-98C0FCC61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60" y="2560841"/>
            <a:ext cx="1225628" cy="9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24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E7A88-8F7E-7F46-9A11-A9ADA27A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3E32EF-4C18-E64E-9E02-577332903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x-none" dirty="0"/>
              <a:t>Binary stripped stars are an extra source of </a:t>
            </a:r>
            <a:r>
              <a:rPr lang="x-none" b="1" dirty="0"/>
              <a:t>ionizing radiation </a:t>
            </a:r>
          </a:p>
          <a:p>
            <a:pPr lvl="1"/>
            <a:r>
              <a:rPr lang="x-none" dirty="0"/>
              <a:t>reionization of the universe?</a:t>
            </a:r>
          </a:p>
          <a:p>
            <a:r>
              <a:rPr lang="x-none" dirty="0"/>
              <a:t>Binarity mass transfer affects </a:t>
            </a:r>
            <a:r>
              <a:rPr lang="x-none" b="1" dirty="0"/>
              <a:t>which</a:t>
            </a:r>
            <a:r>
              <a:rPr lang="x-none" dirty="0"/>
              <a:t> stars explode in SNe, of which </a:t>
            </a:r>
            <a:r>
              <a:rPr lang="x-none" b="1" dirty="0"/>
              <a:t>type</a:t>
            </a:r>
            <a:r>
              <a:rPr lang="x-none" dirty="0"/>
              <a:t>, what chemical </a:t>
            </a:r>
            <a:r>
              <a:rPr lang="x-none" b="1" dirty="0"/>
              <a:t>elements</a:t>
            </a:r>
            <a:r>
              <a:rPr lang="x-none" dirty="0"/>
              <a:t> are ejected</a:t>
            </a:r>
          </a:p>
          <a:p>
            <a:r>
              <a:rPr lang="x-none" dirty="0"/>
              <a:t>SNe </a:t>
            </a:r>
            <a:r>
              <a:rPr lang="x-none" b="1" dirty="0"/>
              <a:t>later in time</a:t>
            </a:r>
          </a:p>
          <a:p>
            <a:r>
              <a:rPr lang="x-none" dirty="0"/>
              <a:t>SNe in binaries “pollute” surrounding regions with</a:t>
            </a:r>
            <a:br>
              <a:rPr lang="x-none" dirty="0"/>
            </a:br>
            <a:r>
              <a:rPr lang="x-none" b="1" dirty="0"/>
              <a:t>ejected companion stars</a:t>
            </a:r>
          </a:p>
        </p:txBody>
      </p:sp>
    </p:spTree>
    <p:extLst>
      <p:ext uri="{BB962C8B-B14F-4D97-AF65-F5344CB8AC3E}">
        <p14:creationId xmlns:p14="http://schemas.microsoft.com/office/powerpoint/2010/main" val="2178015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8" y="-261412"/>
            <a:ext cx="9159089" cy="58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9A537-268F-F842-BEF9-1C46A592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95" y="-183476"/>
            <a:ext cx="8042276" cy="1002717"/>
          </a:xfrm>
        </p:spPr>
        <p:txBody>
          <a:bodyPr/>
          <a:lstStyle/>
          <a:p>
            <a:r>
              <a:rPr lang="x-none" sz="2700" dirty="0"/>
              <a:t>Most (massive) stars are in close binary systems!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E108D3-4A1F-894F-A30E-6F5BF7C87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E9F07D-2C15-664D-AC1E-6A31AF0F4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19" y="1093252"/>
            <a:ext cx="5428828" cy="3972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2842B1-11D3-AC47-A2E4-0E4CACB461DD}"/>
              </a:ext>
            </a:extLst>
          </p:cNvPr>
          <p:cNvSpPr txBox="1"/>
          <p:nvPr/>
        </p:nvSpPr>
        <p:spPr>
          <a:xfrm>
            <a:off x="7058823" y="4724209"/>
            <a:ext cx="23686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Moe+diStefano2017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A86D2F-C626-AA44-9301-7EA7B1E97F4C}"/>
              </a:ext>
            </a:extLst>
          </p:cNvPr>
          <p:cNvSpPr txBox="1"/>
          <p:nvPr/>
        </p:nvSpPr>
        <p:spPr>
          <a:xfrm>
            <a:off x="7000353" y="3980481"/>
            <a:ext cx="2143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>
                <a:solidFill>
                  <a:schemeClr val="bg1">
                    <a:lumMod val="50000"/>
                  </a:schemeClr>
                </a:solidFill>
              </a:rPr>
              <a:t>see also </a:t>
            </a:r>
            <a:r>
              <a:rPr lang="en-GB" sz="800" i="1" dirty="0" err="1">
                <a:solidFill>
                  <a:schemeClr val="bg1">
                    <a:lumMod val="50000"/>
                  </a:schemeClr>
                </a:solidFill>
              </a:rPr>
              <a:t>Kobulnicky+Fryer</a:t>
            </a:r>
            <a:r>
              <a:rPr lang="en-GB" sz="800" i="1" dirty="0">
                <a:solidFill>
                  <a:schemeClr val="bg1">
                    <a:lumMod val="50000"/>
                  </a:schemeClr>
                </a:solidFill>
              </a:rPr>
              <a:t> 2007; Eggleton+Tokovinin2008; </a:t>
            </a:r>
            <a:r>
              <a:rPr lang="en-GB" sz="800" i="1" dirty="0" err="1">
                <a:solidFill>
                  <a:schemeClr val="bg1">
                    <a:lumMod val="50000"/>
                  </a:schemeClr>
                </a:solidFill>
              </a:rPr>
              <a:t>Chini</a:t>
            </a:r>
            <a:r>
              <a:rPr lang="en-GB" sz="800" i="1" dirty="0">
                <a:solidFill>
                  <a:schemeClr val="bg1">
                    <a:lumMod val="50000"/>
                  </a:schemeClr>
                </a:solidFill>
              </a:rPr>
              <a:t> +2012; </a:t>
            </a:r>
            <a:r>
              <a:rPr lang="en-GB" sz="800" i="1" dirty="0" err="1">
                <a:solidFill>
                  <a:schemeClr val="bg1">
                    <a:lumMod val="50000"/>
                  </a:schemeClr>
                </a:solidFill>
              </a:rPr>
              <a:t>Kiminki+Kobulnicky</a:t>
            </a:r>
            <a:r>
              <a:rPr lang="en-GB" sz="800" i="1" dirty="0">
                <a:solidFill>
                  <a:schemeClr val="bg1">
                    <a:lumMod val="50000"/>
                  </a:schemeClr>
                </a:solidFill>
              </a:rPr>
              <a:t> 2012; Sana+2012; Dunstall +2015; </a:t>
            </a:r>
            <a:r>
              <a:rPr lang="en-GB" sz="800" i="1" dirty="0" err="1">
                <a:solidFill>
                  <a:schemeClr val="bg1">
                    <a:lumMod val="50000"/>
                  </a:schemeClr>
                </a:solidFill>
              </a:rPr>
              <a:t>Moe+DiStefano</a:t>
            </a:r>
            <a:r>
              <a:rPr lang="en-GB" sz="800" i="1" dirty="0">
                <a:solidFill>
                  <a:schemeClr val="bg1">
                    <a:lumMod val="50000"/>
                  </a:schemeClr>
                </a:solidFill>
              </a:rPr>
              <a:t> 2017; </a:t>
            </a:r>
            <a:r>
              <a:rPr lang="en-GB" sz="800" i="1" dirty="0" err="1">
                <a:solidFill>
                  <a:schemeClr val="bg1">
                    <a:lumMod val="50000"/>
                  </a:schemeClr>
                </a:solidFill>
              </a:rPr>
              <a:t>Almeida+al</a:t>
            </a:r>
            <a:r>
              <a:rPr lang="en-GB" sz="800" i="1" dirty="0">
                <a:solidFill>
                  <a:schemeClr val="bg1">
                    <a:lumMod val="50000"/>
                  </a:schemeClr>
                </a:solidFill>
              </a:rPr>
              <a:t>. 2017</a:t>
            </a:r>
          </a:p>
          <a:p>
            <a:endParaRPr lang="x-none" sz="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o_binaries_image.jpg">
            <a:extLst>
              <a:ext uri="{FF2B5EF4-FFF2-40B4-BE49-F238E27FC236}">
                <a16:creationId xmlns:a16="http://schemas.microsoft.com/office/drawing/2014/main" xmlns="" id="{36E3AEED-8723-9D4C-A313-F5DCFA9E0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02"/>
            <a:ext cx="9247128" cy="6840540"/>
          </a:xfrm>
          <a:prstGeom prst="rect">
            <a:avLst/>
          </a:prstGeom>
          <a:blipFill rotWithShape="1">
            <a:blip r:embed="rId4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53855CB-4AF9-454E-A7C3-5B3E208335BE}"/>
              </a:ext>
            </a:extLst>
          </p:cNvPr>
          <p:cNvSpPr txBox="1">
            <a:spLocks/>
          </p:cNvSpPr>
          <p:nvPr/>
        </p:nvSpPr>
        <p:spPr>
          <a:xfrm>
            <a:off x="-747272" y="153403"/>
            <a:ext cx="6885523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Mass transfer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CA5A4B6-9185-3943-89A2-E230672B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2286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D606160-4E30-F64C-BE80-F47D94CD0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6415" y="2076453"/>
            <a:ext cx="1130300" cy="330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BA84F4-D36D-0D4E-9B07-40912FE1EC7C}"/>
              </a:ext>
            </a:extLst>
          </p:cNvPr>
          <p:cNvSpPr txBox="1">
            <a:spLocks/>
          </p:cNvSpPr>
          <p:nvPr/>
        </p:nvSpPr>
        <p:spPr>
          <a:xfrm>
            <a:off x="3001997" y="-52353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Roche lobe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32F1B8-B424-9E43-B9E5-D187C4F2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800"/>
          <a:stretch/>
        </p:blipFill>
        <p:spPr>
          <a:xfrm>
            <a:off x="116878" y="0"/>
            <a:ext cx="4270903" cy="3256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473AA3-FE74-F948-A057-E5DF70A9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994" y="2828606"/>
            <a:ext cx="4204394" cy="2168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03EAE2-2574-5445-BD04-13F3D1675B47}"/>
              </a:ext>
            </a:extLst>
          </p:cNvPr>
          <p:cNvSpPr txBox="1"/>
          <p:nvPr/>
        </p:nvSpPr>
        <p:spPr>
          <a:xfrm>
            <a:off x="6471860" y="2098880"/>
            <a:ext cx="71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i="1" dirty="0"/>
              <a:t>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8BAF86-EA8C-3E46-B614-B88E520D8227}"/>
              </a:ext>
            </a:extLst>
          </p:cNvPr>
          <p:cNvSpPr txBox="1"/>
          <p:nvPr/>
        </p:nvSpPr>
        <p:spPr>
          <a:xfrm>
            <a:off x="7250966" y="2515445"/>
            <a:ext cx="2746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Eggleton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1983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0732F18-BC10-1643-A372-BC5BD5CEC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1973" y="1084300"/>
            <a:ext cx="3296920" cy="84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3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o_binaries_image.jpg">
            <a:extLst>
              <a:ext uri="{FF2B5EF4-FFF2-40B4-BE49-F238E27FC236}">
                <a16:creationId xmlns:a16="http://schemas.microsoft.com/office/drawing/2014/main" xmlns="" id="{36E3AEED-8723-9D4C-A313-F5DCFA9E0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02"/>
            <a:ext cx="9247128" cy="6840540"/>
          </a:xfrm>
          <a:prstGeom prst="rect">
            <a:avLst/>
          </a:prstGeom>
          <a:blipFill rotWithShape="1">
            <a:blip r:embed="rId4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spPr>
      </p:pic>
      <p:sp>
        <p:nvSpPr>
          <p:cNvPr id="9" name="3 - Τίτλος"/>
          <p:cNvSpPr>
            <a:spLocks noGrp="1"/>
          </p:cNvSpPr>
          <p:nvPr>
            <p:ph type="title"/>
          </p:nvPr>
        </p:nvSpPr>
        <p:spPr>
          <a:xfrm>
            <a:off x="5265237" y="2033769"/>
            <a:ext cx="2983783" cy="80539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mass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stripping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53855CB-4AF9-454E-A7C3-5B3E208335BE}"/>
              </a:ext>
            </a:extLst>
          </p:cNvPr>
          <p:cNvSpPr txBox="1">
            <a:spLocks/>
          </p:cNvSpPr>
          <p:nvPr/>
        </p:nvSpPr>
        <p:spPr>
          <a:xfrm>
            <a:off x="-747272" y="153403"/>
            <a:ext cx="6885523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Mass transfer</a:t>
            </a:r>
          </a:p>
        </p:txBody>
      </p:sp>
    </p:spTree>
    <p:extLst>
      <p:ext uri="{BB962C8B-B14F-4D97-AF65-F5344CB8AC3E}">
        <p14:creationId xmlns:p14="http://schemas.microsoft.com/office/powerpoint/2010/main" val="3049591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o_binaries_image.jpg">
            <a:extLst>
              <a:ext uri="{FF2B5EF4-FFF2-40B4-BE49-F238E27FC236}">
                <a16:creationId xmlns:a16="http://schemas.microsoft.com/office/drawing/2014/main" xmlns="" id="{36E3AEED-8723-9D4C-A313-F5DCFA9E0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02"/>
            <a:ext cx="9247128" cy="6840540"/>
          </a:xfrm>
          <a:prstGeom prst="rect">
            <a:avLst/>
          </a:prstGeom>
          <a:blipFill rotWithShape="1">
            <a:blip r:embed="rId4"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/>
        </p:spPr>
      </p:pic>
      <p:sp>
        <p:nvSpPr>
          <p:cNvPr id="9" name="3 - Τίτλος"/>
          <p:cNvSpPr>
            <a:spLocks noGrp="1"/>
          </p:cNvSpPr>
          <p:nvPr>
            <p:ph type="title"/>
          </p:nvPr>
        </p:nvSpPr>
        <p:spPr>
          <a:xfrm>
            <a:off x="5265237" y="2033769"/>
            <a:ext cx="2983783" cy="80539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mass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stripping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53855CB-4AF9-454E-A7C3-5B3E208335BE}"/>
              </a:ext>
            </a:extLst>
          </p:cNvPr>
          <p:cNvSpPr txBox="1">
            <a:spLocks/>
          </p:cNvSpPr>
          <p:nvPr/>
        </p:nvSpPr>
        <p:spPr>
          <a:xfrm>
            <a:off x="-747272" y="153403"/>
            <a:ext cx="6885523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Mass transfer</a:t>
            </a:r>
          </a:p>
        </p:txBody>
      </p:sp>
      <p:sp>
        <p:nvSpPr>
          <p:cNvPr id="5" name="3 - Τίτλος">
            <a:extLst>
              <a:ext uri="{FF2B5EF4-FFF2-40B4-BE49-F238E27FC236}">
                <a16:creationId xmlns:a16="http://schemas.microsoft.com/office/drawing/2014/main" xmlns="" id="{34413B2B-072E-1545-9E57-E832F96A1944}"/>
              </a:ext>
            </a:extLst>
          </p:cNvPr>
          <p:cNvSpPr txBox="1">
            <a:spLocks/>
          </p:cNvSpPr>
          <p:nvPr/>
        </p:nvSpPr>
        <p:spPr>
          <a:xfrm>
            <a:off x="240035" y="2754249"/>
            <a:ext cx="2983783" cy="80539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mass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gaining</a:t>
            </a:r>
          </a:p>
        </p:txBody>
      </p:sp>
    </p:spTree>
    <p:extLst>
      <p:ext uri="{BB962C8B-B14F-4D97-AF65-F5344CB8AC3E}">
        <p14:creationId xmlns:p14="http://schemas.microsoft.com/office/powerpoint/2010/main" val="28921821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53879</TotalTime>
  <Words>1885</Words>
  <Application>Microsoft Macintosh PowerPoint</Application>
  <PresentationFormat>Présentation à l'écran (16:9)</PresentationFormat>
  <Paragraphs>355</Paragraphs>
  <Slides>49</Slides>
  <Notes>42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Breeze</vt:lpstr>
      <vt:lpstr>Binary massive stars  and their impact to their  environment!</vt:lpstr>
      <vt:lpstr>b</vt:lpstr>
      <vt:lpstr>Massive stars explode in supernovae!</vt:lpstr>
      <vt:lpstr>Présentation PowerPoint</vt:lpstr>
      <vt:lpstr>Most (massive) stars are in close binary systems!</vt:lpstr>
      <vt:lpstr>Présentation PowerPoint</vt:lpstr>
      <vt:lpstr>Présentation PowerPoint</vt:lpstr>
      <vt:lpstr>mass stripping</vt:lpstr>
      <vt:lpstr>mass stripping</vt:lpstr>
      <vt:lpstr>Présentation PowerPoint</vt:lpstr>
      <vt:lpstr>Common envelope evolution</vt:lpstr>
      <vt:lpstr>mass gaining</vt:lpstr>
      <vt:lpstr>Most young massive stars are found in close enough binaries to interact</vt:lpstr>
      <vt:lpstr>mass stripping</vt:lpstr>
      <vt:lpstr>Stripped star</vt:lpstr>
      <vt:lpstr>Ionizing radiation from stripped stars</vt:lpstr>
      <vt:lpstr>Présentation PowerPoint</vt:lpstr>
      <vt:lpstr>Extra source of ionizing radiation </vt:lpstr>
      <vt:lpstr>Présentation PowerPoint</vt:lpstr>
      <vt:lpstr>Présentation PowerPoint</vt:lpstr>
      <vt:lpstr>X-ray binaries: Extra source of ionizing radiation</vt:lpstr>
      <vt:lpstr>Reionization/reheating of the universe from X-ray binaries!</vt:lpstr>
      <vt:lpstr>How binary interaction affects the eventual core-collapse supernovae?</vt:lpstr>
      <vt:lpstr>Supernovae progenitor position in  Hertzsprung-Russell diagrams</vt:lpstr>
      <vt:lpstr>Stripped star</vt:lpstr>
      <vt:lpstr>Also different supernova!</vt:lpstr>
      <vt:lpstr>Stripped stars in binaries as progenitors or H-poor Type Ib/c supernovae!</vt:lpstr>
      <vt:lpstr>Different elements ejected</vt:lpstr>
      <vt:lpstr>Some massive stars will  implode into a black hole!</vt:lpstr>
      <vt:lpstr>Stars stripped in binaries  seem to be “easier” to explode</vt:lpstr>
      <vt:lpstr>Présentation PowerPoint</vt:lpstr>
      <vt:lpstr>Présentation PowerPoint</vt:lpstr>
      <vt:lpstr>Présentation PowerPoint</vt:lpstr>
      <vt:lpstr>Présentation PowerPoint</vt:lpstr>
      <vt:lpstr>SN 1987A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Possible observational signature of late ccSNe</vt:lpstr>
      <vt:lpstr>Présentation PowerPoint</vt:lpstr>
      <vt:lpstr>Présentation PowerPoint</vt:lpstr>
      <vt:lpstr>Ejected “runaway” companions</vt:lpstr>
      <vt:lpstr>Companion ejections after a prior SN: “Polluting” the nearby populations with stars</vt:lpstr>
      <vt:lpstr>Companion search at  nearby SN sites or SN Remnants</vt:lpstr>
      <vt:lpstr>Observational sample of companion detections (or limits)!</vt:lpstr>
      <vt:lpstr>Summary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deaths of massive stars in binaries:  The delay time distribution of core-collapse supernovae</dc:title>
  <dc:creator>Hans</dc:creator>
  <cp:lastModifiedBy>Jacques Dumarchez</cp:lastModifiedBy>
  <cp:revision>409</cp:revision>
  <cp:lastPrinted>2015-05-19T11:13:35Z</cp:lastPrinted>
  <dcterms:created xsi:type="dcterms:W3CDTF">2015-03-16T15:42:16Z</dcterms:created>
  <dcterms:modified xsi:type="dcterms:W3CDTF">2023-08-09T07:06:41Z</dcterms:modified>
</cp:coreProperties>
</file>