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805" r:id="rId1"/>
  </p:sldMasterIdLst>
  <p:notesMasterIdLst>
    <p:notesMasterId r:id="rId42"/>
  </p:notesMasterIdLst>
  <p:sldIdLst>
    <p:sldId id="260" r:id="rId2"/>
    <p:sldId id="434" r:id="rId3"/>
    <p:sldId id="608" r:id="rId4"/>
    <p:sldId id="644" r:id="rId5"/>
    <p:sldId id="602" r:id="rId6"/>
    <p:sldId id="606" r:id="rId7"/>
    <p:sldId id="478" r:id="rId8"/>
    <p:sldId id="604" r:id="rId9"/>
    <p:sldId id="638" r:id="rId10"/>
    <p:sldId id="639" r:id="rId11"/>
    <p:sldId id="652" r:id="rId12"/>
    <p:sldId id="653" r:id="rId13"/>
    <p:sldId id="654" r:id="rId14"/>
    <p:sldId id="650" r:id="rId15"/>
    <p:sldId id="649" r:id="rId16"/>
    <p:sldId id="651" r:id="rId17"/>
    <p:sldId id="671" r:id="rId18"/>
    <p:sldId id="647" r:id="rId19"/>
    <p:sldId id="641" r:id="rId20"/>
    <p:sldId id="673" r:id="rId21"/>
    <p:sldId id="674" r:id="rId22"/>
    <p:sldId id="675" r:id="rId23"/>
    <p:sldId id="747" r:id="rId24"/>
    <p:sldId id="484" r:id="rId25"/>
    <p:sldId id="676" r:id="rId26"/>
    <p:sldId id="740" r:id="rId27"/>
    <p:sldId id="617" r:id="rId28"/>
    <p:sldId id="666" r:id="rId29"/>
    <p:sldId id="716" r:id="rId30"/>
    <p:sldId id="271" r:id="rId31"/>
    <p:sldId id="664" r:id="rId32"/>
    <p:sldId id="741" r:id="rId33"/>
    <p:sldId id="746" r:id="rId34"/>
    <p:sldId id="605" r:id="rId35"/>
    <p:sldId id="607" r:id="rId36"/>
    <p:sldId id="636" r:id="rId37"/>
    <p:sldId id="663" r:id="rId38"/>
    <p:sldId id="659" r:id="rId39"/>
    <p:sldId id="669" r:id="rId40"/>
    <p:sldId id="539" r:id="rId41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FC4"/>
    <a:srgbClr val="0E8BAE"/>
    <a:srgbClr val="E7E287"/>
    <a:srgbClr val="10708E"/>
    <a:srgbClr val="007C95"/>
    <a:srgbClr val="008195"/>
    <a:srgbClr val="008BA0"/>
    <a:srgbClr val="53798D"/>
    <a:srgbClr val="55B48C"/>
    <a:srgbClr val="49A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37" autoAdjust="0"/>
    <p:restoredTop sz="95770" autoAdjust="0"/>
  </p:normalViewPr>
  <p:slideViewPr>
    <p:cSldViewPr snapToGrid="0" snapToObjects="1">
      <p:cViewPr varScale="1">
        <p:scale>
          <a:sx n="212" d="100"/>
          <a:sy n="212" d="100"/>
        </p:scale>
        <p:origin x="-216" y="-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99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DD780-E710-FE42-A9D8-C1A65EE40687}" type="datetimeFigureOut">
              <a:rPr lang="en-US" smtClean="0"/>
              <a:t>08/08/23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20CE3-1A43-954E-9793-136D8D983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75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20CE3-1A43-954E-9793-136D8D9833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20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20CE3-1A43-954E-9793-136D8D9833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6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20CE3-1A43-954E-9793-136D8D98339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09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20CE3-1A43-954E-9793-136D8D98339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92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D14B-39FD-2C47-B597-78ABC0802165}" type="datetime1">
              <a:rPr lang="en-AU" smtClean="0"/>
              <a:t>08/08/23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58D59-7CAE-1A49-ACDB-284B051D3034}" type="datetime1">
              <a:rPr lang="en-AU" smtClean="0"/>
              <a:t>08/08/23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D27C-89A9-0D4A-914D-D9A19A9A2C32}" type="datetime1">
              <a:rPr lang="en-AU" smtClean="0"/>
              <a:t>08/08/23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CD2F-08E5-6A48-9045-D2DD2EDC3C0D}" type="datetime1">
              <a:rPr lang="en-AU" smtClean="0"/>
              <a:t>08/08/23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51EFE-FDBC-B045-BB7A-1178BB296841}" type="datetime1">
              <a:rPr lang="en-AU" smtClean="0"/>
              <a:t>08/08/23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DDBB-3F0C-294C-8A9E-FBA5032B9DEB}" type="datetime1">
              <a:rPr lang="en-AU" smtClean="0"/>
              <a:t>08/08/23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57B3-3BD0-7540-8073-3DDDD1A7F5AD}" type="datetime1">
              <a:rPr lang="en-AU" smtClean="0"/>
              <a:t>08/08/23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40D0-2F1A-1D40-9BE1-9CCEBE1851FF}" type="datetime1">
              <a:rPr lang="en-AU" smtClean="0"/>
              <a:t>08/08/23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E367-9D8C-E94F-855E-DBFE5A3F2E70}" type="datetime1">
              <a:rPr lang="en-AU" smtClean="0"/>
              <a:t>08/08/23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AD5C-0BAE-4F47-B149-418891A026ED}" type="datetime1">
              <a:rPr lang="en-AU" smtClean="0"/>
              <a:t>08/08/23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389B-387C-CC47-8F79-9E67FC398711}" type="datetime1">
              <a:rPr lang="en-AU" smtClean="0"/>
              <a:t>08/08/23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74747-3838-8848-A78B-0A6F3F8FDC08}" type="datetime1">
              <a:rPr lang="en-AU" smtClean="0"/>
              <a:t>08/08/23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D5AB7-515B-904A-811B-D7BD6E847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5.png"/><Relationship Id="rId5" Type="http://schemas.openxmlformats.org/officeDocument/2006/relationships/image" Target="../media/image34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0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57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5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0.jp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52.jpg"/><Relationship Id="rId6" Type="http://schemas.openxmlformats.org/officeDocument/2006/relationships/image" Target="../media/image53.jp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11.png"/><Relationship Id="rId5" Type="http://schemas.openxmlformats.org/officeDocument/2006/relationships/image" Target="../media/image810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9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png"/><Relationship Id="rId12" Type="http://schemas.openxmlformats.org/officeDocument/2006/relationships/image" Target="../media/image92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57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0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932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Relationship Id="rId11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830.png"/><Relationship Id="rId5" Type="http://schemas.openxmlformats.org/officeDocument/2006/relationships/image" Target="../media/image840.png"/><Relationship Id="rId6" Type="http://schemas.openxmlformats.org/officeDocument/2006/relationships/image" Target="../media/image850.png"/><Relationship Id="rId7" Type="http://schemas.openxmlformats.org/officeDocument/2006/relationships/image" Target="../media/image860.png"/><Relationship Id="rId8" Type="http://schemas.openxmlformats.org/officeDocument/2006/relationships/image" Target="../media/image870.png"/><Relationship Id="rId9" Type="http://schemas.openxmlformats.org/officeDocument/2006/relationships/image" Target="../media/image880.png"/><Relationship Id="rId10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3.png"/><Relationship Id="rId12" Type="http://schemas.openxmlformats.org/officeDocument/2006/relationships/image" Target="../media/image104.png"/><Relationship Id="rId13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3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0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1.png"/><Relationship Id="rId4" Type="http://schemas.openxmlformats.org/officeDocument/2006/relationships/image" Target="../media/image9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4" Type="http://schemas.openxmlformats.org/officeDocument/2006/relationships/image" Target="../media/image950.png"/><Relationship Id="rId5" Type="http://schemas.openxmlformats.org/officeDocument/2006/relationships/image" Target="../media/image960.png"/><Relationship Id="rId6" Type="http://schemas.openxmlformats.org/officeDocument/2006/relationships/image" Target="../media/image970.png"/><Relationship Id="rId7" Type="http://schemas.openxmlformats.org/officeDocument/2006/relationships/image" Target="../media/image980.png"/><Relationship Id="rId8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20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17.tiff"/><Relationship Id="rId10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0584" y="1139321"/>
            <a:ext cx="6502040" cy="1083018"/>
          </a:xfrm>
        </p:spPr>
        <p:txBody>
          <a:bodyPr>
            <a:normAutofit/>
          </a:bodyPr>
          <a:lstStyle/>
          <a:p>
            <a:r>
              <a:rPr lang="en-US" sz="3675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Neutrinos in cosmology:</a:t>
            </a:r>
            <a:br>
              <a:rPr lang="en-US" sz="3675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US" sz="27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 match made in the Heavens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0798" y="2802012"/>
            <a:ext cx="5314950" cy="367048"/>
          </a:xfrm>
        </p:spPr>
        <p:txBody>
          <a:bodyPr>
            <a:normAutofit fontScale="77500" lnSpcReduction="20000"/>
          </a:bodyPr>
          <a:lstStyle/>
          <a:p>
            <a:r>
              <a:rPr lang="en-US" sz="2700" dirty="0">
                <a:solidFill>
                  <a:schemeClr val="tx1"/>
                </a:solidFill>
              </a:rPr>
              <a:t>Yvonne Y. Y. Wong, UNSW Sydney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FEBBA0CF-D8FA-2748-D89D-3D1A218DEE97}"/>
              </a:ext>
            </a:extLst>
          </p:cNvPr>
          <p:cNvSpPr txBox="1">
            <a:spLocks/>
          </p:cNvSpPr>
          <p:nvPr/>
        </p:nvSpPr>
        <p:spPr>
          <a:xfrm>
            <a:off x="1783219" y="4145279"/>
            <a:ext cx="5575385" cy="639897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chemeClr val="tx1"/>
                </a:solidFill>
              </a:rPr>
              <a:t>Rencontres du Vietnam “Windows on the Universe”, </a:t>
            </a:r>
            <a:r>
              <a:rPr lang="en-US" sz="2700" dirty="0" err="1">
                <a:solidFill>
                  <a:schemeClr val="tx1"/>
                </a:solidFill>
              </a:rPr>
              <a:t>Quy</a:t>
            </a:r>
            <a:r>
              <a:rPr lang="en-US" sz="2700" dirty="0">
                <a:solidFill>
                  <a:schemeClr val="tx1"/>
                </a:solidFill>
              </a:rPr>
              <a:t> Nhon, August 6– 12, 2023</a:t>
            </a:r>
          </a:p>
        </p:txBody>
      </p:sp>
    </p:spTree>
    <p:extLst>
      <p:ext uri="{BB962C8B-B14F-4D97-AF65-F5344CB8AC3E}">
        <p14:creationId xmlns:p14="http://schemas.microsoft.com/office/powerpoint/2010/main" val="774536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CF2F76A-18F7-79DF-4E69-B0BCE426D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What do these probes really probe?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234318-D711-350A-904C-5168859CF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00150"/>
            <a:ext cx="5413597" cy="35174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100" dirty="0"/>
              <a:t>They may look different, but ultimately the information contained is</a:t>
            </a:r>
          </a:p>
          <a:p>
            <a:pPr marL="0" indent="0">
              <a:buNone/>
            </a:pPr>
            <a:r>
              <a:rPr lang="en-US" sz="2100" dirty="0"/>
              <a:t>						</a:t>
            </a:r>
          </a:p>
          <a:p>
            <a:r>
              <a:rPr lang="en-US" sz="2300" dirty="0">
                <a:solidFill>
                  <a:srgbClr val="FF0000"/>
                </a:solidFill>
              </a:rPr>
              <a:t>Universal expansion rate </a:t>
            </a:r>
            <a:r>
              <a:rPr lang="en-US" sz="2300" dirty="0"/>
              <a:t>at different times</a:t>
            </a:r>
          </a:p>
          <a:p>
            <a:pPr lvl="1"/>
            <a:r>
              <a:rPr lang="en-US" dirty="0"/>
              <a:t>How much matter, radiation, “in-between” </a:t>
            </a:r>
            <a:r>
              <a:rPr lang="en-US" dirty="0">
                <a:solidFill>
                  <a:srgbClr val="0E8BAE"/>
                </a:solidFill>
              </a:rPr>
              <a:t>(e.g., neutrinos)</a:t>
            </a:r>
            <a:r>
              <a:rPr lang="en-US" dirty="0"/>
              <a:t>, vacuum energy, etc. </a:t>
            </a:r>
          </a:p>
          <a:p>
            <a:pPr lvl="5"/>
            <a:endParaRPr lang="en-US" sz="1800" dirty="0"/>
          </a:p>
          <a:p>
            <a:r>
              <a:rPr lang="en-US" sz="2300" dirty="0">
                <a:solidFill>
                  <a:srgbClr val="FF0000"/>
                </a:solidFill>
              </a:rPr>
              <a:t>Growth of fluctuations under gravity</a:t>
            </a:r>
          </a:p>
          <a:p>
            <a:pPr lvl="1"/>
            <a:r>
              <a:rPr lang="en-US" dirty="0"/>
              <a:t>Kinematic properties and interactions of the various types of stuff in the universe; </a:t>
            </a:r>
            <a:r>
              <a:rPr lang="en-US" dirty="0">
                <a:solidFill>
                  <a:srgbClr val="0E8BAE"/>
                </a:solidFill>
              </a:rPr>
              <a:t>good for neutrino physics</a:t>
            </a:r>
          </a:p>
          <a:p>
            <a:pPr lvl="5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Distance measurements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Spatial geometry, dark energy; </a:t>
            </a:r>
            <a:r>
              <a:rPr lang="en-US" dirty="0">
                <a:solidFill>
                  <a:srgbClr val="0E8BAE"/>
                </a:solidFill>
              </a:rPr>
              <a:t>not</a:t>
            </a:r>
            <a:r>
              <a:rPr lang="en-US" dirty="0"/>
              <a:t> </a:t>
            </a:r>
            <a:r>
              <a:rPr lang="en-US" dirty="0">
                <a:solidFill>
                  <a:srgbClr val="0E8BAE"/>
                </a:solidFill>
              </a:rPr>
              <a:t>directly relevant for neutrino physics but has indirect effects</a:t>
            </a:r>
            <a:r>
              <a:rPr lang="en-US" dirty="0"/>
              <a:t> on inference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615B7EA-B42D-F575-3198-79718D6A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9</a:t>
            </a:fld>
            <a:endParaRPr lang="en-US"/>
          </a:p>
        </p:txBody>
      </p:sp>
      <p:pic>
        <p:nvPicPr>
          <p:cNvPr id="21" name="Picture 20" descr="Timeline&#10;&#10;Description automatically generated with low confidence">
            <a:extLst>
              <a:ext uri="{FF2B5EF4-FFF2-40B4-BE49-F238E27FC236}">
                <a16:creationId xmlns:a16="http://schemas.microsoft.com/office/drawing/2014/main" xmlns="" id="{64E9FC89-DF1B-4B46-196E-2C105353E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856" y="1448749"/>
            <a:ext cx="1259082" cy="12573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D09641B-B6BA-538D-820B-DD912A37B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568" y="1867548"/>
            <a:ext cx="1259082" cy="680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7D94466-5C84-AC9E-EA24-4D2AA8A61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885" y="2851338"/>
            <a:ext cx="1175856" cy="6352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8948D94-16E5-942C-5ED7-33AE0332F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138" y="2670092"/>
            <a:ext cx="999942" cy="9953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2DCE874-C636-2444-FADC-40F287635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885" y="3844943"/>
            <a:ext cx="1175856" cy="6352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7BA5E45-7CBA-FF33-F0D0-61E19C173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138" y="3665403"/>
            <a:ext cx="999942" cy="99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2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CF2F76A-18F7-79DF-4E69-B0BCE426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73282" cy="857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Neutrinos &amp; the expansion rate… 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234318-D711-350A-904C-5168859CF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5063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The Hubble expansion rate depends on the energy content of the universe: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E60D5D8-F8F7-C710-CDE0-CAFBAECE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4C62BFA3-D201-5514-0B0B-6A0579DF1F52}"/>
                  </a:ext>
                </a:extLst>
              </p:cNvPr>
              <p:cNvSpPr txBox="1"/>
              <p:nvPr/>
            </p:nvSpPr>
            <p:spPr>
              <a:xfrm>
                <a:off x="1975487" y="1667896"/>
                <a:ext cx="5482398" cy="3747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62BFA3-D201-5514-0B0B-6A0579DF1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487" y="1667896"/>
                <a:ext cx="5482398" cy="374783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8B872D-2391-14FE-40E6-F4A8925C6473}"/>
              </a:ext>
            </a:extLst>
          </p:cNvPr>
          <p:cNvSpPr txBox="1"/>
          <p:nvPr/>
        </p:nvSpPr>
        <p:spPr>
          <a:xfrm>
            <a:off x="3282760" y="2119059"/>
            <a:ext cx="617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Matter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81627C-990C-645C-BE5A-6273F52A36D0}"/>
              </a:ext>
            </a:extLst>
          </p:cNvPr>
          <p:cNvSpPr txBox="1"/>
          <p:nvPr/>
        </p:nvSpPr>
        <p:spPr>
          <a:xfrm>
            <a:off x="4299231" y="2119059"/>
            <a:ext cx="777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Radiation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62C006-E5DF-797B-0D83-0C71624B0806}"/>
              </a:ext>
            </a:extLst>
          </p:cNvPr>
          <p:cNvSpPr txBox="1"/>
          <p:nvPr/>
        </p:nvSpPr>
        <p:spPr>
          <a:xfrm>
            <a:off x="5259060" y="2119059"/>
            <a:ext cx="104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Cosmological constant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FBB748-C161-A5DA-FAEC-E490E3C9F2FD}"/>
              </a:ext>
            </a:extLst>
          </p:cNvPr>
          <p:cNvSpPr txBox="1"/>
          <p:nvPr/>
        </p:nvSpPr>
        <p:spPr>
          <a:xfrm>
            <a:off x="6483647" y="2148572"/>
            <a:ext cx="865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Spatial curvature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FA4C28B1-7E83-D7F8-8C15-2B8E892E5274}"/>
              </a:ext>
            </a:extLst>
          </p:cNvPr>
          <p:cNvCxnSpPr>
            <a:cxnSpLocks/>
          </p:cNvCxnSpPr>
          <p:nvPr/>
        </p:nvCxnSpPr>
        <p:spPr>
          <a:xfrm flipV="1">
            <a:off x="3591274" y="2032379"/>
            <a:ext cx="194457" cy="1264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19643499-73EF-4565-7B6A-E0550940DF41}"/>
              </a:ext>
            </a:extLst>
          </p:cNvPr>
          <p:cNvCxnSpPr>
            <a:cxnSpLocks/>
          </p:cNvCxnSpPr>
          <p:nvPr/>
        </p:nvCxnSpPr>
        <p:spPr>
          <a:xfrm flipV="1">
            <a:off x="4688216" y="2017623"/>
            <a:ext cx="99279" cy="141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89E8685-FDE9-8ED5-1E5F-24F91908ED7B}"/>
              </a:ext>
            </a:extLst>
          </p:cNvPr>
          <p:cNvCxnSpPr>
            <a:cxnSpLocks/>
          </p:cNvCxnSpPr>
          <p:nvPr/>
        </p:nvCxnSpPr>
        <p:spPr>
          <a:xfrm flipV="1">
            <a:off x="5575923" y="2010245"/>
            <a:ext cx="56081" cy="1837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C4666308-A7C8-74CC-F32A-B94D76B32619}"/>
              </a:ext>
            </a:extLst>
          </p:cNvPr>
          <p:cNvCxnSpPr>
            <a:cxnSpLocks/>
          </p:cNvCxnSpPr>
          <p:nvPr/>
        </p:nvCxnSpPr>
        <p:spPr>
          <a:xfrm flipH="1" flipV="1">
            <a:off x="6364677" y="2017623"/>
            <a:ext cx="253974" cy="1637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0F6DCD-5A8E-3704-B1DE-5D89081763F5}"/>
              </a:ext>
            </a:extLst>
          </p:cNvPr>
          <p:cNvSpPr txBox="1"/>
          <p:nvPr/>
        </p:nvSpPr>
        <p:spPr>
          <a:xfrm>
            <a:off x="1641627" y="2138969"/>
            <a:ext cx="943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Scale factor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FD817A7D-0C02-64F3-CD61-7C89DFF17479}"/>
              </a:ext>
            </a:extLst>
          </p:cNvPr>
          <p:cNvCxnSpPr>
            <a:cxnSpLocks/>
          </p:cNvCxnSpPr>
          <p:nvPr/>
        </p:nvCxnSpPr>
        <p:spPr>
          <a:xfrm flipV="1">
            <a:off x="2425633" y="1980917"/>
            <a:ext cx="114057" cy="1954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0F2824-DA66-AD18-8323-F505E4017CD8}"/>
              </a:ext>
            </a:extLst>
          </p:cNvPr>
          <p:cNvSpPr txBox="1"/>
          <p:nvPr/>
        </p:nvSpPr>
        <p:spPr>
          <a:xfrm>
            <a:off x="342477" y="2529442"/>
            <a:ext cx="29470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Neutrinos = radiation at early times</a:t>
            </a:r>
          </a:p>
          <a:p>
            <a:r>
              <a:rPr lang="en-US" sz="1500" dirty="0"/>
              <a:t>	        = matter at late times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023E02EF-B3D7-3902-0127-1E854849172C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3289566" y="2455050"/>
            <a:ext cx="1300330" cy="351391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62A13C5A-DD63-2003-4A7B-5EC5A732BDF5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3289566" y="2445218"/>
            <a:ext cx="213220" cy="361223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238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CF2F76A-18F7-79DF-4E69-B0BCE426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73282" cy="857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Neutrinos &amp; the expansion rate… 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234318-D711-350A-904C-5168859CF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5063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The Hubble expansion rate depends on the energy content of the universe: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E60D5D8-F8F7-C710-CDE0-CAFBAECE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4C62BFA3-D201-5514-0B0B-6A0579DF1F52}"/>
                  </a:ext>
                </a:extLst>
              </p:cNvPr>
              <p:cNvSpPr txBox="1"/>
              <p:nvPr/>
            </p:nvSpPr>
            <p:spPr>
              <a:xfrm>
                <a:off x="1975487" y="1667896"/>
                <a:ext cx="5482398" cy="3747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62BFA3-D201-5514-0B0B-6A0579DF1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487" y="1667896"/>
                <a:ext cx="5482398" cy="374783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8B872D-2391-14FE-40E6-F4A8925C6473}"/>
              </a:ext>
            </a:extLst>
          </p:cNvPr>
          <p:cNvSpPr txBox="1"/>
          <p:nvPr/>
        </p:nvSpPr>
        <p:spPr>
          <a:xfrm>
            <a:off x="3282760" y="2119059"/>
            <a:ext cx="617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Matter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81627C-990C-645C-BE5A-6273F52A36D0}"/>
              </a:ext>
            </a:extLst>
          </p:cNvPr>
          <p:cNvSpPr txBox="1"/>
          <p:nvPr/>
        </p:nvSpPr>
        <p:spPr>
          <a:xfrm>
            <a:off x="4299231" y="2119059"/>
            <a:ext cx="777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Radiation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62C006-E5DF-797B-0D83-0C71624B0806}"/>
              </a:ext>
            </a:extLst>
          </p:cNvPr>
          <p:cNvSpPr txBox="1"/>
          <p:nvPr/>
        </p:nvSpPr>
        <p:spPr>
          <a:xfrm>
            <a:off x="5259060" y="2119059"/>
            <a:ext cx="104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Cosmological constant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FBB748-C161-A5DA-FAEC-E490E3C9F2FD}"/>
              </a:ext>
            </a:extLst>
          </p:cNvPr>
          <p:cNvSpPr txBox="1"/>
          <p:nvPr/>
        </p:nvSpPr>
        <p:spPr>
          <a:xfrm>
            <a:off x="6483647" y="2148572"/>
            <a:ext cx="865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Spatial curvature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FA4C28B1-7E83-D7F8-8C15-2B8E892E5274}"/>
              </a:ext>
            </a:extLst>
          </p:cNvPr>
          <p:cNvCxnSpPr>
            <a:cxnSpLocks/>
          </p:cNvCxnSpPr>
          <p:nvPr/>
        </p:nvCxnSpPr>
        <p:spPr>
          <a:xfrm flipV="1">
            <a:off x="3591274" y="2032379"/>
            <a:ext cx="194457" cy="1264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19643499-73EF-4565-7B6A-E0550940DF41}"/>
              </a:ext>
            </a:extLst>
          </p:cNvPr>
          <p:cNvCxnSpPr>
            <a:cxnSpLocks/>
          </p:cNvCxnSpPr>
          <p:nvPr/>
        </p:nvCxnSpPr>
        <p:spPr>
          <a:xfrm flipV="1">
            <a:off x="4688216" y="2017623"/>
            <a:ext cx="99279" cy="141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89E8685-FDE9-8ED5-1E5F-24F91908ED7B}"/>
              </a:ext>
            </a:extLst>
          </p:cNvPr>
          <p:cNvCxnSpPr>
            <a:cxnSpLocks/>
          </p:cNvCxnSpPr>
          <p:nvPr/>
        </p:nvCxnSpPr>
        <p:spPr>
          <a:xfrm flipV="1">
            <a:off x="5575923" y="2010245"/>
            <a:ext cx="56081" cy="1837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C4666308-A7C8-74CC-F32A-B94D76B32619}"/>
              </a:ext>
            </a:extLst>
          </p:cNvPr>
          <p:cNvCxnSpPr>
            <a:cxnSpLocks/>
          </p:cNvCxnSpPr>
          <p:nvPr/>
        </p:nvCxnSpPr>
        <p:spPr>
          <a:xfrm flipH="1" flipV="1">
            <a:off x="6364677" y="2017623"/>
            <a:ext cx="253974" cy="1637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0F6DCD-5A8E-3704-B1DE-5D89081763F5}"/>
              </a:ext>
            </a:extLst>
          </p:cNvPr>
          <p:cNvSpPr txBox="1"/>
          <p:nvPr/>
        </p:nvSpPr>
        <p:spPr>
          <a:xfrm>
            <a:off x="1641627" y="2138969"/>
            <a:ext cx="943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Scale factor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FD817A7D-0C02-64F3-CD61-7C89DFF17479}"/>
              </a:ext>
            </a:extLst>
          </p:cNvPr>
          <p:cNvCxnSpPr>
            <a:cxnSpLocks/>
          </p:cNvCxnSpPr>
          <p:nvPr/>
        </p:nvCxnSpPr>
        <p:spPr>
          <a:xfrm flipV="1">
            <a:off x="2425633" y="1980917"/>
            <a:ext cx="114057" cy="1954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0BFFD1C3-E525-5FE8-4D68-DB92AFA930C6}"/>
                  </a:ext>
                </a:extLst>
              </p:cNvPr>
              <p:cNvSpPr txBox="1"/>
              <p:nvPr/>
            </p:nvSpPr>
            <p:spPr>
              <a:xfrm>
                <a:off x="1729459" y="3105061"/>
                <a:ext cx="5821337" cy="8156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other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A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CMB</m:t>
                          </m:r>
                        </m:sub>
                      </m:sSub>
                      <m:r>
                        <a:rPr lang="en-AU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AU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AU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en-AU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ν</m:t>
                              </m:r>
                              <m:r>
                                <m:rPr>
                                  <m:sty m:val="p"/>
                                </m:rPr>
                                <a:rPr lang="en-AU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e>
                      </m:nary>
                      <m:r>
                        <a:rPr lang="en-AU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A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A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AU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eff</m:t>
                              </m:r>
                            </m:sub>
                          </m:sSub>
                          <m: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sSup>
                            <m:sSup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num>
                                    <m:den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4/3</m:t>
                              </m:r>
                            </m:sup>
                          </m:sSup>
                        </m:e>
                      </m:d>
                      <m:r>
                        <a:rPr lang="en-AU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>
                              <a:latin typeface="Cambria Math" panose="02040503050406030204" pitchFamily="18" charset="0"/>
                            </a:rPr>
                            <m:t>CMB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BFFD1C3-E525-5FE8-4D68-DB92AFA93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459" y="3105061"/>
                <a:ext cx="5821337" cy="815608"/>
              </a:xfrm>
              <a:prstGeom prst="rect">
                <a:avLst/>
              </a:prstGeom>
              <a:blipFill>
                <a:blip r:embed="rId3"/>
                <a:stretch>
                  <a:fillRect t="-109231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A111FE45-7EE8-7EEC-B3FC-1DB99FB949F6}"/>
                  </a:ext>
                </a:extLst>
              </p:cNvPr>
              <p:cNvSpPr txBox="1"/>
              <p:nvPr/>
            </p:nvSpPr>
            <p:spPr>
              <a:xfrm>
                <a:off x="3813703" y="4069296"/>
                <a:ext cx="1808957" cy="2961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AU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12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20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AU" sz="1200">
                              <a:latin typeface="Cambria Math" panose="02040503050406030204" pitchFamily="18" charset="0"/>
                            </a:rPr>
                            <m:t>SM</m:t>
                          </m:r>
                        </m:sup>
                      </m:sSubSup>
                      <m:r>
                        <a:rPr lang="en-AU" sz="1200" i="1">
                          <a:latin typeface="Cambria Math" panose="02040503050406030204" pitchFamily="18" charset="0"/>
                        </a:rPr>
                        <m:t>=3.0440</m:t>
                      </m:r>
                      <m:r>
                        <a:rPr lang="en-AU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±0.0002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111FE45-7EE8-7EEC-B3FC-1DB99FB94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703" y="4069296"/>
                <a:ext cx="1808957" cy="2961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045DFC8-1B26-FBA6-138E-6EEADD27247F}"/>
              </a:ext>
            </a:extLst>
          </p:cNvPr>
          <p:cNvSpPr txBox="1"/>
          <p:nvPr/>
        </p:nvSpPr>
        <p:spPr>
          <a:xfrm>
            <a:off x="3908584" y="4301352"/>
            <a:ext cx="1808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E7E287"/>
                </a:solidFill>
              </a:rPr>
              <a:t>Bennett et al, 2020, 2021;  </a:t>
            </a:r>
          </a:p>
          <a:p>
            <a:r>
              <a:rPr lang="en-US" sz="1000" dirty="0" err="1">
                <a:solidFill>
                  <a:srgbClr val="E7E287"/>
                </a:solidFill>
              </a:rPr>
              <a:t>Froustey</a:t>
            </a:r>
            <a:r>
              <a:rPr lang="en-US" sz="1000" dirty="0">
                <a:solidFill>
                  <a:srgbClr val="E7E287"/>
                </a:solidFill>
              </a:rPr>
              <a:t>, </a:t>
            </a:r>
            <a:r>
              <a:rPr lang="en-US" sz="1000" dirty="0" err="1">
                <a:solidFill>
                  <a:srgbClr val="E7E287"/>
                </a:solidFill>
              </a:rPr>
              <a:t>Pitrou</a:t>
            </a:r>
            <a:r>
              <a:rPr lang="en-US" sz="1000" dirty="0">
                <a:solidFill>
                  <a:srgbClr val="E7E287"/>
                </a:solidFill>
              </a:rPr>
              <a:t> &amp; Volpe, 2020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DF0EA8C5-C2AB-B188-C785-856682E9E62D}"/>
                  </a:ext>
                </a:extLst>
              </p:cNvPr>
              <p:cNvSpPr txBox="1"/>
              <p:nvPr/>
            </p:nvSpPr>
            <p:spPr>
              <a:xfrm>
                <a:off x="5658549" y="4094460"/>
                <a:ext cx="30651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00" dirty="0">
                    <a:solidFill>
                      <a:srgbClr val="0E8BAE"/>
                    </a:solidFill>
                  </a:rPr>
                  <a:t>For 3 SM families, includes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AU" sz="120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20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sz="120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AU" sz="1200" i="1">
                        <a:solidFill>
                          <a:srgbClr val="0E8BAE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1200" i="1">
                        <a:solidFill>
                          <a:srgbClr val="0E8BAE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AU" sz="1200" dirty="0">
                    <a:solidFill>
                      <a:srgbClr val="0E8BAE"/>
                    </a:solidFill>
                  </a:rPr>
                  <a:t> corrections, non-instantaneous decoupling, finite-temperature QED, and neutrino oscillations.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F0EA8C5-C2AB-B188-C785-856682E9E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549" y="4094460"/>
                <a:ext cx="3065114" cy="646331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EF09CD97-466B-1E87-012E-2EE7E597E31E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4685242" y="2396058"/>
            <a:ext cx="2974" cy="704764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1FB6E3E-214A-CC9F-8356-ABE8A0583403}"/>
              </a:ext>
            </a:extLst>
          </p:cNvPr>
          <p:cNvSpPr txBox="1"/>
          <p:nvPr/>
        </p:nvSpPr>
        <p:spPr>
          <a:xfrm>
            <a:off x="4687948" y="2690187"/>
            <a:ext cx="17838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Standard cosmology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574C5800-3BA8-E4A4-FFCE-D923B34AAA62}"/>
              </a:ext>
            </a:extLst>
          </p:cNvPr>
          <p:cNvCxnSpPr/>
          <p:nvPr/>
        </p:nvCxnSpPr>
        <p:spPr>
          <a:xfrm flipV="1">
            <a:off x="4945626" y="3726426"/>
            <a:ext cx="313434" cy="3428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479BE6-67F5-63C4-6FF6-5F6944A48501}"/>
              </a:ext>
            </a:extLst>
          </p:cNvPr>
          <p:cNvSpPr/>
          <p:nvPr/>
        </p:nvSpPr>
        <p:spPr>
          <a:xfrm>
            <a:off x="1882910" y="3260991"/>
            <a:ext cx="879955" cy="569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17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CF2F76A-18F7-79DF-4E69-B0BCE426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73282" cy="857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Neutrinos &amp; the expansion rate… 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234318-D711-350A-904C-5168859CF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5063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The Hubble expansion rate depends on the energy content of the universe: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E60D5D8-F8F7-C710-CDE0-CAFBAECE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4C62BFA3-D201-5514-0B0B-6A0579DF1F52}"/>
                  </a:ext>
                </a:extLst>
              </p:cNvPr>
              <p:cNvSpPr txBox="1"/>
              <p:nvPr/>
            </p:nvSpPr>
            <p:spPr>
              <a:xfrm>
                <a:off x="1975487" y="1667896"/>
                <a:ext cx="5482398" cy="3747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62BFA3-D201-5514-0B0B-6A0579DF1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487" y="1667896"/>
                <a:ext cx="5482398" cy="374783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8B872D-2391-14FE-40E6-F4A8925C6473}"/>
              </a:ext>
            </a:extLst>
          </p:cNvPr>
          <p:cNvSpPr txBox="1"/>
          <p:nvPr/>
        </p:nvSpPr>
        <p:spPr>
          <a:xfrm>
            <a:off x="3282760" y="2119059"/>
            <a:ext cx="617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Matter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81627C-990C-645C-BE5A-6273F52A36D0}"/>
              </a:ext>
            </a:extLst>
          </p:cNvPr>
          <p:cNvSpPr txBox="1"/>
          <p:nvPr/>
        </p:nvSpPr>
        <p:spPr>
          <a:xfrm>
            <a:off x="4299231" y="2119059"/>
            <a:ext cx="777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Radiation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62C006-E5DF-797B-0D83-0C71624B0806}"/>
              </a:ext>
            </a:extLst>
          </p:cNvPr>
          <p:cNvSpPr txBox="1"/>
          <p:nvPr/>
        </p:nvSpPr>
        <p:spPr>
          <a:xfrm>
            <a:off x="5259060" y="2119059"/>
            <a:ext cx="104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Cosmological constant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FBB748-C161-A5DA-FAEC-E490E3C9F2FD}"/>
              </a:ext>
            </a:extLst>
          </p:cNvPr>
          <p:cNvSpPr txBox="1"/>
          <p:nvPr/>
        </p:nvSpPr>
        <p:spPr>
          <a:xfrm>
            <a:off x="6483647" y="2148572"/>
            <a:ext cx="865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Spatial curvature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FA4C28B1-7E83-D7F8-8C15-2B8E892E5274}"/>
              </a:ext>
            </a:extLst>
          </p:cNvPr>
          <p:cNvCxnSpPr>
            <a:cxnSpLocks/>
          </p:cNvCxnSpPr>
          <p:nvPr/>
        </p:nvCxnSpPr>
        <p:spPr>
          <a:xfrm flipV="1">
            <a:off x="3591274" y="2032379"/>
            <a:ext cx="194457" cy="1264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19643499-73EF-4565-7B6A-E0550940DF41}"/>
              </a:ext>
            </a:extLst>
          </p:cNvPr>
          <p:cNvCxnSpPr>
            <a:cxnSpLocks/>
          </p:cNvCxnSpPr>
          <p:nvPr/>
        </p:nvCxnSpPr>
        <p:spPr>
          <a:xfrm flipV="1">
            <a:off x="4688216" y="2017623"/>
            <a:ext cx="99279" cy="141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89E8685-FDE9-8ED5-1E5F-24F91908ED7B}"/>
              </a:ext>
            </a:extLst>
          </p:cNvPr>
          <p:cNvCxnSpPr>
            <a:cxnSpLocks/>
          </p:cNvCxnSpPr>
          <p:nvPr/>
        </p:nvCxnSpPr>
        <p:spPr>
          <a:xfrm flipV="1">
            <a:off x="5575923" y="2010245"/>
            <a:ext cx="56081" cy="1837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C4666308-A7C8-74CC-F32A-B94D76B32619}"/>
              </a:ext>
            </a:extLst>
          </p:cNvPr>
          <p:cNvCxnSpPr>
            <a:cxnSpLocks/>
          </p:cNvCxnSpPr>
          <p:nvPr/>
        </p:nvCxnSpPr>
        <p:spPr>
          <a:xfrm flipH="1" flipV="1">
            <a:off x="6364677" y="2017623"/>
            <a:ext cx="253974" cy="1637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0F6DCD-5A8E-3704-B1DE-5D89081763F5}"/>
              </a:ext>
            </a:extLst>
          </p:cNvPr>
          <p:cNvSpPr txBox="1"/>
          <p:nvPr/>
        </p:nvSpPr>
        <p:spPr>
          <a:xfrm>
            <a:off x="1641627" y="2138969"/>
            <a:ext cx="943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Scale factor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FD817A7D-0C02-64F3-CD61-7C89DFF17479}"/>
              </a:ext>
            </a:extLst>
          </p:cNvPr>
          <p:cNvCxnSpPr>
            <a:cxnSpLocks/>
          </p:cNvCxnSpPr>
          <p:nvPr/>
        </p:nvCxnSpPr>
        <p:spPr>
          <a:xfrm flipV="1">
            <a:off x="2425633" y="1980917"/>
            <a:ext cx="114057" cy="1954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0BFFD1C3-E525-5FE8-4D68-DB92AFA930C6}"/>
                  </a:ext>
                </a:extLst>
              </p:cNvPr>
              <p:cNvSpPr txBox="1"/>
              <p:nvPr/>
            </p:nvSpPr>
            <p:spPr>
              <a:xfrm>
                <a:off x="1729459" y="3105061"/>
                <a:ext cx="5821337" cy="8156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other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A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CMB</m:t>
                          </m:r>
                        </m:sub>
                      </m:sSub>
                      <m:r>
                        <a:rPr lang="en-AU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AU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AU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en-AU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νB</m:t>
                              </m:r>
                            </m:sub>
                          </m:sSub>
                        </m:e>
                      </m:nary>
                      <m:r>
                        <a:rPr lang="en-AU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A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A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AU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eff</m:t>
                              </m:r>
                            </m:sub>
                          </m:sSub>
                          <m: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sSup>
                            <m:sSup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num>
                                    <m:den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4/3</m:t>
                              </m:r>
                            </m:sup>
                          </m:sSup>
                        </m:e>
                      </m:d>
                      <m:r>
                        <a:rPr lang="en-AU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>
                              <a:latin typeface="Cambria Math" panose="02040503050406030204" pitchFamily="18" charset="0"/>
                            </a:rPr>
                            <m:t>CMB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BFFD1C3-E525-5FE8-4D68-DB92AFA93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459" y="3105061"/>
                <a:ext cx="5821337" cy="815608"/>
              </a:xfrm>
              <a:prstGeom prst="rect">
                <a:avLst/>
              </a:prstGeom>
              <a:blipFill>
                <a:blip r:embed="rId3"/>
                <a:stretch>
                  <a:fillRect t="-109231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A111FE45-7EE8-7EEC-B3FC-1DB99FB949F6}"/>
                  </a:ext>
                </a:extLst>
              </p:cNvPr>
              <p:cNvSpPr txBox="1"/>
              <p:nvPr/>
            </p:nvSpPr>
            <p:spPr>
              <a:xfrm>
                <a:off x="3813703" y="4069296"/>
                <a:ext cx="1808957" cy="2961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AU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12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20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AU" sz="1200">
                              <a:latin typeface="Cambria Math" panose="02040503050406030204" pitchFamily="18" charset="0"/>
                            </a:rPr>
                            <m:t>SM</m:t>
                          </m:r>
                        </m:sup>
                      </m:sSubSup>
                      <m:r>
                        <a:rPr lang="en-AU" sz="1200" i="1">
                          <a:latin typeface="Cambria Math" panose="02040503050406030204" pitchFamily="18" charset="0"/>
                        </a:rPr>
                        <m:t>=3.0440</m:t>
                      </m:r>
                      <m:r>
                        <a:rPr lang="en-AU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±0.0002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111FE45-7EE8-7EEC-B3FC-1DB99FB94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703" y="4069296"/>
                <a:ext cx="1808957" cy="2961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045DFC8-1B26-FBA6-138E-6EEADD27247F}"/>
              </a:ext>
            </a:extLst>
          </p:cNvPr>
          <p:cNvSpPr txBox="1"/>
          <p:nvPr/>
        </p:nvSpPr>
        <p:spPr>
          <a:xfrm>
            <a:off x="3908584" y="4301352"/>
            <a:ext cx="1808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E7E287"/>
                </a:solidFill>
              </a:rPr>
              <a:t>Bennett et al, 2020, 2021;  </a:t>
            </a:r>
          </a:p>
          <a:p>
            <a:r>
              <a:rPr lang="en-US" sz="1000" dirty="0" err="1">
                <a:solidFill>
                  <a:srgbClr val="E7E287"/>
                </a:solidFill>
              </a:rPr>
              <a:t>Froustey</a:t>
            </a:r>
            <a:r>
              <a:rPr lang="en-US" sz="1000" dirty="0">
                <a:solidFill>
                  <a:srgbClr val="E7E287"/>
                </a:solidFill>
              </a:rPr>
              <a:t>, </a:t>
            </a:r>
            <a:r>
              <a:rPr lang="en-US" sz="1000" dirty="0" err="1">
                <a:solidFill>
                  <a:srgbClr val="E7E287"/>
                </a:solidFill>
              </a:rPr>
              <a:t>Pitrou</a:t>
            </a:r>
            <a:r>
              <a:rPr lang="en-US" sz="1000" dirty="0">
                <a:solidFill>
                  <a:srgbClr val="E7E287"/>
                </a:solidFill>
              </a:rPr>
              <a:t> &amp; Volpe, 2020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DF0EA8C5-C2AB-B188-C785-856682E9E62D}"/>
                  </a:ext>
                </a:extLst>
              </p:cNvPr>
              <p:cNvSpPr txBox="1"/>
              <p:nvPr/>
            </p:nvSpPr>
            <p:spPr>
              <a:xfrm>
                <a:off x="5658549" y="4094460"/>
                <a:ext cx="30651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00" dirty="0">
                    <a:solidFill>
                      <a:srgbClr val="0E8BAE"/>
                    </a:solidFill>
                  </a:rPr>
                  <a:t>For 3 SM families, includes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AU" sz="120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20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sz="120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AU" sz="1200" i="1">
                        <a:solidFill>
                          <a:srgbClr val="0E8BAE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1200" i="1">
                        <a:solidFill>
                          <a:srgbClr val="0E8BAE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AU" sz="1200" dirty="0">
                    <a:solidFill>
                      <a:srgbClr val="0E8BAE"/>
                    </a:solidFill>
                  </a:rPr>
                  <a:t> corrections, non-instantaneous decoupling, finite-temperature QED, and neutrino oscillations.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F0EA8C5-C2AB-B188-C785-856682E9E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549" y="4094460"/>
                <a:ext cx="3065114" cy="646331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EF09CD97-466B-1E87-012E-2EE7E597E31E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4685242" y="2396058"/>
            <a:ext cx="2974" cy="704764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12C8939-087A-8877-FC18-AF3CBCE56DBB}"/>
              </a:ext>
            </a:extLst>
          </p:cNvPr>
          <p:cNvSpPr txBox="1"/>
          <p:nvPr/>
        </p:nvSpPr>
        <p:spPr>
          <a:xfrm>
            <a:off x="507450" y="3813500"/>
            <a:ext cx="3211881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Any ultra-relativistic, feebly-interacting, particle species produced in some abundance in the early universe </a:t>
            </a:r>
            <a:r>
              <a:rPr lang="en-US" sz="1400" b="1" dirty="0"/>
              <a:t>will look like a neutrino</a:t>
            </a:r>
            <a:r>
              <a:rPr lang="en-US" sz="1400" dirty="0"/>
              <a:t> cosmologically, e.g., light sterile neutrinos, thermal axions, etc.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AE674810-1E1D-7EBA-3214-DC527261C1D7}"/>
              </a:ext>
            </a:extLst>
          </p:cNvPr>
          <p:cNvCxnSpPr/>
          <p:nvPr/>
        </p:nvCxnSpPr>
        <p:spPr>
          <a:xfrm flipV="1">
            <a:off x="1504335" y="3583071"/>
            <a:ext cx="383458" cy="1868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574C5800-3BA8-E4A4-FFCE-D923B34AAA62}"/>
              </a:ext>
            </a:extLst>
          </p:cNvPr>
          <p:cNvCxnSpPr/>
          <p:nvPr/>
        </p:nvCxnSpPr>
        <p:spPr>
          <a:xfrm flipV="1">
            <a:off x="4945626" y="3726426"/>
            <a:ext cx="313434" cy="3428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29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Text&#10;&#10;Description automatically generated">
            <a:extLst>
              <a:ext uri="{FF2B5EF4-FFF2-40B4-BE49-F238E27FC236}">
                <a16:creationId xmlns:a16="http://schemas.microsoft.com/office/drawing/2014/main" xmlns="" id="{550F609B-3F7B-A778-E956-ED055419B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572" y="1998329"/>
            <a:ext cx="4105747" cy="222060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B0B64A86-32EC-2D91-95E2-D5DF41665957}"/>
                  </a:ext>
                </a:extLst>
              </p:cNvPr>
              <p:cNvSpPr txBox="1"/>
              <p:nvPr/>
            </p:nvSpPr>
            <p:spPr>
              <a:xfrm>
                <a:off x="2199625" y="4392668"/>
                <a:ext cx="1037463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&lt;5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0B64A86-32EC-2D91-95E2-D5DF41665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625" y="4392668"/>
                <a:ext cx="103746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xmlns="" id="{0879A305-0BE0-4A47-0E59-F8474F5A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13</a:t>
            </a:fld>
            <a:endParaRPr lang="en-US"/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xmlns="" id="{C9C19879-0318-6F68-8412-37A4B4D44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73282" cy="857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Nucleosynthesis &amp; N</a:t>
            </a:r>
            <a:r>
              <a:rPr lang="en-US" baseline="-25000" dirty="0">
                <a:solidFill>
                  <a:srgbClr val="F3FFC4"/>
                </a:solidFill>
              </a:rPr>
              <a:t>eff</a:t>
            </a:r>
            <a:r>
              <a:rPr lang="en-US" dirty="0">
                <a:solidFill>
                  <a:srgbClr val="F3FFC4"/>
                </a:solidFill>
              </a:rPr>
              <a:t>…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xmlns="" id="{90FD32B1-02FA-3122-5406-9F4E32AEC5DB}"/>
              </a:ext>
            </a:extLst>
          </p:cNvPr>
          <p:cNvCxnSpPr>
            <a:cxnSpLocks/>
          </p:cNvCxnSpPr>
          <p:nvPr/>
        </p:nvCxnSpPr>
        <p:spPr>
          <a:xfrm>
            <a:off x="1325992" y="4230090"/>
            <a:ext cx="873633" cy="358404"/>
          </a:xfrm>
          <a:prstGeom prst="bentConnector3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7A9DE797-8736-4144-4B56-EE6BA1F38B98}"/>
              </a:ext>
            </a:extLst>
          </p:cNvPr>
          <p:cNvSpPr txBox="1"/>
          <p:nvPr/>
        </p:nvSpPr>
        <p:spPr>
          <a:xfrm>
            <a:off x="5133492" y="4278208"/>
            <a:ext cx="334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How much of these elements is produced  depends on how fast the universe expands.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151CD4F9-CE35-03D1-42BB-B60347E2A9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07154" y="994769"/>
            <a:ext cx="3040908" cy="31741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B7C5EEE-CA24-F471-364C-102DB250452D}"/>
              </a:ext>
            </a:extLst>
          </p:cNvPr>
          <p:cNvSpPr txBox="1"/>
          <p:nvPr/>
        </p:nvSpPr>
        <p:spPr>
          <a:xfrm>
            <a:off x="7472311" y="3854111"/>
            <a:ext cx="1094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E7E287"/>
                </a:solidFill>
              </a:rPr>
              <a:t>Pitrou</a:t>
            </a:r>
            <a:r>
              <a:rPr lang="en-US" sz="1000" dirty="0">
                <a:solidFill>
                  <a:srgbClr val="E7E287"/>
                </a:solidFill>
              </a:rPr>
              <a:t>, Coc, </a:t>
            </a:r>
            <a:r>
              <a:rPr lang="en-US" sz="1000" dirty="0" err="1">
                <a:solidFill>
                  <a:srgbClr val="E7E287"/>
                </a:solidFill>
              </a:rPr>
              <a:t>Uzan</a:t>
            </a:r>
            <a:r>
              <a:rPr lang="en-US" sz="1000" dirty="0">
                <a:solidFill>
                  <a:srgbClr val="E7E287"/>
                </a:solidFill>
              </a:rPr>
              <a:t> &amp; </a:t>
            </a:r>
            <a:r>
              <a:rPr lang="en-US" sz="1000" dirty="0" err="1">
                <a:solidFill>
                  <a:srgbClr val="E7E287"/>
                </a:solidFill>
              </a:rPr>
              <a:t>Vangioni</a:t>
            </a:r>
            <a:r>
              <a:rPr lang="en-US" sz="1000" dirty="0">
                <a:solidFill>
                  <a:srgbClr val="E7E287"/>
                </a:solidFill>
              </a:rPr>
              <a:t>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EA07FA-A0A7-8DB0-B996-43A912731F60}"/>
              </a:ext>
            </a:extLst>
          </p:cNvPr>
          <p:cNvSpPr txBox="1"/>
          <p:nvPr/>
        </p:nvSpPr>
        <p:spPr>
          <a:xfrm>
            <a:off x="5933125" y="3994304"/>
            <a:ext cx="1120820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/>
              <a:t>Time after big bang [s]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E862BD4-DAAA-2FC3-492E-3EF40881D0C2}"/>
              </a:ext>
            </a:extLst>
          </p:cNvPr>
          <p:cNvSpPr txBox="1"/>
          <p:nvPr/>
        </p:nvSpPr>
        <p:spPr>
          <a:xfrm rot="16200000">
            <a:off x="4864243" y="2372039"/>
            <a:ext cx="660758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/>
              <a:t>Abundance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7">
                <a:extLst>
                  <a:ext uri="{FF2B5EF4-FFF2-40B4-BE49-F238E27FC236}">
                    <a16:creationId xmlns:a16="http://schemas.microsoft.com/office/drawing/2014/main" xmlns="" id="{97F50C94-BA1D-36C6-411E-DB19744268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1200151"/>
                <a:ext cx="4493374" cy="5895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57175" indent="-257175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57213" indent="-214313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en-US" sz="1900" dirty="0"/>
                  <a:t>Constraining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9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1900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sz="1900" dirty="0"/>
                  <a:t> with the </a:t>
                </a:r>
                <a:r>
                  <a:rPr lang="en-US" sz="1900" dirty="0">
                    <a:solidFill>
                      <a:srgbClr val="FF0000"/>
                    </a:solidFill>
                  </a:rPr>
                  <a:t>primordial elemental abundances </a:t>
                </a:r>
                <a:r>
                  <a:rPr lang="en-US" sz="1900" dirty="0"/>
                  <a:t>has a long history.</a:t>
                </a:r>
              </a:p>
            </p:txBody>
          </p:sp>
        </mc:Choice>
        <mc:Fallback xmlns="">
          <p:sp>
            <p:nvSpPr>
              <p:cNvPr id="14" name="Content Placeholder 7">
                <a:extLst>
                  <a:ext uri="{FF2B5EF4-FFF2-40B4-BE49-F238E27FC236}">
                    <a16:creationId xmlns:a16="http://schemas.microsoft.com/office/drawing/2014/main" id="{97F50C94-BA1D-36C6-411E-DB1974426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00151"/>
                <a:ext cx="4493374" cy="589530"/>
              </a:xfrm>
              <a:prstGeom prst="rect">
                <a:avLst/>
              </a:prstGeom>
              <a:blipFill>
                <a:blip r:embed="rId6"/>
                <a:stretch>
                  <a:fillRect l="-1130" t="-8333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1643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Text&#10;&#10;Description automatically generated">
            <a:extLst>
              <a:ext uri="{FF2B5EF4-FFF2-40B4-BE49-F238E27FC236}">
                <a16:creationId xmlns:a16="http://schemas.microsoft.com/office/drawing/2014/main" xmlns="" id="{550F609B-3F7B-A778-E956-ED055419B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572" y="1998329"/>
            <a:ext cx="4105747" cy="222060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7">
                <a:extLst>
                  <a:ext uri="{FF2B5EF4-FFF2-40B4-BE49-F238E27FC236}">
                    <a16:creationId xmlns:a16="http://schemas.microsoft.com/office/drawing/2014/main" xmlns="" id="{36C0E032-D531-4304-AEED-99F3A41C5E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1200151"/>
                <a:ext cx="4493374" cy="5895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57175" indent="-257175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57213" indent="-214313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en-US" sz="1900" dirty="0"/>
                  <a:t>Constraining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9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1900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sz="1900" dirty="0"/>
                  <a:t> with the </a:t>
                </a:r>
                <a:r>
                  <a:rPr lang="en-US" sz="1900" dirty="0">
                    <a:solidFill>
                      <a:srgbClr val="FF0000"/>
                    </a:solidFill>
                  </a:rPr>
                  <a:t>primordial elemental abundances </a:t>
                </a:r>
                <a:r>
                  <a:rPr lang="en-US" sz="1900" dirty="0"/>
                  <a:t>has a long history.</a:t>
                </a:r>
              </a:p>
            </p:txBody>
          </p:sp>
        </mc:Choice>
        <mc:Fallback xmlns="">
          <p:sp>
            <p:nvSpPr>
              <p:cNvPr id="19" name="Content Placeholder 7">
                <a:extLst>
                  <a:ext uri="{FF2B5EF4-FFF2-40B4-BE49-F238E27FC236}">
                    <a16:creationId xmlns:a16="http://schemas.microsoft.com/office/drawing/2014/main" id="{36C0E032-D531-4304-AEED-99F3A41C5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00151"/>
                <a:ext cx="4493374" cy="589530"/>
              </a:xfrm>
              <a:prstGeom prst="rect">
                <a:avLst/>
              </a:prstGeom>
              <a:blipFill>
                <a:blip r:embed="rId3"/>
                <a:stretch>
                  <a:fillRect l="-1130" t="-8333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B0B64A86-32EC-2D91-95E2-D5DF41665957}"/>
                  </a:ext>
                </a:extLst>
              </p:cNvPr>
              <p:cNvSpPr txBox="1"/>
              <p:nvPr/>
            </p:nvSpPr>
            <p:spPr>
              <a:xfrm>
                <a:off x="2199625" y="4392668"/>
                <a:ext cx="1037463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&lt;5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0B64A86-32EC-2D91-95E2-D5DF41665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625" y="4392668"/>
                <a:ext cx="103746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xmlns="" id="{0879A305-0BE0-4A47-0E59-F8474F5A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  <p:pic>
        <p:nvPicPr>
          <p:cNvPr id="43" name="Content Placeholder 10" descr="Chart, histogram&#10;&#10;Description automatically generated">
            <a:extLst>
              <a:ext uri="{FF2B5EF4-FFF2-40B4-BE49-F238E27FC236}">
                <a16:creationId xmlns:a16="http://schemas.microsoft.com/office/drawing/2014/main" xmlns="" id="{80D0B29B-A34D-85F2-E290-FD74C0080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918" y="714334"/>
            <a:ext cx="2235531" cy="31882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5A143316-CE68-5FD1-B03E-58056FB1A878}"/>
                  </a:ext>
                </a:extLst>
              </p:cNvPr>
              <p:cNvSpPr txBox="1"/>
              <p:nvPr/>
            </p:nvSpPr>
            <p:spPr>
              <a:xfrm>
                <a:off x="5235869" y="3996386"/>
                <a:ext cx="2737737" cy="33855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600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AU" sz="1600" b="0" i="1" smtClean="0">
                          <a:latin typeface="Cambria Math" panose="02040503050406030204" pitchFamily="18" charset="0"/>
                        </a:rPr>
                        <m:t>=2.88</m:t>
                      </m:r>
                      <m:r>
                        <a:rPr lang="en-A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±0.27 (68% </m:t>
                      </m:r>
                      <m:r>
                        <m:rPr>
                          <m:sty m:val="p"/>
                        </m:rPr>
                        <a:rPr lang="en-AU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CL</m:t>
                      </m:r>
                      <m:r>
                        <a:rPr lang="en-A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A143316-CE68-5FD1-B03E-58056FB1A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869" y="3996386"/>
                <a:ext cx="2737737" cy="338554"/>
              </a:xfrm>
              <a:prstGeom prst="rect">
                <a:avLst/>
              </a:prstGeom>
              <a:blipFill>
                <a:blip r:embed="rId6"/>
                <a:stretch>
                  <a:fillRect b="-1428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itle 2">
            <a:extLst>
              <a:ext uri="{FF2B5EF4-FFF2-40B4-BE49-F238E27FC236}">
                <a16:creationId xmlns:a16="http://schemas.microsoft.com/office/drawing/2014/main" xmlns="" id="{C9C19879-0318-6F68-8412-37A4B4D44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73282" cy="857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Nucleosynthesis &amp; N</a:t>
            </a:r>
            <a:r>
              <a:rPr lang="en-US" baseline="-25000" dirty="0">
                <a:solidFill>
                  <a:srgbClr val="F3FFC4"/>
                </a:solidFill>
              </a:rPr>
              <a:t>eff</a:t>
            </a:r>
            <a:r>
              <a:rPr lang="en-US" dirty="0">
                <a:solidFill>
                  <a:srgbClr val="F3FFC4"/>
                </a:solidFill>
              </a:rPr>
              <a:t>…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xmlns="" id="{90FD32B1-02FA-3122-5406-9F4E32AEC5DB}"/>
              </a:ext>
            </a:extLst>
          </p:cNvPr>
          <p:cNvCxnSpPr>
            <a:cxnSpLocks/>
          </p:cNvCxnSpPr>
          <p:nvPr/>
        </p:nvCxnSpPr>
        <p:spPr>
          <a:xfrm>
            <a:off x="1325992" y="4230090"/>
            <a:ext cx="873633" cy="358404"/>
          </a:xfrm>
          <a:prstGeom prst="bentConnector3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3C95B559-3BFA-A3AE-9D15-BA329FCE63EE}"/>
              </a:ext>
            </a:extLst>
          </p:cNvPr>
          <p:cNvSpPr txBox="1"/>
          <p:nvPr/>
        </p:nvSpPr>
        <p:spPr>
          <a:xfrm>
            <a:off x="7435947" y="1734809"/>
            <a:ext cx="1252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D/H = Deuterium</a:t>
            </a:r>
          </a:p>
          <a:p>
            <a:r>
              <a:rPr lang="en-US" sz="1200" dirty="0" err="1">
                <a:solidFill>
                  <a:srgbClr val="0E8BAE"/>
                </a:solidFill>
              </a:rPr>
              <a:t>Y</a:t>
            </a:r>
            <a:r>
              <a:rPr lang="en-US" sz="1200" baseline="-25000" dirty="0" err="1">
                <a:solidFill>
                  <a:srgbClr val="0E8BAE"/>
                </a:solidFill>
              </a:rPr>
              <a:t>p</a:t>
            </a:r>
            <a:r>
              <a:rPr lang="en-US" sz="1200" baseline="-25000" dirty="0">
                <a:solidFill>
                  <a:srgbClr val="0E8BAE"/>
                </a:solidFill>
              </a:rPr>
              <a:t> </a:t>
            </a:r>
            <a:r>
              <a:rPr lang="en-US" sz="1200" dirty="0">
                <a:solidFill>
                  <a:srgbClr val="0E8BAE"/>
                </a:solidFill>
              </a:rPr>
              <a:t>= Helium-4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CE1370B-4A3A-5C70-1C19-2E117AF9D833}"/>
              </a:ext>
            </a:extLst>
          </p:cNvPr>
          <p:cNvSpPr txBox="1"/>
          <p:nvPr/>
        </p:nvSpPr>
        <p:spPr>
          <a:xfrm>
            <a:off x="7472311" y="3358484"/>
            <a:ext cx="1094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E7E287"/>
                </a:solidFill>
              </a:rPr>
              <a:t>Pitrou</a:t>
            </a:r>
            <a:r>
              <a:rPr lang="en-US" sz="1000" dirty="0">
                <a:solidFill>
                  <a:srgbClr val="E7E287"/>
                </a:solidFill>
              </a:rPr>
              <a:t>, Coc, </a:t>
            </a:r>
            <a:r>
              <a:rPr lang="en-US" sz="1000" dirty="0" err="1">
                <a:solidFill>
                  <a:srgbClr val="E7E287"/>
                </a:solidFill>
              </a:rPr>
              <a:t>Uzan</a:t>
            </a:r>
            <a:r>
              <a:rPr lang="en-US" sz="1000" dirty="0">
                <a:solidFill>
                  <a:srgbClr val="E7E287"/>
                </a:solidFill>
              </a:rPr>
              <a:t> &amp; </a:t>
            </a:r>
            <a:r>
              <a:rPr lang="en-US" sz="1000" dirty="0" err="1">
                <a:solidFill>
                  <a:srgbClr val="E7E287"/>
                </a:solidFill>
              </a:rPr>
              <a:t>Vangioni</a:t>
            </a:r>
            <a:r>
              <a:rPr lang="en-US" sz="1000" dirty="0">
                <a:solidFill>
                  <a:srgbClr val="E7E287"/>
                </a:solidFill>
              </a:rPr>
              <a:t>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EEF55840-A7C5-0BED-5435-38AD3893BD1A}"/>
                  </a:ext>
                </a:extLst>
              </p:cNvPr>
              <p:cNvSpPr txBox="1"/>
              <p:nvPr/>
            </p:nvSpPr>
            <p:spPr>
              <a:xfrm>
                <a:off x="5135195" y="4401931"/>
                <a:ext cx="29390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400" dirty="0"/>
                  <a:t>Consistent with Standard Model prediction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AU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1400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en-AU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AU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F55840-A7C5-0BED-5435-38AD3893B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195" y="4401931"/>
                <a:ext cx="2939084" cy="523220"/>
              </a:xfrm>
              <a:prstGeom prst="rect">
                <a:avLst/>
              </a:prstGeom>
              <a:blipFill>
                <a:blip r:embed="rId7"/>
                <a:stretch>
                  <a:fillRect l="-862" t="-238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8397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77B0E3B7-3363-7181-C822-A5B056D430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200152"/>
                <a:ext cx="5455655" cy="602181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9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190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sz="1900" dirty="0"/>
                  <a:t> also affects the expansion rate at recombination.</a:t>
                </a:r>
              </a:p>
              <a:p>
                <a:r>
                  <a:rPr lang="en-US" sz="1700" dirty="0"/>
                  <a:t>Observable in the </a:t>
                </a:r>
                <a:r>
                  <a:rPr lang="en-US" sz="1700" dirty="0">
                    <a:solidFill>
                      <a:srgbClr val="FF0000"/>
                    </a:solidFill>
                  </a:rPr>
                  <a:t>CMB temperature </a:t>
                </a:r>
                <a:r>
                  <a:rPr lang="en-US" sz="1700" dirty="0"/>
                  <a:t>power spectrum</a:t>
                </a:r>
              </a:p>
              <a:p>
                <a:pPr marL="0" indent="0">
                  <a:buNone/>
                </a:pPr>
                <a:endParaRPr lang="en-US" sz="2100" dirty="0"/>
              </a:p>
              <a:p>
                <a:pPr marL="342900" lvl="1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B0E3B7-3363-7181-C822-A5B056D430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200152"/>
                <a:ext cx="5455655" cy="602181"/>
              </a:xfrm>
              <a:blipFill>
                <a:blip r:embed="rId2"/>
                <a:stretch>
                  <a:fillRect l="-465" t="-12245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5724F8-6AAF-A09A-6E86-D49A7F02BC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35399" y="1263183"/>
            <a:ext cx="2495083" cy="3575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C37B99-DEB5-36C6-1055-7690501E6880}"/>
              </a:ext>
            </a:extLst>
          </p:cNvPr>
          <p:cNvSpPr txBox="1"/>
          <p:nvPr/>
        </p:nvSpPr>
        <p:spPr>
          <a:xfrm>
            <a:off x="6188328" y="1088026"/>
            <a:ext cx="2495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E7E287"/>
                </a:solidFill>
              </a:rPr>
              <a:t>Hou, </a:t>
            </a:r>
            <a:r>
              <a:rPr lang="en-US" sz="1000" dirty="0" err="1">
                <a:solidFill>
                  <a:srgbClr val="E7E287"/>
                </a:solidFill>
              </a:rPr>
              <a:t>Keisler</a:t>
            </a:r>
            <a:r>
              <a:rPr lang="en-US" sz="1000" dirty="0">
                <a:solidFill>
                  <a:srgbClr val="E7E287"/>
                </a:solidFill>
              </a:rPr>
              <a:t>, Knox, </a:t>
            </a:r>
            <a:r>
              <a:rPr lang="en-US" sz="1000" dirty="0" err="1">
                <a:solidFill>
                  <a:srgbClr val="E7E287"/>
                </a:solidFill>
              </a:rPr>
              <a:t>Millea</a:t>
            </a:r>
            <a:r>
              <a:rPr lang="en-US" sz="1000" dirty="0">
                <a:solidFill>
                  <a:srgbClr val="E7E287"/>
                </a:solidFill>
              </a:rPr>
              <a:t> &amp; Reichardt 2013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B135743B-4613-3468-0B27-DA6794EE07A1}"/>
                  </a:ext>
                </a:extLst>
              </p:cNvPr>
              <p:cNvSpPr txBox="1"/>
              <p:nvPr/>
            </p:nvSpPr>
            <p:spPr>
              <a:xfrm>
                <a:off x="1444752" y="4252077"/>
                <a:ext cx="2736101" cy="33855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60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AU" sz="1600" i="1">
                          <a:latin typeface="Cambria Math" panose="02040503050406030204" pitchFamily="18" charset="0"/>
                        </a:rPr>
                        <m:t>=2.99</m:t>
                      </m:r>
                      <m:r>
                        <a:rPr lang="en-AU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±0.34 (95% </m:t>
                      </m:r>
                      <m:r>
                        <m:rPr>
                          <m:sty m:val="p"/>
                        </m:rPr>
                        <a:rPr lang="en-AU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CL</m:t>
                      </m:r>
                      <m:r>
                        <a:rPr lang="en-AU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35743B-4613-3468-0B27-DA6794EE0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752" y="4252077"/>
                <a:ext cx="2736101" cy="338554"/>
              </a:xfrm>
              <a:prstGeom prst="rect">
                <a:avLst/>
              </a:prstGeom>
              <a:blipFill>
                <a:blip r:embed="rId4"/>
                <a:stretch>
                  <a:fillRect b="-1428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C8792D-959C-2835-3AEF-73A70813C192}"/>
              </a:ext>
            </a:extLst>
          </p:cNvPr>
          <p:cNvSpPr txBox="1"/>
          <p:nvPr/>
        </p:nvSpPr>
        <p:spPr>
          <a:xfrm>
            <a:off x="206913" y="4147807"/>
            <a:ext cx="12378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E8BAE"/>
                </a:solidFill>
              </a:rPr>
              <a:t>Planck </a:t>
            </a:r>
            <a:r>
              <a:rPr lang="en-US" sz="1000" dirty="0" err="1">
                <a:solidFill>
                  <a:srgbClr val="0E8BAE"/>
                </a:solidFill>
              </a:rPr>
              <a:t>TTTEEE+lowE</a:t>
            </a:r>
            <a:endParaRPr lang="en-US" sz="1000" dirty="0">
              <a:solidFill>
                <a:srgbClr val="0E8BAE"/>
              </a:solidFill>
            </a:endParaRPr>
          </a:p>
          <a:p>
            <a:r>
              <a:rPr lang="en-US" sz="1000" dirty="0">
                <a:solidFill>
                  <a:srgbClr val="0E8BAE"/>
                </a:solidFill>
              </a:rPr>
              <a:t>+</a:t>
            </a:r>
            <a:r>
              <a:rPr lang="en-US" sz="1000" dirty="0" err="1">
                <a:solidFill>
                  <a:srgbClr val="0E8BAE"/>
                </a:solidFill>
              </a:rPr>
              <a:t>lensing+BAO</a:t>
            </a:r>
            <a:r>
              <a:rPr lang="en-US" sz="1000" dirty="0">
                <a:solidFill>
                  <a:srgbClr val="0E8BAE"/>
                </a:solidFill>
              </a:rPr>
              <a:t>; </a:t>
            </a:r>
          </a:p>
          <a:p>
            <a:r>
              <a:rPr lang="en-US" sz="1000" dirty="0">
                <a:solidFill>
                  <a:srgbClr val="0E8BAE"/>
                </a:solidFill>
              </a:rPr>
              <a:t>7-parameters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92923E-9346-17EA-DCBC-FCE25AAA0FD0}"/>
              </a:ext>
            </a:extLst>
          </p:cNvPr>
          <p:cNvSpPr txBox="1"/>
          <p:nvPr/>
        </p:nvSpPr>
        <p:spPr>
          <a:xfrm>
            <a:off x="2633541" y="4592108"/>
            <a:ext cx="1669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err="1">
                <a:solidFill>
                  <a:srgbClr val="E7E287"/>
                </a:solidFill>
              </a:rPr>
              <a:t>Aghanim</a:t>
            </a:r>
            <a:r>
              <a:rPr lang="en-AU" sz="1000" dirty="0">
                <a:solidFill>
                  <a:srgbClr val="E7E287"/>
                </a:solidFill>
              </a:rPr>
              <a:t> et al. [Planck]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B620AAD0-8B02-EA62-889A-EF12CA350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15</a:t>
            </a:fld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xmlns="" id="{F5FDB863-0160-A7A8-18FF-6C5384172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73282" cy="857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CMB anisotropies &amp; N</a:t>
            </a:r>
            <a:r>
              <a:rPr lang="en-US" baseline="-25000" dirty="0">
                <a:solidFill>
                  <a:srgbClr val="F3FFC4"/>
                </a:solidFill>
              </a:rPr>
              <a:t>eff</a:t>
            </a:r>
            <a:r>
              <a:rPr lang="en-US" dirty="0">
                <a:solidFill>
                  <a:srgbClr val="F3FFC4"/>
                </a:solidFill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FDA4C8AE-0F15-9C95-21F0-7F43167837F1}"/>
                  </a:ext>
                </a:extLst>
              </p:cNvPr>
              <p:cNvSpPr txBox="1"/>
              <p:nvPr/>
            </p:nvSpPr>
            <p:spPr>
              <a:xfrm>
                <a:off x="4619417" y="4040430"/>
                <a:ext cx="161598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400" dirty="0"/>
                  <a:t>Consistent with Standard Model prediction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AU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1400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en-AU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AU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A4C8AE-0F15-9C95-21F0-7F4316783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9417" y="4040430"/>
                <a:ext cx="1615982" cy="738664"/>
              </a:xfrm>
              <a:prstGeom prst="rect">
                <a:avLst/>
              </a:prstGeom>
              <a:blipFill>
                <a:blip r:embed="rId5"/>
                <a:stretch>
                  <a:fillRect l="-775" t="-1695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CF7992-2EF1-E9F8-2443-8FB139F9D710}"/>
              </a:ext>
            </a:extLst>
          </p:cNvPr>
          <p:cNvSpPr txBox="1"/>
          <p:nvPr/>
        </p:nvSpPr>
        <p:spPr>
          <a:xfrm>
            <a:off x="4136993" y="2676629"/>
            <a:ext cx="177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rgbClr val="FF0000"/>
                </a:solidFill>
              </a:rPr>
              <a:t>“Irreducible” signature</a:t>
            </a:r>
            <a:r>
              <a:rPr lang="en-AU" sz="1200" dirty="0"/>
              <a:t> is in the CMB damping tail</a:t>
            </a:r>
            <a:endParaRPr lang="en-US" sz="1200" dirty="0"/>
          </a:p>
        </p:txBody>
      </p:sp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xmlns="" id="{CAD28234-CA6F-00E2-B286-5052C147E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" y="1839148"/>
            <a:ext cx="3298199" cy="23396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B1785AE-DD33-17DE-C72F-22C68043E070}"/>
              </a:ext>
            </a:extLst>
          </p:cNvPr>
          <p:cNvSpPr txBox="1"/>
          <p:nvPr/>
        </p:nvSpPr>
        <p:spPr>
          <a:xfrm>
            <a:off x="4027850" y="2209178"/>
            <a:ext cx="1468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“Naïve” signature</a:t>
            </a:r>
            <a:endParaRPr lang="en-US" sz="1200" dirty="0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xmlns="" id="{170D84FA-0554-B726-5733-620BE883B42D}"/>
              </a:ext>
            </a:extLst>
          </p:cNvPr>
          <p:cNvSpPr/>
          <p:nvPr/>
        </p:nvSpPr>
        <p:spPr>
          <a:xfrm rot="10800000">
            <a:off x="3725619" y="2280358"/>
            <a:ext cx="305228" cy="14668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xmlns="" id="{43EFACAA-DEA0-2D78-341C-6BC5BFBFF22C}"/>
              </a:ext>
            </a:extLst>
          </p:cNvPr>
          <p:cNvSpPr/>
          <p:nvPr/>
        </p:nvSpPr>
        <p:spPr>
          <a:xfrm rot="10800000" flipH="1">
            <a:off x="5860233" y="2862295"/>
            <a:ext cx="313425" cy="14668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xmlns="" id="{F6B20CCD-B4F7-AC1E-5486-2DE472C44509}"/>
              </a:ext>
            </a:extLst>
          </p:cNvPr>
          <p:cNvSpPr/>
          <p:nvPr/>
        </p:nvSpPr>
        <p:spPr>
          <a:xfrm rot="10800000" flipH="1">
            <a:off x="4258575" y="4344531"/>
            <a:ext cx="313425" cy="14668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41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C12C3-7D1F-8F88-C2FB-5771AAC23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BSM physics constrainable by N</a:t>
            </a:r>
            <a:r>
              <a:rPr lang="en-US" baseline="-25000" dirty="0">
                <a:solidFill>
                  <a:srgbClr val="F3FFC4"/>
                </a:solidFill>
              </a:rPr>
              <a:t>eff</a:t>
            </a:r>
            <a:r>
              <a:rPr lang="en-US" dirty="0">
                <a:solidFill>
                  <a:srgbClr val="F3FFC4"/>
                </a:solidFill>
              </a:rPr>
              <a:t>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2BF295-C788-2A68-AE20-B5ED350E1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Light sterile neutrinos </a:t>
            </a:r>
          </a:p>
          <a:p>
            <a:r>
              <a:rPr lang="en-US" dirty="0"/>
              <a:t>Thermal axions and ALPs</a:t>
            </a:r>
          </a:p>
          <a:p>
            <a:r>
              <a:rPr lang="en-US" dirty="0"/>
              <a:t>Massless dark photons</a:t>
            </a:r>
          </a:p>
          <a:p>
            <a:r>
              <a:rPr lang="en-US" dirty="0"/>
              <a:t>Gravitational waves</a:t>
            </a:r>
          </a:p>
          <a:p>
            <a:r>
              <a:rPr lang="en-US" dirty="0"/>
              <a:t>Generic dark radiation</a:t>
            </a:r>
          </a:p>
          <a:p>
            <a:r>
              <a:rPr lang="en-US" dirty="0"/>
              <a:t>Neutrino NSI</a:t>
            </a:r>
          </a:p>
          <a:p>
            <a:r>
              <a:rPr lang="en-US" dirty="0"/>
              <a:t>Time-varying gravitational constant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6824FDE-DE92-D9E8-61BB-2935F244E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68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CF2F76A-18F7-79DF-4E69-B0BCE426D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What do these probes really probe?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234318-D711-350A-904C-5168859CF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00150"/>
            <a:ext cx="5413597" cy="35174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100" dirty="0"/>
              <a:t>They may look different, but ultimately the information contained is</a:t>
            </a:r>
          </a:p>
          <a:p>
            <a:pPr marL="0" indent="0">
              <a:buNone/>
            </a:pPr>
            <a:r>
              <a:rPr lang="en-US" sz="2100" dirty="0"/>
              <a:t>						</a:t>
            </a:r>
          </a:p>
          <a:p>
            <a:r>
              <a:rPr lang="en-US" sz="2300" dirty="0">
                <a:solidFill>
                  <a:srgbClr val="FF0000"/>
                </a:solidFill>
              </a:rPr>
              <a:t>Universal expansion </a:t>
            </a:r>
            <a:r>
              <a:rPr lang="en-US" sz="2300" dirty="0"/>
              <a:t>rate at different times</a:t>
            </a:r>
          </a:p>
          <a:p>
            <a:pPr lvl="1"/>
            <a:r>
              <a:rPr lang="en-US" dirty="0"/>
              <a:t>How much matter, radiation, “in-between” </a:t>
            </a:r>
            <a:r>
              <a:rPr lang="en-US" dirty="0">
                <a:solidFill>
                  <a:srgbClr val="0E8BAE"/>
                </a:solidFill>
              </a:rPr>
              <a:t>(e.g., neutrinos)</a:t>
            </a:r>
            <a:r>
              <a:rPr lang="en-US" dirty="0"/>
              <a:t>, vacuum energy, etc. </a:t>
            </a:r>
          </a:p>
          <a:p>
            <a:pPr lvl="5"/>
            <a:endParaRPr lang="en-US" sz="1800" dirty="0"/>
          </a:p>
          <a:p>
            <a:r>
              <a:rPr lang="en-US" sz="2300" dirty="0">
                <a:solidFill>
                  <a:srgbClr val="FF0000"/>
                </a:solidFill>
              </a:rPr>
              <a:t>Growth of fluctuations under gravity</a:t>
            </a:r>
          </a:p>
          <a:p>
            <a:pPr lvl="1"/>
            <a:r>
              <a:rPr lang="en-US" dirty="0"/>
              <a:t>Kinematic properties and interactions of the various types of stuff in the universe; </a:t>
            </a:r>
            <a:r>
              <a:rPr lang="en-US" dirty="0">
                <a:solidFill>
                  <a:srgbClr val="0E8BAE"/>
                </a:solidFill>
              </a:rPr>
              <a:t>good for neutrino physics</a:t>
            </a:r>
          </a:p>
          <a:p>
            <a:pPr lvl="5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Distance measurements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Spatial geometry, dark energy; </a:t>
            </a:r>
            <a:r>
              <a:rPr lang="en-US" dirty="0">
                <a:solidFill>
                  <a:srgbClr val="0E8BAE"/>
                </a:solidFill>
              </a:rPr>
              <a:t>not</a:t>
            </a:r>
            <a:r>
              <a:rPr lang="en-US" dirty="0"/>
              <a:t> </a:t>
            </a:r>
            <a:r>
              <a:rPr lang="en-US" dirty="0">
                <a:solidFill>
                  <a:srgbClr val="0E8BAE"/>
                </a:solidFill>
              </a:rPr>
              <a:t>directly relevant for neutrino physics but has indirect effects</a:t>
            </a:r>
            <a:r>
              <a:rPr lang="en-US" dirty="0"/>
              <a:t> on inference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615B7EA-B42D-F575-3198-79718D6A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17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7D94466-5C84-AC9E-EA24-4D2AA8A61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885" y="2851338"/>
            <a:ext cx="1175856" cy="6352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8948D94-16E5-942C-5ED7-33AE0332F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138" y="2670092"/>
            <a:ext cx="999942" cy="9953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5BB14A7-2F1D-6DFC-CF31-37350379701C}"/>
              </a:ext>
            </a:extLst>
          </p:cNvPr>
          <p:cNvSpPr/>
          <p:nvPr/>
        </p:nvSpPr>
        <p:spPr>
          <a:xfrm>
            <a:off x="349452" y="1788031"/>
            <a:ext cx="5387389" cy="960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937D710-0142-1194-02CF-D49C0DB5CAB2}"/>
              </a:ext>
            </a:extLst>
          </p:cNvPr>
          <p:cNvSpPr/>
          <p:nvPr/>
        </p:nvSpPr>
        <p:spPr>
          <a:xfrm>
            <a:off x="457199" y="3665403"/>
            <a:ext cx="5387389" cy="960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2D68B433-5135-5718-A5DC-0B66B8DC40EB}"/>
                  </a:ext>
                </a:extLst>
              </p:cNvPr>
              <p:cNvSpPr txBox="1"/>
              <p:nvPr/>
            </p:nvSpPr>
            <p:spPr>
              <a:xfrm>
                <a:off x="992687" y="3811475"/>
                <a:ext cx="4851901" cy="9233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Neutrino masses, </a:t>
                </a:r>
                <a14:m>
                  <m:oMath xmlns:m="http://schemas.openxmlformats.org/officeDocument/2006/math" xmlns="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AU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(large-scale structure)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Neutrino decay/lifetime,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(CMB)</a:t>
                </a:r>
              </a:p>
              <a:p>
                <a:r>
                  <a:rPr lang="en-US" dirty="0"/>
                  <a:t>Non-standard neutrino interactions (CMB)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68B433-5135-5718-A5DC-0B66B8DC4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687" y="3811475"/>
                <a:ext cx="4851901" cy="923330"/>
              </a:xfrm>
              <a:prstGeom prst="rect">
                <a:avLst/>
              </a:prstGeom>
              <a:blipFill>
                <a:blip r:embed="rId4"/>
                <a:stretch>
                  <a:fillRect l="-1305" t="-46575" b="-109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>
            <a:extLst>
              <a:ext uri="{FF2B5EF4-FFF2-40B4-BE49-F238E27FC236}">
                <a16:creationId xmlns:a16="http://schemas.microsoft.com/office/drawing/2014/main" xmlns="" id="{7551E009-413D-6817-E665-355027A1FF15}"/>
              </a:ext>
            </a:extLst>
          </p:cNvPr>
          <p:cNvSpPr/>
          <p:nvPr/>
        </p:nvSpPr>
        <p:spPr>
          <a:xfrm rot="16200000">
            <a:off x="654073" y="3816429"/>
            <a:ext cx="307564" cy="36966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44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CF2F76A-18F7-79DF-4E69-B0BCE426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097716" cy="857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Neutrino masses &amp; large-scale structure...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F87CB87-4716-B6FA-E458-E119001DE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0F8711-1661-0220-52DC-FB06131D0A58}"/>
              </a:ext>
            </a:extLst>
          </p:cNvPr>
          <p:cNvSpPr txBox="1"/>
          <p:nvPr/>
        </p:nvSpPr>
        <p:spPr>
          <a:xfrm>
            <a:off x="3619654" y="4609521"/>
            <a:ext cx="19046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>
                <a:solidFill>
                  <a:srgbClr val="E7E287"/>
                </a:solidFill>
              </a:rPr>
              <a:t>Simulations by Troels </a:t>
            </a:r>
            <a:r>
              <a:rPr lang="en-AU" sz="1000" dirty="0" err="1">
                <a:solidFill>
                  <a:srgbClr val="E7E287"/>
                </a:solidFill>
              </a:rPr>
              <a:t>Haugbølle</a:t>
            </a:r>
            <a:endParaRPr lang="en-AU" sz="1000" dirty="0">
              <a:solidFill>
                <a:srgbClr val="E7E287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6286BD90-8ED5-1D85-D609-9D441D53B65C}"/>
              </a:ext>
            </a:extLst>
          </p:cNvPr>
          <p:cNvCxnSpPr/>
          <p:nvPr/>
        </p:nvCxnSpPr>
        <p:spPr>
          <a:xfrm>
            <a:off x="1437623" y="2165313"/>
            <a:ext cx="0" cy="2248382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D264F3D4-14CC-78DA-BB4F-25902E69A60F}"/>
                  </a:ext>
                </a:extLst>
              </p:cNvPr>
              <p:cNvSpPr txBox="1"/>
              <p:nvPr/>
            </p:nvSpPr>
            <p:spPr>
              <a:xfrm rot="16200000">
                <a:off x="691876" y="3044511"/>
                <a:ext cx="123950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dirty="0">
                          <a:latin typeface="Cambria Math" panose="02040503050406030204" pitchFamily="18" charset="0"/>
                        </a:rPr>
                        <m:t>256 </m:t>
                      </m:r>
                      <m:sSup>
                        <m:sSupPr>
                          <m:ctrlPr>
                            <a:rPr lang="en-US" sz="15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5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AU" sz="1500" i="1" dirty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1500" dirty="0">
                          <a:latin typeface="Cambria Math" panose="02040503050406030204" pitchFamily="18" charset="0"/>
                        </a:rPr>
                        <m:t>Mpc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64F3D4-14CC-78DA-BB4F-25902E69A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91876" y="3044511"/>
                <a:ext cx="1239506" cy="323165"/>
              </a:xfrm>
              <a:prstGeom prst="rect">
                <a:avLst/>
              </a:prstGeom>
              <a:blipFill>
                <a:blip r:embed="rId4"/>
                <a:stretch>
                  <a:fillRect r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7BC0D1-08EE-9A8A-7F58-96985472D152}"/>
              </a:ext>
            </a:extLst>
          </p:cNvPr>
          <p:cNvSpPr txBox="1"/>
          <p:nvPr/>
        </p:nvSpPr>
        <p:spPr>
          <a:xfrm>
            <a:off x="2272705" y="1127721"/>
            <a:ext cx="18757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E8BAE"/>
                </a:solidFill>
              </a:rPr>
              <a:t>Cold dark matter only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6F0591BC-FCA7-3A5B-C7B1-31D4AEDB001E}"/>
                  </a:ext>
                </a:extLst>
              </p:cNvPr>
              <p:cNvSpPr txBox="1"/>
              <p:nvPr/>
            </p:nvSpPr>
            <p:spPr>
              <a:xfrm>
                <a:off x="4754879" y="1125691"/>
                <a:ext cx="229929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rgbClr val="0E8BAE"/>
                    </a:solidFill>
                  </a:rPr>
                  <a:t>Cold dark matter + neutrinos (</a:t>
                </a:r>
                <a14:m>
                  <m:oMath xmlns:m="http://schemas.openxmlformats.org/officeDocument/2006/math" xmlns="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500" i="1" smtClean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500" i="1" smtClean="0">
                                <a:solidFill>
                                  <a:srgbClr val="0E8BA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500" b="0" i="1" smtClean="0">
                                <a:solidFill>
                                  <a:srgbClr val="0E8BAE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500" i="1" smtClean="0">
                                <a:solidFill>
                                  <a:srgbClr val="0E8BA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r>
                          <a:rPr lang="en-AU" sz="1500" b="0" i="1" smtClean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  <m:t>=6.9</m:t>
                        </m:r>
                      </m:e>
                    </m:nary>
                    <m:r>
                      <m:rPr>
                        <m:sty m:val="p"/>
                      </m:rPr>
                      <a:rPr lang="en-AU" sz="1500" b="0" i="0" smtClean="0">
                        <a:solidFill>
                          <a:srgbClr val="0E8BAE"/>
                        </a:solidFill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sz="1500" dirty="0">
                    <a:solidFill>
                      <a:srgbClr val="0E8BAE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0591BC-FCA7-3A5B-C7B1-31D4AEDB0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879" y="1125691"/>
                <a:ext cx="2299295" cy="553998"/>
              </a:xfrm>
              <a:prstGeom prst="rect">
                <a:avLst/>
              </a:prstGeom>
              <a:blipFill>
                <a:blip r:embed="rId5"/>
                <a:stretch>
                  <a:fillRect l="-1099" t="-22222" b="-9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truc69.mov">
            <a:hlinkClick r:id="" action="ppaction://media"/>
            <a:extLst>
              <a:ext uri="{FF2B5EF4-FFF2-40B4-BE49-F238E27FC236}">
                <a16:creationId xmlns:a16="http://schemas.microsoft.com/office/drawing/2014/main" xmlns="" id="{184791BB-AE02-AADC-EE69-110C0AB80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1149" y="1814185"/>
            <a:ext cx="5401701" cy="2700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C5890F18-D2EB-F47F-6505-B714BC909A8D}"/>
                  </a:ext>
                </a:extLst>
              </p:cNvPr>
              <p:cNvSpPr txBox="1"/>
              <p:nvPr/>
            </p:nvSpPr>
            <p:spPr>
              <a:xfrm>
                <a:off x="6926787" y="1085680"/>
                <a:ext cx="1467709" cy="6340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200" b="0" i="0" smtClean="0">
                              <a:latin typeface="Cambria Math" panose="02040503050406030204" pitchFamily="18" charset="0"/>
                            </a:rPr>
                            <m:t>CDM</m:t>
                          </m:r>
                        </m:sub>
                      </m:sSub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AU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10%</m:t>
                      </m:r>
                    </m:oMath>
                  </m:oMathPara>
                </a14:m>
                <a:endParaRPr lang="en-US" sz="1200" i="1" dirty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 xmlns="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AU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AU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93 </m:t>
                          </m:r>
                          <m:sSup>
                            <m:sSupPr>
                              <m:ctrlP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AU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≈15%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5890F18-D2EB-F47F-6505-B714BC909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787" y="1085680"/>
                <a:ext cx="1467709" cy="634020"/>
              </a:xfrm>
              <a:prstGeom prst="rect">
                <a:avLst/>
              </a:prstGeom>
              <a:blipFill>
                <a:blip r:embed="rId7"/>
                <a:stretch>
                  <a:fillRect t="-13725" b="-39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608B36A6-770F-398C-945E-77FD31C0F81F}"/>
                  </a:ext>
                </a:extLst>
              </p:cNvPr>
              <p:cNvSpPr txBox="1"/>
              <p:nvPr/>
            </p:nvSpPr>
            <p:spPr>
              <a:xfrm>
                <a:off x="2665889" y="1402690"/>
                <a:ext cx="108933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200" b="0" i="0" smtClean="0">
                              <a:latin typeface="Cambria Math" panose="02040503050406030204" pitchFamily="18" charset="0"/>
                            </a:rPr>
                            <m:t>CDM</m:t>
                          </m:r>
                        </m:sub>
                      </m:sSub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AU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25%</m:t>
                      </m:r>
                    </m:oMath>
                  </m:oMathPara>
                </a14:m>
                <a:endParaRPr lang="en-US" sz="1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08B36A6-770F-398C-945E-77FD31C0F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889" y="1402690"/>
                <a:ext cx="1089337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097EDC-322F-E107-0546-3D78C6CF50C6}"/>
              </a:ext>
            </a:extLst>
          </p:cNvPr>
          <p:cNvSpPr txBox="1"/>
          <p:nvPr/>
        </p:nvSpPr>
        <p:spPr>
          <a:xfrm>
            <a:off x="335325" y="3950079"/>
            <a:ext cx="1161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E8BAE"/>
                </a:solidFill>
              </a:rPr>
              <a:t>~ 3% of largest observable distance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37A22CEF-24D5-72A1-06B5-8A03864DF805}"/>
              </a:ext>
            </a:extLst>
          </p:cNvPr>
          <p:cNvCxnSpPr>
            <a:cxnSpLocks/>
          </p:cNvCxnSpPr>
          <p:nvPr/>
        </p:nvCxnSpPr>
        <p:spPr>
          <a:xfrm flipV="1">
            <a:off x="766618" y="3353875"/>
            <a:ext cx="383429" cy="5962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87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7019801-FF7F-AD4C-B5F2-D45EA571578A}"/>
              </a:ext>
            </a:extLst>
          </p:cNvPr>
          <p:cNvGrpSpPr/>
          <p:nvPr/>
        </p:nvGrpSpPr>
        <p:grpSpPr>
          <a:xfrm>
            <a:off x="5604731" y="2407416"/>
            <a:ext cx="1957346" cy="2228328"/>
            <a:chOff x="941629" y="3479025"/>
            <a:chExt cx="2609795" cy="29711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1629" y="3479025"/>
              <a:ext cx="2602428" cy="296608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" name="TextBox 3"/>
            <p:cNvSpPr txBox="1"/>
            <p:nvPr/>
          </p:nvSpPr>
          <p:spPr>
            <a:xfrm>
              <a:off x="1688606" y="6050019"/>
              <a:ext cx="186281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General relativity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6A0A618-315C-2F42-8EA6-CD7317506F6B}"/>
              </a:ext>
            </a:extLst>
          </p:cNvPr>
          <p:cNvGrpSpPr/>
          <p:nvPr/>
        </p:nvGrpSpPr>
        <p:grpSpPr>
          <a:xfrm>
            <a:off x="934532" y="2407416"/>
            <a:ext cx="2903352" cy="2224564"/>
            <a:chOff x="457200" y="1580777"/>
            <a:chExt cx="3871135" cy="29660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" y="1580777"/>
              <a:ext cx="3780000" cy="296608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6445" y="4138893"/>
              <a:ext cx="347189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Standard model of particle physics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76FA3AAF-1253-9541-AC75-755CD89B9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72263"/>
            <a:ext cx="4114800" cy="1046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100" b="1" dirty="0"/>
              <a:t>Neutrino</a:t>
            </a:r>
            <a:r>
              <a:rPr lang="en-US" sz="2100" dirty="0"/>
              <a:t> = one of the lightest and most weakly-interacting known particles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2AF38981-8926-C04D-AEDC-6A2A60720910}"/>
              </a:ext>
            </a:extLst>
          </p:cNvPr>
          <p:cNvSpPr txBox="1">
            <a:spLocks/>
          </p:cNvSpPr>
          <p:nvPr/>
        </p:nvSpPr>
        <p:spPr>
          <a:xfrm>
            <a:off x="4927732" y="1171821"/>
            <a:ext cx="3446519" cy="101350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/>
              <a:t>Cosmology</a:t>
            </a:r>
            <a:r>
              <a:rPr lang="en-US" sz="2100" dirty="0"/>
              <a:t> = gravitation on the largest observable scales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38FD3F14-1B17-17FD-430F-8C32D03BB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An unlikely partnership?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2497D9F-E787-10B6-BED2-7D888AA1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2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685A1ED-0DD2-BF46-9328-FE9CE895B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2336" y="979700"/>
            <a:ext cx="4719938" cy="379409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FAD4E3-AEA0-9540-A172-703175204C5D}"/>
              </a:ext>
            </a:extLst>
          </p:cNvPr>
          <p:cNvSpPr txBox="1"/>
          <p:nvPr/>
        </p:nvSpPr>
        <p:spPr>
          <a:xfrm rot="16200000">
            <a:off x="910981" y="2539060"/>
            <a:ext cx="260314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merican Typewriter" panose="02090604020004020304" pitchFamily="18" charset="77"/>
              </a:rPr>
              <a:t>Large-scale matter </a:t>
            </a:r>
          </a:p>
          <a:p>
            <a:pPr algn="ctr"/>
            <a:r>
              <a:rPr lang="en-US" dirty="0">
                <a:latin typeface="American Typewriter" panose="02090604020004020304" pitchFamily="18" charset="77"/>
              </a:rPr>
              <a:t>power spectrum, P(k)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11134A-B919-6742-A0EC-0E5A4B52ADF4}"/>
              </a:ext>
            </a:extLst>
          </p:cNvPr>
          <p:cNvSpPr txBox="1"/>
          <p:nvPr/>
        </p:nvSpPr>
        <p:spPr>
          <a:xfrm>
            <a:off x="3099894" y="2377704"/>
            <a:ext cx="17294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Replace some CDM with neutrino DM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EB42674E-39E4-A441-B5FC-1238E15ADFAD}"/>
              </a:ext>
            </a:extLst>
          </p:cNvPr>
          <p:cNvCxnSpPr/>
          <p:nvPr/>
        </p:nvCxnSpPr>
        <p:spPr>
          <a:xfrm flipV="1">
            <a:off x="3857626" y="2146197"/>
            <a:ext cx="407504" cy="2776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869F4622-44B6-C378-B98D-EB5CADD26878}"/>
                  </a:ext>
                </a:extLst>
              </p:cNvPr>
              <p:cNvSpPr txBox="1"/>
              <p:nvPr/>
            </p:nvSpPr>
            <p:spPr>
              <a:xfrm>
                <a:off x="6676534" y="4032723"/>
                <a:ext cx="1635961" cy="478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.</a:t>
                </a:r>
                <a14:m>
                  <m:oMath xmlns:m="http://schemas.openxmlformats.org/officeDocument/2006/math" xmlns=""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AU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AU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</m:nary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9F4622-44B6-C378-B98D-EB5CADD26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34" y="4032723"/>
                <a:ext cx="1635961" cy="478914"/>
              </a:xfrm>
              <a:prstGeom prst="rect">
                <a:avLst/>
              </a:prstGeom>
              <a:blipFill>
                <a:blip r:embed="rId3"/>
                <a:stretch>
                  <a:fillRect l="-1538" t="-64103" b="-10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49F0A25E-E8B5-5F8A-7A5F-1F160CC0E063}"/>
              </a:ext>
            </a:extLst>
          </p:cNvPr>
          <p:cNvCxnSpPr/>
          <p:nvPr/>
        </p:nvCxnSpPr>
        <p:spPr>
          <a:xfrm>
            <a:off x="6040755" y="3657600"/>
            <a:ext cx="0" cy="33147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5B8AB956-6D71-7D21-97F5-486545071A22}"/>
              </a:ext>
            </a:extLst>
          </p:cNvPr>
          <p:cNvCxnSpPr>
            <a:cxnSpLocks/>
          </p:cNvCxnSpPr>
          <p:nvPr/>
        </p:nvCxnSpPr>
        <p:spPr>
          <a:xfrm flipH="1" flipV="1">
            <a:off x="6115050" y="3888995"/>
            <a:ext cx="645795" cy="3172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xmlns="" id="{8A43DE55-6583-82B1-A74A-F6F6C4F4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ln>
            <a:noFill/>
          </a:ln>
        </p:spPr>
        <p:txBody>
          <a:bodyPr/>
          <a:lstStyle/>
          <a:p>
            <a:pPr algn="l"/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Matter power spectrum…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D52AC8-4656-F0D1-C63A-21DA78A4A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49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685A1ED-0DD2-BF46-9328-FE9CE895B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2336" y="979700"/>
            <a:ext cx="4719938" cy="379409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FAD4E3-AEA0-9540-A172-703175204C5D}"/>
              </a:ext>
            </a:extLst>
          </p:cNvPr>
          <p:cNvSpPr txBox="1"/>
          <p:nvPr/>
        </p:nvSpPr>
        <p:spPr>
          <a:xfrm rot="16200000">
            <a:off x="910981" y="2539060"/>
            <a:ext cx="260314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merican Typewriter" panose="02090604020004020304" pitchFamily="18" charset="77"/>
              </a:rPr>
              <a:t>Large-scale matter </a:t>
            </a:r>
          </a:p>
          <a:p>
            <a:pPr algn="ctr"/>
            <a:r>
              <a:rPr lang="en-US" dirty="0">
                <a:latin typeface="American Typewriter" panose="02090604020004020304" pitchFamily="18" charset="77"/>
              </a:rPr>
              <a:t>power spectrum, P(k)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869F4622-44B6-C378-B98D-EB5CADD26878}"/>
                  </a:ext>
                </a:extLst>
              </p:cNvPr>
              <p:cNvSpPr txBox="1"/>
              <p:nvPr/>
            </p:nvSpPr>
            <p:spPr>
              <a:xfrm>
                <a:off x="6676534" y="4032723"/>
                <a:ext cx="1635961" cy="478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.</a:t>
                </a:r>
                <a14:m>
                  <m:oMath xmlns:m="http://schemas.openxmlformats.org/officeDocument/2006/math" xmlns=""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AU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AU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</m:nary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9F4622-44B6-C378-B98D-EB5CADD26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34" y="4032723"/>
                <a:ext cx="1635961" cy="478914"/>
              </a:xfrm>
              <a:prstGeom prst="rect">
                <a:avLst/>
              </a:prstGeom>
              <a:blipFill>
                <a:blip r:embed="rId3"/>
                <a:stretch>
                  <a:fillRect l="-1538" t="-64103" b="-10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49F0A25E-E8B5-5F8A-7A5F-1F160CC0E063}"/>
              </a:ext>
            </a:extLst>
          </p:cNvPr>
          <p:cNvCxnSpPr/>
          <p:nvPr/>
        </p:nvCxnSpPr>
        <p:spPr>
          <a:xfrm>
            <a:off x="6040755" y="3657600"/>
            <a:ext cx="0" cy="33147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5B8AB956-6D71-7D21-97F5-486545071A22}"/>
              </a:ext>
            </a:extLst>
          </p:cNvPr>
          <p:cNvCxnSpPr>
            <a:cxnSpLocks/>
          </p:cNvCxnSpPr>
          <p:nvPr/>
        </p:nvCxnSpPr>
        <p:spPr>
          <a:xfrm flipH="1" flipV="1">
            <a:off x="6115050" y="3888995"/>
            <a:ext cx="645795" cy="3172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xmlns="" id="{24A1D42E-E78B-BE2B-78EE-23FE7A114EA4}"/>
              </a:ext>
            </a:extLst>
          </p:cNvPr>
          <p:cNvSpPr/>
          <p:nvPr/>
        </p:nvSpPr>
        <p:spPr>
          <a:xfrm>
            <a:off x="2930895" y="2686050"/>
            <a:ext cx="1862509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headEnd type="arrow"/>
            <a:tailEnd type="arrow"/>
          </a:ln>
        </p:spPr>
        <p:txBody>
          <a:bodyPr wrap="none" lIns="108000" tIns="63000" rIns="108000" bIns="63000" anchor="ctr" anchorCtr="1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36E609A-1E7F-1038-9260-7B6F421D4199}"/>
              </a:ext>
            </a:extLst>
          </p:cNvPr>
          <p:cNvSpPr txBox="1"/>
          <p:nvPr/>
        </p:nvSpPr>
        <p:spPr>
          <a:xfrm>
            <a:off x="3081914" y="2663190"/>
            <a:ext cx="1560469" cy="238227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S Gothic" pitchFamily="2"/>
                <a:cs typeface="Tahoma" pitchFamily="2"/>
              </a:rPr>
              <a:t>CMB “primary” (z~1000)</a:t>
            </a: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xmlns="" id="{EF28973B-B291-86AD-C302-7643C43314BB}"/>
              </a:ext>
            </a:extLst>
          </p:cNvPr>
          <p:cNvSpPr/>
          <p:nvPr/>
        </p:nvSpPr>
        <p:spPr>
          <a:xfrm>
            <a:off x="3766185" y="2406017"/>
            <a:ext cx="1445895" cy="5983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headEnd type="arrow"/>
            <a:tailEnd type="arrow"/>
          </a:ln>
        </p:spPr>
        <p:txBody>
          <a:bodyPr wrap="none" lIns="108000" tIns="63000" rIns="108000" bIns="63000" anchor="ctr" anchorCtr="1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04AB272-5238-4C5B-AD8B-9FF2FB57F9B5}"/>
              </a:ext>
            </a:extLst>
          </p:cNvPr>
          <p:cNvSpPr txBox="1"/>
          <p:nvPr/>
        </p:nvSpPr>
        <p:spPr>
          <a:xfrm>
            <a:off x="3121919" y="2064153"/>
            <a:ext cx="930016" cy="53292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S Gothic" pitchFamily="2"/>
                <a:cs typeface="Tahoma" pitchFamily="2"/>
              </a:rPr>
              <a:t>CMB lensing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S Gothic" pitchFamily="2"/>
                <a:cs typeface="Tahoma" pitchFamily="2"/>
              </a:rPr>
              <a:t>potential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S Gothic" pitchFamily="2"/>
                <a:cs typeface="Tahoma" pitchFamily="2"/>
              </a:rPr>
              <a:t>(z~3-4)</a:t>
            </a:r>
          </a:p>
        </p:txBody>
      </p:sp>
      <p:sp>
        <p:nvSpPr>
          <p:cNvPr id="15" name="Straight Connector 14">
            <a:extLst>
              <a:ext uri="{FF2B5EF4-FFF2-40B4-BE49-F238E27FC236}">
                <a16:creationId xmlns:a16="http://schemas.microsoft.com/office/drawing/2014/main" xmlns="" id="{0893FEA8-7F97-F26C-3302-8FE4D114BEC0}"/>
              </a:ext>
            </a:extLst>
          </p:cNvPr>
          <p:cNvSpPr/>
          <p:nvPr/>
        </p:nvSpPr>
        <p:spPr>
          <a:xfrm>
            <a:off x="3651885" y="1731579"/>
            <a:ext cx="1546127" cy="10062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headEnd type="arrow"/>
            <a:tailEnd type="arrow"/>
          </a:ln>
        </p:spPr>
        <p:txBody>
          <a:bodyPr wrap="none" lIns="108000" tIns="63000" rIns="108000" bIns="63000" anchor="ctr" anchorCtr="1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3DADF9A-9127-8ABD-88BD-BAA77F328292}"/>
              </a:ext>
            </a:extLst>
          </p:cNvPr>
          <p:cNvSpPr txBox="1"/>
          <p:nvPr/>
        </p:nvSpPr>
        <p:spPr>
          <a:xfrm>
            <a:off x="5148943" y="1548853"/>
            <a:ext cx="1165232" cy="38557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S Gothic" pitchFamily="2"/>
                <a:cs typeface="Tahoma" pitchFamily="2"/>
              </a:rPr>
              <a:t>Galaxy clustering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S Gothic" pitchFamily="2"/>
                <a:cs typeface="Tahoma" pitchFamily="2"/>
              </a:rPr>
              <a:t>/BAO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10F1C28-8226-216A-61AA-30DA015DCCC0}"/>
              </a:ext>
            </a:extLst>
          </p:cNvPr>
          <p:cNvSpPr txBox="1"/>
          <p:nvPr/>
        </p:nvSpPr>
        <p:spPr>
          <a:xfrm>
            <a:off x="5548993" y="1832632"/>
            <a:ext cx="609183" cy="38557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S Gothic" pitchFamily="2"/>
                <a:cs typeface="Tahoma" pitchFamily="2"/>
              </a:rPr>
              <a:t>Cosmic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S Gothic" pitchFamily="2"/>
                <a:cs typeface="Tahoma" pitchFamily="2"/>
              </a:rPr>
              <a:t>shear</a:t>
            </a:r>
          </a:p>
        </p:txBody>
      </p:sp>
      <p:sp>
        <p:nvSpPr>
          <p:cNvPr id="18" name="Straight Connector 17">
            <a:extLst>
              <a:ext uri="{FF2B5EF4-FFF2-40B4-BE49-F238E27FC236}">
                <a16:creationId xmlns:a16="http://schemas.microsoft.com/office/drawing/2014/main" xmlns="" id="{B209A891-54BA-DCB3-E6D1-D1002C9DB7B3}"/>
              </a:ext>
            </a:extLst>
          </p:cNvPr>
          <p:cNvSpPr/>
          <p:nvPr/>
        </p:nvSpPr>
        <p:spPr>
          <a:xfrm flipV="1">
            <a:off x="4994909" y="2051049"/>
            <a:ext cx="1120141" cy="1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headEnd type="arrow"/>
            <a:tailEnd type="arrow"/>
          </a:ln>
        </p:spPr>
        <p:txBody>
          <a:bodyPr wrap="none" lIns="108000" tIns="63000" rIns="108000" bIns="63000" anchor="ctr" anchorCtr="1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EF2B9E5-9B85-751A-1C15-A06E16E31F86}"/>
              </a:ext>
            </a:extLst>
          </p:cNvPr>
          <p:cNvSpPr txBox="1"/>
          <p:nvPr/>
        </p:nvSpPr>
        <p:spPr>
          <a:xfrm>
            <a:off x="5699038" y="2971556"/>
            <a:ext cx="683434" cy="38557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S Gothic" pitchFamily="2"/>
                <a:cs typeface="Tahoma" pitchFamily="2"/>
              </a:rPr>
              <a:t>Lyman-</a:t>
            </a:r>
            <a:r>
              <a:rPr lang="en-US" sz="10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α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(z~2-4)</a:t>
            </a: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xmlns="" id="{524D1946-6DD5-72CB-3AD8-0BBBFFD5DAA2}"/>
              </a:ext>
            </a:extLst>
          </p:cNvPr>
          <p:cNvSpPr/>
          <p:nvPr/>
        </p:nvSpPr>
        <p:spPr>
          <a:xfrm flipV="1">
            <a:off x="5598106" y="3352202"/>
            <a:ext cx="77915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headEnd type="arrow"/>
            <a:tailEnd type="arrow"/>
          </a:ln>
        </p:spPr>
        <p:txBody>
          <a:bodyPr wrap="none" lIns="108000" tIns="63000" rIns="108000" bIns="63000" anchor="ctr" anchorCtr="1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xmlns="" id="{38001D8A-56CE-67EC-5969-FAB6629E2C1B}"/>
              </a:ext>
            </a:extLst>
          </p:cNvPr>
          <p:cNvSpPr/>
          <p:nvPr/>
        </p:nvSpPr>
        <p:spPr>
          <a:xfrm flipV="1">
            <a:off x="5209442" y="2978578"/>
            <a:ext cx="4598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headEnd type="arrow"/>
            <a:tailEnd type="arrow"/>
          </a:ln>
        </p:spPr>
        <p:txBody>
          <a:bodyPr wrap="none" lIns="108000" tIns="63000" rIns="108000" bIns="63000" anchor="ctr" anchorCtr="1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F0DB6DF-1CC8-AFC2-B6B2-9F8E121F12EC}"/>
              </a:ext>
            </a:extLst>
          </p:cNvPr>
          <p:cNvSpPr txBox="1"/>
          <p:nvPr/>
        </p:nvSpPr>
        <p:spPr>
          <a:xfrm>
            <a:off x="4596884" y="2843583"/>
            <a:ext cx="816290" cy="38557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Cluster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abundance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76F687B-6A55-B96B-9C8A-C83051A6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ln>
            <a:noFill/>
          </a:ln>
        </p:spPr>
        <p:txBody>
          <a:bodyPr/>
          <a:lstStyle/>
          <a:p>
            <a:pPr algn="l"/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Matter power spectrum…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8B4C9F-E441-1CE8-3A80-BD9435A66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50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xmlns="" id="{BB3C4929-83A8-6046-A8BC-35B286A02BBB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l"/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Neutrino mass from cosmology…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5B6FB27-AA9C-82D0-0686-C6F525272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58736"/>
            <a:ext cx="4371388" cy="3170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6441B69-23F1-149A-95D2-0E6E7BBF76F8}"/>
              </a:ext>
            </a:extLst>
          </p:cNvPr>
          <p:cNvSpPr txBox="1"/>
          <p:nvPr/>
        </p:nvSpPr>
        <p:spPr>
          <a:xfrm>
            <a:off x="3618137" y="4483028"/>
            <a:ext cx="14125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>
                <a:solidFill>
                  <a:srgbClr val="E7E287"/>
                </a:solidFill>
              </a:rPr>
              <a:t>Ade et al. [Planck]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EA85FA2-55FD-F2FD-3CA9-7E9341D4F545}"/>
              </a:ext>
            </a:extLst>
          </p:cNvPr>
          <p:cNvSpPr txBox="1"/>
          <p:nvPr/>
        </p:nvSpPr>
        <p:spPr>
          <a:xfrm>
            <a:off x="880559" y="1101243"/>
            <a:ext cx="39750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Large-scale matter power spectrum measurement ca. 2018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683C62D-45B9-007D-22CB-1A6F3D41A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9B8AC80-4337-B663-2422-9C23DB4CD107}"/>
                  </a:ext>
                </a:extLst>
              </p:cNvPr>
              <p:cNvSpPr txBox="1"/>
              <p:nvPr/>
            </p:nvSpPr>
            <p:spPr>
              <a:xfrm>
                <a:off x="5000624" y="1585678"/>
                <a:ext cx="3543011" cy="35394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>
                    <a:solidFill>
                      <a:schemeClr val="bg1"/>
                    </a:solidFill>
                  </a:rPr>
                  <a:t>.</a:t>
                </a:r>
                <a14:m>
                  <m:oMath xmlns:m="http://schemas.openxmlformats.org/officeDocument/2006/math" xmlns="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7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7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7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7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</m:nary>
                    <m:r>
                      <a:rPr lang="en-AU" sz="17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AU" sz="17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AU" sz="1700" b="0" i="1" smtClean="0">
                        <a:latin typeface="Cambria Math" panose="02040503050406030204" pitchFamily="18" charset="0"/>
                      </a:rPr>
                      <m:t>(0.1</m:t>
                    </m:r>
                    <m:r>
                      <a:rPr lang="en-AU" sz="1700" b="0" i="0" smtClean="0">
                        <a:latin typeface="Cambria Math" panose="02040503050406030204" pitchFamily="18" charset="0"/>
                      </a:rPr>
                      <m:t> −0.5)</m:t>
                    </m:r>
                    <m:r>
                      <m:rPr>
                        <m:sty m:val="p"/>
                      </m:rPr>
                      <a:rPr lang="en-AU" sz="1700" b="0" i="0" smtClean="0">
                        <a:latin typeface="Cambria Math" panose="02040503050406030204" pitchFamily="18" charset="0"/>
                      </a:rPr>
                      <m:t>eV</m:t>
                    </m:r>
                    <m:r>
                      <a:rPr lang="en-AU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(95% </m:t>
                    </m:r>
                    <m:r>
                      <m:rPr>
                        <m:sty m:val="p"/>
                      </m:rPr>
                      <a:rPr lang="en-AU" sz="17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CL</m:t>
                    </m:r>
                    <m:r>
                      <a:rPr lang="en-AU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7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8AC80-4337-B663-2422-9C23DB4CD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624" y="1585678"/>
                <a:ext cx="3543011" cy="353943"/>
              </a:xfrm>
              <a:prstGeom prst="rect">
                <a:avLst/>
              </a:prstGeom>
              <a:blipFill>
                <a:blip r:embed="rId3"/>
                <a:stretch>
                  <a:fillRect l="-6762" t="-100000" b="-15666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BB5989-801B-0F89-376F-C2A3661E408A}"/>
              </a:ext>
            </a:extLst>
          </p:cNvPr>
          <p:cNvSpPr txBox="1"/>
          <p:nvPr/>
        </p:nvSpPr>
        <p:spPr>
          <a:xfrm>
            <a:off x="4522962" y="1035713"/>
            <a:ext cx="43713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E8BAE"/>
                </a:solidFill>
              </a:rPr>
              <a:t>Current cosmological limits on the neutrino mass sum typically fall in the range, depending on assumptions:</a:t>
            </a:r>
          </a:p>
          <a:p>
            <a:endParaRPr lang="en-US" sz="1000" dirty="0">
              <a:solidFill>
                <a:srgbClr val="0E8BA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3EFB6F-FCB4-BDEC-9B09-77D4FB8C4299}"/>
              </a:ext>
            </a:extLst>
          </p:cNvPr>
          <p:cNvSpPr txBox="1"/>
          <p:nvPr/>
        </p:nvSpPr>
        <p:spPr>
          <a:xfrm>
            <a:off x="7098810" y="1939621"/>
            <a:ext cx="1669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err="1">
                <a:solidFill>
                  <a:srgbClr val="E7E287"/>
                </a:solidFill>
              </a:rPr>
              <a:t>Aghanim</a:t>
            </a:r>
            <a:r>
              <a:rPr lang="en-AU" sz="1000" dirty="0">
                <a:solidFill>
                  <a:srgbClr val="E7E287"/>
                </a:solidFill>
              </a:rPr>
              <a:t> et al. [Planck] 2021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04B3BDB-268B-6C69-7104-F704756F9C7B}"/>
              </a:ext>
            </a:extLst>
          </p:cNvPr>
          <p:cNvGrpSpPr>
            <a:grpSpLocks noChangeAspect="1"/>
          </p:cNvGrpSpPr>
          <p:nvPr/>
        </p:nvGrpSpPr>
        <p:grpSpPr>
          <a:xfrm>
            <a:off x="5081287" y="3308636"/>
            <a:ext cx="1627369" cy="1156266"/>
            <a:chOff x="623103" y="1591847"/>
            <a:chExt cx="5870293" cy="414872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A4DEF8DF-B9D1-A523-49F9-244ECC8AFF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2652" y="1591847"/>
              <a:ext cx="2606734" cy="1785669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94241080-E5C6-7A00-8031-6496BF62E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6657" y="2702081"/>
              <a:ext cx="3136739" cy="697375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587DA426-B3F3-6878-33C2-CD53130531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7480" y="3399456"/>
              <a:ext cx="1519177" cy="2131314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469CD391-5D90-41BC-BC92-0F1B2CB34FBC}"/>
                </a:ext>
              </a:extLst>
            </p:cNvPr>
            <p:cNvCxnSpPr>
              <a:cxnSpLocks/>
            </p:cNvCxnSpPr>
            <p:nvPr/>
          </p:nvCxnSpPr>
          <p:spPr>
            <a:xfrm>
              <a:off x="623103" y="1691308"/>
              <a:ext cx="2733554" cy="170814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5A10D5A6-4EBF-FA68-CC57-537A46802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0698" y="2083443"/>
              <a:ext cx="504000" cy="504000"/>
            </a:xfrm>
            <a:prstGeom prst="ellipse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5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E307C685-F0EB-A031-7EEB-654AF2DF61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94657" y="3728977"/>
              <a:ext cx="504000" cy="504000"/>
            </a:xfrm>
            <a:prstGeom prst="ellipse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5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64BD1518-1EA2-65F0-9AC2-D20F181098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1852" y="4136020"/>
              <a:ext cx="504000" cy="504000"/>
            </a:xfrm>
            <a:prstGeom prst="ellipse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5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52EDBDFA-621F-7E32-72E6-97288338D2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8293" y="1817307"/>
              <a:ext cx="504000" cy="504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50" b="1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F1C496CB-9F43-F0D5-C6AF-CA9CC4C50A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8293" y="2272829"/>
              <a:ext cx="504000" cy="504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50" b="1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76D61BF7-A525-56D1-3048-DBA9DF9933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64622" y="3980977"/>
              <a:ext cx="504000" cy="504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50" b="1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045FCCDA-01A1-8876-4D95-59AACC0640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53225" y="2776829"/>
              <a:ext cx="504000" cy="504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50" b="1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EC860E94-052B-5784-67AD-80314EA562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8649" y="1768829"/>
              <a:ext cx="504000" cy="504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50" b="1" dirty="0">
                  <a:solidFill>
                    <a:schemeClr val="bg1"/>
                  </a:solidFill>
                </a:rPr>
                <a:t>ν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CD83D9C-23BD-73FE-02ED-7098DADA2767}"/>
                </a:ext>
              </a:extLst>
            </p:cNvPr>
            <p:cNvSpPr txBox="1"/>
            <p:nvPr/>
          </p:nvSpPr>
          <p:spPr>
            <a:xfrm>
              <a:off x="786143" y="2867511"/>
              <a:ext cx="1152493" cy="10882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aseline="30000" dirty="0"/>
                <a:t>3</a:t>
              </a:r>
              <a:r>
                <a:rPr lang="en-US" sz="2250" dirty="0"/>
                <a:t>H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047E633-2A07-2CD6-7B98-7FEB562F2336}"/>
                </a:ext>
              </a:extLst>
            </p:cNvPr>
            <p:cNvSpPr txBox="1"/>
            <p:nvPr/>
          </p:nvSpPr>
          <p:spPr>
            <a:xfrm>
              <a:off x="2929896" y="4652285"/>
              <a:ext cx="1512396" cy="10882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baseline="30000" dirty="0"/>
                <a:t>3</a:t>
              </a:r>
              <a:r>
                <a:rPr lang="en-US" sz="2250" dirty="0"/>
                <a:t>He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C0447FD2-2790-847B-8296-A02E36CAE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054" y="3383519"/>
            <a:ext cx="1687259" cy="112483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34EAEBA-F83D-51AD-05FD-9C9649D11EEB}"/>
              </a:ext>
            </a:extLst>
          </p:cNvPr>
          <p:cNvSpPr txBox="1"/>
          <p:nvPr/>
        </p:nvSpPr>
        <p:spPr>
          <a:xfrm>
            <a:off x="7267125" y="2955729"/>
            <a:ext cx="15007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E7E287"/>
                </a:solidFill>
              </a:rPr>
              <a:t>Aker et al. [KATRIN] 2019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BFE021A4-4131-EABF-07A4-8E086D876290}"/>
                  </a:ext>
                </a:extLst>
              </p:cNvPr>
              <p:cNvSpPr txBox="1"/>
              <p:nvPr/>
            </p:nvSpPr>
            <p:spPr>
              <a:xfrm>
                <a:off x="4933092" y="2432243"/>
                <a:ext cx="3834765" cy="563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At face value a factor of 6 tighter than current lab bound from KATRIN, </a:t>
                </a:r>
                <a14:m>
                  <m:oMath xmlns:m="http://schemas.openxmlformats.org/officeDocument/2006/math" xmlns="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</m:nary>
                    <m:r>
                      <a:rPr lang="en-AU" sz="1600" i="1">
                        <a:latin typeface="Cambria Math" panose="02040503050406030204" pitchFamily="18" charset="0"/>
                      </a:rPr>
                      <m:t>&lt;3</m:t>
                    </m:r>
                    <m:r>
                      <a:rPr lang="en-AU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sz="160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sz="1500" dirty="0"/>
                  <a:t>. 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FE021A4-4131-EABF-07A4-8E086D876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3092" y="2432243"/>
                <a:ext cx="3834765" cy="563744"/>
              </a:xfrm>
              <a:prstGeom prst="rect">
                <a:avLst/>
              </a:prstGeom>
              <a:blipFill>
                <a:blip r:embed="rId5"/>
                <a:stretch>
                  <a:fillRect l="-660" t="-26667" b="-10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ight Arrow 50">
            <a:extLst>
              <a:ext uri="{FF2B5EF4-FFF2-40B4-BE49-F238E27FC236}">
                <a16:creationId xmlns:a16="http://schemas.microsoft.com/office/drawing/2014/main" xmlns="" id="{B00CE0DF-3A78-CDB1-0290-0B6D8A883C72}"/>
              </a:ext>
            </a:extLst>
          </p:cNvPr>
          <p:cNvSpPr/>
          <p:nvPr/>
        </p:nvSpPr>
        <p:spPr>
          <a:xfrm rot="16200000" flipH="1">
            <a:off x="5996859" y="2176662"/>
            <a:ext cx="433059" cy="14668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42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20753C-46D9-1C55-DB18-124FE784B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The mandatory cautionary note…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E5C4FEB9-244B-44AE-71AE-AAE8006A2B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0"/>
                <a:ext cx="8229600" cy="3567113"/>
              </a:xfrm>
            </p:spPr>
            <p:txBody>
              <a:bodyPr>
                <a:normAutofit fontScale="92500" lnSpcReduction="20000"/>
              </a:bodyPr>
              <a:lstStyle/>
              <a:p>
                <a14:m>
                  <m:oMath xmlns:m="http://schemas.openxmlformats.org/officeDocument/2006/math" xmlns="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</m:nary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0.1</m:t>
                        </m:r>
                        <m:r>
                          <a:rPr lang="en-AU" sz="2200" b="0" i="0" smtClean="0">
                            <a:latin typeface="Cambria Math" panose="02040503050406030204" pitchFamily="18" charset="0"/>
                          </a:rPr>
                          <m:t> −0.5</m:t>
                        </m:r>
                      </m:e>
                    </m:d>
                    <m:r>
                      <a:rPr lang="en-AU" sz="2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sz="2200" b="0" i="0" smtClean="0">
                        <a:latin typeface="Cambria Math" panose="02040503050406030204" pitchFamily="18" charset="0"/>
                      </a:rPr>
                      <m:t>eV</m:t>
                    </m:r>
                    <m:r>
                      <a:rPr lang="en-AU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AU" sz="22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95% </m:t>
                        </m:r>
                        <m:r>
                          <m:rPr>
                            <m:sty m:val="p"/>
                          </m:rPr>
                          <a:rPr lang="en-AU" sz="2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CL</m:t>
                        </m:r>
                      </m:e>
                    </m:d>
                  </m:oMath>
                </a14:m>
                <a:r>
                  <a:rPr lang="en-US" sz="2200" dirty="0"/>
                  <a:t> is a pretty conservative range.</a:t>
                </a:r>
              </a:p>
              <a:p>
                <a:pPr lvl="7"/>
                <a:endParaRPr lang="en-US" sz="1300" dirty="0"/>
              </a:p>
              <a:p>
                <a:pPr lvl="1"/>
                <a:r>
                  <a:rPr lang="en-US" sz="1900" dirty="0"/>
                  <a:t>Encompasses most “reasonable” variations in how the limit is extracted (e.g., assumptions about the background cosmology.)</a:t>
                </a:r>
                <a:endParaRPr lang="en-US" sz="1600" dirty="0"/>
              </a:p>
              <a:p>
                <a:endParaRPr lang="en-US" sz="2200" dirty="0"/>
              </a:p>
              <a:p>
                <a:r>
                  <a:rPr lang="en-US" sz="2200" dirty="0"/>
                  <a:t>But it’s </a:t>
                </a:r>
                <a:r>
                  <a:rPr lang="en-US" sz="2200" dirty="0">
                    <a:solidFill>
                      <a:srgbClr val="FF0000"/>
                    </a:solidFill>
                  </a:rPr>
                  <a:t>not entirely impossible </a:t>
                </a:r>
                <a:r>
                  <a:rPr lang="en-US" sz="2200" dirty="0"/>
                  <a:t>to get around these limits if you’re willing to introduce some </a:t>
                </a:r>
                <a:r>
                  <a:rPr lang="en-US" sz="2200" dirty="0">
                    <a:solidFill>
                      <a:srgbClr val="FF0000"/>
                    </a:solidFill>
                  </a:rPr>
                  <a:t>non-standard neutrino physics</a:t>
                </a:r>
                <a:r>
                  <a:rPr lang="en-US" sz="2200" dirty="0"/>
                  <a:t>, e.g.,</a:t>
                </a:r>
              </a:p>
              <a:p>
                <a:pPr lvl="6"/>
                <a:endParaRPr lang="en-US" sz="1300" dirty="0"/>
              </a:p>
              <a:p>
                <a:pPr lvl="1"/>
                <a:r>
                  <a:rPr lang="en-US" sz="1900" dirty="0"/>
                  <a:t>Late-time 𝜈 mass generation: </a:t>
                </a:r>
                <a14:m>
                  <m:oMath xmlns:m="http://schemas.openxmlformats.org/officeDocument/2006/math" xmlns="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</m:nary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AU" sz="2000" b="0" i="0" smtClean="0">
                        <a:latin typeface="Cambria Math" panose="02040503050406030204" pitchFamily="18" charset="0"/>
                      </a:rPr>
                      <m:t>1.5 </m:t>
                    </m:r>
                    <m:r>
                      <m:rPr>
                        <m:sty m:val="p"/>
                      </m:rPr>
                      <a:rPr lang="en-AU" sz="2000" b="0" i="0" smtClean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endParaRPr lang="en-US" sz="1900" dirty="0"/>
              </a:p>
              <a:p>
                <a:pPr lvl="1"/>
                <a:r>
                  <a:rPr lang="en-US" sz="1900" dirty="0"/>
                  <a:t>𝜈 spectral distortions (from new interactions): </a:t>
                </a:r>
                <a14:m>
                  <m:oMath xmlns:m="http://schemas.openxmlformats.org/officeDocument/2006/math" xmlns="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9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9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9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</m:nary>
                    <m:r>
                      <a:rPr lang="en-AU" sz="19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AU" sz="1900" b="0" i="0" smtClean="0">
                        <a:latin typeface="Cambria Math" panose="02040503050406030204" pitchFamily="18" charset="0"/>
                      </a:rPr>
                      <m:t>3 </m:t>
                    </m:r>
                    <m:r>
                      <m:rPr>
                        <m:sty m:val="p"/>
                      </m:rPr>
                      <a:rPr lang="en-AU" sz="1900" b="0" i="0" smtClean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endParaRPr lang="en-US" sz="1900" dirty="0"/>
              </a:p>
              <a:p>
                <a:pPr lvl="5"/>
                <a:endParaRPr lang="en-US" dirty="0"/>
              </a:p>
              <a:p>
                <a:pPr lvl="5"/>
                <a:endParaRPr lang="en-US" dirty="0"/>
              </a:p>
              <a:p>
                <a:r>
                  <a:rPr lang="en-US" dirty="0"/>
                  <a:t>Cf KATRIN sensitivity: </a:t>
                </a:r>
                <a14:m>
                  <m:oMath xmlns:m="http://schemas.openxmlformats.org/officeDocument/2006/math" xmlns="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2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</m:nary>
                    <m:r>
                      <a:rPr lang="en-AU" sz="22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AU" sz="2200" b="0" i="0" smtClean="0">
                        <a:latin typeface="Cambria Math" panose="02040503050406030204" pitchFamily="18" charset="0"/>
                      </a:rPr>
                      <m:t>0.6</m:t>
                    </m:r>
                    <m:r>
                      <a:rPr lang="en-AU" sz="2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sz="220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C4FEB9-244B-44AE-71AE-AAE8006A2B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0"/>
                <a:ext cx="8229600" cy="3567113"/>
              </a:xfrm>
              <a:blipFill>
                <a:blip r:embed="rId2"/>
                <a:stretch>
                  <a:fillRect l="-1389" t="-15248" r="-926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3FA945-42EF-C0F4-210B-6AFC5B30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9D6633-43D1-D33E-8F6E-45288C2F364A}"/>
              </a:ext>
            </a:extLst>
          </p:cNvPr>
          <p:cNvSpPr txBox="1"/>
          <p:nvPr/>
        </p:nvSpPr>
        <p:spPr>
          <a:xfrm>
            <a:off x="5373189" y="3243629"/>
            <a:ext cx="34485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 err="1">
                <a:solidFill>
                  <a:srgbClr val="F3FFC4"/>
                </a:solidFill>
                <a:effectLst/>
                <a:latin typeface="Calibri" panose="020F0502020204030204" pitchFamily="34" charset="0"/>
              </a:rPr>
              <a:t>Dvali</a:t>
            </a:r>
            <a:r>
              <a:rPr lang="en-AU" sz="1000" dirty="0">
                <a:solidFill>
                  <a:srgbClr val="F3FFC4"/>
                </a:solidFill>
                <a:effectLst/>
                <a:latin typeface="Calibri" panose="020F0502020204030204" pitchFamily="34" charset="0"/>
              </a:rPr>
              <a:t> &amp; </a:t>
            </a:r>
            <a:r>
              <a:rPr lang="en-AU" sz="1000" dirty="0" err="1">
                <a:solidFill>
                  <a:srgbClr val="F3FFC4"/>
                </a:solidFill>
                <a:effectLst/>
                <a:latin typeface="Calibri" panose="020F0502020204030204" pitchFamily="34" charset="0"/>
              </a:rPr>
              <a:t>Funcke</a:t>
            </a:r>
            <a:r>
              <a:rPr lang="en-AU" sz="1000" dirty="0">
                <a:solidFill>
                  <a:srgbClr val="F3FFC4"/>
                </a:solidFill>
                <a:effectLst/>
                <a:latin typeface="Calibri" panose="020F0502020204030204" pitchFamily="34" charset="0"/>
              </a:rPr>
              <a:t> 2016; Lorenz, </a:t>
            </a:r>
            <a:r>
              <a:rPr lang="en-AU" sz="1000" dirty="0" err="1">
                <a:solidFill>
                  <a:srgbClr val="F3FFC4"/>
                </a:solidFill>
                <a:effectLst/>
                <a:latin typeface="Calibri" panose="020F0502020204030204" pitchFamily="34" charset="0"/>
              </a:rPr>
              <a:t>Funcke</a:t>
            </a:r>
            <a:r>
              <a:rPr lang="en-AU" sz="1000" dirty="0">
                <a:solidFill>
                  <a:srgbClr val="F3FFC4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AU" sz="1000" dirty="0" err="1">
                <a:solidFill>
                  <a:srgbClr val="F3FFC4"/>
                </a:solidFill>
                <a:effectLst/>
                <a:latin typeface="Calibri" panose="020F0502020204030204" pitchFamily="34" charset="0"/>
              </a:rPr>
              <a:t>Löffler</a:t>
            </a:r>
            <a:r>
              <a:rPr lang="en-AU" sz="1000" dirty="0">
                <a:solidFill>
                  <a:srgbClr val="F3FFC4"/>
                </a:solidFill>
                <a:effectLst/>
                <a:latin typeface="Calibri" panose="020F0502020204030204" pitchFamily="34" charset="0"/>
              </a:rPr>
              <a:t> &amp; Calabrese 2021 </a:t>
            </a:r>
            <a:endParaRPr lang="en-AU" sz="1000" dirty="0">
              <a:solidFill>
                <a:srgbClr val="F3FFC4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97E5460-F04E-90F3-F00D-716284F68AF3}"/>
              </a:ext>
            </a:extLst>
          </p:cNvPr>
          <p:cNvSpPr txBox="1"/>
          <p:nvPr/>
        </p:nvSpPr>
        <p:spPr>
          <a:xfrm>
            <a:off x="6679475" y="3543685"/>
            <a:ext cx="1763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 err="1">
                <a:solidFill>
                  <a:srgbClr val="F3FFC4"/>
                </a:solidFill>
                <a:effectLst/>
                <a:latin typeface="Calibri" panose="020F0502020204030204" pitchFamily="34" charset="0"/>
              </a:rPr>
              <a:t>Alvey</a:t>
            </a:r>
            <a:r>
              <a:rPr lang="en-AU" sz="1000" dirty="0">
                <a:solidFill>
                  <a:srgbClr val="F3FFC4"/>
                </a:solidFill>
                <a:effectLst/>
                <a:latin typeface="Calibri" panose="020F0502020204030204" pitchFamily="34" charset="0"/>
              </a:rPr>
              <a:t>, Escudero &amp; </a:t>
            </a:r>
            <a:r>
              <a:rPr lang="en-AU" sz="1000" dirty="0" err="1">
                <a:solidFill>
                  <a:srgbClr val="F3FFC4"/>
                </a:solidFill>
                <a:effectLst/>
                <a:latin typeface="Calibri" panose="020F0502020204030204" pitchFamily="34" charset="0"/>
              </a:rPr>
              <a:t>Sabti</a:t>
            </a:r>
            <a:r>
              <a:rPr lang="en-AU" sz="1000" dirty="0">
                <a:solidFill>
                  <a:srgbClr val="F3FFC4"/>
                </a:solidFill>
                <a:effectLst/>
                <a:latin typeface="Calibri" panose="020F0502020204030204" pitchFamily="34" charset="0"/>
              </a:rPr>
              <a:t> 2022</a:t>
            </a:r>
            <a:endParaRPr lang="en-AU" sz="1000" dirty="0">
              <a:solidFill>
                <a:srgbClr val="F3FFC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43884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9142D254-2D6A-644D-931A-8971BD831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Future cosmological probes…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2B1E512-D8DA-034D-ABA6-DD21C9BAE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6" r="24708"/>
          <a:stretch/>
        </p:blipFill>
        <p:spPr>
          <a:xfrm>
            <a:off x="595373" y="1349555"/>
            <a:ext cx="839770" cy="80022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A2989007-6C54-D142-8057-87B88E3CD027}"/>
                  </a:ext>
                </a:extLst>
              </p:cNvPr>
              <p:cNvSpPr txBox="1"/>
              <p:nvPr/>
            </p:nvSpPr>
            <p:spPr>
              <a:xfrm>
                <a:off x="4294214" y="1001240"/>
                <a:ext cx="22980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 xmlns="">
                    <m:r>
                      <a:rPr lang="en-AU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sz="1600" b="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 sensitivity to </a:t>
                </a:r>
                <a14:m>
                  <m:oMath xmlns:m="http://schemas.openxmlformats.org/officeDocument/2006/math" xmlns="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</m:nary>
                  </m:oMath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989007-6C54-D142-8057-87B88E3CD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214" y="1001240"/>
                <a:ext cx="2298091" cy="338554"/>
              </a:xfrm>
              <a:prstGeom prst="rect">
                <a:avLst/>
              </a:prstGeom>
              <a:blipFill>
                <a:blip r:embed="rId3"/>
                <a:stretch>
                  <a:fillRect t="-107143" b="-17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42221B6-1EF0-D645-891E-A67BAAC3E212}"/>
                  </a:ext>
                </a:extLst>
              </p:cNvPr>
              <p:cNvSpPr txBox="1"/>
              <p:nvPr/>
            </p:nvSpPr>
            <p:spPr>
              <a:xfrm>
                <a:off x="4294214" y="1569240"/>
                <a:ext cx="19536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0.011 −0.02 </m:t>
                      </m:r>
                      <m:r>
                        <m:rPr>
                          <m:sty m:val="p"/>
                        </m:rPr>
                        <a:rPr lang="en-AU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2221B6-1EF0-D645-891E-A67BAAC3E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214" y="1569240"/>
                <a:ext cx="1953637" cy="338554"/>
              </a:xfrm>
              <a:prstGeom prst="rect">
                <a:avLst/>
              </a:prstGeom>
              <a:blipFill>
                <a:blip r:embed="rId4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xmlns="" id="{D38EE175-1EF4-4552-2023-0BB06102D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07" y="2213465"/>
            <a:ext cx="838336" cy="800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C97BD7E-F148-D031-3184-0E08B6C533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637" r="34950"/>
          <a:stretch/>
        </p:blipFill>
        <p:spPr>
          <a:xfrm>
            <a:off x="595373" y="3094794"/>
            <a:ext cx="838336" cy="601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795EB117-F05F-3D86-C95B-164F0DD8E0ED}"/>
                  </a:ext>
                </a:extLst>
              </p:cNvPr>
              <p:cNvSpPr txBox="1"/>
              <p:nvPr/>
            </p:nvSpPr>
            <p:spPr>
              <a:xfrm>
                <a:off x="4541261" y="2441633"/>
                <a:ext cx="11583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0.015 </m:t>
                      </m:r>
                      <m:r>
                        <m:rPr>
                          <m:sty m:val="p"/>
                        </m:rPr>
                        <a:rPr lang="en-AU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5EB117-F05F-3D86-C95B-164F0DD8E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261" y="2441633"/>
                <a:ext cx="1158335" cy="338554"/>
              </a:xfrm>
              <a:prstGeom prst="rect">
                <a:avLst/>
              </a:prstGeom>
              <a:blipFill>
                <a:blip r:embed="rId7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836E655F-5ECD-20B9-330B-26BDCDCCAD48}"/>
                  </a:ext>
                </a:extLst>
              </p:cNvPr>
              <p:cNvSpPr txBox="1"/>
              <p:nvPr/>
            </p:nvSpPr>
            <p:spPr>
              <a:xfrm>
                <a:off x="6388709" y="1015697"/>
                <a:ext cx="22980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 xmlns="">
                    <m:r>
                      <a:rPr lang="en-AU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sz="1600" b="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 sensitivity to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6E655F-5ECD-20B9-330B-26BDCDCCA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709" y="1015697"/>
                <a:ext cx="2298091" cy="338554"/>
              </a:xfrm>
              <a:prstGeom prst="rect">
                <a:avLst/>
              </a:prstGeom>
              <a:blipFill>
                <a:blip r:embed="rId8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3ED1B301-815A-D85C-9F65-D039F9A5807D}"/>
                  </a:ext>
                </a:extLst>
              </p:cNvPr>
              <p:cNvSpPr txBox="1"/>
              <p:nvPr/>
            </p:nvSpPr>
            <p:spPr>
              <a:xfrm>
                <a:off x="4541260" y="3228751"/>
                <a:ext cx="11583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0.015</m:t>
                      </m:r>
                      <m:r>
                        <a:rPr lang="en-AU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ED1B301-815A-D85C-9F65-D039F9A5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260" y="3228751"/>
                <a:ext cx="1158335" cy="338554"/>
              </a:xfrm>
              <a:prstGeom prst="rect">
                <a:avLst/>
              </a:prstGeom>
              <a:blipFill>
                <a:blip r:embed="rId7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7890DF56-82AF-6D9B-CAEC-F329ED1A3A6F}"/>
                  </a:ext>
                </a:extLst>
              </p:cNvPr>
              <p:cNvSpPr txBox="1"/>
              <p:nvPr/>
            </p:nvSpPr>
            <p:spPr>
              <a:xfrm>
                <a:off x="6548729" y="3228751"/>
                <a:ext cx="15179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0.02 −0.04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90DF56-82AF-6D9B-CAEC-F329ED1A3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729" y="3228751"/>
                <a:ext cx="1517931" cy="338554"/>
              </a:xfrm>
              <a:prstGeom prst="rect">
                <a:avLst/>
              </a:prstGeom>
              <a:blipFill>
                <a:blip r:embed="rId9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E533D55A-DA2E-9CB9-A02B-8224F8FF838F}"/>
                  </a:ext>
                </a:extLst>
              </p:cNvPr>
              <p:cNvSpPr txBox="1"/>
              <p:nvPr/>
            </p:nvSpPr>
            <p:spPr>
              <a:xfrm>
                <a:off x="6548729" y="1569240"/>
                <a:ext cx="15179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0.05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533D55A-DA2E-9CB9-A02B-8224F8FF8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729" y="1569240"/>
                <a:ext cx="1517931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8E68C95-E661-3B08-8DB9-047B0DE14219}"/>
              </a:ext>
            </a:extLst>
          </p:cNvPr>
          <p:cNvSpPr txBox="1"/>
          <p:nvPr/>
        </p:nvSpPr>
        <p:spPr>
          <a:xfrm>
            <a:off x="1702226" y="1579922"/>
            <a:ext cx="1142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ESA Euclid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EF33A0A-4A0D-046B-1A96-D8772C75A510}"/>
              </a:ext>
            </a:extLst>
          </p:cNvPr>
          <p:cNvSpPr txBox="1"/>
          <p:nvPr/>
        </p:nvSpPr>
        <p:spPr>
          <a:xfrm>
            <a:off x="1702226" y="2444302"/>
            <a:ext cx="715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LSST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16F02ED-CED1-5000-0F1C-0F701991B5F5}"/>
              </a:ext>
            </a:extLst>
          </p:cNvPr>
          <p:cNvSpPr txBox="1"/>
          <p:nvPr/>
        </p:nvSpPr>
        <p:spPr>
          <a:xfrm>
            <a:off x="1702226" y="3226081"/>
            <a:ext cx="876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CMB-S4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51C84E30-ED02-9C2D-B616-61F2CF67075F}"/>
              </a:ext>
            </a:extLst>
          </p:cNvPr>
          <p:cNvSpPr/>
          <p:nvPr/>
        </p:nvSpPr>
        <p:spPr>
          <a:xfrm>
            <a:off x="4142094" y="4267693"/>
            <a:ext cx="730496" cy="16927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xmlns="" id="{B57D0FDF-3963-3612-32AE-A52295BB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F304BBA6-D55B-849F-80FE-553A05CF881F}"/>
                  </a:ext>
                </a:extLst>
              </p:cNvPr>
              <p:cNvSpPr txBox="1"/>
              <p:nvPr/>
            </p:nvSpPr>
            <p:spPr>
              <a:xfrm>
                <a:off x="6548729" y="2443095"/>
                <a:ext cx="15179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0.05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304BBA6-D55B-849F-80FE-553A05CF8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729" y="2443095"/>
                <a:ext cx="1517931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E4F6CD7-9AA7-5D25-5DC8-6E29F85C5451}"/>
              </a:ext>
            </a:extLst>
          </p:cNvPr>
          <p:cNvSpPr txBox="1"/>
          <p:nvPr/>
        </p:nvSpPr>
        <p:spPr>
          <a:xfrm>
            <a:off x="3153756" y="1579922"/>
            <a:ext cx="988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2023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F6D7122-8506-E1D4-12FF-B6F7EEB673A8}"/>
              </a:ext>
            </a:extLst>
          </p:cNvPr>
          <p:cNvSpPr txBox="1"/>
          <p:nvPr/>
        </p:nvSpPr>
        <p:spPr>
          <a:xfrm>
            <a:off x="3149441" y="2441633"/>
            <a:ext cx="660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88B4967-8160-89EB-CEFE-D7958DB3EDB4}"/>
              </a:ext>
            </a:extLst>
          </p:cNvPr>
          <p:cNvSpPr txBox="1"/>
          <p:nvPr/>
        </p:nvSpPr>
        <p:spPr>
          <a:xfrm>
            <a:off x="3149441" y="3225025"/>
            <a:ext cx="838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&gt;2027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BBBF71BA-0D75-F86A-52CD-166F1BD8D40B}"/>
                  </a:ext>
                </a:extLst>
              </p:cNvPr>
              <p:cNvSpPr txBox="1"/>
              <p:nvPr/>
            </p:nvSpPr>
            <p:spPr>
              <a:xfrm>
                <a:off x="1306601" y="3954186"/>
                <a:ext cx="2696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Minimum </a:t>
                </a:r>
                <a14:m>
                  <m:oMath xmlns:m="http://schemas.openxmlformats.org/officeDocument/2006/math" xmlns="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=0.06 </m:t>
                        </m:r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eV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BBF71BA-0D75-F86A-52CD-166F1BD8D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601" y="3954186"/>
                <a:ext cx="2696700" cy="369332"/>
              </a:xfrm>
              <a:prstGeom prst="rect">
                <a:avLst/>
              </a:prstGeom>
              <a:blipFill>
                <a:blip r:embed="rId12"/>
                <a:stretch>
                  <a:fillRect l="-1869" t="-113333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844F56-D0F6-B5F7-2823-3026D674DD2F}"/>
              </a:ext>
            </a:extLst>
          </p:cNvPr>
          <p:cNvSpPr txBox="1"/>
          <p:nvPr/>
        </p:nvSpPr>
        <p:spPr>
          <a:xfrm>
            <a:off x="1317267" y="4241289"/>
            <a:ext cx="2615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E8BAE"/>
                </a:solidFill>
              </a:rPr>
              <a:t>From neutrino oscillations</a:t>
            </a:r>
          </a:p>
          <a:p>
            <a:r>
              <a:rPr lang="en-US" sz="1400" dirty="0">
                <a:solidFill>
                  <a:srgbClr val="0E8BAE"/>
                </a:solidFill>
              </a:rPr>
              <a:t>(assuming normal mass ordering)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A3CFC69C-6B2D-C1E0-0AAC-69EEDC2A235D}"/>
                  </a:ext>
                </a:extLst>
              </p:cNvPr>
              <p:cNvSpPr txBox="1"/>
              <p:nvPr/>
            </p:nvSpPr>
            <p:spPr>
              <a:xfrm>
                <a:off x="5011383" y="4022188"/>
                <a:ext cx="37261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A </a:t>
                </a:r>
                <a14:m>
                  <m:oMath xmlns:m="http://schemas.openxmlformats.org/officeDocument/2006/math" xmlns="">
                    <m:r>
                      <a:rPr lang="en-AU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AU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AU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AU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AU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b="1" dirty="0"/>
                  <a:t> detection of the neutrino mass sum may be possible!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CFC69C-6B2D-C1E0-0AAC-69EEDC2A2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383" y="4022188"/>
                <a:ext cx="3726109" cy="646331"/>
              </a:xfrm>
              <a:prstGeom prst="rect">
                <a:avLst/>
              </a:prstGeom>
              <a:blipFill>
                <a:blip r:embed="rId13"/>
                <a:stretch>
                  <a:fillRect l="-1361" t="-3846" r="-1020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4404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CF2F76A-18F7-79DF-4E69-B0BCE426D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What do these probes really probe?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234318-D711-350A-904C-5168859CF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00150"/>
            <a:ext cx="5413597" cy="35174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100" dirty="0"/>
              <a:t>They may look different, but ultimately the information contained is</a:t>
            </a:r>
          </a:p>
          <a:p>
            <a:pPr marL="0" indent="0">
              <a:buNone/>
            </a:pPr>
            <a:r>
              <a:rPr lang="en-US" sz="2100" dirty="0"/>
              <a:t>						</a:t>
            </a:r>
          </a:p>
          <a:p>
            <a:r>
              <a:rPr lang="en-US" sz="2300" dirty="0">
                <a:solidFill>
                  <a:srgbClr val="FF0000"/>
                </a:solidFill>
              </a:rPr>
              <a:t>Universal expansion </a:t>
            </a:r>
            <a:r>
              <a:rPr lang="en-US" sz="2300" dirty="0"/>
              <a:t>rate at different times</a:t>
            </a:r>
          </a:p>
          <a:p>
            <a:pPr lvl="1"/>
            <a:r>
              <a:rPr lang="en-US" dirty="0"/>
              <a:t>How much matter, radiation, “in-between” </a:t>
            </a:r>
            <a:r>
              <a:rPr lang="en-US" dirty="0">
                <a:solidFill>
                  <a:srgbClr val="0E8BAE"/>
                </a:solidFill>
              </a:rPr>
              <a:t>(e.g., neutrinos)</a:t>
            </a:r>
            <a:r>
              <a:rPr lang="en-US" dirty="0"/>
              <a:t>, vacuum energy, etc. </a:t>
            </a:r>
          </a:p>
          <a:p>
            <a:pPr lvl="5"/>
            <a:endParaRPr lang="en-US" sz="1800" dirty="0"/>
          </a:p>
          <a:p>
            <a:r>
              <a:rPr lang="en-US" sz="2300" dirty="0">
                <a:solidFill>
                  <a:srgbClr val="FF0000"/>
                </a:solidFill>
              </a:rPr>
              <a:t>Growth of fluctuations under gravity</a:t>
            </a:r>
          </a:p>
          <a:p>
            <a:pPr lvl="1"/>
            <a:r>
              <a:rPr lang="en-US" dirty="0"/>
              <a:t>Kinematic properties and interactions of the various types of stuff in the universe; </a:t>
            </a:r>
            <a:r>
              <a:rPr lang="en-US" dirty="0">
                <a:solidFill>
                  <a:srgbClr val="0E8BAE"/>
                </a:solidFill>
              </a:rPr>
              <a:t>good for neutrino physics</a:t>
            </a:r>
          </a:p>
          <a:p>
            <a:pPr lvl="5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Distance measurements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Spatial geometry, dark energy; </a:t>
            </a:r>
            <a:r>
              <a:rPr lang="en-US" dirty="0">
                <a:solidFill>
                  <a:srgbClr val="0E8BAE"/>
                </a:solidFill>
              </a:rPr>
              <a:t>not</a:t>
            </a:r>
            <a:r>
              <a:rPr lang="en-US" dirty="0"/>
              <a:t> </a:t>
            </a:r>
            <a:r>
              <a:rPr lang="en-US" dirty="0">
                <a:solidFill>
                  <a:srgbClr val="0E8BAE"/>
                </a:solidFill>
              </a:rPr>
              <a:t>directly relevant for neutrino physics but has indirect effects</a:t>
            </a:r>
            <a:r>
              <a:rPr lang="en-US" dirty="0"/>
              <a:t> on inference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615B7EA-B42D-F575-3198-79718D6A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24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7D94466-5C84-AC9E-EA24-4D2AA8A61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885" y="2851338"/>
            <a:ext cx="1175856" cy="6352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8948D94-16E5-942C-5ED7-33AE0332F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138" y="2670092"/>
            <a:ext cx="999942" cy="9953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5BB14A7-2F1D-6DFC-CF31-37350379701C}"/>
              </a:ext>
            </a:extLst>
          </p:cNvPr>
          <p:cNvSpPr/>
          <p:nvPr/>
        </p:nvSpPr>
        <p:spPr>
          <a:xfrm>
            <a:off x="349452" y="1788031"/>
            <a:ext cx="5387389" cy="960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937D710-0142-1194-02CF-D49C0DB5CAB2}"/>
              </a:ext>
            </a:extLst>
          </p:cNvPr>
          <p:cNvSpPr/>
          <p:nvPr/>
        </p:nvSpPr>
        <p:spPr>
          <a:xfrm>
            <a:off x="457199" y="3665403"/>
            <a:ext cx="5387389" cy="960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xmlns="" id="{A5948EF1-4436-A55F-0894-F240A7C3E793}"/>
              </a:ext>
            </a:extLst>
          </p:cNvPr>
          <p:cNvSpPr/>
          <p:nvPr/>
        </p:nvSpPr>
        <p:spPr>
          <a:xfrm rot="16200000">
            <a:off x="654073" y="4088308"/>
            <a:ext cx="307564" cy="36966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4BDF6957-DADB-C6D7-67D5-7F2DE136E684}"/>
                  </a:ext>
                </a:extLst>
              </p:cNvPr>
              <p:cNvSpPr txBox="1"/>
              <p:nvPr/>
            </p:nvSpPr>
            <p:spPr>
              <a:xfrm>
                <a:off x="992687" y="3811475"/>
                <a:ext cx="4851901" cy="9233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Neutrino masses, </a:t>
                </a:r>
                <a14:m>
                  <m:oMath xmlns:m="http://schemas.openxmlformats.org/officeDocument/2006/math" xmlns="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AU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(large-scale structure)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Neutrino decay/lifetime,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(CMB)</a:t>
                </a:r>
              </a:p>
              <a:p>
                <a:r>
                  <a:rPr lang="en-US" dirty="0"/>
                  <a:t>Non-standard neutrino interactions (CMB)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DF6957-DADB-C6D7-67D5-7F2DE136E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687" y="3811475"/>
                <a:ext cx="4851901" cy="923330"/>
              </a:xfrm>
              <a:prstGeom prst="rect">
                <a:avLst/>
              </a:prstGeom>
              <a:blipFill>
                <a:blip r:embed="rId4"/>
                <a:stretch>
                  <a:fillRect l="-1305" t="-46575" b="-109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own Arrow 5">
            <a:extLst>
              <a:ext uri="{FF2B5EF4-FFF2-40B4-BE49-F238E27FC236}">
                <a16:creationId xmlns:a16="http://schemas.microsoft.com/office/drawing/2014/main" xmlns="" id="{A2905B67-B9E4-40CA-AFC9-4804159D4D92}"/>
              </a:ext>
            </a:extLst>
          </p:cNvPr>
          <p:cNvSpPr/>
          <p:nvPr/>
        </p:nvSpPr>
        <p:spPr>
          <a:xfrm rot="16200000">
            <a:off x="654073" y="4387519"/>
            <a:ext cx="307564" cy="36966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205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6C8E54-FB85-8C31-A6EC-5B4D4E075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Formation of the C𝜈B…</a:t>
            </a: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xmlns="" id="{850353B5-CF80-EAD8-BD95-AEDD9754E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647" y="1643969"/>
            <a:ext cx="2144954" cy="2223668"/>
          </a:xfrm>
          <a:prstGeom prst="rect">
            <a:avLst/>
          </a:prstGeom>
        </p:spPr>
      </p:pic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15FC2977-170B-9077-3288-8FBEE89B7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660" y="1632321"/>
            <a:ext cx="1974204" cy="22183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83EA5881-EFD5-7A16-DF51-0E1C6AF3C4EE}"/>
                  </a:ext>
                </a:extLst>
              </p:cNvPr>
              <p:cNvSpPr txBox="1"/>
              <p:nvPr/>
            </p:nvSpPr>
            <p:spPr>
              <a:xfrm>
                <a:off x="518354" y="3995765"/>
                <a:ext cx="433320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rgbClr val="FF0000"/>
                    </a:solidFill>
                  </a:rPr>
                  <a:t>Above</a:t>
                </a:r>
                <a14:m>
                  <m:oMath xmlns:m="http://schemas.openxmlformats.org/officeDocument/2006/math" xmlns="">
                    <m:r>
                      <a:rPr lang="en-AU" sz="1500" b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AU" sz="15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AU" sz="1500" b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AU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AU" sz="15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 </m:t>
                    </m:r>
                    <m:r>
                      <m:rPr>
                        <m:sty m:val="p"/>
                      </m:rPr>
                      <a:rPr lang="en-AU" sz="1500" b="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1500" dirty="0"/>
                  <a:t>, even weakly-interacting neutrinos can be produced, scatter off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en-US" sz="15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5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sz="15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5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5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sz="15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AU" sz="15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500" dirty="0"/>
                  <a:t>and other neutrinos, and attain </a:t>
                </a:r>
                <a:r>
                  <a:rPr lang="en-US" sz="1500" dirty="0">
                    <a:solidFill>
                      <a:srgbClr val="FF0000"/>
                    </a:solidFill>
                  </a:rPr>
                  <a:t>thermodynamic equilibrium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EA5881-EFD5-7A16-DF51-0E1C6AF3C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54" y="3995765"/>
                <a:ext cx="4333208" cy="784830"/>
              </a:xfrm>
              <a:prstGeom prst="rect">
                <a:avLst/>
              </a:prstGeom>
              <a:blipFill>
                <a:blip r:embed="rId4"/>
                <a:stretch>
                  <a:fillRect l="-583" t="-1587"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CAC103EA-FABE-353E-BB7C-E2E367D39628}"/>
                  </a:ext>
                </a:extLst>
              </p:cNvPr>
              <p:cNvSpPr txBox="1"/>
              <p:nvPr/>
            </p:nvSpPr>
            <p:spPr>
              <a:xfrm>
                <a:off x="4927142" y="3995765"/>
                <a:ext cx="375383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rgbClr val="FF0000"/>
                    </a:solidFill>
                  </a:rPr>
                  <a:t>Below </a:t>
                </a:r>
                <a14:m>
                  <m:oMath xmlns:m="http://schemas.openxmlformats.org/officeDocument/2006/math" xmlns="">
                    <m:r>
                      <a:rPr lang="en-AU" sz="15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AU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AU" sz="15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AU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 </m:t>
                    </m:r>
                    <m:r>
                      <m:rPr>
                        <m:sty m:val="p"/>
                      </m:rPr>
                      <a:rPr lang="en-AU" sz="15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1500" dirty="0"/>
                  <a:t>,</a:t>
                </a:r>
                <a:r>
                  <a:rPr lang="en-US" sz="1500" dirty="0">
                    <a:solidFill>
                      <a:srgbClr val="FF0000"/>
                    </a:solidFill>
                  </a:rPr>
                  <a:t> </a:t>
                </a:r>
                <a:r>
                  <a:rPr lang="en-US" sz="1500" dirty="0"/>
                  <a:t>expansion dilutes plasma, and reduces interaction rate: the universe becomes </a:t>
                </a:r>
                <a:r>
                  <a:rPr lang="en-US" sz="1500" dirty="0">
                    <a:solidFill>
                      <a:srgbClr val="FF0000"/>
                    </a:solidFill>
                  </a:rPr>
                  <a:t>transparent to neutrinos</a:t>
                </a:r>
                <a:r>
                  <a:rPr lang="en-US" sz="1500" dirty="0"/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C103EA-FABE-353E-BB7C-E2E367D39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142" y="3995765"/>
                <a:ext cx="3753834" cy="784830"/>
              </a:xfrm>
              <a:prstGeom prst="rect">
                <a:avLst/>
              </a:prstGeom>
              <a:blipFill>
                <a:blip r:embed="rId5"/>
                <a:stretch>
                  <a:fillRect l="-673" t="-1587"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7">
            <a:extLst>
              <a:ext uri="{FF2B5EF4-FFF2-40B4-BE49-F238E27FC236}">
                <a16:creationId xmlns:a16="http://schemas.microsoft.com/office/drawing/2014/main" xmlns="" id="{FF1BB4C1-072F-47E7-B70C-3AEDAA141F26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7265694" cy="553998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900" dirty="0"/>
              <a:t>The C𝜈B is formed when neutrinos </a:t>
            </a:r>
            <a:r>
              <a:rPr lang="en-US" sz="1900" dirty="0">
                <a:solidFill>
                  <a:srgbClr val="FF0000"/>
                </a:solidFill>
              </a:rPr>
              <a:t>decouple</a:t>
            </a:r>
            <a:r>
              <a:rPr lang="en-US" sz="1900" dirty="0"/>
              <a:t> from the cosmic plasma.</a:t>
            </a:r>
            <a:endParaRPr lang="en-US" sz="1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4EDE7DD-01FC-1131-375F-E84979B82CDB}"/>
              </a:ext>
            </a:extLst>
          </p:cNvPr>
          <p:cNvSpPr txBox="1"/>
          <p:nvPr/>
        </p:nvSpPr>
        <p:spPr>
          <a:xfrm>
            <a:off x="7475886" y="2482542"/>
            <a:ext cx="12641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E8BAE"/>
                </a:solidFill>
              </a:rPr>
              <a:t>Neutrinos </a:t>
            </a:r>
          </a:p>
          <a:p>
            <a:r>
              <a:rPr lang="en-US" sz="1500" dirty="0">
                <a:solidFill>
                  <a:srgbClr val="0E8BAE"/>
                </a:solidFill>
              </a:rPr>
              <a:t>“free-stream”</a:t>
            </a:r>
          </a:p>
          <a:p>
            <a:r>
              <a:rPr lang="en-US" sz="1500" dirty="0">
                <a:solidFill>
                  <a:srgbClr val="0E8BAE"/>
                </a:solidFill>
              </a:rPr>
              <a:t>to infinity.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xmlns="" id="{B4C8BFA6-D5C7-C5E1-C8C9-E70C0AA5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3CCD5755-8099-F5D0-9ADC-4C79CA8CB84E}"/>
                  </a:ext>
                </a:extLst>
              </p:cNvPr>
              <p:cNvSpPr txBox="1"/>
              <p:nvPr/>
            </p:nvSpPr>
            <p:spPr>
              <a:xfrm>
                <a:off x="7129537" y="330383"/>
                <a:ext cx="1193733" cy="317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44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weak</m:t>
                          </m:r>
                        </m:sub>
                      </m:sSub>
                      <m:r>
                        <a:rPr lang="en-AU" sz="144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CD5755-8099-F5D0-9ADC-4C79CA8CB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537" y="330383"/>
                <a:ext cx="1193733" cy="3170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5D76F2A8-3DBB-C930-BCBC-EFE1ADB13BEC}"/>
                  </a:ext>
                </a:extLst>
              </p:cNvPr>
              <p:cNvSpPr txBox="1"/>
              <p:nvPr/>
            </p:nvSpPr>
            <p:spPr>
              <a:xfrm>
                <a:off x="7077967" y="735552"/>
                <a:ext cx="1193733" cy="35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44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AU" sz="144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44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pl</m:t>
                          </m:r>
                        </m:sub>
                        <m:sup>
                          <m: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bSup>
                      <m:sSup>
                        <m:sSupPr>
                          <m:ctrlP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76F2A8-3DBB-C930-BCBC-EFE1ADB13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967" y="735552"/>
                <a:ext cx="1193733" cy="355547"/>
              </a:xfrm>
              <a:prstGeom prst="rect">
                <a:avLst/>
              </a:prstGeom>
              <a:blipFill>
                <a:blip r:embed="rId7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CF7A882-C7C7-55FD-4A28-8FAF747CA1E7}"/>
              </a:ext>
            </a:extLst>
          </p:cNvPr>
          <p:cNvSpPr txBox="1"/>
          <p:nvPr/>
        </p:nvSpPr>
        <p:spPr>
          <a:xfrm>
            <a:off x="5946392" y="347350"/>
            <a:ext cx="14008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E8BAE"/>
                </a:solidFill>
              </a:rPr>
              <a:t>Interaction rate:</a:t>
            </a:r>
            <a:endParaRPr lang="en-US" sz="1350" dirty="0">
              <a:solidFill>
                <a:srgbClr val="0E8BA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A567E7-D46E-EFD1-7853-388C1A54398D}"/>
              </a:ext>
            </a:extLst>
          </p:cNvPr>
          <p:cNvSpPr txBox="1"/>
          <p:nvPr/>
        </p:nvSpPr>
        <p:spPr>
          <a:xfrm>
            <a:off x="6002232" y="750044"/>
            <a:ext cx="14008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E8BAE"/>
                </a:solidFill>
              </a:rPr>
              <a:t>Expansion rate:</a:t>
            </a:r>
            <a:endParaRPr lang="en-US" sz="1350" dirty="0">
              <a:solidFill>
                <a:srgbClr val="0E8BA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7F5A1ACA-E136-AE12-70DB-DD967954CDF8}"/>
                  </a:ext>
                </a:extLst>
              </p:cNvPr>
              <p:cNvSpPr txBox="1"/>
              <p:nvPr/>
            </p:nvSpPr>
            <p:spPr>
              <a:xfrm>
                <a:off x="209372" y="3709035"/>
                <a:ext cx="1361398" cy="317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E8BAE"/>
                    </a:solidFill>
                  </a:rPr>
                  <a:t>(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400" i="1" smtClean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400" b="0" i="1" smtClean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i="0" smtClean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  <m:r>
                          <m:rPr>
                            <m:sty m:val="p"/>
                          </m:rPr>
                          <a:rPr lang="en-AU" sz="1400" b="0" i="0" smtClean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  <m:t>core</m:t>
                        </m:r>
                      </m:sub>
                    </m:sSub>
                    <m:r>
                      <a:rPr lang="en-US" sz="1400" i="1" smtClean="0">
                        <a:solidFill>
                          <a:srgbClr val="0E8BA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AU" sz="1400" b="0" i="1" smtClean="0">
                        <a:solidFill>
                          <a:srgbClr val="0E8BA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AU" sz="1400" b="0" i="0" smtClean="0">
                        <a:solidFill>
                          <a:srgbClr val="0E8BA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sz="1400" dirty="0">
                    <a:solidFill>
                      <a:srgbClr val="0E8BAE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F5A1ACA-E136-AE12-70DB-DD967954C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372" y="3709035"/>
                <a:ext cx="1361398" cy="317203"/>
              </a:xfrm>
              <a:prstGeom prst="rect">
                <a:avLst/>
              </a:prstGeom>
              <a:blipFill>
                <a:blip r:embed="rId8"/>
                <a:stretch>
                  <a:fillRect l="-1852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1326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02E69E86-7249-B3D3-17FE-2C9AB9999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Neutrino free-streaming &amp; the CMB…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9EBF6C0A-F0A4-490E-A2D1-7D7A8ABC2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5159"/>
            <a:ext cx="8403336" cy="95796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900" dirty="0"/>
              <a:t>Standard neutrinos free-stream.</a:t>
            </a:r>
          </a:p>
          <a:p>
            <a:pPr marL="0" indent="0">
              <a:buNone/>
            </a:pPr>
            <a:endParaRPr lang="en-US" sz="1100" dirty="0"/>
          </a:p>
          <a:p>
            <a:r>
              <a:rPr lang="en-US" sz="2600" dirty="0"/>
              <a:t>Free-streaming in an inhomogeneous background induces </a:t>
            </a:r>
            <a:r>
              <a:rPr lang="en-US" sz="2600" dirty="0">
                <a:solidFill>
                  <a:srgbClr val="FF0000"/>
                </a:solidFill>
              </a:rPr>
              <a:t>shear stress/momentum anisotropy.</a:t>
            </a:r>
          </a:p>
          <a:p>
            <a:r>
              <a:rPr lang="en-US" sz="2600" dirty="0"/>
              <a:t>Conversely, </a:t>
            </a:r>
            <a:r>
              <a:rPr lang="en-US" sz="2600" dirty="0">
                <a:solidFill>
                  <a:srgbClr val="FF0000"/>
                </a:solidFill>
              </a:rPr>
              <a:t>interactions </a:t>
            </a:r>
            <a:r>
              <a:rPr lang="en-US" sz="2600" dirty="0"/>
              <a:t>transfer momentum and </a:t>
            </a:r>
            <a:r>
              <a:rPr lang="en-US" sz="2600" dirty="0">
                <a:solidFill>
                  <a:srgbClr val="FF0000"/>
                </a:solidFill>
              </a:rPr>
              <a:t>wipe to out shear</a:t>
            </a:r>
            <a:r>
              <a:rPr lang="en-US" sz="2600" dirty="0"/>
              <a:t>.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7287F56-9D8C-2136-F090-5BC4FC69E3E7}"/>
              </a:ext>
            </a:extLst>
          </p:cNvPr>
          <p:cNvSpPr/>
          <p:nvPr/>
        </p:nvSpPr>
        <p:spPr>
          <a:xfrm>
            <a:off x="5067256" y="2386560"/>
            <a:ext cx="1641987" cy="1651819"/>
          </a:xfrm>
          <a:prstGeom prst="rect">
            <a:avLst/>
          </a:prstGeom>
          <a:gradFill flip="none" rotWithShape="1">
            <a:gsLst>
              <a:gs pos="87000">
                <a:srgbClr val="FFC000"/>
              </a:gs>
              <a:gs pos="74500">
                <a:schemeClr val="accent1">
                  <a:lumMod val="5000"/>
                  <a:lumOff val="95000"/>
                </a:schemeClr>
              </a:gs>
              <a:gs pos="63000">
                <a:srgbClr val="FFC000"/>
              </a:gs>
              <a:gs pos="51000">
                <a:srgbClr val="B0C4E6">
                  <a:lumMod val="5000"/>
                  <a:lumOff val="95000"/>
                </a:srgbClr>
              </a:gs>
              <a:gs pos="25000">
                <a:srgbClr val="BECEEA">
                  <a:lumMod val="5000"/>
                  <a:lumOff val="95000"/>
                </a:srgbClr>
              </a:gs>
              <a:gs pos="12000">
                <a:srgbClr val="FFC000"/>
              </a:gs>
              <a:gs pos="0">
                <a:schemeClr val="accent1">
                  <a:lumMod val="5000"/>
                  <a:lumOff val="95000"/>
                </a:schemeClr>
              </a:gs>
              <a:gs pos="99000">
                <a:schemeClr val="bg1"/>
              </a:gs>
              <a:gs pos="37000">
                <a:srgbClr val="FFC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2AEB3BC-60AF-F73C-4AFA-11A35F2BBFB7}"/>
              </a:ext>
            </a:extLst>
          </p:cNvPr>
          <p:cNvSpPr/>
          <p:nvPr/>
        </p:nvSpPr>
        <p:spPr>
          <a:xfrm>
            <a:off x="2419306" y="2386561"/>
            <a:ext cx="1641987" cy="1651819"/>
          </a:xfrm>
          <a:prstGeom prst="rect">
            <a:avLst/>
          </a:prstGeom>
          <a:gradFill flip="none" rotWithShape="1">
            <a:gsLst>
              <a:gs pos="87000">
                <a:srgbClr val="FFC000"/>
              </a:gs>
              <a:gs pos="74500">
                <a:schemeClr val="accent1">
                  <a:lumMod val="5000"/>
                  <a:lumOff val="95000"/>
                </a:schemeClr>
              </a:gs>
              <a:gs pos="63000">
                <a:srgbClr val="FFC000"/>
              </a:gs>
              <a:gs pos="51000">
                <a:srgbClr val="B0C4E6">
                  <a:lumMod val="5000"/>
                  <a:lumOff val="95000"/>
                </a:srgbClr>
              </a:gs>
              <a:gs pos="25000">
                <a:srgbClr val="BECEEA">
                  <a:lumMod val="5000"/>
                  <a:lumOff val="95000"/>
                </a:srgbClr>
              </a:gs>
              <a:gs pos="12000">
                <a:srgbClr val="FFC000"/>
              </a:gs>
              <a:gs pos="0">
                <a:schemeClr val="accent1">
                  <a:lumMod val="5000"/>
                  <a:lumOff val="95000"/>
                </a:schemeClr>
              </a:gs>
              <a:gs pos="99000">
                <a:schemeClr val="bg1"/>
              </a:gs>
              <a:gs pos="37000">
                <a:srgbClr val="FFC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375541E2-D501-23FB-781C-CB5490BF5E5A}"/>
              </a:ext>
            </a:extLst>
          </p:cNvPr>
          <p:cNvCxnSpPr/>
          <p:nvPr/>
        </p:nvCxnSpPr>
        <p:spPr>
          <a:xfrm flipV="1">
            <a:off x="3240299" y="2730690"/>
            <a:ext cx="0" cy="4817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29B117E5-7271-B7ED-AAFE-C7773446F685}"/>
              </a:ext>
            </a:extLst>
          </p:cNvPr>
          <p:cNvCxnSpPr>
            <a:cxnSpLocks/>
          </p:cNvCxnSpPr>
          <p:nvPr/>
        </p:nvCxnSpPr>
        <p:spPr>
          <a:xfrm>
            <a:off x="3240299" y="3212470"/>
            <a:ext cx="0" cy="4965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A44A93AD-6E8E-7634-6D7E-BF625731D07E}"/>
              </a:ext>
            </a:extLst>
          </p:cNvPr>
          <p:cNvCxnSpPr>
            <a:cxnSpLocks/>
          </p:cNvCxnSpPr>
          <p:nvPr/>
        </p:nvCxnSpPr>
        <p:spPr>
          <a:xfrm flipH="1">
            <a:off x="2930582" y="3207553"/>
            <a:ext cx="314638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F70470F7-DB0C-1F43-CFDE-E52DA8637B63}"/>
              </a:ext>
            </a:extLst>
          </p:cNvPr>
          <p:cNvCxnSpPr>
            <a:cxnSpLocks/>
          </p:cNvCxnSpPr>
          <p:nvPr/>
        </p:nvCxnSpPr>
        <p:spPr>
          <a:xfrm>
            <a:off x="3245218" y="3207553"/>
            <a:ext cx="304796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3FC63C3B-CE20-A7CF-A4DD-124AAE1DCEDB}"/>
              </a:ext>
            </a:extLst>
          </p:cNvPr>
          <p:cNvCxnSpPr>
            <a:cxnSpLocks/>
          </p:cNvCxnSpPr>
          <p:nvPr/>
        </p:nvCxnSpPr>
        <p:spPr>
          <a:xfrm flipH="1" flipV="1">
            <a:off x="5888250" y="2858509"/>
            <a:ext cx="2" cy="35395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0A342E38-E4F6-1024-08ED-B682CB0C0A7F}"/>
              </a:ext>
            </a:extLst>
          </p:cNvPr>
          <p:cNvCxnSpPr>
            <a:cxnSpLocks/>
          </p:cNvCxnSpPr>
          <p:nvPr/>
        </p:nvCxnSpPr>
        <p:spPr>
          <a:xfrm>
            <a:off x="5888250" y="3212467"/>
            <a:ext cx="0" cy="3343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017CCA0-C145-BA27-15C8-848FF0246F64}"/>
              </a:ext>
            </a:extLst>
          </p:cNvPr>
          <p:cNvCxnSpPr>
            <a:cxnSpLocks/>
          </p:cNvCxnSpPr>
          <p:nvPr/>
        </p:nvCxnSpPr>
        <p:spPr>
          <a:xfrm flipH="1">
            <a:off x="5578533" y="3207550"/>
            <a:ext cx="314638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DE870310-2E14-9CFE-43DF-76FC67F5FC1D}"/>
              </a:ext>
            </a:extLst>
          </p:cNvPr>
          <p:cNvCxnSpPr>
            <a:cxnSpLocks/>
          </p:cNvCxnSpPr>
          <p:nvPr/>
        </p:nvCxnSpPr>
        <p:spPr>
          <a:xfrm>
            <a:off x="5893169" y="3207550"/>
            <a:ext cx="304796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232A091-AE41-7F27-519F-6667F1FEC7A3}"/>
              </a:ext>
            </a:extLst>
          </p:cNvPr>
          <p:cNvSpPr txBox="1"/>
          <p:nvPr/>
        </p:nvSpPr>
        <p:spPr>
          <a:xfrm>
            <a:off x="1838410" y="3066914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E8BAE"/>
                </a:solidFill>
              </a:rPr>
              <a:t>Peak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00F08C8-9CD1-542A-7BB5-2AFF88DDC61B}"/>
              </a:ext>
            </a:extLst>
          </p:cNvPr>
          <p:cNvSpPr txBox="1"/>
          <p:nvPr/>
        </p:nvSpPr>
        <p:spPr>
          <a:xfrm>
            <a:off x="1831919" y="3285158"/>
            <a:ext cx="5902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E8BAE"/>
                </a:solidFill>
              </a:rPr>
              <a:t>Trough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D220A85-5024-F6D9-2C07-3805AADD77E2}"/>
              </a:ext>
            </a:extLst>
          </p:cNvPr>
          <p:cNvSpPr txBox="1"/>
          <p:nvPr/>
        </p:nvSpPr>
        <p:spPr>
          <a:xfrm>
            <a:off x="1831919" y="2848670"/>
            <a:ext cx="5902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E8BAE"/>
                </a:solidFill>
              </a:rPr>
              <a:t>Trough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76B76BB-099D-532B-B48C-49371D7AB63F}"/>
              </a:ext>
            </a:extLst>
          </p:cNvPr>
          <p:cNvSpPr txBox="1"/>
          <p:nvPr/>
        </p:nvSpPr>
        <p:spPr>
          <a:xfrm>
            <a:off x="4103636" y="2787114"/>
            <a:ext cx="961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Sinusoidal</a:t>
            </a:r>
          </a:p>
          <a:p>
            <a:r>
              <a:rPr lang="en-US" sz="1200" dirty="0">
                <a:solidFill>
                  <a:srgbClr val="0E8BAE"/>
                </a:solidFill>
              </a:rPr>
              <a:t>gravitational</a:t>
            </a:r>
          </a:p>
          <a:p>
            <a:r>
              <a:rPr lang="en-US" sz="1200" dirty="0">
                <a:solidFill>
                  <a:srgbClr val="0E8BAE"/>
                </a:solidFill>
              </a:rPr>
              <a:t>potential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E507815-D825-28FB-F081-B05A024855FC}"/>
              </a:ext>
            </a:extLst>
          </p:cNvPr>
          <p:cNvSpPr txBox="1"/>
          <p:nvPr/>
        </p:nvSpPr>
        <p:spPr>
          <a:xfrm>
            <a:off x="2533077" y="2143127"/>
            <a:ext cx="1440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Free-streaming case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C1CCD14-F2D7-C0A3-2062-317DB83759D7}"/>
              </a:ext>
            </a:extLst>
          </p:cNvPr>
          <p:cNvSpPr txBox="1"/>
          <p:nvPr/>
        </p:nvSpPr>
        <p:spPr>
          <a:xfrm>
            <a:off x="1836634" y="3493991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E8BAE"/>
                </a:solidFill>
              </a:rPr>
              <a:t>Peak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F409C42-6B23-0825-7B1B-708A8034CCF2}"/>
              </a:ext>
            </a:extLst>
          </p:cNvPr>
          <p:cNvSpPr txBox="1"/>
          <p:nvPr/>
        </p:nvSpPr>
        <p:spPr>
          <a:xfrm>
            <a:off x="1836634" y="2642364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E8BAE"/>
                </a:solidFill>
              </a:rPr>
              <a:t>Peak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FC6A2AB-0096-4E06-3116-A235603221F8}"/>
              </a:ext>
            </a:extLst>
          </p:cNvPr>
          <p:cNvSpPr txBox="1"/>
          <p:nvPr/>
        </p:nvSpPr>
        <p:spPr>
          <a:xfrm>
            <a:off x="5235786" y="2143125"/>
            <a:ext cx="1167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Interacting case</a:t>
            </a:r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xmlns="" id="{21BA2C32-A1A3-1BEB-F526-84CB1A585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26</a:t>
            </a:fld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22EF228-F008-B073-0CED-23D756337A1B}"/>
              </a:ext>
            </a:extLst>
          </p:cNvPr>
          <p:cNvSpPr txBox="1"/>
          <p:nvPr/>
        </p:nvSpPr>
        <p:spPr>
          <a:xfrm>
            <a:off x="6917391" y="2716530"/>
            <a:ext cx="15956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Scattering transfers</a:t>
            </a:r>
          </a:p>
          <a:p>
            <a:r>
              <a:rPr lang="en-US" sz="1400" dirty="0"/>
              <a:t>momentum and </a:t>
            </a:r>
          </a:p>
          <a:p>
            <a:r>
              <a:rPr lang="en-US" sz="1400" dirty="0"/>
              <a:t>wipes out shear </a:t>
            </a:r>
          </a:p>
        </p:txBody>
      </p:sp>
      <p:sp>
        <p:nvSpPr>
          <p:cNvPr id="37" name="Content Placeholder 7">
            <a:extLst>
              <a:ext uri="{FF2B5EF4-FFF2-40B4-BE49-F238E27FC236}">
                <a16:creationId xmlns:a16="http://schemas.microsoft.com/office/drawing/2014/main" xmlns="" id="{310670D2-9D33-6E25-CC9C-3F347100A125}"/>
              </a:ext>
            </a:extLst>
          </p:cNvPr>
          <p:cNvSpPr txBox="1">
            <a:spLocks/>
          </p:cNvSpPr>
          <p:nvPr/>
        </p:nvSpPr>
        <p:spPr>
          <a:xfrm>
            <a:off x="457200" y="4298166"/>
            <a:ext cx="8229600" cy="5653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Neutrino shear stress (or lack thereof) leave distinct </a:t>
            </a:r>
            <a:r>
              <a:rPr lang="en-US" sz="2100" dirty="0">
                <a:solidFill>
                  <a:srgbClr val="FF0000"/>
                </a:solidFill>
              </a:rPr>
              <a:t>imprints on the spacetime metric</a:t>
            </a:r>
            <a:r>
              <a:rPr lang="en-US" sz="2100" dirty="0"/>
              <a:t>.  </a:t>
            </a:r>
          </a:p>
          <a:p>
            <a:pPr lvl="1"/>
            <a:r>
              <a:rPr lang="en-US" dirty="0"/>
              <a:t>Affects the evolution of CMB perturbations; </a:t>
            </a:r>
            <a:r>
              <a:rPr lang="en-US" b="1" dirty="0"/>
              <a:t>observable in the TT spectrum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457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FA1D77-EC8C-CB8E-3A17-99955F8BA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Neutrino free-streaming &amp; the CMB…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382AF0-549E-2387-0CCD-D726D89EF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71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That</a:t>
            </a:r>
            <a:r>
              <a:rPr lang="en-US" sz="1800" dirty="0">
                <a:solidFill>
                  <a:srgbClr val="FF0000"/>
                </a:solidFill>
              </a:rPr>
              <a:t> CMB prefers neutrino shear stress to no shear stress </a:t>
            </a:r>
            <a:r>
              <a:rPr lang="en-US" sz="1800" dirty="0"/>
              <a:t>is well known.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BEB4E2-CE8C-26BB-8CFF-2C8CB944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C00402-9A34-283B-EC09-DED7AD4C6E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98688" y="1599342"/>
            <a:ext cx="3343862" cy="2292572"/>
          </a:xfrm>
          <a:prstGeom prst="rect">
            <a:avLst/>
          </a:prstGeom>
        </p:spPr>
      </p:pic>
      <p:pic>
        <p:nvPicPr>
          <p:cNvPr id="8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xmlns="" id="{51C17537-0703-9EF8-BED4-143053A91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260" y="1605914"/>
            <a:ext cx="2730500" cy="228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7653100-E878-DAAD-2CAB-5398EB233C65}"/>
              </a:ext>
            </a:extLst>
          </p:cNvPr>
          <p:cNvSpPr txBox="1"/>
          <p:nvPr/>
        </p:nvSpPr>
        <p:spPr>
          <a:xfrm>
            <a:off x="2426308" y="1800283"/>
            <a:ext cx="1088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No neutrino shear stress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0123A1CA-48BA-883B-0C42-FC4997FE3C79}"/>
              </a:ext>
            </a:extLst>
          </p:cNvPr>
          <p:cNvCxnSpPr>
            <a:cxnSpLocks/>
          </p:cNvCxnSpPr>
          <p:nvPr/>
        </p:nvCxnSpPr>
        <p:spPr>
          <a:xfrm flipH="1">
            <a:off x="2303768" y="2200275"/>
            <a:ext cx="267982" cy="3312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7495C1-CE2D-84D8-63E3-031EC7B25090}"/>
              </a:ext>
            </a:extLst>
          </p:cNvPr>
          <p:cNvSpPr txBox="1"/>
          <p:nvPr/>
        </p:nvSpPr>
        <p:spPr>
          <a:xfrm>
            <a:off x="1801523" y="2982425"/>
            <a:ext cx="1363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Standard neutrino shear stress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37C91F5A-B117-0093-19C3-7B3515423552}"/>
              </a:ext>
            </a:extLst>
          </p:cNvPr>
          <p:cNvCxnSpPr>
            <a:cxnSpLocks/>
          </p:cNvCxnSpPr>
          <p:nvPr/>
        </p:nvCxnSpPr>
        <p:spPr>
          <a:xfrm flipV="1">
            <a:off x="2074545" y="2813269"/>
            <a:ext cx="154305" cy="2283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14CE39B-C74D-9049-6F40-FD9D8496637F}"/>
              </a:ext>
            </a:extLst>
          </p:cNvPr>
          <p:cNvSpPr txBox="1"/>
          <p:nvPr/>
        </p:nvSpPr>
        <p:spPr>
          <a:xfrm>
            <a:off x="6990534" y="3665541"/>
            <a:ext cx="1576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E7E287"/>
                </a:solidFill>
              </a:rPr>
              <a:t>Melchiorri &amp; Trotta 2005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178C91E-89C0-A7A6-6376-0C2CE31EAC04}"/>
              </a:ext>
            </a:extLst>
          </p:cNvPr>
          <p:cNvSpPr txBox="1"/>
          <p:nvPr/>
        </p:nvSpPr>
        <p:spPr>
          <a:xfrm>
            <a:off x="2977932" y="3659827"/>
            <a:ext cx="1073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E7E287"/>
                </a:solidFill>
              </a:rPr>
              <a:t>Hannestad</a:t>
            </a:r>
            <a:r>
              <a:rPr lang="en-US" sz="1000" dirty="0">
                <a:solidFill>
                  <a:srgbClr val="E7E287"/>
                </a:solidFill>
              </a:rPr>
              <a:t> 2005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79179AB1-DA33-3E0C-4988-EE867E3936C1}"/>
              </a:ext>
            </a:extLst>
          </p:cNvPr>
          <p:cNvSpPr txBox="1">
            <a:spLocks/>
          </p:cNvSpPr>
          <p:nvPr/>
        </p:nvSpPr>
        <p:spPr>
          <a:xfrm>
            <a:off x="457200" y="3978058"/>
            <a:ext cx="8229600" cy="863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The trick is in translating this preference to constraints on the </a:t>
            </a:r>
            <a:r>
              <a:rPr lang="en-US" sz="1600" dirty="0">
                <a:solidFill>
                  <a:srgbClr val="FF0000"/>
                </a:solidFill>
              </a:rPr>
              <a:t>fundamental parameters </a:t>
            </a:r>
            <a:r>
              <a:rPr lang="en-US" sz="1600" dirty="0"/>
              <a:t>of a non-standard neutrino interaction </a:t>
            </a:r>
            <a:r>
              <a:rPr lang="en-US" sz="1600" dirty="0">
                <a:solidFill>
                  <a:srgbClr val="FF0000"/>
                </a:solidFill>
              </a:rPr>
              <a:t>→</a:t>
            </a:r>
            <a:r>
              <a:rPr lang="en-US" sz="1600" dirty="0"/>
              <a:t> What is the </a:t>
            </a:r>
            <a:r>
              <a:rPr lang="en-US" sz="1600" dirty="0">
                <a:solidFill>
                  <a:srgbClr val="FF0000"/>
                </a:solidFill>
              </a:rPr>
              <a:t>isotropisation timescale</a:t>
            </a:r>
            <a:r>
              <a:rPr lang="en-US" sz="1600" dirty="0"/>
              <a:t>?</a:t>
            </a:r>
          </a:p>
          <a:p>
            <a:pPr lvl="1"/>
            <a:r>
              <a:rPr lang="en-US" sz="1400" dirty="0"/>
              <a:t>Isotropisation timescale should </a:t>
            </a:r>
            <a:r>
              <a:rPr lang="en-US" sz="1400" b="1" dirty="0"/>
              <a:t>be longer</a:t>
            </a:r>
            <a:r>
              <a:rPr lang="en-US" sz="1400" dirty="0"/>
              <a:t> than the CMB timescale (400k years).</a:t>
            </a:r>
          </a:p>
        </p:txBody>
      </p:sp>
    </p:spTree>
    <p:extLst>
      <p:ext uri="{BB962C8B-B14F-4D97-AF65-F5344CB8AC3E}">
        <p14:creationId xmlns:p14="http://schemas.microsoft.com/office/powerpoint/2010/main" val="1135406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8F1E2230-F47B-51C8-9B63-FAEC11CE702E}"/>
              </a:ext>
            </a:extLst>
          </p:cNvPr>
          <p:cNvSpPr/>
          <p:nvPr/>
        </p:nvSpPr>
        <p:spPr>
          <a:xfrm>
            <a:off x="5265134" y="2793638"/>
            <a:ext cx="663512" cy="1039000"/>
          </a:xfrm>
          <a:prstGeom prst="ellipse">
            <a:avLst/>
          </a:prstGeom>
          <a:gradFill flip="none" rotWithShape="1">
            <a:gsLst>
              <a:gs pos="100000">
                <a:srgbClr val="FFC000"/>
              </a:gs>
              <a:gs pos="73000">
                <a:schemeClr val="accent1">
                  <a:lumMod val="5000"/>
                  <a:lumOff val="95000"/>
                </a:schemeClr>
              </a:gs>
              <a:gs pos="100000">
                <a:srgbClr val="FFC000"/>
              </a:gs>
              <a:gs pos="0">
                <a:srgbClr val="B0C4E6">
                  <a:lumMod val="5000"/>
                  <a:lumOff val="95000"/>
                </a:srgbClr>
              </a:gs>
              <a:gs pos="0">
                <a:srgbClr val="BECEEA">
                  <a:lumMod val="5000"/>
                  <a:lumOff val="95000"/>
                </a:srgbClr>
              </a:gs>
              <a:gs pos="7000">
                <a:srgbClr val="FFC000"/>
              </a:gs>
              <a:gs pos="63000">
                <a:schemeClr val="accent1">
                  <a:lumMod val="10000"/>
                  <a:lumOff val="90000"/>
                </a:schemeClr>
              </a:gs>
              <a:gs pos="99000">
                <a:schemeClr val="bg1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16A891-4C20-0787-29AC-DFCFAF4DA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Isotropisation from 𝜈 self-interaction…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xmlns="" id="{F415C4AC-CD4A-FD6D-7986-B70CFABFD3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1"/>
                <a:ext cx="8229600" cy="48467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AU" sz="2000" dirty="0"/>
                  <a:t>Consider a 2-to-2 scattering event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AU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AU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A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AU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AU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A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AU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AU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A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AU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AU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A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AU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415C4AC-CD4A-FD6D-7986-B70CFABFD3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1"/>
                <a:ext cx="8229600" cy="484676"/>
              </a:xfrm>
              <a:blipFill>
                <a:blip r:embed="rId2"/>
                <a:stretch>
                  <a:fillRect l="-772" t="-7692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xmlns="" id="{6C2600BF-F6C1-0E14-4A9E-0F1EE7867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28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17FEFA8A-5DDF-B2D4-6E66-4F6DC903A95C}"/>
                  </a:ext>
                </a:extLst>
              </p:cNvPr>
              <p:cNvSpPr txBox="1"/>
              <p:nvPr/>
            </p:nvSpPr>
            <p:spPr>
              <a:xfrm>
                <a:off x="5215470" y="4138185"/>
                <a:ext cx="2250189" cy="334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4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44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440">
                              <a:latin typeface="Cambria Math" panose="02040503050406030204" pitchFamily="18" charset="0"/>
                            </a:rPr>
                            <m:t>isotropise</m:t>
                          </m:r>
                        </m:sub>
                      </m:sSub>
                      <m:r>
                        <a:rPr lang="en-AU" sz="144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4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AU" sz="144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1/</m:t>
                      </m:r>
                      <m:sSub>
                        <m:sSubPr>
                          <m:ctrlPr>
                            <a:rPr lang="en-AU" sz="144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4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44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scattering</m:t>
                          </m:r>
                        </m:sub>
                      </m:sSub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FEFA8A-5DDF-B2D4-6E66-4F6DC903A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470" y="4138185"/>
                <a:ext cx="2250189" cy="334835"/>
              </a:xfrm>
              <a:prstGeom prst="rect">
                <a:avLst/>
              </a:prstGeom>
              <a:blipFill>
                <a:blip r:embed="rId3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B8B4CC4E-91B4-AEC3-C293-011C279210FF}"/>
              </a:ext>
            </a:extLst>
          </p:cNvPr>
          <p:cNvCxnSpPr/>
          <p:nvPr/>
        </p:nvCxnSpPr>
        <p:spPr>
          <a:xfrm flipV="1">
            <a:off x="5590170" y="2884046"/>
            <a:ext cx="0" cy="4336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B3FCAA7C-68CD-A23D-2DA5-B202BA3B71F2}"/>
              </a:ext>
            </a:extLst>
          </p:cNvPr>
          <p:cNvCxnSpPr>
            <a:cxnSpLocks/>
          </p:cNvCxnSpPr>
          <p:nvPr/>
        </p:nvCxnSpPr>
        <p:spPr>
          <a:xfrm>
            <a:off x="5590170" y="3317649"/>
            <a:ext cx="0" cy="4468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CDA87CA4-FA93-044D-1648-BEC3940306E9}"/>
              </a:ext>
            </a:extLst>
          </p:cNvPr>
          <p:cNvCxnSpPr>
            <a:cxnSpLocks/>
          </p:cNvCxnSpPr>
          <p:nvPr/>
        </p:nvCxnSpPr>
        <p:spPr>
          <a:xfrm>
            <a:off x="5594597" y="3313222"/>
            <a:ext cx="274316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32268192-94CC-34DF-5A6D-2FCECC058B74}"/>
              </a:ext>
            </a:extLst>
          </p:cNvPr>
          <p:cNvCxnSpPr>
            <a:cxnSpLocks/>
          </p:cNvCxnSpPr>
          <p:nvPr/>
        </p:nvCxnSpPr>
        <p:spPr>
          <a:xfrm flipH="1">
            <a:off x="5311425" y="3313222"/>
            <a:ext cx="283174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908C867-23B1-06D6-9819-1CCE04928205}"/>
              </a:ext>
            </a:extLst>
          </p:cNvPr>
          <p:cNvSpPr/>
          <p:nvPr/>
        </p:nvSpPr>
        <p:spPr>
          <a:xfrm>
            <a:off x="7710978" y="2953408"/>
            <a:ext cx="779475" cy="811117"/>
          </a:xfrm>
          <a:prstGeom prst="ellipse">
            <a:avLst/>
          </a:prstGeom>
          <a:gradFill flip="none" rotWithShape="1">
            <a:gsLst>
              <a:gs pos="100000">
                <a:srgbClr val="FFC000"/>
              </a:gs>
              <a:gs pos="73000">
                <a:schemeClr val="accent1">
                  <a:lumMod val="5000"/>
                  <a:lumOff val="95000"/>
                </a:schemeClr>
              </a:gs>
              <a:gs pos="100000">
                <a:srgbClr val="FFC000"/>
              </a:gs>
              <a:gs pos="0">
                <a:srgbClr val="B0C4E6">
                  <a:lumMod val="5000"/>
                  <a:lumOff val="95000"/>
                </a:srgbClr>
              </a:gs>
              <a:gs pos="0">
                <a:srgbClr val="BECEEA">
                  <a:lumMod val="5000"/>
                  <a:lumOff val="95000"/>
                </a:srgbClr>
              </a:gs>
              <a:gs pos="7000">
                <a:srgbClr val="FFC000"/>
              </a:gs>
              <a:gs pos="72000">
                <a:schemeClr val="accent1">
                  <a:lumMod val="10000"/>
                  <a:lumOff val="90000"/>
                </a:schemeClr>
              </a:gs>
              <a:gs pos="99000">
                <a:schemeClr val="bg1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4E2E15AE-9EB5-7F22-6317-4FCE55D07067}"/>
              </a:ext>
            </a:extLst>
          </p:cNvPr>
          <p:cNvCxnSpPr>
            <a:cxnSpLocks/>
          </p:cNvCxnSpPr>
          <p:nvPr/>
        </p:nvCxnSpPr>
        <p:spPr>
          <a:xfrm flipH="1" flipV="1">
            <a:off x="8094886" y="3041110"/>
            <a:ext cx="2" cy="3185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90040E58-406F-5DC6-2012-8F2426006705}"/>
              </a:ext>
            </a:extLst>
          </p:cNvPr>
          <p:cNvCxnSpPr>
            <a:cxnSpLocks/>
          </p:cNvCxnSpPr>
          <p:nvPr/>
        </p:nvCxnSpPr>
        <p:spPr>
          <a:xfrm>
            <a:off x="8094886" y="3359670"/>
            <a:ext cx="0" cy="30087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C0E34E6B-5F10-5D19-46F9-D01E3DB055A5}"/>
              </a:ext>
            </a:extLst>
          </p:cNvPr>
          <p:cNvCxnSpPr>
            <a:cxnSpLocks/>
          </p:cNvCxnSpPr>
          <p:nvPr/>
        </p:nvCxnSpPr>
        <p:spPr>
          <a:xfrm flipH="1">
            <a:off x="7816141" y="3355245"/>
            <a:ext cx="283174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11BC6CC9-B9CE-F609-2C81-3B381A81B966}"/>
              </a:ext>
            </a:extLst>
          </p:cNvPr>
          <p:cNvCxnSpPr>
            <a:cxnSpLocks/>
          </p:cNvCxnSpPr>
          <p:nvPr/>
        </p:nvCxnSpPr>
        <p:spPr>
          <a:xfrm>
            <a:off x="8099313" y="3355245"/>
            <a:ext cx="274316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ight Arrow 34">
            <a:extLst>
              <a:ext uri="{FF2B5EF4-FFF2-40B4-BE49-F238E27FC236}">
                <a16:creationId xmlns:a16="http://schemas.microsoft.com/office/drawing/2014/main" xmlns="" id="{7C9F0492-E78D-A2F2-2C7F-63C27914D361}"/>
              </a:ext>
            </a:extLst>
          </p:cNvPr>
          <p:cNvSpPr/>
          <p:nvPr/>
        </p:nvSpPr>
        <p:spPr>
          <a:xfrm>
            <a:off x="6080944" y="3016845"/>
            <a:ext cx="1490223" cy="619431"/>
          </a:xfrm>
          <a:prstGeom prst="rightArrow">
            <a:avLst>
              <a:gd name="adj1" fmla="val 79893"/>
              <a:gd name="adj2" fmla="val 26750"/>
            </a:avLst>
          </a:prstGeom>
          <a:solidFill>
            <a:srgbClr val="0E8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" dirty="0"/>
              <a:t>Isotropisation timescale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85CB1EA0-A30B-46FA-797F-0ECDDCF31486}"/>
              </a:ext>
            </a:extLst>
          </p:cNvPr>
          <p:cNvCxnSpPr>
            <a:cxnSpLocks/>
            <a:stCxn id="48" idx="2"/>
          </p:cNvCxnSpPr>
          <p:nvPr/>
        </p:nvCxnSpPr>
        <p:spPr>
          <a:xfrm flipV="1">
            <a:off x="1037087" y="2610647"/>
            <a:ext cx="1022952" cy="1689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DBF0E73F-6919-1AF7-1119-01C682AF3A4C}"/>
              </a:ext>
            </a:extLst>
          </p:cNvPr>
          <p:cNvCxnSpPr>
            <a:cxnSpLocks/>
          </p:cNvCxnSpPr>
          <p:nvPr/>
        </p:nvCxnSpPr>
        <p:spPr>
          <a:xfrm flipV="1">
            <a:off x="2060038" y="1986230"/>
            <a:ext cx="529540" cy="63161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AE1E6C87-6AFC-8E55-29E8-F0CFAF1744CA}"/>
              </a:ext>
            </a:extLst>
          </p:cNvPr>
          <p:cNvCxnSpPr>
            <a:cxnSpLocks/>
          </p:cNvCxnSpPr>
          <p:nvPr/>
        </p:nvCxnSpPr>
        <p:spPr>
          <a:xfrm flipH="1">
            <a:off x="1522552" y="2617846"/>
            <a:ext cx="537486" cy="623003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02AB9AD9-2307-24BB-DC4A-ACADABD10ADD}"/>
                  </a:ext>
                </a:extLst>
              </p:cNvPr>
              <p:cNvSpPr txBox="1"/>
              <p:nvPr/>
            </p:nvSpPr>
            <p:spPr>
              <a:xfrm>
                <a:off x="860788" y="2341308"/>
                <a:ext cx="352597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6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6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AU" sz="126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2AB9AD9-2307-24BB-DC4A-ACADABD10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88" y="2341308"/>
                <a:ext cx="352597" cy="286232"/>
              </a:xfrm>
              <a:prstGeom prst="rect">
                <a:avLst/>
              </a:prstGeom>
              <a:blipFill>
                <a:blip r:embed="rId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B2E57BF4-CDDB-BFEC-26C0-E522CEC124EB}"/>
                  </a:ext>
                </a:extLst>
              </p:cNvPr>
              <p:cNvSpPr txBox="1"/>
              <p:nvPr/>
            </p:nvSpPr>
            <p:spPr>
              <a:xfrm>
                <a:off x="1259327" y="2964616"/>
                <a:ext cx="370806" cy="301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6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6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AU" sz="126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2E57BF4-CDDB-BFEC-26C0-E522CEC12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327" y="2964616"/>
                <a:ext cx="370806" cy="3017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5867C01F-AF6F-F3C5-F652-11D78DBB22B5}"/>
              </a:ext>
            </a:extLst>
          </p:cNvPr>
          <p:cNvCxnSpPr>
            <a:cxnSpLocks/>
          </p:cNvCxnSpPr>
          <p:nvPr/>
        </p:nvCxnSpPr>
        <p:spPr>
          <a:xfrm flipH="1">
            <a:off x="2059505" y="2614246"/>
            <a:ext cx="115635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2B085AA9-EF86-3F64-D6B0-3A856115F89D}"/>
                  </a:ext>
                </a:extLst>
              </p:cNvPr>
              <p:cNvSpPr txBox="1"/>
              <p:nvPr/>
            </p:nvSpPr>
            <p:spPr>
              <a:xfrm>
                <a:off x="3010383" y="2332453"/>
                <a:ext cx="352597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6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6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AU" sz="126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B085AA9-EF86-3F64-D6B0-3A856115F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383" y="2332453"/>
                <a:ext cx="352597" cy="2862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20733EFA-C03A-8CB0-F7FC-51A0CFFFA512}"/>
                  </a:ext>
                </a:extLst>
              </p:cNvPr>
              <p:cNvSpPr txBox="1"/>
              <p:nvPr/>
            </p:nvSpPr>
            <p:spPr>
              <a:xfrm>
                <a:off x="2242384" y="1815284"/>
                <a:ext cx="370806" cy="301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6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6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AU" sz="126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0733EFA-C03A-8CB0-F7FC-51A0CFFFA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384" y="1815284"/>
                <a:ext cx="370806" cy="301749"/>
              </a:xfrm>
              <a:prstGeom prst="rect">
                <a:avLst/>
              </a:prstGeom>
              <a:blipFill>
                <a:blip r:embed="rId7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2EA44BEE-01D4-C905-B724-3A0FFB83FD98}"/>
              </a:ext>
            </a:extLst>
          </p:cNvPr>
          <p:cNvCxnSpPr>
            <a:cxnSpLocks/>
          </p:cNvCxnSpPr>
          <p:nvPr/>
        </p:nvCxnSpPr>
        <p:spPr>
          <a:xfrm flipH="1" flipV="1">
            <a:off x="1569574" y="1988111"/>
            <a:ext cx="490198" cy="616820"/>
          </a:xfrm>
          <a:prstGeom prst="straightConnector1">
            <a:avLst/>
          </a:prstGeom>
          <a:ln w="254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7E6D4F4F-BF42-5D02-EBDC-018C939AACD7}"/>
              </a:ext>
            </a:extLst>
          </p:cNvPr>
          <p:cNvCxnSpPr>
            <a:cxnSpLocks/>
            <a:endCxn id="55" idx="1"/>
          </p:cNvCxnSpPr>
          <p:nvPr/>
        </p:nvCxnSpPr>
        <p:spPr>
          <a:xfrm>
            <a:off x="2059505" y="2610936"/>
            <a:ext cx="513217" cy="632540"/>
          </a:xfrm>
          <a:prstGeom prst="straightConnector1">
            <a:avLst/>
          </a:prstGeom>
          <a:ln w="254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BDD68DAF-14B8-9858-F356-650A21D443EC}"/>
                  </a:ext>
                </a:extLst>
              </p:cNvPr>
              <p:cNvSpPr txBox="1"/>
              <p:nvPr/>
            </p:nvSpPr>
            <p:spPr>
              <a:xfrm>
                <a:off x="1346483" y="1974943"/>
                <a:ext cx="370806" cy="301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6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6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AU" sz="126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DD68DAF-14B8-9858-F356-650A21D44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483" y="1974943"/>
                <a:ext cx="370806" cy="3017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AAB6C292-0983-3CF8-5760-3E7192EC40FF}"/>
                  </a:ext>
                </a:extLst>
              </p:cNvPr>
              <p:cNvSpPr txBox="1"/>
              <p:nvPr/>
            </p:nvSpPr>
            <p:spPr>
              <a:xfrm>
                <a:off x="2572722" y="3092601"/>
                <a:ext cx="370806" cy="301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6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6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AU" sz="126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AB6C292-0983-3CF8-5760-3E7192EC40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722" y="3092601"/>
                <a:ext cx="370806" cy="3017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08D22A6F-8866-0D73-DDF6-FA287C5E1657}"/>
                  </a:ext>
                </a:extLst>
              </p:cNvPr>
              <p:cNvSpPr txBox="1"/>
              <p:nvPr/>
            </p:nvSpPr>
            <p:spPr>
              <a:xfrm>
                <a:off x="2198895" y="2358265"/>
                <a:ext cx="390684" cy="25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8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08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8D22A6F-8866-0D73-DDF6-FA287C5E1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895" y="2358265"/>
                <a:ext cx="390684" cy="2585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>
                <a:extLst>
                  <a:ext uri="{FF2B5EF4-FFF2-40B4-BE49-F238E27FC236}">
                    <a16:creationId xmlns:a16="http://schemas.microsoft.com/office/drawing/2014/main" xmlns="" id="{599D80FE-590A-3AB0-EECB-9F97D9A774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99882" y="1713776"/>
                <a:ext cx="3803467" cy="1047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82296" tIns="41148" rIns="82296" bIns="41148" rtlCol="0">
                <a:normAutofit/>
              </a:bodyPr>
              <a:lstStyle>
                <a:lvl1pPr marL="257175" indent="-257175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57213" indent="-214313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AU" sz="1620" dirty="0">
                    <a:solidFill>
                      <a:srgbClr val="FF0000"/>
                    </a:solidFill>
                  </a:rPr>
                  <a:t>→</a:t>
                </a:r>
                <a:r>
                  <a:rPr lang="en-AU" sz="1620" dirty="0"/>
                  <a:t> </a:t>
                </a:r>
                <a:r>
                  <a:rPr lang="en-AU" sz="1800" dirty="0"/>
                  <a:t>Particles in two head-on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AU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AU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AU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sz="1800" dirty="0"/>
                  <a:t>beams need only scatter once to transfer their momenta equally in all directions.</a:t>
                </a:r>
              </a:p>
              <a:p>
                <a:pPr marL="0" indent="0">
                  <a:buNone/>
                </a:pPr>
                <a:endParaRPr lang="en-US" sz="1800" dirty="0">
                  <a:solidFill>
                    <a:schemeClr val="bg1"/>
                  </a:solidFill>
                </a:endParaRPr>
              </a:p>
              <a:p>
                <a:endParaRPr lang="en-US" sz="2160" dirty="0"/>
              </a:p>
            </p:txBody>
          </p:sp>
        </mc:Choice>
        <mc:Fallback xmlns="">
          <p:sp>
            <p:nvSpPr>
              <p:cNvPr id="63" name="Content Placeholder 2">
                <a:extLst>
                  <a:ext uri="{FF2B5EF4-FFF2-40B4-BE49-F238E27FC236}">
                    <a16:creationId xmlns:a16="http://schemas.microsoft.com/office/drawing/2014/main" id="{599D80FE-590A-3AB0-EECB-9F97D9A77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9882" y="1713776"/>
                <a:ext cx="3803467" cy="1047624"/>
              </a:xfrm>
              <a:prstGeom prst="rect">
                <a:avLst/>
              </a:prstGeom>
              <a:blipFill>
                <a:blip r:embed="rId11"/>
                <a:stretch>
                  <a:fillRect l="-1661" t="-2381" r="-26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ight Arrow 28">
            <a:extLst>
              <a:ext uri="{FF2B5EF4-FFF2-40B4-BE49-F238E27FC236}">
                <a16:creationId xmlns:a16="http://schemas.microsoft.com/office/drawing/2014/main" xmlns="" id="{155CEFF5-A711-7DC8-F1DF-D85B7E2A75C2}"/>
              </a:ext>
            </a:extLst>
          </p:cNvPr>
          <p:cNvSpPr/>
          <p:nvPr/>
        </p:nvSpPr>
        <p:spPr>
          <a:xfrm>
            <a:off x="3606665" y="2177243"/>
            <a:ext cx="1266661" cy="8740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xmlns="" id="{395E02B8-3027-52A7-FB07-8885DCE6D1DE}"/>
              </a:ext>
            </a:extLst>
          </p:cNvPr>
          <p:cNvSpPr/>
          <p:nvPr/>
        </p:nvSpPr>
        <p:spPr>
          <a:xfrm>
            <a:off x="6738363" y="3660541"/>
            <a:ext cx="138537" cy="46221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F9A9579-7CCC-D9E7-FA95-DEC0EF802401}"/>
              </a:ext>
            </a:extLst>
          </p:cNvPr>
          <p:cNvSpPr txBox="1"/>
          <p:nvPr/>
        </p:nvSpPr>
        <p:spPr>
          <a:xfrm>
            <a:off x="6937634" y="3866828"/>
            <a:ext cx="113787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>
                <a:solidFill>
                  <a:srgbClr val="0E8BAE"/>
                </a:solidFill>
              </a:rPr>
              <a:t>Scattering rate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5EBC5D42-8841-2C10-64B0-CCF425AC5858}"/>
              </a:ext>
            </a:extLst>
          </p:cNvPr>
          <p:cNvCxnSpPr>
            <a:cxnSpLocks/>
          </p:cNvCxnSpPr>
          <p:nvPr/>
        </p:nvCxnSpPr>
        <p:spPr>
          <a:xfrm flipH="1">
            <a:off x="7010400" y="4096083"/>
            <a:ext cx="101600" cy="1604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E92FB0C-3976-74BF-9482-E860DDC5D8D2}"/>
              </a:ext>
            </a:extLst>
          </p:cNvPr>
          <p:cNvSpPr txBox="1"/>
          <p:nvPr/>
        </p:nvSpPr>
        <p:spPr>
          <a:xfrm>
            <a:off x="457200" y="4332855"/>
            <a:ext cx="42915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E7E287"/>
                </a:solidFill>
              </a:rPr>
              <a:t>Cyr-Racine &amp; </a:t>
            </a:r>
            <a:r>
              <a:rPr lang="en-US" sz="1000" dirty="0" err="1">
                <a:solidFill>
                  <a:srgbClr val="E7E287"/>
                </a:solidFill>
              </a:rPr>
              <a:t>Sigurdson</a:t>
            </a:r>
            <a:r>
              <a:rPr lang="en-US" sz="1000" dirty="0">
                <a:solidFill>
                  <a:srgbClr val="E7E287"/>
                </a:solidFill>
              </a:rPr>
              <a:t> 2014; </a:t>
            </a:r>
            <a:r>
              <a:rPr lang="en-US" sz="1000" dirty="0" err="1">
                <a:solidFill>
                  <a:srgbClr val="E7E287"/>
                </a:solidFill>
              </a:rPr>
              <a:t>Oldengott</a:t>
            </a:r>
            <a:r>
              <a:rPr lang="en-US" sz="1000" dirty="0">
                <a:solidFill>
                  <a:srgbClr val="E7E287"/>
                </a:solidFill>
              </a:rPr>
              <a:t>, </a:t>
            </a:r>
            <a:r>
              <a:rPr lang="en-US" sz="1000" dirty="0" err="1">
                <a:solidFill>
                  <a:srgbClr val="E7E287"/>
                </a:solidFill>
              </a:rPr>
              <a:t>Rampf</a:t>
            </a:r>
            <a:r>
              <a:rPr lang="en-US" sz="1000" dirty="0">
                <a:solidFill>
                  <a:srgbClr val="E7E287"/>
                </a:solidFill>
              </a:rPr>
              <a:t> &amp; Y</a:t>
            </a:r>
            <a:r>
              <a:rPr lang="en-US" sz="1000" baseline="30000" dirty="0">
                <a:solidFill>
                  <a:srgbClr val="E7E287"/>
                </a:solidFill>
              </a:rPr>
              <a:t>3</a:t>
            </a:r>
            <a:r>
              <a:rPr lang="en-US" sz="1000" dirty="0">
                <a:solidFill>
                  <a:srgbClr val="E7E287"/>
                </a:solidFill>
              </a:rPr>
              <a:t>W 2015;</a:t>
            </a:r>
          </a:p>
          <a:p>
            <a:r>
              <a:rPr lang="en-US" sz="1000" dirty="0">
                <a:solidFill>
                  <a:srgbClr val="E7E287"/>
                </a:solidFill>
              </a:rPr>
              <a:t>Lancaster, Cyr-Racine, Knox &amp; Pan 2017; </a:t>
            </a:r>
            <a:r>
              <a:rPr lang="en-US" sz="1000" dirty="0" err="1">
                <a:solidFill>
                  <a:srgbClr val="E7E287"/>
                </a:solidFill>
              </a:rPr>
              <a:t>Oldengott</a:t>
            </a:r>
            <a:r>
              <a:rPr lang="en-US" sz="1000" dirty="0">
                <a:solidFill>
                  <a:srgbClr val="E7E287"/>
                </a:solidFill>
              </a:rPr>
              <a:t>, Tram, </a:t>
            </a:r>
            <a:r>
              <a:rPr lang="en-US" sz="1000" dirty="0" err="1">
                <a:solidFill>
                  <a:srgbClr val="E7E287"/>
                </a:solidFill>
              </a:rPr>
              <a:t>Rampf</a:t>
            </a:r>
            <a:r>
              <a:rPr lang="en-US" sz="1000" dirty="0">
                <a:solidFill>
                  <a:srgbClr val="E7E287"/>
                </a:solidFill>
              </a:rPr>
              <a:t> &amp; Y</a:t>
            </a:r>
            <a:r>
              <a:rPr lang="en-US" sz="1000" baseline="30000" dirty="0">
                <a:solidFill>
                  <a:srgbClr val="E7E287"/>
                </a:solidFill>
              </a:rPr>
              <a:t>3</a:t>
            </a:r>
            <a:r>
              <a:rPr lang="en-US" sz="1000" dirty="0">
                <a:solidFill>
                  <a:srgbClr val="E7E287"/>
                </a:solidFill>
              </a:rPr>
              <a:t>W 2017; </a:t>
            </a:r>
          </a:p>
          <a:p>
            <a:r>
              <a:rPr lang="en-US" sz="1000" dirty="0" err="1">
                <a:solidFill>
                  <a:srgbClr val="E7E287"/>
                </a:solidFill>
              </a:rPr>
              <a:t>Kreisch</a:t>
            </a:r>
            <a:r>
              <a:rPr lang="en-US" sz="1000" dirty="0">
                <a:solidFill>
                  <a:srgbClr val="E7E287"/>
                </a:solidFill>
              </a:rPr>
              <a:t>, Cyr-Racine &amp; Dore 2019; </a:t>
            </a:r>
            <a:r>
              <a:rPr lang="en-US" sz="1000" dirty="0" err="1">
                <a:solidFill>
                  <a:srgbClr val="E7E287"/>
                </a:solidFill>
              </a:rPr>
              <a:t>Forastieri</a:t>
            </a:r>
            <a:r>
              <a:rPr lang="en-US" sz="1000" dirty="0">
                <a:solidFill>
                  <a:srgbClr val="E7E287"/>
                </a:solidFill>
              </a:rPr>
              <a:t> et al. 2019; etc.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6">
                <a:extLst>
                  <a:ext uri="{FF2B5EF4-FFF2-40B4-BE49-F238E27FC236}">
                    <a16:creationId xmlns:a16="http://schemas.microsoft.com/office/drawing/2014/main" xmlns="" id="{C57E3D97-19B0-D37A-C61E-A08F3BDDD6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3493206"/>
                <a:ext cx="4148419" cy="7472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57175" indent="-257175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57213" indent="-214313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800" dirty="0"/>
                  <a:t>The probability of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AU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AU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AU" sz="1800" dirty="0"/>
                  <a:t> emitted at any angle </a:t>
                </a:r>
                <a14:m>
                  <m:oMath xmlns:m="http://schemas.openxmlformats.org/officeDocument/2006/math" xmlns="">
                    <m:r>
                      <a:rPr lang="en-AU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AU" sz="1800" dirty="0"/>
                  <a:t> is the same for all </a:t>
                </a:r>
                <a14:m>
                  <m:oMath xmlns:m="http://schemas.openxmlformats.org/officeDocument/2006/math" xmlns="">
                    <m:r>
                      <a:rPr lang="en-AU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AU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∈[0,</m:t>
                    </m:r>
                    <m:r>
                      <a:rPr lang="en-AU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AU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AU" sz="1800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6">
                <a:extLst>
                  <a:ext uri="{FF2B5EF4-FFF2-40B4-BE49-F238E27FC236}">
                    <a16:creationId xmlns:a16="http://schemas.microsoft.com/office/drawing/2014/main" id="{C57E3D97-19B0-D37A-C61E-A08F3BDDD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493206"/>
                <a:ext cx="4148419" cy="747244"/>
              </a:xfrm>
              <a:prstGeom prst="rect">
                <a:avLst/>
              </a:prstGeom>
              <a:blipFill>
                <a:blip r:embed="rId12"/>
                <a:stretch>
                  <a:fillRect l="-917" t="-3333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024AA2C2-02DB-8090-A0C3-B53880166ED0}"/>
                  </a:ext>
                </a:extLst>
              </p:cNvPr>
              <p:cNvSpPr txBox="1"/>
              <p:nvPr/>
            </p:nvSpPr>
            <p:spPr>
              <a:xfrm>
                <a:off x="7252895" y="4151773"/>
                <a:ext cx="1035380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r>
                        <a:rPr lang="en-AU" sz="144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400</m:t>
                      </m:r>
                      <m:r>
                        <a:rPr lang="en-AU" sz="144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sz="144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kyr</m:t>
                      </m:r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4AA2C2-02DB-8090-A0C3-B53880166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895" y="4151773"/>
                <a:ext cx="1035380" cy="313932"/>
              </a:xfrm>
              <a:prstGeom prst="rect">
                <a:avLst/>
              </a:prstGeom>
              <a:blipFill>
                <a:blip r:embed="rId13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01404481-D16D-6EB1-C4AB-FF4CACB4B89D}"/>
                  </a:ext>
                </a:extLst>
              </p:cNvPr>
              <p:cNvSpPr txBox="1"/>
              <p:nvPr/>
            </p:nvSpPr>
            <p:spPr>
              <a:xfrm>
                <a:off x="4947929" y="4481032"/>
                <a:ext cx="3580868" cy="328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60" dirty="0">
                    <a:solidFill>
                      <a:srgbClr val="0E8BAE"/>
                    </a:solidFill>
                  </a:rPr>
                  <a:t>→ Upper limit on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AU" sz="1400" i="1" dirty="0" smtClean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 dirty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1400" dirty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scattering</m:t>
                        </m:r>
                      </m:sub>
                    </m:sSub>
                  </m:oMath>
                </a14:m>
                <a:r>
                  <a:rPr lang="en-US" sz="1260" dirty="0">
                    <a:solidFill>
                      <a:srgbClr val="0E8BAE"/>
                    </a:solidFill>
                  </a:rPr>
                  <a:t> and hence coupling.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404481-D16D-6EB1-C4AB-FF4CACB4B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929" y="4481032"/>
                <a:ext cx="3580868" cy="328103"/>
              </a:xfrm>
              <a:prstGeom prst="rect">
                <a:avLst/>
              </a:prstGeom>
              <a:blipFill>
                <a:blip r:embed="rId14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671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4" grpId="0" animBg="1"/>
      <p:bldP spid="35" grpId="0" animBg="1"/>
      <p:bldP spid="63" grpId="0"/>
      <p:bldP spid="29" grpId="0" animBg="1"/>
      <p:bldP spid="30" grpId="0" animBg="1"/>
      <p:bldP spid="39" grpId="0"/>
      <p:bldP spid="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istory-of-the-universe-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93" r="-28793"/>
          <a:stretch>
            <a:fillRect/>
          </a:stretch>
        </p:blipFill>
        <p:spPr>
          <a:xfrm>
            <a:off x="-833070" y="0"/>
            <a:ext cx="10845083" cy="51435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399D9676-A17F-F8F4-38A6-35F59F6EF624}"/>
              </a:ext>
            </a:extLst>
          </p:cNvPr>
          <p:cNvCxnSpPr>
            <a:cxnSpLocks/>
          </p:cNvCxnSpPr>
          <p:nvPr/>
        </p:nvCxnSpPr>
        <p:spPr>
          <a:xfrm>
            <a:off x="3384824" y="896587"/>
            <a:ext cx="0" cy="25722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D4B6DB3B-0473-9EEE-DA74-8674F22D335D}"/>
                  </a:ext>
                </a:extLst>
              </p:cNvPr>
              <p:cNvSpPr txBox="1"/>
              <p:nvPr/>
            </p:nvSpPr>
            <p:spPr>
              <a:xfrm>
                <a:off x="2713264" y="3401773"/>
                <a:ext cx="1330574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highlight>
                      <a:srgbClr val="000000"/>
                    </a:highlight>
                  </a:rPr>
                  <a:t>Cosmic neutrino background </a:t>
                </a:r>
                <a14:m>
                  <m:oMath xmlns:m="http://schemas.openxmlformats.org/officeDocument/2006/math" xmlns="">
                    <m:r>
                      <a:rPr lang="en-AU" sz="1200" b="0" i="1" smtClean="0">
                        <a:highlight>
                          <a:srgbClr val="000000"/>
                        </a:highlight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sz="1200" b="0" i="1" smtClean="0">
                        <a:highlight>
                          <a:srgbClr val="000000"/>
                        </a:highlight>
                        <a:latin typeface="Cambria Math" panose="02040503050406030204" pitchFamily="18" charset="0"/>
                      </a:rPr>
                      <m:t> ~ 1</m:t>
                    </m:r>
                    <m:r>
                      <m:rPr>
                        <m:sty m:val="p"/>
                      </m:rPr>
                      <a:rPr lang="en-AU" sz="1200" b="0" i="0" smtClean="0">
                        <a:highlight>
                          <a:srgbClr val="0000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1200" dirty="0">
                    <a:highlight>
                      <a:srgbClr val="000000"/>
                    </a:highlight>
                  </a:rPr>
                  <a:t>, </a:t>
                </a:r>
                <a14:m>
                  <m:oMath xmlns:m="http://schemas.openxmlformats.org/officeDocument/2006/math" xmlns="">
                    <m:r>
                      <a:rPr lang="en-AU" sz="1200" b="0" i="1" smtClean="0">
                        <a:highlight>
                          <a:srgbClr val="000000"/>
                        </a:highlight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AU" sz="1200" b="0" i="1" smtClean="0">
                        <a:highlight>
                          <a:srgbClr val="000000"/>
                        </a:highlight>
                        <a:latin typeface="Cambria Math" panose="02040503050406030204" pitchFamily="18" charset="0"/>
                      </a:rPr>
                      <m:t> ~ 1 </m:t>
                    </m:r>
                    <m:r>
                      <m:rPr>
                        <m:sty m:val="p"/>
                      </m:rPr>
                      <a:rPr lang="en-AU" sz="1200" b="0" i="0" smtClean="0">
                        <a:highlight>
                          <a:srgbClr val="0000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endParaRPr lang="en-US" sz="1200" dirty="0">
                  <a:highlight>
                    <a:srgbClr val="000000"/>
                  </a:highligh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B6DB3B-0473-9EEE-DA74-8674F22D3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264" y="3401773"/>
                <a:ext cx="1330574" cy="646331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AF22C6C-1CFD-B978-3023-DC122CE8A440}"/>
              </a:ext>
            </a:extLst>
          </p:cNvPr>
          <p:cNvGrpSpPr/>
          <p:nvPr/>
        </p:nvGrpSpPr>
        <p:grpSpPr>
          <a:xfrm>
            <a:off x="3378551" y="576432"/>
            <a:ext cx="651793" cy="438582"/>
            <a:chOff x="3378551" y="576432"/>
            <a:chExt cx="651793" cy="438582"/>
          </a:xfrm>
        </p:grpSpPr>
        <p:sp>
          <p:nvSpPr>
            <p:cNvPr id="18" name="Rectangular Callout 17">
              <a:extLst>
                <a:ext uri="{FF2B5EF4-FFF2-40B4-BE49-F238E27FC236}">
                  <a16:creationId xmlns:a16="http://schemas.microsoft.com/office/drawing/2014/main" xmlns="" id="{72F9F254-ED0D-B5EF-FF23-269BCDA770EB}"/>
                </a:ext>
              </a:extLst>
            </p:cNvPr>
            <p:cNvSpPr/>
            <p:nvPr/>
          </p:nvSpPr>
          <p:spPr>
            <a:xfrm>
              <a:off x="3442105" y="605717"/>
              <a:ext cx="524242" cy="381739"/>
            </a:xfrm>
            <a:prstGeom prst="wedgeRectCallout">
              <a:avLst>
                <a:gd name="adj1" fmla="val 25828"/>
                <a:gd name="adj2" fmla="val 121710"/>
              </a:avLst>
            </a:prstGeom>
            <a:solidFill>
              <a:srgbClr val="007C95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5509684-E054-CC7C-3F26-15DE6BA8ECEC}"/>
                </a:ext>
              </a:extLst>
            </p:cNvPr>
            <p:cNvSpPr txBox="1"/>
            <p:nvPr/>
          </p:nvSpPr>
          <p:spPr>
            <a:xfrm>
              <a:off x="3378551" y="576432"/>
              <a:ext cx="651793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spc="20" dirty="0">
                  <a:solidFill>
                    <a:srgbClr val="DAF1F4"/>
                  </a:solidFill>
                  <a:latin typeface="Futura Medium" panose="020B0602020204020303" pitchFamily="34" charset="-79"/>
                  <a:ea typeface="Tahoma" panose="020B0604030504040204" pitchFamily="34" charset="0"/>
                  <a:cs typeface="Futura Medium" panose="020B0602020204020303" pitchFamily="34" charset="-79"/>
                </a:rPr>
                <a:t>Primordial </a:t>
              </a:r>
              <a:r>
                <a:rPr lang="en-US" sz="750" spc="20" dirty="0" err="1">
                  <a:solidFill>
                    <a:srgbClr val="DAF1F4"/>
                  </a:solidFill>
                  <a:latin typeface="Futura Medium" panose="020B0602020204020303" pitchFamily="34" charset="-79"/>
                  <a:ea typeface="Tahoma" panose="020B0604030504040204" pitchFamily="34" charset="0"/>
                  <a:cs typeface="Futura Medium" panose="020B0602020204020303" pitchFamily="34" charset="-79"/>
                </a:rPr>
                <a:t>nucleo</a:t>
              </a:r>
              <a:r>
                <a:rPr lang="en-US" sz="750" spc="20" dirty="0">
                  <a:solidFill>
                    <a:srgbClr val="DAF1F4"/>
                  </a:solidFill>
                  <a:latin typeface="Futura Medium" panose="020B0602020204020303" pitchFamily="34" charset="-79"/>
                  <a:ea typeface="Tahoma" panose="020B0604030504040204" pitchFamily="34" charset="0"/>
                  <a:cs typeface="Futura Medium" panose="020B0602020204020303" pitchFamily="34" charset="-79"/>
                </a:rPr>
                <a:t>-synthesis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F50D9FF4-8AD4-726E-ADD9-6F10546F4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98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807E27-C143-4365-94F1-5A1C6667D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15" y="2682641"/>
            <a:ext cx="8375385" cy="1909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xmlns="" id="{E005231F-8634-FE4A-9DA8-D91BC419B1D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l"/>
                <a:r>
                  <a:rPr lang="en-US" dirty="0">
                    <a:solidFill>
                      <a:srgbClr val="F3FFC4"/>
                    </a:solidFill>
                  </a:rPr>
                  <a:t>𝜈 self-interaction and the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i="1" smtClean="0">
                            <a:solidFill>
                              <a:srgbClr val="F3FF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solidFill>
                              <a:srgbClr val="F3FFC4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AU" b="0" i="1" smtClean="0">
                            <a:solidFill>
                              <a:srgbClr val="F3FFC4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3FFC4"/>
                    </a:solidFill>
                  </a:rPr>
                  <a:t> tension…		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05231F-8634-FE4A-9DA8-D91BC419B1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006"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B517AAB0-8B99-A041-B0B2-1C4FCF65F3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1"/>
                <a:ext cx="8229600" cy="177198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Recent claim that self-interaction </a:t>
                </a:r>
                <a:r>
                  <a:rPr lang="en-US" sz="2000" b="1" dirty="0"/>
                  <a:t>alleviates the Hubble tension</a:t>
                </a:r>
                <a:r>
                  <a:rPr lang="en-US" sz="2000" dirty="0"/>
                  <a:t>.</a:t>
                </a:r>
                <a:endParaRPr lang="en-US" sz="2000" b="1" dirty="0"/>
              </a:p>
              <a:p>
                <a:r>
                  <a:rPr lang="en-US" sz="1800" b="1" dirty="0"/>
                  <a:t>Local/late time</a:t>
                </a:r>
                <a:r>
                  <a:rPr lang="en-US" sz="1800" dirty="0"/>
                  <a:t>: Cepheid-calibrated </a:t>
                </a:r>
                <a:r>
                  <a:rPr lang="en-US" sz="1800" dirty="0" err="1"/>
                  <a:t>SNIa</a:t>
                </a:r>
                <a:r>
                  <a:rPr lang="en-US" sz="1800" dirty="0"/>
                  <a:t> (SH0ES) and strong-lensing time delays (H0liCOW);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AU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=(73.5 ± 1.4</m:t>
                    </m:r>
                    <m:r>
                      <a:rPr lang="en-US" sz="18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  <m:r>
                      <m:rPr>
                        <m:sty m:val="p"/>
                      </m:rPr>
                      <a:rPr lang="en-US" sz="18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km</m:t>
                    </m:r>
                    <m:r>
                      <a:rPr lang="en-US" sz="18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8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sz="18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800" dirty="0" err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Mpc</m:t>
                    </m:r>
                  </m:oMath>
                </a14:m>
                <a:r>
                  <a:rPr lang="en-US" sz="1800" b="1" dirty="0"/>
                  <a:t> </a:t>
                </a:r>
              </a:p>
              <a:p>
                <a:r>
                  <a:rPr lang="en-US" sz="1800" b="1" dirty="0"/>
                  <a:t>Global/early time</a:t>
                </a:r>
                <a:r>
                  <a:rPr lang="en-US" sz="1800" dirty="0"/>
                  <a:t>: Statistical inference from CMB anisotropies (Planck), weak lensing, BAO;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AU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(67.4 ± 0.5) </m:t>
                    </m:r>
                    <m:r>
                      <m:rPr>
                        <m:sty m:val="p"/>
                      </m:rPr>
                      <a:rPr lang="en-US" sz="18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km</m:t>
                    </m:r>
                    <m:r>
                      <a:rPr lang="en-US" sz="18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8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sz="18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800" dirty="0" err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Mpc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17AAB0-8B99-A041-B0B2-1C4FCF65F3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1"/>
                <a:ext cx="8229600" cy="1771985"/>
              </a:xfrm>
              <a:blipFill>
                <a:blip r:embed="rId5"/>
                <a:stretch>
                  <a:fillRect l="-772"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3E8A19-4D3B-1C44-9B1C-C7AE8E77F4AC}"/>
              </a:ext>
            </a:extLst>
          </p:cNvPr>
          <p:cNvSpPr txBox="1"/>
          <p:nvPr/>
        </p:nvSpPr>
        <p:spPr>
          <a:xfrm>
            <a:off x="6811529" y="799877"/>
            <a:ext cx="200728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 err="1">
                <a:solidFill>
                  <a:srgbClr val="E7E287"/>
                </a:solidFill>
              </a:rPr>
              <a:t>Kreisch</a:t>
            </a:r>
            <a:r>
              <a:rPr lang="en-US" sz="1080" dirty="0">
                <a:solidFill>
                  <a:srgbClr val="E7E287"/>
                </a:solidFill>
              </a:rPr>
              <a:t>, Cyr-Racine &amp; Dore 2019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49261F8-E4BD-B044-AACF-93610F4B3C1B}"/>
              </a:ext>
            </a:extLst>
          </p:cNvPr>
          <p:cNvCxnSpPr>
            <a:cxnSpLocks/>
          </p:cNvCxnSpPr>
          <p:nvPr/>
        </p:nvCxnSpPr>
        <p:spPr>
          <a:xfrm>
            <a:off x="7700082" y="3172685"/>
            <a:ext cx="0" cy="1155653"/>
          </a:xfrm>
          <a:prstGeom prst="line">
            <a:avLst/>
          </a:prstGeom>
          <a:ln w="28575">
            <a:solidFill>
              <a:srgbClr val="F3FFC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DABB9FB-EE95-184D-BBD2-5A2F4DB27871}"/>
              </a:ext>
            </a:extLst>
          </p:cNvPr>
          <p:cNvCxnSpPr>
            <a:cxnSpLocks/>
          </p:cNvCxnSpPr>
          <p:nvPr/>
        </p:nvCxnSpPr>
        <p:spPr>
          <a:xfrm>
            <a:off x="8119967" y="3172685"/>
            <a:ext cx="0" cy="1155653"/>
          </a:xfrm>
          <a:prstGeom prst="line">
            <a:avLst/>
          </a:prstGeom>
          <a:ln w="28575">
            <a:solidFill>
              <a:srgbClr val="F3FFC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D20469-7BF5-504E-8015-F2F8484864EA}"/>
              </a:ext>
            </a:extLst>
          </p:cNvPr>
          <p:cNvSpPr txBox="1"/>
          <p:nvPr/>
        </p:nvSpPr>
        <p:spPr>
          <a:xfrm>
            <a:off x="7212941" y="2882848"/>
            <a:ext cx="72968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Global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AE37E17-98FF-C546-8B52-35588B6E60F8}"/>
              </a:ext>
            </a:extLst>
          </p:cNvPr>
          <p:cNvSpPr txBox="1"/>
          <p:nvPr/>
        </p:nvSpPr>
        <p:spPr>
          <a:xfrm>
            <a:off x="7875194" y="2882848"/>
            <a:ext cx="61414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Local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BC799D30-6ECE-B34A-8660-4864DFB7E5E3}"/>
                  </a:ext>
                </a:extLst>
              </p:cNvPr>
              <p:cNvSpPr txBox="1"/>
              <p:nvPr/>
            </p:nvSpPr>
            <p:spPr>
              <a:xfrm>
                <a:off x="1912866" y="4454626"/>
                <a:ext cx="1318506" cy="5355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AU" sz="1440" dirty="0">
                    <a:solidFill>
                      <a:srgbClr val="0E8BA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This island: </a:t>
                </a:r>
              </a:p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40" i="1">
                              <a:solidFill>
                                <a:srgbClr val="0E8BA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440" i="1">
                              <a:solidFill>
                                <a:srgbClr val="0E8BAE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440">
                              <a:solidFill>
                                <a:srgbClr val="0E8BAE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AU" sz="1440" i="1">
                          <a:solidFill>
                            <a:srgbClr val="0E8BA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1440" i="1">
                          <a:solidFill>
                            <a:srgbClr val="0E8BA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AU" sz="1440" i="1">
                              <a:solidFill>
                                <a:srgbClr val="0E8BA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440" i="1">
                              <a:solidFill>
                                <a:srgbClr val="0E8BAE"/>
                              </a:solidFill>
                              <a:latin typeface="Cambria Math" panose="02040503050406030204" pitchFamily="18" charset="0"/>
                            </a:rPr>
                            <m:t> 10</m:t>
                          </m:r>
                        </m:e>
                        <m:sup>
                          <m:r>
                            <a:rPr lang="en-AU" sz="1440" i="1">
                              <a:solidFill>
                                <a:srgbClr val="0E8BAE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sSub>
                        <m:sSubPr>
                          <m:ctrlPr>
                            <a:rPr lang="en-AU" sz="1440" i="1">
                              <a:solidFill>
                                <a:srgbClr val="0E8BA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440" i="1">
                              <a:solidFill>
                                <a:srgbClr val="0E8BAE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AU" sz="1440" i="1">
                              <a:solidFill>
                                <a:srgbClr val="0E8BAE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sz="144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C799D30-6ECE-B34A-8660-4864DFB7E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866" y="4454626"/>
                <a:ext cx="1318506" cy="535531"/>
              </a:xfrm>
              <a:prstGeom prst="rect">
                <a:avLst/>
              </a:prstGeom>
              <a:blipFill>
                <a:blip r:embed="rId6"/>
                <a:stretch>
                  <a:fillRect l="-952" t="-2273"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B1F08D95-F41F-2B4F-9F40-FFB233310DD4}"/>
              </a:ext>
            </a:extLst>
          </p:cNvPr>
          <p:cNvCxnSpPr/>
          <p:nvPr/>
        </p:nvCxnSpPr>
        <p:spPr>
          <a:xfrm flipH="1" flipV="1">
            <a:off x="1897540" y="3814321"/>
            <a:ext cx="407056" cy="7179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190495-3672-E220-3749-8DC26767249C}"/>
              </a:ext>
            </a:extLst>
          </p:cNvPr>
          <p:cNvSpPr txBox="1"/>
          <p:nvPr/>
        </p:nvSpPr>
        <p:spPr>
          <a:xfrm>
            <a:off x="5789249" y="4652627"/>
            <a:ext cx="2847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3FFC4"/>
                </a:solidFill>
              </a:rPr>
              <a:t>Disclaimer: I am not endorsing this result…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25AB4D-9BAF-4D54-95E6-E0387EF9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26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55B37F06-2F96-F97F-504F-2F3C0196121F}"/>
              </a:ext>
            </a:extLst>
          </p:cNvPr>
          <p:cNvCxnSpPr/>
          <p:nvPr/>
        </p:nvCxnSpPr>
        <p:spPr>
          <a:xfrm>
            <a:off x="5959360" y="2559003"/>
            <a:ext cx="1339215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F1E2230-F47B-51C8-9B63-FAEC11CE702E}"/>
              </a:ext>
            </a:extLst>
          </p:cNvPr>
          <p:cNvSpPr/>
          <p:nvPr/>
        </p:nvSpPr>
        <p:spPr>
          <a:xfrm>
            <a:off x="840385" y="2104785"/>
            <a:ext cx="737235" cy="1154444"/>
          </a:xfrm>
          <a:prstGeom prst="ellipse">
            <a:avLst/>
          </a:prstGeom>
          <a:gradFill flip="none" rotWithShape="1">
            <a:gsLst>
              <a:gs pos="100000">
                <a:srgbClr val="FFC000"/>
              </a:gs>
              <a:gs pos="73000">
                <a:schemeClr val="accent1">
                  <a:lumMod val="5000"/>
                  <a:lumOff val="95000"/>
                </a:schemeClr>
              </a:gs>
              <a:gs pos="100000">
                <a:srgbClr val="FFC000"/>
              </a:gs>
              <a:gs pos="0">
                <a:srgbClr val="B0C4E6">
                  <a:lumMod val="5000"/>
                  <a:lumOff val="95000"/>
                </a:srgbClr>
              </a:gs>
              <a:gs pos="0">
                <a:srgbClr val="BECEEA">
                  <a:lumMod val="5000"/>
                  <a:lumOff val="95000"/>
                </a:srgbClr>
              </a:gs>
              <a:gs pos="7000">
                <a:srgbClr val="FFC000"/>
              </a:gs>
              <a:gs pos="72000">
                <a:schemeClr val="accent1">
                  <a:lumMod val="10000"/>
                  <a:lumOff val="90000"/>
                </a:schemeClr>
              </a:gs>
              <a:gs pos="99000">
                <a:schemeClr val="bg1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16A891-4C20-0787-29AC-DFCFAF4DA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Isotropisation from relativistic 𝜈 decay…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xmlns="" id="{6C2600BF-F6C1-0E14-4A9E-0F1EE7867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30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17FEFA8A-5DDF-B2D4-6E66-4F6DC903A95C}"/>
                  </a:ext>
                </a:extLst>
              </p:cNvPr>
              <p:cNvSpPr txBox="1"/>
              <p:nvPr/>
            </p:nvSpPr>
            <p:spPr>
              <a:xfrm>
                <a:off x="4145914" y="3929119"/>
                <a:ext cx="3192146" cy="426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600" b="0" i="0" smtClean="0">
                              <a:latin typeface="Cambria Math" panose="02040503050406030204" pitchFamily="18" charset="0"/>
                            </a:rPr>
                            <m:t>isotropise</m:t>
                          </m:r>
                        </m:sub>
                      </m:sSub>
                      <m:r>
                        <a:rPr lang="en-AU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AU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  <m:r>
                                    <a:rPr lang="en-AU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AU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AU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AU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AU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600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rest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FEFA8A-5DDF-B2D4-6E66-4F6DC903A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5914" y="3929119"/>
                <a:ext cx="3192146" cy="426720"/>
              </a:xfrm>
              <a:prstGeom prst="rect">
                <a:avLst/>
              </a:prstGeom>
              <a:blipFill>
                <a:blip r:embed="rId2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B8B4CC4E-91B4-AEC3-C293-011C279210FF}"/>
              </a:ext>
            </a:extLst>
          </p:cNvPr>
          <p:cNvCxnSpPr/>
          <p:nvPr/>
        </p:nvCxnSpPr>
        <p:spPr>
          <a:xfrm flipV="1">
            <a:off x="1201537" y="2205238"/>
            <a:ext cx="0" cy="4817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B3FCAA7C-68CD-A23D-2DA5-B202BA3B71F2}"/>
              </a:ext>
            </a:extLst>
          </p:cNvPr>
          <p:cNvCxnSpPr>
            <a:cxnSpLocks/>
          </p:cNvCxnSpPr>
          <p:nvPr/>
        </p:nvCxnSpPr>
        <p:spPr>
          <a:xfrm>
            <a:off x="1201537" y="2687018"/>
            <a:ext cx="0" cy="4965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CDA87CA4-FA93-044D-1648-BEC3940306E9}"/>
              </a:ext>
            </a:extLst>
          </p:cNvPr>
          <p:cNvCxnSpPr>
            <a:cxnSpLocks/>
          </p:cNvCxnSpPr>
          <p:nvPr/>
        </p:nvCxnSpPr>
        <p:spPr>
          <a:xfrm>
            <a:off x="1206456" y="2682101"/>
            <a:ext cx="304796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32268192-94CC-34DF-5A6D-2FCECC058B74}"/>
              </a:ext>
            </a:extLst>
          </p:cNvPr>
          <p:cNvCxnSpPr>
            <a:cxnSpLocks/>
          </p:cNvCxnSpPr>
          <p:nvPr/>
        </p:nvCxnSpPr>
        <p:spPr>
          <a:xfrm flipH="1">
            <a:off x="891820" y="2682101"/>
            <a:ext cx="314638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908C867-23B1-06D6-9819-1CCE04928205}"/>
              </a:ext>
            </a:extLst>
          </p:cNvPr>
          <p:cNvSpPr/>
          <p:nvPr/>
        </p:nvSpPr>
        <p:spPr>
          <a:xfrm>
            <a:off x="3275181" y="2282306"/>
            <a:ext cx="866083" cy="901241"/>
          </a:xfrm>
          <a:prstGeom prst="ellipse">
            <a:avLst/>
          </a:prstGeom>
          <a:gradFill flip="none" rotWithShape="1">
            <a:gsLst>
              <a:gs pos="100000">
                <a:srgbClr val="FFC000"/>
              </a:gs>
              <a:gs pos="73000">
                <a:schemeClr val="accent1">
                  <a:lumMod val="5000"/>
                  <a:lumOff val="95000"/>
                </a:schemeClr>
              </a:gs>
              <a:gs pos="100000">
                <a:srgbClr val="FFC000"/>
              </a:gs>
              <a:gs pos="0">
                <a:srgbClr val="B0C4E6">
                  <a:lumMod val="5000"/>
                  <a:lumOff val="95000"/>
                </a:srgbClr>
              </a:gs>
              <a:gs pos="0">
                <a:srgbClr val="BECEEA">
                  <a:lumMod val="5000"/>
                  <a:lumOff val="95000"/>
                </a:srgbClr>
              </a:gs>
              <a:gs pos="7000">
                <a:srgbClr val="FFC000"/>
              </a:gs>
              <a:gs pos="72000">
                <a:schemeClr val="accent1">
                  <a:lumMod val="10000"/>
                  <a:lumOff val="90000"/>
                </a:schemeClr>
              </a:gs>
              <a:gs pos="99000">
                <a:schemeClr val="bg1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4E2E15AE-9EB5-7F22-6317-4FCE55D07067}"/>
              </a:ext>
            </a:extLst>
          </p:cNvPr>
          <p:cNvCxnSpPr>
            <a:cxnSpLocks/>
          </p:cNvCxnSpPr>
          <p:nvPr/>
        </p:nvCxnSpPr>
        <p:spPr>
          <a:xfrm flipH="1" flipV="1">
            <a:off x="3701747" y="2379752"/>
            <a:ext cx="2" cy="35395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90040E58-406F-5DC6-2012-8F2426006705}"/>
              </a:ext>
            </a:extLst>
          </p:cNvPr>
          <p:cNvCxnSpPr>
            <a:cxnSpLocks/>
          </p:cNvCxnSpPr>
          <p:nvPr/>
        </p:nvCxnSpPr>
        <p:spPr>
          <a:xfrm>
            <a:off x="3701747" y="2733710"/>
            <a:ext cx="0" cy="3343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C0E34E6B-5F10-5D19-46F9-D01E3DB055A5}"/>
              </a:ext>
            </a:extLst>
          </p:cNvPr>
          <p:cNvCxnSpPr>
            <a:cxnSpLocks/>
          </p:cNvCxnSpPr>
          <p:nvPr/>
        </p:nvCxnSpPr>
        <p:spPr>
          <a:xfrm flipH="1">
            <a:off x="3392030" y="2728793"/>
            <a:ext cx="314638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11BC6CC9-B9CE-F609-2C81-3B381A81B966}"/>
              </a:ext>
            </a:extLst>
          </p:cNvPr>
          <p:cNvCxnSpPr>
            <a:cxnSpLocks/>
          </p:cNvCxnSpPr>
          <p:nvPr/>
        </p:nvCxnSpPr>
        <p:spPr>
          <a:xfrm>
            <a:off x="3706666" y="2728793"/>
            <a:ext cx="304796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ight Arrow 34">
            <a:extLst>
              <a:ext uri="{FF2B5EF4-FFF2-40B4-BE49-F238E27FC236}">
                <a16:creationId xmlns:a16="http://schemas.microsoft.com/office/drawing/2014/main" xmlns="" id="{7C9F0492-E78D-A2F2-2C7F-63C27914D361}"/>
              </a:ext>
            </a:extLst>
          </p:cNvPr>
          <p:cNvSpPr/>
          <p:nvPr/>
        </p:nvSpPr>
        <p:spPr>
          <a:xfrm>
            <a:off x="1703453" y="2352791"/>
            <a:ext cx="1468755" cy="688257"/>
          </a:xfrm>
          <a:prstGeom prst="rightArrow">
            <a:avLst>
              <a:gd name="adj1" fmla="val 79893"/>
              <a:gd name="adj2" fmla="val 26750"/>
            </a:avLst>
          </a:prstGeom>
          <a:solidFill>
            <a:srgbClr val="0E8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Isotropisation timescale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85CB1EA0-A30B-46FA-797F-0ECDDCF31486}"/>
              </a:ext>
            </a:extLst>
          </p:cNvPr>
          <p:cNvCxnSpPr/>
          <p:nvPr/>
        </p:nvCxnSpPr>
        <p:spPr>
          <a:xfrm>
            <a:off x="4527706" y="2559003"/>
            <a:ext cx="133250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DBF0E73F-6919-1AF7-1119-01C682AF3A4C}"/>
              </a:ext>
            </a:extLst>
          </p:cNvPr>
          <p:cNvCxnSpPr>
            <a:cxnSpLocks/>
          </p:cNvCxnSpPr>
          <p:nvPr/>
        </p:nvCxnSpPr>
        <p:spPr>
          <a:xfrm flipV="1">
            <a:off x="5860207" y="2027959"/>
            <a:ext cx="1352643" cy="539044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AE1E6C87-6AFC-8E55-29E8-F0CFAF1744CA}"/>
              </a:ext>
            </a:extLst>
          </p:cNvPr>
          <p:cNvCxnSpPr>
            <a:cxnSpLocks/>
          </p:cNvCxnSpPr>
          <p:nvPr/>
        </p:nvCxnSpPr>
        <p:spPr>
          <a:xfrm>
            <a:off x="5860207" y="2567003"/>
            <a:ext cx="1438368" cy="263754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02AB9AD9-2307-24BB-DC4A-ACADABD10ADD}"/>
                  </a:ext>
                </a:extLst>
              </p:cNvPr>
              <p:cNvSpPr txBox="1"/>
              <p:nvPr/>
            </p:nvSpPr>
            <p:spPr>
              <a:xfrm>
                <a:off x="4527706" y="2259737"/>
                <a:ext cx="4213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AU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2AB9AD9-2307-24BB-DC4A-ACADABD10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706" y="2259737"/>
                <a:ext cx="421333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B2E57BF4-CDDB-BFEC-26C0-E522CEC124EB}"/>
                  </a:ext>
                </a:extLst>
              </p:cNvPr>
              <p:cNvSpPr txBox="1"/>
              <p:nvPr/>
            </p:nvSpPr>
            <p:spPr>
              <a:xfrm>
                <a:off x="6636040" y="2660226"/>
                <a:ext cx="3709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AU" sz="1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2E57BF4-CDDB-BFEC-26C0-E522CEC12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6040" y="2660226"/>
                <a:ext cx="370999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A1EE40F7-2612-1C6B-629B-B3EA2D98278E}"/>
                  </a:ext>
                </a:extLst>
              </p:cNvPr>
              <p:cNvSpPr txBox="1"/>
              <p:nvPr/>
            </p:nvSpPr>
            <p:spPr>
              <a:xfrm>
                <a:off x="6815339" y="1797091"/>
                <a:ext cx="3520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1EE40F7-2612-1C6B-629B-B3EA2D982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5339" y="1797091"/>
                <a:ext cx="352019" cy="307777"/>
              </a:xfrm>
              <a:prstGeom prst="rect">
                <a:avLst/>
              </a:prstGeom>
              <a:blipFill>
                <a:blip r:embed="rId5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1D3D1FC9-0B23-F966-23CC-EB72355BD735}"/>
                  </a:ext>
                </a:extLst>
              </p:cNvPr>
              <p:cNvSpPr txBox="1"/>
              <p:nvPr/>
            </p:nvSpPr>
            <p:spPr>
              <a:xfrm>
                <a:off x="6909776" y="2196194"/>
                <a:ext cx="1214242" cy="293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AU" sz="1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type m:val="lin"/>
                          <m:ctrlPr>
                            <a:rPr lang="en-AU" sz="1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sz="12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12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AU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AU" sz="12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AU" sz="12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AU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D3D1FC9-0B23-F966-23CC-EB72355BD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9776" y="2196194"/>
                <a:ext cx="1214242" cy="293478"/>
              </a:xfrm>
              <a:prstGeom prst="rect">
                <a:avLst/>
              </a:prstGeom>
              <a:blipFill>
                <a:blip r:embed="rId6"/>
                <a:stretch>
                  <a:fillRect t="-87500" b="-1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83C01CF2-2F48-B2CF-4EED-318196069A67}"/>
                  </a:ext>
                </a:extLst>
              </p:cNvPr>
              <p:cNvSpPr txBox="1"/>
              <p:nvPr/>
            </p:nvSpPr>
            <p:spPr>
              <a:xfrm>
                <a:off x="6931095" y="2456274"/>
                <a:ext cx="1171603" cy="422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2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2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AU" sz="1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AU" sz="12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200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 xmlns="">
                    <m:d>
                      <m:dPr>
                        <m:ctrlPr>
                          <a:rPr lang="en-US" sz="1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1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el-GR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AU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l-GR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  <m:sup>
                                <m:r>
                                  <a:rPr lang="en-AU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AU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  <m:r>
                                  <a:rPr lang="en-AU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sub>
                              <m:sup>
                                <m:r>
                                  <a:rPr lang="en-AU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d>
                    <m:sSub>
                      <m:sSubPr>
                        <m:ctrlPr>
                          <a:rPr lang="en-US" sz="1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3C01CF2-2F48-B2CF-4EED-318196069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1095" y="2456274"/>
                <a:ext cx="1171603" cy="4227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F021CD6-0F4E-8181-2E16-BCDAA273F9B5}"/>
              </a:ext>
            </a:extLst>
          </p:cNvPr>
          <p:cNvSpPr txBox="1"/>
          <p:nvPr/>
        </p:nvSpPr>
        <p:spPr>
          <a:xfrm>
            <a:off x="4341493" y="2994338"/>
            <a:ext cx="4613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 relativistic decay, the decay products are beamed.</a:t>
            </a:r>
          </a:p>
          <a:p>
            <a:r>
              <a:rPr lang="en-US" sz="1400" dirty="0"/>
              <a:t>Inverse decay can also only happen when the daughter particles satisfy strict momentum/angular requirements.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11C6153F-78A8-64DC-E604-D8F27BC1B1C9}"/>
              </a:ext>
            </a:extLst>
          </p:cNvPr>
          <p:cNvSpPr txBox="1">
            <a:spLocks/>
          </p:cNvSpPr>
          <p:nvPr/>
        </p:nvSpPr>
        <p:spPr>
          <a:xfrm>
            <a:off x="457198" y="3968389"/>
            <a:ext cx="3840482" cy="441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AU" sz="1800" dirty="0">
                <a:solidFill>
                  <a:srgbClr val="FF0000"/>
                </a:solidFill>
              </a:rPr>
              <a:t>→</a:t>
            </a:r>
            <a:r>
              <a:rPr lang="en-AU" sz="1800" dirty="0"/>
              <a:t>Isotropisation is a </a:t>
            </a:r>
            <a:r>
              <a:rPr lang="en-AU" sz="1800" dirty="0" err="1">
                <a:solidFill>
                  <a:srgbClr val="FF0000"/>
                </a:solidFill>
              </a:rPr>
              <a:t>looooong</a:t>
            </a:r>
            <a:r>
              <a:rPr lang="en-AU" sz="1800" dirty="0">
                <a:solidFill>
                  <a:srgbClr val="FF0000"/>
                </a:solidFill>
              </a:rPr>
              <a:t> process:</a:t>
            </a:r>
            <a:endParaRPr lang="en-AU" sz="16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9F13B3F5-278F-5142-E4C5-34D18C096FB0}"/>
              </a:ext>
            </a:extLst>
          </p:cNvPr>
          <p:cNvSpPr txBox="1"/>
          <p:nvPr/>
        </p:nvSpPr>
        <p:spPr>
          <a:xfrm>
            <a:off x="6372722" y="3702898"/>
            <a:ext cx="542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Boost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011C3CE-E887-B2F9-AC07-1DB5BB1B99E6}"/>
              </a:ext>
            </a:extLst>
          </p:cNvPr>
          <p:cNvSpPr txBox="1"/>
          <p:nvPr/>
        </p:nvSpPr>
        <p:spPr>
          <a:xfrm>
            <a:off x="7130600" y="3784450"/>
            <a:ext cx="1374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Rest-frame lifetime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xmlns="" id="{BFBAB4E7-656B-6B0A-034C-E7443F49FB07}"/>
              </a:ext>
            </a:extLst>
          </p:cNvPr>
          <p:cNvCxnSpPr>
            <a:cxnSpLocks/>
          </p:cNvCxnSpPr>
          <p:nvPr/>
        </p:nvCxnSpPr>
        <p:spPr>
          <a:xfrm flipH="1">
            <a:off x="6536528" y="3943347"/>
            <a:ext cx="111921" cy="1812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xmlns="" id="{61630C54-1E0A-9F98-6CCE-FBC2080BDFAE}"/>
              </a:ext>
            </a:extLst>
          </p:cNvPr>
          <p:cNvCxnSpPr/>
          <p:nvPr/>
        </p:nvCxnSpPr>
        <p:spPr>
          <a:xfrm flipH="1">
            <a:off x="7014844" y="3988846"/>
            <a:ext cx="176009" cy="1079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3">
                <a:extLst>
                  <a:ext uri="{FF2B5EF4-FFF2-40B4-BE49-F238E27FC236}">
                    <a16:creationId xmlns:a16="http://schemas.microsoft.com/office/drawing/2014/main" xmlns="" id="{0AE4B028-BE93-2B49-6AF5-58B226AAFA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3"/>
                <a:ext cx="8229600" cy="632978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AU" dirty="0"/>
                  <a:t>How long does it take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AU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AU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AU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AU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AU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AU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AU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AU" dirty="0">
                    <a:solidFill>
                      <a:srgbClr val="FF0000"/>
                    </a:solidFill>
                  </a:rPr>
                  <a:t> and its inverse process</a:t>
                </a:r>
                <a:r>
                  <a:rPr lang="en-AU" dirty="0"/>
                  <a:t> to wipe out momentum anisotropies?  (Hint: it’s not the rest-frame lifetime of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AU" dirty="0"/>
                  <a:t>.)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3">
                <a:extLst>
                  <a:ext uri="{FF2B5EF4-FFF2-40B4-BE49-F238E27FC236}">
                    <a16:creationId xmlns:a16="http://schemas.microsoft.com/office/drawing/2014/main" id="{0AE4B028-BE93-2B49-6AF5-58B226AAFA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3"/>
                <a:ext cx="8229600" cy="632978"/>
              </a:xfrm>
              <a:blipFill>
                <a:blip r:embed="rId8"/>
                <a:stretch>
                  <a:fillRect l="-772" t="-15686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C9122E8C-A7F3-BFAF-5B94-1AF3B0A9F89A}"/>
                  </a:ext>
                </a:extLst>
              </p:cNvPr>
              <p:cNvSpPr txBox="1"/>
              <p:nvPr/>
            </p:nvSpPr>
            <p:spPr>
              <a:xfrm>
                <a:off x="7212850" y="1890597"/>
                <a:ext cx="16374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E8BAE"/>
                    </a:solidFill>
                  </a:rPr>
                  <a:t>Assuming a massless </a:t>
                </a:r>
                <a14:m>
                  <m:oMath xmlns:m="http://schemas.openxmlformats.org/officeDocument/2006/math" xmlns="">
                    <m:r>
                      <a:rPr lang="en-US" sz="1200" i="1">
                        <a:solidFill>
                          <a:srgbClr val="0E8BA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1200" dirty="0">
                  <a:solidFill>
                    <a:srgbClr val="0E8BAE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122E8C-A7F3-BFAF-5B94-1AF3B0A9F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2850" y="1890597"/>
                <a:ext cx="1637434" cy="276999"/>
              </a:xfrm>
              <a:prstGeom prst="rect">
                <a:avLst/>
              </a:prstGeom>
              <a:blipFill>
                <a:blip r:embed="rId9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2189F4AE-06A7-D3B7-E295-5986AEC6ACA5}"/>
                  </a:ext>
                </a:extLst>
              </p:cNvPr>
              <p:cNvSpPr txBox="1"/>
              <p:nvPr/>
            </p:nvSpPr>
            <p:spPr>
              <a:xfrm>
                <a:off x="7102310" y="4008742"/>
                <a:ext cx="1035380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r>
                        <a:rPr lang="en-AU" sz="144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400</m:t>
                      </m:r>
                      <m:r>
                        <a:rPr lang="en-AU" sz="144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sz="144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kyr</m:t>
                      </m:r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189F4AE-06A7-D3B7-E295-5986AEC6A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310" y="4008742"/>
                <a:ext cx="1035380" cy="313932"/>
              </a:xfrm>
              <a:prstGeom prst="rect">
                <a:avLst/>
              </a:prstGeom>
              <a:blipFill>
                <a:blip r:embed="rId10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3E34C150-BD90-B268-6FA4-36B3C4C2A9F7}"/>
                  </a:ext>
                </a:extLst>
              </p:cNvPr>
              <p:cNvSpPr txBox="1"/>
              <p:nvPr/>
            </p:nvSpPr>
            <p:spPr>
              <a:xfrm>
                <a:off x="4359715" y="4510345"/>
                <a:ext cx="4089576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60" dirty="0">
                    <a:solidFill>
                      <a:srgbClr val="0E8BAE"/>
                    </a:solidFill>
                  </a:rPr>
                  <a:t>→ Lower bound on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260" i="1" dirty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60" i="1" dirty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1260" dirty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rest</m:t>
                        </m:r>
                      </m:sub>
                    </m:sSub>
                  </m:oMath>
                </a14:m>
                <a:r>
                  <a:rPr lang="en-US" sz="1260" dirty="0">
                    <a:solidFill>
                      <a:srgbClr val="0E8BAE"/>
                    </a:solidFill>
                  </a:rPr>
                  <a:t> as a function of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26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26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26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AU" sz="126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1260" dirty="0">
                    <a:solidFill>
                      <a:srgbClr val="0E8BAE"/>
                    </a:solidFill>
                  </a:rPr>
                  <a:t> and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26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26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26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AU" sz="126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sz="1260" dirty="0">
                    <a:solidFill>
                      <a:srgbClr val="0E8BAE"/>
                    </a:solidFill>
                  </a:rPr>
                  <a:t>.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34C150-BD90-B268-6FA4-36B3C4C2A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9715" y="4510345"/>
                <a:ext cx="4089576" cy="286232"/>
              </a:xfrm>
              <a:prstGeom prst="rect">
                <a:avLst/>
              </a:prstGeom>
              <a:blipFill>
                <a:blip r:embed="rId11"/>
                <a:stretch>
                  <a:fillRect l="-310" t="-4348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1A83C01-4E5E-1F4D-CA77-7F46A3F0EB0E}"/>
              </a:ext>
            </a:extLst>
          </p:cNvPr>
          <p:cNvSpPr txBox="1"/>
          <p:nvPr/>
        </p:nvSpPr>
        <p:spPr>
          <a:xfrm>
            <a:off x="453848" y="4409025"/>
            <a:ext cx="3315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>
                <a:solidFill>
                  <a:srgbClr val="E7E287"/>
                </a:solidFill>
              </a:rPr>
              <a:t>Barenboim, Chen, </a:t>
            </a:r>
            <a:r>
              <a:rPr lang="en-AU" sz="1000" dirty="0" err="1">
                <a:solidFill>
                  <a:srgbClr val="E7E287"/>
                </a:solidFill>
              </a:rPr>
              <a:t>Hannestad</a:t>
            </a:r>
            <a:r>
              <a:rPr lang="en-AU" sz="1000" dirty="0">
                <a:solidFill>
                  <a:srgbClr val="E7E287"/>
                </a:solidFill>
              </a:rPr>
              <a:t>, </a:t>
            </a:r>
            <a:r>
              <a:rPr lang="en-AU" sz="1000" dirty="0" err="1">
                <a:solidFill>
                  <a:srgbClr val="E7E287"/>
                </a:solidFill>
              </a:rPr>
              <a:t>Oldengott</a:t>
            </a:r>
            <a:r>
              <a:rPr lang="en-AU" sz="1000" dirty="0">
                <a:solidFill>
                  <a:srgbClr val="E7E287"/>
                </a:solidFill>
              </a:rPr>
              <a:t>, Tram &amp; Y</a:t>
            </a:r>
            <a:r>
              <a:rPr lang="en-AU" sz="1000" baseline="30000" dirty="0">
                <a:solidFill>
                  <a:srgbClr val="E7E287"/>
                </a:solidFill>
              </a:rPr>
              <a:t>3</a:t>
            </a:r>
            <a:r>
              <a:rPr lang="en-AU" sz="1000" dirty="0">
                <a:solidFill>
                  <a:srgbClr val="E7E287"/>
                </a:solidFill>
              </a:rPr>
              <a:t>W 2021 </a:t>
            </a:r>
          </a:p>
          <a:p>
            <a:r>
              <a:rPr lang="en-AU" sz="1000" dirty="0">
                <a:solidFill>
                  <a:srgbClr val="E7E287"/>
                </a:solidFill>
              </a:rPr>
              <a:t>Chen, </a:t>
            </a:r>
            <a:r>
              <a:rPr lang="en-AU" sz="1000" dirty="0" err="1">
                <a:solidFill>
                  <a:srgbClr val="E7E287"/>
                </a:solidFill>
              </a:rPr>
              <a:t>Oldengott</a:t>
            </a:r>
            <a:r>
              <a:rPr lang="en-AU" sz="1000" dirty="0">
                <a:solidFill>
                  <a:srgbClr val="E7E287"/>
                </a:solidFill>
              </a:rPr>
              <a:t>, </a:t>
            </a:r>
            <a:r>
              <a:rPr lang="en-AU" sz="1000" dirty="0" err="1">
                <a:solidFill>
                  <a:srgbClr val="E7E287"/>
                </a:solidFill>
              </a:rPr>
              <a:t>Pierobon</a:t>
            </a:r>
            <a:r>
              <a:rPr lang="en-AU" sz="1000" dirty="0">
                <a:solidFill>
                  <a:srgbClr val="E7E287"/>
                </a:solidFill>
              </a:rPr>
              <a:t> &amp; Y</a:t>
            </a:r>
            <a:r>
              <a:rPr lang="en-AU" sz="1000" baseline="30000" dirty="0">
                <a:solidFill>
                  <a:srgbClr val="E7E287"/>
                </a:solidFill>
              </a:rPr>
              <a:t>3</a:t>
            </a:r>
            <a:r>
              <a:rPr lang="en-AU" sz="1000" dirty="0">
                <a:solidFill>
                  <a:srgbClr val="E7E287"/>
                </a:solidFill>
              </a:rPr>
              <a:t>W 2022</a:t>
            </a:r>
          </a:p>
        </p:txBody>
      </p:sp>
    </p:spTree>
    <p:extLst>
      <p:ext uri="{BB962C8B-B14F-4D97-AF65-F5344CB8AC3E}">
        <p14:creationId xmlns:p14="http://schemas.microsoft.com/office/powerpoint/2010/main" val="8171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4" grpId="0" animBg="1"/>
      <p:bldP spid="35" grpId="0" animBg="1"/>
      <p:bldP spid="57" grpId="0"/>
      <p:bldP spid="59" grpId="0"/>
      <p:bldP spid="60" grpId="0"/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22EDAF1-B90F-B7F8-CD89-379D280AB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553344" y="2134890"/>
            <a:ext cx="289433" cy="1527937"/>
          </a:xfrm>
          <a:prstGeom prst="rect">
            <a:avLst/>
          </a:prstGeom>
        </p:spPr>
      </p:pic>
      <p:pic>
        <p:nvPicPr>
          <p:cNvPr id="23" name="Content Placeholder 22" descr="Chart&#10;&#10;Description automatically generated">
            <a:extLst>
              <a:ext uri="{FF2B5EF4-FFF2-40B4-BE49-F238E27FC236}">
                <a16:creationId xmlns:a16="http://schemas.microsoft.com/office/drawing/2014/main" xmlns="" id="{CA64A516-451B-598B-B137-EF4574896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0060" y="1642514"/>
            <a:ext cx="8229600" cy="26922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16A891-4C20-0787-29AC-DFCFAF4DA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CMB lower bounds on the neutrino lifetime…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1D23F8-EABB-594D-F06C-00CA0314BBD4}"/>
              </a:ext>
            </a:extLst>
          </p:cNvPr>
          <p:cNvSpPr txBox="1"/>
          <p:nvPr/>
        </p:nvSpPr>
        <p:spPr>
          <a:xfrm>
            <a:off x="6500820" y="4304780"/>
            <a:ext cx="22317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>
                <a:solidFill>
                  <a:srgbClr val="E7E287"/>
                </a:solidFill>
              </a:rPr>
              <a:t>Chen, </a:t>
            </a:r>
            <a:r>
              <a:rPr lang="en-AU" sz="1000" dirty="0" err="1">
                <a:solidFill>
                  <a:srgbClr val="E7E287"/>
                </a:solidFill>
              </a:rPr>
              <a:t>Oldengott</a:t>
            </a:r>
            <a:r>
              <a:rPr lang="en-AU" sz="1000" dirty="0">
                <a:solidFill>
                  <a:srgbClr val="E7E287"/>
                </a:solidFill>
              </a:rPr>
              <a:t>, </a:t>
            </a:r>
            <a:r>
              <a:rPr lang="en-AU" sz="1000" dirty="0" err="1">
                <a:solidFill>
                  <a:srgbClr val="E7E287"/>
                </a:solidFill>
              </a:rPr>
              <a:t>Pierobon</a:t>
            </a:r>
            <a:r>
              <a:rPr lang="en-AU" sz="1000" dirty="0">
                <a:solidFill>
                  <a:srgbClr val="E7E287"/>
                </a:solidFill>
              </a:rPr>
              <a:t> &amp; Y</a:t>
            </a:r>
            <a:r>
              <a:rPr lang="en-AU" sz="1000" baseline="30000" dirty="0">
                <a:solidFill>
                  <a:srgbClr val="E7E287"/>
                </a:solidFill>
              </a:rPr>
              <a:t>3</a:t>
            </a:r>
            <a:r>
              <a:rPr lang="en-AU" sz="1000" dirty="0">
                <a:solidFill>
                  <a:srgbClr val="E7E287"/>
                </a:solidFill>
              </a:rPr>
              <a:t>W 2022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2F4E6FA-B5BF-47E4-B415-9AB941F6EDF6}"/>
              </a:ext>
            </a:extLst>
          </p:cNvPr>
          <p:cNvGrpSpPr/>
          <p:nvPr/>
        </p:nvGrpSpPr>
        <p:grpSpPr>
          <a:xfrm>
            <a:off x="1080791" y="1913126"/>
            <a:ext cx="6061878" cy="1609818"/>
            <a:chOff x="980324" y="1705510"/>
            <a:chExt cx="6061878" cy="16098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xmlns="" id="{9F42C078-F5F1-C4DB-B71E-9E50A7FED4F6}"/>
                    </a:ext>
                  </a:extLst>
                </p:cNvPr>
                <p:cNvSpPr txBox="1"/>
                <p:nvPr/>
              </p:nvSpPr>
              <p:spPr>
                <a:xfrm>
                  <a:off x="4575122" y="3069107"/>
                  <a:ext cx="93993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AU" sz="1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1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AU" sz="1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AU" sz="1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en-AU" sz="1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NO</m:t>
                        </m:r>
                        <m:r>
                          <a:rPr lang="en-AU" sz="1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F42C078-F5F1-C4DB-B71E-9E50A7FED4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5122" y="3069107"/>
                  <a:ext cx="939937" cy="24622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xmlns="" id="{16C29138-4428-92BB-C79A-B7E268C0AF39}"/>
                    </a:ext>
                  </a:extLst>
                </p:cNvPr>
                <p:cNvSpPr txBox="1"/>
                <p:nvPr/>
              </p:nvSpPr>
              <p:spPr>
                <a:xfrm>
                  <a:off x="6147149" y="3034708"/>
                  <a:ext cx="89505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AU" sz="1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1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AU" sz="1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AU" sz="1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en-AU" sz="1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IO</m:t>
                        </m:r>
                        <m:r>
                          <a:rPr lang="en-AU" sz="1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6C29138-4428-92BB-C79A-B7E268C0AF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7149" y="3034708"/>
                  <a:ext cx="895053" cy="246221"/>
                </a:xfrm>
                <a:prstGeom prst="rect">
                  <a:avLst/>
                </a:prstGeom>
                <a:blipFill>
                  <a:blip r:embed="rId5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xmlns="" id="{7A44B843-6E15-2C02-A701-EEADE53AD1C9}"/>
                    </a:ext>
                  </a:extLst>
                </p:cNvPr>
                <p:cNvSpPr txBox="1"/>
                <p:nvPr/>
              </p:nvSpPr>
              <p:spPr>
                <a:xfrm>
                  <a:off x="980324" y="1705510"/>
                  <a:ext cx="103586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0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AU" sz="10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00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100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AU" sz="10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2+1</m:t>
                            </m:r>
                          </m:sub>
                        </m:sSub>
                        <m:r>
                          <a:rPr lang="en-AU" sz="1000" b="0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AU" sz="1000" b="0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NO</m:t>
                        </m:r>
                        <m:r>
                          <a:rPr lang="en-AU" sz="1000" b="0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A44B843-6E15-2C02-A701-EEADE53AD1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324" y="1705510"/>
                  <a:ext cx="1035861" cy="2462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xmlns="" id="{060A76AA-A76F-D5D5-8728-7B2B9005D789}"/>
                    </a:ext>
                  </a:extLst>
                </p:cNvPr>
                <p:cNvSpPr txBox="1"/>
                <p:nvPr/>
              </p:nvSpPr>
              <p:spPr>
                <a:xfrm>
                  <a:off x="980324" y="1971962"/>
                  <a:ext cx="99097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AU" sz="1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2+1</m:t>
                            </m:r>
                          </m:sub>
                        </m:sSub>
                        <m:r>
                          <a:rPr lang="en-US" sz="1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AU" sz="1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AU" sz="1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AU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AU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IO</m:t>
                        </m:r>
                        <m:r>
                          <a:rPr lang="en-AU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60A76AA-A76F-D5D5-8728-7B2B9005D7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324" y="1971962"/>
                  <a:ext cx="990976" cy="2462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43DD86E1-E544-6BC5-FAFF-715A633B6906}"/>
                    </a:ext>
                  </a:extLst>
                </p:cNvPr>
                <p:cNvSpPr txBox="1"/>
                <p:nvPr/>
              </p:nvSpPr>
              <p:spPr>
                <a:xfrm>
                  <a:off x="2068565" y="2264446"/>
                  <a:ext cx="106952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AU" sz="1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1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AU" sz="1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AU" sz="10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or</m:t>
                            </m:r>
                            <m:r>
                              <a:rPr lang="en-AU" sz="1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AU" sz="1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AU" sz="1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NO</m:t>
                        </m:r>
                        <m:r>
                          <a:rPr lang="en-AU" sz="1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3DD86E1-E544-6BC5-FAFF-715A633B69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8565" y="2264446"/>
                  <a:ext cx="1069524" cy="2462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BE079F4B-968A-E776-9D7A-1FB40924C82F}"/>
                    </a:ext>
                  </a:extLst>
                </p:cNvPr>
                <p:cNvSpPr txBox="1"/>
                <p:nvPr/>
              </p:nvSpPr>
              <p:spPr>
                <a:xfrm>
                  <a:off x="2068565" y="2430716"/>
                  <a:ext cx="1024639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AU" sz="1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AU" sz="10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or</m:t>
                            </m:r>
                            <m:r>
                              <a:rPr lang="en-AU" sz="1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AU" sz="1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AU" sz="1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AU" sz="1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AU" sz="1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IO</m:t>
                        </m:r>
                        <m:r>
                          <a:rPr lang="en-AU" sz="1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E079F4B-968A-E776-9D7A-1FB40924C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8565" y="2430716"/>
                  <a:ext cx="1024639" cy="24622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xmlns="" id="{563F0404-6762-E025-1381-D4D8C98F45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199" y="1200152"/>
                <a:ext cx="8156798" cy="4853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57175" indent="-257175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57213" indent="-214313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en-AU" sz="1800" dirty="0"/>
                  <a:t>CMB currently offers the best limits on non-radiative neutrino decay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AU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AU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AU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AU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AU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AU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AU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AU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AU" sz="1800" dirty="0"/>
                  <a:t> </a:t>
                </a:r>
                <a:endParaRPr lang="en-US" sz="18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563F0404-6762-E025-1381-D4D8C98F4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1200152"/>
                <a:ext cx="8156798" cy="485368"/>
              </a:xfrm>
              <a:prstGeom prst="rect">
                <a:avLst/>
              </a:prstGeom>
              <a:blipFill>
                <a:blip r:embed="rId10"/>
                <a:stretch>
                  <a:fillRect l="-622" t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B7912D4-45D3-88B2-DF9B-D38C2220459C}"/>
              </a:ext>
            </a:extLst>
          </p:cNvPr>
          <p:cNvSpPr txBox="1"/>
          <p:nvPr/>
        </p:nvSpPr>
        <p:spPr>
          <a:xfrm>
            <a:off x="4368158" y="3583641"/>
            <a:ext cx="1247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IceCube</a:t>
            </a:r>
            <a:r>
              <a:rPr lang="en-US" sz="1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constraints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91F4B6D-4544-96EA-5648-1C34B53C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31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D78994-B24F-25E6-28E1-3B335DC6A7E9}"/>
              </a:ext>
            </a:extLst>
          </p:cNvPr>
          <p:cNvSpPr txBox="1"/>
          <p:nvPr/>
        </p:nvSpPr>
        <p:spPr>
          <a:xfrm>
            <a:off x="516175" y="4562346"/>
            <a:ext cx="30652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>
                <a:solidFill>
                  <a:srgbClr val="E7E287"/>
                </a:solidFill>
              </a:rPr>
              <a:t>* </a:t>
            </a:r>
            <a:r>
              <a:rPr lang="en-AU" sz="1000" dirty="0" err="1">
                <a:solidFill>
                  <a:srgbClr val="E7E287"/>
                </a:solidFill>
              </a:rPr>
              <a:t>IceCube</a:t>
            </a:r>
            <a:r>
              <a:rPr lang="en-AU" sz="1000" dirty="0">
                <a:solidFill>
                  <a:srgbClr val="E7E287"/>
                </a:solidFill>
              </a:rPr>
              <a:t> constraints &amp; forecasts from Song et al. 2021</a:t>
            </a:r>
            <a:endParaRPr lang="en-US" sz="1000" dirty="0">
              <a:solidFill>
                <a:srgbClr val="E7E287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7B0130-0C75-1BB2-1A5A-AFF6F25E88D4}"/>
              </a:ext>
            </a:extLst>
          </p:cNvPr>
          <p:cNvSpPr txBox="1"/>
          <p:nvPr/>
        </p:nvSpPr>
        <p:spPr>
          <a:xfrm>
            <a:off x="6994125" y="3473565"/>
            <a:ext cx="1247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IceCube</a:t>
            </a:r>
            <a:r>
              <a:rPr lang="en-US" sz="1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constraints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52D907A-B83A-45E0-168A-13AD9BC27633}"/>
              </a:ext>
            </a:extLst>
          </p:cNvPr>
          <p:cNvSpPr txBox="1"/>
          <p:nvPr/>
        </p:nvSpPr>
        <p:spPr>
          <a:xfrm>
            <a:off x="6992986" y="2842214"/>
            <a:ext cx="1247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IceCube</a:t>
            </a:r>
            <a:r>
              <a:rPr lang="en-US" sz="1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&amp; future 𝜈 telescope forecasts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7183984-304D-FF5C-2789-21FCB9922E1C}"/>
              </a:ext>
            </a:extLst>
          </p:cNvPr>
          <p:cNvSpPr txBox="1"/>
          <p:nvPr/>
        </p:nvSpPr>
        <p:spPr>
          <a:xfrm>
            <a:off x="4368157" y="3799726"/>
            <a:ext cx="1388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SN 1987A constraints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CDDB925-40C1-5184-D3ED-3AFBBD740A30}"/>
              </a:ext>
            </a:extLst>
          </p:cNvPr>
          <p:cNvSpPr txBox="1"/>
          <p:nvPr/>
        </p:nvSpPr>
        <p:spPr>
          <a:xfrm>
            <a:off x="7003205" y="3761166"/>
            <a:ext cx="1388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SN 1987A constraints</a:t>
            </a:r>
          </a:p>
        </p:txBody>
      </p:sp>
    </p:spTree>
    <p:extLst>
      <p:ext uri="{BB962C8B-B14F-4D97-AF65-F5344CB8AC3E}">
        <p14:creationId xmlns:p14="http://schemas.microsoft.com/office/powerpoint/2010/main" val="38674465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22EDAF1-B90F-B7F8-CD89-379D280AB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553344" y="2134890"/>
            <a:ext cx="289433" cy="1527937"/>
          </a:xfrm>
          <a:prstGeom prst="rect">
            <a:avLst/>
          </a:prstGeom>
        </p:spPr>
      </p:pic>
      <p:pic>
        <p:nvPicPr>
          <p:cNvPr id="23" name="Content Placeholder 22" descr="Chart&#10;&#10;Description automatically generated">
            <a:extLst>
              <a:ext uri="{FF2B5EF4-FFF2-40B4-BE49-F238E27FC236}">
                <a16:creationId xmlns:a16="http://schemas.microsoft.com/office/drawing/2014/main" xmlns="" id="{CA64A516-451B-598B-B137-EF4574896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6192"/>
          <a:stretch/>
        </p:blipFill>
        <p:spPr>
          <a:xfrm>
            <a:off x="5927376" y="1642514"/>
            <a:ext cx="2782283" cy="26922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16A891-4C20-0787-29AC-DFCFAF4DA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CMB lower bounds on the neutrino lifetime…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1D23F8-EABB-594D-F06C-00CA0314BBD4}"/>
              </a:ext>
            </a:extLst>
          </p:cNvPr>
          <p:cNvSpPr txBox="1"/>
          <p:nvPr/>
        </p:nvSpPr>
        <p:spPr>
          <a:xfrm>
            <a:off x="6500820" y="4304780"/>
            <a:ext cx="22317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>
                <a:solidFill>
                  <a:srgbClr val="E7E287"/>
                </a:solidFill>
              </a:rPr>
              <a:t>Chen, </a:t>
            </a:r>
            <a:r>
              <a:rPr lang="en-AU" sz="1000" dirty="0" err="1">
                <a:solidFill>
                  <a:srgbClr val="E7E287"/>
                </a:solidFill>
              </a:rPr>
              <a:t>Oldengott</a:t>
            </a:r>
            <a:r>
              <a:rPr lang="en-AU" sz="1000" dirty="0">
                <a:solidFill>
                  <a:srgbClr val="E7E287"/>
                </a:solidFill>
              </a:rPr>
              <a:t>, </a:t>
            </a:r>
            <a:r>
              <a:rPr lang="en-AU" sz="1000" dirty="0" err="1">
                <a:solidFill>
                  <a:srgbClr val="E7E287"/>
                </a:solidFill>
              </a:rPr>
              <a:t>Pierobon</a:t>
            </a:r>
            <a:r>
              <a:rPr lang="en-AU" sz="1000" dirty="0">
                <a:solidFill>
                  <a:srgbClr val="E7E287"/>
                </a:solidFill>
              </a:rPr>
              <a:t> &amp; Y</a:t>
            </a:r>
            <a:r>
              <a:rPr lang="en-AU" sz="1000" baseline="30000" dirty="0">
                <a:solidFill>
                  <a:srgbClr val="E7E287"/>
                </a:solidFill>
              </a:rPr>
              <a:t>3</a:t>
            </a:r>
            <a:r>
              <a:rPr lang="en-AU" sz="1000" dirty="0">
                <a:solidFill>
                  <a:srgbClr val="E7E287"/>
                </a:solidFill>
              </a:rPr>
              <a:t>W 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xmlns="" id="{563F0404-6762-E025-1381-D4D8C98F45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199" y="1200152"/>
                <a:ext cx="8156798" cy="4853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57175" indent="-257175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57213" indent="-214313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en-AU" sz="1800" dirty="0"/>
                  <a:t>CMB currently offers the best limits on non-radiative neutrino decay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AU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AU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AU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AU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AU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AU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AU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AU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AU" sz="1800" dirty="0"/>
                  <a:t> </a:t>
                </a:r>
                <a:endParaRPr lang="en-US" sz="18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563F0404-6762-E025-1381-D4D8C98F4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1200152"/>
                <a:ext cx="8156798" cy="485368"/>
              </a:xfrm>
              <a:prstGeom prst="rect">
                <a:avLst/>
              </a:prstGeom>
              <a:blipFill>
                <a:blip r:embed="rId5"/>
                <a:stretch>
                  <a:fillRect l="-622" t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91F4B6D-4544-96EA-5648-1C34B53C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32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D78994-B24F-25E6-28E1-3B335DC6A7E9}"/>
              </a:ext>
            </a:extLst>
          </p:cNvPr>
          <p:cNvSpPr txBox="1"/>
          <p:nvPr/>
        </p:nvSpPr>
        <p:spPr>
          <a:xfrm>
            <a:off x="516175" y="4562346"/>
            <a:ext cx="30652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>
                <a:solidFill>
                  <a:srgbClr val="E7E287"/>
                </a:solidFill>
              </a:rPr>
              <a:t>* </a:t>
            </a:r>
            <a:r>
              <a:rPr lang="en-AU" sz="1000" dirty="0" err="1">
                <a:solidFill>
                  <a:srgbClr val="E7E287"/>
                </a:solidFill>
              </a:rPr>
              <a:t>IceCube</a:t>
            </a:r>
            <a:r>
              <a:rPr lang="en-AU" sz="1000" dirty="0">
                <a:solidFill>
                  <a:srgbClr val="E7E287"/>
                </a:solidFill>
              </a:rPr>
              <a:t> constraints &amp; forecasts from Song et al. 2021</a:t>
            </a:r>
            <a:endParaRPr lang="en-US" sz="1000" dirty="0">
              <a:solidFill>
                <a:srgbClr val="E7E287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7B0130-0C75-1BB2-1A5A-AFF6F25E88D4}"/>
              </a:ext>
            </a:extLst>
          </p:cNvPr>
          <p:cNvSpPr txBox="1"/>
          <p:nvPr/>
        </p:nvSpPr>
        <p:spPr>
          <a:xfrm>
            <a:off x="6994125" y="3473565"/>
            <a:ext cx="1247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IceCube</a:t>
            </a:r>
            <a:r>
              <a:rPr lang="en-US" sz="1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constraints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52D907A-B83A-45E0-168A-13AD9BC27633}"/>
              </a:ext>
            </a:extLst>
          </p:cNvPr>
          <p:cNvSpPr txBox="1"/>
          <p:nvPr/>
        </p:nvSpPr>
        <p:spPr>
          <a:xfrm>
            <a:off x="6992986" y="2842214"/>
            <a:ext cx="1247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IceCube</a:t>
            </a:r>
            <a:r>
              <a:rPr lang="en-US" sz="1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&amp; future 𝜈 telescope forecasts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CDDB925-40C1-5184-D3ED-3AFBBD740A30}"/>
              </a:ext>
            </a:extLst>
          </p:cNvPr>
          <p:cNvSpPr txBox="1"/>
          <p:nvPr/>
        </p:nvSpPr>
        <p:spPr>
          <a:xfrm>
            <a:off x="7003205" y="3761166"/>
            <a:ext cx="1388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SN 1987A constraints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222BBE6-5F8F-72B4-A287-1792631DCE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691"/>
          <a:stretch/>
        </p:blipFill>
        <p:spPr>
          <a:xfrm>
            <a:off x="618424" y="1759465"/>
            <a:ext cx="1488839" cy="2278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BBB3AD92-698B-426C-7F2D-ACC0DC998663}"/>
                  </a:ext>
                </a:extLst>
              </p:cNvPr>
              <p:cNvSpPr txBox="1"/>
              <p:nvPr/>
            </p:nvSpPr>
            <p:spPr>
              <a:xfrm>
                <a:off x="6247616" y="3242324"/>
                <a:ext cx="89505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AU" sz="1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0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AU" sz="1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AU" sz="1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AU" sz="1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IO</m:t>
                      </m:r>
                      <m:r>
                        <a:rPr lang="en-AU" sz="1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BB3AD92-698B-426C-7F2D-ACC0DC998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616" y="3242324"/>
                <a:ext cx="895053" cy="246221"/>
              </a:xfrm>
              <a:prstGeom prst="rect">
                <a:avLst/>
              </a:prstGeom>
              <a:blipFill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Down Arrow 24">
            <a:extLst>
              <a:ext uri="{FF2B5EF4-FFF2-40B4-BE49-F238E27FC236}">
                <a16:creationId xmlns:a16="http://schemas.microsoft.com/office/drawing/2014/main" xmlns="" id="{960D25E6-DA3E-470C-DBC8-A1BD79091DC8}"/>
              </a:ext>
            </a:extLst>
          </p:cNvPr>
          <p:cNvSpPr/>
          <p:nvPr/>
        </p:nvSpPr>
        <p:spPr>
          <a:xfrm>
            <a:off x="2150473" y="1815065"/>
            <a:ext cx="201387" cy="31653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xmlns="" id="{8D68BF22-992C-E5DD-E8CC-CAD8C12BB3D3}"/>
              </a:ext>
            </a:extLst>
          </p:cNvPr>
          <p:cNvSpPr/>
          <p:nvPr/>
        </p:nvSpPr>
        <p:spPr>
          <a:xfrm>
            <a:off x="3740729" y="3055737"/>
            <a:ext cx="1958677" cy="485368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CMB limit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510BFB4-B736-BB7F-CE8C-C2FE05D3C89A}"/>
              </a:ext>
            </a:extLst>
          </p:cNvPr>
          <p:cNvSpPr txBox="1"/>
          <p:nvPr/>
        </p:nvSpPr>
        <p:spPr>
          <a:xfrm>
            <a:off x="3785284" y="2842214"/>
            <a:ext cx="72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Allowed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DBF9218-B101-C2F5-D768-CF37C31093AE}"/>
              </a:ext>
            </a:extLst>
          </p:cNvPr>
          <p:cNvSpPr txBox="1"/>
          <p:nvPr/>
        </p:nvSpPr>
        <p:spPr>
          <a:xfrm>
            <a:off x="3785284" y="3470765"/>
            <a:ext cx="845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Ruled out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5761C1CD-95C6-3726-A854-849C17A832F9}"/>
              </a:ext>
            </a:extLst>
          </p:cNvPr>
          <p:cNvCxnSpPr>
            <a:cxnSpLocks/>
          </p:cNvCxnSpPr>
          <p:nvPr/>
        </p:nvCxnSpPr>
        <p:spPr>
          <a:xfrm flipV="1">
            <a:off x="3785284" y="2676698"/>
            <a:ext cx="0" cy="4765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1DD15C60-DBFC-A16A-FF59-D9C89502B0B6}"/>
              </a:ext>
            </a:extLst>
          </p:cNvPr>
          <p:cNvCxnSpPr>
            <a:cxnSpLocks/>
          </p:cNvCxnSpPr>
          <p:nvPr/>
        </p:nvCxnSpPr>
        <p:spPr>
          <a:xfrm>
            <a:off x="3785284" y="3443896"/>
            <a:ext cx="0" cy="4548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black and white logo&#10;&#10;Description automatically generated">
            <a:extLst>
              <a:ext uri="{FF2B5EF4-FFF2-40B4-BE49-F238E27FC236}">
                <a16:creationId xmlns:a16="http://schemas.microsoft.com/office/drawing/2014/main" xmlns="" id="{4B41CACC-5941-DA03-36D4-5E704AE878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8463" y="2114988"/>
            <a:ext cx="256827" cy="160068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766D47B-D33D-E6B3-301C-19EBE72BC3C6}"/>
              </a:ext>
            </a:extLst>
          </p:cNvPr>
          <p:cNvSpPr/>
          <p:nvPr/>
        </p:nvSpPr>
        <p:spPr>
          <a:xfrm>
            <a:off x="5660875" y="3959661"/>
            <a:ext cx="296578" cy="29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C4D7162-8628-39E3-10F8-12CBB03CE564}"/>
              </a:ext>
            </a:extLst>
          </p:cNvPr>
          <p:cNvSpPr txBox="1"/>
          <p:nvPr/>
        </p:nvSpPr>
        <p:spPr>
          <a:xfrm>
            <a:off x="3684370" y="4022637"/>
            <a:ext cx="654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BBN:	</a:t>
            </a:r>
          </a:p>
          <a:p>
            <a:r>
              <a:rPr lang="en-US" sz="1200" dirty="0"/>
              <a:t>Solar 𝜈:</a:t>
            </a:r>
          </a:p>
          <a:p>
            <a:r>
              <a:rPr lang="en-US" sz="1200" dirty="0"/>
              <a:t>Lab 𝜈: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36FEE637-12FB-6D8F-96BE-64A1BF715A90}"/>
                  </a:ext>
                </a:extLst>
              </p:cNvPr>
              <p:cNvSpPr txBox="1"/>
              <p:nvPr/>
            </p:nvSpPr>
            <p:spPr>
              <a:xfrm>
                <a:off x="4282402" y="4063343"/>
                <a:ext cx="133966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AU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6FEE637-12FB-6D8F-96BE-64A1BF715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2402" y="4063343"/>
                <a:ext cx="1339661" cy="184666"/>
              </a:xfrm>
              <a:prstGeom prst="rect">
                <a:avLst/>
              </a:prstGeom>
              <a:blipFill>
                <a:blip r:embed="rId9"/>
                <a:stretch>
                  <a:fillRect t="-13333" r="-186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D68BEF4C-758D-67CF-1C31-C1DA0B123945}"/>
                  </a:ext>
                </a:extLst>
              </p:cNvPr>
              <p:cNvSpPr txBox="1"/>
              <p:nvPr/>
            </p:nvSpPr>
            <p:spPr>
              <a:xfrm>
                <a:off x="4282401" y="4259358"/>
                <a:ext cx="1339661" cy="1867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n-AU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68BEF4C-758D-67CF-1C31-C1DA0B123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2401" y="4259358"/>
                <a:ext cx="1339661" cy="186782"/>
              </a:xfrm>
              <a:prstGeom prst="rect">
                <a:avLst/>
              </a:prstGeom>
              <a:blipFill>
                <a:blip r:embed="rId10"/>
                <a:stretch>
                  <a:fillRect r="-1869" b="-4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5102A3CA-E7D1-BF9A-A583-08A167C27CB7}"/>
                  </a:ext>
                </a:extLst>
              </p:cNvPr>
              <p:cNvSpPr txBox="1"/>
              <p:nvPr/>
            </p:nvSpPr>
            <p:spPr>
              <a:xfrm>
                <a:off x="4280031" y="4438642"/>
                <a:ext cx="1461489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  <m:r>
                        <a:rPr lang="en-AU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102A3CA-E7D1-BF9A-A583-08A167C27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031" y="4438642"/>
                <a:ext cx="1461489" cy="184666"/>
              </a:xfrm>
              <a:prstGeom prst="rect">
                <a:avLst/>
              </a:prstGeom>
              <a:blipFill>
                <a:blip r:embed="rId11"/>
                <a:stretch>
                  <a:fillRect l="-855" t="-6667" r="-855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3E61D205-F81D-A1CB-31F3-459595996C58}"/>
                  </a:ext>
                </a:extLst>
              </p:cNvPr>
              <p:cNvSpPr txBox="1"/>
              <p:nvPr/>
            </p:nvSpPr>
            <p:spPr>
              <a:xfrm>
                <a:off x="2312056" y="1574799"/>
                <a:ext cx="4574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E61D205-F81D-A1CB-31F3-459595996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056" y="1574799"/>
                <a:ext cx="45743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95862299-3909-DD1F-421E-42C49A61F0DA}"/>
                  </a:ext>
                </a:extLst>
              </p:cNvPr>
              <p:cNvSpPr txBox="1"/>
              <p:nvPr/>
            </p:nvSpPr>
            <p:spPr>
              <a:xfrm>
                <a:off x="2321446" y="1876207"/>
                <a:ext cx="452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5862299-3909-DD1F-421E-42C49A61F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446" y="1876207"/>
                <a:ext cx="452110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8AA0B88-BF60-9A47-DA01-C127FC63AF7D}"/>
              </a:ext>
            </a:extLst>
          </p:cNvPr>
          <p:cNvSpPr txBox="1"/>
          <p:nvPr/>
        </p:nvSpPr>
        <p:spPr>
          <a:xfrm>
            <a:off x="2949973" y="1709156"/>
            <a:ext cx="2811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However, depending on the exact decay scenario, </a:t>
            </a:r>
            <a:r>
              <a:rPr lang="en-US" sz="1400" dirty="0">
                <a:solidFill>
                  <a:srgbClr val="FF0000"/>
                </a:solidFill>
              </a:rPr>
              <a:t>neutrino telescopes </a:t>
            </a:r>
            <a:r>
              <a:rPr lang="en-US" sz="1400" dirty="0"/>
              <a:t>may become competitive in the future!  Watch this space!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F8A3F772-9AC7-E747-4F87-2813D2580722}"/>
              </a:ext>
            </a:extLst>
          </p:cNvPr>
          <p:cNvCxnSpPr>
            <a:cxnSpLocks/>
          </p:cNvCxnSpPr>
          <p:nvPr/>
        </p:nvCxnSpPr>
        <p:spPr>
          <a:xfrm>
            <a:off x="5358717" y="2427316"/>
            <a:ext cx="781618" cy="6284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509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C48BA69C-35B8-F271-D0A6-B8001D83A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484" y="1558522"/>
            <a:ext cx="6625032" cy="2026455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3FFC4"/>
                </a:solidFill>
              </a:rPr>
              <a:t>2. What can neutrino physics do for cosmology?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9ABD319-0E8B-B9BD-313A-6EC36CCD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01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24185C3-C6CB-A464-62FA-E72C6E473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What can neutrino physics do for cosmology?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FE6FC9B8-0CAE-A5D5-92FD-D5618F9B2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4426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From the theoretical perspective:</a:t>
            </a:r>
            <a:r>
              <a:rPr lang="en-US" sz="2000" dirty="0"/>
              <a:t>	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1600" b="1" dirty="0"/>
              <a:t>Origin of dark matter </a:t>
            </a:r>
            <a:r>
              <a:rPr lang="en-US" sz="1600" dirty="0"/>
              <a:t>= keV sterile neutrinos as a dark matter candidate</a:t>
            </a:r>
          </a:p>
          <a:p>
            <a:pPr lvl="6"/>
            <a:endParaRPr lang="en-US" sz="700" dirty="0"/>
          </a:p>
          <a:p>
            <a:r>
              <a:rPr lang="en-US" sz="1600" b="1" dirty="0"/>
              <a:t>Origin of the matter-antimatter asymmetry </a:t>
            </a:r>
            <a:r>
              <a:rPr lang="en-US" sz="1600" dirty="0"/>
              <a:t>= </a:t>
            </a:r>
            <a:r>
              <a:rPr lang="en-US" sz="1600" dirty="0" err="1"/>
              <a:t>leptogenesis</a:t>
            </a:r>
            <a:r>
              <a:rPr lang="en-US" sz="1600" dirty="0"/>
              <a:t> linked to neutrino mass generation</a:t>
            </a:r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More directly, </a:t>
            </a:r>
            <a:r>
              <a:rPr lang="en-US" sz="1800" dirty="0">
                <a:solidFill>
                  <a:srgbClr val="FF0000"/>
                </a:solidFill>
              </a:rPr>
              <a:t>neutrino experiments </a:t>
            </a:r>
            <a:r>
              <a:rPr lang="en-US" sz="1800" dirty="0"/>
              <a:t>can also help to pin down parameters of the C𝜈B and hence allow us to gain more precise and accurate information about the other stuff in the universe.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BC86263-63BE-136C-11C2-188FEF231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96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6E10A7-919A-EFB6-83F2-8F5D3484F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What can neutrino physics do for cosmology?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8441BF-77E1-2F74-E7BC-E00AA1CB6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4347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/>
              <a:t>Parameter estimation from cosmological observations is based on </a:t>
            </a:r>
            <a:r>
              <a:rPr lang="en-US" sz="1800" dirty="0">
                <a:solidFill>
                  <a:srgbClr val="FF0000"/>
                </a:solidFill>
              </a:rPr>
              <a:t>statistical inference</a:t>
            </a:r>
            <a:r>
              <a:rPr lang="en-US" sz="1800" dirty="0"/>
              <a:t>.  </a:t>
            </a:r>
            <a:r>
              <a:rPr lang="en-US" sz="1000" dirty="0"/>
              <a:t>	</a:t>
            </a:r>
            <a:r>
              <a:rPr lang="en-US" sz="800" dirty="0"/>
              <a:t>			</a:t>
            </a:r>
            <a:r>
              <a:rPr lang="en-US" sz="1600" dirty="0"/>
              <a:t>			</a:t>
            </a:r>
          </a:p>
          <a:p>
            <a:r>
              <a:rPr lang="en-US" sz="1600" dirty="0"/>
              <a:t>Observations </a:t>
            </a:r>
            <a:r>
              <a:rPr lang="en-US" sz="1600" dirty="0">
                <a:solidFill>
                  <a:srgbClr val="FF0000"/>
                </a:solidFill>
              </a:rPr>
              <a:t>don’t actually measure</a:t>
            </a:r>
            <a:r>
              <a:rPr lang="en-US" sz="1600" dirty="0"/>
              <a:t> the dark matter density or the dark energy equation of state, and much less anything about inflation.</a:t>
            </a:r>
          </a:p>
          <a:p>
            <a:endParaRPr lang="en-US" sz="1600" dirty="0"/>
          </a:p>
          <a:p>
            <a:r>
              <a:rPr lang="en-US" sz="1600" dirty="0"/>
              <a:t>Inference always assumes a model:</a:t>
            </a:r>
          </a:p>
          <a:p>
            <a:pPr lvl="1"/>
            <a:r>
              <a:rPr lang="en-US" sz="1600" dirty="0"/>
              <a:t>The less the model uncertainty, the more </a:t>
            </a:r>
            <a:r>
              <a:rPr lang="en-US" sz="1600" dirty="0">
                <a:solidFill>
                  <a:srgbClr val="FF0000"/>
                </a:solidFill>
              </a:rPr>
              <a:t>precise and accurate</a:t>
            </a:r>
            <a:r>
              <a:rPr lang="en-US" sz="1600" dirty="0"/>
              <a:t> the parameter estimates.</a:t>
            </a:r>
          </a:p>
          <a:p>
            <a:pPr lvl="1"/>
            <a:endParaRPr lang="en-US" sz="1600" dirty="0"/>
          </a:p>
          <a:p>
            <a:r>
              <a:rPr lang="en-US" sz="1600" dirty="0"/>
              <a:t>Neutrinos are unique in that they are the only cosmologically significant component that has a </a:t>
            </a:r>
            <a:r>
              <a:rPr lang="en-US" sz="1600" dirty="0">
                <a:solidFill>
                  <a:srgbClr val="FF0000"/>
                </a:solidFill>
              </a:rPr>
              <a:t>precise prediction within the Standard Model</a:t>
            </a:r>
            <a:r>
              <a:rPr lang="en-US" sz="1600" dirty="0"/>
              <a:t> and whose </a:t>
            </a:r>
            <a:r>
              <a:rPr lang="en-US" sz="1600" dirty="0">
                <a:solidFill>
                  <a:srgbClr val="FF0000"/>
                </a:solidFill>
              </a:rPr>
              <a:t>properties can be independently measured in a laboratory</a:t>
            </a:r>
            <a:r>
              <a:rPr lang="en-US" sz="1600" dirty="0"/>
              <a:t>.</a:t>
            </a:r>
          </a:p>
          <a:p>
            <a:pPr lvl="1"/>
            <a:r>
              <a:rPr lang="en-US" sz="1600" dirty="0"/>
              <a:t>Eliminating uncertainty in the neutrino sector will help us pin down other cosmological parameter inaccessible in the laboratory.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92EB6E-D366-79C3-122E-0C4CDB67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02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FD39750-849C-AA37-8CFD-0D2DF6913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36</a:t>
            </a:fld>
            <a:endParaRPr lang="en-US"/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B9A445DA-83CE-C1E0-5D5B-395107DCC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752" y="110256"/>
            <a:ext cx="4699931" cy="46570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00E6A51-32D8-722B-9667-D5B889948D00}"/>
              </a:ext>
            </a:extLst>
          </p:cNvPr>
          <p:cNvSpPr txBox="1"/>
          <p:nvPr/>
        </p:nvSpPr>
        <p:spPr>
          <a:xfrm>
            <a:off x="332818" y="4692268"/>
            <a:ext cx="1669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err="1">
                <a:solidFill>
                  <a:srgbClr val="E7E287"/>
                </a:solidFill>
              </a:rPr>
              <a:t>Aghanim</a:t>
            </a:r>
            <a:r>
              <a:rPr lang="en-AU" sz="1000" dirty="0">
                <a:solidFill>
                  <a:srgbClr val="E7E287"/>
                </a:solidFill>
              </a:rPr>
              <a:t> et al. [Planck] 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848B42A-E89B-1EC5-C35C-9B96166493DD}"/>
              </a:ext>
            </a:extLst>
          </p:cNvPr>
          <p:cNvSpPr txBox="1"/>
          <p:nvPr/>
        </p:nvSpPr>
        <p:spPr>
          <a:xfrm>
            <a:off x="387865" y="1208014"/>
            <a:ext cx="9428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Neutrino mass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4295EA4-7307-BAAD-4F6C-6F1B7857EA24}"/>
              </a:ext>
            </a:extLst>
          </p:cNvPr>
          <p:cNvSpPr txBox="1"/>
          <p:nvPr/>
        </p:nvSpPr>
        <p:spPr>
          <a:xfrm>
            <a:off x="387865" y="1851904"/>
            <a:ext cx="1079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Effective number</a:t>
            </a:r>
          </a:p>
          <a:p>
            <a:r>
              <a:rPr lang="en-US" sz="1000" dirty="0">
                <a:solidFill>
                  <a:srgbClr val="FF0000"/>
                </a:solidFill>
              </a:rPr>
              <a:t>of neutrinos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3ACA97-0396-066A-E1DC-055B5E3CC8F4}"/>
              </a:ext>
            </a:extLst>
          </p:cNvPr>
          <p:cNvSpPr txBox="1"/>
          <p:nvPr/>
        </p:nvSpPr>
        <p:spPr>
          <a:xfrm>
            <a:off x="2304865" y="4709605"/>
            <a:ext cx="853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Dark matter density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E54CEC-14ED-342B-EB7A-875926E794CD}"/>
              </a:ext>
            </a:extLst>
          </p:cNvPr>
          <p:cNvSpPr txBox="1"/>
          <p:nvPr/>
        </p:nvSpPr>
        <p:spPr>
          <a:xfrm>
            <a:off x="3086283" y="4711995"/>
            <a:ext cx="715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Spectral index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D249B15-8E86-1EAE-494E-92759ABAABA6}"/>
              </a:ext>
            </a:extLst>
          </p:cNvPr>
          <p:cNvSpPr txBox="1"/>
          <p:nvPr/>
        </p:nvSpPr>
        <p:spPr>
          <a:xfrm>
            <a:off x="4493324" y="4711995"/>
            <a:ext cx="807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Hubble parameter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8F11E33-6420-E3AA-2743-B7EE627C38A3}"/>
              </a:ext>
            </a:extLst>
          </p:cNvPr>
          <p:cNvSpPr txBox="1"/>
          <p:nvPr/>
        </p:nvSpPr>
        <p:spPr>
          <a:xfrm>
            <a:off x="5179082" y="4711995"/>
            <a:ext cx="768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Fluctuation amplitude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6E24FD25-25AA-E851-8515-4C4493C21FAA}"/>
                  </a:ext>
                </a:extLst>
              </p:cNvPr>
              <p:cNvSpPr txBox="1"/>
              <p:nvPr/>
            </p:nvSpPr>
            <p:spPr>
              <a:xfrm>
                <a:off x="6060099" y="438572"/>
                <a:ext cx="265611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A direct neutrino mass measurement or even a confirmation of the inverted mass ordering  (minimum </a:t>
                </a:r>
                <a14:m>
                  <m:oMath xmlns:m="http://schemas.openxmlformats.org/officeDocument/2006/math" xmlns="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</m:nary>
                    <m:r>
                      <a:rPr lang="en-AU" sz="1200" b="0" i="1" smtClean="0">
                        <a:latin typeface="Cambria Math" panose="02040503050406030204" pitchFamily="18" charset="0"/>
                      </a:rPr>
                      <m:t>=0.11 </m:t>
                    </m:r>
                    <m:r>
                      <m:rPr>
                        <m:sty m:val="p"/>
                      </m:rPr>
                      <a:rPr lang="en-AU" sz="1200" b="0" i="0" smtClean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sz="1200" dirty="0"/>
                  <a:t>) by oscillation experiments would help to shrink these ellipses.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E24FD25-25AA-E851-8515-4C4493C21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099" y="438572"/>
                <a:ext cx="2656117" cy="1015663"/>
              </a:xfrm>
              <a:prstGeom prst="rect">
                <a:avLst/>
              </a:prstGeom>
              <a:blipFill>
                <a:blip r:embed="rId3"/>
                <a:stretch>
                  <a:fillRect r="-952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C7F34D9A-A323-AB16-01A8-08ADD591AEA4}"/>
                  </a:ext>
                </a:extLst>
              </p:cNvPr>
              <p:cNvSpPr txBox="1"/>
              <p:nvPr/>
            </p:nvSpPr>
            <p:spPr>
              <a:xfrm>
                <a:off x="6060101" y="2232706"/>
                <a:ext cx="28038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Establishing the existence (or not) of light sterile neutrino states through oscillation experiments would shrink the uncertainty in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1200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sz="1200" dirty="0"/>
                  <a:t> from the neutrino sector.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7F34D9A-A323-AB16-01A8-08ADD591A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101" y="2232706"/>
                <a:ext cx="2803864" cy="830997"/>
              </a:xfrm>
              <a:prstGeom prst="rect">
                <a:avLst/>
              </a:prstGeom>
              <a:blipFill>
                <a:blip r:embed="rId4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xmlns="" id="{20D5F64E-7A38-0EAE-C68F-25E2AC70B710}"/>
              </a:ext>
            </a:extLst>
          </p:cNvPr>
          <p:cNvCxnSpPr>
            <a:cxnSpLocks/>
            <a:stCxn id="19" idx="2"/>
          </p:cNvCxnSpPr>
          <p:nvPr/>
        </p:nvCxnSpPr>
        <p:spPr>
          <a:xfrm rot="5400000">
            <a:off x="6656442" y="828479"/>
            <a:ext cx="105961" cy="1357472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xmlns="" id="{46B62FEE-1AB3-C7DC-84FF-46A6C6C46140}"/>
              </a:ext>
            </a:extLst>
          </p:cNvPr>
          <p:cNvCxnSpPr>
            <a:cxnSpLocks/>
            <a:stCxn id="20" idx="0"/>
          </p:cNvCxnSpPr>
          <p:nvPr/>
        </p:nvCxnSpPr>
        <p:spPr>
          <a:xfrm rot="16200000" flipV="1">
            <a:off x="6646341" y="1417014"/>
            <a:ext cx="200053" cy="1431332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Down Arrow 28">
            <a:extLst>
              <a:ext uri="{FF2B5EF4-FFF2-40B4-BE49-F238E27FC236}">
                <a16:creationId xmlns:a16="http://schemas.microsoft.com/office/drawing/2014/main" xmlns="" id="{EF59231E-68E7-66BE-9494-B74F86F0FF20}"/>
              </a:ext>
            </a:extLst>
          </p:cNvPr>
          <p:cNvSpPr/>
          <p:nvPr/>
        </p:nvSpPr>
        <p:spPr>
          <a:xfrm>
            <a:off x="7230994" y="3208242"/>
            <a:ext cx="314325" cy="55033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B8A1C79-EF5D-AC3F-9477-550190ED5464}"/>
              </a:ext>
            </a:extLst>
          </p:cNvPr>
          <p:cNvSpPr txBox="1"/>
          <p:nvPr/>
        </p:nvSpPr>
        <p:spPr>
          <a:xfrm>
            <a:off x="6060099" y="3920088"/>
            <a:ext cx="2656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More accurate estimates of parameters inaccessible in the lab.</a:t>
            </a:r>
            <a:endParaRPr lang="en-US" sz="1200" dirty="0"/>
          </a:p>
        </p:txBody>
      </p: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xmlns="" id="{4E68C74F-A022-D870-9E1F-85E9841DC50A}"/>
              </a:ext>
            </a:extLst>
          </p:cNvPr>
          <p:cNvCxnSpPr>
            <a:cxnSpLocks/>
            <a:stCxn id="31" idx="2"/>
          </p:cNvCxnSpPr>
          <p:nvPr/>
        </p:nvCxnSpPr>
        <p:spPr>
          <a:xfrm rot="5400000">
            <a:off x="6462913" y="3978941"/>
            <a:ext cx="522432" cy="1328057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04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6E10A7-919A-EFB6-83F2-8F5D3484F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What can neutrino physics do for cosmology?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8441BF-77E1-2F74-E7BC-E00AA1CB6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1028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/>
              <a:t>Ultimate prize = </a:t>
            </a:r>
            <a:r>
              <a:rPr lang="en-US" sz="1900" dirty="0">
                <a:solidFill>
                  <a:srgbClr val="FF0000"/>
                </a:solidFill>
              </a:rPr>
              <a:t>Direct detection of the C𝜈B itself</a:t>
            </a:r>
            <a:endParaRPr lang="en-US" sz="1900" dirty="0"/>
          </a:p>
          <a:p>
            <a:r>
              <a:rPr lang="en-US" sz="1600" dirty="0"/>
              <a:t>Best idea uses the 𝛽-decay end-point spectrum </a:t>
            </a:r>
            <a:r>
              <a:rPr lang="en-US" sz="1600" dirty="0">
                <a:solidFill>
                  <a:srgbClr val="FF0000"/>
                </a:solidFill>
              </a:rPr>
              <a:t>→</a:t>
            </a:r>
            <a:r>
              <a:rPr lang="en-US" sz="1600" dirty="0"/>
              <a:t> Goes hand-in-hand with direct neutrino mass detection.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92EB6E-D366-79C3-122E-0C4CDB67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37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8E38309C-11B9-CA79-4D1D-FFE7BDF6688F}"/>
              </a:ext>
            </a:extLst>
          </p:cNvPr>
          <p:cNvCxnSpPr/>
          <p:nvPr/>
        </p:nvCxnSpPr>
        <p:spPr>
          <a:xfrm flipV="1">
            <a:off x="2566035" y="2171700"/>
            <a:ext cx="0" cy="23031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75F41019-3C2C-F901-573F-E80EC03A7B63}"/>
              </a:ext>
            </a:extLst>
          </p:cNvPr>
          <p:cNvCxnSpPr>
            <a:cxnSpLocks/>
          </p:cNvCxnSpPr>
          <p:nvPr/>
        </p:nvCxnSpPr>
        <p:spPr>
          <a:xfrm>
            <a:off x="2566035" y="4467225"/>
            <a:ext cx="412051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E214377-F398-9A41-83FC-8C69B0C2D6CD}"/>
              </a:ext>
            </a:extLst>
          </p:cNvPr>
          <p:cNvSpPr txBox="1"/>
          <p:nvPr/>
        </p:nvSpPr>
        <p:spPr>
          <a:xfrm rot="16200000">
            <a:off x="1030327" y="3156197"/>
            <a:ext cx="2517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Electron energy spectrum (end point)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E8EF84C-8398-5E1D-441E-F5183BAD41D1}"/>
              </a:ext>
            </a:extLst>
          </p:cNvPr>
          <p:cNvCxnSpPr/>
          <p:nvPr/>
        </p:nvCxnSpPr>
        <p:spPr>
          <a:xfrm>
            <a:off x="5286375" y="4309110"/>
            <a:ext cx="0" cy="3314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2E1B00B-543E-7926-5AB6-F67B75F19AD2}"/>
              </a:ext>
            </a:extLst>
          </p:cNvPr>
          <p:cNvCxnSpPr/>
          <p:nvPr/>
        </p:nvCxnSpPr>
        <p:spPr>
          <a:xfrm>
            <a:off x="4255770" y="4309110"/>
            <a:ext cx="0" cy="3314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CD94197-CC75-FD84-B564-9FFAAD32B80F}"/>
              </a:ext>
            </a:extLst>
          </p:cNvPr>
          <p:cNvCxnSpPr/>
          <p:nvPr/>
        </p:nvCxnSpPr>
        <p:spPr>
          <a:xfrm>
            <a:off x="6296025" y="4309110"/>
            <a:ext cx="0" cy="3314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FD382AAF-8130-194D-41B3-14D0260275B3}"/>
                  </a:ext>
                </a:extLst>
              </p:cNvPr>
              <p:cNvSpPr txBox="1"/>
              <p:nvPr/>
            </p:nvSpPr>
            <p:spPr>
              <a:xfrm>
                <a:off x="3863340" y="4610708"/>
                <a:ext cx="791820" cy="293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382AAF-8130-194D-41B3-14D026027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340" y="4610708"/>
                <a:ext cx="791820" cy="2934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9EB173C0-CFE4-D348-C60D-6F8E01F05812}"/>
                  </a:ext>
                </a:extLst>
              </p:cNvPr>
              <p:cNvSpPr txBox="1"/>
              <p:nvPr/>
            </p:nvSpPr>
            <p:spPr>
              <a:xfrm>
                <a:off x="5909640" y="4624044"/>
                <a:ext cx="791820" cy="293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B173C0-CFE4-D348-C60D-6F8E01F05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640" y="4624044"/>
                <a:ext cx="791820" cy="2934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F8C0AE96-2C07-201F-BA9D-73E6B5791077}"/>
                  </a:ext>
                </a:extLst>
              </p:cNvPr>
              <p:cNvSpPr txBox="1"/>
              <p:nvPr/>
            </p:nvSpPr>
            <p:spPr>
              <a:xfrm>
                <a:off x="4633901" y="4624044"/>
                <a:ext cx="1263038" cy="293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AU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AU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C0AE96-2C07-201F-BA9D-73E6B5791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901" y="4624044"/>
                <a:ext cx="1263038" cy="2934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CD1A406-3298-87F4-D47D-D200E75FF0A8}"/>
              </a:ext>
            </a:extLst>
          </p:cNvPr>
          <p:cNvCxnSpPr/>
          <p:nvPr/>
        </p:nvCxnSpPr>
        <p:spPr>
          <a:xfrm>
            <a:off x="2566035" y="2406015"/>
            <a:ext cx="1689735" cy="2061210"/>
          </a:xfrm>
          <a:prstGeom prst="line">
            <a:avLst/>
          </a:prstGeom>
          <a:ln w="50800">
            <a:solidFill>
              <a:srgbClr val="E7E2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41D63E6B-4351-4B26-1B0B-A6F7BEDA70DE}"/>
              </a:ext>
            </a:extLst>
          </p:cNvPr>
          <p:cNvCxnSpPr>
            <a:cxnSpLocks/>
          </p:cNvCxnSpPr>
          <p:nvPr/>
        </p:nvCxnSpPr>
        <p:spPr>
          <a:xfrm>
            <a:off x="6297931" y="3748446"/>
            <a:ext cx="0" cy="70544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DB4C09C9-8544-51A7-D797-60450D49F2F9}"/>
                  </a:ext>
                </a:extLst>
              </p:cNvPr>
              <p:cNvSpPr txBox="1"/>
              <p:nvPr/>
            </p:nvSpPr>
            <p:spPr>
              <a:xfrm>
                <a:off x="4960223" y="2195038"/>
                <a:ext cx="16024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AU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AU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AU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AU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AU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AU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AU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AU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AU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AU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B4C09C9-8544-51A7-D797-60450D49F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223" y="2195038"/>
                <a:ext cx="1602425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B521C5F4-9CBF-E35C-B4EB-61C5FF6436B6}"/>
                  </a:ext>
                </a:extLst>
              </p:cNvPr>
              <p:cNvSpPr txBox="1"/>
              <p:nvPr/>
            </p:nvSpPr>
            <p:spPr>
              <a:xfrm>
                <a:off x="4960222" y="2487828"/>
                <a:ext cx="1573315" cy="312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AU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AU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AU" sz="14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AU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ν</m:t>
                          </m:r>
                          <m:r>
                            <m:rPr>
                              <m:sty m:val="p"/>
                            </m:rPr>
                            <a:rPr lang="en-AU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sup>
                      </m:sSubSup>
                      <m:r>
                        <a:rPr lang="en-AU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AU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AU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AU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AU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AU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AU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521C5F4-9CBF-E35C-B4EB-61C5FF643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222" y="2487828"/>
                <a:ext cx="1573315" cy="3128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D13EA77-427E-87C8-97E1-DB7D0DE259DA}"/>
              </a:ext>
            </a:extLst>
          </p:cNvPr>
          <p:cNvSpPr txBox="1"/>
          <p:nvPr/>
        </p:nvSpPr>
        <p:spPr>
          <a:xfrm>
            <a:off x="3969029" y="3149254"/>
            <a:ext cx="259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Monochromatic signal from relic neutrino capture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66C80773-0E59-3125-60C0-EA6A6D057458}"/>
              </a:ext>
            </a:extLst>
          </p:cNvPr>
          <p:cNvCxnSpPr/>
          <p:nvPr/>
        </p:nvCxnSpPr>
        <p:spPr>
          <a:xfrm>
            <a:off x="5436881" y="3536777"/>
            <a:ext cx="702945" cy="2467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860C22F1-79FA-9FC6-32BA-26476A948847}"/>
              </a:ext>
            </a:extLst>
          </p:cNvPr>
          <p:cNvCxnSpPr>
            <a:cxnSpLocks/>
          </p:cNvCxnSpPr>
          <p:nvPr/>
        </p:nvCxnSpPr>
        <p:spPr>
          <a:xfrm>
            <a:off x="4261130" y="2355592"/>
            <a:ext cx="699092" cy="0"/>
          </a:xfrm>
          <a:prstGeom prst="line">
            <a:avLst/>
          </a:prstGeom>
          <a:ln w="50800">
            <a:solidFill>
              <a:srgbClr val="E7E2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BFF7ACC4-BC03-BD1E-04F0-AFDAF91C5D7C}"/>
              </a:ext>
            </a:extLst>
          </p:cNvPr>
          <p:cNvCxnSpPr>
            <a:cxnSpLocks/>
          </p:cNvCxnSpPr>
          <p:nvPr/>
        </p:nvCxnSpPr>
        <p:spPr>
          <a:xfrm>
            <a:off x="4261130" y="2649071"/>
            <a:ext cx="69909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8F13BB1-E713-23CB-FB2F-811EA9488043}"/>
              </a:ext>
            </a:extLst>
          </p:cNvPr>
          <p:cNvSpPr txBox="1"/>
          <p:nvPr/>
        </p:nvSpPr>
        <p:spPr>
          <a:xfrm>
            <a:off x="6838843" y="1860716"/>
            <a:ext cx="1986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E7E287"/>
                </a:solidFill>
              </a:rPr>
              <a:t>Weinberg 1962</a:t>
            </a:r>
          </a:p>
          <a:p>
            <a:r>
              <a:rPr lang="en-US" sz="1000" dirty="0" err="1">
                <a:solidFill>
                  <a:srgbClr val="E7E287"/>
                </a:solidFill>
              </a:rPr>
              <a:t>Cocco</a:t>
            </a:r>
            <a:r>
              <a:rPr lang="en-US" sz="1000" dirty="0">
                <a:solidFill>
                  <a:srgbClr val="E7E287"/>
                </a:solidFill>
              </a:rPr>
              <a:t>, </a:t>
            </a:r>
            <a:r>
              <a:rPr lang="en-US" sz="1000" dirty="0" err="1">
                <a:solidFill>
                  <a:srgbClr val="E7E287"/>
                </a:solidFill>
              </a:rPr>
              <a:t>Mangano</a:t>
            </a:r>
            <a:r>
              <a:rPr lang="en-US" sz="1000" dirty="0">
                <a:solidFill>
                  <a:srgbClr val="E7E287"/>
                </a:solidFill>
              </a:rPr>
              <a:t> &amp; Messina 2007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076AD677-E510-B2F0-2542-AA2D5E93D963}"/>
              </a:ext>
            </a:extLst>
          </p:cNvPr>
          <p:cNvCxnSpPr/>
          <p:nvPr/>
        </p:nvCxnSpPr>
        <p:spPr>
          <a:xfrm>
            <a:off x="4255770" y="4034790"/>
            <a:ext cx="198501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0697945C-C5A5-6E48-5103-4C7B18F7388B}"/>
                  </a:ext>
                </a:extLst>
              </p:cNvPr>
              <p:cNvSpPr txBox="1"/>
              <p:nvPr/>
            </p:nvSpPr>
            <p:spPr>
              <a:xfrm>
                <a:off x="5032908" y="3783455"/>
                <a:ext cx="5069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697945C-C5A5-6E48-5103-4C7B18F73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908" y="3783455"/>
                <a:ext cx="506934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BCDB9003-3A64-82B3-8CF7-B7CA9047981F}"/>
                  </a:ext>
                </a:extLst>
              </p:cNvPr>
              <p:cNvSpPr txBox="1"/>
              <p:nvPr/>
            </p:nvSpPr>
            <p:spPr>
              <a:xfrm>
                <a:off x="6449566" y="3007302"/>
                <a:ext cx="228402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 xmlns="">
                    <m:r>
                      <m:rPr>
                        <m:sty m:val="p"/>
                      </m:rPr>
                      <a:rPr lang="en-AU" sz="1200" b="0" i="0" smtClean="0">
                        <a:latin typeface="Cambria Math" panose="02040503050406030204" pitchFamily="18" charset="0"/>
                      </a:rPr>
                      <m:t>Rate</m:t>
                    </m:r>
                    <m:r>
                      <a:rPr lang="en-AU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~7.5/</m:t>
                    </m:r>
                    <m:r>
                      <m:rPr>
                        <m:sty m:val="p"/>
                      </m:rPr>
                      <a:rPr lang="en-AU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year</m:t>
                    </m:r>
                  </m:oMath>
                </a14:m>
                <a:r>
                  <a:rPr lang="en-US" sz="1200" dirty="0"/>
                  <a:t> </a:t>
                </a:r>
                <a14:m>
                  <m:oMath xmlns:m="http://schemas.openxmlformats.org/officeDocument/2006/math" xmlns="">
                    <m:r>
                      <a:rPr lang="en-AU" sz="1200" b="0" i="1" dirty="0" smtClean="0">
                        <a:latin typeface="Cambria Math" panose="02040503050406030204" pitchFamily="18" charset="0"/>
                      </a:rPr>
                      <m:t>/(100 </m:t>
                    </m:r>
                    <m:r>
                      <m:rPr>
                        <m:sty m:val="p"/>
                      </m:rPr>
                      <a:rPr lang="en-AU" sz="1200" b="0" i="0" dirty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AU" sz="12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sz="1200" b="0" i="0" dirty="0" smtClean="0">
                        <a:latin typeface="Cambria Math" panose="02040503050406030204" pitchFamily="18" charset="0"/>
                      </a:rPr>
                      <m:t>tritium</m:t>
                    </m:r>
                    <m:r>
                      <a:rPr lang="en-AU" sz="1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CDB9003-3A64-82B3-8CF7-B7CA90479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9566" y="3007302"/>
                <a:ext cx="2284023" cy="276999"/>
              </a:xfrm>
              <a:prstGeom prst="rect">
                <a:avLst/>
              </a:prstGeom>
              <a:blipFill>
                <a:blip r:embed="rId8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BE09632-4BC4-F93A-79E4-46216E7C1196}"/>
              </a:ext>
            </a:extLst>
          </p:cNvPr>
          <p:cNvSpPr txBox="1"/>
          <p:nvPr/>
        </p:nvSpPr>
        <p:spPr>
          <a:xfrm>
            <a:off x="6993840" y="3383106"/>
            <a:ext cx="118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KATRIN source:</a:t>
            </a:r>
          </a:p>
          <a:p>
            <a:r>
              <a:rPr lang="en-US" sz="1200" dirty="0"/>
              <a:t>~ 0.1 mg tritium</a:t>
            </a:r>
          </a:p>
        </p:txBody>
      </p:sp>
      <p:sp>
        <p:nvSpPr>
          <p:cNvPr id="39" name="Double Bracket 38">
            <a:extLst>
              <a:ext uri="{FF2B5EF4-FFF2-40B4-BE49-F238E27FC236}">
                <a16:creationId xmlns:a16="http://schemas.microsoft.com/office/drawing/2014/main" xmlns="" id="{BE1A6FA9-8030-EC62-A0CD-12C357866173}"/>
              </a:ext>
            </a:extLst>
          </p:cNvPr>
          <p:cNvSpPr/>
          <p:nvPr/>
        </p:nvSpPr>
        <p:spPr>
          <a:xfrm>
            <a:off x="6956241" y="3380331"/>
            <a:ext cx="1225742" cy="495432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53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6E10A7-919A-EFB6-83F2-8F5D3484F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What can neutrino physics do for cosmology?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8441BF-77E1-2F74-E7BC-E00AA1CB6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137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/>
              <a:t>Ultimate prize = </a:t>
            </a:r>
            <a:r>
              <a:rPr lang="en-US" sz="1900" dirty="0">
                <a:solidFill>
                  <a:srgbClr val="FF0000"/>
                </a:solidFill>
              </a:rPr>
              <a:t>Direct detection of the C𝜈B itself</a:t>
            </a:r>
            <a:endParaRPr lang="en-US" sz="1900" dirty="0"/>
          </a:p>
          <a:p>
            <a:r>
              <a:rPr lang="en-US" sz="1600" dirty="0"/>
              <a:t>Best idea uses the 𝛽-decay end-point spectrum </a:t>
            </a:r>
            <a:r>
              <a:rPr lang="en-US" sz="1600" dirty="0">
                <a:solidFill>
                  <a:srgbClr val="FF0000"/>
                </a:solidFill>
              </a:rPr>
              <a:t>→</a:t>
            </a:r>
            <a:r>
              <a:rPr lang="en-US" sz="1600" dirty="0"/>
              <a:t> Goes hand-in-hand with direct neutrino mass detection.</a:t>
            </a:r>
          </a:p>
          <a:p>
            <a:r>
              <a:rPr lang="en-US" sz="1600" dirty="0"/>
              <a:t>Ptolemy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92EB6E-D366-79C3-122E-0C4CDB67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 descr="A picture containing indoor, device, store, miller&#10;&#10;Description automatically generated">
            <a:extLst>
              <a:ext uri="{FF2B5EF4-FFF2-40B4-BE49-F238E27FC236}">
                <a16:creationId xmlns:a16="http://schemas.microsoft.com/office/drawing/2014/main" xmlns="" id="{9D995BF4-F93F-6B9A-E7B9-06D1E03D6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220" y="2429806"/>
            <a:ext cx="2912745" cy="19866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426D36-B4DE-DFA2-FA2B-9B49B8610CF4}"/>
              </a:ext>
            </a:extLst>
          </p:cNvPr>
          <p:cNvSpPr txBox="1"/>
          <p:nvPr/>
        </p:nvSpPr>
        <p:spPr>
          <a:xfrm>
            <a:off x="1312497" y="4416448"/>
            <a:ext cx="2341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The PTOLEMY prototype at the Princeton Plasma Physics Laboratory</a:t>
            </a:r>
            <a:endParaRPr lang="en-US" sz="1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1B0E619-9526-C715-C21D-454FF13668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18392" y="1900977"/>
            <a:ext cx="2207378" cy="2924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FDDFCF-0E58-B815-2292-860B80ACA5D1}"/>
              </a:ext>
            </a:extLst>
          </p:cNvPr>
          <p:cNvSpPr txBox="1"/>
          <p:nvPr/>
        </p:nvSpPr>
        <p:spPr>
          <a:xfrm>
            <a:off x="6413631" y="4644153"/>
            <a:ext cx="1624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E7E287"/>
                </a:solidFill>
              </a:rPr>
              <a:t>Betti</a:t>
            </a:r>
            <a:r>
              <a:rPr lang="en-US" sz="1000" dirty="0">
                <a:solidFill>
                  <a:srgbClr val="E7E287"/>
                </a:solidFill>
              </a:rPr>
              <a:t> et al. [PTOLEMY]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7E127C-27B5-D816-EEC9-8D1722763494}"/>
              </a:ext>
            </a:extLst>
          </p:cNvPr>
          <p:cNvSpPr txBox="1"/>
          <p:nvPr/>
        </p:nvSpPr>
        <p:spPr>
          <a:xfrm>
            <a:off x="5255559" y="1949979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Normal mass ordering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A5A3FE-771B-4133-171C-E01A71BFF36D}"/>
              </a:ext>
            </a:extLst>
          </p:cNvPr>
          <p:cNvSpPr txBox="1"/>
          <p:nvPr/>
        </p:nvSpPr>
        <p:spPr>
          <a:xfrm>
            <a:off x="5255559" y="3423127"/>
            <a:ext cx="1391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Inverted mass ordering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EFFC83-A6B7-3BBC-0C71-3DC50C4A5A6A}"/>
              </a:ext>
            </a:extLst>
          </p:cNvPr>
          <p:cNvSpPr txBox="1"/>
          <p:nvPr/>
        </p:nvSpPr>
        <p:spPr>
          <a:xfrm rot="16200000">
            <a:off x="4234207" y="2998630"/>
            <a:ext cx="10999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Energy resolution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EC3030-F06F-9BBF-3BFF-4345653E48B1}"/>
              </a:ext>
            </a:extLst>
          </p:cNvPr>
          <p:cNvSpPr txBox="1"/>
          <p:nvPr/>
        </p:nvSpPr>
        <p:spPr>
          <a:xfrm rot="5400000">
            <a:off x="5922317" y="3194655"/>
            <a:ext cx="2710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/>
              <a:t>Statistical significance of the detection (100 g </a:t>
            </a:r>
            <a:r>
              <a:rPr lang="en-AU" sz="1000" dirty="0" err="1"/>
              <a:t>yr</a:t>
            </a:r>
            <a:r>
              <a:rPr lang="en-AU" sz="1000" dirty="0"/>
              <a:t>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46660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6C8E54-FB85-8C31-A6EC-5B4D4E075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Formation of the C𝜈B…</a:t>
            </a: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xmlns="" id="{850353B5-CF80-EAD8-BD95-AEDD9754E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647" y="1643969"/>
            <a:ext cx="2144954" cy="2223668"/>
          </a:xfrm>
          <a:prstGeom prst="rect">
            <a:avLst/>
          </a:prstGeom>
        </p:spPr>
      </p:pic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15FC2977-170B-9077-3288-8FBEE89B7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660" y="1632321"/>
            <a:ext cx="1974204" cy="22183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83EA5881-EFD5-7A16-DF51-0E1C6AF3C4EE}"/>
                  </a:ext>
                </a:extLst>
              </p:cNvPr>
              <p:cNvSpPr txBox="1"/>
              <p:nvPr/>
            </p:nvSpPr>
            <p:spPr>
              <a:xfrm>
                <a:off x="518354" y="3995765"/>
                <a:ext cx="433320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rgbClr val="FF0000"/>
                    </a:solidFill>
                  </a:rPr>
                  <a:t>Above</a:t>
                </a:r>
                <a14:m>
                  <m:oMath xmlns:m="http://schemas.openxmlformats.org/officeDocument/2006/math" xmlns="">
                    <m:r>
                      <a:rPr lang="en-AU" sz="1500" b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AU" sz="15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AU" sz="1500" b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AU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AU" sz="15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 </m:t>
                    </m:r>
                    <m:r>
                      <m:rPr>
                        <m:sty m:val="p"/>
                      </m:rPr>
                      <a:rPr lang="en-AU" sz="1500" b="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1500" dirty="0"/>
                  <a:t>, even weakly-interacting neutrinos can be produced, scatter off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en-US" sz="15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5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sz="15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5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5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sz="15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AU" sz="15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500" dirty="0"/>
                  <a:t>and other neutrinos, and attain </a:t>
                </a:r>
                <a:r>
                  <a:rPr lang="en-US" sz="1500" dirty="0">
                    <a:solidFill>
                      <a:srgbClr val="FF0000"/>
                    </a:solidFill>
                  </a:rPr>
                  <a:t>thermodynamic equilibrium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EA5881-EFD5-7A16-DF51-0E1C6AF3C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54" y="3995765"/>
                <a:ext cx="4333208" cy="784830"/>
              </a:xfrm>
              <a:prstGeom prst="rect">
                <a:avLst/>
              </a:prstGeom>
              <a:blipFill>
                <a:blip r:embed="rId4"/>
                <a:stretch>
                  <a:fillRect l="-583" t="-1587"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CAC103EA-FABE-353E-BB7C-E2E367D39628}"/>
                  </a:ext>
                </a:extLst>
              </p:cNvPr>
              <p:cNvSpPr txBox="1"/>
              <p:nvPr/>
            </p:nvSpPr>
            <p:spPr>
              <a:xfrm>
                <a:off x="4927142" y="3995765"/>
                <a:ext cx="375383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rgbClr val="FF0000"/>
                    </a:solidFill>
                  </a:rPr>
                  <a:t>Below </a:t>
                </a:r>
                <a14:m>
                  <m:oMath xmlns:m="http://schemas.openxmlformats.org/officeDocument/2006/math" xmlns="">
                    <m:r>
                      <a:rPr lang="en-AU" sz="15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AU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AU" sz="15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AU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 </m:t>
                    </m:r>
                    <m:r>
                      <m:rPr>
                        <m:sty m:val="p"/>
                      </m:rPr>
                      <a:rPr lang="en-AU" sz="15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1500" dirty="0"/>
                  <a:t>,</a:t>
                </a:r>
                <a:r>
                  <a:rPr lang="en-US" sz="1500" dirty="0">
                    <a:solidFill>
                      <a:srgbClr val="FF0000"/>
                    </a:solidFill>
                  </a:rPr>
                  <a:t> </a:t>
                </a:r>
                <a:r>
                  <a:rPr lang="en-US" sz="1500" dirty="0"/>
                  <a:t>expansion dilutes plasma, and reduces interaction rate: the universe becomes </a:t>
                </a:r>
                <a:r>
                  <a:rPr lang="en-US" sz="1500" dirty="0">
                    <a:solidFill>
                      <a:srgbClr val="FF0000"/>
                    </a:solidFill>
                  </a:rPr>
                  <a:t>transparent to neutrinos</a:t>
                </a:r>
                <a:r>
                  <a:rPr lang="en-US" sz="1500" dirty="0"/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C103EA-FABE-353E-BB7C-E2E367D39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142" y="3995765"/>
                <a:ext cx="3753834" cy="784830"/>
              </a:xfrm>
              <a:prstGeom prst="rect">
                <a:avLst/>
              </a:prstGeom>
              <a:blipFill>
                <a:blip r:embed="rId5"/>
                <a:stretch>
                  <a:fillRect l="-673" t="-1587"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7">
            <a:extLst>
              <a:ext uri="{FF2B5EF4-FFF2-40B4-BE49-F238E27FC236}">
                <a16:creationId xmlns:a16="http://schemas.microsoft.com/office/drawing/2014/main" xmlns="" id="{FF1BB4C1-072F-47E7-B70C-3AEDAA141F26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7265694" cy="553998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900" dirty="0"/>
              <a:t>The C𝜈B is formed when neutrinos </a:t>
            </a:r>
            <a:r>
              <a:rPr lang="en-US" sz="1900" dirty="0">
                <a:solidFill>
                  <a:srgbClr val="FF0000"/>
                </a:solidFill>
              </a:rPr>
              <a:t>decouple</a:t>
            </a:r>
            <a:r>
              <a:rPr lang="en-US" sz="1900" dirty="0"/>
              <a:t> from the cosmic plasma.</a:t>
            </a:r>
            <a:endParaRPr lang="en-US" sz="1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4EDE7DD-01FC-1131-375F-E84979B82CDB}"/>
              </a:ext>
            </a:extLst>
          </p:cNvPr>
          <p:cNvSpPr txBox="1"/>
          <p:nvPr/>
        </p:nvSpPr>
        <p:spPr>
          <a:xfrm>
            <a:off x="7475886" y="2482542"/>
            <a:ext cx="12641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E8BAE"/>
                </a:solidFill>
              </a:rPr>
              <a:t>Neutrinos </a:t>
            </a:r>
          </a:p>
          <a:p>
            <a:r>
              <a:rPr lang="en-US" sz="1500" dirty="0">
                <a:solidFill>
                  <a:srgbClr val="0E8BAE"/>
                </a:solidFill>
              </a:rPr>
              <a:t>“free-stream”</a:t>
            </a:r>
          </a:p>
          <a:p>
            <a:r>
              <a:rPr lang="en-US" sz="1500" dirty="0">
                <a:solidFill>
                  <a:srgbClr val="0E8BAE"/>
                </a:solidFill>
              </a:rPr>
              <a:t>to infinity.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xmlns="" id="{B4C8BFA6-D5C7-C5E1-C8C9-E70C0AA5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6C4DF462-19A1-9A85-7CC2-92C9D7E74C1E}"/>
                  </a:ext>
                </a:extLst>
              </p:cNvPr>
              <p:cNvSpPr txBox="1"/>
              <p:nvPr/>
            </p:nvSpPr>
            <p:spPr>
              <a:xfrm>
                <a:off x="7129537" y="330383"/>
                <a:ext cx="1193733" cy="317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44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weak</m:t>
                          </m:r>
                        </m:sub>
                      </m:sSub>
                      <m:r>
                        <a:rPr lang="en-AU" sz="144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4DF462-19A1-9A85-7CC2-92C9D7E74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537" y="330383"/>
                <a:ext cx="1193733" cy="3170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EDC11BCC-D69D-6154-79CC-794CA5505E78}"/>
                  </a:ext>
                </a:extLst>
              </p:cNvPr>
              <p:cNvSpPr txBox="1"/>
              <p:nvPr/>
            </p:nvSpPr>
            <p:spPr>
              <a:xfrm>
                <a:off x="7077967" y="735552"/>
                <a:ext cx="1193733" cy="35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44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AU" sz="144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44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pl</m:t>
                          </m:r>
                        </m:sub>
                        <m:sup>
                          <m: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bSup>
                      <m:sSup>
                        <m:sSupPr>
                          <m:ctrlP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AU" sz="14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C11BCC-D69D-6154-79CC-794CA5505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967" y="735552"/>
                <a:ext cx="1193733" cy="355547"/>
              </a:xfrm>
              <a:prstGeom prst="rect">
                <a:avLst/>
              </a:prstGeom>
              <a:blipFill>
                <a:blip r:embed="rId7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DE8D18-4FFA-4677-487A-A014B568904B}"/>
              </a:ext>
            </a:extLst>
          </p:cNvPr>
          <p:cNvSpPr txBox="1"/>
          <p:nvPr/>
        </p:nvSpPr>
        <p:spPr>
          <a:xfrm>
            <a:off x="5946392" y="347350"/>
            <a:ext cx="14008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E8BAE"/>
                </a:solidFill>
              </a:rPr>
              <a:t>Interaction rate:</a:t>
            </a:r>
            <a:endParaRPr lang="en-US" sz="1350" dirty="0">
              <a:solidFill>
                <a:srgbClr val="0E8BA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16E941-9DF4-5EF1-59BA-EE2ED81993EA}"/>
              </a:ext>
            </a:extLst>
          </p:cNvPr>
          <p:cNvSpPr txBox="1"/>
          <p:nvPr/>
        </p:nvSpPr>
        <p:spPr>
          <a:xfrm>
            <a:off x="6002232" y="750044"/>
            <a:ext cx="14008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E8BAE"/>
                </a:solidFill>
              </a:rPr>
              <a:t>Expansion rate:</a:t>
            </a:r>
            <a:endParaRPr lang="en-US" sz="1350" dirty="0">
              <a:solidFill>
                <a:srgbClr val="0E8BA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144FA4C0-6A21-9A20-28BE-BC6A55E9F065}"/>
                  </a:ext>
                </a:extLst>
              </p:cNvPr>
              <p:cNvSpPr txBox="1"/>
              <p:nvPr/>
            </p:nvSpPr>
            <p:spPr>
              <a:xfrm>
                <a:off x="209372" y="3709035"/>
                <a:ext cx="1361398" cy="317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E8BAE"/>
                    </a:solidFill>
                  </a:rPr>
                  <a:t>(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400" i="1" smtClean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400" b="0" i="1" smtClean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i="0" smtClean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  <m:r>
                          <m:rPr>
                            <m:sty m:val="p"/>
                          </m:rPr>
                          <a:rPr lang="en-AU" sz="1400" b="0" i="0" smtClean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  <m:t>core</m:t>
                        </m:r>
                      </m:sub>
                    </m:sSub>
                    <m:r>
                      <a:rPr lang="en-US" sz="1400" i="1" smtClean="0">
                        <a:solidFill>
                          <a:srgbClr val="0E8BA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AU" sz="1400" b="0" i="1" smtClean="0">
                        <a:solidFill>
                          <a:srgbClr val="0E8BA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AU" sz="1400" b="0" i="0" smtClean="0">
                        <a:solidFill>
                          <a:srgbClr val="0E8BA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sz="1400" dirty="0">
                    <a:solidFill>
                      <a:srgbClr val="0E8BAE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4FA4C0-6A21-9A20-28BE-BC6A55E9F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372" y="3709035"/>
                <a:ext cx="1361398" cy="317203"/>
              </a:xfrm>
              <a:prstGeom prst="rect">
                <a:avLst/>
              </a:prstGeom>
              <a:blipFill>
                <a:blip r:embed="rId8"/>
                <a:stretch>
                  <a:fillRect l="-1852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36174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1171D25-FAD2-E94A-907E-B95752384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AU" dirty="0">
                <a:solidFill>
                  <a:srgbClr val="D7E4BD"/>
                </a:solidFill>
              </a:rPr>
              <a:t>Summary…</a:t>
            </a:r>
            <a:endParaRPr lang="en-US" dirty="0">
              <a:solidFill>
                <a:srgbClr val="D7E4BD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1DF102-C975-464E-BE43-383CB22AB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1800" dirty="0"/>
              <a:t>The existence of a cosmic neutrino background is a </a:t>
            </a:r>
            <a:r>
              <a:rPr lang="en-AU" sz="1800" dirty="0">
                <a:solidFill>
                  <a:srgbClr val="FF0000"/>
                </a:solidFill>
              </a:rPr>
              <a:t>fundamental prediction </a:t>
            </a:r>
            <a:r>
              <a:rPr lang="en-AU" sz="1800" dirty="0"/>
              <a:t>of SM+FLRW cosmology.</a:t>
            </a:r>
          </a:p>
          <a:p>
            <a:pPr lvl="1"/>
            <a:r>
              <a:rPr lang="en-AU" sz="1600" dirty="0"/>
              <a:t>Precision cosmological observations have allowed us to infer the properties of this background, from which to determine neutrino properties.</a:t>
            </a:r>
          </a:p>
          <a:p>
            <a:pPr lvl="1"/>
            <a:r>
              <a:rPr lang="en-AU" sz="1600" dirty="0"/>
              <a:t>e.g., masses, effective number of neutrinos, non-standard interactions, lifetime.</a:t>
            </a:r>
          </a:p>
          <a:p>
            <a:endParaRPr lang="en-AU" sz="1900" dirty="0"/>
          </a:p>
          <a:p>
            <a:r>
              <a:rPr lang="en-AU" sz="1800" dirty="0"/>
              <a:t>Conversely, better determination of neutrino properties in laboratory experiments will allow us to eliminate some model uncertainty in the cosmological parameter inference exercise.</a:t>
            </a:r>
          </a:p>
          <a:p>
            <a:pPr lvl="1"/>
            <a:r>
              <a:rPr lang="en-AU" sz="1600" dirty="0"/>
              <a:t>More precise and accurate constraints on the dark matter density, dark energy properties, inflationary physics, and other cosmological physics inaccessible in the laboratory.</a:t>
            </a:r>
          </a:p>
          <a:p>
            <a:pPr lvl="1"/>
            <a:endParaRPr lang="en-AU" sz="1600" dirty="0"/>
          </a:p>
          <a:p>
            <a:pPr lvl="1"/>
            <a:endParaRPr lang="en-AU" sz="1600" dirty="0"/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B52768A-D10D-8CC6-3723-81133DFC0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48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24185C3-C6CB-A464-62FA-E72C6E473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The cosmic neutrino background…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C3C0EE-7CFA-653A-70ED-7C9BA8F8F322}"/>
              </a:ext>
            </a:extLst>
          </p:cNvPr>
          <p:cNvSpPr txBox="1"/>
          <p:nvPr/>
        </p:nvSpPr>
        <p:spPr>
          <a:xfrm>
            <a:off x="457200" y="762358"/>
            <a:ext cx="282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Standard model predictions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6B6DBB9-40CE-7E7F-2DFF-3DA4BFCE85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4560" y="1369834"/>
            <a:ext cx="5290668" cy="33202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C7EE75D-E3B5-1172-9C5B-2D96DFA4B865}"/>
              </a:ext>
            </a:extLst>
          </p:cNvPr>
          <p:cNvSpPr txBox="1"/>
          <p:nvPr/>
        </p:nvSpPr>
        <p:spPr>
          <a:xfrm>
            <a:off x="1351213" y="1589537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Relativistic Fermi-Dirac</a:t>
            </a:r>
          </a:p>
          <a:p>
            <a:r>
              <a:rPr lang="en-US" sz="1200" dirty="0"/>
              <a:t>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7">
                <a:extLst>
                  <a:ext uri="{FF2B5EF4-FFF2-40B4-BE49-F238E27FC236}">
                    <a16:creationId xmlns:a16="http://schemas.microsoft.com/office/drawing/2014/main" xmlns="" id="{4EF37A6A-4675-D953-D412-06AE3C19CE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58633" y="1344359"/>
                <a:ext cx="2719643" cy="3196817"/>
              </a:xfrm>
            </p:spPr>
            <p:txBody>
              <a:bodyPr>
                <a:normAutofit fontScale="25000" lnSpcReduction="2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6400" dirty="0">
                    <a:solidFill>
                      <a:srgbClr val="FF0000"/>
                    </a:solidFill>
                  </a:rPr>
                  <a:t>Number density: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6400" dirty="0"/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6400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6400" dirty="0">
                    <a:solidFill>
                      <a:srgbClr val="FF0000"/>
                    </a:solidFill>
                  </a:rPr>
                  <a:t>Energy density: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5600" dirty="0"/>
                  <a:t>Relativistic (if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5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5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56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AU" sz="5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  <m:r>
                          <m:rPr>
                            <m:sty m:val="p"/>
                          </m:rPr>
                          <a:rPr lang="en-AU" sz="5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en-US" sz="5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5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5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5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5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600" dirty="0"/>
                  <a:t>):</a:t>
                </a:r>
              </a:p>
              <a:p>
                <a:pPr lvl="8">
                  <a:lnSpc>
                    <a:spcPct val="120000"/>
                  </a:lnSpc>
                </a:pPr>
                <a:endParaRPr lang="en-US" sz="6400" dirty="0"/>
              </a:p>
              <a:p>
                <a:pPr lvl="8">
                  <a:lnSpc>
                    <a:spcPct val="120000"/>
                  </a:lnSpc>
                </a:pPr>
                <a:endParaRPr lang="en-US" sz="6400" dirty="0"/>
              </a:p>
              <a:p>
                <a:pPr>
                  <a:lnSpc>
                    <a:spcPct val="120000"/>
                  </a:lnSpc>
                </a:pPr>
                <a:endParaRPr lang="en-US" sz="6400" dirty="0"/>
              </a:p>
              <a:p>
                <a:pPr>
                  <a:lnSpc>
                    <a:spcPct val="120000"/>
                  </a:lnSpc>
                </a:pPr>
                <a:r>
                  <a:rPr lang="en-US" sz="5600" dirty="0"/>
                  <a:t>Non-</a:t>
                </a:r>
                <a:r>
                  <a:rPr lang="en-US" sz="5600" dirty="0" err="1"/>
                  <a:t>rel</a:t>
                </a:r>
                <a:r>
                  <a:rPr lang="en-US" sz="5600" dirty="0"/>
                  <a:t> (if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5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5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56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AU" sz="5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  <m:r>
                          <m:rPr>
                            <m:sty m:val="p"/>
                          </m:rPr>
                          <a:rPr lang="en-AU" sz="5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en-US" sz="5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5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5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5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5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600" dirty="0"/>
                  <a:t>):</a:t>
                </a:r>
              </a:p>
              <a:p>
                <a:pPr lvl="1">
                  <a:lnSpc>
                    <a:spcPct val="120000"/>
                  </a:lnSpc>
                </a:pPr>
                <a:endParaRPr lang="en-US" sz="20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0" name="Content Placeholder 7">
                <a:extLst>
                  <a:ext uri="{FF2B5EF4-FFF2-40B4-BE49-F238E27FC236}">
                    <a16:creationId xmlns:a16="http://schemas.microsoft.com/office/drawing/2014/main" id="{4EF37A6A-4675-D953-D412-06AE3C19CE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58633" y="1344359"/>
                <a:ext cx="2719643" cy="3196817"/>
              </a:xfrm>
              <a:blipFill>
                <a:blip r:embed="rId4"/>
                <a:stretch>
                  <a:fillRect l="-926" t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7D89CAFE-45C1-2CBD-2AA8-F9F58DBC3779}"/>
                  </a:ext>
                </a:extLst>
              </p:cNvPr>
              <p:cNvSpPr txBox="1"/>
              <p:nvPr/>
            </p:nvSpPr>
            <p:spPr>
              <a:xfrm>
                <a:off x="3421211" y="3531078"/>
                <a:ext cx="1736180" cy="552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m:rPr>
                          <m:sty m:val="p"/>
                        </m:rPr>
                        <a:rPr lang="en-AU" sz="1400" baseline="-2500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AU" sz="1400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m:rPr>
                          <m:sty m:val="p"/>
                        </m:rPr>
                        <a:rPr lang="en-AU" sz="1400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r>
                        <a:rPr lang="en-AU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AU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AU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AU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  <m:r>
                        <a:rPr lang="en-AU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m:rPr>
                          <m:sty m:val="p"/>
                        </m:rPr>
                        <a:rPr lang="en-AU" sz="1400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CMB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D89CAFE-45C1-2CBD-2AA8-F9F58DBC3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211" y="3531078"/>
                <a:ext cx="1736180" cy="552074"/>
              </a:xfrm>
              <a:prstGeom prst="rect">
                <a:avLst/>
              </a:prstGeom>
              <a:blipFill>
                <a:blip r:embed="rId5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5720745C-F305-73E5-72E5-65CDC389FA0F}"/>
                  </a:ext>
                </a:extLst>
              </p:cNvPr>
              <p:cNvSpPr txBox="1"/>
              <p:nvPr/>
            </p:nvSpPr>
            <p:spPr>
              <a:xfrm>
                <a:off x="6181353" y="1732455"/>
                <a:ext cx="20379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m:rPr>
                          <m:sty m:val="p"/>
                        </m:rPr>
                        <a:rPr lang="en-AU" baseline="-2500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AU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m:rPr>
                          <m:sty m:val="p"/>
                        </m:rPr>
                        <a:rPr lang="en-AU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r>
                        <a:rPr lang="en-A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≃110 </m:t>
                      </m:r>
                      <m:sSup>
                        <m:sSupPr>
                          <m:ctrlP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720745C-F305-73E5-72E5-65CDC389F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353" y="1732455"/>
                <a:ext cx="2037926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FB51C4A3-EEE8-75C9-78FF-631F3A3045F0}"/>
                  </a:ext>
                </a:extLst>
              </p:cNvPr>
              <p:cNvSpPr txBox="1"/>
              <p:nvPr/>
            </p:nvSpPr>
            <p:spPr>
              <a:xfrm>
                <a:off x="6233407" y="2902665"/>
                <a:ext cx="2111853" cy="829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ν</m:t>
                          </m:r>
                          <m:r>
                            <m:rPr>
                              <m:sty m:val="p"/>
                            </m:rPr>
                            <a:rPr lang="en-AU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AU" sz="1400" i="1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AU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1400" i="1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AU" sz="14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en-AU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AU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sz="1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AU" sz="14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AU" sz="1400" i="1">
                              <a:latin typeface="Cambria Math" panose="02040503050406030204" pitchFamily="18" charset="0"/>
                            </a:rPr>
                            <m:t>4/3</m:t>
                          </m:r>
                        </m:sup>
                      </m:sSup>
                      <m:r>
                        <a:rPr lang="en-AU" sz="14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AU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400">
                              <a:latin typeface="Cambria Math" panose="02040503050406030204" pitchFamily="18" charset="0"/>
                            </a:rPr>
                            <m:t>CMB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B51C4A3-EEE8-75C9-78FF-631F3A304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407" y="2902665"/>
                <a:ext cx="2111853" cy="8290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3DFD537F-E172-1639-6E8B-206BFF2D271B}"/>
                  </a:ext>
                </a:extLst>
              </p:cNvPr>
              <p:cNvSpPr txBox="1"/>
              <p:nvPr/>
            </p:nvSpPr>
            <p:spPr>
              <a:xfrm>
                <a:off x="6450597" y="4025902"/>
                <a:ext cx="1677471" cy="461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40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ν</m:t>
                          </m:r>
                          <m:r>
                            <m:rPr>
                              <m:sty m:val="p"/>
                            </m:rPr>
                            <a:rPr lang="en-AU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AU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AU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num>
                        <m:den>
                          <m:r>
                            <a:rPr lang="en-AU" sz="1400" i="1">
                              <a:latin typeface="Cambria Math" panose="02040503050406030204" pitchFamily="18" charset="0"/>
                            </a:rPr>
                            <m:t>93 </m:t>
                          </m:r>
                          <m:sSup>
                            <m:sSupPr>
                              <m:ctrlPr>
                                <a:rPr lang="en-AU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1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AU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AU" sz="1400">
                              <a:latin typeface="Cambria Math" panose="02040503050406030204" pitchFamily="18" charset="0"/>
                            </a:rPr>
                            <m:t>eV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DFD537F-E172-1639-6E8B-206BFF2D2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597" y="4025902"/>
                <a:ext cx="1677471" cy="461280"/>
              </a:xfrm>
              <a:prstGeom prst="rect">
                <a:avLst/>
              </a:prstGeom>
              <a:blipFill>
                <a:blip r:embed="rId8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xmlns="" id="{2C13DCBD-074D-DEB1-DB59-CE875171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7376" y="4767264"/>
            <a:ext cx="2133600" cy="273844"/>
          </a:xfrm>
        </p:spPr>
        <p:txBody>
          <a:bodyPr/>
          <a:lstStyle/>
          <a:p>
            <a:fld id="{A4ED5AB7-515B-904A-811B-D7BD6E84713F}" type="slidenum">
              <a:rPr lang="en-US" smtClean="0"/>
              <a:t>4</a:t>
            </a:fld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F8A8638-CE8D-C069-A95B-BC04853C15AB}"/>
              </a:ext>
            </a:extLst>
          </p:cNvPr>
          <p:cNvSpPr txBox="1"/>
          <p:nvPr/>
        </p:nvSpPr>
        <p:spPr>
          <a:xfrm>
            <a:off x="4834752" y="4523196"/>
            <a:ext cx="1773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E8BAE"/>
                </a:solidFill>
              </a:rPr>
              <a:t>Neutrino dark matter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C83D0392-35C2-1760-E433-5AF1B5E8F27C}"/>
              </a:ext>
            </a:extLst>
          </p:cNvPr>
          <p:cNvCxnSpPr>
            <a:cxnSpLocks/>
          </p:cNvCxnSpPr>
          <p:nvPr/>
        </p:nvCxnSpPr>
        <p:spPr>
          <a:xfrm flipV="1">
            <a:off x="6414556" y="4408478"/>
            <a:ext cx="224366" cy="1846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CABC0C9-4461-9FEB-BA78-1C869CE5E6CC}"/>
              </a:ext>
            </a:extLst>
          </p:cNvPr>
          <p:cNvSpPr txBox="1"/>
          <p:nvPr/>
        </p:nvSpPr>
        <p:spPr>
          <a:xfrm>
            <a:off x="3395508" y="3264435"/>
            <a:ext cx="1308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Temperature: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600826B5-1B69-4D8D-1BEE-7369071D784C}"/>
              </a:ext>
            </a:extLst>
          </p:cNvPr>
          <p:cNvCxnSpPr>
            <a:cxnSpLocks/>
          </p:cNvCxnSpPr>
          <p:nvPr/>
        </p:nvCxnSpPr>
        <p:spPr>
          <a:xfrm flipH="1">
            <a:off x="3741713" y="4026892"/>
            <a:ext cx="335225" cy="4690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04C230D-60DE-D322-42F6-5B8A250768FD}"/>
              </a:ext>
            </a:extLst>
          </p:cNvPr>
          <p:cNvSpPr txBox="1"/>
          <p:nvPr/>
        </p:nvSpPr>
        <p:spPr>
          <a:xfrm>
            <a:off x="7766064" y="1064533"/>
            <a:ext cx="1100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Per family of </a:t>
            </a:r>
          </a:p>
          <a:p>
            <a:r>
              <a:rPr lang="en-US" sz="1200" dirty="0">
                <a:solidFill>
                  <a:srgbClr val="0E8BAE"/>
                </a:solidFill>
              </a:rPr>
              <a:t>neutrinos</a:t>
            </a:r>
          </a:p>
          <a:p>
            <a:r>
              <a:rPr lang="en-US" sz="1200" dirty="0">
                <a:solidFill>
                  <a:srgbClr val="0E8BAE"/>
                </a:solidFill>
              </a:rPr>
              <a:t>+antineutrinos</a:t>
            </a:r>
          </a:p>
        </p:txBody>
      </p:sp>
    </p:spTree>
    <p:extLst>
      <p:ext uri="{BB962C8B-B14F-4D97-AF65-F5344CB8AC3E}">
        <p14:creationId xmlns:p14="http://schemas.microsoft.com/office/powerpoint/2010/main" val="1814400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istory-of-the-universe-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93" r="-28793"/>
          <a:stretch>
            <a:fillRect/>
          </a:stretch>
        </p:blipFill>
        <p:spPr>
          <a:xfrm>
            <a:off x="-833068" y="0"/>
            <a:ext cx="10845083" cy="51435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399D9676-A17F-F8F4-38A6-35F59F6EF624}"/>
              </a:ext>
            </a:extLst>
          </p:cNvPr>
          <p:cNvCxnSpPr>
            <a:cxnSpLocks/>
          </p:cNvCxnSpPr>
          <p:nvPr/>
        </p:nvCxnSpPr>
        <p:spPr>
          <a:xfrm>
            <a:off x="3384824" y="896587"/>
            <a:ext cx="0" cy="25722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42BF3EB6-9C52-A8E7-098F-4B9538C6B83A}"/>
              </a:ext>
            </a:extLst>
          </p:cNvPr>
          <p:cNvCxnSpPr>
            <a:cxnSpLocks/>
          </p:cNvCxnSpPr>
          <p:nvPr/>
        </p:nvCxnSpPr>
        <p:spPr>
          <a:xfrm>
            <a:off x="3384824" y="2207371"/>
            <a:ext cx="3156719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E80D3DA-CB2C-99EC-FE1B-50007F3AC561}"/>
              </a:ext>
            </a:extLst>
          </p:cNvPr>
          <p:cNvGrpSpPr/>
          <p:nvPr/>
        </p:nvGrpSpPr>
        <p:grpSpPr>
          <a:xfrm>
            <a:off x="3378551" y="576432"/>
            <a:ext cx="651793" cy="438582"/>
            <a:chOff x="3378551" y="576432"/>
            <a:chExt cx="651793" cy="438582"/>
          </a:xfrm>
        </p:grpSpPr>
        <p:sp>
          <p:nvSpPr>
            <p:cNvPr id="22" name="Rectangular Callout 21">
              <a:extLst>
                <a:ext uri="{FF2B5EF4-FFF2-40B4-BE49-F238E27FC236}">
                  <a16:creationId xmlns:a16="http://schemas.microsoft.com/office/drawing/2014/main" xmlns="" id="{4AFFA1DE-19B8-6D01-47D5-5F332809A2EC}"/>
                </a:ext>
              </a:extLst>
            </p:cNvPr>
            <p:cNvSpPr/>
            <p:nvPr/>
          </p:nvSpPr>
          <p:spPr>
            <a:xfrm>
              <a:off x="3442105" y="605717"/>
              <a:ext cx="524242" cy="381739"/>
            </a:xfrm>
            <a:prstGeom prst="wedgeRectCallout">
              <a:avLst>
                <a:gd name="adj1" fmla="val 25828"/>
                <a:gd name="adj2" fmla="val 121710"/>
              </a:avLst>
            </a:prstGeom>
            <a:solidFill>
              <a:srgbClr val="007C95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3527514-589A-B67E-92B0-101C86954BB2}"/>
                </a:ext>
              </a:extLst>
            </p:cNvPr>
            <p:cNvSpPr txBox="1"/>
            <p:nvPr/>
          </p:nvSpPr>
          <p:spPr>
            <a:xfrm>
              <a:off x="3378551" y="576432"/>
              <a:ext cx="651793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spc="20" dirty="0">
                  <a:solidFill>
                    <a:srgbClr val="DAF1F4"/>
                  </a:solidFill>
                  <a:latin typeface="Futura Medium" panose="020B0602020204020303" pitchFamily="34" charset="-79"/>
                  <a:ea typeface="Tahoma" panose="020B0604030504040204" pitchFamily="34" charset="0"/>
                  <a:cs typeface="Futura Medium" panose="020B0602020204020303" pitchFamily="34" charset="-79"/>
                </a:rPr>
                <a:t>Primordial </a:t>
              </a:r>
              <a:r>
                <a:rPr lang="en-US" sz="750" spc="20" dirty="0" err="1">
                  <a:solidFill>
                    <a:srgbClr val="DAF1F4"/>
                  </a:solidFill>
                  <a:latin typeface="Futura Medium" panose="020B0602020204020303" pitchFamily="34" charset="-79"/>
                  <a:ea typeface="Tahoma" panose="020B0604030504040204" pitchFamily="34" charset="0"/>
                  <a:cs typeface="Futura Medium" panose="020B0602020204020303" pitchFamily="34" charset="-79"/>
                </a:rPr>
                <a:t>nucleo</a:t>
              </a:r>
              <a:r>
                <a:rPr lang="en-US" sz="750" spc="20" dirty="0">
                  <a:solidFill>
                    <a:srgbClr val="DAF1F4"/>
                  </a:solidFill>
                  <a:latin typeface="Futura Medium" panose="020B0602020204020303" pitchFamily="34" charset="-79"/>
                  <a:ea typeface="Tahoma" panose="020B0604030504040204" pitchFamily="34" charset="0"/>
                  <a:cs typeface="Futura Medium" panose="020B0602020204020303" pitchFamily="34" charset="-79"/>
                </a:rPr>
                <a:t>-synthesis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04ABD1E-61F0-6566-D897-DC72982576A4}"/>
              </a:ext>
            </a:extLst>
          </p:cNvPr>
          <p:cNvSpPr/>
          <p:nvPr/>
        </p:nvSpPr>
        <p:spPr>
          <a:xfrm>
            <a:off x="3296499" y="495213"/>
            <a:ext cx="774619" cy="57467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5BCD5F10-2E37-97A4-55C0-4B7D81D11376}"/>
              </a:ext>
            </a:extLst>
          </p:cNvPr>
          <p:cNvSpPr/>
          <p:nvPr/>
        </p:nvSpPr>
        <p:spPr>
          <a:xfrm>
            <a:off x="3974570" y="458942"/>
            <a:ext cx="1203082" cy="62258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C3003227-58B4-469D-095A-4B210C0AFC67}"/>
              </a:ext>
            </a:extLst>
          </p:cNvPr>
          <p:cNvSpPr/>
          <p:nvPr/>
        </p:nvSpPr>
        <p:spPr>
          <a:xfrm>
            <a:off x="5096180" y="506860"/>
            <a:ext cx="782839" cy="40137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71A31797-BAEA-2E37-A031-5656400B80D2}"/>
                  </a:ext>
                </a:extLst>
              </p:cNvPr>
              <p:cNvSpPr txBox="1"/>
              <p:nvPr/>
            </p:nvSpPr>
            <p:spPr>
              <a:xfrm>
                <a:off x="2713264" y="3401773"/>
                <a:ext cx="1330574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highlight>
                      <a:srgbClr val="000000"/>
                    </a:highlight>
                  </a:rPr>
                  <a:t>Cosmic neutrino background </a:t>
                </a:r>
                <a14:m>
                  <m:oMath xmlns:m="http://schemas.openxmlformats.org/officeDocument/2006/math" xmlns="">
                    <m:r>
                      <a:rPr lang="en-AU" sz="1200" b="0" i="1" smtClean="0">
                        <a:highlight>
                          <a:srgbClr val="000000"/>
                        </a:highlight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sz="1200" b="0" i="1" smtClean="0">
                        <a:highlight>
                          <a:srgbClr val="000000"/>
                        </a:highlight>
                        <a:latin typeface="Cambria Math" panose="02040503050406030204" pitchFamily="18" charset="0"/>
                      </a:rPr>
                      <m:t> ~ 1</m:t>
                    </m:r>
                    <m:r>
                      <m:rPr>
                        <m:sty m:val="p"/>
                      </m:rPr>
                      <a:rPr lang="en-AU" sz="1200" b="0" i="0" smtClean="0">
                        <a:highlight>
                          <a:srgbClr val="0000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1200" dirty="0">
                    <a:highlight>
                      <a:srgbClr val="000000"/>
                    </a:highlight>
                  </a:rPr>
                  <a:t>, </a:t>
                </a:r>
                <a14:m>
                  <m:oMath xmlns:m="http://schemas.openxmlformats.org/officeDocument/2006/math" xmlns="">
                    <m:r>
                      <a:rPr lang="en-AU" sz="1200" b="0" i="1" smtClean="0">
                        <a:highlight>
                          <a:srgbClr val="000000"/>
                        </a:highlight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AU" sz="1200" b="0" i="1" smtClean="0">
                        <a:highlight>
                          <a:srgbClr val="000000"/>
                        </a:highlight>
                        <a:latin typeface="Cambria Math" panose="02040503050406030204" pitchFamily="18" charset="0"/>
                      </a:rPr>
                      <m:t> ~ 1 </m:t>
                    </m:r>
                    <m:r>
                      <m:rPr>
                        <m:sty m:val="p"/>
                      </m:rPr>
                      <a:rPr lang="en-AU" sz="1200" b="0" i="0" smtClean="0">
                        <a:highlight>
                          <a:srgbClr val="0000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endParaRPr lang="en-US" sz="1200" dirty="0">
                  <a:highlight>
                    <a:srgbClr val="000000"/>
                  </a:highlight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A31797-BAEA-2E37-A031-5656400B8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264" y="3401773"/>
                <a:ext cx="1330574" cy="646331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xmlns="" id="{252F8E5D-5220-3F03-C462-16899F920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8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24185C3-C6CB-A464-62FA-E72C6E473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What can cosmology do for neutrino physics?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xmlns="" id="{FE6FC9B8-0CAE-A5D5-92FD-D5618F9B2E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0"/>
                <a:ext cx="8229600" cy="3482509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sz="1900" dirty="0"/>
                  <a:t>Precision cosmological observations allow us to infer the </a:t>
                </a:r>
                <a:r>
                  <a:rPr lang="en-US" sz="1900" dirty="0">
                    <a:solidFill>
                      <a:srgbClr val="FF0000"/>
                    </a:solidFill>
                  </a:rPr>
                  <a:t>properties of the cosmic neutrino background</a:t>
                </a:r>
                <a:r>
                  <a:rPr lang="en-US" sz="1900" dirty="0"/>
                  <a:t>, from which to determine :</a:t>
                </a:r>
              </a:p>
              <a:p>
                <a:pPr marL="0" indent="0">
                  <a:buNone/>
                </a:pPr>
                <a:r>
                  <a:rPr lang="en-US" sz="1800" dirty="0"/>
                  <a:t>				</a:t>
                </a:r>
              </a:p>
              <a:p>
                <a:r>
                  <a:rPr lang="en-US" sz="1900" b="1" dirty="0"/>
                  <a:t>Absolute neutrino mass scale</a:t>
                </a:r>
                <a:r>
                  <a:rPr lang="en-US" sz="1900" dirty="0"/>
                  <a:t>, </a:t>
                </a:r>
                <a14:m/>
                <a:endParaRPr lang="en-US" sz="1900" b="1" dirty="0"/>
              </a:p>
              <a:p>
                <a:pPr lvl="8"/>
                <a:endParaRPr lang="en-US" sz="1100" dirty="0"/>
              </a:p>
              <a:p>
                <a:r>
                  <a:rPr lang="en-US" sz="1900" b="1" dirty="0"/>
                  <a:t>Number of neutrino families</a:t>
                </a:r>
                <a:r>
                  <a:rPr lang="en-US" sz="1900" dirty="0"/>
                  <a:t>, </a:t>
                </a:r>
                <a14:m/>
                <a:r>
                  <a:rPr lang="en-US" sz="1900" b="1" dirty="0"/>
                  <a:t>  </a:t>
                </a:r>
              </a:p>
              <a:p>
                <a:pPr lvl="1"/>
                <a:r>
                  <a:rPr lang="en-US" sz="1500" dirty="0"/>
                  <a:t>Deviations from SM prediction of </a:t>
                </a:r>
                <a14:m/>
                <a:endParaRPr lang="en-US" sz="1500" dirty="0"/>
              </a:p>
              <a:p>
                <a:pPr lvl="1"/>
                <a:r>
                  <a:rPr lang="en-US" sz="1500" dirty="0"/>
                  <a:t>e.g., test for the existence of light sterile states</a:t>
                </a:r>
              </a:p>
              <a:p>
                <a:pPr lvl="8"/>
                <a:endParaRPr lang="en-US" sz="1100" dirty="0"/>
              </a:p>
              <a:p>
                <a:pPr lvl="8"/>
                <a:endParaRPr lang="en-US" dirty="0"/>
              </a:p>
              <a:p>
                <a:r>
                  <a:rPr lang="en-US" sz="1900" b="1" dirty="0"/>
                  <a:t>Neutrino decay/lifetime</a:t>
                </a:r>
                <a:r>
                  <a:rPr lang="en-US" sz="1900" dirty="0"/>
                  <a:t>, </a:t>
                </a:r>
                <a14:m/>
                <a:r>
                  <a:rPr lang="en-US" sz="1900" b="1" dirty="0"/>
                  <a:t> </a:t>
                </a:r>
              </a:p>
              <a:p>
                <a:pPr lvl="4"/>
                <a:endParaRPr lang="en-US" sz="1000" b="1" dirty="0"/>
              </a:p>
              <a:p>
                <a:r>
                  <a:rPr lang="en-US" sz="1900" b="1" dirty="0"/>
                  <a:t>Non-standard neutrino interactions</a:t>
                </a:r>
                <a:endParaRPr lang="en-US" sz="1900" dirty="0"/>
              </a:p>
              <a:p>
                <a:pPr lvl="1"/>
                <a:r>
                  <a:rPr lang="en-US" sz="1500" dirty="0"/>
                  <a:t>Self</a:t>
                </a:r>
                <a:r>
                  <a:rPr lang="en-US" sz="1500" dirty="0">
                    <a:solidFill>
                      <a:schemeClr val="bg1">
                        <a:lumMod val="50000"/>
                        <a:lumOff val="50000"/>
                      </a:schemeClr>
                    </a:solidFill>
                  </a:rPr>
                  <a:t>, neutrino-dark matter, neutrino-dark energy</a:t>
                </a:r>
              </a:p>
              <a:p>
                <a:pPr lvl="1"/>
                <a:r>
                  <a:rPr lang="en-US" sz="1500" dirty="0">
                    <a:solidFill>
                      <a:schemeClr val="bg1">
                        <a:lumMod val="50000"/>
                        <a:lumOff val="50000"/>
                      </a:schemeClr>
                    </a:solidFill>
                  </a:rPr>
                  <a:t>…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FE6FC9B8-0CAE-A5D5-92FD-D5618F9B2E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0"/>
                <a:ext cx="8229600" cy="3482509"/>
              </a:xfrm>
              <a:blipFill>
                <a:blip r:embed="rId2"/>
                <a:stretch>
                  <a:fillRect l="-617" t="-2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CC24AB-3C4E-84D5-6776-15D903FAC082}"/>
              </a:ext>
            </a:extLst>
          </p:cNvPr>
          <p:cNvSpPr txBox="1"/>
          <p:nvPr/>
        </p:nvSpPr>
        <p:spPr>
          <a:xfrm>
            <a:off x="5502490" y="2397055"/>
            <a:ext cx="165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E8BAE"/>
                </a:solidFill>
              </a:rPr>
              <a:t>“Standard” tests 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xmlns="" id="{789D8830-0B23-FE84-DE3E-2F3EBDDC9F1F}"/>
              </a:ext>
            </a:extLst>
          </p:cNvPr>
          <p:cNvSpPr/>
          <p:nvPr/>
        </p:nvSpPr>
        <p:spPr>
          <a:xfrm>
            <a:off x="4991340" y="1962641"/>
            <a:ext cx="407695" cy="1176606"/>
          </a:xfrm>
          <a:prstGeom prst="rightBrace">
            <a:avLst>
              <a:gd name="adj1" fmla="val 34047"/>
              <a:gd name="adj2" fmla="val 50000"/>
            </a:avLst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0ADC63-B66F-D4D6-ABCE-04871AA6A9A9}"/>
              </a:ext>
            </a:extLst>
          </p:cNvPr>
          <p:cNvSpPr txBox="1"/>
          <p:nvPr/>
        </p:nvSpPr>
        <p:spPr>
          <a:xfrm>
            <a:off x="5540297" y="3886883"/>
            <a:ext cx="3108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E8BAE"/>
                </a:solidFill>
              </a:rPr>
              <a:t>More exotic, but of growing interest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xmlns="" id="{28953CFC-68AE-361D-4480-04FDDF58065E}"/>
              </a:ext>
            </a:extLst>
          </p:cNvPr>
          <p:cNvSpPr/>
          <p:nvPr/>
        </p:nvSpPr>
        <p:spPr>
          <a:xfrm>
            <a:off x="4991340" y="3445775"/>
            <a:ext cx="407695" cy="1236884"/>
          </a:xfrm>
          <a:prstGeom prst="rightBrace">
            <a:avLst>
              <a:gd name="adj1" fmla="val 34047"/>
              <a:gd name="adj2" fmla="val 50000"/>
            </a:avLst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C5C28C3-B1A5-B243-CB88-3BBD18F2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98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C48BA69C-35B8-F271-D0A6-B8001D83A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314" y="1503193"/>
            <a:ext cx="6601371" cy="2137114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3FFC4"/>
                </a:solidFill>
              </a:rPr>
              <a:t>1. What can cosmology do for neutrino physics?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855325C-CA9B-116A-55E7-666C1DA46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FC4D1C-6713-3934-0C5C-69299FBA7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3FFC4"/>
                </a:solidFill>
              </a:rPr>
              <a:t>Cosmological observables…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4127506-9BBD-2147-BBB4-E5388DA75B57}"/>
              </a:ext>
            </a:extLst>
          </p:cNvPr>
          <p:cNvGrpSpPr>
            <a:grpSpLocks noChangeAspect="1"/>
          </p:cNvGrpSpPr>
          <p:nvPr/>
        </p:nvGrpSpPr>
        <p:grpSpPr>
          <a:xfrm>
            <a:off x="497969" y="1792971"/>
            <a:ext cx="2487789" cy="2520000"/>
            <a:chOff x="6005965" y="1787354"/>
            <a:chExt cx="2804355" cy="2846526"/>
          </a:xfrm>
        </p:grpSpPr>
        <p:pic>
          <p:nvPicPr>
            <p:cNvPr id="4" name="Picture 3" descr="A picture containing text, device&#10;&#10;Description automatically generated">
              <a:extLst>
                <a:ext uri="{FF2B5EF4-FFF2-40B4-BE49-F238E27FC236}">
                  <a16:creationId xmlns:a16="http://schemas.microsoft.com/office/drawing/2014/main" xmlns="" id="{258C0406-D9E2-878C-5C50-88399F723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5965" y="1787354"/>
              <a:ext cx="2804355" cy="2846526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25173171-3AF9-E27A-C8D7-BB453FE3A8AA}"/>
                </a:ext>
              </a:extLst>
            </p:cNvPr>
            <p:cNvSpPr/>
            <p:nvPr/>
          </p:nvSpPr>
          <p:spPr>
            <a:xfrm>
              <a:off x="6974484" y="2479811"/>
              <a:ext cx="298800" cy="298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xmlns="" id="{EF5419A7-903E-5A2C-6E05-C62889000261}"/>
                    </a:ext>
                  </a:extLst>
                </p:cNvPr>
                <p:cNvSpPr txBox="1"/>
                <p:nvPr/>
              </p:nvSpPr>
              <p:spPr>
                <a:xfrm>
                  <a:off x="6908664" y="2506100"/>
                  <a:ext cx="430439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AU" sz="10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e>
                          <m:sup>
                            <m:r>
                              <a:rPr lang="en-AU" sz="1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F5419A7-903E-5A2C-6E05-C628890002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8664" y="2506100"/>
                  <a:ext cx="430439" cy="24622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6D346020-7CD7-C6ED-48CD-5B91DEF14669}"/>
                </a:ext>
              </a:extLst>
            </p:cNvPr>
            <p:cNvSpPr/>
            <p:nvPr/>
          </p:nvSpPr>
          <p:spPr>
            <a:xfrm>
              <a:off x="7877183" y="2479811"/>
              <a:ext cx="298800" cy="298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xmlns="" id="{27E3F37D-4BFB-A30E-4AAA-84804C60EA4A}"/>
                    </a:ext>
                  </a:extLst>
                </p:cNvPr>
                <p:cNvSpPr txBox="1"/>
                <p:nvPr/>
              </p:nvSpPr>
              <p:spPr>
                <a:xfrm>
                  <a:off x="7811363" y="2506100"/>
                  <a:ext cx="430439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AU" sz="10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e>
                          <m:sup>
                            <m:r>
                              <a:rPr lang="en-AU" sz="1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7E3F37D-4BFB-A30E-4AAA-84804C60EA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1363" y="2506100"/>
                  <a:ext cx="430439" cy="24622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7E0AB6DE-17CD-EF1B-3ABB-101D39EADD1B}"/>
                </a:ext>
              </a:extLst>
            </p:cNvPr>
            <p:cNvSpPr/>
            <p:nvPr/>
          </p:nvSpPr>
          <p:spPr>
            <a:xfrm>
              <a:off x="7883007" y="3407445"/>
              <a:ext cx="298800" cy="2988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xmlns="" id="{4B179A54-547D-1382-C236-BE01972E45F9}"/>
                    </a:ext>
                  </a:extLst>
                </p:cNvPr>
                <p:cNvSpPr txBox="1"/>
                <p:nvPr/>
              </p:nvSpPr>
              <p:spPr>
                <a:xfrm>
                  <a:off x="7888831" y="3437012"/>
                  <a:ext cx="274369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0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B179A54-547D-1382-C236-BE01972E45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8831" y="3437012"/>
                  <a:ext cx="274369" cy="24622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437802FB-884B-81AD-44E8-68CB32F3A146}"/>
                </a:ext>
              </a:extLst>
            </p:cNvPr>
            <p:cNvSpPr/>
            <p:nvPr/>
          </p:nvSpPr>
          <p:spPr>
            <a:xfrm>
              <a:off x="6067566" y="3407445"/>
              <a:ext cx="298800" cy="2988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E1F13371-35BC-396F-3767-B0514CE89F71}"/>
                    </a:ext>
                  </a:extLst>
                </p:cNvPr>
                <p:cNvSpPr txBox="1"/>
                <p:nvPr/>
              </p:nvSpPr>
              <p:spPr>
                <a:xfrm>
                  <a:off x="6073390" y="3425364"/>
                  <a:ext cx="29360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oMath>
                    </m:oMathPara>
                  </a14:m>
                  <a:endParaRPr 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1F13371-35BC-396F-3767-B0514CE89F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3390" y="3425364"/>
                  <a:ext cx="293607" cy="246221"/>
                </a:xfrm>
                <a:prstGeom prst="rect">
                  <a:avLst/>
                </a:prstGeom>
                <a:blipFill>
                  <a:blip r:embed="rId6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454D9161-902C-7529-4326-E255E3A85933}"/>
                </a:ext>
              </a:extLst>
            </p:cNvPr>
            <p:cNvSpPr/>
            <p:nvPr/>
          </p:nvSpPr>
          <p:spPr>
            <a:xfrm>
              <a:off x="6974301" y="3407445"/>
              <a:ext cx="298800" cy="2988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1B9B7043-566D-4127-C4AE-5EF8A8A1189F}"/>
                    </a:ext>
                  </a:extLst>
                </p:cNvPr>
                <p:cNvSpPr txBox="1"/>
                <p:nvPr/>
              </p:nvSpPr>
              <p:spPr>
                <a:xfrm>
                  <a:off x="6980125" y="3437012"/>
                  <a:ext cx="297709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oMath>
                    </m:oMathPara>
                  </a14:m>
                  <a:endParaRPr 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B9B7043-566D-4127-C4AE-5EF8A8A118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0125" y="3437012"/>
                  <a:ext cx="297709" cy="2462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358963E2-3459-6114-D0E4-3BF04B362448}"/>
                </a:ext>
              </a:extLst>
            </p:cNvPr>
            <p:cNvSpPr/>
            <p:nvPr/>
          </p:nvSpPr>
          <p:spPr>
            <a:xfrm>
              <a:off x="6977225" y="4305512"/>
              <a:ext cx="298800" cy="298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xmlns="" id="{1DA8387A-00B2-A43C-726E-0F22354C50E1}"/>
                    </a:ext>
                  </a:extLst>
                </p:cNvPr>
                <p:cNvSpPr txBox="1"/>
                <p:nvPr/>
              </p:nvSpPr>
              <p:spPr>
                <a:xfrm>
                  <a:off x="6977225" y="4329255"/>
                  <a:ext cx="29585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DA8387A-00B2-A43C-726E-0F22354C50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7225" y="4329255"/>
                  <a:ext cx="295850" cy="2462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A1778D6-C4A5-8051-6D8B-ADDF943A45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0758" y="2271554"/>
            <a:ext cx="2922483" cy="15788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9238B12-3BA7-DEBD-A989-ED4540F991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7361" y="1829619"/>
            <a:ext cx="2473017" cy="2461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E45413F8-21A4-6E65-D65C-7ACBDE92F041}"/>
                  </a:ext>
                </a:extLst>
              </p:cNvPr>
              <p:cNvSpPr txBox="1"/>
              <p:nvPr/>
            </p:nvSpPr>
            <p:spPr>
              <a:xfrm>
                <a:off x="969681" y="4425114"/>
                <a:ext cx="1479444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200" i="1" smtClean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200" b="0" i="1" smtClean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1200" b="0" i="0" smtClean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rgbClr val="0E8BAE"/>
                    </a:solidFill>
                  </a:rPr>
                  <a:t> (expansion rate)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5413F8-21A4-6E65-D65C-7ACBDE92F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1" y="4425114"/>
                <a:ext cx="1479444" cy="276999"/>
              </a:xfrm>
              <a:prstGeom prst="rect">
                <a:avLst/>
              </a:prstGeom>
              <a:blipFill>
                <a:blip r:embed="rId11"/>
                <a:stretch>
                  <a:fillRect b="-130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3271EE87-35A3-B2B3-B270-465455AF94AA}"/>
                  </a:ext>
                </a:extLst>
              </p:cNvPr>
              <p:cNvSpPr txBox="1"/>
              <p:nvPr/>
            </p:nvSpPr>
            <p:spPr>
              <a:xfrm>
                <a:off x="3584004" y="4241726"/>
                <a:ext cx="1975990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200" i="1" smtClean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200" b="0" i="1" smtClean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1200" b="0" i="0" smtClean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rgbClr val="0E8BAE"/>
                    </a:solidFill>
                  </a:rPr>
                  <a:t> (expansion rate)</a:t>
                </a:r>
              </a:p>
              <a:p>
                <a:r>
                  <a:rPr lang="en-US" sz="1200" dirty="0">
                    <a:solidFill>
                      <a:srgbClr val="0E8BAE"/>
                    </a:solidFill>
                  </a:rPr>
                  <a:t>Interactions (free-streaming)</a:t>
                </a:r>
              </a:p>
              <a:p>
                <a:r>
                  <a:rPr lang="en-US" sz="1200" dirty="0">
                    <a:solidFill>
                      <a:srgbClr val="0E8BAE"/>
                    </a:solidFill>
                  </a:rPr>
                  <a:t>Lifetime (free-streaming)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271EE87-35A3-B2B3-B270-465455AF9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004" y="4241726"/>
                <a:ext cx="1975990" cy="646331"/>
              </a:xfrm>
              <a:prstGeom prst="rect">
                <a:avLst/>
              </a:prstGeom>
              <a:blipFill>
                <a:blip r:embed="rId12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1F683591-991C-ED27-A5A3-B8777F9CD6F8}"/>
                  </a:ext>
                </a:extLst>
              </p:cNvPr>
              <p:cNvSpPr txBox="1"/>
              <p:nvPr/>
            </p:nvSpPr>
            <p:spPr>
              <a:xfrm>
                <a:off x="6410903" y="4425114"/>
                <a:ext cx="1967692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 xmlns="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200" i="1" smtClean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E8BA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200" b="0" i="1" smtClean="0">
                                <a:solidFill>
                                  <a:srgbClr val="0E8BAE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200" i="1" smtClean="0">
                                <a:solidFill>
                                  <a:srgbClr val="0E8BA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1200" dirty="0">
                    <a:solidFill>
                      <a:srgbClr val="0E8BAE"/>
                    </a:solidFill>
                  </a:rPr>
                  <a:t> (perturbation growth)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F683591-991C-ED27-A5A3-B8777F9CD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0903" y="4425114"/>
                <a:ext cx="1967692" cy="276999"/>
              </a:xfrm>
              <a:prstGeom prst="rect">
                <a:avLst/>
              </a:prstGeom>
              <a:blipFill>
                <a:blip r:embed="rId13"/>
                <a:stretch>
                  <a:fillRect l="-9615" t="-91304" b="-1478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xmlns="" id="{229CCA3E-720C-48B0-5709-D700C301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8</a:t>
            </a:fld>
            <a:endParaRPr lang="en-US" dirty="0"/>
          </a:p>
        </p:txBody>
      </p:sp>
      <p:sp>
        <p:nvSpPr>
          <p:cNvPr id="24" name="Content Placeholder 7">
            <a:extLst>
              <a:ext uri="{FF2B5EF4-FFF2-40B4-BE49-F238E27FC236}">
                <a16:creationId xmlns:a16="http://schemas.microsoft.com/office/drawing/2014/main" xmlns="" id="{4F30A6A4-A64E-D59B-E098-042729AAD3A4}"/>
              </a:ext>
            </a:extLst>
          </p:cNvPr>
          <p:cNvSpPr txBox="1">
            <a:spLocks/>
          </p:cNvSpPr>
          <p:nvPr/>
        </p:nvSpPr>
        <p:spPr>
          <a:xfrm>
            <a:off x="3307720" y="1234287"/>
            <a:ext cx="2769409" cy="553998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500" dirty="0"/>
              <a:t>Cosmic microwave background anisotropies</a:t>
            </a:r>
            <a:endParaRPr lang="en-US" sz="1500" b="1" dirty="0"/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xmlns="" id="{FB13F572-0056-871A-4EF8-F0C127F803D5}"/>
              </a:ext>
            </a:extLst>
          </p:cNvPr>
          <p:cNvSpPr txBox="1">
            <a:spLocks/>
          </p:cNvSpPr>
          <p:nvPr/>
        </p:nvSpPr>
        <p:spPr>
          <a:xfrm>
            <a:off x="6087264" y="1240338"/>
            <a:ext cx="2769409" cy="553998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500" dirty="0"/>
              <a:t>Large-scale matter distribution</a:t>
            </a:r>
            <a:endParaRPr lang="en-US" sz="1500" b="1" dirty="0"/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xmlns="" id="{167A409C-C6FF-D633-4C9A-EC554BCEC2B5}"/>
              </a:ext>
            </a:extLst>
          </p:cNvPr>
          <p:cNvSpPr txBox="1">
            <a:spLocks/>
          </p:cNvSpPr>
          <p:nvPr/>
        </p:nvSpPr>
        <p:spPr>
          <a:xfrm>
            <a:off x="538311" y="1229170"/>
            <a:ext cx="2769409" cy="553998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500" dirty="0"/>
              <a:t>Light element abundances from primordial nucleosynthesis</a:t>
            </a:r>
            <a:endParaRPr lang="en-US" sz="15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90A3BDA-364F-18DB-DF62-0C72DDEAD6B3}"/>
              </a:ext>
            </a:extLst>
          </p:cNvPr>
          <p:cNvSpPr txBox="1"/>
          <p:nvPr/>
        </p:nvSpPr>
        <p:spPr>
          <a:xfrm>
            <a:off x="6293837" y="461876"/>
            <a:ext cx="23929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+ Supernova </a:t>
            </a:r>
            <a:r>
              <a:rPr lang="en-US" sz="1500" dirty="0" err="1"/>
              <a:t>Ia</a:t>
            </a:r>
            <a:r>
              <a:rPr lang="en-US" sz="1500" dirty="0"/>
              <a:t>, local H</a:t>
            </a:r>
            <a:r>
              <a:rPr lang="en-US" sz="1500" baseline="-25000" dirty="0"/>
              <a:t>0</a:t>
            </a:r>
            <a:r>
              <a:rPr lang="en-US" sz="1500" dirty="0"/>
              <a:t>, etc.</a:t>
            </a:r>
            <a:endParaRPr lang="en-US" sz="1500" baseline="-25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A1E0722-705B-7A54-BC99-F26B535AF7A5}"/>
              </a:ext>
            </a:extLst>
          </p:cNvPr>
          <p:cNvSpPr txBox="1"/>
          <p:nvPr/>
        </p:nvSpPr>
        <p:spPr>
          <a:xfrm>
            <a:off x="6636154" y="727826"/>
            <a:ext cx="196769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(No direct neutrino effects)</a:t>
            </a:r>
          </a:p>
        </p:txBody>
      </p:sp>
    </p:spTree>
    <p:extLst>
      <p:ext uri="{BB962C8B-B14F-4D97-AF65-F5344CB8AC3E}">
        <p14:creationId xmlns:p14="http://schemas.microsoft.com/office/powerpoint/2010/main" val="3808905657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12109</TotalTime>
  <Words>3771</Words>
  <Application>Microsoft Macintosh PowerPoint</Application>
  <PresentationFormat>Présentation à l'écran (16:9)</PresentationFormat>
  <Paragraphs>506</Paragraphs>
  <Slides>40</Slides>
  <Notes>4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Black</vt:lpstr>
      <vt:lpstr>Neutrinos in cosmology: A match made in the Heavens</vt:lpstr>
      <vt:lpstr>An unlikely partnership?</vt:lpstr>
      <vt:lpstr>Présentation PowerPoint</vt:lpstr>
      <vt:lpstr>Formation of the C𝜈B…</vt:lpstr>
      <vt:lpstr>The cosmic neutrino background…</vt:lpstr>
      <vt:lpstr>Présentation PowerPoint</vt:lpstr>
      <vt:lpstr>What can cosmology do for neutrino physics?</vt:lpstr>
      <vt:lpstr>1. What can cosmology do for neutrino physics?</vt:lpstr>
      <vt:lpstr>Cosmological observables…</vt:lpstr>
      <vt:lpstr>What do these probes really probe?</vt:lpstr>
      <vt:lpstr>Neutrinos &amp; the expansion rate…   </vt:lpstr>
      <vt:lpstr>Neutrinos &amp; the expansion rate…   </vt:lpstr>
      <vt:lpstr>Neutrinos &amp; the expansion rate…   </vt:lpstr>
      <vt:lpstr>Nucleosynthesis &amp; Neff…</vt:lpstr>
      <vt:lpstr>Nucleosynthesis &amp; Neff…</vt:lpstr>
      <vt:lpstr>CMB anisotropies &amp; Neff…</vt:lpstr>
      <vt:lpstr>BSM physics constrainable by Neff …</vt:lpstr>
      <vt:lpstr>What do these probes really probe?</vt:lpstr>
      <vt:lpstr>Neutrino masses &amp; large-scale structure...</vt:lpstr>
      <vt:lpstr>Matter power spectrum…</vt:lpstr>
      <vt:lpstr>Matter power spectrum…</vt:lpstr>
      <vt:lpstr>Neutrino mass from cosmology…</vt:lpstr>
      <vt:lpstr>The mandatory cautionary note…</vt:lpstr>
      <vt:lpstr>Future cosmological probes…</vt:lpstr>
      <vt:lpstr>What do these probes really probe?</vt:lpstr>
      <vt:lpstr>Formation of the C𝜈B…</vt:lpstr>
      <vt:lpstr>Neutrino free-streaming &amp; the CMB… </vt:lpstr>
      <vt:lpstr>Neutrino free-streaming &amp; the CMB… </vt:lpstr>
      <vt:lpstr>Isotropisation from 𝜈 self-interaction…</vt:lpstr>
      <vt:lpstr>𝜈 self-interaction and the H_0 tension…  </vt:lpstr>
      <vt:lpstr>Isotropisation from relativistic 𝜈 decay…</vt:lpstr>
      <vt:lpstr>CMB lower bounds on the neutrino lifetime…</vt:lpstr>
      <vt:lpstr>CMB lower bounds on the neutrino lifetime…</vt:lpstr>
      <vt:lpstr>2. What can neutrino physics do for cosmology?</vt:lpstr>
      <vt:lpstr>What can neutrino physics do for cosmology?</vt:lpstr>
      <vt:lpstr>What can neutrino physics do for cosmology?</vt:lpstr>
      <vt:lpstr>Présentation PowerPoint</vt:lpstr>
      <vt:lpstr>What can neutrino physics do for cosmology?</vt:lpstr>
      <vt:lpstr>What can neutrino physics do for cosmology?</vt:lpstr>
      <vt:lpstr>Summary…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Yvonne</dc:creator>
  <cp:lastModifiedBy>Jacques Dumarchez</cp:lastModifiedBy>
  <cp:revision>1624</cp:revision>
  <cp:lastPrinted>2023-08-07T16:18:56Z</cp:lastPrinted>
  <dcterms:created xsi:type="dcterms:W3CDTF">2015-05-27T07:57:43Z</dcterms:created>
  <dcterms:modified xsi:type="dcterms:W3CDTF">2023-08-08T13:43:21Z</dcterms:modified>
</cp:coreProperties>
</file>