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3" r:id="rId1"/>
    <p:sldMasterId id="2147483664" r:id="rId2"/>
  </p:sldMasterIdLst>
  <p:notesMasterIdLst>
    <p:notesMasterId r:id="rId24"/>
  </p:notesMasterIdLst>
  <p:sldIdLst>
    <p:sldId id="256" r:id="rId3"/>
    <p:sldId id="273" r:id="rId4"/>
    <p:sldId id="258" r:id="rId5"/>
    <p:sldId id="259" r:id="rId6"/>
    <p:sldId id="260" r:id="rId7"/>
    <p:sldId id="261" r:id="rId8"/>
    <p:sldId id="307" r:id="rId9"/>
    <p:sldId id="298" r:id="rId10"/>
    <p:sldId id="295" r:id="rId11"/>
    <p:sldId id="262" r:id="rId12"/>
    <p:sldId id="296" r:id="rId13"/>
    <p:sldId id="300" r:id="rId14"/>
    <p:sldId id="297" r:id="rId15"/>
    <p:sldId id="301" r:id="rId16"/>
    <p:sldId id="290" r:id="rId17"/>
    <p:sldId id="305" r:id="rId18"/>
    <p:sldId id="308" r:id="rId19"/>
    <p:sldId id="304" r:id="rId20"/>
    <p:sldId id="286" r:id="rId21"/>
    <p:sldId id="264" r:id="rId22"/>
    <p:sldId id="265"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1"/>
    <p:restoredTop sz="94243"/>
  </p:normalViewPr>
  <p:slideViewPr>
    <p:cSldViewPr snapToGrid="0">
      <p:cViewPr varScale="1">
        <p:scale>
          <a:sx n="178" d="100"/>
          <a:sy n="178" d="100"/>
        </p:scale>
        <p:origin x="-96" y="-81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8939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7bb1faf6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7bb1faf6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7bb1faf6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27bb1faf6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1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7bb1faf6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27bb1faf6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59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7bb1faf6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27bb1faf6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77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a:spLocks noGrp="1" noRot="1" noChangeAspect="1"/>
          </p:cNvSpPr>
          <p:nvPr>
            <p:ph type="sldImg"/>
          </p:nvPr>
        </p:nvSpPr>
        <p:spPr>
          <a:xfrm>
            <a:off x="381000" y="685800"/>
            <a:ext cx="6096000" cy="3429000"/>
          </a:xfrm>
          <a:prstGeom prst="rect">
            <a:avLst/>
          </a:prstGeom>
        </p:spPr>
        <p:txBody>
          <a:bodyPr/>
          <a:lstStyle/>
          <a:p>
            <a:endParaRPr/>
          </a:p>
        </p:txBody>
      </p:sp>
      <p:sp>
        <p:nvSpPr>
          <p:cNvPr id="755" name="Shape 755"/>
          <p:cNvSpPr>
            <a:spLocks noGrp="1"/>
          </p:cNvSpPr>
          <p:nvPr>
            <p:ph type="body" sz="quarter" idx="1"/>
          </p:nvPr>
        </p:nvSpPr>
        <p:spPr>
          <a:prstGeom prst="rect">
            <a:avLst/>
          </a:prstGeom>
        </p:spPr>
        <p:txBody>
          <a:bodyPr/>
          <a:lstStyle/>
          <a:p>
            <a:pPr>
              <a:defRPr sz="1400"/>
            </a:pPr>
            <a:r>
              <a:t>—ESAAB: Rubber stamp for the CD review</a:t>
            </a:r>
          </a:p>
          <a:p>
            <a:pPr>
              <a:defRPr sz="1400"/>
            </a:pPr>
            <a:endParaRPr/>
          </a:p>
          <a:p>
            <a:pPr>
              <a:defRPr sz="1400"/>
            </a:pPr>
            <a:r>
              <a:t>—OPA (Office of Program Assessment) review: “One of the primary functions of the OPA (Appendix A) is to conduct independent technical, cost, schedule, and management reviews of construction projects, experimental equipment, and facilities. OPA conducts IPRs prior to Critical Decisions 2 and 3 (Approve Performance Baseline and Approve Start of Construction, respectively); however, OPA typically reviews larger projects semiannually, in addition to other Critical Decision reviews.</a:t>
            </a:r>
          </a:p>
          <a:p>
            <a:pPr>
              <a:defRPr sz="1400"/>
            </a:pPr>
            <a:endParaRPr/>
          </a:p>
          <a:p>
            <a:pPr>
              <a:defRPr sz="1400"/>
            </a:pPr>
            <a:r>
              <a:t>—TEC = “total estimate costs”</a:t>
            </a:r>
          </a:p>
          <a:p>
            <a:pPr>
              <a:defRPr sz="1400"/>
            </a:pPr>
            <a:r>
              <a:t>—OPC = “other project costs”</a:t>
            </a:r>
          </a:p>
        </p:txBody>
      </p:sp>
    </p:spTree>
    <p:extLst>
      <p:ext uri="{BB962C8B-B14F-4D97-AF65-F5344CB8AC3E}">
        <p14:creationId xmlns:p14="http://schemas.microsoft.com/office/powerpoint/2010/main" val="142975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7bb1faf6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27bb1faf6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OPA and CDR reviews later this year, observing beginning in ~2032</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4253d666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14253d666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7bb1faf6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7bb1faf6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r=0 scenario</a:t>
            </a:r>
            <a:endParaRPr/>
          </a:p>
          <a:p>
            <a:pPr marL="0" lvl="0" indent="0" algn="l" rtl="0">
              <a:spcBef>
                <a:spcPts val="0"/>
              </a:spcBef>
              <a:spcAft>
                <a:spcPts val="0"/>
              </a:spcAft>
              <a:buNone/>
            </a:pPr>
            <a:r>
              <a:rPr lang="en"/>
              <a:t>The Starobinsky model and Higgs inflation are shown as small and large filled orange circles. The lines show the classes of models discussed in Section 2.5 that naturally explain the observed value of the scalar spectral index for different characteristic scales in the potential (see eq. (2.28)), M = MP/2, M = MP, M = 2 MP, and M = 5 MP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7bb1faf6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7bb1faf6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7bb1faf6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7bb1faf6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~1300 ish, 21,000 clusters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7bb1faf6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27bb1faf6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1000"/>
              </a:spcAft>
              <a:buClr>
                <a:schemeClr val="dk1"/>
              </a:buClr>
              <a:buSzPts val="1100"/>
              <a:buFont typeface="Arial"/>
              <a:buNone/>
            </a:pPr>
            <a:r>
              <a:rPr lang="en" sz="1800">
                <a:solidFill>
                  <a:schemeClr val="dk1"/>
                </a:solidFill>
              </a:rPr>
              <a:t>gamma ray bursts, supernovae, tidal disruption events, and active galactic nuclei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4253d666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253d666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4253d666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253d666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88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4253d666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253d666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4253d666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14253d666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99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0" y="1141650"/>
            <a:ext cx="8520600" cy="2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 name="Google Shape;58;p14"/>
          <p:cNvSpPr txBox="1">
            <a:spLocks noGrp="1"/>
          </p:cNvSpPr>
          <p:nvPr>
            <p:ph type="subTitle" idx="1"/>
          </p:nvPr>
        </p:nvSpPr>
        <p:spPr>
          <a:xfrm>
            <a:off x="311700" y="3544125"/>
            <a:ext cx="85206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2800"/>
              <a:buNone/>
              <a:defRPr sz="2800" b="1">
                <a:solidFill>
                  <a:srgbClr val="000000"/>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14"/>
          <p:cNvSpPr txBox="1">
            <a:spLocks noGrp="1"/>
          </p:cNvSpPr>
          <p:nvPr>
            <p:ph type="sldNum" idx="12"/>
          </p:nvPr>
        </p:nvSpPr>
        <p:spPr>
          <a:xfrm>
            <a:off x="8595300" y="4892397"/>
            <a:ext cx="548700" cy="25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1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11416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8" name="Section Title"/>
          <p:cNvSpPr txBox="1">
            <a:spLocks noGrp="1"/>
          </p:cNvSpPr>
          <p:nvPr>
            <p:ph type="title" hasCustomPrompt="1"/>
          </p:nvPr>
        </p:nvSpPr>
        <p:spPr>
          <a:xfrm>
            <a:off x="452436" y="1700213"/>
            <a:ext cx="8239127" cy="1743075"/>
          </a:xfrm>
          <a:prstGeom prst="rect">
            <a:avLst/>
          </a:prstGeom>
        </p:spPr>
        <p:txBody>
          <a:bodyPr anchor="ctr"/>
          <a:lstStyle>
            <a:lvl1pPr>
              <a:defRPr sz="4350" b="0" spc="-87">
                <a:latin typeface="Helvetica Neue Medium"/>
                <a:ea typeface="Helvetica Neue Medium"/>
                <a:cs typeface="Helvetica Neue Medium"/>
                <a:sym typeface="Helvetica Neue Medium"/>
              </a:defRPr>
            </a:lvl1pPr>
          </a:lstStyle>
          <a:p>
            <a:r>
              <a:t>Section Title</a:t>
            </a:r>
          </a:p>
        </p:txBody>
      </p:sp>
      <p:sp>
        <p:nvSpPr>
          <p:cNvPr id="69" name="Slide Number"/>
          <p:cNvSpPr txBox="1">
            <a:spLocks noGrp="1"/>
          </p:cNvSpPr>
          <p:nvPr>
            <p:ph type="sldNum" sz="quarter" idx="2"/>
          </p:nvPr>
        </p:nvSpPr>
        <p:spPr>
          <a:xfrm>
            <a:off x="4500563" y="4840970"/>
            <a:ext cx="208390"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7081073"/>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6" name="Slide Title"/>
          <p:cNvSpPr txBox="1">
            <a:spLocks noGrp="1"/>
          </p:cNvSpPr>
          <p:nvPr>
            <p:ph type="title" hasCustomPrompt="1"/>
          </p:nvPr>
        </p:nvSpPr>
        <p:spPr>
          <a:xfrm>
            <a:off x="452438" y="404813"/>
            <a:ext cx="8239125" cy="538106"/>
          </a:xfrm>
          <a:prstGeom prst="rect">
            <a:avLst/>
          </a:prstGeom>
        </p:spPr>
        <p:txBody>
          <a:bodyPr/>
          <a:lstStyle/>
          <a:p>
            <a:r>
              <a:t>Slide Title</a:t>
            </a:r>
          </a:p>
        </p:txBody>
      </p:sp>
      <p:sp>
        <p:nvSpPr>
          <p:cNvPr id="77" name="Slide Subtitle"/>
          <p:cNvSpPr txBox="1">
            <a:spLocks noGrp="1"/>
          </p:cNvSpPr>
          <p:nvPr>
            <p:ph type="body" sz="quarter" idx="21" hasCustomPrompt="1"/>
          </p:nvPr>
        </p:nvSpPr>
        <p:spPr>
          <a:xfrm>
            <a:off x="452438" y="889861"/>
            <a:ext cx="8239125" cy="350543"/>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8917829"/>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5" name="Agenda Title"/>
          <p:cNvSpPr txBox="1">
            <a:spLocks noGrp="1"/>
          </p:cNvSpPr>
          <p:nvPr>
            <p:ph type="title" hasCustomPrompt="1"/>
          </p:nvPr>
        </p:nvSpPr>
        <p:spPr>
          <a:xfrm>
            <a:off x="452438" y="404812"/>
            <a:ext cx="8239125" cy="538163"/>
          </a:xfrm>
          <a:prstGeom prst="rect">
            <a:avLst/>
          </a:prstGeom>
        </p:spPr>
        <p:txBody>
          <a:bodyPr/>
          <a:lstStyle/>
          <a:p>
            <a:r>
              <a:t>Agenda Title</a:t>
            </a:r>
          </a:p>
        </p:txBody>
      </p:sp>
      <p:sp>
        <p:nvSpPr>
          <p:cNvPr id="86" name="Agenda Subtitle"/>
          <p:cNvSpPr txBox="1">
            <a:spLocks noGrp="1"/>
          </p:cNvSpPr>
          <p:nvPr>
            <p:ph type="body" sz="quarter" idx="21" hasCustomPrompt="1"/>
          </p:nvPr>
        </p:nvSpPr>
        <p:spPr>
          <a:xfrm>
            <a:off x="452438" y="889861"/>
            <a:ext cx="8239125" cy="350543"/>
          </a:xfrm>
          <a:prstGeom prst="rect">
            <a:avLst/>
          </a:prstGeom>
        </p:spPr>
        <p:txBody>
          <a:bodyPr lIns="45719" tIns="45719" rIns="45719" bIns="45719"/>
          <a:lstStyle>
            <a:lvl1pPr marL="0" indent="0" defTabSz="309563">
              <a:lnSpc>
                <a:spcPct val="100000"/>
              </a:lnSpc>
              <a:spcBef>
                <a:spcPts val="0"/>
              </a:spcBef>
              <a:buSzTx/>
              <a:buNone/>
              <a:defRPr sz="2063" b="1"/>
            </a:lvl1pPr>
          </a:lstStyle>
          <a:p>
            <a:r>
              <a:t>Agenda Subtitle</a:t>
            </a:r>
          </a:p>
        </p:txBody>
      </p:sp>
      <p:sp>
        <p:nvSpPr>
          <p:cNvPr id="87" name="Body Level One…"/>
          <p:cNvSpPr txBox="1">
            <a:spLocks noGrp="1"/>
          </p:cNvSpPr>
          <p:nvPr>
            <p:ph type="body" idx="1" hasCustomPrompt="1"/>
          </p:nvPr>
        </p:nvSpPr>
        <p:spPr>
          <a:xfrm>
            <a:off x="452438" y="1593189"/>
            <a:ext cx="8239125" cy="3096005"/>
          </a:xfrm>
          <a:prstGeom prst="rect">
            <a:avLst/>
          </a:prstGeom>
        </p:spPr>
        <p:txBody>
          <a:bodyPr/>
          <a:lstStyle>
            <a:lvl1pPr marL="0" indent="0" defTabSz="309563">
              <a:lnSpc>
                <a:spcPct val="100000"/>
              </a:lnSpc>
              <a:spcBef>
                <a:spcPts val="675"/>
              </a:spcBef>
              <a:buSzTx/>
              <a:buNone/>
              <a:defRPr sz="2063" spc="-21"/>
            </a:lvl1pPr>
            <a:lvl2pPr marL="0" indent="171450" defTabSz="309563">
              <a:lnSpc>
                <a:spcPct val="100000"/>
              </a:lnSpc>
              <a:spcBef>
                <a:spcPts val="675"/>
              </a:spcBef>
              <a:buSzTx/>
              <a:buNone/>
              <a:defRPr sz="2063" spc="-21"/>
            </a:lvl2pPr>
            <a:lvl3pPr marL="0" indent="342900" defTabSz="309563">
              <a:lnSpc>
                <a:spcPct val="100000"/>
              </a:lnSpc>
              <a:spcBef>
                <a:spcPts val="675"/>
              </a:spcBef>
              <a:buSzTx/>
              <a:buNone/>
              <a:defRPr sz="2063" spc="-21"/>
            </a:lvl3pPr>
            <a:lvl4pPr marL="0" indent="514350" defTabSz="309563">
              <a:lnSpc>
                <a:spcPct val="100000"/>
              </a:lnSpc>
              <a:spcBef>
                <a:spcPts val="675"/>
              </a:spcBef>
              <a:buSzTx/>
              <a:buNone/>
              <a:defRPr sz="2063" spc="-21"/>
            </a:lvl4pPr>
            <a:lvl5pPr marL="0" indent="685800" defTabSz="309563">
              <a:lnSpc>
                <a:spcPct val="100000"/>
              </a:lnSpc>
              <a:spcBef>
                <a:spcPts val="675"/>
              </a:spcBef>
              <a:buSzTx/>
              <a:buNone/>
              <a:defRPr sz="2063" spc="-21"/>
            </a:lvl5pPr>
          </a:lstStyle>
          <a:p>
            <a:r>
              <a:t>Agenda Topics</a:t>
            </a:r>
          </a:p>
          <a:p>
            <a:pPr lvl="1"/>
            <a:endParaRPr/>
          </a:p>
          <a:p>
            <a:pPr lvl="2"/>
            <a:endParaRPr/>
          </a:p>
          <a:p>
            <a:pPr lvl="3"/>
            <a:endParaRPr/>
          </a:p>
          <a:p>
            <a:pPr lvl="4"/>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0806722"/>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5" name="Body Level One…"/>
          <p:cNvSpPr txBox="1">
            <a:spLocks noGrp="1"/>
          </p:cNvSpPr>
          <p:nvPr>
            <p:ph type="body" sz="half" idx="1" hasCustomPrompt="1"/>
          </p:nvPr>
        </p:nvSpPr>
        <p:spPr>
          <a:xfrm>
            <a:off x="452438" y="1845316"/>
            <a:ext cx="8239125" cy="1452868"/>
          </a:xfrm>
          <a:prstGeom prst="rect">
            <a:avLst/>
          </a:prstGeom>
        </p:spPr>
        <p:txBody>
          <a:bodyPr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17145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34290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51435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68580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6352170"/>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3" name="Body Level One…"/>
          <p:cNvSpPr txBox="1">
            <a:spLocks noGrp="1"/>
          </p:cNvSpPr>
          <p:nvPr>
            <p:ph type="body" idx="1" hasCustomPrompt="1"/>
          </p:nvPr>
        </p:nvSpPr>
        <p:spPr>
          <a:xfrm>
            <a:off x="452438" y="403473"/>
            <a:ext cx="8239125" cy="2715594"/>
          </a:xfrm>
          <a:prstGeom prst="rect">
            <a:avLst/>
          </a:prstGeom>
        </p:spPr>
        <p:txBody>
          <a:bodyPr anchor="b"/>
          <a:lstStyle>
            <a:lvl1pPr marL="0" indent="0" algn="ctr">
              <a:lnSpc>
                <a:spcPct val="80000"/>
              </a:lnSpc>
              <a:spcBef>
                <a:spcPts val="0"/>
              </a:spcBef>
              <a:buSzTx/>
              <a:buNone/>
              <a:defRPr sz="9375" b="1" spc="-94"/>
            </a:lvl1pPr>
            <a:lvl2pPr marL="0" indent="171450" algn="ctr">
              <a:lnSpc>
                <a:spcPct val="80000"/>
              </a:lnSpc>
              <a:spcBef>
                <a:spcPts val="0"/>
              </a:spcBef>
              <a:buSzTx/>
              <a:buNone/>
              <a:defRPr sz="9375" b="1" spc="-94"/>
            </a:lvl2pPr>
            <a:lvl3pPr marL="0" indent="342900" algn="ctr">
              <a:lnSpc>
                <a:spcPct val="80000"/>
              </a:lnSpc>
              <a:spcBef>
                <a:spcPts val="0"/>
              </a:spcBef>
              <a:buSzTx/>
              <a:buNone/>
              <a:defRPr sz="9375" b="1" spc="-94"/>
            </a:lvl3pPr>
            <a:lvl4pPr marL="0" indent="514350" algn="ctr">
              <a:lnSpc>
                <a:spcPct val="80000"/>
              </a:lnSpc>
              <a:spcBef>
                <a:spcPts val="0"/>
              </a:spcBef>
              <a:buSzTx/>
              <a:buNone/>
              <a:defRPr sz="9375" b="1" spc="-94"/>
            </a:lvl4pPr>
            <a:lvl5pPr marL="0" indent="685800" algn="ctr">
              <a:lnSpc>
                <a:spcPct val="80000"/>
              </a:lnSpc>
              <a:spcBef>
                <a:spcPts val="0"/>
              </a:spcBef>
              <a:buSzTx/>
              <a:buNone/>
              <a:defRPr sz="9375" b="1" spc="-94"/>
            </a:lvl5pPr>
          </a:lstStyle>
          <a:p>
            <a:r>
              <a:t>100%</a:t>
            </a:r>
          </a:p>
          <a:p>
            <a:pPr lvl="1"/>
            <a:endParaRPr/>
          </a:p>
          <a:p>
            <a:pPr lvl="2"/>
            <a:endParaRPr/>
          </a:p>
          <a:p>
            <a:pPr lvl="3"/>
            <a:endParaRPr/>
          </a:p>
          <a:p>
            <a:pPr lvl="4"/>
            <a:endParaRPr/>
          </a:p>
        </p:txBody>
      </p:sp>
      <p:sp>
        <p:nvSpPr>
          <p:cNvPr id="104" name="Fact information"/>
          <p:cNvSpPr txBox="1">
            <a:spLocks noGrp="1"/>
          </p:cNvSpPr>
          <p:nvPr>
            <p:ph type="body" sz="quarter" idx="21" hasCustomPrompt="1"/>
          </p:nvPr>
        </p:nvSpPr>
        <p:spPr>
          <a:xfrm>
            <a:off x="452438" y="3098317"/>
            <a:ext cx="8239125" cy="350543"/>
          </a:xfrm>
          <a:prstGeom prst="rect">
            <a:avLst/>
          </a:prstGeom>
        </p:spPr>
        <p:txBody>
          <a:bodyPr lIns="45719" tIns="45719" rIns="45719" bIns="45719"/>
          <a:lstStyle>
            <a:lvl1pPr marL="0" indent="0" algn="ctr" defTabSz="309563">
              <a:lnSpc>
                <a:spcPct val="100000"/>
              </a:lnSpc>
              <a:spcBef>
                <a:spcPts val="0"/>
              </a:spcBef>
              <a:buSzTx/>
              <a:buNone/>
              <a:defRPr sz="2063" b="1"/>
            </a:lvl1pPr>
          </a:lstStyle>
          <a:p>
            <a:r>
              <a:t>Fact information</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8716714"/>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2" name="Attribution"/>
          <p:cNvSpPr txBox="1">
            <a:spLocks noGrp="1"/>
          </p:cNvSpPr>
          <p:nvPr>
            <p:ph type="body" sz="quarter" idx="21" hasCustomPrompt="1"/>
          </p:nvPr>
        </p:nvSpPr>
        <p:spPr>
          <a:xfrm>
            <a:off x="911259" y="4003295"/>
            <a:ext cx="7575020"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Attribution</a:t>
            </a:r>
          </a:p>
        </p:txBody>
      </p:sp>
      <p:sp>
        <p:nvSpPr>
          <p:cNvPr id="113" name="Body Level One…"/>
          <p:cNvSpPr txBox="1">
            <a:spLocks noGrp="1"/>
          </p:cNvSpPr>
          <p:nvPr>
            <p:ph type="body" sz="half" idx="1" hasCustomPrompt="1"/>
          </p:nvPr>
        </p:nvSpPr>
        <p:spPr>
          <a:xfrm>
            <a:off x="657721" y="1852448"/>
            <a:ext cx="7828558" cy="1438605"/>
          </a:xfrm>
          <a:prstGeom prst="rect">
            <a:avLst/>
          </a:prstGeom>
        </p:spPr>
        <p:txBody>
          <a:bodyPr/>
          <a:lstStyle>
            <a:lvl1pPr marL="239596" indent="-176213">
              <a:spcBef>
                <a:spcPts val="0"/>
              </a:spcBef>
              <a:buSzTx/>
              <a:buNone/>
              <a:defRPr sz="3188" spc="-64">
                <a:latin typeface="Helvetica Neue Medium"/>
                <a:ea typeface="Helvetica Neue Medium"/>
                <a:cs typeface="Helvetica Neue Medium"/>
                <a:sym typeface="Helvetica Neue Medium"/>
              </a:defRPr>
            </a:lvl1pPr>
            <a:lvl2pPr marL="239596" indent="-4763">
              <a:spcBef>
                <a:spcPts val="0"/>
              </a:spcBef>
              <a:buSzTx/>
              <a:buNone/>
              <a:defRPr sz="3188" spc="-64">
                <a:latin typeface="Helvetica Neue Medium"/>
                <a:ea typeface="Helvetica Neue Medium"/>
                <a:cs typeface="Helvetica Neue Medium"/>
                <a:sym typeface="Helvetica Neue Medium"/>
              </a:defRPr>
            </a:lvl2pPr>
            <a:lvl3pPr marL="239596" indent="166688">
              <a:spcBef>
                <a:spcPts val="0"/>
              </a:spcBef>
              <a:buSzTx/>
              <a:buNone/>
              <a:defRPr sz="3188" spc="-64">
                <a:latin typeface="Helvetica Neue Medium"/>
                <a:ea typeface="Helvetica Neue Medium"/>
                <a:cs typeface="Helvetica Neue Medium"/>
                <a:sym typeface="Helvetica Neue Medium"/>
              </a:defRPr>
            </a:lvl3pPr>
            <a:lvl4pPr marL="239596" indent="338138">
              <a:spcBef>
                <a:spcPts val="0"/>
              </a:spcBef>
              <a:buSzTx/>
              <a:buNone/>
              <a:defRPr sz="3188" spc="-64">
                <a:latin typeface="Helvetica Neue Medium"/>
                <a:ea typeface="Helvetica Neue Medium"/>
                <a:cs typeface="Helvetica Neue Medium"/>
                <a:sym typeface="Helvetica Neue Medium"/>
              </a:defRPr>
            </a:lvl4pPr>
            <a:lvl5pPr marL="239596" indent="509588">
              <a:spcBef>
                <a:spcPts val="0"/>
              </a:spcBef>
              <a:buSzTx/>
              <a:buNone/>
              <a:defRPr sz="3188" spc="-6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1295047"/>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1" name="Image"/>
          <p:cNvSpPr>
            <a:spLocks noGrp="1"/>
          </p:cNvSpPr>
          <p:nvPr>
            <p:ph type="pic" sz="quarter" idx="21"/>
          </p:nvPr>
        </p:nvSpPr>
        <p:spPr>
          <a:xfrm>
            <a:off x="5910263" y="381000"/>
            <a:ext cx="2789662" cy="2231129"/>
          </a:xfrm>
          <a:prstGeom prst="rect">
            <a:avLst/>
          </a:prstGeom>
        </p:spPr>
        <p:txBody>
          <a:bodyPr lIns="91439" tIns="45719" rIns="91439" bIns="45719">
            <a:noAutofit/>
          </a:bodyPr>
          <a:lstStyle/>
          <a:p>
            <a:endParaRPr/>
          </a:p>
        </p:txBody>
      </p:sp>
      <p:sp>
        <p:nvSpPr>
          <p:cNvPr id="122" name="Image"/>
          <p:cNvSpPr>
            <a:spLocks noGrp="1"/>
          </p:cNvSpPr>
          <p:nvPr>
            <p:ph type="pic" sz="half" idx="22"/>
          </p:nvPr>
        </p:nvSpPr>
        <p:spPr>
          <a:xfrm>
            <a:off x="5062538" y="1491853"/>
            <a:ext cx="3914775" cy="4556318"/>
          </a:xfrm>
          <a:prstGeom prst="rect">
            <a:avLst/>
          </a:prstGeom>
        </p:spPr>
        <p:txBody>
          <a:bodyPr lIns="91439" tIns="45719" rIns="91439" bIns="45719">
            <a:noAutofit/>
          </a:bodyPr>
          <a:lstStyle/>
          <a:p>
            <a:endParaRPr/>
          </a:p>
        </p:txBody>
      </p:sp>
      <p:sp>
        <p:nvSpPr>
          <p:cNvPr id="123" name="Image"/>
          <p:cNvSpPr>
            <a:spLocks noGrp="1"/>
          </p:cNvSpPr>
          <p:nvPr>
            <p:ph type="pic" idx="23"/>
          </p:nvPr>
        </p:nvSpPr>
        <p:spPr>
          <a:xfrm>
            <a:off x="-52388" y="185737"/>
            <a:ext cx="6229350" cy="4672013"/>
          </a:xfrm>
          <a:prstGeom prst="rect">
            <a:avLst/>
          </a:prstGeom>
        </p:spPr>
        <p:txBody>
          <a:bodyPr lIns="91439" tIns="45719" rIns="91439" bIns="45719">
            <a:noAutofit/>
          </a:bodyPr>
          <a:lstStyle/>
          <a:p>
            <a:endParaRP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1122560"/>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1" name="Image"/>
          <p:cNvSpPr>
            <a:spLocks noGrp="1"/>
          </p:cNvSpPr>
          <p:nvPr>
            <p:ph type="pic" idx="21"/>
          </p:nvPr>
        </p:nvSpPr>
        <p:spPr>
          <a:xfrm>
            <a:off x="-500063" y="-2071688"/>
            <a:ext cx="10144125" cy="8115300"/>
          </a:xfrm>
          <a:prstGeom prst="rect">
            <a:avLst/>
          </a:prstGeom>
        </p:spPr>
        <p:txBody>
          <a:bodyPr lIns="91439" tIns="45719" rIns="91439" bIns="45719">
            <a:noAutofit/>
          </a:bodyPr>
          <a:lstStyle/>
          <a:p>
            <a:endParaRPr/>
          </a:p>
        </p:txBody>
      </p:sp>
      <p:sp>
        <p:nvSpPr>
          <p:cNvPr id="13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791804015"/>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0720146"/>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6" name="Line"/>
          <p:cNvSpPr/>
          <p:nvPr/>
        </p:nvSpPr>
        <p:spPr>
          <a:xfrm>
            <a:off x="1444376" y="1038076"/>
            <a:ext cx="6258572" cy="68"/>
          </a:xfrm>
          <a:prstGeom prst="line">
            <a:avLst/>
          </a:prstGeom>
          <a:ln w="12700">
            <a:solidFill>
              <a:srgbClr val="9A9A9A"/>
            </a:solidFill>
            <a:miter lim="400000"/>
          </a:ln>
        </p:spPr>
        <p:txBody>
          <a:bodyPr lIns="26789" tIns="26789" rIns="26789" bIns="26789" anchor="ctr"/>
          <a:lstStyle/>
          <a:p>
            <a:pPr algn="l" defTabSz="241101">
              <a:defRPr sz="1600">
                <a:solidFill>
                  <a:srgbClr val="000000"/>
                </a:solidFill>
                <a:latin typeface="Helvetica"/>
                <a:ea typeface="Helvetica"/>
                <a:cs typeface="Helvetica"/>
                <a:sym typeface="Helvetica"/>
              </a:defRPr>
            </a:pPr>
            <a:endParaRPr sz="600"/>
          </a:p>
        </p:txBody>
      </p:sp>
      <p:sp>
        <p:nvSpPr>
          <p:cNvPr id="147" name="Title Text"/>
          <p:cNvSpPr txBox="1">
            <a:spLocks noGrp="1"/>
          </p:cNvSpPr>
          <p:nvPr>
            <p:ph type="title"/>
          </p:nvPr>
        </p:nvSpPr>
        <p:spPr>
          <a:xfrm>
            <a:off x="1444377" y="174128"/>
            <a:ext cx="6255247" cy="736700"/>
          </a:xfrm>
          <a:prstGeom prst="rect">
            <a:avLst/>
          </a:prstGeom>
        </p:spPr>
        <p:txBody>
          <a:bodyPr lIns="71437" tIns="71437" rIns="71437" bIns="71437" anchor="b"/>
          <a:lstStyle>
            <a:lvl1pPr defTabSz="308074">
              <a:lnSpc>
                <a:spcPct val="100000"/>
              </a:lnSpc>
              <a:defRPr sz="2175" i="1" spc="0"/>
            </a:lvl1pPr>
          </a:lstStyle>
          <a:p>
            <a:r>
              <a:t>Title Text</a:t>
            </a:r>
          </a:p>
        </p:txBody>
      </p:sp>
      <p:sp>
        <p:nvSpPr>
          <p:cNvPr id="148" name="Slide Number"/>
          <p:cNvSpPr txBox="1">
            <a:spLocks noGrp="1"/>
          </p:cNvSpPr>
          <p:nvPr>
            <p:ph type="sldNum" sz="quarter" idx="2"/>
          </p:nvPr>
        </p:nvSpPr>
        <p:spPr>
          <a:xfrm>
            <a:off x="7527030" y="4761411"/>
            <a:ext cx="250067" cy="248144"/>
          </a:xfrm>
          <a:prstGeom prst="rect">
            <a:avLst/>
          </a:prstGeom>
        </p:spPr>
        <p:txBody>
          <a:bodyPr lIns="71437" tIns="71437" rIns="71437" bIns="71437"/>
          <a:lstStyle>
            <a:lvl1pPr algn="r" defTabSz="308074"/>
          </a:lstStyle>
          <a:p>
            <a:fld id="{86CB4B4D-7CA3-9044-876B-883B54F8677D}" type="slidenum">
              <a:t>‹#›</a:t>
            </a:fld>
            <a:endParaRPr/>
          </a:p>
        </p:txBody>
      </p:sp>
    </p:spTree>
    <p:extLst>
      <p:ext uri="{BB962C8B-B14F-4D97-AF65-F5344CB8AC3E}">
        <p14:creationId xmlns:p14="http://schemas.microsoft.com/office/powerpoint/2010/main" val="292131118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MB-S4" type="tx">
  <p:cSld name="TITLE_AND_BODY">
    <p:spTree>
      <p:nvGrpSpPr>
        <p:cNvPr id="1" name="Shape 61"/>
        <p:cNvGrpSpPr/>
        <p:nvPr/>
      </p:nvGrpSpPr>
      <p:grpSpPr>
        <a:xfrm>
          <a:off x="0" y="0"/>
          <a:ext cx="0" cy="0"/>
          <a:chOff x="0" y="0"/>
          <a:chExt cx="0" cy="0"/>
        </a:xfrm>
      </p:grpSpPr>
      <p:sp>
        <p:nvSpPr>
          <p:cNvPr id="62" name="Google Shape;62;p15"/>
          <p:cNvSpPr txBox="1">
            <a:spLocks noGrp="1"/>
          </p:cNvSpPr>
          <p:nvPr>
            <p:ph type="body" idx="1"/>
          </p:nvPr>
        </p:nvSpPr>
        <p:spPr>
          <a:xfrm>
            <a:off x="311700" y="842475"/>
            <a:ext cx="8520600" cy="3885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000000"/>
              </a:buClr>
              <a:buSzPts val="1800"/>
              <a:buChar char="●"/>
              <a:defRPr>
                <a:solidFill>
                  <a:srgbClr val="000000"/>
                </a:solidFill>
              </a:defRPr>
            </a:lvl1pPr>
            <a:lvl2pPr marL="914400" lvl="1" indent="-317500" rtl="0">
              <a:lnSpc>
                <a:spcPct val="100000"/>
              </a:lnSpc>
              <a:spcBef>
                <a:spcPts val="1000"/>
              </a:spcBef>
              <a:spcAft>
                <a:spcPts val="0"/>
              </a:spcAft>
              <a:buClr>
                <a:srgbClr val="000000"/>
              </a:buClr>
              <a:buSzPts val="1400"/>
              <a:buChar char="○"/>
              <a:defRPr>
                <a:solidFill>
                  <a:srgbClr val="000000"/>
                </a:solidFill>
              </a:defRPr>
            </a:lvl2pPr>
            <a:lvl3pPr marL="1371600" lvl="2" indent="-317500" rtl="0">
              <a:lnSpc>
                <a:spcPct val="100000"/>
              </a:lnSpc>
              <a:spcBef>
                <a:spcPts val="1000"/>
              </a:spcBef>
              <a:spcAft>
                <a:spcPts val="0"/>
              </a:spcAft>
              <a:buClr>
                <a:srgbClr val="000000"/>
              </a:buClr>
              <a:buSzPts val="1400"/>
              <a:buChar char="■"/>
              <a:defRPr>
                <a:solidFill>
                  <a:srgbClr val="000000"/>
                </a:solidFill>
              </a:defRPr>
            </a:lvl3pPr>
            <a:lvl4pPr marL="1828800" lvl="3" indent="-317500" rtl="0">
              <a:lnSpc>
                <a:spcPct val="100000"/>
              </a:lnSpc>
              <a:spcBef>
                <a:spcPts val="1000"/>
              </a:spcBef>
              <a:spcAft>
                <a:spcPts val="0"/>
              </a:spcAft>
              <a:buClr>
                <a:srgbClr val="000000"/>
              </a:buClr>
              <a:buSzPts val="1400"/>
              <a:buChar char="●"/>
              <a:defRPr>
                <a:solidFill>
                  <a:srgbClr val="000000"/>
                </a:solidFill>
              </a:defRPr>
            </a:lvl4pPr>
            <a:lvl5pPr marL="2286000" lvl="4" indent="-317500" rtl="0">
              <a:lnSpc>
                <a:spcPct val="100000"/>
              </a:lnSpc>
              <a:spcBef>
                <a:spcPts val="1000"/>
              </a:spcBef>
              <a:spcAft>
                <a:spcPts val="0"/>
              </a:spcAft>
              <a:buClr>
                <a:srgbClr val="000000"/>
              </a:buClr>
              <a:buSzPts val="1400"/>
              <a:buChar char="○"/>
              <a:defRPr>
                <a:solidFill>
                  <a:srgbClr val="000000"/>
                </a:solidFill>
              </a:defRPr>
            </a:lvl5pPr>
            <a:lvl6pPr marL="2743200" lvl="5" indent="-317500" rtl="0">
              <a:lnSpc>
                <a:spcPct val="100000"/>
              </a:lnSpc>
              <a:spcBef>
                <a:spcPts val="1000"/>
              </a:spcBef>
              <a:spcAft>
                <a:spcPts val="0"/>
              </a:spcAft>
              <a:buClr>
                <a:srgbClr val="000000"/>
              </a:buClr>
              <a:buSzPts val="1400"/>
              <a:buChar char="■"/>
              <a:defRPr>
                <a:solidFill>
                  <a:srgbClr val="000000"/>
                </a:solidFill>
              </a:defRPr>
            </a:lvl6pPr>
            <a:lvl7pPr marL="3200400" lvl="6" indent="-317500" rtl="0">
              <a:lnSpc>
                <a:spcPct val="100000"/>
              </a:lnSpc>
              <a:spcBef>
                <a:spcPts val="1000"/>
              </a:spcBef>
              <a:spcAft>
                <a:spcPts val="0"/>
              </a:spcAft>
              <a:buClr>
                <a:srgbClr val="000000"/>
              </a:buClr>
              <a:buSzPts val="1400"/>
              <a:buChar char="●"/>
              <a:defRPr>
                <a:solidFill>
                  <a:srgbClr val="000000"/>
                </a:solidFill>
              </a:defRPr>
            </a:lvl7pPr>
            <a:lvl8pPr marL="3657600" lvl="7" indent="-317500" rtl="0">
              <a:lnSpc>
                <a:spcPct val="100000"/>
              </a:lnSpc>
              <a:spcBef>
                <a:spcPts val="1000"/>
              </a:spcBef>
              <a:spcAft>
                <a:spcPts val="0"/>
              </a:spcAft>
              <a:buClr>
                <a:srgbClr val="000000"/>
              </a:buClr>
              <a:buSzPts val="1400"/>
              <a:buChar char="○"/>
              <a:defRPr>
                <a:solidFill>
                  <a:srgbClr val="000000"/>
                </a:solidFill>
              </a:defRPr>
            </a:lvl8pPr>
            <a:lvl9pPr marL="4114800" lvl="8" indent="-317500" rtl="0">
              <a:lnSpc>
                <a:spcPct val="100000"/>
              </a:lnSpc>
              <a:spcBef>
                <a:spcPts val="1000"/>
              </a:spcBef>
              <a:spcAft>
                <a:spcPts val="1000"/>
              </a:spcAft>
              <a:buClr>
                <a:srgbClr val="000000"/>
              </a:buClr>
              <a:buSzPts val="1400"/>
              <a:buChar char="■"/>
              <a:defRPr>
                <a:solidFill>
                  <a:srgbClr val="000000"/>
                </a:solidFill>
              </a:defRPr>
            </a:lvl9pPr>
          </a:lstStyle>
          <a:p>
            <a:endParaRPr/>
          </a:p>
        </p:txBody>
      </p:sp>
      <p:sp>
        <p:nvSpPr>
          <p:cNvPr id="63" name="Google Shape;63;p15"/>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842475"/>
          </a:xfrm>
          <a:prstGeom prst="rect">
            <a:avLst/>
          </a:prstGeom>
          <a:noFill/>
          <a:ln>
            <a:noFill/>
          </a:ln>
        </p:spPr>
      </p:pic>
      <p:sp>
        <p:nvSpPr>
          <p:cNvPr id="65" name="Google Shape;65;p15"/>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55" name="Line"/>
          <p:cNvSpPr/>
          <p:nvPr/>
        </p:nvSpPr>
        <p:spPr>
          <a:xfrm>
            <a:off x="1444376" y="1038076"/>
            <a:ext cx="6258572" cy="68"/>
          </a:xfrm>
          <a:prstGeom prst="line">
            <a:avLst/>
          </a:prstGeom>
          <a:ln w="12700">
            <a:solidFill>
              <a:srgbClr val="9A9A9A"/>
            </a:solidFill>
            <a:miter lim="400000"/>
          </a:ln>
        </p:spPr>
        <p:txBody>
          <a:bodyPr lIns="26789" tIns="26789" rIns="26789" bIns="26789" anchor="ctr"/>
          <a:lstStyle/>
          <a:p>
            <a:pPr algn="l" defTabSz="241101">
              <a:defRPr sz="1600">
                <a:solidFill>
                  <a:srgbClr val="000000"/>
                </a:solidFill>
                <a:latin typeface="Helvetica"/>
                <a:ea typeface="Helvetica"/>
                <a:cs typeface="Helvetica"/>
                <a:sym typeface="Helvetica"/>
              </a:defRPr>
            </a:pPr>
            <a:endParaRPr sz="600"/>
          </a:p>
        </p:txBody>
      </p:sp>
      <p:sp>
        <p:nvSpPr>
          <p:cNvPr id="156" name="Title Text"/>
          <p:cNvSpPr txBox="1">
            <a:spLocks noGrp="1"/>
          </p:cNvSpPr>
          <p:nvPr>
            <p:ph type="title"/>
          </p:nvPr>
        </p:nvSpPr>
        <p:spPr>
          <a:xfrm>
            <a:off x="1444377" y="174128"/>
            <a:ext cx="6255247" cy="736700"/>
          </a:xfrm>
          <a:prstGeom prst="rect">
            <a:avLst/>
          </a:prstGeom>
        </p:spPr>
        <p:txBody>
          <a:bodyPr lIns="71437" tIns="71437" rIns="71437" bIns="71437" anchor="b"/>
          <a:lstStyle>
            <a:lvl1pPr defTabSz="308074">
              <a:lnSpc>
                <a:spcPct val="100000"/>
              </a:lnSpc>
              <a:defRPr sz="2175" b="0" spc="0">
                <a:latin typeface="Helvetica Neue Light"/>
                <a:ea typeface="Helvetica Neue Light"/>
                <a:cs typeface="Helvetica Neue Light"/>
                <a:sym typeface="Helvetica Neue Light"/>
              </a:defRPr>
            </a:lvl1pPr>
          </a:lstStyle>
          <a:p>
            <a:r>
              <a:t>Title Text</a:t>
            </a:r>
          </a:p>
        </p:txBody>
      </p:sp>
      <p:sp>
        <p:nvSpPr>
          <p:cNvPr id="157" name="Body Level One…"/>
          <p:cNvSpPr txBox="1">
            <a:spLocks noGrp="1"/>
          </p:cNvSpPr>
          <p:nvPr>
            <p:ph type="body" idx="1"/>
          </p:nvPr>
        </p:nvSpPr>
        <p:spPr>
          <a:xfrm>
            <a:off x="1444377" y="1172021"/>
            <a:ext cx="6255247" cy="3516065"/>
          </a:xfrm>
          <a:prstGeom prst="rect">
            <a:avLst/>
          </a:prstGeom>
        </p:spPr>
        <p:txBody>
          <a:bodyPr lIns="71437" tIns="71437" rIns="71437" bIns="71437"/>
          <a:lstStyle>
            <a:lvl1pPr marL="238125" indent="-238125" defTabSz="308074">
              <a:lnSpc>
                <a:spcPct val="100000"/>
              </a:lnSpc>
              <a:spcBef>
                <a:spcPts val="2213"/>
              </a:spcBef>
              <a:buSzPct val="75000"/>
              <a:buFont typeface="Helvetica Neue"/>
              <a:defRPr sz="1875">
                <a:solidFill>
                  <a:srgbClr val="747474"/>
                </a:solidFill>
                <a:latin typeface="Helvetica Neue Light"/>
                <a:ea typeface="Helvetica Neue Light"/>
                <a:cs typeface="Helvetica Neue Light"/>
                <a:sym typeface="Helvetica Neue Light"/>
              </a:defRPr>
            </a:lvl1pPr>
            <a:lvl2pPr marL="409575" indent="-238125" defTabSz="308074">
              <a:lnSpc>
                <a:spcPct val="100000"/>
              </a:lnSpc>
              <a:spcBef>
                <a:spcPts val="2213"/>
              </a:spcBef>
              <a:buSzPct val="75000"/>
              <a:buFont typeface="Helvetica Neue"/>
              <a:defRPr sz="1875">
                <a:solidFill>
                  <a:srgbClr val="747474"/>
                </a:solidFill>
                <a:latin typeface="Helvetica Neue Light"/>
                <a:ea typeface="Helvetica Neue Light"/>
                <a:cs typeface="Helvetica Neue Light"/>
                <a:sym typeface="Helvetica Neue Light"/>
              </a:defRPr>
            </a:lvl2pPr>
            <a:lvl3pPr marL="581025" indent="-238125" defTabSz="308074">
              <a:lnSpc>
                <a:spcPct val="100000"/>
              </a:lnSpc>
              <a:spcBef>
                <a:spcPts val="2213"/>
              </a:spcBef>
              <a:buSzPct val="75000"/>
              <a:buFont typeface="Helvetica Neue"/>
              <a:defRPr sz="1875">
                <a:solidFill>
                  <a:srgbClr val="747474"/>
                </a:solidFill>
                <a:latin typeface="Helvetica Neue Light"/>
                <a:ea typeface="Helvetica Neue Light"/>
                <a:cs typeface="Helvetica Neue Light"/>
                <a:sym typeface="Helvetica Neue Light"/>
              </a:defRPr>
            </a:lvl3pPr>
            <a:lvl4pPr marL="752475" indent="-238125" defTabSz="308074">
              <a:lnSpc>
                <a:spcPct val="100000"/>
              </a:lnSpc>
              <a:spcBef>
                <a:spcPts val="2213"/>
              </a:spcBef>
              <a:buSzPct val="75000"/>
              <a:buFont typeface="Helvetica Neue"/>
              <a:defRPr sz="1875">
                <a:solidFill>
                  <a:srgbClr val="747474"/>
                </a:solidFill>
                <a:latin typeface="Helvetica Neue Light"/>
                <a:ea typeface="Helvetica Neue Light"/>
                <a:cs typeface="Helvetica Neue Light"/>
                <a:sym typeface="Helvetica Neue Light"/>
              </a:defRPr>
            </a:lvl4pPr>
            <a:lvl5pPr marL="923925" indent="-238125" defTabSz="308074">
              <a:lnSpc>
                <a:spcPct val="100000"/>
              </a:lnSpc>
              <a:spcBef>
                <a:spcPts val="2213"/>
              </a:spcBef>
              <a:buSzPct val="75000"/>
              <a:buFont typeface="Helvetica Neue"/>
              <a:defRPr sz="1875">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7527030" y="4848820"/>
            <a:ext cx="250067" cy="248144"/>
          </a:xfrm>
          <a:prstGeom prst="rect">
            <a:avLst/>
          </a:prstGeom>
        </p:spPr>
        <p:txBody>
          <a:bodyPr lIns="71437" tIns="71437" rIns="71437" bIns="71437" anchor="t"/>
          <a:lstStyle>
            <a:lvl1pPr algn="r" defTabSz="308074"/>
          </a:lstStyle>
          <a:p>
            <a:fld id="{86CB4B4D-7CA3-9044-876B-883B54F8677D}" type="slidenum">
              <a:t>‹#›</a:t>
            </a:fld>
            <a:endParaRPr/>
          </a:p>
        </p:txBody>
      </p:sp>
    </p:spTree>
    <p:extLst>
      <p:ext uri="{BB962C8B-B14F-4D97-AF65-F5344CB8AC3E}">
        <p14:creationId xmlns:p14="http://schemas.microsoft.com/office/powerpoint/2010/main" val="2884342076"/>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165" name="Body Level One…"/>
          <p:cNvSpPr txBox="1">
            <a:spLocks noGrp="1"/>
          </p:cNvSpPr>
          <p:nvPr>
            <p:ph type="body" idx="1" hasCustomPrompt="1"/>
          </p:nvPr>
        </p:nvSpPr>
        <p:spPr>
          <a:xfrm>
            <a:off x="1511350" y="910920"/>
            <a:ext cx="6121301" cy="3864231"/>
          </a:xfrm>
          <a:prstGeom prst="rect">
            <a:avLst/>
          </a:prstGeom>
        </p:spPr>
        <p:txBody>
          <a:bodyPr lIns="71437" tIns="71437" rIns="71437" bIns="71437"/>
          <a:lstStyle>
            <a:lvl1pPr marL="200025" indent="-200025" defTabSz="914377">
              <a:defRPr sz="1575"/>
            </a:lvl1pPr>
            <a:lvl2pPr marL="342900" indent="-200025" defTabSz="914377">
              <a:defRPr sz="1575"/>
            </a:lvl2pPr>
            <a:lvl3pPr marL="485775" indent="-200025" defTabSz="914377">
              <a:defRPr sz="1575"/>
            </a:lvl3pPr>
            <a:lvl4pPr marL="628650" indent="-200025" defTabSz="914377">
              <a:defRPr sz="1575"/>
            </a:lvl4pPr>
            <a:lvl5pPr marL="771525" indent="-200025" defTabSz="914377">
              <a:defRPr sz="1575"/>
            </a:lvl5pPr>
          </a:lstStyle>
          <a:p>
            <a:r>
              <a:t>Slide bullet text</a:t>
            </a:r>
          </a:p>
          <a:p>
            <a:pPr lvl="1"/>
            <a:endParaRPr/>
          </a:p>
          <a:p>
            <a:pPr lvl="2"/>
            <a:endParaRPr/>
          </a:p>
          <a:p>
            <a:pPr lvl="3"/>
            <a:endParaRPr/>
          </a:p>
          <a:p>
            <a:pPr lvl="4"/>
            <a:endParaRPr/>
          </a:p>
        </p:txBody>
      </p:sp>
      <p:sp>
        <p:nvSpPr>
          <p:cNvPr id="166" name="Slide Title"/>
          <p:cNvSpPr txBox="1">
            <a:spLocks noGrp="1"/>
          </p:cNvSpPr>
          <p:nvPr>
            <p:ph type="title" hasCustomPrompt="1"/>
          </p:nvPr>
        </p:nvSpPr>
        <p:spPr>
          <a:xfrm>
            <a:off x="1511350" y="232172"/>
            <a:ext cx="6121301" cy="535781"/>
          </a:xfrm>
          <a:prstGeom prst="rect">
            <a:avLst/>
          </a:prstGeom>
        </p:spPr>
        <p:txBody>
          <a:bodyPr lIns="71437" tIns="71437" rIns="71437" bIns="71437"/>
          <a:lstStyle>
            <a:lvl1pPr defTabSz="914377">
              <a:defRPr sz="3150" spc="-63"/>
            </a:lvl1pPr>
          </a:lstStyle>
          <a:p>
            <a:r>
              <a:t>Slide Title</a:t>
            </a:r>
          </a:p>
        </p:txBody>
      </p:sp>
      <p:sp>
        <p:nvSpPr>
          <p:cNvPr id="167" name="Slide Number"/>
          <p:cNvSpPr txBox="1">
            <a:spLocks noGrp="1"/>
          </p:cNvSpPr>
          <p:nvPr>
            <p:ph type="sldNum" sz="quarter" idx="2"/>
          </p:nvPr>
        </p:nvSpPr>
        <p:spPr>
          <a:xfrm>
            <a:off x="4493381" y="4765671"/>
            <a:ext cx="250067" cy="248144"/>
          </a:xfrm>
          <a:prstGeom prst="rect">
            <a:avLst/>
          </a:prstGeom>
        </p:spPr>
        <p:txBody>
          <a:bodyPr lIns="71437" tIns="71437" rIns="71437" bIns="71437"/>
          <a:lstStyle>
            <a:lvl1pPr defTabSz="308074"/>
          </a:lstStyle>
          <a:p>
            <a:fld id="{86CB4B4D-7CA3-9044-876B-883B54F8677D}" type="slidenum">
              <a:t>‹#›</a:t>
            </a:fld>
            <a:endParaRPr/>
          </a:p>
        </p:txBody>
      </p:sp>
    </p:spTree>
    <p:extLst>
      <p:ext uri="{BB962C8B-B14F-4D97-AF65-F5344CB8AC3E}">
        <p14:creationId xmlns:p14="http://schemas.microsoft.com/office/powerpoint/2010/main" val="3815233783"/>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000"/>
              </a:spcBef>
              <a:spcAft>
                <a:spcPts val="0"/>
              </a:spcAft>
              <a:buClr>
                <a:schemeClr val="dk1"/>
              </a:buClr>
              <a:buSzPts val="1400"/>
              <a:buChar char="○"/>
              <a:defRPr/>
            </a:lvl2pPr>
            <a:lvl3pPr marL="1371600" lvl="2" indent="-317500" algn="l" rtl="0">
              <a:lnSpc>
                <a:spcPct val="90000"/>
              </a:lnSpc>
              <a:spcBef>
                <a:spcPts val="1000"/>
              </a:spcBef>
              <a:spcAft>
                <a:spcPts val="0"/>
              </a:spcAft>
              <a:buClr>
                <a:schemeClr val="dk1"/>
              </a:buClr>
              <a:buSzPts val="1400"/>
              <a:buChar char="■"/>
              <a:defRPr/>
            </a:lvl3pPr>
            <a:lvl4pPr marL="1828800" lvl="3" indent="-317500" algn="l" rtl="0">
              <a:lnSpc>
                <a:spcPct val="90000"/>
              </a:lnSpc>
              <a:spcBef>
                <a:spcPts val="1000"/>
              </a:spcBef>
              <a:spcAft>
                <a:spcPts val="0"/>
              </a:spcAft>
              <a:buClr>
                <a:schemeClr val="dk1"/>
              </a:buClr>
              <a:buSzPts val="1400"/>
              <a:buChar char="●"/>
              <a:defRPr/>
            </a:lvl4pPr>
            <a:lvl5pPr marL="2286000" lvl="4" indent="-317500" algn="l" rtl="0">
              <a:lnSpc>
                <a:spcPct val="90000"/>
              </a:lnSpc>
              <a:spcBef>
                <a:spcPts val="1000"/>
              </a:spcBef>
              <a:spcAft>
                <a:spcPts val="0"/>
              </a:spcAft>
              <a:buClr>
                <a:schemeClr val="dk1"/>
              </a:buClr>
              <a:buSzPts val="1400"/>
              <a:buChar char="○"/>
              <a:defRPr/>
            </a:lvl5pPr>
            <a:lvl6pPr marL="2743200" lvl="5" indent="-317500" algn="l" rtl="0">
              <a:lnSpc>
                <a:spcPct val="90000"/>
              </a:lnSpc>
              <a:spcBef>
                <a:spcPts val="1000"/>
              </a:spcBef>
              <a:spcAft>
                <a:spcPts val="0"/>
              </a:spcAft>
              <a:buClr>
                <a:schemeClr val="dk1"/>
              </a:buClr>
              <a:buSzPts val="1400"/>
              <a:buChar char="■"/>
              <a:defRPr/>
            </a:lvl6pPr>
            <a:lvl7pPr marL="3200400" lvl="6" indent="-317500" algn="l" rtl="0">
              <a:lnSpc>
                <a:spcPct val="90000"/>
              </a:lnSpc>
              <a:spcBef>
                <a:spcPts val="1000"/>
              </a:spcBef>
              <a:spcAft>
                <a:spcPts val="0"/>
              </a:spcAft>
              <a:buClr>
                <a:schemeClr val="dk1"/>
              </a:buClr>
              <a:buSzPts val="1400"/>
              <a:buChar char="●"/>
              <a:defRPr/>
            </a:lvl7pPr>
            <a:lvl8pPr marL="3657600" lvl="7" indent="-317500" algn="l" rtl="0">
              <a:lnSpc>
                <a:spcPct val="90000"/>
              </a:lnSpc>
              <a:spcBef>
                <a:spcPts val="1000"/>
              </a:spcBef>
              <a:spcAft>
                <a:spcPts val="0"/>
              </a:spcAft>
              <a:buClr>
                <a:schemeClr val="dk1"/>
              </a:buClr>
              <a:buSzPts val="1400"/>
              <a:buChar char="○"/>
              <a:defRPr/>
            </a:lvl8pPr>
            <a:lvl9pPr marL="4114800" lvl="8" indent="-317500" algn="l" rtl="0">
              <a:lnSpc>
                <a:spcPct val="90000"/>
              </a:lnSpc>
              <a:spcBef>
                <a:spcPts val="1000"/>
              </a:spcBef>
              <a:spcAft>
                <a:spcPts val="1000"/>
              </a:spcAft>
              <a:buClr>
                <a:schemeClr val="dk1"/>
              </a:buClr>
              <a:buSzPts val="1400"/>
              <a:buChar char="■"/>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398223"/>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0" name="666699290_02_crop_3159x1892.jpg"/>
          <p:cNvSpPr>
            <a:spLocks noGrp="1"/>
          </p:cNvSpPr>
          <p:nvPr>
            <p:ph type="pic" idx="21"/>
          </p:nvPr>
        </p:nvSpPr>
        <p:spPr>
          <a:xfrm>
            <a:off x="-433387" y="-485775"/>
            <a:ext cx="10029825" cy="6007100"/>
          </a:xfrm>
          <a:prstGeom prst="rect">
            <a:avLst/>
          </a:prstGeom>
        </p:spPr>
        <p:txBody>
          <a:bodyPr lIns="91439" tIns="45719" rIns="91439" bIns="45719">
            <a:noAutofit/>
          </a:bodyPr>
          <a:lstStyle/>
          <a:p>
            <a:endParaRPr/>
          </a:p>
        </p:txBody>
      </p:sp>
      <p:sp>
        <p:nvSpPr>
          <p:cNvPr id="21" name="Presentation Title"/>
          <p:cNvSpPr txBox="1">
            <a:spLocks noGrp="1"/>
          </p:cNvSpPr>
          <p:nvPr>
            <p:ph type="title" hasCustomPrompt="1"/>
          </p:nvPr>
        </p:nvSpPr>
        <p:spPr>
          <a:xfrm>
            <a:off x="452438" y="2671763"/>
            <a:ext cx="8239125" cy="1743075"/>
          </a:xfrm>
          <a:prstGeom prst="rect">
            <a:avLst/>
          </a:prstGeom>
        </p:spPr>
        <p:txBody>
          <a:bodyPr anchor="b"/>
          <a:lstStyle>
            <a:lvl1pPr>
              <a:defRPr sz="4350" spc="-87"/>
            </a:lvl1pPr>
          </a:lstStyle>
          <a:p>
            <a:r>
              <a:t>Presentation Title</a:t>
            </a:r>
          </a:p>
        </p:txBody>
      </p:sp>
      <p:sp>
        <p:nvSpPr>
          <p:cNvPr id="22" name="Author and Date"/>
          <p:cNvSpPr txBox="1">
            <a:spLocks noGrp="1"/>
          </p:cNvSpPr>
          <p:nvPr>
            <p:ph type="body" sz="quarter" idx="22" hasCustomPrompt="1"/>
          </p:nvPr>
        </p:nvSpPr>
        <p:spPr>
          <a:xfrm>
            <a:off x="452884" y="414802"/>
            <a:ext cx="8238233"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23" name="Body Level One…"/>
          <p:cNvSpPr txBox="1">
            <a:spLocks noGrp="1"/>
          </p:cNvSpPr>
          <p:nvPr>
            <p:ph type="body" sz="quarter" idx="1" hasCustomPrompt="1"/>
          </p:nvPr>
        </p:nvSpPr>
        <p:spPr>
          <a:xfrm>
            <a:off x="452438" y="4353716"/>
            <a:ext cx="8239125" cy="418857"/>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23161451"/>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1" name="910457886_1434x1669.jpg"/>
          <p:cNvSpPr>
            <a:spLocks noGrp="1"/>
          </p:cNvSpPr>
          <p:nvPr>
            <p:ph type="pic" idx="21"/>
          </p:nvPr>
        </p:nvSpPr>
        <p:spPr>
          <a:xfrm>
            <a:off x="4114800" y="-76200"/>
            <a:ext cx="4554314" cy="5300663"/>
          </a:xfrm>
          <a:prstGeom prst="rect">
            <a:avLst/>
          </a:prstGeom>
        </p:spPr>
        <p:txBody>
          <a:bodyPr lIns="91439" tIns="45719" rIns="91439" bIns="45719">
            <a:noAutofit/>
          </a:bodyPr>
          <a:lstStyle/>
          <a:p>
            <a:endParaRPr/>
          </a:p>
        </p:txBody>
      </p:sp>
      <p:sp>
        <p:nvSpPr>
          <p:cNvPr id="32" name="Slide Title"/>
          <p:cNvSpPr txBox="1">
            <a:spLocks noGrp="1"/>
          </p:cNvSpPr>
          <p:nvPr>
            <p:ph type="title" hasCustomPrompt="1"/>
          </p:nvPr>
        </p:nvSpPr>
        <p:spPr>
          <a:xfrm>
            <a:off x="452438" y="476250"/>
            <a:ext cx="3667125" cy="2205852"/>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452438" y="2647716"/>
            <a:ext cx="3667125" cy="2019534"/>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Slide Subtitle</a:t>
            </a:r>
          </a:p>
          <a:p>
            <a:pPr lvl="1"/>
            <a:endParaRPr/>
          </a:p>
          <a:p>
            <a:pPr lvl="2"/>
            <a:endParaRPr/>
          </a:p>
          <a:p>
            <a:pPr lvl="3"/>
            <a:endParaRPr/>
          </a:p>
          <a:p>
            <a:pPr lvl="4"/>
            <a:endParaRPr/>
          </a:p>
        </p:txBody>
      </p:sp>
      <p:sp>
        <p:nvSpPr>
          <p:cNvPr id="34" name="Slide Number"/>
          <p:cNvSpPr txBox="1">
            <a:spLocks noGrp="1"/>
          </p:cNvSpPr>
          <p:nvPr>
            <p:ph type="sldNum" sz="quarter" idx="2"/>
          </p:nvPr>
        </p:nvSpPr>
        <p:spPr>
          <a:xfrm>
            <a:off x="4500563" y="4840970"/>
            <a:ext cx="208390"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2705577"/>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1" name="Slide Title"/>
          <p:cNvSpPr txBox="1">
            <a:spLocks noGrp="1"/>
          </p:cNvSpPr>
          <p:nvPr>
            <p:ph type="title" hasCustomPrompt="1"/>
          </p:nvPr>
        </p:nvSpPr>
        <p:spPr>
          <a:prstGeom prst="rect">
            <a:avLst/>
          </a:prstGeom>
        </p:spPr>
        <p:txBody>
          <a:bodyPr/>
          <a:lstStyle/>
          <a:p>
            <a:r>
              <a:t>Slide Title</a:t>
            </a:r>
          </a:p>
        </p:txBody>
      </p:sp>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636986"/>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0" name="Body Level One…"/>
          <p:cNvSpPr txBox="1">
            <a:spLocks noGrp="1"/>
          </p:cNvSpPr>
          <p:nvPr>
            <p:ph type="body" idx="1" hasCustomPrompt="1"/>
          </p:nvPr>
        </p:nvSpPr>
        <p:spPr>
          <a:xfrm>
            <a:off x="452438" y="1593189"/>
            <a:ext cx="8239125" cy="3096005"/>
          </a:xfrm>
          <a:prstGeom prst="rect">
            <a:avLst/>
          </a:prstGeom>
        </p:spPr>
        <p:txBody>
          <a:bodyPr numCol="2" spcCol="1098550"/>
          <a:lstStyle/>
          <a:p>
            <a:r>
              <a:t>Slide bullet text</a:t>
            </a:r>
          </a:p>
          <a:p>
            <a:pPr lvl="1"/>
            <a:endParaRPr/>
          </a:p>
          <a:p>
            <a:pPr lvl="2"/>
            <a:endParaRPr/>
          </a:p>
          <a:p>
            <a:pPr lvl="3"/>
            <a:endParaRPr/>
          </a:p>
          <a:p>
            <a:pPr lvl="4"/>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7281774"/>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8" name="Body Level One…"/>
          <p:cNvSpPr txBox="1">
            <a:spLocks noGrp="1"/>
          </p:cNvSpPr>
          <p:nvPr>
            <p:ph type="body" sz="half" idx="1" hasCustomPrompt="1"/>
          </p:nvPr>
        </p:nvSpPr>
        <p:spPr>
          <a:xfrm>
            <a:off x="452438" y="1018772"/>
            <a:ext cx="3667125" cy="3670653"/>
          </a:xfrm>
          <a:prstGeom prst="rect">
            <a:avLst/>
          </a:prstGeom>
        </p:spPr>
        <p:txBody>
          <a:bodyPr/>
          <a:lstStyle/>
          <a:p>
            <a:r>
              <a:t>Slide bullet text</a:t>
            </a:r>
          </a:p>
          <a:p>
            <a:pPr lvl="1"/>
            <a:endParaRPr/>
          </a:p>
          <a:p>
            <a:pPr lvl="2"/>
            <a:endParaRPr/>
          </a:p>
          <a:p>
            <a:pPr lvl="3"/>
            <a:endParaRPr/>
          </a:p>
          <a:p>
            <a:pPr lvl="4"/>
            <a:endParaRPr/>
          </a:p>
        </p:txBody>
      </p:sp>
      <p:sp>
        <p:nvSpPr>
          <p:cNvPr id="59" name="660384004_1290x1720.jpg"/>
          <p:cNvSpPr>
            <a:spLocks noGrp="1"/>
          </p:cNvSpPr>
          <p:nvPr>
            <p:ph type="pic" idx="21"/>
          </p:nvPr>
        </p:nvSpPr>
        <p:spPr>
          <a:xfrm>
            <a:off x="4572000" y="-152725"/>
            <a:ext cx="4093828" cy="5458437"/>
          </a:xfrm>
          <a:prstGeom prst="rect">
            <a:avLst/>
          </a:prstGeom>
        </p:spPr>
        <p:txBody>
          <a:bodyPr lIns="91439" tIns="45719" rIns="91439" bIns="45719">
            <a:noAutofit/>
          </a:bodyPr>
          <a:lstStyle/>
          <a:p>
            <a:endParaRPr/>
          </a:p>
        </p:txBody>
      </p:sp>
      <p:sp>
        <p:nvSpPr>
          <p:cNvPr id="60" name="Slide Title"/>
          <p:cNvSpPr txBox="1">
            <a:spLocks noGrp="1"/>
          </p:cNvSpPr>
          <p:nvPr>
            <p:ph type="title" hasCustomPrompt="1"/>
          </p:nvPr>
        </p:nvSpPr>
        <p:spPr>
          <a:xfrm>
            <a:off x="452438" y="404812"/>
            <a:ext cx="3667125" cy="538163"/>
          </a:xfrm>
          <a:prstGeom prst="rect">
            <a:avLst/>
          </a:prstGeom>
        </p:spPr>
        <p:txBody>
          <a:bodyPr/>
          <a:lstStyle/>
          <a:p>
            <a:r>
              <a:t>Slide Title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0612509"/>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311700" y="842300"/>
            <a:ext cx="8520600" cy="38859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2"/>
              </a:buClr>
              <a:buSzPts val="1800"/>
              <a:buChar char="●"/>
              <a:defRPr sz="1800">
                <a:solidFill>
                  <a:schemeClr val="dk2"/>
                </a:solidFill>
              </a:defRPr>
            </a:lvl1pPr>
            <a:lvl2pPr marL="914400" lvl="1" indent="-317500" rtl="0">
              <a:lnSpc>
                <a:spcPct val="100000"/>
              </a:lnSpc>
              <a:spcBef>
                <a:spcPts val="1000"/>
              </a:spcBef>
              <a:spcAft>
                <a:spcPts val="0"/>
              </a:spcAft>
              <a:buClr>
                <a:schemeClr val="dk2"/>
              </a:buClr>
              <a:buSzPts val="1400"/>
              <a:buChar char="○"/>
              <a:defRPr>
                <a:solidFill>
                  <a:schemeClr val="dk2"/>
                </a:solidFill>
              </a:defRPr>
            </a:lvl2pPr>
            <a:lvl3pPr marL="1371600" lvl="2" indent="-317500" rtl="0">
              <a:lnSpc>
                <a:spcPct val="100000"/>
              </a:lnSpc>
              <a:spcBef>
                <a:spcPts val="1000"/>
              </a:spcBef>
              <a:spcAft>
                <a:spcPts val="0"/>
              </a:spcAft>
              <a:buClr>
                <a:schemeClr val="dk2"/>
              </a:buClr>
              <a:buSzPts val="1400"/>
              <a:buChar char="■"/>
              <a:defRPr>
                <a:solidFill>
                  <a:schemeClr val="dk2"/>
                </a:solidFill>
              </a:defRPr>
            </a:lvl3pPr>
            <a:lvl4pPr marL="1828800" lvl="3" indent="-317500" rtl="0">
              <a:lnSpc>
                <a:spcPct val="100000"/>
              </a:lnSpc>
              <a:spcBef>
                <a:spcPts val="1000"/>
              </a:spcBef>
              <a:spcAft>
                <a:spcPts val="0"/>
              </a:spcAft>
              <a:buClr>
                <a:schemeClr val="dk2"/>
              </a:buClr>
              <a:buSzPts val="1400"/>
              <a:buChar char="●"/>
              <a:defRPr>
                <a:solidFill>
                  <a:schemeClr val="dk2"/>
                </a:solidFill>
              </a:defRPr>
            </a:lvl4pPr>
            <a:lvl5pPr marL="2286000" lvl="4" indent="-317500" rtl="0">
              <a:lnSpc>
                <a:spcPct val="100000"/>
              </a:lnSpc>
              <a:spcBef>
                <a:spcPts val="1000"/>
              </a:spcBef>
              <a:spcAft>
                <a:spcPts val="0"/>
              </a:spcAft>
              <a:buClr>
                <a:schemeClr val="dk2"/>
              </a:buClr>
              <a:buSzPts val="1400"/>
              <a:buChar char="○"/>
              <a:defRPr>
                <a:solidFill>
                  <a:schemeClr val="dk2"/>
                </a:solidFill>
              </a:defRPr>
            </a:lvl5pPr>
            <a:lvl6pPr marL="2743200" lvl="5" indent="-317500" rtl="0">
              <a:lnSpc>
                <a:spcPct val="100000"/>
              </a:lnSpc>
              <a:spcBef>
                <a:spcPts val="1000"/>
              </a:spcBef>
              <a:spcAft>
                <a:spcPts val="0"/>
              </a:spcAft>
              <a:buClr>
                <a:schemeClr val="dk2"/>
              </a:buClr>
              <a:buSzPts val="1400"/>
              <a:buChar char="■"/>
              <a:defRPr>
                <a:solidFill>
                  <a:schemeClr val="dk2"/>
                </a:solidFill>
              </a:defRPr>
            </a:lvl6pPr>
            <a:lvl7pPr marL="3200400" lvl="6" indent="-317500" rtl="0">
              <a:lnSpc>
                <a:spcPct val="100000"/>
              </a:lnSpc>
              <a:spcBef>
                <a:spcPts val="1000"/>
              </a:spcBef>
              <a:spcAft>
                <a:spcPts val="0"/>
              </a:spcAft>
              <a:buClr>
                <a:schemeClr val="dk2"/>
              </a:buClr>
              <a:buSzPts val="1400"/>
              <a:buChar char="●"/>
              <a:defRPr>
                <a:solidFill>
                  <a:schemeClr val="dk2"/>
                </a:solidFill>
              </a:defRPr>
            </a:lvl7pPr>
            <a:lvl8pPr marL="3657600" lvl="7" indent="-317500" rtl="0">
              <a:lnSpc>
                <a:spcPct val="100000"/>
              </a:lnSpc>
              <a:spcBef>
                <a:spcPts val="1000"/>
              </a:spcBef>
              <a:spcAft>
                <a:spcPts val="0"/>
              </a:spcAft>
              <a:buClr>
                <a:schemeClr val="dk2"/>
              </a:buClr>
              <a:buSzPts val="1400"/>
              <a:buChar char="○"/>
              <a:defRPr>
                <a:solidFill>
                  <a:schemeClr val="dk2"/>
                </a:solidFill>
              </a:defRPr>
            </a:lvl8pPr>
            <a:lvl9pPr marL="4114800" lvl="8" indent="-317500" rtl="0">
              <a:lnSpc>
                <a:spcPct val="100000"/>
              </a:lnSpc>
              <a:spcBef>
                <a:spcPts val="1000"/>
              </a:spcBef>
              <a:spcAft>
                <a:spcPts val="1000"/>
              </a:spcAft>
              <a:buClr>
                <a:schemeClr val="dk2"/>
              </a:buClr>
              <a:buSzPts val="1400"/>
              <a:buChar char="■"/>
              <a:defRPr>
                <a:solidFill>
                  <a:schemeClr val="dk2"/>
                </a:solidFill>
              </a:defRPr>
            </a:lvl9pPr>
          </a:lstStyle>
          <a:p>
            <a:endParaRPr/>
          </a:p>
        </p:txBody>
      </p:sp>
      <p:sp>
        <p:nvSpPr>
          <p:cNvPr id="52" name="Google Shape;52;p13"/>
          <p:cNvSpPr txBox="1">
            <a:spLocks noGrp="1"/>
          </p:cNvSpPr>
          <p:nvPr>
            <p:ph type="sldNum" idx="12"/>
          </p:nvPr>
        </p:nvSpPr>
        <p:spPr>
          <a:xfrm>
            <a:off x="8595300" y="4892397"/>
            <a:ext cx="548700" cy="251100"/>
          </a:xfrm>
          <a:prstGeom prst="rect">
            <a:avLst/>
          </a:prstGeom>
          <a:noFill/>
          <a:ln>
            <a:noFill/>
          </a:ln>
        </p:spPr>
        <p:txBody>
          <a:bodyPr spcFirstLastPara="1" wrap="square" lIns="91425" tIns="91425" rIns="91425" bIns="91425" anchor="ctr" anchorCtr="0">
            <a:noAutofit/>
          </a:bodyPr>
          <a:lstStyle>
            <a:lvl1pPr lvl="0" algn="r" rtl="0">
              <a:buNone/>
              <a:defRPr sz="1200">
                <a:solidFill>
                  <a:schemeClr val="dk2"/>
                </a:solidFill>
              </a:defRPr>
            </a:lvl1pPr>
            <a:lvl2pPr lvl="1" algn="r" rtl="0">
              <a:buNone/>
              <a:defRPr sz="1200">
                <a:solidFill>
                  <a:schemeClr val="dk2"/>
                </a:solidFill>
              </a:defRPr>
            </a:lvl2pPr>
            <a:lvl3pPr lvl="2" algn="r" rtl="0">
              <a:buNone/>
              <a:defRPr sz="1200">
                <a:solidFill>
                  <a:schemeClr val="dk2"/>
                </a:solidFill>
              </a:defRPr>
            </a:lvl3pPr>
            <a:lvl4pPr lvl="3" algn="r" rtl="0">
              <a:buNone/>
              <a:defRPr sz="1200">
                <a:solidFill>
                  <a:schemeClr val="dk2"/>
                </a:solidFill>
              </a:defRPr>
            </a:lvl4pPr>
            <a:lvl5pPr lvl="4" algn="r" rtl="0">
              <a:buNone/>
              <a:defRPr sz="1200">
                <a:solidFill>
                  <a:schemeClr val="dk2"/>
                </a:solidFill>
              </a:defRPr>
            </a:lvl5pPr>
            <a:lvl6pPr lvl="5" algn="r" rtl="0">
              <a:buNone/>
              <a:defRPr sz="1200">
                <a:solidFill>
                  <a:schemeClr val="dk2"/>
                </a:solidFill>
              </a:defRPr>
            </a:lvl6pPr>
            <a:lvl7pPr lvl="6" algn="r" rtl="0">
              <a:buNone/>
              <a:defRPr sz="1200">
                <a:solidFill>
                  <a:schemeClr val="dk2"/>
                </a:solidFill>
              </a:defRPr>
            </a:lvl7pPr>
            <a:lvl8pPr lvl="7" algn="r" rtl="0">
              <a:buNone/>
              <a:defRPr sz="1200">
                <a:solidFill>
                  <a:schemeClr val="dk2"/>
                </a:solidFill>
              </a:defRPr>
            </a:lvl8pPr>
            <a:lvl9pPr lvl="8" algn="r" rtl="0">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100"/>
            <a:ext cx="9144000" cy="842475"/>
          </a:xfrm>
          <a:prstGeom prst="rect">
            <a:avLst/>
          </a:prstGeom>
          <a:noFill/>
          <a:ln>
            <a:noFill/>
          </a:ln>
        </p:spPr>
      </p:pic>
      <p:sp>
        <p:nvSpPr>
          <p:cNvPr id="54" name="Google Shape;54;p13"/>
          <p:cNvSpPr txBox="1">
            <a:spLocks noGrp="1"/>
          </p:cNvSpPr>
          <p:nvPr>
            <p:ph type="title"/>
          </p:nvPr>
        </p:nvSpPr>
        <p:spPr>
          <a:xfrm>
            <a:off x="311700" y="-100"/>
            <a:ext cx="8520600" cy="84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None/>
              <a:defRPr sz="32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pic>
        <p:nvPicPr>
          <p:cNvPr id="55" name="Google Shape;55;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676" y="4884776"/>
            <a:ext cx="619371" cy="269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452438" y="404813"/>
            <a:ext cx="8239125" cy="5374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452438" y="1015473"/>
            <a:ext cx="8239125" cy="3673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500563" y="4839383"/>
            <a:ext cx="208390" cy="206467"/>
          </a:xfrm>
          <a:prstGeom prst="rect">
            <a:avLst/>
          </a:prstGeom>
          <a:ln w="12700">
            <a:miter lim="400000"/>
          </a:ln>
        </p:spPr>
        <p:txBody>
          <a:bodyPr wrap="none" lIns="50800" tIns="50800" rIns="50800" bIns="50800" anchor="b">
            <a:spAutoFit/>
          </a:bodyPr>
          <a:lstStyle>
            <a:lvl1pPr defTabSz="219075">
              <a:defRPr sz="675">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328812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ransition xmlns:p14="http://schemas.microsoft.com/office/powerpoint/2010/main" spd="med"/>
  <p:txStyles>
    <p:titleStyle>
      <a:lvl1pPr marL="0" marR="0" indent="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1pPr>
      <a:lvl2pPr marL="0" marR="0" indent="1714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2pPr>
      <a:lvl3pPr marL="0" marR="0" indent="3429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3pPr>
      <a:lvl4pPr marL="0" marR="0" indent="5143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4pPr>
      <a:lvl5pPr marL="0" marR="0" indent="6858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5pPr>
      <a:lvl6pPr marL="0" marR="0" indent="8572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6pPr>
      <a:lvl7pPr marL="0" marR="0" indent="10287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7pPr>
      <a:lvl8pPr marL="0" marR="0" indent="12001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8pPr>
      <a:lvl9pPr marL="0" marR="0" indent="13716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9pPr>
    </p:titleStyle>
    <p:bodyStyle>
      <a:lvl1pPr marL="228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1pPr>
      <a:lvl2pPr marL="457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2pPr>
      <a:lvl3pPr marL="685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3pPr>
      <a:lvl4pPr marL="914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4pPr>
      <a:lvl5pPr marL="11430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5pPr>
      <a:lvl6pPr marL="1371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6pPr>
      <a:lvl7pPr marL="1600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7pPr>
      <a:lvl8pPr marL="1828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8pPr>
      <a:lvl9pPr marL="2057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40.png"/><Relationship Id="rId5" Type="http://schemas.openxmlformats.org/officeDocument/2006/relationships/image" Target="../media/image35.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390.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311700" y="1325350"/>
            <a:ext cx="8520600" cy="173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900" dirty="0"/>
              <a:t>The CMB-S4 Project </a:t>
            </a:r>
            <a:endParaRPr sz="1500" dirty="0"/>
          </a:p>
        </p:txBody>
      </p:sp>
      <p:sp>
        <p:nvSpPr>
          <p:cNvPr id="77" name="Google Shape;77;p17"/>
          <p:cNvSpPr txBox="1">
            <a:spLocks noGrp="1"/>
          </p:cNvSpPr>
          <p:nvPr>
            <p:ph type="subTitle" idx="1"/>
          </p:nvPr>
        </p:nvSpPr>
        <p:spPr>
          <a:xfrm>
            <a:off x="311700" y="3060850"/>
            <a:ext cx="8520600" cy="17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b="0" dirty="0"/>
              <a:t>Hogan Nguyen </a:t>
            </a:r>
            <a:r>
              <a:rPr lang="en" sz="2100" b="0" i="1" dirty="0">
                <a:solidFill>
                  <a:schemeClr val="dk1"/>
                </a:solidFill>
              </a:rPr>
              <a:t>(he/him)</a:t>
            </a:r>
            <a:r>
              <a:rPr lang="en" sz="2100" b="0" dirty="0"/>
              <a:t>, </a:t>
            </a:r>
            <a:r>
              <a:rPr lang="en" sz="2100" b="0" dirty="0">
                <a:solidFill>
                  <a:schemeClr val="dk1"/>
                </a:solidFill>
              </a:rPr>
              <a:t>Fermilab</a:t>
            </a:r>
            <a:endParaRPr sz="2100" b="0" i="1" dirty="0"/>
          </a:p>
          <a:p>
            <a:pPr marL="0" lvl="0" indent="0" algn="ctr" rtl="0">
              <a:spcBef>
                <a:spcPts val="0"/>
              </a:spcBef>
              <a:spcAft>
                <a:spcPts val="0"/>
              </a:spcAft>
              <a:buNone/>
            </a:pPr>
            <a:r>
              <a:rPr lang="en" sz="2100" b="0" dirty="0"/>
              <a:t>for the CMB-S4 Collaboration</a:t>
            </a:r>
            <a:endParaRPr sz="2100" b="0" dirty="0"/>
          </a:p>
          <a:p>
            <a:pPr marL="0" lvl="0" indent="0" algn="ctr" rtl="0">
              <a:spcBef>
                <a:spcPts val="0"/>
              </a:spcBef>
              <a:spcAft>
                <a:spcPts val="0"/>
              </a:spcAft>
              <a:buNone/>
            </a:pPr>
            <a:r>
              <a:rPr lang="en" sz="2100" b="0" dirty="0"/>
              <a:t>08/08/23</a:t>
            </a:r>
            <a:endParaRPr sz="2100" b="0" dirty="0"/>
          </a:p>
          <a:p>
            <a:pPr marL="0" lvl="0" indent="0" algn="ctr" rtl="0">
              <a:spcBef>
                <a:spcPts val="0"/>
              </a:spcBef>
              <a:spcAft>
                <a:spcPts val="0"/>
              </a:spcAft>
              <a:buNone/>
            </a:pPr>
            <a:endParaRPr sz="23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9" name="Google Shape;137;p23">
            <a:extLst>
              <a:ext uri="{FF2B5EF4-FFF2-40B4-BE49-F238E27FC236}">
                <a16:creationId xmlns:a16="http://schemas.microsoft.com/office/drawing/2014/main" xmlns="" id="{F38136E5-B70D-F408-C561-597FE8ADDB1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6530" y="811033"/>
            <a:ext cx="8595770" cy="3697357"/>
          </a:xfrm>
          <a:prstGeom prst="rect">
            <a:avLst/>
          </a:prstGeom>
          <a:noFill/>
          <a:ln>
            <a:noFill/>
          </a:ln>
        </p:spPr>
      </p:pic>
      <p:sp>
        <p:nvSpPr>
          <p:cNvPr id="134" name="Google Shape;134;p23"/>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5" name="Google Shape;135;p23"/>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South Pole Large and Small Area Telescopes</a:t>
            </a:r>
            <a:endParaRPr sz="2800" dirty="0"/>
          </a:p>
        </p:txBody>
      </p:sp>
      <p:sp>
        <p:nvSpPr>
          <p:cNvPr id="138" name="Google Shape;138;p23"/>
          <p:cNvSpPr txBox="1"/>
          <p:nvPr/>
        </p:nvSpPr>
        <p:spPr>
          <a:xfrm>
            <a:off x="419800" y="922326"/>
            <a:ext cx="18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South Pole</a:t>
            </a:r>
            <a:endParaRPr b="1" dirty="0"/>
          </a:p>
        </p:txBody>
      </p:sp>
      <p:cxnSp>
        <p:nvCxnSpPr>
          <p:cNvPr id="140" name="Google Shape;140;p23"/>
          <p:cNvCxnSpPr/>
          <p:nvPr/>
        </p:nvCxnSpPr>
        <p:spPr>
          <a:xfrm flipH="1">
            <a:off x="506125" y="3618075"/>
            <a:ext cx="329400" cy="299100"/>
          </a:xfrm>
          <a:prstGeom prst="straightConnector1">
            <a:avLst/>
          </a:prstGeom>
          <a:noFill/>
          <a:ln w="28575" cap="flat" cmpd="sng">
            <a:solidFill>
              <a:schemeClr val="dk2"/>
            </a:solidFill>
            <a:prstDash val="solid"/>
            <a:round/>
            <a:headEnd type="none" w="med" len="med"/>
            <a:tailEnd type="triangle" w="med" len="med"/>
          </a:ln>
        </p:spPr>
      </p:cxnSp>
      <p:sp>
        <p:nvSpPr>
          <p:cNvPr id="143" name="Google Shape;143;p23"/>
          <p:cNvSpPr txBox="1"/>
          <p:nvPr/>
        </p:nvSpPr>
        <p:spPr>
          <a:xfrm>
            <a:off x="506125" y="1901562"/>
            <a:ext cx="11037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Large Area Telescope for B-mode Delensing</a:t>
            </a:r>
            <a:endParaRPr dirty="0"/>
          </a:p>
        </p:txBody>
      </p:sp>
      <p:pic>
        <p:nvPicPr>
          <p:cNvPr id="148" name="Google Shape;148;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69488" y="953229"/>
            <a:ext cx="3442915" cy="1891810"/>
          </a:xfrm>
          <a:prstGeom prst="rect">
            <a:avLst/>
          </a:prstGeom>
          <a:noFill/>
          <a:ln>
            <a:noFill/>
          </a:ln>
        </p:spPr>
      </p:pic>
      <p:sp>
        <p:nvSpPr>
          <p:cNvPr id="4" name="Google Shape;143;p23">
            <a:extLst>
              <a:ext uri="{FF2B5EF4-FFF2-40B4-BE49-F238E27FC236}">
                <a16:creationId xmlns:a16="http://schemas.microsoft.com/office/drawing/2014/main" xmlns="" id="{7A62BA58-861E-0A3A-E4FA-8C0BC2FF3BB1}"/>
              </a:ext>
            </a:extLst>
          </p:cNvPr>
          <p:cNvSpPr txBox="1"/>
          <p:nvPr/>
        </p:nvSpPr>
        <p:spPr>
          <a:xfrm>
            <a:off x="7289913" y="1899134"/>
            <a:ext cx="148037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3 Small Area Telescopes for B-mode</a:t>
            </a:r>
          </a:p>
          <a:p>
            <a:pPr marL="0" lvl="0" indent="0" algn="l" rtl="0">
              <a:spcBef>
                <a:spcPts val="0"/>
              </a:spcBef>
              <a:spcAft>
                <a:spcPts val="0"/>
              </a:spcAft>
              <a:buNone/>
            </a:pPr>
            <a:r>
              <a:rPr lang="en" dirty="0"/>
              <a:t>survey </a:t>
            </a:r>
            <a:endParaRPr dirty="0"/>
          </a:p>
        </p:txBody>
      </p:sp>
      <p:sp>
        <p:nvSpPr>
          <p:cNvPr id="5" name="TextBox 4">
            <a:extLst>
              <a:ext uri="{FF2B5EF4-FFF2-40B4-BE49-F238E27FC236}">
                <a16:creationId xmlns:a16="http://schemas.microsoft.com/office/drawing/2014/main" xmlns="" id="{13F82847-CC74-E656-2AC8-FF22C3941AF6}"/>
              </a:ext>
            </a:extLst>
          </p:cNvPr>
          <p:cNvSpPr txBox="1"/>
          <p:nvPr/>
        </p:nvSpPr>
        <p:spPr>
          <a:xfrm>
            <a:off x="2695492" y="4024690"/>
            <a:ext cx="2307042" cy="307777"/>
          </a:xfrm>
          <a:prstGeom prst="rect">
            <a:avLst/>
          </a:prstGeom>
          <a:noFill/>
        </p:spPr>
        <p:txBody>
          <a:bodyPr wrap="none" rtlCol="0">
            <a:spAutoFit/>
          </a:bodyPr>
          <a:lstStyle/>
          <a:p>
            <a:r>
              <a:rPr lang="en-US" dirty="0"/>
              <a:t>SPT and Bicep/Keck Array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Gcq8TcjKhRDiUZg0LIvAUvwlwKWPaSvkB-HNnombgVxUccAt1JhKuULYS4fbCQD80l4-fcvbdtPvOjJLwBaFVb-PIN62W4SRM0btyd6cWZ6sQ-Un_utXaFqIbz47Qvx5wWhfUtjLqaeej7ykCpGKXt30hpqHHma4f2MCDG7ySMbB8YApmgbKsiy-eaxeNbK=s2048.png" descr="BGcq8TcjKhRDiUZg0LIvAUvwlwKWPaSvkB-HNnombgVxUccAt1JhKuULYS4fbCQD80l4-fcvbdtPvOjJLwBaFVb-PIN62W4SRM0btyd6cWZ6sQ-Un_utXaFqIbz47Qvx5wWhfUtjLqaeej7ykCpGKXt30hpqHHma4f2MCDG7ySMbB8YApmgbKsiy-eaxeNbK=s2048.png">
            <a:extLst>
              <a:ext uri="{FF2B5EF4-FFF2-40B4-BE49-F238E27FC236}">
                <a16:creationId xmlns:a16="http://schemas.microsoft.com/office/drawing/2014/main" xmlns="" id="{4C6A681F-9CBF-5629-14FE-3AD1617345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9553" y="926033"/>
            <a:ext cx="2525193" cy="3951927"/>
          </a:xfrm>
          <a:prstGeom prst="rect">
            <a:avLst/>
          </a:prstGeom>
          <a:ln w="12700">
            <a:miter lim="400000"/>
          </a:ln>
        </p:spPr>
      </p:pic>
      <p:sp>
        <p:nvSpPr>
          <p:cNvPr id="724" name="Large-Aperture Telescopes"/>
          <p:cNvSpPr txBox="1">
            <a:spLocks noGrp="1"/>
          </p:cNvSpPr>
          <p:nvPr>
            <p:ph type="title"/>
          </p:nvPr>
        </p:nvSpPr>
        <p:spPr>
          <a:prstGeom prst="rect">
            <a:avLst/>
          </a:prstGeom>
        </p:spPr>
        <p:txBody>
          <a:bodyPr/>
          <a:lstStyle/>
          <a:p>
            <a:r>
              <a:rPr lang="en-US" dirty="0"/>
              <a:t>South Pole </a:t>
            </a:r>
            <a:r>
              <a:rPr dirty="0"/>
              <a:t>Large</a:t>
            </a:r>
            <a:r>
              <a:rPr lang="en-US" dirty="0"/>
              <a:t> </a:t>
            </a:r>
            <a:r>
              <a:rPr dirty="0"/>
              <a:t>Aperture Telescope</a:t>
            </a:r>
          </a:p>
        </p:txBody>
      </p:sp>
      <p:sp>
        <p:nvSpPr>
          <p:cNvPr id="74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11</a:t>
            </a:fld>
            <a:endParaRPr/>
          </a:p>
        </p:txBody>
      </p:sp>
      <p:pic>
        <p:nvPicPr>
          <p:cNvPr id="2" name="Picture 1">
            <a:extLst>
              <a:ext uri="{FF2B5EF4-FFF2-40B4-BE49-F238E27FC236}">
                <a16:creationId xmlns:a16="http://schemas.microsoft.com/office/drawing/2014/main" xmlns="" id="{E8080B4D-342D-E14A-7A63-B96ECD258C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31" y="765990"/>
            <a:ext cx="4369969" cy="1784521"/>
          </a:xfrm>
          <a:prstGeom prst="rect">
            <a:avLst/>
          </a:prstGeom>
        </p:spPr>
      </p:pic>
      <p:sp>
        <p:nvSpPr>
          <p:cNvPr id="4" name="TextBox 3">
            <a:extLst>
              <a:ext uri="{FF2B5EF4-FFF2-40B4-BE49-F238E27FC236}">
                <a16:creationId xmlns:a16="http://schemas.microsoft.com/office/drawing/2014/main" xmlns="" id="{F45D7DB7-7BBE-E1D9-8E84-43EA95365942}"/>
              </a:ext>
            </a:extLst>
          </p:cNvPr>
          <p:cNvSpPr txBox="1"/>
          <p:nvPr/>
        </p:nvSpPr>
        <p:spPr>
          <a:xfrm>
            <a:off x="7345862" y="1173235"/>
            <a:ext cx="1289135" cy="738664"/>
          </a:xfrm>
          <a:prstGeom prst="rect">
            <a:avLst/>
          </a:prstGeom>
          <a:noFill/>
        </p:spPr>
        <p:txBody>
          <a:bodyPr wrap="none" rtlCol="0">
            <a:spAutoFit/>
          </a:bodyPr>
          <a:lstStyle/>
          <a:p>
            <a:r>
              <a:rPr lang="en-US" dirty="0"/>
              <a:t>Three Mirror </a:t>
            </a:r>
          </a:p>
          <a:p>
            <a:r>
              <a:rPr lang="en-US" dirty="0"/>
              <a:t>Anastigmat </a:t>
            </a:r>
          </a:p>
          <a:p>
            <a:r>
              <a:rPr lang="en-US" dirty="0"/>
              <a:t>(TMA) Design</a:t>
            </a:r>
          </a:p>
        </p:txBody>
      </p:sp>
      <p:sp>
        <p:nvSpPr>
          <p:cNvPr id="9" name="TextBox 8">
            <a:extLst>
              <a:ext uri="{FF2B5EF4-FFF2-40B4-BE49-F238E27FC236}">
                <a16:creationId xmlns:a16="http://schemas.microsoft.com/office/drawing/2014/main" xmlns="" id="{58CE2438-AE1C-F7D6-B9B0-62297802C78E}"/>
              </a:ext>
            </a:extLst>
          </p:cNvPr>
          <p:cNvSpPr txBox="1"/>
          <p:nvPr/>
        </p:nvSpPr>
        <p:spPr>
          <a:xfrm>
            <a:off x="2397689" y="3068974"/>
            <a:ext cx="3081747" cy="1600438"/>
          </a:xfrm>
          <a:prstGeom prst="rect">
            <a:avLst/>
          </a:prstGeom>
          <a:noFill/>
        </p:spPr>
        <p:txBody>
          <a:bodyPr wrap="square">
            <a:spAutoFit/>
          </a:bodyPr>
          <a:lstStyle/>
          <a:p>
            <a:pPr marL="457200" rtl="0" fontAlgn="base">
              <a:spcBef>
                <a:spcPts val="0"/>
              </a:spcBef>
              <a:spcAft>
                <a:spcPts val="0"/>
              </a:spcAft>
            </a:pPr>
            <a:r>
              <a:rPr lang="en-US" dirty="0">
                <a:latin typeface="Arial" panose="020B0604020202020204" pitchFamily="34" charset="0"/>
              </a:rPr>
              <a:t>Optimized for the B-mode </a:t>
            </a:r>
            <a:r>
              <a:rPr lang="en-US" sz="1400" i="0" u="none" strike="noStrike" dirty="0">
                <a:solidFill>
                  <a:srgbClr val="000000"/>
                </a:solidFill>
                <a:effectLst/>
                <a:latin typeface="Arial" panose="020B0604020202020204" pitchFamily="34" charset="0"/>
              </a:rPr>
              <a:t>Delensing Survey </a:t>
            </a:r>
          </a:p>
          <a:p>
            <a:pPr marL="742950" lvl="1" indent="-285750" rtl="0" fontAlgn="base">
              <a:spcBef>
                <a:spcPts val="0"/>
              </a:spcBef>
              <a:spcAft>
                <a:spcPts val="0"/>
              </a:spcAft>
              <a:buFont typeface="Arial" panose="020B0604020202020204" pitchFamily="34" charset="0"/>
              <a:buChar char="•"/>
            </a:pPr>
            <a:r>
              <a:rPr lang="en-US" dirty="0">
                <a:latin typeface="Arial" panose="020B0604020202020204" pitchFamily="34" charset="0"/>
              </a:rPr>
              <a:t>O</a:t>
            </a:r>
            <a:r>
              <a:rPr lang="en-US" sz="1400" i="0" u="none" strike="noStrike" dirty="0">
                <a:solidFill>
                  <a:srgbClr val="000000"/>
                </a:solidFill>
                <a:effectLst/>
                <a:latin typeface="Arial" panose="020B0604020202020204" pitchFamily="34" charset="0"/>
              </a:rPr>
              <a:t>ptimal beam over FOV</a:t>
            </a:r>
          </a:p>
          <a:p>
            <a:pPr marL="742950" lvl="1" indent="-285750" rtl="0" fontAlgn="base">
              <a:spcBef>
                <a:spcPts val="0"/>
              </a:spcBef>
              <a:spcAft>
                <a:spcPts val="0"/>
              </a:spcAft>
              <a:buFont typeface="Arial" panose="020B0604020202020204" pitchFamily="34" charset="0"/>
              <a:buChar char="•"/>
            </a:pPr>
            <a:r>
              <a:rPr lang="en-US" sz="1400" i="0" u="none" strike="noStrike" dirty="0">
                <a:solidFill>
                  <a:srgbClr val="000000"/>
                </a:solidFill>
                <a:effectLst/>
                <a:latin typeface="Arial" panose="020B0604020202020204" pitchFamily="34" charset="0"/>
              </a:rPr>
              <a:t>Gapless mirrors to prevent B-mode contamination</a:t>
            </a:r>
          </a:p>
          <a:p>
            <a:pPr marL="742950" lvl="1" indent="-285750" rtl="0" fontAlgn="base">
              <a:spcBef>
                <a:spcPts val="0"/>
              </a:spcBef>
              <a:spcAft>
                <a:spcPts val="0"/>
              </a:spcAft>
              <a:buFont typeface="Arial" panose="020B0604020202020204" pitchFamily="34" charset="0"/>
              <a:buChar char="•"/>
            </a:pPr>
            <a:r>
              <a:rPr lang="en-US" sz="1400" i="0" u="none" strike="noStrike" dirty="0">
                <a:solidFill>
                  <a:srgbClr val="000000"/>
                </a:solidFill>
                <a:effectLst/>
                <a:latin typeface="Arial" panose="020B0604020202020204" pitchFamily="34" charset="0"/>
              </a:rPr>
              <a:t>Boresight rotation to </a:t>
            </a:r>
            <a:r>
              <a:rPr lang="en-US" dirty="0">
                <a:latin typeface="Arial" panose="020B0604020202020204" pitchFamily="34" charset="0"/>
              </a:rPr>
              <a:t>cancel</a:t>
            </a:r>
            <a:r>
              <a:rPr lang="en-US" sz="1400" i="0" u="none" strike="noStrike" dirty="0">
                <a:solidFill>
                  <a:srgbClr val="000000"/>
                </a:solidFill>
                <a:effectLst/>
                <a:latin typeface="Arial" panose="020B0604020202020204" pitchFamily="34" charset="0"/>
              </a:rPr>
              <a:t> polarization systematics</a:t>
            </a:r>
          </a:p>
        </p:txBody>
      </p:sp>
      <p:sp>
        <p:nvSpPr>
          <p:cNvPr id="10" name="TextBox 9">
            <a:extLst>
              <a:ext uri="{FF2B5EF4-FFF2-40B4-BE49-F238E27FC236}">
                <a16:creationId xmlns:a16="http://schemas.microsoft.com/office/drawing/2014/main" xmlns="" id="{B9307781-C7B9-8B70-76D5-37F4488F3CF4}"/>
              </a:ext>
            </a:extLst>
          </p:cNvPr>
          <p:cNvSpPr txBox="1"/>
          <p:nvPr/>
        </p:nvSpPr>
        <p:spPr>
          <a:xfrm>
            <a:off x="811033" y="2242734"/>
            <a:ext cx="3021981" cy="307777"/>
          </a:xfrm>
          <a:prstGeom prst="rect">
            <a:avLst/>
          </a:prstGeom>
          <a:noFill/>
        </p:spPr>
        <p:txBody>
          <a:bodyPr wrap="none" rtlCol="0">
            <a:spAutoFit/>
          </a:bodyPr>
          <a:lstStyle/>
          <a:p>
            <a:r>
              <a:rPr lang="en-US" b="1" dirty="0">
                <a:solidFill>
                  <a:schemeClr val="accent6"/>
                </a:solidFill>
              </a:rPr>
              <a:t>5-meter gapless mirror fabricated</a:t>
            </a:r>
          </a:p>
        </p:txBody>
      </p:sp>
      <p:pic>
        <p:nvPicPr>
          <p:cNvPr id="11" name="Picture 10">
            <a:extLst>
              <a:ext uri="{FF2B5EF4-FFF2-40B4-BE49-F238E27FC236}">
                <a16:creationId xmlns:a16="http://schemas.microsoft.com/office/drawing/2014/main" xmlns="" id="{3F498C4B-C880-97C7-8754-88BBC8EC38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105" y="2571750"/>
            <a:ext cx="2464268" cy="2306210"/>
          </a:xfrm>
          <a:prstGeom prst="rect">
            <a:avLst/>
          </a:prstGeom>
        </p:spPr>
      </p:pic>
    </p:spTree>
    <p:extLst>
      <p:ext uri="{BB962C8B-B14F-4D97-AF65-F5344CB8AC3E}">
        <p14:creationId xmlns:p14="http://schemas.microsoft.com/office/powerpoint/2010/main" val="101105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35" name="Google Shape;135;p23"/>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South Pole Small Area Telescopes </a:t>
            </a:r>
            <a:endParaRPr dirty="0"/>
          </a:p>
        </p:txBody>
      </p:sp>
      <p:pic>
        <p:nvPicPr>
          <p:cNvPr id="137" name="Google Shape;137;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6530" y="811033"/>
            <a:ext cx="8595770" cy="3697357"/>
          </a:xfrm>
          <a:prstGeom prst="rect">
            <a:avLst/>
          </a:prstGeom>
          <a:noFill/>
          <a:ln>
            <a:noFill/>
          </a:ln>
        </p:spPr>
      </p:pic>
      <p:cxnSp>
        <p:nvCxnSpPr>
          <p:cNvPr id="140" name="Google Shape;140;p23"/>
          <p:cNvCxnSpPr/>
          <p:nvPr/>
        </p:nvCxnSpPr>
        <p:spPr>
          <a:xfrm flipH="1">
            <a:off x="506125" y="3618075"/>
            <a:ext cx="329400" cy="299100"/>
          </a:xfrm>
          <a:prstGeom prst="straightConnector1">
            <a:avLst/>
          </a:prstGeom>
          <a:noFill/>
          <a:ln w="28575" cap="flat" cmpd="sng">
            <a:solidFill>
              <a:schemeClr val="dk2"/>
            </a:solidFill>
            <a:prstDash val="solid"/>
            <a:round/>
            <a:headEnd type="none" w="med" len="med"/>
            <a:tailEnd type="triangle" w="med" len="med"/>
          </a:ln>
        </p:spPr>
      </p:cxnSp>
      <p:pic>
        <p:nvPicPr>
          <p:cNvPr id="8" name="Google Shape;94;p8">
            <a:extLst>
              <a:ext uri="{FF2B5EF4-FFF2-40B4-BE49-F238E27FC236}">
                <a16:creationId xmlns:a16="http://schemas.microsoft.com/office/drawing/2014/main" xmlns="" id="{714E5BD5-13AD-A178-7845-883C05A5C34B}"/>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83445" y="1176768"/>
            <a:ext cx="1916691" cy="2051462"/>
          </a:xfrm>
          <a:prstGeom prst="rect">
            <a:avLst/>
          </a:prstGeom>
          <a:noFill/>
          <a:ln>
            <a:noFill/>
          </a:ln>
        </p:spPr>
      </p:pic>
      <p:pic>
        <p:nvPicPr>
          <p:cNvPr id="10" name="Google Shape;99;p8">
            <a:extLst>
              <a:ext uri="{FF2B5EF4-FFF2-40B4-BE49-F238E27FC236}">
                <a16:creationId xmlns:a16="http://schemas.microsoft.com/office/drawing/2014/main" xmlns="" id="{211CA0F9-1F1D-F6F7-4480-AB71BE1E92EB}"/>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72392" y="1017742"/>
            <a:ext cx="1719436" cy="1740044"/>
          </a:xfrm>
          <a:prstGeom prst="rect">
            <a:avLst/>
          </a:prstGeom>
          <a:noFill/>
          <a:ln>
            <a:noFill/>
          </a:ln>
        </p:spPr>
      </p:pic>
      <p:pic>
        <p:nvPicPr>
          <p:cNvPr id="11" name="Google Shape;172;p12">
            <a:extLst>
              <a:ext uri="{FF2B5EF4-FFF2-40B4-BE49-F238E27FC236}">
                <a16:creationId xmlns:a16="http://schemas.microsoft.com/office/drawing/2014/main" xmlns="" id="{C8E415DE-9AEC-EFB9-04F1-A3BFB363C570}"/>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5400000">
            <a:off x="-211948" y="1709739"/>
            <a:ext cx="3230364" cy="2096094"/>
          </a:xfrm>
          <a:prstGeom prst="rect">
            <a:avLst/>
          </a:prstGeom>
          <a:noFill/>
          <a:ln>
            <a:noFill/>
          </a:ln>
        </p:spPr>
      </p:pic>
      <p:sp>
        <p:nvSpPr>
          <p:cNvPr id="13" name="TextBox 12">
            <a:extLst>
              <a:ext uri="{FF2B5EF4-FFF2-40B4-BE49-F238E27FC236}">
                <a16:creationId xmlns:a16="http://schemas.microsoft.com/office/drawing/2014/main" xmlns="" id="{F024A5D3-7FCA-9F7F-786F-708D44157970}"/>
              </a:ext>
            </a:extLst>
          </p:cNvPr>
          <p:cNvSpPr txBox="1"/>
          <p:nvPr/>
        </p:nvSpPr>
        <p:spPr>
          <a:xfrm>
            <a:off x="6965629" y="3840503"/>
            <a:ext cx="1818126" cy="523220"/>
          </a:xfrm>
          <a:prstGeom prst="rect">
            <a:avLst/>
          </a:prstGeom>
          <a:noFill/>
        </p:spPr>
        <p:txBody>
          <a:bodyPr wrap="none" rtlCol="0">
            <a:spAutoFit/>
          </a:bodyPr>
          <a:lstStyle/>
          <a:p>
            <a:r>
              <a:rPr lang="en-US" dirty="0"/>
              <a:t>Support Tower and </a:t>
            </a:r>
          </a:p>
          <a:p>
            <a:r>
              <a:rPr lang="en-US" dirty="0"/>
              <a:t>Ground shield</a:t>
            </a:r>
          </a:p>
        </p:txBody>
      </p:sp>
      <p:sp>
        <p:nvSpPr>
          <p:cNvPr id="14" name="TextBox 13">
            <a:extLst>
              <a:ext uri="{FF2B5EF4-FFF2-40B4-BE49-F238E27FC236}">
                <a16:creationId xmlns:a16="http://schemas.microsoft.com/office/drawing/2014/main" xmlns="" id="{F84CECF2-B152-1884-4A19-2200B0174687}"/>
              </a:ext>
            </a:extLst>
          </p:cNvPr>
          <p:cNvSpPr txBox="1"/>
          <p:nvPr/>
        </p:nvSpPr>
        <p:spPr>
          <a:xfrm>
            <a:off x="5072932" y="3321017"/>
            <a:ext cx="851515" cy="307777"/>
          </a:xfrm>
          <a:prstGeom prst="rect">
            <a:avLst/>
          </a:prstGeom>
          <a:noFill/>
        </p:spPr>
        <p:txBody>
          <a:bodyPr wrap="none" rtlCol="0">
            <a:spAutoFit/>
          </a:bodyPr>
          <a:lstStyle/>
          <a:p>
            <a:r>
              <a:rPr lang="en-US" dirty="0"/>
              <a:t>Cryostat</a:t>
            </a:r>
          </a:p>
        </p:txBody>
      </p:sp>
      <p:sp>
        <p:nvSpPr>
          <p:cNvPr id="15" name="TextBox 14">
            <a:extLst>
              <a:ext uri="{FF2B5EF4-FFF2-40B4-BE49-F238E27FC236}">
                <a16:creationId xmlns:a16="http://schemas.microsoft.com/office/drawing/2014/main" xmlns="" id="{A6A1A8FC-281E-0D9C-3DCA-C3647CC7B768}"/>
              </a:ext>
            </a:extLst>
          </p:cNvPr>
          <p:cNvSpPr txBox="1"/>
          <p:nvPr/>
        </p:nvSpPr>
        <p:spPr>
          <a:xfrm>
            <a:off x="670825" y="4545595"/>
            <a:ext cx="1180131" cy="307777"/>
          </a:xfrm>
          <a:prstGeom prst="rect">
            <a:avLst/>
          </a:prstGeom>
          <a:noFill/>
        </p:spPr>
        <p:txBody>
          <a:bodyPr wrap="none" rtlCol="0">
            <a:spAutoFit/>
          </a:bodyPr>
          <a:lstStyle/>
          <a:p>
            <a:r>
              <a:rPr lang="en-US" dirty="0"/>
              <a:t>Focal Plane </a:t>
            </a:r>
          </a:p>
        </p:txBody>
      </p:sp>
      <p:pic>
        <p:nvPicPr>
          <p:cNvPr id="16" name="Picture 15">
            <a:extLst>
              <a:ext uri="{FF2B5EF4-FFF2-40B4-BE49-F238E27FC236}">
                <a16:creationId xmlns:a16="http://schemas.microsoft.com/office/drawing/2014/main" xmlns="" id="{5C4385A6-A0AD-5A93-D45A-68D22E2C5E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70759" y="1142604"/>
            <a:ext cx="1851432" cy="3230364"/>
          </a:xfrm>
          <a:prstGeom prst="rect">
            <a:avLst/>
          </a:prstGeom>
        </p:spPr>
      </p:pic>
      <p:sp>
        <p:nvSpPr>
          <p:cNvPr id="17" name="TextBox 16">
            <a:extLst>
              <a:ext uri="{FF2B5EF4-FFF2-40B4-BE49-F238E27FC236}">
                <a16:creationId xmlns:a16="http://schemas.microsoft.com/office/drawing/2014/main" xmlns="" id="{AF43BA96-2E08-8133-CFB0-2B6A8C20242E}"/>
              </a:ext>
            </a:extLst>
          </p:cNvPr>
          <p:cNvSpPr txBox="1"/>
          <p:nvPr/>
        </p:nvSpPr>
        <p:spPr>
          <a:xfrm>
            <a:off x="2625518" y="4519283"/>
            <a:ext cx="1896673" cy="307777"/>
          </a:xfrm>
          <a:prstGeom prst="rect">
            <a:avLst/>
          </a:prstGeom>
          <a:noFill/>
        </p:spPr>
        <p:txBody>
          <a:bodyPr wrap="none" rtlCol="0">
            <a:spAutoFit/>
          </a:bodyPr>
          <a:lstStyle/>
          <a:p>
            <a:r>
              <a:rPr lang="en-US" dirty="0"/>
              <a:t>Cold Refractor Optics</a:t>
            </a:r>
          </a:p>
        </p:txBody>
      </p:sp>
      <p:sp>
        <p:nvSpPr>
          <p:cNvPr id="18" name="TextBox 17">
            <a:extLst>
              <a:ext uri="{FF2B5EF4-FFF2-40B4-BE49-F238E27FC236}">
                <a16:creationId xmlns:a16="http://schemas.microsoft.com/office/drawing/2014/main" xmlns="" id="{0809E091-C667-DD63-2397-02C1ED165CE2}"/>
              </a:ext>
            </a:extLst>
          </p:cNvPr>
          <p:cNvSpPr txBox="1"/>
          <p:nvPr/>
        </p:nvSpPr>
        <p:spPr>
          <a:xfrm>
            <a:off x="4938046" y="4588083"/>
            <a:ext cx="4055165" cy="307777"/>
          </a:xfrm>
          <a:prstGeom prst="rect">
            <a:avLst/>
          </a:prstGeom>
          <a:noFill/>
        </p:spPr>
        <p:txBody>
          <a:bodyPr wrap="square" rtlCol="0">
            <a:spAutoFit/>
          </a:bodyPr>
          <a:lstStyle/>
          <a:p>
            <a:r>
              <a:rPr lang="en-US" b="1" dirty="0"/>
              <a:t>Builds upon proven Bicep/Keck Array Design</a:t>
            </a:r>
          </a:p>
        </p:txBody>
      </p:sp>
    </p:spTree>
    <p:extLst>
      <p:ext uri="{BB962C8B-B14F-4D97-AF65-F5344CB8AC3E}">
        <p14:creationId xmlns:p14="http://schemas.microsoft.com/office/powerpoint/2010/main" val="279957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3410940-FF65-F415-1624-56A1AB37A6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TextBox 5">
            <a:extLst>
              <a:ext uri="{FF2B5EF4-FFF2-40B4-BE49-F238E27FC236}">
                <a16:creationId xmlns:a16="http://schemas.microsoft.com/office/drawing/2014/main" xmlns="" id="{FD939E53-55DC-C4C8-86ED-9C8F3D558470}"/>
              </a:ext>
            </a:extLst>
          </p:cNvPr>
          <p:cNvSpPr txBox="1"/>
          <p:nvPr/>
        </p:nvSpPr>
        <p:spPr>
          <a:xfrm>
            <a:off x="850715" y="4400748"/>
            <a:ext cx="2457028" cy="523220"/>
          </a:xfrm>
          <a:prstGeom prst="rect">
            <a:avLst/>
          </a:prstGeom>
          <a:noFill/>
        </p:spPr>
        <p:txBody>
          <a:bodyPr wrap="square" rtlCol="0">
            <a:spAutoFit/>
          </a:bodyPr>
          <a:lstStyle/>
          <a:p>
            <a:r>
              <a:rPr lang="en-US" dirty="0"/>
              <a:t>Chilean LAT Focal Plane</a:t>
            </a:r>
          </a:p>
          <a:p>
            <a:r>
              <a:rPr lang="en-US" dirty="0"/>
              <a:t>~ 270K detectors</a:t>
            </a:r>
          </a:p>
        </p:txBody>
      </p:sp>
      <p:sp>
        <p:nvSpPr>
          <p:cNvPr id="7" name="TextBox 6">
            <a:extLst>
              <a:ext uri="{FF2B5EF4-FFF2-40B4-BE49-F238E27FC236}">
                <a16:creationId xmlns:a16="http://schemas.microsoft.com/office/drawing/2014/main" xmlns="" id="{322228B9-716A-451A-D50A-98DFE90305A0}"/>
              </a:ext>
            </a:extLst>
          </p:cNvPr>
          <p:cNvSpPr txBox="1"/>
          <p:nvPr/>
        </p:nvSpPr>
        <p:spPr>
          <a:xfrm>
            <a:off x="2838951" y="3475613"/>
            <a:ext cx="1542410" cy="738664"/>
          </a:xfrm>
          <a:prstGeom prst="rect">
            <a:avLst/>
          </a:prstGeom>
          <a:noFill/>
        </p:spPr>
        <p:txBody>
          <a:bodyPr wrap="none" rtlCol="0">
            <a:spAutoFit/>
          </a:bodyPr>
          <a:lstStyle/>
          <a:p>
            <a:r>
              <a:rPr lang="en-US" dirty="0"/>
              <a:t>South Pole LAT </a:t>
            </a:r>
          </a:p>
          <a:p>
            <a:r>
              <a:rPr lang="en-US" dirty="0"/>
              <a:t>Focal Plane</a:t>
            </a:r>
          </a:p>
          <a:p>
            <a:r>
              <a:rPr lang="en-US" dirty="0"/>
              <a:t>~ 130K detectors</a:t>
            </a:r>
          </a:p>
        </p:txBody>
      </p:sp>
      <p:sp>
        <p:nvSpPr>
          <p:cNvPr id="9" name="Large-Aperture Telescopes">
            <a:extLst>
              <a:ext uri="{FF2B5EF4-FFF2-40B4-BE49-F238E27FC236}">
                <a16:creationId xmlns:a16="http://schemas.microsoft.com/office/drawing/2014/main" xmlns="" id="{27CDA5C3-698E-C996-6478-6BCE2DA00D6E}"/>
              </a:ext>
            </a:extLst>
          </p:cNvPr>
          <p:cNvSpPr txBox="1">
            <a:spLocks noGrp="1"/>
          </p:cNvSpPr>
          <p:nvPr>
            <p:ph type="title"/>
          </p:nvPr>
        </p:nvSpPr>
        <p:spPr>
          <a:xfrm>
            <a:off x="311700" y="186809"/>
            <a:ext cx="8520600" cy="842400"/>
          </a:xfrm>
          <a:prstGeom prst="rect">
            <a:avLst/>
          </a:prstGeom>
        </p:spPr>
        <p:txBody>
          <a:bodyPr/>
          <a:lstStyle/>
          <a:p>
            <a:pPr algn="ctr"/>
            <a:r>
              <a:rPr sz="2000" dirty="0"/>
              <a:t>Telescope</a:t>
            </a:r>
            <a:r>
              <a:rPr lang="en-US" sz="2000" dirty="0"/>
              <a:t> Focal Plane</a:t>
            </a:r>
            <a:endParaRPr sz="2000" dirty="0"/>
          </a:p>
        </p:txBody>
      </p:sp>
      <p:pic>
        <p:nvPicPr>
          <p:cNvPr id="14" name="Google Shape;170;p12">
            <a:extLst>
              <a:ext uri="{FF2B5EF4-FFF2-40B4-BE49-F238E27FC236}">
                <a16:creationId xmlns:a16="http://schemas.microsoft.com/office/drawing/2014/main" xmlns="" id="{387D2CE4-6B50-9831-6154-29932D8C7A5F}"/>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096930" y="1422692"/>
            <a:ext cx="747280" cy="753195"/>
          </a:xfrm>
          <a:prstGeom prst="rect">
            <a:avLst/>
          </a:prstGeom>
          <a:noFill/>
          <a:ln>
            <a:noFill/>
          </a:ln>
        </p:spPr>
      </p:pic>
      <p:sp>
        <p:nvSpPr>
          <p:cNvPr id="15" name="TextBox 14">
            <a:extLst>
              <a:ext uri="{FF2B5EF4-FFF2-40B4-BE49-F238E27FC236}">
                <a16:creationId xmlns:a16="http://schemas.microsoft.com/office/drawing/2014/main" xmlns="" id="{D5ECCD0D-E5FE-DE48-993A-B4E3680A985C}"/>
              </a:ext>
            </a:extLst>
          </p:cNvPr>
          <p:cNvSpPr txBox="1"/>
          <p:nvPr/>
        </p:nvSpPr>
        <p:spPr>
          <a:xfrm>
            <a:off x="5226631" y="4126503"/>
            <a:ext cx="2963212" cy="738664"/>
          </a:xfrm>
          <a:prstGeom prst="rect">
            <a:avLst/>
          </a:prstGeom>
          <a:noFill/>
        </p:spPr>
        <p:txBody>
          <a:bodyPr wrap="square" rtlCol="0">
            <a:spAutoFit/>
          </a:bodyPr>
          <a:lstStyle/>
          <a:p>
            <a:r>
              <a:rPr lang="en-US" dirty="0"/>
              <a:t>South Pole SAT Focal Plane</a:t>
            </a:r>
          </a:p>
          <a:p>
            <a:r>
              <a:rPr lang="en-US" dirty="0"/>
              <a:t>~ 100K detectors (LF detectors shown for illustration)</a:t>
            </a:r>
          </a:p>
        </p:txBody>
      </p:sp>
      <p:pic>
        <p:nvPicPr>
          <p:cNvPr id="19" name="Picture 18">
            <a:extLst>
              <a:ext uri="{FF2B5EF4-FFF2-40B4-BE49-F238E27FC236}">
                <a16:creationId xmlns:a16="http://schemas.microsoft.com/office/drawing/2014/main" xmlns="" id="{FCF81341-AF00-5A03-1DB0-FC803E818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880" y="302955"/>
            <a:ext cx="1718993" cy="1872932"/>
          </a:xfrm>
          <a:prstGeom prst="rect">
            <a:avLst/>
          </a:prstGeom>
        </p:spPr>
      </p:pic>
      <p:pic>
        <p:nvPicPr>
          <p:cNvPr id="20" name="Picture 19">
            <a:extLst>
              <a:ext uri="{FF2B5EF4-FFF2-40B4-BE49-F238E27FC236}">
                <a16:creationId xmlns:a16="http://schemas.microsoft.com/office/drawing/2014/main" xmlns="" id="{A82FC526-C088-4DCC-9D22-EAEE8635D8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16" y="2367325"/>
            <a:ext cx="1718994" cy="1872933"/>
          </a:xfrm>
          <a:prstGeom prst="rect">
            <a:avLst/>
          </a:prstGeom>
        </p:spPr>
      </p:pic>
      <p:pic>
        <p:nvPicPr>
          <p:cNvPr id="21" name="Picture 20">
            <a:extLst>
              <a:ext uri="{FF2B5EF4-FFF2-40B4-BE49-F238E27FC236}">
                <a16:creationId xmlns:a16="http://schemas.microsoft.com/office/drawing/2014/main" xmlns="" id="{B0F3DAA8-C1D5-B055-F113-B0D6697F0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5769" y="1297906"/>
            <a:ext cx="1868774" cy="2036127"/>
          </a:xfrm>
          <a:prstGeom prst="rect">
            <a:avLst/>
          </a:prstGeom>
        </p:spPr>
      </p:pic>
      <p:pic>
        <p:nvPicPr>
          <p:cNvPr id="23" name="Google Shape;170;p12">
            <a:extLst>
              <a:ext uri="{FF2B5EF4-FFF2-40B4-BE49-F238E27FC236}">
                <a16:creationId xmlns:a16="http://schemas.microsoft.com/office/drawing/2014/main" xmlns="" id="{9999DC03-BCC8-11D0-E0A2-44292C466FA9}"/>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131925" y="1422692"/>
            <a:ext cx="747280" cy="753195"/>
          </a:xfrm>
          <a:prstGeom prst="rect">
            <a:avLst/>
          </a:prstGeom>
          <a:noFill/>
          <a:ln>
            <a:noFill/>
          </a:ln>
        </p:spPr>
      </p:pic>
      <p:pic>
        <p:nvPicPr>
          <p:cNvPr id="24" name="Google Shape;170;p12">
            <a:extLst>
              <a:ext uri="{FF2B5EF4-FFF2-40B4-BE49-F238E27FC236}">
                <a16:creationId xmlns:a16="http://schemas.microsoft.com/office/drawing/2014/main" xmlns="" id="{3A8F43FA-CC20-973B-1C8A-BDD8E0BB269B}"/>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063552" y="1422692"/>
            <a:ext cx="747280" cy="753195"/>
          </a:xfrm>
          <a:prstGeom prst="rect">
            <a:avLst/>
          </a:prstGeom>
          <a:noFill/>
          <a:ln>
            <a:noFill/>
          </a:ln>
        </p:spPr>
      </p:pic>
      <p:pic>
        <p:nvPicPr>
          <p:cNvPr id="25" name="Google Shape;170;p12">
            <a:extLst>
              <a:ext uri="{FF2B5EF4-FFF2-40B4-BE49-F238E27FC236}">
                <a16:creationId xmlns:a16="http://schemas.microsoft.com/office/drawing/2014/main" xmlns="" id="{9F3A73C8-8462-DBE4-C658-EC205D99C362}"/>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074399" y="2266854"/>
            <a:ext cx="747280" cy="753195"/>
          </a:xfrm>
          <a:prstGeom prst="rect">
            <a:avLst/>
          </a:prstGeom>
          <a:noFill/>
          <a:ln>
            <a:noFill/>
          </a:ln>
        </p:spPr>
      </p:pic>
      <p:pic>
        <p:nvPicPr>
          <p:cNvPr id="26" name="Google Shape;170;p12">
            <a:extLst>
              <a:ext uri="{FF2B5EF4-FFF2-40B4-BE49-F238E27FC236}">
                <a16:creationId xmlns:a16="http://schemas.microsoft.com/office/drawing/2014/main" xmlns="" id="{F1306DB8-E060-4270-8A05-DF373C23A162}"/>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109394" y="2266854"/>
            <a:ext cx="747280" cy="753195"/>
          </a:xfrm>
          <a:prstGeom prst="rect">
            <a:avLst/>
          </a:prstGeom>
          <a:noFill/>
          <a:ln>
            <a:noFill/>
          </a:ln>
        </p:spPr>
      </p:pic>
      <p:pic>
        <p:nvPicPr>
          <p:cNvPr id="27" name="Google Shape;170;p12">
            <a:extLst>
              <a:ext uri="{FF2B5EF4-FFF2-40B4-BE49-F238E27FC236}">
                <a16:creationId xmlns:a16="http://schemas.microsoft.com/office/drawing/2014/main" xmlns="" id="{68908DB4-12A1-49F3-B41B-7712C1428BC6}"/>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041021" y="2266854"/>
            <a:ext cx="747280" cy="753195"/>
          </a:xfrm>
          <a:prstGeom prst="rect">
            <a:avLst/>
          </a:prstGeom>
          <a:noFill/>
          <a:ln>
            <a:noFill/>
          </a:ln>
        </p:spPr>
      </p:pic>
      <p:pic>
        <p:nvPicPr>
          <p:cNvPr id="28" name="Google Shape;170;p12">
            <a:extLst>
              <a:ext uri="{FF2B5EF4-FFF2-40B4-BE49-F238E27FC236}">
                <a16:creationId xmlns:a16="http://schemas.microsoft.com/office/drawing/2014/main" xmlns="" id="{AC6CFF0A-878C-AD0B-D7FD-95DA3141D436}"/>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075725" y="3134872"/>
            <a:ext cx="747280" cy="753195"/>
          </a:xfrm>
          <a:prstGeom prst="rect">
            <a:avLst/>
          </a:prstGeom>
          <a:noFill/>
          <a:ln>
            <a:noFill/>
          </a:ln>
        </p:spPr>
      </p:pic>
      <p:pic>
        <p:nvPicPr>
          <p:cNvPr id="29" name="Google Shape;170;p12">
            <a:extLst>
              <a:ext uri="{FF2B5EF4-FFF2-40B4-BE49-F238E27FC236}">
                <a16:creationId xmlns:a16="http://schemas.microsoft.com/office/drawing/2014/main" xmlns="" id="{5B0E13C3-B056-2147-5E8E-0468649A706B}"/>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6110720" y="3134872"/>
            <a:ext cx="747280" cy="753195"/>
          </a:xfrm>
          <a:prstGeom prst="rect">
            <a:avLst/>
          </a:prstGeom>
          <a:noFill/>
          <a:ln>
            <a:noFill/>
          </a:ln>
        </p:spPr>
      </p:pic>
      <p:pic>
        <p:nvPicPr>
          <p:cNvPr id="30" name="Google Shape;170;p12">
            <a:extLst>
              <a:ext uri="{FF2B5EF4-FFF2-40B4-BE49-F238E27FC236}">
                <a16:creationId xmlns:a16="http://schemas.microsoft.com/office/drawing/2014/main" xmlns="" id="{B6104109-17EB-49AF-B651-4B7E5427B1DF}"/>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042347" y="3134872"/>
            <a:ext cx="747280" cy="753195"/>
          </a:xfrm>
          <a:prstGeom prst="rect">
            <a:avLst/>
          </a:prstGeom>
          <a:noFill/>
          <a:ln>
            <a:noFill/>
          </a:ln>
        </p:spPr>
      </p:pic>
    </p:spTree>
    <p:extLst>
      <p:ext uri="{BB962C8B-B14F-4D97-AF65-F5344CB8AC3E}">
        <p14:creationId xmlns:p14="http://schemas.microsoft.com/office/powerpoint/2010/main" val="38406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4"/>
          <p:cNvSpPr txBox="1">
            <a:spLocks noGrp="1"/>
          </p:cNvSpPr>
          <p:nvPr>
            <p:ph type="title"/>
          </p:nvPr>
        </p:nvSpPr>
        <p:spPr>
          <a:xfrm>
            <a:off x="311700" y="0"/>
            <a:ext cx="8520600" cy="130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CMB-S4 will be the most sensitive CMB experiment to date</a:t>
            </a:r>
            <a:endParaRPr/>
          </a:p>
        </p:txBody>
      </p:sp>
      <p:sp>
        <p:nvSpPr>
          <p:cNvPr id="155" name="Google Shape;155;p24"/>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56" name="Google Shape;156;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467" y="1362664"/>
            <a:ext cx="2545382" cy="1786376"/>
          </a:xfrm>
          <a:prstGeom prst="rect">
            <a:avLst/>
          </a:prstGeom>
          <a:noFill/>
          <a:ln>
            <a:noFill/>
          </a:ln>
        </p:spPr>
      </p:pic>
      <p:pic>
        <p:nvPicPr>
          <p:cNvPr id="158" name="Google Shape;158;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47250" y="1337810"/>
            <a:ext cx="2449500" cy="1836083"/>
          </a:xfrm>
          <a:prstGeom prst="rect">
            <a:avLst/>
          </a:prstGeom>
          <a:noFill/>
          <a:ln>
            <a:noFill/>
          </a:ln>
        </p:spPr>
      </p:pic>
      <p:sp>
        <p:nvSpPr>
          <p:cNvPr id="4" name="TextBox 3">
            <a:extLst>
              <a:ext uri="{FF2B5EF4-FFF2-40B4-BE49-F238E27FC236}">
                <a16:creationId xmlns:a16="http://schemas.microsoft.com/office/drawing/2014/main" xmlns="" id="{C8EE226F-92DA-9E2C-7DE8-337D18604A92}"/>
              </a:ext>
            </a:extLst>
          </p:cNvPr>
          <p:cNvSpPr txBox="1"/>
          <p:nvPr/>
        </p:nvSpPr>
        <p:spPr>
          <a:xfrm>
            <a:off x="487172" y="3286171"/>
            <a:ext cx="2371162" cy="523220"/>
          </a:xfrm>
          <a:prstGeom prst="rect">
            <a:avLst/>
          </a:prstGeom>
          <a:noFill/>
        </p:spPr>
        <p:txBody>
          <a:bodyPr wrap="none" rtlCol="0">
            <a:spAutoFit/>
          </a:bodyPr>
          <a:lstStyle/>
          <a:p>
            <a:r>
              <a:rPr lang="en-US" dirty="0"/>
              <a:t>Horn antenna array for best</a:t>
            </a:r>
          </a:p>
          <a:p>
            <a:r>
              <a:rPr lang="en-US" dirty="0"/>
              <a:t>beam optics </a:t>
            </a:r>
          </a:p>
        </p:txBody>
      </p:sp>
      <p:sp>
        <p:nvSpPr>
          <p:cNvPr id="5" name="TextBox 4">
            <a:extLst>
              <a:ext uri="{FF2B5EF4-FFF2-40B4-BE49-F238E27FC236}">
                <a16:creationId xmlns:a16="http://schemas.microsoft.com/office/drawing/2014/main" xmlns="" id="{10301F83-77F0-0980-0D2C-686B59AE96D4}"/>
              </a:ext>
            </a:extLst>
          </p:cNvPr>
          <p:cNvSpPr txBox="1"/>
          <p:nvPr/>
        </p:nvSpPr>
        <p:spPr>
          <a:xfrm>
            <a:off x="3347250" y="3323647"/>
            <a:ext cx="2294218" cy="523220"/>
          </a:xfrm>
          <a:prstGeom prst="rect">
            <a:avLst/>
          </a:prstGeom>
          <a:noFill/>
        </p:spPr>
        <p:txBody>
          <a:bodyPr wrap="none" rtlCol="0">
            <a:spAutoFit/>
          </a:bodyPr>
          <a:lstStyle/>
          <a:p>
            <a:r>
              <a:rPr lang="en-US" dirty="0"/>
              <a:t>100 mK Super conducting </a:t>
            </a:r>
          </a:p>
          <a:p>
            <a:r>
              <a:rPr lang="en-US" dirty="0"/>
              <a:t>Circuits on 6” Nb Si wafers</a:t>
            </a:r>
          </a:p>
        </p:txBody>
      </p:sp>
      <p:pic>
        <p:nvPicPr>
          <p:cNvPr id="6" name="Picture 5">
            <a:extLst>
              <a:ext uri="{FF2B5EF4-FFF2-40B4-BE49-F238E27FC236}">
                <a16:creationId xmlns:a16="http://schemas.microsoft.com/office/drawing/2014/main" xmlns="" id="{9B5318F3-80B7-B840-3C4B-0DE3F32600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5052" y="789403"/>
            <a:ext cx="2430096" cy="1044579"/>
          </a:xfrm>
          <a:prstGeom prst="rect">
            <a:avLst/>
          </a:prstGeom>
        </p:spPr>
      </p:pic>
      <p:sp>
        <p:nvSpPr>
          <p:cNvPr id="8" name="TextBox 7">
            <a:extLst>
              <a:ext uri="{FF2B5EF4-FFF2-40B4-BE49-F238E27FC236}">
                <a16:creationId xmlns:a16="http://schemas.microsoft.com/office/drawing/2014/main" xmlns="" id="{E709367E-C3D1-F84B-E70E-E2F83FCEAB77}"/>
              </a:ext>
            </a:extLst>
          </p:cNvPr>
          <p:cNvSpPr txBox="1"/>
          <p:nvPr/>
        </p:nvSpPr>
        <p:spPr>
          <a:xfrm>
            <a:off x="5563409" y="4240258"/>
            <a:ext cx="3137397" cy="738664"/>
          </a:xfrm>
          <a:prstGeom prst="rect">
            <a:avLst/>
          </a:prstGeom>
          <a:noFill/>
        </p:spPr>
        <p:txBody>
          <a:bodyPr wrap="none" rtlCol="0">
            <a:spAutoFit/>
          </a:bodyPr>
          <a:lstStyle/>
          <a:p>
            <a:r>
              <a:rPr lang="en-US" dirty="0"/>
              <a:t>Transition Edge Sensors read out </a:t>
            </a:r>
          </a:p>
          <a:p>
            <a:r>
              <a:rPr lang="en-US" dirty="0"/>
              <a:t>with 80-to-1 Multiplexing in the </a:t>
            </a:r>
          </a:p>
          <a:p>
            <a:r>
              <a:rPr lang="en-US" dirty="0"/>
              <a:t>time domain (i.e. sequential readout).</a:t>
            </a:r>
          </a:p>
        </p:txBody>
      </p:sp>
      <p:sp>
        <p:nvSpPr>
          <p:cNvPr id="9" name="TextBox 8">
            <a:extLst>
              <a:ext uri="{FF2B5EF4-FFF2-40B4-BE49-F238E27FC236}">
                <a16:creationId xmlns:a16="http://schemas.microsoft.com/office/drawing/2014/main" xmlns="" id="{4ADA833F-8D58-4296-C71F-746BE409445E}"/>
              </a:ext>
            </a:extLst>
          </p:cNvPr>
          <p:cNvSpPr txBox="1"/>
          <p:nvPr/>
        </p:nvSpPr>
        <p:spPr>
          <a:xfrm>
            <a:off x="944828" y="3996621"/>
            <a:ext cx="3485249" cy="584775"/>
          </a:xfrm>
          <a:prstGeom prst="rect">
            <a:avLst/>
          </a:prstGeom>
          <a:noFill/>
        </p:spPr>
        <p:txBody>
          <a:bodyPr wrap="none" rtlCol="0">
            <a:spAutoFit/>
          </a:bodyPr>
          <a:lstStyle/>
          <a:p>
            <a:r>
              <a:rPr lang="en-US" sz="1600" b="1" dirty="0"/>
              <a:t>Detector Noise practically limited </a:t>
            </a:r>
          </a:p>
          <a:p>
            <a:r>
              <a:rPr lang="en-US" sz="1600" b="1" dirty="0"/>
              <a:t>only by Photon Statistics</a:t>
            </a:r>
          </a:p>
        </p:txBody>
      </p:sp>
      <p:pic>
        <p:nvPicPr>
          <p:cNvPr id="10" name="Picture 9">
            <a:extLst>
              <a:ext uri="{FF2B5EF4-FFF2-40B4-BE49-F238E27FC236}">
                <a16:creationId xmlns:a16="http://schemas.microsoft.com/office/drawing/2014/main" xmlns="" id="{E5221056-6D75-C875-1F2E-5218C9E274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5052" y="2412412"/>
            <a:ext cx="2430096" cy="1840617"/>
          </a:xfrm>
          <a:prstGeom prst="rect">
            <a:avLst/>
          </a:prstGeom>
        </p:spPr>
      </p:pic>
      <p:sp>
        <p:nvSpPr>
          <p:cNvPr id="11" name="TextBox 10">
            <a:extLst>
              <a:ext uri="{FF2B5EF4-FFF2-40B4-BE49-F238E27FC236}">
                <a16:creationId xmlns:a16="http://schemas.microsoft.com/office/drawing/2014/main" xmlns="" id="{1F796BCA-2CC9-2E74-ADC2-C24B9C11F5F7}"/>
              </a:ext>
            </a:extLst>
          </p:cNvPr>
          <p:cNvSpPr txBox="1"/>
          <p:nvPr/>
        </p:nvSpPr>
        <p:spPr>
          <a:xfrm>
            <a:off x="6191151" y="1872207"/>
            <a:ext cx="2023311" cy="523220"/>
          </a:xfrm>
          <a:prstGeom prst="rect">
            <a:avLst/>
          </a:prstGeom>
          <a:noFill/>
        </p:spPr>
        <p:txBody>
          <a:bodyPr wrap="none" rtlCol="0">
            <a:spAutoFit/>
          </a:bodyPr>
          <a:lstStyle/>
          <a:p>
            <a:r>
              <a:rPr lang="en-US" dirty="0"/>
              <a:t>Polarization-sensitive </a:t>
            </a:r>
          </a:p>
          <a:p>
            <a:r>
              <a:rPr lang="en-US" dirty="0"/>
              <a:t>orthomode transducers</a:t>
            </a:r>
          </a:p>
        </p:txBody>
      </p:sp>
      <p:sp>
        <p:nvSpPr>
          <p:cNvPr id="2" name="TextBox 1">
            <a:extLst>
              <a:ext uri="{FF2B5EF4-FFF2-40B4-BE49-F238E27FC236}">
                <a16:creationId xmlns:a16="http://schemas.microsoft.com/office/drawing/2014/main" xmlns="" id="{60FA4A29-E6E2-C57C-B4DB-38A16F8D0624}"/>
              </a:ext>
            </a:extLst>
          </p:cNvPr>
          <p:cNvSpPr txBox="1"/>
          <p:nvPr/>
        </p:nvSpPr>
        <p:spPr>
          <a:xfrm>
            <a:off x="1173943" y="4644500"/>
            <a:ext cx="3169457" cy="307777"/>
          </a:xfrm>
          <a:prstGeom prst="rect">
            <a:avLst/>
          </a:prstGeom>
          <a:noFill/>
        </p:spPr>
        <p:txBody>
          <a:bodyPr wrap="none" rtlCol="0">
            <a:spAutoFit/>
          </a:bodyPr>
          <a:lstStyle/>
          <a:p>
            <a:r>
              <a:rPr lang="en-US" dirty="0"/>
              <a:t>(90 GHz design shown for illustration)</a:t>
            </a:r>
          </a:p>
        </p:txBody>
      </p:sp>
    </p:spTree>
    <p:extLst>
      <p:ext uri="{BB962C8B-B14F-4D97-AF65-F5344CB8AC3E}">
        <p14:creationId xmlns:p14="http://schemas.microsoft.com/office/powerpoint/2010/main" val="188955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76787C4E-84FD-9A92-B790-E7266970ED39}"/>
              </a:ext>
            </a:extLst>
          </p:cNvPr>
          <p:cNvSpPr/>
          <p:nvPr/>
        </p:nvSpPr>
        <p:spPr>
          <a:xfrm>
            <a:off x="1961116" y="3041350"/>
            <a:ext cx="1240227" cy="11411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nsition-Edge Sensor Bolometers"/>
          <p:cNvSpPr txBox="1">
            <a:spLocks noGrp="1"/>
          </p:cNvSpPr>
          <p:nvPr>
            <p:ph type="title"/>
          </p:nvPr>
        </p:nvSpPr>
        <p:spPr>
          <a:prstGeom prst="rect">
            <a:avLst/>
          </a:prstGeom>
        </p:spPr>
        <p:txBody>
          <a:bodyPr/>
          <a:lstStyle/>
          <a:p>
            <a:r>
              <a:t>Transition-Edge Sensor Bolometers</a:t>
            </a:r>
          </a:p>
        </p:txBody>
      </p:sp>
      <p:grpSp>
        <p:nvGrpSpPr>
          <p:cNvPr id="635" name="Group"/>
          <p:cNvGrpSpPr/>
          <p:nvPr/>
        </p:nvGrpSpPr>
        <p:grpSpPr>
          <a:xfrm>
            <a:off x="5010541" y="2118341"/>
            <a:ext cx="3267324" cy="2705177"/>
            <a:chOff x="0" y="0"/>
            <a:chExt cx="10175865" cy="7980515"/>
          </a:xfrm>
        </p:grpSpPr>
        <p:pic>
          <p:nvPicPr>
            <p:cNvPr id="628" name="RTcurve.png" descr="RTcurv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11134" y="0"/>
              <a:ext cx="9364732" cy="7258975"/>
            </a:xfrm>
            <a:prstGeom prst="rect">
              <a:avLst/>
            </a:prstGeom>
            <a:ln w="12700" cap="flat">
              <a:noFill/>
              <a:miter lim="400000"/>
            </a:ln>
            <a:effectLst/>
          </p:spPr>
        </p:pic>
        <p:sp>
          <p:nvSpPr>
            <p:cNvPr id="629" name="Circle"/>
            <p:cNvSpPr/>
            <p:nvPr/>
          </p:nvSpPr>
          <p:spPr>
            <a:xfrm>
              <a:off x="5396086" y="3911789"/>
              <a:ext cx="282310" cy="282310"/>
            </a:xfrm>
            <a:prstGeom prst="ellipse">
              <a:avLst/>
            </a:prstGeom>
            <a:solidFill>
              <a:srgbClr val="CF7F66"/>
            </a:solidFill>
            <a:ln w="12700" cap="flat">
              <a:noFill/>
              <a:miter lim="400000"/>
            </a:ln>
            <a:effectLst/>
          </p:spPr>
          <p:txBody>
            <a:bodyPr wrap="square" lIns="26789" tIns="26789" rIns="26789" bIns="26789" numCol="1" anchor="ctr">
              <a:noAutofit/>
            </a:bodyPr>
            <a:lstStyle/>
            <a:p>
              <a:pPr defTabSz="308074">
                <a:defRPr sz="5000">
                  <a:solidFill>
                    <a:srgbClr val="FFFFFF"/>
                  </a:solidFill>
                  <a:latin typeface="Helvetica Neue Light"/>
                  <a:ea typeface="Helvetica Neue Light"/>
                  <a:cs typeface="Helvetica Neue Light"/>
                  <a:sym typeface="Helvetica Neue Light"/>
                </a:defRPr>
              </a:pPr>
              <a:endParaRPr sz="1875"/>
            </a:p>
          </p:txBody>
        </p:sp>
        <p:sp>
          <p:nvSpPr>
            <p:cNvPr id="630" name="Line"/>
            <p:cNvSpPr/>
            <p:nvPr/>
          </p:nvSpPr>
          <p:spPr>
            <a:xfrm flipV="1">
              <a:off x="5074342" y="2621263"/>
              <a:ext cx="209326" cy="2016448"/>
            </a:xfrm>
            <a:prstGeom prst="line">
              <a:avLst/>
            </a:prstGeom>
            <a:noFill/>
            <a:ln w="50800" cap="flat">
              <a:solidFill>
                <a:srgbClr val="000000"/>
              </a:solidFill>
              <a:prstDash val="solid"/>
              <a:miter lim="400000"/>
              <a:headEnd type="triangle" w="med" len="med"/>
              <a:tailEnd type="triangle" w="med" len="med"/>
            </a:ln>
            <a:effectLst/>
          </p:spPr>
          <p:txBody>
            <a:bodyPr wrap="square" lIns="26789" tIns="26789" rIns="26789" bIns="26789" numCol="1" anchor="ctr">
              <a:noAutofit/>
            </a:bodyPr>
            <a:lstStyle/>
            <a:p>
              <a:pPr defTabSz="308074">
                <a:defRPr sz="5000">
                  <a:solidFill>
                    <a:srgbClr val="000000"/>
                  </a:solidFill>
                  <a:latin typeface="Helvetica Neue Light"/>
                  <a:ea typeface="Helvetica Neue Light"/>
                  <a:cs typeface="Helvetica Neue Light"/>
                  <a:sym typeface="Helvetica Neue Light"/>
                </a:defRPr>
              </a:pPr>
              <a:endParaRPr sz="1875"/>
            </a:p>
          </p:txBody>
        </p:sp>
        <p:sp>
          <p:nvSpPr>
            <p:cNvPr id="631" name="voltage bias"/>
            <p:cNvSpPr txBox="1"/>
            <p:nvPr/>
          </p:nvSpPr>
          <p:spPr>
            <a:xfrm>
              <a:off x="5628405" y="3524727"/>
              <a:ext cx="3460235" cy="10564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noAutofit/>
            </a:bodyPr>
            <a:lstStyle>
              <a:lvl1pPr defTabSz="821531">
                <a:defRPr sz="2800">
                  <a:solidFill>
                    <a:srgbClr val="000000"/>
                  </a:solidFill>
                </a:defRPr>
              </a:lvl1pPr>
            </a:lstStyle>
            <a:p>
              <a:r>
                <a:rPr sz="1050"/>
                <a:t>voltage bias</a:t>
              </a:r>
            </a:p>
          </p:txBody>
        </p:sp>
        <p:sp>
          <p:nvSpPr>
            <p:cNvPr id="632" name="resistance varies…"/>
            <p:cNvSpPr txBox="1"/>
            <p:nvPr/>
          </p:nvSpPr>
          <p:spPr>
            <a:xfrm>
              <a:off x="1448340" y="770188"/>
              <a:ext cx="4116940" cy="20162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noAutofit/>
            </a:bodyPr>
            <a:lstStyle/>
            <a:p>
              <a:pPr defTabSz="308074">
                <a:defRPr sz="2800">
                  <a:solidFill>
                    <a:srgbClr val="000000"/>
                  </a:solidFill>
                </a:defRPr>
              </a:pPr>
              <a:r>
                <a:rPr sz="1050"/>
                <a:t>resistance varies</a:t>
              </a:r>
            </a:p>
            <a:p>
              <a:pPr defTabSz="308074">
                <a:defRPr sz="2800">
                  <a:solidFill>
                    <a:srgbClr val="000000"/>
                  </a:solidFill>
                </a:defRPr>
              </a:pPr>
              <a:r>
                <a:rPr sz="1050"/>
                <a:t>with sky power</a:t>
              </a:r>
            </a:p>
          </p:txBody>
        </p:sp>
        <p:sp>
          <p:nvSpPr>
            <p:cNvPr id="633" name="temperature [K]"/>
            <p:cNvSpPr txBox="1"/>
            <p:nvPr/>
          </p:nvSpPr>
          <p:spPr>
            <a:xfrm>
              <a:off x="3633821" y="7173704"/>
              <a:ext cx="3806840" cy="8068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noAutofit/>
            </a:bodyPr>
            <a:lstStyle>
              <a:lvl1pPr defTabSz="821531">
                <a:defRPr sz="3000">
                  <a:solidFill>
                    <a:srgbClr val="000000"/>
                  </a:solidFill>
                </a:defRPr>
              </a:lvl1pPr>
            </a:lstStyle>
            <a:p>
              <a:r>
                <a:rPr sz="1125"/>
                <a:t>temperature [K]</a:t>
              </a:r>
            </a:p>
          </p:txBody>
        </p:sp>
        <p:sp>
          <p:nvSpPr>
            <p:cNvPr id="634" name="resistance [Ohm]"/>
            <p:cNvSpPr txBox="1"/>
            <p:nvPr/>
          </p:nvSpPr>
          <p:spPr>
            <a:xfrm rot="16200000">
              <a:off x="-1664298" y="3226081"/>
              <a:ext cx="4135407" cy="8068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noAutofit/>
            </a:bodyPr>
            <a:lstStyle>
              <a:lvl1pPr defTabSz="821531">
                <a:defRPr sz="3000">
                  <a:solidFill>
                    <a:srgbClr val="000000"/>
                  </a:solidFill>
                </a:defRPr>
              </a:lvl1pPr>
            </a:lstStyle>
            <a:p>
              <a:r>
                <a:rPr sz="1125"/>
                <a:t>resistance [Ohm]</a:t>
              </a:r>
            </a:p>
          </p:txBody>
        </p:sp>
      </p:grpSp>
      <p:sp>
        <p:nvSpPr>
          <p:cNvPr id="64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15</a:t>
            </a:fld>
            <a:endParaRPr/>
          </a:p>
        </p:txBody>
      </p:sp>
      <p:pic>
        <p:nvPicPr>
          <p:cNvPr id="2" name="Picture 1">
            <a:extLst>
              <a:ext uri="{FF2B5EF4-FFF2-40B4-BE49-F238E27FC236}">
                <a16:creationId xmlns:a16="http://schemas.microsoft.com/office/drawing/2014/main" xmlns="" id="{8A1324A5-9A6A-9E68-0F2B-25BAB16182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641" y="983995"/>
            <a:ext cx="2430096" cy="1840617"/>
          </a:xfrm>
          <a:prstGeom prst="rect">
            <a:avLst/>
          </a:prstGeom>
        </p:spPr>
      </p:pic>
      <p:sp>
        <p:nvSpPr>
          <p:cNvPr id="6" name="TextBox 5">
            <a:extLst>
              <a:ext uri="{FF2B5EF4-FFF2-40B4-BE49-F238E27FC236}">
                <a16:creationId xmlns:a16="http://schemas.microsoft.com/office/drawing/2014/main" xmlns="" id="{C6F72DD4-A5E2-F076-D46C-F2AE54380164}"/>
              </a:ext>
            </a:extLst>
          </p:cNvPr>
          <p:cNvSpPr txBox="1"/>
          <p:nvPr/>
        </p:nvSpPr>
        <p:spPr>
          <a:xfrm>
            <a:off x="4877531" y="969429"/>
            <a:ext cx="4015843" cy="1021883"/>
          </a:xfrm>
          <a:prstGeom prst="rect">
            <a:avLst/>
          </a:prstGeom>
          <a:noFill/>
        </p:spPr>
        <p:txBody>
          <a:bodyPr wrap="none" rtlCol="0">
            <a:spAutoFit/>
          </a:bodyPr>
          <a:lstStyle/>
          <a:p>
            <a:pPr>
              <a:lnSpc>
                <a:spcPct val="150000"/>
              </a:lnSpc>
            </a:pPr>
            <a:r>
              <a:rPr lang="en-US" b="1" dirty="0"/>
              <a:t>Mature technology adopted by practically all </a:t>
            </a:r>
          </a:p>
          <a:p>
            <a:pPr>
              <a:lnSpc>
                <a:spcPct val="150000"/>
              </a:lnSpc>
            </a:pPr>
            <a:r>
              <a:rPr lang="en-US" b="1" dirty="0"/>
              <a:t>ground-based experiments:   BK Array, SPT, </a:t>
            </a:r>
          </a:p>
          <a:p>
            <a:pPr>
              <a:lnSpc>
                <a:spcPct val="150000"/>
              </a:lnSpc>
            </a:pPr>
            <a:r>
              <a:rPr lang="en-US" b="1" dirty="0"/>
              <a:t>Polar bear, ACT,  Simons Array ...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076E4FFB-ACF7-5DAD-4E11-2E18856A187A}"/>
                  </a:ext>
                </a:extLst>
              </p:cNvPr>
              <p:cNvSpPr txBox="1"/>
              <p:nvPr/>
            </p:nvSpPr>
            <p:spPr>
              <a:xfrm>
                <a:off x="115705" y="1012092"/>
                <a:ext cx="774379" cy="32438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𝑂𝑝𝑡𝑖𝑐𝑎𝑙</m:t>
                          </m:r>
                        </m:sub>
                      </m:sSub>
                    </m:oMath>
                  </m:oMathPara>
                </a14:m>
                <a:endParaRPr lang="en-US" dirty="0"/>
              </a:p>
            </p:txBody>
          </p:sp>
        </mc:Choice>
        <mc:Fallback xmlns="">
          <p:sp>
            <p:nvSpPr>
              <p:cNvPr id="7" name="TextBox 6">
                <a:extLst>
                  <a:ext uri="{FF2B5EF4-FFF2-40B4-BE49-F238E27FC236}">
                    <a16:creationId xmlns:a16="http://schemas.microsoft.com/office/drawing/2014/main" id="{076E4FFB-ACF7-5DAD-4E11-2E18856A187A}"/>
                  </a:ext>
                </a:extLst>
              </p:cNvPr>
              <p:cNvSpPr txBox="1">
                <a:spLocks noRot="1" noChangeAspect="1" noMove="1" noResize="1" noEditPoints="1" noAdjustHandles="1" noChangeArrowheads="1" noChangeShapeType="1" noTextEdit="1"/>
              </p:cNvSpPr>
              <p:nvPr/>
            </p:nvSpPr>
            <p:spPr>
              <a:xfrm>
                <a:off x="115705" y="1012092"/>
                <a:ext cx="774379" cy="324384"/>
              </a:xfrm>
              <a:prstGeom prst="rect">
                <a:avLst/>
              </a:prstGeom>
              <a:blipFill>
                <a:blip r:embed="rId4"/>
                <a:stretch>
                  <a:fillRect b="-3704"/>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xmlns="" id="{CCE0A607-3DE8-24D4-4415-5E11DBB875F2}"/>
              </a:ext>
            </a:extLst>
          </p:cNvPr>
          <p:cNvCxnSpPr>
            <a:cxnSpLocks/>
          </p:cNvCxnSpPr>
          <p:nvPr/>
        </p:nvCxnSpPr>
        <p:spPr>
          <a:xfrm>
            <a:off x="220133" y="1379168"/>
            <a:ext cx="4995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F99BD709-9C23-07EE-2978-2C314F09AD43}"/>
              </a:ext>
            </a:extLst>
          </p:cNvPr>
          <p:cNvCxnSpPr>
            <a:cxnSpLocks/>
          </p:cNvCxnSpPr>
          <p:nvPr/>
        </p:nvCxnSpPr>
        <p:spPr>
          <a:xfrm flipH="1" flipV="1">
            <a:off x="237076" y="2427168"/>
            <a:ext cx="482591" cy="2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6350833-D1C2-0F17-BE35-01A5E54CEC19}"/>
              </a:ext>
            </a:extLst>
          </p:cNvPr>
          <p:cNvSpPr txBox="1"/>
          <p:nvPr/>
        </p:nvSpPr>
        <p:spPr>
          <a:xfrm>
            <a:off x="3263165" y="1591112"/>
            <a:ext cx="1225015" cy="646331"/>
          </a:xfrm>
          <a:prstGeom prst="rect">
            <a:avLst/>
          </a:prstGeom>
          <a:noFill/>
        </p:spPr>
        <p:txBody>
          <a:bodyPr wrap="none" rtlCol="0">
            <a:spAutoFit/>
          </a:bodyPr>
          <a:lstStyle/>
          <a:p>
            <a:r>
              <a:rPr lang="en-US" sz="1200" dirty="0"/>
              <a:t>Current from</a:t>
            </a:r>
          </a:p>
          <a:p>
            <a:r>
              <a:rPr lang="en-US" sz="1200" dirty="0"/>
              <a:t>a constant</a:t>
            </a:r>
          </a:p>
          <a:p>
            <a:r>
              <a:rPr lang="en-US" sz="1200" dirty="0"/>
              <a:t>voltage source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F26C36A8-5D69-0989-7CD4-95B9D1153554}"/>
                  </a:ext>
                </a:extLst>
              </p:cNvPr>
              <p:cNvSpPr txBox="1"/>
              <p:nvPr/>
            </p:nvSpPr>
            <p:spPr>
              <a:xfrm>
                <a:off x="3248814" y="1076808"/>
                <a:ext cx="568874" cy="307777"/>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𝐸𝑙𝑒𝑐</m:t>
                          </m:r>
                        </m:sub>
                      </m:sSub>
                    </m:oMath>
                  </m:oMathPara>
                </a14:m>
                <a:endParaRPr lang="en-US" dirty="0"/>
              </a:p>
            </p:txBody>
          </p:sp>
        </mc:Choice>
        <mc:Fallback xmlns="">
          <p:sp>
            <p:nvSpPr>
              <p:cNvPr id="15" name="TextBox 14">
                <a:extLst>
                  <a:ext uri="{FF2B5EF4-FFF2-40B4-BE49-F238E27FC236}">
                    <a16:creationId xmlns:a16="http://schemas.microsoft.com/office/drawing/2014/main" id="{F26C36A8-5D69-0989-7CD4-95B9D1153554}"/>
                  </a:ext>
                </a:extLst>
              </p:cNvPr>
              <p:cNvSpPr txBox="1">
                <a:spLocks noRot="1" noChangeAspect="1" noMove="1" noResize="1" noEditPoints="1" noAdjustHandles="1" noChangeArrowheads="1" noChangeShapeType="1" noTextEdit="1"/>
              </p:cNvSpPr>
              <p:nvPr/>
            </p:nvSpPr>
            <p:spPr>
              <a:xfrm>
                <a:off x="3248814" y="1076808"/>
                <a:ext cx="568874" cy="307777"/>
              </a:xfrm>
              <a:prstGeom prst="rect">
                <a:avLst/>
              </a:prstGeom>
              <a:blipFill>
                <a:blip r:embed="rId5"/>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xmlns="" id="{AEAF78B1-BB23-D799-9823-A1D6A8DADEE7}"/>
              </a:ext>
            </a:extLst>
          </p:cNvPr>
          <p:cNvCxnSpPr>
            <a:cxnSpLocks/>
          </p:cNvCxnSpPr>
          <p:nvPr/>
        </p:nvCxnSpPr>
        <p:spPr>
          <a:xfrm flipH="1">
            <a:off x="3218324" y="1420806"/>
            <a:ext cx="534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C1961B92-7B01-18FA-C416-B742D7A8CD0C}"/>
              </a:ext>
            </a:extLst>
          </p:cNvPr>
          <p:cNvCxnSpPr>
            <a:cxnSpLocks/>
          </p:cNvCxnSpPr>
          <p:nvPr/>
        </p:nvCxnSpPr>
        <p:spPr>
          <a:xfrm>
            <a:off x="3210737" y="2429560"/>
            <a:ext cx="574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49CB7118-8142-90C5-66CC-F9C15842A47E}"/>
              </a:ext>
            </a:extLst>
          </p:cNvPr>
          <p:cNvSpPr txBox="1"/>
          <p:nvPr/>
        </p:nvSpPr>
        <p:spPr>
          <a:xfrm>
            <a:off x="57150" y="1633027"/>
            <a:ext cx="737702" cy="461665"/>
          </a:xfrm>
          <a:prstGeom prst="rect">
            <a:avLst/>
          </a:prstGeom>
          <a:noFill/>
        </p:spPr>
        <p:txBody>
          <a:bodyPr wrap="none" rtlCol="0">
            <a:spAutoFit/>
          </a:bodyPr>
          <a:lstStyle/>
          <a:p>
            <a:r>
              <a:rPr lang="en-US" sz="1200" dirty="0"/>
              <a:t>antenna</a:t>
            </a:r>
          </a:p>
          <a:p>
            <a:r>
              <a:rPr lang="en-US" sz="1200" dirty="0"/>
              <a:t>current</a:t>
            </a:r>
          </a:p>
        </p:txBody>
      </p:sp>
      <p:sp>
        <p:nvSpPr>
          <p:cNvPr id="23" name="Rectangle 22">
            <a:extLst>
              <a:ext uri="{FF2B5EF4-FFF2-40B4-BE49-F238E27FC236}">
                <a16:creationId xmlns:a16="http://schemas.microsoft.com/office/drawing/2014/main" xmlns="" id="{A9510498-1663-B229-5FA1-88EE61E2B0A7}"/>
              </a:ext>
            </a:extLst>
          </p:cNvPr>
          <p:cNvSpPr/>
          <p:nvPr/>
        </p:nvSpPr>
        <p:spPr>
          <a:xfrm>
            <a:off x="1160052" y="4559837"/>
            <a:ext cx="2098416" cy="4391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100 mK Temperature Bath</a:t>
            </a:r>
          </a:p>
        </p:txBody>
      </p:sp>
      <p:pic>
        <p:nvPicPr>
          <p:cNvPr id="24" name="Picture 23">
            <a:extLst>
              <a:ext uri="{FF2B5EF4-FFF2-40B4-BE49-F238E27FC236}">
                <a16:creationId xmlns:a16="http://schemas.microsoft.com/office/drawing/2014/main" xmlns="" id="{57EF4A98-0B22-AFCC-F908-6E7895E413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2523" y="3062094"/>
            <a:ext cx="1097411" cy="1097411"/>
          </a:xfrm>
          <a:prstGeom prst="rect">
            <a:avLst/>
          </a:prstGeom>
        </p:spPr>
      </p:pic>
      <p:sp>
        <p:nvSpPr>
          <p:cNvPr id="26" name="TextBox 25">
            <a:extLst>
              <a:ext uri="{FF2B5EF4-FFF2-40B4-BE49-F238E27FC236}">
                <a16:creationId xmlns:a16="http://schemas.microsoft.com/office/drawing/2014/main" xmlns="" id="{4B3EB16E-ECEE-0CDB-34D2-E1F8283E1507}"/>
              </a:ext>
            </a:extLst>
          </p:cNvPr>
          <p:cNvSpPr txBox="1"/>
          <p:nvPr/>
        </p:nvSpPr>
        <p:spPr>
          <a:xfrm>
            <a:off x="3424532" y="3287633"/>
            <a:ext cx="1191352" cy="646331"/>
          </a:xfrm>
          <a:prstGeom prst="rect">
            <a:avLst/>
          </a:prstGeom>
          <a:noFill/>
        </p:spPr>
        <p:txBody>
          <a:bodyPr wrap="none" rtlCol="0">
            <a:spAutoFit/>
          </a:bodyPr>
          <a:lstStyle/>
          <a:p>
            <a:r>
              <a:rPr lang="en-US" sz="1200" dirty="0"/>
              <a:t>Electronics</a:t>
            </a:r>
          </a:p>
          <a:p>
            <a:r>
              <a:rPr lang="en-US" sz="1200" dirty="0"/>
              <a:t>detect change </a:t>
            </a:r>
          </a:p>
          <a:p>
            <a:r>
              <a:rPr lang="en-US" sz="1200" dirty="0"/>
              <a:t>in current</a:t>
            </a:r>
          </a:p>
        </p:txBody>
      </p:sp>
      <p:pic>
        <p:nvPicPr>
          <p:cNvPr id="1028" name="Picture 4">
            <a:extLst>
              <a:ext uri="{FF2B5EF4-FFF2-40B4-BE49-F238E27FC236}">
                <a16:creationId xmlns:a16="http://schemas.microsoft.com/office/drawing/2014/main" xmlns="" id="{57F4805E-2005-56FE-A074-F682E2C6CA6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350928">
            <a:off x="858923" y="3146121"/>
            <a:ext cx="1308100" cy="2227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C9077F40-F830-2171-769F-1682C86B9B7B}"/>
              </a:ext>
            </a:extLst>
          </p:cNvPr>
          <p:cNvSpPr txBox="1"/>
          <p:nvPr/>
        </p:nvSpPr>
        <p:spPr>
          <a:xfrm>
            <a:off x="372657" y="3454137"/>
            <a:ext cx="1415772" cy="646331"/>
          </a:xfrm>
          <a:prstGeom prst="rect">
            <a:avLst/>
          </a:prstGeom>
          <a:noFill/>
        </p:spPr>
        <p:txBody>
          <a:bodyPr wrap="none" rtlCol="0">
            <a:spAutoFit/>
          </a:bodyPr>
          <a:lstStyle/>
          <a:p>
            <a:r>
              <a:rPr lang="en-US" sz="1200" dirty="0"/>
              <a:t>Optical Photon</a:t>
            </a:r>
          </a:p>
          <a:p>
            <a:r>
              <a:rPr lang="en-US" sz="1200" dirty="0"/>
              <a:t>heats up the TES,</a:t>
            </a:r>
          </a:p>
          <a:p>
            <a:r>
              <a:rPr lang="en-US" sz="1200" dirty="0"/>
              <a:t>changing its R</a:t>
            </a:r>
          </a:p>
        </p:txBody>
      </p:sp>
      <p:pic>
        <p:nvPicPr>
          <p:cNvPr id="1030" name="Picture 6">
            <a:extLst>
              <a:ext uri="{FF2B5EF4-FFF2-40B4-BE49-F238E27FC236}">
                <a16:creationId xmlns:a16="http://schemas.microsoft.com/office/drawing/2014/main" xmlns="" id="{319B98EE-6629-92AA-7303-5D4C81F64B9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00000">
            <a:off x="2214379" y="4237291"/>
            <a:ext cx="482365" cy="25905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xmlns="" id="{80DE684B-A300-8027-0E78-AC9245D15C60}"/>
              </a:ext>
            </a:extLst>
          </p:cNvPr>
          <p:cNvSpPr txBox="1"/>
          <p:nvPr/>
        </p:nvSpPr>
        <p:spPr>
          <a:xfrm>
            <a:off x="2513667" y="4224092"/>
            <a:ext cx="1596912" cy="307777"/>
          </a:xfrm>
          <a:prstGeom prst="rect">
            <a:avLst/>
          </a:prstGeom>
          <a:noFill/>
        </p:spPr>
        <p:txBody>
          <a:bodyPr wrap="none" rtlCol="0">
            <a:spAutoFit/>
          </a:bodyPr>
          <a:lstStyle/>
          <a:p>
            <a:r>
              <a:rPr lang="en-US" dirty="0"/>
              <a:t>Thermal Coupling</a:t>
            </a:r>
          </a:p>
        </p:txBody>
      </p:sp>
      <p:cxnSp>
        <p:nvCxnSpPr>
          <p:cNvPr id="31" name="Straight Arrow Connector 30">
            <a:extLst>
              <a:ext uri="{FF2B5EF4-FFF2-40B4-BE49-F238E27FC236}">
                <a16:creationId xmlns:a16="http://schemas.microsoft.com/office/drawing/2014/main" xmlns="" id="{E3B68A19-23A5-DB23-6E8A-37919B047EE0}"/>
              </a:ext>
            </a:extLst>
          </p:cNvPr>
          <p:cNvCxnSpPr>
            <a:cxnSpLocks/>
          </p:cNvCxnSpPr>
          <p:nvPr/>
        </p:nvCxnSpPr>
        <p:spPr>
          <a:xfrm flipH="1">
            <a:off x="2991012" y="3257475"/>
            <a:ext cx="321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76509D0B-157F-EBCB-86E3-773525E92834}"/>
                  </a:ext>
                </a:extLst>
              </p:cNvPr>
              <p:cNvSpPr txBox="1"/>
              <p:nvPr/>
            </p:nvSpPr>
            <p:spPr>
              <a:xfrm>
                <a:off x="3306798" y="3019049"/>
                <a:ext cx="568874" cy="307777"/>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𝐸𝑙𝑒𝑐</m:t>
                          </m:r>
                        </m:sub>
                      </m:sSub>
                    </m:oMath>
                  </m:oMathPara>
                </a14:m>
                <a:endParaRPr lang="en-US" dirty="0"/>
              </a:p>
            </p:txBody>
          </p:sp>
        </mc:Choice>
        <mc:Fallback xmlns="">
          <p:sp>
            <p:nvSpPr>
              <p:cNvPr id="32" name="TextBox 31">
                <a:extLst>
                  <a:ext uri="{FF2B5EF4-FFF2-40B4-BE49-F238E27FC236}">
                    <a16:creationId xmlns:a16="http://schemas.microsoft.com/office/drawing/2014/main" id="{76509D0B-157F-EBCB-86E3-773525E92834}"/>
                  </a:ext>
                </a:extLst>
              </p:cNvPr>
              <p:cNvSpPr txBox="1">
                <a:spLocks noRot="1" noChangeAspect="1" noMove="1" noResize="1" noEditPoints="1" noAdjustHandles="1" noChangeArrowheads="1" noChangeShapeType="1" noTextEdit="1"/>
              </p:cNvSpPr>
              <p:nvPr/>
            </p:nvSpPr>
            <p:spPr>
              <a:xfrm>
                <a:off x="3306798" y="3019049"/>
                <a:ext cx="568874" cy="307777"/>
              </a:xfrm>
              <a:prstGeom prst="rect">
                <a:avLst/>
              </a:prstGeom>
              <a:blipFill>
                <a:blip r:embed="rId9"/>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xmlns="" id="{66CF8B5F-74C5-85F1-A638-2F3A61AD565C}"/>
              </a:ext>
            </a:extLst>
          </p:cNvPr>
          <p:cNvCxnSpPr>
            <a:cxnSpLocks/>
          </p:cNvCxnSpPr>
          <p:nvPr/>
        </p:nvCxnSpPr>
        <p:spPr>
          <a:xfrm>
            <a:off x="2958954" y="3902760"/>
            <a:ext cx="435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4"/>
          <p:cNvSpPr txBox="1">
            <a:spLocks noGrp="1"/>
          </p:cNvSpPr>
          <p:nvPr>
            <p:ph type="title"/>
          </p:nvPr>
        </p:nvSpPr>
        <p:spPr>
          <a:xfrm>
            <a:off x="548491" y="162461"/>
            <a:ext cx="7875567" cy="9059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CMB-S4 Detector Module</a:t>
            </a:r>
            <a:endParaRPr dirty="0"/>
          </a:p>
        </p:txBody>
      </p:sp>
      <p:sp>
        <p:nvSpPr>
          <p:cNvPr id="155" name="Google Shape;155;p24"/>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7" name="Picture 6">
            <a:extLst>
              <a:ext uri="{FF2B5EF4-FFF2-40B4-BE49-F238E27FC236}">
                <a16:creationId xmlns:a16="http://schemas.microsoft.com/office/drawing/2014/main" xmlns="" id="{8290DA4B-D8EB-0EA2-573C-92A652754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1957" y="1281379"/>
            <a:ext cx="2992967" cy="2992967"/>
          </a:xfrm>
          <a:prstGeom prst="rect">
            <a:avLst/>
          </a:prstGeom>
        </p:spPr>
      </p:pic>
      <p:sp>
        <p:nvSpPr>
          <p:cNvPr id="14" name="TextBox 13">
            <a:extLst>
              <a:ext uri="{FF2B5EF4-FFF2-40B4-BE49-F238E27FC236}">
                <a16:creationId xmlns:a16="http://schemas.microsoft.com/office/drawing/2014/main" xmlns="" id="{EFC3F599-F422-C563-D0D7-9E5B1F375A20}"/>
              </a:ext>
            </a:extLst>
          </p:cNvPr>
          <p:cNvSpPr txBox="1"/>
          <p:nvPr/>
        </p:nvSpPr>
        <p:spPr>
          <a:xfrm>
            <a:off x="207453" y="989840"/>
            <a:ext cx="941283" cy="523220"/>
          </a:xfrm>
          <a:prstGeom prst="rect">
            <a:avLst/>
          </a:prstGeom>
          <a:noFill/>
        </p:spPr>
        <p:txBody>
          <a:bodyPr wrap="none" rtlCol="0">
            <a:spAutoFit/>
          </a:bodyPr>
          <a:lstStyle/>
          <a:p>
            <a:r>
              <a:rPr lang="en-US" dirty="0"/>
              <a:t>Horn </a:t>
            </a:r>
          </a:p>
          <a:p>
            <a:r>
              <a:rPr lang="en-US" dirty="0"/>
              <a:t>Antennas</a:t>
            </a:r>
          </a:p>
        </p:txBody>
      </p:sp>
      <p:sp>
        <p:nvSpPr>
          <p:cNvPr id="15" name="TextBox 14">
            <a:extLst>
              <a:ext uri="{FF2B5EF4-FFF2-40B4-BE49-F238E27FC236}">
                <a16:creationId xmlns:a16="http://schemas.microsoft.com/office/drawing/2014/main" xmlns="" id="{33879CCE-C084-9A88-85B5-978B25E99E73}"/>
              </a:ext>
            </a:extLst>
          </p:cNvPr>
          <p:cNvSpPr txBox="1"/>
          <p:nvPr/>
        </p:nvSpPr>
        <p:spPr>
          <a:xfrm>
            <a:off x="64845" y="2862528"/>
            <a:ext cx="1040670" cy="954107"/>
          </a:xfrm>
          <a:prstGeom prst="rect">
            <a:avLst/>
          </a:prstGeom>
          <a:noFill/>
        </p:spPr>
        <p:txBody>
          <a:bodyPr wrap="none" rtlCol="0">
            <a:spAutoFit/>
          </a:bodyPr>
          <a:lstStyle/>
          <a:p>
            <a:r>
              <a:rPr lang="en-US" dirty="0"/>
              <a:t>Readout</a:t>
            </a:r>
          </a:p>
          <a:p>
            <a:r>
              <a:rPr lang="en-US" dirty="0"/>
              <a:t>and 80-1</a:t>
            </a:r>
          </a:p>
          <a:p>
            <a:r>
              <a:rPr lang="en-US" dirty="0"/>
              <a:t>MUX </a:t>
            </a:r>
          </a:p>
          <a:p>
            <a:r>
              <a:rPr lang="en-US" dirty="0"/>
              <a:t>electronics</a:t>
            </a:r>
          </a:p>
        </p:txBody>
      </p:sp>
      <p:sp>
        <p:nvSpPr>
          <p:cNvPr id="16" name="TextBox 15">
            <a:extLst>
              <a:ext uri="{FF2B5EF4-FFF2-40B4-BE49-F238E27FC236}">
                <a16:creationId xmlns:a16="http://schemas.microsoft.com/office/drawing/2014/main" xmlns="" id="{CD246D0E-3C86-6FB5-FA7A-B124C488B8D3}"/>
              </a:ext>
            </a:extLst>
          </p:cNvPr>
          <p:cNvSpPr txBox="1"/>
          <p:nvPr/>
        </p:nvSpPr>
        <p:spPr>
          <a:xfrm>
            <a:off x="64845" y="1757752"/>
            <a:ext cx="992579" cy="738664"/>
          </a:xfrm>
          <a:prstGeom prst="rect">
            <a:avLst/>
          </a:prstGeom>
          <a:noFill/>
        </p:spPr>
        <p:txBody>
          <a:bodyPr wrap="none" rtlCol="0">
            <a:spAutoFit/>
          </a:bodyPr>
          <a:lstStyle/>
          <a:p>
            <a:r>
              <a:rPr lang="en-US" dirty="0"/>
              <a:t>Silicon Nb</a:t>
            </a:r>
          </a:p>
          <a:p>
            <a:r>
              <a:rPr lang="en-US" dirty="0"/>
              <a:t>Detector </a:t>
            </a:r>
          </a:p>
          <a:p>
            <a:r>
              <a:rPr lang="en-US" dirty="0"/>
              <a:t>Wafer </a:t>
            </a:r>
          </a:p>
        </p:txBody>
      </p:sp>
      <p:pic>
        <p:nvPicPr>
          <p:cNvPr id="2" name="Picture 1">
            <a:extLst>
              <a:ext uri="{FF2B5EF4-FFF2-40B4-BE49-F238E27FC236}">
                <a16:creationId xmlns:a16="http://schemas.microsoft.com/office/drawing/2014/main" xmlns="" id="{9B4C3213-5685-DA83-2C56-6E0E8FEAA1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281379"/>
            <a:ext cx="4082747" cy="3051954"/>
          </a:xfrm>
          <a:prstGeom prst="rect">
            <a:avLst/>
          </a:prstGeom>
        </p:spPr>
      </p:pic>
    </p:spTree>
    <p:extLst>
      <p:ext uri="{BB962C8B-B14F-4D97-AF65-F5344CB8AC3E}">
        <p14:creationId xmlns:p14="http://schemas.microsoft.com/office/powerpoint/2010/main" val="295951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4"/>
          <p:cNvSpPr txBox="1">
            <a:spLocks noGrp="1"/>
          </p:cNvSpPr>
          <p:nvPr>
            <p:ph type="title"/>
          </p:nvPr>
        </p:nvSpPr>
        <p:spPr>
          <a:xfrm>
            <a:off x="1520657" y="249388"/>
            <a:ext cx="5669972" cy="9059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CMB-S4 Detector R&amp;D</a:t>
            </a:r>
            <a:endParaRPr dirty="0"/>
          </a:p>
        </p:txBody>
      </p:sp>
      <p:sp>
        <p:nvSpPr>
          <p:cNvPr id="155" name="Google Shape;155;p24"/>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5" name="TextBox 14">
            <a:extLst>
              <a:ext uri="{FF2B5EF4-FFF2-40B4-BE49-F238E27FC236}">
                <a16:creationId xmlns:a16="http://schemas.microsoft.com/office/drawing/2014/main" xmlns="" id="{33879CCE-C084-9A88-85B5-978B25E99E73}"/>
              </a:ext>
            </a:extLst>
          </p:cNvPr>
          <p:cNvSpPr txBox="1"/>
          <p:nvPr/>
        </p:nvSpPr>
        <p:spPr>
          <a:xfrm>
            <a:off x="6149959" y="1617643"/>
            <a:ext cx="1040670" cy="954107"/>
          </a:xfrm>
          <a:prstGeom prst="rect">
            <a:avLst/>
          </a:prstGeom>
          <a:noFill/>
        </p:spPr>
        <p:txBody>
          <a:bodyPr wrap="none" rtlCol="0">
            <a:spAutoFit/>
          </a:bodyPr>
          <a:lstStyle/>
          <a:p>
            <a:r>
              <a:rPr lang="en-US" dirty="0"/>
              <a:t>Readout</a:t>
            </a:r>
          </a:p>
          <a:p>
            <a:r>
              <a:rPr lang="en-US" dirty="0"/>
              <a:t>and 80-1</a:t>
            </a:r>
          </a:p>
          <a:p>
            <a:r>
              <a:rPr lang="en-US" dirty="0"/>
              <a:t>MUX </a:t>
            </a:r>
          </a:p>
          <a:p>
            <a:r>
              <a:rPr lang="en-US" dirty="0"/>
              <a:t>electronics</a:t>
            </a:r>
          </a:p>
        </p:txBody>
      </p:sp>
      <p:pic>
        <p:nvPicPr>
          <p:cNvPr id="4" name="Picture 3">
            <a:extLst>
              <a:ext uri="{FF2B5EF4-FFF2-40B4-BE49-F238E27FC236}">
                <a16:creationId xmlns:a16="http://schemas.microsoft.com/office/drawing/2014/main" xmlns="" id="{E3697441-56F8-BFA7-9F3A-39C8B44E9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6275" y="1218515"/>
            <a:ext cx="4286250" cy="3118697"/>
          </a:xfrm>
          <a:prstGeom prst="rect">
            <a:avLst/>
          </a:prstGeom>
        </p:spPr>
      </p:pic>
      <p:sp>
        <p:nvSpPr>
          <p:cNvPr id="5" name="TextBox 4">
            <a:extLst>
              <a:ext uri="{FF2B5EF4-FFF2-40B4-BE49-F238E27FC236}">
                <a16:creationId xmlns:a16="http://schemas.microsoft.com/office/drawing/2014/main" xmlns="" id="{287C38AF-A276-F980-ED13-48059F840D8D}"/>
              </a:ext>
            </a:extLst>
          </p:cNvPr>
          <p:cNvSpPr txBox="1"/>
          <p:nvPr/>
        </p:nvSpPr>
        <p:spPr>
          <a:xfrm>
            <a:off x="4572000" y="4487333"/>
            <a:ext cx="4114800" cy="307777"/>
          </a:xfrm>
          <a:prstGeom prst="rect">
            <a:avLst/>
          </a:prstGeom>
          <a:noFill/>
        </p:spPr>
        <p:txBody>
          <a:bodyPr wrap="square">
            <a:spAutoFit/>
          </a:bodyPr>
          <a:lstStyle/>
          <a:p>
            <a:r>
              <a:rPr lang="en-US" dirty="0"/>
              <a:t>Barron et. al. https://</a:t>
            </a:r>
            <a:r>
              <a:rPr lang="en-US" dirty="0" err="1"/>
              <a:t>arxiv.org</a:t>
            </a:r>
            <a:r>
              <a:rPr lang="en-US" dirty="0"/>
              <a:t>/pdf/2208.02284.pdf</a:t>
            </a:r>
          </a:p>
        </p:txBody>
      </p:sp>
      <p:pic>
        <p:nvPicPr>
          <p:cNvPr id="9" name="Picture 8">
            <a:extLst>
              <a:ext uri="{FF2B5EF4-FFF2-40B4-BE49-F238E27FC236}">
                <a16:creationId xmlns:a16="http://schemas.microsoft.com/office/drawing/2014/main" xmlns="" id="{0FE8B23E-1EAC-F5B6-4447-8A7E21D70B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708" y="996160"/>
            <a:ext cx="3083148" cy="3982762"/>
          </a:xfrm>
          <a:prstGeom prst="rect">
            <a:avLst/>
          </a:prstGeom>
        </p:spPr>
      </p:pic>
    </p:spTree>
    <p:extLst>
      <p:ext uri="{BB962C8B-B14F-4D97-AF65-F5344CB8AC3E}">
        <p14:creationId xmlns:p14="http://schemas.microsoft.com/office/powerpoint/2010/main" val="189952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Project Timeline and Schedule"/>
          <p:cNvSpPr txBox="1">
            <a:spLocks noGrp="1"/>
          </p:cNvSpPr>
          <p:nvPr>
            <p:ph type="title"/>
          </p:nvPr>
        </p:nvSpPr>
        <p:spPr>
          <a:prstGeom prst="rect">
            <a:avLst/>
          </a:prstGeom>
        </p:spPr>
        <p:txBody>
          <a:bodyPr/>
          <a:lstStyle/>
          <a:p>
            <a:r>
              <a:rPr lang="en-US" dirty="0"/>
              <a:t>CMB-S4 Science Goals in 7-9 years </a:t>
            </a:r>
            <a:endParaRPr dirty="0"/>
          </a:p>
        </p:txBody>
      </p:sp>
      <p:sp>
        <p:nvSpPr>
          <p:cNvPr id="753"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18</a:t>
            </a:fld>
            <a:endParaRPr/>
          </a:p>
        </p:txBody>
      </p:sp>
      <p:grpSp>
        <p:nvGrpSpPr>
          <p:cNvPr id="4" name="Group">
            <a:extLst>
              <a:ext uri="{FF2B5EF4-FFF2-40B4-BE49-F238E27FC236}">
                <a16:creationId xmlns:a16="http://schemas.microsoft.com/office/drawing/2014/main" xmlns="" id="{91686EE9-14FA-A561-BAFC-D2B1639F7271}"/>
              </a:ext>
            </a:extLst>
          </p:cNvPr>
          <p:cNvGrpSpPr/>
          <p:nvPr/>
        </p:nvGrpSpPr>
        <p:grpSpPr>
          <a:xfrm>
            <a:off x="165538" y="864694"/>
            <a:ext cx="8580529" cy="3868174"/>
            <a:chOff x="0" y="0"/>
            <a:chExt cx="19128716" cy="9959401"/>
          </a:xfrm>
        </p:grpSpPr>
        <p:pic>
          <p:nvPicPr>
            <p:cNvPr id="5" name="Image" descr="Image">
              <a:extLst>
                <a:ext uri="{FF2B5EF4-FFF2-40B4-BE49-F238E27FC236}">
                  <a16:creationId xmlns:a16="http://schemas.microsoft.com/office/drawing/2014/main" xmlns="" id="{FFD9F905-47EB-7AB3-3AC6-79A188F4411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 y="1157442"/>
              <a:ext cx="14398384" cy="5618989"/>
            </a:xfrm>
            <a:prstGeom prst="rect">
              <a:avLst/>
            </a:prstGeom>
            <a:ln w="12700" cap="flat">
              <a:noFill/>
              <a:miter lim="400000"/>
            </a:ln>
            <a:effectLst/>
          </p:spPr>
        </p:pic>
        <p:pic>
          <p:nvPicPr>
            <p:cNvPr id="6" name="Image" descr="Image">
              <a:extLst>
                <a:ext uri="{FF2B5EF4-FFF2-40B4-BE49-F238E27FC236}">
                  <a16:creationId xmlns:a16="http://schemas.microsoft.com/office/drawing/2014/main" xmlns="" id="{02694525-5584-A07E-5E49-BF63AFD72D3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450445" y="2099537"/>
              <a:ext cx="4678272" cy="5286445"/>
            </a:xfrm>
            <a:prstGeom prst="rect">
              <a:avLst/>
            </a:prstGeom>
            <a:ln w="12700" cap="flat">
              <a:noFill/>
              <a:miter lim="400000"/>
            </a:ln>
            <a:effectLst/>
          </p:spPr>
        </p:pic>
        <p:pic>
          <p:nvPicPr>
            <p:cNvPr id="7" name="Image" descr="Image">
              <a:extLst>
                <a:ext uri="{FF2B5EF4-FFF2-40B4-BE49-F238E27FC236}">
                  <a16:creationId xmlns:a16="http://schemas.microsoft.com/office/drawing/2014/main" xmlns="" id="{EF677BF7-0F98-2F8F-B663-77A55B101B1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6890874"/>
              <a:ext cx="19122632" cy="3068528"/>
            </a:xfrm>
            <a:prstGeom prst="rect">
              <a:avLst/>
            </a:prstGeom>
            <a:ln w="12700" cap="flat">
              <a:noFill/>
              <a:miter lim="400000"/>
            </a:ln>
            <a:effectLst/>
          </p:spPr>
        </p:pic>
        <p:pic>
          <p:nvPicPr>
            <p:cNvPr id="8" name="Image" descr="Image">
              <a:extLst>
                <a:ext uri="{FF2B5EF4-FFF2-40B4-BE49-F238E27FC236}">
                  <a16:creationId xmlns:a16="http://schemas.microsoft.com/office/drawing/2014/main" xmlns="" id="{B800AA64-8C18-4281-BF33-35B210464DC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0"/>
              <a:ext cx="19122632" cy="1047347"/>
            </a:xfrm>
            <a:prstGeom prst="rect">
              <a:avLst/>
            </a:prstGeom>
            <a:ln w="12700" cap="flat">
              <a:noFill/>
              <a:miter lim="400000"/>
            </a:ln>
            <a:effectLst/>
          </p:spPr>
        </p:pic>
      </p:grpSp>
    </p:spTree>
    <p:extLst>
      <p:ext uri="{BB962C8B-B14F-4D97-AF65-F5344CB8AC3E}">
        <p14:creationId xmlns:p14="http://schemas.microsoft.com/office/powerpoint/2010/main" val="390786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CMB-S4 Concept Endorsement"/>
          <p:cNvSpPr txBox="1">
            <a:spLocks noGrp="1"/>
          </p:cNvSpPr>
          <p:nvPr>
            <p:ph type="title"/>
          </p:nvPr>
        </p:nvSpPr>
        <p:spPr>
          <a:xfrm>
            <a:off x="229801" y="269640"/>
            <a:ext cx="8691563" cy="644759"/>
          </a:xfrm>
          <a:prstGeom prst="rect">
            <a:avLst/>
          </a:prstGeom>
        </p:spPr>
        <p:txBody>
          <a:bodyPr>
            <a:normAutofit fontScale="90000"/>
          </a:bodyPr>
          <a:lstStyle/>
          <a:p>
            <a:r>
              <a:rPr dirty="0"/>
              <a:t>CMB-S4 Concept Endorsement</a:t>
            </a:r>
            <a:r>
              <a:rPr lang="en-US" dirty="0"/>
              <a:t> by US Community</a:t>
            </a:r>
            <a:endParaRPr dirty="0"/>
          </a:p>
        </p:txBody>
      </p:sp>
      <p:sp>
        <p:nvSpPr>
          <p:cNvPr id="540" name="CMB community has united around “Stage 4” experiment concept, CMB-S4:…"/>
          <p:cNvSpPr txBox="1">
            <a:spLocks noGrp="1"/>
          </p:cNvSpPr>
          <p:nvPr>
            <p:ph type="body" idx="1"/>
          </p:nvPr>
        </p:nvSpPr>
        <p:spPr>
          <a:xfrm>
            <a:off x="229801" y="1126791"/>
            <a:ext cx="5310709" cy="3871215"/>
          </a:xfrm>
          <a:prstGeom prst="rect">
            <a:avLst/>
          </a:prstGeom>
        </p:spPr>
        <p:txBody>
          <a:bodyPr>
            <a:normAutofit/>
          </a:bodyPr>
          <a:lstStyle/>
          <a:p>
            <a:pPr marL="187452" indent="-187452" defTabSz="749789">
              <a:spcBef>
                <a:spcPts val="1350"/>
              </a:spcBef>
              <a:defRPr sz="3936"/>
            </a:pPr>
            <a:r>
              <a:rPr sz="1400" dirty="0"/>
              <a:t>CMB community has united around “Stage 4” experiment concept, </a:t>
            </a:r>
            <a:r>
              <a:rPr sz="1400" b="1" i="1" dirty="0"/>
              <a:t>CMB-S4:</a:t>
            </a:r>
          </a:p>
          <a:p>
            <a:pPr marL="374904" lvl="1" indent="-187452" defTabSz="749789">
              <a:spcBef>
                <a:spcPts val="1350"/>
              </a:spcBef>
              <a:defRPr sz="3936"/>
            </a:pPr>
            <a:r>
              <a:rPr sz="1400" dirty="0"/>
              <a:t>Designed to make transformational discoveries in fundamental physics, cosmology, astrophysics &amp; astronomy</a:t>
            </a:r>
          </a:p>
          <a:p>
            <a:pPr marL="374904" lvl="1" indent="-187452" defTabSz="749789">
              <a:spcBef>
                <a:spcPts val="1350"/>
              </a:spcBef>
              <a:defRPr sz="3936"/>
            </a:pPr>
            <a:r>
              <a:rPr sz="1400" dirty="0"/>
              <a:t>Recommended by 2014 P5 under all budget scenarios</a:t>
            </a:r>
          </a:p>
          <a:p>
            <a:pPr marL="374904" lvl="1" indent="-187452" defTabSz="749789">
              <a:spcBef>
                <a:spcPts val="1350"/>
              </a:spcBef>
              <a:defRPr sz="3936"/>
            </a:pPr>
            <a:r>
              <a:rPr sz="1400" dirty="0"/>
              <a:t>Recommended by 2015 NAS report A Strategic Vision for </a:t>
            </a:r>
            <a:br>
              <a:rPr sz="1400" dirty="0"/>
            </a:br>
            <a:r>
              <a:rPr sz="1400" dirty="0"/>
              <a:t>NSF Investments in Antarctic and Southern Ocean Research </a:t>
            </a:r>
          </a:p>
          <a:p>
            <a:pPr marL="374904" lvl="1" indent="-187452" defTabSz="749789">
              <a:spcBef>
                <a:spcPts val="1350"/>
              </a:spcBef>
              <a:defRPr sz="3936" b="1" i="1"/>
            </a:pPr>
            <a:r>
              <a:rPr sz="1400" dirty="0"/>
              <a:t>Strongly recommended by Astro2020: “NSF &amp; DOE should jointly pursue the design and implementation of CMB-S4”</a:t>
            </a:r>
          </a:p>
          <a:p>
            <a:pPr marL="374904" lvl="1" indent="-187452" defTabSz="749789">
              <a:spcBef>
                <a:spcPts val="1350"/>
              </a:spcBef>
              <a:defRPr sz="3936"/>
            </a:pPr>
            <a:r>
              <a:rPr sz="1400" dirty="0"/>
              <a:t>Prominently featured in recent Snowmass process / ongoing 2023 P5</a:t>
            </a:r>
          </a:p>
        </p:txBody>
      </p:sp>
      <p:pic>
        <p:nvPicPr>
          <p:cNvPr id="541" name="k4hGWFgLKLkinN18lXq6GwYiX5cstWD7TJVlIN5kailDowt28kjCY-aV2e4FiE1ErIKTWALn7Pl_9aiWVOVATL8TSz-hJ9x7O42ioe1haZMM9S60x6oP5bYusT5kPHTo7WYb1sqvSjSHlbTvZD7SGw2hjd-l-H2IepCQVyVTfXAUBpYKWE300CAULv2IhuDa=s2048.png" descr="k4hGWFgLKLkinN18lXq6GwYiX5cstWD7TJVlIN5kailDowt28kjCY-aV2e4FiE1ErIKTWALn7Pl_9aiWVOVATL8TSz-hJ9x7O42ioe1haZMM9S60x6oP5bYusT5kPHTo7WYb1sqvSjSHlbTvZD7SGw2hjd-l-H2IepCQVyVTfXAUBpYKWE300CAULv2IhuDa=s204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5965" y="1015473"/>
            <a:ext cx="2811521" cy="3673721"/>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MB-S4 Science Themes"/>
          <p:cNvSpPr txBox="1">
            <a:spLocks noGrp="1"/>
          </p:cNvSpPr>
          <p:nvPr>
            <p:ph type="title"/>
          </p:nvPr>
        </p:nvSpPr>
        <p:spPr>
          <a:prstGeom prst="rect">
            <a:avLst/>
          </a:prstGeom>
        </p:spPr>
        <p:txBody>
          <a:bodyPr/>
          <a:lstStyle/>
          <a:p>
            <a:r>
              <a:t>CMB-S4 Science Themes</a:t>
            </a:r>
          </a:p>
        </p:txBody>
      </p:sp>
      <p:pic>
        <p:nvPicPr>
          <p:cNvPr id="398"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25871" y="1094059"/>
            <a:ext cx="5692246" cy="3983628"/>
          </a:xfrm>
          <a:prstGeom prst="rect">
            <a:avLst/>
          </a:prstGeom>
          <a:ln w="12700">
            <a:miter lim="400000"/>
          </a:ln>
        </p:spPr>
      </p:pic>
      <p:grpSp>
        <p:nvGrpSpPr>
          <p:cNvPr id="401" name="Group"/>
          <p:cNvGrpSpPr/>
          <p:nvPr/>
        </p:nvGrpSpPr>
        <p:grpSpPr>
          <a:xfrm>
            <a:off x="2168746" y="3601253"/>
            <a:ext cx="816215" cy="1443906"/>
            <a:chOff x="0" y="0"/>
            <a:chExt cx="2176572" cy="3850413"/>
          </a:xfrm>
        </p:grpSpPr>
        <p:sp>
          <p:nvSpPr>
            <p:cNvPr id="399" name="Rounded Rectangle"/>
            <p:cNvSpPr/>
            <p:nvPr/>
          </p:nvSpPr>
          <p:spPr>
            <a:xfrm>
              <a:off x="0" y="0"/>
              <a:ext cx="1813145" cy="3051517"/>
            </a:xfrm>
            <a:prstGeom prst="roundRect">
              <a:avLst>
                <a:gd name="adj" fmla="val 14775"/>
              </a:avLst>
            </a:prstGeom>
            <a:solidFill>
              <a:srgbClr val="FF0000">
                <a:alpha val="23122"/>
              </a:srgbClr>
            </a:solidFill>
            <a:ln w="63500" cap="flat">
              <a:solidFill>
                <a:srgbClr val="000000">
                  <a:alpha val="23122"/>
                </a:srgbClr>
              </a:solidFill>
              <a:prstDash val="solid"/>
              <a:miter lim="400000"/>
            </a:ln>
            <a:effectLst/>
          </p:spPr>
          <p:txBody>
            <a:bodyPr wrap="square" lIns="26789" tIns="26789" rIns="26789" bIns="26789" numCol="1" anchor="ctr">
              <a:noAutofit/>
            </a:bodyPr>
            <a:lstStyle/>
            <a:p>
              <a:pPr defTabSz="308074">
                <a:defRPr sz="5000">
                  <a:solidFill>
                    <a:srgbClr val="FFFFFF"/>
                  </a:solidFill>
                  <a:latin typeface="Helvetica Neue Light"/>
                  <a:ea typeface="Helvetica Neue Light"/>
                  <a:cs typeface="Helvetica Neue Light"/>
                  <a:sym typeface="Helvetica Neue Light"/>
                </a:defRPr>
              </a:pPr>
              <a:endParaRPr sz="1875"/>
            </a:p>
          </p:txBody>
        </p:sp>
        <p:sp>
          <p:nvSpPr>
            <p:cNvPr id="400" name="Group"/>
            <p:cNvSpPr/>
            <p:nvPr/>
          </p:nvSpPr>
          <p:spPr>
            <a:xfrm>
              <a:off x="906572" y="258041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26789" tIns="26789" rIns="26789" bIns="26789" numCol="1" anchor="ctr">
              <a:spAutoFit/>
            </a:bodyPr>
            <a:lstStyle>
              <a:lvl1pPr defTabSz="821531">
                <a:defRPr sz="3200">
                  <a:solidFill>
                    <a:srgbClr val="FF2600"/>
                  </a:solidFill>
                </a:defRPr>
              </a:lvl1pPr>
            </a:lstStyle>
            <a:p>
              <a:r>
                <a:rPr sz="1200"/>
                <a:t>inflation</a:t>
              </a:r>
            </a:p>
          </p:txBody>
        </p:sp>
      </p:grpSp>
      <p:grpSp>
        <p:nvGrpSpPr>
          <p:cNvPr id="404" name="Group"/>
          <p:cNvGrpSpPr/>
          <p:nvPr/>
        </p:nvGrpSpPr>
        <p:grpSpPr>
          <a:xfrm>
            <a:off x="3513915" y="2176925"/>
            <a:ext cx="1869453" cy="1649447"/>
            <a:chOff x="-71217" y="0"/>
            <a:chExt cx="4985208" cy="4398523"/>
          </a:xfrm>
        </p:grpSpPr>
        <p:sp>
          <p:nvSpPr>
            <p:cNvPr id="402" name="Rounded Rectangle"/>
            <p:cNvSpPr/>
            <p:nvPr/>
          </p:nvSpPr>
          <p:spPr>
            <a:xfrm>
              <a:off x="0" y="0"/>
              <a:ext cx="4842775" cy="4398523"/>
            </a:xfrm>
            <a:prstGeom prst="roundRect">
              <a:avLst>
                <a:gd name="adj" fmla="val 6090"/>
              </a:avLst>
            </a:prstGeom>
            <a:solidFill>
              <a:srgbClr val="0E00FF">
                <a:alpha val="23000"/>
              </a:srgbClr>
            </a:solidFill>
            <a:ln w="12700" cap="flat">
              <a:noFill/>
              <a:miter lim="400000"/>
            </a:ln>
            <a:effectLst/>
          </p:spPr>
          <p:txBody>
            <a:bodyPr wrap="square" lIns="26789" tIns="26789" rIns="26789" bIns="26789" numCol="1" anchor="ctr">
              <a:noAutofit/>
            </a:bodyPr>
            <a:lstStyle/>
            <a:p>
              <a:pPr defTabSz="308074">
                <a:defRPr sz="5000">
                  <a:solidFill>
                    <a:srgbClr val="FFFFFF"/>
                  </a:solidFill>
                  <a:latin typeface="Helvetica Neue Light"/>
                  <a:ea typeface="Helvetica Neue Light"/>
                  <a:cs typeface="Helvetica Neue Light"/>
                  <a:sym typeface="Helvetica Neue Light"/>
                </a:defRPr>
              </a:pPr>
              <a:endParaRPr sz="1875"/>
            </a:p>
          </p:txBody>
        </p:sp>
        <p:sp>
          <p:nvSpPr>
            <p:cNvPr id="403" name="Matter mapping and neutrino mass"/>
            <p:cNvSpPr txBox="1"/>
            <p:nvPr/>
          </p:nvSpPr>
          <p:spPr>
            <a:xfrm>
              <a:off x="-71217" y="3263238"/>
              <a:ext cx="4985208" cy="1129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defTabSz="821531">
                <a:defRPr sz="3200">
                  <a:solidFill>
                    <a:srgbClr val="0600FF"/>
                  </a:solidFill>
                </a:defRPr>
              </a:lvl1pPr>
            </a:lstStyle>
            <a:p>
              <a:r>
                <a:rPr sz="1200"/>
                <a:t>Matter mapping and neutrino mass</a:t>
              </a:r>
            </a:p>
          </p:txBody>
        </p:sp>
      </p:grpSp>
      <p:grpSp>
        <p:nvGrpSpPr>
          <p:cNvPr id="407" name="Group"/>
          <p:cNvGrpSpPr/>
          <p:nvPr/>
        </p:nvGrpSpPr>
        <p:grpSpPr>
          <a:xfrm>
            <a:off x="5451574" y="2046015"/>
            <a:ext cx="1383649" cy="1270423"/>
            <a:chOff x="0" y="0"/>
            <a:chExt cx="3689729" cy="3387794"/>
          </a:xfrm>
        </p:grpSpPr>
        <p:sp>
          <p:nvSpPr>
            <p:cNvPr id="405" name="Rounded Rectangle"/>
            <p:cNvSpPr/>
            <p:nvPr/>
          </p:nvSpPr>
          <p:spPr>
            <a:xfrm>
              <a:off x="0" y="0"/>
              <a:ext cx="3689729" cy="3387794"/>
            </a:xfrm>
            <a:prstGeom prst="roundRect">
              <a:avLst>
                <a:gd name="adj" fmla="val 12415"/>
              </a:avLst>
            </a:prstGeom>
            <a:solidFill>
              <a:srgbClr val="089300">
                <a:alpha val="23000"/>
              </a:srgbClr>
            </a:solidFill>
            <a:ln w="63500" cap="flat">
              <a:solidFill>
                <a:srgbClr val="000000">
                  <a:alpha val="23000"/>
                </a:srgbClr>
              </a:solidFill>
              <a:prstDash val="solid"/>
              <a:miter lim="400000"/>
            </a:ln>
            <a:effectLst/>
          </p:spPr>
          <p:txBody>
            <a:bodyPr wrap="square" lIns="26789" tIns="26789" rIns="26789" bIns="26789" numCol="1" anchor="ctr">
              <a:noAutofit/>
            </a:bodyPr>
            <a:lstStyle/>
            <a:p>
              <a:pPr defTabSz="308074">
                <a:defRPr sz="5000">
                  <a:solidFill>
                    <a:srgbClr val="FFFFFF"/>
                  </a:solidFill>
                  <a:latin typeface="Helvetica Neue Light"/>
                  <a:ea typeface="Helvetica Neue Light"/>
                  <a:cs typeface="Helvetica Neue Light"/>
                  <a:sym typeface="Helvetica Neue Light"/>
                </a:defRPr>
              </a:pPr>
              <a:endParaRPr sz="1875"/>
            </a:p>
          </p:txBody>
        </p:sp>
        <p:sp>
          <p:nvSpPr>
            <p:cNvPr id="406" name="light relics"/>
            <p:cNvSpPr txBox="1"/>
            <p:nvPr/>
          </p:nvSpPr>
          <p:spPr>
            <a:xfrm>
              <a:off x="852677" y="2692711"/>
              <a:ext cx="1961007" cy="6367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6789" tIns="26789" rIns="26789" bIns="26789" numCol="1" anchor="ctr">
              <a:spAutoFit/>
            </a:bodyPr>
            <a:lstStyle>
              <a:lvl1pPr defTabSz="821531">
                <a:defRPr sz="3200">
                  <a:solidFill>
                    <a:srgbClr val="067400"/>
                  </a:solidFill>
                </a:defRPr>
              </a:lvl1pPr>
            </a:lstStyle>
            <a:p>
              <a:r>
                <a:rPr sz="1200"/>
                <a:t>light relics</a:t>
              </a:r>
            </a:p>
          </p:txBody>
        </p:sp>
      </p:grpSp>
      <p:sp>
        <p:nvSpPr>
          <p:cNvPr id="40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grpSp>
        <p:nvGrpSpPr>
          <p:cNvPr id="411" name="Group"/>
          <p:cNvGrpSpPr/>
          <p:nvPr/>
        </p:nvGrpSpPr>
        <p:grpSpPr>
          <a:xfrm>
            <a:off x="7466896" y="1406875"/>
            <a:ext cx="1394185" cy="917486"/>
            <a:chOff x="0" y="0"/>
            <a:chExt cx="3717826" cy="2446627"/>
          </a:xfrm>
        </p:grpSpPr>
        <p:sp>
          <p:nvSpPr>
            <p:cNvPr id="409" name="Time-variable millimeter-wave sky"/>
            <p:cNvSpPr txBox="1"/>
            <p:nvPr/>
          </p:nvSpPr>
          <p:spPr>
            <a:xfrm>
              <a:off x="28096" y="689807"/>
              <a:ext cx="3689730" cy="1129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defTabSz="821531">
                <a:defRPr sz="3200">
                  <a:solidFill>
                    <a:srgbClr val="000000"/>
                  </a:solidFill>
                </a:defRPr>
              </a:lvl1pPr>
            </a:lstStyle>
            <a:p>
              <a:r>
                <a:rPr sz="1200"/>
                <a:t>Time-variable millimeter-wave sky</a:t>
              </a:r>
            </a:p>
          </p:txBody>
        </p:sp>
        <p:sp>
          <p:nvSpPr>
            <p:cNvPr id="410" name="Group"/>
            <p:cNvSpPr/>
            <p:nvPr/>
          </p:nvSpPr>
          <p:spPr>
            <a:xfrm>
              <a:off x="0" y="0"/>
              <a:ext cx="3689729" cy="2446627"/>
            </a:xfrm>
            <a:prstGeom prst="roundRect">
              <a:avLst>
                <a:gd name="adj" fmla="val 17191"/>
              </a:avLst>
            </a:prstGeom>
            <a:solidFill>
              <a:srgbClr val="000000">
                <a:alpha val="23000"/>
              </a:srgbClr>
            </a:solidFill>
            <a:ln w="12700" cap="flat">
              <a:noFill/>
              <a:miter lim="400000"/>
            </a:ln>
            <a:effectLst/>
          </p:spPr>
          <p:txBody>
            <a:bodyPr wrap="square" lIns="26789" tIns="26789" rIns="26789" bIns="26789" numCol="1" anchor="ctr">
              <a:noAutofit/>
            </a:bodyPr>
            <a:lstStyle/>
            <a:p>
              <a:pPr defTabSz="308074">
                <a:defRPr sz="5000">
                  <a:solidFill>
                    <a:srgbClr val="FFFFFF"/>
                  </a:solidFill>
                  <a:latin typeface="Helvetica Neue Light"/>
                  <a:ea typeface="Helvetica Neue Light"/>
                  <a:cs typeface="Helvetica Neue Light"/>
                  <a:sym typeface="Helvetica Neue Light"/>
                </a:defRPr>
              </a:pPr>
              <a:endParaRPr sz="1875"/>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body" idx="1"/>
          </p:nvPr>
        </p:nvSpPr>
        <p:spPr>
          <a:xfrm>
            <a:off x="133902" y="774666"/>
            <a:ext cx="8756100" cy="3885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The next generation of CMB observations are poised to make tremendous discoveries </a:t>
            </a:r>
            <a:endParaRPr dirty="0"/>
          </a:p>
          <a:p>
            <a:pPr marL="914400" lvl="1" indent="-317500" algn="l" rtl="0">
              <a:spcBef>
                <a:spcPts val="1000"/>
              </a:spcBef>
              <a:spcAft>
                <a:spcPts val="0"/>
              </a:spcAft>
              <a:buSzPts val="1400"/>
              <a:buChar char="○"/>
            </a:pPr>
            <a:r>
              <a:rPr lang="en" i="1" dirty="0"/>
              <a:t>r</a:t>
            </a:r>
            <a:r>
              <a:rPr lang="en" dirty="0"/>
              <a:t> : Observe gravity operating on quantum scales</a:t>
            </a:r>
            <a:endParaRPr dirty="0"/>
          </a:p>
          <a:p>
            <a:pPr marL="914400" lvl="1" indent="-317500" algn="l" rtl="0">
              <a:spcBef>
                <a:spcPts val="1000"/>
              </a:spcBef>
              <a:spcAft>
                <a:spcPts val="0"/>
              </a:spcAft>
              <a:buSzPts val="1400"/>
              <a:buChar char="○"/>
            </a:pPr>
            <a:r>
              <a:rPr lang="en" i="1" dirty="0"/>
              <a:t>N</a:t>
            </a:r>
            <a:r>
              <a:rPr lang="en" i="1" baseline="-25000" dirty="0"/>
              <a:t>eff</a:t>
            </a:r>
            <a:r>
              <a:rPr lang="en" i="1" dirty="0"/>
              <a:t> </a:t>
            </a:r>
            <a:r>
              <a:rPr lang="en" dirty="0"/>
              <a:t>: Probe for light particles beyond the standard model</a:t>
            </a:r>
            <a:endParaRPr dirty="0"/>
          </a:p>
          <a:p>
            <a:pPr marL="914400" lvl="1" indent="-317500" algn="l" rtl="0">
              <a:spcBef>
                <a:spcPts val="1000"/>
              </a:spcBef>
              <a:spcAft>
                <a:spcPts val="0"/>
              </a:spcAft>
              <a:buSzPts val="1400"/>
              <a:buChar char="○"/>
            </a:pPr>
            <a:r>
              <a:rPr lang="en" i="1" dirty="0"/>
              <a:t>∑</a:t>
            </a:r>
            <a:r>
              <a:rPr lang="en" i="1" dirty="0" err="1"/>
              <a:t>m</a:t>
            </a:r>
            <a:r>
              <a:rPr lang="en" i="1" baseline="-25000" dirty="0" err="1"/>
              <a:t>ν</a:t>
            </a:r>
            <a:r>
              <a:rPr lang="en" dirty="0"/>
              <a:t> : Constrain the masses of neutrinos</a:t>
            </a:r>
            <a:endParaRPr dirty="0"/>
          </a:p>
          <a:p>
            <a:pPr marL="914400" lvl="1" indent="-317500" algn="l" rtl="0">
              <a:spcBef>
                <a:spcPts val="1000"/>
              </a:spcBef>
              <a:spcAft>
                <a:spcPts val="0"/>
              </a:spcAft>
              <a:buSzPts val="1400"/>
              <a:buChar char="○"/>
            </a:pPr>
            <a:r>
              <a:rPr lang="en" dirty="0"/>
              <a:t>New insights into dark energy, dark matter, structure formation</a:t>
            </a:r>
            <a:endParaRPr dirty="0"/>
          </a:p>
          <a:p>
            <a:pPr marL="914400" lvl="1" indent="-317500" algn="l" rtl="0">
              <a:spcBef>
                <a:spcPts val="1000"/>
              </a:spcBef>
              <a:spcAft>
                <a:spcPts val="0"/>
              </a:spcAft>
              <a:buSzPts val="1400"/>
              <a:buChar char="○"/>
            </a:pPr>
            <a:r>
              <a:rPr lang="en" dirty="0"/>
              <a:t>New discovery space for transients in the millimeter sky</a:t>
            </a:r>
            <a:endParaRPr dirty="0"/>
          </a:p>
          <a:p>
            <a:pPr marL="457200" lvl="0" indent="-342900" algn="l" rtl="0">
              <a:spcBef>
                <a:spcPts val="1000"/>
              </a:spcBef>
              <a:spcAft>
                <a:spcPts val="0"/>
              </a:spcAft>
              <a:buSzPts val="1800"/>
              <a:buChar char="●"/>
            </a:pPr>
            <a:r>
              <a:rPr lang="en" dirty="0"/>
              <a:t>CMB-S4 offers a unique opportunity to study fundamental physics of the universe </a:t>
            </a:r>
            <a:r>
              <a:rPr lang="en" i="1" dirty="0"/>
              <a:t>that cannot be practically be done with the current generation of experiments</a:t>
            </a:r>
          </a:p>
          <a:p>
            <a:pPr>
              <a:spcBef>
                <a:spcPts val="1000"/>
              </a:spcBef>
            </a:pPr>
            <a:r>
              <a:rPr lang="en" dirty="0"/>
              <a:t>CMB-S4 will impact many fields:   HEP, Cosmology, and Traditional Astronomy</a:t>
            </a:r>
            <a:endParaRPr dirty="0"/>
          </a:p>
          <a:p>
            <a:pPr marL="0" lvl="0" indent="0" algn="l" rtl="0">
              <a:spcBef>
                <a:spcPts val="1000"/>
              </a:spcBef>
              <a:spcAft>
                <a:spcPts val="1000"/>
              </a:spcAft>
              <a:buNone/>
            </a:pPr>
            <a:endParaRPr dirty="0"/>
          </a:p>
        </p:txBody>
      </p:sp>
      <p:sp>
        <p:nvSpPr>
          <p:cNvPr id="164" name="Google Shape;164;p25"/>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Summary</a:t>
            </a:r>
            <a:endParaRPr dirty="0"/>
          </a:p>
        </p:txBody>
      </p:sp>
      <p:sp>
        <p:nvSpPr>
          <p:cNvPr id="165" name="Google Shape;165;p25"/>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71" name="Google Shape;171;p26"/>
          <p:cNvGrpSpPr/>
          <p:nvPr/>
        </p:nvGrpSpPr>
        <p:grpSpPr>
          <a:xfrm>
            <a:off x="23893" y="327542"/>
            <a:ext cx="9087666" cy="4500447"/>
            <a:chOff x="151477" y="0"/>
            <a:chExt cx="11876198" cy="5881399"/>
          </a:xfrm>
        </p:grpSpPr>
        <p:pic>
          <p:nvPicPr>
            <p:cNvPr id="172" name="Google Shape;172;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7987" y="3414970"/>
              <a:ext cx="5936892" cy="2466429"/>
            </a:xfrm>
            <a:prstGeom prst="rect">
              <a:avLst/>
            </a:prstGeom>
            <a:noFill/>
            <a:ln>
              <a:noFill/>
            </a:ln>
          </p:spPr>
        </p:pic>
        <p:pic>
          <p:nvPicPr>
            <p:cNvPr id="173" name="Google Shape;173;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1477" y="0"/>
              <a:ext cx="5948419" cy="3414316"/>
            </a:xfrm>
            <a:prstGeom prst="rect">
              <a:avLst/>
            </a:prstGeom>
            <a:noFill/>
            <a:ln>
              <a:noFill/>
            </a:ln>
          </p:spPr>
        </p:pic>
        <p:pic>
          <p:nvPicPr>
            <p:cNvPr id="174" name="Google Shape;17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99896" y="1221"/>
              <a:ext cx="5927779" cy="3424486"/>
            </a:xfrm>
            <a:prstGeom prst="rect">
              <a:avLst/>
            </a:prstGeom>
            <a:noFill/>
            <a:ln>
              <a:noFill/>
            </a:ln>
          </p:spPr>
        </p:pic>
        <p:pic>
          <p:nvPicPr>
            <p:cNvPr id="175" name="Google Shape;175;p2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59351" y="3414316"/>
              <a:ext cx="5936892" cy="488575"/>
            </a:xfrm>
            <a:prstGeom prst="rect">
              <a:avLst/>
            </a:prstGeom>
            <a:noFill/>
            <a:ln>
              <a:noFill/>
            </a:ln>
          </p:spPr>
        </p:pic>
        <p:pic>
          <p:nvPicPr>
            <p:cNvPr id="176" name="Google Shape;176;p2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88217" y="3423004"/>
              <a:ext cx="2546913" cy="482591"/>
            </a:xfrm>
            <a:prstGeom prst="rect">
              <a:avLst/>
            </a:prstGeom>
            <a:noFill/>
            <a:ln>
              <a:noFill/>
            </a:ln>
          </p:spPr>
        </p:pic>
      </p:grpSp>
      <p:sp>
        <p:nvSpPr>
          <p:cNvPr id="177" name="Google Shape;177;p26"/>
          <p:cNvSpPr txBox="1"/>
          <p:nvPr/>
        </p:nvSpPr>
        <p:spPr>
          <a:xfrm>
            <a:off x="23900" y="3832700"/>
            <a:ext cx="2169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t>Thank you!</a:t>
            </a:r>
            <a:endParaRPr sz="2700"/>
          </a:p>
        </p:txBody>
      </p:sp>
      <p:pic>
        <p:nvPicPr>
          <p:cNvPr id="178" name="Google Shape;178;p2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439700" y="3238350"/>
            <a:ext cx="1122949" cy="1122949"/>
          </a:xfrm>
          <a:prstGeom prst="rect">
            <a:avLst/>
          </a:prstGeom>
          <a:noFill/>
          <a:ln>
            <a:noFill/>
          </a:ln>
        </p:spPr>
      </p:pic>
      <p:pic>
        <p:nvPicPr>
          <p:cNvPr id="179" name="Google Shape;179;p2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873325" y="4361300"/>
            <a:ext cx="2238223" cy="37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83100" y="842474"/>
            <a:ext cx="4265100" cy="2575639"/>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Inflation would have </a:t>
            </a:r>
          </a:p>
          <a:p>
            <a:pPr marL="114300" lvl="0" indent="0" algn="l" rtl="0">
              <a:spcBef>
                <a:spcPts val="0"/>
              </a:spcBef>
              <a:spcAft>
                <a:spcPts val="0"/>
              </a:spcAft>
              <a:buSzPts val="1800"/>
              <a:buNone/>
            </a:pPr>
            <a:r>
              <a:rPr lang="en" dirty="0"/>
              <a:t>left a unique imprint in the </a:t>
            </a:r>
          </a:p>
          <a:p>
            <a:pPr marL="114300" lvl="0" indent="0" algn="l" rtl="0">
              <a:spcBef>
                <a:spcPts val="0"/>
              </a:spcBef>
              <a:spcAft>
                <a:spcPts val="0"/>
              </a:spcAft>
              <a:buSzPts val="1800"/>
              <a:buNone/>
            </a:pPr>
            <a:r>
              <a:rPr lang="en" dirty="0"/>
              <a:t>polarization of the </a:t>
            </a:r>
          </a:p>
          <a:p>
            <a:pPr marL="114300" lvl="0" indent="0" algn="l" rtl="0">
              <a:spcBef>
                <a:spcPts val="0"/>
              </a:spcBef>
              <a:spcAft>
                <a:spcPts val="0"/>
              </a:spcAft>
              <a:buSzPts val="1800"/>
              <a:buNone/>
            </a:pPr>
            <a:r>
              <a:rPr lang="en" dirty="0"/>
              <a:t>CMB in the form of B-modes.</a:t>
            </a:r>
          </a:p>
          <a:p>
            <a:pPr marL="114300" lvl="0" indent="0" algn="l" rtl="0">
              <a:spcBef>
                <a:spcPts val="0"/>
              </a:spcBef>
              <a:spcAft>
                <a:spcPts val="0"/>
              </a:spcAft>
              <a:buSzPts val="1800"/>
              <a:buNone/>
            </a:pPr>
            <a:endParaRPr lang="en" i="1" dirty="0"/>
          </a:p>
          <a:p>
            <a:pPr marL="114300" lvl="0" indent="0" algn="l" rtl="0">
              <a:spcBef>
                <a:spcPts val="0"/>
              </a:spcBef>
              <a:spcAft>
                <a:spcPts val="0"/>
              </a:spcAft>
              <a:buSzPts val="1800"/>
              <a:buNone/>
            </a:pPr>
            <a:endParaRPr i="1" dirty="0"/>
          </a:p>
          <a:p>
            <a:pPr marL="0" lvl="0" indent="0" algn="l" rtl="0">
              <a:spcBef>
                <a:spcPts val="1000"/>
              </a:spcBef>
              <a:spcAft>
                <a:spcPts val="1000"/>
              </a:spcAft>
              <a:buNone/>
            </a:pPr>
            <a:endParaRPr dirty="0"/>
          </a:p>
        </p:txBody>
      </p:sp>
      <p:sp>
        <p:nvSpPr>
          <p:cNvPr id="92" name="Google Shape;92;p19"/>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Critical Thresholds on Inflation</a:t>
            </a:r>
            <a:endParaRPr/>
          </a:p>
        </p:txBody>
      </p:sp>
      <p:sp>
        <p:nvSpPr>
          <p:cNvPr id="93" name="Google Shape;93;p19"/>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94" name="Google Shape;94;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51514" y="842400"/>
            <a:ext cx="5109386" cy="2885780"/>
          </a:xfrm>
          <a:prstGeom prst="rect">
            <a:avLst/>
          </a:prstGeom>
          <a:noFill/>
          <a:ln>
            <a:noFill/>
          </a:ln>
        </p:spPr>
      </p:pic>
      <p:sp>
        <p:nvSpPr>
          <p:cNvPr id="95" name="Google Shape;95;p19"/>
          <p:cNvSpPr txBox="1">
            <a:spLocks noGrp="1"/>
          </p:cNvSpPr>
          <p:nvPr>
            <p:ph type="body" idx="1"/>
          </p:nvPr>
        </p:nvSpPr>
        <p:spPr>
          <a:xfrm>
            <a:off x="83100" y="2208060"/>
            <a:ext cx="3988057" cy="227802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CMB-S4 will reach 𝝈(</a:t>
            </a:r>
            <a:r>
              <a:rPr lang="en" i="1" dirty="0"/>
              <a:t>r</a:t>
            </a:r>
            <a:r>
              <a:rPr lang="en" dirty="0"/>
              <a:t>)&lt;0.0005 </a:t>
            </a:r>
          </a:p>
          <a:p>
            <a:pPr marL="457200" lvl="0" indent="-342900" algn="l" rtl="0">
              <a:spcBef>
                <a:spcPts val="0"/>
              </a:spcBef>
              <a:spcAft>
                <a:spcPts val="0"/>
              </a:spcAft>
              <a:buSzPts val="1800"/>
              <a:buChar char="●"/>
            </a:pPr>
            <a:endParaRPr lang="en" dirty="0"/>
          </a:p>
          <a:p>
            <a:pPr marL="114300" lvl="0" indent="0" algn="l" rtl="0">
              <a:spcBef>
                <a:spcPts val="0"/>
              </a:spcBef>
              <a:spcAft>
                <a:spcPts val="0"/>
              </a:spcAft>
              <a:buSzPts val="1800"/>
              <a:buNone/>
            </a:pPr>
            <a:r>
              <a:rPr lang="en" dirty="0">
                <a:solidFill>
                  <a:schemeClr val="dk1"/>
                </a:solidFill>
              </a:rPr>
              <a:t> </a:t>
            </a:r>
            <a:r>
              <a:rPr lang="en" i="1" dirty="0">
                <a:solidFill>
                  <a:schemeClr val="dk1"/>
                </a:solidFill>
              </a:rPr>
              <a:t>Two orders of magnitude lower than current constraints!</a:t>
            </a:r>
            <a:endParaRPr i="1" dirty="0"/>
          </a:p>
          <a:p>
            <a:pPr marL="457200" lvl="0" indent="-342900" algn="l" rtl="0">
              <a:spcBef>
                <a:spcPts val="1000"/>
              </a:spcBef>
              <a:spcAft>
                <a:spcPts val="1000"/>
              </a:spcAft>
              <a:buSzPts val="1800"/>
              <a:buChar char="●"/>
            </a:pPr>
            <a:r>
              <a:rPr lang="en" dirty="0"/>
              <a:t>Discover or rule out a large class of inflationary models</a:t>
            </a:r>
            <a:endParaRPr dirty="0"/>
          </a:p>
        </p:txBody>
      </p:sp>
      <p:sp>
        <p:nvSpPr>
          <p:cNvPr id="96" name="Google Shape;96;p19"/>
          <p:cNvSpPr txBox="1"/>
          <p:nvPr/>
        </p:nvSpPr>
        <p:spPr>
          <a:xfrm>
            <a:off x="7272900" y="4121426"/>
            <a:ext cx="183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t>CMB-S4 Science Book, 2016</a:t>
            </a:r>
            <a:endParaRPr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body" idx="1"/>
          </p:nvPr>
        </p:nvSpPr>
        <p:spPr>
          <a:xfrm>
            <a:off x="235500" y="842475"/>
            <a:ext cx="4578600" cy="3885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Any light relics would modify the radiation density:   </a:t>
            </a:r>
            <a:r>
              <a:rPr lang="en" i="1" dirty="0"/>
              <a:t>sound horizon and damping scale of the CMB power spectra</a:t>
            </a:r>
            <a:endParaRPr i="1" dirty="0"/>
          </a:p>
          <a:p>
            <a:pPr marL="457200" lvl="0" indent="-342900" algn="l" rtl="0">
              <a:spcBef>
                <a:spcPts val="1000"/>
              </a:spcBef>
              <a:spcAft>
                <a:spcPts val="0"/>
              </a:spcAft>
              <a:buSzPts val="1800"/>
              <a:buChar char="●"/>
            </a:pPr>
            <a:r>
              <a:rPr lang="en" dirty="0"/>
              <a:t>Probe extensions to the Standard Model:   </a:t>
            </a:r>
            <a:r>
              <a:rPr lang="en" i="1" dirty="0"/>
              <a:t>Axions, sterile neutrinos, dark photons, gravitinos</a:t>
            </a:r>
            <a:endParaRPr i="1" dirty="0"/>
          </a:p>
          <a:p>
            <a:pPr marL="457200" lvl="0" indent="-342900" algn="l" rtl="0">
              <a:spcBef>
                <a:spcPts val="1000"/>
              </a:spcBef>
              <a:spcAft>
                <a:spcPts val="1000"/>
              </a:spcAft>
              <a:buSzPts val="1800"/>
              <a:buChar char="●"/>
            </a:pPr>
            <a:r>
              <a:rPr lang="en" dirty="0">
                <a:solidFill>
                  <a:schemeClr val="dk1"/>
                </a:solidFill>
              </a:rPr>
              <a:t>Broad, model-independent capability to d</a:t>
            </a:r>
            <a:r>
              <a:rPr lang="en" dirty="0"/>
              <a:t>iscover or rule out new light relics that freeze out during and after QCD phase transition </a:t>
            </a:r>
            <a:endParaRPr dirty="0"/>
          </a:p>
        </p:txBody>
      </p:sp>
      <p:sp>
        <p:nvSpPr>
          <p:cNvPr id="102" name="Google Shape;102;p20"/>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Probing Light Relics</a:t>
            </a:r>
            <a:endParaRPr/>
          </a:p>
        </p:txBody>
      </p:sp>
      <p:sp>
        <p:nvSpPr>
          <p:cNvPr id="103" name="Google Shape;103;p20"/>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04" name="Google Shape;104;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88575" y="943699"/>
            <a:ext cx="3727050" cy="733325"/>
          </a:xfrm>
          <a:prstGeom prst="rect">
            <a:avLst/>
          </a:prstGeom>
          <a:noFill/>
          <a:ln>
            <a:noFill/>
          </a:ln>
        </p:spPr>
      </p:pic>
      <p:pic>
        <p:nvPicPr>
          <p:cNvPr id="105" name="Google Shape;105;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572625" y="1939025"/>
            <a:ext cx="1436826" cy="251100"/>
          </a:xfrm>
          <a:prstGeom prst="rect">
            <a:avLst/>
          </a:prstGeom>
          <a:noFill/>
          <a:ln>
            <a:noFill/>
          </a:ln>
        </p:spPr>
      </p:pic>
      <p:pic>
        <p:nvPicPr>
          <p:cNvPr id="106" name="Google Shape;106;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57442" y="2351799"/>
            <a:ext cx="2589459" cy="882363"/>
          </a:xfrm>
          <a:prstGeom prst="rect">
            <a:avLst/>
          </a:prstGeom>
          <a:noFill/>
          <a:ln>
            <a:noFill/>
          </a:ln>
        </p:spPr>
      </p:pic>
      <p:pic>
        <p:nvPicPr>
          <p:cNvPr id="107" name="Google Shape;107;p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107818" y="3468425"/>
            <a:ext cx="1616207" cy="444499"/>
          </a:xfrm>
          <a:prstGeom prst="rect">
            <a:avLst/>
          </a:prstGeom>
          <a:noFill/>
          <a:ln>
            <a:noFill/>
          </a:ln>
        </p:spPr>
      </p:pic>
      <p:pic>
        <p:nvPicPr>
          <p:cNvPr id="108" name="Google Shape;108;p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031497" y="3912924"/>
            <a:ext cx="1706475" cy="393192"/>
          </a:xfrm>
          <a:prstGeom prst="rect">
            <a:avLst/>
          </a:prstGeom>
          <a:noFill/>
          <a:ln>
            <a:noFill/>
          </a:ln>
        </p:spPr>
      </p:pic>
      <p:sp>
        <p:nvSpPr>
          <p:cNvPr id="109" name="Google Shape;109;p20"/>
          <p:cNvSpPr txBox="1"/>
          <p:nvPr/>
        </p:nvSpPr>
        <p:spPr>
          <a:xfrm>
            <a:off x="5149375" y="3443249"/>
            <a:ext cx="2484000" cy="86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Planck (current):</a:t>
            </a:r>
            <a:endParaRPr sz="1800"/>
          </a:p>
          <a:p>
            <a:pPr marL="0" lvl="0" indent="0" algn="l" rtl="0">
              <a:spcBef>
                <a:spcPts val="1000"/>
              </a:spcBef>
              <a:spcAft>
                <a:spcPts val="1000"/>
              </a:spcAft>
              <a:buNone/>
            </a:pPr>
            <a:r>
              <a:rPr lang="en" sz="1800"/>
              <a:t>            CMB-S4:</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311700" y="788045"/>
            <a:ext cx="5011414" cy="415406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Map matter through gravitational lensing of the CMB:  </a:t>
            </a:r>
            <a:r>
              <a:rPr lang="en" i="1" dirty="0"/>
              <a:t>galaxy clusters would deflect CMB photons by ~ 1 arcmin and change its statistical properties.</a:t>
            </a:r>
            <a:endParaRPr lang="en" dirty="0"/>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Detect Large # of Galaxy clusters (z &gt; 2) via the </a:t>
            </a:r>
            <a:r>
              <a:rPr lang="en" dirty="0" err="1"/>
              <a:t>Sunyaev-Zel’dovich</a:t>
            </a:r>
            <a:r>
              <a:rPr lang="en" dirty="0"/>
              <a:t> effect</a:t>
            </a:r>
            <a:endParaRPr dirty="0"/>
          </a:p>
          <a:p>
            <a:pPr marL="457200" lvl="0" indent="-342900" algn="l" rtl="0">
              <a:spcBef>
                <a:spcPts val="1000"/>
              </a:spcBef>
              <a:spcAft>
                <a:spcPts val="0"/>
              </a:spcAft>
              <a:buSzPts val="1800"/>
              <a:buChar char="●"/>
            </a:pPr>
            <a:r>
              <a:rPr lang="en" dirty="0"/>
              <a:t>Probe the growth of matter structure:</a:t>
            </a:r>
          </a:p>
          <a:p>
            <a:pPr lvl="1" indent="-342900">
              <a:buSzPts val="1800"/>
              <a:buChar char="●"/>
            </a:pPr>
            <a:r>
              <a:rPr lang="en" dirty="0"/>
              <a:t>Sensitive to dark matter, dark energy, sum of the neutrino masses</a:t>
            </a:r>
          </a:p>
          <a:p>
            <a:pPr lvl="1" indent="-342900">
              <a:buSzPts val="1800"/>
              <a:buChar char="●"/>
            </a:pPr>
            <a:r>
              <a:rPr lang="en" dirty="0"/>
              <a:t>Complementary to neutrino oscillation experiments and to supernovae and large-scale structure surveys</a:t>
            </a:r>
            <a:endParaRPr dirty="0"/>
          </a:p>
        </p:txBody>
      </p:sp>
      <p:sp>
        <p:nvSpPr>
          <p:cNvPr id="115" name="Google Shape;115;p21"/>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Matter Mapping</a:t>
            </a:r>
            <a:endParaRPr dirty="0"/>
          </a:p>
        </p:txBody>
      </p:sp>
      <p:sp>
        <p:nvSpPr>
          <p:cNvPr id="116" name="Google Shape;116;p21"/>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17" name="Google Shape;117;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82600" y="842400"/>
            <a:ext cx="3422375" cy="2014525"/>
          </a:xfrm>
          <a:prstGeom prst="rect">
            <a:avLst/>
          </a:prstGeom>
          <a:noFill/>
          <a:ln>
            <a:noFill/>
          </a:ln>
        </p:spPr>
      </p:pic>
      <p:pic>
        <p:nvPicPr>
          <p:cNvPr id="118" name="Google Shape;118;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13400" y="2933125"/>
            <a:ext cx="1710400" cy="1710400"/>
          </a:xfrm>
          <a:prstGeom prst="rect">
            <a:avLst/>
          </a:prstGeom>
          <a:noFill/>
          <a:ln>
            <a:noFill/>
          </a:ln>
        </p:spPr>
      </p:pic>
      <p:pic>
        <p:nvPicPr>
          <p:cNvPr id="119" name="Google Shape;119;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423800" y="2978150"/>
            <a:ext cx="1620325" cy="162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body" idx="1"/>
          </p:nvPr>
        </p:nvSpPr>
        <p:spPr>
          <a:xfrm>
            <a:off x="627385" y="1934850"/>
            <a:ext cx="3280586" cy="2782379"/>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endParaRPr dirty="0"/>
          </a:p>
          <a:p>
            <a:pPr marL="457200" lvl="0" indent="-342900" algn="l" rtl="0">
              <a:spcBef>
                <a:spcPts val="1000"/>
              </a:spcBef>
              <a:spcAft>
                <a:spcPts val="0"/>
              </a:spcAft>
              <a:buSzPts val="1800"/>
              <a:buChar char="●"/>
            </a:pPr>
            <a:r>
              <a:rPr lang="en" dirty="0"/>
              <a:t>CMB S4 </a:t>
            </a:r>
            <a:r>
              <a:rPr lang="en" dirty="0">
                <a:solidFill>
                  <a:schemeClr val="dk1"/>
                </a:solidFill>
              </a:rPr>
              <a:t>maps made on few hour timescales</a:t>
            </a:r>
            <a:endParaRPr dirty="0">
              <a:solidFill>
                <a:schemeClr val="dk1"/>
              </a:solidFill>
            </a:endParaRPr>
          </a:p>
          <a:p>
            <a:pPr marL="914400" lvl="1" indent="-317500" algn="l" rtl="0">
              <a:spcBef>
                <a:spcPts val="1000"/>
              </a:spcBef>
              <a:spcAft>
                <a:spcPts val="0"/>
              </a:spcAft>
              <a:buClr>
                <a:schemeClr val="dk1"/>
              </a:buClr>
              <a:buSzPts val="1400"/>
              <a:buChar char="○"/>
            </a:pPr>
            <a:r>
              <a:rPr lang="en" dirty="0">
                <a:solidFill>
                  <a:schemeClr val="dk1"/>
                </a:solidFill>
              </a:rPr>
              <a:t>Early detection</a:t>
            </a:r>
            <a:endParaRPr dirty="0">
              <a:solidFill>
                <a:schemeClr val="dk1"/>
              </a:solidFill>
            </a:endParaRPr>
          </a:p>
          <a:p>
            <a:pPr marL="914400" lvl="1" indent="-317500" algn="l" rtl="0">
              <a:spcBef>
                <a:spcPts val="1000"/>
              </a:spcBef>
              <a:spcAft>
                <a:spcPts val="0"/>
              </a:spcAft>
              <a:buClr>
                <a:schemeClr val="dk1"/>
              </a:buClr>
              <a:buSzPts val="1400"/>
              <a:buChar char="○"/>
            </a:pPr>
            <a:r>
              <a:rPr lang="en" dirty="0">
                <a:solidFill>
                  <a:schemeClr val="dk1"/>
                </a:solidFill>
              </a:rPr>
              <a:t>Follow up at other wavelengths → moving into age of multi-messenger astronomy</a:t>
            </a:r>
            <a:endParaRPr dirty="0">
              <a:solidFill>
                <a:schemeClr val="dk1"/>
              </a:solidFill>
            </a:endParaRPr>
          </a:p>
        </p:txBody>
      </p:sp>
      <p:sp>
        <p:nvSpPr>
          <p:cNvPr id="125" name="Google Shape;125;p22"/>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Time-Variable Millimeter-Wave Sky</a:t>
            </a:r>
            <a:endParaRPr/>
          </a:p>
        </p:txBody>
      </p:sp>
      <p:sp>
        <p:nvSpPr>
          <p:cNvPr id="126" name="Google Shape;126;p22"/>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27" name="Google Shape;127;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2052240"/>
            <a:ext cx="4104450" cy="2547600"/>
          </a:xfrm>
          <a:prstGeom prst="rect">
            <a:avLst/>
          </a:prstGeom>
          <a:noFill/>
          <a:ln>
            <a:noFill/>
          </a:ln>
        </p:spPr>
      </p:pic>
      <p:sp>
        <p:nvSpPr>
          <p:cNvPr id="128" name="Google Shape;128;p22"/>
          <p:cNvSpPr txBox="1"/>
          <p:nvPr/>
        </p:nvSpPr>
        <p:spPr>
          <a:xfrm>
            <a:off x="4756522" y="4177103"/>
            <a:ext cx="26583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chemeClr val="lt1"/>
                </a:solidFill>
              </a:rPr>
              <a:t>NASA / CXC / M. Weiss.</a:t>
            </a:r>
            <a:endParaRPr>
              <a:solidFill>
                <a:schemeClr val="lt1"/>
              </a:solidFill>
            </a:endParaRPr>
          </a:p>
        </p:txBody>
      </p:sp>
      <p:pic>
        <p:nvPicPr>
          <p:cNvPr id="1026" name="Picture 2">
            <a:extLst>
              <a:ext uri="{FF2B5EF4-FFF2-40B4-BE49-F238E27FC236}">
                <a16:creationId xmlns:a16="http://schemas.microsoft.com/office/drawing/2014/main" xmlns="" id="{AFB6EEED-679E-A782-04E9-79F5C52BE1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1629" y="793297"/>
            <a:ext cx="7383207" cy="1024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body" idx="1"/>
          </p:nvPr>
        </p:nvSpPr>
        <p:spPr>
          <a:xfrm>
            <a:off x="53650" y="842475"/>
            <a:ext cx="5492017" cy="19614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 sz="1400" dirty="0"/>
              <a:t>Ultra-Deep Survey from the South Pole and Deep-Wide Survey from Chile with </a:t>
            </a:r>
            <a:r>
              <a:rPr lang="en-US" sz="1400" dirty="0"/>
              <a:t>arcmin angular resolution</a:t>
            </a:r>
          </a:p>
          <a:p>
            <a:pPr marL="114300" lvl="0" indent="0" algn="l" rtl="0">
              <a:spcBef>
                <a:spcPts val="1000"/>
              </a:spcBef>
              <a:spcAft>
                <a:spcPts val="0"/>
              </a:spcAft>
              <a:buSzPts val="1800"/>
              <a:buNone/>
            </a:pPr>
            <a:r>
              <a:rPr lang="en-US" sz="1400" dirty="0"/>
              <a:t>7 frequency bands (20-300 GHz) for foreground subtraction</a:t>
            </a:r>
          </a:p>
          <a:p>
            <a:pPr marL="114300" lvl="0" indent="0" algn="l" rtl="0">
              <a:spcBef>
                <a:spcPts val="1000"/>
              </a:spcBef>
              <a:spcAft>
                <a:spcPts val="0"/>
              </a:spcAft>
              <a:buSzPts val="1800"/>
              <a:buNone/>
            </a:pPr>
            <a:r>
              <a:rPr lang="en-US" sz="1400" dirty="0"/>
              <a:t>Uses mature technology successfully demonstrated in current experiments (ACT, Polar Bear, SPT, BK Array, </a:t>
            </a:r>
            <a:r>
              <a:rPr lang="en-US" sz="1400" dirty="0" err="1"/>
              <a:t>etc</a:t>
            </a:r>
            <a:r>
              <a:rPr lang="en-US" sz="1400" dirty="0"/>
              <a:t> ..) </a:t>
            </a:r>
            <a:endParaRPr sz="1400" dirty="0"/>
          </a:p>
          <a:p>
            <a:pPr marL="0" lvl="0" indent="0" algn="l" rtl="0">
              <a:spcBef>
                <a:spcPts val="1000"/>
              </a:spcBef>
              <a:spcAft>
                <a:spcPts val="0"/>
              </a:spcAft>
              <a:buNone/>
            </a:pPr>
            <a:r>
              <a:rPr lang="en-US" sz="1400" dirty="0"/>
              <a:t>   Exceeds current generation by ~10x in channel count</a:t>
            </a:r>
            <a:endParaRPr sz="1400" dirty="0"/>
          </a:p>
          <a:p>
            <a:pPr marL="0" lvl="0" indent="0" algn="l" rtl="0">
              <a:spcBef>
                <a:spcPts val="1000"/>
              </a:spcBef>
              <a:spcAft>
                <a:spcPts val="1000"/>
              </a:spcAft>
              <a:buNone/>
            </a:pPr>
            <a:endParaRPr dirty="0"/>
          </a:p>
        </p:txBody>
      </p:sp>
      <p:sp>
        <p:nvSpPr>
          <p:cNvPr id="134" name="Google Shape;134;p23"/>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35" name="Google Shape;135;p23"/>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CMB-S4 Design</a:t>
            </a:r>
            <a:endParaRPr dirty="0"/>
          </a:p>
        </p:txBody>
      </p:sp>
      <p:pic>
        <p:nvPicPr>
          <p:cNvPr id="136" name="Google Shape;136;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42773" y="2815200"/>
            <a:ext cx="3487142" cy="1961524"/>
          </a:xfrm>
          <a:prstGeom prst="rect">
            <a:avLst/>
          </a:prstGeom>
          <a:noFill/>
          <a:ln>
            <a:noFill/>
          </a:ln>
        </p:spPr>
      </p:pic>
      <p:pic>
        <p:nvPicPr>
          <p:cNvPr id="137" name="Google Shape;137;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650" y="2815200"/>
            <a:ext cx="6061321" cy="1961525"/>
          </a:xfrm>
          <a:prstGeom prst="rect">
            <a:avLst/>
          </a:prstGeom>
          <a:noFill/>
          <a:ln>
            <a:noFill/>
          </a:ln>
        </p:spPr>
      </p:pic>
      <p:sp>
        <p:nvSpPr>
          <p:cNvPr id="138" name="Google Shape;138;p23"/>
          <p:cNvSpPr txBox="1"/>
          <p:nvPr/>
        </p:nvSpPr>
        <p:spPr>
          <a:xfrm>
            <a:off x="53650" y="2815200"/>
            <a:ext cx="18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South Pole</a:t>
            </a:r>
            <a:endParaRPr b="1"/>
          </a:p>
        </p:txBody>
      </p:sp>
      <p:sp>
        <p:nvSpPr>
          <p:cNvPr id="139" name="Google Shape;139;p23"/>
          <p:cNvSpPr txBox="1"/>
          <p:nvPr/>
        </p:nvSpPr>
        <p:spPr>
          <a:xfrm>
            <a:off x="6161975" y="2859800"/>
            <a:ext cx="183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Chile</a:t>
            </a:r>
            <a:endParaRPr b="1"/>
          </a:p>
        </p:txBody>
      </p:sp>
      <p:cxnSp>
        <p:nvCxnSpPr>
          <p:cNvPr id="140" name="Google Shape;140;p23"/>
          <p:cNvCxnSpPr/>
          <p:nvPr/>
        </p:nvCxnSpPr>
        <p:spPr>
          <a:xfrm flipH="1">
            <a:off x="506125" y="3618075"/>
            <a:ext cx="329400" cy="299100"/>
          </a:xfrm>
          <a:prstGeom prst="straightConnector1">
            <a:avLst/>
          </a:prstGeom>
          <a:noFill/>
          <a:ln w="28575" cap="flat" cmpd="sng">
            <a:solidFill>
              <a:schemeClr val="dk2"/>
            </a:solidFill>
            <a:prstDash val="solid"/>
            <a:round/>
            <a:headEnd type="none" w="med" len="med"/>
            <a:tailEnd type="triangle" w="med" len="med"/>
          </a:ln>
        </p:spPr>
      </p:cxnSp>
      <p:cxnSp>
        <p:nvCxnSpPr>
          <p:cNvPr id="141" name="Google Shape;141;p23"/>
          <p:cNvCxnSpPr>
            <a:stCxn id="142" idx="2"/>
          </p:cNvCxnSpPr>
          <p:nvPr/>
        </p:nvCxnSpPr>
        <p:spPr>
          <a:xfrm>
            <a:off x="4908975" y="3660200"/>
            <a:ext cx="387300" cy="285300"/>
          </a:xfrm>
          <a:prstGeom prst="straightConnector1">
            <a:avLst/>
          </a:prstGeom>
          <a:noFill/>
          <a:ln w="28575" cap="flat" cmpd="sng">
            <a:solidFill>
              <a:schemeClr val="dk2"/>
            </a:solidFill>
            <a:prstDash val="solid"/>
            <a:round/>
            <a:headEnd type="none" w="med" len="med"/>
            <a:tailEnd type="triangle" w="med" len="med"/>
          </a:ln>
        </p:spPr>
      </p:cxnSp>
      <p:sp>
        <p:nvSpPr>
          <p:cNvPr id="143" name="Google Shape;143;p23"/>
          <p:cNvSpPr txBox="1"/>
          <p:nvPr/>
        </p:nvSpPr>
        <p:spPr>
          <a:xfrm>
            <a:off x="785950" y="3380450"/>
            <a:ext cx="11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SPLAT</a:t>
            </a:r>
            <a:endParaRPr/>
          </a:p>
        </p:txBody>
      </p:sp>
      <p:sp>
        <p:nvSpPr>
          <p:cNvPr id="142" name="Google Shape;142;p23"/>
          <p:cNvSpPr txBox="1"/>
          <p:nvPr/>
        </p:nvSpPr>
        <p:spPr>
          <a:xfrm>
            <a:off x="4357125" y="3260000"/>
            <a:ext cx="11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SATs</a:t>
            </a:r>
            <a:endParaRPr/>
          </a:p>
        </p:txBody>
      </p:sp>
      <p:cxnSp>
        <p:nvCxnSpPr>
          <p:cNvPr id="144" name="Google Shape;144;p23"/>
          <p:cNvCxnSpPr/>
          <p:nvPr/>
        </p:nvCxnSpPr>
        <p:spPr>
          <a:xfrm flipH="1">
            <a:off x="8086225" y="3227150"/>
            <a:ext cx="200100" cy="553500"/>
          </a:xfrm>
          <a:prstGeom prst="straightConnector1">
            <a:avLst/>
          </a:prstGeom>
          <a:noFill/>
          <a:ln w="28575" cap="flat" cmpd="sng">
            <a:solidFill>
              <a:schemeClr val="dk2"/>
            </a:solidFill>
            <a:prstDash val="solid"/>
            <a:round/>
            <a:headEnd type="none" w="med" len="med"/>
            <a:tailEnd type="triangle" w="med" len="med"/>
          </a:ln>
        </p:spPr>
      </p:cxnSp>
      <p:cxnSp>
        <p:nvCxnSpPr>
          <p:cNvPr id="145" name="Google Shape;145;p23"/>
          <p:cNvCxnSpPr/>
          <p:nvPr/>
        </p:nvCxnSpPr>
        <p:spPr>
          <a:xfrm>
            <a:off x="8286325" y="3234800"/>
            <a:ext cx="436800" cy="682500"/>
          </a:xfrm>
          <a:prstGeom prst="straightConnector1">
            <a:avLst/>
          </a:prstGeom>
          <a:noFill/>
          <a:ln w="28575" cap="flat" cmpd="sng">
            <a:solidFill>
              <a:schemeClr val="dk2"/>
            </a:solidFill>
            <a:prstDash val="solid"/>
            <a:round/>
            <a:headEnd type="none" w="med" len="med"/>
            <a:tailEnd type="triangle" w="med" len="med"/>
          </a:ln>
        </p:spPr>
      </p:cxnSp>
      <p:sp>
        <p:nvSpPr>
          <p:cNvPr id="146" name="Google Shape;146;p23"/>
          <p:cNvSpPr txBox="1"/>
          <p:nvPr/>
        </p:nvSpPr>
        <p:spPr>
          <a:xfrm>
            <a:off x="7866975" y="2914150"/>
            <a:ext cx="11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CHLATs</a:t>
            </a:r>
            <a:endParaRPr/>
          </a:p>
        </p:txBody>
      </p:sp>
      <p:pic>
        <p:nvPicPr>
          <p:cNvPr id="147" name="Google Shape;147;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70600" y="1421700"/>
            <a:ext cx="2773402" cy="1382174"/>
          </a:xfrm>
          <a:prstGeom prst="rect">
            <a:avLst/>
          </a:prstGeom>
          <a:noFill/>
          <a:ln>
            <a:noFill/>
          </a:ln>
        </p:spPr>
      </p:pic>
      <p:pic>
        <p:nvPicPr>
          <p:cNvPr id="148" name="Google Shape;148;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52525" y="84900"/>
            <a:ext cx="2609551" cy="133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sldNum" idx="12"/>
          </p:nvPr>
        </p:nvSpPr>
        <p:spPr>
          <a:xfrm>
            <a:off x="8556300" y="4853372"/>
            <a:ext cx="548700" cy="25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35" name="Google Shape;135;p23"/>
          <p:cNvSpPr txBox="1">
            <a:spLocks noGrp="1"/>
          </p:cNvSpPr>
          <p:nvPr>
            <p:ph type="title"/>
          </p:nvPr>
        </p:nvSpPr>
        <p:spPr>
          <a:xfrm>
            <a:off x="311700" y="0"/>
            <a:ext cx="8520600" cy="84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Two Large Aperture Telescopes in Chile</a:t>
            </a:r>
            <a:endParaRPr dirty="0"/>
          </a:p>
        </p:txBody>
      </p:sp>
      <p:pic>
        <p:nvPicPr>
          <p:cNvPr id="136" name="Google Shape;136;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700" y="1244563"/>
            <a:ext cx="4423684" cy="2736279"/>
          </a:xfrm>
          <a:prstGeom prst="rect">
            <a:avLst/>
          </a:prstGeom>
          <a:noFill/>
          <a:ln>
            <a:noFill/>
          </a:ln>
        </p:spPr>
      </p:pic>
      <p:sp>
        <p:nvSpPr>
          <p:cNvPr id="139" name="Google Shape;139;p23"/>
          <p:cNvSpPr txBox="1"/>
          <p:nvPr/>
        </p:nvSpPr>
        <p:spPr>
          <a:xfrm>
            <a:off x="311700" y="1292781"/>
            <a:ext cx="716427"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Chile</a:t>
            </a:r>
            <a:endParaRPr b="1" dirty="0"/>
          </a:p>
        </p:txBody>
      </p:sp>
      <p:sp>
        <p:nvSpPr>
          <p:cNvPr id="146" name="Google Shape;146;p23"/>
          <p:cNvSpPr txBox="1"/>
          <p:nvPr/>
        </p:nvSpPr>
        <p:spPr>
          <a:xfrm>
            <a:off x="3009701" y="4075243"/>
            <a:ext cx="156229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Two 6-m Large Area Telescopes</a:t>
            </a:r>
            <a:endParaRPr dirty="0"/>
          </a:p>
        </p:txBody>
      </p:sp>
      <p:pic>
        <p:nvPicPr>
          <p:cNvPr id="147" name="Google Shape;147;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79356" y="906423"/>
            <a:ext cx="3714325" cy="1806476"/>
          </a:xfrm>
          <a:prstGeom prst="rect">
            <a:avLst/>
          </a:prstGeom>
          <a:noFill/>
          <a:ln>
            <a:noFill/>
          </a:ln>
        </p:spPr>
      </p:pic>
      <p:sp>
        <p:nvSpPr>
          <p:cNvPr id="6" name="TextBox 5">
            <a:extLst>
              <a:ext uri="{FF2B5EF4-FFF2-40B4-BE49-F238E27FC236}">
                <a16:creationId xmlns:a16="http://schemas.microsoft.com/office/drawing/2014/main" xmlns="" id="{DAB4EE5B-49B1-B6B1-206A-D6459C0AC0B6}"/>
              </a:ext>
            </a:extLst>
          </p:cNvPr>
          <p:cNvSpPr txBox="1"/>
          <p:nvPr/>
        </p:nvSpPr>
        <p:spPr>
          <a:xfrm>
            <a:off x="5392942" y="2917638"/>
            <a:ext cx="3437708" cy="1600438"/>
          </a:xfrm>
          <a:prstGeom prst="rect">
            <a:avLst/>
          </a:prstGeom>
          <a:noFill/>
        </p:spPr>
        <p:txBody>
          <a:bodyPr wrap="square">
            <a:spAutoFit/>
          </a:bodyPr>
          <a:lstStyle/>
          <a:p>
            <a:r>
              <a:rPr lang="en-US" dirty="0"/>
              <a:t>Deep and Wide field survey optimized for </a:t>
            </a:r>
          </a:p>
          <a:p>
            <a:r>
              <a:rPr lang="en-US" dirty="0"/>
              <a:t>matter mapping via CMB lensing,</a:t>
            </a:r>
          </a:p>
          <a:p>
            <a:r>
              <a:rPr lang="en-US" dirty="0"/>
              <a:t>neutrino mass, light relics, and </a:t>
            </a:r>
          </a:p>
          <a:p>
            <a:r>
              <a:rPr lang="en-US" dirty="0"/>
              <a:t>transient mm-wave phenomenon.</a:t>
            </a:r>
          </a:p>
          <a:p>
            <a:endParaRPr lang="en-US" dirty="0"/>
          </a:p>
          <a:p>
            <a:r>
              <a:rPr lang="en-US" dirty="0"/>
              <a:t>Overlaps with other optical surveys (DES, DESI, LSST) for cross-correlation</a:t>
            </a:r>
          </a:p>
        </p:txBody>
      </p:sp>
    </p:spTree>
    <p:extLst>
      <p:ext uri="{BB962C8B-B14F-4D97-AF65-F5344CB8AC3E}">
        <p14:creationId xmlns:p14="http://schemas.microsoft.com/office/powerpoint/2010/main" val="26930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Large-Aperture Telescopes"/>
          <p:cNvSpPr txBox="1">
            <a:spLocks noGrp="1"/>
          </p:cNvSpPr>
          <p:nvPr>
            <p:ph type="title"/>
          </p:nvPr>
        </p:nvSpPr>
        <p:spPr>
          <a:prstGeom prst="rect">
            <a:avLst/>
          </a:prstGeom>
        </p:spPr>
        <p:txBody>
          <a:bodyPr/>
          <a:lstStyle/>
          <a:p>
            <a:pPr algn="ctr"/>
            <a:r>
              <a:rPr lang="en-US" dirty="0"/>
              <a:t>Two </a:t>
            </a:r>
            <a:r>
              <a:rPr dirty="0"/>
              <a:t>Large</a:t>
            </a:r>
            <a:r>
              <a:rPr lang="en-US" dirty="0"/>
              <a:t> </a:t>
            </a:r>
            <a:r>
              <a:rPr dirty="0"/>
              <a:t>Aperture Telescopes</a:t>
            </a:r>
            <a:r>
              <a:rPr lang="en-US" dirty="0"/>
              <a:t> in Chile</a:t>
            </a:r>
            <a:endParaRPr dirty="0"/>
          </a:p>
        </p:txBody>
      </p:sp>
      <p:grpSp>
        <p:nvGrpSpPr>
          <p:cNvPr id="737" name="Group"/>
          <p:cNvGrpSpPr/>
          <p:nvPr/>
        </p:nvGrpSpPr>
        <p:grpSpPr>
          <a:xfrm>
            <a:off x="641180" y="1097321"/>
            <a:ext cx="4209115" cy="3585997"/>
            <a:chOff x="-25019" y="0"/>
            <a:chExt cx="7311375" cy="6723061"/>
          </a:xfrm>
        </p:grpSpPr>
        <p:pic>
          <p:nvPicPr>
            <p:cNvPr id="735" name="SPIE_LATFigure_V3.pdf" descr="SPIE_LATFigure_V3.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7286357" cy="6723062"/>
            </a:xfrm>
            <a:prstGeom prst="rect">
              <a:avLst/>
            </a:prstGeom>
            <a:ln w="12700" cap="flat">
              <a:noFill/>
              <a:miter lim="400000"/>
            </a:ln>
            <a:effectLst/>
          </p:spPr>
        </p:pic>
        <p:sp>
          <p:nvSpPr>
            <p:cNvPr id="736" name="Square"/>
            <p:cNvSpPr/>
            <p:nvPr/>
          </p:nvSpPr>
          <p:spPr>
            <a:xfrm>
              <a:off x="-25020" y="452663"/>
              <a:ext cx="840699" cy="840698"/>
            </a:xfrm>
            <a:prstGeom prst="rect">
              <a:avLst/>
            </a:prstGeom>
            <a:solidFill>
              <a:srgbClr val="FFFFFF"/>
            </a:solidFill>
            <a:ln w="12700" cap="flat">
              <a:noFill/>
              <a:miter lim="400000"/>
            </a:ln>
            <a:effectLst/>
          </p:spPr>
          <p:txBody>
            <a:bodyPr wrap="square" lIns="19050" tIns="19050" rIns="19050" bIns="19050" numCol="1" anchor="ctr">
              <a:noAutofit/>
            </a:bodyP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sp>
        <p:nvSpPr>
          <p:cNvPr id="74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rPr/>
              <a:t>9</a:t>
            </a:fld>
            <a:endParaRPr/>
          </a:p>
        </p:txBody>
      </p:sp>
      <p:sp>
        <p:nvSpPr>
          <p:cNvPr id="2" name="TextBox 1">
            <a:extLst>
              <a:ext uri="{FF2B5EF4-FFF2-40B4-BE49-F238E27FC236}">
                <a16:creationId xmlns:a16="http://schemas.microsoft.com/office/drawing/2014/main" xmlns="" id="{26687F20-7666-3759-C41E-92C3C922409F}"/>
              </a:ext>
            </a:extLst>
          </p:cNvPr>
          <p:cNvSpPr txBox="1"/>
          <p:nvPr/>
        </p:nvSpPr>
        <p:spPr>
          <a:xfrm>
            <a:off x="5542861" y="1140564"/>
            <a:ext cx="2909771" cy="2031325"/>
          </a:xfrm>
          <a:prstGeom prst="rect">
            <a:avLst/>
          </a:prstGeom>
          <a:noFill/>
        </p:spPr>
        <p:txBody>
          <a:bodyPr wrap="none" rtlCol="0">
            <a:spAutoFit/>
          </a:bodyPr>
          <a:lstStyle/>
          <a:p>
            <a:r>
              <a:rPr lang="en-US" dirty="0"/>
              <a:t>6-meter primary diameter </a:t>
            </a:r>
          </a:p>
          <a:p>
            <a:r>
              <a:rPr lang="en-US" dirty="0"/>
              <a:t>Crossed-</a:t>
            </a:r>
            <a:r>
              <a:rPr lang="en-US" dirty="0" err="1"/>
              <a:t>Dragone</a:t>
            </a:r>
            <a:r>
              <a:rPr lang="en-US" dirty="0"/>
              <a:t> Design</a:t>
            </a:r>
          </a:p>
          <a:p>
            <a:endParaRPr lang="en-US" dirty="0"/>
          </a:p>
          <a:p>
            <a:r>
              <a:rPr lang="en-US" dirty="0"/>
              <a:t>1.4’ angular resolution at 150 GHz</a:t>
            </a:r>
          </a:p>
          <a:p>
            <a:endParaRPr lang="en-US" dirty="0"/>
          </a:p>
          <a:p>
            <a:r>
              <a:rPr lang="en-US" dirty="0"/>
              <a:t>Design based on experience from </a:t>
            </a:r>
          </a:p>
          <a:p>
            <a:r>
              <a:rPr lang="en-US" dirty="0"/>
              <a:t>CCAT-Prime and the upcoming </a:t>
            </a:r>
          </a:p>
          <a:p>
            <a:r>
              <a:rPr lang="en-US" dirty="0"/>
              <a:t>Simon’s Observatory</a:t>
            </a:r>
          </a:p>
          <a:p>
            <a:endParaRPr lang="en-US" dirty="0"/>
          </a:p>
        </p:txBody>
      </p:sp>
      <p:sp>
        <p:nvSpPr>
          <p:cNvPr id="6" name="TextBox 5">
            <a:extLst>
              <a:ext uri="{FF2B5EF4-FFF2-40B4-BE49-F238E27FC236}">
                <a16:creationId xmlns:a16="http://schemas.microsoft.com/office/drawing/2014/main" xmlns="" id="{1BB8549B-E2CE-3CC3-45AC-78F56801F53A}"/>
              </a:ext>
            </a:extLst>
          </p:cNvPr>
          <p:cNvSpPr txBox="1"/>
          <p:nvPr/>
        </p:nvSpPr>
        <p:spPr>
          <a:xfrm>
            <a:off x="4689223" y="4369177"/>
            <a:ext cx="3906077" cy="523220"/>
          </a:xfrm>
          <a:prstGeom prst="rect">
            <a:avLst/>
          </a:prstGeom>
          <a:noFill/>
        </p:spPr>
        <p:txBody>
          <a:bodyPr wrap="square">
            <a:spAutoFit/>
          </a:bodyPr>
          <a:lstStyle/>
          <a:p>
            <a:r>
              <a:rPr lang="en-US" dirty="0"/>
              <a:t>Gallardo et. al.  https://</a:t>
            </a:r>
            <a:r>
              <a:rPr lang="en-US" dirty="0" err="1"/>
              <a:t>arxiv.org</a:t>
            </a:r>
            <a:r>
              <a:rPr lang="en-US" dirty="0"/>
              <a:t>/abs/2207.10012</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6604</TotalTime>
  <Words>1167</Words>
  <Application>Microsoft Macintosh PowerPoint</Application>
  <PresentationFormat>Présentation à l'écran (16:9)</PresentationFormat>
  <Paragraphs>200</Paragraphs>
  <Slides>21</Slides>
  <Notes>15</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Simple Light</vt:lpstr>
      <vt:lpstr>21_BasicWhite</vt:lpstr>
      <vt:lpstr>The CMB-S4 Project </vt:lpstr>
      <vt:lpstr>CMB-S4 Science Themes</vt:lpstr>
      <vt:lpstr>Critical Thresholds on Inflation</vt:lpstr>
      <vt:lpstr>Probing Light Relics</vt:lpstr>
      <vt:lpstr>Matter Mapping</vt:lpstr>
      <vt:lpstr>The Time-Variable Millimeter-Wave Sky</vt:lpstr>
      <vt:lpstr>CMB-S4 Design</vt:lpstr>
      <vt:lpstr>Two Large Aperture Telescopes in Chile</vt:lpstr>
      <vt:lpstr>Two Large Aperture Telescopes in Chile</vt:lpstr>
      <vt:lpstr>South Pole Large and Small Area Telescopes</vt:lpstr>
      <vt:lpstr>South Pole Large Aperture Telescope</vt:lpstr>
      <vt:lpstr>South Pole Small Area Telescopes </vt:lpstr>
      <vt:lpstr>Telescope Focal Plane</vt:lpstr>
      <vt:lpstr>CMB-S4 will be the most sensitive CMB experiment to date</vt:lpstr>
      <vt:lpstr>Transition-Edge Sensor Bolometers</vt:lpstr>
      <vt:lpstr>CMB-S4 Detector Module</vt:lpstr>
      <vt:lpstr>CMB-S4 Detector R&amp;D</vt:lpstr>
      <vt:lpstr>CMB-S4 Science Goals in 7-9 years </vt:lpstr>
      <vt:lpstr>CMB-S4 Concept Endorsement by US Community</vt:lpstr>
      <vt:lpstr>Summary</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CMB-S4 Project resholds in Cosmology with CMB-S4</dc:title>
  <cp:lastModifiedBy>Jacques Dumarchez</cp:lastModifiedBy>
  <cp:revision>8</cp:revision>
  <dcterms:modified xsi:type="dcterms:W3CDTF">2023-08-08T14:15:08Z</dcterms:modified>
</cp:coreProperties>
</file>