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798" r:id="rId3"/>
    <p:sldId id="746" r:id="rId4"/>
    <p:sldId id="745" r:id="rId5"/>
    <p:sldId id="669" r:id="rId6"/>
    <p:sldId id="728" r:id="rId7"/>
    <p:sldId id="687" r:id="rId8"/>
    <p:sldId id="721" r:id="rId9"/>
    <p:sldId id="693" r:id="rId10"/>
    <p:sldId id="722" r:id="rId11"/>
    <p:sldId id="769" r:id="rId12"/>
    <p:sldId id="744" r:id="rId13"/>
    <p:sldId id="799" r:id="rId14"/>
    <p:sldId id="796" r:id="rId15"/>
    <p:sldId id="797" r:id="rId16"/>
    <p:sldId id="757" r:id="rId17"/>
    <p:sldId id="762" r:id="rId18"/>
    <p:sldId id="766" r:id="rId19"/>
    <p:sldId id="767" r:id="rId20"/>
    <p:sldId id="789" r:id="rId21"/>
    <p:sldId id="791" r:id="rId22"/>
    <p:sldId id="795" r:id="rId23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rgbClr val="FFFFCC"/>
        </a:solidFill>
        <a:latin typeface="Calisto MT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66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50021"/>
    <a:srgbClr val="3333FF"/>
    <a:srgbClr val="006600"/>
    <a:srgbClr val="0066FF"/>
    <a:srgbClr val="6699FF"/>
    <a:srgbClr val="003300"/>
    <a:srgbClr val="0000CC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1" autoAdjust="0"/>
    <p:restoredTop sz="99847" autoAdjust="0"/>
  </p:normalViewPr>
  <p:slideViewPr>
    <p:cSldViewPr>
      <p:cViewPr varScale="1">
        <p:scale>
          <a:sx n="105" d="100"/>
          <a:sy n="105" d="100"/>
        </p:scale>
        <p:origin x="18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17"/>
    </p:cViewPr>
  </p:sorterViewPr>
  <p:notesViewPr>
    <p:cSldViewPr>
      <p:cViewPr varScale="1">
        <p:scale>
          <a:sx n="85" d="100"/>
          <a:sy n="85" d="100"/>
        </p:scale>
        <p:origin x="-265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t" anchorCtr="0" compatLnSpc="1">
            <a:prstTxWarp prst="textNoShape">
              <a:avLst/>
            </a:prstTxWarp>
          </a:bodyPr>
          <a:lstStyle>
            <a:lvl1pPr algn="l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t" anchorCtr="0" compatLnSpc="1">
            <a:prstTxWarp prst="textNoShape">
              <a:avLst/>
            </a:prstTxWarp>
          </a:bodyPr>
          <a:lstStyle>
            <a:lvl1pPr algn="r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b" anchorCtr="0" compatLnSpc="1">
            <a:prstTxWarp prst="textNoShape">
              <a:avLst/>
            </a:prstTxWarp>
          </a:bodyPr>
          <a:lstStyle>
            <a:lvl1pPr algn="l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b" anchorCtr="0" compatLnSpc="1">
            <a:prstTxWarp prst="textNoShape">
              <a:avLst/>
            </a:prstTxWarp>
          </a:bodyPr>
          <a:lstStyle>
            <a:lvl1pPr algn="r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fld id="{A376994B-B419-47D8-ACE0-7E4894BF5FB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t" anchorCtr="0" compatLnSpc="1">
            <a:prstTxWarp prst="textNoShape">
              <a:avLst/>
            </a:prstTxWarp>
          </a:bodyPr>
          <a:lstStyle>
            <a:lvl1pPr algn="l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bg1"/>
                </a:solidFill>
                <a:ea typeface="HY신명조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t" anchorCtr="0" compatLnSpc="1">
            <a:prstTxWarp prst="textNoShape">
              <a:avLst/>
            </a:prstTxWarp>
          </a:bodyPr>
          <a:lstStyle>
            <a:lvl1pPr algn="r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bg1"/>
                </a:solidFill>
                <a:ea typeface="HY신명조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800100"/>
            <a:ext cx="5119687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79975"/>
            <a:ext cx="52085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9950"/>
            <a:ext cx="30781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b" anchorCtr="0" compatLnSpc="1">
            <a:prstTxWarp prst="textNoShape">
              <a:avLst/>
            </a:prstTxWarp>
          </a:bodyPr>
          <a:lstStyle>
            <a:lvl1pPr algn="l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bg1"/>
                </a:solidFill>
                <a:ea typeface="HY신명조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59950"/>
            <a:ext cx="30781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4" tIns="47727" rIns="95454" bIns="47727" numCol="1" anchor="b" anchorCtr="0" compatLnSpc="1">
            <a:prstTxWarp prst="textNoShape">
              <a:avLst/>
            </a:prstTxWarp>
          </a:bodyPr>
          <a:lstStyle>
            <a:lvl1pPr algn="r" defTabSz="954088" fontAlgn="base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bg1"/>
                </a:solidFill>
                <a:ea typeface="HY신명조" pitchFamily="18" charset="-127"/>
              </a:defRPr>
            </a:lvl1pPr>
          </a:lstStyle>
          <a:p>
            <a:pPr>
              <a:defRPr/>
            </a:pPr>
            <a:fld id="{E2FBDA5C-E3F6-4DA5-8CF1-28EDD0F7B5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83E3-BE1A-4941-9760-520E61B5CC6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D84A-AF1A-46DB-9406-2D2D1C06BDC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CEC5-9AD3-41F2-BBBF-6DA3FE152DD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3849-4D15-441B-A973-822FDF34787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BB27-320D-461B-A373-EAB7646AB7B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EB9F-2EF7-432E-BCE2-2F2F4D7F4A6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9D63-1156-4A99-AFD1-98D4021F72D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EC13-A657-4223-B1BC-A51867923A2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D77BA-DC77-4D95-AE5C-F9B9BDBD1E9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9337B-6313-43A6-AA0B-420804C2F0C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F649-7E94-4C03-9F32-653F0F7D678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4CD7-C729-4EA9-A1C5-BE2A271DF39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C49C-4A9F-498E-87A5-C63FA39A230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9B43-3FB1-4604-862A-A733C70D0BC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E41B-2062-45F3-B5DA-999EF6C724E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1DA92D-1A39-46F4-86AC-AEC0775B840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3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4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3.png"/><Relationship Id="rId7" Type="http://schemas.openxmlformats.org/officeDocument/2006/relationships/image" Target="../media/image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부제목 25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655391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Axion </a:t>
            </a:r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cosmology</a:t>
            </a:r>
            <a:r>
              <a:rPr lang="ko-KR" altLang="en-US" sz="4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post-Newtonian corrections</a:t>
            </a:r>
            <a:endParaRPr lang="ko-KR" altLang="ko-KR" sz="4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cs typeface="Verdana" pitchFamily="34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716016" y="5012383"/>
            <a:ext cx="3995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Hwang (IBS) &amp; H. Noh (KASI)</a:t>
            </a:r>
          </a:p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08 Jan.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2023</a:t>
            </a:r>
            <a:endParaRPr lang="en-US" altLang="ko-KR" b="1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052" name="AutoShape 5" descr="Institute"/>
          <p:cNvSpPr>
            <a:spLocks noChangeAspect="1" noChangeArrowheads="1"/>
          </p:cNvSpPr>
          <p:nvPr/>
        </p:nvSpPr>
        <p:spPr bwMode="auto">
          <a:xfrm>
            <a:off x="0" y="0"/>
            <a:ext cx="1647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3" name="AutoShape 6" descr="Institute"/>
          <p:cNvSpPr>
            <a:spLocks noChangeAspect="1" noChangeArrowheads="1"/>
          </p:cNvSpPr>
          <p:nvPr/>
        </p:nvSpPr>
        <p:spPr bwMode="auto">
          <a:xfrm>
            <a:off x="0" y="0"/>
            <a:ext cx="1647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vietnam.in2p3.fr/2023/tmex/images/conf_titre2.png">
            <a:extLst>
              <a:ext uri="{FF2B5EF4-FFF2-40B4-BE49-F238E27FC236}">
                <a16:creationId xmlns:a16="http://schemas.microsoft.com/office/drawing/2014/main" id="{C41A970D-371A-4F9C-8913-B8C7160B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765"/>
            <a:ext cx="91440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6"/>
                </a:solidFill>
                <a:latin typeface="Verdana" pitchFamily="34" charset="0"/>
              </a:rPr>
              <a:t>Fully nonlinear and exact order</a:t>
            </a:r>
            <a:endParaRPr lang="ko-KR" altLang="en-US" sz="3600" b="1" dirty="0">
              <a:solidFill>
                <a:schemeClr val="accent6"/>
              </a:solidFill>
              <a:latin typeface="Verdana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924966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72816"/>
            <a:ext cx="9144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1309836" y="4459840"/>
            <a:ext cx="5158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RHS = pure Einstein’s gravity corrections,</a:t>
            </a:r>
          </a:p>
          <a:p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the third-order, all involving</a:t>
            </a:r>
            <a:r>
              <a:rPr lang="el-GR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10" y="3717032"/>
            <a:ext cx="9144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5461106"/>
            <a:ext cx="15716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0" y="5532544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2956" y="2239274"/>
            <a:ext cx="1859484" cy="62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788390" y="4987698"/>
            <a:ext cx="1512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Axion</a:t>
            </a:r>
            <a:r>
              <a:rPr lang="en-US" altLang="ko-KR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ko-KR" altLang="en-US" sz="2800" b="1" dirty="0">
              <a:solidFill>
                <a:srgbClr val="C0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8" name="직선 화살표 연결선 10"/>
          <p:cNvCxnSpPr>
            <a:cxnSpLocks noChangeShapeType="1"/>
          </p:cNvCxnSpPr>
          <p:nvPr/>
        </p:nvCxnSpPr>
        <p:spPr bwMode="auto">
          <a:xfrm flipV="1">
            <a:off x="7452320" y="2852936"/>
            <a:ext cx="38065" cy="2154736"/>
          </a:xfrm>
          <a:prstGeom prst="straightConnector1">
            <a:avLst/>
          </a:prstGeom>
          <a:noFill/>
          <a:ln w="19050" algn="ctr">
            <a:solidFill>
              <a:srgbClr val="FF9900"/>
            </a:solidFill>
            <a:round/>
            <a:headEnd/>
            <a:tailEnd type="triangle" w="med" len="med"/>
          </a:ln>
        </p:spPr>
      </p:cxnSp>
      <p:sp>
        <p:nvSpPr>
          <p:cNvPr id="19" name="직사각형 18"/>
          <p:cNvSpPr/>
          <p:nvPr/>
        </p:nvSpPr>
        <p:spPr>
          <a:xfrm>
            <a:off x="5944280" y="5478323"/>
            <a:ext cx="3199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Nonrelativistic  ⸪ ignored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Madelung (1927) </a:t>
            </a:r>
          </a:p>
          <a:p>
            <a:r>
              <a:rPr lang="en-US" altLang="ko-K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Khlopov-Malomed-Zeldovich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Noh-JH-Park (2017)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523168"/>
            <a:ext cx="5868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JH-Noh (2013)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971600" y="6165304"/>
            <a:ext cx="42222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Perturbed part of the trace of extrinsic curvature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07F962EE-6480-4433-8F4C-A8FCD7BC4B91}"/>
              </a:ext>
            </a:extLst>
          </p:cNvPr>
          <p:cNvCxnSpPr>
            <a:cxnSpLocks/>
          </p:cNvCxnSpPr>
          <p:nvPr/>
        </p:nvCxnSpPr>
        <p:spPr bwMode="auto">
          <a:xfrm flipV="1">
            <a:off x="1403648" y="5932594"/>
            <a:ext cx="0" cy="304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5">
            <a:extLst>
              <a:ext uri="{FF2B5EF4-FFF2-40B4-BE49-F238E27FC236}">
                <a16:creationId xmlns:a16="http://schemas.microsoft.com/office/drawing/2014/main" id="{D5DFA344-F3F4-43D6-8A55-1225FCC2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" y="692696"/>
            <a:ext cx="212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Comoving gauge: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B8B735E-9605-43AD-888E-24F5D2CB7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416" y="5421058"/>
            <a:ext cx="360040" cy="45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372687"/>
            <a:ext cx="9144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Axion</a:t>
            </a:r>
          </a:p>
          <a:p>
            <a:pPr algn="ctr">
              <a:defRPr/>
            </a:pPr>
            <a:r>
              <a:rPr lang="en-US" altLang="ko-KR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Massive scalar field</a:t>
            </a:r>
            <a:endParaRPr lang="ko-KR" altLang="ko-KR" sz="4000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077" y="2740858"/>
            <a:ext cx="148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 eq:</a:t>
            </a:r>
            <a:endParaRPr lang="ko-KR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190D521-27F7-4264-B7C5-78322C3CF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14" y="4445073"/>
            <a:ext cx="1126844" cy="35207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D1EE605-D908-462F-B1B7-4C2DAB32C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12" y="2689176"/>
            <a:ext cx="3788121" cy="60868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37F72A0-C2FA-4D6E-9A9B-CB38C0A55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103" y="1609056"/>
            <a:ext cx="4579311" cy="6802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50008B-B7EF-46A7-88F7-E0F1827ED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427" y="3485712"/>
            <a:ext cx="3907997" cy="710127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0FDC1616-3080-47AD-A705-767A980BF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5" y="1785290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  <a:endParaRPr lang="ko-KR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96177B15-8269-4A2C-B583-F5FA0F37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5" y="4377298"/>
            <a:ext cx="21259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Klein-Gordon eq: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EOM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82F072AB-AAD0-4A31-83DB-0577DE8D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6"/>
                </a:solidFill>
                <a:latin typeface="Verdana" pitchFamily="34" charset="0"/>
              </a:rPr>
              <a:t>Scalar field 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in cosmology: steady-state theory, inflation, dark energy, dark matter</a:t>
            </a:r>
            <a:r>
              <a:rPr lang="en-US" altLang="ko-KR" sz="3600" b="1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endParaRPr lang="ko-KR" altLang="en-US" sz="3600" b="1" dirty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980" y="1387530"/>
            <a:ext cx="925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F65D1A-8F2D-4FA0-B44F-A3EBE77C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268760"/>
            <a:ext cx="1750206" cy="64448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E666A5D-9E33-4A81-8EA8-85EEB5E2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5" y="2273285"/>
            <a:ext cx="3018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Klein transformation: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(1926)</a:t>
            </a:r>
            <a:endParaRPr lang="ko-KR" altLang="en-US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EC01B4C-B6AA-41CD-928A-756C13FC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34" y="2117240"/>
            <a:ext cx="4565372" cy="71889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B1DEAA-9D83-4BE9-93B8-4FA309665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15" y="3810524"/>
            <a:ext cx="1870091" cy="683828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87772A93-5F44-4292-978F-6AB3D387D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7" y="3945250"/>
            <a:ext cx="3018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Madelung transformation: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(1927)</a:t>
            </a:r>
            <a:endParaRPr lang="ko-KR" altLang="en-US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5F95145-9E3F-4E98-B4CE-97188015E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494" y="5540008"/>
            <a:ext cx="1489934" cy="30237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F512E1-52B2-40A8-836B-83EF0F689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2" y="5531834"/>
            <a:ext cx="3529996" cy="34231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1C95B7F-65CC-456B-B7FD-550FC0407D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576" y="5967949"/>
            <a:ext cx="2223440" cy="336610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E07EE916-3B83-4083-BBE6-862582A7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6" y="5462632"/>
            <a:ext cx="3018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Equivalently,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96177B15-8269-4A2C-B583-F5FA0F37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320" y="3028890"/>
            <a:ext cx="7276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Klein-Gordon eq. → Schrödinger eq. in nonrelativistic limit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F8FE1EE2-8D50-4BEF-B9E3-F60B04C8F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3" y="5909210"/>
            <a:ext cx="3018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82F072AB-AAD0-4A31-83DB-0577DE8D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" y="15788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6"/>
                </a:solidFill>
                <a:latin typeface="Verdana" pitchFamily="34" charset="0"/>
              </a:rPr>
              <a:t>Axion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massive scalar field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3600" b="1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E85F423D-C864-4751-9CAA-78D00294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413" y="4757082"/>
            <a:ext cx="7276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Schrödinger eq. → Hydrodynamic </a:t>
            </a:r>
            <a:r>
              <a:rPr lang="en-US" altLang="ko-K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eqs</a:t>
            </a:r>
            <a:r>
              <a:rPr lang="en-US" altLang="ko-K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15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59672A-E395-4893-8D0E-8435EDED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4" y="659409"/>
            <a:ext cx="8414138" cy="123619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367B3AB-D6DB-4119-BA47-5A7C76BD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07" y="2616007"/>
            <a:ext cx="5840538" cy="5853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19DCD3A-0750-4BC2-9CA3-D9C0649B0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38" y="3848985"/>
            <a:ext cx="8163609" cy="12361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D2B4B95-2587-4DDF-9D22-57E1174E4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644670"/>
            <a:ext cx="3580587" cy="57637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D5F46AA-DF76-4025-AEB3-A94A90306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80" y="6285435"/>
            <a:ext cx="2918960" cy="52794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92FDA929-5587-4F0F-A989-00BD73D7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0" y="163904"/>
            <a:ext cx="7658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Klein tr</a:t>
            </a: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				       →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A0A532D-722B-4D0D-836B-83452A05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2" y="2143890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Post-Newtonian metric: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0ACFC65-651B-4D19-BBFA-778E12B21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" y="5186479"/>
            <a:ext cx="2530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Nonrelativistic limit: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A228A8C-7140-44AD-859F-8DBADF50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" y="3384509"/>
            <a:ext cx="37357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Post-Newtonian Schrödinger eq: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A787531-9A11-4A4E-86FE-780352978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79" y="1989422"/>
            <a:ext cx="1755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0PN (Newtonian) 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479FFEF-A413-44DB-AC27-5FBB18D9CEBD}"/>
              </a:ext>
            </a:extLst>
          </p:cNvPr>
          <p:cNvCxnSpPr>
            <a:cxnSpLocks/>
          </p:cNvCxnSpPr>
          <p:nvPr/>
        </p:nvCxnSpPr>
        <p:spPr bwMode="auto">
          <a:xfrm>
            <a:off x="3320319" y="2274671"/>
            <a:ext cx="0" cy="3516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DD74523-5582-401D-AAE2-368E54183CC5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4475" y="2259184"/>
            <a:ext cx="790495" cy="3671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C7D07BC-173D-42D7-97DE-408C9BEBCB1D}"/>
              </a:ext>
            </a:extLst>
          </p:cNvPr>
          <p:cNvCxnSpPr>
            <a:cxnSpLocks/>
          </p:cNvCxnSpPr>
          <p:nvPr/>
        </p:nvCxnSpPr>
        <p:spPr bwMode="auto">
          <a:xfrm>
            <a:off x="5794970" y="2259184"/>
            <a:ext cx="1081286" cy="425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4">
            <a:extLst>
              <a:ext uri="{FF2B5EF4-FFF2-40B4-BE49-F238E27FC236}">
                <a16:creationId xmlns:a16="http://schemas.microsoft.com/office/drawing/2014/main" id="{CB3479A5-024F-4B0A-A90A-B867B22F6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954" y="1988840"/>
            <a:ext cx="815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1PN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387DABD-0D40-4B3D-B5EB-02087A86A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485" y="137822"/>
            <a:ext cx="3066467" cy="48286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1EA795EC-34AF-4EE9-9AD7-D951593E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923" y="3265981"/>
            <a:ext cx="6075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1PN 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F184FC5-1180-4EBF-98E4-24084ADDF8E4}"/>
              </a:ext>
            </a:extLst>
          </p:cNvPr>
          <p:cNvCxnSpPr>
            <a:cxnSpLocks/>
          </p:cNvCxnSpPr>
          <p:nvPr/>
        </p:nvCxnSpPr>
        <p:spPr bwMode="auto">
          <a:xfrm>
            <a:off x="4490829" y="3550209"/>
            <a:ext cx="0" cy="3516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17">
            <a:extLst>
              <a:ext uri="{FF2B5EF4-FFF2-40B4-BE49-F238E27FC236}">
                <a16:creationId xmlns:a16="http://schemas.microsoft.com/office/drawing/2014/main" id="{9D6E22E2-CC54-4A23-B43C-1615723D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4954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2211.02197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0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7337537-7170-45AC-92AC-7F83405E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24744"/>
            <a:ext cx="3319776" cy="110808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BE582F0-E519-4DE7-9545-C662F98D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812818"/>
            <a:ext cx="901904" cy="32478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8BFDAB5-A477-4125-B21B-818ACFDFA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361102"/>
            <a:ext cx="5161966" cy="16907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6F7AC3-3B4A-4E65-849B-2D3251722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5480929"/>
            <a:ext cx="7272808" cy="61135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5D772E2-0017-46B5-8F95-A6A32CDC8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2818334"/>
            <a:ext cx="2097684" cy="299073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F3F84B1-91D6-4CBA-A402-17731227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0" y="620688"/>
            <a:ext cx="3788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Madelung tr</a:t>
            </a: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		         →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9C1721B-F2F2-4E27-9A97-61CF8F35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" y="2740558"/>
            <a:ext cx="1935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Perturbation: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subtracting BG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360716D-3A86-46C5-8017-6F992DBAA43C}"/>
              </a:ext>
            </a:extLst>
          </p:cNvPr>
          <p:cNvSpPr/>
          <p:nvPr/>
        </p:nvSpPr>
        <p:spPr bwMode="auto">
          <a:xfrm>
            <a:off x="1442927" y="5449947"/>
            <a:ext cx="7521561" cy="68514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t" latin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Calisto MT" pitchFamily="18" charset="0"/>
              <a:ea typeface="굴림" pitchFamily="50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8A4D933-8D2A-4FC3-AAAF-22905E579705}"/>
              </a:ext>
            </a:extLst>
          </p:cNvPr>
          <p:cNvCxnSpPr>
            <a:cxnSpLocks/>
          </p:cNvCxnSpPr>
          <p:nvPr/>
        </p:nvCxnSpPr>
        <p:spPr bwMode="auto">
          <a:xfrm>
            <a:off x="3779912" y="5118970"/>
            <a:ext cx="0" cy="377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4">
            <a:extLst>
              <a:ext uri="{FF2B5EF4-FFF2-40B4-BE49-F238E27FC236}">
                <a16:creationId xmlns:a16="http://schemas.microsoft.com/office/drawing/2014/main" id="{88B165B5-0F4B-4F16-8512-219723F41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204" y="4798206"/>
            <a:ext cx="2097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stress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F7AADB1-CD18-4794-B63F-5F3D91DBF72D}"/>
              </a:ext>
            </a:extLst>
          </p:cNvPr>
          <p:cNvCxnSpPr>
            <a:cxnSpLocks/>
          </p:cNvCxnSpPr>
          <p:nvPr/>
        </p:nvCxnSpPr>
        <p:spPr bwMode="auto">
          <a:xfrm flipV="1">
            <a:off x="4167167" y="4485081"/>
            <a:ext cx="0" cy="384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18C6FA9F-5B79-475B-92E5-1A3EB532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05154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⇒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D4A2B7-8ACC-4F68-9418-85CAD12B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247" y="6165304"/>
            <a:ext cx="75961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imposing temporal gauge, 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 gauge-invariant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033D54BF-FF60-4DA6-8B35-078161A8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" y="9452"/>
            <a:ext cx="9133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u="sng" dirty="0">
                <a:solidFill>
                  <a:schemeClr val="accent6"/>
                </a:solidFill>
                <a:latin typeface="Verdana" pitchFamily="34" charset="0"/>
              </a:rPr>
              <a:t>Nonrelativistic perturbation</a:t>
            </a:r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, fully nonlinear: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693F4087-610F-4064-9E7A-4E40D2B3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003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JCAP (2022)</a:t>
            </a:r>
            <a:endParaRPr lang="ko-KR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554D828-B772-45B2-B1DC-44D8AFE30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578149"/>
            <a:ext cx="1383043" cy="505731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DB29C30D-ABA8-4CE8-BA10-69F891BB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539" y="836712"/>
            <a:ext cx="37882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stress:</a:t>
            </a:r>
          </a:p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ko-KR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principle,</a:t>
            </a:r>
            <a:r>
              <a:rPr lang="ko-KR" altLang="en-US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tunneling, interference, …</a:t>
            </a:r>
          </a:p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 wave theory (de Broglie 1927) </a:t>
            </a:r>
          </a:p>
          <a:p>
            <a:r>
              <a:rPr lang="en-US" altLang="ko-KR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Bohmian</a:t>
            </a:r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mechanics (Bohm 1952)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0111649F-72AF-4377-9D05-3B018DB4609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10384" y="1068321"/>
            <a:ext cx="845545" cy="568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F02D19B-7643-44CC-BA25-4BC370DF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893" y="2276872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identical 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Schrödinger eq. </a:t>
            </a:r>
            <a:r>
              <a:rPr lang="en-US" altLang="ko-K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⸪ 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l-GR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→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quantized vortex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6BAA254F-3A35-4AD8-AE5B-9219F0BC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024" y="2589188"/>
            <a:ext cx="3080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Bose-Einstein condensate</a:t>
            </a:r>
          </a:p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Superfluid</a:t>
            </a:r>
          </a:p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turbulence</a:t>
            </a:r>
          </a:p>
        </p:txBody>
      </p:sp>
    </p:spTree>
    <p:extLst>
      <p:ext uri="{BB962C8B-B14F-4D97-AF65-F5344CB8AC3E}">
        <p14:creationId xmlns:p14="http://schemas.microsoft.com/office/powerpoint/2010/main" val="348561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968" y="11297"/>
            <a:ext cx="91330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u="sng" dirty="0">
                <a:solidFill>
                  <a:schemeClr val="accent6"/>
                </a:solidFill>
                <a:latin typeface="Verdana" pitchFamily="34" charset="0"/>
              </a:rPr>
              <a:t>Relativistic</a:t>
            </a:r>
            <a:r>
              <a:rPr lang="ko-KR" altLang="en-US" sz="2800" b="1" u="sng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en-US" altLang="ko-KR" sz="2800" b="1" u="sng" dirty="0">
                <a:solidFill>
                  <a:schemeClr val="accent6"/>
                </a:solidFill>
                <a:latin typeface="Verdana" pitchFamily="34" charset="0"/>
              </a:rPr>
              <a:t>perturbation</a:t>
            </a:r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 to linear order in axion-comoving gauge: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8204" name="TextBox 2"/>
          <p:cNvSpPr txBox="1">
            <a:spLocks noChangeArrowheads="1"/>
          </p:cNvSpPr>
          <p:nvPr/>
        </p:nvSpPr>
        <p:spPr bwMode="auto">
          <a:xfrm>
            <a:off x="1086877" y="4453191"/>
            <a:ext cx="103685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⇒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834" y="2634032"/>
            <a:ext cx="2618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Bell MT" pitchFamily="18" charset="0"/>
              </a:rPr>
              <a:t>Energy conservation: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7EAE02BA-2934-4E4E-8145-700B8C8F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003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(2009)</a:t>
            </a:r>
            <a:endParaRPr lang="ko-KR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EBCB5DE-E4BD-4736-A689-D5C4FB76DD1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89" y="4451351"/>
            <a:ext cx="4907466" cy="79416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3E9E522-DD0C-476E-9BB1-E7BD7402C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90" y="3645024"/>
            <a:ext cx="3778368" cy="73504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E881587-7383-4737-8E1F-AA768DE7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775" y="3068960"/>
            <a:ext cx="3105211" cy="56750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ABD6C74-1831-4357-BDD5-75601655D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382" y="2672719"/>
            <a:ext cx="694872" cy="372929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4A2D0989-BCFB-410C-B680-0511DC1A1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3" y="3092335"/>
            <a:ext cx="2175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latin typeface="Bell MT" pitchFamily="18" charset="0"/>
              </a:rPr>
              <a:t>Raychaudhury</a:t>
            </a:r>
            <a:r>
              <a:rPr lang="en-US" altLang="ko-KR" b="1" dirty="0">
                <a:solidFill>
                  <a:schemeClr val="bg1"/>
                </a:solidFill>
                <a:latin typeface="Bell MT" pitchFamily="18" charset="0"/>
              </a:rPr>
              <a:t> eq: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005F5EF-FA73-49CA-9472-C778123B4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385" y="2088190"/>
            <a:ext cx="2317111" cy="534629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470BA5CB-A7B5-4667-9587-EC03A999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" y="1073055"/>
            <a:ext cx="1835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Strictly ignore: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20DA7DB-EF77-4214-B9C9-343513BC5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980728"/>
            <a:ext cx="3821800" cy="67559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1BC007F-DA02-4776-B1A2-36F3A80A6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1730822"/>
            <a:ext cx="2260483" cy="22597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3318EB4-635F-4FB3-B620-50F705AA11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5573" y="1700808"/>
            <a:ext cx="2093727" cy="2536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D4CBEFA-26C0-423E-9E70-5E282773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660" y="1098713"/>
            <a:ext cx="2113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nonrelativistic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3A9501B3-CB36-42C2-A4FA-B63EDA04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0" y="3763939"/>
            <a:ext cx="851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Bell MT" pitchFamily="18" charset="0"/>
              </a:rPr>
              <a:t>EOM: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0977CE88-6A59-43B7-97AE-E95329F9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" y="2131738"/>
            <a:ext cx="2850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Bell MT" pitchFamily="18" charset="0"/>
              </a:rPr>
              <a:t>Axion-comoving gauge: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BF6B1D27-B8A4-4020-85D2-EFA3695B0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" y="5373216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 scale: 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6716DE08-400E-4CFC-B285-CB96E14C1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501" y="5691763"/>
            <a:ext cx="8428499" cy="873651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8C28092-6EB4-41F8-AAE8-810DBC28D6C9}"/>
              </a:ext>
            </a:extLst>
          </p:cNvPr>
          <p:cNvSpPr/>
          <p:nvPr/>
        </p:nvSpPr>
        <p:spPr bwMode="auto">
          <a:xfrm>
            <a:off x="1907704" y="4437112"/>
            <a:ext cx="5184575" cy="832217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t" latin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Calisto MT" pitchFamily="18" charset="0"/>
              <a:ea typeface="굴림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69D5FA-920E-4885-9F8A-1D16C160D4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8916" y="2104188"/>
            <a:ext cx="2481528" cy="589317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344484E4-B32A-40E9-983E-B86216917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5220489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violated, but somehow recovers correct behavior in the sub-Compton scale 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53BD67D-405B-4AC1-B97A-20811CF9DA7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08104" y="5229200"/>
            <a:ext cx="104844" cy="1659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4752C18-85F9-463E-96B5-7614D036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231" y="6478656"/>
            <a:ext cx="1568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CDM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0897E6-8FC2-4030-85D6-4A359311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583" y="6479311"/>
            <a:ext cx="1568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FDM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0" y="2420888"/>
            <a:ext cx="91440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Ultralight axion</a:t>
            </a:r>
          </a:p>
          <a:p>
            <a:pPr algn="ctr"/>
            <a:r>
              <a:rPr lang="en-US" altLang="ko-KR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Fuzzy dark matter</a:t>
            </a:r>
            <a:endParaRPr lang="ko-KR" altLang="ko-KR" sz="6600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365" y="5411"/>
            <a:ext cx="9142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Ultralight axion as a fuzzy (wave) DM</a:t>
            </a:r>
            <a:endParaRPr lang="ko-KR" altLang="en-US" sz="1600" dirty="0">
              <a:solidFill>
                <a:schemeClr val="accent6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71339"/>
            <a:ext cx="864393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6093296"/>
            <a:ext cx="9036497" cy="31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715267" y="6381328"/>
            <a:ext cx="3303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Hui-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Ostriker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-Tremaine-Witten (2017)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83EDE66-AA6A-44F9-BC6D-9A24151941AB}"/>
              </a:ext>
            </a:extLst>
          </p:cNvPr>
          <p:cNvSpPr/>
          <p:nvPr/>
        </p:nvSpPr>
        <p:spPr>
          <a:xfrm>
            <a:off x="0" y="6525186"/>
            <a:ext cx="1946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Park-JH-Noh</a:t>
            </a:r>
            <a:r>
              <a:rPr lang="ko-KR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866" y="9227"/>
            <a:ext cx="9141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Neutrino as a hot DM </a:t>
            </a:r>
            <a:endParaRPr lang="ko-KR" altLang="en-US" sz="1600" dirty="0">
              <a:solidFill>
                <a:schemeClr val="accent6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566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7D3BF9C-59AD-44C1-953B-DB4A4BFF9BFA}"/>
              </a:ext>
            </a:extLst>
          </p:cNvPr>
          <p:cNvSpPr/>
          <p:nvPr/>
        </p:nvSpPr>
        <p:spPr>
          <a:xfrm>
            <a:off x="0" y="6525186"/>
            <a:ext cx="1946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Park-JH-Noh</a:t>
            </a:r>
            <a:r>
              <a:rPr lang="ko-KR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(2012)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128932B6-C17D-415E-AB63-2853467A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5" y="15007"/>
            <a:ext cx="85534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2400" b="1" u="sng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Linear density perturbation for dust:</a:t>
            </a:r>
            <a:endParaRPr lang="en-US" altLang="ko-KR" sz="1600" b="1" u="sng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3C141018-4F3B-4753-B43D-8289C6D39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436583"/>
            <a:ext cx="489654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de-DE" altLang="ko-KR" sz="18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Lifshitz (1946) synchronous gauge</a:t>
            </a:r>
          </a:p>
          <a:p>
            <a:pPr marL="342900" indent="-342900">
              <a:defRPr/>
            </a:pPr>
            <a:r>
              <a:rPr lang="de-DE" altLang="ko-KR" sz="18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Bonnor (1957)</a:t>
            </a:r>
            <a:r>
              <a:rPr lang="en-US" altLang="ko-KR" sz="18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Newtonian</a:t>
            </a:r>
          </a:p>
          <a:p>
            <a:pPr marL="342900" indent="-342900">
              <a:defRPr/>
            </a:pPr>
            <a:r>
              <a:rPr lang="en-US" altLang="ko-KR" sz="18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Bardeen (1980) </a:t>
            </a:r>
            <a:r>
              <a:rPr lang="de-DE" altLang="ko-KR" sz="18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comoving gauge </a:t>
            </a:r>
          </a:p>
          <a:p>
            <a:pPr marL="342900" indent="-342900">
              <a:defRPr/>
            </a:pPr>
            <a:r>
              <a:rPr lang="de-DE" altLang="ko-KR" sz="18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Include </a:t>
            </a:r>
            <a:r>
              <a:rPr lang="el-GR" altLang="ko-KR" sz="18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Λ</a:t>
            </a:r>
            <a:r>
              <a:rPr lang="en-US" altLang="ko-KR" sz="18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and </a:t>
            </a:r>
            <a:r>
              <a:rPr lang="el-GR" altLang="ko-KR" sz="18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Κ</a:t>
            </a:r>
            <a:endParaRPr lang="en-US" altLang="ko-KR" sz="1800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2F8A380-339B-436F-9094-6C0FD477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16503"/>
            <a:ext cx="3241304" cy="792088"/>
          </a:xfrm>
          <a:prstGeom prst="rect">
            <a:avLst/>
          </a:prstGeom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1E0DB1FA-5C24-4BF5-AB7C-C24DDDE2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28" y="4149080"/>
            <a:ext cx="85534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2400" b="1" u="sng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Post-Newtonian approximation:</a:t>
            </a:r>
            <a:endParaRPr lang="en-US" altLang="ko-KR" sz="1600" b="1" u="sng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4727D28-253E-4F72-B569-F171ACDA8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36" y="2679303"/>
            <a:ext cx="85534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2400" b="1" u="sng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Perturbation theory:</a:t>
            </a:r>
            <a:endParaRPr lang="en-US" altLang="ko-KR" sz="1600" b="1" u="sng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CFB9971-E019-4050-9C32-516BC6A6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96" y="4711436"/>
            <a:ext cx="3387088" cy="66319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BEA9690-A23C-43BE-AF81-4EA2D875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827" y="5444867"/>
            <a:ext cx="1470141" cy="613448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5ED4A7B6-304D-49C9-8872-852799718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61" y="3645024"/>
            <a:ext cx="4347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relativistic but weakly nonlinear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A6E90816-D52F-4416-BB52-81EDD890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132" y="6093296"/>
            <a:ext cx="4343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nonlinear but weakly relativistic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Newtonian limit!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759F5560-4844-4ADF-9E5B-1ED8711A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904" y="4810730"/>
            <a:ext cx="169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Expansions in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76E1924-F477-48ED-9787-51DBAB47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380" y="5521364"/>
            <a:ext cx="1173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axion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556C6822-2A95-4D36-9291-282F9D9D4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505" y="775780"/>
            <a:ext cx="2907325" cy="71722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1F07182-745D-4322-9F01-173E0750B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5" y="3176219"/>
            <a:ext cx="4608513" cy="452266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833226BB-46E5-43C2-85EB-BA72D8178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66" y="3183594"/>
            <a:ext cx="169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Expansions in 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DCCBD39-48DF-4C74-BC33-AAAD6438BCF1}"/>
              </a:ext>
            </a:extLst>
          </p:cNvPr>
          <p:cNvCxnSpPr>
            <a:cxnSpLocks/>
          </p:cNvCxnSpPr>
          <p:nvPr/>
        </p:nvCxnSpPr>
        <p:spPr bwMode="auto">
          <a:xfrm flipV="1">
            <a:off x="7412339" y="1508591"/>
            <a:ext cx="4029" cy="360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4">
            <a:extLst>
              <a:ext uri="{FF2B5EF4-FFF2-40B4-BE49-F238E27FC236}">
                <a16:creationId xmlns:a16="http://schemas.microsoft.com/office/drawing/2014/main" id="{DE5E8088-1865-4A7B-9CE5-F924986A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740" y="1796623"/>
            <a:ext cx="1946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density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2DAA1B86-BF0D-4A23-BE44-C0926A4BFA09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>
            <a:off x="2195736" y="573941"/>
            <a:ext cx="488140" cy="236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4">
            <a:extLst>
              <a:ext uri="{FF2B5EF4-FFF2-40B4-BE49-F238E27FC236}">
                <a16:creationId xmlns:a16="http://schemas.microsoft.com/office/drawing/2014/main" id="{5670D2FF-0DD4-4DBF-9BDC-7E427AD4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876" y="404664"/>
            <a:ext cx="2248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scale factor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332134F-3479-4876-8C8E-B37F2F919F32}"/>
              </a:ext>
            </a:extLst>
          </p:cNvPr>
          <p:cNvCxnSpPr>
            <a:cxnSpLocks/>
          </p:cNvCxnSpPr>
          <p:nvPr/>
        </p:nvCxnSpPr>
        <p:spPr bwMode="auto">
          <a:xfrm flipV="1">
            <a:off x="5601563" y="1270076"/>
            <a:ext cx="0" cy="310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4">
            <a:extLst>
              <a:ext uri="{FF2B5EF4-FFF2-40B4-BE49-F238E27FC236}">
                <a16:creationId xmlns:a16="http://schemas.microsoft.com/office/drawing/2014/main" id="{9DE75145-7393-4F7E-8788-905C54B2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784" y="1508591"/>
            <a:ext cx="1736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density perturbation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A2B3C888-B08F-4F3D-A489-CDB7E0F39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308" y="4829090"/>
            <a:ext cx="236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</a:t>
            </a:r>
            <a:r>
              <a:rPr lang="ko-KR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2855281-1DE4-4D84-803D-3ED9D0A50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242" y="1533569"/>
            <a:ext cx="880846" cy="2541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F915D6E-75B7-4C2B-8CA4-A7B7D5AA0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3632" y="2084655"/>
            <a:ext cx="880846" cy="2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49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42" y="14176"/>
            <a:ext cx="91440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Post-Newtonian corrections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4848F7E-F952-4C2E-9215-A8B4A38AE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954012"/>
            <a:ext cx="5688632" cy="149848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E41C7A3-50B6-4A12-B113-E84F2A08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3" y="2420888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0PN (Newtonian)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D96E823E-2E6D-498B-BE2A-FB550378DED7}"/>
              </a:ext>
            </a:extLst>
          </p:cNvPr>
          <p:cNvCxnSpPr>
            <a:cxnSpLocks/>
          </p:cNvCxnSpPr>
          <p:nvPr/>
        </p:nvCxnSpPr>
        <p:spPr bwMode="auto">
          <a:xfrm>
            <a:off x="3419872" y="2684683"/>
            <a:ext cx="0" cy="341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17">
            <a:extLst>
              <a:ext uri="{FF2B5EF4-FFF2-40B4-BE49-F238E27FC236}">
                <a16:creationId xmlns:a16="http://schemas.microsoft.com/office/drawing/2014/main" id="{33B9D209-BD14-43F2-A62B-6D82CE6E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367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Chandrasekhar (1965); JH-Noh-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Puetzfeld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(2008)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7EEC7D7-8F24-4419-8FA7-4FB712C782DA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4421497" y="2609773"/>
            <a:ext cx="559586" cy="416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A48F0C1A-DD42-422B-BE7B-999F988F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083" y="2440496"/>
            <a:ext cx="815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1PN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3B79A44-600B-4543-82BA-642578CC3295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 flipV="1">
            <a:off x="2483768" y="4376168"/>
            <a:ext cx="1407719" cy="2990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4">
            <a:extLst>
              <a:ext uri="{FF2B5EF4-FFF2-40B4-BE49-F238E27FC236}">
                <a16:creationId xmlns:a16="http://schemas.microsoft.com/office/drawing/2014/main" id="{945754D7-A510-4D52-838A-B61A5BB47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487" y="4505978"/>
            <a:ext cx="815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1PN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F60F9B2-B2D5-42A2-AA91-ED3B4AF0BA38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1496" y="4365104"/>
            <a:ext cx="947586" cy="308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19277795-7190-482B-BB3D-5D8C4C29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152" y="4941168"/>
            <a:ext cx="3459096" cy="67729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AA9B37E-72B6-4D7D-BEC1-51181ACB5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83" y="5688696"/>
            <a:ext cx="1568124" cy="654333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35417F78-9FB0-4766-8E79-85BF8469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74" y="5054560"/>
            <a:ext cx="169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Expansions in 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13C87B6D-402E-4F10-9E98-669F0E3D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36" y="5765194"/>
            <a:ext cx="1173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axion</a:t>
            </a:r>
          </a:p>
        </p:txBody>
      </p:sp>
    </p:spTree>
    <p:extLst>
      <p:ext uri="{BB962C8B-B14F-4D97-AF65-F5344CB8AC3E}">
        <p14:creationId xmlns:p14="http://schemas.microsoft.com/office/powerpoint/2010/main" val="33047533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DF48BCB-128E-4448-97BC-AC75484A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961018"/>
            <a:ext cx="4248472" cy="67638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75E92E4-2ADE-4B54-A1B4-11470FFFB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" y="5099154"/>
            <a:ext cx="1471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 scale: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82FC57-C41F-4CCF-997F-E8C33A52E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697" y="3212976"/>
            <a:ext cx="7136759" cy="116911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2A0C06-5DCE-4632-9449-CBD1ECBE4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778" y="1161183"/>
            <a:ext cx="7664734" cy="1817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37E188-0343-49CF-9C06-B8F95221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778" y="6125234"/>
            <a:ext cx="7628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imposing temporal gauge, 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⸫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 gauge-invariant</a:t>
            </a:r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8ADC67B-6ADC-4B09-ABE7-6282692F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7" y="620688"/>
            <a:ext cx="20882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1PN correction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9A41255-BC9C-4CAF-9F60-70849BE7D896}"/>
              </a:ext>
            </a:extLst>
          </p:cNvPr>
          <p:cNvCxnSpPr>
            <a:cxnSpLocks/>
          </p:cNvCxnSpPr>
          <p:nvPr/>
        </p:nvCxnSpPr>
        <p:spPr bwMode="auto">
          <a:xfrm>
            <a:off x="2915817" y="875265"/>
            <a:ext cx="0" cy="341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2">
            <a:extLst>
              <a:ext uri="{FF2B5EF4-FFF2-40B4-BE49-F238E27FC236}">
                <a16:creationId xmlns:a16="http://schemas.microsoft.com/office/drawing/2014/main" id="{ACCA7669-60B9-40E0-8F51-7775B9DF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" y="10199"/>
            <a:ext cx="9132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Gravitational instability, to</a:t>
            </a:r>
            <a:r>
              <a:rPr lang="ko-KR" altLang="en-US" sz="2800" b="1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linear</a:t>
            </a:r>
            <a:r>
              <a:rPr lang="ko-KR" altLang="en-US" sz="2800" b="1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order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F8AB416-5FF8-4D96-B05C-FAC9A0E15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" y="1219844"/>
            <a:ext cx="145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7BFB179-9CED-47AB-8D73-28FE5C8A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9280"/>
            <a:ext cx="1550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9CD57D1-FE8C-4013-A338-105F59670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8730"/>
            <a:ext cx="109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Poisson: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285F5030-7B21-4B17-93A8-0B38E8513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1" y="5805264"/>
            <a:ext cx="3024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1PN correction </a:t>
            </a:r>
            <a:endParaRPr lang="ko-KR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3918EBA-2A96-4BB6-86BA-7035058B07BB}"/>
              </a:ext>
            </a:extLst>
          </p:cNvPr>
          <p:cNvCxnSpPr>
            <a:cxnSpLocks/>
          </p:cNvCxnSpPr>
          <p:nvPr/>
        </p:nvCxnSpPr>
        <p:spPr bwMode="auto">
          <a:xfrm flipV="1">
            <a:off x="5554572" y="5602475"/>
            <a:ext cx="0" cy="274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7">
            <a:extLst>
              <a:ext uri="{FF2B5EF4-FFF2-40B4-BE49-F238E27FC236}">
                <a16:creationId xmlns:a16="http://schemas.microsoft.com/office/drawing/2014/main" id="{FC87651D-AD5D-4856-9C23-C575ABD4C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4954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2211.02197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5C5B57F5-1FD5-4394-8672-4186FFEAA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28" y="3125309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⇒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3C0A5E5-83DC-48FB-BBCF-4E9328B44C46}"/>
              </a:ext>
            </a:extLst>
          </p:cNvPr>
          <p:cNvSpPr/>
          <p:nvPr/>
        </p:nvSpPr>
        <p:spPr bwMode="auto">
          <a:xfrm>
            <a:off x="1493455" y="3220361"/>
            <a:ext cx="7255009" cy="123373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t" latin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Calisto MT" pitchFamily="18" charset="0"/>
              <a:ea typeface="굴림" pitchFamily="50" charset="-127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D0E96756-1A20-4932-8738-2A9ADD71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041" y="4509120"/>
            <a:ext cx="20882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1PN correction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C15FA81-38F1-407E-B4C4-18E09C095B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258532" y="4309425"/>
            <a:ext cx="0" cy="274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6256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DD61CC-F635-4339-B1DF-1CB2A25A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" y="3140968"/>
            <a:ext cx="9132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Thank you !</a:t>
            </a:r>
            <a:endParaRPr lang="ko-KR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9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1196752"/>
            <a:ext cx="489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Abbott-</a:t>
            </a:r>
            <a:r>
              <a:rPr lang="en-US" altLang="ko-K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Sikivie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(1983)</a:t>
            </a:r>
          </a:p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Dine-</a:t>
            </a:r>
            <a:r>
              <a:rPr lang="en-US" altLang="ko-K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Fischler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(1983)</a:t>
            </a:r>
          </a:p>
          <a:p>
            <a:r>
              <a:rPr lang="en-US" altLang="ko-K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-Wise-</a:t>
            </a:r>
            <a:r>
              <a:rPr lang="en-US" altLang="ko-K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Wilczek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(1983)</a:t>
            </a:r>
          </a:p>
          <a:p>
            <a:endParaRPr lang="en-US" altLang="ko-K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Khlopov-Malomed-Zel’dovich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</a:t>
            </a:r>
          </a:p>
          <a:p>
            <a:endParaRPr lang="en-US" altLang="ko-K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Sikivie</a:t>
            </a: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-Yang (2009) </a:t>
            </a:r>
            <a:r>
              <a:rPr lang="en-US" altLang="ko-KR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zero-shear gauge</a:t>
            </a:r>
          </a:p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(2009) </a:t>
            </a:r>
            <a:r>
              <a:rPr lang="en-US" altLang="ko-KR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 comoving gauge</a:t>
            </a:r>
          </a:p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Noh-Park-JH (2017) </a:t>
            </a:r>
            <a:r>
              <a:rPr lang="en-US" altLang="ko-KR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 comoving gauge</a:t>
            </a:r>
          </a:p>
          <a:p>
            <a:endParaRPr lang="en-US" altLang="ko-KR" dirty="0">
              <a:solidFill>
                <a:srgbClr val="66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2211.02197 </a:t>
            </a:r>
            <a:r>
              <a:rPr lang="en-US" altLang="ko-K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</a:t>
            </a:r>
            <a:r>
              <a:rPr lang="ko-KR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gauge-invariant</a:t>
            </a:r>
          </a:p>
          <a:p>
            <a:endParaRPr lang="en-US" altLang="ko-K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Madelung (1927)</a:t>
            </a:r>
            <a:endParaRPr lang="ko-KR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5536" y="1196752"/>
            <a:ext cx="22744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order: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95536" y="2380818"/>
            <a:ext cx="1462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Newtonian: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536" y="3003219"/>
            <a:ext cx="3139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perturbation order: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3614112"/>
            <a:ext cx="3773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nonlinear and exact order: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340" y="19944"/>
            <a:ext cx="9136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Axion as a CDM (FDM) candidate, proofs: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F30C-9A61-41C7-A190-7DD25F43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829090"/>
            <a:ext cx="3303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Schrödinger equation: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E3FDC90-A777-43F3-801C-110C39AB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221088"/>
            <a:ext cx="3190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Post-Newtonian correction: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517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14684"/>
            <a:ext cx="6336704" cy="70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761" y="2874264"/>
            <a:ext cx="1401127" cy="38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085" y="2750716"/>
            <a:ext cx="1638153" cy="6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3517" y="2902305"/>
            <a:ext cx="1500811" cy="3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275872"/>
            <a:ext cx="7488832" cy="75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565938"/>
            <a:ext cx="1152128" cy="4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519190"/>
            <a:ext cx="27479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6008" y="3519190"/>
            <a:ext cx="2088232" cy="4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 bwMode="auto">
          <a:xfrm>
            <a:off x="6372200" y="3519190"/>
            <a:ext cx="2376264" cy="576064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t" latin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>
              <a:ln>
                <a:noFill/>
              </a:ln>
              <a:solidFill>
                <a:srgbClr val="FFFFCC"/>
              </a:solidFill>
              <a:effectLst/>
              <a:latin typeface="Calisto MT" pitchFamily="18" charset="0"/>
              <a:ea typeface="굴림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8310" y="4199200"/>
            <a:ext cx="5500217" cy="7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921" y="4919280"/>
            <a:ext cx="3791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i="1" dirty="0">
                <a:solidFill>
                  <a:schemeClr val="bg1"/>
                </a:solidFill>
                <a:latin typeface="Segoe Script" pitchFamily="34" charset="0"/>
              </a:rPr>
              <a:t>Re</a:t>
            </a:r>
            <a:r>
              <a:rPr lang="en-US" altLang="ko-KR" b="1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바탕"/>
                <a:ea typeface="바탕"/>
              </a:rPr>
              <a:t>→</a:t>
            </a:r>
            <a:r>
              <a:rPr lang="en-US" altLang="ko-KR" b="1" dirty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conservation: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0" y="4319602"/>
            <a:ext cx="2265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i="1" dirty="0" err="1">
                <a:solidFill>
                  <a:schemeClr val="bg1"/>
                </a:solidFill>
                <a:latin typeface="Segoe Script" pitchFamily="34" charset="0"/>
              </a:rPr>
              <a:t>Im</a:t>
            </a:r>
            <a:r>
              <a:rPr lang="en-US" altLang="ko-KR" b="1" dirty="0">
                <a:solidFill>
                  <a:schemeClr val="bg1"/>
                </a:solidFill>
                <a:latin typeface="Bell MT" pitchFamily="18" charset="0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바탕"/>
                <a:ea typeface="바탕"/>
              </a:rPr>
              <a:t>→ </a:t>
            </a: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Continuity: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638625" y="5927392"/>
            <a:ext cx="1908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stress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822476" y="3598178"/>
            <a:ext cx="1138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Identify: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5724128" y="5257834"/>
            <a:ext cx="1944216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t" latin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>
              <a:ln>
                <a:noFill/>
              </a:ln>
              <a:solidFill>
                <a:srgbClr val="FFFFCC"/>
              </a:solidFill>
              <a:effectLst/>
              <a:latin typeface="Calisto MT" pitchFamily="18" charset="0"/>
              <a:ea typeface="굴림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057085-755D-4BF2-A5AB-1980413E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" y="6530306"/>
            <a:ext cx="91390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Madelung (1927)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3" y="692696"/>
            <a:ext cx="9144000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FNLE</a:t>
            </a:r>
          </a:p>
          <a:p>
            <a:pPr algn="ctr">
              <a:defRPr/>
            </a:pPr>
            <a:r>
              <a:rPr lang="en-US" altLang="ko-KR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Fully nonlinear and exact perturbation formulation</a:t>
            </a:r>
            <a:endParaRPr lang="ko-KR" altLang="ko-KR" sz="4000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72" y="6530306"/>
            <a:ext cx="91390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(2013)</a:t>
            </a:r>
            <a:r>
              <a:rPr lang="en-US" altLang="ko-K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Gong-JH-Noh-Wu-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Yoo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9D43F86-6B7B-4FA2-A2ED-DFA00701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36186"/>
            <a:ext cx="7215187" cy="1290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C4A346C-9A25-46C1-B033-E942B856D04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712" y="5117122"/>
            <a:ext cx="0" cy="400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69BCCC81-41F5-4B5A-AD6F-DBE29270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44522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Friedmann background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20DD315E-B9F6-43DE-B833-830ADA76735B}"/>
              </a:ext>
            </a:extLst>
          </p:cNvPr>
          <p:cNvCxnSpPr>
            <a:cxnSpLocks/>
          </p:cNvCxnSpPr>
          <p:nvPr/>
        </p:nvCxnSpPr>
        <p:spPr bwMode="auto">
          <a:xfrm>
            <a:off x="2962139" y="3837487"/>
            <a:ext cx="0" cy="420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A6E4D2A7-4EB0-4FA0-9B41-A16333EA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3522494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arbitrary</a:t>
            </a:r>
            <a:r>
              <a:rPr lang="ko-KR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endParaRPr lang="ko-KR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B7032E1-E29C-4406-A6DC-E80FF270C42C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4248" y="5157192"/>
            <a:ext cx="0" cy="400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4">
            <a:extLst>
              <a:ext uri="{FF2B5EF4-FFF2-40B4-BE49-F238E27FC236}">
                <a16:creationId xmlns:a16="http://schemas.microsoft.com/office/drawing/2014/main" id="{175D07E3-A070-4EA2-B51D-E51F9D766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445224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transverse-</a:t>
            </a:r>
            <a:r>
              <a:rPr lang="en-US" altLang="ko-KR" sz="1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tracefree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D0AAA60-2E9B-4C33-A2A0-2CC0E526F18E}"/>
              </a:ext>
            </a:extLst>
          </p:cNvPr>
          <p:cNvCxnSpPr>
            <a:cxnSpLocks/>
          </p:cNvCxnSpPr>
          <p:nvPr/>
        </p:nvCxnSpPr>
        <p:spPr bwMode="auto">
          <a:xfrm flipV="1">
            <a:off x="5076056" y="5157192"/>
            <a:ext cx="0" cy="400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EB9779FB-35F5-4BAD-92BD-251F605C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45224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0" y="15883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FNLE metric convention</a:t>
            </a:r>
            <a:endParaRPr lang="ko-KR" alt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68" y="977101"/>
            <a:ext cx="7215187" cy="1290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4" name="직선 연결선 14"/>
          <p:cNvCxnSpPr>
            <a:cxnSpLocks noChangeShapeType="1"/>
          </p:cNvCxnSpPr>
          <p:nvPr/>
        </p:nvCxnSpPr>
        <p:spPr bwMode="auto">
          <a:xfrm rot="5400000">
            <a:off x="6230417" y="1569239"/>
            <a:ext cx="720725" cy="6477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3864" name="TextBox 5"/>
          <p:cNvSpPr txBox="1">
            <a:spLocks noChangeArrowheads="1"/>
          </p:cNvSpPr>
          <p:nvPr/>
        </p:nvSpPr>
        <p:spPr bwMode="auto">
          <a:xfrm>
            <a:off x="5542955" y="188640"/>
            <a:ext cx="29894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Decomposition, possible </a:t>
            </a:r>
          </a:p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nonlinear order</a:t>
            </a:r>
            <a:endParaRPr lang="ko-KR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TextBox 43"/>
          <p:cNvSpPr txBox="1">
            <a:spLocks noChangeArrowheads="1"/>
          </p:cNvSpPr>
          <p:nvPr/>
        </p:nvSpPr>
        <p:spPr bwMode="auto">
          <a:xfrm>
            <a:off x="0" y="6527442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JH-Noh (2013)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6049864" y="2252160"/>
            <a:ext cx="1019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Ignore TT</a:t>
            </a:r>
            <a:endParaRPr lang="ko-KR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직선 화살표 연결선 8"/>
          <p:cNvCxnSpPr>
            <a:cxnSpLocks noChangeShapeType="1"/>
          </p:cNvCxnSpPr>
          <p:nvPr/>
        </p:nvCxnSpPr>
        <p:spPr bwMode="auto">
          <a:xfrm>
            <a:off x="6049864" y="840667"/>
            <a:ext cx="647463" cy="796872"/>
          </a:xfrm>
          <a:prstGeom prst="straightConnector1">
            <a:avLst/>
          </a:prstGeom>
          <a:noFill/>
          <a:ln w="19050" algn="ctr">
            <a:solidFill>
              <a:srgbClr val="6699FF"/>
            </a:solidFill>
            <a:round/>
            <a:headEnd/>
            <a:tailEnd type="triangle" w="med" len="med"/>
          </a:ln>
        </p:spPr>
      </p:cxnSp>
      <p:cxnSp>
        <p:nvCxnSpPr>
          <p:cNvPr id="39" name="직선 화살표 연결선 8"/>
          <p:cNvCxnSpPr>
            <a:cxnSpLocks noChangeShapeType="1"/>
          </p:cNvCxnSpPr>
          <p:nvPr/>
        </p:nvCxnSpPr>
        <p:spPr bwMode="auto">
          <a:xfrm flipH="1">
            <a:off x="5292080" y="840667"/>
            <a:ext cx="757784" cy="311873"/>
          </a:xfrm>
          <a:prstGeom prst="straightConnector1">
            <a:avLst/>
          </a:prstGeom>
          <a:noFill/>
          <a:ln w="19050" algn="ctr">
            <a:solidFill>
              <a:srgbClr val="6699FF"/>
            </a:solidFill>
            <a:round/>
            <a:headEnd/>
            <a:tailEnd type="triangle" w="med" len="med"/>
          </a:ln>
        </p:spPr>
      </p:cxn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3524615" y="2252160"/>
            <a:ext cx="2127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gauge condition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직선 연결선 13"/>
          <p:cNvCxnSpPr>
            <a:cxnSpLocks noChangeShapeType="1"/>
          </p:cNvCxnSpPr>
          <p:nvPr/>
        </p:nvCxnSpPr>
        <p:spPr bwMode="auto">
          <a:xfrm rot="5400000">
            <a:off x="5281092" y="1569239"/>
            <a:ext cx="720725" cy="647700"/>
          </a:xfrm>
          <a:prstGeom prst="lin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</p:cxnSp>
      <p:cxnSp>
        <p:nvCxnSpPr>
          <p:cNvPr id="43" name="직선 연결선 16"/>
          <p:cNvCxnSpPr>
            <a:cxnSpLocks noChangeShapeType="1"/>
          </p:cNvCxnSpPr>
          <p:nvPr/>
        </p:nvCxnSpPr>
        <p:spPr bwMode="auto">
          <a:xfrm rot="5400000">
            <a:off x="4496074" y="1568445"/>
            <a:ext cx="719137" cy="647700"/>
          </a:xfrm>
          <a:prstGeom prst="lin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</p:cxnSp>
      <p:cxnSp>
        <p:nvCxnSpPr>
          <p:cNvPr id="45" name="직선 연결선 17"/>
          <p:cNvCxnSpPr>
            <a:cxnSpLocks noChangeShapeType="1"/>
          </p:cNvCxnSpPr>
          <p:nvPr/>
        </p:nvCxnSpPr>
        <p:spPr bwMode="auto">
          <a:xfrm rot="5400000">
            <a:off x="3711849" y="1568445"/>
            <a:ext cx="719137" cy="647700"/>
          </a:xfrm>
          <a:prstGeom prst="lin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</p:cxnSp>
      <p:sp>
        <p:nvSpPr>
          <p:cNvPr id="41" name="TextBox 2">
            <a:extLst>
              <a:ext uri="{FF2B5EF4-FFF2-40B4-BE49-F238E27FC236}">
                <a16:creationId xmlns:a16="http://schemas.microsoft.com/office/drawing/2014/main" id="{83503ABA-965B-4CAF-AF98-DFE5C301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4" y="3526334"/>
            <a:ext cx="1854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metric:</a:t>
            </a:r>
          </a:p>
          <a:p>
            <a:r>
              <a:rPr lang="en-US" altLang="ko-K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Exact!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2D29AF4A-1CC7-470D-A81D-7F57A6E5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23363"/>
            <a:ext cx="6386574" cy="55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295874-106A-49FF-9B42-778E8DDC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933" y="3394147"/>
            <a:ext cx="57460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077AE3F3-579D-4B55-A483-F7CBC0690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60" y="5780300"/>
            <a:ext cx="75578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FNLE formulation</a:t>
            </a:r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Fully nonlinear and </a:t>
            </a:r>
            <a:r>
              <a:rPr lang="en-US" altLang="ko-K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</a:t>
            </a:r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perturbation equations</a:t>
            </a:r>
          </a:p>
          <a:p>
            <a:pPr>
              <a:defRPr/>
            </a:pPr>
            <a:r>
              <a:rPr lang="en-US" altLang="ko-K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imposing temporal gauge condition</a:t>
            </a:r>
            <a:endParaRPr lang="ko-KR" alt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Zero-pressure </a:t>
            </a:r>
          </a:p>
          <a:p>
            <a:pPr algn="ctr">
              <a:defRPr/>
            </a:pPr>
            <a:r>
              <a:rPr lang="en-US" altLang="ko-KR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irrotational</a:t>
            </a:r>
            <a:r>
              <a:rPr lang="en-US" altLang="ko-KR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fluid</a:t>
            </a:r>
          </a:p>
          <a:p>
            <a:pPr algn="ctr">
              <a:defRPr/>
            </a:pPr>
            <a:r>
              <a:rPr lang="en-US" altLang="ko-KR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Comoving</a:t>
            </a:r>
            <a:r>
              <a:rPr lang="en-US" altLang="ko-KR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gauge</a:t>
            </a:r>
            <a:endParaRPr lang="ko-KR" altLang="ko-KR" sz="4000" b="1" dirty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530572"/>
            <a:ext cx="3135313" cy="738188"/>
          </a:xfrm>
          <a:noFill/>
        </p:spPr>
      </p:pic>
      <p:pic>
        <p:nvPicPr>
          <p:cNvPr id="2795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027436"/>
            <a:ext cx="7199313" cy="825500"/>
          </a:xfrm>
          <a:noFill/>
        </p:spPr>
      </p:pic>
      <p:pic>
        <p:nvPicPr>
          <p:cNvPr id="27955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3509390"/>
            <a:ext cx="8748713" cy="2333625"/>
          </a:xfrm>
          <a:noFill/>
        </p:spPr>
      </p:pic>
      <p:pic>
        <p:nvPicPr>
          <p:cNvPr id="279562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5851797"/>
            <a:ext cx="6786563" cy="817563"/>
          </a:xfrm>
          <a:noFill/>
        </p:spPr>
      </p:pic>
      <p:sp>
        <p:nvSpPr>
          <p:cNvPr id="159750" name="Text Box 13"/>
          <p:cNvSpPr txBox="1">
            <a:spLocks noChangeArrowheads="1"/>
          </p:cNvSpPr>
          <p:nvPr/>
        </p:nvSpPr>
        <p:spPr bwMode="auto">
          <a:xfrm>
            <a:off x="339724" y="0"/>
            <a:ext cx="85534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2400" b="1" u="sng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Linear-order:</a:t>
            </a:r>
            <a:r>
              <a:rPr lang="en-US" altLang="ko-KR" sz="2400" dirty="0">
                <a:solidFill>
                  <a:srgbClr val="6699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ko-KR" sz="16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Lifshitz (1946) synchronous gauge = comoving gauge; Bonnor (1957)</a:t>
            </a:r>
            <a:r>
              <a:rPr lang="en-US" altLang="ko-KR" sz="1600" b="1" u="sng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357188" y="1490191"/>
            <a:ext cx="57989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2400" b="1" u="sng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Second-order</a:t>
            </a:r>
            <a:r>
              <a:rPr lang="en-US" altLang="ko-KR" sz="24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altLang="ko-KR" sz="2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ko-KR" sz="16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Noh-JH (2004) comoving gauge </a:t>
            </a:r>
            <a:endParaRPr lang="en-US" altLang="ko-KR" sz="1600" b="1" u="sng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323850" y="3043510"/>
            <a:ext cx="58323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2400" b="1" u="sng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Third-order</a:t>
            </a:r>
            <a:r>
              <a:rPr lang="en-US" altLang="ko-KR" sz="24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altLang="ko-KR" sz="2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ko-KR" sz="16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JH-Noh (2005) comoving gauge</a:t>
            </a:r>
            <a:endParaRPr lang="en-US" altLang="ko-KR" sz="1600" b="1" dirty="0">
              <a:solidFill>
                <a:schemeClr val="bg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>
            <a:off x="323850" y="4267472"/>
            <a:ext cx="8640763" cy="2376488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18442" name="TextBox 4"/>
          <p:cNvSpPr txBox="1">
            <a:spLocks noChangeArrowheads="1"/>
          </p:cNvSpPr>
          <p:nvPr/>
        </p:nvSpPr>
        <p:spPr bwMode="auto">
          <a:xfrm>
            <a:off x="6588224" y="2924944"/>
            <a:ext cx="2555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relativistic corrections </a:t>
            </a:r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 in the third-order.</a:t>
            </a:r>
          </a:p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terms involve </a:t>
            </a:r>
            <a:r>
              <a:rPr lang="el-GR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en-US" altLang="ko-KR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ko-KR" altLang="en-US" sz="1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5711169" y="1445875"/>
            <a:ext cx="3431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Relativistic/Newtonian correspondence to second-order. Valid to fully nonlinear order in Newtonian theory.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1A6F7C7-2BB3-4489-8936-FD214F03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071" y="836712"/>
            <a:ext cx="2854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for dust to linear order!</a:t>
            </a:r>
            <a:endParaRPr lang="ko-KR" altLang="en-US" sz="1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618838C-4335-47CB-8CB2-B4AF9134C61B}"/>
              </a:ext>
            </a:extLst>
          </p:cNvPr>
          <p:cNvCxnSpPr>
            <a:cxnSpLocks/>
          </p:cNvCxnSpPr>
          <p:nvPr/>
        </p:nvCxnSpPr>
        <p:spPr bwMode="auto">
          <a:xfrm flipV="1">
            <a:off x="5761994" y="332658"/>
            <a:ext cx="0" cy="5760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8B3375D7-3113-4D29-8171-53290EE7FAD3}"/>
              </a:ext>
            </a:extLst>
          </p:cNvPr>
          <p:cNvCxnSpPr>
            <a:cxnSpLocks/>
          </p:cNvCxnSpPr>
          <p:nvPr/>
        </p:nvCxnSpPr>
        <p:spPr bwMode="auto">
          <a:xfrm>
            <a:off x="7524328" y="3717032"/>
            <a:ext cx="0" cy="550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42F24C3C-6C36-4481-B100-FAEF65525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450893"/>
            <a:ext cx="847241" cy="24442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1C7FD4F-0E0E-47B1-AA81-12705ED57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9677" y="441000"/>
            <a:ext cx="943519" cy="27318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2EBB49F-E9DC-4492-9D0A-AA78A5A0B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8134" y="2378794"/>
            <a:ext cx="216024" cy="2822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8D8A1B7-1CB7-4B9F-BECC-45DA989073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9254" y="3870566"/>
            <a:ext cx="216024" cy="28228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08ABA9D-D358-49B0-9B49-EA3991D494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939" y="789054"/>
            <a:ext cx="216024" cy="2822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59480"/>
            <a:ext cx="6985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6519654"/>
            <a:ext cx="9144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Jeong</a:t>
            </a:r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-Gong-Noh-JH (2011)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5373216"/>
            <a:ext cx="914400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b="1" dirty="0">
                <a:solidFill>
                  <a:srgbClr val="C00000"/>
                </a:solidFill>
                <a:latin typeface="Verdana" pitchFamily="34" charset="0"/>
              </a:rPr>
              <a:t>Unreasonable effectiveness of Newton’s gravity in cosmology!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581104" y="2902034"/>
            <a:ext cx="145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 dirty="0" err="1">
                <a:solidFill>
                  <a:srgbClr val="6699FF"/>
                </a:solidFill>
                <a:latin typeface="Verdana" pitchFamily="34" charset="0"/>
              </a:rPr>
              <a:t>Vishniac</a:t>
            </a:r>
            <a:r>
              <a:rPr lang="en-US" altLang="ko-KR" sz="1200" b="1" dirty="0">
                <a:solidFill>
                  <a:srgbClr val="6699FF"/>
                </a:solidFill>
                <a:latin typeface="Verdana" pitchFamily="34" charset="0"/>
              </a:rPr>
              <a:t> 1983</a:t>
            </a:r>
            <a:endParaRPr lang="ko-KR" altLang="en-US" sz="1200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156176" y="3705929"/>
            <a:ext cx="1617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 dirty="0" err="1">
                <a:solidFill>
                  <a:srgbClr val="6699FF"/>
                </a:solidFill>
                <a:latin typeface="Verdana" pitchFamily="34" charset="0"/>
              </a:rPr>
              <a:t>Jeong</a:t>
            </a:r>
            <a:r>
              <a:rPr lang="en-US" altLang="ko-KR" sz="1200" b="1" dirty="0">
                <a:solidFill>
                  <a:srgbClr val="6699FF"/>
                </a:solidFill>
                <a:latin typeface="Verdana" pitchFamily="34" charset="0"/>
              </a:rPr>
              <a:t> </a:t>
            </a:r>
            <a:r>
              <a:rPr lang="en-US" altLang="ko-KR" sz="1200" b="1" i="1" dirty="0">
                <a:solidFill>
                  <a:srgbClr val="6699FF"/>
                </a:solidFill>
                <a:latin typeface="Verdana" pitchFamily="34" charset="0"/>
              </a:rPr>
              <a:t>et al</a:t>
            </a:r>
            <a:r>
              <a:rPr lang="en-US" altLang="ko-KR" sz="1200" b="1" dirty="0">
                <a:solidFill>
                  <a:srgbClr val="6699FF"/>
                </a:solidFill>
                <a:latin typeface="Verdana" pitchFamily="34" charset="0"/>
              </a:rPr>
              <a:t> 2011</a:t>
            </a:r>
            <a:endParaRPr lang="ko-KR" altLang="en-US" sz="1200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1835696" y="3046050"/>
            <a:ext cx="1907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>
                <a:solidFill>
                  <a:srgbClr val="C00000"/>
                </a:solidFill>
                <a:latin typeface="Verdana" pitchFamily="34" charset="0"/>
              </a:rPr>
              <a:t>Pure Einstein</a:t>
            </a:r>
            <a:endParaRPr lang="ko-KR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0" y="-7506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6"/>
                </a:solidFill>
                <a:latin typeface="Verdana" pitchFamily="34" charset="0"/>
              </a:rPr>
              <a:t>Leading nonlinear density power-spectrum in comoving gauge</a:t>
            </a:r>
            <a:endParaRPr lang="ko-KR" altLang="en-US" sz="2800" b="1" dirty="0">
              <a:solidFill>
                <a:schemeClr val="accent6"/>
              </a:solidFill>
              <a:latin typeface="Verdana" pitchFamily="34" charset="0"/>
            </a:endParaRP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6500079" y="3942420"/>
            <a:ext cx="144016" cy="280616"/>
          </a:xfrm>
          <a:prstGeom prst="straightConnector1">
            <a:avLst/>
          </a:prstGeom>
          <a:noFill/>
          <a:ln w="19050" algn="ctr">
            <a:solidFill>
              <a:srgbClr val="6699FF"/>
            </a:solidFill>
            <a:round/>
            <a:headEnd/>
            <a:tailEnd type="triangle" w="med" len="med"/>
          </a:ln>
        </p:spPr>
      </p:cxnSp>
      <p:cxnSp>
        <p:nvCxnSpPr>
          <p:cNvPr id="11" name="직선 화살표 연결선 8"/>
          <p:cNvCxnSpPr>
            <a:cxnSpLocks noChangeShapeType="1"/>
          </p:cNvCxnSpPr>
          <p:nvPr/>
        </p:nvCxnSpPr>
        <p:spPr bwMode="auto">
          <a:xfrm>
            <a:off x="2627784" y="3334082"/>
            <a:ext cx="144016" cy="280616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82" grpId="0"/>
      <p:bldP spid="24583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8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t" latinLnBrk="1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Calisto MT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8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t" latinLnBrk="1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Calisto MT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46237</TotalTime>
  <Words>703</Words>
  <Application>Microsoft Office PowerPoint</Application>
  <PresentationFormat>화면 슬라이드 쇼(4:3)</PresentationFormat>
  <Paragraphs>172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HY신명조</vt:lpstr>
      <vt:lpstr>굴림</vt:lpstr>
      <vt:lpstr>바탕</vt:lpstr>
      <vt:lpstr>Arial</vt:lpstr>
      <vt:lpstr>Bell MT</vt:lpstr>
      <vt:lpstr>Calisto MT</vt:lpstr>
      <vt:lpstr>Segoe Script</vt:lpstr>
      <vt:lpstr>Times New Roman</vt:lpstr>
      <vt:lpstr>Verdana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우주배경복사와 구조형성</dc:title>
  <dc:creator>11</dc:creator>
  <cp:lastModifiedBy>j</cp:lastModifiedBy>
  <cp:revision>1484</cp:revision>
  <cp:lastPrinted>2023-01-07T13:01:38Z</cp:lastPrinted>
  <dcterms:created xsi:type="dcterms:W3CDTF">2002-01-02T04:50:15Z</dcterms:created>
  <dcterms:modified xsi:type="dcterms:W3CDTF">2023-01-08T02:45:40Z</dcterms:modified>
</cp:coreProperties>
</file>