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739" r:id="rId3"/>
    <p:sldId id="758" r:id="rId4"/>
    <p:sldId id="746" r:id="rId5"/>
    <p:sldId id="750" r:id="rId6"/>
    <p:sldId id="751" r:id="rId7"/>
    <p:sldId id="748" r:id="rId8"/>
    <p:sldId id="752" r:id="rId9"/>
    <p:sldId id="754" r:id="rId10"/>
    <p:sldId id="755" r:id="rId11"/>
    <p:sldId id="792" r:id="rId12"/>
    <p:sldId id="759" r:id="rId13"/>
    <p:sldId id="761" r:id="rId14"/>
    <p:sldId id="281" r:id="rId15"/>
    <p:sldId id="799" r:id="rId16"/>
    <p:sldId id="797" r:id="rId17"/>
    <p:sldId id="765" r:id="rId18"/>
    <p:sldId id="770" r:id="rId19"/>
    <p:sldId id="771" r:id="rId20"/>
    <p:sldId id="773" r:id="rId21"/>
    <p:sldId id="777" r:id="rId22"/>
    <p:sldId id="794" r:id="rId23"/>
    <p:sldId id="766" r:id="rId24"/>
    <p:sldId id="768" r:id="rId25"/>
    <p:sldId id="775" r:id="rId26"/>
    <p:sldId id="781" r:id="rId27"/>
    <p:sldId id="779" r:id="rId28"/>
    <p:sldId id="769" r:id="rId29"/>
    <p:sldId id="757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3FF"/>
    <a:srgbClr val="FFF7E0"/>
    <a:srgbClr val="6C88FF"/>
    <a:srgbClr val="0192FF"/>
    <a:srgbClr val="C00000"/>
    <a:srgbClr val="FF00FF"/>
    <a:srgbClr val="B59E7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-112" y="-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B493-72A0-4F85-9B4D-14E9DBC2306D}" type="datetimeFigureOut">
              <a:rPr kumimoji="1" lang="ja-JP" altLang="en-US" smtClean="0"/>
              <a:t>21/07/22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8077A-CF1E-4EA4-94BE-DD02F0E22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4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two neutrino double electron capture</a:t>
            </a:r>
          </a:p>
          <a:p>
            <a:r>
              <a:rPr kumimoji="1" lang="ja-JP" altLang="en-US" dirty="0"/>
              <a:t>貴重なデータ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01117-53F3-463A-B718-FD5FC42A48E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4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8424E327-6891-4158-8B60-702E172813E5}" type="slidenum">
              <a:rPr lang="ja-JP" altLang="en-US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038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31206D8-0D49-A032-31F5-F927257D8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85E195E7-465A-D67D-B15E-5DBBF8C83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40BD71A-AB83-84DE-92BB-763F8E3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2022/7/21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0A92AD52-D3BB-F519-145D-89CD6687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Recontres</a:t>
            </a:r>
            <a:r>
              <a:rPr lang="en-US" altLang="ja-JP" dirty="0" smtClean="0"/>
              <a:t> du Vietnam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D34A22DF-7824-A04C-B94E-102E58D1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F4E3955A-8E06-4E95-B321-5C2200E927E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04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6C7C9A0-4802-3636-9B78-812C7B66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97C153C-F1E0-EE73-D11D-0A56D46A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F53312BB-E4CB-6E8B-8C35-BDF1806C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2022/7/21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F84E761B-E1BA-D435-8FB9-58D47352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Recontres</a:t>
            </a:r>
            <a:r>
              <a:rPr lang="en-US" altLang="ja-JP" dirty="0" smtClean="0"/>
              <a:t> du Vietnam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72CDCACF-47AB-CF63-0CE5-5ED79882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9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9642C58D-AFFE-3DC9-9CED-553520D9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2022/7/21</a:t>
            </a:r>
            <a:endParaRPr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7F0C897E-D6E0-F134-FBF4-A3DF7648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Recontres</a:t>
            </a:r>
            <a:r>
              <a:rPr lang="en-US" altLang="ja-JP" dirty="0" smtClean="0"/>
              <a:t> du Vietnam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A55C3545-3A2D-79D5-CA08-8B4AEF52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66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6F0E810E-40DA-08F1-5E0A-85742A32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F9363F02-7B65-708C-E453-DC9D6FE8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75E7215C-4590-B33F-6673-E0DFE1505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2022/7/21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53DD727-2599-945E-1AB6-BBC40FE6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Recontres</a:t>
            </a:r>
            <a:r>
              <a:rPr lang="en-US" altLang="ja-JP" dirty="0" smtClean="0"/>
              <a:t> du Vietnam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ED293EED-3391-C495-6044-815F5A2D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F4E3955A-8E06-4E95-B321-5C2200E927E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92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.isas.ac.jp/graph/Yohkoh_full.gif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3816158-AE2A-560A-54E9-F393574A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092" y="1122363"/>
            <a:ext cx="12194931" cy="2387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Search for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neutrinoless</a:t>
            </a:r>
            <a:r>
              <a:rPr lang="en-US" altLang="ja-JP" dirty="0" smtClean="0"/>
              <a:t> </a:t>
            </a:r>
            <a:r>
              <a:rPr lang="en-US" altLang="ja-JP" dirty="0"/>
              <a:t>quadruple </a:t>
            </a:r>
            <a:r>
              <a:rPr lang="en-US" altLang="ja-JP" dirty="0" smtClean="0"/>
              <a:t>β</a:t>
            </a:r>
            <a:r>
              <a:rPr lang="ja-JP" altLang="en-US" dirty="0" smtClean="0"/>
              <a:t> </a:t>
            </a:r>
            <a:r>
              <a:rPr lang="en-US" altLang="ja-JP" dirty="0" smtClean="0"/>
              <a:t>decay </a:t>
            </a:r>
            <a:r>
              <a:rPr lang="en-US" altLang="ja-JP" dirty="0"/>
              <a:t>of </a:t>
            </a:r>
            <a:r>
              <a:rPr lang="en-US" altLang="ja-JP" baseline="30000" dirty="0"/>
              <a:t>136</a:t>
            </a:r>
            <a:r>
              <a:rPr lang="en-US" altLang="ja-JP" dirty="0"/>
              <a:t>Xe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in XMASS-I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3C4C3257-E3BB-6291-95DE-B175512C3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904"/>
            <a:ext cx="9144000" cy="116339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Kentaro Miuchi (Kobe University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>for </a:t>
            </a:r>
            <a:r>
              <a:rPr kumimoji="1" lang="en-US" altLang="ja-JP" dirty="0"/>
              <a:t>the XMASS </a:t>
            </a:r>
            <a:r>
              <a:rPr kumimoji="1" lang="en-US" altLang="ja-JP" dirty="0" smtClean="0"/>
              <a:t>collaboration</a:t>
            </a:r>
          </a:p>
          <a:p>
            <a:r>
              <a:rPr lang="en-US" altLang="ja-JP" dirty="0" smtClean="0"/>
              <a:t>2022 July 21st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7134912D-B40E-8AF7-113B-0F85BB8B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18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Rencontres du </a:t>
            </a:r>
            <a:r>
              <a:rPr kumimoji="1" lang="en-US" altLang="ja-JP" dirty="0" err="1" smtClean="0"/>
              <a:t>Vietnum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8C9F3DAC-8BAB-F59C-8CCB-C237AEBF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435907" y="3525704"/>
            <a:ext cx="36359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/>
              <a:t>2205.05231,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submitted </a:t>
            </a:r>
            <a:r>
              <a:rPr lang="en-US" altLang="ja-JP" sz="3200" dirty="0"/>
              <a:t>for PLB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5818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949" y="287574"/>
            <a:ext cx="3711605" cy="44055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⊿</a:t>
            </a:r>
            <a:r>
              <a:rPr kumimoji="1" lang="en-US" altLang="ja-JP" dirty="0" smtClean="0"/>
              <a:t>L=4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candidates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Recontres</a:t>
            </a:r>
            <a:r>
              <a:rPr lang="en-US" altLang="ja-JP" dirty="0" smtClean="0"/>
              <a:t>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43" y="728129"/>
            <a:ext cx="5750219" cy="599334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339441" y="6536809"/>
            <a:ext cx="275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EPL</a:t>
            </a:r>
            <a:r>
              <a:rPr lang="en-US" altLang="ja-JP" dirty="0"/>
              <a:t>, 103 (2013) 32001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47360" y="1354015"/>
            <a:ext cx="1736404" cy="525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01899" y="5955300"/>
            <a:ext cx="513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⇒ </a:t>
            </a:r>
            <a:r>
              <a:rPr lang="en-US" altLang="ja-JP" sz="2800" dirty="0" smtClean="0">
                <a:solidFill>
                  <a:srgbClr val="FF0000"/>
                </a:solidFill>
              </a:rPr>
              <a:t>search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for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a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79keV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peak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20204" y="1388094"/>
            <a:ext cx="5495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136Xe:</a:t>
            </a:r>
          </a:p>
          <a:p>
            <a:r>
              <a:rPr lang="en-US" altLang="ja-JP" dirty="0" smtClean="0"/>
              <a:t>Q</a:t>
            </a:r>
            <a:r>
              <a:rPr lang="ja-JP" altLang="en-US" dirty="0" smtClean="0"/>
              <a:t> </a:t>
            </a:r>
            <a:r>
              <a:rPr lang="en-US" altLang="ja-JP" dirty="0" smtClean="0"/>
              <a:t>value</a:t>
            </a:r>
            <a:r>
              <a:rPr lang="ja-JP" altLang="en-US" dirty="0" smtClean="0"/>
              <a:t> </a:t>
            </a:r>
            <a:r>
              <a:rPr lang="en-US" altLang="ja-JP" dirty="0" smtClean="0"/>
              <a:t>was</a:t>
            </a:r>
            <a:r>
              <a:rPr lang="ja-JP" altLang="en-US" dirty="0" smtClean="0"/>
              <a:t> </a:t>
            </a:r>
            <a:r>
              <a:rPr lang="en-US" altLang="ja-JP" dirty="0" smtClean="0"/>
              <a:t>updated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</a:p>
          <a:p>
            <a:r>
              <a:rPr lang="en-US" altLang="ja-JP" dirty="0" smtClean="0"/>
              <a:t>Chinese </a:t>
            </a:r>
            <a:r>
              <a:rPr lang="en-US" altLang="ja-JP" dirty="0"/>
              <a:t>Physics C 41 (3) (2017) 030003, 41 (3)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r="44757"/>
          <a:stretch/>
        </p:blipFill>
        <p:spPr>
          <a:xfrm>
            <a:off x="6165220" y="2695788"/>
            <a:ext cx="4890759" cy="313675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925001" y="3644398"/>
            <a:ext cx="1204546" cy="2198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320204" y="2793040"/>
            <a:ext cx="870389" cy="1071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14839" y="805749"/>
            <a:ext cx="1558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natural</a:t>
            </a:r>
            <a:r>
              <a:rPr lang="ja-JP" altLang="en-US" dirty="0" smtClean="0"/>
              <a:t> </a:t>
            </a:r>
            <a:r>
              <a:rPr lang="en-US" altLang="ja-JP" dirty="0" smtClean="0"/>
              <a:t>abundance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/>
          <a:srcRect t="55789"/>
          <a:stretch/>
        </p:blipFill>
        <p:spPr>
          <a:xfrm>
            <a:off x="6305599" y="2343137"/>
            <a:ext cx="4610000" cy="41819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367315" y="1820994"/>
            <a:ext cx="850670" cy="3331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8919" y="2702533"/>
            <a:ext cx="549519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150Nd:</a:t>
            </a:r>
            <a:r>
              <a:rPr lang="ja-JP" altLang="en-US" dirty="0" smtClean="0"/>
              <a:t> </a:t>
            </a:r>
            <a:r>
              <a:rPr lang="en-US" altLang="ja-JP" dirty="0" smtClean="0"/>
              <a:t>T</a:t>
            </a:r>
            <a:r>
              <a:rPr lang="en-US" altLang="ja-JP" baseline="-25000" dirty="0" smtClean="0"/>
              <a:t>1/2</a:t>
            </a:r>
            <a:r>
              <a:rPr lang="en-US" altLang="ja-JP" dirty="0" smtClean="0"/>
              <a:t> </a:t>
            </a:r>
            <a:r>
              <a:rPr lang="en-US" altLang="ja-JP" dirty="0"/>
              <a:t>&gt; </a:t>
            </a:r>
            <a:r>
              <a:rPr lang="en-US" altLang="ja-JP" dirty="0" smtClean="0"/>
              <a:t>(1.1–3.2) </a:t>
            </a:r>
            <a:r>
              <a:rPr lang="en-US" altLang="ja-JP" dirty="0"/>
              <a:t>× 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21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NEMO-3</a:t>
            </a:r>
            <a:r>
              <a:rPr lang="ja-JP" altLang="en-US" dirty="0" smtClean="0"/>
              <a:t> </a:t>
            </a:r>
            <a:r>
              <a:rPr lang="en-US" altLang="ja-JP" dirty="0" smtClean="0"/>
              <a:t>(PRL </a:t>
            </a:r>
            <a:r>
              <a:rPr lang="en-US" altLang="ja-JP" dirty="0"/>
              <a:t>119, 041801 (2017</a:t>
            </a:r>
            <a:r>
              <a:rPr lang="en-US" altLang="ja-JP" dirty="0" smtClean="0"/>
              <a:t>))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90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949" y="287574"/>
            <a:ext cx="10938882" cy="167311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136Xe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0ν4β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signal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Energy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of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each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electron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was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calculated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by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Decay0/GENBB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for</a:t>
            </a:r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pic>
        <p:nvPicPr>
          <p:cNvPr id="22" name="Xe136_4Beta.gif" descr="Xe136_4Beta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7357" y="2389699"/>
            <a:ext cx="7312296" cy="343623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 [MeV]"/>
          <p:cNvSpPr txBox="1"/>
          <p:nvPr/>
        </p:nvSpPr>
        <p:spPr>
          <a:xfrm>
            <a:off x="6781734" y="5672887"/>
            <a:ext cx="1146148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/>
            <a:r>
              <a:rPr kumimoji="0" sz="2500" kern="0">
                <a:solidFill>
                  <a:srgbClr val="000000"/>
                </a:solidFill>
                <a:latin typeface="ヒラギノ角ゴ ProN W3"/>
                <a:sym typeface="ヒラギノ角ゴ ProN W3"/>
              </a:rPr>
              <a:t>E [MeV]</a:t>
            </a:r>
          </a:p>
        </p:txBody>
      </p:sp>
      <p:sp>
        <p:nvSpPr>
          <p:cNvPr id="24" name="Nevents"/>
          <p:cNvSpPr txBox="1"/>
          <p:nvPr/>
        </p:nvSpPr>
        <p:spPr>
          <a:xfrm rot="16200000">
            <a:off x="3966157" y="4104088"/>
            <a:ext cx="1149354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/>
            <a:r>
              <a:rPr kumimoji="0" sz="2500" kern="0">
                <a:solidFill>
                  <a:srgbClr val="000000"/>
                </a:solidFill>
                <a:latin typeface="ヒラギノ角ゴ ProN W3"/>
                <a:sym typeface="ヒラギノ角ゴ ProN W3"/>
              </a:rPr>
              <a:t>Nevents</a:t>
            </a:r>
          </a:p>
        </p:txBody>
      </p:sp>
      <p:sp>
        <p:nvSpPr>
          <p:cNvPr id="25" name="E1,E2,E3,E4"/>
          <p:cNvSpPr txBox="1"/>
          <p:nvPr/>
        </p:nvSpPr>
        <p:spPr>
          <a:xfrm>
            <a:off x="5899959" y="3889805"/>
            <a:ext cx="1614224" cy="436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algn="ctr" defTabSz="412750" hangingPunct="0"/>
            <a:r>
              <a:rPr kumimoji="0" sz="2500" kern="0">
                <a:latin typeface="ヒラギノ角ゴ ProN W3"/>
                <a:sym typeface="ヒラギノ角ゴ ProN W3"/>
              </a:rPr>
              <a:t>E1,E2,E3,E4</a:t>
            </a:r>
          </a:p>
        </p:txBody>
      </p:sp>
      <p:sp>
        <p:nvSpPr>
          <p:cNvPr id="26" name="E1+E2+E3+E4(peak@79 keV)"/>
          <p:cNvSpPr txBox="1"/>
          <p:nvPr/>
        </p:nvSpPr>
        <p:spPr>
          <a:xfrm>
            <a:off x="6590310" y="6167419"/>
            <a:ext cx="385682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algn="ctr" defTabSz="412750" hangingPunct="0"/>
            <a:r>
              <a:rPr kumimoji="0" sz="2500" kern="0">
                <a:latin typeface="ヒラギノ角ゴ ProN W3"/>
                <a:sym typeface="ヒラギノ角ゴ ProN W3"/>
              </a:rPr>
              <a:t>E1+E2+E3+E4(peak@79 keV)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7" y="1209265"/>
            <a:ext cx="4700498" cy="17949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5949" y="3289640"/>
            <a:ext cx="339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can</a:t>
            </a:r>
            <a:r>
              <a:rPr lang="ja-JP" altLang="en-US" dirty="0" smtClean="0"/>
              <a:t> </a:t>
            </a:r>
            <a:r>
              <a:rPr lang="en-US" altLang="ja-JP" dirty="0" smtClean="0"/>
              <a:t>handle: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96Zr</a:t>
            </a:r>
            <a:r>
              <a:rPr lang="en-US" altLang="ja-JP" dirty="0"/>
              <a:t>, 136Xe </a:t>
            </a:r>
            <a:r>
              <a:rPr lang="en-US" altLang="ja-JP" dirty="0" smtClean="0"/>
              <a:t>and 150Nd (</a:t>
            </a:r>
            <a:r>
              <a:rPr lang="en-US" altLang="ja-JP" dirty="0"/>
              <a:t>4</a:t>
            </a:r>
            <a:r>
              <a:rPr lang="el-GR" altLang="ja-JP" dirty="0"/>
              <a:t>β) </a:t>
            </a:r>
            <a:r>
              <a:rPr lang="en-US" altLang="ja-JP" dirty="0" smtClean="0"/>
              <a:t>124Xe</a:t>
            </a:r>
            <a:r>
              <a:rPr lang="en-US" altLang="ja-JP" dirty="0"/>
              <a:t>, 130Ba (4EC) </a:t>
            </a:r>
          </a:p>
          <a:p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25767" y="4397134"/>
            <a:ext cx="254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433FF"/>
                </a:solidFill>
              </a:rPr>
              <a:t>⇒ </a:t>
            </a:r>
            <a:r>
              <a:rPr lang="en-US" altLang="ja-JP" sz="2400" dirty="0" smtClean="0">
                <a:solidFill>
                  <a:srgbClr val="0433FF"/>
                </a:solidFill>
              </a:rPr>
              <a:t>input</a:t>
            </a:r>
            <a:r>
              <a:rPr lang="ja-JP" altLang="en-US" sz="2400" dirty="0" smtClean="0">
                <a:solidFill>
                  <a:srgbClr val="0433FF"/>
                </a:solidFill>
              </a:rPr>
              <a:t> </a:t>
            </a:r>
            <a:r>
              <a:rPr lang="en-US" altLang="ja-JP" sz="2400" dirty="0" smtClean="0">
                <a:solidFill>
                  <a:srgbClr val="0433FF"/>
                </a:solidFill>
              </a:rPr>
              <a:t>for</a:t>
            </a:r>
            <a:r>
              <a:rPr lang="ja-JP" altLang="en-US" sz="2400" dirty="0" smtClean="0">
                <a:solidFill>
                  <a:srgbClr val="0433FF"/>
                </a:solidFill>
              </a:rPr>
              <a:t> </a:t>
            </a:r>
            <a:r>
              <a:rPr lang="en-US" altLang="ja-JP" sz="2400" dirty="0" smtClean="0">
                <a:solidFill>
                  <a:srgbClr val="0433FF"/>
                </a:solidFill>
              </a:rPr>
              <a:t>our</a:t>
            </a:r>
            <a:r>
              <a:rPr lang="ja-JP" altLang="en-US" sz="2400" dirty="0" smtClean="0">
                <a:solidFill>
                  <a:srgbClr val="0433FF"/>
                </a:solidFill>
              </a:rPr>
              <a:t> </a:t>
            </a:r>
            <a:r>
              <a:rPr lang="en-US" altLang="ja-JP" sz="2400" dirty="0" smtClean="0">
                <a:solidFill>
                  <a:srgbClr val="0433FF"/>
                </a:solidFill>
              </a:rPr>
              <a:t>Geant4</a:t>
            </a:r>
            <a:r>
              <a:rPr lang="ja-JP" altLang="en-US" sz="2400" dirty="0" smtClean="0">
                <a:solidFill>
                  <a:srgbClr val="0433FF"/>
                </a:solidFill>
              </a:rPr>
              <a:t> </a:t>
            </a:r>
            <a:r>
              <a:rPr lang="en-US" altLang="ja-JP" sz="2400" dirty="0" smtClean="0">
                <a:solidFill>
                  <a:srgbClr val="0433FF"/>
                </a:solidFill>
              </a:rPr>
              <a:t>MC</a:t>
            </a:r>
            <a:endParaRPr kumimoji="1" lang="ja-JP" altLang="en-US" sz="2400" dirty="0">
              <a:solidFill>
                <a:srgbClr val="04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7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4969" y="1938948"/>
            <a:ext cx="3135923" cy="1340583"/>
          </a:xfrm>
        </p:spPr>
        <p:txBody>
          <a:bodyPr/>
          <a:lstStyle/>
          <a:p>
            <a:r>
              <a:rPr kumimoji="1" lang="en-US" altLang="ja-JP" dirty="0" smtClean="0"/>
              <a:t>Experiment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02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4632" y="92699"/>
            <a:ext cx="616684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XMASS-I </a:t>
            </a:r>
            <a:r>
              <a:rPr lang="en-US" altLang="ja-JP" sz="4400" dirty="0"/>
              <a:t>experiment</a:t>
            </a:r>
            <a:endParaRPr kumimoji="1" lang="ja-JP" altLang="en-US" sz="4400" dirty="0"/>
          </a:p>
        </p:txBody>
      </p:sp>
      <p:pic>
        <p:nvPicPr>
          <p:cNvPr id="5" name="Picture 4" descr="Yohkoh_full2_min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17508" b="-1491"/>
          <a:stretch>
            <a:fillRect/>
          </a:stretch>
        </p:blipFill>
        <p:spPr bwMode="auto">
          <a:xfrm>
            <a:off x="9956546" y="3280644"/>
            <a:ext cx="1860550" cy="164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31_gendl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87" y="173651"/>
            <a:ext cx="2011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oubleb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97" y="1577139"/>
            <a:ext cx="2181527" cy="5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86867" y="862140"/>
            <a:ext cx="72061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Unique experiment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Single phase (use scintillation photon only) liquid xenon detector.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Long stable observation period, 5 years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dirty="0"/>
              <a:t>2013/11~2019/2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large</a:t>
            </a:r>
            <a:r>
              <a:rPr lang="ja-JP" altLang="en-US" dirty="0"/>
              <a:t> </a:t>
            </a:r>
            <a:r>
              <a:rPr lang="en-US" altLang="ja-JP" dirty="0"/>
              <a:t>light</a:t>
            </a:r>
            <a:r>
              <a:rPr lang="ja-JP" altLang="en-US" dirty="0"/>
              <a:t> </a:t>
            </a:r>
            <a:r>
              <a:rPr lang="en-US" altLang="ja-JP" dirty="0"/>
              <a:t>yield</a:t>
            </a:r>
            <a:r>
              <a:rPr lang="ja-JP" altLang="en-US" dirty="0"/>
              <a:t> </a:t>
            </a:r>
            <a:r>
              <a:rPr lang="en-US" altLang="ja-JP" dirty="0"/>
              <a:t>~14pe/keV and low</a:t>
            </a:r>
            <a:r>
              <a:rPr lang="ja-JP" altLang="en-US" dirty="0"/>
              <a:t> </a:t>
            </a:r>
            <a:r>
              <a:rPr lang="en-US" altLang="ja-JP" dirty="0"/>
              <a:t>threshold</a:t>
            </a:r>
            <a:r>
              <a:rPr lang="ja-JP" altLang="en-US" dirty="0"/>
              <a:t> </a:t>
            </a:r>
            <a:r>
              <a:rPr lang="en-US" altLang="ja-JP" dirty="0"/>
              <a:t>~1keVee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Variety of rare events search with large</a:t>
            </a:r>
            <a:r>
              <a:rPr lang="ja-JP" altLang="en-US" sz="2000" dirty="0"/>
              <a:t> </a:t>
            </a:r>
            <a:r>
              <a:rPr lang="en-US" altLang="ja-JP" sz="2000" dirty="0"/>
              <a:t>amount of xenon (</a:t>
            </a:r>
            <a:r>
              <a:rPr lang="ja-JP" altLang="en-US" sz="2000" dirty="0"/>
              <a:t> </a:t>
            </a:r>
            <a:r>
              <a:rPr lang="en-US" altLang="ja-JP" sz="2000" dirty="0"/>
              <a:t>~1 ton)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Dark matter, modulation, low mass, inelastic, hidden photon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solar axion, 2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dirty="0"/>
              <a:t>ECEC, GW, exotic neutrino interaction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Wide variety results are quite important for present dark matter search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80" y="2258039"/>
            <a:ext cx="2312056" cy="25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0066954" y="2812026"/>
            <a:ext cx="168068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Solar neutrino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9611" y="1568246"/>
            <a:ext cx="146545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Dark matter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00015" y="759050"/>
            <a:ext cx="223683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Neutrino-less double beta decay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 rot="8914773">
            <a:off x="9386758" y="2261419"/>
            <a:ext cx="914400" cy="56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5400000">
            <a:off x="8036592" y="2207342"/>
            <a:ext cx="914400" cy="56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2003496">
            <a:off x="9393445" y="3642852"/>
            <a:ext cx="914400" cy="56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コンテンツ プレースホルダー 3"/>
          <p:cNvGraphicFramePr>
            <a:graphicFrameLocks/>
          </p:cNvGraphicFramePr>
          <p:nvPr/>
        </p:nvGraphicFramePr>
        <p:xfrm>
          <a:off x="961398" y="4968703"/>
          <a:ext cx="10515600" cy="370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5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2013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2014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2016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2017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2018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2019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右矢印 19"/>
          <p:cNvSpPr/>
          <p:nvPr/>
        </p:nvSpPr>
        <p:spPr>
          <a:xfrm>
            <a:off x="484632" y="5392501"/>
            <a:ext cx="1288714" cy="1105933"/>
          </a:xfrm>
          <a:prstGeom prst="rightArrow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Detector construction</a:t>
            </a:r>
            <a:endParaRPr kumimoji="1" lang="ja-JP" altLang="en-US" sz="1200" dirty="0"/>
          </a:p>
        </p:txBody>
      </p:sp>
      <p:sp>
        <p:nvSpPr>
          <p:cNvPr id="21" name="右矢印 20"/>
          <p:cNvSpPr/>
          <p:nvPr/>
        </p:nvSpPr>
        <p:spPr>
          <a:xfrm>
            <a:off x="1892808" y="5376181"/>
            <a:ext cx="1675613" cy="1189703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/>
              <a:t>Commissioning run data taking </a:t>
            </a:r>
            <a:endParaRPr lang="ja-JP" altLang="en-US" sz="1400" dirty="0"/>
          </a:p>
        </p:txBody>
      </p:sp>
      <p:sp>
        <p:nvSpPr>
          <p:cNvPr id="22" name="右矢印 21"/>
          <p:cNvSpPr/>
          <p:nvPr/>
        </p:nvSpPr>
        <p:spPr>
          <a:xfrm>
            <a:off x="3648456" y="5390241"/>
            <a:ext cx="1298153" cy="1224116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/>
              <a:t>Detector refurbishment</a:t>
            </a:r>
            <a:endParaRPr lang="ja-JP" altLang="en-US" sz="1400" dirty="0"/>
          </a:p>
        </p:txBody>
      </p:sp>
      <p:sp>
        <p:nvSpPr>
          <p:cNvPr id="23" name="右矢印 22"/>
          <p:cNvSpPr/>
          <p:nvPr/>
        </p:nvSpPr>
        <p:spPr>
          <a:xfrm>
            <a:off x="5038345" y="5347372"/>
            <a:ext cx="5586984" cy="1224116"/>
          </a:xfrm>
          <a:prstGeom prst="rightArrow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/>
              <a:t>Data taking (-Feb.2019)</a:t>
            </a:r>
            <a:endParaRPr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89701" y="6320765"/>
            <a:ext cx="343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&gt;5yrs continues operation</a:t>
            </a:r>
            <a:endParaRPr kumimoji="1" lang="ja-JP" altLang="en-US" sz="24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4995769" y="5365659"/>
            <a:ext cx="1" cy="127819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584545" y="5360743"/>
            <a:ext cx="1" cy="127819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805102" y="5370575"/>
            <a:ext cx="1" cy="127819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5E7B6303-C894-4E51-9F57-E63EC559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UGAP2022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="" xmlns:a16="http://schemas.microsoft.com/office/drawing/2014/main" id="{658A6123-0CEB-DB6C-BAE0-9371C134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10176191" y="1550133"/>
            <a:ext cx="1571443" cy="414745"/>
          </a:xfrm>
          <a:prstGeom prst="wedgeRoundRectCallout">
            <a:avLst>
              <a:gd name="adj1" fmla="val -25754"/>
              <a:gd name="adj2" fmla="val -104808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195444" y="1569852"/>
            <a:ext cx="168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&amp;</a:t>
            </a:r>
            <a:r>
              <a:rPr lang="ja-JP" altLang="en-US" dirty="0" smtClean="0"/>
              <a:t> </a:t>
            </a:r>
            <a:r>
              <a:rPr lang="en-US" altLang="ja-JP" dirty="0" smtClean="0"/>
              <a:t>quadruple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51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07"/>
    </mc:Choice>
    <mc:Fallback xmlns="">
      <p:transition spd="slow" advTm="76007"/>
    </mc:Fallback>
  </mc:AlternateContent>
  <p:extLst mod="1">
    <p:ext uri="{3A86A75C-4F4B-4683-9AE1-C65F6400EC91}">
      <p14:laserTraceLst xmlns:p14="http://schemas.microsoft.com/office/powerpoint/2010/main">
        <p14:tracePtLst>
          <p14:tracePt t="22769" x="5905500" y="4429125"/>
          <p14:tracePt t="22776" x="5692775" y="4537075"/>
          <p14:tracePt t="22785" x="5464175" y="4673600"/>
          <p14:tracePt t="22796" x="5064125" y="4886325"/>
          <p14:tracePt t="22813" x="4724400" y="5041900"/>
          <p14:tracePt t="22830" x="4410075" y="5181600"/>
          <p14:tracePt t="22846" x="4248150" y="5251450"/>
          <p14:tracePt t="22879" x="3965575" y="5391150"/>
          <p14:tracePt t="22914" x="3870325" y="5441950"/>
          <p14:tracePt t="22946" x="3825875" y="5464175"/>
          <p14:tracePt t="22963" x="3822700" y="5470525"/>
          <p14:tracePt t="22979" x="3816350" y="5476875"/>
          <p14:tracePt t="22996" x="3816350" y="5480050"/>
          <p14:tracePt t="23013" x="3816350" y="5486400"/>
          <p14:tracePt t="23029" x="3816350" y="5492750"/>
          <p14:tracePt t="23069" x="3816350" y="5499100"/>
          <p14:tracePt t="23098" x="3819525" y="5502275"/>
          <p14:tracePt t="23112" x="3819525" y="5508625"/>
          <p14:tracePt t="23216" x="3822700" y="5508625"/>
          <p14:tracePt t="23231" x="3829050" y="5505450"/>
          <p14:tracePt t="23239" x="3835400" y="5502275"/>
          <p14:tracePt t="23248" x="3848100" y="5495925"/>
          <p14:tracePt t="23262" x="4003675" y="5394325"/>
          <p14:tracePt t="23279" x="4232275" y="5264150"/>
          <p14:tracePt t="23296" x="4502150" y="5124450"/>
          <p14:tracePt t="23312" x="4946650" y="4943475"/>
          <p14:tracePt t="23329" x="5178425" y="4867275"/>
          <p14:tracePt t="23347" x="5419725" y="4787900"/>
          <p14:tracePt t="23362" x="5540375" y="4740275"/>
          <p14:tracePt t="23379" x="5613400" y="4718050"/>
          <p14:tracePt t="23396" x="5670550" y="4695825"/>
          <p14:tracePt t="23413" x="5702300" y="4689475"/>
          <p14:tracePt t="23431" x="5715000" y="4683125"/>
          <p14:tracePt t="23446" x="5724525" y="4683125"/>
          <p14:tracePt t="23463" x="5740400" y="4679950"/>
          <p14:tracePt t="23479" x="5753100" y="4679950"/>
          <p14:tracePt t="24683" x="5661025" y="4746625"/>
          <p14:tracePt t="24688" x="5591175" y="4794250"/>
          <p14:tracePt t="24696" x="5508625" y="4848225"/>
          <p14:tracePt t="24713" x="5346700" y="4949825"/>
          <p14:tracePt t="24730" x="5213350" y="5019675"/>
          <p14:tracePt t="24746" x="5172075" y="5041900"/>
          <p14:tracePt t="24763" x="5130800" y="5054600"/>
          <p14:tracePt t="24779" x="5073650" y="5076825"/>
          <p14:tracePt t="24813" x="4994275" y="5102225"/>
          <p14:tracePt t="24846" x="4933950" y="5121275"/>
          <p14:tracePt t="24880" x="4838700" y="5149850"/>
          <p14:tracePt t="24897" x="4768850" y="5172075"/>
          <p14:tracePt t="24913" x="4708525" y="5184775"/>
          <p14:tracePt t="24930" x="4638675" y="5194300"/>
          <p14:tracePt t="24946" x="4521200" y="5200650"/>
          <p14:tracePt t="24963" x="4302125" y="5232400"/>
          <p14:tracePt t="24982" x="4222750" y="5232400"/>
          <p14:tracePt t="24996" x="4143375" y="5238750"/>
          <p14:tracePt t="25013" x="4111625" y="5238750"/>
          <p14:tracePt t="25030" x="4089400" y="5238750"/>
          <p14:tracePt t="25046" x="4079875" y="5238750"/>
          <p14:tracePt t="25065" x="4060825" y="5235575"/>
          <p14:tracePt t="33877" x="4168775" y="5162550"/>
          <p14:tracePt t="33884" x="4429125" y="4984750"/>
          <p14:tracePt t="33897" x="4953000" y="4711700"/>
          <p14:tracePt t="33913" x="5311775" y="4568825"/>
          <p14:tracePt t="33930" x="5816600" y="4403725"/>
          <p14:tracePt t="33946" x="6089650" y="4337050"/>
          <p14:tracePt t="33963" x="6378575" y="4257675"/>
          <p14:tracePt t="33997" x="7105650" y="4143375"/>
          <p14:tracePt t="34030" x="7470775" y="4165600"/>
          <p14:tracePt t="34063" x="7550150" y="4175125"/>
          <p14:tracePt t="34080" x="7597775" y="4187825"/>
          <p14:tracePt t="34097" x="7623175" y="4194175"/>
          <p14:tracePt t="34114" x="7645400" y="4210050"/>
          <p14:tracePt t="34130" x="7654925" y="4222750"/>
          <p14:tracePt t="34147" x="7661275" y="4225925"/>
          <p14:tracePt t="34163" x="7670800" y="4241800"/>
          <p14:tracePt t="34180" x="7677150" y="4254500"/>
          <p14:tracePt t="34197" x="7696200" y="4298950"/>
          <p14:tracePt t="34213" x="7705725" y="4340225"/>
          <p14:tracePt t="34230" x="7712075" y="4381500"/>
          <p14:tracePt t="34247" x="7718425" y="4451350"/>
          <p14:tracePt t="34252" x="7724775" y="4464050"/>
          <p14:tracePt t="34263" x="7724775" y="4476750"/>
          <p14:tracePt t="34280" x="7731125" y="4498975"/>
          <p14:tracePt t="34297" x="7731125" y="4518025"/>
          <p14:tracePt t="34315" x="7731125" y="4527550"/>
          <p14:tracePt t="34330" x="7727950" y="4533900"/>
          <p14:tracePt t="34347" x="7721600" y="45370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753542" y="229172"/>
            <a:ext cx="5030922" cy="60350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dirty="0"/>
              <a:t>XMASS detector</a:t>
            </a:r>
            <a:endParaRPr lang="ja-JP" altLang="en-US" dirty="0"/>
          </a:p>
        </p:txBody>
      </p:sp>
      <p:sp>
        <p:nvSpPr>
          <p:cNvPr id="409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0229" y="745376"/>
            <a:ext cx="6950094" cy="2531744"/>
          </a:xfrm>
        </p:spPr>
        <p:txBody>
          <a:bodyPr>
            <a:noAutofit/>
          </a:bodyPr>
          <a:lstStyle/>
          <a:p>
            <a:r>
              <a:rPr lang="en-US" altLang="ja-JP" sz="2400" dirty="0" err="1"/>
              <a:t>Kamioka</a:t>
            </a:r>
            <a:r>
              <a:rPr lang="en-US" altLang="ja-JP" sz="2400" dirty="0"/>
              <a:t> Observatory (~2700m.w.e.), Japan.</a:t>
            </a:r>
          </a:p>
          <a:p>
            <a:r>
              <a:rPr lang="en-US" altLang="ja-JP" sz="2400" dirty="0"/>
              <a:t>832kg (Φ~80cm) liquid xenon for active volume.</a:t>
            </a:r>
          </a:p>
          <a:p>
            <a:r>
              <a:rPr lang="en-US" altLang="ja-JP" sz="2400" dirty="0"/>
              <a:t>~2inch PMT (hex and round shape) ×642 : 62% photo-coverage  </a:t>
            </a:r>
          </a:p>
          <a:p>
            <a:r>
              <a:rPr lang="en-US" altLang="ja-JP" sz="2400" dirty="0"/>
              <a:t>10x10m water tank for muon veto with 20 inch PMT×70.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2" y="3422397"/>
            <a:ext cx="512603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82" y="3435890"/>
            <a:ext cx="30305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9" t="11935" r="6970" b="7957"/>
          <a:stretch>
            <a:fillRect/>
          </a:stretch>
        </p:blipFill>
        <p:spPr bwMode="auto">
          <a:xfrm>
            <a:off x="8610600" y="861502"/>
            <a:ext cx="3684588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 flipV="1">
            <a:off x="11147617" y="3616072"/>
            <a:ext cx="100012" cy="6492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0536430" y="3219197"/>
            <a:ext cx="168275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1039667" y="3371598"/>
            <a:ext cx="171450" cy="195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039667" y="4151061"/>
            <a:ext cx="1136650" cy="522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b="1" dirty="0">
                <a:latin typeface="Calibri" pitchFamily="34" charset="0"/>
              </a:rPr>
              <a:t>Tokyo 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0247505" y="2703260"/>
            <a:ext cx="360363" cy="57626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10988677" y="206377"/>
            <a:ext cx="1019175" cy="523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Japan</a:t>
            </a:r>
            <a:endParaRPr lang="ja-JP" altLang="en-US" sz="2800"/>
          </a:p>
        </p:txBody>
      </p:sp>
      <p:pic>
        <p:nvPicPr>
          <p:cNvPr id="1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65" y="281850"/>
            <a:ext cx="3536820" cy="23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8807643" y="2385760"/>
            <a:ext cx="2022475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400" b="1" dirty="0">
                <a:latin typeface="Calibri" pitchFamily="34" charset="0"/>
              </a:rPr>
              <a:t>Kamioka Mine</a:t>
            </a:r>
          </a:p>
        </p:txBody>
      </p:sp>
      <p:pic>
        <p:nvPicPr>
          <p:cNvPr id="17" name="Picture 5" descr="DSC_01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3" y="5051170"/>
            <a:ext cx="2213331" cy="16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www-sk.icrr.u-tokyo.ac.jp/~xmass/meeting/photo/2013-08-09-Kai/images/355-DSC_21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50" y="5018514"/>
            <a:ext cx="2652145" cy="1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4538312" y="5089643"/>
            <a:ext cx="2675438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396731" y="4614462"/>
            <a:ext cx="9480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~80cm</a:t>
            </a:r>
            <a:endParaRPr kumimoji="1"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="" xmlns:a16="http://schemas.microsoft.com/office/drawing/2014/main" id="{10E7C3D5-5C79-A9A7-5D9F-C10C52AC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UGAP2022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F7BB354A-3181-42AB-D76F-EE6C3662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0771" y="415433"/>
            <a:ext cx="24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NIM</a:t>
            </a:r>
            <a:r>
              <a:rPr kumimoji="1" lang="ja-JP" altLang="en-US" dirty="0" smtClean="0"/>
              <a:t> </a:t>
            </a:r>
            <a:r>
              <a:rPr lang="en-US" altLang="ja-JP" dirty="0"/>
              <a:t>A 716 </a:t>
            </a:r>
            <a:r>
              <a:rPr lang="en-US" altLang="ja-JP" dirty="0" smtClean="0"/>
              <a:t>(2012) 78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7081493"/>
      </p:ext>
    </p:extLst>
  </p:cSld>
  <p:clrMapOvr>
    <a:masterClrMapping/>
  </p:clrMapOvr>
  <p:transition xmlns:p14="http://schemas.microsoft.com/office/powerpoint/2010/main" spd="slow" advTm="39415"/>
  <p:extLst mod="1">
    <p:ext uri="{3A86A75C-4F4B-4683-9AE1-C65F6400EC91}">
      <p14:laserTraceLst xmlns:p14="http://schemas.microsoft.com/office/powerpoint/2010/main">
        <p14:tracePtLst>
          <p14:tracePt t="3196" x="9061450" y="2943225"/>
          <p14:tracePt t="3203" x="8851900" y="2873375"/>
          <p14:tracePt t="3211" x="8664575" y="2806700"/>
          <p14:tracePt t="3222" x="8347075" y="2654300"/>
          <p14:tracePt t="3237" x="8093075" y="2530475"/>
          <p14:tracePt t="3254" x="7823200" y="2390775"/>
          <p14:tracePt t="3270" x="7531100" y="2266950"/>
          <p14:tracePt t="3287" x="7397750" y="2219325"/>
          <p14:tracePt t="3321" x="7254875" y="2155825"/>
          <p14:tracePt t="3355" x="7219950" y="2133600"/>
          <p14:tracePt t="3387" x="7210425" y="2120900"/>
          <p14:tracePt t="3404" x="7204075" y="2111375"/>
          <p14:tracePt t="3421" x="7197725" y="2105025"/>
          <p14:tracePt t="3438" x="7197725" y="2101850"/>
          <p14:tracePt t="3454" x="7194550" y="2095500"/>
          <p14:tracePt t="3471" x="7194550" y="2085975"/>
          <p14:tracePt t="3487" x="7194550" y="2066925"/>
          <p14:tracePt t="3504" x="7194550" y="2057400"/>
          <p14:tracePt t="3523" x="7188200" y="2041525"/>
          <p14:tracePt t="3537" x="7188200" y="2035175"/>
          <p14:tracePt t="3554" x="7188200" y="2028825"/>
          <p14:tracePt t="3587" x="7191375" y="2028825"/>
          <p14:tracePt t="3605" x="7194550" y="2028825"/>
          <p14:tracePt t="3621" x="7200900" y="2028825"/>
          <p14:tracePt t="3637" x="7207250" y="2028825"/>
          <p14:tracePt t="3655" x="7216775" y="2028825"/>
          <p14:tracePt t="3671" x="7232650" y="2028825"/>
          <p14:tracePt t="3688" x="7267575" y="2028825"/>
          <p14:tracePt t="3704" x="7353300" y="2035175"/>
          <p14:tracePt t="3721" x="7400925" y="2041525"/>
          <p14:tracePt t="3739" x="7439025" y="2041525"/>
          <p14:tracePt t="3754" x="7458075" y="2047875"/>
          <p14:tracePt t="3771" x="7473950" y="2054225"/>
          <p14:tracePt t="3787" x="7496175" y="2057400"/>
          <p14:tracePt t="3804" x="7508875" y="2063750"/>
          <p14:tracePt t="3821" x="7512050" y="2070100"/>
          <p14:tracePt t="3837" x="7527925" y="2079625"/>
          <p14:tracePt t="3854" x="7546975" y="2092325"/>
          <p14:tracePt t="3871" x="7553325" y="2098675"/>
          <p14:tracePt t="9858" x="7648575" y="2092325"/>
          <p14:tracePt t="9863" x="7775575" y="2082800"/>
          <p14:tracePt t="9871" x="7927975" y="2082800"/>
          <p14:tracePt t="9888" x="8181975" y="2098675"/>
          <p14:tracePt t="9905" x="8499475" y="2098675"/>
          <p14:tracePt t="9922" x="8677275" y="2108200"/>
          <p14:tracePt t="9955" x="8994775" y="2155825"/>
          <p14:tracePt t="9988" x="9140825" y="2225675"/>
          <p14:tracePt t="10023" x="9258300" y="2314575"/>
          <p14:tracePt t="10038" x="9312275" y="2343150"/>
          <p14:tracePt t="10054" x="9363075" y="2381250"/>
          <p14:tracePt t="10071" x="9439275" y="2451100"/>
          <p14:tracePt t="10088" x="9499600" y="2517775"/>
          <p14:tracePt t="10107" x="9559925" y="2597150"/>
          <p14:tracePt t="10121" x="9683750" y="2755900"/>
          <p14:tracePt t="10138" x="9750425" y="2860675"/>
          <p14:tracePt t="10155" x="9817100" y="2968625"/>
          <p14:tracePt t="10171" x="9848850" y="3032125"/>
          <p14:tracePt t="10189" x="9896475" y="3136900"/>
          <p14:tracePt t="10204" x="9928225" y="3213100"/>
          <p14:tracePt t="10221" x="9944100" y="3260725"/>
          <p14:tracePt t="10239" x="9956800" y="3298825"/>
          <p14:tracePt t="10254" x="9963150" y="3324225"/>
          <p14:tracePt t="10272" x="9969500" y="3336925"/>
          <p14:tracePt t="10288" x="9969500" y="3365500"/>
          <p14:tracePt t="10304" x="9969500" y="3413125"/>
          <p14:tracePt t="10310" x="9966325" y="3435350"/>
          <p14:tracePt t="10322" x="9956800" y="3492500"/>
          <p14:tracePt t="10338" x="9934575" y="3543300"/>
          <p14:tracePt t="10355" x="9899650" y="3587750"/>
          <p14:tracePt t="10371" x="9788525" y="3654425"/>
          <p14:tracePt t="10387" x="9658350" y="3673475"/>
          <p14:tracePt t="10406" x="9413875" y="3654425"/>
          <p14:tracePt t="10421" x="9293225" y="3619500"/>
          <p14:tracePt t="10438" x="9128125" y="3527425"/>
          <p14:tracePt t="10454" x="8782050" y="3267075"/>
          <p14:tracePt t="10471" x="8616950" y="3165475"/>
          <p14:tracePt t="10488" x="8502650" y="3089275"/>
          <p14:tracePt t="10504" x="8413750" y="3009900"/>
          <p14:tracePt t="10521" x="8359775" y="2930525"/>
          <p14:tracePt t="10539" x="8315325" y="2832100"/>
          <p14:tracePt t="10554" x="8258175" y="2619375"/>
          <p14:tracePt t="10571" x="8242300" y="2549525"/>
          <p14:tracePt t="10588" x="8229600" y="2501900"/>
          <p14:tracePt t="10605" x="8223250" y="2495550"/>
          <p14:tracePt t="10621" x="8223250" y="2486025"/>
          <p14:tracePt t="10638" x="8226425" y="2454275"/>
          <p14:tracePt t="10654" x="8251825" y="2374900"/>
          <p14:tracePt t="10672" x="8302625" y="2244725"/>
          <p14:tracePt t="10688" x="8328025" y="2181225"/>
          <p14:tracePt t="10704" x="8356600" y="2146300"/>
          <p14:tracePt t="10721" x="8382000" y="2105025"/>
          <p14:tracePt t="10738" x="8413750" y="2073275"/>
          <p14:tracePt t="10754" x="8489950" y="2038350"/>
          <p14:tracePt t="10771" x="8715375" y="1971675"/>
          <p14:tracePt t="10788" x="8959850" y="1917700"/>
          <p14:tracePt t="10804" x="9201150" y="1908175"/>
          <p14:tracePt t="10821" x="9305925" y="1908175"/>
          <p14:tracePt t="10838" x="9436100" y="1914525"/>
          <p14:tracePt t="10854" x="9486900" y="1927225"/>
          <p14:tracePt t="10871" x="9512300" y="1939925"/>
          <p14:tracePt t="10888" x="9544050" y="1952625"/>
          <p14:tracePt t="10904" x="9553575" y="1962150"/>
          <p14:tracePt t="10922" x="9572625" y="1987550"/>
          <p14:tracePt t="10938" x="9594850" y="2035175"/>
          <p14:tracePt t="10955" x="9607550" y="2076450"/>
          <p14:tracePt t="10972" x="9607550" y="2165350"/>
          <p14:tracePt t="10988" x="9604375" y="2232025"/>
          <p14:tracePt t="11004" x="9588500" y="2301875"/>
          <p14:tracePt t="11021" x="9559925" y="2365375"/>
          <p14:tracePt t="11038" x="9547225" y="2384425"/>
          <p14:tracePt t="11056" x="9537700" y="2406650"/>
          <p14:tracePt t="11071" x="9537700" y="2419350"/>
          <p14:tracePt t="11088" x="9531350" y="2422525"/>
          <p14:tracePt t="11105" x="9518650" y="2422525"/>
          <p14:tracePt t="11498" x="9410700" y="2438400"/>
          <p14:tracePt t="11505" x="9274175" y="2451100"/>
          <p14:tracePt t="11523" x="8858250" y="2460625"/>
          <p14:tracePt t="11538" x="8604250" y="2444750"/>
          <p14:tracePt t="11572" x="7991475" y="2390775"/>
          <p14:tracePt t="11605" x="7648575" y="2390775"/>
          <p14:tracePt t="11638" x="7299325" y="2387600"/>
          <p14:tracePt t="11656" x="7169150" y="2387600"/>
          <p14:tracePt t="11671" x="7112000" y="2387600"/>
          <p14:tracePt t="11688" x="7064375" y="2387600"/>
          <p14:tracePt t="11705" x="7023100" y="2387600"/>
          <p14:tracePt t="11721" x="6953250" y="2387600"/>
          <p14:tracePt t="11738" x="6921500" y="2387600"/>
          <p14:tracePt t="11754" x="6877050" y="2387600"/>
          <p14:tracePt t="11771" x="6858000" y="2387600"/>
          <p14:tracePt t="11788" x="6842125" y="2387600"/>
          <p14:tracePt t="11805" x="6835775" y="2384425"/>
          <p14:tracePt t="12775" x="6835775" y="2451100"/>
          <p14:tracePt t="12780" x="6835775" y="2565400"/>
          <p14:tracePt t="12788" x="6835775" y="2663825"/>
          <p14:tracePt t="12805" x="6845300" y="2905125"/>
          <p14:tracePt t="12838" x="6835775" y="3289300"/>
          <p14:tracePt t="12871" x="6835775" y="3400425"/>
          <p14:tracePt t="12906" x="6823075" y="3492500"/>
          <p14:tracePt t="12922" x="6823075" y="3533775"/>
          <p14:tracePt t="12938" x="6823075" y="3600450"/>
          <p14:tracePt t="12954" x="6823075" y="3730625"/>
          <p14:tracePt t="12971" x="6813550" y="3813175"/>
          <p14:tracePt t="12990" x="6807200" y="3921125"/>
          <p14:tracePt t="13004" x="6797675" y="3990975"/>
          <p14:tracePt t="13021" x="6791325" y="4079875"/>
          <p14:tracePt t="13038" x="6772275" y="4203700"/>
          <p14:tracePt t="13054" x="6759575" y="4254500"/>
          <p14:tracePt t="13071" x="6753225" y="4286250"/>
          <p14:tracePt t="13390" x="6756400" y="4308475"/>
          <p14:tracePt t="13396" x="6772275" y="4337050"/>
          <p14:tracePt t="13405" x="6788150" y="4368800"/>
          <p14:tracePt t="13423" x="6816725" y="4451350"/>
          <p14:tracePt t="13438" x="6832600" y="4492625"/>
          <p14:tracePt t="13454" x="6835775" y="4511675"/>
          <p14:tracePt t="13471" x="6842125" y="4540250"/>
          <p14:tracePt t="13488" x="6848475" y="4565650"/>
          <p14:tracePt t="13505" x="6854825" y="4600575"/>
          <p14:tracePt t="13521" x="6854825" y="4641850"/>
          <p14:tracePt t="13538" x="6854825" y="4689475"/>
          <p14:tracePt t="13554" x="6854825" y="4749800"/>
          <p14:tracePt t="13571" x="6851650" y="4775200"/>
          <p14:tracePt t="13588" x="6845300" y="4800600"/>
          <p14:tracePt t="13605" x="6832600" y="4838700"/>
          <p14:tracePt t="13621" x="6810375" y="4883150"/>
          <p14:tracePt t="13638" x="6791325" y="4918075"/>
          <p14:tracePt t="13655" x="6756400" y="4965700"/>
          <p14:tracePt t="13671" x="6721475" y="4991100"/>
          <p14:tracePt t="13688" x="6664325" y="5035550"/>
          <p14:tracePt t="13704" x="6632575" y="5048250"/>
          <p14:tracePt t="13723" x="6569075" y="5076825"/>
          <p14:tracePt t="13738" x="6486525" y="5092700"/>
          <p14:tracePt t="13754" x="6397625" y="5092700"/>
          <p14:tracePt t="13771" x="6296025" y="5092700"/>
          <p14:tracePt t="13788" x="6264275" y="5092700"/>
          <p14:tracePt t="13804" x="6245225" y="5092700"/>
          <p14:tracePt t="13809" x="6242050" y="5092700"/>
          <p14:tracePt t="13821" x="6223000" y="5089525"/>
          <p14:tracePt t="13838" x="6216650" y="5083175"/>
          <p14:tracePt t="13855" x="6200775" y="5080000"/>
          <p14:tracePt t="13871" x="6197600" y="5073650"/>
          <p14:tracePt t="13888" x="6197600" y="5067300"/>
          <p14:tracePt t="13904" x="6184900" y="5064125"/>
          <p14:tracePt t="13922" x="6181725" y="5057775"/>
          <p14:tracePt t="13938" x="6175375" y="5041900"/>
          <p14:tracePt t="13954" x="6175375" y="5029200"/>
          <p14:tracePt t="13971" x="6175375" y="5026025"/>
          <p14:tracePt t="13988" x="6175375" y="5019675"/>
          <p14:tracePt t="14004" x="6175375" y="5013325"/>
          <p14:tracePt t="14023" x="6175375" y="5003800"/>
          <p14:tracePt t="14055" x="6175375" y="4997450"/>
          <p14:tracePt t="14071" x="6175375" y="4987925"/>
          <p14:tracePt t="14137" x="6178550" y="4987925"/>
          <p14:tracePt t="14151" x="6181725" y="4987925"/>
          <p14:tracePt t="14165" x="6188075" y="4987925"/>
          <p14:tracePt t="14172" x="6194425" y="4987925"/>
          <p14:tracePt t="14188" x="6203950" y="4987925"/>
          <p14:tracePt t="14204" x="6248400" y="4987925"/>
          <p14:tracePt t="14221" x="6289675" y="4987925"/>
          <p14:tracePt t="14239" x="6369050" y="4987925"/>
          <p14:tracePt t="14254" x="6423025" y="4987925"/>
          <p14:tracePt t="14271" x="6464300" y="4987925"/>
          <p14:tracePt t="14288" x="6502400" y="4987925"/>
          <p14:tracePt t="14304" x="6518275" y="4991100"/>
          <p14:tracePt t="14322" x="6530975" y="4994275"/>
          <p14:tracePt t="14338" x="6553200" y="5000625"/>
          <p14:tracePt t="14355" x="6562725" y="5006975"/>
          <p14:tracePt t="14371" x="6575425" y="5010150"/>
          <p14:tracePt t="22304" x="6651625" y="4997450"/>
          <p14:tracePt t="22313" x="6731000" y="4987925"/>
          <p14:tracePt t="22323" x="6861175" y="4981575"/>
          <p14:tracePt t="22339" x="6988175" y="4981575"/>
          <p14:tracePt t="22355" x="7131050" y="4997450"/>
          <p14:tracePt t="22372" x="7277100" y="5013325"/>
          <p14:tracePt t="22389" x="7369175" y="5013325"/>
          <p14:tracePt t="22407" x="7445375" y="5013325"/>
          <p14:tracePt t="22439" x="7521575" y="5013325"/>
          <p14:tracePt t="22472" x="7613650" y="5026025"/>
          <p14:tracePt t="22505" x="7724775" y="5041900"/>
          <p14:tracePt t="22522" x="7769225" y="5054600"/>
          <p14:tracePt t="22540" x="7839075" y="5070475"/>
          <p14:tracePt t="22555" x="7880350" y="5089525"/>
          <p14:tracePt t="22572" x="7921625" y="5111750"/>
          <p14:tracePt t="22588" x="7994650" y="5133975"/>
          <p14:tracePt t="22605" x="8035925" y="5162550"/>
          <p14:tracePt t="22623" x="8093075" y="5187950"/>
          <p14:tracePt t="22638" x="8134350" y="5216525"/>
          <p14:tracePt t="22655" x="8175625" y="5238750"/>
          <p14:tracePt t="22671" x="8242300" y="5273675"/>
          <p14:tracePt t="22688" x="8283575" y="5302250"/>
          <p14:tracePt t="22705" x="8302625" y="5321300"/>
          <p14:tracePt t="22722" x="8334375" y="5340350"/>
          <p14:tracePt t="22738" x="8353425" y="5353050"/>
          <p14:tracePt t="22755" x="8369300" y="5375275"/>
          <p14:tracePt t="22771" x="8388350" y="5394325"/>
          <p14:tracePt t="22789" x="8407400" y="5422900"/>
          <p14:tracePt t="22805" x="8420100" y="5461000"/>
          <p14:tracePt t="22822" x="8435975" y="5486400"/>
          <p14:tracePt t="22825" x="8439150" y="5492750"/>
          <p14:tracePt t="22838" x="8451850" y="5508625"/>
          <p14:tracePt t="22855" x="8458200" y="5518150"/>
          <p14:tracePt t="22873" x="8458200" y="5530850"/>
          <p14:tracePt t="22888" x="8461375" y="5540375"/>
          <p14:tracePt t="32485" x="8315325" y="5534025"/>
          <p14:tracePt t="32493" x="7991475" y="5486400"/>
          <p14:tracePt t="32500" x="7686675" y="5422900"/>
          <p14:tracePt t="32506" x="7461250" y="5381625"/>
          <p14:tracePt t="32522" x="7191375" y="5302250"/>
          <p14:tracePt t="32540" x="6994525" y="5229225"/>
          <p14:tracePt t="32555" x="6731000" y="5159375"/>
          <p14:tracePt t="32590" x="6289675" y="5080000"/>
          <p14:tracePt t="32622" x="6013450" y="5032375"/>
          <p14:tracePt t="32656" x="5943600" y="5019675"/>
          <p14:tracePt t="32671" x="5934075" y="5019675"/>
          <p14:tracePt t="32689" x="5927725" y="5019675"/>
          <p14:tracePt t="32706" x="5921375" y="5019675"/>
          <p14:tracePt t="32722" x="5915025" y="5019675"/>
          <p14:tracePt t="32738" x="5911850" y="5013325"/>
          <p14:tracePt t="33052" x="5822950" y="5013325"/>
          <p14:tracePt t="33057" x="5664200" y="4991100"/>
          <p14:tracePt t="33072" x="5191125" y="4918075"/>
          <p14:tracePt t="33089" x="4832350" y="4879975"/>
          <p14:tracePt t="33105" x="4479925" y="4870450"/>
          <p14:tracePt t="33122" x="4276725" y="4876800"/>
          <p14:tracePt t="33156" x="3933825" y="4924425"/>
          <p14:tracePt t="33189" x="3800475" y="4949825"/>
          <p14:tracePt t="33224" x="3759200" y="4949825"/>
          <p14:tracePt t="33239" x="3743325" y="4949825"/>
          <p14:tracePt t="33256" x="3736975" y="4949825"/>
          <p14:tracePt t="33273" x="3727450" y="4953000"/>
          <p14:tracePt t="33289" x="3714750" y="4953000"/>
          <p14:tracePt t="33305" x="3705225" y="4953000"/>
          <p14:tracePt t="33322" x="3698875" y="4959350"/>
          <p14:tracePt t="33339" x="3683000" y="4959350"/>
          <p14:tracePt t="33358" x="3676650" y="4959350"/>
          <p14:tracePt t="33373" x="3670300" y="4959350"/>
          <p14:tracePt t="33393" x="3667125" y="4959350"/>
          <p14:tracePt t="33406" x="3667125" y="4965700"/>
          <p14:tracePt t="33422" x="3654425" y="4972050"/>
          <p14:tracePt t="33439" x="3644900" y="4981575"/>
          <p14:tracePt t="33456" x="3635375" y="4997450"/>
          <p14:tracePt t="33473" x="3622675" y="5003800"/>
          <p14:tracePt t="33490" x="3606800" y="5019675"/>
          <p14:tracePt t="33506" x="3590925" y="5029200"/>
          <p14:tracePt t="33522" x="3556000" y="5057775"/>
          <p14:tracePt t="33539" x="3444875" y="5133975"/>
          <p14:tracePt t="33556" x="3368675" y="5187950"/>
          <p14:tracePt t="33575" x="3282950" y="5241925"/>
          <p14:tracePt t="33589" x="3248025" y="5260975"/>
          <p14:tracePt t="33606" x="3222625" y="5273675"/>
          <p14:tracePt t="33623" x="3197225" y="5286375"/>
          <p14:tracePt t="33639" x="3181350" y="5295900"/>
          <p14:tracePt t="33658" x="3168650" y="5308600"/>
          <p14:tracePt t="33673" x="3140075" y="5324475"/>
          <p14:tracePt t="33689" x="3117850" y="5337175"/>
          <p14:tracePt t="33706" x="3076575" y="5356225"/>
          <p14:tracePt t="33723" x="3051175" y="5368925"/>
          <p14:tracePt t="33739" x="3009900" y="5384800"/>
          <p14:tracePt t="33756" x="2889250" y="5400675"/>
          <p14:tracePt t="33773" x="2759075" y="5410200"/>
          <p14:tracePt t="33791" x="2628900" y="5410200"/>
          <p14:tracePt t="33806" x="2555875" y="5391150"/>
          <p14:tracePt t="33822" x="2508250" y="5375275"/>
          <p14:tracePt t="33839" x="2473325" y="5356225"/>
          <p14:tracePt t="33843" x="2460625" y="5346700"/>
          <p14:tracePt t="33856" x="2425700" y="5334000"/>
          <p14:tracePt t="33874" x="2390775" y="5295900"/>
          <p14:tracePt t="33889" x="2365375" y="5267325"/>
          <p14:tracePt t="33906" x="2352675" y="5241925"/>
          <p14:tracePt t="33923" x="2333625" y="5226050"/>
          <p14:tracePt t="33939" x="2330450" y="5207000"/>
          <p14:tracePt t="33956" x="2317750" y="5197475"/>
          <p14:tracePt t="33973" x="2317750" y="5168900"/>
          <p14:tracePt t="33989" x="2324100" y="5127625"/>
          <p14:tracePt t="34007" x="2371725" y="5013325"/>
          <p14:tracePt t="34022" x="2457450" y="4908550"/>
          <p14:tracePt t="34039" x="2574925" y="4800600"/>
          <p14:tracePt t="34056" x="2755900" y="4705350"/>
          <p14:tracePt t="34072" x="2889250" y="4667250"/>
          <p14:tracePt t="34092" x="3127375" y="4616450"/>
          <p14:tracePt t="34106" x="3244850" y="4606925"/>
          <p14:tracePt t="34122" x="3311525" y="4600575"/>
          <p14:tracePt t="34140" x="3448050" y="4622800"/>
          <p14:tracePt t="34156" x="3536950" y="4667250"/>
          <p14:tracePt t="34173" x="3616325" y="4727575"/>
          <p14:tracePt t="34189" x="3714750" y="4813300"/>
          <p14:tracePt t="34206" x="3759200" y="4848225"/>
          <p14:tracePt t="34224" x="3790950" y="4883150"/>
          <p14:tracePt t="34239" x="3797300" y="4886325"/>
          <p14:tracePt t="34256" x="3810000" y="4905375"/>
          <p14:tracePt t="34272" x="3825875" y="4927600"/>
          <p14:tracePt t="34289" x="3832225" y="4953000"/>
          <p14:tracePt t="34306" x="3844925" y="49784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1" y="3349442"/>
            <a:ext cx="5517397" cy="3740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946" y="215656"/>
            <a:ext cx="5826369" cy="59323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XMASS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pioneered...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611" y="948546"/>
            <a:ext cx="10515600" cy="1033164"/>
          </a:xfrm>
        </p:spPr>
        <p:txBody>
          <a:bodyPr/>
          <a:lstStyle/>
          <a:p>
            <a:r>
              <a:rPr kumimoji="1" lang="en-US" altLang="ja-JP" dirty="0" smtClean="0"/>
              <a:t>water</a:t>
            </a:r>
            <a:r>
              <a:rPr lang="en-US" altLang="ja-JP" dirty="0" smtClean="0"/>
              <a:t>-tank</a:t>
            </a:r>
            <a:r>
              <a:rPr lang="ja-JP" altLang="en-US" dirty="0" smtClean="0"/>
              <a:t> </a:t>
            </a:r>
            <a:r>
              <a:rPr lang="en-US" altLang="ja-JP" dirty="0" smtClean="0"/>
              <a:t>style</a:t>
            </a:r>
            <a:r>
              <a:rPr lang="ja-JP" altLang="en-US" dirty="0" smtClean="0"/>
              <a:t> </a:t>
            </a:r>
            <a:r>
              <a:rPr lang="en-US" altLang="ja-JP" dirty="0" smtClean="0"/>
              <a:t>veto</a:t>
            </a:r>
            <a:endParaRPr kumimoji="1" lang="en-US" altLang="ja-JP" dirty="0" smtClean="0"/>
          </a:p>
          <a:p>
            <a:r>
              <a:rPr kumimoji="1" lang="en-US" altLang="ja-JP" dirty="0" smtClean="0"/>
              <a:t>many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physics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channels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15" y="108743"/>
            <a:ext cx="4341995" cy="29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697915" y="215656"/>
            <a:ext cx="2218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“</a:t>
            </a:r>
            <a:r>
              <a:rPr kumimoji="1" lang="en-US" altLang="ja-JP" dirty="0" smtClean="0"/>
              <a:t>water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tank”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veto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t="60540"/>
          <a:stretch/>
        </p:blipFill>
        <p:spPr>
          <a:xfrm>
            <a:off x="232684" y="2610703"/>
            <a:ext cx="5999448" cy="6204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11" y="4385033"/>
            <a:ext cx="8020109" cy="110523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538271" y="4907558"/>
            <a:ext cx="31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PLB</a:t>
            </a:r>
            <a:r>
              <a:rPr lang="ja-JP" altLang="en-US" dirty="0" smtClean="0"/>
              <a:t> </a:t>
            </a:r>
            <a:r>
              <a:rPr lang="en-US" altLang="ja-JP" dirty="0" smtClean="0"/>
              <a:t>809</a:t>
            </a:r>
            <a:r>
              <a:rPr lang="ja-JP" altLang="en-US" dirty="0" smtClean="0"/>
              <a:t> </a:t>
            </a:r>
            <a:r>
              <a:rPr lang="en-US" altLang="ja-JP" dirty="0" smtClean="0"/>
              <a:t>(2020) 135741</a:t>
            </a:r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91371" y="5482099"/>
            <a:ext cx="558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neutrino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magnetic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moment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&lt;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1.8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×10</a:t>
            </a:r>
            <a:r>
              <a:rPr kumimoji="1" lang="en-US" altLang="ja-JP" baseline="30000" dirty="0" smtClean="0"/>
              <a:t>-10</a:t>
            </a:r>
            <a:r>
              <a:rPr kumimoji="1" lang="en-US" altLang="ja-JP" dirty="0" smtClean="0"/>
              <a:t>μ</a:t>
            </a:r>
            <a:r>
              <a:rPr kumimoji="1" lang="en-US" altLang="ja-JP" baseline="-25000" dirty="0" smtClean="0"/>
              <a:t>B</a:t>
            </a:r>
            <a:endParaRPr kumimoji="1" lang="ja-JP" altLang="en-US" baseline="-250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358" y="2984304"/>
            <a:ext cx="4032514" cy="38736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196986" y="6158659"/>
            <a:ext cx="25409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dark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photon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coupling</a:t>
            </a:r>
          </a:p>
          <a:p>
            <a:r>
              <a:rPr kumimoji="1" lang="en-US" altLang="ja-JP" dirty="0" smtClean="0"/>
              <a:t>(U(1)B-L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symmetry)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1903" y="3254093"/>
            <a:ext cx="23739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PTEP(2017)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103C01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393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06" y="2757143"/>
            <a:ext cx="6157993" cy="9455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524" y="3503783"/>
            <a:ext cx="4410075" cy="3714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04" y="825002"/>
            <a:ext cx="6321620" cy="195349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10404" y="2952486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</a:t>
            </a:r>
            <a:r>
              <a:rPr kumimoji="1" lang="en-US" altLang="ja-JP" baseline="-25000" dirty="0" smtClean="0"/>
              <a:t>1/2</a:t>
            </a:r>
            <a:r>
              <a:rPr kumimoji="1" lang="en-US" altLang="ja-JP" dirty="0" smtClean="0"/>
              <a:t>&gt;2.1×10</a:t>
            </a:r>
            <a:r>
              <a:rPr kumimoji="1" lang="en-US" altLang="ja-JP" baseline="30000" dirty="0" smtClean="0"/>
              <a:t>22</a:t>
            </a:r>
            <a:r>
              <a:rPr kumimoji="1" lang="ja-JP" altLang="en-US" baseline="30000" dirty="0" smtClean="0"/>
              <a:t> </a:t>
            </a:r>
            <a:r>
              <a:rPr kumimoji="1" lang="en-US" altLang="ja-JP" dirty="0" smtClean="0"/>
              <a:t>years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(90%C.L.)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858" y="4080024"/>
            <a:ext cx="3554278" cy="329391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275736" y="4080024"/>
            <a:ext cx="258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</a:t>
            </a:r>
            <a:r>
              <a:rPr kumimoji="1" lang="en-US" altLang="ja-JP" baseline="-25000" dirty="0" smtClean="0"/>
              <a:t>1/2</a:t>
            </a:r>
            <a:r>
              <a:rPr kumimoji="1" lang="en-US" altLang="ja-JP" dirty="0" smtClean="0"/>
              <a:t>=1.8×10</a:t>
            </a:r>
            <a:r>
              <a:rPr kumimoji="1" lang="en-US" altLang="ja-JP" baseline="30000" dirty="0" smtClean="0"/>
              <a:t>22</a:t>
            </a:r>
            <a:r>
              <a:rPr kumimoji="1" lang="ja-JP" altLang="en-US" baseline="30000" dirty="0" smtClean="0"/>
              <a:t> </a:t>
            </a:r>
            <a:r>
              <a:rPr kumimoji="1" lang="en-US" altLang="ja-JP" dirty="0" smtClean="0"/>
              <a:t>years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76146" y="281354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PTEP(2018)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053D03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86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19047" y="2000494"/>
            <a:ext cx="7063154" cy="1340583"/>
          </a:xfrm>
        </p:spPr>
        <p:txBody>
          <a:bodyPr>
            <a:normAutofit/>
          </a:bodyPr>
          <a:lstStyle/>
          <a:p>
            <a:r>
              <a:rPr lang="en-US" altLang="ja-JP" dirty="0"/>
              <a:t>Quadruple β</a:t>
            </a:r>
            <a:r>
              <a:rPr lang="ja-JP" altLang="en-US" dirty="0"/>
              <a:t> </a:t>
            </a:r>
            <a:r>
              <a:rPr lang="en-US" altLang="ja-JP" dirty="0"/>
              <a:t>decay search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55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1339" y="243777"/>
            <a:ext cx="10515600" cy="4351338"/>
          </a:xfrm>
        </p:spPr>
        <p:txBody>
          <a:bodyPr/>
          <a:lstStyle/>
          <a:p>
            <a:r>
              <a:rPr lang="en-US" altLang="ja-JP" dirty="0" smtClean="0"/>
              <a:t>Data</a:t>
            </a:r>
            <a:r>
              <a:rPr lang="ja-JP" altLang="en-US" dirty="0" smtClean="0"/>
              <a:t> </a:t>
            </a:r>
            <a:r>
              <a:rPr lang="en-US" altLang="ja-JP" dirty="0" smtClean="0"/>
              <a:t>set</a:t>
            </a:r>
          </a:p>
          <a:p>
            <a:pPr lvl="1"/>
            <a:r>
              <a:rPr lang="en-US" altLang="ja-JP" dirty="0" smtClean="0"/>
              <a:t>D</a:t>
            </a:r>
            <a:r>
              <a:rPr kumimoji="1" lang="en-US" altLang="ja-JP" dirty="0" smtClean="0"/>
              <a:t>ata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acquisition: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November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July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2016</a:t>
            </a:r>
          </a:p>
          <a:p>
            <a:pPr lvl="2"/>
            <a:r>
              <a:rPr lang="en-US" altLang="ja-JP" dirty="0" smtClean="0"/>
              <a:t>first</a:t>
            </a:r>
            <a:r>
              <a:rPr lang="ja-JP" altLang="en-US" dirty="0" smtClean="0"/>
              <a:t> </a:t>
            </a:r>
            <a:r>
              <a:rPr lang="en-US" altLang="ja-JP" dirty="0" smtClean="0"/>
              <a:t>half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“full</a:t>
            </a:r>
            <a:r>
              <a:rPr lang="ja-JP" altLang="en-US" dirty="0" smtClean="0"/>
              <a:t> </a:t>
            </a:r>
            <a:r>
              <a:rPr lang="en-US" altLang="ja-JP" dirty="0" smtClean="0"/>
              <a:t>data”</a:t>
            </a:r>
          </a:p>
          <a:p>
            <a:pPr lvl="2"/>
            <a:r>
              <a:rPr lang="en-US" altLang="ja-JP" dirty="0" smtClean="0"/>
              <a:t>4</a:t>
            </a:r>
            <a:r>
              <a:rPr lang="ja-JP" altLang="en-US" dirty="0" smtClean="0"/>
              <a:t> </a:t>
            </a:r>
            <a:r>
              <a:rPr lang="en-US" altLang="ja-JP" dirty="0" smtClean="0"/>
              <a:t>periods</a:t>
            </a:r>
            <a:r>
              <a:rPr lang="ja-JP" altLang="en-US" dirty="0" smtClean="0"/>
              <a:t>   </a:t>
            </a:r>
            <a:endParaRPr lang="en-US" altLang="ja-JP" dirty="0"/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iducial</a:t>
            </a:r>
            <a:r>
              <a:rPr lang="ja-JP" altLang="en-US" dirty="0" smtClean="0"/>
              <a:t> </a:t>
            </a:r>
            <a:r>
              <a:rPr lang="en-US" altLang="ja-JP" dirty="0" smtClean="0"/>
              <a:t>volume:</a:t>
            </a:r>
            <a:r>
              <a:rPr lang="ja-JP" altLang="en-US" dirty="0" smtClean="0"/>
              <a:t> </a:t>
            </a:r>
            <a:r>
              <a:rPr lang="en-US" altLang="ja-JP" dirty="0" smtClean="0"/>
              <a:t>r&lt;30cm</a:t>
            </a:r>
          </a:p>
          <a:p>
            <a:pPr lvl="1"/>
            <a:r>
              <a:rPr lang="en-US" altLang="ja-JP" dirty="0"/>
              <a:t>E</a:t>
            </a:r>
            <a:r>
              <a:rPr lang="en-US" altLang="ja-JP" dirty="0" smtClean="0"/>
              <a:t>xposure</a:t>
            </a:r>
            <a:r>
              <a:rPr kumimoji="1" lang="en-US" altLang="ja-JP" dirty="0" smtClean="0"/>
              <a:t>:</a:t>
            </a:r>
            <a:r>
              <a:rPr lang="en-US" altLang="ja-JP" dirty="0" smtClean="0"/>
              <a:t> 327kg(</a:t>
            </a:r>
            <a:r>
              <a:rPr lang="en-US" altLang="ja-JP" dirty="0" err="1" smtClean="0"/>
              <a:t>LXe</a:t>
            </a:r>
            <a:r>
              <a:rPr lang="ja-JP" altLang="en-US" dirty="0" smtClean="0"/>
              <a:t>）</a:t>
            </a:r>
            <a:r>
              <a:rPr lang="en-US" altLang="ja-JP" dirty="0" smtClean="0"/>
              <a:t>×800days</a:t>
            </a:r>
            <a:r>
              <a:rPr lang="ja-JP" altLang="en-US" dirty="0" smtClean="0"/>
              <a:t> </a:t>
            </a:r>
            <a:r>
              <a:rPr lang="en-US" altLang="ja-JP" dirty="0" smtClean="0"/>
              <a:t>(136Xe,</a:t>
            </a:r>
            <a:r>
              <a:rPr lang="ja-JP" altLang="en-US" dirty="0" smtClean="0"/>
              <a:t> </a:t>
            </a:r>
            <a:r>
              <a:rPr lang="en-US" altLang="ja-JP" dirty="0" smtClean="0"/>
              <a:t>29kg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596053" y="697683"/>
            <a:ext cx="4063527" cy="368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3718543" y="1622098"/>
            <a:ext cx="640114" cy="64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5377398" y="2491318"/>
            <a:ext cx="5695569" cy="3853625"/>
            <a:chOff x="6216331" y="1600200"/>
            <a:chExt cx="5695569" cy="3853625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6331" y="1600200"/>
              <a:ext cx="5695569" cy="3853625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6896634" y="1986742"/>
              <a:ext cx="817577" cy="3064239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720441" y="1986742"/>
              <a:ext cx="1348744" cy="306423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9075415" y="1986741"/>
              <a:ext cx="1735460" cy="306423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0911734" y="1986740"/>
              <a:ext cx="442066" cy="3064239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851515" y="1617408"/>
              <a:ext cx="90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Period1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966675" y="1619350"/>
              <a:ext cx="90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Period2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9511438" y="1602725"/>
              <a:ext cx="90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Period3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0711669" y="1625874"/>
              <a:ext cx="90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Period4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27" name="直線矢印コネクタ 26"/>
          <p:cNvCxnSpPr/>
          <p:nvPr/>
        </p:nvCxnSpPr>
        <p:spPr>
          <a:xfrm>
            <a:off x="8225182" y="6399115"/>
            <a:ext cx="228968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166228" y="6409210"/>
            <a:ext cx="245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Gas circulation 1.5L/min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97864" y="6354139"/>
            <a:ext cx="10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LXe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filling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5939919" y="5942097"/>
            <a:ext cx="0" cy="41663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115044" y="4657613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252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Calib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6205668" y="5229101"/>
            <a:ext cx="198180" cy="6026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6398717" y="5229101"/>
            <a:ext cx="175625" cy="4264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 rot="16200000">
            <a:off x="9040319" y="4303341"/>
            <a:ext cx="1894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LXe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extraction/filling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70834" y="2890331"/>
            <a:ext cx="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124.0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050750" y="2890331"/>
            <a:ext cx="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240.0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655841" y="2890331"/>
            <a:ext cx="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338.1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995647" y="2832395"/>
            <a:ext cx="146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88.0days</a:t>
            </a:r>
            <a:endParaRPr kumimoji="1" lang="ja-JP" altLang="en-US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6053889" y="2603182"/>
            <a:ext cx="0" cy="339339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875278" y="2603182"/>
            <a:ext cx="0" cy="339339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225182" y="2603182"/>
            <a:ext cx="0" cy="339339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9818064" y="3587262"/>
            <a:ext cx="338555" cy="1832379"/>
          </a:xfrm>
          <a:prstGeom prst="rect">
            <a:avLst/>
          </a:prstGeom>
          <a:solidFill>
            <a:srgbClr val="FFF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/>
          <p:nvPr/>
        </p:nvCxnSpPr>
        <p:spPr>
          <a:xfrm>
            <a:off x="9958910" y="2603182"/>
            <a:ext cx="0" cy="339339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 rot="16200000">
            <a:off x="8965367" y="4176888"/>
            <a:ext cx="2243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Lxe</a:t>
            </a:r>
            <a:r>
              <a:rPr kumimoji="1" lang="ja-JP" alt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</a:t>
            </a:r>
            <a:r>
              <a:rPr lang="en-US" altLang="ja-JP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filling</a:t>
            </a:r>
            <a:endParaRPr kumimoji="1" lang="ja-JP" alt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6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99" y="669487"/>
            <a:ext cx="8345166" cy="6377808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6389549" y="1961143"/>
            <a:ext cx="2918460" cy="172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7870" y="270145"/>
            <a:ext cx="5516599" cy="1919140"/>
          </a:xfrm>
        </p:spPr>
        <p:txBody>
          <a:bodyPr/>
          <a:lstStyle/>
          <a:p>
            <a:r>
              <a:rPr kumimoji="1" lang="en-US" altLang="ja-JP" dirty="0" smtClean="0"/>
              <a:t>Event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selection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73470" y="3725490"/>
            <a:ext cx="285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fiducial</a:t>
            </a:r>
            <a:r>
              <a:rPr kumimoji="1" lang="ja-JP" altLang="en-US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volume</a:t>
            </a:r>
          </a:p>
          <a:p>
            <a:r>
              <a:rPr lang="en-US" altLang="ja-JP" dirty="0" smtClean="0">
                <a:solidFill>
                  <a:srgbClr val="7030A0"/>
                </a:solidFill>
              </a:rPr>
              <a:t>214Bi,</a:t>
            </a:r>
            <a:r>
              <a:rPr lang="ja-JP" altLang="en-US" dirty="0" smtClean="0">
                <a:solidFill>
                  <a:srgbClr val="7030A0"/>
                </a:solidFill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</a:rPr>
              <a:t>αrejection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06169" y="1298865"/>
            <a:ext cx="167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raw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34303" y="4868475"/>
            <a:ext cx="25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PID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(next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slide)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662507" y="1746064"/>
            <a:ext cx="1731048" cy="484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Fiducial volume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(R&lt;30cm)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662507" y="2699699"/>
            <a:ext cx="1730301" cy="495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214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Bi rejection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dT</a:t>
            </a:r>
            <a:r>
              <a:rPr kumimoji="1" lang="en-US" altLang="ja-JP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post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&gt;1ms)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662506" y="3652483"/>
            <a:ext cx="1730301" cy="467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-ray rejection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(Pulse shape)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7" name="直線矢印コネクタ 26"/>
          <p:cNvCxnSpPr>
            <a:stCxn id="23" idx="2"/>
            <a:endCxn id="24" idx="0"/>
          </p:cNvCxnSpPr>
          <p:nvPr/>
        </p:nvCxnSpPr>
        <p:spPr>
          <a:xfrm flipH="1">
            <a:off x="8527658" y="2230105"/>
            <a:ext cx="373" cy="4695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2"/>
            <a:endCxn id="26" idx="0"/>
          </p:cNvCxnSpPr>
          <p:nvPr/>
        </p:nvCxnSpPr>
        <p:spPr>
          <a:xfrm flipH="1">
            <a:off x="8527657" y="3195147"/>
            <a:ext cx="1" cy="4573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6" idx="2"/>
          </p:cNvCxnSpPr>
          <p:nvPr/>
        </p:nvCxnSpPr>
        <p:spPr>
          <a:xfrm flipH="1">
            <a:off x="8527656" y="4120131"/>
            <a:ext cx="1" cy="4176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549864" y="2266540"/>
            <a:ext cx="900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Passed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63394" y="3219830"/>
            <a:ext cx="900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Passed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592271" y="4088773"/>
            <a:ext cx="900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Passed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3" name="直線矢印コネクタ 32"/>
          <p:cNvCxnSpPr>
            <a:stCxn id="24" idx="3"/>
          </p:cNvCxnSpPr>
          <p:nvPr/>
        </p:nvCxnSpPr>
        <p:spPr>
          <a:xfrm>
            <a:off x="9392808" y="2947423"/>
            <a:ext cx="748122" cy="3782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9833089" y="2736449"/>
            <a:ext cx="1092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Rejected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808580" y="3418289"/>
            <a:ext cx="173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433FF"/>
                </a:solidFill>
              </a:rPr>
              <a:t>214Bi</a:t>
            </a:r>
            <a:r>
              <a:rPr lang="ja-JP" altLang="en-US" dirty="0" smtClean="0">
                <a:solidFill>
                  <a:srgbClr val="0433FF"/>
                </a:solidFill>
              </a:rPr>
              <a:t> </a:t>
            </a:r>
            <a:r>
              <a:rPr kumimoji="1" lang="en-US" altLang="ja-JP" dirty="0" smtClean="0">
                <a:solidFill>
                  <a:srgbClr val="0433FF"/>
                </a:solidFill>
              </a:rPr>
              <a:t>sample</a:t>
            </a:r>
            <a:endParaRPr kumimoji="1" lang="ja-JP" altLang="en-US" dirty="0">
              <a:solidFill>
                <a:srgbClr val="0433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75089" y="469432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selection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flow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90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55A2674-CA31-483D-A0D2-BE61DED3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94"/>
            <a:ext cx="10515600" cy="995915"/>
          </a:xfrm>
        </p:spPr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5EF41EF-6097-43C1-8990-05F07D16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970" y="1712067"/>
            <a:ext cx="9816830" cy="4464895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r>
              <a:rPr kumimoji="1" lang="en-US" altLang="ja-JP" dirty="0" smtClean="0"/>
              <a:t>E</a:t>
            </a:r>
            <a:r>
              <a:rPr lang="en-US" altLang="ja-JP" dirty="0" smtClean="0"/>
              <a:t>xperiment</a:t>
            </a:r>
            <a:endParaRPr lang="en-US" altLang="ja-JP" dirty="0"/>
          </a:p>
          <a:p>
            <a:r>
              <a:rPr lang="en-US" altLang="ja-JP" dirty="0" smtClean="0"/>
              <a:t>Quadruple </a:t>
            </a:r>
            <a:r>
              <a:rPr lang="en-US" altLang="ja-JP" dirty="0"/>
              <a:t>β</a:t>
            </a:r>
            <a:r>
              <a:rPr lang="ja-JP" altLang="en-US" dirty="0"/>
              <a:t> </a:t>
            </a:r>
            <a:r>
              <a:rPr lang="en-US" altLang="ja-JP" dirty="0"/>
              <a:t>decay </a:t>
            </a:r>
            <a:r>
              <a:rPr lang="en-US" altLang="ja-JP" dirty="0" smtClean="0"/>
              <a:t>search</a:t>
            </a:r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9F52BB6E-9191-459A-A8EE-06444C2A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UGAP2022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16EF352-951A-AA09-A4BE-18C6F203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5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16"/>
    </mc:Choice>
    <mc:Fallback xmlns="">
      <p:transition spd="slow" advTm="3611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075" y="264868"/>
            <a:ext cx="12701955" cy="4351338"/>
          </a:xfrm>
        </p:spPr>
        <p:txBody>
          <a:bodyPr/>
          <a:lstStyle/>
          <a:p>
            <a:r>
              <a:rPr kumimoji="1" lang="en-US" altLang="ja-JP" dirty="0" smtClean="0"/>
              <a:t>PID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(4βselection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by</a:t>
            </a:r>
            <a:r>
              <a:rPr kumimoji="1" lang="ja-JP" altLang="en-US" dirty="0" smtClean="0"/>
              <a:t> “</a:t>
            </a:r>
            <a:r>
              <a:rPr kumimoji="1" lang="en-US" altLang="ja-JP" dirty="0" smtClean="0"/>
              <a:t>βCL”)</a:t>
            </a:r>
          </a:p>
          <a:p>
            <a:pPr lvl="1"/>
            <a:r>
              <a:rPr lang="en-US" altLang="ja-JP" dirty="0"/>
              <a:t>D</a:t>
            </a:r>
            <a:r>
              <a:rPr kumimoji="1" lang="en-US" altLang="ja-JP" dirty="0" smtClean="0"/>
              <a:t>ecay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time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depends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electron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energy</a:t>
            </a:r>
            <a:br>
              <a:rPr kumimoji="1" lang="en-US" altLang="ja-JP" dirty="0" smtClean="0"/>
            </a:br>
            <a:r>
              <a:rPr kumimoji="1" lang="ja-JP" altLang="en-US" dirty="0" smtClean="0"/>
              <a:t>⇒ </a:t>
            </a:r>
            <a:r>
              <a:rPr lang="en-US" altLang="ja-JP" dirty="0" smtClean="0"/>
              <a:t>discriminate</a:t>
            </a:r>
            <a:r>
              <a:rPr lang="ja-JP" altLang="en-US" dirty="0" smtClean="0"/>
              <a:t> </a:t>
            </a:r>
            <a:r>
              <a:rPr lang="en-US" altLang="ja-JP" dirty="0"/>
              <a:t>β(one</a:t>
            </a:r>
            <a:r>
              <a:rPr lang="ja-JP" altLang="en-US" dirty="0"/>
              <a:t> </a:t>
            </a:r>
            <a:r>
              <a:rPr lang="en-US" altLang="ja-JP" dirty="0"/>
              <a:t>electron)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γ(multiple</a:t>
            </a:r>
            <a:r>
              <a:rPr lang="ja-JP" altLang="en-US" dirty="0"/>
              <a:t> </a:t>
            </a:r>
            <a:r>
              <a:rPr lang="en-US" altLang="ja-JP" dirty="0"/>
              <a:t>electrons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lower</a:t>
            </a:r>
            <a:r>
              <a:rPr lang="ja-JP" altLang="en-US" dirty="0"/>
              <a:t> </a:t>
            </a:r>
            <a:r>
              <a:rPr lang="en-US" altLang="ja-JP" dirty="0"/>
              <a:t>energies</a:t>
            </a:r>
            <a:r>
              <a:rPr lang="ja-JP" altLang="en-US" dirty="0"/>
              <a:t> 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ja-JP" altLang="en-US" dirty="0" smtClean="0"/>
              <a:t>　　　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“βCL”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03" y="1634512"/>
            <a:ext cx="4843406" cy="7068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b="26529"/>
          <a:stretch/>
        </p:blipFill>
        <p:spPr>
          <a:xfrm>
            <a:off x="3220915" y="3997579"/>
            <a:ext cx="9346869" cy="28604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375961" y="6009498"/>
            <a:ext cx="174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PTEP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(</a:t>
            </a:r>
            <a:r>
              <a:rPr lang="fr-FR" altLang="ja-JP" sz="1200" dirty="0" smtClean="0"/>
              <a:t>2018</a:t>
            </a:r>
            <a:r>
              <a:rPr lang="en-US" altLang="ja-JP" sz="1200" dirty="0"/>
              <a:t>)</a:t>
            </a:r>
            <a:r>
              <a:rPr lang="fr-FR" altLang="ja-JP" sz="1200" dirty="0" smtClean="0"/>
              <a:t> 053D03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19110" y="4493095"/>
            <a:ext cx="189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β-ray</a:t>
            </a:r>
            <a:r>
              <a:rPr lang="ja-JP" altLang="en-US" dirty="0" smtClean="0"/>
              <a:t> </a:t>
            </a:r>
            <a:r>
              <a:rPr lang="en-US" altLang="ja-JP" dirty="0" smtClean="0"/>
              <a:t>events</a:t>
            </a:r>
          </a:p>
          <a:p>
            <a:r>
              <a:rPr kumimoji="1" lang="en-US" altLang="ja-JP" dirty="0" smtClean="0"/>
              <a:t>(30-200keV)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36095" y="4611638"/>
            <a:ext cx="189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γ-ray</a:t>
            </a:r>
            <a:r>
              <a:rPr lang="ja-JP" altLang="en-US" dirty="0" smtClean="0"/>
              <a:t> </a:t>
            </a:r>
            <a:r>
              <a:rPr lang="en-US" altLang="ja-JP" dirty="0" smtClean="0"/>
              <a:t>events</a:t>
            </a:r>
          </a:p>
          <a:p>
            <a:r>
              <a:rPr kumimoji="1" lang="en-US" altLang="ja-JP" dirty="0" smtClean="0"/>
              <a:t>(59.5keV)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95" y="1790424"/>
            <a:ext cx="3711999" cy="257280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255802" y="1850234"/>
            <a:ext cx="2357505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Scintillation decay time</a:t>
            </a:r>
            <a:br>
              <a:rPr kumimoji="1" lang="en-US" altLang="ja-JP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NIM A834 (2016) 192</a:t>
            </a:r>
            <a:endParaRPr kumimoji="1" lang="ja-JP" altLang="en-US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71003" y="2270853"/>
            <a:ext cx="3738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N: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number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of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PMTs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with</a:t>
            </a:r>
            <a:r>
              <a:rPr kumimoji="1" lang="ja-JP" altLang="en-US" sz="1400" dirty="0" smtClean="0"/>
              <a:t> </a:t>
            </a:r>
            <a:r>
              <a:rPr lang="en-US" altLang="ja-JP" sz="1400" dirty="0"/>
              <a:t>pulse</a:t>
            </a:r>
            <a:r>
              <a:rPr kumimoji="1" lang="en-US" altLang="ja-JP" sz="1400" dirty="0" smtClean="0"/>
              <a:t>s</a:t>
            </a:r>
          </a:p>
          <a:p>
            <a:r>
              <a:rPr lang="en-US" altLang="ja-JP" sz="1400" dirty="0" err="1" smtClean="0"/>
              <a:t>tk</a:t>
            </a:r>
            <a:r>
              <a:rPr lang="en-US" altLang="ja-JP" sz="1400" dirty="0" smtClean="0"/>
              <a:t>: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timing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of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k-</a:t>
            </a:r>
            <a:r>
              <a:rPr lang="en-US" altLang="ja-JP" sz="1400" dirty="0" err="1" smtClean="0"/>
              <a:t>th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pulse</a:t>
            </a:r>
            <a:endParaRPr lang="en-US" altLang="ja-JP" sz="1400" dirty="0"/>
          </a:p>
          <a:p>
            <a:r>
              <a:rPr kumimoji="1" lang="en-US" altLang="ja-JP" sz="1400" dirty="0" smtClean="0"/>
              <a:t>CDF</a:t>
            </a:r>
            <a:r>
              <a:rPr lang="en-US" altLang="ja-JP" sz="1400" dirty="0" smtClean="0"/>
              <a:t>: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cumulative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distribution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function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for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β-ray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of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energy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to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find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pulse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at</a:t>
            </a:r>
            <a:r>
              <a:rPr lang="ja-JP" altLang="en-US" sz="1400" i="1" dirty="0" smtClean="0"/>
              <a:t> </a:t>
            </a:r>
            <a:r>
              <a:rPr lang="en-US" altLang="ja-JP" sz="1400" i="1" dirty="0" smtClean="0"/>
              <a:t>t</a:t>
            </a:r>
            <a:r>
              <a:rPr lang="ja-JP" altLang="en-US" sz="1400" i="1" dirty="0" smtClean="0"/>
              <a:t> 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50803" y="3224960"/>
            <a:ext cx="476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single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β: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uniform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0-1</a:t>
            </a:r>
          </a:p>
          <a:p>
            <a:r>
              <a:rPr lang="en-US" altLang="ja-JP" dirty="0" smtClean="0"/>
              <a:t>others(including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0ν4β)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peak</a:t>
            </a:r>
            <a:r>
              <a:rPr lang="ja-JP" altLang="en-US" dirty="0" smtClean="0"/>
              <a:t> </a:t>
            </a:r>
            <a:r>
              <a:rPr lang="en-US" altLang="ja-JP" dirty="0" smtClean="0"/>
              <a:t>at</a:t>
            </a:r>
            <a:r>
              <a:rPr lang="ja-JP" altLang="en-US" dirty="0" smtClean="0"/>
              <a:t> </a:t>
            </a:r>
            <a:r>
              <a:rPr lang="en-US" altLang="ja-JP" dirty="0" smtClean="0"/>
              <a:t>0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17067" y="4010997"/>
            <a:ext cx="3055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γ/βseparation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βCL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82200" y="5881267"/>
            <a:ext cx="174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PTEP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(</a:t>
            </a:r>
            <a:r>
              <a:rPr lang="fr-FR" altLang="ja-JP" sz="1200" dirty="0" smtClean="0"/>
              <a:t>2018</a:t>
            </a:r>
            <a:r>
              <a:rPr lang="en-US" altLang="ja-JP" sz="1200" dirty="0"/>
              <a:t>)</a:t>
            </a:r>
            <a:r>
              <a:rPr lang="fr-FR" altLang="ja-JP" sz="1200" dirty="0" smtClean="0"/>
              <a:t> 053D03</a:t>
            </a:r>
            <a:endParaRPr kumimoji="1" lang="ja-JP" altLang="en-US" sz="12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4393545" y="4033528"/>
            <a:ext cx="0" cy="28266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537655" y="4033528"/>
            <a:ext cx="0" cy="28266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31852" y="5905286"/>
            <a:ext cx="36673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βCL&lt;0.05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: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β-depleted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(signal)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sample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8176053" y="6009498"/>
            <a:ext cx="3616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8151812" y="4716901"/>
            <a:ext cx="3616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4038600" y="6009498"/>
            <a:ext cx="3616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4014359" y="4716901"/>
            <a:ext cx="3616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209167" y="5185227"/>
            <a:ext cx="2322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B050"/>
                </a:solidFill>
              </a:rPr>
              <a:t>βCL&gt;0.05:</a:t>
            </a:r>
            <a:r>
              <a:rPr lang="ja-JP" altLang="en-US" sz="1400" dirty="0" smtClean="0">
                <a:solidFill>
                  <a:srgbClr val="00B050"/>
                </a:solidFill>
              </a:rPr>
              <a:t> </a:t>
            </a:r>
            <a:r>
              <a:rPr lang="en-US" altLang="ja-JP" sz="1400" dirty="0" smtClean="0">
                <a:solidFill>
                  <a:srgbClr val="00B050"/>
                </a:solidFill>
              </a:rPr>
              <a:t/>
            </a:r>
            <a:br>
              <a:rPr lang="en-US" altLang="ja-JP" sz="1400" dirty="0" smtClean="0">
                <a:solidFill>
                  <a:srgbClr val="00B050"/>
                </a:solidFill>
              </a:rPr>
            </a:b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β-enriched</a:t>
            </a: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(BG)</a:t>
            </a:r>
            <a:r>
              <a:rPr kumimoji="1" lang="ja-JP" altLang="en-US" sz="1400" dirty="0" smtClean="0">
                <a:solidFill>
                  <a:srgbClr val="00B050"/>
                </a:solidFill>
              </a:rPr>
              <a:t> </a:t>
            </a:r>
            <a:r>
              <a:rPr lang="en-US" altLang="ja-JP" sz="1400" dirty="0" smtClean="0">
                <a:solidFill>
                  <a:srgbClr val="00B050"/>
                </a:solidFill>
              </a:rPr>
              <a:t>sample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178669" y="1612119"/>
            <a:ext cx="5620034" cy="2445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142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375531" y="6391338"/>
            <a:ext cx="2743200" cy="365125"/>
          </a:xfrm>
        </p:spPr>
        <p:txBody>
          <a:bodyPr/>
          <a:lstStyle/>
          <a:p>
            <a:fld id="{F4E3955A-8E06-4E95-B321-5C2200E927E9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939"/>
            <a:ext cx="7807762" cy="561917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737749" y="3716527"/>
            <a:ext cx="235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fiducial</a:t>
            </a:r>
          </a:p>
          <a:p>
            <a:r>
              <a:rPr lang="en-US" altLang="ja-JP" dirty="0">
                <a:solidFill>
                  <a:srgbClr val="7030A0"/>
                </a:solidFill>
              </a:rPr>
              <a:t>214Bi,</a:t>
            </a:r>
            <a:r>
              <a:rPr lang="ja-JP" altLang="en-US" dirty="0">
                <a:solidFill>
                  <a:srgbClr val="7030A0"/>
                </a:solidFill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</a:rPr>
              <a:t>α</a:t>
            </a:r>
            <a:r>
              <a:rPr lang="ja-JP" altLang="en-US" dirty="0" smtClean="0">
                <a:solidFill>
                  <a:srgbClr val="7030A0"/>
                </a:solidFill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</a:rPr>
              <a:t>rejection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06169" y="1298865"/>
            <a:ext cx="167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raw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63468" y="4653207"/>
            <a:ext cx="25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PID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(βCL&lt;0.05)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7870" y="270145"/>
            <a:ext cx="7275061" cy="1919140"/>
          </a:xfrm>
        </p:spPr>
        <p:txBody>
          <a:bodyPr/>
          <a:lstStyle/>
          <a:p>
            <a:r>
              <a:rPr kumimoji="1" lang="ja-JP" altLang="en-US" dirty="0" smtClean="0"/>
              <a:t>“</a:t>
            </a:r>
            <a:r>
              <a:rPr kumimoji="1" lang="en-US" altLang="ja-JP" dirty="0" smtClean="0"/>
              <a:t>Samples</a:t>
            </a:r>
            <a:r>
              <a:rPr kumimoji="1" lang="ja-JP" altLang="en-US" dirty="0" smtClean="0"/>
              <a:t>“</a:t>
            </a:r>
            <a:endParaRPr kumimoji="1"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53400" y="5855677"/>
            <a:ext cx="319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β-depleted(signal)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sample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7218485" y="5654221"/>
            <a:ext cx="934915" cy="201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8411687" y="4915557"/>
            <a:ext cx="319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β-enriched(BG)</a:t>
            </a:r>
            <a:r>
              <a:rPr lang="ja-JP" altLang="en-US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</a:rPr>
              <a:t>sample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7218485" y="4865534"/>
            <a:ext cx="963648" cy="21505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8473233" y="4464588"/>
            <a:ext cx="319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433FF"/>
                </a:solidFill>
              </a:rPr>
              <a:t>214Bi</a:t>
            </a:r>
            <a:r>
              <a:rPr lang="ja-JP" altLang="en-US" dirty="0" smtClean="0">
                <a:solidFill>
                  <a:srgbClr val="0433FF"/>
                </a:solidFill>
              </a:rPr>
              <a:t> </a:t>
            </a:r>
            <a:r>
              <a:rPr kumimoji="1" lang="en-US" altLang="ja-JP" dirty="0" smtClean="0">
                <a:solidFill>
                  <a:srgbClr val="0433FF"/>
                </a:solidFill>
              </a:rPr>
              <a:t>sample</a:t>
            </a:r>
            <a:endParaRPr kumimoji="1" lang="ja-JP" altLang="en-US" dirty="0">
              <a:solidFill>
                <a:srgbClr val="0433FF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7280031" y="4414565"/>
            <a:ext cx="963648" cy="215054"/>
          </a:xfrm>
          <a:prstGeom prst="straightConnector1">
            <a:avLst/>
          </a:prstGeom>
          <a:ln>
            <a:solidFill>
              <a:srgbClr val="04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6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375531" y="6391338"/>
            <a:ext cx="2743200" cy="365125"/>
          </a:xfrm>
        </p:spPr>
        <p:txBody>
          <a:bodyPr/>
          <a:lstStyle/>
          <a:p>
            <a:fld id="{F4E3955A-8E06-4E95-B321-5C2200E927E9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939"/>
            <a:ext cx="7807762" cy="561917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700667" y="3724782"/>
            <a:ext cx="240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fiducial</a:t>
            </a:r>
          </a:p>
          <a:p>
            <a:r>
              <a:rPr lang="en-US" altLang="ja-JP" dirty="0">
                <a:solidFill>
                  <a:srgbClr val="7030A0"/>
                </a:solidFill>
              </a:rPr>
              <a:t>214Bi,</a:t>
            </a:r>
            <a:r>
              <a:rPr lang="ja-JP" altLang="en-US" dirty="0">
                <a:solidFill>
                  <a:srgbClr val="7030A0"/>
                </a:solidFill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</a:rPr>
              <a:t>α</a:t>
            </a:r>
            <a:r>
              <a:rPr lang="ja-JP" altLang="en-US" dirty="0" smtClean="0">
                <a:solidFill>
                  <a:srgbClr val="7030A0"/>
                </a:solidFill>
              </a:rPr>
              <a:t> </a:t>
            </a:r>
            <a:r>
              <a:rPr lang="en-US" altLang="ja-JP" dirty="0" smtClean="0">
                <a:solidFill>
                  <a:srgbClr val="7030A0"/>
                </a:solidFill>
              </a:rPr>
              <a:t>rejection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06169" y="1298865"/>
            <a:ext cx="167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raw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63468" y="4653207"/>
            <a:ext cx="25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PID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(βCL&lt;0.05)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329" y="975236"/>
            <a:ext cx="4838750" cy="371128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932367" y="605904"/>
            <a:ext cx="416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expected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signal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(MC)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7870" y="270145"/>
            <a:ext cx="7275061" cy="1919140"/>
          </a:xfrm>
        </p:spPr>
        <p:txBody>
          <a:bodyPr/>
          <a:lstStyle/>
          <a:p>
            <a:r>
              <a:rPr kumimoji="1" lang="en-US" altLang="ja-JP" dirty="0" smtClean="0"/>
              <a:t>Selected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events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signal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shape</a:t>
            </a:r>
          </a:p>
        </p:txBody>
      </p:sp>
      <p:sp>
        <p:nvSpPr>
          <p:cNvPr id="2" name="下矢印 1"/>
          <p:cNvSpPr/>
          <p:nvPr/>
        </p:nvSpPr>
        <p:spPr>
          <a:xfrm>
            <a:off x="2810062" y="4699089"/>
            <a:ext cx="495567" cy="48116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53007" y="4514423"/>
            <a:ext cx="73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ROI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413707" y="3205780"/>
            <a:ext cx="252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PID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(βCL&lt;0.05)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0088792" y="3303014"/>
            <a:ext cx="0" cy="289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124776" y="4835025"/>
            <a:ext cx="4577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efficiencies:</a:t>
            </a:r>
          </a:p>
          <a:p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0ν4β</a:t>
            </a:r>
            <a:r>
              <a:rPr kumimoji="1" lang="ja-JP" altLang="en-US" dirty="0" smtClean="0">
                <a:solidFill>
                  <a:srgbClr val="FF0000"/>
                </a:solidFill>
              </a:rPr>
              <a:t> 　 </a:t>
            </a:r>
            <a:r>
              <a:rPr kumimoji="1" lang="en-US" altLang="ja-JP" dirty="0" smtClean="0">
                <a:solidFill>
                  <a:srgbClr val="FF0000"/>
                </a:solidFill>
              </a:rPr>
              <a:t>53±16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%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remain</a:t>
            </a:r>
          </a:p>
          <a:p>
            <a:r>
              <a:rPr lang="ja-JP" altLang="en-US" dirty="0" smtClean="0"/>
              <a:t> </a:t>
            </a:r>
            <a:r>
              <a:rPr lang="en-US" altLang="ja-JP" dirty="0" smtClean="0"/>
              <a:t>β(214Bi)</a:t>
            </a:r>
            <a:r>
              <a:rPr lang="ja-JP" altLang="en-US" dirty="0" smtClean="0"/>
              <a:t>   </a:t>
            </a:r>
            <a:r>
              <a:rPr lang="en-US" altLang="ja-JP" dirty="0" smtClean="0"/>
              <a:t>94±2</a:t>
            </a:r>
            <a:r>
              <a:rPr lang="ja-JP" altLang="en-US" dirty="0" smtClean="0"/>
              <a:t> </a:t>
            </a:r>
            <a:r>
              <a:rPr lang="en-US" altLang="ja-JP" dirty="0" smtClean="0"/>
              <a:t>%</a:t>
            </a:r>
            <a:r>
              <a:rPr lang="ja-JP" altLang="en-US" dirty="0" smtClean="0"/>
              <a:t> 　  </a:t>
            </a:r>
            <a:r>
              <a:rPr lang="en-US" altLang="ja-JP" dirty="0" smtClean="0"/>
              <a:t>rejection</a:t>
            </a:r>
          </a:p>
          <a:p>
            <a:endParaRPr lang="en-US" altLang="ja-JP" dirty="0"/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S/N</a:t>
            </a:r>
            <a:r>
              <a:rPr lang="ja-JP" altLang="en-US" dirty="0" smtClean="0"/>
              <a:t> </a:t>
            </a:r>
            <a:r>
              <a:rPr lang="en-US" altLang="ja-JP" dirty="0" smtClean="0"/>
              <a:t>enhancement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~9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629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957" y="265625"/>
            <a:ext cx="7523285" cy="778914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results</a:t>
            </a:r>
          </a:p>
          <a:p>
            <a:pPr lvl="1"/>
            <a:r>
              <a:rPr lang="en-US" altLang="ja-JP" dirty="0" smtClean="0"/>
              <a:t>data(black):</a:t>
            </a:r>
            <a:r>
              <a:rPr lang="ja-JP" altLang="en-US" dirty="0" smtClean="0"/>
              <a:t> </a:t>
            </a:r>
            <a:r>
              <a:rPr lang="en-US" altLang="ja-JP" dirty="0" smtClean="0"/>
              <a:t>count</a:t>
            </a:r>
            <a:r>
              <a:rPr lang="ja-JP" altLang="en-US" dirty="0" smtClean="0"/>
              <a:t> </a:t>
            </a:r>
            <a:r>
              <a:rPr lang="en-US" altLang="ja-JP" dirty="0" smtClean="0"/>
              <a:t>rate</a:t>
            </a:r>
            <a:r>
              <a:rPr lang="ja-JP" altLang="en-US" dirty="0" smtClean="0"/>
              <a:t> ～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-4</a:t>
            </a:r>
            <a:r>
              <a:rPr lang="ja-JP" altLang="en-US" dirty="0" smtClean="0"/>
              <a:t> </a:t>
            </a:r>
            <a:r>
              <a:rPr lang="en-US" altLang="ja-JP" dirty="0" smtClean="0"/>
              <a:t>counts/day/kg/</a:t>
            </a:r>
            <a:r>
              <a:rPr lang="en-US" altLang="ja-JP" dirty="0" err="1" smtClean="0"/>
              <a:t>keVee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BG(color):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will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discussed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following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slides.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62" y="1044539"/>
            <a:ext cx="8608415" cy="567693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068777" y="2346324"/>
            <a:ext cx="3231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data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136Xe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0ν4β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(90%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C.L.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upper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limit)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FF"/>
                </a:solidFill>
              </a:rPr>
              <a:t>126Xe </a:t>
            </a:r>
            <a:r>
              <a:rPr lang="en-US" altLang="ja-JP" dirty="0">
                <a:solidFill>
                  <a:srgbClr val="FF00FF"/>
                </a:solidFill>
              </a:rPr>
              <a:t>2</a:t>
            </a:r>
            <a:r>
              <a:rPr lang="en-US" altLang="ja-JP" dirty="0" smtClean="0">
                <a:solidFill>
                  <a:srgbClr val="FF00FF"/>
                </a:solidFill>
              </a:rPr>
              <a:t>e capture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smtClean="0">
                <a:solidFill>
                  <a:srgbClr val="FF00FF"/>
                </a:solidFill>
              </a:rPr>
              <a:t>(hatched)</a:t>
            </a:r>
            <a:endParaRPr kumimoji="1" lang="en-US" altLang="ja-JP" dirty="0" smtClean="0">
              <a:solidFill>
                <a:srgbClr val="FF00FF"/>
              </a:solidFill>
            </a:endParaRP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125I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133Xe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(hatched)</a:t>
            </a:r>
          </a:p>
          <a:p>
            <a:r>
              <a:rPr kumimoji="1" lang="en-US" altLang="ja-JP" dirty="0" smtClean="0">
                <a:solidFill>
                  <a:srgbClr val="FFCC00"/>
                </a:solidFill>
              </a:rPr>
              <a:t>14C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39Ar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85Kr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(filled)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214Pb</a:t>
            </a:r>
          </a:p>
          <a:p>
            <a:r>
              <a:rPr kumimoji="1" lang="en-US" altLang="ja-JP" dirty="0" smtClean="0">
                <a:solidFill>
                  <a:srgbClr val="B59E70"/>
                </a:solidFill>
              </a:rPr>
              <a:t>136Xe 2νββ</a:t>
            </a: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external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gamma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3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661" y="163879"/>
            <a:ext cx="10515600" cy="4351338"/>
          </a:xfrm>
        </p:spPr>
        <p:txBody>
          <a:bodyPr/>
          <a:lstStyle/>
          <a:p>
            <a:r>
              <a:rPr kumimoji="1" lang="en-US" altLang="ja-JP" dirty="0" err="1" smtClean="0"/>
              <a:t>signal+BG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fitting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646" y="2432100"/>
            <a:ext cx="4688131" cy="41068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46" y="847258"/>
            <a:ext cx="6007630" cy="167227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828742" y="882780"/>
            <a:ext cx="142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expected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554247" y="1309525"/>
            <a:ext cx="417553" cy="3738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437624" y="1965679"/>
            <a:ext cx="417553" cy="37386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981858" y="1934963"/>
            <a:ext cx="417553" cy="37386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29893" y="2474243"/>
            <a:ext cx="142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measured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7373" y="3130397"/>
            <a:ext cx="523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/>
              <a:t>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:sample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(β-depleted,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β-enriched,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214Bi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j:</a:t>
            </a:r>
            <a:r>
              <a:rPr lang="ja-JP" altLang="en-US" dirty="0" smtClean="0"/>
              <a:t> </a:t>
            </a:r>
            <a:r>
              <a:rPr lang="en-US" altLang="ja-JP" dirty="0" smtClean="0"/>
              <a:t>period</a:t>
            </a:r>
            <a:r>
              <a:rPr lang="ja-JP" altLang="en-US" dirty="0" smtClean="0"/>
              <a:t> </a:t>
            </a:r>
            <a:r>
              <a:rPr lang="en-US" altLang="ja-JP" dirty="0" smtClean="0"/>
              <a:t>(1-4)</a:t>
            </a:r>
            <a:br>
              <a:rPr lang="en-US" altLang="ja-JP" dirty="0" smtClean="0"/>
            </a:br>
            <a:r>
              <a:rPr lang="en-US" altLang="ja-JP" dirty="0" smtClean="0"/>
              <a:t>k:</a:t>
            </a:r>
            <a:r>
              <a:rPr lang="ja-JP" altLang="en-US" dirty="0" smtClean="0"/>
              <a:t> </a:t>
            </a:r>
            <a:r>
              <a:rPr lang="en-US" altLang="ja-JP" dirty="0" smtClean="0"/>
              <a:t>energy</a:t>
            </a:r>
            <a:r>
              <a:rPr lang="ja-JP" altLang="en-US" dirty="0" smtClean="0"/>
              <a:t> </a:t>
            </a:r>
            <a:r>
              <a:rPr lang="en-US" altLang="ja-JP" dirty="0" smtClean="0"/>
              <a:t>bin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(1-85)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3686847" y="1862978"/>
            <a:ext cx="436745" cy="258919"/>
          </a:xfrm>
          <a:prstGeom prst="roundRect">
            <a:avLst/>
          </a:prstGeom>
          <a:noFill/>
          <a:ln>
            <a:solidFill>
              <a:srgbClr val="04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053801" y="1849734"/>
            <a:ext cx="436745" cy="258919"/>
          </a:xfrm>
          <a:prstGeom prst="roundRect">
            <a:avLst/>
          </a:prstGeom>
          <a:noFill/>
          <a:ln>
            <a:solidFill>
              <a:srgbClr val="04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49745" y="1158140"/>
            <a:ext cx="253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433FF"/>
                </a:solidFill>
              </a:rPr>
              <a:t>constrained</a:t>
            </a:r>
            <a:r>
              <a:rPr kumimoji="1" lang="ja-JP" altLang="en-US" dirty="0" smtClean="0">
                <a:solidFill>
                  <a:srgbClr val="0433FF"/>
                </a:solidFill>
              </a:rPr>
              <a:t> </a:t>
            </a:r>
            <a:r>
              <a:rPr kumimoji="1" lang="en-US" altLang="ja-JP" dirty="0" smtClean="0">
                <a:solidFill>
                  <a:srgbClr val="0433FF"/>
                </a:solidFill>
              </a:rPr>
              <a:t>and</a:t>
            </a:r>
            <a:r>
              <a:rPr kumimoji="1" lang="ja-JP" altLang="en-US" dirty="0" smtClean="0">
                <a:solidFill>
                  <a:srgbClr val="0433FF"/>
                </a:solidFill>
              </a:rPr>
              <a:t> </a:t>
            </a:r>
            <a:r>
              <a:rPr kumimoji="1" lang="en-US" altLang="ja-JP" dirty="0" smtClean="0">
                <a:solidFill>
                  <a:srgbClr val="0433FF"/>
                </a:solidFill>
              </a:rPr>
              <a:t>free</a:t>
            </a:r>
            <a:r>
              <a:rPr kumimoji="1" lang="ja-JP" altLang="en-US" dirty="0" smtClean="0">
                <a:solidFill>
                  <a:srgbClr val="0433FF"/>
                </a:solidFill>
              </a:rPr>
              <a:t> </a:t>
            </a:r>
            <a:r>
              <a:rPr kumimoji="1" lang="en-US" altLang="ja-JP" dirty="0" smtClean="0">
                <a:solidFill>
                  <a:srgbClr val="0433FF"/>
                </a:solidFill>
              </a:rPr>
              <a:t>parameters</a:t>
            </a:r>
            <a:endParaRPr kumimoji="1" lang="ja-JP" altLang="en-US" dirty="0">
              <a:solidFill>
                <a:srgbClr val="0433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84072" y="1939500"/>
            <a:ext cx="308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433FF"/>
                </a:solidFill>
              </a:rPr>
              <a:t>parameter</a:t>
            </a:r>
            <a:r>
              <a:rPr kumimoji="1" lang="ja-JP" altLang="en-US" dirty="0" smtClean="0">
                <a:solidFill>
                  <a:srgbClr val="0433FF"/>
                </a:solidFill>
              </a:rPr>
              <a:t> </a:t>
            </a:r>
            <a:r>
              <a:rPr kumimoji="1" lang="en-US" altLang="ja-JP" dirty="0" smtClean="0">
                <a:solidFill>
                  <a:srgbClr val="0433FF"/>
                </a:solidFill>
              </a:rPr>
              <a:t>uncertainties</a:t>
            </a:r>
            <a:endParaRPr kumimoji="1" lang="ja-JP" altLang="en-US" dirty="0">
              <a:solidFill>
                <a:srgbClr val="0433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180059" y="2108653"/>
            <a:ext cx="417553" cy="37386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2573119" y="1783780"/>
            <a:ext cx="417553" cy="3738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128451" y="1875118"/>
            <a:ext cx="436745" cy="258919"/>
          </a:xfrm>
          <a:prstGeom prst="roundRect">
            <a:avLst/>
          </a:prstGeom>
          <a:noFill/>
          <a:ln>
            <a:solidFill>
              <a:srgbClr val="04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13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908" y="196753"/>
            <a:ext cx="8255977" cy="1695572"/>
          </a:xfrm>
        </p:spPr>
        <p:txBody>
          <a:bodyPr/>
          <a:lstStyle/>
          <a:p>
            <a:r>
              <a:rPr lang="en-US" altLang="ja-JP" dirty="0" smtClean="0"/>
              <a:t>BG</a:t>
            </a:r>
            <a:r>
              <a:rPr lang="ja-JP" altLang="en-US" dirty="0" smtClean="0"/>
              <a:t> </a:t>
            </a:r>
            <a:r>
              <a:rPr lang="en-US" altLang="ja-JP" dirty="0" smtClean="0"/>
              <a:t>interpretation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gas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conditions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62" y="1044539"/>
            <a:ext cx="8608415" cy="5676936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80584"/>
              </p:ext>
            </p:extLst>
          </p:nvPr>
        </p:nvGraphicFramePr>
        <p:xfrm>
          <a:off x="7107348" y="0"/>
          <a:ext cx="5000868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73">
                  <a:extLst>
                    <a:ext uri="{9D8B030D-6E8A-4147-A177-3AD203B41FA5}">
                      <a16:colId xmlns="" xmlns:a16="http://schemas.microsoft.com/office/drawing/2014/main" val="2560096635"/>
                    </a:ext>
                  </a:extLst>
                </a:gridCol>
                <a:gridCol w="4028695">
                  <a:extLst>
                    <a:ext uri="{9D8B030D-6E8A-4147-A177-3AD203B41FA5}">
                      <a16:colId xmlns="" xmlns:a16="http://schemas.microsoft.com/office/drawing/2014/main" val="1269661717"/>
                    </a:ext>
                  </a:extLst>
                </a:gridCol>
              </a:tblGrid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Period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7342798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252Cf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calibrations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9321624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252Cf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calibration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408964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gas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circulation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(w/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getter)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4907087"/>
                  </a:ext>
                </a:extLst>
              </a:tr>
              <a:tr h="300000">
                <a:tc gridSpan="2"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Xenon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</a:rPr>
                        <a:t> purification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0693638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41647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327638" y="4122234"/>
            <a:ext cx="43082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14C</a:t>
            </a:r>
            <a:r>
              <a:rPr lang="ja-JP" altLang="en-US" dirty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was</a:t>
            </a:r>
            <a:r>
              <a:rPr lang="ja-JP" altLang="en-US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decreased</a:t>
            </a:r>
            <a:r>
              <a:rPr lang="ja-JP" altLang="en-US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by</a:t>
            </a:r>
            <a:r>
              <a:rPr lang="ja-JP" altLang="en-US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dirty="0" smtClean="0">
                <a:solidFill>
                  <a:srgbClr val="FFFF00"/>
                </a:solidFill>
              </a:rPr>
              <a:t>gas</a:t>
            </a:r>
            <a:r>
              <a:rPr kumimoji="1" lang="ja-JP" altLang="en-US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c</a:t>
            </a:r>
            <a:r>
              <a:rPr kumimoji="1" lang="en-US" altLang="ja-JP" dirty="0" smtClean="0">
                <a:solidFill>
                  <a:srgbClr val="FFFF00"/>
                </a:solidFill>
              </a:rPr>
              <a:t>irculation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1644162" y="4668715"/>
            <a:ext cx="334107" cy="967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931624" y="4568951"/>
            <a:ext cx="800961" cy="1066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777268" y="2989308"/>
            <a:ext cx="858602" cy="893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732585" y="3848470"/>
            <a:ext cx="34329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FF"/>
                </a:solidFill>
              </a:rPr>
              <a:t>39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err="1" smtClean="0">
                <a:solidFill>
                  <a:srgbClr val="FF00FF"/>
                </a:solidFill>
              </a:rPr>
              <a:t>Ar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smtClean="0">
                <a:solidFill>
                  <a:srgbClr val="FF00FF"/>
                </a:solidFill>
              </a:rPr>
              <a:t>increased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smtClean="0">
                <a:solidFill>
                  <a:srgbClr val="FF00FF"/>
                </a:solidFill>
              </a:rPr>
              <a:t>by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smtClean="0">
                <a:solidFill>
                  <a:srgbClr val="FF00FF"/>
                </a:solidFill>
              </a:rPr>
              <a:t>emanation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68777" y="2346324"/>
            <a:ext cx="3231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data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136Xe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0ν4β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(90%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C.L.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upper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limit)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FF"/>
                </a:solidFill>
              </a:rPr>
              <a:t>126Xe </a:t>
            </a:r>
            <a:r>
              <a:rPr lang="en-US" altLang="ja-JP" dirty="0">
                <a:solidFill>
                  <a:srgbClr val="FF00FF"/>
                </a:solidFill>
              </a:rPr>
              <a:t>2</a:t>
            </a:r>
            <a:r>
              <a:rPr lang="en-US" altLang="ja-JP" dirty="0" smtClean="0">
                <a:solidFill>
                  <a:srgbClr val="FF00FF"/>
                </a:solidFill>
              </a:rPr>
              <a:t>e capture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smtClean="0">
                <a:solidFill>
                  <a:srgbClr val="FF00FF"/>
                </a:solidFill>
              </a:rPr>
              <a:t>(hatched)</a:t>
            </a:r>
            <a:endParaRPr kumimoji="1" lang="en-US" altLang="ja-JP" dirty="0" smtClean="0">
              <a:solidFill>
                <a:srgbClr val="FF00FF"/>
              </a:solidFill>
            </a:endParaRP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125I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133Xe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(hatched)</a:t>
            </a:r>
          </a:p>
          <a:p>
            <a:r>
              <a:rPr kumimoji="1" lang="en-US" altLang="ja-JP" dirty="0" smtClean="0">
                <a:solidFill>
                  <a:srgbClr val="FFCC00"/>
                </a:solidFill>
              </a:rPr>
              <a:t>14C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39Ar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85Kr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(filled)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214Pb</a:t>
            </a:r>
          </a:p>
          <a:p>
            <a:r>
              <a:rPr kumimoji="1" lang="en-US" altLang="ja-JP" dirty="0" smtClean="0">
                <a:solidFill>
                  <a:srgbClr val="B59E70"/>
                </a:solidFill>
              </a:rPr>
              <a:t>136Xe 2νββ</a:t>
            </a: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external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gamma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5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908" y="196753"/>
            <a:ext cx="8255977" cy="1695572"/>
          </a:xfrm>
        </p:spPr>
        <p:txBody>
          <a:bodyPr/>
          <a:lstStyle/>
          <a:p>
            <a:r>
              <a:rPr lang="en-US" altLang="ja-JP" dirty="0" smtClean="0"/>
              <a:t>BG</a:t>
            </a:r>
            <a:r>
              <a:rPr lang="ja-JP" altLang="en-US" dirty="0" smtClean="0"/>
              <a:t> </a:t>
            </a:r>
            <a:r>
              <a:rPr lang="en-US" altLang="ja-JP" dirty="0"/>
              <a:t>interpretation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activations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62" y="1044539"/>
            <a:ext cx="8608415" cy="5676936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77649"/>
              </p:ext>
            </p:extLst>
          </p:nvPr>
        </p:nvGraphicFramePr>
        <p:xfrm>
          <a:off x="7107348" y="0"/>
          <a:ext cx="5000868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73">
                  <a:extLst>
                    <a:ext uri="{9D8B030D-6E8A-4147-A177-3AD203B41FA5}">
                      <a16:colId xmlns="" xmlns:a16="http://schemas.microsoft.com/office/drawing/2014/main" val="2560096635"/>
                    </a:ext>
                  </a:extLst>
                </a:gridCol>
                <a:gridCol w="4028695">
                  <a:extLst>
                    <a:ext uri="{9D8B030D-6E8A-4147-A177-3AD203B41FA5}">
                      <a16:colId xmlns="" xmlns:a16="http://schemas.microsoft.com/office/drawing/2014/main" val="1269661717"/>
                    </a:ext>
                  </a:extLst>
                </a:gridCol>
              </a:tblGrid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Period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7342798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252Cf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calibrations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9321624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252Cf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calibration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408964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gas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circulation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(w/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getter)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started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4907087"/>
                  </a:ext>
                </a:extLst>
              </a:tr>
              <a:tr h="300000">
                <a:tc gridSpan="2"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Xenon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</a:rPr>
                        <a:t> purification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0693638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7416472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629739" y="1044539"/>
            <a:ext cx="319258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</a:rPr>
              <a:t>125I,</a:t>
            </a:r>
            <a:r>
              <a:rPr lang="ja-JP" altLang="en-US" dirty="0" smtClean="0">
                <a:solidFill>
                  <a:srgbClr val="92D050"/>
                </a:solidFill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</a:rPr>
              <a:t>133Xe</a:t>
            </a:r>
            <a:r>
              <a:rPr lang="ja-JP" altLang="en-US" dirty="0" smtClean="0">
                <a:solidFill>
                  <a:srgbClr val="92D050"/>
                </a:solidFill>
              </a:rPr>
              <a:t> </a:t>
            </a:r>
            <a:r>
              <a:rPr lang="en-US" altLang="ja-JP" dirty="0" smtClean="0">
                <a:solidFill>
                  <a:srgbClr val="92D050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increase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by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activation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063374" y="1828800"/>
            <a:ext cx="325316" cy="88057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2300340" y="1823018"/>
            <a:ext cx="381314" cy="8235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068777" y="2346324"/>
            <a:ext cx="3231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data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136Xe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0ν4β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(90%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C.L.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upper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limit)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FF"/>
                </a:solidFill>
              </a:rPr>
              <a:t>126Xe </a:t>
            </a:r>
            <a:r>
              <a:rPr lang="en-US" altLang="ja-JP" dirty="0">
                <a:solidFill>
                  <a:srgbClr val="FF00FF"/>
                </a:solidFill>
              </a:rPr>
              <a:t>2</a:t>
            </a:r>
            <a:r>
              <a:rPr lang="en-US" altLang="ja-JP" dirty="0" smtClean="0">
                <a:solidFill>
                  <a:srgbClr val="FF00FF"/>
                </a:solidFill>
              </a:rPr>
              <a:t>e capture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smtClean="0">
                <a:solidFill>
                  <a:srgbClr val="FF00FF"/>
                </a:solidFill>
              </a:rPr>
              <a:t>(hatched)</a:t>
            </a:r>
            <a:endParaRPr kumimoji="1" lang="en-US" altLang="ja-JP" dirty="0" smtClean="0">
              <a:solidFill>
                <a:srgbClr val="FF00FF"/>
              </a:solidFill>
            </a:endParaRP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125I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133Xe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(hatched)</a:t>
            </a:r>
          </a:p>
          <a:p>
            <a:r>
              <a:rPr kumimoji="1" lang="en-US" altLang="ja-JP" dirty="0" smtClean="0">
                <a:solidFill>
                  <a:srgbClr val="FFCC00"/>
                </a:solidFill>
              </a:rPr>
              <a:t>14C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39Ar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85Kr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(filled)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214Pb</a:t>
            </a:r>
          </a:p>
          <a:p>
            <a:r>
              <a:rPr kumimoji="1" lang="en-US" altLang="ja-JP" dirty="0" smtClean="0">
                <a:solidFill>
                  <a:srgbClr val="B59E70"/>
                </a:solidFill>
              </a:rPr>
              <a:t>136Xe 2νββ</a:t>
            </a: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external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gamma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6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1530" y="170655"/>
            <a:ext cx="2203939" cy="761330"/>
          </a:xfrm>
        </p:spPr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4" y="587339"/>
            <a:ext cx="8608415" cy="56769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55902" y="3425807"/>
            <a:ext cx="55264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136Xe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0ν4β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(90%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C.L.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upper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limit)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1/2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&gt;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3.7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×10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24</a:t>
            </a:r>
            <a:r>
              <a:rPr lang="en-US" altLang="ja-JP" sz="2400" dirty="0">
                <a:solidFill>
                  <a:srgbClr val="FF0000"/>
                </a:solidFill>
              </a:rPr>
              <a:t>years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(90%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CL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first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136Xe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limit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68777" y="2346324"/>
            <a:ext cx="3231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data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136Xe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0ν4β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(90%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C.L.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upper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limit)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FF"/>
                </a:solidFill>
              </a:rPr>
              <a:t>126Xe </a:t>
            </a:r>
            <a:r>
              <a:rPr lang="en-US" altLang="ja-JP" dirty="0">
                <a:solidFill>
                  <a:srgbClr val="FF00FF"/>
                </a:solidFill>
              </a:rPr>
              <a:t>2</a:t>
            </a:r>
            <a:r>
              <a:rPr lang="en-US" altLang="ja-JP" dirty="0" smtClean="0">
                <a:solidFill>
                  <a:srgbClr val="FF00FF"/>
                </a:solidFill>
              </a:rPr>
              <a:t>e capture</a:t>
            </a:r>
            <a:r>
              <a:rPr lang="ja-JP" altLang="en-US" dirty="0" smtClean="0">
                <a:solidFill>
                  <a:srgbClr val="FF00FF"/>
                </a:solidFill>
              </a:rPr>
              <a:t> </a:t>
            </a:r>
            <a:r>
              <a:rPr lang="en-US" altLang="ja-JP" dirty="0" smtClean="0">
                <a:solidFill>
                  <a:srgbClr val="FF00FF"/>
                </a:solidFill>
              </a:rPr>
              <a:t>(hatched)</a:t>
            </a:r>
            <a:endParaRPr kumimoji="1" lang="en-US" altLang="ja-JP" dirty="0" smtClean="0">
              <a:solidFill>
                <a:srgbClr val="FF00FF"/>
              </a:solidFill>
            </a:endParaRP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125I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133Xe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(hatched)</a:t>
            </a:r>
          </a:p>
          <a:p>
            <a:r>
              <a:rPr kumimoji="1" lang="en-US" altLang="ja-JP" dirty="0" smtClean="0">
                <a:solidFill>
                  <a:srgbClr val="FFCC00"/>
                </a:solidFill>
              </a:rPr>
              <a:t>14C</a:t>
            </a:r>
          </a:p>
          <a:p>
            <a:r>
              <a:rPr lang="en-US" altLang="ja-JP" dirty="0" smtClean="0">
                <a:solidFill>
                  <a:srgbClr val="FF00FF"/>
                </a:solidFill>
              </a:rPr>
              <a:t>39Ar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85Kr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(filled)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214Pb</a:t>
            </a:r>
          </a:p>
          <a:p>
            <a:r>
              <a:rPr kumimoji="1" lang="en-US" altLang="ja-JP" dirty="0" smtClean="0">
                <a:solidFill>
                  <a:srgbClr val="B59E70"/>
                </a:solidFill>
              </a:rPr>
              <a:t>136Xe 2νββ</a:t>
            </a:r>
          </a:p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external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gamma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04645" y="325729"/>
            <a:ext cx="64711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best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fit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for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null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signal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of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136Xe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0ν4β</a:t>
            </a:r>
          </a:p>
        </p:txBody>
      </p:sp>
    </p:spTree>
    <p:extLst>
      <p:ext uri="{BB962C8B-B14F-4D97-AF65-F5344CB8AC3E}">
        <p14:creationId xmlns:p14="http://schemas.microsoft.com/office/powerpoint/2010/main" val="855255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</a:p>
          <a:p>
            <a:pPr lvl="1"/>
            <a:r>
              <a:rPr lang="en-US" altLang="ja-JP" dirty="0" smtClean="0"/>
              <a:t>First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experimental</a:t>
            </a:r>
            <a:r>
              <a:rPr lang="ja-JP" altLang="en-US" dirty="0" smtClean="0"/>
              <a:t> </a:t>
            </a:r>
            <a:r>
              <a:rPr lang="en-US" altLang="ja-JP" dirty="0" smtClean="0"/>
              <a:t>search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smtClean="0"/>
              <a:t>0</a:t>
            </a:r>
            <a:r>
              <a:rPr lang="en-US" altLang="ja-JP" smtClean="0"/>
              <a:t>ν4β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136Xe</a:t>
            </a:r>
          </a:p>
          <a:p>
            <a:pPr lvl="1"/>
            <a:r>
              <a:rPr lang="en-US" altLang="ja-JP" dirty="0" smtClean="0"/>
              <a:t>327kg×800days</a:t>
            </a:r>
            <a:r>
              <a:rPr lang="ja-JP" altLang="en-US" dirty="0" smtClean="0"/>
              <a:t> </a:t>
            </a:r>
            <a:r>
              <a:rPr lang="en-US" altLang="ja-JP" dirty="0" smtClean="0"/>
              <a:t>XMASS</a:t>
            </a:r>
            <a:r>
              <a:rPr lang="ja-JP" altLang="en-US" dirty="0" smtClean="0"/>
              <a:t> </a:t>
            </a:r>
            <a:r>
              <a:rPr lang="en-US" altLang="ja-JP" dirty="0" smtClean="0"/>
              <a:t>data</a:t>
            </a:r>
          </a:p>
          <a:p>
            <a:pPr lvl="1"/>
            <a:r>
              <a:rPr lang="en-US" altLang="ja-JP" dirty="0" smtClean="0"/>
              <a:t>consistent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null</a:t>
            </a:r>
            <a:r>
              <a:rPr lang="ja-JP" altLang="en-US" dirty="0" smtClean="0"/>
              <a:t> </a:t>
            </a:r>
            <a:r>
              <a:rPr lang="en-US" altLang="ja-JP" dirty="0" smtClean="0"/>
              <a:t>signal</a:t>
            </a:r>
          </a:p>
          <a:p>
            <a:pPr lvl="1"/>
            <a:r>
              <a:rPr lang="en-US" altLang="ja-JP" dirty="0" smtClean="0"/>
              <a:t>T</a:t>
            </a:r>
            <a:r>
              <a:rPr lang="en-US" altLang="ja-JP" baseline="-25000" dirty="0" smtClean="0"/>
              <a:t>1/2</a:t>
            </a:r>
            <a:r>
              <a:rPr lang="ja-JP" altLang="en-US" dirty="0" smtClean="0"/>
              <a:t> 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 </a:t>
            </a:r>
            <a:r>
              <a:rPr lang="en-US" altLang="ja-JP" dirty="0" smtClean="0"/>
              <a:t>3.7</a:t>
            </a:r>
            <a:r>
              <a:rPr lang="ja-JP" altLang="en-US" dirty="0" smtClean="0"/>
              <a:t> </a:t>
            </a:r>
            <a:r>
              <a:rPr lang="en-US" altLang="ja-JP" dirty="0" smtClean="0"/>
              <a:t>×10</a:t>
            </a:r>
            <a:r>
              <a:rPr lang="en-US" altLang="ja-JP" baseline="30000" dirty="0" smtClean="0"/>
              <a:t>24</a:t>
            </a:r>
            <a:r>
              <a:rPr lang="en-US" altLang="ja-JP" dirty="0" smtClean="0"/>
              <a:t>years</a:t>
            </a:r>
            <a:r>
              <a:rPr lang="ja-JP" altLang="en-US" dirty="0" smtClean="0"/>
              <a:t> </a:t>
            </a:r>
            <a:r>
              <a:rPr lang="en-US" altLang="ja-JP" dirty="0" smtClean="0"/>
              <a:t>(90%</a:t>
            </a:r>
            <a:r>
              <a:rPr lang="ja-JP" altLang="en-US" dirty="0" smtClean="0"/>
              <a:t> </a:t>
            </a:r>
            <a:r>
              <a:rPr lang="en-US" altLang="ja-JP" dirty="0" smtClean="0"/>
              <a:t>CL)</a:t>
            </a:r>
            <a:r>
              <a:rPr lang="ja-JP" altLang="en-US" dirty="0" smtClean="0"/>
              <a:t>　</a:t>
            </a:r>
            <a:r>
              <a:rPr lang="en-US" altLang="ja-JP" dirty="0" smtClean="0"/>
              <a:t>first </a:t>
            </a:r>
            <a:r>
              <a:rPr lang="en-US" altLang="ja-JP" dirty="0"/>
              <a:t>136Xe </a:t>
            </a:r>
            <a:r>
              <a:rPr lang="en-US" altLang="ja-JP" dirty="0" smtClean="0"/>
              <a:t>limit</a:t>
            </a:r>
          </a:p>
          <a:p>
            <a:pPr lvl="1"/>
            <a:r>
              <a:rPr lang="en-US" altLang="ja-JP" dirty="0" smtClean="0"/>
              <a:t>submitted </a:t>
            </a:r>
            <a:r>
              <a:rPr lang="en-US" altLang="ja-JP" dirty="0"/>
              <a:t>for </a:t>
            </a:r>
            <a:r>
              <a:rPr lang="en-US" altLang="ja-JP" dirty="0" smtClean="0"/>
              <a:t>PLB</a:t>
            </a:r>
            <a:r>
              <a:rPr lang="ja-JP" altLang="en-US" dirty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arXiv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dirty="0" smtClean="0"/>
              <a:t>2205.05231)</a:t>
            </a:r>
            <a:endParaRPr lang="ja-JP" altLang="en-US" dirty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862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038" y="0"/>
            <a:ext cx="8798169" cy="81700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Thank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you,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see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you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in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Japan...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9804" t="11071" r="4951" b="8490"/>
          <a:stretch/>
        </p:blipFill>
        <p:spPr>
          <a:xfrm>
            <a:off x="817169" y="817001"/>
            <a:ext cx="10076500" cy="58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2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4969" y="1938948"/>
            <a:ext cx="3135923" cy="1340583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091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908" y="145317"/>
            <a:ext cx="9510346" cy="777875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Introduction: </a:t>
            </a:r>
            <a:r>
              <a:rPr lang="en-US" altLang="ja-JP" sz="3200" dirty="0" err="1"/>
              <a:t>neutrinoless</a:t>
            </a:r>
            <a:r>
              <a:rPr lang="en-US" altLang="ja-JP" sz="3200" dirty="0"/>
              <a:t> quadruple decay </a:t>
            </a:r>
            <a:r>
              <a:rPr lang="en-US" altLang="ja-JP" sz="3200" dirty="0" smtClean="0"/>
              <a:t>(0ν4β)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62353" y="923191"/>
            <a:ext cx="11136923" cy="560949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Bunch 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0</a:t>
            </a:r>
            <a:r>
              <a:rPr lang="en-US" altLang="ja-JP" dirty="0" smtClean="0"/>
              <a:t>ν2β</a:t>
            </a:r>
            <a:r>
              <a:rPr lang="ja-JP" altLang="en-US" dirty="0" smtClean="0"/>
              <a:t> </a:t>
            </a:r>
            <a:r>
              <a:rPr lang="en-US" altLang="ja-JP" dirty="0" smtClean="0"/>
              <a:t>searches.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7903" t="23884" r="31372" b="10135"/>
          <a:stretch/>
        </p:blipFill>
        <p:spPr>
          <a:xfrm>
            <a:off x="1154935" y="1448655"/>
            <a:ext cx="3345348" cy="23344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17674" t="32215" r="25099" b="14067"/>
          <a:stretch/>
        </p:blipFill>
        <p:spPr>
          <a:xfrm>
            <a:off x="4904728" y="1448655"/>
            <a:ext cx="5048929" cy="25424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77" y="4071049"/>
            <a:ext cx="3077323" cy="265042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38600" y="4258578"/>
            <a:ext cx="301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KamLAND-Zen</a:t>
            </a:r>
            <a:r>
              <a:rPr lang="ja-JP" altLang="en-US" dirty="0" smtClean="0"/>
              <a:t> </a:t>
            </a:r>
            <a:r>
              <a:rPr lang="en-US" altLang="ja-JP" dirty="0" smtClean="0"/>
              <a:t>paper</a:t>
            </a:r>
            <a:endParaRPr lang="en-US" altLang="ja-JP" dirty="0"/>
          </a:p>
          <a:p>
            <a:r>
              <a:rPr lang="en-US" altLang="ja-JP" dirty="0" smtClean="0"/>
              <a:t>2203.02139v1</a:t>
            </a:r>
            <a:endParaRPr kumimoji="1" lang="ja-JP" altLang="en-US" dirty="0"/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4267529" y="5351660"/>
            <a:ext cx="7830671" cy="100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Discoveries</a:t>
            </a:r>
            <a:r>
              <a:rPr lang="ja-JP" altLang="en-US" dirty="0" smtClean="0"/>
              <a:t> </a:t>
            </a:r>
            <a:r>
              <a:rPr lang="en-US" altLang="ja-JP" dirty="0" smtClean="0"/>
              <a:t>may</a:t>
            </a:r>
            <a:r>
              <a:rPr lang="ja-JP" altLang="en-US" dirty="0" smtClean="0"/>
              <a:t> </a:t>
            </a:r>
            <a:r>
              <a:rPr lang="en-US" altLang="ja-JP" dirty="0" smtClean="0"/>
              <a:t>be</a:t>
            </a:r>
            <a:r>
              <a:rPr lang="ja-JP" altLang="en-US" dirty="0" smtClean="0"/>
              <a:t> </a:t>
            </a:r>
            <a:r>
              <a:rPr lang="en-US" altLang="ja-JP" dirty="0" smtClean="0"/>
              <a:t>around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corner,</a:t>
            </a:r>
            <a:br>
              <a:rPr lang="en-US" altLang="ja-JP" dirty="0" smtClean="0"/>
            </a:b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case</a:t>
            </a:r>
            <a:r>
              <a:rPr lang="ja-JP" altLang="en-US" dirty="0" smtClean="0"/>
              <a:t> </a:t>
            </a:r>
            <a:r>
              <a:rPr lang="en-US" altLang="ja-JP" dirty="0" smtClean="0"/>
              <a:t>neutrinos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Majorana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particles...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1606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62353" y="923191"/>
            <a:ext cx="11136923" cy="560949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What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neutrinos</a:t>
            </a:r>
            <a:r>
              <a:rPr lang="ja-JP" altLang="en-US" dirty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Dirac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particles?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4267529" y="5351660"/>
            <a:ext cx="7830671" cy="100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Discoveries</a:t>
            </a:r>
            <a:r>
              <a:rPr lang="ja-JP" altLang="en-US" dirty="0" smtClean="0"/>
              <a:t> </a:t>
            </a:r>
            <a:r>
              <a:rPr lang="en-US" altLang="ja-JP" dirty="0" smtClean="0"/>
              <a:t>may</a:t>
            </a:r>
            <a:r>
              <a:rPr lang="ja-JP" altLang="en-US" dirty="0" smtClean="0"/>
              <a:t> </a:t>
            </a:r>
            <a:r>
              <a:rPr lang="en-US" altLang="ja-JP" dirty="0" smtClean="0"/>
              <a:t>be</a:t>
            </a:r>
            <a:r>
              <a:rPr lang="ja-JP" altLang="en-US" dirty="0" smtClean="0"/>
              <a:t> </a:t>
            </a:r>
            <a:r>
              <a:rPr lang="en-US" altLang="ja-JP" dirty="0" smtClean="0"/>
              <a:t>around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corner,</a:t>
            </a:r>
            <a:br>
              <a:rPr lang="en-US" altLang="ja-JP" dirty="0" smtClean="0"/>
            </a:b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case</a:t>
            </a:r>
            <a:r>
              <a:rPr lang="ja-JP" altLang="en-US" dirty="0" smtClean="0"/>
              <a:t> </a:t>
            </a:r>
            <a:r>
              <a:rPr lang="en-US" altLang="ja-JP" dirty="0" smtClean="0"/>
              <a:t>neutrinos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Majorana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particles...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9875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62354" y="923191"/>
            <a:ext cx="7101082" cy="68149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What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neutrinos</a:t>
            </a:r>
            <a:r>
              <a:rPr lang="ja-JP" altLang="en-US" dirty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Dirac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particles?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4267529" y="5351660"/>
            <a:ext cx="7830671" cy="100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Discoveries</a:t>
            </a:r>
            <a:r>
              <a:rPr lang="ja-JP" altLang="en-US" dirty="0" smtClean="0"/>
              <a:t> </a:t>
            </a:r>
            <a:r>
              <a:rPr lang="en-US" altLang="ja-JP" dirty="0" smtClean="0"/>
              <a:t>may</a:t>
            </a:r>
            <a:r>
              <a:rPr lang="ja-JP" altLang="en-US" dirty="0" smtClean="0"/>
              <a:t> </a:t>
            </a:r>
            <a:r>
              <a:rPr lang="en-US" altLang="ja-JP" dirty="0" smtClean="0"/>
              <a:t>be</a:t>
            </a:r>
            <a:r>
              <a:rPr lang="ja-JP" altLang="en-US" dirty="0" smtClean="0"/>
              <a:t> </a:t>
            </a:r>
            <a:r>
              <a:rPr lang="en-US" altLang="ja-JP" dirty="0" smtClean="0"/>
              <a:t>around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corner,</a:t>
            </a:r>
            <a:br>
              <a:rPr lang="en-US" altLang="ja-JP" dirty="0" smtClean="0"/>
            </a:b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case</a:t>
            </a:r>
            <a:r>
              <a:rPr lang="ja-JP" altLang="en-US" dirty="0" smtClean="0"/>
              <a:t> </a:t>
            </a:r>
            <a:r>
              <a:rPr lang="en-US" altLang="ja-JP" dirty="0" smtClean="0"/>
              <a:t>neutrinos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Majorana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particles...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1595200" y="3056791"/>
            <a:ext cx="10274415" cy="681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 smtClean="0"/>
              <a:t>0ν2β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doesn’t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happen,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but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0ν4βstill</a:t>
            </a:r>
            <a:r>
              <a:rPr lang="ja-JP" altLang="en-US" sz="3600" dirty="0" smtClean="0"/>
              <a:t> </a:t>
            </a:r>
            <a:r>
              <a:rPr lang="en-US" altLang="ja-JP" sz="3600" dirty="0"/>
              <a:t>can</a:t>
            </a:r>
            <a:r>
              <a:rPr lang="en-US" altLang="ja-JP" sz="3600" dirty="0" smtClean="0"/>
              <a:t>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85539" y="3966665"/>
            <a:ext cx="464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Neutrinoless</a:t>
            </a:r>
            <a:r>
              <a:rPr lang="en-US" altLang="ja-JP" dirty="0"/>
              <a:t> Quadruple Beta Decay</a:t>
            </a:r>
          </a:p>
          <a:p>
            <a:r>
              <a:rPr lang="en-US" altLang="ja-JP" dirty="0"/>
              <a:t>Julian </a:t>
            </a:r>
            <a:r>
              <a:rPr lang="en-US" altLang="ja-JP" dirty="0" err="1"/>
              <a:t>Heeck</a:t>
            </a:r>
            <a:r>
              <a:rPr lang="en-US" altLang="ja-JP" dirty="0"/>
              <a:t>, Werner </a:t>
            </a:r>
            <a:r>
              <a:rPr lang="en-US" altLang="ja-JP" dirty="0" err="1"/>
              <a:t>Rodejohann</a:t>
            </a:r>
            <a:endParaRPr lang="en-US" altLang="ja-JP" dirty="0"/>
          </a:p>
          <a:p>
            <a:r>
              <a:rPr lang="en-US" altLang="ja-JP" dirty="0" smtClean="0"/>
              <a:t>EPL </a:t>
            </a:r>
            <a:r>
              <a:rPr lang="en-US" altLang="ja-JP" dirty="0"/>
              <a:t>103 (2013) </a:t>
            </a:r>
            <a:r>
              <a:rPr lang="en-US" altLang="ja-JP" dirty="0" smtClean="0"/>
              <a:t>32001,</a:t>
            </a:r>
            <a:r>
              <a:rPr lang="ja-JP" altLang="en-US" dirty="0" smtClean="0"/>
              <a:t> </a:t>
            </a:r>
            <a:r>
              <a:rPr lang="en-US" altLang="ja-JP" dirty="0" smtClean="0"/>
              <a:t>1306.0580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3805" y="1378425"/>
            <a:ext cx="275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lepton flavor violating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520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18</a:t>
            </a:r>
            <a:r>
              <a:rPr lang="en-US" altLang="ja-JP" baseline="30000" smtClean="0"/>
              <a:t>th</a:t>
            </a:r>
            <a:r>
              <a:rPr lang="en-US" altLang="ja-JP" smtClean="0"/>
              <a:t> Recontres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6" name="4beta_1.tiff" descr="4beta_1.tiff"/>
          <p:cNvPicPr>
            <a:picLocks noChangeAspect="1"/>
          </p:cNvPicPr>
          <p:nvPr/>
        </p:nvPicPr>
        <p:blipFill rotWithShape="1">
          <a:blip r:embed="rId2">
            <a:extLst/>
          </a:blip>
          <a:srcRect b="30308"/>
          <a:stretch/>
        </p:blipFill>
        <p:spPr>
          <a:xfrm>
            <a:off x="611636" y="1623045"/>
            <a:ext cx="5275163" cy="1459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4beta_2.tiff" descr="4beta_2.tiff"/>
          <p:cNvPicPr>
            <a:picLocks noChangeAspect="1"/>
          </p:cNvPicPr>
          <p:nvPr/>
        </p:nvPicPr>
        <p:blipFill rotWithShape="1">
          <a:blip r:embed="rId3">
            <a:extLst/>
          </a:blip>
          <a:srcRect b="24085"/>
          <a:stretch/>
        </p:blipFill>
        <p:spPr>
          <a:xfrm>
            <a:off x="690433" y="3718361"/>
            <a:ext cx="4716073" cy="258708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301870" y="293677"/>
            <a:ext cx="6178061" cy="1842854"/>
          </a:xfrm>
        </p:spPr>
        <p:txBody>
          <a:bodyPr/>
          <a:lstStyle/>
          <a:p>
            <a:r>
              <a:rPr kumimoji="1" lang="en-US" altLang="ja-JP" dirty="0" smtClean="0"/>
              <a:t>diagrams,</a:t>
            </a:r>
            <a:r>
              <a:rPr kumimoji="1" lang="ja-JP" altLang="en-US" dirty="0" smtClean="0"/>
              <a:t> </a:t>
            </a:r>
            <a:r>
              <a:rPr lang="en-US" altLang="ja-JP" dirty="0"/>
              <a:t>mass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levels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03322" y="3564472"/>
            <a:ext cx="275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EPL</a:t>
            </a:r>
            <a:r>
              <a:rPr lang="en-US" altLang="ja-JP" sz="1400" dirty="0"/>
              <a:t>, 103 (2013) 32001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b="30317"/>
          <a:stretch/>
        </p:blipFill>
        <p:spPr>
          <a:xfrm>
            <a:off x="6085538" y="788776"/>
            <a:ext cx="4720360" cy="262216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82035" y="6331722"/>
            <a:ext cx="275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EPL</a:t>
            </a:r>
            <a:r>
              <a:rPr lang="en-US" altLang="ja-JP" sz="1400" dirty="0"/>
              <a:t>, 103 (2013) 32001</a:t>
            </a:r>
            <a:endParaRPr kumimoji="1" lang="ja-JP" altLang="en-US" sz="1400" dirty="0"/>
          </a:p>
        </p:txBody>
      </p:sp>
      <p:sp>
        <p:nvSpPr>
          <p:cNvPr id="13" name="⊿L = 4 process (lowest order new process in case of Dirac neutrino) is allowed even if neutrinos are Dirac fermions and ⊿L = 2 process are forbidden.…"/>
          <p:cNvSpPr txBox="1">
            <a:spLocks/>
          </p:cNvSpPr>
          <p:nvPr/>
        </p:nvSpPr>
        <p:spPr>
          <a:xfrm>
            <a:off x="5607127" y="3723346"/>
            <a:ext cx="6315241" cy="2916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75000"/>
              <a:defRPr sz="3600"/>
            </a:pPr>
            <a:r>
              <a:rPr lang="en-US" sz="1400" dirty="0" smtClean="0"/>
              <a:t>⊿L = 4 linked to</a:t>
            </a:r>
          </a:p>
          <a:p>
            <a:pPr lvl="1">
              <a:spcBef>
                <a:spcPts val="1000"/>
              </a:spcBef>
              <a:buSzPct val="175000"/>
              <a:defRPr sz="3600"/>
            </a:pPr>
            <a:r>
              <a:rPr lang="en-US" sz="1400" dirty="0" smtClean="0"/>
              <a:t>Naturally light Dirac mass terms of neutrinos</a:t>
            </a:r>
          </a:p>
          <a:p>
            <a:pPr lvl="2">
              <a:spcBef>
                <a:spcPts val="1000"/>
              </a:spcBef>
              <a:buSzPct val="175000"/>
              <a:defRPr sz="3600"/>
            </a:pPr>
            <a:r>
              <a:rPr lang="en-US" sz="1400" dirty="0" smtClean="0"/>
              <a:t>Chen, </a:t>
            </a:r>
            <a:r>
              <a:rPr lang="en-US" sz="1400" dirty="0" err="1" smtClean="0"/>
              <a:t>Ratz,Staudt,Vaudrevange</a:t>
            </a:r>
            <a:r>
              <a:rPr lang="en-US" sz="1400" dirty="0" smtClean="0"/>
              <a:t>, </a:t>
            </a:r>
            <a:r>
              <a:rPr lang="en-US" sz="1400" dirty="0" err="1" smtClean="0"/>
              <a:t>Nucl.Phys.B</a:t>
            </a:r>
            <a:r>
              <a:rPr lang="en-US" sz="1400" dirty="0" smtClean="0"/>
              <a:t> 866 157 (2013)</a:t>
            </a:r>
          </a:p>
          <a:p>
            <a:pPr lvl="1">
              <a:spcBef>
                <a:spcPts val="1000"/>
              </a:spcBef>
              <a:buSzPct val="175000"/>
              <a:defRPr sz="3600"/>
            </a:pPr>
            <a:r>
              <a:rPr lang="en-US" sz="1400" dirty="0" smtClean="0"/>
              <a:t>CP violation</a:t>
            </a:r>
          </a:p>
          <a:p>
            <a:pPr lvl="2">
              <a:spcBef>
                <a:spcPts val="1000"/>
              </a:spcBef>
              <a:buSzPct val="175000"/>
              <a:defRPr sz="3600"/>
            </a:pPr>
            <a:r>
              <a:rPr lang="en-US" sz="1400" dirty="0" err="1" smtClean="0"/>
              <a:t>Chuli,Srivastava,Valle</a:t>
            </a:r>
            <a:r>
              <a:rPr lang="en-US" sz="1400" dirty="0" smtClean="0"/>
              <a:t>, </a:t>
            </a:r>
            <a:r>
              <a:rPr lang="en-US" sz="1400" dirty="0" err="1" smtClean="0"/>
              <a:t>Phys.Lett.B</a:t>
            </a:r>
            <a:r>
              <a:rPr lang="en-US" sz="1400" dirty="0" smtClean="0"/>
              <a:t> 761,431 (2016)</a:t>
            </a:r>
          </a:p>
          <a:p>
            <a:pPr lvl="1">
              <a:spcBef>
                <a:spcPts val="1000"/>
              </a:spcBef>
              <a:buSzPct val="175000"/>
              <a:defRPr sz="3600"/>
            </a:pPr>
            <a:r>
              <a:rPr lang="en-US" sz="1400" dirty="0" smtClean="0"/>
              <a:t>Dark Matter candidates</a:t>
            </a:r>
          </a:p>
          <a:p>
            <a:pPr lvl="2">
              <a:spcBef>
                <a:spcPts val="1000"/>
              </a:spcBef>
              <a:buSzPct val="175000"/>
              <a:defRPr sz="3600"/>
            </a:pPr>
            <a:r>
              <a:rPr lang="en-US" sz="1400" dirty="0" err="1" smtClean="0"/>
              <a:t>Chuli,Ma,Srivastava,Valle</a:t>
            </a:r>
            <a:r>
              <a:rPr lang="en-US" sz="1400" dirty="0" smtClean="0"/>
              <a:t>, </a:t>
            </a:r>
            <a:r>
              <a:rPr lang="en-US" sz="1400" dirty="0" err="1" smtClean="0"/>
              <a:t>Phys.Lett.B</a:t>
            </a:r>
            <a:r>
              <a:rPr lang="en-US" sz="1400" dirty="0" smtClean="0"/>
              <a:t> 767 209 (2017)</a:t>
            </a:r>
          </a:p>
          <a:p>
            <a:pPr lvl="1">
              <a:spcBef>
                <a:spcPts val="1000"/>
              </a:spcBef>
              <a:buSzPct val="175000"/>
              <a:defRPr sz="3600"/>
            </a:pPr>
            <a:r>
              <a:rPr lang="en-US" sz="1400" dirty="0" err="1" smtClean="0"/>
              <a:t>Leptogenesis</a:t>
            </a:r>
            <a:endParaRPr lang="en-US" sz="1400" dirty="0" smtClean="0"/>
          </a:p>
          <a:p>
            <a:pPr lvl="2">
              <a:spcBef>
                <a:spcPts val="1000"/>
              </a:spcBef>
              <a:buSzPct val="175000"/>
              <a:defRPr sz="3600"/>
            </a:pPr>
            <a:r>
              <a:rPr lang="en-US" sz="1400" dirty="0" err="1" smtClean="0"/>
              <a:t>Heeck</a:t>
            </a:r>
            <a:r>
              <a:rPr lang="en-US" sz="1400" dirty="0" smtClean="0"/>
              <a:t>, </a:t>
            </a:r>
            <a:r>
              <a:rPr lang="en-US" sz="1400" dirty="0" err="1" smtClean="0"/>
              <a:t>Phys.Rev.D</a:t>
            </a:r>
            <a:r>
              <a:rPr lang="en-US" sz="1400" dirty="0" smtClean="0"/>
              <a:t> 88, 076004 (2013)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44352" y="2948550"/>
            <a:ext cx="275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EPL</a:t>
            </a:r>
            <a:r>
              <a:rPr lang="en-US" altLang="ja-JP" sz="1400" dirty="0"/>
              <a:t>, 103 (2013) 32001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8687" y="3458913"/>
            <a:ext cx="275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0ν4β</a:t>
            </a:r>
            <a:r>
              <a:rPr lang="ja-JP" altLang="en-US" dirty="0" smtClean="0"/>
              <a:t> </a:t>
            </a:r>
            <a:r>
              <a:rPr lang="en-US" altLang="ja-JP" dirty="0" smtClean="0"/>
              <a:t>decay</a:t>
            </a:r>
            <a:r>
              <a:rPr lang="ja-JP" altLang="en-US" dirty="0" smtClean="0"/>
              <a:t> </a:t>
            </a:r>
            <a:r>
              <a:rPr lang="en-US" altLang="ja-JP" dirty="0" smtClean="0"/>
              <a:t>diagram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3205" y="1142631"/>
            <a:ext cx="35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⊿</a:t>
            </a:r>
            <a:r>
              <a:rPr lang="en-US" altLang="ja-JP" dirty="0" smtClean="0"/>
              <a:t>L=4</a:t>
            </a:r>
            <a:r>
              <a:rPr lang="ja-JP" altLang="en-US" dirty="0" smtClean="0"/>
              <a:t> </a:t>
            </a:r>
            <a:r>
              <a:rPr lang="en-US" altLang="ja-JP" dirty="0" smtClean="0"/>
              <a:t>scattering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diagrams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41770" y="369500"/>
            <a:ext cx="35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energy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level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38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949" y="287574"/>
            <a:ext cx="3711605" cy="44055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⊿</a:t>
            </a:r>
            <a:r>
              <a:rPr kumimoji="1" lang="en-US" altLang="ja-JP" dirty="0" smtClean="0"/>
              <a:t>L=4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candidates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Recontres</a:t>
            </a:r>
            <a:r>
              <a:rPr lang="en-US" altLang="ja-JP" dirty="0" smtClean="0"/>
              <a:t> du Vietnam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955A-8E06-4E95-B321-5C2200E927E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43" y="728129"/>
            <a:ext cx="5750219" cy="599334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339441" y="6536809"/>
            <a:ext cx="275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EPL</a:t>
            </a:r>
            <a:r>
              <a:rPr lang="en-US" altLang="ja-JP" dirty="0"/>
              <a:t>, 103 (2013) 32001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47360" y="1354015"/>
            <a:ext cx="1736404" cy="525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14839" y="805749"/>
            <a:ext cx="1558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natural</a:t>
            </a:r>
            <a:r>
              <a:rPr lang="ja-JP" altLang="en-US" dirty="0" smtClean="0"/>
              <a:t> </a:t>
            </a:r>
            <a:r>
              <a:rPr lang="en-US" altLang="ja-JP" dirty="0" smtClean="0"/>
              <a:t>abundance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146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949" y="287574"/>
            <a:ext cx="3711605" cy="44055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⊿</a:t>
            </a:r>
            <a:r>
              <a:rPr kumimoji="1" lang="en-US" altLang="ja-JP" dirty="0" smtClean="0"/>
              <a:t>L=4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candidates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Recontres</a:t>
            </a:r>
            <a:r>
              <a:rPr lang="en-US" altLang="ja-JP" dirty="0" smtClean="0"/>
              <a:t> du Vietnam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43" y="728129"/>
            <a:ext cx="5750219" cy="599334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339441" y="6536809"/>
            <a:ext cx="275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EPL</a:t>
            </a:r>
            <a:r>
              <a:rPr lang="en-US" altLang="ja-JP" dirty="0"/>
              <a:t>, 103 (2013) 32001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47360" y="1354015"/>
            <a:ext cx="1736404" cy="525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14839" y="805749"/>
            <a:ext cx="15585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natural</a:t>
            </a:r>
            <a:r>
              <a:rPr lang="ja-JP" altLang="en-US" dirty="0" smtClean="0"/>
              <a:t> </a:t>
            </a:r>
            <a:r>
              <a:rPr lang="en-US" altLang="ja-JP" dirty="0" smtClean="0"/>
              <a:t>abundance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99020" y="2688643"/>
            <a:ext cx="453356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150Nd:</a:t>
            </a:r>
            <a:r>
              <a:rPr lang="ja-JP" altLang="en-US" dirty="0" smtClean="0"/>
              <a:t> </a:t>
            </a:r>
            <a:r>
              <a:rPr lang="en-US" altLang="ja-JP" dirty="0" smtClean="0"/>
              <a:t>T</a:t>
            </a:r>
            <a:r>
              <a:rPr lang="en-US" altLang="ja-JP" baseline="-25000" dirty="0" smtClean="0"/>
              <a:t>1/2</a:t>
            </a:r>
            <a:r>
              <a:rPr lang="en-US" altLang="ja-JP" dirty="0" smtClean="0"/>
              <a:t> </a:t>
            </a:r>
            <a:r>
              <a:rPr lang="en-US" altLang="ja-JP" dirty="0"/>
              <a:t>&gt; </a:t>
            </a:r>
            <a:r>
              <a:rPr lang="en-US" altLang="ja-JP" dirty="0" smtClean="0"/>
              <a:t>(1.1–3.2) </a:t>
            </a:r>
            <a:r>
              <a:rPr lang="en-US" altLang="ja-JP" dirty="0"/>
              <a:t>× 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21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NEMO-3</a:t>
            </a:r>
            <a:r>
              <a:rPr lang="ja-JP" altLang="en-US" dirty="0" smtClean="0"/>
              <a:t> </a:t>
            </a:r>
            <a:r>
              <a:rPr lang="en-US" altLang="ja-JP" dirty="0" smtClean="0"/>
              <a:t>(PRL </a:t>
            </a:r>
            <a:r>
              <a:rPr lang="en-US" altLang="ja-JP" dirty="0"/>
              <a:t>119, 041801 (2017</a:t>
            </a:r>
            <a:r>
              <a:rPr lang="en-US" altLang="ja-JP" dirty="0" smtClean="0"/>
              <a:t>))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033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1296</Words>
  <Application>Microsoft Macintosh PowerPoint</Application>
  <PresentationFormat>Personnalisé</PresentationFormat>
  <Paragraphs>379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Office テーマ</vt:lpstr>
      <vt:lpstr>Search for  neutrinoless quadruple β decay of 136Xe  in XMASS-I</vt:lpstr>
      <vt:lpstr>Contents</vt:lpstr>
      <vt:lpstr>Introduction</vt:lpstr>
      <vt:lpstr>Introduction: neutrinoless quadruple decay (0ν4β)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Experiment</vt:lpstr>
      <vt:lpstr>Présentation PowerPoint</vt:lpstr>
      <vt:lpstr>XMASS detector</vt:lpstr>
      <vt:lpstr>XMASS pioneered...</vt:lpstr>
      <vt:lpstr>Présentation PowerPoint</vt:lpstr>
      <vt:lpstr>Quadruple β decay search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you, and see you in Japan...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dark matter search with the full data set of XMASS-I</dc:title>
  <dc:creator>安部 航</dc:creator>
  <cp:lastModifiedBy>Jacques Dumarchez</cp:lastModifiedBy>
  <cp:revision>71</cp:revision>
  <dcterms:created xsi:type="dcterms:W3CDTF">2022-06-12T06:45:18Z</dcterms:created>
  <dcterms:modified xsi:type="dcterms:W3CDTF">2022-07-21T01:54:53Z</dcterms:modified>
</cp:coreProperties>
</file>