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8" r:id="rId3"/>
    <p:sldId id="263" r:id="rId4"/>
    <p:sldId id="265" r:id="rId5"/>
    <p:sldId id="266" r:id="rId6"/>
    <p:sldId id="264" r:id="rId7"/>
    <p:sldId id="279" r:id="rId8"/>
    <p:sldId id="282" r:id="rId9"/>
    <p:sldId id="283" r:id="rId10"/>
    <p:sldId id="284" r:id="rId11"/>
    <p:sldId id="285" r:id="rId12"/>
    <p:sldId id="287" r:id="rId13"/>
    <p:sldId id="289" r:id="rId14"/>
    <p:sldId id="290" r:id="rId15"/>
    <p:sldId id="293" r:id="rId16"/>
    <p:sldId id="298" r:id="rId17"/>
    <p:sldId id="299" r:id="rId18"/>
    <p:sldId id="301" r:id="rId19"/>
    <p:sldId id="305" r:id="rId20"/>
    <p:sldId id="306" r:id="rId21"/>
    <p:sldId id="302" r:id="rId22"/>
    <p:sldId id="307" r:id="rId23"/>
    <p:sldId id="308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ocong" initials="g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00"/>
    <a:srgbClr val="003300"/>
    <a:srgbClr val="DDF30D"/>
    <a:srgbClr val="593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466" autoAdjust="0"/>
  </p:normalViewPr>
  <p:slideViewPr>
    <p:cSldViewPr snapToGrid="0">
      <p:cViewPr varScale="1">
        <p:scale>
          <a:sx n="134" d="100"/>
          <a:sy n="134" d="100"/>
        </p:scale>
        <p:origin x="-128" y="-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commentAuthors" Target="commentAuthors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21.wmf"/><Relationship Id="rId5" Type="http://schemas.openxmlformats.org/officeDocument/2006/relationships/image" Target="../media/image22.wmf"/><Relationship Id="rId1" Type="http://schemas.openxmlformats.org/officeDocument/2006/relationships/image" Target="../media/image18.wmf"/><Relationship Id="rId2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4C305-EC07-442B-9A4A-2928B6D391E9}" type="datetimeFigureOut">
              <a:rPr lang="zh-CN" altLang="en-US" smtClean="0"/>
              <a:t>09/08/19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16C3C-8DE6-44D2-A8BB-027EDC8FE1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302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7CBBA-D05A-4DF6-97EB-D54919D12F97}" type="datetimeFigureOut">
              <a:rPr lang="zh-CN" altLang="en-US" smtClean="0"/>
              <a:t>09/08/19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5BD68-CE05-48DA-B86A-826153A40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350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BD68-CE05-48DA-B86A-826153A402B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259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BD68-CE05-48DA-B86A-826153A402B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096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BD68-CE05-48DA-B86A-826153A402B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641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BD68-CE05-48DA-B86A-826153A402B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35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BD68-CE05-48DA-B86A-826153A402B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98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Distance: selects “oscillation regime”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JUNO placed at </a:t>
            </a:r>
            <a:r>
              <a:rPr lang="el-GR" altLang="zh-CN" sz="20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</a:t>
            </a:r>
            <a:r>
              <a:rPr lang="en-US" altLang="zh-CN" sz="20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</a:t>
            </a:r>
            <a:r>
              <a:rPr lang="en-US" altLang="zh-CN" sz="2000" baseline="300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altLang="zh-CN" sz="2000" baseline="-250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21 </a:t>
            </a:r>
            <a:r>
              <a:rPr lang="en-US" altLang="zh-CN" sz="20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minimum</a:t>
            </a:r>
            <a:r>
              <a:rPr lang="zh-CN" altLang="en-US" sz="2000" dirty="0" smtClean="0">
                <a:solidFill>
                  <a:srgbClr val="000000"/>
                </a:solidFill>
                <a:latin typeface="Cambria Math" panose="02040503050406030204" pitchFamily="18" charset="0"/>
                <a:ea typeface="华文楷体" panose="02010600040101010101" pitchFamily="2" charset="-122"/>
              </a:rPr>
              <a:t>；</a:t>
            </a:r>
            <a:endParaRPr lang="en-US" altLang="zh-CN" sz="2000" baseline="-25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First experiment to see both </a:t>
            </a:r>
            <a:r>
              <a:rPr lang="el-GR" altLang="zh-CN" sz="20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</a:t>
            </a:r>
            <a:r>
              <a:rPr lang="en-US" altLang="zh-CN" sz="20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</a:t>
            </a:r>
            <a:r>
              <a:rPr lang="en-US" altLang="zh-CN" sz="2000" baseline="300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 </a:t>
            </a:r>
            <a:r>
              <a:rPr lang="en-US" altLang="zh-CN" sz="20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;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BD68-CE05-48DA-B86A-826153A402B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723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relative shape difference of the reactor antineutrino flux for different neutrino MHs.</a:t>
            </a:r>
            <a:r>
              <a:rPr lang="en-US" altLang="zh-CN" dirty="0" smtClean="0"/>
              <a:t>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2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Disappearance of reactor electron antineutrinos at 53km: interference between Δm</a:t>
            </a:r>
            <a:r>
              <a:rPr lang="en-US" altLang="zh-CN" sz="1200" baseline="300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altLang="zh-CN" sz="1200" baseline="-250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31</a:t>
            </a:r>
            <a:r>
              <a:rPr lang="en-US" altLang="zh-CN" sz="12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and Δm</a:t>
            </a:r>
            <a:r>
              <a:rPr lang="en-US" altLang="zh-CN" sz="1200" baseline="300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altLang="zh-CN" sz="1200" baseline="-250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32 </a:t>
            </a:r>
            <a:r>
              <a:rPr lang="en-US" altLang="zh-CN" sz="1200" b="1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;</a:t>
            </a:r>
            <a:r>
              <a:rPr lang="en-US" altLang="zh-CN" sz="1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200" dirty="0" smtClean="0"/>
              <a:t>Very unique approach, independent on θ</a:t>
            </a:r>
            <a:r>
              <a:rPr lang="en-US" altLang="zh-CN" sz="1200" baseline="-25000" dirty="0" smtClean="0"/>
              <a:t>23</a:t>
            </a:r>
            <a:r>
              <a:rPr lang="en-US" altLang="zh-CN" sz="1200" dirty="0" smtClean="0"/>
              <a:t> and CP phase;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BD68-CE05-48DA-B86A-826153A402B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731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BD68-CE05-48DA-B86A-826153A402B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221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BD68-CE05-48DA-B86A-826153A402B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069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BD68-CE05-48DA-B86A-826153A402B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863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5BD68-CE05-48DA-B86A-826153A402B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562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07F50-C0BD-44AA-928E-E544F5E4EA58}" type="datetime1">
              <a:rPr lang="zh-CN" altLang="en-US" smtClean="0"/>
              <a:t>09/08/19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048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19820-D85D-4238-AA8E-08F39711E34D}" type="datetime1">
              <a:rPr lang="zh-CN" altLang="en-US" smtClean="0"/>
              <a:t>09/08/19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247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D1D4-95F6-42FC-B7EC-4E5876790B73}" type="datetime1">
              <a:rPr lang="zh-CN" altLang="en-US" smtClean="0"/>
              <a:t>09/08/19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1943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FA248-2D54-4738-B760-0EE52D5A4DCB}" type="datetime1">
              <a:rPr lang="zh-CN" altLang="en-US" smtClean="0"/>
              <a:t>09/08/19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FBFB0D64-DCF4-4391-AB01-5773680752F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0139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B8FE8-0310-4BAA-BE3B-DE173017DB5E}" type="datetime1">
              <a:rPr lang="zh-CN" altLang="en-US" smtClean="0"/>
              <a:t>09/08/19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534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6D191-07D1-4063-BCCB-4F1CD1F04581}" type="datetime1">
              <a:rPr lang="zh-CN" altLang="en-US" smtClean="0"/>
              <a:t>09/08/19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747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E4CCE-E280-41E0-AF1A-C6B9E73FDC66}" type="datetime1">
              <a:rPr lang="zh-CN" altLang="en-US" smtClean="0"/>
              <a:t>09/08/19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289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B2111-A3DE-4FD9-8A6B-72C81CD5BC23}" type="datetime1">
              <a:rPr lang="zh-CN" altLang="en-US" smtClean="0"/>
              <a:t>09/08/19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39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C2B28-58C4-4808-9320-8DB0B1C3D72F}" type="datetime1">
              <a:rPr lang="zh-CN" altLang="en-US" smtClean="0"/>
              <a:t>09/08/19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080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5F88-C9E0-46DE-B52F-B45F12BDC2BA}" type="datetime1">
              <a:rPr lang="zh-CN" altLang="en-US" smtClean="0"/>
              <a:t>09/08/19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250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0D9A-16CD-4A17-B760-00E25C661923}" type="datetime1">
              <a:rPr lang="zh-CN" altLang="en-US" smtClean="0"/>
              <a:t>09/08/19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922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F17C7-F376-4DC5-8E14-62C43501A0F0}" type="datetime1">
              <a:rPr lang="zh-CN" altLang="en-US" smtClean="0"/>
              <a:t>09/08/19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B0D64-DCF4-4391-AB01-5773680752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636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5" Type="http://schemas.openxmlformats.org/officeDocument/2006/relationships/image" Target="../media/image46.tiff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59.png"/><Relationship Id="rId7" Type="http://schemas.openxmlformats.org/officeDocument/2006/relationships/image" Target="../media/image5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20.wmf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21.wmf"/><Relationship Id="rId15" Type="http://schemas.openxmlformats.org/officeDocument/2006/relationships/oleObject" Target="../embeddings/oleObject5.bin"/><Relationship Id="rId16" Type="http://schemas.openxmlformats.org/officeDocument/2006/relationships/image" Target="../media/image22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8.w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1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7760"/>
            <a:ext cx="9144000" cy="1226352"/>
          </a:xfrm>
        </p:spPr>
        <p:txBody>
          <a:bodyPr/>
          <a:lstStyle/>
          <a:p>
            <a:r>
              <a:rPr lang="en-US" altLang="zh-CN" i="1" dirty="0" smtClean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+mn-lt"/>
              </a:rPr>
              <a:t>Status of the JUNO detector</a:t>
            </a:r>
            <a:endParaRPr lang="zh-CN" altLang="en-US" i="1" dirty="0">
              <a:effectLst>
                <a:glow>
                  <a:schemeClr val="accent1">
                    <a:alpha val="40000"/>
                  </a:schemeClr>
                </a:glow>
                <a:reflection endPos="0" dist="50800" dir="5400000" sy="-100000" algn="bl" rotWithShape="0"/>
              </a:effectLst>
              <a:latin typeface="+mn-lt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089911"/>
            <a:ext cx="9144000" cy="165576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i="1" dirty="0" smtClean="0">
                <a:latin typeface="Georgia" panose="02040502050405020303" pitchFamily="18" charset="0"/>
              </a:rPr>
              <a:t>Cong </a:t>
            </a:r>
            <a:r>
              <a:rPr lang="en-US" altLang="zh-CN" i="1" dirty="0" err="1" smtClean="0">
                <a:latin typeface="Georgia" panose="02040502050405020303" pitchFamily="18" charset="0"/>
              </a:rPr>
              <a:t>Guo</a:t>
            </a:r>
            <a:r>
              <a:rPr lang="en-US" altLang="zh-CN" i="1" dirty="0" smtClean="0">
                <a:latin typeface="Georgia" panose="02040502050405020303" pitchFamily="18" charset="0"/>
              </a:rPr>
              <a:t>   </a:t>
            </a:r>
          </a:p>
          <a:p>
            <a:pPr>
              <a:lnSpc>
                <a:spcPct val="100000"/>
              </a:lnSpc>
            </a:pPr>
            <a:r>
              <a:rPr lang="en-US" altLang="zh-CN" i="1" dirty="0" smtClean="0">
                <a:latin typeface="Georgia" panose="02040502050405020303" pitchFamily="18" charset="0"/>
              </a:rPr>
              <a:t>Institute of High Energy Physics (IHEP)</a:t>
            </a:r>
          </a:p>
          <a:p>
            <a:pPr>
              <a:lnSpc>
                <a:spcPct val="100000"/>
              </a:lnSpc>
            </a:pPr>
            <a:r>
              <a:rPr lang="en-US" altLang="zh-CN" i="1" dirty="0" smtClean="0">
                <a:latin typeface="Georgia" panose="02040502050405020303" pitchFamily="18" charset="0"/>
              </a:rPr>
              <a:t>On Behalf of JUNO</a:t>
            </a:r>
            <a:endParaRPr lang="zh-CN" altLang="en-US" i="1" dirty="0">
              <a:latin typeface="Georgia" panose="02040502050405020303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99" y="4912870"/>
            <a:ext cx="1616404" cy="130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关于印发《高能所“标识”“标准字”的使用规定》的通知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683" y="5014113"/>
            <a:ext cx="1471805" cy="110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6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80"/>
    </mc:Choice>
    <mc:Fallback xmlns="">
      <p:transition spd="slow" advTm="1678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359" y="1382978"/>
            <a:ext cx="6741464" cy="2599742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0" y="889887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/>
          <p:cNvSpPr txBox="1">
            <a:spLocks/>
          </p:cNvSpPr>
          <p:nvPr/>
        </p:nvSpPr>
        <p:spPr>
          <a:xfrm>
            <a:off x="2407920" y="175055"/>
            <a:ext cx="7609840" cy="6000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i="1" dirty="0" smtClean="0">
                <a:solidFill>
                  <a:srgbClr val="FF0000"/>
                </a:solidFill>
                <a:latin typeface="+mn-lt"/>
              </a:rPr>
              <a:t>R&amp;D status : Liquid Scintillator</a:t>
            </a:r>
            <a:endParaRPr lang="zh-CN" altLang="en-US" sz="3600" b="1" i="1" dirty="0" smtClean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18650" y="1502712"/>
            <a:ext cx="3191028" cy="4499670"/>
            <a:chOff x="894835" y="1158239"/>
            <a:chExt cx="3191028" cy="449967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4835" y="1158239"/>
              <a:ext cx="3191027" cy="449967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894836" y="5073134"/>
              <a:ext cx="3191027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Since 2017 a pilot LS purification system installed at </a:t>
              </a:r>
              <a:r>
                <a:rPr lang="en-US" altLang="zh-CN" sz="160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Daya</a:t>
              </a:r>
              <a:r>
                <a:rPr lang="en-US" altLang="zh-CN" sz="16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 Bay EH1</a:t>
              </a:r>
              <a:endParaRPr lang="zh-CN" alt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4339092" y="4221316"/>
            <a:ext cx="7153154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 smtClean="0">
                <a:solidFill>
                  <a:srgbClr val="000000"/>
                </a:solidFill>
              </a:rPr>
              <a:t>Use one of the </a:t>
            </a:r>
            <a:r>
              <a:rPr lang="en-US" altLang="zh-CN" i="1" dirty="0" err="1" smtClean="0">
                <a:solidFill>
                  <a:srgbClr val="000000"/>
                </a:solidFill>
              </a:rPr>
              <a:t>Daya</a:t>
            </a:r>
            <a:r>
              <a:rPr lang="en-US" altLang="zh-CN" i="1" dirty="0" smtClean="0">
                <a:solidFill>
                  <a:srgbClr val="000000"/>
                </a:solidFill>
              </a:rPr>
              <a:t> Bay detectors through replacing the target LS with the produced LS from the pilot plant;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 smtClean="0">
                <a:solidFill>
                  <a:srgbClr val="000000"/>
                </a:solidFill>
              </a:rPr>
              <a:t>LS components mixing and online purification has been performed;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baseline="30000" dirty="0" smtClean="0">
                <a:solidFill>
                  <a:srgbClr val="000000"/>
                </a:solidFill>
              </a:rPr>
              <a:t>222</a:t>
            </a:r>
            <a:r>
              <a:rPr lang="en-US" altLang="zh-CN" i="1" dirty="0" smtClean="0">
                <a:solidFill>
                  <a:srgbClr val="000000"/>
                </a:solidFill>
              </a:rPr>
              <a:t>Rn suppression efficiency &gt;94%;</a:t>
            </a:r>
            <a:endParaRPr lang="en-US" altLang="zh-CN" i="1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>
                <a:solidFill>
                  <a:srgbClr val="000000"/>
                </a:solidFill>
              </a:rPr>
              <a:t>A</a:t>
            </a:r>
            <a:r>
              <a:rPr lang="en-US" altLang="zh-CN" i="1" dirty="0" smtClean="0">
                <a:solidFill>
                  <a:srgbClr val="000000"/>
                </a:solidFill>
              </a:rPr>
              <a:t>ttenuation </a:t>
            </a:r>
            <a:r>
              <a:rPr lang="en-US" altLang="zh-CN" i="1" dirty="0">
                <a:solidFill>
                  <a:srgbClr val="000000"/>
                </a:solidFill>
              </a:rPr>
              <a:t>length is </a:t>
            </a:r>
            <a:r>
              <a:rPr lang="en-US" altLang="zh-CN" i="1" dirty="0" smtClean="0">
                <a:solidFill>
                  <a:srgbClr val="000000"/>
                </a:solidFill>
              </a:rPr>
              <a:t>&gt; 20m@430nm</a:t>
            </a:r>
            <a:r>
              <a:rPr lang="en-US" altLang="zh-CN" i="1" dirty="0" smtClean="0"/>
              <a:t> ;</a:t>
            </a:r>
            <a:endParaRPr lang="zh-CN" altLang="en-US" i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z="1800" smtClean="0"/>
              <a:t>10</a:t>
            </a:fld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72859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18"/>
    </mc:Choice>
    <mc:Fallback xmlns="">
      <p:transition spd="slow" advTm="4131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889887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>
            <a:spLocks/>
          </p:cNvSpPr>
          <p:nvPr/>
        </p:nvSpPr>
        <p:spPr>
          <a:xfrm>
            <a:off x="2407920" y="175055"/>
            <a:ext cx="7609840" cy="6000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i="1" dirty="0" smtClean="0">
                <a:solidFill>
                  <a:srgbClr val="FF0000"/>
                </a:solidFill>
                <a:latin typeface="+mn-lt"/>
              </a:rPr>
              <a:t>R&amp;D status : OSIRIS</a:t>
            </a:r>
            <a:endParaRPr lang="zh-CN" altLang="en-US" sz="3600" b="1" i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98654" y="1438711"/>
            <a:ext cx="6354500" cy="4272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altLang="zh-CN" sz="2000" i="1" dirty="0" smtClean="0">
                <a:solidFill>
                  <a:srgbClr val="C00000"/>
                </a:solidFill>
              </a:rPr>
              <a:t>O</a:t>
            </a:r>
            <a:r>
              <a:rPr lang="en-US" altLang="zh-CN" sz="2000" i="1" dirty="0" smtClean="0"/>
              <a:t>nline </a:t>
            </a:r>
            <a:r>
              <a:rPr lang="en-US" altLang="zh-CN" sz="2000" i="1" dirty="0" smtClean="0">
                <a:solidFill>
                  <a:srgbClr val="C00000"/>
                </a:solidFill>
              </a:rPr>
              <a:t>S</a:t>
            </a:r>
            <a:r>
              <a:rPr lang="en-US" altLang="zh-CN" sz="2000" i="1" dirty="0" smtClean="0"/>
              <a:t>cintillator </a:t>
            </a:r>
            <a:r>
              <a:rPr lang="en-US" altLang="zh-CN" sz="2000" i="1" dirty="0" smtClean="0">
                <a:solidFill>
                  <a:srgbClr val="C00000"/>
                </a:solidFill>
              </a:rPr>
              <a:t>I</a:t>
            </a:r>
            <a:r>
              <a:rPr lang="en-US" altLang="zh-CN" sz="2000" i="1" dirty="0" smtClean="0"/>
              <a:t>nternal </a:t>
            </a:r>
            <a:r>
              <a:rPr lang="en-US" altLang="zh-CN" sz="2000" i="1" dirty="0" smtClean="0">
                <a:solidFill>
                  <a:srgbClr val="C00000"/>
                </a:solidFill>
              </a:rPr>
              <a:t>R</a:t>
            </a:r>
            <a:r>
              <a:rPr lang="en-US" altLang="zh-CN" sz="2000" i="1" dirty="0" smtClean="0"/>
              <a:t>adioactivity </a:t>
            </a:r>
            <a:r>
              <a:rPr lang="en-US" altLang="zh-CN" sz="2000" i="1" dirty="0" smtClean="0">
                <a:solidFill>
                  <a:srgbClr val="C00000"/>
                </a:solidFill>
              </a:rPr>
              <a:t>I</a:t>
            </a:r>
            <a:r>
              <a:rPr lang="en-US" altLang="zh-CN" sz="2000" i="1" dirty="0" smtClean="0"/>
              <a:t>nvestigation </a:t>
            </a:r>
            <a:r>
              <a:rPr lang="en-US" altLang="zh-CN" sz="2000" i="1" dirty="0" smtClean="0">
                <a:solidFill>
                  <a:srgbClr val="C00000"/>
                </a:solidFill>
              </a:rPr>
              <a:t>S</a:t>
            </a:r>
            <a:r>
              <a:rPr lang="en-US" altLang="zh-CN" sz="2000" i="1" dirty="0" smtClean="0"/>
              <a:t>ystem (</a:t>
            </a:r>
            <a:r>
              <a:rPr lang="en-US" altLang="zh-CN" sz="2000" i="1" dirty="0" smtClean="0">
                <a:solidFill>
                  <a:srgbClr val="C00000"/>
                </a:solidFill>
              </a:rPr>
              <a:t>OSIRIS</a:t>
            </a:r>
            <a:r>
              <a:rPr lang="en-US" altLang="zh-CN" sz="2000" i="1" dirty="0" smtClean="0"/>
              <a:t>);</a:t>
            </a:r>
          </a:p>
          <a:p>
            <a:pPr marL="342900" indent="-342900">
              <a:lnSpc>
                <a:spcPct val="130000"/>
              </a:lnSpc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altLang="zh-CN" sz="2000" i="1" dirty="0" smtClean="0"/>
              <a:t>Measure the radioactive contamination of LS before filling into JUNO detector;</a:t>
            </a:r>
          </a:p>
          <a:p>
            <a:pPr marL="342900" indent="-342900">
              <a:lnSpc>
                <a:spcPct val="130000"/>
              </a:lnSpc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altLang="zh-CN" sz="2000" i="1" dirty="0" smtClean="0"/>
              <a:t>Sensitivity: </a:t>
            </a:r>
            <a:r>
              <a:rPr lang="en-US" altLang="zh-CN" sz="2000" i="1" dirty="0" smtClean="0">
                <a:solidFill>
                  <a:srgbClr val="C00000"/>
                </a:solidFill>
              </a:rPr>
              <a:t>10</a:t>
            </a:r>
            <a:r>
              <a:rPr lang="en-US" altLang="zh-CN" sz="2000" i="1" baseline="30000" dirty="0" smtClean="0">
                <a:solidFill>
                  <a:srgbClr val="C00000"/>
                </a:solidFill>
              </a:rPr>
              <a:t>-16</a:t>
            </a:r>
            <a:r>
              <a:rPr lang="en-US" altLang="zh-CN" sz="2000" i="1" dirty="0" smtClean="0">
                <a:solidFill>
                  <a:srgbClr val="C00000"/>
                </a:solidFill>
              </a:rPr>
              <a:t>g/g for U/</a:t>
            </a:r>
            <a:r>
              <a:rPr lang="en-US" altLang="zh-CN" sz="2000" i="1" dirty="0" err="1" smtClean="0">
                <a:solidFill>
                  <a:srgbClr val="C00000"/>
                </a:solidFill>
              </a:rPr>
              <a:t>Th</a:t>
            </a:r>
            <a:r>
              <a:rPr lang="en-US" altLang="zh-CN" sz="2000" i="1" dirty="0" smtClean="0">
                <a:solidFill>
                  <a:srgbClr val="C00000"/>
                </a:solidFill>
              </a:rPr>
              <a:t> within  24h measurement</a:t>
            </a:r>
            <a:r>
              <a:rPr lang="en-US" altLang="zh-CN" sz="2000" i="1" dirty="0" smtClean="0"/>
              <a:t>;</a:t>
            </a:r>
          </a:p>
          <a:p>
            <a:pPr marL="342900" indent="-342900">
              <a:lnSpc>
                <a:spcPct val="130000"/>
              </a:lnSpc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altLang="zh-CN" sz="2000" i="1" dirty="0" smtClean="0"/>
              <a:t>Measure ~19t LS per day;</a:t>
            </a:r>
          </a:p>
          <a:p>
            <a:pPr marL="342900" indent="-342900">
              <a:lnSpc>
                <a:spcPct val="130000"/>
              </a:lnSpc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altLang="zh-CN" sz="2000" i="1" dirty="0" smtClean="0"/>
              <a:t>Detector:</a:t>
            </a:r>
          </a:p>
          <a:p>
            <a:pPr marL="742950" lvl="1" indent="-285750">
              <a:lnSpc>
                <a:spcPct val="13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l-GR" altLang="zh-CN" sz="2000" i="1" dirty="0" smtClean="0"/>
              <a:t>Φ</a:t>
            </a:r>
            <a:r>
              <a:rPr lang="en-US" altLang="zh-CN" sz="2000" i="1" dirty="0" smtClean="0"/>
              <a:t>3m</a:t>
            </a:r>
            <a:r>
              <a:rPr lang="zh-CN" altLang="en-US" sz="2000" i="1" dirty="0" smtClean="0"/>
              <a:t>*</a:t>
            </a:r>
            <a:r>
              <a:rPr lang="en-US" altLang="zh-CN" sz="2000" i="1" dirty="0" smtClean="0"/>
              <a:t>H3m Acrylic tank;</a:t>
            </a:r>
          </a:p>
          <a:p>
            <a:pPr marL="742950" lvl="1" indent="-285750">
              <a:lnSpc>
                <a:spcPct val="13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2000" i="1" dirty="0" smtClean="0"/>
              <a:t>81 20’’ PMTs for photon detection;</a:t>
            </a:r>
          </a:p>
          <a:p>
            <a:pPr marL="742950" lvl="1" indent="-285750">
              <a:lnSpc>
                <a:spcPct val="13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2000" i="1" dirty="0"/>
              <a:t>2.5m water </a:t>
            </a:r>
            <a:r>
              <a:rPr lang="en-US" altLang="zh-CN" sz="2000" i="1" dirty="0" smtClean="0"/>
              <a:t>shielding + 12 20’’ PMTs;</a:t>
            </a:r>
            <a:endParaRPr lang="en-US" altLang="zh-CN" sz="2000" i="1" dirty="0"/>
          </a:p>
        </p:txBody>
      </p:sp>
      <p:grpSp>
        <p:nvGrpSpPr>
          <p:cNvPr id="7" name="组合 6"/>
          <p:cNvGrpSpPr/>
          <p:nvPr/>
        </p:nvGrpSpPr>
        <p:grpSpPr>
          <a:xfrm>
            <a:off x="7446725" y="1208171"/>
            <a:ext cx="3829702" cy="5149678"/>
            <a:chOff x="7446725" y="1208171"/>
            <a:chExt cx="3829702" cy="514967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6725" y="1208171"/>
              <a:ext cx="3829702" cy="473404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8188446" y="5988517"/>
              <a:ext cx="2554605" cy="369332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i="1" dirty="0" smtClean="0">
                  <a:solidFill>
                    <a:schemeClr val="accent1">
                      <a:lumMod val="75000"/>
                    </a:schemeClr>
                  </a:solidFill>
                </a:rPr>
                <a:t>The OSIRIS facility</a:t>
              </a:r>
              <a:endParaRPr lang="zh-CN" altLang="en-US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z="1800" smtClean="0"/>
              <a:t>11</a:t>
            </a:fld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58462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69"/>
    </mc:Choice>
    <mc:Fallback xmlns="">
      <p:transition spd="slow" advTm="6507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889887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>
            <a:spLocks/>
          </p:cNvSpPr>
          <p:nvPr/>
        </p:nvSpPr>
        <p:spPr>
          <a:xfrm>
            <a:off x="2407920" y="175055"/>
            <a:ext cx="7609840" cy="6000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i="1" dirty="0" smtClean="0">
                <a:solidFill>
                  <a:srgbClr val="FF0000"/>
                </a:solidFill>
                <a:latin typeface="+mn-lt"/>
              </a:rPr>
              <a:t>R&amp;D status : CD Acrylic</a:t>
            </a:r>
            <a:endParaRPr lang="zh-CN" altLang="en-US" sz="3600" b="1" i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5255" y="889887"/>
            <a:ext cx="7326799" cy="5013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 smtClean="0">
                <a:solidFill>
                  <a:srgbClr val="000000"/>
                </a:solidFill>
              </a:rPr>
              <a:t>Central Detector(CD): Acrylic </a:t>
            </a:r>
            <a:r>
              <a:rPr lang="en-US" altLang="zh-CN" sz="2000" i="1" dirty="0">
                <a:solidFill>
                  <a:srgbClr val="000000"/>
                </a:solidFill>
              </a:rPr>
              <a:t>Sphere </a:t>
            </a:r>
            <a:r>
              <a:rPr lang="en-US" altLang="zh-CN" sz="2000" i="1" dirty="0" smtClean="0">
                <a:solidFill>
                  <a:srgbClr val="000000"/>
                </a:solidFill>
              </a:rPr>
              <a:t>+ Stainless Steel </a:t>
            </a:r>
            <a:r>
              <a:rPr lang="en-US" altLang="zh-CN" sz="2000" i="1" dirty="0">
                <a:solidFill>
                  <a:srgbClr val="000000"/>
                </a:solidFill>
              </a:rPr>
              <a:t>Support</a:t>
            </a:r>
            <a:r>
              <a:rPr lang="en-US" altLang="zh-CN" sz="2000" i="1" dirty="0"/>
              <a:t> </a:t>
            </a:r>
            <a:r>
              <a:rPr lang="en-US" altLang="zh-CN" sz="2000" i="1" dirty="0" smtClean="0"/>
              <a:t>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 smtClean="0"/>
              <a:t>The acrylic sphere is composed of </a:t>
            </a:r>
            <a:r>
              <a:rPr lang="en-US" altLang="zh-CN" sz="2000" i="1" dirty="0" smtClean="0">
                <a:solidFill>
                  <a:srgbClr val="C00000"/>
                </a:solidFill>
              </a:rPr>
              <a:t>265 pieces </a:t>
            </a:r>
            <a:r>
              <a:rPr lang="en-US" altLang="zh-CN" sz="2000" i="1" dirty="0" smtClean="0"/>
              <a:t>of spherical panels;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 smtClean="0"/>
              <a:t>Thickness:120mm</a:t>
            </a:r>
            <a:r>
              <a:rPr lang="en-US" altLang="zh-CN" sz="2000" i="1" dirty="0" smtClean="0">
                <a:solidFill>
                  <a:srgbClr val="C00000"/>
                </a:solidFill>
              </a:rPr>
              <a:t>, Net weight: ~600 tons</a:t>
            </a:r>
            <a:r>
              <a:rPr lang="en-US" altLang="zh-CN" sz="2000" i="1" dirty="0" smtClean="0"/>
              <a:t>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 smtClean="0"/>
              <a:t>Transparency &gt; </a:t>
            </a:r>
            <a:r>
              <a:rPr lang="en-US" altLang="zh-CN" sz="2000" i="1" dirty="0"/>
              <a:t>96% </a:t>
            </a:r>
            <a:r>
              <a:rPr lang="en-US" altLang="zh-CN" sz="2000" i="1" dirty="0" smtClean="0"/>
              <a:t>in </a:t>
            </a:r>
            <a:r>
              <a:rPr lang="en-US" altLang="zh-CN" sz="2000" i="1" dirty="0"/>
              <a:t>pure </a:t>
            </a:r>
            <a:r>
              <a:rPr lang="en-US" altLang="zh-CN" sz="2000" i="1" dirty="0" smtClean="0"/>
              <a:t>water;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 smtClean="0"/>
              <a:t>DonChamp won the bid at 2017.02 and  a new production line special for JUNO has been finished;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 smtClean="0"/>
              <a:t>Process </a:t>
            </a:r>
            <a:r>
              <a:rPr lang="en-US" altLang="zh-CN" sz="2000" i="1" dirty="0"/>
              <a:t>control for low radiation </a:t>
            </a:r>
            <a:r>
              <a:rPr lang="en-US" altLang="zh-CN" sz="2000" i="1" dirty="0" smtClean="0"/>
              <a:t>background: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i="1" dirty="0" smtClean="0"/>
              <a:t>Filter </a:t>
            </a:r>
            <a:r>
              <a:rPr lang="en-US" altLang="zh-CN" i="1" dirty="0"/>
              <a:t>in MMA </a:t>
            </a:r>
            <a:r>
              <a:rPr lang="en-US" altLang="zh-CN" i="1" dirty="0" smtClean="0"/>
              <a:t>material &amp; Special </a:t>
            </a:r>
            <a:r>
              <a:rPr lang="en-US" altLang="zh-CN" i="1" dirty="0"/>
              <a:t>reaction </a:t>
            </a:r>
            <a:r>
              <a:rPr lang="en-US" altLang="zh-CN" i="1" dirty="0" smtClean="0"/>
              <a:t>kettle/pipe;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i="1" dirty="0" smtClean="0"/>
              <a:t>Moulding</a:t>
            </a:r>
            <a:r>
              <a:rPr lang="en-US" altLang="zh-CN" i="1" dirty="0"/>
              <a:t>: pure water/clean </a:t>
            </a:r>
            <a:r>
              <a:rPr lang="en-US" altLang="zh-CN" i="1" dirty="0" smtClean="0"/>
              <a:t>room;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i="1" dirty="0" smtClean="0"/>
              <a:t>Thermoforming</a:t>
            </a:r>
            <a:r>
              <a:rPr lang="en-US" altLang="zh-CN" i="1" dirty="0"/>
              <a:t>: film or placket to shield the dust and </a:t>
            </a:r>
            <a:r>
              <a:rPr lang="en-US" altLang="zh-CN" i="1" dirty="0" smtClean="0"/>
              <a:t>radon;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i="1" dirty="0" smtClean="0"/>
              <a:t>Bonding</a:t>
            </a:r>
            <a:r>
              <a:rPr lang="en-US" altLang="zh-CN" i="1" dirty="0"/>
              <a:t>: filled with clean air or </a:t>
            </a:r>
            <a:r>
              <a:rPr lang="en-US" altLang="zh-CN" i="1" dirty="0" smtClean="0"/>
              <a:t>N</a:t>
            </a:r>
            <a:r>
              <a:rPr lang="en-US" altLang="zh-CN" i="1" baseline="-25000" dirty="0" smtClean="0"/>
              <a:t>2</a:t>
            </a:r>
            <a:r>
              <a:rPr lang="en-US" altLang="zh-CN" i="1" dirty="0" smtClean="0"/>
              <a:t>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i="1" dirty="0" smtClean="0"/>
              <a:t>Shield </a:t>
            </a:r>
            <a:r>
              <a:rPr lang="en-US" altLang="zh-CN" i="1" dirty="0"/>
              <a:t>Rn: plastic film on the surface of the </a:t>
            </a:r>
            <a:r>
              <a:rPr lang="en-US" altLang="zh-CN" i="1" dirty="0" smtClean="0"/>
              <a:t>acrylic;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i="1" dirty="0" smtClean="0"/>
              <a:t>Clean </a:t>
            </a:r>
            <a:r>
              <a:rPr lang="en-US" altLang="zh-CN" i="1" dirty="0"/>
              <a:t>the inner surfaces of the acrylic sphere: </a:t>
            </a:r>
            <a:endParaRPr lang="en-US" altLang="zh-CN" i="1" dirty="0" smtClean="0"/>
          </a:p>
        </p:txBody>
      </p:sp>
      <p:grpSp>
        <p:nvGrpSpPr>
          <p:cNvPr id="7" name="组合 6"/>
          <p:cNvGrpSpPr/>
          <p:nvPr/>
        </p:nvGrpSpPr>
        <p:grpSpPr>
          <a:xfrm>
            <a:off x="8659676" y="1165195"/>
            <a:ext cx="2716167" cy="3076448"/>
            <a:chOff x="8962444" y="3458209"/>
            <a:chExt cx="2716167" cy="3076448"/>
          </a:xfrm>
        </p:grpSpPr>
        <p:pic>
          <p:nvPicPr>
            <p:cNvPr id="4" name="图片 4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2444" y="3458209"/>
              <a:ext cx="2716167" cy="2727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文本框 5"/>
            <p:cNvSpPr txBox="1"/>
            <p:nvPr/>
          </p:nvSpPr>
          <p:spPr>
            <a:xfrm>
              <a:off x="9043226" y="6165325"/>
              <a:ext cx="2554605" cy="369332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i="1" dirty="0" smtClean="0">
                  <a:solidFill>
                    <a:schemeClr val="accent1">
                      <a:lumMod val="75000"/>
                    </a:schemeClr>
                  </a:solidFill>
                </a:rPr>
                <a:t>The Acrylic Sphere</a:t>
              </a:r>
              <a:endParaRPr lang="zh-CN" altLang="en-US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5844560"/>
            <a:ext cx="781291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/>
              <a:t>The samples for acrylic has </a:t>
            </a:r>
            <a:r>
              <a:rPr lang="en-US" altLang="zh-CN" sz="2000" i="1" dirty="0">
                <a:solidFill>
                  <a:srgbClr val="C00000"/>
                </a:solidFill>
              </a:rPr>
              <a:t>met the 1ppt requirement </a:t>
            </a:r>
            <a:r>
              <a:rPr lang="en-US" altLang="zh-CN" sz="2000" i="1" dirty="0"/>
              <a:t>for U/</a:t>
            </a:r>
            <a:r>
              <a:rPr lang="en-US" altLang="zh-CN" sz="2000" i="1" dirty="0" err="1"/>
              <a:t>Th</a:t>
            </a:r>
            <a:r>
              <a:rPr lang="en-US" altLang="zh-CN" sz="2000" i="1" dirty="0"/>
              <a:t>/K;</a:t>
            </a:r>
            <a:endParaRPr lang="zh-CN" altLang="en-US" sz="2000" i="1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z="1800" smtClean="0"/>
              <a:t>12</a:t>
            </a:fld>
            <a:endParaRPr lang="zh-CN" altLang="en-US" sz="1800" dirty="0"/>
          </a:p>
        </p:txBody>
      </p:sp>
      <p:grpSp>
        <p:nvGrpSpPr>
          <p:cNvPr id="11" name="组合 10"/>
          <p:cNvGrpSpPr/>
          <p:nvPr/>
        </p:nvGrpSpPr>
        <p:grpSpPr>
          <a:xfrm>
            <a:off x="8127280" y="4516951"/>
            <a:ext cx="3780960" cy="2143218"/>
            <a:chOff x="7990212" y="4204434"/>
            <a:chExt cx="3780960" cy="2143218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90212" y="4204434"/>
              <a:ext cx="3780960" cy="2143218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8300849" y="5701321"/>
              <a:ext cx="3433822" cy="646331"/>
            </a:xfrm>
            <a:prstGeom prst="rect">
              <a:avLst/>
            </a:prstGeom>
            <a:solidFill>
              <a:srgbClr val="FFC000">
                <a:alpha val="73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Thermoforming of spherical </a:t>
              </a:r>
              <a:r>
                <a:rPr lang="en-US" altLang="zh-CN" dirty="0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panel 3m </a:t>
              </a:r>
              <a:r>
                <a:rPr lang="en-US" altLang="zh-CN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x 8m x 120mm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057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70"/>
    </mc:Choice>
    <mc:Fallback xmlns="">
      <p:transition spd="slow" advTm="8557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554" y="1256366"/>
            <a:ext cx="4432218" cy="293477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209" y="3219659"/>
            <a:ext cx="5191834" cy="363951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0" y="889887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/>
          <p:cNvSpPr txBox="1">
            <a:spLocks/>
          </p:cNvSpPr>
          <p:nvPr/>
        </p:nvSpPr>
        <p:spPr>
          <a:xfrm>
            <a:off x="2407920" y="175055"/>
            <a:ext cx="7609840" cy="6000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i="1" dirty="0" smtClean="0">
                <a:solidFill>
                  <a:srgbClr val="FF0000"/>
                </a:solidFill>
                <a:latin typeface="+mn-lt"/>
              </a:rPr>
              <a:t>R&amp;D status : JUNO PMTs</a:t>
            </a:r>
            <a:endParaRPr lang="zh-CN" altLang="en-US" sz="3600" b="1" i="1" dirty="0" smtClean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0211" y="1004645"/>
            <a:ext cx="2007832" cy="218680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83199" y="1212352"/>
            <a:ext cx="447615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altLang="zh-CN" sz="2200" i="1" dirty="0" smtClean="0"/>
              <a:t>Two sizes of PMTs will be used to fully(~78%) cover CD;</a:t>
            </a:r>
          </a:p>
          <a:p>
            <a:pPr marL="742950" lvl="1" indent="-285750">
              <a:lnSpc>
                <a:spcPct val="13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2200" i="1" dirty="0" smtClean="0"/>
              <a:t>17600 20’’ PMTs for CD (~75%) + 2400 20’’ PMTs for Veto;</a:t>
            </a:r>
          </a:p>
          <a:p>
            <a:pPr marL="742950" lvl="1" indent="-285750">
              <a:lnSpc>
                <a:spcPct val="13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2200" i="1" dirty="0" smtClean="0"/>
              <a:t>25000 3’’ PMTs(~2.5%);</a:t>
            </a:r>
          </a:p>
          <a:p>
            <a:pPr marL="342900" indent="-342900">
              <a:lnSpc>
                <a:spcPct val="130000"/>
              </a:lnSpc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altLang="zh-CN" sz="2200" i="1" dirty="0" smtClean="0"/>
              <a:t>Implosion protection;</a:t>
            </a:r>
          </a:p>
          <a:p>
            <a:pPr marL="342900" indent="-342900">
              <a:lnSpc>
                <a:spcPct val="130000"/>
              </a:lnSpc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altLang="zh-CN" sz="2200" i="1" dirty="0" smtClean="0"/>
              <a:t>Waterproof potting;</a:t>
            </a:r>
          </a:p>
          <a:p>
            <a:pPr marL="342900" indent="-342900">
              <a:lnSpc>
                <a:spcPct val="130000"/>
              </a:lnSpc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altLang="zh-CN" sz="2200" i="1" dirty="0" smtClean="0"/>
              <a:t>Custom-made divider and electronics;</a:t>
            </a:r>
          </a:p>
          <a:p>
            <a:pPr marL="342900" indent="-342900">
              <a:lnSpc>
                <a:spcPct val="130000"/>
              </a:lnSpc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altLang="zh-CN" sz="2200" i="1" dirty="0" smtClean="0"/>
              <a:t>Stringent quality control;</a:t>
            </a:r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6458185" y="3727048"/>
            <a:ext cx="359304" cy="1157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6875690" y="3536065"/>
            <a:ext cx="1284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6. Potting </a:t>
            </a:r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  structure</a:t>
            </a:r>
            <a:endParaRPr lang="zh-CN" altLang="en-US" sz="1600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z="1800" smtClean="0"/>
              <a:t>13</a:t>
            </a:fld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94465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80"/>
    </mc:Choice>
    <mc:Fallback xmlns="">
      <p:transition spd="slow" advTm="10288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889887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>
            <a:spLocks/>
          </p:cNvSpPr>
          <p:nvPr/>
        </p:nvSpPr>
        <p:spPr>
          <a:xfrm>
            <a:off x="2407920" y="175055"/>
            <a:ext cx="7609840" cy="6000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i="1" dirty="0" smtClean="0">
                <a:solidFill>
                  <a:srgbClr val="FF0000"/>
                </a:solidFill>
                <a:latin typeface="+mn-lt"/>
              </a:rPr>
              <a:t>R&amp;D status : Large PMT</a:t>
            </a:r>
            <a:endParaRPr lang="zh-CN" altLang="en-US" sz="3600" b="1" i="1" dirty="0" smtClean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451559" y="3930151"/>
            <a:ext cx="4470365" cy="2493797"/>
            <a:chOff x="7451559" y="3930152"/>
            <a:chExt cx="4369749" cy="232976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51559" y="3930152"/>
              <a:ext cx="4369749" cy="232976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65060" y="3999602"/>
              <a:ext cx="1810990" cy="373696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7451559" y="1261739"/>
            <a:ext cx="4369749" cy="2294717"/>
            <a:chOff x="7451559" y="1261739"/>
            <a:chExt cx="4369749" cy="22947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1559" y="1263584"/>
              <a:ext cx="4369749" cy="229287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21825" y="1261739"/>
              <a:ext cx="2599483" cy="377986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444648" y="1137349"/>
            <a:ext cx="6303393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>
                <a:solidFill>
                  <a:srgbClr val="000000"/>
                </a:solidFill>
                <a:latin typeface="Calibri" panose="020F0502020204030204" pitchFamily="34" charset="0"/>
              </a:rPr>
              <a:t>Two types of 20‘‘ PMTs will be used:</a:t>
            </a:r>
            <a:r>
              <a:rPr lang="en-US" altLang="zh-CN" i="1" dirty="0"/>
              <a:t> </a:t>
            </a:r>
            <a:br>
              <a:rPr lang="en-US" altLang="zh-CN" i="1" dirty="0"/>
            </a:br>
            <a:r>
              <a:rPr lang="en-US" altLang="zh-CN" i="1" dirty="0"/>
              <a:t>• 15,000 </a:t>
            </a:r>
            <a:r>
              <a:rPr lang="en-US" altLang="zh-CN" i="1" dirty="0" smtClean="0"/>
              <a:t>Micro-channel </a:t>
            </a:r>
            <a:r>
              <a:rPr lang="en-US" altLang="zh-CN" i="1" dirty="0"/>
              <a:t>plates </a:t>
            </a:r>
            <a:r>
              <a:rPr lang="en-US" altLang="zh-CN" i="1" dirty="0" smtClean="0"/>
              <a:t>PMTs (MCP-PMT,NNVT);</a:t>
            </a:r>
            <a:r>
              <a:rPr lang="en-US" altLang="zh-CN" i="1" dirty="0"/>
              <a:t/>
            </a:r>
            <a:br>
              <a:rPr lang="en-US" altLang="zh-CN" i="1" dirty="0"/>
            </a:br>
            <a:r>
              <a:rPr lang="en-US" altLang="zh-CN" i="1" dirty="0"/>
              <a:t>• 5,000 Dynode PMTs (</a:t>
            </a:r>
            <a:r>
              <a:rPr lang="en-US" altLang="zh-CN" i="1" dirty="0" smtClean="0"/>
              <a:t>Hamamatsu,</a:t>
            </a:r>
            <a:r>
              <a:rPr lang="en-US" altLang="zh-CN" i="1" dirty="0"/>
              <a:t> </a:t>
            </a:r>
            <a:r>
              <a:rPr lang="en-US" altLang="zh-CN" i="1" dirty="0" smtClean="0"/>
              <a:t>R12860HQE) 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 smtClean="0"/>
              <a:t>MCP-PMTs are custom </a:t>
            </a:r>
            <a:r>
              <a:rPr lang="en-US" altLang="zh-CN" i="1" dirty="0"/>
              <a:t>designed </a:t>
            </a:r>
            <a:r>
              <a:rPr lang="en-US" altLang="zh-CN" i="1" dirty="0" smtClean="0"/>
              <a:t>and manufactured </a:t>
            </a:r>
            <a:r>
              <a:rPr lang="en-US" altLang="zh-CN" i="1" dirty="0"/>
              <a:t>for JUNO </a:t>
            </a:r>
            <a:r>
              <a:rPr lang="en-US" altLang="zh-CN" i="1" dirty="0" smtClean="0"/>
              <a:t>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 smtClean="0"/>
              <a:t>&gt;10000 20’’ PMTs has been delivered and tested;</a:t>
            </a:r>
            <a:endParaRPr lang="zh-CN" altLang="en-US" i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z="1800" smtClean="0"/>
              <a:t>14</a:t>
            </a:fld>
            <a:endParaRPr lang="zh-CN" altLang="en-US" sz="18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115" y="3159760"/>
            <a:ext cx="5796458" cy="347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9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61"/>
    </mc:Choice>
    <mc:Fallback xmlns="">
      <p:transition spd="slow" advTm="5736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889887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>
            <a:spLocks/>
          </p:cNvSpPr>
          <p:nvPr/>
        </p:nvSpPr>
        <p:spPr>
          <a:xfrm>
            <a:off x="2407920" y="175055"/>
            <a:ext cx="7609840" cy="6000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i="1" dirty="0" smtClean="0">
                <a:solidFill>
                  <a:srgbClr val="FF0000"/>
                </a:solidFill>
                <a:latin typeface="+mn-lt"/>
              </a:rPr>
              <a:t>R&amp;D status : Small PMT</a:t>
            </a:r>
            <a:endParaRPr lang="zh-CN" altLang="en-US" sz="3600" b="1" i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1594" y="1203098"/>
            <a:ext cx="1134249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/>
              <a:t>Improve the energy scale precision, </a:t>
            </a:r>
            <a:r>
              <a:rPr lang="en-US" altLang="zh-CN" sz="2000" i="1" dirty="0" smtClean="0"/>
              <a:t>in particular</a:t>
            </a:r>
            <a:r>
              <a:rPr lang="en-US" altLang="zh-CN" sz="2000" i="1" dirty="0"/>
              <a:t>, the coupling of </a:t>
            </a:r>
            <a:r>
              <a:rPr lang="en-US" altLang="zh-CN" sz="2000" i="1" dirty="0" smtClean="0"/>
              <a:t>non-linearity and non-uniformity. 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i="1" dirty="0" smtClean="0"/>
              <a:t>SPMTs </a:t>
            </a:r>
            <a:r>
              <a:rPr lang="zh-CN" altLang="en-US" sz="2000" i="1" dirty="0"/>
              <a:t>almost always </a:t>
            </a:r>
            <a:r>
              <a:rPr lang="zh-CN" altLang="en-US" sz="2000" i="1" dirty="0">
                <a:solidFill>
                  <a:srgbClr val="C00000"/>
                </a:solidFill>
                <a:effectLst>
                  <a:reflection endPos="0" dist="50800" dir="5400000" sy="-100000" algn="bl" rotWithShape="0"/>
                </a:effectLst>
              </a:rPr>
              <a:t>work  </a:t>
            </a:r>
            <a:r>
              <a:rPr lang="en-US" altLang="zh-CN" sz="2000" i="1" dirty="0" smtClean="0">
                <a:solidFill>
                  <a:srgbClr val="C00000"/>
                </a:solidFill>
                <a:effectLst>
                  <a:reflection endPos="0" dist="50800" dir="5400000" sy="-100000" algn="bl" rotWithShape="0"/>
                </a:effectLst>
              </a:rPr>
              <a:t>at SPE</a:t>
            </a:r>
            <a:r>
              <a:rPr lang="zh-CN" altLang="en-US" sz="2000" i="1" dirty="0" smtClean="0">
                <a:solidFill>
                  <a:srgbClr val="C00000"/>
                </a:solidFill>
                <a:effectLst>
                  <a:reflection endPos="0" dist="50800" dir="5400000" sy="-100000" algn="bl" rotWithShape="0"/>
                </a:effectLst>
              </a:rPr>
              <a:t> </a:t>
            </a:r>
            <a:r>
              <a:rPr lang="en-US" altLang="zh-CN" sz="2000" i="1" dirty="0" smtClean="0">
                <a:solidFill>
                  <a:srgbClr val="C00000"/>
                </a:solidFill>
                <a:effectLst>
                  <a:reflection endPos="0" dist="50800" dir="5400000" sy="-100000" algn="bl" rotWithShape="0"/>
                </a:effectLst>
              </a:rPr>
              <a:t>m</a:t>
            </a:r>
            <a:r>
              <a:rPr lang="zh-CN" altLang="en-US" sz="2000" i="1" dirty="0" smtClean="0">
                <a:solidFill>
                  <a:srgbClr val="C00000"/>
                </a:solidFill>
                <a:effectLst>
                  <a:reflection endPos="0" dist="50800" dir="5400000" sy="-100000" algn="bl" rotWithShape="0"/>
                </a:effectLst>
              </a:rPr>
              <a:t>ode for </a:t>
            </a:r>
            <a:r>
              <a:rPr lang="zh-CN" altLang="en-US" sz="2000" i="1" dirty="0">
                <a:solidFill>
                  <a:srgbClr val="C00000"/>
                </a:solidFill>
                <a:effectLst>
                  <a:reflection endPos="0" dist="50800" dir="5400000" sy="-100000" algn="bl" rotWithShape="0"/>
                </a:effectLst>
              </a:rPr>
              <a:t>IBD  events </a:t>
            </a:r>
            <a:r>
              <a:rPr lang="zh-CN" altLang="en-US" sz="2000" i="1" dirty="0"/>
              <a:t>and are expected  to have </a:t>
            </a:r>
            <a:r>
              <a:rPr lang="zh-CN" altLang="en-US" sz="2000" i="1" dirty="0" smtClean="0"/>
              <a:t>almost zero dynamic  </a:t>
            </a:r>
            <a:r>
              <a:rPr lang="zh-CN" altLang="en-US" sz="2000" i="1" dirty="0"/>
              <a:t>range, hence </a:t>
            </a:r>
            <a:r>
              <a:rPr lang="zh-CN" altLang="en-US" sz="2000" i="1" dirty="0" smtClean="0"/>
              <a:t>virtually </a:t>
            </a:r>
            <a:r>
              <a:rPr lang="zh-CN" altLang="en-US" sz="2000" i="1" dirty="0">
                <a:solidFill>
                  <a:srgbClr val="C00000"/>
                </a:solidFill>
              </a:rPr>
              <a:t>no non-linearity</a:t>
            </a:r>
            <a:r>
              <a:rPr lang="zh-CN" altLang="en-US" sz="2000" i="1" dirty="0"/>
              <a:t>,  thus providing a linear  reference to </a:t>
            </a:r>
            <a:r>
              <a:rPr lang="zh-CN" altLang="en-US" sz="2000" i="1" dirty="0" smtClean="0"/>
              <a:t>LPMT</a:t>
            </a:r>
            <a:r>
              <a:rPr lang="en-US" altLang="zh-CN" sz="2000" i="1" dirty="0" smtClean="0"/>
              <a:t>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/>
              <a:t>25000 3’’ PMTs contracted to HZC</a:t>
            </a:r>
            <a:r>
              <a:rPr lang="en-US" altLang="zh-CN" sz="2000" i="1" dirty="0" smtClean="0"/>
              <a:t>, ~</a:t>
            </a:r>
            <a:r>
              <a:rPr lang="en-US" altLang="zh-CN" sz="2000" i="1" dirty="0"/>
              <a:t>19000 produced, ~15000 tested and accepted</a:t>
            </a:r>
            <a:r>
              <a:rPr lang="en-US" altLang="zh-CN" sz="2000" i="1" dirty="0" smtClean="0"/>
              <a:t>;</a:t>
            </a:r>
            <a:endParaRPr lang="en-US" altLang="zh-CN" sz="2000" i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606" y="3010651"/>
            <a:ext cx="4536834" cy="3551196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z="1800" smtClean="0"/>
              <a:t>15</a:t>
            </a:fld>
            <a:endParaRPr lang="zh-CN" altLang="en-US" sz="1800" dirty="0"/>
          </a:p>
        </p:txBody>
      </p:sp>
      <p:grpSp>
        <p:nvGrpSpPr>
          <p:cNvPr id="9" name="组合 8"/>
          <p:cNvGrpSpPr/>
          <p:nvPr/>
        </p:nvGrpSpPr>
        <p:grpSpPr>
          <a:xfrm>
            <a:off x="6505258" y="3448634"/>
            <a:ext cx="5165468" cy="2755060"/>
            <a:chOff x="6556058" y="3601290"/>
            <a:chExt cx="5165468" cy="275506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6058" y="3601290"/>
              <a:ext cx="5165468" cy="2369918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8392160" y="5987018"/>
              <a:ext cx="1893691" cy="369332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i="1" dirty="0" smtClean="0">
                  <a:solidFill>
                    <a:schemeClr val="accent1">
                      <a:lumMod val="75000"/>
                    </a:schemeClr>
                  </a:solidFill>
                </a:rPr>
                <a:t>3’’ PMTs</a:t>
              </a:r>
              <a:endParaRPr lang="zh-CN" altLang="en-US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037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15"/>
    </mc:Choice>
    <mc:Fallback xmlns="">
      <p:transition spd="slow" advTm="5461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889887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/>
          <p:cNvSpPr txBox="1">
            <a:spLocks/>
          </p:cNvSpPr>
          <p:nvPr/>
        </p:nvSpPr>
        <p:spPr>
          <a:xfrm>
            <a:off x="2407920" y="175055"/>
            <a:ext cx="7609840" cy="6000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i="1" dirty="0" smtClean="0">
                <a:solidFill>
                  <a:srgbClr val="FF0000"/>
                </a:solidFill>
                <a:latin typeface="+mn-lt"/>
              </a:rPr>
              <a:t>R&amp;D status : Top Tracker</a:t>
            </a:r>
            <a:endParaRPr lang="zh-CN" altLang="en-US" sz="3600" b="1" i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3301" y="993290"/>
            <a:ext cx="7847810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130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zh-CN" sz="2000" i="1" dirty="0" smtClean="0"/>
              <a:t>The top tracker(TT)  precisely measure the  </a:t>
            </a:r>
            <a:r>
              <a:rPr lang="en-US" altLang="zh-CN" sz="2000" i="1" dirty="0" err="1"/>
              <a:t>muon</a:t>
            </a:r>
            <a:r>
              <a:rPr lang="en-US" altLang="zh-CN" sz="2000" i="1" dirty="0"/>
              <a:t> tracking and provide valuable information for cosmic </a:t>
            </a:r>
            <a:r>
              <a:rPr lang="en-US" altLang="zh-CN" sz="2000" i="1" dirty="0" err="1"/>
              <a:t>muon</a:t>
            </a:r>
            <a:r>
              <a:rPr lang="en-US" altLang="zh-CN" sz="2000" i="1" dirty="0"/>
              <a:t> induced </a:t>
            </a:r>
            <a:r>
              <a:rPr lang="en-US" altLang="zh-CN" sz="2000" i="1" dirty="0" smtClean="0"/>
              <a:t>background study</a:t>
            </a:r>
            <a:r>
              <a:rPr lang="en-US" altLang="zh-CN" sz="2000" i="1" dirty="0"/>
              <a:t>;</a:t>
            </a:r>
            <a:endParaRPr lang="en-US" altLang="zh-CN" sz="2000" i="1" dirty="0" smtClean="0">
              <a:solidFill>
                <a:srgbClr val="000000"/>
              </a:solidFill>
            </a:endParaRPr>
          </a:p>
          <a:p>
            <a:pPr marL="342900" indent="-342900">
              <a:lnSpc>
                <a:spcPct val="130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zh-CN" sz="2000" i="1" dirty="0" smtClean="0">
                <a:solidFill>
                  <a:srgbClr val="000000"/>
                </a:solidFill>
              </a:rPr>
              <a:t>Reusing the </a:t>
            </a:r>
            <a:r>
              <a:rPr lang="en-US" altLang="zh-CN" sz="2000" i="1" dirty="0" smtClean="0">
                <a:solidFill>
                  <a:srgbClr val="C00000"/>
                </a:solidFill>
              </a:rPr>
              <a:t>plastic </a:t>
            </a:r>
            <a:r>
              <a:rPr lang="en-US" altLang="zh-CN" sz="2000" i="1" dirty="0">
                <a:solidFill>
                  <a:srgbClr val="C00000"/>
                </a:solidFill>
              </a:rPr>
              <a:t>scintillators from OPERA </a:t>
            </a:r>
            <a:r>
              <a:rPr lang="en-US" altLang="zh-CN" sz="2000" i="1" dirty="0">
                <a:solidFill>
                  <a:srgbClr val="000000"/>
                </a:solidFill>
              </a:rPr>
              <a:t>Target Tracker</a:t>
            </a:r>
            <a:r>
              <a:rPr lang="en-US" altLang="zh-CN" sz="2000" i="1" dirty="0"/>
              <a:t> </a:t>
            </a:r>
            <a:r>
              <a:rPr lang="en-US" altLang="zh-CN" sz="2000" i="1" dirty="0" smtClean="0"/>
              <a:t>;</a:t>
            </a:r>
          </a:p>
          <a:p>
            <a:pPr marL="742950" lvl="1" indent="-285750">
              <a:lnSpc>
                <a:spcPct val="13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2000" i="1" dirty="0" smtClean="0"/>
              <a:t>62 modules covered </a:t>
            </a:r>
            <a:r>
              <a:rPr lang="en-US" altLang="zh-CN" sz="2000" i="1" dirty="0"/>
              <a:t>half of the top area;</a:t>
            </a:r>
            <a:endParaRPr lang="en-US" altLang="zh-CN" sz="2000" i="1" dirty="0">
              <a:sym typeface="+mn-ea"/>
            </a:endParaRPr>
          </a:p>
          <a:p>
            <a:pPr marL="742950" lvl="1" indent="-285750">
              <a:lnSpc>
                <a:spcPct val="13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2000" i="1" dirty="0">
                <a:sym typeface="+mn-ea"/>
              </a:rPr>
              <a:t>3 TT layers spaced by 1.7 m ,each layer have </a:t>
            </a:r>
            <a:r>
              <a:rPr lang="en-US" altLang="zh-CN" sz="2000" i="1" dirty="0" err="1">
                <a:sym typeface="+mn-ea"/>
              </a:rPr>
              <a:t>x,y</a:t>
            </a:r>
            <a:r>
              <a:rPr lang="en-US" altLang="zh-CN" sz="2000" i="1" dirty="0">
                <a:sym typeface="+mn-ea"/>
              </a:rPr>
              <a:t> readout</a:t>
            </a:r>
            <a:r>
              <a:rPr lang="en-US" altLang="zh-CN" sz="2000" i="1" dirty="0" smtClean="0">
                <a:sym typeface="+mn-ea"/>
              </a:rPr>
              <a:t>;</a:t>
            </a:r>
            <a:endParaRPr lang="en-US" altLang="zh-CN" sz="2000" i="1" dirty="0">
              <a:sym typeface="+mn-ea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8799117" y="1323248"/>
            <a:ext cx="1908720" cy="1944216"/>
            <a:chOff x="9391199" y="1433592"/>
            <a:chExt cx="1908720" cy="1944216"/>
          </a:xfrm>
        </p:grpSpPr>
        <p:grpSp>
          <p:nvGrpSpPr>
            <p:cNvPr id="7" name="组合 24"/>
            <p:cNvGrpSpPr/>
            <p:nvPr/>
          </p:nvGrpSpPr>
          <p:grpSpPr>
            <a:xfrm>
              <a:off x="9391199" y="1433592"/>
              <a:ext cx="1908720" cy="1944216"/>
              <a:chOff x="6608146" y="-163396"/>
              <a:chExt cx="2168322" cy="2440268"/>
            </a:xfrm>
          </p:grpSpPr>
          <p:grpSp>
            <p:nvGrpSpPr>
              <p:cNvPr id="8" name="组合 23"/>
              <p:cNvGrpSpPr/>
              <p:nvPr/>
            </p:nvGrpSpPr>
            <p:grpSpPr>
              <a:xfrm>
                <a:off x="6608146" y="-163396"/>
                <a:ext cx="2168322" cy="2440268"/>
                <a:chOff x="6608146" y="-91388"/>
                <a:chExt cx="2168322" cy="2440268"/>
              </a:xfrm>
            </p:grpSpPr>
            <p:pic>
              <p:nvPicPr>
                <p:cNvPr id="10" name="Picture 2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24332" t="6589" r="22045"/>
                <a:stretch>
                  <a:fillRect/>
                </a:stretch>
              </p:blipFill>
              <p:spPr>
                <a:xfrm>
                  <a:off x="6608146" y="-91388"/>
                  <a:ext cx="2168322" cy="2440268"/>
                </a:xfrm>
                <a:prstGeom prst="rect">
                  <a:avLst/>
                </a:prstGeom>
                <a:noFill/>
                <a:ln w="9525">
                  <a:noFill/>
                  <a:miter/>
                </a:ln>
              </p:spPr>
            </p:pic>
            <p:grpSp>
              <p:nvGrpSpPr>
                <p:cNvPr id="11" name="组合 13"/>
                <p:cNvGrpSpPr/>
                <p:nvPr/>
              </p:nvGrpSpPr>
              <p:grpSpPr>
                <a:xfrm>
                  <a:off x="6997794" y="260648"/>
                  <a:ext cx="743585" cy="1859280"/>
                  <a:chOff x="3099" y="4947"/>
                  <a:chExt cx="1171" cy="2928"/>
                </a:xfrm>
              </p:grpSpPr>
              <p:sp>
                <p:nvSpPr>
                  <p:cNvPr id="12" name="TextBox 8"/>
                  <p:cNvSpPr txBox="1"/>
                  <p:nvPr/>
                </p:nvSpPr>
                <p:spPr>
                  <a:xfrm rot="16200000">
                    <a:off x="3264" y="5491"/>
                    <a:ext cx="1293" cy="606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sz="1600" dirty="0">
                        <a:solidFill>
                          <a:schemeClr val="accent2">
                            <a:lumMod val="75000"/>
                          </a:schemeClr>
                        </a:solidFill>
                        <a:ea typeface="ＭＳ Ｐゴシック" charset="-128"/>
                      </a:rPr>
                      <a:t>6.8 m</a:t>
                    </a:r>
                  </a:p>
                </p:txBody>
              </p:sp>
              <p:sp>
                <p:nvSpPr>
                  <p:cNvPr id="13" name="TextBox 20"/>
                  <p:cNvSpPr txBox="1"/>
                  <p:nvPr/>
                </p:nvSpPr>
                <p:spPr>
                  <a:xfrm rot="528386">
                    <a:off x="3099" y="6315"/>
                    <a:ext cx="1171" cy="669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sz="1600" dirty="0">
                        <a:solidFill>
                          <a:schemeClr val="accent2">
                            <a:lumMod val="75000"/>
                          </a:schemeClr>
                        </a:solidFill>
                        <a:ea typeface="ＭＳ Ｐゴシック" charset="-128"/>
                      </a:rPr>
                      <a:t>6.8 m</a:t>
                    </a:r>
                  </a:p>
                </p:txBody>
              </p:sp>
              <p:cxnSp>
                <p:nvCxnSpPr>
                  <p:cNvPr id="14" name="Straight Arrow Connector 10"/>
                  <p:cNvCxnSpPr/>
                  <p:nvPr/>
                </p:nvCxnSpPr>
                <p:spPr bwMode="auto">
                  <a:xfrm flipV="1">
                    <a:off x="4253" y="4947"/>
                    <a:ext cx="0" cy="2928"/>
                  </a:xfrm>
                  <a:prstGeom prst="straightConnector1">
                    <a:avLst/>
                  </a:prstGeom>
                  <a:noFill/>
                  <a:ln w="19050">
                    <a:solidFill>
                      <a:schemeClr val="accent2">
                        <a:lumMod val="75000"/>
                      </a:schemeClr>
                    </a:solidFill>
                    <a:headEnd type="triangle"/>
                    <a:tailEnd type="triangle"/>
                  </a:ln>
                  <a:effectLst/>
                </p:spPr>
              </p:cxnSp>
            </p:grpSp>
          </p:grpSp>
          <p:cxnSp>
            <p:nvCxnSpPr>
              <p:cNvPr id="9" name="Straight Arrow Connector 17"/>
              <p:cNvCxnSpPr/>
              <p:nvPr/>
            </p:nvCxnSpPr>
            <p:spPr bwMode="auto">
              <a:xfrm>
                <a:off x="7092280" y="1052736"/>
                <a:ext cx="936104" cy="216024"/>
              </a:xfrm>
              <a:prstGeom prst="straightConnector1">
                <a:avLst/>
              </a:prstGeom>
              <a:noFill/>
              <a:ln w="19050">
                <a:solidFill>
                  <a:schemeClr val="accent2">
                    <a:lumMod val="75000"/>
                  </a:schemeClr>
                </a:solidFill>
                <a:headEnd type="triangle"/>
                <a:tailEnd type="triangle"/>
              </a:ln>
              <a:effectLst/>
            </p:spPr>
          </p:cxnSp>
        </p:grpSp>
        <p:cxnSp>
          <p:nvCxnSpPr>
            <p:cNvPr id="18" name="直接连接符 17"/>
            <p:cNvCxnSpPr/>
            <p:nvPr/>
          </p:nvCxnSpPr>
          <p:spPr>
            <a:xfrm>
              <a:off x="9817370" y="1516284"/>
              <a:ext cx="824029" cy="497711"/>
            </a:xfrm>
            <a:prstGeom prst="line">
              <a:avLst/>
            </a:prstGeom>
            <a:ln w="38100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9817370" y="1516284"/>
              <a:ext cx="0" cy="1679113"/>
            </a:xfrm>
            <a:prstGeom prst="line">
              <a:avLst/>
            </a:prstGeom>
            <a:ln w="38100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9831527" y="3136793"/>
              <a:ext cx="921354" cy="44821"/>
            </a:xfrm>
            <a:prstGeom prst="line">
              <a:avLst/>
            </a:prstGeom>
            <a:ln w="38100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0641400" y="2013995"/>
              <a:ext cx="49186" cy="1122798"/>
            </a:xfrm>
            <a:prstGeom prst="line">
              <a:avLst/>
            </a:prstGeom>
            <a:ln w="38100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直接箭头连接符 29"/>
          <p:cNvCxnSpPr/>
          <p:nvPr/>
        </p:nvCxnSpPr>
        <p:spPr>
          <a:xfrm flipV="1">
            <a:off x="8665427" y="3129512"/>
            <a:ext cx="624296" cy="84562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4039" y="3975134"/>
            <a:ext cx="2577961" cy="2135224"/>
          </a:xfrm>
          <a:prstGeom prst="rect">
            <a:avLst/>
          </a:prstGeom>
        </p:spPr>
      </p:pic>
      <p:cxnSp>
        <p:nvCxnSpPr>
          <p:cNvPr id="46" name="直接箭头连接符 45"/>
          <p:cNvCxnSpPr/>
          <p:nvPr/>
        </p:nvCxnSpPr>
        <p:spPr>
          <a:xfrm flipH="1" flipV="1">
            <a:off x="10105851" y="3026449"/>
            <a:ext cx="1237339" cy="103089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>
            <a:off x="11887200" y="4826770"/>
            <a:ext cx="0" cy="405114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11204908" y="4862552"/>
            <a:ext cx="67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C000"/>
                </a:solidFill>
              </a:rPr>
              <a:t>1.7m</a:t>
            </a:r>
            <a:endParaRPr lang="zh-CN" altLang="en-US" b="1" dirty="0">
              <a:solidFill>
                <a:srgbClr val="FFC000"/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632627" y="3129512"/>
            <a:ext cx="5910413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zh-CN" sz="2000" i="1" dirty="0"/>
              <a:t>New electronics cards being designed </a:t>
            </a:r>
            <a:r>
              <a:rPr lang="en-US" altLang="zh-CN" sz="2000" i="1" dirty="0" smtClean="0"/>
              <a:t>to account </a:t>
            </a:r>
            <a:r>
              <a:rPr lang="en-US" altLang="zh-CN" sz="2000" i="1" dirty="0"/>
              <a:t>for </a:t>
            </a:r>
            <a:r>
              <a:rPr lang="en-US" altLang="zh-CN" sz="2000" i="1" dirty="0">
                <a:solidFill>
                  <a:srgbClr val="C00000"/>
                </a:solidFill>
              </a:rPr>
              <a:t>100× higher radioactivity </a:t>
            </a:r>
            <a:r>
              <a:rPr lang="en-US" altLang="zh-CN" sz="2000" i="1" dirty="0"/>
              <a:t>from </a:t>
            </a:r>
            <a:r>
              <a:rPr lang="en-US" altLang="zh-CN" sz="2000" i="1" dirty="0" smtClean="0"/>
              <a:t>rock in </a:t>
            </a:r>
            <a:r>
              <a:rPr lang="en-US" altLang="zh-CN" sz="2000" i="1" dirty="0"/>
              <a:t>JUNO site </a:t>
            </a:r>
            <a:r>
              <a:rPr lang="en-US" altLang="zh-CN" sz="2000" i="1" dirty="0" smtClean="0"/>
              <a:t>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 smtClean="0"/>
              <a:t>The plastic modules are </a:t>
            </a:r>
            <a:r>
              <a:rPr lang="en-US" altLang="zh-CN" sz="2000" i="1" dirty="0" smtClean="0">
                <a:solidFill>
                  <a:srgbClr val="C00000"/>
                </a:solidFill>
              </a:rPr>
              <a:t>already at JUNO </a:t>
            </a:r>
            <a:r>
              <a:rPr lang="en-US" altLang="zh-CN" sz="2000" i="1" dirty="0" smtClean="0"/>
              <a:t>site;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i="1" dirty="0" smtClean="0"/>
              <a:t>No significant aging observed;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1440214" y="4862552"/>
            <a:ext cx="3185969" cy="1911581"/>
            <a:chOff x="1440214" y="4862552"/>
            <a:chExt cx="3185969" cy="1911581"/>
          </a:xfrm>
        </p:grpSpPr>
        <p:pic>
          <p:nvPicPr>
            <p:cNvPr id="28" name="Image 7">
              <a:extLst>
                <a:ext uri="{FF2B5EF4-FFF2-40B4-BE49-F238E27FC236}">
                  <a16:creationId xmlns="" xmlns:a16="http://schemas.microsoft.com/office/drawing/2014/main" id="{8ED823E7-00A7-9C44-8D4B-4C29A8048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0214" y="4862552"/>
              <a:ext cx="3185969" cy="1911581"/>
            </a:xfrm>
            <a:prstGeom prst="rect">
              <a:avLst/>
            </a:prstGeom>
          </p:spPr>
        </p:pic>
        <p:sp>
          <p:nvSpPr>
            <p:cNvPr id="29" name="Rectangle 9">
              <a:extLst>
                <a:ext uri="{FF2B5EF4-FFF2-40B4-BE49-F238E27FC236}">
                  <a16:creationId xmlns="" xmlns:a16="http://schemas.microsoft.com/office/drawing/2014/main" id="{F9326C89-0100-1D43-82D8-B69593F945AB}"/>
                </a:ext>
              </a:extLst>
            </p:cNvPr>
            <p:cNvSpPr/>
            <p:nvPr/>
          </p:nvSpPr>
          <p:spPr>
            <a:xfrm>
              <a:off x="2407920" y="6392471"/>
              <a:ext cx="2210964" cy="369332"/>
            </a:xfrm>
            <a:prstGeom prst="rect">
              <a:avLst/>
            </a:prstGeom>
            <a:solidFill>
              <a:srgbClr val="FFC000">
                <a:alpha val="6500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chemeClr val="accent5">
                      <a:lumMod val="50000"/>
                    </a:schemeClr>
                  </a:solidFill>
                </a:rPr>
                <a:t>JUNO Site (Mar 2019) </a:t>
              </a:r>
            </a:p>
          </p:txBody>
        </p:sp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z="1800" smtClean="0"/>
              <a:t>16</a:t>
            </a:fld>
            <a:endParaRPr lang="zh-CN" altLang="en-US" sz="1800"/>
          </a:p>
        </p:txBody>
      </p:sp>
      <p:grpSp>
        <p:nvGrpSpPr>
          <p:cNvPr id="17" name="组合 16"/>
          <p:cNvGrpSpPr/>
          <p:nvPr/>
        </p:nvGrpSpPr>
        <p:grpSpPr>
          <a:xfrm>
            <a:off x="6752607" y="3606933"/>
            <a:ext cx="3000870" cy="2942975"/>
            <a:chOff x="6752607" y="3606933"/>
            <a:chExt cx="3000870" cy="2942975"/>
          </a:xfrm>
        </p:grpSpPr>
        <p:grpSp>
          <p:nvGrpSpPr>
            <p:cNvPr id="43" name="组合 42"/>
            <p:cNvGrpSpPr/>
            <p:nvPr/>
          </p:nvGrpSpPr>
          <p:grpSpPr>
            <a:xfrm>
              <a:off x="6752607" y="3606933"/>
              <a:ext cx="3000870" cy="2942975"/>
              <a:chOff x="5852280" y="3562474"/>
              <a:chExt cx="3000870" cy="2942975"/>
            </a:xfrm>
          </p:grpSpPr>
          <p:pic>
            <p:nvPicPr>
              <p:cNvPr id="2" name="Imag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2280" y="3562474"/>
                <a:ext cx="3000870" cy="2942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矩形 14"/>
              <p:cNvSpPr/>
              <p:nvPr/>
            </p:nvSpPr>
            <p:spPr>
              <a:xfrm>
                <a:off x="7555358" y="3897134"/>
                <a:ext cx="277792" cy="231494"/>
              </a:xfrm>
              <a:prstGeom prst="rect">
                <a:avLst/>
              </a:prstGeom>
              <a:noFill/>
              <a:ln w="3810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2" name="Rectangle 9">
              <a:extLst>
                <a:ext uri="{FF2B5EF4-FFF2-40B4-BE49-F238E27FC236}">
                  <a16:creationId xmlns="" xmlns:a16="http://schemas.microsoft.com/office/drawing/2014/main" id="{F9326C89-0100-1D43-82D8-B69593F945AB}"/>
                </a:ext>
              </a:extLst>
            </p:cNvPr>
            <p:cNvSpPr/>
            <p:nvPr/>
          </p:nvSpPr>
          <p:spPr>
            <a:xfrm>
              <a:off x="8476005" y="6094259"/>
              <a:ext cx="1053570" cy="369332"/>
            </a:xfrm>
            <a:prstGeom prst="rect">
              <a:avLst/>
            </a:prstGeom>
            <a:solidFill>
              <a:srgbClr val="FFC000">
                <a:alpha val="65000"/>
              </a:srgbClr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i="1" dirty="0" smtClean="0">
                  <a:solidFill>
                    <a:schemeClr val="accent5">
                      <a:lumMod val="50000"/>
                    </a:schemeClr>
                  </a:solidFill>
                </a:rPr>
                <a:t>Top View</a:t>
              </a:r>
              <a:endParaRPr lang="en-US" i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19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70"/>
    </mc:Choice>
    <mc:Fallback xmlns="">
      <p:transition spd="slow" advTm="8447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889887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>
            <a:spLocks/>
          </p:cNvSpPr>
          <p:nvPr/>
        </p:nvSpPr>
        <p:spPr>
          <a:xfrm>
            <a:off x="2141702" y="175055"/>
            <a:ext cx="8159766" cy="6000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i="1" dirty="0" smtClean="0">
                <a:solidFill>
                  <a:srgbClr val="FF0000"/>
                </a:solidFill>
                <a:latin typeface="+mn-lt"/>
              </a:rPr>
              <a:t>R&amp;D status : Water Cherenkov Detector</a:t>
            </a:r>
            <a:endParaRPr lang="zh-CN" altLang="en-US" sz="3600" b="1" i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6065" y="1041754"/>
            <a:ext cx="727921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2000" i="1" dirty="0"/>
              <a:t>A pool filled with </a:t>
            </a:r>
            <a:r>
              <a:rPr lang="en-US" altLang="zh-CN" sz="2000" i="1" dirty="0">
                <a:solidFill>
                  <a:srgbClr val="C00000"/>
                </a:solidFill>
              </a:rPr>
              <a:t>40ktons of ultrapure water </a:t>
            </a:r>
            <a:r>
              <a:rPr lang="en-US" altLang="zh-CN" sz="2000" i="1" dirty="0"/>
              <a:t>and instrumented with </a:t>
            </a:r>
            <a:r>
              <a:rPr lang="en-US" altLang="zh-CN" sz="2000" i="1" dirty="0">
                <a:solidFill>
                  <a:srgbClr val="C00000"/>
                </a:solidFill>
              </a:rPr>
              <a:t>2400 MCP-PMTs </a:t>
            </a:r>
            <a:r>
              <a:rPr lang="en-US" altLang="zh-CN" sz="2000" i="1" dirty="0" smtClean="0"/>
              <a:t>to form the water Cherenkov detector;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i="1" dirty="0" smtClean="0"/>
              <a:t>Detector </a:t>
            </a:r>
            <a:r>
              <a:rPr lang="en-US" altLang="zh-CN" sz="2000" i="1" dirty="0"/>
              <a:t>efficiency requirement is expect to be&gt;95%;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i="1" dirty="0">
                <a:sym typeface="+mn-ea"/>
              </a:rPr>
              <a:t>Fast neutron background ~</a:t>
            </a:r>
            <a:r>
              <a:rPr lang="en-US" altLang="zh-CN" sz="2000" i="1" dirty="0" smtClean="0">
                <a:sym typeface="+mn-ea"/>
              </a:rPr>
              <a:t>0.1/day;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2000" i="1" dirty="0" smtClean="0">
                <a:sym typeface="+mn-ea"/>
              </a:rPr>
              <a:t>Water System: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altLang="zh-CN" sz="2000" i="1" dirty="0" smtClean="0">
                <a:sym typeface="+mn-ea"/>
              </a:rPr>
              <a:t>A water system in running with the JUNO-prototype in IHEP;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altLang="zh-CN" sz="2000" i="1" dirty="0" smtClean="0">
                <a:sym typeface="+mn-ea"/>
              </a:rPr>
              <a:t>The </a:t>
            </a:r>
            <a:r>
              <a:rPr lang="en-US" altLang="zh-CN" sz="2000" i="1" dirty="0">
                <a:solidFill>
                  <a:srgbClr val="C00000"/>
                </a:solidFill>
                <a:sym typeface="+mn-ea"/>
              </a:rPr>
              <a:t>radon concentration in water:&lt; 10mBq/m</a:t>
            </a:r>
            <a:r>
              <a:rPr lang="en-US" altLang="zh-CN" sz="2000" i="1" baseline="30000" dirty="0">
                <a:solidFill>
                  <a:srgbClr val="C00000"/>
                </a:solidFill>
                <a:sym typeface="+mn-ea"/>
              </a:rPr>
              <a:t>3</a:t>
            </a:r>
            <a:r>
              <a:rPr lang="en-US" altLang="zh-CN" sz="2000" i="1" dirty="0" smtClean="0">
                <a:sym typeface="+mn-ea"/>
              </a:rPr>
              <a:t>;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altLang="zh-CN" sz="2000" i="1" dirty="0">
                <a:sym typeface="+mn-ea"/>
              </a:rPr>
              <a:t>Calculation results show  </a:t>
            </a:r>
            <a:r>
              <a:rPr lang="en-US" altLang="zh-CN" sz="2000" i="1" dirty="0">
                <a:solidFill>
                  <a:srgbClr val="C00000"/>
                </a:solidFill>
                <a:sym typeface="+mn-ea"/>
              </a:rPr>
              <a:t>20</a:t>
            </a:r>
            <a:r>
              <a:rPr lang="zh-CN" altLang="en-US" sz="2000" i="1" dirty="0">
                <a:solidFill>
                  <a:srgbClr val="C00000"/>
                </a:solidFill>
                <a:sym typeface="+mn-ea"/>
              </a:rPr>
              <a:t>℃</a:t>
            </a:r>
            <a:r>
              <a:rPr lang="en-US" altLang="zh-CN" sz="2000" i="1" dirty="0">
                <a:solidFill>
                  <a:srgbClr val="C00000"/>
                </a:solidFill>
                <a:sym typeface="+mn-ea"/>
              </a:rPr>
              <a:t>&lt;</a:t>
            </a:r>
            <a:r>
              <a:rPr lang="en-US" altLang="zh-CN" sz="2000" i="1" dirty="0" err="1">
                <a:solidFill>
                  <a:srgbClr val="C00000"/>
                </a:solidFill>
                <a:sym typeface="+mn-ea"/>
              </a:rPr>
              <a:t>T</a:t>
            </a:r>
            <a:r>
              <a:rPr lang="en-US" altLang="zh-CN" sz="2000" i="1" baseline="-25000" dirty="0" err="1">
                <a:solidFill>
                  <a:srgbClr val="C00000"/>
                </a:solidFill>
                <a:sym typeface="+mn-ea"/>
              </a:rPr>
              <a:t>water</a:t>
            </a:r>
            <a:r>
              <a:rPr lang="en-US" altLang="zh-CN" sz="2000" i="1" dirty="0">
                <a:solidFill>
                  <a:srgbClr val="C00000"/>
                </a:solidFill>
                <a:sym typeface="+mn-ea"/>
              </a:rPr>
              <a:t>&lt;22</a:t>
            </a:r>
            <a:r>
              <a:rPr lang="zh-CN" altLang="en-US" sz="2000" i="1" dirty="0">
                <a:solidFill>
                  <a:srgbClr val="C00000"/>
                </a:solidFill>
                <a:sym typeface="+mn-ea"/>
              </a:rPr>
              <a:t>℃</a:t>
            </a:r>
            <a:r>
              <a:rPr lang="zh-CN" altLang="en-US" sz="2000" i="1" dirty="0" smtClean="0">
                <a:sym typeface="+mn-ea"/>
              </a:rPr>
              <a:t>；</a:t>
            </a:r>
            <a:endParaRPr lang="en-US" altLang="zh-CN" sz="2000" i="1" dirty="0"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063862" y="4039294"/>
            <a:ext cx="1873033" cy="2317056"/>
            <a:chOff x="2449509" y="3441940"/>
            <a:chExt cx="1957065" cy="296750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/>
            <a:srcRect l="1980" r="1513" b="884"/>
            <a:stretch/>
          </p:blipFill>
          <p:spPr>
            <a:xfrm>
              <a:off x="2449509" y="3441940"/>
              <a:ext cx="1896680" cy="2905859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/>
            <a:srcRect r="1437" b="438"/>
            <a:stretch/>
          </p:blipFill>
          <p:spPr>
            <a:xfrm>
              <a:off x="2993535" y="3548066"/>
              <a:ext cx="1413039" cy="286138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172" y="4030969"/>
            <a:ext cx="4866572" cy="257752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863" y="1088501"/>
            <a:ext cx="2890457" cy="303145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9770" y="4318569"/>
            <a:ext cx="3557537" cy="192085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36540" y="6492875"/>
            <a:ext cx="2743200" cy="365125"/>
          </a:xfrm>
        </p:spPr>
        <p:txBody>
          <a:bodyPr/>
          <a:lstStyle/>
          <a:p>
            <a:fld id="{FBFB0D64-DCF4-4391-AB01-5773680752FE}" type="slidenum">
              <a:rPr lang="zh-CN" altLang="en-US" sz="1800" smtClean="0"/>
              <a:t>17</a:t>
            </a:fld>
            <a:endParaRPr lang="zh-CN" altLang="en-US" sz="1800"/>
          </a:p>
        </p:txBody>
      </p:sp>
      <p:sp>
        <p:nvSpPr>
          <p:cNvPr id="13" name="Rectangle 9">
            <a:extLst>
              <a:ext uri="{FF2B5EF4-FFF2-40B4-BE49-F238E27FC236}">
                <a16:creationId xmlns="" xmlns:a16="http://schemas.microsoft.com/office/drawing/2014/main" id="{F9326C89-0100-1D43-82D8-B69593F945AB}"/>
              </a:ext>
            </a:extLst>
          </p:cNvPr>
          <p:cNvSpPr/>
          <p:nvPr/>
        </p:nvSpPr>
        <p:spPr>
          <a:xfrm>
            <a:off x="5735659" y="6439214"/>
            <a:ext cx="2514800" cy="338554"/>
          </a:xfrm>
          <a:prstGeom prst="rect">
            <a:avLst/>
          </a:prstGeom>
          <a:solidFill>
            <a:srgbClr val="FFC000">
              <a:alpha val="6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i="1" dirty="0" smtClean="0">
                <a:solidFill>
                  <a:schemeClr val="accent5">
                    <a:lumMod val="50000"/>
                  </a:schemeClr>
                </a:solidFill>
              </a:rPr>
              <a:t>Temperature distribution</a:t>
            </a:r>
            <a:endParaRPr lang="en-US" sz="16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="" xmlns:a16="http://schemas.microsoft.com/office/drawing/2014/main" id="{F9326C89-0100-1D43-82D8-B69593F945AB}"/>
              </a:ext>
            </a:extLst>
          </p:cNvPr>
          <p:cNvSpPr/>
          <p:nvPr/>
        </p:nvSpPr>
        <p:spPr>
          <a:xfrm>
            <a:off x="9215829" y="6269937"/>
            <a:ext cx="2514800" cy="338554"/>
          </a:xfrm>
          <a:prstGeom prst="rect">
            <a:avLst/>
          </a:prstGeom>
          <a:solidFill>
            <a:srgbClr val="FFC000">
              <a:alpha val="6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i="1" dirty="0" smtClean="0">
                <a:solidFill>
                  <a:schemeClr val="accent5">
                    <a:lumMod val="50000"/>
                  </a:schemeClr>
                </a:solidFill>
              </a:rPr>
              <a:t>Radon measurement system</a:t>
            </a:r>
            <a:endParaRPr lang="en-US" sz="16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98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669"/>
    </mc:Choice>
    <mc:Fallback xmlns="">
      <p:transition spd="slow" advTm="11166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889887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>
            <a:spLocks/>
          </p:cNvSpPr>
          <p:nvPr/>
        </p:nvSpPr>
        <p:spPr>
          <a:xfrm>
            <a:off x="2141702" y="175055"/>
            <a:ext cx="8159766" cy="6000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i="1" dirty="0" smtClean="0">
                <a:solidFill>
                  <a:srgbClr val="FF0000"/>
                </a:solidFill>
                <a:latin typeface="+mn-lt"/>
              </a:rPr>
              <a:t>R&amp;D status : Calibration system</a:t>
            </a:r>
            <a:endParaRPr lang="zh-CN" altLang="en-US" sz="3600" b="1" i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1697" y="1162920"/>
            <a:ext cx="7211503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 smtClean="0">
                <a:solidFill>
                  <a:srgbClr val="000000"/>
                </a:solidFill>
              </a:rPr>
              <a:t>The calibration system need to </a:t>
            </a:r>
            <a:r>
              <a:rPr lang="en-US" altLang="zh-CN" i="1" dirty="0">
                <a:solidFill>
                  <a:srgbClr val="000000"/>
                </a:solidFill>
              </a:rPr>
              <a:t>accurately address both </a:t>
            </a:r>
            <a:r>
              <a:rPr lang="en-US" altLang="zh-CN" i="1" dirty="0" smtClean="0">
                <a:solidFill>
                  <a:srgbClr val="000000"/>
                </a:solidFill>
              </a:rPr>
              <a:t>the </a:t>
            </a:r>
            <a:r>
              <a:rPr lang="en-US" altLang="zh-CN" i="1" dirty="0">
                <a:solidFill>
                  <a:srgbClr val="000000"/>
                </a:solidFill>
              </a:rPr>
              <a:t>non-uniformity and non-linearity in the </a:t>
            </a:r>
            <a:r>
              <a:rPr lang="en-US" altLang="zh-CN" i="1" dirty="0" smtClean="0">
                <a:solidFill>
                  <a:srgbClr val="000000"/>
                </a:solidFill>
              </a:rPr>
              <a:t>detector energy response</a:t>
            </a:r>
            <a:r>
              <a:rPr lang="en-US" altLang="zh-CN" i="1" dirty="0" smtClean="0"/>
              <a:t> 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 smtClean="0">
                <a:solidFill>
                  <a:srgbClr val="C00000"/>
                </a:solidFill>
              </a:rPr>
              <a:t>Energy scale uncertainty &lt; 1%;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 smtClean="0"/>
              <a:t>Four complementary subsystems: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i="1" dirty="0" smtClean="0"/>
              <a:t>1-D: Automated calibration unit(</a:t>
            </a:r>
            <a:r>
              <a:rPr lang="en-US" altLang="zh-CN" i="1" dirty="0" smtClean="0">
                <a:solidFill>
                  <a:srgbClr val="C00000"/>
                </a:solidFill>
              </a:rPr>
              <a:t>ACU</a:t>
            </a:r>
            <a:r>
              <a:rPr lang="en-US" altLang="zh-CN" i="1" dirty="0" smtClean="0"/>
              <a:t>);</a:t>
            </a:r>
          </a:p>
          <a:p>
            <a:pPr marL="1200150" lvl="2" indent="-285750">
              <a:lnSpc>
                <a:spcPct val="130000"/>
              </a:lnSpc>
              <a:buFont typeface="Calibri" panose="020F0502020204030204" pitchFamily="34" charset="0"/>
              <a:buChar char="→"/>
            </a:pPr>
            <a:r>
              <a:rPr lang="en-US" altLang="zh-CN" i="1" dirty="0" smtClean="0"/>
              <a:t>Scan the central axis;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i="1" dirty="0" smtClean="0"/>
              <a:t>2-D: Cable loop system(</a:t>
            </a:r>
            <a:r>
              <a:rPr lang="en-US" altLang="zh-CN" i="1" dirty="0" smtClean="0">
                <a:solidFill>
                  <a:srgbClr val="C00000"/>
                </a:solidFill>
              </a:rPr>
              <a:t>CLS</a:t>
            </a:r>
            <a:r>
              <a:rPr lang="en-US" altLang="zh-CN" i="1" dirty="0" smtClean="0"/>
              <a:t>);</a:t>
            </a:r>
          </a:p>
          <a:p>
            <a:pPr marL="1200150" lvl="2" indent="-285750">
              <a:lnSpc>
                <a:spcPct val="130000"/>
              </a:lnSpc>
              <a:buFont typeface="Calibri" panose="020F0502020204030204" pitchFamily="34" charset="0"/>
              <a:buChar char="→"/>
            </a:pPr>
            <a:r>
              <a:rPr lang="en-US" altLang="zh-CN" i="1" dirty="0" smtClean="0"/>
              <a:t>Scan vertical planes;</a:t>
            </a:r>
          </a:p>
          <a:p>
            <a:pPr lvl="1">
              <a:lnSpc>
                <a:spcPct val="130000"/>
              </a:lnSpc>
            </a:pPr>
            <a:r>
              <a:rPr lang="en-US" altLang="zh-CN" i="1" dirty="0" smtClean="0"/>
              <a:t>              Guide tube calibration system(</a:t>
            </a:r>
            <a:r>
              <a:rPr lang="en-US" altLang="zh-CN" i="1" dirty="0" smtClean="0">
                <a:solidFill>
                  <a:srgbClr val="C00000"/>
                </a:solidFill>
              </a:rPr>
              <a:t>GTCS</a:t>
            </a:r>
            <a:r>
              <a:rPr lang="en-US" altLang="zh-CN" i="1" dirty="0" smtClean="0"/>
              <a:t>);</a:t>
            </a:r>
          </a:p>
          <a:p>
            <a:pPr marL="1200150" lvl="2" indent="-285750">
              <a:lnSpc>
                <a:spcPct val="130000"/>
              </a:lnSpc>
              <a:buFont typeface="Calibri" panose="020F0502020204030204" pitchFamily="34" charset="0"/>
              <a:buChar char="→"/>
            </a:pPr>
            <a:r>
              <a:rPr lang="en-US" altLang="zh-CN" i="1" dirty="0" smtClean="0"/>
              <a:t>Scan CD outer surface;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i="1" dirty="0" smtClean="0"/>
              <a:t>3-D: Remotely operated vehicle(</a:t>
            </a:r>
            <a:r>
              <a:rPr lang="en-US" altLang="zh-CN" i="1" dirty="0" smtClean="0">
                <a:solidFill>
                  <a:srgbClr val="C00000"/>
                </a:solidFill>
              </a:rPr>
              <a:t>ROV</a:t>
            </a:r>
            <a:r>
              <a:rPr lang="en-US" altLang="zh-CN" i="1" dirty="0" smtClean="0"/>
              <a:t>);</a:t>
            </a:r>
          </a:p>
          <a:p>
            <a:pPr marL="1200150" lvl="2" indent="-285750">
              <a:lnSpc>
                <a:spcPct val="130000"/>
              </a:lnSpc>
              <a:buFont typeface="Calibri" panose="020F0502020204030204" pitchFamily="34" charset="0"/>
              <a:buChar char="→"/>
            </a:pPr>
            <a:r>
              <a:rPr lang="en-US" altLang="zh-CN" i="1" dirty="0" smtClean="0"/>
              <a:t>Full detector scan;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 smtClean="0"/>
              <a:t>Radioactive Sources: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i="1" dirty="0" smtClean="0"/>
              <a:t>γ</a:t>
            </a:r>
            <a:r>
              <a:rPr lang="zh-CN" altLang="en-US" i="1" dirty="0" smtClean="0"/>
              <a:t>、</a:t>
            </a:r>
            <a:r>
              <a:rPr lang="en-US" altLang="zh-CN" i="1" dirty="0" smtClean="0">
                <a:solidFill>
                  <a:schemeClr val="bg1">
                    <a:lumMod val="50000"/>
                  </a:schemeClr>
                </a:solidFill>
              </a:rPr>
              <a:t>e+</a:t>
            </a:r>
            <a:r>
              <a:rPr lang="zh-CN" altLang="en-US" i="1" dirty="0" smtClean="0"/>
              <a:t>、</a:t>
            </a:r>
            <a:r>
              <a:rPr lang="en-US" altLang="zh-CN" i="1" dirty="0" smtClean="0"/>
              <a:t>n sources</a:t>
            </a:r>
          </a:p>
        </p:txBody>
      </p:sp>
      <p:grpSp>
        <p:nvGrpSpPr>
          <p:cNvPr id="5" name="Group 14">
            <a:extLst>
              <a:ext uri="{FF2B5EF4-FFF2-40B4-BE49-F238E27FC236}">
                <a16:creationId xmlns="" xmlns:a16="http://schemas.microsoft.com/office/drawing/2014/main" id="{FF03CF17-521C-1248-89FA-953836145749}"/>
              </a:ext>
            </a:extLst>
          </p:cNvPr>
          <p:cNvGrpSpPr/>
          <p:nvPr/>
        </p:nvGrpSpPr>
        <p:grpSpPr>
          <a:xfrm>
            <a:off x="7623987" y="1311482"/>
            <a:ext cx="3701074" cy="4476491"/>
            <a:chOff x="5423162" y="1686668"/>
            <a:chExt cx="3701074" cy="4476491"/>
          </a:xfrm>
        </p:grpSpPr>
        <p:pic>
          <p:nvPicPr>
            <p:cNvPr id="6" name="内容占位符 4">
              <a:extLst>
                <a:ext uri="{FF2B5EF4-FFF2-40B4-BE49-F238E27FC236}">
                  <a16:creationId xmlns="" xmlns:a16="http://schemas.microsoft.com/office/drawing/2014/main" id="{734173BD-E1EA-3749-8DE8-C7D4DC420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3162" y="1686668"/>
              <a:ext cx="3701074" cy="4476491"/>
            </a:xfrm>
            <a:prstGeom prst="rect">
              <a:avLst/>
            </a:prstGeom>
          </p:spPr>
        </p:pic>
        <p:sp>
          <p:nvSpPr>
            <p:cNvPr id="7" name="Rectangle 13">
              <a:extLst>
                <a:ext uri="{FF2B5EF4-FFF2-40B4-BE49-F238E27FC236}">
                  <a16:creationId xmlns="" xmlns:a16="http://schemas.microsoft.com/office/drawing/2014/main" id="{226EEA02-240E-B24D-BDA8-CD0638616CE7}"/>
                </a:ext>
              </a:extLst>
            </p:cNvPr>
            <p:cNvSpPr/>
            <p:nvPr/>
          </p:nvSpPr>
          <p:spPr>
            <a:xfrm>
              <a:off x="8515350" y="5752391"/>
              <a:ext cx="457200" cy="377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z="1800" smtClean="0"/>
              <a:t>18</a:t>
            </a:fld>
            <a:endParaRPr lang="zh-CN" altLang="en-US" sz="1800" dirty="0"/>
          </a:p>
        </p:txBody>
      </p:sp>
      <p:sp>
        <p:nvSpPr>
          <p:cNvPr id="9" name="矩形 8"/>
          <p:cNvSpPr/>
          <p:nvPr/>
        </p:nvSpPr>
        <p:spPr>
          <a:xfrm>
            <a:off x="611697" y="6223562"/>
            <a:ext cx="9502108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i="1" baseline="30000" dirty="0"/>
              <a:t>40</a:t>
            </a:r>
            <a:r>
              <a:rPr lang="en-US" altLang="zh-CN" i="1" dirty="0"/>
              <a:t>K</a:t>
            </a:r>
            <a:r>
              <a:rPr lang="zh-CN" altLang="en-US" i="1" dirty="0"/>
              <a:t>、</a:t>
            </a:r>
            <a:r>
              <a:rPr lang="en-US" altLang="zh-CN" i="1" baseline="30000" dirty="0"/>
              <a:t>54</a:t>
            </a:r>
            <a:r>
              <a:rPr lang="en-US" altLang="zh-CN" i="1" dirty="0"/>
              <a:t>Mn</a:t>
            </a:r>
            <a:r>
              <a:rPr lang="zh-CN" altLang="en-US" i="1" dirty="0"/>
              <a:t>、</a:t>
            </a:r>
            <a:r>
              <a:rPr lang="en-US" altLang="zh-CN" i="1" baseline="30000" dirty="0"/>
              <a:t>60</a:t>
            </a:r>
            <a:r>
              <a:rPr lang="en-US" altLang="zh-CN" i="1" dirty="0"/>
              <a:t>Co</a:t>
            </a:r>
            <a:r>
              <a:rPr lang="zh-CN" altLang="en-US" i="1" dirty="0"/>
              <a:t>、</a:t>
            </a:r>
            <a:r>
              <a:rPr lang="en-US" altLang="zh-CN" i="1" baseline="30000" dirty="0"/>
              <a:t>137</a:t>
            </a:r>
            <a:r>
              <a:rPr lang="en-US" altLang="zh-CN" i="1" dirty="0"/>
              <a:t>Cs</a:t>
            </a:r>
            <a:r>
              <a:rPr lang="zh-CN" altLang="en-US" i="1" dirty="0"/>
              <a:t>、</a:t>
            </a:r>
            <a:r>
              <a:rPr lang="en-US" altLang="zh-CN" i="1" baseline="30000" dirty="0">
                <a:solidFill>
                  <a:schemeClr val="bg1">
                    <a:lumMod val="50000"/>
                  </a:schemeClr>
                </a:solidFill>
              </a:rPr>
              <a:t>22</a:t>
            </a:r>
            <a:r>
              <a:rPr lang="en-US" altLang="zh-CN" i="1" dirty="0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zh-CN" altLang="en-US" i="1" dirty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zh-CN" i="1" baseline="30000" dirty="0">
                <a:solidFill>
                  <a:schemeClr val="bg1">
                    <a:lumMod val="50000"/>
                  </a:schemeClr>
                </a:solidFill>
              </a:rPr>
              <a:t>68</a:t>
            </a:r>
            <a:r>
              <a:rPr lang="en-US" altLang="zh-CN" i="1" dirty="0">
                <a:solidFill>
                  <a:schemeClr val="bg1">
                    <a:lumMod val="50000"/>
                  </a:schemeClr>
                </a:solidFill>
              </a:rPr>
              <a:t>Ge</a:t>
            </a:r>
            <a:r>
              <a:rPr lang="zh-CN" altLang="en-US" i="1" dirty="0"/>
              <a:t>、</a:t>
            </a:r>
            <a:r>
              <a:rPr lang="en-US" altLang="zh-CN" i="1" baseline="30000" dirty="0"/>
              <a:t>241</a:t>
            </a:r>
            <a:r>
              <a:rPr lang="en-US" altLang="zh-CN" i="1" dirty="0"/>
              <a:t>Am-Be</a:t>
            </a:r>
            <a:r>
              <a:rPr lang="zh-CN" altLang="en-US" i="1" dirty="0"/>
              <a:t>，</a:t>
            </a:r>
            <a:r>
              <a:rPr lang="en-US" altLang="zh-CN" i="1" baseline="30000" dirty="0"/>
              <a:t>241</a:t>
            </a:r>
            <a:r>
              <a:rPr lang="en-US" altLang="zh-CN" i="1" dirty="0"/>
              <a:t>Am-</a:t>
            </a:r>
            <a:r>
              <a:rPr lang="en-US" altLang="zh-CN" i="1" baseline="30000" dirty="0"/>
              <a:t>13</a:t>
            </a:r>
            <a:r>
              <a:rPr lang="en-US" altLang="zh-CN" i="1" dirty="0"/>
              <a:t>C or </a:t>
            </a:r>
            <a:r>
              <a:rPr lang="en-US" altLang="zh-CN" i="1" baseline="30000" dirty="0"/>
              <a:t>241</a:t>
            </a:r>
            <a:r>
              <a:rPr lang="en-US" altLang="zh-CN" i="1" dirty="0"/>
              <a:t>Pu-</a:t>
            </a:r>
            <a:r>
              <a:rPr lang="en-US" altLang="zh-CN" i="1" baseline="30000" dirty="0"/>
              <a:t>13</a:t>
            </a:r>
            <a:r>
              <a:rPr lang="en-US" altLang="zh-CN" i="1" dirty="0"/>
              <a:t>C</a:t>
            </a:r>
            <a:r>
              <a:rPr lang="zh-CN" altLang="en-US" i="1" dirty="0"/>
              <a:t>、</a:t>
            </a:r>
            <a:r>
              <a:rPr lang="en-US" altLang="zh-CN" i="1" baseline="30000" dirty="0" smtClean="0"/>
              <a:t>252</a:t>
            </a:r>
            <a:r>
              <a:rPr lang="en-US" altLang="zh-CN" i="1" dirty="0" smtClean="0"/>
              <a:t>Cf ;</a:t>
            </a:r>
            <a:endParaRPr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116486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45"/>
    </mc:Choice>
    <mc:Fallback xmlns="">
      <p:transition spd="slow" advTm="8964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93745"/>
            <a:ext cx="3860800" cy="2895600"/>
          </a:xfrm>
          <a:prstGeom prst="rect">
            <a:avLst/>
          </a:prstGeom>
        </p:spPr>
      </p:pic>
      <p:sp>
        <p:nvSpPr>
          <p:cNvPr id="2" name="标题 1"/>
          <p:cNvSpPr txBox="1">
            <a:spLocks/>
          </p:cNvSpPr>
          <p:nvPr/>
        </p:nvSpPr>
        <p:spPr>
          <a:xfrm>
            <a:off x="2141702" y="175055"/>
            <a:ext cx="8159766" cy="6000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i="1" dirty="0" smtClean="0">
                <a:solidFill>
                  <a:srgbClr val="FF0000"/>
                </a:solidFill>
                <a:latin typeface="+mn-lt"/>
              </a:rPr>
              <a:t>R&amp;D status : TAO</a:t>
            </a:r>
            <a:endParaRPr lang="zh-CN" altLang="en-US" sz="3600" b="1" i="1" dirty="0" smtClean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0" y="889887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802640" y="1118215"/>
            <a:ext cx="64820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>
                <a:solidFill>
                  <a:srgbClr val="C00000"/>
                </a:solidFill>
              </a:rPr>
              <a:t>T</a:t>
            </a:r>
            <a:r>
              <a:rPr lang="en-US" altLang="zh-CN" sz="2000" i="1" dirty="0"/>
              <a:t>aishan </a:t>
            </a:r>
            <a:r>
              <a:rPr lang="en-US" altLang="zh-CN" sz="2000" i="1" dirty="0">
                <a:solidFill>
                  <a:srgbClr val="C00000"/>
                </a:solidFill>
              </a:rPr>
              <a:t>A</a:t>
            </a:r>
            <a:r>
              <a:rPr lang="en-US" altLang="zh-CN" sz="2000" i="1" dirty="0"/>
              <a:t>ntineutrino </a:t>
            </a:r>
            <a:r>
              <a:rPr lang="en-US" altLang="zh-CN" sz="2000" i="1" dirty="0">
                <a:solidFill>
                  <a:srgbClr val="C00000"/>
                </a:solidFill>
              </a:rPr>
              <a:t>O</a:t>
            </a:r>
            <a:r>
              <a:rPr lang="en-US" altLang="zh-CN" sz="2000" i="1" dirty="0"/>
              <a:t>bservatory (TAO), a ton-level, high energy resolution LS detector at 30m from the core, a satellite </a:t>
            </a:r>
            <a:r>
              <a:rPr lang="en-US" altLang="zh-CN" sz="2000" i="1" dirty="0" smtClean="0"/>
              <a:t>experiment of JUNO</a:t>
            </a:r>
            <a:r>
              <a:rPr lang="en-US" altLang="zh-CN" sz="2000" i="1" dirty="0"/>
              <a:t>;</a:t>
            </a:r>
            <a:endParaRPr lang="en-US" altLang="zh-CN" sz="2000" i="1" dirty="0" smtClean="0"/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/>
              <a:t>To measure the fine structure of the reactor </a:t>
            </a:r>
            <a:r>
              <a:rPr lang="en-US" altLang="zh-CN" sz="2000" i="1" dirty="0" smtClean="0"/>
              <a:t>neutrino spectrum</a:t>
            </a:r>
            <a:r>
              <a:rPr lang="en-US" altLang="zh-CN" sz="2000" i="1" dirty="0"/>
              <a:t>, and </a:t>
            </a:r>
            <a:r>
              <a:rPr lang="en-US" altLang="zh-CN" sz="2000" i="1" dirty="0">
                <a:solidFill>
                  <a:srgbClr val="C00000"/>
                </a:solidFill>
              </a:rPr>
              <a:t>eliminate the model dependence </a:t>
            </a:r>
            <a:r>
              <a:rPr lang="en-US" altLang="zh-CN" sz="2000" i="1" dirty="0"/>
              <a:t>of JUNO MH </a:t>
            </a:r>
            <a:r>
              <a:rPr lang="en-US" altLang="zh-CN" sz="2000" i="1" dirty="0" smtClean="0"/>
              <a:t>determination;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 smtClean="0"/>
              <a:t>TAO will be located at Taishan nuclear power plant;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i="1" dirty="0" smtClean="0"/>
              <a:t>4.6 </a:t>
            </a:r>
            <a:r>
              <a:rPr lang="en-US" altLang="zh-CN" sz="2000" i="1" dirty="0"/>
              <a:t>GW, </a:t>
            </a:r>
            <a:r>
              <a:rPr lang="en-US" altLang="zh-CN" sz="2000" i="1" dirty="0" smtClean="0"/>
              <a:t> in operation;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i="1" dirty="0" smtClean="0"/>
              <a:t>Spacious </a:t>
            </a:r>
            <a:r>
              <a:rPr lang="en-US" altLang="zh-CN" sz="2000" i="1" dirty="0"/>
              <a:t>room at </a:t>
            </a:r>
            <a:r>
              <a:rPr lang="en-US" altLang="zh-CN" sz="2000" i="1" dirty="0">
                <a:solidFill>
                  <a:srgbClr val="C00000"/>
                </a:solidFill>
              </a:rPr>
              <a:t>10 m </a:t>
            </a:r>
            <a:r>
              <a:rPr lang="en-US" altLang="zh-CN" sz="2000" i="1" dirty="0" smtClean="0">
                <a:solidFill>
                  <a:srgbClr val="C00000"/>
                </a:solidFill>
              </a:rPr>
              <a:t>underground</a:t>
            </a:r>
            <a:r>
              <a:rPr lang="en-US" altLang="zh-CN" sz="2000" i="1" dirty="0" smtClean="0"/>
              <a:t>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i="1" dirty="0" smtClean="0"/>
              <a:t>~</a:t>
            </a:r>
            <a:r>
              <a:rPr lang="en-US" altLang="zh-CN" sz="2000" i="1" dirty="0">
                <a:solidFill>
                  <a:srgbClr val="C00000"/>
                </a:solidFill>
              </a:rPr>
              <a:t>30m</a:t>
            </a:r>
            <a:r>
              <a:rPr lang="en-US" altLang="zh-CN" sz="2000" i="1" dirty="0"/>
              <a:t> horizontally from </a:t>
            </a:r>
            <a:r>
              <a:rPr lang="en-US" altLang="zh-CN" sz="2000" i="1" dirty="0" smtClean="0"/>
              <a:t>core;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 smtClean="0"/>
              <a:t>Event rate: </a:t>
            </a:r>
            <a:r>
              <a:rPr lang="en-US" altLang="zh-CN" sz="2000" i="1" dirty="0" smtClean="0">
                <a:solidFill>
                  <a:srgbClr val="C00000"/>
                </a:solidFill>
              </a:rPr>
              <a:t>~2000 IBD/day</a:t>
            </a:r>
            <a:r>
              <a:rPr lang="en-US" altLang="zh-CN" sz="2000" i="1" dirty="0" smtClean="0"/>
              <a:t>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 smtClean="0"/>
              <a:t>Energy resolution: </a:t>
            </a:r>
            <a:r>
              <a:rPr lang="en-US" altLang="zh-CN" sz="2000" i="1" dirty="0" smtClean="0">
                <a:solidFill>
                  <a:srgbClr val="C00000"/>
                </a:solidFill>
              </a:rPr>
              <a:t>1.7%@1MeV</a:t>
            </a:r>
            <a:r>
              <a:rPr lang="zh-CN" altLang="en-US" sz="2000" i="1" dirty="0" smtClean="0"/>
              <a:t>；</a:t>
            </a:r>
            <a:endParaRPr lang="en-US" altLang="zh-CN" sz="2000" i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480" y="3642135"/>
            <a:ext cx="3596640" cy="2697479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z="1800" smtClean="0"/>
              <a:t>19</a:t>
            </a:fld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6567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07"/>
    </mc:Choice>
    <mc:Fallback xmlns="">
      <p:transition spd="slow" advTm="8520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 dirty="0" smtClean="0"/>
              <a:t>Outline</a:t>
            </a:r>
            <a:endParaRPr lang="zh-CN" altLang="en-US" i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17968"/>
            <a:ext cx="10515600" cy="483838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 smtClean="0"/>
              <a:t> An overview of JUNO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 smtClean="0"/>
              <a:t> The project status of JUNO</a:t>
            </a:r>
          </a:p>
          <a:p>
            <a:pPr lvl="1">
              <a:lnSpc>
                <a:spcPct val="130000"/>
              </a:lnSpc>
            </a:pPr>
            <a:r>
              <a:rPr lang="en-US" altLang="zh-CN" i="1" dirty="0" smtClean="0"/>
              <a:t>Liquid scintillator</a:t>
            </a:r>
          </a:p>
          <a:p>
            <a:pPr lvl="1">
              <a:lnSpc>
                <a:spcPct val="130000"/>
              </a:lnSpc>
            </a:pPr>
            <a:r>
              <a:rPr lang="en-US" altLang="zh-CN" i="1" dirty="0" smtClean="0"/>
              <a:t>Central detector </a:t>
            </a:r>
          </a:p>
          <a:p>
            <a:pPr lvl="1">
              <a:lnSpc>
                <a:spcPct val="130000"/>
              </a:lnSpc>
            </a:pPr>
            <a:r>
              <a:rPr lang="en-US" altLang="zh-CN" i="1" dirty="0" smtClean="0"/>
              <a:t>PMT</a:t>
            </a:r>
          </a:p>
          <a:p>
            <a:pPr lvl="1">
              <a:lnSpc>
                <a:spcPct val="130000"/>
              </a:lnSpc>
            </a:pPr>
            <a:r>
              <a:rPr lang="en-US" altLang="zh-CN" i="1" dirty="0" smtClean="0"/>
              <a:t>Veto detector</a:t>
            </a:r>
          </a:p>
          <a:p>
            <a:pPr lvl="1">
              <a:lnSpc>
                <a:spcPct val="130000"/>
              </a:lnSpc>
            </a:pPr>
            <a:r>
              <a:rPr lang="en-US" altLang="zh-CN" i="1" dirty="0" smtClean="0"/>
              <a:t>Calibration system</a:t>
            </a:r>
          </a:p>
          <a:p>
            <a:pPr lvl="1">
              <a:lnSpc>
                <a:spcPct val="130000"/>
              </a:lnSpc>
            </a:pPr>
            <a:r>
              <a:rPr lang="en-US" altLang="zh-CN" i="1" dirty="0" smtClean="0"/>
              <a:t>Near detector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 smtClean="0"/>
              <a:t> Conclusion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650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8"/>
    </mc:Choice>
    <mc:Fallback xmlns="">
      <p:transition spd="slow" advTm="1404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145897" y="3686108"/>
            <a:ext cx="2646693" cy="3025955"/>
            <a:chOff x="1145897" y="3686108"/>
            <a:chExt cx="2646693" cy="302595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5897" y="3686108"/>
              <a:ext cx="2646693" cy="272732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F9326C89-0100-1D43-82D8-B69593F945AB}"/>
                </a:ext>
              </a:extLst>
            </p:cNvPr>
            <p:cNvSpPr/>
            <p:nvPr/>
          </p:nvSpPr>
          <p:spPr>
            <a:xfrm>
              <a:off x="1398154" y="6373509"/>
              <a:ext cx="2095143" cy="338554"/>
            </a:xfrm>
            <a:prstGeom prst="rect">
              <a:avLst/>
            </a:prstGeom>
            <a:solidFill>
              <a:srgbClr val="FFC000">
                <a:alpha val="65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i="1" dirty="0" smtClean="0">
                  <a:solidFill>
                    <a:schemeClr val="accent5">
                      <a:lumMod val="50000"/>
                    </a:schemeClr>
                  </a:solidFill>
                </a:rPr>
                <a:t>JUNO Prototype CD </a:t>
              </a:r>
              <a:endParaRPr lang="en-US" sz="1600" i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2" name="标题 1"/>
          <p:cNvSpPr txBox="1">
            <a:spLocks/>
          </p:cNvSpPr>
          <p:nvPr/>
        </p:nvSpPr>
        <p:spPr>
          <a:xfrm>
            <a:off x="2141702" y="175055"/>
            <a:ext cx="8159766" cy="6000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i="1" dirty="0" smtClean="0">
                <a:solidFill>
                  <a:srgbClr val="FF0000"/>
                </a:solidFill>
                <a:latin typeface="+mn-lt"/>
              </a:rPr>
              <a:t>R&amp;D status : TAO</a:t>
            </a:r>
            <a:endParaRPr lang="zh-CN" altLang="en-US" sz="3600" b="1" i="1" dirty="0" smtClean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0" y="889887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760" y="952297"/>
            <a:ext cx="3141416" cy="305901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92480" y="952297"/>
            <a:ext cx="648208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 smtClean="0"/>
              <a:t>Target: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i="1" dirty="0" err="1" smtClean="0"/>
              <a:t>Gd</a:t>
            </a:r>
            <a:r>
              <a:rPr lang="en-US" altLang="zh-CN" sz="2000" i="1" dirty="0" smtClean="0"/>
              <a:t>-LS, 2.6 ton in total and </a:t>
            </a:r>
            <a:r>
              <a:rPr lang="en-US" altLang="zh-CN" sz="2000" i="1" dirty="0" smtClean="0">
                <a:solidFill>
                  <a:srgbClr val="C00000"/>
                </a:solidFill>
              </a:rPr>
              <a:t>1 ton fiducial </a:t>
            </a:r>
            <a:r>
              <a:rPr lang="en-US" altLang="zh-CN" sz="2000" i="1" dirty="0" smtClean="0"/>
              <a:t>volume;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 smtClean="0"/>
              <a:t>Detector: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i="1" dirty="0" err="1" smtClean="0">
                <a:solidFill>
                  <a:srgbClr val="C00000"/>
                </a:solidFill>
              </a:rPr>
              <a:t>Gd</a:t>
            </a:r>
            <a:r>
              <a:rPr lang="en-US" altLang="zh-CN" sz="2000" i="1" dirty="0" smtClean="0">
                <a:solidFill>
                  <a:srgbClr val="C00000"/>
                </a:solidFill>
              </a:rPr>
              <a:t>-LS + Balloon + Acrylic + LAB + </a:t>
            </a:r>
            <a:r>
              <a:rPr lang="en-US" altLang="zh-CN" sz="2000" i="1" dirty="0" err="1" smtClean="0">
                <a:solidFill>
                  <a:srgbClr val="C00000"/>
                </a:solidFill>
              </a:rPr>
              <a:t>SiPM</a:t>
            </a:r>
            <a:r>
              <a:rPr lang="en-US" altLang="zh-CN" sz="2000" i="1" dirty="0" smtClean="0"/>
              <a:t>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 smtClean="0"/>
              <a:t>Full coverage with </a:t>
            </a:r>
            <a:r>
              <a:rPr lang="en-US" altLang="zh-CN" sz="2000" i="1" dirty="0" err="1" smtClean="0"/>
              <a:t>SiPMs</a:t>
            </a:r>
            <a:r>
              <a:rPr lang="en-US" altLang="zh-CN" sz="2000" i="1" dirty="0" smtClean="0"/>
              <a:t>, PDE&gt;50%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 smtClean="0"/>
              <a:t>Operated </a:t>
            </a:r>
            <a:r>
              <a:rPr lang="en-US" altLang="zh-CN" sz="2000" i="1" dirty="0"/>
              <a:t>at -50 C</a:t>
            </a:r>
            <a:r>
              <a:rPr lang="en-US" altLang="zh-CN" sz="2000" i="1" dirty="0" smtClean="0"/>
              <a:t>entigrade (</a:t>
            </a:r>
            <a:r>
              <a:rPr lang="en-US" altLang="zh-CN" sz="2000" i="1" dirty="0" err="1" smtClean="0"/>
              <a:t>SiPM</a:t>
            </a:r>
            <a:r>
              <a:rPr lang="en-US" altLang="zh-CN" sz="2000" i="1" dirty="0" smtClean="0"/>
              <a:t> dark noise);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 smtClean="0"/>
              <a:t>Light yield: 4500 P.E./MeV;</a:t>
            </a:r>
          </a:p>
        </p:txBody>
      </p:sp>
      <p:sp>
        <p:nvSpPr>
          <p:cNvPr id="9" name="矩形 8"/>
          <p:cNvSpPr/>
          <p:nvPr/>
        </p:nvSpPr>
        <p:spPr>
          <a:xfrm>
            <a:off x="7058025" y="4202311"/>
            <a:ext cx="478631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/>
              <a:t>To verify the cooling system and study the LS properties at low temperature;  </a:t>
            </a:r>
            <a:endParaRPr lang="en-US" altLang="zh-CN" sz="2000" i="1" dirty="0" smtClean="0"/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 smtClean="0"/>
              <a:t>The JUNO prototype will be retrofitted to JUNO-TAO prototype;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 smtClean="0"/>
              <a:t>The SS tank, PMTs and the cryogenic system should be updated;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01138" y="6373509"/>
            <a:ext cx="2743200" cy="365125"/>
          </a:xfrm>
        </p:spPr>
        <p:txBody>
          <a:bodyPr/>
          <a:lstStyle/>
          <a:p>
            <a:fld id="{FBFB0D64-DCF4-4391-AB01-5773680752FE}" type="slidenum">
              <a:rPr lang="zh-CN" altLang="en-US" sz="1800" smtClean="0"/>
              <a:t>20</a:t>
            </a:fld>
            <a:endParaRPr lang="zh-CN" altLang="en-US" sz="1800" dirty="0"/>
          </a:p>
        </p:txBody>
      </p:sp>
      <p:grpSp>
        <p:nvGrpSpPr>
          <p:cNvPr id="12" name="组合 11"/>
          <p:cNvGrpSpPr/>
          <p:nvPr/>
        </p:nvGrpSpPr>
        <p:grpSpPr>
          <a:xfrm>
            <a:off x="4107411" y="3360906"/>
            <a:ext cx="2635793" cy="3351157"/>
            <a:chOff x="4107411" y="3360906"/>
            <a:chExt cx="2635793" cy="335115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7411" y="3360906"/>
              <a:ext cx="2635793" cy="3012603"/>
            </a:xfrm>
            <a:prstGeom prst="rect">
              <a:avLst/>
            </a:prstGeom>
          </p:spPr>
        </p:pic>
        <p:sp>
          <p:nvSpPr>
            <p:cNvPr id="11" name="Rectangle 9">
              <a:extLst>
                <a:ext uri="{FF2B5EF4-FFF2-40B4-BE49-F238E27FC236}">
                  <a16:creationId xmlns="" xmlns:a16="http://schemas.microsoft.com/office/drawing/2014/main" id="{F9326C89-0100-1D43-82D8-B69593F945AB}"/>
                </a:ext>
              </a:extLst>
            </p:cNvPr>
            <p:cNvSpPr/>
            <p:nvPr/>
          </p:nvSpPr>
          <p:spPr>
            <a:xfrm>
              <a:off x="4430247" y="6373509"/>
              <a:ext cx="2095143" cy="338554"/>
            </a:xfrm>
            <a:prstGeom prst="rect">
              <a:avLst/>
            </a:prstGeom>
            <a:solidFill>
              <a:srgbClr val="FFC000">
                <a:alpha val="65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i="1" dirty="0" smtClean="0">
                  <a:solidFill>
                    <a:schemeClr val="accent5">
                      <a:lumMod val="50000"/>
                    </a:schemeClr>
                  </a:solidFill>
                </a:rPr>
                <a:t>JUNO Prototype</a:t>
              </a:r>
              <a:endParaRPr lang="en-US" sz="1600" i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975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65"/>
    </mc:Choice>
    <mc:Fallback xmlns="">
      <p:transition spd="slow" advTm="8706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2141702" y="175055"/>
            <a:ext cx="8159766" cy="6000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i="1" dirty="0" smtClean="0">
                <a:solidFill>
                  <a:srgbClr val="FF0000"/>
                </a:solidFill>
                <a:latin typeface="+mn-lt"/>
              </a:rPr>
              <a:t>R&amp;D status : Civil construction</a:t>
            </a:r>
            <a:endParaRPr lang="zh-CN" altLang="en-US" sz="3600" b="1" i="1" dirty="0" smtClean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0" y="889887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538" y="1035935"/>
            <a:ext cx="3731811" cy="21238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695440" y="3210560"/>
            <a:ext cx="5338889" cy="3566160"/>
            <a:chOff x="6695440" y="3210560"/>
            <a:chExt cx="5338889" cy="3566160"/>
          </a:xfrm>
        </p:grpSpPr>
        <p:pic>
          <p:nvPicPr>
            <p:cNvPr id="4" name="Picture 3" descr="C:\Users\Administrator\Desktop\6.14\QQ图片2019071317204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5440" y="3210560"/>
              <a:ext cx="5338889" cy="3566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文本框 7"/>
            <p:cNvSpPr txBox="1"/>
            <p:nvPr/>
          </p:nvSpPr>
          <p:spPr>
            <a:xfrm>
              <a:off x="7112000" y="3210560"/>
              <a:ext cx="1483360" cy="58477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i="1" dirty="0" smtClean="0">
                  <a:solidFill>
                    <a:srgbClr val="0070C0"/>
                  </a:solidFill>
                </a:rPr>
                <a:t>Slope tunnel: 1340m</a:t>
              </a:r>
              <a:endParaRPr lang="zh-CN" altLang="en-US" sz="1600" i="1" dirty="0">
                <a:solidFill>
                  <a:srgbClr val="0070C0"/>
                </a:solidFill>
              </a:endParaRPr>
            </a:p>
          </p:txBody>
        </p:sp>
        <p:cxnSp>
          <p:nvCxnSpPr>
            <p:cNvPr id="10" name="直接箭头连接符 9"/>
            <p:cNvCxnSpPr/>
            <p:nvPr/>
          </p:nvCxnSpPr>
          <p:spPr>
            <a:xfrm flipH="1">
              <a:off x="7112000" y="3795335"/>
              <a:ext cx="274320" cy="33978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9855200" y="3226375"/>
              <a:ext cx="1483360" cy="58477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i="1" dirty="0" smtClean="0">
                  <a:solidFill>
                    <a:srgbClr val="0070C0"/>
                  </a:solidFill>
                </a:rPr>
                <a:t>Vertical Shaft: 581m</a:t>
              </a:r>
              <a:endParaRPr lang="zh-CN" altLang="en-US" sz="1600" i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13" name="直接箭头连接符 12"/>
          <p:cNvCxnSpPr/>
          <p:nvPr/>
        </p:nvCxnSpPr>
        <p:spPr>
          <a:xfrm flipH="1">
            <a:off x="9088120" y="3471365"/>
            <a:ext cx="741680" cy="47397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79" y="3159800"/>
            <a:ext cx="4324094" cy="308864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883920" y="1450059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00"/>
                </a:solidFill>
              </a:rPr>
              <a:t>2 access tunnels are </a:t>
            </a:r>
            <a:r>
              <a:rPr lang="en-US" altLang="zh-CN" sz="2000" dirty="0" smtClean="0">
                <a:solidFill>
                  <a:srgbClr val="000000"/>
                </a:solidFill>
              </a:rPr>
              <a:t>finished;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000000"/>
                </a:solidFill>
              </a:rPr>
              <a:t>Main </a:t>
            </a:r>
            <a:r>
              <a:rPr lang="en-US" altLang="zh-CN" sz="2000" dirty="0">
                <a:solidFill>
                  <a:srgbClr val="000000"/>
                </a:solidFill>
              </a:rPr>
              <a:t>hall under </a:t>
            </a:r>
            <a:r>
              <a:rPr lang="en-US" altLang="zh-CN" sz="2000" dirty="0" smtClean="0">
                <a:solidFill>
                  <a:srgbClr val="000000"/>
                </a:solidFill>
              </a:rPr>
              <a:t>construction;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000000"/>
                </a:solidFill>
              </a:rPr>
              <a:t>Surface </a:t>
            </a:r>
            <a:r>
              <a:rPr lang="en-US" altLang="zh-CN" sz="2000" dirty="0">
                <a:solidFill>
                  <a:srgbClr val="000000"/>
                </a:solidFill>
              </a:rPr>
              <a:t>buildings under </a:t>
            </a:r>
            <a:r>
              <a:rPr lang="en-US" altLang="zh-CN" sz="2000" dirty="0" smtClean="0">
                <a:solidFill>
                  <a:srgbClr val="000000"/>
                </a:solidFill>
              </a:rPr>
              <a:t>construction</a:t>
            </a:r>
            <a:r>
              <a:rPr lang="en-US" altLang="zh-CN" sz="2000" dirty="0" smtClean="0"/>
              <a:t>;</a:t>
            </a:r>
            <a:endParaRPr lang="zh-CN" altLang="en-US" sz="20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z="1800" smtClean="0"/>
              <a:t>21</a:t>
            </a:fld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31296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28"/>
    </mc:Choice>
    <mc:Fallback xmlns="">
      <p:transition spd="slow" advTm="4042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2141702" y="175055"/>
            <a:ext cx="8159766" cy="6000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i="1" dirty="0" smtClean="0">
                <a:solidFill>
                  <a:srgbClr val="FF0000"/>
                </a:solidFill>
                <a:latin typeface="+mn-lt"/>
              </a:rPr>
              <a:t>Milestones  &amp;  Schedule </a:t>
            </a:r>
            <a:endParaRPr lang="zh-CN" altLang="en-US" sz="3600" b="1" i="1" dirty="0" smtClean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0" y="889887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89816" y="3401651"/>
            <a:ext cx="2781790" cy="1232535"/>
            <a:chOff x="534035" y="4124458"/>
            <a:chExt cx="2781790" cy="123253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035" y="4124458"/>
              <a:ext cx="2781790" cy="1232535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615315" y="4155441"/>
              <a:ext cx="2001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FFFF00"/>
                  </a:solidFill>
                </a:rPr>
                <a:t>Collaboration 2014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20593" y="5212081"/>
            <a:ext cx="1719408" cy="1275944"/>
            <a:chOff x="847453" y="5476241"/>
            <a:chExt cx="1993670" cy="1275943"/>
          </a:xfrm>
        </p:grpSpPr>
        <p:sp>
          <p:nvSpPr>
            <p:cNvPr id="5" name="直角上箭头 4"/>
            <p:cNvSpPr/>
            <p:nvPr/>
          </p:nvSpPr>
          <p:spPr>
            <a:xfrm rot="16200000" flipV="1">
              <a:off x="1305293" y="5018401"/>
              <a:ext cx="705746" cy="1621425"/>
            </a:xfrm>
            <a:prstGeom prst="bentUpArrow">
              <a:avLst>
                <a:gd name="adj1" fmla="val 25000"/>
                <a:gd name="adj2" fmla="val 25794"/>
                <a:gd name="adj3" fmla="val 25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073918" y="5798077"/>
              <a:ext cx="17672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smtClean="0"/>
                <a:t>2014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b="1" dirty="0" smtClean="0"/>
                <a:t>International collaboration established;</a:t>
              </a:r>
              <a:endParaRPr lang="zh-CN" altLang="en-US" sz="1400" b="1" dirty="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294428" y="4634187"/>
            <a:ext cx="1942927" cy="1592228"/>
            <a:chOff x="873760" y="5476240"/>
            <a:chExt cx="2146662" cy="1611857"/>
          </a:xfrm>
        </p:grpSpPr>
        <p:sp>
          <p:nvSpPr>
            <p:cNvPr id="13" name="直角上箭头 12"/>
            <p:cNvSpPr/>
            <p:nvPr/>
          </p:nvSpPr>
          <p:spPr>
            <a:xfrm rot="16200000" flipV="1">
              <a:off x="1381760" y="4968240"/>
              <a:ext cx="579120" cy="1595120"/>
            </a:xfrm>
            <a:prstGeom prst="bentUpArrow">
              <a:avLst>
                <a:gd name="adj1" fmla="val 25000"/>
                <a:gd name="adj2" fmla="val 25794"/>
                <a:gd name="adj3" fmla="val 25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026795" y="5686028"/>
              <a:ext cx="1993627" cy="1402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smtClean="0"/>
                <a:t>2015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b="1" dirty="0" smtClean="0"/>
                <a:t>PMT production line setup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b="1" dirty="0" smtClean="0"/>
                <a:t>CD parts R&amp;D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b="1" dirty="0" smtClean="0"/>
                <a:t>Civil construction start</a:t>
              </a:r>
              <a:endParaRPr lang="zh-CN" altLang="en-US" sz="1400" b="1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820159" y="4073771"/>
            <a:ext cx="1748155" cy="2274944"/>
            <a:chOff x="873760" y="5442409"/>
            <a:chExt cx="1748155" cy="2274944"/>
          </a:xfrm>
        </p:grpSpPr>
        <p:sp>
          <p:nvSpPr>
            <p:cNvPr id="16" name="直角上箭头 15"/>
            <p:cNvSpPr/>
            <p:nvPr/>
          </p:nvSpPr>
          <p:spPr>
            <a:xfrm rot="16200000" flipV="1">
              <a:off x="1296412" y="5019757"/>
              <a:ext cx="612951" cy="1458256"/>
            </a:xfrm>
            <a:prstGeom prst="bentUpArrow">
              <a:avLst>
                <a:gd name="adj1" fmla="val 25000"/>
                <a:gd name="adj2" fmla="val 25794"/>
                <a:gd name="adj3" fmla="val 25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26795" y="5686028"/>
              <a:ext cx="159512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smtClean="0"/>
                <a:t>2016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b="1" dirty="0" smtClean="0"/>
                <a:t>PMT production start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b="1" dirty="0" smtClean="0"/>
                <a:t>CD parts production start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b="1" dirty="0" smtClean="0"/>
                <a:t>Yellow book published</a:t>
              </a:r>
              <a:endParaRPr lang="zh-CN" altLang="en-US" sz="1400" b="1" dirty="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232406" y="3543418"/>
            <a:ext cx="1666240" cy="1163895"/>
            <a:chOff x="873760" y="5476240"/>
            <a:chExt cx="1666240" cy="1163895"/>
          </a:xfrm>
        </p:grpSpPr>
        <p:sp>
          <p:nvSpPr>
            <p:cNvPr id="19" name="直角上箭头 18"/>
            <p:cNvSpPr/>
            <p:nvPr/>
          </p:nvSpPr>
          <p:spPr>
            <a:xfrm rot="16200000" flipV="1">
              <a:off x="1313328" y="5036672"/>
              <a:ext cx="579120" cy="1458256"/>
            </a:xfrm>
            <a:prstGeom prst="bentUpArrow">
              <a:avLst>
                <a:gd name="adj1" fmla="val 25000"/>
                <a:gd name="adj2" fmla="val 25794"/>
                <a:gd name="adj3" fmla="val 25000"/>
              </a:avLst>
            </a:prstGeom>
            <a:solidFill>
              <a:schemeClr val="accent6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026795" y="5686028"/>
              <a:ext cx="15132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smtClean="0"/>
                <a:t>2017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b="1" dirty="0" smtClean="0"/>
                <a:t>PMT testing start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b="1" dirty="0" smtClean="0"/>
                <a:t>TT arrived</a:t>
              </a:r>
              <a:endParaRPr lang="zh-CN" altLang="en-US" sz="1400" b="1" dirty="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620510" y="3056499"/>
            <a:ext cx="1611291" cy="2361527"/>
            <a:chOff x="873760" y="5571270"/>
            <a:chExt cx="1611291" cy="2361527"/>
          </a:xfrm>
        </p:grpSpPr>
        <p:sp>
          <p:nvSpPr>
            <p:cNvPr id="22" name="直角上箭头 21"/>
            <p:cNvSpPr/>
            <p:nvPr/>
          </p:nvSpPr>
          <p:spPr>
            <a:xfrm rot="16200000" flipV="1">
              <a:off x="1360843" y="5084187"/>
              <a:ext cx="484090" cy="1458256"/>
            </a:xfrm>
            <a:prstGeom prst="bentUpArrow">
              <a:avLst>
                <a:gd name="adj1" fmla="val 25000"/>
                <a:gd name="adj2" fmla="val 25794"/>
                <a:gd name="adj3" fmla="val 25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026795" y="5686028"/>
              <a:ext cx="145825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smtClean="0"/>
                <a:t>2018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b="1" dirty="0" smtClean="0"/>
                <a:t>PMT potting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b="1" dirty="0" smtClean="0"/>
                <a:t>Start delivery of surface building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b="1" dirty="0" smtClean="0"/>
                <a:t>Start production of acrylic sphere</a:t>
              </a:r>
              <a:endParaRPr lang="zh-CN" altLang="en-US" sz="1400" b="1" dirty="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040802" y="2471723"/>
            <a:ext cx="1692478" cy="2894709"/>
            <a:chOff x="873760" y="5468975"/>
            <a:chExt cx="1692478" cy="2894709"/>
          </a:xfrm>
        </p:grpSpPr>
        <p:sp>
          <p:nvSpPr>
            <p:cNvPr id="25" name="直角上箭头 24"/>
            <p:cNvSpPr/>
            <p:nvPr/>
          </p:nvSpPr>
          <p:spPr>
            <a:xfrm rot="16200000" flipV="1">
              <a:off x="1247145" y="5095590"/>
              <a:ext cx="586385" cy="1333155"/>
            </a:xfrm>
            <a:prstGeom prst="bentUpArrow">
              <a:avLst>
                <a:gd name="adj1" fmla="val 25000"/>
                <a:gd name="adj2" fmla="val 25794"/>
                <a:gd name="adj3" fmla="val 25000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026795" y="5686028"/>
              <a:ext cx="153944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smtClean="0"/>
                <a:t>2019-2020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b="1" dirty="0" smtClean="0"/>
                <a:t>Electronics production starts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b="1" dirty="0" smtClean="0"/>
                <a:t>Civil construction and lab preparation completed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b="1" dirty="0" smtClean="0"/>
                <a:t>Detector construction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altLang="zh-CN" sz="1400" b="1" dirty="0" smtClean="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170670" y="1918058"/>
            <a:ext cx="1611291" cy="1068865"/>
            <a:chOff x="873760" y="5571270"/>
            <a:chExt cx="1611291" cy="1068865"/>
          </a:xfrm>
        </p:grpSpPr>
        <p:sp>
          <p:nvSpPr>
            <p:cNvPr id="28" name="直角上箭头 27"/>
            <p:cNvSpPr/>
            <p:nvPr/>
          </p:nvSpPr>
          <p:spPr>
            <a:xfrm rot="16200000" flipV="1">
              <a:off x="1360843" y="5084187"/>
              <a:ext cx="484090" cy="1458256"/>
            </a:xfrm>
            <a:prstGeom prst="bentUpArrow">
              <a:avLst>
                <a:gd name="adj1" fmla="val 25000"/>
                <a:gd name="adj2" fmla="val 25794"/>
                <a:gd name="adj3" fmla="val 25000"/>
              </a:avLst>
            </a:prstGeom>
            <a:solidFill>
              <a:srgbClr val="003300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026795" y="5686028"/>
              <a:ext cx="145825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smtClean="0"/>
                <a:t>2021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b="1" dirty="0" smtClean="0"/>
                <a:t>Detector ready for data taking</a:t>
              </a:r>
              <a:endParaRPr lang="zh-CN" altLang="en-US" sz="1400" b="1" dirty="0"/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545" y="1536755"/>
            <a:ext cx="1248509" cy="135979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1250" y="2602003"/>
            <a:ext cx="1778000" cy="1429472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746" y="2209163"/>
            <a:ext cx="1474585" cy="108938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5770" y="4124142"/>
            <a:ext cx="1792382" cy="1020088"/>
          </a:xfrm>
          <a:prstGeom prst="rect">
            <a:avLst/>
          </a:prstGeom>
        </p:spPr>
      </p:pic>
      <p:pic>
        <p:nvPicPr>
          <p:cNvPr id="41" name="Image 5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009647" y="5108297"/>
            <a:ext cx="1552062" cy="129443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8926" y="1081109"/>
            <a:ext cx="1472628" cy="836949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10887540" y="1933485"/>
            <a:ext cx="1043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smtClean="0">
                <a:solidFill>
                  <a:srgbClr val="C00000"/>
                </a:solidFill>
              </a:rPr>
              <a:t>Neutrino detected</a:t>
            </a:r>
            <a:endParaRPr lang="zh-CN" altLang="en-US" b="1" i="1" dirty="0">
              <a:solidFill>
                <a:srgbClr val="C00000"/>
              </a:solidFill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2397" y="1176517"/>
            <a:ext cx="1041187" cy="118668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z="1800" smtClean="0"/>
              <a:t>22</a:t>
            </a:fld>
            <a:endParaRPr lang="zh-CN" altLang="en-US" sz="18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3348" y="5405946"/>
            <a:ext cx="3687303" cy="12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2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45"/>
    </mc:Choice>
    <mc:Fallback xmlns="">
      <p:transition spd="slow" advTm="4564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2141702" y="175055"/>
            <a:ext cx="8159766" cy="6000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i="1" dirty="0" smtClean="0">
                <a:solidFill>
                  <a:srgbClr val="FF0000"/>
                </a:solidFill>
                <a:latin typeface="+mn-lt"/>
              </a:rPr>
              <a:t>Summary</a:t>
            </a:r>
            <a:endParaRPr lang="zh-CN" altLang="en-US" sz="3600" b="1" i="1" dirty="0" smtClean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0" y="889887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782320" y="1368779"/>
            <a:ext cx="95910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 smtClean="0">
                <a:solidFill>
                  <a:srgbClr val="000000"/>
                </a:solidFill>
              </a:rPr>
              <a:t>JUNO: Rich neutrino physics prospects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i="1" dirty="0" smtClean="0">
                <a:solidFill>
                  <a:srgbClr val="000000"/>
                </a:solidFill>
              </a:rPr>
              <a:t>Determine MH with 3-4σ with 6 years data;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i="1" dirty="0"/>
              <a:t>Precisely  measure oscillation </a:t>
            </a:r>
            <a:r>
              <a:rPr lang="en-US" altLang="zh-CN" sz="2000" i="1" dirty="0" smtClean="0"/>
              <a:t>parameters with 1% accuracy;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i="1" dirty="0" smtClean="0"/>
              <a:t>Study the neutrinos from supernova</a:t>
            </a:r>
            <a:r>
              <a:rPr lang="zh-CN" altLang="en-US" sz="2000" i="1" dirty="0" smtClean="0"/>
              <a:t>、</a:t>
            </a:r>
            <a:r>
              <a:rPr lang="en-US" altLang="zh-CN" sz="2000" i="1" dirty="0" smtClean="0"/>
              <a:t>sun</a:t>
            </a:r>
            <a:r>
              <a:rPr lang="zh-CN" altLang="en-US" sz="2000" i="1" dirty="0" smtClean="0"/>
              <a:t>、</a:t>
            </a:r>
            <a:r>
              <a:rPr lang="en-US" altLang="zh-CN" sz="2000" i="1" dirty="0" smtClean="0"/>
              <a:t>earth;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i="1" dirty="0" smtClean="0">
                <a:solidFill>
                  <a:srgbClr val="000000"/>
                </a:solidFill>
              </a:rPr>
              <a:t>…..;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 smtClean="0">
                <a:solidFill>
                  <a:srgbClr val="000000"/>
                </a:solidFill>
              </a:rPr>
              <a:t> The detector: A massive LS detector with excellent energy resolution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i="1" dirty="0" smtClean="0">
                <a:solidFill>
                  <a:srgbClr val="000000"/>
                </a:solidFill>
              </a:rPr>
              <a:t>The largest acrylic sphere ever constructed;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i="1" dirty="0" smtClean="0">
                <a:solidFill>
                  <a:srgbClr val="000000"/>
                </a:solidFill>
              </a:rPr>
              <a:t>20 </a:t>
            </a:r>
            <a:r>
              <a:rPr lang="en-US" altLang="zh-CN" sz="2000" i="1" dirty="0" err="1" smtClean="0">
                <a:solidFill>
                  <a:srgbClr val="000000"/>
                </a:solidFill>
              </a:rPr>
              <a:t>ktons</a:t>
            </a:r>
            <a:r>
              <a:rPr lang="en-US" altLang="zh-CN" sz="2000" i="1" dirty="0" smtClean="0">
                <a:solidFill>
                  <a:srgbClr val="000000"/>
                </a:solidFill>
              </a:rPr>
              <a:t> of highly transparent LS;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i="1" dirty="0" smtClean="0">
                <a:solidFill>
                  <a:srgbClr val="000000"/>
                </a:solidFill>
              </a:rPr>
              <a:t>Instrumented with 20000 20’’ PMTs and 25000 3’’ PMTs;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i="1" dirty="0" smtClean="0">
                <a:solidFill>
                  <a:srgbClr val="000000"/>
                </a:solidFill>
              </a:rPr>
              <a:t>4 calibration subsystems;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i="1" dirty="0" smtClean="0">
                <a:solidFill>
                  <a:srgbClr val="000000"/>
                </a:solidFill>
              </a:rPr>
              <a:t>Reference measurement of reactor neutrino energy spectrum with TAO;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i="1" dirty="0" smtClean="0"/>
              <a:t>Civil construction &amp; R&amp;D works are on-going, data taking expected in 2021 .</a:t>
            </a:r>
            <a:endParaRPr lang="zh-CN" altLang="en-US" sz="2000" i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z="1800" smtClean="0"/>
              <a:t>23</a:t>
            </a:fld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81164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38"/>
    </mc:Choice>
    <mc:Fallback xmlns="">
      <p:transition spd="slow" advTm="8183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32611" y="284255"/>
            <a:ext cx="8261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>
                <a:solidFill>
                  <a:srgbClr val="FF0000"/>
                </a:solidFill>
              </a:rPr>
              <a:t>J</a:t>
            </a:r>
            <a:r>
              <a:rPr lang="en-US" altLang="zh-CN" sz="3200" b="1" i="1" dirty="0">
                <a:solidFill>
                  <a:srgbClr val="231F20"/>
                </a:solidFill>
              </a:rPr>
              <a:t>iangmen </a:t>
            </a:r>
            <a:r>
              <a:rPr lang="en-US" altLang="zh-CN" sz="3200" b="1" i="1" dirty="0">
                <a:solidFill>
                  <a:srgbClr val="FF0000"/>
                </a:solidFill>
              </a:rPr>
              <a:t>U</a:t>
            </a:r>
            <a:r>
              <a:rPr lang="en-US" altLang="zh-CN" sz="3200" b="1" i="1" dirty="0">
                <a:solidFill>
                  <a:srgbClr val="231F20"/>
                </a:solidFill>
              </a:rPr>
              <a:t>nderground </a:t>
            </a:r>
            <a:r>
              <a:rPr lang="en-US" altLang="zh-CN" sz="3200" b="1" i="1" dirty="0">
                <a:solidFill>
                  <a:srgbClr val="FF0000"/>
                </a:solidFill>
              </a:rPr>
              <a:t>N</a:t>
            </a:r>
            <a:r>
              <a:rPr lang="en-US" altLang="zh-CN" sz="3200" b="1" i="1" dirty="0">
                <a:solidFill>
                  <a:srgbClr val="231F20"/>
                </a:solidFill>
              </a:rPr>
              <a:t>eutrino </a:t>
            </a:r>
            <a:r>
              <a:rPr lang="en-US" altLang="zh-CN" sz="3200" b="1" i="1" dirty="0">
                <a:solidFill>
                  <a:srgbClr val="FF0000"/>
                </a:solidFill>
              </a:rPr>
              <a:t>O</a:t>
            </a:r>
            <a:r>
              <a:rPr lang="en-US" altLang="zh-CN" sz="3200" b="1" i="1" dirty="0">
                <a:solidFill>
                  <a:srgbClr val="231F20"/>
                </a:solidFill>
              </a:rPr>
              <a:t>bservatory </a:t>
            </a:r>
            <a:endParaRPr lang="zh-CN" altLang="en-US" sz="3200" b="1" i="1" dirty="0"/>
          </a:p>
        </p:txBody>
      </p:sp>
      <p:sp>
        <p:nvSpPr>
          <p:cNvPr id="3" name="文本框 2"/>
          <p:cNvSpPr txBox="1"/>
          <p:nvPr/>
        </p:nvSpPr>
        <p:spPr>
          <a:xfrm>
            <a:off x="4150757" y="1032380"/>
            <a:ext cx="4668712" cy="369332"/>
          </a:xfrm>
          <a:prstGeom prst="rect">
            <a:avLst/>
          </a:prstGeom>
          <a:solidFill>
            <a:srgbClr val="FFFF00">
              <a:alpha val="3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 smtClean="0">
                <a:solidFill>
                  <a:srgbClr val="C00000"/>
                </a:solidFill>
              </a:rPr>
              <a:t>JUNO</a:t>
            </a:r>
            <a:r>
              <a:rPr lang="zh-CN" altLang="en-US" i="1" dirty="0" smtClean="0">
                <a:solidFill>
                  <a:srgbClr val="C00000"/>
                </a:solidFill>
              </a:rPr>
              <a:t>：</a:t>
            </a:r>
            <a:r>
              <a:rPr lang="en-US" altLang="zh-CN" i="1" dirty="0" smtClean="0">
                <a:solidFill>
                  <a:srgbClr val="C00000"/>
                </a:solidFill>
              </a:rPr>
              <a:t>A multipurpose neutrino experiment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78995" y="1252537"/>
            <a:ext cx="3974471" cy="222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i="1" dirty="0" smtClean="0"/>
              <a:t>Project: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 smtClean="0"/>
              <a:t>Target: 20 kton liquid scintillator 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 smtClean="0"/>
              <a:t>Source : Reactor neutrino;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 smtClean="0"/>
              <a:t>Location: 700m underground;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 smtClean="0"/>
              <a:t>Approved in 2013, Construction since 2015, operation in 2021;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302874" y="1452075"/>
            <a:ext cx="5166510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i="1" dirty="0"/>
              <a:t>Phyiscs: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>
                <a:solidFill>
                  <a:srgbClr val="C00000"/>
                </a:solidFill>
              </a:rPr>
              <a:t>Determine mass hierarchy;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 smtClean="0"/>
              <a:t>Precisely  </a:t>
            </a:r>
            <a:r>
              <a:rPr lang="en-US" altLang="zh-CN" i="1" dirty="0"/>
              <a:t>measure oscillation parameters;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 smtClean="0"/>
              <a:t>Observe Supernova neutrinos, study solar </a:t>
            </a:r>
            <a:r>
              <a:rPr lang="en-US" altLang="zh-CN" i="1" dirty="0"/>
              <a:t>neutrino, atmospheric </a:t>
            </a:r>
            <a:r>
              <a:rPr lang="en-US" altLang="zh-CN" i="1" dirty="0" smtClean="0"/>
              <a:t>neutrinos and geo-neutrinos;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 smtClean="0"/>
              <a:t>Exotic searches, proton decay;</a:t>
            </a:r>
            <a:endParaRPr lang="en-US" altLang="zh-CN" i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214315" y="3709232"/>
            <a:ext cx="3503829" cy="2795133"/>
            <a:chOff x="1026108" y="3856594"/>
            <a:chExt cx="3503829" cy="2795133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6108" y="3856594"/>
              <a:ext cx="3503829" cy="27951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文本框 10"/>
            <p:cNvSpPr txBox="1"/>
            <p:nvPr/>
          </p:nvSpPr>
          <p:spPr>
            <a:xfrm rot="20395932">
              <a:off x="1275602" y="4910389"/>
              <a:ext cx="2845361" cy="677108"/>
            </a:xfrm>
            <a:prstGeom prst="rect">
              <a:avLst/>
            </a:prstGeom>
            <a:solidFill>
              <a:srgbClr val="FFFF00">
                <a:alpha val="79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/>
                <a:t>Physics yellow book:</a:t>
              </a:r>
            </a:p>
            <a:p>
              <a:r>
                <a:rPr lang="en-US" altLang="zh-CN" dirty="0" smtClean="0">
                  <a:solidFill>
                    <a:srgbClr val="FF0000"/>
                  </a:solidFill>
                </a:rPr>
                <a:t>J</a:t>
              </a:r>
              <a:r>
                <a:rPr lang="en-US" altLang="zh-CN" dirty="0">
                  <a:solidFill>
                    <a:srgbClr val="FF0000"/>
                  </a:solidFill>
                </a:rPr>
                <a:t>. Phys. </a:t>
              </a:r>
              <a:r>
                <a:rPr lang="en-US" altLang="zh-CN" dirty="0" smtClean="0">
                  <a:solidFill>
                    <a:srgbClr val="FF0000"/>
                  </a:solidFill>
                </a:rPr>
                <a:t>G. </a:t>
              </a:r>
              <a:r>
                <a:rPr lang="en-US" altLang="zh-CN" dirty="0">
                  <a:solidFill>
                    <a:srgbClr val="FF0000"/>
                  </a:solidFill>
                </a:rPr>
                <a:t>43 (2016) 030401 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084758" y="3704999"/>
            <a:ext cx="3888607" cy="2999826"/>
            <a:chOff x="3896799" y="837398"/>
            <a:chExt cx="6315605" cy="4505292"/>
          </a:xfrm>
        </p:grpSpPr>
        <p:grpSp>
          <p:nvGrpSpPr>
            <p:cNvPr id="17" name="组合 16"/>
            <p:cNvGrpSpPr/>
            <p:nvPr/>
          </p:nvGrpSpPr>
          <p:grpSpPr>
            <a:xfrm>
              <a:off x="4341053" y="837398"/>
              <a:ext cx="5871351" cy="4505292"/>
              <a:chOff x="7122364" y="3929020"/>
              <a:chExt cx="3470190" cy="2528528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22364" y="3929020"/>
                <a:ext cx="3470190" cy="2337067"/>
              </a:xfrm>
              <a:prstGeom prst="rect">
                <a:avLst/>
              </a:prstGeom>
            </p:spPr>
          </p:pic>
          <p:pic>
            <p:nvPicPr>
              <p:cNvPr id="22" name="Image 5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534612" y="5790427"/>
                <a:ext cx="910957" cy="667121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</p:pic>
        </p:grp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161" y="1328287"/>
              <a:ext cx="849456" cy="85671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375" y="1560936"/>
              <a:ext cx="1022534" cy="883881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799" y="3187605"/>
              <a:ext cx="1422348" cy="1066761"/>
            </a:xfrm>
            <a:prstGeom prst="rect">
              <a:avLst/>
            </a:prstGeom>
          </p:spPr>
        </p:pic>
      </p:grpSp>
      <p:cxnSp>
        <p:nvCxnSpPr>
          <p:cNvPr id="23" name="直接连接符 22"/>
          <p:cNvCxnSpPr/>
          <p:nvPr/>
        </p:nvCxnSpPr>
        <p:spPr>
          <a:xfrm>
            <a:off x="0" y="920367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z="1800" smtClean="0"/>
              <a:t>3</a:t>
            </a:fld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3062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93"/>
    </mc:Choice>
    <mc:Fallback xmlns="">
      <p:transition spd="slow" advTm="8259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3"/>
          <p:cNvSpPr txBox="1">
            <a:spLocks/>
          </p:cNvSpPr>
          <p:nvPr/>
        </p:nvSpPr>
        <p:spPr bwMode="auto">
          <a:xfrm>
            <a:off x="2279951" y="174448"/>
            <a:ext cx="7777162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pitchFamily="34" charset="0"/>
                <a:ea typeface="黑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pitchFamily="34" charset="0"/>
                <a:ea typeface="黑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pitchFamily="34" charset="0"/>
                <a:ea typeface="黑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ahoma" pitchFamily="34" charset="0"/>
                <a:ea typeface="黑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黑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黑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黑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黑体" pitchFamily="2" charset="-122"/>
              </a:defRPr>
            </a:lvl9pPr>
          </a:lstStyle>
          <a:p>
            <a:pPr algn="ctr">
              <a:defRPr/>
            </a:pPr>
            <a:r>
              <a:rPr lang="en-US" altLang="zh-CN" sz="3600" i="1" kern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JUNO </a:t>
            </a:r>
            <a:r>
              <a:rPr lang="en-US" altLang="zh-CN" sz="3600" i="1" kern="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 Collaboration</a:t>
            </a:r>
            <a:endParaRPr lang="zh-CN" altLang="zh-CN" sz="3600" i="1" kern="0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563988" y="1025587"/>
            <a:ext cx="9318898" cy="5832413"/>
            <a:chOff x="1563988" y="1026549"/>
            <a:chExt cx="9318898" cy="6137993"/>
          </a:xfrm>
        </p:grpSpPr>
        <p:pic>
          <p:nvPicPr>
            <p:cNvPr id="304130" name="图片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988" y="1026549"/>
              <a:ext cx="9144000" cy="461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4131" name="Rectangle 39"/>
            <p:cNvSpPr>
              <a:spLocks noChangeArrowheads="1"/>
            </p:cNvSpPr>
            <p:nvPr/>
          </p:nvSpPr>
          <p:spPr bwMode="auto">
            <a:xfrm>
              <a:off x="1563988" y="3330775"/>
              <a:ext cx="4087812" cy="3214688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just" eaLnBrk="0" hangingPunct="0">
                <a:spcBef>
                  <a:spcPts val="1200"/>
                </a:spcBef>
                <a:buChar char="l"/>
                <a:defRPr sz="2600" b="1">
                  <a:solidFill>
                    <a:srgbClr val="0070C0"/>
                  </a:solidFill>
                  <a:latin typeface="Arial Narrow" pitchFamily="34" charset="0"/>
                  <a:ea typeface="黑体" pitchFamily="49" charset="-122"/>
                </a:defRPr>
              </a:lvl1pPr>
              <a:lvl2pPr marL="742950" indent="-285750" algn="just" eaLnBrk="0" hangingPunct="0">
                <a:spcBef>
                  <a:spcPts val="600"/>
                </a:spcBef>
                <a:buFont typeface="Arial" pitchFamily="34" charset="0"/>
                <a:buChar char="–"/>
                <a:defRPr sz="2300" b="1">
                  <a:solidFill>
                    <a:srgbClr val="000066"/>
                  </a:solidFill>
                  <a:latin typeface="Arial Narrow" pitchFamily="34" charset="0"/>
                  <a:ea typeface="楷体_GB2312" pitchFamily="49" charset="-122"/>
                </a:defRPr>
              </a:lvl2pPr>
              <a:lvl3pPr marL="1143000" indent="-228600" algn="just" eaLnBrk="0" hangingPunct="0">
                <a:spcBef>
                  <a:spcPts val="300"/>
                </a:spcBef>
                <a:buFont typeface="Arial" pitchFamily="34" charset="0"/>
                <a:buChar char="•"/>
                <a:defRPr sz="2100" b="1">
                  <a:solidFill>
                    <a:srgbClr val="0000FF"/>
                  </a:solidFill>
                  <a:latin typeface="Arial Narrow" pitchFamily="34" charset="0"/>
                  <a:ea typeface="楷体_GB2312" pitchFamily="49" charset="-122"/>
                </a:defRPr>
              </a:lvl3pPr>
              <a:lvl4pPr marL="1600200" indent="-228600" eaLnBrk="0" hangingPunct="0"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2400" dirty="0">
                  <a:solidFill>
                    <a:srgbClr val="FF3300"/>
                  </a:solidFill>
                  <a:latin typeface="Calibri" pitchFamily="34" charset="0"/>
                  <a:ea typeface="宋体" pitchFamily="2" charset="-122"/>
                  <a:cs typeface="黑体" pitchFamily="49" charset="-122"/>
                </a:rPr>
                <a:t>Europe (28)</a:t>
              </a:r>
              <a:endParaRPr lang="en-US" altLang="zh-CN" sz="2400" dirty="0">
                <a:solidFill>
                  <a:srgbClr val="0000FF"/>
                </a:solidFill>
                <a:latin typeface="Calibri" pitchFamily="34" charset="0"/>
                <a:ea typeface="宋体" pitchFamily="2" charset="-122"/>
                <a:cs typeface="黑体" pitchFamily="49" charset="-122"/>
              </a:endParaRPr>
            </a:p>
            <a:p>
              <a:pPr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600" dirty="0">
                  <a:solidFill>
                    <a:srgbClr val="C00000"/>
                  </a:solidFill>
                  <a:latin typeface="Calibri" pitchFamily="34" charset="0"/>
                  <a:ea typeface="宋体" pitchFamily="2" charset="-122"/>
                  <a:cs typeface="黑体" pitchFamily="49" charset="-122"/>
                </a:rPr>
                <a:t>Belgium(1)</a:t>
              </a:r>
            </a:p>
            <a:p>
              <a:pPr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  <a:cs typeface="黑体" pitchFamily="49" charset="-122"/>
                </a:rPr>
                <a:t>ULB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600" dirty="0">
                  <a:solidFill>
                    <a:srgbClr val="C00000"/>
                  </a:solidFill>
                  <a:latin typeface="Calibri" pitchFamily="34" charset="0"/>
                  <a:ea typeface="宋体" pitchFamily="2" charset="-122"/>
                  <a:cs typeface="黑体" pitchFamily="49" charset="-122"/>
                </a:rPr>
                <a:t>Czech(1)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  <a:cs typeface="黑体" pitchFamily="49" charset="-122"/>
                </a:rPr>
                <a:t>Charles U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altLang="zh-CN" sz="1600" dirty="0">
                  <a:solidFill>
                    <a:srgbClr val="C00000"/>
                  </a:solidFill>
                  <a:latin typeface="Calibri" pitchFamily="34" charset="0"/>
                  <a:ea typeface="宋体" pitchFamily="2" charset="-122"/>
                  <a:cs typeface="黑体" pitchFamily="49" charset="-122"/>
                </a:rPr>
                <a:t>Latvia(1)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  <a:ea typeface="Arial Unicode MS" pitchFamily="34" charset="-122"/>
                  <a:cs typeface="Arial Unicode MS" pitchFamily="34" charset="-122"/>
                </a:rPr>
                <a:t>IECS</a:t>
              </a:r>
              <a:endParaRPr lang="en-US" altLang="zh-CN" sz="1400" dirty="0">
                <a:solidFill>
                  <a:srgbClr val="C00000"/>
                </a:solidFill>
                <a:latin typeface="Calibri" pitchFamily="34" charset="0"/>
                <a:ea typeface="宋体" pitchFamily="2" charset="-122"/>
                <a:cs typeface="Arial Unicode MS" pitchFamily="34" charset="-122"/>
              </a:endParaRP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600" dirty="0">
                  <a:solidFill>
                    <a:srgbClr val="C00000"/>
                  </a:solidFill>
                  <a:latin typeface="Calibri" pitchFamily="34" charset="0"/>
                  <a:ea typeface="宋体" pitchFamily="2" charset="-122"/>
                  <a:cs typeface="Arial Unicode MS" pitchFamily="34" charset="-122"/>
                </a:rPr>
                <a:t>Finland(1)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  <a:cs typeface="Arial Unicode MS" pitchFamily="34" charset="-122"/>
                </a:rPr>
                <a:t>U. Jyvaskyla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600" dirty="0" smtClean="0">
                  <a:solidFill>
                    <a:srgbClr val="C00000"/>
                  </a:solidFill>
                  <a:latin typeface="Calibri" pitchFamily="34" charset="0"/>
                  <a:ea typeface="宋体" pitchFamily="2" charset="-122"/>
                  <a:cs typeface="黑体" pitchFamily="49" charset="-122"/>
                </a:rPr>
                <a:t>France(5</a:t>
              </a:r>
              <a:r>
                <a:rPr lang="en-US" altLang="zh-CN" sz="1600" dirty="0">
                  <a:solidFill>
                    <a:srgbClr val="C00000"/>
                  </a:solidFill>
                  <a:latin typeface="Calibri" pitchFamily="34" charset="0"/>
                  <a:ea typeface="宋体" pitchFamily="2" charset="-122"/>
                  <a:cs typeface="黑体" pitchFamily="49" charset="-122"/>
                </a:rPr>
                <a:t>)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  <a:cs typeface="黑体" pitchFamily="49" charset="-122"/>
                </a:rPr>
                <a:t>APC Paris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  <a:cs typeface="黑体" pitchFamily="49" charset="-122"/>
                </a:rPr>
                <a:t>CPPM Marseille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  <a:cs typeface="黑体" pitchFamily="49" charset="-122"/>
                </a:rPr>
                <a:t>IPHC Strasbourg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 dirty="0" err="1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  <a:cs typeface="黑体" pitchFamily="49" charset="-122"/>
                </a:rPr>
                <a:t>Subatech</a:t>
              </a: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  <a:cs typeface="黑体" pitchFamily="49" charset="-122"/>
                </a:rPr>
                <a:t> Nantes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</a:rPr>
                <a:t>CENBG-IN2P3</a:t>
              </a:r>
              <a:endParaRPr lang="en-US" altLang="zh-CN" sz="1400" dirty="0">
                <a:solidFill>
                  <a:srgbClr val="0000FF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04132" name="Rectangle 39"/>
            <p:cNvSpPr>
              <a:spLocks noChangeArrowheads="1"/>
            </p:cNvSpPr>
            <p:nvPr/>
          </p:nvSpPr>
          <p:spPr bwMode="auto">
            <a:xfrm>
              <a:off x="4226226" y="3684789"/>
              <a:ext cx="1293813" cy="2727325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just" eaLnBrk="0" hangingPunct="0">
                <a:spcBef>
                  <a:spcPts val="1200"/>
                </a:spcBef>
                <a:buChar char="l"/>
                <a:defRPr sz="2600" b="1">
                  <a:solidFill>
                    <a:srgbClr val="0070C0"/>
                  </a:solidFill>
                  <a:latin typeface="Arial Narrow" pitchFamily="34" charset="0"/>
                  <a:ea typeface="黑体" pitchFamily="49" charset="-122"/>
                </a:defRPr>
              </a:lvl1pPr>
              <a:lvl2pPr marL="742950" indent="-285750" algn="just" eaLnBrk="0" hangingPunct="0">
                <a:spcBef>
                  <a:spcPts val="600"/>
                </a:spcBef>
                <a:buFont typeface="Arial" pitchFamily="34" charset="0"/>
                <a:buChar char="–"/>
                <a:defRPr sz="2300" b="1">
                  <a:solidFill>
                    <a:srgbClr val="000066"/>
                  </a:solidFill>
                  <a:latin typeface="Arial Narrow" pitchFamily="34" charset="0"/>
                  <a:ea typeface="楷体_GB2312" pitchFamily="49" charset="-122"/>
                </a:defRPr>
              </a:lvl2pPr>
              <a:lvl3pPr marL="1143000" indent="-228600" algn="just" eaLnBrk="0" hangingPunct="0">
                <a:spcBef>
                  <a:spcPts val="300"/>
                </a:spcBef>
                <a:buFont typeface="Arial" pitchFamily="34" charset="0"/>
                <a:buChar char="•"/>
                <a:defRPr sz="2100" b="1">
                  <a:solidFill>
                    <a:srgbClr val="0000FF"/>
                  </a:solidFill>
                  <a:latin typeface="Arial Narrow" pitchFamily="34" charset="0"/>
                  <a:ea typeface="楷体_GB2312" pitchFamily="49" charset="-122"/>
                </a:defRPr>
              </a:lvl3pPr>
              <a:lvl4pPr marL="1600200" indent="-228600" eaLnBrk="0" hangingPunct="0"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800">
                  <a:solidFill>
                    <a:srgbClr val="C00000"/>
                  </a:solidFill>
                  <a:latin typeface="Calibri" pitchFamily="34" charset="0"/>
                  <a:ea typeface="宋体" pitchFamily="2" charset="-122"/>
                </a:rPr>
                <a:t>Germany(7)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FZ Jülich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RWTH Aachen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TUM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U.Hamburg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IKP FZI Jülich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U.Mainz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U.Tuebingen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800">
                  <a:solidFill>
                    <a:srgbClr val="C00000"/>
                  </a:solidFill>
                  <a:latin typeface="Calibri" pitchFamily="34" charset="0"/>
                  <a:ea typeface="宋体" pitchFamily="2" charset="-122"/>
                </a:rPr>
                <a:t>Russia(3)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INR Moscow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JINR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MSU</a:t>
              </a:r>
            </a:p>
          </p:txBody>
        </p:sp>
        <p:sp>
          <p:nvSpPr>
            <p:cNvPr id="304133" name="Rectangle 39"/>
            <p:cNvSpPr>
              <a:spLocks noChangeArrowheads="1"/>
            </p:cNvSpPr>
            <p:nvPr/>
          </p:nvSpPr>
          <p:spPr bwMode="auto">
            <a:xfrm>
              <a:off x="2691114" y="3684788"/>
              <a:ext cx="1563687" cy="2176462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just" eaLnBrk="0" hangingPunct="0">
                <a:spcBef>
                  <a:spcPts val="1200"/>
                </a:spcBef>
                <a:buChar char="l"/>
                <a:defRPr sz="2600" b="1">
                  <a:solidFill>
                    <a:srgbClr val="0070C0"/>
                  </a:solidFill>
                  <a:latin typeface="Arial Narrow" pitchFamily="34" charset="0"/>
                  <a:ea typeface="黑体" pitchFamily="49" charset="-122"/>
                </a:defRPr>
              </a:lvl1pPr>
              <a:lvl2pPr marL="742950" indent="-285750" algn="just" eaLnBrk="0" hangingPunct="0">
                <a:spcBef>
                  <a:spcPts val="600"/>
                </a:spcBef>
                <a:buFont typeface="Arial" pitchFamily="34" charset="0"/>
                <a:buChar char="–"/>
                <a:defRPr sz="2300" b="1">
                  <a:solidFill>
                    <a:srgbClr val="000066"/>
                  </a:solidFill>
                  <a:latin typeface="Arial Narrow" pitchFamily="34" charset="0"/>
                  <a:ea typeface="楷体_GB2312" pitchFamily="49" charset="-122"/>
                </a:defRPr>
              </a:lvl2pPr>
              <a:lvl3pPr marL="1143000" indent="-228600" algn="just" eaLnBrk="0" hangingPunct="0">
                <a:spcBef>
                  <a:spcPts val="300"/>
                </a:spcBef>
                <a:buFont typeface="Arial" pitchFamily="34" charset="0"/>
                <a:buChar char="•"/>
                <a:defRPr sz="2100" b="1">
                  <a:solidFill>
                    <a:srgbClr val="0000FF"/>
                  </a:solidFill>
                  <a:latin typeface="Arial Narrow" pitchFamily="34" charset="0"/>
                  <a:ea typeface="楷体_GB2312" pitchFamily="49" charset="-122"/>
                </a:defRPr>
              </a:lvl3pPr>
              <a:lvl4pPr marL="1600200" indent="-228600" eaLnBrk="0" hangingPunct="0"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800" dirty="0">
                  <a:solidFill>
                    <a:srgbClr val="C00000"/>
                  </a:solidFill>
                  <a:latin typeface="Calibri" pitchFamily="34" charset="0"/>
                  <a:ea typeface="宋体" pitchFamily="2" charset="-122"/>
                </a:rPr>
                <a:t>Italy(8)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INFN-Catania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INFN-</a:t>
              </a:r>
              <a:r>
                <a:rPr lang="en-US" altLang="zh-CN" sz="1400" dirty="0" err="1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Frascati</a:t>
              </a:r>
              <a:endParaRPr lang="en-US" altLang="zh-CN" sz="1400" dirty="0">
                <a:solidFill>
                  <a:srgbClr val="0000FF"/>
                </a:solidFill>
                <a:latin typeface="Calibri" pitchFamily="34" charset="0"/>
                <a:ea typeface="宋体" pitchFamily="2" charset="-122"/>
              </a:endParaRP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INFN-Ferrara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INFN-Milano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INFN-</a:t>
              </a:r>
              <a:r>
                <a:rPr lang="en-US" altLang="zh-CN" sz="1400" dirty="0" err="1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Mi</a:t>
              </a: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-</a:t>
              </a:r>
              <a:r>
                <a:rPr lang="en-US" altLang="zh-CN" sz="1400" dirty="0" err="1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Bicocca</a:t>
              </a:r>
              <a:endParaRPr lang="en-US" altLang="zh-CN" sz="1400" dirty="0">
                <a:solidFill>
                  <a:srgbClr val="0000FF"/>
                </a:solidFill>
                <a:latin typeface="Calibri" pitchFamily="34" charset="0"/>
                <a:ea typeface="宋体" pitchFamily="2" charset="-122"/>
              </a:endParaRP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INFN-</a:t>
              </a:r>
              <a:r>
                <a:rPr lang="en-US" altLang="zh-CN" sz="1400" dirty="0" err="1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Padova</a:t>
              </a:r>
              <a:endParaRPr lang="en-US" altLang="zh-CN" sz="1400" dirty="0">
                <a:solidFill>
                  <a:srgbClr val="0000FF"/>
                </a:solidFill>
                <a:latin typeface="Calibri" pitchFamily="34" charset="0"/>
                <a:ea typeface="宋体" pitchFamily="2" charset="-122"/>
              </a:endParaRP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INFN-Perugia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INFN-Roma 3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en-US" altLang="zh-CN" sz="1800" dirty="0">
                <a:solidFill>
                  <a:srgbClr val="0000FF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grpSp>
          <p:nvGrpSpPr>
            <p:cNvPr id="304134" name="组合 44"/>
            <p:cNvGrpSpPr>
              <a:grpSpLocks/>
            </p:cNvGrpSpPr>
            <p:nvPr/>
          </p:nvGrpSpPr>
          <p:grpSpPr bwMode="auto">
            <a:xfrm>
              <a:off x="6867142" y="3395065"/>
              <a:ext cx="3189970" cy="3769477"/>
              <a:chOff x="5425007" y="3465167"/>
              <a:chExt cx="3188587" cy="3850071"/>
            </a:xfrm>
          </p:grpSpPr>
          <p:sp>
            <p:nvSpPr>
              <p:cNvPr id="304143" name="Rectangle 39"/>
              <p:cNvSpPr>
                <a:spLocks noChangeArrowheads="1"/>
              </p:cNvSpPr>
              <p:nvPr/>
            </p:nvSpPr>
            <p:spPr bwMode="auto">
              <a:xfrm>
                <a:off x="5425007" y="3465167"/>
                <a:ext cx="2351655" cy="3850071"/>
              </a:xfrm>
              <a:prstGeom prst="rect">
                <a:avLst/>
              </a:prstGeom>
              <a:solidFill>
                <a:schemeClr val="bg1">
                  <a:alpha val="5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just" eaLnBrk="0" hangingPunct="0">
                  <a:spcBef>
                    <a:spcPts val="1200"/>
                  </a:spcBef>
                  <a:buChar char="l"/>
                  <a:defRPr sz="2600" b="1">
                    <a:solidFill>
                      <a:srgbClr val="0070C0"/>
                    </a:solidFill>
                    <a:latin typeface="Arial Narrow" pitchFamily="34" charset="0"/>
                    <a:ea typeface="黑体" pitchFamily="49" charset="-122"/>
                  </a:defRPr>
                </a:lvl1pPr>
                <a:lvl2pPr marL="742950" indent="-285750" algn="just" eaLnBrk="0" hangingPunct="0">
                  <a:spcBef>
                    <a:spcPts val="600"/>
                  </a:spcBef>
                  <a:buFont typeface="Arial" pitchFamily="34" charset="0"/>
                  <a:buChar char="–"/>
                  <a:defRPr sz="2300" b="1">
                    <a:solidFill>
                      <a:srgbClr val="000066"/>
                    </a:solidFill>
                    <a:latin typeface="Arial Narrow" pitchFamily="34" charset="0"/>
                    <a:ea typeface="楷体_GB2312" pitchFamily="49" charset="-122"/>
                  </a:defRPr>
                </a:lvl2pPr>
                <a:lvl3pPr marL="1143000" indent="-228600" algn="just" eaLnBrk="0" hangingPunct="0">
                  <a:spcBef>
                    <a:spcPts val="300"/>
                  </a:spcBef>
                  <a:buFont typeface="Arial" pitchFamily="34" charset="0"/>
                  <a:buChar char="•"/>
                  <a:defRPr sz="2100" b="1">
                    <a:solidFill>
                      <a:srgbClr val="0000FF"/>
                    </a:solidFill>
                    <a:latin typeface="Arial Narrow" pitchFamily="34" charset="0"/>
                    <a:ea typeface="楷体_GB2312" pitchFamily="49" charset="-122"/>
                  </a:defRPr>
                </a:lvl3pPr>
                <a:lvl4pPr marL="1600200" indent="-228600" eaLnBrk="0" hangingPunct="0"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 eaLnBrk="0" hangingPunct="0"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zh-CN" sz="1800" dirty="0">
                  <a:solidFill>
                    <a:srgbClr val="CC0000"/>
                  </a:solidFill>
                  <a:latin typeface="Calibri" pitchFamily="34" charset="0"/>
                  <a:ea typeface="宋体" pitchFamily="2" charset="-122"/>
                </a:endParaRP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zh-CN" sz="1400" dirty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endParaRP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BJ Nor. U.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CAGS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Chongqing U.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Shanghai JT U.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DGUT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ECUST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Guangxi U.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HIT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IHEP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</a:rPr>
                  <a:t>U. Of South China</a:t>
                </a:r>
                <a:endParaRPr lang="en-US" altLang="zh-CN" sz="1400" dirty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endParaRP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 err="1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Ninan</a:t>
                </a:r>
                <a:r>
                  <a:rPr lang="en-US" altLang="zh-CN" sz="1400" dirty="0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 U.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Nanjing U.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Natl. </a:t>
                </a:r>
                <a:r>
                  <a:rPr lang="en-US" altLang="zh-CN" sz="1400" dirty="0" err="1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Chiao</a:t>
                </a:r>
                <a:r>
                  <a:rPr lang="en-US" altLang="zh-CN" sz="1400" dirty="0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-Tung U.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Natl. Taiwan U.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Natl. United U.</a:t>
                </a:r>
              </a:p>
            </p:txBody>
          </p:sp>
          <p:sp>
            <p:nvSpPr>
              <p:cNvPr id="304144" name="文本框 14"/>
              <p:cNvSpPr txBox="1">
                <a:spLocks noChangeArrowheads="1"/>
              </p:cNvSpPr>
              <p:nvPr/>
            </p:nvSpPr>
            <p:spPr bwMode="auto">
              <a:xfrm>
                <a:off x="7012775" y="3887161"/>
                <a:ext cx="1600819" cy="32205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342900" indent="-342900" algn="just" eaLnBrk="0" hangingPunct="0">
                  <a:spcBef>
                    <a:spcPts val="1200"/>
                  </a:spcBef>
                  <a:buChar char="l"/>
                  <a:defRPr sz="2600" b="1">
                    <a:solidFill>
                      <a:srgbClr val="0070C0"/>
                    </a:solidFill>
                    <a:latin typeface="Arial Narrow" pitchFamily="34" charset="0"/>
                    <a:ea typeface="黑体" pitchFamily="49" charset="-122"/>
                  </a:defRPr>
                </a:lvl1pPr>
                <a:lvl2pPr marL="742950" indent="-285750" algn="just" eaLnBrk="0" hangingPunct="0">
                  <a:spcBef>
                    <a:spcPts val="600"/>
                  </a:spcBef>
                  <a:buFont typeface="Arial" pitchFamily="34" charset="0"/>
                  <a:buChar char="–"/>
                  <a:defRPr sz="2300" b="1">
                    <a:solidFill>
                      <a:srgbClr val="000066"/>
                    </a:solidFill>
                    <a:latin typeface="Arial Narrow" pitchFamily="34" charset="0"/>
                    <a:ea typeface="楷体_GB2312" pitchFamily="49" charset="-122"/>
                  </a:defRPr>
                </a:lvl2pPr>
                <a:lvl3pPr marL="1143000" indent="-228600" algn="just" eaLnBrk="0" hangingPunct="0">
                  <a:spcBef>
                    <a:spcPts val="300"/>
                  </a:spcBef>
                  <a:buFont typeface="Arial" pitchFamily="34" charset="0"/>
                  <a:buChar char="•"/>
                  <a:defRPr sz="2100" b="1">
                    <a:solidFill>
                      <a:srgbClr val="0000FF"/>
                    </a:solidFill>
                    <a:latin typeface="Arial Narrow" pitchFamily="34" charset="0"/>
                    <a:ea typeface="楷体_GB2312" pitchFamily="49" charset="-122"/>
                  </a:defRPr>
                </a:lvl3pPr>
                <a:lvl4pPr marL="1600200" indent="-228600" eaLnBrk="0" hangingPunct="0"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 eaLnBrk="0" hangingPunct="0"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None/>
                </a:pPr>
                <a:r>
                  <a:rPr lang="en-US" altLang="zh-CN" sz="1400" dirty="0" err="1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Nankai</a:t>
                </a:r>
                <a:r>
                  <a:rPr lang="en-US" altLang="zh-CN" sz="1400" dirty="0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 U.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NCEPU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 err="1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Pekin</a:t>
                </a:r>
                <a:r>
                  <a:rPr lang="en-US" altLang="zh-CN" sz="1400" dirty="0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 U.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SDU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Sichuan U.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CIAE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</a:rPr>
                  <a:t>SYSU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</a:rPr>
                  <a:t>Tsinghua U.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</a:rPr>
                  <a:t>UCAS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</a:rPr>
                  <a:t>USTC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itchFamily="18" charset="0"/>
                    <a:ea typeface="宋体" pitchFamily="2" charset="-122"/>
                  </a:rPr>
                  <a:t>Jilin U.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</a:rPr>
                  <a:t>Wuhan U.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 err="1">
                    <a:solidFill>
                      <a:srgbClr val="0000FF"/>
                    </a:solidFill>
                  </a:rPr>
                  <a:t>Wuyi</a:t>
                </a:r>
                <a:r>
                  <a:rPr lang="en-US" altLang="zh-CN" sz="1400" dirty="0">
                    <a:solidFill>
                      <a:srgbClr val="0000FF"/>
                    </a:solidFill>
                  </a:rPr>
                  <a:t> U.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</a:rPr>
                  <a:t>Xi'an JT U.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</a:rPr>
                  <a:t>Xiamen U. </a:t>
                </a:r>
              </a:p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zh-CN" sz="1100" dirty="0">
                    <a:solidFill>
                      <a:srgbClr val="0000FF"/>
                    </a:solidFill>
                  </a:rPr>
                  <a:t>NUU.</a:t>
                </a:r>
              </a:p>
            </p:txBody>
          </p:sp>
          <p:sp>
            <p:nvSpPr>
              <p:cNvPr id="304145" name="文本框 15"/>
              <p:cNvSpPr txBox="1">
                <a:spLocks noChangeArrowheads="1"/>
              </p:cNvSpPr>
              <p:nvPr/>
            </p:nvSpPr>
            <p:spPr bwMode="auto">
              <a:xfrm>
                <a:off x="7012775" y="3874634"/>
                <a:ext cx="184651" cy="249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 algn="just" eaLnBrk="0" hangingPunct="0">
                  <a:spcBef>
                    <a:spcPts val="1200"/>
                  </a:spcBef>
                  <a:buChar char="l"/>
                  <a:defRPr sz="2600" b="1">
                    <a:solidFill>
                      <a:srgbClr val="0070C0"/>
                    </a:solidFill>
                    <a:latin typeface="Arial Narrow" pitchFamily="34" charset="0"/>
                    <a:ea typeface="黑体" pitchFamily="49" charset="-122"/>
                  </a:defRPr>
                </a:lvl1pPr>
                <a:lvl2pPr marL="742950" indent="-285750" algn="just" eaLnBrk="0" hangingPunct="0">
                  <a:spcBef>
                    <a:spcPts val="600"/>
                  </a:spcBef>
                  <a:buFont typeface="Arial" pitchFamily="34" charset="0"/>
                  <a:buChar char="–"/>
                  <a:defRPr sz="2300" b="1">
                    <a:solidFill>
                      <a:srgbClr val="000066"/>
                    </a:solidFill>
                    <a:latin typeface="Arial Narrow" pitchFamily="34" charset="0"/>
                    <a:ea typeface="楷体_GB2312" pitchFamily="49" charset="-122"/>
                  </a:defRPr>
                </a:lvl2pPr>
                <a:lvl3pPr marL="1143000" indent="-228600" algn="just" eaLnBrk="0" hangingPunct="0">
                  <a:spcBef>
                    <a:spcPts val="300"/>
                  </a:spcBef>
                  <a:buFont typeface="Arial" pitchFamily="34" charset="0"/>
                  <a:buChar char="•"/>
                  <a:defRPr sz="2100" b="1">
                    <a:solidFill>
                      <a:srgbClr val="0000FF"/>
                    </a:solidFill>
                    <a:latin typeface="Arial Narrow" pitchFamily="34" charset="0"/>
                    <a:ea typeface="楷体_GB2312" pitchFamily="49" charset="-122"/>
                  </a:defRPr>
                </a:lvl3pPr>
                <a:lvl4pPr marL="1600200" indent="-228600" eaLnBrk="0" hangingPunct="0"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 eaLnBrk="0" hangingPunct="0"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algn="l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zh-CN" sz="110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304135" name="矩形 1"/>
            <p:cNvSpPr>
              <a:spLocks noChangeArrowheads="1"/>
            </p:cNvSpPr>
            <p:nvPr/>
          </p:nvSpPr>
          <p:spPr bwMode="auto">
            <a:xfrm>
              <a:off x="5637513" y="3330775"/>
              <a:ext cx="1484312" cy="2420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just" eaLnBrk="0" hangingPunct="0">
                <a:spcBef>
                  <a:spcPts val="1200"/>
                </a:spcBef>
                <a:buChar char="l"/>
                <a:defRPr sz="2600" b="1">
                  <a:solidFill>
                    <a:srgbClr val="0070C0"/>
                  </a:solidFill>
                  <a:latin typeface="Arial Narrow" pitchFamily="34" charset="0"/>
                  <a:ea typeface="黑体" pitchFamily="49" charset="-122"/>
                </a:defRPr>
              </a:lvl1pPr>
              <a:lvl2pPr marL="742950" indent="-285750" algn="just" eaLnBrk="0" hangingPunct="0">
                <a:spcBef>
                  <a:spcPts val="600"/>
                </a:spcBef>
                <a:buFont typeface="Arial" pitchFamily="34" charset="0"/>
                <a:buChar char="–"/>
                <a:defRPr sz="2300" b="1">
                  <a:solidFill>
                    <a:srgbClr val="000066"/>
                  </a:solidFill>
                  <a:latin typeface="Arial Narrow" pitchFamily="34" charset="0"/>
                  <a:ea typeface="楷体_GB2312" pitchFamily="49" charset="-122"/>
                </a:defRPr>
              </a:lvl2pPr>
              <a:lvl3pPr marL="1143000" indent="-228600" algn="just" eaLnBrk="0" hangingPunct="0">
                <a:spcBef>
                  <a:spcPts val="300"/>
                </a:spcBef>
                <a:buFont typeface="Arial" pitchFamily="34" charset="0"/>
                <a:buChar char="•"/>
                <a:defRPr sz="2100" b="1">
                  <a:solidFill>
                    <a:srgbClr val="0000FF"/>
                  </a:solidFill>
                  <a:latin typeface="Arial Narrow" pitchFamily="34" charset="0"/>
                  <a:ea typeface="楷体_GB2312" pitchFamily="49" charset="-122"/>
                </a:defRPr>
              </a:lvl3pPr>
              <a:lvl4pPr marL="1600200" indent="-228600" eaLnBrk="0" hangingPunct="0"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2400" dirty="0">
                  <a:solidFill>
                    <a:srgbClr val="FF0000"/>
                  </a:solidFill>
                  <a:latin typeface="Calibri" pitchFamily="34" charset="0"/>
                  <a:ea typeface="宋体" pitchFamily="2" charset="-122"/>
                </a:rPr>
                <a:t>America(6)</a:t>
              </a:r>
            </a:p>
            <a:p>
              <a:pPr algn="l" eaLnBrk="1" fontAlgn="base" hangingPunct="1">
                <a:lnSpc>
                  <a:spcPts val="11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zh-CN" sz="1800" dirty="0">
                <a:solidFill>
                  <a:srgbClr val="C00000"/>
                </a:solidFill>
                <a:latin typeface="Calibri" pitchFamily="34" charset="0"/>
                <a:ea typeface="宋体" pitchFamily="2" charset="-122"/>
              </a:endParaRP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800" dirty="0">
                  <a:solidFill>
                    <a:srgbClr val="C00000"/>
                  </a:solidFill>
                  <a:latin typeface="Calibri" pitchFamily="34" charset="0"/>
                  <a:ea typeface="宋体" pitchFamily="2" charset="-122"/>
                </a:rPr>
                <a:t>US(2)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UMD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UMD-Geo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altLang="zh-CN" sz="1600" dirty="0">
                  <a:solidFill>
                    <a:srgbClr val="C00000"/>
                  </a:solidFill>
                  <a:latin typeface="Times New Roman" pitchFamily="18" charset="0"/>
                  <a:ea typeface="宋体" pitchFamily="2" charset="-122"/>
                </a:rPr>
                <a:t>Chile(2)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PCUC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UTFSM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altLang="zh-CN" sz="1600" dirty="0">
                  <a:solidFill>
                    <a:srgbClr val="CC0000"/>
                  </a:solidFill>
                  <a:latin typeface="Calibri" pitchFamily="34" charset="0"/>
                </a:rPr>
                <a:t>Brazil</a:t>
              </a:r>
              <a:r>
                <a:rPr lang="zh-CN" altLang="en-US" sz="1600" dirty="0">
                  <a:solidFill>
                    <a:srgbClr val="CC0000"/>
                  </a:solidFill>
                  <a:latin typeface="Calibri" pitchFamily="34" charset="0"/>
                </a:rPr>
                <a:t>（</a:t>
              </a:r>
              <a:r>
                <a:rPr lang="en-US" altLang="zh-CN" sz="1600" dirty="0">
                  <a:solidFill>
                    <a:srgbClr val="CC0000"/>
                  </a:solidFill>
                  <a:latin typeface="Calibri" pitchFamily="34" charset="0"/>
                </a:rPr>
                <a:t>2</a:t>
              </a:r>
              <a:r>
                <a:rPr lang="zh-CN" altLang="en-US" sz="1600" dirty="0">
                  <a:solidFill>
                    <a:srgbClr val="CC0000"/>
                  </a:solidFill>
                  <a:latin typeface="Calibri" pitchFamily="34" charset="0"/>
                </a:rPr>
                <a:t>）</a:t>
              </a:r>
              <a:r>
                <a:rPr lang="zh-CN" altLang="en-US" sz="1600" dirty="0">
                  <a:solidFill>
                    <a:srgbClr val="FF0000"/>
                  </a:solidFill>
                  <a:latin typeface="Calibri" pitchFamily="34" charset="0"/>
                </a:rPr>
                <a:t> </a:t>
              </a: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</a:rPr>
                <a:t>PUC-Rio 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</a:rPr>
                <a:t>UEL</a:t>
              </a:r>
              <a:endParaRPr lang="en-US" altLang="zh-CN" sz="1400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04136" name="矩形 2"/>
            <p:cNvSpPr>
              <a:spLocks noChangeArrowheads="1"/>
            </p:cNvSpPr>
            <p:nvPr/>
          </p:nvSpPr>
          <p:spPr bwMode="auto">
            <a:xfrm>
              <a:off x="9623998" y="3684072"/>
              <a:ext cx="1258888" cy="2003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just" eaLnBrk="0" hangingPunct="0">
                <a:spcBef>
                  <a:spcPts val="1200"/>
                </a:spcBef>
                <a:buChar char="l"/>
                <a:defRPr sz="2600" b="1">
                  <a:solidFill>
                    <a:srgbClr val="0070C0"/>
                  </a:solidFill>
                  <a:latin typeface="Arial Narrow" pitchFamily="34" charset="0"/>
                  <a:ea typeface="黑体" pitchFamily="49" charset="-122"/>
                </a:defRPr>
              </a:lvl1pPr>
              <a:lvl2pPr marL="742950" indent="-285750" algn="just" eaLnBrk="0" hangingPunct="0">
                <a:spcBef>
                  <a:spcPts val="600"/>
                </a:spcBef>
                <a:buFont typeface="Arial" pitchFamily="34" charset="0"/>
                <a:buChar char="–"/>
                <a:defRPr sz="2300" b="1">
                  <a:solidFill>
                    <a:srgbClr val="000066"/>
                  </a:solidFill>
                  <a:latin typeface="Arial Narrow" pitchFamily="34" charset="0"/>
                  <a:ea typeface="楷体_GB2312" pitchFamily="49" charset="-122"/>
                </a:defRPr>
              </a:lvl2pPr>
              <a:lvl3pPr marL="1143000" indent="-228600" algn="just" eaLnBrk="0" hangingPunct="0">
                <a:spcBef>
                  <a:spcPts val="300"/>
                </a:spcBef>
                <a:buFont typeface="Arial" pitchFamily="34" charset="0"/>
                <a:buChar char="•"/>
                <a:defRPr sz="2100" b="1">
                  <a:solidFill>
                    <a:srgbClr val="0000FF"/>
                  </a:solidFill>
                  <a:latin typeface="Arial Narrow" pitchFamily="34" charset="0"/>
                  <a:ea typeface="楷体_GB2312" pitchFamily="49" charset="-122"/>
                </a:defRPr>
              </a:lvl3pPr>
              <a:lvl4pPr marL="1600200" indent="-228600" eaLnBrk="0" hangingPunct="0"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800" dirty="0">
                  <a:solidFill>
                    <a:srgbClr val="C00000"/>
                  </a:solidFill>
                  <a:latin typeface="Calibri" pitchFamily="34" charset="0"/>
                </a:rPr>
                <a:t>Armenia(1)</a:t>
              </a:r>
            </a:p>
            <a:p>
              <a:pPr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</a:rPr>
                <a:t>Yerevan Phys. </a:t>
              </a:r>
            </a:p>
            <a:p>
              <a:pPr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</a:rPr>
                <a:t>Inst.</a:t>
              </a:r>
              <a:endParaRPr lang="en-US" altLang="zh-CN" sz="1400" dirty="0">
                <a:solidFill>
                  <a:srgbClr val="C00000"/>
                </a:solidFill>
                <a:latin typeface="Calibri" pitchFamily="34" charset="0"/>
                <a:ea typeface="宋体" pitchFamily="2" charset="-122"/>
              </a:endParaRP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altLang="zh-CN" sz="1800" dirty="0">
                  <a:solidFill>
                    <a:srgbClr val="C00000"/>
                  </a:solidFill>
                  <a:latin typeface="Calibri" pitchFamily="34" charset="0"/>
                  <a:ea typeface="宋体" pitchFamily="2" charset="-122"/>
                </a:rPr>
                <a:t>Thailand(3)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Times New Roman" pitchFamily="18" charset="0"/>
                  <a:ea typeface="宋体" pitchFamily="2" charset="-122"/>
                </a:rPr>
                <a:t>SUT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</a:rPr>
                <a:t>PPRLCU 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altLang="zh-CN" sz="1400" dirty="0">
                  <a:solidFill>
                    <a:srgbClr val="0000FF"/>
                  </a:solidFill>
                  <a:latin typeface="Calibri" pitchFamily="34" charset="0"/>
                </a:rPr>
                <a:t>NARIT</a:t>
              </a: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altLang="zh-CN" sz="1600" dirty="0" err="1">
                  <a:solidFill>
                    <a:srgbClr val="CC0000"/>
                  </a:solidFill>
                  <a:latin typeface="Calibri" pitchFamily="34" charset="0"/>
                </a:rPr>
                <a:t>Parkistan</a:t>
              </a:r>
              <a:r>
                <a:rPr lang="en-US" altLang="zh-CN" sz="1600" dirty="0">
                  <a:solidFill>
                    <a:srgbClr val="CC0000"/>
                  </a:solidFill>
                  <a:latin typeface="Calibri" pitchFamily="34" charset="0"/>
                </a:rPr>
                <a:t>(1)</a:t>
              </a:r>
              <a:endParaRPr lang="en-US" altLang="zh-CN" sz="1600" dirty="0">
                <a:solidFill>
                  <a:srgbClr val="0000FF"/>
                </a:solidFill>
                <a:latin typeface="Calibri" pitchFamily="34" charset="0"/>
              </a:endParaRPr>
            </a:p>
            <a:p>
              <a:pPr algn="l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altLang="zh-CN" sz="1600" dirty="0">
                  <a:solidFill>
                    <a:srgbClr val="0000FF"/>
                  </a:solidFill>
                  <a:latin typeface="Calibri" pitchFamily="34" charset="0"/>
                </a:rPr>
                <a:t>PINSTECH </a:t>
              </a:r>
              <a:endParaRPr lang="en-US" altLang="zh-CN" sz="1600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04137" name="矩形 2"/>
            <p:cNvSpPr>
              <a:spLocks noChangeArrowheads="1"/>
            </p:cNvSpPr>
            <p:nvPr/>
          </p:nvSpPr>
          <p:spPr bwMode="auto">
            <a:xfrm>
              <a:off x="4226226" y="6186689"/>
              <a:ext cx="1395413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just" eaLnBrk="0" hangingPunct="0">
                <a:spcBef>
                  <a:spcPts val="1200"/>
                </a:spcBef>
                <a:buChar char="l"/>
                <a:defRPr sz="2600" b="1">
                  <a:solidFill>
                    <a:srgbClr val="0070C0"/>
                  </a:solidFill>
                  <a:latin typeface="Arial Narrow" pitchFamily="34" charset="0"/>
                  <a:ea typeface="黑体" pitchFamily="49" charset="-122"/>
                </a:defRPr>
              </a:lvl1pPr>
              <a:lvl2pPr marL="742950" indent="-285750" algn="just" eaLnBrk="0" hangingPunct="0">
                <a:spcBef>
                  <a:spcPts val="600"/>
                </a:spcBef>
                <a:buFont typeface="Arial" pitchFamily="34" charset="0"/>
                <a:buChar char="–"/>
                <a:defRPr sz="2300" b="1">
                  <a:solidFill>
                    <a:srgbClr val="000066"/>
                  </a:solidFill>
                  <a:latin typeface="Arial Narrow" pitchFamily="34" charset="0"/>
                  <a:ea typeface="楷体_GB2312" pitchFamily="49" charset="-122"/>
                </a:defRPr>
              </a:lvl2pPr>
              <a:lvl3pPr marL="1143000" indent="-228600" algn="just" eaLnBrk="0" hangingPunct="0">
                <a:spcBef>
                  <a:spcPts val="300"/>
                </a:spcBef>
                <a:buFont typeface="Arial" pitchFamily="34" charset="0"/>
                <a:buChar char="•"/>
                <a:defRPr sz="2100" b="1">
                  <a:solidFill>
                    <a:srgbClr val="0000FF"/>
                  </a:solidFill>
                  <a:latin typeface="Arial Narrow" pitchFamily="34" charset="0"/>
                  <a:ea typeface="楷体_GB2312" pitchFamily="49" charset="-122"/>
                </a:defRPr>
              </a:lvl3pPr>
              <a:lvl4pPr marL="1600200" indent="-228600" eaLnBrk="0" hangingPunct="0"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CN" sz="1800">
                  <a:solidFill>
                    <a:srgbClr val="CC0000"/>
                  </a:solidFill>
                  <a:latin typeface="Calibri" pitchFamily="34" charset="0"/>
                  <a:ea typeface="宋体" pitchFamily="2" charset="-122"/>
                </a:rPr>
                <a:t>Slovakia (1)</a:t>
              </a:r>
            </a:p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CN" sz="1400">
                  <a:solidFill>
                    <a:srgbClr val="0000FF"/>
                  </a:solidFill>
                  <a:latin typeface="Calibri" pitchFamily="34" charset="0"/>
                  <a:ea typeface="宋体" pitchFamily="2" charset="-122"/>
                </a:rPr>
                <a:t>FMPICU </a:t>
              </a:r>
              <a:endParaRPr lang="zh-CN" altLang="en-US" sz="1400">
                <a:solidFill>
                  <a:srgbClr val="0000FF"/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304138" name="矩形 2"/>
            <p:cNvSpPr>
              <a:spLocks noChangeArrowheads="1"/>
            </p:cNvSpPr>
            <p:nvPr/>
          </p:nvSpPr>
          <p:spPr bwMode="auto">
            <a:xfrm>
              <a:off x="8504537" y="3258622"/>
              <a:ext cx="1362075" cy="42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just" eaLnBrk="0" hangingPunct="0">
                <a:spcBef>
                  <a:spcPts val="1200"/>
                </a:spcBef>
                <a:buChar char="l"/>
                <a:defRPr sz="2600" b="1">
                  <a:solidFill>
                    <a:srgbClr val="0070C0"/>
                  </a:solidFill>
                  <a:latin typeface="Arial Narrow" pitchFamily="34" charset="0"/>
                  <a:ea typeface="黑体" pitchFamily="49" charset="-122"/>
                </a:defRPr>
              </a:lvl1pPr>
              <a:lvl2pPr marL="742950" indent="-285750" algn="just" eaLnBrk="0" hangingPunct="0">
                <a:spcBef>
                  <a:spcPts val="600"/>
                </a:spcBef>
                <a:buFont typeface="Arial" pitchFamily="34" charset="0"/>
                <a:buChar char="–"/>
                <a:defRPr sz="2300" b="1">
                  <a:solidFill>
                    <a:srgbClr val="000066"/>
                  </a:solidFill>
                  <a:latin typeface="Arial Narrow" pitchFamily="34" charset="0"/>
                  <a:ea typeface="楷体_GB2312" pitchFamily="49" charset="-122"/>
                </a:defRPr>
              </a:lvl2pPr>
              <a:lvl3pPr marL="1143000" indent="-228600" algn="just" eaLnBrk="0" hangingPunct="0">
                <a:spcBef>
                  <a:spcPts val="300"/>
                </a:spcBef>
                <a:buFont typeface="Arial" pitchFamily="34" charset="0"/>
                <a:buChar char="•"/>
                <a:defRPr sz="2100" b="1">
                  <a:solidFill>
                    <a:srgbClr val="0000FF"/>
                  </a:solidFill>
                  <a:latin typeface="Arial Narrow" pitchFamily="34" charset="0"/>
                  <a:ea typeface="楷体_GB2312" pitchFamily="49" charset="-122"/>
                </a:defRPr>
              </a:lvl3pPr>
              <a:lvl4pPr marL="1600200" indent="-228600" eaLnBrk="0" hangingPunct="0"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CN" sz="2400" dirty="0">
                  <a:solidFill>
                    <a:srgbClr val="FF0000"/>
                  </a:solidFill>
                  <a:latin typeface="Calibri" pitchFamily="34" charset="0"/>
                  <a:ea typeface="宋体" pitchFamily="2" charset="-122"/>
                </a:rPr>
                <a:t>Asia (38) </a:t>
              </a:r>
            </a:p>
          </p:txBody>
        </p:sp>
        <p:sp>
          <p:nvSpPr>
            <p:cNvPr id="304139" name="矩形 2"/>
            <p:cNvSpPr>
              <a:spLocks noChangeArrowheads="1"/>
            </p:cNvSpPr>
            <p:nvPr/>
          </p:nvSpPr>
          <p:spPr bwMode="auto">
            <a:xfrm>
              <a:off x="7629825" y="3624463"/>
              <a:ext cx="1422400" cy="34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just" eaLnBrk="0" hangingPunct="0">
                <a:spcBef>
                  <a:spcPts val="1200"/>
                </a:spcBef>
                <a:buChar char="l"/>
                <a:defRPr sz="2600" b="1">
                  <a:solidFill>
                    <a:srgbClr val="0070C0"/>
                  </a:solidFill>
                  <a:latin typeface="Arial Narrow" pitchFamily="34" charset="0"/>
                  <a:ea typeface="黑体" pitchFamily="49" charset="-122"/>
                </a:defRPr>
              </a:lvl1pPr>
              <a:lvl2pPr marL="742950" indent="-285750" algn="just" eaLnBrk="0" hangingPunct="0">
                <a:spcBef>
                  <a:spcPts val="600"/>
                </a:spcBef>
                <a:buFont typeface="Arial" pitchFamily="34" charset="0"/>
                <a:buChar char="–"/>
                <a:defRPr sz="2300" b="1">
                  <a:solidFill>
                    <a:srgbClr val="000066"/>
                  </a:solidFill>
                  <a:latin typeface="Arial Narrow" pitchFamily="34" charset="0"/>
                  <a:ea typeface="楷体_GB2312" pitchFamily="49" charset="-122"/>
                </a:defRPr>
              </a:lvl2pPr>
              <a:lvl3pPr marL="1143000" indent="-228600" algn="just" eaLnBrk="0" hangingPunct="0">
                <a:spcBef>
                  <a:spcPts val="300"/>
                </a:spcBef>
                <a:buFont typeface="Arial" pitchFamily="34" charset="0"/>
                <a:buChar char="•"/>
                <a:defRPr sz="2100" b="1">
                  <a:solidFill>
                    <a:srgbClr val="0000FF"/>
                  </a:solidFill>
                  <a:latin typeface="Arial Narrow" pitchFamily="34" charset="0"/>
                  <a:ea typeface="楷体_GB2312" pitchFamily="49" charset="-122"/>
                </a:defRPr>
              </a:lvl3pPr>
              <a:lvl4pPr marL="1600200" indent="-228600" eaLnBrk="0" hangingPunct="0"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CN" sz="1800" dirty="0">
                  <a:solidFill>
                    <a:srgbClr val="C00000"/>
                  </a:solidFill>
                  <a:latin typeface="Calibri" pitchFamily="34" charset="0"/>
                </a:rPr>
                <a:t>China</a:t>
              </a:r>
              <a:r>
                <a:rPr lang="zh-CN" altLang="en-US" sz="1800" dirty="0">
                  <a:solidFill>
                    <a:srgbClr val="C00000"/>
                  </a:solidFill>
                  <a:latin typeface="Calibri" pitchFamily="34" charset="0"/>
                </a:rPr>
                <a:t>（</a:t>
              </a:r>
              <a:r>
                <a:rPr lang="en-US" altLang="zh-CN" sz="1800" dirty="0">
                  <a:solidFill>
                    <a:srgbClr val="C00000"/>
                  </a:solidFill>
                  <a:latin typeface="Calibri" pitchFamily="34" charset="0"/>
                </a:rPr>
                <a:t>33</a:t>
              </a:r>
              <a:r>
                <a:rPr lang="zh-CN" altLang="en-US" sz="1800" dirty="0">
                  <a:solidFill>
                    <a:srgbClr val="C00000"/>
                  </a:solidFill>
                  <a:latin typeface="Calibri" pitchFamily="34" charset="0"/>
                </a:rPr>
                <a:t>）</a:t>
              </a:r>
              <a:endParaRPr lang="en-US" altLang="zh-CN" sz="1800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0" y="928315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7661725" y="967349"/>
            <a:ext cx="4409774" cy="1703157"/>
            <a:chOff x="7782226" y="1557322"/>
            <a:chExt cx="4409774" cy="170315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2226" y="1557322"/>
              <a:ext cx="4409774" cy="1673006"/>
            </a:xfrm>
            <a:prstGeom prst="rect">
              <a:avLst/>
            </a:prstGeom>
          </p:spPr>
        </p:pic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7915523" y="2952702"/>
              <a:ext cx="425582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just" eaLnBrk="0" hangingPunct="0">
                <a:spcBef>
                  <a:spcPts val="1200"/>
                </a:spcBef>
                <a:buChar char="l"/>
                <a:defRPr sz="2600" b="1">
                  <a:solidFill>
                    <a:srgbClr val="0070C0"/>
                  </a:solidFill>
                  <a:latin typeface="Arial Narrow" pitchFamily="34" charset="0"/>
                  <a:ea typeface="黑体" pitchFamily="49" charset="-122"/>
                </a:defRPr>
              </a:lvl1pPr>
              <a:lvl2pPr marL="742950" indent="-285750" algn="just" eaLnBrk="0" hangingPunct="0">
                <a:spcBef>
                  <a:spcPts val="600"/>
                </a:spcBef>
                <a:buFont typeface="Arial" pitchFamily="34" charset="0"/>
                <a:buChar char="–"/>
                <a:defRPr sz="2300" b="1">
                  <a:solidFill>
                    <a:srgbClr val="000066"/>
                  </a:solidFill>
                  <a:latin typeface="Arial Narrow" pitchFamily="34" charset="0"/>
                  <a:ea typeface="楷体_GB2312" pitchFamily="49" charset="-122"/>
                </a:defRPr>
              </a:lvl2pPr>
              <a:lvl3pPr marL="1143000" indent="-228600" algn="just" eaLnBrk="0" hangingPunct="0">
                <a:spcBef>
                  <a:spcPts val="300"/>
                </a:spcBef>
                <a:buFont typeface="Arial" pitchFamily="34" charset="0"/>
                <a:buChar char="•"/>
                <a:defRPr sz="2100" b="1">
                  <a:solidFill>
                    <a:srgbClr val="0000FF"/>
                  </a:solidFill>
                  <a:latin typeface="Arial Narrow" pitchFamily="34" charset="0"/>
                  <a:ea typeface="楷体_GB2312" pitchFamily="49" charset="-122"/>
                </a:defRPr>
              </a:lvl3pPr>
              <a:lvl4pPr marL="1600200" indent="-228600" eaLnBrk="0" hangingPunct="0"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CN" sz="1400" dirty="0">
                  <a:solidFill>
                    <a:srgbClr val="FFFF00"/>
                  </a:solidFill>
                  <a:latin typeface="Calibri" pitchFamily="34" charset="0"/>
                  <a:ea typeface="宋体" pitchFamily="2" charset="-122"/>
                  <a:cs typeface="Times New Roman" pitchFamily="18" charset="0"/>
                </a:rPr>
                <a:t>17</a:t>
              </a:r>
              <a:r>
                <a:rPr lang="zh-CN" altLang="en-US" sz="1400" dirty="0">
                  <a:solidFill>
                    <a:srgbClr val="FFFF00"/>
                  </a:solidFill>
                  <a:latin typeface="Calibri" pitchFamily="34" charset="0"/>
                  <a:ea typeface="宋体" pitchFamily="2" charset="-122"/>
                  <a:cs typeface="Times New Roman" pitchFamily="18" charset="0"/>
                </a:rPr>
                <a:t> </a:t>
              </a:r>
              <a:r>
                <a:rPr lang="en-US" altLang="zh-CN" sz="1400" dirty="0" smtClean="0">
                  <a:solidFill>
                    <a:srgbClr val="FFFF00"/>
                  </a:solidFill>
                  <a:latin typeface="Calibri" pitchFamily="34" charset="0"/>
                  <a:ea typeface="宋体" pitchFamily="2" charset="-122"/>
                  <a:cs typeface="Times New Roman" pitchFamily="18" charset="0"/>
                </a:rPr>
                <a:t>countries/regions</a:t>
              </a:r>
              <a:r>
                <a:rPr lang="zh-CN" altLang="en-US" sz="1400" dirty="0">
                  <a:solidFill>
                    <a:srgbClr val="FFFF00"/>
                  </a:solidFill>
                  <a:latin typeface="Calibri" pitchFamily="34" charset="0"/>
                  <a:ea typeface="宋体" pitchFamily="2" charset="-122"/>
                  <a:cs typeface="Times New Roman" pitchFamily="18" charset="0"/>
                </a:rPr>
                <a:t>，</a:t>
              </a:r>
              <a:r>
                <a:rPr lang="en-US" altLang="zh-CN" sz="1400" dirty="0">
                  <a:solidFill>
                    <a:srgbClr val="FFFF00"/>
                  </a:solidFill>
                  <a:latin typeface="Calibri" pitchFamily="34" charset="0"/>
                  <a:ea typeface="宋体" pitchFamily="2" charset="-122"/>
                  <a:cs typeface="Times New Roman" pitchFamily="18" charset="0"/>
                </a:rPr>
                <a:t>77</a:t>
              </a:r>
              <a:r>
                <a:rPr lang="zh-CN" altLang="en-US" sz="1400" dirty="0">
                  <a:solidFill>
                    <a:srgbClr val="FFFF00"/>
                  </a:solidFill>
                  <a:latin typeface="Calibri" pitchFamily="34" charset="0"/>
                  <a:ea typeface="宋体" pitchFamily="2" charset="-122"/>
                  <a:cs typeface="Times New Roman" pitchFamily="18" charset="0"/>
                </a:rPr>
                <a:t> </a:t>
              </a:r>
              <a:r>
                <a:rPr lang="en-US" altLang="zh-CN" sz="1400" dirty="0">
                  <a:solidFill>
                    <a:srgbClr val="FFFF00"/>
                  </a:solidFill>
                  <a:latin typeface="Calibri" pitchFamily="34" charset="0"/>
                  <a:ea typeface="宋体" pitchFamily="2" charset="-122"/>
                  <a:cs typeface="Times New Roman" pitchFamily="18" charset="0"/>
                </a:rPr>
                <a:t>institutions</a:t>
              </a:r>
              <a:r>
                <a:rPr lang="zh-CN" altLang="en-US" sz="1400" dirty="0">
                  <a:solidFill>
                    <a:srgbClr val="FFFF00"/>
                  </a:solidFill>
                  <a:latin typeface="Calibri" pitchFamily="34" charset="0"/>
                  <a:ea typeface="宋体" pitchFamily="2" charset="-122"/>
                  <a:cs typeface="Times New Roman" pitchFamily="18" charset="0"/>
                </a:rPr>
                <a:t>，</a:t>
              </a:r>
              <a:r>
                <a:rPr lang="en-US" altLang="zh-CN" sz="1400" dirty="0" smtClean="0">
                  <a:solidFill>
                    <a:srgbClr val="FFFF00"/>
                  </a:solidFill>
                  <a:latin typeface="Calibri" pitchFamily="34" charset="0"/>
                  <a:ea typeface="宋体" pitchFamily="2" charset="-122"/>
                  <a:cs typeface="Times New Roman" pitchFamily="18" charset="0"/>
                </a:rPr>
                <a:t>618</a:t>
              </a:r>
              <a:r>
                <a:rPr lang="zh-CN" altLang="en-US" sz="1400" dirty="0" smtClean="0">
                  <a:solidFill>
                    <a:srgbClr val="FFFF00"/>
                  </a:solidFill>
                  <a:latin typeface="Calibri" pitchFamily="34" charset="0"/>
                  <a:ea typeface="宋体" pitchFamily="2" charset="-122"/>
                  <a:cs typeface="Times New Roman" pitchFamily="18" charset="0"/>
                </a:rPr>
                <a:t> </a:t>
              </a:r>
              <a:r>
                <a:rPr lang="en-US" altLang="zh-CN" sz="1400" dirty="0" smtClean="0">
                  <a:solidFill>
                    <a:srgbClr val="FFFF00"/>
                  </a:solidFill>
                  <a:latin typeface="Calibri" pitchFamily="34" charset="0"/>
                  <a:ea typeface="宋体" pitchFamily="2" charset="-122"/>
                  <a:cs typeface="Times New Roman" pitchFamily="18" charset="0"/>
                </a:rPr>
                <a:t>members</a:t>
              </a:r>
              <a:endParaRPr lang="zh-CN" altLang="en-US" sz="1400" dirty="0">
                <a:solidFill>
                  <a:srgbClr val="FFFF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endParaRPr>
            </a:p>
          </p:txBody>
        </p:sp>
      </p:grp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z="1800" smtClean="0"/>
              <a:t>4</a:t>
            </a:fld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08573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3"/>
    </mc:Choice>
    <mc:Fallback xmlns="">
      <p:transition spd="slow" advTm="1410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标题 1"/>
          <p:cNvSpPr>
            <a:spLocks noGrp="1"/>
          </p:cNvSpPr>
          <p:nvPr>
            <p:ph type="title"/>
          </p:nvPr>
        </p:nvSpPr>
        <p:spPr>
          <a:xfrm>
            <a:off x="3912377" y="225442"/>
            <a:ext cx="4200878" cy="600075"/>
          </a:xfrm>
        </p:spPr>
        <p:txBody>
          <a:bodyPr>
            <a:noAutofit/>
          </a:bodyPr>
          <a:lstStyle/>
          <a:p>
            <a:pPr algn="ctr"/>
            <a:r>
              <a:rPr lang="en-US" altLang="zh-CN" sz="3600" b="1" i="1" u="none" dirty="0" smtClean="0">
                <a:solidFill>
                  <a:srgbClr val="FF0000"/>
                </a:solidFill>
                <a:latin typeface="+mn-lt"/>
              </a:rPr>
              <a:t>JUNO    Location</a:t>
            </a:r>
            <a:endParaRPr lang="zh-CN" altLang="en-US" sz="3600" b="1" i="1" u="none" dirty="0" smtClean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14" name="内容占位符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7109521"/>
              </p:ext>
            </p:extLst>
          </p:nvPr>
        </p:nvGraphicFramePr>
        <p:xfrm>
          <a:off x="1535114" y="881176"/>
          <a:ext cx="8984877" cy="1164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574"/>
                <a:gridCol w="1460956"/>
                <a:gridCol w="1095717"/>
                <a:gridCol w="1168764"/>
                <a:gridCol w="2264481"/>
                <a:gridCol w="2118385"/>
              </a:tblGrid>
              <a:tr h="388208"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NPP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Daya Bay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Huizhou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Lufeng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Yangjiang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Taishan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</a:tr>
              <a:tr h="388208"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Status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Operational</a:t>
                      </a:r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Planned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Planned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Under</a:t>
                      </a:r>
                      <a:r>
                        <a:rPr lang="en-US" altLang="zh-CN" sz="1800" b="1" baseline="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construction</a:t>
                      </a:r>
                      <a:endParaRPr lang="zh-CN" altLang="en-US" sz="18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Under</a:t>
                      </a:r>
                      <a:r>
                        <a:rPr lang="en-US" altLang="zh-CN" sz="1800" b="1" baseline="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construction</a:t>
                      </a:r>
                      <a:endParaRPr lang="zh-CN" altLang="en-US" sz="1800" b="1" dirty="0" smtClean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</a:tr>
              <a:tr h="388208"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Power 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17.4 GW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17.4 GW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17.4 GW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17.4 GW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18.4 GW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1530351" y="2073369"/>
            <a:ext cx="8964930" cy="4582683"/>
            <a:chOff x="1535115" y="2159430"/>
            <a:chExt cx="8964930" cy="4582683"/>
          </a:xfrm>
        </p:grpSpPr>
        <p:grpSp>
          <p:nvGrpSpPr>
            <p:cNvPr id="507937" name="组合 19"/>
            <p:cNvGrpSpPr>
              <a:grpSpLocks/>
            </p:cNvGrpSpPr>
            <p:nvPr/>
          </p:nvGrpSpPr>
          <p:grpSpPr bwMode="auto">
            <a:xfrm>
              <a:off x="1535115" y="2159430"/>
              <a:ext cx="8964930" cy="4582683"/>
              <a:chOff x="13370" y="2212636"/>
              <a:chExt cx="8964932" cy="4581232"/>
            </a:xfrm>
          </p:grpSpPr>
          <p:pic>
            <p:nvPicPr>
              <p:cNvPr id="507953" name="Picture 2" descr="D:\大亚湾二期\Conference\报告材料\map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70" y="2212636"/>
                <a:ext cx="8964932" cy="4560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Box 25"/>
              <p:cNvSpPr txBox="1"/>
              <p:nvPr/>
            </p:nvSpPr>
            <p:spPr>
              <a:xfrm>
                <a:off x="764256" y="6270159"/>
                <a:ext cx="1152525" cy="52370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zh-CN" sz="1400" b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Yangjiang</a:t>
                </a:r>
                <a:r>
                  <a:rPr lang="en-US" altLang="zh-CN" sz="1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 NPP</a:t>
                </a:r>
                <a:endParaRPr lang="zh-CN" altLang="en-US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959644" y="5959107"/>
                <a:ext cx="1152525" cy="52370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zh-CN" sz="1400" b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Taishan</a:t>
                </a:r>
                <a:r>
                  <a:rPr lang="en-US" altLang="zh-CN" sz="1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/>
                </a:r>
                <a:br>
                  <a:rPr lang="en-US" altLang="zh-CN" sz="1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</a:br>
                <a:r>
                  <a:rPr lang="en-US" altLang="zh-CN" sz="1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NPP</a:t>
                </a:r>
                <a:endParaRPr lang="zh-CN" altLang="en-US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854164" y="4268023"/>
                <a:ext cx="1083203" cy="4615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zh-CN" sz="1200" b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Daya</a:t>
                </a:r>
                <a:r>
                  <a:rPr lang="en-US" altLang="zh-CN" sz="12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Bay NPP</a:t>
                </a:r>
                <a:endParaRPr lang="zh-CN" alt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031551" y="3226623"/>
                <a:ext cx="891748" cy="5237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zh-CN" sz="1400" b="1" dirty="0">
                    <a:solidFill>
                      <a:srgbClr val="F79646">
                        <a:lumMod val="40000"/>
                        <a:lumOff val="6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Huizhou</a:t>
                </a:r>
                <a:br>
                  <a:rPr lang="en-US" altLang="zh-CN" sz="1400" b="1" dirty="0">
                    <a:solidFill>
                      <a:srgbClr val="F79646">
                        <a:lumMod val="40000"/>
                        <a:lumOff val="6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zh-CN" sz="1400" b="1" dirty="0">
                    <a:solidFill>
                      <a:srgbClr val="F79646">
                        <a:lumMod val="40000"/>
                        <a:lumOff val="6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NPP</a:t>
                </a:r>
                <a:endParaRPr lang="zh-CN" altLang="en-US" sz="1400" b="1" dirty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556947" y="3066872"/>
                <a:ext cx="855662" cy="52370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zh-CN" sz="1400" b="1" dirty="0" err="1">
                    <a:solidFill>
                      <a:srgbClr val="F79646">
                        <a:lumMod val="40000"/>
                        <a:lumOff val="6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Lufeng</a:t>
                </a:r>
                <a:r>
                  <a:rPr lang="en-US" altLang="zh-CN" sz="1400" b="1" dirty="0">
                    <a:solidFill>
                      <a:srgbClr val="F79646">
                        <a:lumMod val="40000"/>
                        <a:lumOff val="6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/>
                </a:r>
                <a:br>
                  <a:rPr lang="en-US" altLang="zh-CN" sz="1400" b="1" dirty="0">
                    <a:solidFill>
                      <a:srgbClr val="F79646">
                        <a:lumMod val="40000"/>
                        <a:lumOff val="6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zh-CN" sz="1400" b="1" dirty="0">
                    <a:solidFill>
                      <a:srgbClr val="F79646">
                        <a:lumMod val="40000"/>
                        <a:lumOff val="6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NPP</a:t>
                </a:r>
                <a:endParaRPr lang="zh-CN" altLang="en-US" sz="1400" b="1" dirty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1635794" y="5313199"/>
                <a:ext cx="1800225" cy="36977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zh-CN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53 km</a:t>
                </a:r>
                <a:endParaRPr lang="zh-CN" altLang="en-US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440406" y="5589336"/>
                <a:ext cx="900113" cy="36977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zh-CN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53 km</a:t>
                </a:r>
                <a:endParaRPr lang="zh-CN" altLang="en-US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3997995" y="4770446"/>
                <a:ext cx="1152525" cy="30787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zh-CN" sz="14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Hong Kong</a:t>
                </a:r>
                <a:endParaRPr lang="zh-CN" altLang="en-US" sz="1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3174082" y="5211631"/>
                <a:ext cx="823913" cy="30787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zh-CN" sz="14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Macau</a:t>
                </a:r>
                <a:endParaRPr lang="zh-CN" altLang="en-US" sz="1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2597820" y="3232646"/>
                <a:ext cx="1306512" cy="30787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zh-CN" sz="14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Guang Zhou</a:t>
                </a:r>
                <a:endParaRPr lang="zh-CN" altLang="en-US" sz="1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3701132" y="3894423"/>
                <a:ext cx="1304925" cy="30787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zh-CN" sz="14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Shen Zhen</a:t>
                </a:r>
                <a:endParaRPr lang="zh-CN" alt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507965" name="Picture 3" descr="D:\大亚湾二期\Conference\报告材料\airportblue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1795" y="4512935"/>
                <a:ext cx="342090" cy="3420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7966" name="Picture 3" descr="D:\大亚湾二期\Conference\报告材料\airportblue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9705" y="4103411"/>
                <a:ext cx="342090" cy="3420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7967" name="Picture 3" descr="D:\大亚湾二期\Conference\报告材料\airportblue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8277" y="2890630"/>
                <a:ext cx="342090" cy="3420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7968" name="Picture 3" descr="D:\大亚湾二期\Conference\报告材料\airportblue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0367" y="5100492"/>
                <a:ext cx="342090" cy="3420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7969" name="Picture 3" descr="D:\大亚湾二期\Conference\报告材料\airportblue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4690" y="4341890"/>
                <a:ext cx="342090" cy="3420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TextBox 45"/>
              <p:cNvSpPr txBox="1"/>
              <p:nvPr/>
            </p:nvSpPr>
            <p:spPr>
              <a:xfrm>
                <a:off x="2940720" y="4468916"/>
                <a:ext cx="1152525" cy="30787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zh-CN" sz="14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Zhu Hai</a:t>
                </a:r>
                <a:endParaRPr lang="zh-CN" altLang="en-US" sz="1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7971" name="椭圆 44"/>
              <p:cNvSpPr>
                <a:spLocks noChangeArrowheads="1"/>
              </p:cNvSpPr>
              <p:nvPr/>
            </p:nvSpPr>
            <p:spPr bwMode="auto">
              <a:xfrm>
                <a:off x="1363333" y="5437129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 w="2857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buFont typeface="Arial" pitchFamily="34" charset="0"/>
                  <a:buChar char="•"/>
                  <a:defRPr sz="32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1pPr>
                <a:lvl2pPr marL="742950" indent="-285750" eaLnBrk="0" hangingPunct="0">
                  <a:buFont typeface="Arial" pitchFamily="34" charset="0"/>
                  <a:buChar char="–"/>
                  <a:defRPr sz="28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2pPr>
                <a:lvl3pPr marL="1143000" indent="-228600" eaLnBrk="0" hangingPunct="0">
                  <a:buFont typeface="Arial" pitchFamily="34" charset="0"/>
                  <a:buChar char="•"/>
                  <a:defRPr sz="24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3pPr>
                <a:lvl4pPr marL="1600200" indent="-228600" eaLnBrk="0" hangingPunct="0">
                  <a:buFont typeface="Arial" pitchFamily="34" charset="0"/>
                  <a:buChar char="–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4pPr>
                <a:lvl5pPr marL="2057400" indent="-228600" eaLnBrk="0" hangingPunct="0">
                  <a:buFont typeface="Arial" pitchFamily="34" charset="0"/>
                  <a:buChar char="»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cxnSp>
            <p:nvCxnSpPr>
              <p:cNvPr id="507972" name="直接连接符 45"/>
              <p:cNvCxnSpPr>
                <a:cxnSpLocks noChangeShapeType="1"/>
              </p:cNvCxnSpPr>
              <p:nvPr/>
            </p:nvCxnSpPr>
            <p:spPr bwMode="auto">
              <a:xfrm>
                <a:off x="1448333" y="5517232"/>
                <a:ext cx="891419" cy="360040"/>
              </a:xfrm>
              <a:prstGeom prst="line">
                <a:avLst/>
              </a:prstGeom>
              <a:noFill/>
              <a:ln w="28575" algn="ctr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7973" name="直接连接符 46"/>
              <p:cNvCxnSpPr>
                <a:cxnSpLocks noChangeShapeType="1"/>
              </p:cNvCxnSpPr>
              <p:nvPr/>
            </p:nvCxnSpPr>
            <p:spPr bwMode="auto">
              <a:xfrm flipH="1">
                <a:off x="1016286" y="5517232"/>
                <a:ext cx="432048" cy="813446"/>
              </a:xfrm>
              <a:prstGeom prst="line">
                <a:avLst/>
              </a:prstGeom>
              <a:noFill/>
              <a:ln w="28575" algn="ctr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0" name="TextBox 48"/>
              <p:cNvSpPr txBox="1"/>
              <p:nvPr/>
            </p:nvSpPr>
            <p:spPr>
              <a:xfrm>
                <a:off x="2318702" y="3787174"/>
                <a:ext cx="1333500" cy="36818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宋体" charset="-122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zh-CN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2.5 h drive</a:t>
                </a:r>
                <a:endParaRPr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endParaRPr>
              </a:p>
            </p:txBody>
          </p:sp>
          <p:sp>
            <p:nvSpPr>
              <p:cNvPr id="507975" name="椭圆 37"/>
              <p:cNvSpPr>
                <a:spLocks noChangeArrowheads="1"/>
              </p:cNvSpPr>
              <p:nvPr/>
            </p:nvSpPr>
            <p:spPr bwMode="auto">
              <a:xfrm>
                <a:off x="4986691" y="3944168"/>
                <a:ext cx="360000" cy="360000"/>
              </a:xfrm>
              <a:prstGeom prst="ellips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buFont typeface="Arial" pitchFamily="34" charset="0"/>
                  <a:buChar char="•"/>
                  <a:defRPr sz="32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1pPr>
                <a:lvl2pPr marL="742950" indent="-285750" eaLnBrk="0" hangingPunct="0">
                  <a:buFont typeface="Arial" pitchFamily="34" charset="0"/>
                  <a:buChar char="–"/>
                  <a:defRPr sz="28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2pPr>
                <a:lvl3pPr marL="1143000" indent="-228600" eaLnBrk="0" hangingPunct="0">
                  <a:buFont typeface="Arial" pitchFamily="34" charset="0"/>
                  <a:buChar char="•"/>
                  <a:defRPr sz="24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3pPr>
                <a:lvl4pPr marL="1600200" indent="-228600" eaLnBrk="0" hangingPunct="0">
                  <a:buFont typeface="Arial" pitchFamily="34" charset="0"/>
                  <a:buChar char="–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4pPr>
                <a:lvl5pPr marL="2057400" indent="-228600" eaLnBrk="0" hangingPunct="0">
                  <a:buFont typeface="Arial" pitchFamily="34" charset="0"/>
                  <a:buChar char="»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23" name="TextBox 7"/>
            <p:cNvSpPr txBox="1"/>
            <p:nvPr/>
          </p:nvSpPr>
          <p:spPr>
            <a:xfrm>
              <a:off x="1581676" y="3205046"/>
              <a:ext cx="2522537" cy="9223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zh-CN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Kaiping</a:t>
              </a:r>
              <a:r>
                <a:rPr lang="en-US" altLang="zh-CN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,</a:t>
              </a:r>
            </a:p>
            <a:p>
              <a:pPr>
                <a:defRPr/>
              </a:pPr>
              <a:r>
                <a:rPr lang="en-US" altLang="zh-CN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Jiang Men city,</a:t>
              </a:r>
            </a:p>
            <a:p>
              <a:pPr>
                <a:defRPr/>
              </a:pPr>
              <a:r>
                <a:rPr lang="en-US" altLang="zh-CN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Guangdong Province </a:t>
              </a:r>
              <a:endPara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507939" name="Picture 2" descr="D:\EH3_4_detector_diamond_IMG_2019.jpg"/>
            <p:cNvSpPr>
              <a:spLocks noChangeAspect="1" noChangeArrowheads="1"/>
            </p:cNvSpPr>
            <p:nvPr/>
          </p:nvSpPr>
          <p:spPr bwMode="auto">
            <a:xfrm>
              <a:off x="7494588" y="4392613"/>
              <a:ext cx="1065212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buFont typeface="Arial" pitchFamily="34" charset="0"/>
                <a:buChar char="•"/>
                <a:defRPr sz="32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1pPr>
              <a:lvl2pPr marL="742950" indent="-285750" eaLnBrk="0" hangingPunct="0">
                <a:buFont typeface="Arial" pitchFamily="34" charset="0"/>
                <a:buChar char="–"/>
                <a:defRPr sz="28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2pPr>
              <a:lvl3pPr marL="1143000" indent="-228600" eaLnBrk="0" hangingPunct="0">
                <a:buFont typeface="Arial" pitchFamily="34" charset="0"/>
                <a:buChar char="•"/>
                <a:defRPr sz="24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3pPr>
              <a:lvl4pPr marL="1600200" indent="-228600" eaLnBrk="0" hangingPunct="0">
                <a:buFont typeface="Arial" pitchFamily="34" charset="0"/>
                <a:buChar char="–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4pPr>
              <a:lvl5pPr marL="2057400" indent="-228600" eaLnBrk="0" hangingPunct="0"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itchFamily="2" charset="2"/>
                <a:buNone/>
              </a:pPr>
              <a:endParaRPr lang="zh-CN" altLang="en-US"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507945" name="矩形 15"/>
            <p:cNvSpPr>
              <a:spLocks noChangeArrowheads="1"/>
            </p:cNvSpPr>
            <p:nvPr/>
          </p:nvSpPr>
          <p:spPr bwMode="auto">
            <a:xfrm>
              <a:off x="1654765" y="2416787"/>
              <a:ext cx="2460625" cy="400050"/>
            </a:xfrm>
            <a:prstGeom prst="rect">
              <a:avLst/>
            </a:prstGeom>
            <a:solidFill>
              <a:srgbClr val="FFFFCC">
                <a:alpha val="68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buFont typeface="Arial" pitchFamily="34" charset="0"/>
                <a:buChar char="•"/>
                <a:defRPr sz="32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1pPr>
              <a:lvl2pPr marL="742950" indent="-285750" eaLnBrk="0" hangingPunct="0">
                <a:buFont typeface="Arial" pitchFamily="34" charset="0"/>
                <a:buChar char="–"/>
                <a:defRPr sz="28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2pPr>
              <a:lvl3pPr marL="1143000" indent="-228600" eaLnBrk="0" hangingPunct="0">
                <a:buFont typeface="Arial" pitchFamily="34" charset="0"/>
                <a:buChar char="•"/>
                <a:defRPr sz="24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3pPr>
              <a:lvl4pPr marL="1600200" indent="-228600" eaLnBrk="0" hangingPunct="0">
                <a:buFont typeface="Arial" pitchFamily="34" charset="0"/>
                <a:buChar char="–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4pPr>
              <a:lvl5pPr marL="2057400" indent="-228600" eaLnBrk="0" hangingPunct="0"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itchFamily="2" charset="2"/>
                <a:buNone/>
              </a:pPr>
              <a:r>
                <a:rPr lang="en-US" altLang="zh-CN" sz="2000" b="1" dirty="0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rPr>
                <a:t>Overburden ~ 700 m</a:t>
              </a:r>
              <a:endPara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507946" name="矩形 3"/>
            <p:cNvSpPr>
              <a:spLocks noChangeArrowheads="1"/>
            </p:cNvSpPr>
            <p:nvPr/>
          </p:nvSpPr>
          <p:spPr bwMode="auto">
            <a:xfrm>
              <a:off x="8268257" y="2164369"/>
              <a:ext cx="2149475" cy="40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buFont typeface="Arial" pitchFamily="34" charset="0"/>
                <a:buChar char="•"/>
                <a:defRPr sz="32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1pPr>
              <a:lvl2pPr marL="742950" indent="-285750" eaLnBrk="0" hangingPunct="0">
                <a:buFont typeface="Arial" pitchFamily="34" charset="0"/>
                <a:buChar char="–"/>
                <a:defRPr sz="28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2pPr>
              <a:lvl3pPr marL="1143000" indent="-228600" eaLnBrk="0" hangingPunct="0">
                <a:buFont typeface="Arial" pitchFamily="34" charset="0"/>
                <a:buChar char="•"/>
                <a:defRPr sz="24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3pPr>
              <a:lvl4pPr marL="1600200" indent="-228600" eaLnBrk="0" hangingPunct="0">
                <a:buFont typeface="Arial" pitchFamily="34" charset="0"/>
                <a:buChar char="–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4pPr>
              <a:lvl5pPr marL="2057400" indent="-228600" eaLnBrk="0" hangingPunct="0"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itchFamily="2" charset="2"/>
                <a:buNone/>
              </a:pPr>
              <a:r>
                <a:rPr lang="en-US" altLang="zh-CN" sz="2000" b="1" dirty="0">
                  <a:solidFill>
                    <a:srgbClr val="C00000"/>
                  </a:solidFill>
                  <a:latin typeface="Times New Roman" pitchFamily="18" charset="0"/>
                  <a:ea typeface="宋体" pitchFamily="2" charset="-122"/>
                </a:rPr>
                <a:t>by 2020: 26.6 GW</a:t>
              </a:r>
              <a:endParaRPr lang="zh-CN" altLang="en-US" sz="2000" b="1" dirty="0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54525" y="4239575"/>
              <a:ext cx="1179128" cy="1185433"/>
            </a:xfrm>
            <a:prstGeom prst="rect">
              <a:avLst/>
            </a:prstGeom>
            <a:effectLst>
              <a:softEdge rad="38100"/>
            </a:effec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89525" y="5831586"/>
              <a:ext cx="1392448" cy="8756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22198" y="5831586"/>
              <a:ext cx="1366608" cy="875321"/>
            </a:xfrm>
            <a:prstGeom prst="rect">
              <a:avLst/>
            </a:prstGeom>
          </p:spPr>
        </p:pic>
        <p:sp>
          <p:nvSpPr>
            <p:cNvPr id="52" name="TextBox 25"/>
            <p:cNvSpPr txBox="1"/>
            <p:nvPr/>
          </p:nvSpPr>
          <p:spPr bwMode="auto">
            <a:xfrm>
              <a:off x="4294907" y="5562600"/>
              <a:ext cx="162086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zh-CN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Yangjiang</a:t>
              </a:r>
              <a:r>
                <a:rPr lang="en-US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NPP</a:t>
              </a:r>
              <a:endParaRPr lang="zh-CN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53" name="TextBox 25"/>
            <p:cNvSpPr txBox="1"/>
            <p:nvPr/>
          </p:nvSpPr>
          <p:spPr bwMode="auto">
            <a:xfrm>
              <a:off x="5897736" y="5516385"/>
              <a:ext cx="162086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zh-CN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Taishan</a:t>
              </a:r>
              <a:r>
                <a:rPr lang="en-US" altLang="zh-CN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NPP</a:t>
              </a:r>
              <a:endParaRPr lang="zh-CN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cxnSp>
          <p:nvCxnSpPr>
            <p:cNvPr id="12" name="直接箭头连接符 11"/>
            <p:cNvCxnSpPr/>
            <p:nvPr/>
          </p:nvCxnSpPr>
          <p:spPr>
            <a:xfrm flipH="1">
              <a:off x="3019183" y="3191706"/>
              <a:ext cx="1170513" cy="215265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1463" y="3179763"/>
              <a:ext cx="656464" cy="691181"/>
            </a:xfrm>
            <a:prstGeom prst="rect">
              <a:avLst/>
            </a:prstGeom>
            <a:effectLst>
              <a:softEdge rad="31750"/>
            </a:effectLst>
          </p:spPr>
        </p:pic>
      </p:grpSp>
      <p:cxnSp>
        <p:nvCxnSpPr>
          <p:cNvPr id="42" name="直接连接符 41"/>
          <p:cNvCxnSpPr/>
          <p:nvPr/>
        </p:nvCxnSpPr>
        <p:spPr>
          <a:xfrm>
            <a:off x="0" y="808607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"/>
          <p:cNvGrpSpPr>
            <a:grpSpLocks/>
          </p:cNvGrpSpPr>
          <p:nvPr/>
        </p:nvGrpSpPr>
        <p:grpSpPr bwMode="auto">
          <a:xfrm>
            <a:off x="7326265" y="3964154"/>
            <a:ext cx="4033110" cy="2691898"/>
            <a:chOff x="132770" y="2021036"/>
            <a:chExt cx="5294310" cy="4288284"/>
          </a:xfrm>
        </p:grpSpPr>
        <p:pic>
          <p:nvPicPr>
            <p:cNvPr id="45" name="Picture 4" descr="allbaseline_dyb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70" y="2021036"/>
              <a:ext cx="5294310" cy="4288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 Box 5"/>
            <p:cNvSpPr txBox="1">
              <a:spLocks noChangeArrowheads="1"/>
            </p:cNvSpPr>
            <p:nvPr/>
          </p:nvSpPr>
          <p:spPr bwMode="auto">
            <a:xfrm>
              <a:off x="2384394" y="3313546"/>
              <a:ext cx="1482010" cy="4973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buFont typeface="Arial" pitchFamily="34" charset="0"/>
                <a:buChar char="•"/>
                <a:defRPr sz="32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1pPr>
              <a:lvl2pPr marL="742950" indent="-285750" eaLnBrk="0" hangingPunct="0">
                <a:buFont typeface="Arial" pitchFamily="34" charset="0"/>
                <a:buChar char="–"/>
                <a:defRPr sz="28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2pPr>
              <a:lvl3pPr marL="1143000" indent="-228600" eaLnBrk="0" hangingPunct="0">
                <a:buFont typeface="Arial" pitchFamily="34" charset="0"/>
                <a:buChar char="•"/>
                <a:defRPr sz="24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3pPr>
              <a:lvl4pPr marL="1600200" indent="-228600" eaLnBrk="0" hangingPunct="0">
                <a:buFont typeface="Arial" pitchFamily="34" charset="0"/>
                <a:buChar char="–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4pPr>
              <a:lvl5pPr marL="2057400" indent="-228600" eaLnBrk="0" hangingPunct="0"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itchFamily="2" charset="2"/>
                <a:buNone/>
              </a:pPr>
              <a:r>
                <a:rPr lang="en-US" altLang="zh-CN" sz="1400" b="1" dirty="0" err="1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Daya</a:t>
              </a:r>
              <a:r>
                <a:rPr lang="en-US" altLang="zh-CN" sz="1400" b="1" dirty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 Bay</a:t>
              </a:r>
              <a:endParaRPr lang="zh-CN" altLang="en-US" sz="14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47" name="Oval 7"/>
            <p:cNvSpPr>
              <a:spLocks noChangeArrowheads="1"/>
            </p:cNvSpPr>
            <p:nvPr/>
          </p:nvSpPr>
          <p:spPr bwMode="auto">
            <a:xfrm>
              <a:off x="4574161" y="4965399"/>
              <a:ext cx="142875" cy="144462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buFont typeface="Arial" pitchFamily="34" charset="0"/>
                <a:buChar char="•"/>
                <a:defRPr sz="32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1pPr>
              <a:lvl2pPr marL="742950" indent="-285750" eaLnBrk="0" hangingPunct="0">
                <a:buFont typeface="Arial" pitchFamily="34" charset="0"/>
                <a:buChar char="–"/>
                <a:defRPr sz="28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2pPr>
              <a:lvl3pPr marL="1143000" indent="-228600" eaLnBrk="0" hangingPunct="0">
                <a:buFont typeface="Arial" pitchFamily="34" charset="0"/>
                <a:buChar char="•"/>
                <a:defRPr sz="24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3pPr>
              <a:lvl4pPr marL="1600200" indent="-228600" eaLnBrk="0" hangingPunct="0">
                <a:buFont typeface="Arial" pitchFamily="34" charset="0"/>
                <a:buChar char="–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4pPr>
              <a:lvl5pPr marL="2057400" indent="-228600" eaLnBrk="0" hangingPunct="0"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itchFamily="2" charset="2"/>
                <a:buNone/>
              </a:pPr>
              <a:endParaRPr lang="zh-CN" altLang="en-US"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48" name="Text Box 9"/>
            <p:cNvSpPr txBox="1">
              <a:spLocks noChangeArrowheads="1"/>
            </p:cNvSpPr>
            <p:nvPr/>
          </p:nvSpPr>
          <p:spPr bwMode="auto">
            <a:xfrm>
              <a:off x="4155841" y="2326852"/>
              <a:ext cx="979513" cy="4655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buFont typeface="Arial" pitchFamily="34" charset="0"/>
                <a:buChar char="•"/>
                <a:defRPr sz="32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1pPr>
              <a:lvl2pPr marL="742950" indent="-285750" eaLnBrk="0" hangingPunct="0">
                <a:buFont typeface="Arial" pitchFamily="34" charset="0"/>
                <a:buChar char="–"/>
                <a:defRPr sz="28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2pPr>
              <a:lvl3pPr marL="1143000" indent="-228600" eaLnBrk="0" hangingPunct="0">
                <a:buFont typeface="Arial" pitchFamily="34" charset="0"/>
                <a:buChar char="•"/>
                <a:defRPr sz="24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3pPr>
              <a:lvl4pPr marL="1600200" indent="-228600" eaLnBrk="0" hangingPunct="0">
                <a:buFont typeface="Arial" pitchFamily="34" charset="0"/>
                <a:buChar char="–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4pPr>
              <a:lvl5pPr marL="2057400" indent="-228600" eaLnBrk="0" hangingPunct="0"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itchFamily="2" charset="2"/>
                <a:buNone/>
              </a:pPr>
              <a:r>
                <a:rPr lang="en-US" altLang="zh-CN" sz="1600" b="1" dirty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</a:rPr>
                <a:t>JUNO</a:t>
              </a:r>
            </a:p>
          </p:txBody>
        </p:sp>
        <p:sp>
          <p:nvSpPr>
            <p:cNvPr id="49" name="Line 11"/>
            <p:cNvSpPr>
              <a:spLocks noChangeShapeType="1"/>
            </p:cNvSpPr>
            <p:nvPr/>
          </p:nvSpPr>
          <p:spPr bwMode="auto">
            <a:xfrm>
              <a:off x="4645598" y="2792443"/>
              <a:ext cx="2288" cy="20368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itchFamily="2" charset="2"/>
                <a:buNone/>
              </a:pPr>
              <a:endParaRPr lang="zh-CN" altLang="en-US" sz="2000" b="1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mtClean="0"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260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36"/>
    </mc:Choice>
    <mc:Fallback xmlns="">
      <p:transition spd="slow" advTm="4493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9076" y="1035641"/>
            <a:ext cx="3638720" cy="2676970"/>
          </a:xfrm>
          <a:prstGeom prst="rect">
            <a:avLst/>
          </a:prstGeom>
          <a:noFill/>
          <a:ln w="9525">
            <a:noFill/>
            <a:miter/>
          </a:ln>
          <a:effectLst>
            <a:softEdge rad="31750"/>
          </a:effectLst>
        </p:spPr>
      </p:pic>
      <p:sp>
        <p:nvSpPr>
          <p:cNvPr id="11" name="矩形 10"/>
          <p:cNvSpPr/>
          <p:nvPr/>
        </p:nvSpPr>
        <p:spPr>
          <a:xfrm>
            <a:off x="1022573" y="4282880"/>
            <a:ext cx="451271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/>
              <a:t>JUNO is designed to resolve the neutrino MH using precision spectral measurements of reactor </a:t>
            </a:r>
            <a:r>
              <a:rPr lang="en-US" altLang="zh-CN" sz="2000" dirty="0" smtClean="0"/>
              <a:t>antineutrino oscillations</a:t>
            </a:r>
            <a:r>
              <a:rPr lang="zh-CN" altLang="en-US" sz="2000" dirty="0" smtClean="0"/>
              <a:t>；</a:t>
            </a:r>
            <a:endParaRPr lang="en-US" altLang="zh-CN" sz="2000" dirty="0" smtClean="0"/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 smtClean="0"/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Cambria Math" panose="02040503050406030204" pitchFamily="18" charset="0"/>
              </a:rPr>
              <a:t>Key: Energy resolution(3%@1MeV);</a:t>
            </a:r>
            <a:endParaRPr lang="zh-CN" altLang="en-US" sz="2000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41055" y="1129326"/>
            <a:ext cx="5108748" cy="2676970"/>
            <a:chOff x="439216" y="1069452"/>
            <a:chExt cx="5108748" cy="267697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0734" y="1069452"/>
              <a:ext cx="4527230" cy="267697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9216" y="1801546"/>
              <a:ext cx="804913" cy="905527"/>
            </a:xfrm>
            <a:prstGeom prst="rect">
              <a:avLst/>
            </a:prstGeom>
          </p:spPr>
        </p:pic>
      </p:grpSp>
      <p:cxnSp>
        <p:nvCxnSpPr>
          <p:cNvPr id="14" name="直接连接符 13"/>
          <p:cNvCxnSpPr/>
          <p:nvPr/>
        </p:nvCxnSpPr>
        <p:spPr>
          <a:xfrm>
            <a:off x="0" y="889887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标题 1"/>
          <p:cNvSpPr txBox="1">
            <a:spLocks/>
          </p:cNvSpPr>
          <p:nvPr/>
        </p:nvSpPr>
        <p:spPr>
          <a:xfrm>
            <a:off x="3516136" y="211493"/>
            <a:ext cx="5404343" cy="6000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i="1" dirty="0" smtClean="0">
                <a:solidFill>
                  <a:srgbClr val="FF0000"/>
                </a:solidFill>
                <a:latin typeface="+mn-lt"/>
              </a:rPr>
              <a:t>Neutrino Mass Hierarchy</a:t>
            </a:r>
            <a:endParaRPr lang="zh-CN" altLang="en-US" sz="3600" b="1" i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75040" y="6350000"/>
            <a:ext cx="2778760" cy="371475"/>
          </a:xfrm>
        </p:spPr>
        <p:txBody>
          <a:bodyPr/>
          <a:lstStyle/>
          <a:p>
            <a:fld id="{FBFB0D64-DCF4-4391-AB01-5773680752FE}" type="slidenum">
              <a:rPr lang="zh-CN" altLang="en-US" sz="1800" smtClean="0"/>
              <a:t>6</a:t>
            </a:fld>
            <a:endParaRPr lang="zh-CN" altLang="en-US" sz="1800" dirty="0"/>
          </a:p>
        </p:txBody>
      </p:sp>
      <p:grpSp>
        <p:nvGrpSpPr>
          <p:cNvPr id="5" name="组合 4"/>
          <p:cNvGrpSpPr/>
          <p:nvPr/>
        </p:nvGrpSpPr>
        <p:grpSpPr>
          <a:xfrm>
            <a:off x="6096000" y="3806296"/>
            <a:ext cx="5995472" cy="2426951"/>
            <a:chOff x="6096000" y="3920191"/>
            <a:chExt cx="5995472" cy="2426951"/>
          </a:xfrm>
        </p:grpSpPr>
        <p:grpSp>
          <p:nvGrpSpPr>
            <p:cNvPr id="10" name="组合 9"/>
            <p:cNvGrpSpPr/>
            <p:nvPr/>
          </p:nvGrpSpPr>
          <p:grpSpPr>
            <a:xfrm>
              <a:off x="6096000" y="3920191"/>
              <a:ext cx="5818871" cy="1934587"/>
              <a:chOff x="5929948" y="4606215"/>
              <a:chExt cx="5878437" cy="1928446"/>
            </a:xfrm>
          </p:grpSpPr>
          <p:graphicFrame>
            <p:nvGraphicFramePr>
              <p:cNvPr id="6" name="对象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10486436"/>
                  </p:ext>
                </p:extLst>
              </p:nvPr>
            </p:nvGraphicFramePr>
            <p:xfrm>
              <a:off x="5929948" y="4606215"/>
              <a:ext cx="4597400" cy="520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86" name="公式" r:id="rId7" imgW="2577960" imgH="291960" progId="Equation.3">
                      <p:embed/>
                    </p:oleObj>
                  </mc:Choice>
                  <mc:Fallback>
                    <p:oleObj name="公式" r:id="rId7" imgW="2577960" imgH="29196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5929948" y="4606215"/>
                            <a:ext cx="4597400" cy="5207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" name="对象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52507087"/>
                  </p:ext>
                </p:extLst>
              </p:nvPr>
            </p:nvGraphicFramePr>
            <p:xfrm>
              <a:off x="7264384" y="5081286"/>
              <a:ext cx="4544001" cy="43974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87" name="公式" r:id="rId9" imgW="2755800" imgH="266400" progId="Equation.3">
                      <p:embed/>
                    </p:oleObj>
                  </mc:Choice>
                  <mc:Fallback>
                    <p:oleObj name="公式" r:id="rId9" imgW="2755800" imgH="2664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7264384" y="5081286"/>
                            <a:ext cx="4544001" cy="43974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对象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33068403"/>
                  </p:ext>
                </p:extLst>
              </p:nvPr>
            </p:nvGraphicFramePr>
            <p:xfrm>
              <a:off x="7276670" y="5556357"/>
              <a:ext cx="4523061" cy="43974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88" name="公式" r:id="rId11" imgW="2743200" imgH="266400" progId="Equation.3">
                      <p:embed/>
                    </p:oleObj>
                  </mc:Choice>
                  <mc:Fallback>
                    <p:oleObj name="公式" r:id="rId11" imgW="2743200" imgH="2664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7276670" y="5556357"/>
                            <a:ext cx="4523061" cy="43974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" name="对象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82711837"/>
                  </p:ext>
                </p:extLst>
              </p:nvPr>
            </p:nvGraphicFramePr>
            <p:xfrm>
              <a:off x="7255729" y="6096936"/>
              <a:ext cx="4544002" cy="4377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89" name="公式" r:id="rId13" imgW="2768400" imgH="266400" progId="Equation.3">
                      <p:embed/>
                    </p:oleObj>
                  </mc:Choice>
                  <mc:Fallback>
                    <p:oleObj name="公式" r:id="rId13" imgW="2768400" imgH="2664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7255729" y="6096936"/>
                            <a:ext cx="4544002" cy="4377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6" name="对象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922067"/>
                </p:ext>
              </p:extLst>
            </p:nvPr>
          </p:nvGraphicFramePr>
          <p:xfrm>
            <a:off x="7408347" y="5888355"/>
            <a:ext cx="4683125" cy="458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0" name="公式" r:id="rId15" imgW="2882880" imgH="279360" progId="Equation.3">
                    <p:embed/>
                  </p:oleObj>
                </mc:Choice>
                <mc:Fallback>
                  <p:oleObj name="公式" r:id="rId15" imgW="2882880" imgH="27936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7408347" y="5888355"/>
                          <a:ext cx="4683125" cy="4587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8376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89"/>
    </mc:Choice>
    <mc:Fallback xmlns="">
      <p:transition spd="slow" advTm="8528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0" y="889887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/>
          <p:cNvSpPr txBox="1">
            <a:spLocks/>
          </p:cNvSpPr>
          <p:nvPr/>
        </p:nvSpPr>
        <p:spPr>
          <a:xfrm>
            <a:off x="3912377" y="225442"/>
            <a:ext cx="4200878" cy="6000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i="1" dirty="0" smtClean="0">
                <a:solidFill>
                  <a:srgbClr val="FF0000"/>
                </a:solidFill>
                <a:latin typeface="+mn-lt"/>
              </a:rPr>
              <a:t>JUNO    Detector</a:t>
            </a:r>
            <a:endParaRPr lang="zh-CN" altLang="en-US" sz="3600" b="1" i="1" dirty="0" smtClean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29" name="组合 128"/>
          <p:cNvGrpSpPr/>
          <p:nvPr/>
        </p:nvGrpSpPr>
        <p:grpSpPr>
          <a:xfrm>
            <a:off x="828682" y="889887"/>
            <a:ext cx="10743558" cy="5754753"/>
            <a:chOff x="828682" y="889887"/>
            <a:chExt cx="10743558" cy="5754753"/>
          </a:xfrm>
        </p:grpSpPr>
        <p:grpSp>
          <p:nvGrpSpPr>
            <p:cNvPr id="43" name="组合 42"/>
            <p:cNvGrpSpPr/>
            <p:nvPr/>
          </p:nvGrpSpPr>
          <p:grpSpPr>
            <a:xfrm>
              <a:off x="841422" y="889887"/>
              <a:ext cx="10730818" cy="5754753"/>
              <a:chOff x="800782" y="889887"/>
              <a:chExt cx="10730818" cy="5754753"/>
            </a:xfrm>
          </p:grpSpPr>
          <p:pic>
            <p:nvPicPr>
              <p:cNvPr id="2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0546" y="889887"/>
                <a:ext cx="5510907" cy="57547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矩形 5"/>
              <p:cNvSpPr/>
              <p:nvPr/>
            </p:nvSpPr>
            <p:spPr>
              <a:xfrm>
                <a:off x="4155440" y="1930400"/>
                <a:ext cx="762000" cy="6604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7193280" y="1930400"/>
                <a:ext cx="762000" cy="6604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9" name="肘形连接符 8"/>
              <p:cNvCxnSpPr/>
              <p:nvPr/>
            </p:nvCxnSpPr>
            <p:spPr>
              <a:xfrm flipV="1">
                <a:off x="6136640" y="1351280"/>
                <a:ext cx="3545840" cy="751840"/>
              </a:xfrm>
              <a:prstGeom prst="bentConnector3">
                <a:avLst>
                  <a:gd name="adj1" fmla="val 22206"/>
                </a:avLst>
              </a:prstGeom>
              <a:ln w="38100">
                <a:solidFill>
                  <a:srgbClr val="5939F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文本框 14"/>
              <p:cNvSpPr txBox="1"/>
              <p:nvPr/>
            </p:nvSpPr>
            <p:spPr>
              <a:xfrm>
                <a:off x="9682480" y="1166614"/>
                <a:ext cx="1849120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/>
                  <a:t>Calibration Room</a:t>
                </a:r>
                <a:endParaRPr lang="zh-CN" altLang="en-US" i="1" dirty="0"/>
              </a:p>
            </p:txBody>
          </p:sp>
          <p:cxnSp>
            <p:nvCxnSpPr>
              <p:cNvPr id="16" name="肘形连接符 15"/>
              <p:cNvCxnSpPr>
                <a:endCxn id="18" idx="1"/>
              </p:cNvCxnSpPr>
              <p:nvPr/>
            </p:nvCxnSpPr>
            <p:spPr>
              <a:xfrm flipV="1">
                <a:off x="7526620" y="1791732"/>
                <a:ext cx="2155860" cy="545840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rgbClr val="5939F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文本框 17"/>
              <p:cNvSpPr txBox="1"/>
              <p:nvPr/>
            </p:nvSpPr>
            <p:spPr>
              <a:xfrm>
                <a:off x="9682480" y="1607066"/>
                <a:ext cx="1666240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/>
                  <a:t>LS-Filling Room</a:t>
                </a:r>
                <a:endParaRPr lang="zh-CN" altLang="en-US" i="1" dirty="0"/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808166" y="1550908"/>
                <a:ext cx="1826259" cy="369332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/>
                  <a:t>Pure water Room</a:t>
                </a:r>
                <a:endParaRPr lang="zh-CN" altLang="en-US" i="1" dirty="0"/>
              </a:p>
            </p:txBody>
          </p:sp>
          <p:sp>
            <p:nvSpPr>
              <p:cNvPr id="22" name="流程图: 联系 21"/>
              <p:cNvSpPr/>
              <p:nvPr/>
            </p:nvSpPr>
            <p:spPr>
              <a:xfrm>
                <a:off x="4460240" y="2230121"/>
                <a:ext cx="71120" cy="769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4" name="流程图: 联系 23"/>
              <p:cNvSpPr/>
              <p:nvPr/>
            </p:nvSpPr>
            <p:spPr>
              <a:xfrm>
                <a:off x="6106160" y="2075935"/>
                <a:ext cx="45719" cy="45719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5" name="流程图: 联系 24"/>
              <p:cNvSpPr/>
              <p:nvPr/>
            </p:nvSpPr>
            <p:spPr>
              <a:xfrm>
                <a:off x="7508240" y="2291081"/>
                <a:ext cx="71120" cy="769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26" name="肘形连接符 25"/>
              <p:cNvCxnSpPr/>
              <p:nvPr/>
            </p:nvCxnSpPr>
            <p:spPr>
              <a:xfrm rot="10800000">
                <a:off x="2175288" y="1325292"/>
                <a:ext cx="3006313" cy="943317"/>
              </a:xfrm>
              <a:prstGeom prst="bentConnector3">
                <a:avLst>
                  <a:gd name="adj1" fmla="val 11135"/>
                </a:avLst>
              </a:prstGeom>
              <a:ln w="38100">
                <a:solidFill>
                  <a:srgbClr val="5939F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流程图: 联系 30"/>
              <p:cNvSpPr/>
              <p:nvPr/>
            </p:nvSpPr>
            <p:spPr>
              <a:xfrm>
                <a:off x="5140960" y="2219961"/>
                <a:ext cx="71120" cy="769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808166" y="1113579"/>
                <a:ext cx="1284347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/>
                  <a:t>Top Tracker</a:t>
                </a:r>
                <a:endParaRPr lang="zh-CN" altLang="en-US" i="1" dirty="0"/>
              </a:p>
            </p:txBody>
          </p:sp>
          <p:cxnSp>
            <p:nvCxnSpPr>
              <p:cNvPr id="37" name="肘形连接符 36"/>
              <p:cNvCxnSpPr>
                <a:endCxn id="21" idx="3"/>
              </p:cNvCxnSpPr>
              <p:nvPr/>
            </p:nvCxnSpPr>
            <p:spPr>
              <a:xfrm rot="10800000">
                <a:off x="2634426" y="1735574"/>
                <a:ext cx="1841055" cy="543196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rgbClr val="5939F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文本框 40"/>
              <p:cNvSpPr txBox="1"/>
              <p:nvPr/>
            </p:nvSpPr>
            <p:spPr>
              <a:xfrm>
                <a:off x="4864734" y="3248527"/>
                <a:ext cx="2661886" cy="369332"/>
              </a:xfrm>
              <a:prstGeom prst="rect">
                <a:avLst/>
              </a:prstGeom>
              <a:solidFill>
                <a:schemeClr val="bg1">
                  <a:alpha val="59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i="1" dirty="0" smtClean="0">
                    <a:solidFill>
                      <a:srgbClr val="C00000"/>
                    </a:solidFill>
                  </a:rPr>
                  <a:t>Acrylic Sphere : </a:t>
                </a:r>
                <a:r>
                  <a:rPr lang="el-GR" altLang="zh-CN" b="1" i="1" dirty="0" smtClean="0">
                    <a:solidFill>
                      <a:srgbClr val="C00000"/>
                    </a:solidFill>
                  </a:rPr>
                  <a:t>Φ</a:t>
                </a:r>
                <a:r>
                  <a:rPr lang="en-US" altLang="zh-CN" b="1" i="1" dirty="0" smtClean="0">
                    <a:solidFill>
                      <a:srgbClr val="C00000"/>
                    </a:solidFill>
                  </a:rPr>
                  <a:t> 35.4m</a:t>
                </a:r>
                <a:endParaRPr lang="zh-CN" altLang="en-US" b="1" i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40" name="直接箭头连接符 39"/>
              <p:cNvCxnSpPr/>
              <p:nvPr/>
            </p:nvCxnSpPr>
            <p:spPr>
              <a:xfrm flipV="1">
                <a:off x="4815840" y="3586481"/>
                <a:ext cx="2570498" cy="10159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箭头连接符 50"/>
              <p:cNvCxnSpPr/>
              <p:nvPr/>
            </p:nvCxnSpPr>
            <p:spPr>
              <a:xfrm flipV="1">
                <a:off x="4315721" y="4592319"/>
                <a:ext cx="3639559" cy="485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文本框 60"/>
              <p:cNvSpPr txBox="1"/>
              <p:nvPr/>
            </p:nvSpPr>
            <p:spPr>
              <a:xfrm>
                <a:off x="808166" y="1989531"/>
                <a:ext cx="1750135" cy="923330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/>
                  <a:t>Earth Magnetic Field shielding </a:t>
                </a:r>
                <a:r>
                  <a:rPr lang="en-US" altLang="zh-CN" i="1" dirty="0" smtClean="0"/>
                  <a:t>coils </a:t>
                </a:r>
                <a:endParaRPr lang="zh-CN" altLang="en-US" i="1" dirty="0"/>
              </a:p>
            </p:txBody>
          </p:sp>
          <p:sp>
            <p:nvSpPr>
              <p:cNvPr id="79" name="文本框 78"/>
              <p:cNvSpPr txBox="1"/>
              <p:nvPr/>
            </p:nvSpPr>
            <p:spPr>
              <a:xfrm>
                <a:off x="808166" y="2988906"/>
                <a:ext cx="1955354" cy="1200329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/>
                  <a:t>Central detector: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i="1" dirty="0" smtClean="0"/>
                  <a:t> Steel structure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i="1" dirty="0" smtClean="0"/>
                  <a:t>Acrylic Sphere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i="1" dirty="0" smtClean="0"/>
                  <a:t>20kton LS</a:t>
                </a:r>
                <a:endParaRPr lang="zh-CN" altLang="en-US" i="1" dirty="0"/>
              </a:p>
            </p:txBody>
          </p:sp>
          <p:sp>
            <p:nvSpPr>
              <p:cNvPr id="95" name="文本框 94"/>
              <p:cNvSpPr txBox="1"/>
              <p:nvPr/>
            </p:nvSpPr>
            <p:spPr>
              <a:xfrm>
                <a:off x="800782" y="4255280"/>
                <a:ext cx="2054178" cy="1200329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/>
                  <a:t>PMT: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i="1" dirty="0" smtClean="0"/>
                  <a:t> 17600 20’’ PMTs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i="1" dirty="0"/>
                  <a:t>2</a:t>
                </a:r>
                <a:r>
                  <a:rPr lang="en-US" altLang="zh-CN" i="1" dirty="0" smtClean="0"/>
                  <a:t>5000 3’’ PMTs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i="1" dirty="0" smtClean="0"/>
                  <a:t>77.5% Coverage </a:t>
                </a:r>
                <a:endParaRPr lang="zh-CN" altLang="en-US" i="1" dirty="0"/>
              </a:p>
            </p:txBody>
          </p:sp>
        </p:grp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51452" y="2199641"/>
              <a:ext cx="2376199" cy="4414520"/>
            </a:xfrm>
            <a:prstGeom prst="rect">
              <a:avLst/>
            </a:prstGeom>
          </p:spPr>
        </p:pic>
        <p:cxnSp>
          <p:nvCxnSpPr>
            <p:cNvPr id="46" name="直接连接符 45"/>
            <p:cNvCxnSpPr/>
            <p:nvPr/>
          </p:nvCxnSpPr>
          <p:spPr>
            <a:xfrm flipV="1">
              <a:off x="7955280" y="2672080"/>
              <a:ext cx="2032000" cy="1016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7835454" y="6441440"/>
              <a:ext cx="2032000" cy="1016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48"/>
            <p:cNvCxnSpPr/>
            <p:nvPr/>
          </p:nvCxnSpPr>
          <p:spPr>
            <a:xfrm>
              <a:off x="8604550" y="2672080"/>
              <a:ext cx="0" cy="377952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 rot="16200000">
              <a:off x="7288252" y="4195494"/>
              <a:ext cx="2263266" cy="369332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i="1" dirty="0" smtClean="0">
                  <a:solidFill>
                    <a:srgbClr val="C00000"/>
                  </a:solidFill>
                </a:rPr>
                <a:t>Pool Depth: 44m</a:t>
              </a:r>
              <a:endParaRPr lang="zh-CN" altLang="en-US" b="1" i="1" dirty="0">
                <a:solidFill>
                  <a:srgbClr val="C00000"/>
                </a:solidFill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4291899" y="4198397"/>
              <a:ext cx="3622742" cy="369332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 smtClean="0">
                  <a:solidFill>
                    <a:srgbClr val="C00000"/>
                  </a:solidFill>
                </a:rPr>
                <a:t>Stainless steel lattice shell: </a:t>
              </a:r>
              <a:r>
                <a:rPr lang="el-GR" altLang="zh-CN" b="1" i="1" dirty="0">
                  <a:solidFill>
                    <a:srgbClr val="C00000"/>
                  </a:solidFill>
                </a:rPr>
                <a:t>Φ</a:t>
              </a:r>
              <a:r>
                <a:rPr lang="en-US" altLang="zh-CN" b="1" i="1" dirty="0" smtClean="0">
                  <a:solidFill>
                    <a:srgbClr val="C00000"/>
                  </a:solidFill>
                </a:rPr>
                <a:t> 40.1m </a:t>
              </a:r>
              <a:endParaRPr lang="zh-CN" altLang="en-US" b="1" i="1" dirty="0">
                <a:solidFill>
                  <a:srgbClr val="C00000"/>
                </a:solidFill>
              </a:endParaRPr>
            </a:p>
          </p:txBody>
        </p:sp>
        <p:cxnSp>
          <p:nvCxnSpPr>
            <p:cNvPr id="59" name="肘形连接符 58"/>
            <p:cNvCxnSpPr>
              <a:endCxn id="61" idx="3"/>
            </p:cNvCxnSpPr>
            <p:nvPr/>
          </p:nvCxnSpPr>
          <p:spPr>
            <a:xfrm rot="10800000">
              <a:off x="2598942" y="2451196"/>
              <a:ext cx="1973061" cy="1100168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5939F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肘形连接符 69"/>
            <p:cNvCxnSpPr>
              <a:endCxn id="79" idx="3"/>
            </p:cNvCxnSpPr>
            <p:nvPr/>
          </p:nvCxnSpPr>
          <p:spPr>
            <a:xfrm rot="10800000">
              <a:off x="2804161" y="3589072"/>
              <a:ext cx="2120603" cy="309741"/>
            </a:xfrm>
            <a:prstGeom prst="bentConnector3">
              <a:avLst>
                <a:gd name="adj1" fmla="val 69164"/>
              </a:avLst>
            </a:prstGeom>
            <a:ln w="38100">
              <a:solidFill>
                <a:srgbClr val="5939F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肘形连接符 92"/>
            <p:cNvCxnSpPr>
              <a:endCxn id="95" idx="3"/>
            </p:cNvCxnSpPr>
            <p:nvPr/>
          </p:nvCxnSpPr>
          <p:spPr>
            <a:xfrm rot="10800000" flipV="1">
              <a:off x="2895600" y="4836159"/>
              <a:ext cx="2009774" cy="19285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5939F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文本框 118"/>
            <p:cNvSpPr txBox="1"/>
            <p:nvPr/>
          </p:nvSpPr>
          <p:spPr>
            <a:xfrm>
              <a:off x="828682" y="5545911"/>
              <a:ext cx="2305603" cy="923330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/>
                <a:t>VETO: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i="1" dirty="0" smtClean="0"/>
                <a:t>40 kton Pure water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i="1" dirty="0" smtClean="0"/>
                <a:t>2400 20’’ PMTs</a:t>
              </a:r>
            </a:p>
          </p:txBody>
        </p:sp>
        <p:cxnSp>
          <p:nvCxnSpPr>
            <p:cNvPr id="121" name="直接箭头连接符 120"/>
            <p:cNvCxnSpPr>
              <a:endCxn id="119" idx="3"/>
            </p:cNvCxnSpPr>
            <p:nvPr/>
          </p:nvCxnSpPr>
          <p:spPr>
            <a:xfrm flipH="1" flipV="1">
              <a:off x="3134285" y="6007576"/>
              <a:ext cx="1437715" cy="7144"/>
            </a:xfrm>
            <a:prstGeom prst="straightConnector1">
              <a:avLst/>
            </a:prstGeom>
            <a:ln w="38100">
              <a:solidFill>
                <a:srgbClr val="5939F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文本框 123"/>
            <p:cNvSpPr txBox="1"/>
            <p:nvPr/>
          </p:nvSpPr>
          <p:spPr>
            <a:xfrm>
              <a:off x="5123318" y="5913762"/>
              <a:ext cx="2323561" cy="369332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i="1" dirty="0" smtClean="0">
                  <a:solidFill>
                    <a:srgbClr val="C00000"/>
                  </a:solidFill>
                </a:rPr>
                <a:t>Water Pool: </a:t>
              </a:r>
              <a:r>
                <a:rPr lang="el-GR" altLang="zh-CN" b="1" i="1" dirty="0">
                  <a:solidFill>
                    <a:srgbClr val="C00000"/>
                  </a:solidFill>
                </a:rPr>
                <a:t>Φ</a:t>
              </a:r>
              <a:r>
                <a:rPr lang="en-US" altLang="zh-CN" b="1" i="1" dirty="0" smtClean="0">
                  <a:solidFill>
                    <a:srgbClr val="C00000"/>
                  </a:solidFill>
                </a:rPr>
                <a:t> 43.5m </a:t>
              </a:r>
              <a:endParaRPr lang="zh-CN" altLang="en-US" b="1" i="1" dirty="0">
                <a:solidFill>
                  <a:srgbClr val="C00000"/>
                </a:solidFill>
              </a:endParaRPr>
            </a:p>
          </p:txBody>
        </p:sp>
        <p:cxnSp>
          <p:nvCxnSpPr>
            <p:cNvPr id="125" name="直接箭头连接符 124"/>
            <p:cNvCxnSpPr/>
            <p:nvPr/>
          </p:nvCxnSpPr>
          <p:spPr>
            <a:xfrm>
              <a:off x="4300481" y="6283094"/>
              <a:ext cx="3709784" cy="10384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921331" y="6345875"/>
            <a:ext cx="2743200" cy="365125"/>
          </a:xfrm>
        </p:spPr>
        <p:txBody>
          <a:bodyPr/>
          <a:lstStyle/>
          <a:p>
            <a:fld id="{FBFB0D64-DCF4-4391-AB01-5773680752FE}" type="slidenum">
              <a:rPr lang="zh-CN" altLang="en-US" sz="1800" smtClean="0"/>
              <a:t>7</a:t>
            </a:fld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92755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08"/>
    </mc:Choice>
    <mc:Fallback xmlns="">
      <p:transition spd="slow" advTm="11070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889887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>
            <a:spLocks/>
          </p:cNvSpPr>
          <p:nvPr/>
        </p:nvSpPr>
        <p:spPr>
          <a:xfrm>
            <a:off x="2407920" y="175055"/>
            <a:ext cx="7609840" cy="6000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i="1" dirty="0" smtClean="0">
                <a:solidFill>
                  <a:srgbClr val="FF0000"/>
                </a:solidFill>
                <a:latin typeface="+mn-lt"/>
              </a:rPr>
              <a:t>Parts of the Requirements of JNUO</a:t>
            </a:r>
            <a:endParaRPr lang="zh-CN" altLang="en-US" sz="3600" b="1" i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30135" y="1119402"/>
            <a:ext cx="4678186" cy="5355312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/>
              <a:t>Center Detector(CD): 3%@1MeV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/>
              <a:t>Liquid Scintillator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L</a:t>
            </a:r>
            <a:r>
              <a:rPr lang="en-US" altLang="zh-CN" dirty="0" smtClean="0"/>
              <a:t>ight yield &gt;1100P.E./MeV;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Attenuation length &gt; 22m@430mn;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/>
              <a:t>PMT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Full coverage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High quantum &amp; collection efficiency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/>
              <a:t>Acrylic sphere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High Transparency 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Good mechanical strength for &gt;20 years;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/>
              <a:t>Low radioactivity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aseline="30000" dirty="0" smtClean="0"/>
              <a:t>238</a:t>
            </a:r>
            <a:r>
              <a:rPr lang="en-US" altLang="zh-CN" dirty="0" smtClean="0"/>
              <a:t>U,</a:t>
            </a:r>
            <a:r>
              <a:rPr lang="en-US" altLang="zh-CN" baseline="30000" dirty="0" smtClean="0"/>
              <a:t>232</a:t>
            </a:r>
            <a:r>
              <a:rPr lang="en-US" altLang="zh-CN" dirty="0" smtClean="0"/>
              <a:t>Th</a:t>
            </a:r>
            <a:r>
              <a:rPr lang="zh-CN" altLang="en-US" dirty="0" smtClean="0"/>
              <a:t>≤</a:t>
            </a:r>
            <a:r>
              <a:rPr lang="en-US" altLang="zh-CN" dirty="0" smtClean="0"/>
              <a:t>10</a:t>
            </a:r>
            <a:r>
              <a:rPr lang="en-US" altLang="zh-CN" baseline="30000" dirty="0" smtClean="0"/>
              <a:t>-15</a:t>
            </a:r>
            <a:r>
              <a:rPr lang="en-US" altLang="zh-CN" dirty="0" smtClean="0"/>
              <a:t>g/g, </a:t>
            </a:r>
            <a:r>
              <a:rPr lang="en-US" altLang="zh-CN" baseline="30000" dirty="0" smtClean="0"/>
              <a:t>40</a:t>
            </a:r>
            <a:r>
              <a:rPr lang="en-US" altLang="zh-CN" dirty="0" smtClean="0"/>
              <a:t>K&lt;10</a:t>
            </a:r>
            <a:r>
              <a:rPr lang="en-US" altLang="zh-CN" baseline="30000" dirty="0" smtClean="0"/>
              <a:t>-16</a:t>
            </a:r>
            <a:r>
              <a:rPr lang="en-US" altLang="zh-CN" dirty="0" smtClean="0"/>
              <a:t>g/g for LS in reactor neutrino measurement ;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aseline="30000" dirty="0" smtClean="0"/>
              <a:t>238</a:t>
            </a:r>
            <a:r>
              <a:rPr lang="en-US" altLang="zh-CN" dirty="0" smtClean="0"/>
              <a:t>U,</a:t>
            </a:r>
            <a:r>
              <a:rPr lang="en-US" altLang="zh-CN" baseline="30000" dirty="0" smtClean="0"/>
              <a:t>232</a:t>
            </a:r>
            <a:r>
              <a:rPr lang="en-US" altLang="zh-CN" dirty="0" smtClean="0"/>
              <a:t>Th,</a:t>
            </a:r>
            <a:r>
              <a:rPr lang="en-US" altLang="zh-CN" baseline="30000" dirty="0"/>
              <a:t> </a:t>
            </a:r>
            <a:r>
              <a:rPr lang="en-US" altLang="zh-CN" baseline="30000" dirty="0" smtClean="0"/>
              <a:t>40</a:t>
            </a:r>
            <a:r>
              <a:rPr lang="en-US" altLang="zh-CN" dirty="0" smtClean="0"/>
              <a:t>K</a:t>
            </a:r>
            <a:r>
              <a:rPr lang="zh-CN" altLang="en-US" dirty="0"/>
              <a:t> ≤ </a:t>
            </a:r>
            <a:r>
              <a:rPr lang="en-US" altLang="zh-CN" dirty="0" smtClean="0"/>
              <a:t>1ppt for acrylic;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997187" y="1119402"/>
            <a:ext cx="5866906" cy="333322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/>
              <a:t>Veto Detector: 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tagging and radioactive shielding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/>
              <a:t>Top tracker from OPERA;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New electronics;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/>
              <a:t>Earth magnetic field shielding system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To improve the collecting efficiency for 20’’ PMTs;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/>
              <a:t>Water Cherenkov Detector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Attenuation length &gt; 30m @430nm;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Keep the temperature of CD within 21±1</a:t>
            </a:r>
            <a:r>
              <a:rPr lang="zh-CN" altLang="en-US" dirty="0" smtClean="0"/>
              <a:t>℃</a:t>
            </a:r>
            <a:r>
              <a:rPr lang="en-US" altLang="zh-CN" dirty="0" smtClean="0"/>
              <a:t>;</a:t>
            </a:r>
            <a:endParaRPr lang="en-US" altLang="zh-CN" dirty="0"/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Keep radon concentration &lt;0.2Bq/m</a:t>
            </a:r>
            <a:r>
              <a:rPr lang="en-US" altLang="zh-CN" baseline="30000" dirty="0" smtClean="0"/>
              <a:t>3</a:t>
            </a:r>
            <a:r>
              <a:rPr lang="en-US" altLang="zh-CN" dirty="0" smtClean="0"/>
              <a:t>;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997187" y="4535011"/>
            <a:ext cx="5866906" cy="1892826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/>
              <a:t>Calibration system:  Study  the non-uniformity of the  </a:t>
            </a:r>
          </a:p>
          <a:p>
            <a:pPr>
              <a:lnSpc>
                <a:spcPct val="130000"/>
              </a:lnSpc>
            </a:pPr>
            <a:r>
              <a:rPr lang="en-US" altLang="zh-CN" dirty="0"/>
              <a:t> </a:t>
            </a:r>
            <a:r>
              <a:rPr lang="en-US" altLang="zh-CN" dirty="0" smtClean="0"/>
              <a:t>                                   detector response;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/>
              <a:t>Keep energy scale uncertainty &lt; 1%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Deploy multiple sources to a wide range of positions inside the detector;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z="1800" smtClean="0"/>
              <a:t>8</a:t>
            </a:fld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35705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233"/>
    </mc:Choice>
    <mc:Fallback xmlns="">
      <p:transition spd="slow" advTm="15223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889887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>
            <a:spLocks/>
          </p:cNvSpPr>
          <p:nvPr/>
        </p:nvSpPr>
        <p:spPr>
          <a:xfrm>
            <a:off x="2407920" y="175055"/>
            <a:ext cx="7609840" cy="6000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i="1" dirty="0" smtClean="0">
                <a:solidFill>
                  <a:srgbClr val="FF0000"/>
                </a:solidFill>
                <a:latin typeface="+mn-lt"/>
              </a:rPr>
              <a:t>R&amp;D status : Liquid Scintillator</a:t>
            </a:r>
            <a:endParaRPr lang="zh-CN" altLang="en-US" sz="3600" b="1" i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55040" y="1229360"/>
            <a:ext cx="5476240" cy="477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 smtClean="0"/>
              <a:t>Using a recipe optimized from </a:t>
            </a:r>
            <a:r>
              <a:rPr lang="en-US" altLang="zh-CN" i="1" dirty="0" err="1" smtClean="0"/>
              <a:t>Daya</a:t>
            </a:r>
            <a:r>
              <a:rPr lang="en-US" altLang="zh-CN" i="1" dirty="0" smtClean="0"/>
              <a:t> Bay’s experience;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 smtClean="0"/>
              <a:t>Tested and changed to be more suitable for JUNO;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 smtClean="0"/>
              <a:t>Higher light yield and more transparent;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i="1" dirty="0" smtClean="0">
                <a:solidFill>
                  <a:srgbClr val="C00000"/>
                </a:solidFill>
              </a:rPr>
              <a:t>2.5g/L PPO;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i="1" dirty="0" smtClean="0">
                <a:solidFill>
                  <a:srgbClr val="C00000"/>
                </a:solidFill>
              </a:rPr>
              <a:t>3mg/L </a:t>
            </a:r>
            <a:r>
              <a:rPr lang="en-US" altLang="zh-CN" i="1" dirty="0" err="1" smtClean="0">
                <a:solidFill>
                  <a:srgbClr val="C00000"/>
                </a:solidFill>
              </a:rPr>
              <a:t>Bis</a:t>
            </a:r>
            <a:r>
              <a:rPr lang="en-US" altLang="zh-CN" i="1" dirty="0" smtClean="0">
                <a:solidFill>
                  <a:srgbClr val="C00000"/>
                </a:solidFill>
              </a:rPr>
              <a:t>-MSB</a:t>
            </a:r>
            <a:r>
              <a:rPr lang="en-US" altLang="zh-CN" i="1" dirty="0" smtClean="0"/>
              <a:t>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i="1" dirty="0" smtClean="0"/>
              <a:t>Filtration with Al</a:t>
            </a:r>
            <a:r>
              <a:rPr lang="en-US" altLang="zh-CN" i="1" baseline="-25000" dirty="0" smtClean="0"/>
              <a:t>2</a:t>
            </a:r>
            <a:r>
              <a:rPr lang="en-US" altLang="zh-CN" i="1" dirty="0" smtClean="0"/>
              <a:t>O</a:t>
            </a:r>
            <a:r>
              <a:rPr lang="en-US" altLang="zh-CN" i="1" baseline="-25000" dirty="0" smtClean="0"/>
              <a:t>3</a:t>
            </a:r>
            <a:r>
              <a:rPr lang="en-US" altLang="zh-CN" i="1" dirty="0" smtClean="0"/>
              <a:t> column(Based on the “absorption” technique to remove the impurities and increase the attenuation length of LAB);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i="1" dirty="0" smtClean="0"/>
              <a:t>Low background;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i="1" dirty="0" smtClean="0"/>
              <a:t>Distillation: Remove heavy metal and improve transparency 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i="1" dirty="0" smtClean="0"/>
              <a:t>Water extraction: Remove U/</a:t>
            </a:r>
            <a:r>
              <a:rPr lang="en-US" altLang="zh-CN" i="1" dirty="0" err="1" smtClean="0"/>
              <a:t>Th</a:t>
            </a:r>
            <a:r>
              <a:rPr lang="en-US" altLang="zh-CN" i="1" dirty="0" smtClean="0"/>
              <a:t>/K;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i="1" dirty="0" smtClean="0"/>
              <a:t>Gas stripping: Remove </a:t>
            </a:r>
            <a:r>
              <a:rPr lang="en-US" altLang="zh-CN" i="1" dirty="0" err="1" smtClean="0"/>
              <a:t>Ar</a:t>
            </a:r>
            <a:r>
              <a:rPr lang="en-US" altLang="zh-CN" i="1" dirty="0" smtClean="0"/>
              <a:t>/Kr/Rn;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7437120" y="1177755"/>
            <a:ext cx="3180080" cy="4838132"/>
            <a:chOff x="8280400" y="1452176"/>
            <a:chExt cx="3180080" cy="4838132"/>
          </a:xfrm>
        </p:grpSpPr>
        <p:grpSp>
          <p:nvGrpSpPr>
            <p:cNvPr id="11" name="组合 10"/>
            <p:cNvGrpSpPr/>
            <p:nvPr/>
          </p:nvGrpSpPr>
          <p:grpSpPr>
            <a:xfrm>
              <a:off x="8280400" y="1452176"/>
              <a:ext cx="3180080" cy="4293448"/>
              <a:chOff x="8168640" y="1381056"/>
              <a:chExt cx="3180080" cy="4293448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493760" y="1381056"/>
                <a:ext cx="2854960" cy="4293448"/>
              </a:xfrm>
              <a:prstGeom prst="rect">
                <a:avLst/>
              </a:prstGeom>
            </p:spPr>
          </p:pic>
          <p:sp>
            <p:nvSpPr>
              <p:cNvPr id="6" name="文本框 5"/>
              <p:cNvSpPr txBox="1"/>
              <p:nvPr/>
            </p:nvSpPr>
            <p:spPr>
              <a:xfrm>
                <a:off x="8168640" y="1883522"/>
                <a:ext cx="201168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/>
                  <a:t>Linear alkylbenzene (LAB) as solvent</a:t>
                </a:r>
                <a:endParaRPr lang="zh-CN" altLang="en-US" i="1" dirty="0"/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8595360" y="2662987"/>
                <a:ext cx="8153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 smtClean="0"/>
                  <a:t>+</a:t>
                </a:r>
                <a:endParaRPr lang="zh-CN" altLang="en-US" dirty="0"/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8245633" y="3296947"/>
                <a:ext cx="14630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i="1" dirty="0" smtClean="0">
                    <a:solidFill>
                      <a:srgbClr val="C00000"/>
                    </a:solidFill>
                  </a:rPr>
                  <a:t>3 g/L </a:t>
                </a:r>
                <a:r>
                  <a:rPr lang="en-US" altLang="zh-CN" i="1" dirty="0" smtClean="0"/>
                  <a:t>PPO</a:t>
                </a:r>
                <a:endParaRPr lang="zh-CN" altLang="en-US" i="1" dirty="0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8605520" y="3802542"/>
                <a:ext cx="8153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 smtClean="0"/>
                  <a:t>+</a:t>
                </a:r>
                <a:endParaRPr lang="zh-CN" altLang="en-US" dirty="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392160" y="4347226"/>
                <a:ext cx="116998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i="1" dirty="0" smtClean="0">
                    <a:solidFill>
                      <a:srgbClr val="C00000"/>
                    </a:solidFill>
                  </a:rPr>
                  <a:t>15 mg/L </a:t>
                </a:r>
                <a:r>
                  <a:rPr lang="en-US" altLang="zh-CN" i="1" dirty="0" err="1" smtClean="0"/>
                  <a:t>Bis</a:t>
                </a:r>
                <a:r>
                  <a:rPr lang="en-US" altLang="zh-CN" i="1" dirty="0" smtClean="0"/>
                  <a:t>-MSB</a:t>
                </a:r>
                <a:endParaRPr lang="zh-CN" altLang="en-US" i="1" dirty="0"/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8707120" y="5920976"/>
              <a:ext cx="2554605" cy="369332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i="1" dirty="0" smtClean="0">
                  <a:solidFill>
                    <a:schemeClr val="accent1">
                      <a:lumMod val="75000"/>
                    </a:schemeClr>
                  </a:solidFill>
                </a:rPr>
                <a:t>The recipe of </a:t>
              </a:r>
              <a:r>
                <a:rPr lang="en-US" altLang="zh-CN" i="1" dirty="0" err="1" smtClean="0">
                  <a:solidFill>
                    <a:schemeClr val="accent1">
                      <a:lumMod val="75000"/>
                    </a:schemeClr>
                  </a:solidFill>
                </a:rPr>
                <a:t>Daya</a:t>
              </a:r>
              <a:r>
                <a:rPr lang="en-US" altLang="zh-CN" i="1" dirty="0" smtClean="0">
                  <a:solidFill>
                    <a:schemeClr val="accent1">
                      <a:lumMod val="75000"/>
                    </a:schemeClr>
                  </a:solidFill>
                </a:rPr>
                <a:t> Bay LS</a:t>
              </a:r>
              <a:endParaRPr lang="zh-CN" altLang="en-US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0D64-DCF4-4391-AB01-5773680752FE}" type="slidenum">
              <a:rPr lang="zh-CN" altLang="en-US" sz="1800" smtClean="0"/>
              <a:t>9</a:t>
            </a:fld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05121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71"/>
    </mc:Choice>
    <mc:Fallback xmlns="">
      <p:transition spd="slow" advTm="9947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12330</TotalTime>
  <Words>2232</Words>
  <Application>Microsoft Macintosh PowerPoint</Application>
  <PresentationFormat>Personnalisé</PresentationFormat>
  <Paragraphs>428</Paragraphs>
  <Slides>23</Slides>
  <Notes>11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5" baseType="lpstr">
      <vt:lpstr>Office 主题</vt:lpstr>
      <vt:lpstr>公式</vt:lpstr>
      <vt:lpstr>Status of the JUNO detector</vt:lpstr>
      <vt:lpstr>Outline</vt:lpstr>
      <vt:lpstr>Présentation PowerPoint</vt:lpstr>
      <vt:lpstr>Présentation PowerPoint</vt:lpstr>
      <vt:lpstr>JUNO    Location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JUNO's detector technology and R&amp;D status</dc:title>
  <dc:creator>guocong</dc:creator>
  <cp:lastModifiedBy>Jacques Dumarchez</cp:lastModifiedBy>
  <cp:revision>240</cp:revision>
  <dcterms:created xsi:type="dcterms:W3CDTF">2019-07-04T09:07:22Z</dcterms:created>
  <dcterms:modified xsi:type="dcterms:W3CDTF">2019-08-09T01:49:13Z</dcterms:modified>
</cp:coreProperties>
</file>