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878" r:id="rId2"/>
  </p:sldMasterIdLst>
  <p:notesMasterIdLst>
    <p:notesMasterId r:id="rId34"/>
  </p:notesMasterIdLst>
  <p:handoutMasterIdLst>
    <p:handoutMasterId r:id="rId35"/>
  </p:handoutMasterIdLst>
  <p:sldIdLst>
    <p:sldId id="259" r:id="rId3"/>
    <p:sldId id="466" r:id="rId4"/>
    <p:sldId id="422" r:id="rId5"/>
    <p:sldId id="427" r:id="rId6"/>
    <p:sldId id="428" r:id="rId7"/>
    <p:sldId id="429" r:id="rId8"/>
    <p:sldId id="430" r:id="rId9"/>
    <p:sldId id="431" r:id="rId10"/>
    <p:sldId id="442" r:id="rId11"/>
    <p:sldId id="437" r:id="rId12"/>
    <p:sldId id="432" r:id="rId13"/>
    <p:sldId id="438" r:id="rId14"/>
    <p:sldId id="440" r:id="rId15"/>
    <p:sldId id="441" r:id="rId16"/>
    <p:sldId id="402" r:id="rId17"/>
    <p:sldId id="445" r:id="rId18"/>
    <p:sldId id="452" r:id="rId19"/>
    <p:sldId id="467" r:id="rId20"/>
    <p:sldId id="471" r:id="rId21"/>
    <p:sldId id="472" r:id="rId22"/>
    <p:sldId id="468" r:id="rId23"/>
    <p:sldId id="469" r:id="rId24"/>
    <p:sldId id="470" r:id="rId25"/>
    <p:sldId id="451" r:id="rId26"/>
    <p:sldId id="473" r:id="rId27"/>
    <p:sldId id="410" r:id="rId28"/>
    <p:sldId id="461" r:id="rId29"/>
    <p:sldId id="463" r:id="rId30"/>
    <p:sldId id="462" r:id="rId31"/>
    <p:sldId id="476" r:id="rId32"/>
    <p:sldId id="417" r:id="rId33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CCFFFF"/>
    <a:srgbClr val="0033CC"/>
    <a:srgbClr val="66FFFF"/>
    <a:srgbClr val="F8F8F8"/>
    <a:srgbClr val="66CCFF"/>
    <a:srgbClr val="FFFFFF"/>
    <a:srgbClr val="99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2" autoAdjust="0"/>
  </p:normalViewPr>
  <p:slideViewPr>
    <p:cSldViewPr>
      <p:cViewPr varScale="1">
        <p:scale>
          <a:sx n="152" d="100"/>
          <a:sy n="152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752"/>
    </p:cViewPr>
  </p:sorterViewPr>
  <p:notesViewPr>
    <p:cSldViewPr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Relationship Id="rId2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73277EA-771C-44BA-A3AC-7AFC06388A51}" type="datetimeFigureOut">
              <a:rPr lang="zh-CN" altLang="en-US" smtClean="0"/>
              <a:t>08/08/19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3507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1A9062-0A0B-4B55-8891-76BB7CBEAB1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7782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9217B454-5A9C-40DA-82AE-D8B03A0C1F75}" type="datetimeFigureOut">
              <a:rPr lang="zh-CN" altLang="en-US" smtClean="0"/>
              <a:pPr/>
              <a:t>08/08/19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89F0D51E-E011-4BE9-88EE-516601083CF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11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51E-E011-4BE9-88EE-516601083CFE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64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30A02-B8C0-4B81-9EB4-45356558FC9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71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24977" indent="-278838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15349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561490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07630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45376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899910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34604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79218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fld id="{72EAE30C-3910-4752-A30B-D6D35484AEF7}" type="slidenum">
              <a:rPr kumimoji="0" lang="en-US" altLang="zh-TW" sz="1300">
                <a:latin typeface="Calibri" panose="020F0502020204030204" pitchFamily="34" charset="0"/>
                <a:ea typeface="MS PGothic" pitchFamily="34" charset="-128"/>
              </a:rPr>
              <a:pPr/>
              <a:t>7</a:t>
            </a:fld>
            <a:endParaRPr kumimoji="0" lang="en-US" altLang="zh-TW" sz="1300" dirty="0">
              <a:latin typeface="Calibri" panose="020F0502020204030204" pitchFamily="34" charset="0"/>
              <a:ea typeface="MS PGothic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5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24977" indent="-278838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15349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561490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07630" indent="-223070" defTabSz="943400" eaLnBrk="0" hangingPunct="0"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45376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899910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34604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792189" indent="-223070" defTabSz="943400" eaLnBrk="0" fontAlgn="base" hangingPunct="0">
              <a:spcBef>
                <a:spcPct val="0"/>
              </a:spcBef>
              <a:spcAft>
                <a:spcPct val="0"/>
              </a:spcAft>
              <a:defRPr kumimoji="1" sz="27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fld id="{EBABB1C9-27C5-4ACC-8B37-C70596806FD8}" type="slidenum">
              <a:rPr kumimoji="0" lang="en-US" altLang="zh-TW" sz="1300">
                <a:latin typeface="Calibri" panose="020F0502020204030204" pitchFamily="34" charset="0"/>
                <a:ea typeface="MS PGothic" pitchFamily="34" charset="-128"/>
              </a:rPr>
              <a:pPr/>
              <a:t>10</a:t>
            </a:fld>
            <a:endParaRPr kumimoji="0" lang="en-US" altLang="zh-TW" sz="1300" dirty="0"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60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51E-E011-4BE9-88EE-516601083CFE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281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51E-E011-4BE9-88EE-516601083CFE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85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51E-E011-4BE9-88EE-516601083CFE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3055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51E-E011-4BE9-88EE-516601083CFE}" type="slidenum">
              <a:rPr lang="zh-CN" altLang="en-US" smtClean="0"/>
              <a:pPr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77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 descr="高能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6BF4DB9D-993C-4B7B-9C75-1967FE0E00D3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995363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744B1640-24EE-4E05-B1FA-43F93A0D452C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5144426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3631E856-4F71-49D4-984E-8D777E01B1B4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84175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E5D033-DCDE-4269-A4F9-4BC958BF7E56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747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88DAC-7932-408B-834F-3F9352AC5945}" type="datetime1">
              <a:rPr lang="zh-HK" altLang="en-US" smtClean="0"/>
              <a:t>08/08/19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WIN2015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109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073863-C39A-4285-ACFD-855C9FBF4B69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239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59C7C-CF90-4267-8A28-94280FE4DDF0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18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924E9-6CD8-45B9-B644-819303777028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41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D4849-6650-49AA-BC60-008E952E35AE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0711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609C5-BA25-4158-AD99-3FB2E0021F54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55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14CFF0-9DEC-44AC-8DCA-C02A6453483E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28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>
              <a:defRPr>
                <a:latin typeface="Calibri" panose="020F050202020403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403350" y="53975"/>
            <a:ext cx="7138988" cy="926753"/>
          </a:xfrm>
        </p:spPr>
        <p:txBody>
          <a:bodyPr/>
          <a:lstStyle>
            <a:lvl1pPr>
              <a:defRPr>
                <a:ln w="19050">
                  <a:noFill/>
                  <a:prstDash val="solid"/>
                </a:ln>
                <a:effectLst/>
                <a:latin typeface="Calibri" panose="020F050202020403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>
          <a:xfrm>
            <a:off x="457200" y="6607985"/>
            <a:ext cx="2133600" cy="2880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zh-CN" sz="1400" b="1" kern="12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72227C96-1B91-4FBD-BF32-A1476AE4AA10}" type="datetime1">
              <a:rPr lang="zh-HK" altLang="en-US" smtClean="0"/>
              <a:t>08/08/19</a:t>
            </a:fld>
            <a:endParaRPr lang="zh-HK" altLang="en-US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>
          <a:xfrm>
            <a:off x="3124200" y="6607985"/>
            <a:ext cx="2895600" cy="288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altLang="zh-CN" sz="1400" b="1" kern="12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WIN2015</a:t>
            </a:r>
            <a:endParaRPr lang="en-US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6804248" y="6607985"/>
            <a:ext cx="2057400" cy="288000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981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5A0BF2-0CB0-4F8A-BA5A-358DB2DDEFE9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7F50-BDE4-4144-BBB4-A45C3525C88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964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2028C-E5D1-4090-AAE9-689DE73F1BA7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7F50-BDE4-4144-BBB4-A45C3525C88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2821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8365A5-C7FB-4957-ACD1-8D2E09828964}" type="datetime1">
              <a:rPr lang="zh-HK" altLang="en-US" smtClean="0"/>
              <a:t>08/08/19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WIN2015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7F50-BDE4-4144-BBB4-A45C3525C88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324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23F6-6FEC-44A7-B0AA-2B9CF8281BC5}" type="datetime1">
              <a:rPr lang="zh-HK" altLang="en-US" smtClean="0"/>
              <a:t>08/08/19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WIN2015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4C4A3-9396-4D81-B825-F0BA3448AA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3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43429807-1BDC-4858-999C-F1789AB5DF88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45474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0B9444C8-6EC9-4E9B-A078-CBC34AA4CB4C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561465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3A35F95F-210F-4A0C-ADF1-9B1F2584A095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93457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5D5C5283-FE13-4577-A9AB-4311DC29BC78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34001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12CFB844-024B-4DDE-B69B-DB3FD5F49DA1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137921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B081796E-EBC4-42D9-9534-6EC2C96A0419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36564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41943905-ED47-4D99-A3DC-2A20EAC1F758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67792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1">
                <a:solidFill>
                  <a:srgbClr val="FFFFFF"/>
                </a:solidFill>
                <a:latin typeface="Calibri" panose="020F0502020204030204" pitchFamily="34" charset="0"/>
                <a:ea typeface="华文中宋" pitchFamily="2" charset="-122"/>
              </a:defRPr>
            </a:lvl1pPr>
          </a:lstStyle>
          <a:p>
            <a:pPr>
              <a:defRPr/>
            </a:pPr>
            <a:fld id="{5A58EA79-B787-4945-B659-16D49F93E8F3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>
                <a:solidFill>
                  <a:srgbClr val="7030A0"/>
                </a:solidFill>
                <a:latin typeface="Calibri" panose="020F0502020204030204" pitchFamily="34" charset="0"/>
                <a:ea typeface="华文中宋" pitchFamily="2" charset="-122"/>
              </a:defRPr>
            </a:lvl1pPr>
          </a:lstStyle>
          <a:p>
            <a:pPr>
              <a:defRPr/>
            </a:pPr>
            <a:r>
              <a:rPr lang="en-US" altLang="zh-CN" dirty="0" smtClean="0"/>
              <a:t>WIN2015</a:t>
            </a:r>
            <a:endParaRPr lang="en-US" altLang="zh-CN" dirty="0"/>
          </a:p>
        </p:txBody>
      </p:sp>
      <p:pic>
        <p:nvPicPr>
          <p:cNvPr id="1030" name="图片 8" descr="高能所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06" r="42912"/>
          <a:stretch>
            <a:fillRect/>
          </a:stretch>
        </p:blipFill>
        <p:spPr bwMode="auto">
          <a:xfrm>
            <a:off x="0" y="0"/>
            <a:ext cx="161925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矩形 9"/>
          <p:cNvSpPr>
            <a:spLocks noChangeArrowheads="1"/>
          </p:cNvSpPr>
          <p:nvPr/>
        </p:nvSpPr>
        <p:spPr bwMode="auto">
          <a:xfrm>
            <a:off x="0" y="6669088"/>
            <a:ext cx="9144000" cy="646331"/>
          </a:xfrm>
          <a:prstGeom prst="rect">
            <a:avLst/>
          </a:prstGeom>
          <a:solidFill>
            <a:srgbClr val="C3C3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>
              <a:defRPr/>
            </a:pPr>
            <a:endParaRPr lang="zh-CN" altLang="en-US" sz="3600" b="1" dirty="0">
              <a:solidFill>
                <a:srgbClr val="FFFFFF"/>
              </a:solidFill>
              <a:latin typeface="Calibri" panose="020F0502020204030204" pitchFamily="34" charset="0"/>
              <a:ea typeface="华文中宋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7030A0"/>
                </a:solidFill>
                <a:latin typeface="Calibri" panose="020F0502020204030204" pitchFamily="34" charset="0"/>
              </a:defRPr>
            </a:lvl1pPr>
          </a:lstStyle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xmlns:p14="http://schemas.microsoft.com/office/powerpoint/2010/main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Calibri" panose="020F050202020403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F9F3E3-B19D-4068-A7C1-070B1317E166}" type="datetime1">
              <a:rPr lang="zh-HK" altLang="en-US" smtClean="0"/>
              <a:t>08/08/19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WIN2015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CD73E-1A15-4C21-B448-911ACD6D92A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181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png"/><Relationship Id="rId8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Relationship Id="rId3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8.jpeg"/><Relationship Id="rId3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6.wmf"/><Relationship Id="rId7" Type="http://schemas.openxmlformats.org/officeDocument/2006/relationships/image" Target="../media/image19.jpe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52.png"/><Relationship Id="rId11" Type="http://schemas.openxmlformats.org/officeDocument/2006/relationships/image" Target="../media/image6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colorTemperature colorTemp="5900"/>
                    </a14:imgEffect>
                    <a14:imgEffect>
                      <a14:saturation sat="72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520" y="1348470"/>
            <a:ext cx="9615340" cy="4135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标题 3"/>
          <p:cNvSpPr txBox="1">
            <a:spLocks/>
          </p:cNvSpPr>
          <p:nvPr/>
        </p:nvSpPr>
        <p:spPr bwMode="auto">
          <a:xfrm>
            <a:off x="598419" y="894409"/>
            <a:ext cx="8394104" cy="19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pPr>
              <a:defRPr/>
            </a:pPr>
            <a:r>
              <a:rPr lang="en-US" altLang="zh-CN" sz="3200" b="0" dirty="0">
                <a:ln w="19050">
                  <a:noFill/>
                  <a:prstDash val="solid"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Daya Bay review of sterile neutrino search and Isotope-dependent fluxes </a:t>
            </a:r>
          </a:p>
        </p:txBody>
      </p:sp>
      <p:sp>
        <p:nvSpPr>
          <p:cNvPr id="6" name="文本占位符 4"/>
          <p:cNvSpPr txBox="1">
            <a:spLocks/>
          </p:cNvSpPr>
          <p:nvPr/>
        </p:nvSpPr>
        <p:spPr bwMode="auto">
          <a:xfrm>
            <a:off x="1529408" y="2420889"/>
            <a:ext cx="6120680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MS UI Gothic" panose="020B0600070205080204" pitchFamily="34" charset="-128"/>
              </a:rPr>
              <a:t>Ming-</a:t>
            </a:r>
            <a:r>
              <a:rPr lang="en-US" altLang="zh-CN" sz="2000" kern="0" dirty="0" err="1" smtClean="0">
                <a:solidFill>
                  <a:schemeClr val="tx1"/>
                </a:solidFill>
                <a:latin typeface="Calibri" panose="020F0502020204030204" pitchFamily="34" charset="0"/>
                <a:ea typeface="MS UI Gothic" panose="020B0600070205080204" pitchFamily="34" charset="-128"/>
              </a:rPr>
              <a:t>chung</a:t>
            </a:r>
            <a:r>
              <a:rPr lang="en-US" altLang="zh-CN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MS UI Gothic" panose="020B0600070205080204" pitchFamily="34" charset="-128"/>
              </a:rPr>
              <a:t> Chu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MS UI Gothic" panose="020B0600070205080204" pitchFamily="34" charset="-128"/>
              </a:rPr>
              <a:t>The Chinese University of Hong Kong, Hong Kong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US" altLang="zh-CN" sz="2000" kern="0" dirty="0" smtClean="0">
                <a:solidFill>
                  <a:schemeClr val="tx1"/>
                </a:solidFill>
                <a:latin typeface="Calibri" panose="020F0502020204030204" pitchFamily="34" charset="0"/>
                <a:ea typeface="MS UI Gothic" panose="020B0600070205080204" pitchFamily="34" charset="-128"/>
              </a:rPr>
              <a:t>On behalf of the Daya Bay Collaboration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1804" y="597464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15</a:t>
            </a:r>
            <a:r>
              <a:rPr lang="en-US" altLang="zh-CN" sz="2000" baseline="30000" dirty="0" smtClean="0"/>
              <a:t>th</a:t>
            </a:r>
            <a:r>
              <a:rPr lang="en-US" altLang="zh-CN" sz="2000" dirty="0" smtClean="0"/>
              <a:t> Rencontres du Vietnam</a:t>
            </a:r>
          </a:p>
          <a:p>
            <a:pPr algn="ctr"/>
            <a:r>
              <a:rPr lang="de-DE" altLang="zh-CN" sz="2000" dirty="0" smtClean="0"/>
              <a:t>August 4 – 10, 2019, Quy Nhon, Vietnam</a:t>
            </a:r>
            <a:endParaRPr lang="de-DE" altLang="zh-CN" sz="2000" dirty="0"/>
          </a:p>
        </p:txBody>
      </p:sp>
      <p:pic>
        <p:nvPicPr>
          <p:cNvPr id="7" name="图片 7" descr="E:\科苑\探测器报告\dyw_logo-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42066" cy="9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65195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Partial support: CUHK VC Discretionary Fund, RGC CUHK3/CRF/10R</a:t>
            </a:r>
            <a:endParaRPr lang="zh-HK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48680"/>
            <a:ext cx="9144000" cy="5904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5842" name="Rectangle 26"/>
          <p:cNvSpPr>
            <a:spLocks noChangeArrowheads="1"/>
          </p:cNvSpPr>
          <p:nvPr/>
        </p:nvSpPr>
        <p:spPr bwMode="auto">
          <a:xfrm>
            <a:off x="1403648" y="1052513"/>
            <a:ext cx="4464050" cy="228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endParaRPr kumimoji="0" lang="zh-TW" altLang="en-US">
              <a:latin typeface="Comic Sans MS" pitchFamily="66" charset="0"/>
              <a:ea typeface="標楷體" pitchFamily="65" charset="-120"/>
            </a:endParaRPr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1076325"/>
            <a:ext cx="329882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34297" y="0"/>
            <a:ext cx="4608512" cy="646113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600" dirty="0" smtClean="0">
                <a:latin typeface="Calibri" panose="020F0502020204030204" pitchFamily="34" charset="0"/>
              </a:rPr>
              <a:t>Antineutrino </a:t>
            </a:r>
            <a:r>
              <a:rPr lang="en-US" altLang="zh-TW" sz="3600" dirty="0">
                <a:latin typeface="Calibri" panose="020F0502020204030204" pitchFamily="34" charset="0"/>
              </a:rPr>
              <a:t>detection</a:t>
            </a:r>
          </a:p>
        </p:txBody>
      </p:sp>
      <p:sp>
        <p:nvSpPr>
          <p:cNvPr id="35856" name="Line 28"/>
          <p:cNvSpPr>
            <a:spLocks noChangeShapeType="1"/>
          </p:cNvSpPr>
          <p:nvPr/>
        </p:nvSpPr>
        <p:spPr bwMode="auto">
          <a:xfrm>
            <a:off x="11241088" y="1490663"/>
            <a:ext cx="0" cy="1190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9552" y="5415309"/>
            <a:ext cx="5222922" cy="894011"/>
            <a:chOff x="429198" y="5343301"/>
            <a:chExt cx="5222922" cy="894011"/>
          </a:xfrm>
        </p:grpSpPr>
        <p:sp>
          <p:nvSpPr>
            <p:cNvPr id="5" name="Rectangle 4"/>
            <p:cNvSpPr/>
            <p:nvPr/>
          </p:nvSpPr>
          <p:spPr>
            <a:xfrm>
              <a:off x="429198" y="5343301"/>
              <a:ext cx="5222922" cy="89401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853" name="TextBox 64"/>
            <p:cNvSpPr txBox="1">
              <a:spLocks noChangeArrowheads="1"/>
            </p:cNvSpPr>
            <p:nvPr/>
          </p:nvSpPr>
          <p:spPr bwMode="auto">
            <a:xfrm>
              <a:off x="586607" y="5346576"/>
              <a:ext cx="4861695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marL="342900" indent="-3429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marL="0" indent="0" eaLnBrk="1" hangingPunct="1">
                <a:buClr>
                  <a:schemeClr val="tx2"/>
                </a:buClr>
              </a:pPr>
              <a:r>
                <a:rPr lang="en-US" altLang="zh-TW" sz="2400" dirty="0">
                  <a:latin typeface="Calibri" panose="020F0502020204030204" pitchFamily="34" charset="0"/>
                </a:rPr>
                <a:t>Powerful background rejection! </a:t>
              </a:r>
            </a:p>
          </p:txBody>
        </p:sp>
        <p:sp>
          <p:nvSpPr>
            <p:cNvPr id="35859" name="Text Box 43"/>
            <p:cNvSpPr txBox="1">
              <a:spLocks noChangeArrowheads="1"/>
            </p:cNvSpPr>
            <p:nvPr/>
          </p:nvSpPr>
          <p:spPr bwMode="auto">
            <a:xfrm>
              <a:off x="517376" y="5786269"/>
              <a:ext cx="50412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TW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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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TW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TW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en-US" altLang="zh-TW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TW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(</a:t>
              </a:r>
              <a:r>
                <a:rPr lang="en-US" altLang="zh-TW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TW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+ </a:t>
              </a:r>
              <a:r>
                <a:rPr lang="en-US" altLang="zh-TW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TW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e+ 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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TW" sz="20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zh-TW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+ 1.8 MeV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1863" y="980728"/>
            <a:ext cx="3078163" cy="2557999"/>
            <a:chOff x="6011863" y="980728"/>
            <a:chExt cx="3078163" cy="2557999"/>
          </a:xfrm>
        </p:grpSpPr>
        <p:pic>
          <p:nvPicPr>
            <p:cNvPr id="3586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1231908"/>
              <a:ext cx="3078162" cy="2306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5862" name="Rectangle 16"/>
            <p:cNvSpPr>
              <a:spLocks/>
            </p:cNvSpPr>
            <p:nvPr/>
          </p:nvSpPr>
          <p:spPr bwMode="auto">
            <a:xfrm>
              <a:off x="6011863" y="980728"/>
              <a:ext cx="3078163" cy="3077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40639" bIns="0">
              <a:spAutoFit/>
            </a:bodyPr>
            <a:lstStyle>
              <a:lvl1pPr marL="39688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MS PGothic" pitchFamily="34" charset="-128"/>
                </a:rPr>
                <a:t>                Prompt Signal</a:t>
              </a:r>
              <a:endParaRPr lang="en-US" altLang="zh-TW" sz="20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</p:grpSp>
      <p:sp>
        <p:nvSpPr>
          <p:cNvPr id="35867" name="TextBox 25"/>
          <p:cNvSpPr txBox="1">
            <a:spLocks noChangeArrowheads="1"/>
          </p:cNvSpPr>
          <p:nvPr/>
        </p:nvSpPr>
        <p:spPr bwMode="auto">
          <a:xfrm>
            <a:off x="3923928" y="2708275"/>
            <a:ext cx="2089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800" dirty="0">
                <a:latin typeface="Calibri" panose="020F0502020204030204" pitchFamily="34" charset="0"/>
                <a:sym typeface="Symbol" pitchFamily="18" charset="2"/>
              </a:rPr>
              <a:t>  </a:t>
            </a:r>
            <a:r>
              <a:rPr lang="en-US" altLang="zh-TW" sz="1800" dirty="0">
                <a:latin typeface="Calibri" panose="020F0502020204030204" pitchFamily="34" charset="0"/>
                <a:sym typeface="Symbol" pitchFamily="18" charset="2"/>
              </a:rPr>
              <a:t>visible photons in liq. scintillator</a:t>
            </a:r>
            <a:endParaRPr lang="zh-TW" altLang="en-US" sz="1800" dirty="0">
              <a:latin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1600" y="620688"/>
            <a:ext cx="4896098" cy="461665"/>
            <a:chOff x="-397320" y="711200"/>
            <a:chExt cx="4896098" cy="461665"/>
          </a:xfrm>
        </p:grpSpPr>
        <p:sp>
          <p:nvSpPr>
            <p:cNvPr id="35847" name="TextBox 31"/>
            <p:cNvSpPr txBox="1">
              <a:spLocks noChangeArrowheads="1"/>
            </p:cNvSpPr>
            <p:nvPr/>
          </p:nvSpPr>
          <p:spPr bwMode="auto">
            <a:xfrm>
              <a:off x="-397320" y="711200"/>
              <a:ext cx="489609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marL="406400" indent="-4064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marL="0" indent="0" eaLnBrk="1" hangingPunct="1">
                <a:buClr>
                  <a:schemeClr val="tx2"/>
                </a:buClr>
              </a:pPr>
              <a:r>
                <a:rPr lang="en-US" altLang="zh-TW" sz="2400" dirty="0" smtClean="0">
                  <a:latin typeface="Calibri" panose="020F0502020204030204" pitchFamily="34" charset="0"/>
                </a:rPr>
                <a:t> </a:t>
              </a:r>
              <a:r>
                <a: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</a:t>
              </a:r>
              <a:r>
                <a:rPr lang="en-US" altLang="zh-TW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 </a:t>
              </a:r>
              <a:r>
                <a:rPr lang="en-US" altLang="zh-TW" sz="2200" dirty="0" smtClean="0">
                  <a:latin typeface="Calibri" panose="020F0502020204030204" pitchFamily="34" charset="0"/>
                </a:rPr>
                <a:t>detected </a:t>
              </a:r>
              <a:r>
                <a:rPr lang="en-US" altLang="zh-TW" sz="2200" dirty="0">
                  <a:latin typeface="Calibri" panose="020F0502020204030204" pitchFamily="34" charset="0"/>
                </a:rPr>
                <a:t>via </a:t>
              </a:r>
              <a:r>
                <a:rPr lang="en-US" altLang="zh-TW" sz="2200" dirty="0" smtClean="0">
                  <a:latin typeface="Calibri" panose="020F0502020204030204" pitchFamily="34" charset="0"/>
                </a:rPr>
                <a:t>inverse beta-decay (IBD):</a:t>
              </a:r>
              <a:endParaRPr lang="en-US" altLang="zh-TW" sz="2200" dirty="0">
                <a:latin typeface="Calibri" panose="020F050202020403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-253304" y="836712"/>
              <a:ext cx="14605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011863" y="3645024"/>
            <a:ext cx="3100909" cy="2649505"/>
            <a:chOff x="6007596" y="3645024"/>
            <a:chExt cx="3100909" cy="2649505"/>
          </a:xfrm>
        </p:grpSpPr>
        <p:sp>
          <p:nvSpPr>
            <p:cNvPr id="35863" name="Rectangle 17"/>
            <p:cNvSpPr>
              <a:spLocks/>
            </p:cNvSpPr>
            <p:nvPr/>
          </p:nvSpPr>
          <p:spPr bwMode="auto">
            <a:xfrm>
              <a:off x="6007596" y="3645024"/>
              <a:ext cx="3100909" cy="34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MS PGothic" pitchFamily="34" charset="-128"/>
                </a:rPr>
                <a:t>                </a:t>
              </a:r>
              <a:r>
                <a:rPr lang="en-US" altLang="zh-TW" sz="20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MS PGothic" pitchFamily="34" charset="-128"/>
                </a:rPr>
                <a:t>Delayed Signal</a:t>
              </a:r>
              <a:endParaRPr lang="en-US" altLang="zh-TW" sz="2000" dirty="0">
                <a:solidFill>
                  <a:srgbClr val="0000FF"/>
                </a:solidFill>
                <a:latin typeface="Calibri" panose="020F0502020204030204" pitchFamily="34" charset="0"/>
                <a:ea typeface="MS PGothic" pitchFamily="34" charset="-128"/>
              </a:endParaRPr>
            </a:p>
          </p:txBody>
        </p:sp>
        <p:pic>
          <p:nvPicPr>
            <p:cNvPr id="35865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596" y="3975000"/>
              <a:ext cx="3095105" cy="231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799981" y="400506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 err="1" smtClean="0"/>
                <a:t>nH</a:t>
              </a:r>
              <a:endParaRPr lang="zh-HK" alt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52109" y="4571836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1600" dirty="0" err="1" smtClean="0"/>
                <a:t>nGd</a:t>
              </a:r>
              <a:endParaRPr lang="zh-HK" alt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0569" y="3421608"/>
            <a:ext cx="5471591" cy="1879600"/>
            <a:chOff x="36513" y="3338513"/>
            <a:chExt cx="5471591" cy="1879600"/>
          </a:xfrm>
        </p:grpSpPr>
        <p:sp>
          <p:nvSpPr>
            <p:cNvPr id="4" name="Rectangle 3"/>
            <p:cNvSpPr/>
            <p:nvPr/>
          </p:nvSpPr>
          <p:spPr>
            <a:xfrm>
              <a:off x="36513" y="3338513"/>
              <a:ext cx="5327575" cy="187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82551" y="3376613"/>
              <a:ext cx="5206647" cy="177637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848" name="Text Box 31"/>
            <p:cNvSpPr txBox="1">
              <a:spLocks noChangeArrowheads="1"/>
            </p:cNvSpPr>
            <p:nvPr/>
          </p:nvSpPr>
          <p:spPr bwMode="auto">
            <a:xfrm>
              <a:off x="133350" y="3338513"/>
              <a:ext cx="49212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</a:t>
              </a:r>
              <a:r>
                <a:rPr lang="en-US" altLang="zh-TW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 p  </a:t>
              </a:r>
              <a:r>
                <a:rPr lang="en-US" altLang="zh-TW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</a:t>
              </a:r>
              <a:r>
                <a:rPr lang="en-US" altLang="zh-TW" sz="20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+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+ </a:t>
              </a:r>
              <a:r>
                <a:rPr lang="en-US" altLang="zh-TW" sz="2000" dirty="0">
                  <a:solidFill>
                    <a:srgbClr val="00009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n</a:t>
              </a:r>
              <a:r>
                <a: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 </a:t>
              </a:r>
              <a:r>
                <a:rPr lang="en-US" altLang="zh-TW" sz="1800" dirty="0">
                  <a:solidFill>
                    <a:srgbClr val="FF0000"/>
                  </a:solidFill>
                  <a:latin typeface="Calibri" panose="020F0502020204030204" pitchFamily="34" charset="0"/>
                  <a:sym typeface="Symbol" pitchFamily="18" charset="2"/>
                </a:rPr>
                <a:t>(prompt signal)</a:t>
              </a:r>
              <a:endParaRPr lang="en-US" altLang="zh-TW" sz="2000" dirty="0">
                <a:latin typeface="Calibri" panose="020F0502020204030204" pitchFamily="34" charset="0"/>
              </a:endParaRPr>
            </a:p>
          </p:txBody>
        </p:sp>
        <p:sp>
          <p:nvSpPr>
            <p:cNvPr id="35849" name="Line 32"/>
            <p:cNvSpPr>
              <a:spLocks noChangeShapeType="1"/>
            </p:cNvSpPr>
            <p:nvPr/>
          </p:nvSpPr>
          <p:spPr bwMode="auto">
            <a:xfrm>
              <a:off x="1724025" y="3767138"/>
              <a:ext cx="0" cy="7921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5850" name="Text Box 33"/>
            <p:cNvSpPr txBox="1">
              <a:spLocks noChangeArrowheads="1"/>
            </p:cNvSpPr>
            <p:nvPr/>
          </p:nvSpPr>
          <p:spPr bwMode="auto">
            <a:xfrm>
              <a:off x="1639888" y="3757613"/>
              <a:ext cx="27160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latin typeface="+mn-lt"/>
                  <a:sym typeface="Symbol" pitchFamily="18" charset="2"/>
                </a:rPr>
                <a:t></a:t>
              </a:r>
              <a:r>
                <a:rPr lang="en-US" altLang="zh-TW" sz="2000" dirty="0">
                  <a:latin typeface="+mn-lt"/>
                </a:rPr>
                <a:t> + p </a:t>
              </a:r>
              <a:r>
                <a:rPr lang="en-US" altLang="zh-TW" sz="2000" dirty="0">
                  <a:latin typeface="+mn-lt"/>
                  <a:sym typeface="Symbol" pitchFamily="18" charset="2"/>
                </a:rPr>
                <a:t> </a:t>
              </a:r>
              <a:r>
                <a:rPr lang="en-US" altLang="zh-TW" sz="1800" dirty="0">
                  <a:latin typeface="+mn-lt"/>
                  <a:sym typeface="Symbol" pitchFamily="18" charset="2"/>
                </a:rPr>
                <a:t>D</a:t>
              </a:r>
              <a:r>
                <a:rPr lang="en-US" altLang="zh-TW" sz="2000" dirty="0">
                  <a:latin typeface="+mn-lt"/>
                  <a:sym typeface="Symbol" pitchFamily="18" charset="2"/>
                </a:rPr>
                <a:t> +  </a:t>
              </a:r>
              <a:r>
                <a:rPr lang="en-US" altLang="zh-TW" sz="1600" dirty="0">
                  <a:latin typeface="+mn-lt"/>
                  <a:cs typeface="Times New Roman" pitchFamily="18" charset="0"/>
                  <a:sym typeface="Symbol" pitchFamily="18" charset="2"/>
                </a:rPr>
                <a:t>(2.2 MeV)   </a:t>
              </a:r>
              <a:endPara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endParaRPr>
            </a:p>
          </p:txBody>
        </p:sp>
        <p:sp>
          <p:nvSpPr>
            <p:cNvPr id="35851" name="Text Box 34"/>
            <p:cNvSpPr txBox="1">
              <a:spLocks noChangeArrowheads="1"/>
            </p:cNvSpPr>
            <p:nvPr/>
          </p:nvSpPr>
          <p:spPr bwMode="auto">
            <a:xfrm>
              <a:off x="1620839" y="4316413"/>
              <a:ext cx="3433762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buFont typeface="Symbol" pitchFamily="18" charset="2"/>
                <a:buChar char="®"/>
              </a:pPr>
              <a:r>
                <a:rPr lang="en-US" altLang="zh-TW" sz="2000" dirty="0">
                  <a:latin typeface="Calibri" panose="020F0502020204030204" pitchFamily="34" charset="0"/>
                </a:rPr>
                <a:t> </a:t>
              </a:r>
              <a:r>
                <a:rPr lang="en-US" altLang="zh-TW" sz="2000" dirty="0">
                  <a:latin typeface="+mn-lt"/>
                </a:rPr>
                <a:t>+ </a:t>
              </a:r>
              <a:r>
                <a:rPr lang="en-US" altLang="zh-TW" sz="2000" dirty="0" err="1">
                  <a:latin typeface="+mn-lt"/>
                </a:rPr>
                <a:t>Gd</a:t>
              </a:r>
              <a:r>
                <a:rPr lang="en-US" altLang="zh-TW" sz="2000" dirty="0">
                  <a:latin typeface="+mn-lt"/>
                </a:rPr>
                <a:t> </a:t>
              </a:r>
              <a:r>
                <a:rPr lang="en-US" altLang="zh-TW" sz="2000" dirty="0">
                  <a:latin typeface="+mn-lt"/>
                  <a:sym typeface="Symbol" pitchFamily="18" charset="2"/>
                </a:rPr>
                <a:t> </a:t>
              </a:r>
              <a:r>
                <a:rPr lang="en-US" altLang="zh-TW" sz="1800" dirty="0" err="1">
                  <a:latin typeface="+mn-lt"/>
                  <a:sym typeface="Symbol" pitchFamily="18" charset="2"/>
                </a:rPr>
                <a:t>Gd</a:t>
              </a:r>
              <a:r>
                <a:rPr lang="en-US" altLang="zh-TW" sz="1800" dirty="0">
                  <a:latin typeface="+mn-lt"/>
                  <a:sym typeface="Symbol" pitchFamily="18" charset="2"/>
                </a:rPr>
                <a:t>*</a:t>
              </a:r>
            </a:p>
            <a:p>
              <a:pPr eaLnBrk="1" hangingPunct="1">
                <a:lnSpc>
                  <a:spcPct val="110000"/>
                </a:lnSpc>
                <a:buFont typeface="Symbol" pitchFamily="18" charset="2"/>
                <a:buNone/>
              </a:pPr>
              <a:endParaRPr lang="en-US" altLang="zh-TW" sz="1000" dirty="0">
                <a:latin typeface="Calibri" panose="020F0502020204030204" pitchFamily="34" charset="0"/>
                <a:sym typeface="Symbol" pitchFamily="18" charset="2"/>
              </a:endParaRPr>
            </a:p>
            <a:p>
              <a:pPr eaLnBrk="1" hangingPunct="1">
                <a:lnSpc>
                  <a:spcPct val="110000"/>
                </a:lnSpc>
                <a:buFont typeface="Symbol" pitchFamily="18" charset="2"/>
                <a:buNone/>
              </a:pPr>
              <a:r>
                <a:rPr lang="en-US" altLang="zh-TW" sz="1800" dirty="0">
                  <a:latin typeface="Calibri" panose="020F0502020204030204" pitchFamily="34" charset="0"/>
                  <a:sym typeface="Symbol" pitchFamily="18" charset="2"/>
                </a:rPr>
                <a:t>                        </a:t>
              </a:r>
              <a:r>
                <a:rPr lang="en-US" altLang="zh-TW" sz="2000" dirty="0">
                  <a:latin typeface="Calibri" panose="020F0502020204030204" pitchFamily="34" charset="0"/>
                  <a:sym typeface="Symbol" pitchFamily="18" charset="2"/>
                </a:rPr>
                <a:t></a:t>
              </a:r>
              <a:r>
                <a:rPr lang="en-US" altLang="zh-TW" sz="1800" dirty="0">
                  <a:latin typeface="Calibri" panose="020F0502020204030204" pitchFamily="34" charset="0"/>
                  <a:sym typeface="Symbol" pitchFamily="18" charset="2"/>
                </a:rPr>
                <a:t> </a:t>
              </a:r>
              <a:r>
                <a:rPr lang="en-US" altLang="zh-TW" sz="1800" dirty="0" err="1">
                  <a:latin typeface="+mn-lt"/>
                  <a:sym typeface="Symbol" pitchFamily="18" charset="2"/>
                </a:rPr>
                <a:t>Gd</a:t>
              </a:r>
              <a:r>
                <a:rPr lang="en-US" altLang="zh-TW" sz="1800" dirty="0">
                  <a:latin typeface="+mn-lt"/>
                  <a:sym typeface="Symbol" pitchFamily="18" charset="2"/>
                </a:rPr>
                <a:t> </a:t>
              </a:r>
              <a:r>
                <a:rPr lang="en-US" altLang="zh-TW" sz="2000" dirty="0">
                  <a:latin typeface="+mn-lt"/>
                  <a:sym typeface="Symbol" pitchFamily="18" charset="2"/>
                </a:rPr>
                <a:t>+ ’s </a:t>
              </a:r>
              <a:r>
                <a:rPr lang="en-US" altLang="zh-TW" sz="1600" dirty="0">
                  <a:latin typeface="+mn-lt"/>
                  <a:cs typeface="Times New Roman" pitchFamily="18" charset="0"/>
                  <a:sym typeface="Symbol" pitchFamily="18" charset="2"/>
                </a:rPr>
                <a:t>(8 MeV</a:t>
              </a:r>
              <a:r>
                <a:rPr lang="en-US" altLang="zh-TW" sz="1600" dirty="0" smtClean="0">
                  <a:latin typeface="+mn-lt"/>
                  <a:cs typeface="Times New Roman" pitchFamily="18" charset="0"/>
                  <a:sym typeface="Symbol" pitchFamily="18" charset="2"/>
                </a:rPr>
                <a:t>)</a:t>
              </a:r>
              <a:endParaRPr lang="en-US" altLang="zh-TW" sz="1800" dirty="0">
                <a:solidFill>
                  <a:srgbClr val="0000FF"/>
                </a:solidFill>
                <a:latin typeface="Calibri" panose="020F0502020204030204" pitchFamily="34" charset="0"/>
                <a:sym typeface="Symbol" pitchFamily="18" charset="2"/>
              </a:endParaRPr>
            </a:p>
          </p:txBody>
        </p:sp>
        <p:sp>
          <p:nvSpPr>
            <p:cNvPr id="35852" name="Line 35"/>
            <p:cNvSpPr>
              <a:spLocks noChangeShapeType="1"/>
            </p:cNvSpPr>
            <p:nvPr/>
          </p:nvSpPr>
          <p:spPr bwMode="auto">
            <a:xfrm flipH="1" flipV="1">
              <a:off x="2965450" y="4710113"/>
              <a:ext cx="4763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35854" name="Text Box 36"/>
            <p:cNvSpPr txBox="1">
              <a:spLocks noChangeArrowheads="1"/>
            </p:cNvSpPr>
            <p:nvPr/>
          </p:nvSpPr>
          <p:spPr bwMode="auto">
            <a:xfrm>
              <a:off x="1692275" y="3644900"/>
              <a:ext cx="7393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GB" altLang="zh-TW" sz="1600" dirty="0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r>
                <a:rPr lang="en-GB" altLang="zh-TW" sz="1400" dirty="0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  <a:r>
                <a:rPr lang="en-GB" altLang="zh-TW" sz="1400" dirty="0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s</a:t>
              </a:r>
              <a:endParaRPr lang="en-GB" altLang="zh-TW" sz="1400" dirty="0">
                <a:solidFill>
                  <a:srgbClr val="010F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5" name="Text Box 37"/>
            <p:cNvSpPr txBox="1">
              <a:spLocks noChangeArrowheads="1"/>
            </p:cNvSpPr>
            <p:nvPr/>
          </p:nvSpPr>
          <p:spPr bwMode="auto">
            <a:xfrm>
              <a:off x="1666875" y="4598988"/>
              <a:ext cx="119186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GB" altLang="zh-TW" sz="1400" dirty="0">
                  <a:solidFill>
                    <a:srgbClr val="010F99"/>
                  </a:solidFill>
                  <a:latin typeface="+mn-lt"/>
                  <a:cs typeface="Times New Roman" pitchFamily="18" charset="0"/>
                </a:rPr>
                <a:t>~30</a:t>
              </a:r>
              <a:r>
                <a:rPr lang="en-GB" altLang="zh-TW" sz="1400" dirty="0">
                  <a:solidFill>
                    <a:srgbClr val="010F99"/>
                  </a:solidFill>
                  <a:latin typeface="+mn-lt"/>
                  <a:cs typeface="Times New Roman" pitchFamily="18" charset="0"/>
                  <a:sym typeface="Symbol" pitchFamily="18" charset="2"/>
                </a:rPr>
                <a:t>s</a:t>
              </a:r>
            </a:p>
            <a:p>
              <a:pPr eaLnBrk="1" hangingPunct="1"/>
              <a:r>
                <a:rPr lang="en-GB" altLang="zh-TW" sz="1600" dirty="0">
                  <a:solidFill>
                    <a:srgbClr val="010F99"/>
                  </a:solidFill>
                  <a:latin typeface="Calibri" panose="020F0502020204030204" pitchFamily="34" charset="0"/>
                  <a:sym typeface="Symbol" pitchFamily="18" charset="2"/>
                </a:rPr>
                <a:t>for  </a:t>
              </a:r>
              <a:r>
                <a:rPr lang="en-GB" altLang="zh-TW" sz="1400" dirty="0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0.1%</a:t>
              </a:r>
              <a:r>
                <a:rPr lang="en-GB" altLang="zh-TW" sz="1600" dirty="0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</a:t>
              </a:r>
              <a:r>
                <a:rPr lang="en-GB" altLang="zh-TW" sz="1600" dirty="0" err="1">
                  <a:solidFill>
                    <a:srgbClr val="010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Gd</a:t>
              </a:r>
              <a:endParaRPr lang="en-GB" altLang="zh-TW" sz="1600" dirty="0">
                <a:solidFill>
                  <a:srgbClr val="010F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7488" y="3444905"/>
              <a:ext cx="14605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857396" y="4285205"/>
              <a:ext cx="1650708" cy="381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10000"/>
                </a:lnSpc>
                <a:buFont typeface="Symbol" pitchFamily="18" charset="2"/>
                <a:buNone/>
              </a:pPr>
              <a:r>
                <a:rPr lang="en-US" altLang="zh-TW" dirty="0">
                  <a:solidFill>
                    <a:srgbClr val="0000FF"/>
                  </a:solidFill>
                  <a:sym typeface="Symbol" pitchFamily="18" charset="2"/>
                </a:rPr>
                <a:t>(delayed signal)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642916" y="4077072"/>
              <a:ext cx="353020" cy="35074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148336" y="4580220"/>
              <a:ext cx="63624" cy="314043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86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957263"/>
            <a:ext cx="8385175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1258888" y="5805488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42</a:t>
            </a:r>
            <a:r>
              <a:rPr lang="en-US" altLang="zh-TW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</a:rPr>
              <a:t>Institutes, </a:t>
            </a:r>
            <a:r>
              <a:rPr lang="en-US" altLang="zh-TW" sz="2200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~ </a:t>
            </a:r>
            <a:r>
              <a:rPr lang="en-US" altLang="zh-TW" sz="2200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203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</a:rPr>
              <a:t>collaborators from China, </a:t>
            </a:r>
            <a:r>
              <a:rPr lang="en-US" altLang="zh-TW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USA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</a:rPr>
              <a:t>, Hong Kong, Taiwan, </a:t>
            </a:r>
            <a:r>
              <a:rPr lang="en-US" altLang="zh-TW" sz="24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Chile, Czech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</a:rPr>
              <a:t>Republic and Russia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484438" y="251937"/>
            <a:ext cx="4750018" cy="5847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Calibri" panose="020F0502020204030204" pitchFamily="34" charset="0"/>
              </a:rPr>
              <a:t>The </a:t>
            </a:r>
            <a:r>
              <a:rPr lang="en-US" altLang="zh-TW" sz="3200" dirty="0" err="1">
                <a:latin typeface="Calibri" panose="020F0502020204030204" pitchFamily="34" charset="0"/>
              </a:rPr>
              <a:t>Daya</a:t>
            </a:r>
            <a:r>
              <a:rPr lang="en-US" altLang="zh-TW" sz="3200" dirty="0">
                <a:latin typeface="Calibri" panose="020F0502020204030204" pitchFamily="34" charset="0"/>
              </a:rPr>
              <a:t> Bay Collaboration</a:t>
            </a:r>
            <a:endParaRPr lang="zh-TW" altLang="en-US" sz="32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5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7200900" cy="908050"/>
          </a:xfrm>
          <a:solidFill>
            <a:srgbClr val="FFFF99"/>
          </a:solidFill>
        </p:spPr>
        <p:txBody>
          <a:bodyPr/>
          <a:lstStyle/>
          <a:p>
            <a:r>
              <a:rPr lang="en-US" altLang="zh-TW" sz="3600" dirty="0" smtClean="0"/>
              <a:t>Interior of an AD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90613"/>
            <a:ext cx="822960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75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847725"/>
            <a:ext cx="48387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850900"/>
            <a:ext cx="44323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525" y="4000500"/>
            <a:ext cx="3802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03675"/>
            <a:ext cx="32321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003675"/>
            <a:ext cx="37973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7"/>
          <p:cNvSpPr>
            <a:spLocks/>
          </p:cNvSpPr>
          <p:nvPr/>
        </p:nvSpPr>
        <p:spPr bwMode="auto">
          <a:xfrm>
            <a:off x="1122363" y="60325"/>
            <a:ext cx="6042025" cy="7048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 anchor="ctr"/>
          <a:lstStyle>
            <a:lvl1pPr marL="39688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600" dirty="0">
                <a:latin typeface="Calibri" panose="020F0502020204030204" pitchFamily="34" charset="0"/>
                <a:cs typeface="Helvetica" pitchFamily="34" charset="0"/>
              </a:rPr>
              <a:t>AD Installation - Near Hall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9894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561262" cy="1143000"/>
          </a:xfrm>
          <a:solidFill>
            <a:srgbClr val="FFFF99"/>
          </a:solidFill>
        </p:spPr>
        <p:txBody>
          <a:bodyPr rIns="132064"/>
          <a:lstStyle/>
          <a:p>
            <a:r>
              <a:rPr lang="en-US" altLang="zh-TW" sz="3600" dirty="0" smtClean="0">
                <a:ea typeface="新細明體" pitchFamily="18" charset="-120"/>
              </a:rPr>
              <a:t>AD Installation - Far Hall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844550"/>
            <a:ext cx="46228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63600"/>
            <a:ext cx="4621213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78225"/>
            <a:ext cx="4953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2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7761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850900"/>
            <a:ext cx="9001000" cy="5979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44624"/>
            <a:ext cx="6624736" cy="915325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Oscillation results</a:t>
            </a:r>
            <a:endParaRPr lang="zh-CN" altLang="en-US" sz="36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44288" y="1424941"/>
            <a:ext cx="7200800" cy="177084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000" dirty="0" smtClean="0"/>
              <a:t>Far/near relative measurement, 1958 days of data</a:t>
            </a:r>
          </a:p>
          <a:p>
            <a:r>
              <a:rPr lang="en-US" altLang="zh-CN" sz="2000" dirty="0" smtClean="0"/>
              <a:t>Oscillation parameters measured with rate + spectral distortion</a:t>
            </a:r>
          </a:p>
          <a:p>
            <a:r>
              <a:rPr lang="en-US" altLang="zh-CN" sz="2000" dirty="0" smtClean="0"/>
              <a:t>Both consistent with neutrino oscillation interpretation</a:t>
            </a:r>
            <a:endParaRPr lang="en-US" altLang="zh-CN" sz="1800" b="1" dirty="0" smtClean="0">
              <a:solidFill>
                <a:srgbClr val="FF0000"/>
              </a:solidFill>
              <a:latin typeface="+mn-lt"/>
            </a:endParaRPr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54888" y="1004363"/>
            <a:ext cx="72615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1 – sin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H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13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sin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(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ee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/4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HK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sin</a:t>
            </a:r>
            <a:r>
              <a:rPr lang="en-US" altLang="zh-HK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H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12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H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13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sin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(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21</a:t>
            </a:r>
            <a:r>
              <a:rPr lang="en-US" altLang="zh-HK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/4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HK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01316" y="6409336"/>
            <a:ext cx="5616624" cy="355767"/>
            <a:chOff x="701316" y="6409336"/>
            <a:chExt cx="5616624" cy="355767"/>
          </a:xfrm>
        </p:grpSpPr>
        <p:sp>
          <p:nvSpPr>
            <p:cNvPr id="43" name="TextBox 42"/>
            <p:cNvSpPr txBox="1"/>
            <p:nvPr/>
          </p:nvSpPr>
          <p:spPr>
            <a:xfrm>
              <a:off x="701316" y="6426549"/>
              <a:ext cx="56166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HK" sz="1600" dirty="0" smtClean="0"/>
                <a:t>F. P. An et al., Daya Bay Collaboration, </a:t>
              </a:r>
              <a:endParaRPr lang="zh-HK" alt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20634" y="6409336"/>
              <a:ext cx="2210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231F20"/>
                  </a:solidFill>
                  <a:latin typeface="+mj-lt"/>
                </a:rPr>
                <a:t>PRL </a:t>
              </a:r>
              <a:r>
                <a:rPr lang="en-US" sz="1600" b="1" dirty="0" smtClean="0">
                  <a:solidFill>
                    <a:srgbClr val="231F20"/>
                  </a:solidFill>
                  <a:latin typeface="+mj-lt"/>
                </a:rPr>
                <a:t>121</a:t>
              </a:r>
              <a:r>
                <a:rPr lang="en-US" sz="1600" dirty="0">
                  <a:solidFill>
                    <a:srgbClr val="231F20"/>
                  </a:solidFill>
                  <a:latin typeface="+mj-lt"/>
                </a:rPr>
                <a:t>, 241805 (2018</a:t>
              </a:r>
              <a:r>
                <a:rPr lang="en-US" sz="1600" dirty="0" smtClean="0">
                  <a:solidFill>
                    <a:srgbClr val="231F20"/>
                  </a:solidFill>
                  <a:latin typeface="+mj-lt"/>
                </a:rPr>
                <a:t>).</a:t>
              </a:r>
              <a:endParaRPr lang="en-US" sz="1600" dirty="0">
                <a:latin typeface="+mj-lt"/>
              </a:endParaRPr>
            </a:p>
          </p:txBody>
        </p:sp>
      </p:grpSp>
      <p:pic>
        <p:nvPicPr>
          <p:cNvPr id="40" name="Obrázek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2737692"/>
            <a:ext cx="4839575" cy="3174133"/>
          </a:xfrm>
          <a:prstGeom prst="rect">
            <a:avLst/>
          </a:prstGeom>
        </p:spPr>
      </p:pic>
      <p:pic>
        <p:nvPicPr>
          <p:cNvPr id="41" name="Obrázek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2557515"/>
            <a:ext cx="3672408" cy="379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9469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08520" y="1052736"/>
            <a:ext cx="9252520" cy="600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44624"/>
            <a:ext cx="6624736" cy="79208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Oscillation results</a:t>
            </a:r>
            <a:endParaRPr lang="zh-CN" altLang="en-US" sz="3600" dirty="0"/>
          </a:p>
        </p:txBody>
      </p:sp>
      <p:pic>
        <p:nvPicPr>
          <p:cNvPr id="19" name="Picture 1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692696" y="6374469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2180" y="5748990"/>
            <a:ext cx="4147407" cy="797808"/>
            <a:chOff x="5076056" y="1519998"/>
            <a:chExt cx="4147407" cy="7978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lum bright="-20000" contrast="40000"/>
            </a:blip>
            <a:srcRect l="50086" t="23166" r="21776" b="72137"/>
            <a:stretch/>
          </p:blipFill>
          <p:spPr>
            <a:xfrm>
              <a:off x="5076056" y="1521745"/>
              <a:ext cx="3463867" cy="365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lum bright="-20000" contrast="40000"/>
            </a:blip>
            <a:srcRect l="29663" t="27301" r="47636" b="67369"/>
            <a:stretch/>
          </p:blipFill>
          <p:spPr>
            <a:xfrm>
              <a:off x="5771135" y="1904640"/>
              <a:ext cx="2770685" cy="4114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478943" y="1519998"/>
              <a:ext cx="744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2000" dirty="0" smtClean="0"/>
                <a:t>N.H.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53875" y="1917696"/>
              <a:ext cx="626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</a:t>
              </a:r>
              <a:r>
                <a:rPr lang="en-US" sz="2000" dirty="0" smtClean="0"/>
                <a:t>.H.</a:t>
              </a:r>
              <a:endParaRPr lang="en-US" sz="20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6216" t="16252" r="52803" b="12570"/>
          <a:stretch/>
        </p:blipFill>
        <p:spPr>
          <a:xfrm>
            <a:off x="38550" y="908720"/>
            <a:ext cx="4866473" cy="476826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103453" y="1038548"/>
            <a:ext cx="3628704" cy="914400"/>
            <a:chOff x="642327" y="5802475"/>
            <a:chExt cx="3628704" cy="914400"/>
          </a:xfrm>
        </p:grpSpPr>
        <p:sp>
          <p:nvSpPr>
            <p:cNvPr id="4" name="TextBox 3"/>
            <p:cNvSpPr txBox="1"/>
            <p:nvPr/>
          </p:nvSpPr>
          <p:spPr>
            <a:xfrm>
              <a:off x="695071" y="5871932"/>
              <a:ext cx="35759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HK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zh-HK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</a:t>
              </a:r>
              <a:r>
                <a:rPr lang="en-US" altLang="zh-HK" sz="20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13</a:t>
              </a:r>
              <a:r>
                <a:rPr lang="en-US" altLang="zh-HK" sz="2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= 0.0856  0.0029</a:t>
              </a: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642327" y="5802475"/>
              <a:ext cx="3628703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华文中宋" pitchFamily="2" charset="-122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>
              <a:lum bright="-20000" contrast="40000"/>
            </a:blip>
            <a:srcRect l="56524" t="45996" r="15872" b="48839"/>
            <a:stretch/>
          </p:blipFill>
          <p:spPr>
            <a:xfrm>
              <a:off x="750469" y="6322214"/>
              <a:ext cx="3465165" cy="365760"/>
            </a:xfrm>
            <a:prstGeom prst="rect">
              <a:avLst/>
            </a:prstGeom>
          </p:spPr>
        </p:pic>
      </p:grpSp>
      <p:pic>
        <p:nvPicPr>
          <p:cNvPr id="44" name="Obrázek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7630" y="2001470"/>
            <a:ext cx="4270980" cy="480988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559815" y="716121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31F20"/>
                </a:solidFill>
                <a:latin typeface="+mj-lt"/>
              </a:rPr>
              <a:t>PRL </a:t>
            </a:r>
            <a:r>
              <a:rPr lang="en-US" sz="1600" b="1" dirty="0" smtClean="0">
                <a:solidFill>
                  <a:srgbClr val="231F20"/>
                </a:solidFill>
                <a:latin typeface="+mj-lt"/>
              </a:rPr>
              <a:t>121</a:t>
            </a:r>
            <a:r>
              <a:rPr lang="en-US" sz="1600" dirty="0">
                <a:solidFill>
                  <a:srgbClr val="231F20"/>
                </a:solidFill>
                <a:latin typeface="+mj-lt"/>
              </a:rPr>
              <a:t>, 241805 (2018</a:t>
            </a:r>
            <a:r>
              <a:rPr lang="en-US" sz="1600" dirty="0" smtClean="0">
                <a:solidFill>
                  <a:srgbClr val="231F20"/>
                </a:solidFill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2168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403648" y="2939474"/>
            <a:ext cx="626469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r>
              <a:rPr lang="en-US" altLang="zh-HK" sz="3200" dirty="0" smtClean="0">
                <a:latin typeface="Calibri" panose="020F0502020204030204" pitchFamily="34" charset="0"/>
              </a:rPr>
              <a:t>Constraining sterile neutrino mixing</a:t>
            </a:r>
            <a:endParaRPr lang="en-US" altLang="zh-HK" sz="32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49" y="0"/>
            <a:ext cx="1079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704" y="3933056"/>
            <a:ext cx="53285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F. P. An et al., </a:t>
            </a:r>
            <a:r>
              <a:rPr lang="en-US" altLang="zh-HK" sz="1600" dirty="0" err="1" smtClean="0"/>
              <a:t>Daya</a:t>
            </a:r>
            <a:r>
              <a:rPr lang="en-US" altLang="zh-HK" sz="1600" dirty="0" smtClean="0"/>
              <a:t> Bay Collaboration, PRL </a:t>
            </a:r>
            <a:r>
              <a:rPr lang="en-US" altLang="zh-HK" sz="1600" b="1" dirty="0" smtClean="0"/>
              <a:t>117</a:t>
            </a:r>
            <a:r>
              <a:rPr lang="en-US" altLang="zh-HK" sz="1600" dirty="0" smtClean="0"/>
              <a:t>, 151802 (</a:t>
            </a:r>
            <a:r>
              <a:rPr lang="en-US" altLang="zh-HK" sz="1600" dirty="0"/>
              <a:t>2016); </a:t>
            </a:r>
            <a:r>
              <a:rPr lang="en-US" altLang="zh-HK" sz="1600" dirty="0" smtClean="0"/>
              <a:t>PRL </a:t>
            </a:r>
            <a:r>
              <a:rPr lang="en-US" altLang="zh-HK" sz="1600" b="1" dirty="0" smtClean="0"/>
              <a:t>113</a:t>
            </a:r>
            <a:r>
              <a:rPr lang="en-US" altLang="zh-HK" sz="1600" dirty="0"/>
              <a:t>, 141802 (2014</a:t>
            </a:r>
            <a:r>
              <a:rPr lang="en-US" altLang="zh-HK" sz="1600" dirty="0" smtClean="0"/>
              <a:t>).</a:t>
            </a:r>
            <a:endParaRPr lang="zh-HK" altLang="en-US" sz="1600" dirty="0"/>
          </a:p>
          <a:p>
            <a:r>
              <a:rPr lang="en-US" altLang="zh-HK" sz="1600" dirty="0" smtClean="0"/>
              <a:t>Daya Bay and MINOS Collaborations, PRL </a:t>
            </a:r>
            <a:r>
              <a:rPr lang="en-US" altLang="zh-HK" sz="1600" b="1" dirty="0" smtClean="0"/>
              <a:t>117</a:t>
            </a:r>
            <a:r>
              <a:rPr lang="en-US" altLang="zh-HK" sz="1600" dirty="0" smtClean="0"/>
              <a:t>, 151801 (2016).</a:t>
            </a:r>
            <a:endParaRPr lang="zh-HK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44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620688" y="6328908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5383" y="188640"/>
            <a:ext cx="5976937" cy="720725"/>
          </a:xfrm>
          <a:prstGeom prst="rect">
            <a:avLst/>
          </a:prstGeom>
          <a:solidFill>
            <a:srgbClr val="FFFF99"/>
          </a:solidFill>
        </p:spPr>
        <p:txBody>
          <a:bodyPr/>
          <a:lstStyle/>
          <a:p>
            <a:pPr algn="ctr" eaLnBrk="0" hangingPunct="0">
              <a:defRPr/>
            </a:pPr>
            <a:r>
              <a:rPr kumimoji="0" lang="en-US" altLang="zh-TW" sz="3600" kern="0" dirty="0" smtClean="0">
                <a:ea typeface="+mj-ea"/>
                <a:cs typeface="Osaka"/>
              </a:rPr>
              <a:t>3+1 Neutrino </a:t>
            </a:r>
            <a:r>
              <a:rPr kumimoji="0" lang="en-US" altLang="zh-TW" sz="3600" kern="0" dirty="0">
                <a:ea typeface="+mj-ea"/>
                <a:cs typeface="Osaka"/>
              </a:rPr>
              <a:t>Oscillations</a:t>
            </a:r>
            <a:endParaRPr kumimoji="0" lang="zh-TW" altLang="en-US" sz="3600" kern="0" dirty="0">
              <a:ea typeface="+mj-ea"/>
              <a:cs typeface="Osak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9552" y="980728"/>
            <a:ext cx="8388424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716016" y="969264"/>
            <a:ext cx="3381914" cy="2016941"/>
            <a:chOff x="4116124" y="1113280"/>
            <a:chExt cx="3381914" cy="2016941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4" t="15524" r="50535" b="57071"/>
            <a:stretch/>
          </p:blipFill>
          <p:spPr bwMode="auto">
            <a:xfrm>
              <a:off x="4116124" y="1129430"/>
              <a:ext cx="3336196" cy="2000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eft Bracket 4"/>
            <p:cNvSpPr/>
            <p:nvPr/>
          </p:nvSpPr>
          <p:spPr>
            <a:xfrm>
              <a:off x="4685340" y="1116561"/>
              <a:ext cx="45719" cy="1920240"/>
            </a:xfrm>
            <a:prstGeom prst="leftBracke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Left Bracket 7"/>
            <p:cNvSpPr/>
            <p:nvPr/>
          </p:nvSpPr>
          <p:spPr>
            <a:xfrm rot="10800000">
              <a:off x="7452319" y="1113280"/>
              <a:ext cx="45719" cy="1920240"/>
            </a:xfrm>
            <a:prstGeom prst="leftBracke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0015" y="1178965"/>
            <a:ext cx="2688755" cy="2479772"/>
            <a:chOff x="706926" y="1512742"/>
            <a:chExt cx="2688755" cy="2479772"/>
          </a:xfrm>
        </p:grpSpPr>
        <p:grpSp>
          <p:nvGrpSpPr>
            <p:cNvPr id="18" name="Group 17"/>
            <p:cNvGrpSpPr/>
            <p:nvPr/>
          </p:nvGrpSpPr>
          <p:grpSpPr>
            <a:xfrm>
              <a:off x="706926" y="1544273"/>
              <a:ext cx="2688755" cy="2448241"/>
              <a:chOff x="251520" y="1412807"/>
              <a:chExt cx="2688755" cy="244824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251520" y="1412807"/>
                <a:ext cx="2688755" cy="24482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HK" alt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395536" y="1872561"/>
                <a:ext cx="504056" cy="1772463"/>
                <a:chOff x="1115616" y="1772816"/>
                <a:chExt cx="504056" cy="1772463"/>
              </a:xfrm>
              <a:noFill/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115616" y="3041223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solidFill>
                        <a:srgbClr val="FF0000"/>
                      </a:solidFill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i="1" baseline="-25000" dirty="0" smtClean="0">
                      <a:solidFill>
                        <a:srgbClr val="FF0000"/>
                      </a:solidFill>
                      <a:latin typeface="+mj-lt"/>
                      <a:sym typeface="Symbol"/>
                    </a:rPr>
                    <a:t>s</a:t>
                  </a:r>
                  <a:endParaRPr lang="zh-HK" altLang="en-US" sz="2400" i="1" baseline="-250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115616" y="2609175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i="1" baseline="-25000" dirty="0">
                      <a:latin typeface="+mj-lt"/>
                      <a:sym typeface="Symbol"/>
                    </a:rPr>
                    <a:t></a:t>
                  </a:r>
                  <a:endParaRPr lang="zh-HK" altLang="en-US" sz="2400" i="1" baseline="-25000" dirty="0">
                    <a:latin typeface="+mj-lt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115616" y="2177127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i="1" baseline="-25000" dirty="0" smtClean="0">
                      <a:latin typeface="+mj-lt"/>
                      <a:sym typeface="Symbol"/>
                    </a:rPr>
                    <a:t></a:t>
                  </a:r>
                  <a:endParaRPr lang="zh-HK" altLang="en-US" sz="2400" i="1" baseline="-25000" dirty="0">
                    <a:latin typeface="+mj-lt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1115616" y="1772816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i="1" baseline="-25000" dirty="0" smtClean="0">
                      <a:latin typeface="+mj-lt"/>
                      <a:sym typeface="Symbol"/>
                    </a:rPr>
                    <a:t>e</a:t>
                  </a:r>
                  <a:endParaRPr lang="zh-HK" altLang="en-US" sz="2400" i="1" baseline="-25000" dirty="0">
                    <a:latin typeface="+mj-lt"/>
                  </a:endParaRPr>
                </a:p>
              </p:txBody>
            </p:sp>
            <p:sp>
              <p:nvSpPr>
                <p:cNvPr id="12" name="Double Bracket 11"/>
                <p:cNvSpPr/>
                <p:nvPr/>
              </p:nvSpPr>
              <p:spPr>
                <a:xfrm>
                  <a:off x="1115616" y="1889095"/>
                  <a:ext cx="504056" cy="1656184"/>
                </a:xfrm>
                <a:prstGeom prst="bracketPair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115617" y="2477267"/>
                <a:ext cx="8437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U</a:t>
                </a:r>
                <a:endParaRPr lang="zh-HK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913060" y="1897728"/>
                <a:ext cx="504056" cy="1772463"/>
                <a:chOff x="1115616" y="1772816"/>
                <a:chExt cx="504056" cy="1772463"/>
              </a:xfrm>
              <a:noFill/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1115616" y="3041223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solidFill>
                        <a:srgbClr val="FF0000"/>
                      </a:solidFill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baseline="-25000" dirty="0">
                      <a:solidFill>
                        <a:srgbClr val="FF0000"/>
                      </a:solidFill>
                      <a:latin typeface="+mj-lt"/>
                      <a:sym typeface="Symbol"/>
                    </a:rPr>
                    <a:t>4</a:t>
                  </a:r>
                  <a:endParaRPr lang="zh-HK" altLang="en-US" sz="2400" baseline="-250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115616" y="2609175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baseline="-25000" dirty="0" smtClean="0">
                      <a:latin typeface="+mj-lt"/>
                      <a:sym typeface="Symbol"/>
                    </a:rPr>
                    <a:t>3</a:t>
                  </a:r>
                  <a:endParaRPr lang="zh-HK" altLang="en-US" sz="2400" baseline="-25000" dirty="0">
                    <a:latin typeface="+mj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115616" y="2177127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baseline="-25000" dirty="0">
                      <a:latin typeface="+mj-lt"/>
                      <a:sym typeface="Symbol"/>
                    </a:rPr>
                    <a:t>2</a:t>
                  </a:r>
                  <a:endParaRPr lang="zh-HK" altLang="en-US" sz="2400" baseline="-25000" dirty="0">
                    <a:latin typeface="+mj-lt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115616" y="1772816"/>
                  <a:ext cx="504056" cy="46166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HK" altLang="en-US" sz="2400" i="1" dirty="0" smtClean="0">
                      <a:latin typeface="+mj-lt"/>
                      <a:sym typeface="Symbol"/>
                    </a:rPr>
                    <a:t></a:t>
                  </a:r>
                  <a:r>
                    <a:rPr lang="en-US" altLang="zh-HK" sz="2400" baseline="-25000" dirty="0">
                      <a:latin typeface="+mj-lt"/>
                      <a:sym typeface="Symbol"/>
                    </a:rPr>
                    <a:t>1</a:t>
                  </a:r>
                  <a:endParaRPr lang="zh-HK" altLang="en-US" sz="2400" baseline="-25000" dirty="0">
                    <a:latin typeface="+mj-lt"/>
                  </a:endParaRPr>
                </a:p>
              </p:txBody>
            </p:sp>
            <p:sp>
              <p:nvSpPr>
                <p:cNvPr id="24" name="Double Bracket 23"/>
                <p:cNvSpPr/>
                <p:nvPr/>
              </p:nvSpPr>
              <p:spPr>
                <a:xfrm>
                  <a:off x="1115616" y="1889095"/>
                  <a:ext cx="504056" cy="1656184"/>
                </a:xfrm>
                <a:prstGeom prst="bracketPair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 dirty="0"/>
                </a:p>
              </p:txBody>
            </p:sp>
          </p:grpSp>
        </p:grpSp>
        <p:sp>
          <p:nvSpPr>
            <p:cNvPr id="4" name="TextBox 3"/>
            <p:cNvSpPr txBox="1"/>
            <p:nvPr/>
          </p:nvSpPr>
          <p:spPr>
            <a:xfrm>
              <a:off x="816039" y="1512742"/>
              <a:ext cx="2579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200" dirty="0" smtClean="0"/>
                <a:t>Simplest extension:</a:t>
              </a:r>
              <a:endParaRPr lang="zh-HK" altLang="en-US" sz="2200" dirty="0"/>
            </a:p>
          </p:txBody>
        </p:sp>
      </p:grpSp>
      <p:grpSp>
        <p:nvGrpSpPr>
          <p:cNvPr id="27" name="组合 19"/>
          <p:cNvGrpSpPr/>
          <p:nvPr/>
        </p:nvGrpSpPr>
        <p:grpSpPr>
          <a:xfrm>
            <a:off x="644620" y="3716195"/>
            <a:ext cx="2708658" cy="2953165"/>
            <a:chOff x="5247717" y="3008403"/>
            <a:chExt cx="3436599" cy="3564087"/>
          </a:xfrm>
        </p:grpSpPr>
        <p:grpSp>
          <p:nvGrpSpPr>
            <p:cNvPr id="28" name="组合 14"/>
            <p:cNvGrpSpPr/>
            <p:nvPr/>
          </p:nvGrpSpPr>
          <p:grpSpPr>
            <a:xfrm>
              <a:off x="5247717" y="3387132"/>
              <a:ext cx="3436599" cy="3185358"/>
              <a:chOff x="283028" y="2717841"/>
              <a:chExt cx="4262572" cy="3950946"/>
            </a:xfrm>
          </p:grpSpPr>
          <p:grpSp>
            <p:nvGrpSpPr>
              <p:cNvPr id="31" name="组合 9"/>
              <p:cNvGrpSpPr/>
              <p:nvPr/>
            </p:nvGrpSpPr>
            <p:grpSpPr>
              <a:xfrm>
                <a:off x="283028" y="2730859"/>
                <a:ext cx="4262572" cy="3937928"/>
                <a:chOff x="283028" y="2730859"/>
                <a:chExt cx="4262572" cy="3937928"/>
              </a:xfrm>
            </p:grpSpPr>
            <p:pic>
              <p:nvPicPr>
                <p:cNvPr id="36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3028" y="2730859"/>
                  <a:ext cx="4262572" cy="37830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37" name="Picture 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33848" y="6424312"/>
                  <a:ext cx="1768475" cy="24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32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181770" y="5769432"/>
                <a:ext cx="432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181770" y="5403243"/>
                <a:ext cx="432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" name="Picture 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81770" y="4268617"/>
                <a:ext cx="432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" name="Picture 1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81770" y="2717841"/>
                <a:ext cx="432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5247718" y="3009413"/>
              <a:ext cx="154170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Standard </a:t>
              </a:r>
            </a:p>
            <a:p>
              <a:pPr algn="ctr"/>
              <a:r>
                <a:rPr lang="en-US" altLang="zh-CN" sz="2000" b="1" dirty="0" smtClean="0">
                  <a:solidFill>
                    <a:srgbClr val="FF0000"/>
                  </a:solidFill>
                </a:rPr>
                <a:t>3</a:t>
              </a:r>
              <a:r>
                <a:rPr lang="el-GR" altLang="zh-CN" sz="2000" b="1" dirty="0" smtClean="0">
                  <a:solidFill>
                    <a:srgbClr val="FF0000"/>
                  </a:solidFill>
                </a:rPr>
                <a:t>ν</a:t>
              </a:r>
              <a:r>
                <a:rPr lang="en-US" altLang="zh-CN" sz="2000" b="1" dirty="0" smtClean="0">
                  <a:solidFill>
                    <a:srgbClr val="FF0000"/>
                  </a:solidFill>
                </a:rPr>
                <a:t> mixing</a:t>
              </a:r>
            </a:p>
            <a:p>
              <a:pPr algn="ctr"/>
              <a:r>
                <a:rPr lang="en-US" altLang="zh-CN" dirty="0" smtClean="0"/>
                <a:t>(NH)</a:t>
              </a:r>
              <a:endParaRPr lang="zh-CN" alt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77656" y="3008403"/>
              <a:ext cx="15574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70C0"/>
                  </a:solidFill>
                </a:rPr>
                <a:t>3+1</a:t>
              </a:r>
              <a:r>
                <a:rPr lang="el-GR" altLang="zh-CN" sz="2000" b="1" dirty="0" smtClean="0">
                  <a:solidFill>
                    <a:srgbClr val="0070C0"/>
                  </a:solidFill>
                </a:rPr>
                <a:t>ν</a:t>
              </a:r>
              <a:r>
                <a:rPr lang="en-US" altLang="zh-CN" sz="2000" b="1" dirty="0" smtClean="0">
                  <a:solidFill>
                    <a:srgbClr val="0070C0"/>
                  </a:solidFill>
                </a:rPr>
                <a:t> mixing</a:t>
              </a:r>
              <a:endParaRPr lang="zh-CN" alt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28169" y="3922675"/>
            <a:ext cx="5040000" cy="2818693"/>
            <a:chOff x="3944193" y="3933056"/>
            <a:chExt cx="5040000" cy="2818693"/>
          </a:xfrm>
        </p:grpSpPr>
        <p:pic>
          <p:nvPicPr>
            <p:cNvPr id="39" name="Picture 12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3944193" y="3933056"/>
              <a:ext cx="5040000" cy="28083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5940152" y="6382417"/>
              <a:ext cx="7670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HK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L</a:t>
              </a:r>
              <a:r>
                <a:rPr lang="en-US" altLang="zh-HK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eff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/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</a:t>
              </a:r>
              <a:r>
                <a:rPr lang="en-US" altLang="zh-HK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</a:t>
              </a:r>
              <a:endParaRPr lang="zh-HK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36093" y="3060847"/>
            <a:ext cx="6055822" cy="655348"/>
            <a:chOff x="3136093" y="3060847"/>
            <a:chExt cx="6055822" cy="655348"/>
          </a:xfrm>
        </p:grpSpPr>
        <p:sp>
          <p:nvSpPr>
            <p:cNvPr id="44" name="TextBox 43"/>
            <p:cNvSpPr txBox="1"/>
            <p:nvPr/>
          </p:nvSpPr>
          <p:spPr>
            <a:xfrm>
              <a:off x="3136093" y="3060847"/>
              <a:ext cx="605582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HK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ee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≈ 1 </a:t>
              </a:r>
              <a:r>
                <a: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sin</a:t>
              </a:r>
              <a:r>
                <a:rPr lang="en-US" altLang="zh-HK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</a:t>
              </a:r>
              <a:r>
                <a:rPr lang="en-US" altLang="zh-HK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13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sin</a:t>
              </a:r>
              <a:r>
                <a:rPr lang="en-US" altLang="zh-HK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(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m</a:t>
              </a:r>
              <a:r>
                <a:rPr lang="en-US" altLang="zh-HK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en-US" altLang="zh-HK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31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L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/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</a:t>
              </a:r>
              <a:r>
                <a:rPr lang="en-US" altLang="zh-HK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</a:t>
              </a:r>
              <a:r>
                <a: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zh-HK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– sin</a:t>
              </a:r>
              <a:r>
                <a:rPr lang="en-US" altLang="zh-HK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</a:t>
              </a:r>
              <a:r>
                <a:rPr lang="en-US" altLang="zh-HK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14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sin</a:t>
              </a:r>
              <a:r>
                <a:rPr lang="en-US" altLang="zh-HK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(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m</a:t>
              </a:r>
              <a:r>
                <a:rPr lang="en-US" altLang="zh-HK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</a:t>
              </a:r>
              <a:r>
                <a:rPr lang="en-US" altLang="zh-HK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41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L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/</a:t>
              </a:r>
              <a:r>
                <a:rPr lang="en-US" altLang="zh-HK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</a:t>
              </a:r>
              <a:r>
                <a:rPr lang="en-US" altLang="zh-HK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</a:t>
              </a:r>
              <a:r>
                <a:rPr lang="en-US" altLang="zh-HK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  </a:t>
              </a:r>
              <a:r>
                <a:rPr lang="en-US" altLang="zh-HK" dirty="0" smtClean="0">
                  <a:latin typeface="+mj-lt"/>
                  <a:cs typeface="Times New Roman" panose="02020603050405020304" pitchFamily="18" charset="0"/>
                  <a:sym typeface="Symbol"/>
                </a:rPr>
                <a:t>for Daya Bay baselines</a:t>
              </a:r>
              <a:r>
                <a:rPr lang="en-US" altLang="zh-HK" dirty="0" smtClean="0">
                  <a:latin typeface="+mj-lt"/>
                  <a:cs typeface="Times New Roman" panose="02020603050405020304" pitchFamily="18" charset="0"/>
                </a:rPr>
                <a:t> </a:t>
              </a:r>
              <a:endParaRPr lang="zh-HK" altLang="en-US" dirty="0"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6093" y="3060847"/>
              <a:ext cx="3164099" cy="6553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574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3284984"/>
            <a:ext cx="91164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Method A: </a:t>
            </a:r>
            <a:r>
              <a:rPr lang="en-US" sz="2200" dirty="0" smtClean="0"/>
              <a:t>predict </a:t>
            </a:r>
            <a:r>
              <a:rPr lang="en-US" sz="2200" dirty="0" smtClean="0">
                <a:sym typeface="Symbol" panose="05050102010706020507" pitchFamily="18" charset="2"/>
              </a:rPr>
              <a:t>prompt energy spectrum at far hall from measured spectra in near halls. </a:t>
            </a:r>
            <a:endParaRPr lang="en-US" sz="2200" dirty="0"/>
          </a:p>
        </p:txBody>
      </p:sp>
      <p:sp>
        <p:nvSpPr>
          <p:cNvPr id="3" name="标题 2"/>
          <p:cNvSpPr txBox="1">
            <a:spLocks/>
          </p:cNvSpPr>
          <p:nvPr/>
        </p:nvSpPr>
        <p:spPr>
          <a:xfrm>
            <a:off x="827584" y="159730"/>
            <a:ext cx="7200800" cy="864096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smtClean="0"/>
              <a:t>Search for a light sterile neutrino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54" y="67671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496" y="1168220"/>
            <a:ext cx="8985068" cy="1684716"/>
            <a:chOff x="97334" y="1024204"/>
            <a:chExt cx="8985068" cy="16847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</a:blip>
            <a:srcRect l="7793" t="26151" r="8356" b="46234"/>
            <a:stretch/>
          </p:blipFill>
          <p:spPr>
            <a:xfrm>
              <a:off x="117914" y="1385305"/>
              <a:ext cx="8964488" cy="132361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7334" y="1024204"/>
              <a:ext cx="71287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Daya Bay IBD data (217 days of 6 ADs + 404 days of 8 ADs):</a:t>
              </a:r>
              <a:endParaRPr lang="en-US" sz="2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" y="2926105"/>
            <a:ext cx="9324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ull 4-flavor oscillation formula for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2200" dirty="0"/>
              <a:t>;</a:t>
            </a:r>
            <a:r>
              <a:rPr lang="en-US" sz="2200" dirty="0" smtClean="0"/>
              <a:t> free variables: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13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|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|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81117" y="3636876"/>
            <a:ext cx="6027503" cy="1118535"/>
            <a:chOff x="1681117" y="3789040"/>
            <a:chExt cx="6027503" cy="11185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55065" t="31703" r="13420" b="61327"/>
            <a:stretch/>
          </p:blipFill>
          <p:spPr>
            <a:xfrm>
              <a:off x="2771800" y="4202315"/>
              <a:ext cx="4936820" cy="7052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81117" y="4294257"/>
              <a:ext cx="12379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ym typeface="Symbol" panose="05050102010706020507" pitchFamily="18" charset="2"/>
                </a:rPr>
                <a:t>M</a:t>
              </a:r>
              <a:r>
                <a:rPr lang="en-US" sz="2200" dirty="0"/>
                <a:t>inimize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3707904" y="3789040"/>
              <a:ext cx="432048" cy="5812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236296" y="3821868"/>
              <a:ext cx="216024" cy="5484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19872" y="4783829"/>
            <a:ext cx="1368152" cy="590531"/>
            <a:chOff x="3419872" y="4935993"/>
            <a:chExt cx="1368152" cy="590531"/>
          </a:xfrm>
        </p:grpSpPr>
        <p:sp>
          <p:nvSpPr>
            <p:cNvPr id="17" name="TextBox 16"/>
            <p:cNvSpPr txBox="1"/>
            <p:nvPr/>
          </p:nvSpPr>
          <p:spPr>
            <a:xfrm>
              <a:off x="3419872" y="515719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bin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860304" y="4935993"/>
              <a:ext cx="135632" cy="2932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687423" y="4516686"/>
            <a:ext cx="1990478" cy="850275"/>
            <a:chOff x="4687423" y="4668850"/>
            <a:chExt cx="1990478" cy="850275"/>
          </a:xfrm>
        </p:grpSpPr>
        <p:sp>
          <p:nvSpPr>
            <p:cNvPr id="20" name="TextBox 19"/>
            <p:cNvSpPr txBox="1"/>
            <p:nvPr/>
          </p:nvSpPr>
          <p:spPr>
            <a:xfrm>
              <a:off x="4687423" y="4872794"/>
              <a:ext cx="1990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Covariance matrix (sys. + stat.)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5530390" y="4668850"/>
              <a:ext cx="38762" cy="3029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508987" y="4509120"/>
            <a:ext cx="2750761" cy="1061785"/>
            <a:chOff x="6508987" y="4661284"/>
            <a:chExt cx="2750761" cy="1061785"/>
          </a:xfrm>
        </p:grpSpPr>
        <p:sp>
          <p:nvSpPr>
            <p:cNvPr id="22" name="TextBox 21"/>
            <p:cNvSpPr txBox="1"/>
            <p:nvPr/>
          </p:nvSpPr>
          <p:spPr>
            <a:xfrm>
              <a:off x="6508987" y="4799739"/>
              <a:ext cx="27507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Weighting factors calculated from baselines and reactor power profiles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020272" y="4661284"/>
              <a:ext cx="69365" cy="193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817567" y="6481008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" y="5552549"/>
            <a:ext cx="9116454" cy="1107996"/>
            <a:chOff x="1" y="5552549"/>
            <a:chExt cx="9116454" cy="1107996"/>
          </a:xfrm>
        </p:grpSpPr>
        <p:sp>
          <p:nvSpPr>
            <p:cNvPr id="28" name="Rectangle 27"/>
            <p:cNvSpPr/>
            <p:nvPr/>
          </p:nvSpPr>
          <p:spPr>
            <a:xfrm>
              <a:off x="1" y="5552549"/>
              <a:ext cx="911645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/>
                <a:t>Method </a:t>
              </a:r>
              <a:r>
                <a:rPr lang="en-US" sz="2200" dirty="0" smtClean="0"/>
                <a:t>B: fit spectra from all ADs simultaneously using a binned log likelihood constructed with nuisance parameters for various systematics. Reactor </a:t>
              </a:r>
              <a:r>
                <a:rPr lang="en-US" sz="2200" dirty="0" smtClean="0">
                  <a:sym typeface="Symbol" panose="05050102010706020507" pitchFamily="18" charset="2"/>
                </a:rPr>
                <a:t></a:t>
              </a:r>
              <a:r>
                <a:rPr lang="en-US" sz="2200" baseline="-25000" dirty="0" smtClean="0">
                  <a:sym typeface="Symbol" panose="05050102010706020507" pitchFamily="18" charset="2"/>
                </a:rPr>
                <a:t>e</a:t>
              </a:r>
              <a:r>
                <a:rPr lang="en-US" sz="2200" dirty="0" smtClean="0">
                  <a:sym typeface="Symbol" panose="05050102010706020507" pitchFamily="18" charset="2"/>
                </a:rPr>
                <a:t> flux constrained using Huber-Mueller with enlarged uncertainties.</a:t>
              </a:r>
              <a:endParaRPr lang="en-US" sz="2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8138160" y="6021288"/>
              <a:ext cx="13976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3162420" y="930434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PRL </a:t>
            </a:r>
            <a:r>
              <a:rPr lang="en-US" altLang="zh-HK" b="1" dirty="0"/>
              <a:t>117</a:t>
            </a:r>
            <a:r>
              <a:rPr lang="en-US" altLang="zh-HK" dirty="0"/>
              <a:t>, 151802 (2016</a:t>
            </a:r>
            <a:r>
              <a:rPr lang="en-US" altLang="zh-HK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6005"/>
            <a:ext cx="8229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Sterile Neutrinos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1680"/>
            <a:ext cx="8686800" cy="4989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-    </a:t>
            </a:r>
            <a:r>
              <a:rPr lang="en-US" altLang="zh-CN" sz="2200" dirty="0" smtClean="0"/>
              <a:t>right-handed neutrinos (no weak interactions) in many Beyond Standard Model theories</a:t>
            </a:r>
          </a:p>
          <a:p>
            <a:pPr marL="0" indent="0">
              <a:buNone/>
            </a:pPr>
            <a:r>
              <a:rPr lang="en-US" altLang="zh-CN" sz="2200" dirty="0" smtClean="0"/>
              <a:t>-    May explain some experimental anomalies: LSND, </a:t>
            </a:r>
            <a:r>
              <a:rPr lang="en-US" altLang="zh-CN" sz="2200" dirty="0" err="1" smtClean="0"/>
              <a:t>MiniBooNE</a:t>
            </a:r>
            <a:r>
              <a:rPr lang="en-US" altLang="zh-CN" sz="2200" dirty="0" smtClean="0"/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eV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zh-CN" sz="2200" dirty="0" smtClean="0"/>
              <a:t>Dark matter </a:t>
            </a:r>
            <a:r>
              <a:rPr lang="en-US" altLang="zh-CN" sz="2200" dirty="0"/>
              <a:t>candidate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altLang="zh-CN" sz="2200" dirty="0" smtClean="0"/>
              <a:t>May alleviate tension in Hubble parameter between Planck and local measurement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eV)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-1718794" y="623304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1913" y="3429000"/>
            <a:ext cx="3189967" cy="3353832"/>
            <a:chOff x="251840" y="3501008"/>
            <a:chExt cx="3189967" cy="3353832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840" y="3501008"/>
              <a:ext cx="2880000" cy="279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43736" y="6273344"/>
              <a:ext cx="2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11760" y="6273344"/>
              <a:ext cx="252000" cy="25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515421" y="6485508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PRD </a:t>
              </a:r>
              <a:r>
                <a:rPr lang="en-US" altLang="zh-CN" b="1" dirty="0" smtClean="0"/>
                <a:t>64</a:t>
              </a:r>
              <a:r>
                <a:rPr lang="en-US" altLang="zh-CN" dirty="0" smtClean="0"/>
                <a:t>, 112007 (2001).</a:t>
              </a:r>
              <a:endParaRPr lang="zh-CN" alt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7349" y="3639698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LSND</a:t>
              </a:r>
              <a:endParaRPr lang="zh-HK" alt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536" y="6195525"/>
              <a:ext cx="30462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3.8</a:t>
              </a:r>
              <a:r>
                <a:rPr lang="el-GR" altLang="zh-CN" dirty="0"/>
                <a:t>σ</a:t>
              </a:r>
              <a:r>
                <a:rPr lang="en-US" altLang="zh-CN" dirty="0"/>
                <a:t> excess of      in </a:t>
              </a:r>
              <a:r>
                <a:rPr lang="en-US" altLang="zh-CN" dirty="0" smtClean="0"/>
                <a:t>    beam </a:t>
              </a:r>
              <a:endParaRPr lang="en-US" altLang="zh-CN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5856" y="3458766"/>
            <a:ext cx="2736304" cy="3138586"/>
            <a:chOff x="3203848" y="3311626"/>
            <a:chExt cx="2736304" cy="3138586"/>
          </a:xfrm>
        </p:grpSpPr>
        <p:pic>
          <p:nvPicPr>
            <p:cNvPr id="28" name="Picture 14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04" t="50252" r="26125" b="6391"/>
            <a:stretch/>
          </p:blipFill>
          <p:spPr bwMode="auto">
            <a:xfrm>
              <a:off x="3203848" y="3578428"/>
              <a:ext cx="2595616" cy="244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3563888" y="3311626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HK" sz="1600" dirty="0">
                  <a:solidFill>
                    <a:srgbClr val="160AFC"/>
                  </a:solidFill>
                  <a:cs typeface="Times New Roman" panose="02020603050405020304" pitchFamily="18" charset="0"/>
                </a:rPr>
                <a:t>Λ</a:t>
              </a:r>
              <a:r>
                <a:rPr lang="en-US" altLang="zh-HK" sz="1600" dirty="0">
                  <a:solidFill>
                    <a:srgbClr val="160AFC"/>
                  </a:solidFill>
                  <a:cs typeface="Times New Roman" panose="02020603050405020304" pitchFamily="18" charset="0"/>
                </a:rPr>
                <a:t>CDM</a:t>
              </a:r>
              <a:r>
                <a:rPr lang="en-US" altLang="zh-HK" sz="1600" dirty="0" smtClean="0">
                  <a:solidFill>
                    <a:srgbClr val="160AFC"/>
                  </a:solidFill>
                </a:rPr>
                <a:t> + sterile </a:t>
              </a:r>
              <a:r>
                <a:rPr lang="en-US" altLang="zh-HK" sz="1600" dirty="0" smtClean="0">
                  <a:solidFill>
                    <a:srgbClr val="160AFC"/>
                  </a:solidFill>
                  <a:sym typeface="Symbol"/>
                </a:rPr>
                <a:t>@all data</a:t>
              </a:r>
              <a:endParaRPr lang="zh-HK" altLang="en-US" sz="1600" dirty="0">
                <a:solidFill>
                  <a:srgbClr val="160AFC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09115" y="3822095"/>
              <a:ext cx="6187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dirty="0" smtClean="0">
                  <a:solidFill>
                    <a:srgbClr val="339933"/>
                  </a:solidFill>
                </a:rPr>
                <a:t>local</a:t>
              </a:r>
              <a:endParaRPr lang="zh-HK" altLang="en-US" dirty="0">
                <a:solidFill>
                  <a:srgbClr val="339933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63888" y="5800627"/>
              <a:ext cx="13012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zh-HK" sz="1600" dirty="0">
                  <a:cs typeface="Times New Roman" panose="02020603050405020304" pitchFamily="18" charset="0"/>
                </a:rPr>
                <a:t>Λ</a:t>
              </a:r>
              <a:r>
                <a:rPr lang="en-US" altLang="zh-HK" sz="1600" dirty="0">
                  <a:cs typeface="Times New Roman" panose="02020603050405020304" pitchFamily="18" charset="0"/>
                </a:rPr>
                <a:t>CDM</a:t>
              </a:r>
              <a:r>
                <a:rPr lang="en-US" altLang="zh-HK" sz="1600" dirty="0" smtClean="0"/>
                <a:t>@CMB</a:t>
              </a:r>
              <a:endParaRPr lang="zh-HK" altLang="en-US" sz="16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4139952" y="5289931"/>
              <a:ext cx="218557" cy="5539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4499994" y="3545096"/>
              <a:ext cx="54637" cy="391926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5"/>
            <p:cNvSpPr txBox="1"/>
            <p:nvPr/>
          </p:nvSpPr>
          <p:spPr>
            <a:xfrm>
              <a:off x="3442748" y="6080880"/>
              <a:ext cx="2408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PRL </a:t>
              </a:r>
              <a:r>
                <a:rPr lang="en-US" altLang="zh-HK" b="1" dirty="0"/>
                <a:t>112</a:t>
              </a:r>
              <a:r>
                <a:rPr lang="en-US" altLang="zh-HK" dirty="0"/>
                <a:t>, 051302 (2014). 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8060098" y="3937022"/>
            <a:ext cx="756509" cy="216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Rectangle 38"/>
          <p:cNvSpPr/>
          <p:nvPr/>
        </p:nvSpPr>
        <p:spPr>
          <a:xfrm>
            <a:off x="8031755" y="5714070"/>
            <a:ext cx="572693" cy="163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lum bright="-20000" contrast="40000"/>
          </a:blip>
          <a:srcRect l="7640" t="7886" r="52706" b="23818"/>
          <a:stretch/>
        </p:blipFill>
        <p:spPr>
          <a:xfrm>
            <a:off x="5922785" y="2951387"/>
            <a:ext cx="3193429" cy="3906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4122" y="3477462"/>
            <a:ext cx="1966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4.5</a:t>
            </a:r>
            <a:r>
              <a:rPr lang="el-GR" altLang="zh-CN" dirty="0" smtClean="0"/>
              <a:t>σ</a:t>
            </a:r>
            <a:r>
              <a:rPr lang="en-US" altLang="zh-CN" dirty="0" smtClean="0"/>
              <a:t> </a:t>
            </a:r>
            <a:r>
              <a:rPr lang="en-US" altLang="zh-CN" dirty="0"/>
              <a:t>excess </a:t>
            </a:r>
            <a:r>
              <a:rPr lang="en-US" altLang="zh-CN" dirty="0" smtClean="0"/>
              <a:t>of </a:t>
            </a:r>
            <a:r>
              <a:rPr lang="en-US" altLang="zh-CN" i="1" dirty="0" smtClean="0">
                <a:latin typeface="+mj-lt"/>
                <a:sym typeface="Symbol"/>
              </a:rPr>
              <a:t></a:t>
            </a:r>
            <a:r>
              <a:rPr lang="en-US" altLang="zh-CN" i="1" baseline="-25000" dirty="0" smtClean="0">
                <a:latin typeface="+mj-lt"/>
                <a:sym typeface="Symbol"/>
              </a:rPr>
              <a:t>e</a:t>
            </a:r>
            <a:r>
              <a:rPr lang="en-US" altLang="zh-CN" i="1" dirty="0" smtClean="0">
                <a:latin typeface="+mj-lt"/>
                <a:sym typeface="Symbol"/>
              </a:rPr>
              <a:t> </a:t>
            </a:r>
            <a:r>
              <a:rPr lang="en-US" altLang="zh-CN" dirty="0" smtClean="0">
                <a:sym typeface="Symbol"/>
              </a:rPr>
              <a:t>in </a:t>
            </a:r>
            <a:r>
              <a:rPr lang="en-US" altLang="zh-CN" i="1" dirty="0" smtClean="0">
                <a:sym typeface="Symbol"/>
              </a:rPr>
              <a:t></a:t>
            </a:r>
            <a:r>
              <a:rPr lang="en-US" altLang="zh-CN" i="1" baseline="-25000" dirty="0">
                <a:sym typeface="Symbol"/>
              </a:rPr>
              <a:t></a:t>
            </a:r>
            <a:r>
              <a:rPr lang="en-US" altLang="zh-CN" dirty="0" smtClean="0"/>
              <a:t> beam</a:t>
            </a:r>
            <a:endParaRPr lang="zh-HK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242617" y="2984792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MiniBooNE</a:t>
            </a:r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51619" y="655033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arXiv:1805.12028v2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02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 txBox="1">
            <a:spLocks/>
          </p:cNvSpPr>
          <p:nvPr/>
        </p:nvSpPr>
        <p:spPr>
          <a:xfrm>
            <a:off x="827584" y="159730"/>
            <a:ext cx="7200800" cy="864096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smtClean="0"/>
              <a:t>Search for a light sterile neutrino</a:t>
            </a:r>
            <a:endParaRPr lang="zh-CN" altLang="en-US" sz="3600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54" y="67671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329" y="1150011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Results:</a:t>
            </a:r>
            <a:endParaRPr lang="en-US" sz="2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0082" y="1556792"/>
            <a:ext cx="9116454" cy="838645"/>
            <a:chOff x="0" y="1988840"/>
            <a:chExt cx="9116454" cy="838645"/>
          </a:xfrm>
        </p:grpSpPr>
        <p:grpSp>
          <p:nvGrpSpPr>
            <p:cNvPr id="10" name="Group 9"/>
            <p:cNvGrpSpPr/>
            <p:nvPr/>
          </p:nvGrpSpPr>
          <p:grpSpPr>
            <a:xfrm>
              <a:off x="1413849" y="1988840"/>
              <a:ext cx="7702605" cy="838645"/>
              <a:chOff x="829835" y="1988840"/>
              <a:chExt cx="7702605" cy="83864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29835" y="1988840"/>
                <a:ext cx="4680520" cy="838645"/>
                <a:chOff x="899592" y="2132856"/>
                <a:chExt cx="4680520" cy="83864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899592" y="2132856"/>
                  <a:ext cx="468052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ym typeface="Symbol" panose="05050102010706020507" pitchFamily="18" charset="2"/>
                    </a:rPr>
                    <a:t>Minimum </a:t>
                  </a:r>
                  <a:r>
                    <a:rPr lang="en-US" sz="22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</a:t>
                  </a:r>
                  <a:r>
                    <a:rPr lang="en-US" sz="2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en-US" sz="2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4 </a:t>
                  </a:r>
                  <a:r>
                    <a:rPr lang="en-US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/NDF = 129.1/145   </a:t>
                  </a:r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899592" y="2540614"/>
                  <a:ext cx="468052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ym typeface="Symbol" panose="05050102010706020507" pitchFamily="18" charset="2"/>
                    </a:rPr>
                    <a:t>Minimum </a:t>
                  </a:r>
                  <a:r>
                    <a:rPr lang="en-US" sz="22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</a:t>
                  </a:r>
                  <a:r>
                    <a:rPr lang="en-US" sz="2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en-US" sz="22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:r>
                    <a:rPr lang="en-US" sz="2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 </a:t>
                  </a:r>
                  <a:r>
                    <a:rPr lang="en-US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/NDF = 134.7/147   </a:t>
                  </a:r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4932040" y="2134017"/>
                <a:ext cx="3600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smtClean="0"/>
                  <a:t>-value (using MC)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0.41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ight Brace 8"/>
              <p:cNvSpPr/>
              <p:nvPr/>
            </p:nvSpPr>
            <p:spPr>
              <a:xfrm>
                <a:off x="4788024" y="1988840"/>
                <a:ext cx="72008" cy="72008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0" y="2206025"/>
              <a:ext cx="14138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Method A:</a:t>
              </a:r>
              <a:endParaRPr lang="en-US" sz="2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0082" y="2567226"/>
            <a:ext cx="9116454" cy="838645"/>
            <a:chOff x="0" y="1988840"/>
            <a:chExt cx="9116454" cy="838645"/>
          </a:xfrm>
        </p:grpSpPr>
        <p:grpSp>
          <p:nvGrpSpPr>
            <p:cNvPr id="14" name="Group 13"/>
            <p:cNvGrpSpPr/>
            <p:nvPr/>
          </p:nvGrpSpPr>
          <p:grpSpPr>
            <a:xfrm>
              <a:off x="1413849" y="1988840"/>
              <a:ext cx="7702605" cy="838645"/>
              <a:chOff x="829835" y="1988840"/>
              <a:chExt cx="7702605" cy="83864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9835" y="1988840"/>
                <a:ext cx="4680520" cy="838645"/>
                <a:chOff x="899592" y="2132856"/>
                <a:chExt cx="4680520" cy="838645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899592" y="2132856"/>
                  <a:ext cx="468052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ym typeface="Symbol" panose="05050102010706020507" pitchFamily="18" charset="2"/>
                    </a:rPr>
                    <a:t>Minimum </a:t>
                  </a:r>
                  <a:r>
                    <a:rPr lang="en-US" sz="22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</a:t>
                  </a:r>
                  <a:r>
                    <a:rPr lang="en-US" sz="2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en-US" sz="2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4 </a:t>
                  </a:r>
                  <a:r>
                    <a:rPr lang="en-US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/NDF = 179.74/205   </a:t>
                  </a:r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99592" y="2540614"/>
                  <a:ext cx="4680520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00" dirty="0" smtClean="0">
                      <a:sym typeface="Symbol" panose="05050102010706020507" pitchFamily="18" charset="2"/>
                    </a:rPr>
                    <a:t>Minimum </a:t>
                  </a:r>
                  <a:r>
                    <a:rPr lang="en-US" sz="22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</a:t>
                  </a:r>
                  <a:r>
                    <a:rPr lang="en-US" sz="2200" baseline="30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en-US" sz="22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:r>
                    <a:rPr lang="en-US" sz="22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 </a:t>
                  </a:r>
                  <a:r>
                    <a:rPr lang="en-US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/NDF = 183.87/207   </a:t>
                  </a:r>
                  <a:endPara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932040" y="2134017"/>
                <a:ext cx="3600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smtClean="0"/>
                  <a:t>-value (using MC)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0.42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ight Brace 17"/>
              <p:cNvSpPr/>
              <p:nvPr/>
            </p:nvSpPr>
            <p:spPr>
              <a:xfrm>
                <a:off x="4860032" y="1988840"/>
                <a:ext cx="72008" cy="72008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2206025"/>
              <a:ext cx="14138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Method B:</a:t>
              </a:r>
              <a:endParaRPr lang="en-US" sz="2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57747" y="3517048"/>
            <a:ext cx="7401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No apparent signature for sterile neutrino mixing is observed.</a:t>
            </a:r>
            <a:endParaRPr lang="en-US" sz="22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0082" y="4005064"/>
            <a:ext cx="8828422" cy="2159130"/>
            <a:chOff x="208074" y="4249685"/>
            <a:chExt cx="8828422" cy="2159130"/>
          </a:xfrm>
        </p:grpSpPr>
        <p:sp>
          <p:nvSpPr>
            <p:cNvPr id="22" name="TextBox 21"/>
            <p:cNvSpPr txBox="1"/>
            <p:nvPr/>
          </p:nvSpPr>
          <p:spPr>
            <a:xfrm>
              <a:off x="208074" y="4249685"/>
              <a:ext cx="882842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Setting constraints on </a:t>
              </a:r>
              <a:r>
                <a:rPr lang="en-US" sz="2200" b="1" dirty="0" smtClean="0">
                  <a:sym typeface="Symbol" panose="05050102010706020507" pitchFamily="18" charset="2"/>
                </a:rPr>
                <a:t></a:t>
              </a:r>
              <a:r>
                <a:rPr lang="en-US" sz="2200" dirty="0" smtClean="0">
                  <a:sym typeface="Symbol" panose="05050102010706020507" pitchFamily="18" charset="2"/>
                </a:rPr>
                <a:t> = </a:t>
              </a:r>
              <a:r>
                <a:rPr lang="en-US" sz="2200" dirty="0" smtClean="0"/>
                <a:t>(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|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</a:t>
              </a:r>
              <a:r>
                <a:rPr 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41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|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en-US" sz="22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14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): </a:t>
              </a:r>
            </a:p>
            <a:p>
              <a:pPr marL="457200" indent="-457200">
                <a:buAutoNum type="arabicPeriod"/>
              </a:pPr>
              <a:r>
                <a:rPr lang="en-US" sz="2200" dirty="0" smtClean="0"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Feldman-Cousins – using large no. of pseudo-experiments to determine C.L. according to 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</a:t>
              </a:r>
              <a:r>
                <a:rPr lang="en-US" sz="2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</a:p>
            <a:p>
              <a:pPr marL="457200" indent="-457200">
                <a:buAutoNum type="arabicPeriod"/>
              </a:pPr>
              <a:r>
                <a:rPr lang="en-US" sz="2200" dirty="0" smtClean="0"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CL</a:t>
              </a:r>
              <a:r>
                <a:rPr lang="en-US" sz="2200" i="1" baseline="-25000" dirty="0" smtClean="0"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n-US" sz="2200" dirty="0" smtClean="0">
                  <a:latin typeface="+mj-lt"/>
                  <a:cs typeface="Times New Roman" panose="02020603050405020304" pitchFamily="18" charset="0"/>
                  <a:sym typeface="Symbol" panose="05050102010706020507" pitchFamily="18" charset="2"/>
                </a:rPr>
                <a:t> method - </a:t>
              </a:r>
              <a:endParaRPr lang="en-US" sz="2200" dirty="0">
                <a:latin typeface="+mj-lt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35340" y="5546273"/>
              <a:ext cx="4090728" cy="861774"/>
              <a:chOff x="2408611" y="5715929"/>
              <a:chExt cx="4090728" cy="861774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31991" t="52306" r="53940" b="37621"/>
              <a:stretch/>
            </p:blipFill>
            <p:spPr>
              <a:xfrm>
                <a:off x="2408611" y="5817134"/>
                <a:ext cx="1553572" cy="704475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4180132" y="5715929"/>
                <a:ext cx="2304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smtClean="0"/>
                  <a:t>-value for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 </a:t>
                </a:r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95083" y="6146816"/>
                <a:ext cx="23042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smtClean="0"/>
                  <a:t>-value for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 </a:t>
                </a:r>
                <a:r>
                  <a:rPr lang="en-US" sz="2200" dirty="0" smtClean="0"/>
                  <a:t> </a:t>
                </a:r>
                <a:endParaRPr lang="en-US" sz="2200" dirty="0"/>
              </a:p>
            </p:txBody>
          </p:sp>
          <p:cxnSp>
            <p:nvCxnSpPr>
              <p:cNvPr id="27" name="Straight Arrow Connector 26"/>
              <p:cNvCxnSpPr>
                <a:stCxn id="24" idx="1"/>
              </p:cNvCxnSpPr>
              <p:nvPr/>
            </p:nvCxnSpPr>
            <p:spPr>
              <a:xfrm flipH="1">
                <a:off x="3947232" y="5931373"/>
                <a:ext cx="232900" cy="8991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25" idx="1"/>
              </p:cNvCxnSpPr>
              <p:nvPr/>
            </p:nvCxnSpPr>
            <p:spPr>
              <a:xfrm flipH="1">
                <a:off x="3962183" y="6362260"/>
                <a:ext cx="2329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4656441" y="5639374"/>
              <a:ext cx="37213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ym typeface="Symbol" panose="05050102010706020507" pitchFamily="18" charset="2"/>
                </a:rPr>
                <a:t>Exclusion region at  C. L. if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CL</a:t>
              </a:r>
              <a:r>
                <a:rPr lang="en-US" sz="2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 1-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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26" name="Rectangle 25"/>
          <p:cNvSpPr/>
          <p:nvPr/>
        </p:nvSpPr>
        <p:spPr>
          <a:xfrm>
            <a:off x="6359879" y="1001186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PRL </a:t>
            </a:r>
            <a:r>
              <a:rPr lang="en-US" altLang="zh-HK" b="1" dirty="0"/>
              <a:t>117</a:t>
            </a:r>
            <a:r>
              <a:rPr lang="en-US" altLang="zh-HK" dirty="0"/>
              <a:t>, 151802 (2016</a:t>
            </a:r>
            <a:r>
              <a:rPr lang="en-US" altLang="zh-HK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1600" y="44624"/>
            <a:ext cx="7200800" cy="864096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/>
              <a:t>Search for </a:t>
            </a:r>
            <a:r>
              <a:rPr lang="en-US" altLang="zh-CN" sz="3600" dirty="0" smtClean="0"/>
              <a:t>a light </a:t>
            </a:r>
            <a:r>
              <a:rPr lang="en-US" altLang="zh-CN" sz="3600" dirty="0"/>
              <a:t>sterile </a:t>
            </a:r>
            <a:r>
              <a:rPr lang="en-US" altLang="zh-CN" sz="3600" dirty="0" smtClean="0"/>
              <a:t>neutrino</a:t>
            </a:r>
            <a:endParaRPr lang="zh-CN" altLang="en-US" sz="36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7606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000" dirty="0" smtClean="0"/>
              <a:t>Sterile neutrino: additional oscillation mode</a:t>
            </a:r>
            <a:r>
              <a:rPr lang="en-US" altLang="zh-CN" sz="2000" dirty="0" smtClean="0">
                <a:latin typeface="+mn-lt"/>
                <a:sym typeface="Symbol"/>
              </a:rPr>
              <a:t>:</a:t>
            </a:r>
            <a:endParaRPr lang="en-US" altLang="zh-CN" sz="2000" dirty="0" smtClean="0">
              <a:latin typeface="+mn-lt"/>
            </a:endParaRP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3 expt. halls </a:t>
            </a:r>
            <a:r>
              <a:rPr lang="en-US" altLang="zh-CN" sz="2000" dirty="0" smtClean="0">
                <a:sym typeface="Symbol"/>
              </a:rPr>
              <a:t></a:t>
            </a:r>
            <a:r>
              <a:rPr lang="en-US" altLang="zh-CN" sz="2000" dirty="0" smtClean="0"/>
              <a:t> multiple baselines</a:t>
            </a:r>
          </a:p>
          <a:p>
            <a:pPr lvl="1">
              <a:spcBef>
                <a:spcPts val="200"/>
              </a:spcBef>
            </a:pPr>
            <a:r>
              <a:rPr lang="en-US" altLang="zh-CN" sz="2000" dirty="0" smtClean="0"/>
              <a:t>Relative </a:t>
            </a:r>
            <a:r>
              <a:rPr lang="en-US" altLang="zh-CN" sz="2000" dirty="0"/>
              <a:t>measurement </a:t>
            </a:r>
            <a:r>
              <a:rPr lang="en-US" altLang="zh-CN" sz="2000" dirty="0" smtClean="0"/>
              <a:t>at EH1 </a:t>
            </a:r>
            <a:r>
              <a:rPr lang="en-US" altLang="zh-CN" sz="2000" dirty="0"/>
              <a:t>(~</a:t>
            </a:r>
            <a:r>
              <a:rPr lang="en-US" altLang="zh-CN" sz="2000" dirty="0" smtClean="0"/>
              <a:t>350 m</a:t>
            </a:r>
            <a:r>
              <a:rPr lang="en-US" altLang="zh-CN" sz="2000" dirty="0"/>
              <a:t>), EH2 (~</a:t>
            </a:r>
            <a:r>
              <a:rPr lang="en-US" altLang="zh-CN" sz="2000" dirty="0" smtClean="0"/>
              <a:t>500 m</a:t>
            </a:r>
            <a:r>
              <a:rPr lang="en-US" altLang="zh-CN" sz="2000" dirty="0"/>
              <a:t>), EH3 (~</a:t>
            </a:r>
            <a:r>
              <a:rPr lang="en-US" altLang="zh-CN" sz="2000" dirty="0" smtClean="0"/>
              <a:t>1600 m)</a:t>
            </a:r>
          </a:p>
          <a:p>
            <a:pPr lvl="1">
              <a:spcBef>
                <a:spcPts val="200"/>
              </a:spcBef>
            </a:pPr>
            <a:r>
              <a:rPr lang="en-US" altLang="zh-CN" sz="2000" dirty="0" smtClean="0"/>
              <a:t>Unique sensitivity at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Δ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0.1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most </a:t>
            </a:r>
            <a:r>
              <a:rPr lang="en-US" altLang="zh-CN" sz="2000" dirty="0"/>
              <a:t>stringent limit </a:t>
            </a:r>
            <a:r>
              <a:rPr lang="en-US" altLang="zh-CN" sz="2000" dirty="0" smtClean="0"/>
              <a:t>on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2x10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2" t="4673" r="52321" b="19728"/>
          <a:stretch/>
        </p:blipFill>
        <p:spPr bwMode="auto">
          <a:xfrm>
            <a:off x="179512" y="3098524"/>
            <a:ext cx="5051288" cy="371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6182" r="11592" b="5358"/>
          <a:stretch/>
        </p:blipFill>
        <p:spPr bwMode="auto">
          <a:xfrm>
            <a:off x="5292080" y="3098523"/>
            <a:ext cx="3744416" cy="37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-1476672" y="6446245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6576414" y="951230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PRL </a:t>
            </a:r>
            <a:r>
              <a:rPr lang="en-US" altLang="zh-HK" b="1" dirty="0"/>
              <a:t>117</a:t>
            </a:r>
            <a:r>
              <a:rPr lang="en-US" altLang="zh-HK" dirty="0"/>
              <a:t>, </a:t>
            </a:r>
            <a:r>
              <a:rPr lang="en-US" altLang="zh-HK" dirty="0" smtClean="0"/>
              <a:t>151802 </a:t>
            </a:r>
            <a:r>
              <a:rPr lang="en-US" altLang="zh-HK" dirty="0"/>
              <a:t>(2016).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1350060"/>
            <a:ext cx="7952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HK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≈ 1 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sin</a:t>
            </a:r>
            <a:r>
              <a:rPr lang="en-US" altLang="zh-HK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H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13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sin</a:t>
            </a:r>
            <a:r>
              <a:rPr lang="en-US" altLang="zh-HK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(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31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HK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sin</a:t>
            </a:r>
            <a:r>
              <a:rPr lang="en-US" altLang="zh-HK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H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14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sin</a:t>
            </a:r>
            <a:r>
              <a:rPr lang="en-US" altLang="zh-HK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(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/</a:t>
            </a:r>
            <a:r>
              <a:rPr lang="en-US" altLang="zh-HK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  <a:r>
              <a:rPr lang="en-US" altLang="zh-HK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</a:t>
            </a:r>
            <a:r>
              <a:rPr lang="en-US" altLang="zh-HK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 </a:t>
            </a:r>
            <a:r>
              <a:rPr lang="en-US" altLang="zh-HK" dirty="0" smtClean="0">
                <a:latin typeface="+mj-lt"/>
                <a:cs typeface="Times New Roman" panose="02020603050405020304" pitchFamily="18" charset="0"/>
                <a:sym typeface="Symbol"/>
              </a:rPr>
              <a:t>for Daya Bay baselines</a:t>
            </a:r>
            <a:r>
              <a:rPr lang="en-US" altLang="zh-HK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zh-HK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0182" y="43651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3797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84783"/>
            <a:ext cx="9143505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251"/>
            <a:ext cx="8229600" cy="1143000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HK" sz="3600" dirty="0" err="1" smtClean="0"/>
              <a:t>Daya</a:t>
            </a:r>
            <a:r>
              <a:rPr lang="en-US" altLang="zh-HK" sz="3600" dirty="0" smtClean="0"/>
              <a:t> Bay + Bugey-3 + MINOS</a:t>
            </a:r>
            <a:endParaRPr lang="zh-HK" alt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5" b="26987"/>
          <a:stretch/>
        </p:blipFill>
        <p:spPr bwMode="auto">
          <a:xfrm>
            <a:off x="-14179" y="1124744"/>
            <a:ext cx="9157684" cy="37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1122" y="4797152"/>
            <a:ext cx="9155414" cy="1107996"/>
            <a:chOff x="683568" y="5223697"/>
            <a:chExt cx="11848183" cy="1107996"/>
          </a:xfrm>
        </p:grpSpPr>
        <p:sp>
          <p:nvSpPr>
            <p:cNvPr id="5" name="Rectangle 4"/>
            <p:cNvSpPr/>
            <p:nvPr/>
          </p:nvSpPr>
          <p:spPr>
            <a:xfrm>
              <a:off x="683568" y="5223697"/>
              <a:ext cx="1184818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- Constrain </a:t>
              </a:r>
              <a:r>
                <a:rPr lang="en-US" altLang="zh-HK" sz="2200" i="1" dirty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en-US" altLang="zh-HK" sz="2200" i="1" baseline="-25000" dirty="0">
                  <a:solidFill>
                    <a:srgbClr val="FF0000"/>
                  </a:solidFill>
                  <a:sym typeface="Symbol"/>
                </a:rPr>
                <a:t>  </a:t>
              </a:r>
              <a:r>
                <a:rPr lang="en-US" altLang="zh-HK" sz="2200" dirty="0">
                  <a:solidFill>
                    <a:srgbClr val="FF0000"/>
                  </a:solidFill>
                  <a:sym typeface="Symbol"/>
                </a:rPr>
                <a:t>→</a:t>
              </a:r>
              <a:r>
                <a:rPr lang="en-US" altLang="zh-HK" sz="2200" i="1" dirty="0">
                  <a:solidFill>
                    <a:srgbClr val="FF0000"/>
                  </a:solidFill>
                  <a:sym typeface="Symbol"/>
                </a:rPr>
                <a:t> </a:t>
              </a:r>
              <a:r>
                <a:rPr lang="en-US" altLang="zh-HK" sz="2200" i="1" baseline="-25000" dirty="0">
                  <a:solidFill>
                    <a:srgbClr val="FF0000"/>
                  </a:solidFill>
                  <a:sym typeface="Symbol"/>
                </a:rPr>
                <a:t>e  </a:t>
              </a:r>
              <a:r>
                <a:rPr lang="en-US" altLang="zh-HK" sz="2200" dirty="0">
                  <a:sym typeface="Symbol"/>
                </a:rPr>
                <a:t>by c</a:t>
              </a:r>
              <a:r>
                <a:rPr lang="en-US" altLang="zh-HK" sz="2200" dirty="0"/>
                <a:t>ombining constraints on </a:t>
              </a:r>
              <a:r>
                <a:rPr lang="en-US" altLang="zh-HK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zh-HK" sz="2200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sz="22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</a:t>
              </a:r>
              <a:r>
                <a:rPr lang="en-US" altLang="zh-HK" sz="2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14</a:t>
              </a:r>
              <a:r>
                <a:rPr lang="en-US" altLang="zh-HK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altLang="zh-HK" sz="2200" dirty="0">
                  <a:solidFill>
                    <a:srgbClr val="FF0000"/>
                  </a:solidFill>
                </a:rPr>
                <a:t>from </a:t>
              </a:r>
              <a:r>
                <a:rPr lang="en-US" altLang="zh-HK" sz="2200" i="1" dirty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en-US" altLang="zh-HK" sz="2200" i="1" baseline="-25000" dirty="0">
                  <a:solidFill>
                    <a:srgbClr val="FF0000"/>
                  </a:solidFill>
                  <a:sym typeface="Symbol"/>
                </a:rPr>
                <a:t>e</a:t>
              </a:r>
              <a:r>
                <a:rPr lang="en-US" altLang="zh-HK" sz="2200" dirty="0">
                  <a:solidFill>
                    <a:srgbClr val="FF0000"/>
                  </a:solidFill>
                  <a:sym typeface="Symbol"/>
                </a:rPr>
                <a:t> disappearance </a:t>
              </a:r>
              <a:r>
                <a:rPr lang="en-US" altLang="zh-HK" sz="2200" dirty="0">
                  <a:sym typeface="Symbol"/>
                </a:rPr>
                <a:t>in Daya Bay and </a:t>
              </a:r>
              <a:r>
                <a:rPr lang="en-US" altLang="zh-HK" sz="2200" dirty="0" err="1">
                  <a:sym typeface="Symbol"/>
                </a:rPr>
                <a:t>Bugey</a:t>
              </a:r>
              <a:r>
                <a:rPr lang="en-US" altLang="zh-HK" sz="2200" dirty="0">
                  <a:sym typeface="Symbol"/>
                </a:rPr>
                <a:t> with constraints on </a:t>
              </a:r>
              <a:r>
                <a:rPr lang="en-US" altLang="zh-HK" sz="2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n-US" altLang="zh-HK" sz="2200" baseline="30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HK" sz="22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</a:t>
              </a:r>
              <a:r>
                <a:rPr lang="en-US" altLang="zh-HK" sz="2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24</a:t>
              </a:r>
              <a:r>
                <a:rPr lang="en-US" altLang="zh-HK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en-US" altLang="zh-HK" sz="2200" dirty="0">
                  <a:solidFill>
                    <a:srgbClr val="FF0000"/>
                  </a:solidFill>
                  <a:sym typeface="Symbol"/>
                </a:rPr>
                <a:t>from </a:t>
              </a:r>
              <a:r>
                <a:rPr lang="en-US" altLang="zh-HK" sz="2200" i="1" dirty="0">
                  <a:solidFill>
                    <a:srgbClr val="FF0000"/>
                  </a:solidFill>
                  <a:sym typeface="Symbol"/>
                </a:rPr>
                <a:t></a:t>
              </a:r>
              <a:r>
                <a:rPr lang="en-US" altLang="zh-HK" sz="2200" i="1" baseline="-25000" dirty="0">
                  <a:solidFill>
                    <a:srgbClr val="FF0000"/>
                  </a:solidFill>
                  <a:sym typeface="Symbol"/>
                </a:rPr>
                <a:t>  </a:t>
              </a:r>
              <a:r>
                <a:rPr lang="en-US" altLang="zh-HK" sz="2200" dirty="0">
                  <a:solidFill>
                    <a:srgbClr val="FF0000"/>
                  </a:solidFill>
                  <a:sym typeface="Symbol"/>
                </a:rPr>
                <a:t>disappearance </a:t>
              </a:r>
              <a:r>
                <a:rPr lang="en-US" altLang="zh-HK" sz="2200" dirty="0">
                  <a:sym typeface="Symbol"/>
                </a:rPr>
                <a:t>in MINOS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015707" y="5350389"/>
              <a:ext cx="180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6281" y="5805264"/>
            <a:ext cx="82761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200" dirty="0" smtClean="0"/>
              <a:t>- Set constraints over </a:t>
            </a:r>
            <a:r>
              <a:rPr lang="en-US" altLang="zh-HK" sz="2200" dirty="0" smtClean="0">
                <a:solidFill>
                  <a:srgbClr val="FF0000"/>
                </a:solidFill>
              </a:rPr>
              <a:t>6 orders of magnitude in </a:t>
            </a:r>
            <a:r>
              <a:rPr lang="en-US" altLang="zh-HK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HK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</a:t>
            </a:r>
            <a:r>
              <a:rPr lang="en-US" altLang="zh-HK" sz="2200" dirty="0" smtClean="0">
                <a:sym typeface="Symbol"/>
              </a:rPr>
              <a:t>.  </a:t>
            </a:r>
            <a:endParaRPr lang="en-US" altLang="zh-HK" sz="2200" dirty="0" smtClean="0"/>
          </a:p>
          <a:p>
            <a:r>
              <a:rPr lang="en-US" altLang="zh-HK" sz="2200" dirty="0" smtClean="0">
                <a:solidFill>
                  <a:srgbClr val="FF0000"/>
                </a:solidFill>
              </a:rPr>
              <a:t>- Exclude </a:t>
            </a:r>
            <a:r>
              <a:rPr lang="en-US" altLang="zh-HK" sz="2200" dirty="0" err="1" smtClean="0">
                <a:solidFill>
                  <a:srgbClr val="FF0000"/>
                </a:solidFill>
              </a:rPr>
              <a:t>MiniBooNE</a:t>
            </a:r>
            <a:r>
              <a:rPr lang="en-US" altLang="zh-HK" sz="2200" dirty="0" smtClean="0">
                <a:solidFill>
                  <a:srgbClr val="FF0000"/>
                </a:solidFill>
              </a:rPr>
              <a:t> and LSND parameters for </a:t>
            </a:r>
            <a:r>
              <a:rPr lang="en-US" altLang="zh-HK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HK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</a:t>
            </a:r>
            <a:r>
              <a:rPr lang="en-US" altLang="zh-HK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41</a:t>
            </a:r>
            <a:r>
              <a:rPr lang="en-US" altLang="zh-HK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HK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&lt; 0.8 eV</a:t>
            </a:r>
            <a:r>
              <a:rPr lang="en-US" altLang="zh-HK" sz="22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2</a:t>
            </a:r>
            <a:r>
              <a:rPr lang="en-US" altLang="zh-HK" sz="2200" dirty="0" smtClean="0">
                <a:solidFill>
                  <a:srgbClr val="FF0000"/>
                </a:solidFill>
                <a:latin typeface="+mj-lt"/>
                <a:sym typeface="Symbol"/>
              </a:rPr>
              <a:t>.</a:t>
            </a:r>
            <a:endParaRPr lang="zh-HK" altLang="en-US" sz="2200" baseline="30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58" y="1084673"/>
            <a:ext cx="642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Updated results with MINOS/MINOS+ will be released soon!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5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412776"/>
            <a:ext cx="6696744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Better Limits to come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658" y="1540409"/>
            <a:ext cx="5083629" cy="43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483768" y="6021288"/>
            <a:ext cx="3881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ea typeface="Adobe Gothic Std B" pitchFamily="34" charset="-128"/>
              </a:rPr>
              <a:t>Expect ~</a:t>
            </a:r>
            <a:r>
              <a:rPr lang="en-US" altLang="zh-CN" sz="2200" dirty="0" smtClean="0"/>
              <a:t>2 improvement by 2020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1336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907704" y="2708275"/>
            <a:ext cx="5760640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HK" sz="3200" dirty="0">
                <a:latin typeface="Calibri" panose="020F0502020204030204" pitchFamily="34" charset="0"/>
              </a:rPr>
              <a:t>Absolute reactor </a:t>
            </a:r>
            <a:r>
              <a:rPr lang="en-US" altLang="zh-HK" sz="3200" dirty="0" smtClean="0">
                <a:latin typeface="Calibri" panose="020F0502020204030204" pitchFamily="34" charset="0"/>
              </a:rPr>
              <a:t>antineutrino flux, spectrum, and fuel evolution</a:t>
            </a:r>
            <a:endParaRPr lang="en-US" altLang="zh-HK" sz="32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49" y="0"/>
            <a:ext cx="1079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52" y="4149080"/>
            <a:ext cx="57605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F. P. An et al., Daya Bay Collaboration, PRL </a:t>
            </a:r>
            <a:r>
              <a:rPr lang="en-US" altLang="zh-HK" sz="1600" b="1" dirty="0" smtClean="0"/>
              <a:t>116</a:t>
            </a:r>
            <a:r>
              <a:rPr lang="en-US" altLang="zh-HK" sz="1600" dirty="0" smtClean="0"/>
              <a:t>, 061801 (2016); </a:t>
            </a:r>
            <a:r>
              <a:rPr lang="en-US" altLang="zh-HK" sz="1600" dirty="0"/>
              <a:t>Chinese Physics </a:t>
            </a:r>
            <a:r>
              <a:rPr lang="en-US" altLang="zh-HK" sz="1600" dirty="0" smtClean="0"/>
              <a:t>C </a:t>
            </a:r>
            <a:r>
              <a:rPr lang="en-US" altLang="zh-HK" sz="1600" b="1" dirty="0" smtClean="0"/>
              <a:t>41</a:t>
            </a:r>
            <a:r>
              <a:rPr lang="en-US" altLang="zh-HK" sz="1600" dirty="0" smtClean="0"/>
              <a:t>(1), 13002 (2017); </a:t>
            </a:r>
            <a:r>
              <a:rPr lang="en-US" sz="1600" dirty="0"/>
              <a:t>PRL</a:t>
            </a:r>
            <a:r>
              <a:rPr lang="en-US" sz="1600" b="1" dirty="0"/>
              <a:t> 118</a:t>
            </a:r>
            <a:r>
              <a:rPr lang="en-US" sz="1600" dirty="0"/>
              <a:t>, 251801 (2017</a:t>
            </a:r>
            <a:r>
              <a:rPr lang="en-US" sz="1600" dirty="0" smtClean="0"/>
              <a:t>); </a:t>
            </a:r>
            <a:r>
              <a:rPr lang="en-US" sz="1600" dirty="0" smtClean="0">
                <a:latin typeface="+mj-lt"/>
              </a:rPr>
              <a:t>arXiv:1808.10836v1; </a:t>
            </a:r>
            <a:r>
              <a:rPr lang="en-US" sz="1600" dirty="0" smtClean="0"/>
              <a:t>arXiv:1904.07812v1.</a:t>
            </a:r>
            <a:endParaRPr lang="zh-HK" altLang="en-US" sz="1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22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0528" y="980728"/>
            <a:ext cx="9649072" cy="5877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59334" y="53975"/>
            <a:ext cx="6769050" cy="89945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Reactor antineutrino flux</a:t>
            </a:r>
            <a:endParaRPr lang="zh-CN" altLang="en-US" sz="3600" dirty="0"/>
          </a:p>
        </p:txBody>
      </p:sp>
      <p:pic>
        <p:nvPicPr>
          <p:cNvPr id="18" name="Picture 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73580" y="6448251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256974"/>
            <a:ext cx="8928992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 smtClean="0"/>
              <a:t>Precise measurement of reactor antineutrino flux using 2.2 M inverse beta decay (IBD) events collected with the Daya Bay near detectors in 1230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 smtClean="0"/>
              <a:t>IBD yield = </a:t>
            </a:r>
            <a:r>
              <a:rPr lang="en-US" sz="2200" dirty="0" smtClean="0">
                <a:solidFill>
                  <a:srgbClr val="FF0000"/>
                </a:solidFill>
              </a:rPr>
              <a:t>(5.91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0.09)x 10</a:t>
            </a:r>
            <a:r>
              <a:rPr lang="en-US" sz="22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-43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 cm</a:t>
            </a:r>
            <a:r>
              <a:rPr lang="en-US" sz="2200" baseline="30000" dirty="0" smtClean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/fission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Symbol" panose="05050102010706020507" pitchFamily="18" charset="2"/>
              </a:rPr>
              <a:t>Measured antineutrino yield = 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0.952</a:t>
            </a:r>
            <a:r>
              <a:rPr 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0.014</a:t>
            </a:r>
            <a:r>
              <a:rPr lang="en-US" sz="22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sym typeface="Symbol" panose="05050102010706020507" pitchFamily="18" charset="2"/>
              </a:rPr>
              <a:t>0.023 </a:t>
            </a:r>
            <a:r>
              <a:rPr lang="en-US" sz="2200" dirty="0" smtClean="0">
                <a:sym typeface="Symbol" panose="05050102010706020507" pitchFamily="18" charset="2"/>
              </a:rPr>
              <a:t>of Huber-Mueller model prediction: confirm Reactor Antineutrino Anomaly</a:t>
            </a:r>
            <a:r>
              <a:rPr lang="en-US" sz="2200" dirty="0" smtClean="0"/>
              <a:t>                 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8118" y="932038"/>
            <a:ext cx="735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arXiv:1808.10836; </a:t>
            </a:r>
            <a:r>
              <a:rPr lang="en-US" dirty="0"/>
              <a:t>PRL </a:t>
            </a:r>
            <a:r>
              <a:rPr lang="en-US" b="1" dirty="0"/>
              <a:t>118</a:t>
            </a:r>
            <a:r>
              <a:rPr lang="en-US" dirty="0"/>
              <a:t>, 251801 (2017); Chin. Phys.</a:t>
            </a:r>
            <a:r>
              <a:rPr lang="en-US" b="1" dirty="0"/>
              <a:t> C41</a:t>
            </a:r>
            <a:r>
              <a:rPr lang="en-US" dirty="0"/>
              <a:t>, 0130002 (2017</a:t>
            </a:r>
            <a:r>
              <a:rPr lang="en-US" dirty="0" smtClean="0"/>
              <a:t>).</a:t>
            </a:r>
            <a:endParaRPr lang="en-US" dirty="0"/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803378"/>
              </p:ext>
            </p:extLst>
          </p:nvPr>
        </p:nvGraphicFramePr>
        <p:xfrm>
          <a:off x="5884129" y="3799195"/>
          <a:ext cx="3203848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00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0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baseline="30000" dirty="0" smtClean="0">
                          <a:latin typeface="+mn-lt"/>
                        </a:rPr>
                        <a:t>235</a:t>
                      </a:r>
                      <a:r>
                        <a:rPr lang="en-US" altLang="zh-CN" dirty="0" smtClean="0">
                          <a:latin typeface="+mn-lt"/>
                        </a:rPr>
                        <a:t>U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30000" dirty="0" smtClean="0">
                          <a:latin typeface="+mn-lt"/>
                        </a:rPr>
                        <a:t>238</a:t>
                      </a:r>
                      <a:r>
                        <a:rPr lang="en-US" altLang="zh-CN" dirty="0" smtClean="0">
                          <a:latin typeface="+mn-lt"/>
                        </a:rPr>
                        <a:t>U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30000" dirty="0" smtClean="0">
                          <a:latin typeface="+mn-lt"/>
                        </a:rPr>
                        <a:t>239</a:t>
                      </a:r>
                      <a:r>
                        <a:rPr lang="en-US" altLang="zh-CN" dirty="0" smtClean="0">
                          <a:latin typeface="+mn-lt"/>
                        </a:rPr>
                        <a:t>Pu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30000" dirty="0" smtClean="0">
                          <a:latin typeface="+mn-lt"/>
                        </a:rPr>
                        <a:t>241</a:t>
                      </a:r>
                      <a:r>
                        <a:rPr lang="en-US" altLang="zh-CN" dirty="0" smtClean="0">
                          <a:latin typeface="+mn-lt"/>
                        </a:rPr>
                        <a:t>Pu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0.564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0.076 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+mn-lt"/>
                        </a:rPr>
                        <a:t>0.304 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+mn-lt"/>
                        </a:rPr>
                        <a:t>0.056</a:t>
                      </a:r>
                      <a:endParaRPr lang="zh-CN" alt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2996952"/>
            <a:ext cx="5371062" cy="3744416"/>
            <a:chOff x="323528" y="3266362"/>
            <a:chExt cx="5371062" cy="37444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18629" t="1555" r="16169" b="17967"/>
            <a:stretch/>
          </p:blipFill>
          <p:spPr>
            <a:xfrm>
              <a:off x="323528" y="3284983"/>
              <a:ext cx="5371062" cy="372579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16200000">
              <a:off x="-1139885" y="4729776"/>
              <a:ext cx="32961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Data/Prediction (</a:t>
              </a:r>
              <a:r>
                <a:rPr lang="en-US" altLang="zh-CN" dirty="0" err="1" smtClean="0">
                  <a:solidFill>
                    <a:srgbClr val="800000"/>
                  </a:solidFill>
                </a:rPr>
                <a:t>Huber+Mueller</a:t>
              </a:r>
              <a:r>
                <a:rPr lang="en-US" altLang="zh-CN" dirty="0"/>
                <a:t>)</a:t>
              </a:r>
              <a:endParaRPr lang="en-US" altLang="zh-CN" i="1" dirty="0">
                <a:cs typeface="Calibri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241930" y="3388761"/>
            <a:ext cx="2555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Mean fission fractions:</a:t>
            </a:r>
          </a:p>
        </p:txBody>
      </p:sp>
    </p:spTree>
    <p:extLst>
      <p:ext uri="{BB962C8B-B14F-4D97-AF65-F5344CB8AC3E}">
        <p14:creationId xmlns:p14="http://schemas.microsoft.com/office/powerpoint/2010/main" val="39866185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124744"/>
            <a:ext cx="9505056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8792" cy="922114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Reactor antineutrino spectrum</a:t>
            </a:r>
            <a:endParaRPr lang="zh-CN" altLang="en-US" sz="3600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95067" y="1387075"/>
            <a:ext cx="4348933" cy="5015817"/>
            <a:chOff x="4603898" y="1196752"/>
            <a:chExt cx="4348933" cy="5015817"/>
          </a:xfrm>
        </p:grpSpPr>
        <p:sp>
          <p:nvSpPr>
            <p:cNvPr id="10" name="内容占位符 1"/>
            <p:cNvSpPr txBox="1">
              <a:spLocks/>
            </p:cNvSpPr>
            <p:nvPr/>
          </p:nvSpPr>
          <p:spPr bwMode="auto">
            <a:xfrm>
              <a:off x="5045469" y="1196752"/>
              <a:ext cx="390736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B0F0"/>
                </a:buClr>
                <a:buSzPct val="9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Calibri Light" panose="020F0302020204030204" pitchFamily="34" charset="0"/>
                  <a:ea typeface="微软雅黑" panose="020B0503020204020204" pitchFamily="34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B050"/>
                </a:buClr>
                <a:buSzPct val="75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Calibri Light" panose="020F0302020204030204" pitchFamily="34" charset="0"/>
                  <a:ea typeface="微软雅黑" panose="020B0503020204020204" pitchFamily="34" charset="-122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003399"/>
                  </a:solidFill>
                  <a:latin typeface="Calibri Light" panose="020F0302020204030204" pitchFamily="34" charset="0"/>
                  <a:ea typeface="微软雅黑" panose="020B0503020204020204" pitchFamily="34" charset="-122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rgbClr val="003399"/>
                  </a:solidFill>
                  <a:latin typeface="Calibri Light" panose="020F0302020204030204" pitchFamily="34" charset="0"/>
                  <a:ea typeface="微软雅黑" panose="020B0503020204020204" pitchFamily="34" charset="-122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Calibri Light" panose="020F0302020204030204" pitchFamily="34" charset="0"/>
                  <a:ea typeface="微软雅黑" panose="020B0503020204020204" pitchFamily="34" charset="-122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altLang="zh-CN" sz="1800" dirty="0" smtClean="0">
                  <a:latin typeface="Calibri" panose="020F0502020204030204" pitchFamily="34" charset="0"/>
                </a:rPr>
                <a:t>Extracted </a:t>
              </a:r>
              <a:r>
                <a:rPr lang="en-US" altLang="zh-CN" sz="1800" dirty="0">
                  <a:latin typeface="Calibri" panose="020F0502020204030204" pitchFamily="34" charset="0"/>
                </a:rPr>
                <a:t>a generic observable reactor </a:t>
              </a:r>
              <a:r>
                <a:rPr lang="en-US" altLang="zh-CN" sz="1800" dirty="0" smtClean="0">
                  <a:latin typeface="Calibri" panose="020F0502020204030204" pitchFamily="34" charset="0"/>
                </a:rPr>
                <a:t>antineutrino </a:t>
              </a:r>
              <a:r>
                <a:rPr lang="en-US" altLang="zh-CN" sz="1800" dirty="0">
                  <a:latin typeface="Calibri" panose="020F0502020204030204" pitchFamily="34" charset="0"/>
                </a:rPr>
                <a:t>spectrum </a:t>
              </a:r>
              <a:r>
                <a:rPr lang="en-US" altLang="zh-CN" sz="1800" dirty="0" smtClean="0">
                  <a:latin typeface="Calibri" panose="020F0502020204030204" pitchFamily="34" charset="0"/>
                </a:rPr>
                <a:t>by removing the detector response</a:t>
              </a:r>
              <a:endParaRPr lang="zh-CN" altLang="en-US" sz="1800" kern="0" dirty="0">
                <a:latin typeface="Calibri" panose="020F0502020204030204" pitchFamily="34" charset="0"/>
              </a:endParaRPr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1" t="15011" r="56196" b="6018"/>
            <a:stretch/>
          </p:blipFill>
          <p:spPr bwMode="auto">
            <a:xfrm>
              <a:off x="4603898" y="2204864"/>
              <a:ext cx="4131598" cy="400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" t="1435" r="2670"/>
          <a:stretch/>
        </p:blipFill>
        <p:spPr bwMode="auto">
          <a:xfrm>
            <a:off x="107504" y="2288380"/>
            <a:ext cx="4467497" cy="44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"/>
          <p:cNvSpPr/>
          <p:nvPr/>
        </p:nvSpPr>
        <p:spPr>
          <a:xfrm>
            <a:off x="47827" y="1196752"/>
            <a:ext cx="5244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Calibri" panose="020F0502020204030204" pitchFamily="34" charset="0"/>
              </a:rPr>
              <a:t>1958 days of data, 3.5M IBD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cs typeface="Calibri" panose="020F0502020204030204" pitchFamily="34" charset="0"/>
              </a:rPr>
              <a:t>Measured prompt spectrum vs. </a:t>
            </a:r>
            <a:r>
              <a:rPr lang="en-US" altLang="zh-CN" dirty="0" err="1" smtClean="0">
                <a:cs typeface="Calibri" panose="020F0502020204030204" pitchFamily="34" charset="0"/>
              </a:rPr>
              <a:t>Huber+Mueller</a:t>
            </a:r>
            <a:r>
              <a:rPr lang="en-US" altLang="zh-CN" dirty="0" smtClean="0"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cs typeface="Calibri" panose="020F0502020204030204" pitchFamily="34" charset="0"/>
              </a:rPr>
              <a:t>Global discrepancy </a:t>
            </a:r>
            <a:r>
              <a:rPr lang="en-US" altLang="zh-CN" dirty="0">
                <a:solidFill>
                  <a:srgbClr val="FF0000"/>
                </a:solidFill>
                <a:cs typeface="Calibri" panose="020F0502020204030204" pitchFamily="34" charset="0"/>
              </a:rPr>
              <a:t>at </a:t>
            </a:r>
            <a:r>
              <a:rPr lang="en-US" altLang="zh-CN" dirty="0" smtClean="0">
                <a:solidFill>
                  <a:srgbClr val="FF0000"/>
                </a:solidFill>
                <a:cs typeface="Calibri" panose="020F0502020204030204" pitchFamily="34" charset="0"/>
              </a:rPr>
              <a:t>5.3</a:t>
            </a:r>
            <a:r>
              <a:rPr lang="el-GR" altLang="zh-CN" dirty="0" smtClean="0">
                <a:solidFill>
                  <a:srgbClr val="FF0000"/>
                </a:solidFill>
                <a:cs typeface="Calibri" panose="020F0502020204030204" pitchFamily="34" charset="0"/>
              </a:rPr>
              <a:t> σ</a:t>
            </a:r>
            <a:endParaRPr lang="en-US" altLang="zh-CN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cs typeface="Calibri" panose="020F0502020204030204" pitchFamily="34" charset="0"/>
              </a:rPr>
              <a:t>Local deviation in 4-6 </a:t>
            </a:r>
            <a:r>
              <a:rPr lang="en-US" altLang="zh-CN" dirty="0">
                <a:solidFill>
                  <a:srgbClr val="FF0000"/>
                </a:solidFill>
                <a:cs typeface="Calibri" panose="020F0502020204030204" pitchFamily="34" charset="0"/>
              </a:rPr>
              <a:t>MeV </a:t>
            </a:r>
            <a:r>
              <a:rPr lang="en-US" altLang="zh-CN" dirty="0" smtClean="0">
                <a:solidFill>
                  <a:srgbClr val="FF0000"/>
                </a:solidFill>
                <a:cs typeface="Calibri" panose="020F0502020204030204" pitchFamily="34" charset="0"/>
              </a:rPr>
              <a:t>region: 6.3</a:t>
            </a:r>
            <a:r>
              <a:rPr lang="el-GR" altLang="zh-CN" dirty="0">
                <a:solidFill>
                  <a:srgbClr val="FF0000"/>
                </a:solidFill>
                <a:cs typeface="Calibri" panose="020F0502020204030204" pitchFamily="34" charset="0"/>
              </a:rPr>
              <a:t> σ</a:t>
            </a:r>
            <a:endParaRPr lang="en-US" altLang="zh-CN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411760" y="2197993"/>
            <a:ext cx="1080120" cy="2952328"/>
            <a:chOff x="2411760" y="2197993"/>
            <a:chExt cx="1080120" cy="2952328"/>
          </a:xfrm>
        </p:grpSpPr>
        <p:sp>
          <p:nvSpPr>
            <p:cNvPr id="14" name="Oval 13"/>
            <p:cNvSpPr/>
            <p:nvPr/>
          </p:nvSpPr>
          <p:spPr>
            <a:xfrm>
              <a:off x="2411760" y="4430241"/>
              <a:ext cx="1080120" cy="72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cxnSp>
          <p:nvCxnSpPr>
            <p:cNvPr id="16" name="Straight Arrow Connector 15"/>
            <p:cNvCxnSpPr>
              <a:endCxn id="14" idx="0"/>
            </p:cNvCxnSpPr>
            <p:nvPr/>
          </p:nvCxnSpPr>
          <p:spPr>
            <a:xfrm>
              <a:off x="2771800" y="2197993"/>
              <a:ext cx="180020" cy="2232248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3298973" y="1027475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+mj-lt"/>
                <a:cs typeface="Arial" panose="020B0604020202020204" pitchFamily="34" charset="0"/>
              </a:rPr>
              <a:t>arXiv:1904.07812 (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2019</a:t>
            </a:r>
            <a:r>
              <a:rPr lang="en-US" sz="1600" dirty="0" smtClean="0">
                <a:latin typeface="+mj-lt"/>
                <a:cs typeface="Arial" panose="020B0604020202020204" pitchFamily="34" charset="0"/>
              </a:rPr>
              <a:t>).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1461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124744"/>
            <a:ext cx="9505056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(</a:t>
            </a:r>
            <a:endParaRPr lang="zh-HK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922114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Reactor antineutrino flux evolution</a:t>
            </a:r>
            <a:endParaRPr lang="zh-CN" altLang="en-US" sz="3600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64193" y="6354525"/>
            <a:ext cx="2404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PRL </a:t>
            </a:r>
            <a:r>
              <a:rPr lang="en-US" b="1" dirty="0"/>
              <a:t>118</a:t>
            </a:r>
            <a:r>
              <a:rPr lang="en-US" dirty="0"/>
              <a:t>, 251801 (2017)</a:t>
            </a:r>
            <a:endParaRPr lang="zh-HK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8" t="3549" r="11355"/>
          <a:stretch/>
        </p:blipFill>
        <p:spPr bwMode="auto">
          <a:xfrm>
            <a:off x="273501" y="2304256"/>
            <a:ext cx="4370507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21723" y="1124744"/>
            <a:ext cx="8110717" cy="1195099"/>
            <a:chOff x="541412" y="1301569"/>
            <a:chExt cx="8110717" cy="1195099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3" t="68828" r="56085" b="15994"/>
            <a:stretch/>
          </p:blipFill>
          <p:spPr bwMode="auto">
            <a:xfrm>
              <a:off x="2535212" y="1661609"/>
              <a:ext cx="4774022" cy="83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1412" y="1301569"/>
              <a:ext cx="81107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Effective fission fraction </a:t>
              </a:r>
              <a:r>
                <a:rPr lang="en-US" altLang="zh-HK" sz="2200" dirty="0" smtClean="0"/>
                <a:t>for </a:t>
              </a:r>
              <a:r>
                <a:rPr lang="en-US" altLang="zh-HK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zh-HK" sz="2200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HK" sz="2200" dirty="0" smtClean="0"/>
                <a:t> isotope changes in time as fuel evolves:</a:t>
              </a:r>
              <a:endParaRPr lang="zh-HK" altLang="en-US" sz="2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8024" y="5229200"/>
            <a:ext cx="4432895" cy="729372"/>
            <a:chOff x="5179665" y="2276872"/>
            <a:chExt cx="4432895" cy="729372"/>
          </a:xfrm>
        </p:grpSpPr>
        <p:sp>
          <p:nvSpPr>
            <p:cNvPr id="12" name="TextBox 11"/>
            <p:cNvSpPr txBox="1"/>
            <p:nvPr/>
          </p:nvSpPr>
          <p:spPr>
            <a:xfrm>
              <a:off x="5364088" y="2276872"/>
              <a:ext cx="4248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</a:t>
              </a:r>
              <a:r>
                <a:rPr lang="en-US" altLang="zh-HK" sz="2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f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</a:t>
              </a:r>
              <a:r>
                <a:rPr lang="en-US" altLang="zh-HK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t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 = 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zh-HK" alt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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en-US" altLang="zh-HK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F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</a:t>
              </a:r>
              <a:r>
                <a:rPr lang="en-US" altLang="zh-HK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t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 </a:t>
              </a:r>
              <a:r>
                <a:rPr lang="en-US" altLang="zh-HK" sz="2200" dirty="0" smtClean="0">
                  <a:cs typeface="Times New Roman" panose="02020603050405020304" pitchFamily="18" charset="0"/>
                  <a:sym typeface="Symbol"/>
                </a:rPr>
                <a:t>also evolves</a:t>
              </a:r>
              <a:endParaRPr lang="zh-HK" altLang="en-US" sz="2200" dirty="0"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79665" y="26369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IBD yield</a:t>
              </a:r>
              <a:endParaRPr lang="zh-HK" alt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3801" y="2636912"/>
              <a:ext cx="153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 </a:t>
              </a:r>
              <a:r>
                <a:rPr lang="en-US" altLang="zh-HK" i="1" dirty="0" err="1" smtClean="0">
                  <a:latin typeface="+mj-lt"/>
                </a:rPr>
                <a:t>i</a:t>
              </a:r>
              <a:r>
                <a:rPr lang="en-US" altLang="zh-HK" baseline="30000" dirty="0" err="1" smtClean="0">
                  <a:latin typeface="+mj-lt"/>
                </a:rPr>
                <a:t>th</a:t>
              </a:r>
              <a:r>
                <a:rPr lang="en-US" altLang="zh-HK" dirty="0" smtClean="0"/>
                <a:t> isotope</a:t>
              </a:r>
              <a:endParaRPr lang="zh-HK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88024" y="2564904"/>
            <a:ext cx="4432895" cy="2462213"/>
            <a:chOff x="4788024" y="2564904"/>
            <a:chExt cx="4432895" cy="2462213"/>
          </a:xfrm>
        </p:grpSpPr>
        <p:sp>
          <p:nvSpPr>
            <p:cNvPr id="2" name="TextBox 1"/>
            <p:cNvSpPr txBox="1"/>
            <p:nvPr/>
          </p:nvSpPr>
          <p:spPr>
            <a:xfrm>
              <a:off x="4788024" y="2564904"/>
              <a:ext cx="4432895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i,r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(fission fraction for </a:t>
              </a:r>
              <a:r>
                <a:rPr lang="en-US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200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isotope in reactor 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200" dirty="0" smtClean="0"/>
                <a:t>and </a:t>
              </a:r>
              <a:r>
                <a:rPr lang="en-US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th,</a:t>
              </a:r>
              <a:r>
                <a:rPr lang="en-US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2200" dirty="0" smtClean="0">
                  <a:latin typeface="+mj-lt"/>
                </a:rPr>
                <a:t> (thermal power) </a:t>
              </a:r>
              <a:r>
                <a:rPr lang="en-US" sz="2200" dirty="0" smtClean="0"/>
                <a:t>obtained from reactor data, validated with MC.</a:t>
              </a:r>
            </a:p>
            <a:p>
              <a:r>
                <a:rPr lang="en-US" sz="22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/>
                <a:t>= survival probability</a:t>
              </a:r>
            </a:p>
            <a:p>
              <a:r>
                <a:rPr lang="en-US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dirty="0" smtClean="0"/>
                <a:t> = baseline</a:t>
              </a:r>
            </a:p>
            <a:p>
              <a:r>
                <a:rPr lang="en-US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/>
                <a:t>= average energy per fission </a:t>
              </a:r>
              <a:endParaRPr lang="en-US" sz="2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891633" y="4653136"/>
              <a:ext cx="184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91633" y="4005064"/>
              <a:ext cx="184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83415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110754"/>
            <a:ext cx="9505056" cy="5846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zh-HK" altLang="en-US" sz="2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92211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Reactor antineutrino flux and spectrum evolution</a:t>
            </a:r>
            <a:endParaRPr lang="zh-CN" altLang="en-US" sz="3600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3385" r="52941"/>
          <a:stretch/>
        </p:blipFill>
        <p:spPr bwMode="auto">
          <a:xfrm>
            <a:off x="4355647" y="2120612"/>
            <a:ext cx="4752857" cy="47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7536" y="1363415"/>
            <a:ext cx="4212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sz="2200" dirty="0" smtClean="0">
                <a:ea typeface="標楷體"/>
              </a:rPr>
              <a:t>Best fit of </a:t>
            </a:r>
            <a:r>
              <a:rPr lang="zh-HK" alt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HK" sz="2200" i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HK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zh-HK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altLang="zh-HK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= </a:t>
            </a:r>
            <a:r>
              <a:rPr lang="en-US" altLang="zh-HK" sz="22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zh-HK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zh-HK" alt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HK" sz="22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zh-HK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zh-HK" sz="2200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r>
              <a:rPr lang="en-US" altLang="zh-HK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zh-HK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</a:t>
            </a:r>
            <a:r>
              <a:rPr lang="en-US" altLang="zh-HK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en-US" altLang="zh-HK" sz="2200" dirty="0" smtClean="0">
                <a:solidFill>
                  <a:prstClr val="black"/>
                </a:solidFill>
                <a:cs typeface="Times New Roman" panose="02020603050405020304" pitchFamily="18" charset="0"/>
                <a:sym typeface="Symbol"/>
              </a:rPr>
              <a:t>to get </a:t>
            </a:r>
            <a:r>
              <a:rPr lang="zh-HK" alt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en-US" altLang="zh-HK" sz="2200" i="1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</a:t>
            </a:r>
            <a:endParaRPr lang="en-US" altLang="zh-HK" sz="2200" dirty="0" smtClean="0">
              <a:solidFill>
                <a:srgbClr val="FF0000"/>
              </a:solidFill>
              <a:ea typeface="標楷體"/>
            </a:endParaRPr>
          </a:p>
          <a:p>
            <a:pPr lvl="0"/>
            <a:r>
              <a:rPr lang="en-US" altLang="zh-HK" sz="2200" dirty="0">
                <a:solidFill>
                  <a:srgbClr val="FF0000"/>
                </a:solidFill>
                <a:ea typeface="標楷體"/>
              </a:rPr>
              <a:t>F</a:t>
            </a:r>
            <a:r>
              <a:rPr lang="en-US" altLang="zh-HK" sz="2200" dirty="0" smtClean="0">
                <a:solidFill>
                  <a:srgbClr val="FF0000"/>
                </a:solidFill>
                <a:ea typeface="標楷體"/>
              </a:rPr>
              <a:t>avors</a:t>
            </a:r>
            <a:r>
              <a:rPr lang="en-US" altLang="zh-HK" sz="2200" dirty="0">
                <a:solidFill>
                  <a:srgbClr val="FF0000"/>
                </a:solidFill>
                <a:ea typeface="標楷體"/>
              </a:rPr>
              <a:t>: overestimation of </a:t>
            </a:r>
            <a:r>
              <a:rPr lang="en-US" altLang="zh-HK" sz="2200" baseline="30000" dirty="0">
                <a:solidFill>
                  <a:srgbClr val="FF0000"/>
                </a:solidFill>
                <a:ea typeface="標楷體"/>
              </a:rPr>
              <a:t>235</a:t>
            </a:r>
            <a:r>
              <a:rPr lang="en-US" altLang="zh-HK" sz="2200" dirty="0">
                <a:solidFill>
                  <a:srgbClr val="FF0000"/>
                </a:solidFill>
                <a:ea typeface="標楷體"/>
              </a:rPr>
              <a:t>U yield</a:t>
            </a:r>
            <a:endParaRPr lang="zh-HK" altLang="en-US" sz="2200" dirty="0">
              <a:solidFill>
                <a:srgbClr val="FF0000"/>
              </a:solidFill>
              <a:ea typeface="標楷體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38" y="1900140"/>
            <a:ext cx="4424646" cy="4769220"/>
            <a:chOff x="3338" y="1900140"/>
            <a:chExt cx="4424646" cy="4769220"/>
          </a:xfrm>
        </p:grpSpPr>
        <p:grpSp>
          <p:nvGrpSpPr>
            <p:cNvPr id="8" name="Group 7"/>
            <p:cNvGrpSpPr/>
            <p:nvPr/>
          </p:nvGrpSpPr>
          <p:grpSpPr>
            <a:xfrm>
              <a:off x="3338" y="1900140"/>
              <a:ext cx="4424646" cy="4769220"/>
              <a:chOff x="3338" y="1811440"/>
              <a:chExt cx="4424646" cy="476922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13530" y="5134110"/>
                <a:ext cx="421445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2200" dirty="0" smtClean="0"/>
                  <a:t>Sterile </a:t>
                </a:r>
                <a:r>
                  <a:rPr lang="en-US" altLang="zh-HK" sz="2200" dirty="0" smtClean="0">
                    <a:sym typeface="Symbol"/>
                  </a:rPr>
                  <a:t> only </a:t>
                </a:r>
                <a:r>
                  <a:rPr lang="en-US" altLang="zh-HK" sz="2200" dirty="0" smtClean="0">
                    <a:sym typeface="Symbol" panose="05050102010706020507" pitchFamily="18" charset="2"/>
                  </a:rPr>
                  <a:t></a:t>
                </a:r>
                <a:r>
                  <a:rPr lang="en-US" altLang="zh-HK" sz="2200" dirty="0" smtClean="0">
                    <a:sym typeface="Symbol"/>
                  </a:rPr>
                  <a:t> same fractional flux deficit for all isotopes: </a:t>
                </a:r>
              </a:p>
              <a:p>
                <a:r>
                  <a:rPr lang="en-US" altLang="zh-HK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(</a:t>
                </a:r>
                <a:r>
                  <a:rPr lang="en-US" altLang="zh-HK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d</a:t>
                </a:r>
                <a:r>
                  <a:rPr lang="en-US" altLang="zh-HK" sz="22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altLang="zh-HK" sz="22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altLang="zh-HK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/</a:t>
                </a:r>
                <a:r>
                  <a:rPr lang="en-US" altLang="zh-HK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dF</a:t>
                </a:r>
                <a:r>
                  <a:rPr lang="en-US" altLang="zh-HK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239</a:t>
                </a:r>
                <a:r>
                  <a:rPr lang="en-US" altLang="zh-HK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)/&lt;</a:t>
                </a:r>
                <a:r>
                  <a:rPr lang="en-US" altLang="zh-HK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</a:t>
                </a:r>
                <a:r>
                  <a:rPr lang="en-US" altLang="zh-HK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US" altLang="zh-HK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&gt; = </a:t>
                </a:r>
                <a:r>
                  <a:rPr lang="en-US" altLang="zh-HK" sz="2200" dirty="0" smtClean="0">
                    <a:cs typeface="Times New Roman" panose="02020603050405020304" pitchFamily="18" charset="0"/>
                    <a:sym typeface="Symbol" panose="05050102010706020507" pitchFamily="18" charset="2"/>
                  </a:rPr>
                  <a:t>theory</a:t>
                </a:r>
                <a:endParaRPr lang="en-US" altLang="zh-HK" sz="2200" dirty="0" smtClean="0">
                  <a:cs typeface="Times New Roman" panose="02020603050405020304" pitchFamily="18" charset="0"/>
                  <a:sym typeface="Symbol"/>
                </a:endParaRPr>
              </a:p>
              <a:p>
                <a:r>
                  <a:rPr lang="en-US" altLang="zh-HK" sz="2200" dirty="0" smtClean="0">
                    <a:solidFill>
                      <a:srgbClr val="FF0000"/>
                    </a:solidFill>
                    <a:sym typeface="Symbol"/>
                  </a:rPr>
                  <a:t>incompatible with data at</a:t>
                </a:r>
                <a:r>
                  <a:rPr lang="en-US" altLang="zh-HK" sz="2200" dirty="0" smtClean="0">
                    <a:sym typeface="Symbol"/>
                  </a:rPr>
                  <a:t> </a:t>
                </a:r>
                <a:r>
                  <a:rPr lang="en-US" altLang="zh-HK" sz="2200" dirty="0">
                    <a:solidFill>
                      <a:srgbClr val="FF0000"/>
                    </a:solidFill>
                    <a:latin typeface="+mj-lt"/>
                  </a:rPr>
                  <a:t>2.6</a:t>
                </a:r>
                <a:r>
                  <a:rPr lang="en-US" altLang="zh-HK" sz="2200" dirty="0" smtClean="0">
                    <a:solidFill>
                      <a:srgbClr val="FF0000"/>
                    </a:solidFill>
                    <a:latin typeface="+mj-lt"/>
                    <a:sym typeface="Symbol"/>
                  </a:rPr>
                  <a:t></a:t>
                </a:r>
                <a:endParaRPr lang="zh-HK" alt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78" t="22592" r="9961" b="13582"/>
              <a:stretch/>
            </p:blipFill>
            <p:spPr bwMode="auto">
              <a:xfrm>
                <a:off x="3338" y="1811440"/>
                <a:ext cx="4352638" cy="289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251519" y="4798313"/>
              <a:ext cx="40324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Slope differs from theory by </a:t>
              </a:r>
              <a:r>
                <a:rPr lang="en-US" altLang="zh-HK" sz="2200" dirty="0" smtClean="0">
                  <a:solidFill>
                    <a:srgbClr val="FF0000"/>
                  </a:solidFill>
                  <a:latin typeface="+mj-lt"/>
                </a:rPr>
                <a:t>3.1</a:t>
              </a:r>
              <a:r>
                <a:rPr lang="en-US" altLang="zh-HK" sz="2200" dirty="0" smtClean="0">
                  <a:solidFill>
                    <a:srgbClr val="FF0000"/>
                  </a:solidFill>
                  <a:latin typeface="+mj-lt"/>
                  <a:sym typeface="Symbol"/>
                </a:rPr>
                <a:t></a:t>
              </a:r>
              <a:endParaRPr lang="zh-HK" altLang="en-US" sz="22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1113" y="1259468"/>
            <a:ext cx="4432895" cy="729372"/>
            <a:chOff x="5179665" y="2276872"/>
            <a:chExt cx="4432895" cy="729372"/>
          </a:xfrm>
        </p:grpSpPr>
        <p:sp>
          <p:nvSpPr>
            <p:cNvPr id="17" name="TextBox 16"/>
            <p:cNvSpPr txBox="1"/>
            <p:nvPr/>
          </p:nvSpPr>
          <p:spPr>
            <a:xfrm>
              <a:off x="5364088" y="2276872"/>
              <a:ext cx="42484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</a:t>
              </a:r>
              <a:r>
                <a:rPr lang="en-US" altLang="zh-HK" sz="2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f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</a:t>
              </a:r>
              <a:r>
                <a:rPr lang="en-US" altLang="zh-HK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t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 = 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 </a:t>
              </a:r>
              <a:r>
                <a:rPr lang="zh-HK" altLang="en-US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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en-US" altLang="zh-HK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F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i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(</a:t>
              </a:r>
              <a:r>
                <a:rPr lang="en-US" altLang="zh-HK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t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) </a:t>
              </a:r>
              <a:r>
                <a:rPr lang="en-US" altLang="zh-HK" sz="2200" dirty="0" smtClean="0">
                  <a:cs typeface="Times New Roman" panose="02020603050405020304" pitchFamily="18" charset="0"/>
                  <a:sym typeface="Symbol"/>
                </a:rPr>
                <a:t>also evolves</a:t>
              </a:r>
              <a:endParaRPr lang="zh-HK" altLang="en-US" sz="2200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79665" y="263691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IBD yield</a:t>
              </a:r>
              <a:endParaRPr lang="zh-HK" alt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03801" y="2636912"/>
              <a:ext cx="1537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 </a:t>
              </a:r>
              <a:r>
                <a:rPr lang="en-US" altLang="zh-HK" i="1" dirty="0" err="1" smtClean="0">
                  <a:latin typeface="+mj-lt"/>
                </a:rPr>
                <a:t>i</a:t>
              </a:r>
              <a:r>
                <a:rPr lang="en-US" altLang="zh-HK" baseline="30000" dirty="0" err="1" smtClean="0">
                  <a:latin typeface="+mj-lt"/>
                </a:rPr>
                <a:t>th</a:t>
              </a:r>
              <a:r>
                <a:rPr lang="en-US" altLang="zh-HK" dirty="0" smtClean="0"/>
                <a:t> isotope</a:t>
              </a:r>
              <a:endParaRPr lang="zh-HK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3148770" y="1069751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PRL </a:t>
            </a:r>
            <a:r>
              <a:rPr lang="en-US" b="1" dirty="0"/>
              <a:t>118</a:t>
            </a:r>
            <a:r>
              <a:rPr lang="en-US" dirty="0"/>
              <a:t>, 251801 (2017</a:t>
            </a:r>
            <a:r>
              <a:rPr lang="en-US" dirty="0" smtClean="0"/>
              <a:t>).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6554053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520" y="1124744"/>
            <a:ext cx="9505056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188640"/>
            <a:ext cx="8388424" cy="922114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Reactor antineutrino spectrum evolution</a:t>
            </a:r>
            <a:endParaRPr lang="zh-CN" altLang="en-US" sz="3600" dirty="0"/>
          </a:p>
        </p:txBody>
      </p:sp>
      <p:pic>
        <p:nvPicPr>
          <p:cNvPr id="13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8275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5148064" y="1556792"/>
            <a:ext cx="4032212" cy="4479041"/>
            <a:chOff x="5148064" y="1700808"/>
            <a:chExt cx="4032212" cy="4479041"/>
          </a:xfrm>
        </p:grpSpPr>
        <p:sp>
          <p:nvSpPr>
            <p:cNvPr id="19" name="TextBox 18"/>
            <p:cNvSpPr txBox="1"/>
            <p:nvPr/>
          </p:nvSpPr>
          <p:spPr>
            <a:xfrm>
              <a:off x="5390964" y="4394745"/>
              <a:ext cx="378931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- First observation of change in IBD spectrum with </a:t>
              </a:r>
              <a:r>
                <a:rPr lang="en-US" altLang="zh-HK" sz="2200" i="1" dirty="0" smtClean="0">
                  <a:solidFill>
                    <a:srgbClr val="FF0000"/>
                  </a:solidFill>
                  <a:latin typeface="+mj-lt"/>
                </a:rPr>
                <a:t>F</a:t>
              </a:r>
              <a:r>
                <a:rPr lang="en-US" altLang="zh-HK" sz="2200" baseline="-25000" dirty="0" smtClean="0">
                  <a:solidFill>
                    <a:srgbClr val="FF0000"/>
                  </a:solidFill>
                  <a:latin typeface="+mj-lt"/>
                </a:rPr>
                <a:t>239</a:t>
              </a:r>
              <a:r>
                <a:rPr lang="en-US" altLang="zh-HK" sz="2200" dirty="0" smtClean="0">
                  <a:solidFill>
                    <a:srgbClr val="FF0000"/>
                  </a:solidFill>
                </a:rPr>
                <a:t> at 5.1</a:t>
              </a:r>
              <a:r>
                <a:rPr lang="en-US" altLang="zh-HK" sz="2200" dirty="0" smtClean="0">
                  <a:solidFill>
                    <a:srgbClr val="FF0000"/>
                  </a:solidFill>
                  <a:sym typeface="Symbol"/>
                </a:rPr>
                <a:t> </a:t>
              </a:r>
            </a:p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- Shape ~ theory</a:t>
              </a:r>
            </a:p>
            <a:p>
              <a:r>
                <a:rPr lang="en-US" altLang="zh-HK" sz="2200" dirty="0" smtClean="0">
                  <a:solidFill>
                    <a:srgbClr val="FF0000"/>
                  </a:solidFill>
                </a:rPr>
                <a:t>- Demonstration of neutrino monitoring of reactors</a:t>
              </a:r>
              <a:endParaRPr lang="zh-HK" altLang="en-US" sz="22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9" t="1923" r="9536" b="33517"/>
            <a:stretch/>
          </p:blipFill>
          <p:spPr bwMode="auto">
            <a:xfrm>
              <a:off x="5148064" y="1700808"/>
              <a:ext cx="4032212" cy="2693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07504" y="1138754"/>
            <a:ext cx="4909505" cy="5602614"/>
            <a:chOff x="107504" y="1138754"/>
            <a:chExt cx="4909505" cy="5602614"/>
          </a:xfrm>
        </p:grpSpPr>
        <p:pic>
          <p:nvPicPr>
            <p:cNvPr id="1536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2" t="1922" r="52851" b="2194"/>
            <a:stretch/>
          </p:blipFill>
          <p:spPr bwMode="auto">
            <a:xfrm>
              <a:off x="107504" y="1855423"/>
              <a:ext cx="4909505" cy="488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51384" y="1138754"/>
              <a:ext cx="34285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zh-HK" sz="22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altLang="zh-HK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altLang="zh-HK" sz="2200" dirty="0" smtClean="0"/>
                <a:t> observed IBD per fission in </a:t>
              </a:r>
              <a:r>
                <a:rPr lang="en-US" altLang="zh-HK" sz="22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altLang="zh-HK" sz="2200" baseline="30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en-US" altLang="zh-HK" sz="2200" dirty="0" smtClean="0"/>
                <a:t> energy bin</a:t>
              </a:r>
              <a:endParaRPr lang="zh-HK" altLang="en-US" sz="2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18144" y="1048209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PRL </a:t>
            </a:r>
            <a:r>
              <a:rPr lang="en-US" b="1" dirty="0"/>
              <a:t>118</a:t>
            </a:r>
            <a:r>
              <a:rPr lang="en-US" dirty="0"/>
              <a:t>, 251801 (2017</a:t>
            </a:r>
            <a:r>
              <a:rPr lang="en-US" dirty="0" smtClean="0"/>
              <a:t>).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6082433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286" y="949333"/>
            <a:ext cx="8147248" cy="1143000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600" dirty="0">
                <a:ln w="19050">
                  <a:noFill/>
                  <a:prstDash val="solid"/>
                </a:ln>
                <a:latin typeface="Calibri" panose="020F0502020204030204" pitchFamily="34" charset="0"/>
              </a:rPr>
              <a:t>Daya Bay review of sterile neutrino search and Isotope-dependent fluxes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82" y="2276872"/>
            <a:ext cx="6499821" cy="28697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HK" sz="2400" dirty="0" smtClean="0"/>
              <a:t>The Daya Bay Reactor Neutrino Experiment</a:t>
            </a:r>
          </a:p>
          <a:p>
            <a:r>
              <a:rPr lang="en-US" altLang="zh-HK" sz="2400" dirty="0" smtClean="0"/>
              <a:t>Constraining sterile neutrino mixing</a:t>
            </a:r>
          </a:p>
          <a:p>
            <a:r>
              <a:rPr lang="en-US" altLang="zh-HK" sz="2400" dirty="0" smtClean="0"/>
              <a:t>Absolute </a:t>
            </a:r>
            <a:r>
              <a:rPr lang="en-US" altLang="zh-HK" sz="2400" smtClean="0"/>
              <a:t>reactor antineutrino </a:t>
            </a:r>
            <a:r>
              <a:rPr lang="en-US" altLang="zh-HK" sz="2400" dirty="0" smtClean="0"/>
              <a:t>flux, spectrum, and fuel evolution</a:t>
            </a:r>
          </a:p>
        </p:txBody>
      </p:sp>
      <p:pic>
        <p:nvPicPr>
          <p:cNvPr id="7" name="图片 7" descr="E:\科苑\探测器报告\dyw_logo-.jpg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"/>
            <a:ext cx="942066" cy="9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303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780" y="1289056"/>
            <a:ext cx="8824433" cy="1431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Fuel evolution allows to extract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Pu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spectra 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Ordered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Pu fission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fraction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into 20 data groups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Fit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Pu spectra, as two dominant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</a:p>
          <a:p>
            <a:pPr>
              <a:buFontTx/>
              <a:buChar char="-"/>
            </a:pP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 sensitive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241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Pu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6" y="17470"/>
            <a:ext cx="8229600" cy="937669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US" altLang="zh-CN" sz="36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US" altLang="zh-CN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Pu Spectra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" t="2938" r="1"/>
          <a:stretch/>
        </p:blipFill>
        <p:spPr bwMode="auto">
          <a:xfrm>
            <a:off x="4797230" y="2348811"/>
            <a:ext cx="4346770" cy="424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1840" y="955139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arXiv:1904.07812(2019)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-252536" y="2852936"/>
            <a:ext cx="5184576" cy="2667170"/>
            <a:chOff x="-247416" y="2701587"/>
            <a:chExt cx="5184576" cy="2667170"/>
          </a:xfrm>
        </p:grpSpPr>
        <p:sp>
          <p:nvSpPr>
            <p:cNvPr id="8" name="矩形 7"/>
            <p:cNvSpPr/>
            <p:nvPr/>
          </p:nvSpPr>
          <p:spPr>
            <a:xfrm>
              <a:off x="231078" y="4353094"/>
              <a:ext cx="449005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 IBD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yield </a:t>
              </a:r>
              <a:r>
                <a:rPr lang="en-US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comparison:</a:t>
              </a:r>
              <a:endParaRPr lang="en-US" altLang="zh-CN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altLang="zh-CN" sz="2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235</a:t>
              </a:r>
              <a:r>
                <a:rPr lang="en-US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0.92 </a:t>
              </a:r>
              <a:r>
                <a:rPr lang="en-US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±0.023(exp.)±0.021(model)</a:t>
              </a:r>
            </a:p>
            <a:p>
              <a:r>
                <a:rPr lang="fr-FR" altLang="zh-CN" sz="2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239</a:t>
              </a:r>
              <a:r>
                <a:rPr lang="fr-FR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Pu</a:t>
              </a:r>
              <a:r>
                <a:rPr lang="fr-FR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fr-FR" altLang="zh-CN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0.99 </a:t>
              </a:r>
              <a:r>
                <a:rPr lang="fr-FR" altLang="zh-CN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±0.057(exp.) ±0.025(model)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-247416" y="2701587"/>
              <a:ext cx="5184576" cy="1671696"/>
              <a:chOff x="3154200" y="2720888"/>
              <a:chExt cx="5184576" cy="1671696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3154200" y="3069145"/>
                <a:ext cx="447763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zh-CN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Similar excess in 4—6 MeV  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 Significance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local deviations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4σ for </a:t>
                </a:r>
                <a:r>
                  <a:rPr lang="en-US" altLang="zh-CN" sz="2000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235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1.2σ for </a:t>
                </a:r>
                <a:r>
                  <a:rPr lang="en-US" altLang="zh-CN" sz="2000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239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Pu </a:t>
                </a:r>
                <a:endParaRPr lang="en-US" altLang="zh-CN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63888" y="2720888"/>
                <a:ext cx="47748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Compare spectra, yield with Huber-Mueller:</a:t>
                </a:r>
                <a:endParaRPr lang="en-US" sz="2000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188640" y="6204542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3113" y="2443663"/>
            <a:ext cx="170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1958 days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5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68760"/>
            <a:ext cx="9180512" cy="559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691680" y="274638"/>
            <a:ext cx="5544616" cy="994122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en-US" altLang="zh-CN" sz="3600" dirty="0" smtClean="0"/>
              <a:t>Summary</a:t>
            </a:r>
            <a:endParaRPr lang="zh-CN" altLang="en-US" sz="3600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5686" y="1184713"/>
            <a:ext cx="7416824" cy="54726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zh-CN" sz="2200" dirty="0" smtClean="0"/>
              <a:t>Daya Bay Expt.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dirty="0" smtClean="0"/>
              <a:t>Most precision measurement of                 </a:t>
            </a:r>
            <a:r>
              <a:rPr lang="en-US" altLang="zh-CN" sz="2000" dirty="0" smtClean="0">
                <a:latin typeface="+mj-lt"/>
              </a:rPr>
              <a:t>: 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3.4%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dirty="0"/>
              <a:t>Most precision measurement </a:t>
            </a:r>
            <a:r>
              <a:rPr lang="en-US" altLang="zh-CN" sz="2000" dirty="0" smtClean="0"/>
              <a:t>of            : 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</a:rPr>
              <a:t>2.8%</a:t>
            </a:r>
          </a:p>
          <a:p>
            <a:r>
              <a:rPr lang="en-US" altLang="zh-CN" sz="2200" dirty="0" smtClean="0"/>
              <a:t>Direct search for sterile neutrino mixing</a:t>
            </a:r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- </a:t>
            </a:r>
            <a:r>
              <a:rPr lang="en-US" altLang="zh-CN" sz="2000" dirty="0" smtClean="0"/>
              <a:t>fit Daya Bay spectra with additional oscillation due to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 indent="0"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altLang="zh-CN" sz="2000" dirty="0"/>
              <a:t>most stringent limit 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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2x10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Δ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0.2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 smtClean="0"/>
              <a:t>Reactor antineutrino flux, spectrum and evolution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b="1" dirty="0" smtClean="0"/>
              <a:t>Flux</a:t>
            </a:r>
            <a:r>
              <a:rPr lang="en-US" altLang="zh-CN" sz="2000" dirty="0" smtClean="0"/>
              <a:t> : consistent with previous short baseline </a:t>
            </a:r>
            <a:r>
              <a:rPr lang="en-US" altLang="zh-CN" sz="2000" dirty="0" err="1" smtClean="0"/>
              <a:t>expt.s</a:t>
            </a:r>
            <a:r>
              <a:rPr lang="en-US" altLang="zh-CN" sz="2000" dirty="0"/>
              <a:t>, </a:t>
            </a:r>
            <a:r>
              <a:rPr lang="en-US" altLang="zh-CN" sz="2000" dirty="0" smtClean="0">
                <a:solidFill>
                  <a:srgbClr val="FF0000"/>
                </a:solidFill>
              </a:rPr>
              <a:t>0.952±0.014±0.023</a:t>
            </a:r>
            <a:r>
              <a:rPr lang="en-US" altLang="zh-CN" sz="2000" dirty="0" smtClean="0"/>
              <a:t> of Huber-Mueller</a:t>
            </a:r>
            <a:endParaRPr lang="en-US" altLang="zh-CN" sz="2000" dirty="0"/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b="1" dirty="0" smtClean="0"/>
              <a:t>Prompt Spectrum</a:t>
            </a:r>
            <a:r>
              <a:rPr lang="en-US" altLang="zh-CN" sz="2000" dirty="0" smtClean="0"/>
              <a:t>: </a:t>
            </a:r>
            <a:r>
              <a:rPr lang="en-US" altLang="zh-CN" sz="1800" dirty="0" smtClean="0">
                <a:solidFill>
                  <a:srgbClr val="FF0000"/>
                </a:solidFill>
              </a:rPr>
              <a:t>6.3</a:t>
            </a:r>
            <a:r>
              <a:rPr lang="en-US" altLang="zh-CN" sz="1800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deviation </a:t>
            </a:r>
            <a:r>
              <a:rPr lang="en-US" altLang="zh-CN" sz="2000" dirty="0" smtClean="0">
                <a:solidFill>
                  <a:srgbClr val="FF0000"/>
                </a:solidFill>
              </a:rPr>
              <a:t>from prediction in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</a:rPr>
              <a:t>[4, 6] </a:t>
            </a:r>
            <a:r>
              <a:rPr lang="en-US" altLang="zh-CN" sz="2000" dirty="0" smtClean="0">
                <a:solidFill>
                  <a:srgbClr val="FF0000"/>
                </a:solidFill>
              </a:rPr>
              <a:t>MeV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b="1" dirty="0" smtClean="0"/>
              <a:t>Evolution observed</a:t>
            </a:r>
            <a:r>
              <a:rPr lang="en-US" altLang="zh-CN" sz="2000" dirty="0" smtClean="0">
                <a:latin typeface="+mn-lt"/>
              </a:rPr>
              <a:t>. </a:t>
            </a:r>
            <a:r>
              <a:rPr lang="en-US" altLang="zh-CN" sz="2000" dirty="0" smtClean="0"/>
              <a:t>Favors</a:t>
            </a:r>
            <a:r>
              <a:rPr lang="en-US" altLang="zh-CN" sz="2000" dirty="0" smtClean="0">
                <a:latin typeface="+mn-lt"/>
                <a:sym typeface="Symbol"/>
              </a:rPr>
              <a:t> </a:t>
            </a:r>
            <a:r>
              <a:rPr lang="en-US" altLang="zh-CN" sz="2000" baseline="-25000" dirty="0" smtClean="0">
                <a:latin typeface="+mn-lt"/>
              </a:rPr>
              <a:t>235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 smtClean="0"/>
              <a:t>wrong;                                </a:t>
            </a:r>
            <a:r>
              <a:rPr lang="en-US" altLang="zh-CN" sz="2000" dirty="0" smtClean="0">
                <a:solidFill>
                  <a:srgbClr val="FF0000"/>
                </a:solidFill>
              </a:rPr>
              <a:t>disfavors sterile neutrino mixing at 2.6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000" b="1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1">
              <a:buFont typeface="Calibri" panose="020F0502020204030204" pitchFamily="34" charset="0"/>
              <a:buChar char="₋"/>
            </a:pPr>
            <a:r>
              <a:rPr lang="en-US" altLang="zh-CN" sz="2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US" altLang="zh-CN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Pu 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spectra extracted</a:t>
            </a:r>
            <a:endParaRPr lang="en-US" altLang="zh-CN" sz="2000" dirty="0" smtClean="0"/>
          </a:p>
          <a:p>
            <a:r>
              <a:rPr lang="en-US" altLang="zh-CN" sz="2200" dirty="0" smtClean="0"/>
              <a:t>Will continue till 2020</a:t>
            </a:r>
            <a:endParaRPr lang="zh-CN" altLang="en-US" sz="22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72042"/>
              </p:ext>
            </p:extLst>
          </p:nvPr>
        </p:nvGraphicFramePr>
        <p:xfrm>
          <a:off x="4325723" y="1572768"/>
          <a:ext cx="894349" cy="39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"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5723" y="1572768"/>
                        <a:ext cx="894349" cy="395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67279"/>
              </p:ext>
            </p:extLst>
          </p:nvPr>
        </p:nvGraphicFramePr>
        <p:xfrm>
          <a:off x="4296663" y="1959493"/>
          <a:ext cx="648072" cy="4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9" name="Equation" r:id="rId5" imgW="393480" imgH="279360" progId="Equation.DSMT4">
                  <p:embed/>
                </p:oleObj>
              </mc:Choice>
              <mc:Fallback>
                <p:oleObj name="Equation" r:id="rId5" imgW="393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6663" y="1959493"/>
                        <a:ext cx="648072" cy="45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058" r="53883" b="4409"/>
          <a:stretch/>
        </p:blipFill>
        <p:spPr bwMode="auto">
          <a:xfrm>
            <a:off x="7248105" y="4880507"/>
            <a:ext cx="1961467" cy="200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532316" y="6323831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222047" y="1203954"/>
            <a:ext cx="1921953" cy="3676554"/>
            <a:chOff x="7222047" y="1203954"/>
            <a:chExt cx="1921953" cy="367655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91" t="8629" r="12517" b="5619"/>
            <a:stretch/>
          </p:blipFill>
          <p:spPr bwMode="auto">
            <a:xfrm>
              <a:off x="7448150" y="3152315"/>
              <a:ext cx="1695850" cy="172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26" t="6182" r="11592" b="5358"/>
            <a:stretch/>
          </p:blipFill>
          <p:spPr bwMode="auto">
            <a:xfrm>
              <a:off x="7222047" y="1203954"/>
              <a:ext cx="1874700" cy="185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3385" r="52941"/>
          <a:stretch/>
        </p:blipFill>
        <p:spPr bwMode="auto">
          <a:xfrm>
            <a:off x="5220072" y="5000417"/>
            <a:ext cx="1829638" cy="18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0143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55875" y="2708275"/>
            <a:ext cx="3887788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3200" dirty="0">
                <a:latin typeface="Calibri" panose="020F0502020204030204" pitchFamily="34" charset="0"/>
                <a:ea typeface="標楷體" pitchFamily="65" charset="-120"/>
                <a:sym typeface="Mathematica1" pitchFamily="2" charset="2"/>
              </a:rPr>
              <a:t>The </a:t>
            </a:r>
            <a:r>
              <a:rPr kumimoji="0" lang="en-US" altLang="zh-TW" sz="3200" dirty="0" err="1">
                <a:latin typeface="Calibri" panose="020F0502020204030204" pitchFamily="34" charset="0"/>
                <a:ea typeface="標楷體" pitchFamily="65" charset="-120"/>
                <a:sym typeface="Mathematica1" pitchFamily="2" charset="2"/>
              </a:rPr>
              <a:t>Daya</a:t>
            </a:r>
            <a:r>
              <a:rPr kumimoji="0" lang="en-US" altLang="zh-TW" sz="3200" dirty="0">
                <a:latin typeface="Calibri" panose="020F0502020204030204" pitchFamily="34" charset="0"/>
                <a:ea typeface="標楷體" pitchFamily="65" charset="-120"/>
                <a:sym typeface="Mathematica1" pitchFamily="2" charset="2"/>
              </a:rPr>
              <a:t> Bay </a:t>
            </a:r>
            <a:r>
              <a:rPr kumimoji="0" lang="en-US" altLang="zh-TW" sz="3200" dirty="0" smtClean="0">
                <a:latin typeface="Calibri" panose="020F0502020204030204" pitchFamily="34" charset="0"/>
                <a:ea typeface="標楷體" pitchFamily="65" charset="-120"/>
                <a:sym typeface="Mathematica1" pitchFamily="2" charset="2"/>
              </a:rPr>
              <a:t>Reactor Neutrino Experiment</a:t>
            </a:r>
            <a:endParaRPr lang="zh-TW" altLang="en-US" sz="3200" dirty="0">
              <a:latin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49" y="0"/>
            <a:ext cx="1079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52" y="4149080"/>
            <a:ext cx="54005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F. P. An et al., </a:t>
            </a:r>
            <a:r>
              <a:rPr lang="en-US" altLang="zh-HK" sz="1600" dirty="0" err="1" smtClean="0"/>
              <a:t>Daya</a:t>
            </a:r>
            <a:r>
              <a:rPr lang="en-US" altLang="zh-HK" sz="1600" dirty="0" smtClean="0"/>
              <a:t> Bay Collaboration, NIM A </a:t>
            </a:r>
            <a:r>
              <a:rPr lang="en-US" altLang="zh-HK" sz="1600" b="1" dirty="0" smtClean="0"/>
              <a:t>811</a:t>
            </a:r>
            <a:r>
              <a:rPr lang="en-US" altLang="zh-HK" sz="1600" dirty="0" smtClean="0"/>
              <a:t>, 133 (</a:t>
            </a:r>
            <a:r>
              <a:rPr lang="en-US" altLang="zh-HK" sz="1600" dirty="0"/>
              <a:t>2016); PRD </a:t>
            </a:r>
            <a:r>
              <a:rPr lang="en-US" altLang="zh-HK" sz="1600" b="1" dirty="0"/>
              <a:t>95</a:t>
            </a:r>
            <a:r>
              <a:rPr lang="en-US" altLang="zh-HK" sz="1600" dirty="0"/>
              <a:t>, 072006 (2017</a:t>
            </a:r>
            <a:r>
              <a:rPr lang="en-US" altLang="zh-HK" sz="1600" dirty="0" smtClean="0"/>
              <a:t>).</a:t>
            </a:r>
            <a:endParaRPr lang="zh-HK" alt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5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3"/>
          <p:cNvSpPr txBox="1">
            <a:spLocks noChangeArrowheads="1"/>
          </p:cNvSpPr>
          <p:nvPr/>
        </p:nvSpPr>
        <p:spPr bwMode="auto">
          <a:xfrm>
            <a:off x="539552" y="260648"/>
            <a:ext cx="8280598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600" dirty="0">
                <a:latin typeface="Calibri" panose="020F0502020204030204" pitchFamily="34" charset="0"/>
              </a:rPr>
              <a:t>Reactor expt.: a clean way to measure  </a:t>
            </a:r>
            <a:r>
              <a:rPr lang="en-US" altLang="zh-TW" sz="3600" i="1" dirty="0">
                <a:latin typeface="Calibri" panose="020F0502020204030204" pitchFamily="34" charset="0"/>
                <a:sym typeface="Symbol" pitchFamily="18" charset="2"/>
              </a:rPr>
              <a:t></a:t>
            </a:r>
            <a:r>
              <a:rPr lang="en-US" altLang="zh-TW" sz="3600" baseline="-25000" dirty="0">
                <a:latin typeface="Calibri" panose="020F0502020204030204" pitchFamily="34" charset="0"/>
                <a:sym typeface="Symbol" pitchFamily="18" charset="2"/>
              </a:rPr>
              <a:t>13</a:t>
            </a:r>
            <a:endParaRPr lang="en-US" altLang="zh-TW" sz="3600" baseline="-250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343" y="1527252"/>
            <a:ext cx="9162764" cy="5879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Rectangle 2"/>
          <p:cNvSpPr/>
          <p:nvPr/>
        </p:nvSpPr>
        <p:spPr>
          <a:xfrm>
            <a:off x="124520" y="1600677"/>
            <a:ext cx="3817401" cy="5732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9595" y="2464277"/>
            <a:ext cx="9144000" cy="4394199"/>
            <a:chOff x="89595" y="2464277"/>
            <a:chExt cx="9144000" cy="4394199"/>
          </a:xfrm>
        </p:grpSpPr>
        <p:sp>
          <p:nvSpPr>
            <p:cNvPr id="2" name="Rectangle 1"/>
            <p:cNvSpPr/>
            <p:nvPr/>
          </p:nvSpPr>
          <p:spPr>
            <a:xfrm>
              <a:off x="124520" y="2537619"/>
              <a:ext cx="3529013" cy="4320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6647" name="Rectangle 18"/>
            <p:cNvSpPr>
              <a:spLocks noChangeArrowheads="1"/>
            </p:cNvSpPr>
            <p:nvPr/>
          </p:nvSpPr>
          <p:spPr bwMode="auto">
            <a:xfrm>
              <a:off x="3653533" y="3516491"/>
              <a:ext cx="287338" cy="3313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26628" name="Group 28"/>
            <p:cNvGrpSpPr>
              <a:grpSpLocks/>
            </p:cNvGrpSpPr>
            <p:nvPr/>
          </p:nvGrpSpPr>
          <p:grpSpPr bwMode="auto">
            <a:xfrm>
              <a:off x="89595" y="2464277"/>
              <a:ext cx="3492501" cy="1552575"/>
              <a:chOff x="0" y="1916832"/>
              <a:chExt cx="3492501" cy="1551077"/>
            </a:xfrm>
          </p:grpSpPr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0" y="1916832"/>
                <a:ext cx="3492500" cy="830997"/>
                <a:chOff x="0" y="1916832"/>
                <a:chExt cx="3491880" cy="831014"/>
              </a:xfrm>
            </p:grpSpPr>
            <p:sp>
              <p:nvSpPr>
                <p:cNvPr id="2664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1916832"/>
                  <a:ext cx="3491880" cy="831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400" dirty="0">
                      <a:latin typeface="Calibri" panose="020F0502020204030204" pitchFamily="34" charset="0"/>
                    </a:rPr>
                    <a:t>- </a:t>
                  </a:r>
                  <a:r>
                    <a:rPr lang="en-US" altLang="zh-TW" sz="2200" dirty="0">
                      <a:latin typeface="Calibri" panose="020F0502020204030204" pitchFamily="34" charset="0"/>
                    </a:rPr>
                    <a:t>Reactor: abundant, free, pure source of  </a:t>
                  </a:r>
                  <a:r>
                    <a:rPr lang="en-US" altLang="zh-TW" sz="2200" dirty="0">
                      <a:latin typeface="Calibri" panose="020F0502020204030204" pitchFamily="34" charset="0"/>
                      <a:sym typeface="Symbol" pitchFamily="18" charset="2"/>
                    </a:rPr>
                    <a:t></a:t>
                  </a:r>
                  <a:r>
                    <a:rPr lang="en-US" altLang="zh-TW" sz="2200" baseline="-25000" dirty="0">
                      <a:latin typeface="Calibri" panose="020F0502020204030204" pitchFamily="34" charset="0"/>
                      <a:sym typeface="Symbol" pitchFamily="18" charset="2"/>
                    </a:rPr>
                    <a:t>e</a:t>
                  </a:r>
                  <a:endParaRPr lang="en-US" altLang="zh-TW" sz="2200" i="1" baseline="-25000" dirty="0">
                    <a:latin typeface="Calibri" panose="020F0502020204030204" pitchFamily="34" charset="0"/>
                    <a:sym typeface="SimSun" pitchFamily="2" charset="-122"/>
                  </a:endParaRPr>
                </a:p>
              </p:txBody>
            </p:sp>
            <p:cxnSp>
              <p:nvCxnSpPr>
                <p:cNvPr id="26644" name="Straight Connector 19"/>
                <p:cNvCxnSpPr>
                  <a:cxnSpLocks noChangeShapeType="1"/>
                </p:cNvCxnSpPr>
                <p:nvPr/>
              </p:nvCxnSpPr>
              <p:spPr bwMode="auto">
                <a:xfrm>
                  <a:off x="1871668" y="2421130"/>
                  <a:ext cx="144016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640" name="Group 24"/>
              <p:cNvGrpSpPr>
                <a:grpSpLocks/>
              </p:cNvGrpSpPr>
              <p:nvPr/>
            </p:nvGrpSpPr>
            <p:grpSpPr bwMode="auto">
              <a:xfrm>
                <a:off x="1" y="2636912"/>
                <a:ext cx="3492500" cy="830997"/>
                <a:chOff x="-215935" y="2131891"/>
                <a:chExt cx="3493085" cy="830819"/>
              </a:xfrm>
            </p:grpSpPr>
            <p:sp>
              <p:nvSpPr>
                <p:cNvPr id="2664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-215935" y="2131891"/>
                  <a:ext cx="3493085" cy="8308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2400" dirty="0">
                      <a:latin typeface="Calibri" panose="020F0502020204030204" pitchFamily="34" charset="0"/>
                    </a:rPr>
                    <a:t>- </a:t>
                  </a:r>
                  <a:r>
                    <a:rPr lang="en-US" altLang="zh-TW" sz="2200" dirty="0">
                      <a:latin typeface="Calibri" panose="020F0502020204030204" pitchFamily="34" charset="0"/>
                    </a:rPr>
                    <a:t>disappearance of  </a:t>
                  </a:r>
                  <a:r>
                    <a:rPr lang="en-US" altLang="zh-TW" sz="2200" dirty="0">
                      <a:latin typeface="Calibri" panose="020F0502020204030204" pitchFamily="34" charset="0"/>
                      <a:sym typeface="Symbol" pitchFamily="18" charset="2"/>
                    </a:rPr>
                    <a:t></a:t>
                  </a:r>
                  <a:r>
                    <a:rPr lang="en-US" altLang="zh-TW" sz="2200" baseline="-25000" dirty="0">
                      <a:latin typeface="Calibri" panose="020F0502020204030204" pitchFamily="34" charset="0"/>
                      <a:sym typeface="Symbol" pitchFamily="18" charset="2"/>
                    </a:rPr>
                    <a:t>e </a:t>
                  </a:r>
                  <a:r>
                    <a:rPr lang="en-US" altLang="zh-TW" sz="2200" dirty="0">
                      <a:latin typeface="Calibri" panose="020F0502020204030204" pitchFamily="34" charset="0"/>
                      <a:sym typeface="Symbol" pitchFamily="18" charset="2"/>
                    </a:rPr>
                    <a:t> at small </a:t>
                  </a:r>
                  <a:r>
                    <a:rPr lang="en-US" altLang="zh-TW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L</a:t>
                  </a:r>
                  <a:r>
                    <a:rPr lang="en-US" altLang="zh-TW" sz="2200" dirty="0">
                      <a:latin typeface="Calibri" panose="020F0502020204030204" pitchFamily="34" charset="0"/>
                      <a:sym typeface="Symbol" pitchFamily="18" charset="2"/>
                    </a:rPr>
                    <a:t> depends only on </a:t>
                  </a:r>
                  <a:r>
                    <a:rPr lang="en-US" altLang="zh-TW" sz="2000" i="1" dirty="0">
                      <a:latin typeface="+mj-lt"/>
                      <a:sym typeface="Symbol" pitchFamily="18" charset="2"/>
                    </a:rPr>
                    <a:t></a:t>
                  </a:r>
                  <a:r>
                    <a:rPr lang="en-US" altLang="zh-TW" sz="2000" baseline="-25000" dirty="0">
                      <a:latin typeface="+mj-lt"/>
                      <a:sym typeface="Symbol" pitchFamily="18" charset="2"/>
                    </a:rPr>
                    <a:t>13</a:t>
                  </a:r>
                  <a:endParaRPr lang="en-US" altLang="zh-TW" sz="2000" baseline="-25000" dirty="0">
                    <a:latin typeface="+mj-lt"/>
                  </a:endParaRPr>
                </a:p>
              </p:txBody>
            </p:sp>
            <p:cxnSp>
              <p:nvCxnSpPr>
                <p:cNvPr id="26642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2124208" y="2266844"/>
                  <a:ext cx="144016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6629" name="Group 70"/>
            <p:cNvGrpSpPr>
              <a:grpSpLocks/>
            </p:cNvGrpSpPr>
            <p:nvPr/>
          </p:nvGrpSpPr>
          <p:grpSpPr bwMode="auto">
            <a:xfrm>
              <a:off x="89595" y="4018439"/>
              <a:ext cx="4140200" cy="2744788"/>
              <a:chOff x="0" y="663"/>
              <a:chExt cx="2608" cy="1729"/>
            </a:xfrm>
          </p:grpSpPr>
          <p:sp>
            <p:nvSpPr>
              <p:cNvPr id="26635" name="Text Box 56"/>
              <p:cNvSpPr txBox="1">
                <a:spLocks noChangeArrowheads="1"/>
              </p:cNvSpPr>
              <p:nvPr/>
            </p:nvSpPr>
            <p:spPr bwMode="auto">
              <a:xfrm>
                <a:off x="22" y="663"/>
                <a:ext cx="1724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Near-far configuration</a:t>
                </a:r>
              </a:p>
            </p:txBody>
          </p:sp>
          <p:sp>
            <p:nvSpPr>
              <p:cNvPr id="26636" name="Text Box 66"/>
              <p:cNvSpPr txBox="1">
                <a:spLocks noChangeArrowheads="1"/>
              </p:cNvSpPr>
              <p:nvPr/>
            </p:nvSpPr>
            <p:spPr bwMode="auto">
              <a:xfrm>
                <a:off x="0" y="890"/>
                <a:ext cx="2608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200" dirty="0">
                    <a:latin typeface="Calibri" panose="020F0502020204030204" pitchFamily="34" charset="0"/>
                  </a:rPr>
                  <a:t>Near detectors: </a:t>
                </a:r>
                <a:r>
                  <a:rPr lang="en-US" altLang="zh-TW" sz="2200" dirty="0">
                    <a:latin typeface="Calibri" panose="020F0502020204030204" pitchFamily="34" charset="0"/>
                    <a:sym typeface="Symbol" pitchFamily="18" charset="2"/>
                  </a:rPr>
                  <a:t></a:t>
                </a:r>
                <a:r>
                  <a:rPr lang="en-US" altLang="zh-TW" sz="2200" baseline="-25000" dirty="0">
                    <a:latin typeface="Calibri" panose="020F0502020204030204" pitchFamily="34" charset="0"/>
                    <a:sym typeface="Symbol" pitchFamily="18" charset="2"/>
                  </a:rPr>
                  <a:t>e</a:t>
                </a:r>
                <a:r>
                  <a:rPr lang="en-US" altLang="zh-TW" sz="2200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zh-TW" sz="2200" dirty="0">
                    <a:latin typeface="Calibri" panose="020F0502020204030204" pitchFamily="34" charset="0"/>
                  </a:rPr>
                  <a:t>flux and spectrum for normalization</a:t>
                </a:r>
              </a:p>
            </p:txBody>
          </p:sp>
          <p:sp>
            <p:nvSpPr>
              <p:cNvPr id="26637" name="Text Box 67"/>
              <p:cNvSpPr txBox="1">
                <a:spLocks noChangeArrowheads="1"/>
              </p:cNvSpPr>
              <p:nvPr/>
            </p:nvSpPr>
            <p:spPr bwMode="auto">
              <a:xfrm>
                <a:off x="0" y="1370"/>
                <a:ext cx="2245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200" dirty="0">
                    <a:latin typeface="Calibri" panose="020F0502020204030204" pitchFamily="34" charset="0"/>
                  </a:rPr>
                  <a:t>Far detectors: near oscillation maximum for best sensitivity</a:t>
                </a:r>
              </a:p>
            </p:txBody>
          </p:sp>
          <p:sp>
            <p:nvSpPr>
              <p:cNvPr id="26638" name="Text Box 68"/>
              <p:cNvSpPr txBox="1">
                <a:spLocks noChangeArrowheads="1"/>
              </p:cNvSpPr>
              <p:nvPr/>
            </p:nvSpPr>
            <p:spPr bwMode="auto">
              <a:xfrm>
                <a:off x="0" y="1907"/>
                <a:ext cx="215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2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Relative measurement: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cancel </a:t>
                </a:r>
                <a:r>
                  <a:rPr lang="en-US" altLang="zh-TW" sz="22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out most systematics</a:t>
                </a:r>
              </a:p>
            </p:txBody>
          </p:sp>
        </p:grpSp>
        <p:cxnSp>
          <p:nvCxnSpPr>
            <p:cNvPr id="26" name="Straight Connector 19"/>
            <p:cNvCxnSpPr>
              <a:cxnSpLocks noChangeShapeType="1"/>
            </p:cNvCxnSpPr>
            <p:nvPr/>
          </p:nvCxnSpPr>
          <p:spPr bwMode="auto">
            <a:xfrm>
              <a:off x="1997299" y="4508164"/>
              <a:ext cx="14404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39" t="32770" r="30267"/>
            <a:stretch/>
          </p:blipFill>
          <p:spPr bwMode="auto">
            <a:xfrm>
              <a:off x="3509468" y="2800821"/>
              <a:ext cx="5724127" cy="384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7541716" y="6313418"/>
              <a:ext cx="5762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8" t="20071" r="73578" b="71741"/>
            <a:stretch/>
          </p:blipFill>
          <p:spPr bwMode="auto">
            <a:xfrm rot="16200000">
              <a:off x="3049937" y="3140552"/>
              <a:ext cx="1159246" cy="3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634" name="Straight Arrow Connector 29"/>
            <p:cNvCxnSpPr>
              <a:cxnSpLocks noChangeShapeType="1"/>
            </p:cNvCxnSpPr>
            <p:nvPr/>
          </p:nvCxnSpPr>
          <p:spPr bwMode="auto">
            <a:xfrm>
              <a:off x="7469548" y="2464277"/>
              <a:ext cx="864455" cy="171447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3" name="Straight Arrow Connector 27"/>
            <p:cNvCxnSpPr>
              <a:cxnSpLocks noChangeShapeType="1"/>
            </p:cNvCxnSpPr>
            <p:nvPr/>
          </p:nvCxnSpPr>
          <p:spPr bwMode="auto">
            <a:xfrm>
              <a:off x="4373563" y="2480700"/>
              <a:ext cx="395883" cy="1536152"/>
            </a:xfrm>
            <a:prstGeom prst="straightConnector1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TextBox 8"/>
            <p:cNvSpPr txBox="1"/>
            <p:nvPr/>
          </p:nvSpPr>
          <p:spPr>
            <a:xfrm>
              <a:off x="7055744" y="4033490"/>
              <a:ext cx="1115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i="1" dirty="0" smtClean="0">
                  <a:solidFill>
                    <a:srgbClr val="00B050"/>
                  </a:solidFill>
                  <a:latin typeface="+mj-lt"/>
                  <a:sym typeface="Symbol"/>
                </a:rPr>
                <a:t></a:t>
              </a:r>
              <a:r>
                <a:rPr lang="en-US" altLang="zh-HK" sz="2000" baseline="-25000" dirty="0" smtClean="0">
                  <a:solidFill>
                    <a:srgbClr val="00B050"/>
                  </a:solidFill>
                  <a:latin typeface="+mj-lt"/>
                  <a:sym typeface="Symbol"/>
                </a:rPr>
                <a:t>12</a:t>
              </a:r>
              <a:r>
                <a:rPr lang="en-US" altLang="zh-HK" sz="2000" dirty="0" smtClean="0">
                  <a:solidFill>
                    <a:srgbClr val="00B050"/>
                  </a:solidFill>
                  <a:latin typeface="+mj-lt"/>
                  <a:sym typeface="Symbol"/>
                </a:rPr>
                <a:t> </a:t>
              </a:r>
              <a:r>
                <a:rPr lang="en-US" altLang="zh-HK" sz="2000" dirty="0" smtClean="0">
                  <a:solidFill>
                    <a:srgbClr val="00B050"/>
                  </a:solidFill>
                  <a:sym typeface="Symbol"/>
                </a:rPr>
                <a:t>only</a:t>
              </a:r>
              <a:endParaRPr lang="zh-HK" altLang="en-US" sz="2000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09667" y="4225126"/>
              <a:ext cx="1115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i="1" dirty="0" smtClean="0">
                  <a:solidFill>
                    <a:srgbClr val="FF0000"/>
                  </a:solidFill>
                  <a:latin typeface="+mj-lt"/>
                  <a:sym typeface="Symbol"/>
                </a:rPr>
                <a:t></a:t>
              </a:r>
              <a:r>
                <a:rPr lang="en-US" altLang="zh-HK" sz="2000" baseline="-25000" dirty="0" smtClean="0">
                  <a:solidFill>
                    <a:srgbClr val="FF0000"/>
                  </a:solidFill>
                  <a:latin typeface="+mj-lt"/>
                  <a:sym typeface="Symbol"/>
                </a:rPr>
                <a:t>13</a:t>
              </a:r>
              <a:r>
                <a:rPr lang="en-US" altLang="zh-HK" sz="2000" dirty="0" smtClean="0">
                  <a:solidFill>
                    <a:srgbClr val="FF0000"/>
                  </a:solidFill>
                  <a:latin typeface="+mj-lt"/>
                  <a:sym typeface="Symbol"/>
                </a:rPr>
                <a:t> </a:t>
              </a:r>
              <a:r>
                <a:rPr lang="en-US" altLang="zh-HK" sz="2000" dirty="0" smtClean="0">
                  <a:solidFill>
                    <a:srgbClr val="FF0000"/>
                  </a:solidFill>
                  <a:sym typeface="Symbol"/>
                </a:rPr>
                <a:t>only</a:t>
              </a:r>
              <a:endParaRPr lang="zh-HK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69548" y="4772937"/>
              <a:ext cx="14401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2000" i="1" dirty="0">
                  <a:solidFill>
                    <a:srgbClr val="0033CC"/>
                  </a:solidFill>
                  <a:sym typeface="Symbol"/>
                </a:rPr>
                <a:t></a:t>
              </a:r>
              <a:r>
                <a:rPr lang="en-US" altLang="zh-HK" sz="2000" baseline="-25000" dirty="0" smtClean="0">
                  <a:solidFill>
                    <a:srgbClr val="0033CC"/>
                  </a:solidFill>
                  <a:sym typeface="Symbol"/>
                </a:rPr>
                <a:t>12</a:t>
              </a:r>
              <a:r>
                <a:rPr lang="en-US" altLang="zh-HK" sz="2000" dirty="0" smtClean="0">
                  <a:solidFill>
                    <a:srgbClr val="0033CC"/>
                  </a:solidFill>
                  <a:sym typeface="Symbol"/>
                </a:rPr>
                <a:t> and </a:t>
              </a:r>
              <a:r>
                <a:rPr lang="zh-HK" altLang="en-US" sz="2000" i="1" dirty="0" smtClean="0">
                  <a:solidFill>
                    <a:srgbClr val="0033CC"/>
                  </a:solidFill>
                  <a:latin typeface="+mj-lt"/>
                  <a:sym typeface="Symbol"/>
                </a:rPr>
                <a:t></a:t>
              </a:r>
              <a:r>
                <a:rPr lang="en-US" altLang="zh-HK" sz="2000" baseline="-25000" dirty="0" smtClean="0">
                  <a:solidFill>
                    <a:srgbClr val="0033CC"/>
                  </a:solidFill>
                  <a:latin typeface="+mj-lt"/>
                  <a:sym typeface="Symbol"/>
                </a:rPr>
                <a:t>13</a:t>
              </a:r>
              <a:r>
                <a:rPr lang="en-US" altLang="zh-HK" sz="2000" dirty="0" smtClean="0">
                  <a:solidFill>
                    <a:srgbClr val="0033CC"/>
                  </a:solidFill>
                  <a:latin typeface="+mj-lt"/>
                  <a:sym typeface="Symbol"/>
                </a:rPr>
                <a:t> </a:t>
              </a:r>
              <a:endParaRPr lang="zh-HK" altLang="en-US" sz="2000" dirty="0">
                <a:solidFill>
                  <a:srgbClr val="0033CC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342" y="2480699"/>
              <a:ext cx="3401727" cy="4282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60562" y="6597352"/>
            <a:ext cx="2133600" cy="365125"/>
          </a:xfrm>
        </p:spPr>
        <p:txBody>
          <a:bodyPr/>
          <a:lstStyle/>
          <a:p>
            <a:fld id="{A07CD73E-1A15-4C21-B448-911ACD6D92A9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78865" y="1546941"/>
            <a:ext cx="2451864" cy="8739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4520" y="980728"/>
            <a:ext cx="8983984" cy="1522738"/>
            <a:chOff x="124520" y="980728"/>
            <a:chExt cx="8983984" cy="1522738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8" t="20071" r="73578" b="71741"/>
            <a:stretch/>
          </p:blipFill>
          <p:spPr bwMode="auto">
            <a:xfrm>
              <a:off x="124520" y="980728"/>
              <a:ext cx="1482439" cy="49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19994" y="1567139"/>
              <a:ext cx="1043608" cy="936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7" t="18893" r="12519" b="68576"/>
            <a:stretch/>
          </p:blipFill>
          <p:spPr bwMode="auto">
            <a:xfrm>
              <a:off x="5004048" y="1628800"/>
              <a:ext cx="3113931" cy="71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97" t="19819" r="68562" b="68576"/>
            <a:stretch/>
          </p:blipFill>
          <p:spPr bwMode="auto">
            <a:xfrm>
              <a:off x="1691680" y="1687432"/>
              <a:ext cx="548134" cy="69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4" t="18893" r="45632" b="68576"/>
            <a:stretch/>
          </p:blipFill>
          <p:spPr bwMode="auto">
            <a:xfrm>
              <a:off x="2317918" y="1628818"/>
              <a:ext cx="2373759" cy="75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271602" y="1766561"/>
              <a:ext cx="169200" cy="170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63610" y="1732241"/>
              <a:ext cx="3449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HK" sz="1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/>
                </a:rPr>
                <a:t>ee</a:t>
              </a:r>
              <a:endParaRPr lang="zh-HK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88740" y="980728"/>
              <a:ext cx="7519764" cy="442849"/>
              <a:chOff x="459928" y="6320659"/>
              <a:chExt cx="7519764" cy="442849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3">
                <a:lum bright="-20000" contrast="40000"/>
              </a:blip>
              <a:srcRect l="20659" t="54221" r="1819" b="29799"/>
              <a:stretch/>
            </p:blipFill>
            <p:spPr>
              <a:xfrm>
                <a:off x="3419474" y="6320659"/>
                <a:ext cx="4560218" cy="44284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3">
                <a:lum bright="-20000" contrast="40000"/>
              </a:blip>
              <a:srcRect l="16395" t="43207" r="31932" b="46139"/>
              <a:stretch/>
            </p:blipFill>
            <p:spPr>
              <a:xfrm>
                <a:off x="459928" y="6451437"/>
                <a:ext cx="3039655" cy="295251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644008" y="1700808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HK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949991" y="1603502"/>
            <a:ext cx="3312045" cy="863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649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5327650" cy="936625"/>
          </a:xfrm>
          <a:solidFill>
            <a:srgbClr val="FFFF99"/>
          </a:solidFill>
        </p:spPr>
        <p:txBody>
          <a:bodyPr/>
          <a:lstStyle/>
          <a:p>
            <a:r>
              <a:rPr lang="en-US" altLang="zh-TW" sz="3600" dirty="0" smtClean="0"/>
              <a:t>Near/far Configuration</a:t>
            </a: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49"/>
          <p:cNvGrpSpPr>
            <a:grpSpLocks/>
          </p:cNvGrpSpPr>
          <p:nvPr/>
        </p:nvGrpSpPr>
        <p:grpSpPr bwMode="auto">
          <a:xfrm>
            <a:off x="539551" y="1196753"/>
            <a:ext cx="7920881" cy="2665297"/>
            <a:chOff x="466776" y="1701289"/>
            <a:chExt cx="7921156" cy="2663814"/>
          </a:xfrm>
        </p:grpSpPr>
        <p:sp>
          <p:nvSpPr>
            <p:cNvPr id="27685" name="Rectangle 45"/>
            <p:cNvSpPr>
              <a:spLocks noChangeArrowheads="1"/>
            </p:cNvSpPr>
            <p:nvPr/>
          </p:nvSpPr>
          <p:spPr bwMode="auto">
            <a:xfrm>
              <a:off x="466776" y="1701289"/>
              <a:ext cx="7921156" cy="2663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endParaRPr kumimoji="0" lang="zh-TW" altLang="en-US">
                <a:latin typeface="Comic Sans MS" pitchFamily="66" charset="0"/>
                <a:ea typeface="標楷體" pitchFamily="65" charset="-120"/>
              </a:endParaRPr>
            </a:p>
          </p:txBody>
        </p:sp>
        <p:grpSp>
          <p:nvGrpSpPr>
            <p:cNvPr id="27686" name="Group 47"/>
            <p:cNvGrpSpPr>
              <a:grpSpLocks/>
            </p:cNvGrpSpPr>
            <p:nvPr/>
          </p:nvGrpSpPr>
          <p:grpSpPr bwMode="auto">
            <a:xfrm>
              <a:off x="827584" y="2564904"/>
              <a:ext cx="6842125" cy="1079500"/>
              <a:chOff x="1043608" y="4797152"/>
              <a:chExt cx="6840760" cy="1080120"/>
            </a:xfrm>
          </p:grpSpPr>
          <p:grpSp>
            <p:nvGrpSpPr>
              <p:cNvPr id="27695" name="Group 10"/>
              <p:cNvGrpSpPr>
                <a:grpSpLocks/>
              </p:cNvGrpSpPr>
              <p:nvPr/>
            </p:nvGrpSpPr>
            <p:grpSpPr bwMode="auto">
              <a:xfrm>
                <a:off x="1043608" y="4869160"/>
                <a:ext cx="864096" cy="874557"/>
                <a:chOff x="683568" y="5517232"/>
                <a:chExt cx="864096" cy="874557"/>
              </a:xfrm>
            </p:grpSpPr>
            <p:sp>
              <p:nvSpPr>
                <p:cNvPr id="27719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755576" y="5517232"/>
                  <a:ext cx="792088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2400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20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683568" y="5930116"/>
                  <a:ext cx="864096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r>
                    <a:rPr lang="en-US" altLang="zh-TW" sz="2400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721" name="Straight Connector 9"/>
                <p:cNvCxnSpPr>
                  <a:cxnSpLocks noChangeShapeType="1"/>
                </p:cNvCxnSpPr>
                <p:nvPr/>
              </p:nvCxnSpPr>
              <p:spPr bwMode="auto">
                <a:xfrm>
                  <a:off x="683568" y="6021288"/>
                  <a:ext cx="7920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7696" name="TextBox 11"/>
              <p:cNvSpPr txBox="1">
                <a:spLocks noChangeArrowheads="1"/>
              </p:cNvSpPr>
              <p:nvPr/>
            </p:nvSpPr>
            <p:spPr bwMode="auto">
              <a:xfrm>
                <a:off x="1979712" y="5157192"/>
                <a:ext cx="5760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dirty="0">
                    <a:latin typeface="Calibri" panose="020F0502020204030204" pitchFamily="34" charset="0"/>
                  </a:rPr>
                  <a:t>= </a:t>
                </a:r>
                <a:endParaRPr lang="zh-TW" altLang="en-US" dirty="0">
                  <a:latin typeface="Calibri" panose="020F0502020204030204" pitchFamily="34" charset="0"/>
                </a:endParaRPr>
              </a:p>
            </p:txBody>
          </p:sp>
          <p:grpSp>
            <p:nvGrpSpPr>
              <p:cNvPr id="27697" name="Group 20"/>
              <p:cNvGrpSpPr>
                <a:grpSpLocks/>
              </p:cNvGrpSpPr>
              <p:nvPr/>
            </p:nvGrpSpPr>
            <p:grpSpPr bwMode="auto">
              <a:xfrm>
                <a:off x="2627784" y="4797152"/>
                <a:ext cx="1440160" cy="1008112"/>
                <a:chOff x="2267744" y="5445224"/>
                <a:chExt cx="1440160" cy="1008112"/>
              </a:xfrm>
            </p:grpSpPr>
            <p:grpSp>
              <p:nvGrpSpPr>
                <p:cNvPr id="27713" name="Group 13"/>
                <p:cNvGrpSpPr>
                  <a:grpSpLocks/>
                </p:cNvGrpSpPr>
                <p:nvPr/>
              </p:nvGrpSpPr>
              <p:grpSpPr bwMode="auto">
                <a:xfrm>
                  <a:off x="2339752" y="5517232"/>
                  <a:ext cx="864096" cy="874557"/>
                  <a:chOff x="755576" y="5517232"/>
                  <a:chExt cx="864096" cy="874557"/>
                </a:xfrm>
              </p:grpSpPr>
              <p:sp>
                <p:nvSpPr>
                  <p:cNvPr id="27716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5517232"/>
                    <a:ext cx="864096" cy="4616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altLang="zh-TW" sz="2400" baseline="-2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Near</a:t>
                    </a:r>
                    <a:endParaRPr lang="zh-TW" altLang="en-US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717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5930116"/>
                    <a:ext cx="864096" cy="4616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altLang="zh-TW" sz="2400" baseline="-250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Far</a:t>
                    </a:r>
                    <a:endParaRPr lang="zh-TW" altLang="en-US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7718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55576" y="6021288"/>
                    <a:ext cx="79208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7714" name="Double Bracket 18"/>
                <p:cNvSpPr>
                  <a:spLocks noChangeArrowheads="1"/>
                </p:cNvSpPr>
                <p:nvPr/>
              </p:nvSpPr>
              <p:spPr bwMode="auto">
                <a:xfrm>
                  <a:off x="2267744" y="5589240"/>
                  <a:ext cx="936104" cy="864096"/>
                </a:xfrm>
                <a:prstGeom prst="bracketPair">
                  <a:avLst>
                    <a:gd name="adj" fmla="val 16667"/>
                  </a:avLst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>
                    <a:latin typeface="Comic Sans MS" pitchFamily="66" charset="0"/>
                  </a:endParaRPr>
                </a:p>
              </p:txBody>
            </p:sp>
            <p:sp>
              <p:nvSpPr>
                <p:cNvPr id="27715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203848" y="5445224"/>
                  <a:ext cx="504056" cy="3693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TW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698" name="Group 21"/>
              <p:cNvGrpSpPr>
                <a:grpSpLocks/>
              </p:cNvGrpSpPr>
              <p:nvPr/>
            </p:nvGrpSpPr>
            <p:grpSpPr bwMode="auto">
              <a:xfrm>
                <a:off x="3923928" y="4869160"/>
                <a:ext cx="864096" cy="874558"/>
                <a:chOff x="683568" y="5517232"/>
                <a:chExt cx="864096" cy="874558"/>
              </a:xfrm>
            </p:grpSpPr>
            <p:sp>
              <p:nvSpPr>
                <p:cNvPr id="27710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755576" y="5517232"/>
                  <a:ext cx="792088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TW" sz="2400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1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83568" y="5930117"/>
                  <a:ext cx="864096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i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zh-TW" sz="2400" baseline="-250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712" name="Straight Connector 24"/>
                <p:cNvCxnSpPr>
                  <a:cxnSpLocks noChangeShapeType="1"/>
                </p:cNvCxnSpPr>
                <p:nvPr/>
              </p:nvCxnSpPr>
              <p:spPr bwMode="auto">
                <a:xfrm>
                  <a:off x="683568" y="6021288"/>
                  <a:ext cx="7920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699" name="Group 25"/>
              <p:cNvGrpSpPr>
                <a:grpSpLocks/>
              </p:cNvGrpSpPr>
              <p:nvPr/>
            </p:nvGrpSpPr>
            <p:grpSpPr bwMode="auto">
              <a:xfrm>
                <a:off x="5076056" y="4869160"/>
                <a:ext cx="864096" cy="874557"/>
                <a:chOff x="683568" y="5517232"/>
                <a:chExt cx="864096" cy="874557"/>
              </a:xfrm>
            </p:grpSpPr>
            <p:sp>
              <p:nvSpPr>
                <p:cNvPr id="27707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755576" y="5517232"/>
                  <a:ext cx="792088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</a:t>
                  </a:r>
                  <a:r>
                    <a:rPr lang="en-US" altLang="zh-TW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708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683568" y="5930116"/>
                  <a:ext cx="864096" cy="4616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4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</a:t>
                  </a:r>
                  <a:r>
                    <a:rPr lang="en-US" altLang="zh-TW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Near</a:t>
                  </a:r>
                  <a:endParaRPr lang="zh-TW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7709" name="Straight Connector 28"/>
                <p:cNvCxnSpPr>
                  <a:cxnSpLocks noChangeShapeType="1"/>
                </p:cNvCxnSpPr>
                <p:nvPr/>
              </p:nvCxnSpPr>
              <p:spPr bwMode="auto">
                <a:xfrm>
                  <a:off x="683568" y="6021288"/>
                  <a:ext cx="792088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700" name="Group 46"/>
              <p:cNvGrpSpPr>
                <a:grpSpLocks/>
              </p:cNvGrpSpPr>
              <p:nvPr/>
            </p:nvGrpSpPr>
            <p:grpSpPr bwMode="auto">
              <a:xfrm>
                <a:off x="6156176" y="4869160"/>
                <a:ext cx="1728192" cy="1008112"/>
                <a:chOff x="5508104" y="4869160"/>
                <a:chExt cx="1728192" cy="1008112"/>
              </a:xfrm>
            </p:grpSpPr>
            <p:grpSp>
              <p:nvGrpSpPr>
                <p:cNvPr id="27701" name="Group 30"/>
                <p:cNvGrpSpPr>
                  <a:grpSpLocks/>
                </p:cNvGrpSpPr>
                <p:nvPr/>
              </p:nvGrpSpPr>
              <p:grpSpPr bwMode="auto">
                <a:xfrm>
                  <a:off x="5508104" y="4869160"/>
                  <a:ext cx="1728192" cy="504056"/>
                  <a:chOff x="683568" y="5517232"/>
                  <a:chExt cx="1728192" cy="504056"/>
                </a:xfrm>
              </p:grpSpPr>
              <p:sp>
                <p:nvSpPr>
                  <p:cNvPr id="27705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5576" y="5517232"/>
                    <a:ext cx="1656184" cy="4616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altLang="zh-TW" sz="2400" baseline="-25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surv</a:t>
                    </a:r>
                    <a:r>
                      <a: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altLang="zh-TW" sz="2400" i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altLang="zh-TW" sz="2400" baseline="-25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Far</a:t>
                    </a:r>
                    <a:r>
                      <a: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zh-TW" altLang="en-US" sz="24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7706" name="Straight Connector 3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3568" y="6021288"/>
                    <a:ext cx="1656184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7702" name="Group 45"/>
                <p:cNvGrpSpPr>
                  <a:grpSpLocks/>
                </p:cNvGrpSpPr>
                <p:nvPr/>
              </p:nvGrpSpPr>
              <p:grpSpPr bwMode="auto">
                <a:xfrm>
                  <a:off x="5508104" y="5013176"/>
                  <a:ext cx="1728192" cy="864096"/>
                  <a:chOff x="5508104" y="5013176"/>
                  <a:chExt cx="1728192" cy="864096"/>
                </a:xfrm>
              </p:grpSpPr>
              <p:sp>
                <p:nvSpPr>
                  <p:cNvPr id="27703" name="Text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0112" y="5301208"/>
                    <a:ext cx="1656184" cy="4616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400" i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altLang="zh-TW" sz="2400" baseline="-25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surv</a:t>
                    </a:r>
                    <a:r>
                      <a: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</a:t>
                    </a:r>
                    <a:r>
                      <a:rPr lang="en-US" altLang="zh-TW" sz="2400" i="1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</a:t>
                    </a:r>
                    <a:r>
                      <a:rPr lang="en-US" altLang="zh-TW" sz="2400" baseline="-250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Near</a:t>
                    </a:r>
                    <a:r>
                      <a:rPr lang="en-US" altLang="zh-TW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zh-TW" altLang="en-US" sz="2400" baseline="-25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704" name="Double Bracket 36"/>
                  <p:cNvSpPr>
                    <a:spLocks noChangeArrowheads="1"/>
                  </p:cNvSpPr>
                  <p:nvPr/>
                </p:nvSpPr>
                <p:spPr bwMode="auto">
                  <a:xfrm>
                    <a:off x="5508104" y="5013176"/>
                    <a:ext cx="1728192" cy="864096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800">
                        <a:solidFill>
                          <a:schemeClr val="tx1"/>
                        </a:solidFill>
                        <a:latin typeface="Monotype Corsiva" pitchFamily="66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>
                      <a:latin typeface="Comic Sans MS" pitchFamily="66" charset="0"/>
                    </a:endParaRPr>
                  </a:p>
                </p:txBody>
              </p:sp>
            </p:grpSp>
          </p:grpSp>
        </p:grpSp>
        <p:grpSp>
          <p:nvGrpSpPr>
            <p:cNvPr id="27687" name="Group 49"/>
            <p:cNvGrpSpPr>
              <a:grpSpLocks/>
            </p:cNvGrpSpPr>
            <p:nvPr/>
          </p:nvGrpSpPr>
          <p:grpSpPr bwMode="auto">
            <a:xfrm>
              <a:off x="538787" y="3572452"/>
              <a:ext cx="7632895" cy="707888"/>
              <a:chOff x="606605" y="5576445"/>
              <a:chExt cx="7853827" cy="708068"/>
            </a:xfrm>
          </p:grpSpPr>
          <p:grpSp>
            <p:nvGrpSpPr>
              <p:cNvPr id="27688" name="Group 41"/>
              <p:cNvGrpSpPr>
                <a:grpSpLocks/>
              </p:cNvGrpSpPr>
              <p:nvPr/>
            </p:nvGrpSpPr>
            <p:grpSpPr bwMode="auto">
              <a:xfrm>
                <a:off x="606605" y="5720420"/>
                <a:ext cx="2165195" cy="399989"/>
                <a:chOff x="678613" y="5936444"/>
                <a:chExt cx="2165195" cy="399989"/>
              </a:xfrm>
            </p:grpSpPr>
            <p:sp>
              <p:nvSpPr>
                <p:cNvPr id="27693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678613" y="5936444"/>
                  <a:ext cx="2165195" cy="399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800">
                      <a:solidFill>
                        <a:schemeClr val="tx1"/>
                      </a:solidFill>
                      <a:latin typeface="Monotype Corsiva" pitchFamily="66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</a:t>
                  </a:r>
                  <a:r>
                    <a:rPr lang="en-US" altLang="zh-TW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itchFamily="18" charset="2"/>
                    </a:rPr>
                    <a:t>e</a:t>
                  </a:r>
                  <a:r>
                    <a:rPr lang="en-US" altLang="zh-TW" sz="2000" dirty="0">
                      <a:latin typeface="Calibri" panose="020F0502020204030204" pitchFamily="34" charset="0"/>
                      <a:sym typeface="Symbol" pitchFamily="18" charset="2"/>
                    </a:rPr>
                    <a:t> detection ratio</a:t>
                  </a:r>
                  <a:endParaRPr lang="zh-TW" altLang="en-US" sz="2000" dirty="0">
                    <a:latin typeface="Calibri" panose="020F0502020204030204" pitchFamily="34" charset="0"/>
                  </a:endParaRPr>
                </a:p>
              </p:txBody>
            </p:sp>
            <p:cxnSp>
              <p:nvCxnSpPr>
                <p:cNvPr id="27694" name="Straight Connector 40"/>
                <p:cNvCxnSpPr>
                  <a:cxnSpLocks noChangeShapeType="1"/>
                </p:cNvCxnSpPr>
                <p:nvPr/>
              </p:nvCxnSpPr>
              <p:spPr bwMode="auto">
                <a:xfrm>
                  <a:off x="790197" y="6035438"/>
                  <a:ext cx="14817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7689" name="TextBox 42"/>
              <p:cNvSpPr txBox="1">
                <a:spLocks noChangeArrowheads="1"/>
              </p:cNvSpPr>
              <p:nvPr/>
            </p:nvSpPr>
            <p:spPr bwMode="auto">
              <a:xfrm>
                <a:off x="2771800" y="5783117"/>
                <a:ext cx="720081" cy="369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1/</a:t>
                </a:r>
                <a:r>
                  <a:rPr lang="en-US" altLang="zh-TW" sz="1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r</a:t>
                </a:r>
                <a:r>
                  <a:rPr lang="en-US" altLang="zh-TW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2</a:t>
                </a:r>
                <a:endParaRPr lang="zh-TW" altLang="en-US" sz="1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690" name="TextBox 43"/>
              <p:cNvSpPr txBox="1">
                <a:spLocks noChangeArrowheads="1"/>
              </p:cNvSpPr>
              <p:nvPr/>
            </p:nvSpPr>
            <p:spPr bwMode="auto">
              <a:xfrm>
                <a:off x="3708105" y="5576447"/>
                <a:ext cx="1295943" cy="708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Calibri" panose="020F0502020204030204" pitchFamily="34" charset="0"/>
                  </a:rPr>
                  <a:t>number of protons </a:t>
                </a:r>
                <a:endParaRPr lang="zh-TW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691" name="TextBox 44"/>
              <p:cNvSpPr txBox="1">
                <a:spLocks noChangeArrowheads="1"/>
              </p:cNvSpPr>
              <p:nvPr/>
            </p:nvSpPr>
            <p:spPr bwMode="auto">
              <a:xfrm>
                <a:off x="5076056" y="5576445"/>
                <a:ext cx="1224136" cy="708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Calibri" panose="020F0502020204030204" pitchFamily="34" charset="0"/>
                  </a:rPr>
                  <a:t>detector efficiency</a:t>
                </a:r>
                <a:endParaRPr lang="zh-TW" altLang="en-US" sz="20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692" name="TextBox 48"/>
              <p:cNvSpPr txBox="1">
                <a:spLocks noChangeArrowheads="1"/>
              </p:cNvSpPr>
              <p:nvPr/>
            </p:nvSpPr>
            <p:spPr bwMode="auto">
              <a:xfrm>
                <a:off x="6516216" y="5576447"/>
                <a:ext cx="1944216" cy="70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Monotype Corsiva" pitchFamily="66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000" dirty="0">
                    <a:latin typeface="Calibri" panose="020F0502020204030204" pitchFamily="34" charset="0"/>
                  </a:rPr>
                  <a:t>Survival prob.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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</a:t>
                </a:r>
                <a:r>
                  <a:rPr lang="en-US" altLang="zh-TW" sz="1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TW" sz="18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</a:t>
                </a:r>
                <a:r>
                  <a:rPr lang="en-US" altLang="zh-TW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13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itchFamily="18" charset="2"/>
                  </a:rPr>
                  <a:t>)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5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63891"/>
              </p:ext>
            </p:extLst>
          </p:nvPr>
        </p:nvGraphicFramePr>
        <p:xfrm>
          <a:off x="540395" y="3861048"/>
          <a:ext cx="7920037" cy="2943747"/>
        </p:xfrm>
        <a:graphic>
          <a:graphicData uri="http://schemas.openxmlformats.org/drawingml/2006/table">
            <a:tbl>
              <a:tblPr/>
              <a:tblGrid>
                <a:gridCol w="2849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96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Parameter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CHOOZ error 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Near/far configuration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Reaction cross section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1.9 %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Cancelled out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Number of protons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0.8 %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Reduced to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~ 0.03%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Detection efficiency 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1.5 %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Reduced to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~ 0.2%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Reactor power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0.7 %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Reduced to 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~ 0.04%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Energy released per fission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0.6 %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Cancelled out 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6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Osaka" pitchFamily="48" charset="-128"/>
                        </a:rPr>
                        <a:t>CHOOZ Combined </a:t>
                      </a:r>
                    </a:p>
                  </a:txBody>
                  <a:tcPr marL="54000" marR="72000" marT="36005" marB="3600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2.7 %</a:t>
                      </a:r>
                    </a:p>
                  </a:txBody>
                  <a:tcPr marL="54000" marR="72000" marT="36005" marB="3600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Osaka" pitchFamily="48" charset="-128"/>
                        </a:rPr>
                        <a:t>~ 0.21%</a:t>
                      </a:r>
                    </a:p>
                  </a:txBody>
                  <a:tcPr marL="54000" marR="72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7680" name="Group 48"/>
          <p:cNvGrpSpPr>
            <a:grpSpLocks/>
          </p:cNvGrpSpPr>
          <p:nvPr/>
        </p:nvGrpSpPr>
        <p:grpSpPr bwMode="auto">
          <a:xfrm>
            <a:off x="504254" y="1125538"/>
            <a:ext cx="8604250" cy="1078165"/>
            <a:chOff x="504700" y="1124744"/>
            <a:chExt cx="8604250" cy="1079281"/>
          </a:xfrm>
        </p:grpSpPr>
        <p:sp>
          <p:nvSpPr>
            <p:cNvPr id="27682" name="Text Box 4"/>
            <p:cNvSpPr txBox="1">
              <a:spLocks noChangeArrowheads="1"/>
            </p:cNvSpPr>
            <p:nvPr/>
          </p:nvSpPr>
          <p:spPr bwMode="auto">
            <a:xfrm>
              <a:off x="504700" y="1124744"/>
              <a:ext cx="8604250" cy="4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200" dirty="0">
                  <a:solidFill>
                    <a:srgbClr val="FF0000"/>
                  </a:solidFill>
                  <a:latin typeface="Calibri" panose="020F0502020204030204" pitchFamily="34" charset="0"/>
                </a:rPr>
                <a:t>Minimize systematic uncertainties:</a:t>
              </a:r>
              <a:endParaRPr lang="en-US" altLang="zh-TW" sz="2200" dirty="0">
                <a:latin typeface="Calibri" panose="020F0502020204030204" pitchFamily="34" charset="0"/>
              </a:endParaRPr>
            </a:p>
          </p:txBody>
        </p:sp>
        <p:sp>
          <p:nvSpPr>
            <p:cNvPr id="27683" name="Rectangle 46"/>
            <p:cNvSpPr>
              <a:spLocks noChangeArrowheads="1"/>
            </p:cNvSpPr>
            <p:nvPr/>
          </p:nvSpPr>
          <p:spPr bwMode="auto">
            <a:xfrm>
              <a:off x="539998" y="1455167"/>
              <a:ext cx="5616624" cy="4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latin typeface="Calibri" panose="020F0502020204030204" pitchFamily="34" charset="0"/>
                </a:rPr>
                <a:t>reactor-related: cancelled by near-far ratio</a:t>
              </a:r>
              <a:endParaRPr lang="zh-TW" altLang="en-US" sz="2200" dirty="0">
                <a:latin typeface="Calibri" panose="020F0502020204030204" pitchFamily="34" charset="0"/>
              </a:endParaRPr>
            </a:p>
          </p:txBody>
        </p:sp>
        <p:sp>
          <p:nvSpPr>
            <p:cNvPr id="27684" name="Rectangle 47"/>
            <p:cNvSpPr>
              <a:spLocks noChangeArrowheads="1"/>
            </p:cNvSpPr>
            <p:nvPr/>
          </p:nvSpPr>
          <p:spPr bwMode="auto">
            <a:xfrm>
              <a:off x="539772" y="1772692"/>
              <a:ext cx="7130888" cy="43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200" dirty="0">
                  <a:latin typeface="Calibri" panose="020F0502020204030204" pitchFamily="34" charset="0"/>
                </a:rPr>
                <a:t>detector-related: use ‘identical’ detectors, careful calibration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506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 descr="satellite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620000" cy="5181600"/>
          </a:xfrm>
          <a:noFill/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987824" y="190381"/>
            <a:ext cx="3321615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dirty="0" err="1" smtClean="0">
                <a:latin typeface="Calibri" panose="020F0502020204030204" pitchFamily="34" charset="0"/>
                <a:ea typeface="MS PGothic" pitchFamily="34" charset="-128"/>
              </a:rPr>
              <a:t>Daya</a:t>
            </a:r>
            <a:r>
              <a:rPr lang="en-US" altLang="zh-TW" sz="3600" dirty="0" smtClean="0">
                <a:latin typeface="Calibri" panose="020F0502020204030204" pitchFamily="34" charset="0"/>
                <a:ea typeface="MS PGothic" pitchFamily="34" charset="-128"/>
              </a:rPr>
              <a:t> </a:t>
            </a:r>
            <a:r>
              <a:rPr lang="en-US" altLang="zh-TW" sz="3600" dirty="0">
                <a:latin typeface="Calibri" panose="020F0502020204030204" pitchFamily="34" charset="0"/>
                <a:ea typeface="MS PGothic" pitchFamily="34" charset="-128"/>
              </a:rPr>
              <a:t>Bay (China)</a:t>
            </a:r>
          </a:p>
        </p:txBody>
      </p:sp>
      <p:grpSp>
        <p:nvGrpSpPr>
          <p:cNvPr id="28676" name="Group 26"/>
          <p:cNvGrpSpPr>
            <a:grpSpLocks/>
          </p:cNvGrpSpPr>
          <p:nvPr/>
        </p:nvGrpSpPr>
        <p:grpSpPr bwMode="auto">
          <a:xfrm>
            <a:off x="5003800" y="2276475"/>
            <a:ext cx="1800225" cy="936625"/>
            <a:chOff x="3198" y="1389"/>
            <a:chExt cx="1134" cy="590"/>
          </a:xfrm>
        </p:grpSpPr>
        <p:sp>
          <p:nvSpPr>
            <p:cNvPr id="28679" name="Line 24"/>
            <p:cNvSpPr>
              <a:spLocks noChangeShapeType="1"/>
            </p:cNvSpPr>
            <p:nvPr/>
          </p:nvSpPr>
          <p:spPr bwMode="auto">
            <a:xfrm flipV="1">
              <a:off x="3198" y="1389"/>
              <a:ext cx="1134" cy="59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8680" name="Text Box 25"/>
            <p:cNvSpPr txBox="1">
              <a:spLocks noChangeArrowheads="1"/>
            </p:cNvSpPr>
            <p:nvPr/>
          </p:nvSpPr>
          <p:spPr bwMode="auto">
            <a:xfrm>
              <a:off x="3742" y="1661"/>
              <a:ext cx="5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 dirty="0">
                  <a:solidFill>
                    <a:srgbClr val="FFFF00"/>
                  </a:solidFill>
                  <a:latin typeface="Calibri" panose="020F0502020204030204" pitchFamily="34" charset="0"/>
                  <a:cs typeface="Times New Roman" pitchFamily="18" charset="0"/>
                </a:rPr>
                <a:t>~40 km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687"/>
            <a:ext cx="10795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4C4A3-9396-4D81-B825-F0BA3448AA6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225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857"/>
            <a:ext cx="91440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3" name="Rectangle 2"/>
          <p:cNvSpPr>
            <a:spLocks/>
          </p:cNvSpPr>
          <p:nvPr/>
        </p:nvSpPr>
        <p:spPr bwMode="auto">
          <a:xfrm>
            <a:off x="1619672" y="-26988"/>
            <a:ext cx="6389712" cy="796926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lIns="0" tIns="0" rIns="40631" bIns="0" anchor="ctr"/>
          <a:lstStyle>
            <a:lvl1pPr marL="39688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Monotype Corsiva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3600" dirty="0" err="1">
                <a:latin typeface="Calibri" panose="020F0502020204030204" pitchFamily="34" charset="0"/>
                <a:cs typeface="Helvetica" pitchFamily="34" charset="0"/>
              </a:rPr>
              <a:t>Daya</a:t>
            </a:r>
            <a:r>
              <a:rPr lang="en-US" altLang="zh-TW" sz="3600" dirty="0">
                <a:latin typeface="Calibri" panose="020F0502020204030204" pitchFamily="34" charset="0"/>
                <a:cs typeface="Helvetica" pitchFamily="34" charset="0"/>
              </a:rPr>
              <a:t> Bay </a:t>
            </a:r>
            <a:r>
              <a:rPr lang="en-US" altLang="zh-TW" sz="3600" dirty="0" smtClean="0">
                <a:latin typeface="Calibri" panose="020F0502020204030204" pitchFamily="34" charset="0"/>
                <a:cs typeface="Helvetica" pitchFamily="34" charset="0"/>
              </a:rPr>
              <a:t>Experiment</a:t>
            </a:r>
            <a:endParaRPr lang="en-US" altLang="zh-TW" sz="3600" dirty="0">
              <a:latin typeface="Calibri" panose="020F0502020204030204" pitchFamily="34" charset="0"/>
              <a:cs typeface="Helvetica" pitchFamily="34" charset="0"/>
            </a:endParaRPr>
          </a:p>
        </p:txBody>
      </p: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5496" y="2807057"/>
            <a:ext cx="3707904" cy="2092881"/>
            <a:chOff x="1" y="116632"/>
            <a:chExt cx="6259038" cy="2092470"/>
          </a:xfrm>
        </p:grpSpPr>
        <p:sp>
          <p:nvSpPr>
            <p:cNvPr id="29711" name="Text Box 7"/>
            <p:cNvSpPr txBox="1">
              <a:spLocks noChangeArrowheads="1"/>
            </p:cNvSpPr>
            <p:nvPr/>
          </p:nvSpPr>
          <p:spPr bwMode="auto">
            <a:xfrm>
              <a:off x="1" y="116632"/>
              <a:ext cx="6259038" cy="20924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Monotype Corsiva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en-US" altLang="zh-TW" sz="2000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  <a:p>
              <a:pPr eaLnBrk="1" hangingPunct="1"/>
              <a:r>
                <a:rPr lang="en-US" altLang="zh-TW" sz="2000" dirty="0" smtClean="0">
                  <a:latin typeface="Calibri" panose="020F0502020204030204" pitchFamily="34" charset="0"/>
                </a:rPr>
                <a:t>- </a:t>
              </a:r>
              <a:r>
                <a:rPr lang="en-US" altLang="zh-TW" sz="2200" dirty="0" smtClean="0">
                  <a:latin typeface="Calibri" panose="020F0502020204030204" pitchFamily="34" charset="0"/>
                </a:rPr>
                <a:t>Top </a:t>
              </a:r>
              <a:r>
                <a:rPr lang="en-US" altLang="zh-TW" sz="2200" dirty="0">
                  <a:latin typeface="Calibri" panose="020F0502020204030204" pitchFamily="34" charset="0"/>
                </a:rPr>
                <a:t>five most powerful nuclear plants  </a:t>
              </a:r>
              <a:r>
                <a:rPr lang="en-US" altLang="zh-TW" sz="2000" dirty="0">
                  <a:latin typeface="+mj-lt"/>
                  <a:cs typeface="Times New Roman" pitchFamily="18" charset="0"/>
                </a:rPr>
                <a:t>(17.4 </a:t>
              </a:r>
              <a:r>
                <a:rPr lang="en-US" altLang="zh-TW" sz="2000" dirty="0" err="1">
                  <a:latin typeface="+mj-lt"/>
                  <a:cs typeface="Times New Roman" pitchFamily="18" charset="0"/>
                </a:rPr>
                <a:t>GW</a:t>
              </a:r>
              <a:r>
                <a:rPr lang="en-US" altLang="zh-TW" sz="2000" baseline="-25000" dirty="0" err="1">
                  <a:latin typeface="+mj-lt"/>
                  <a:cs typeface="Times New Roman" pitchFamily="18" charset="0"/>
                </a:rPr>
                <a:t>th</a:t>
              </a:r>
              <a:r>
                <a:rPr lang="en-US" altLang="zh-TW" sz="2000" dirty="0">
                  <a:latin typeface="+mj-lt"/>
                  <a:cs typeface="Times New Roman" pitchFamily="18" charset="0"/>
                </a:rPr>
                <a:t>) </a:t>
              </a:r>
            </a:p>
            <a:p>
              <a:pPr eaLnBrk="1" hangingPunct="1"/>
              <a:r>
                <a:rPr lang="en-US" altLang="zh-TW" sz="2200" dirty="0" smtClean="0">
                  <a:latin typeface="Calibri" panose="020F0502020204030204" pitchFamily="34" charset="0"/>
                </a:rPr>
                <a:t>→ </a:t>
              </a:r>
              <a:r>
                <a:rPr lang="en-US" altLang="zh-TW" sz="2200" dirty="0">
                  <a:latin typeface="Calibri" panose="020F0502020204030204" pitchFamily="34" charset="0"/>
                </a:rPr>
                <a:t>large number of </a:t>
              </a:r>
              <a:r>
                <a: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</a:t>
              </a:r>
              <a:r>
                <a:rPr lang="en-US" altLang="zh-TW" sz="22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e</a:t>
              </a:r>
              <a:r>
                <a: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 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3x10</a:t>
              </a:r>
              <a:r>
                <a:rPr lang="en-US" altLang="zh-TW" sz="20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r>
                <a:rPr lang="en-US" altLang="zh-TW" sz="22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/s</a:t>
              </a:r>
              <a:r>
                <a:rPr lang="en-US" altLang="zh-TW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)</a:t>
              </a:r>
              <a:endParaRPr lang="en-US" altLang="zh-TW" sz="22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zh-TW" sz="2200" dirty="0" smtClean="0">
                  <a:latin typeface="Calibri" panose="020F0502020204030204" pitchFamily="34" charset="0"/>
                  <a:sym typeface="Symbol"/>
                </a:rPr>
                <a:t>- </a:t>
              </a:r>
              <a:r>
                <a:rPr lang="en-US" altLang="zh-TW" sz="2200" dirty="0" smtClean="0">
                  <a:latin typeface="Calibri" panose="020F0502020204030204" pitchFamily="34" charset="0"/>
                </a:rPr>
                <a:t>Adjacent </a:t>
              </a:r>
              <a:r>
                <a:rPr lang="en-US" altLang="zh-TW" sz="2200" dirty="0">
                  <a:latin typeface="Calibri" panose="020F0502020204030204" pitchFamily="34" charset="0"/>
                </a:rPr>
                <a:t>mountains shield cosmic rays</a:t>
              </a:r>
            </a:p>
          </p:txBody>
        </p:sp>
        <p:cxnSp>
          <p:nvCxnSpPr>
            <p:cNvPr id="29712" name="Straight Connector 25"/>
            <p:cNvCxnSpPr>
              <a:cxnSpLocks noChangeShapeType="1"/>
            </p:cNvCxnSpPr>
            <p:nvPr/>
          </p:nvCxnSpPr>
          <p:spPr bwMode="auto">
            <a:xfrm>
              <a:off x="3889645" y="1197363"/>
              <a:ext cx="212691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795"/>
            <a:ext cx="990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690918"/>
            <a:ext cx="5400600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3908" y="3274440"/>
            <a:ext cx="16561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+mn-lt"/>
                <a:cs typeface="Arial" panose="020B0604020202020204" pitchFamily="34" charset="0"/>
              </a:rPr>
              <a:t>Far Hall (EH3)</a:t>
            </a:r>
          </a:p>
          <a:p>
            <a:r>
              <a:rPr lang="en-US" sz="1200" b="0" dirty="0" smtClean="0">
                <a:latin typeface="+mn-lt"/>
                <a:cs typeface="Arial" panose="020B0604020202020204" pitchFamily="34" charset="0"/>
              </a:rPr>
              <a:t>860 </a:t>
            </a:r>
            <a:r>
              <a:rPr lang="en-US" sz="1200" b="0" dirty="0" err="1" smtClean="0">
                <a:latin typeface="+mn-lt"/>
                <a:cs typeface="Arial" panose="020B0604020202020204" pitchFamily="34" charset="0"/>
              </a:rPr>
              <a:t>m.w.e</a:t>
            </a:r>
            <a:r>
              <a:rPr lang="en-US" sz="1200" b="0" dirty="0" smtClean="0">
                <a:latin typeface="+mn-lt"/>
                <a:cs typeface="Arial" panose="020B0604020202020204" pitchFamily="34" charset="0"/>
              </a:rPr>
              <a:t>., Target</a:t>
            </a:r>
            <a:r>
              <a:rPr lang="en-US" sz="1200" b="0" dirty="0">
                <a:latin typeface="+mn-lt"/>
                <a:cs typeface="Arial" panose="020B0604020202020204" pitchFamily="34" charset="0"/>
              </a:rPr>
              <a:t>: </a:t>
            </a:r>
            <a:r>
              <a:rPr lang="en-US" sz="1200" b="0" dirty="0" smtClean="0">
                <a:latin typeface="+mn-lt"/>
                <a:cs typeface="Arial" panose="020B0604020202020204" pitchFamily="34" charset="0"/>
              </a:rPr>
              <a:t>80 t</a:t>
            </a:r>
            <a:endParaRPr lang="en-US" sz="1200" b="0" dirty="0">
              <a:latin typeface="+mn-lt"/>
              <a:cs typeface="Arial" panose="020B0604020202020204" pitchFamily="34" charset="0"/>
            </a:endParaRPr>
          </a:p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~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1580 m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1912" y="3644234"/>
            <a:ext cx="1710712" cy="646331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Ling </a:t>
            </a:r>
            <a:r>
              <a:rPr lang="en-US" sz="1200" b="0" dirty="0" err="1" smtClean="0">
                <a:latin typeface="+mj-lt"/>
                <a:cs typeface="Arial" panose="020B0604020202020204" pitchFamily="34" charset="0"/>
              </a:rPr>
              <a:t>Ao</a:t>
            </a:r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 Near Hall (EH2)</a:t>
            </a:r>
          </a:p>
          <a:p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265 </a:t>
            </a:r>
            <a:r>
              <a:rPr lang="en-US" sz="1200" b="0" dirty="0" err="1" smtClean="0">
                <a:latin typeface="+mj-lt"/>
                <a:cs typeface="Arial" panose="020B0604020202020204" pitchFamily="34" charset="0"/>
              </a:rPr>
              <a:t>m.w.e</a:t>
            </a:r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., Target</a:t>
            </a:r>
            <a:r>
              <a:rPr lang="en-US" sz="1200" b="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40 t</a:t>
            </a:r>
            <a:endParaRPr lang="en-US" sz="1200" b="0" dirty="0">
              <a:latin typeface="+mj-lt"/>
              <a:cs typeface="Arial" panose="020B0604020202020204" pitchFamily="34" charset="0"/>
            </a:endParaRPr>
          </a:p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~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560 m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5553832"/>
            <a:ext cx="1763216" cy="646331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Daya Bay Near Hall (EH1)</a:t>
            </a:r>
          </a:p>
          <a:p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265 </a:t>
            </a:r>
            <a:r>
              <a:rPr lang="en-US" sz="1200" b="0" dirty="0" err="1" smtClean="0">
                <a:latin typeface="+mj-lt"/>
                <a:cs typeface="Arial" panose="020B0604020202020204" pitchFamily="34" charset="0"/>
              </a:rPr>
              <a:t>m.w.e</a:t>
            </a:r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., Target</a:t>
            </a:r>
            <a:r>
              <a:rPr lang="en-US" sz="1200" b="0" dirty="0">
                <a:latin typeface="+mj-lt"/>
                <a:cs typeface="Arial" panose="020B0604020202020204" pitchFamily="34" charset="0"/>
              </a:rPr>
              <a:t>: </a:t>
            </a:r>
            <a:r>
              <a:rPr lang="en-US" sz="1200" b="0" dirty="0" smtClean="0">
                <a:latin typeface="+mj-lt"/>
                <a:cs typeface="Arial" panose="020B0604020202020204" pitchFamily="34" charset="0"/>
              </a:rPr>
              <a:t>40 t</a:t>
            </a:r>
            <a:endParaRPr lang="en-US" sz="1200" b="0" dirty="0">
              <a:latin typeface="+mj-lt"/>
              <a:cs typeface="Arial" panose="020B0604020202020204" pitchFamily="34" charset="0"/>
            </a:endParaRPr>
          </a:p>
          <a:p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~ </a:t>
            </a:r>
            <a:r>
              <a:rPr lang="en-US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510 m</a:t>
            </a:r>
            <a:endParaRPr lang="en-US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141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60237"/>
            <a:ext cx="9144000" cy="592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1547664" y="44624"/>
            <a:ext cx="6192688" cy="915614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3600" dirty="0" err="1" smtClean="0">
                <a:latin typeface="Calibri" panose="020F0502020204030204" pitchFamily="34" charset="0"/>
              </a:rPr>
              <a:t>Daya</a:t>
            </a:r>
            <a:r>
              <a:rPr lang="en-US" altLang="zh-CN" sz="3600" dirty="0" smtClean="0">
                <a:latin typeface="Calibri" panose="020F0502020204030204" pitchFamily="34" charset="0"/>
              </a:rPr>
              <a:t> Bay detectors</a:t>
            </a:r>
            <a:endParaRPr lang="zh-CN" altLang="en-US" sz="3600" dirty="0">
              <a:latin typeface="Calibri" panose="020F0502020204030204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842148" y="2438808"/>
            <a:ext cx="7482380" cy="4446576"/>
            <a:chOff x="1842148" y="961773"/>
            <a:chExt cx="7482380" cy="4446576"/>
          </a:xfrm>
        </p:grpSpPr>
        <p:grpSp>
          <p:nvGrpSpPr>
            <p:cNvPr id="54" name="Group 53"/>
            <p:cNvGrpSpPr/>
            <p:nvPr/>
          </p:nvGrpSpPr>
          <p:grpSpPr>
            <a:xfrm>
              <a:off x="1842148" y="961773"/>
              <a:ext cx="7482380" cy="4446576"/>
              <a:chOff x="1842148" y="961773"/>
              <a:chExt cx="7482380" cy="444657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842148" y="961773"/>
                <a:ext cx="7482380" cy="4446576"/>
                <a:chOff x="1842148" y="241693"/>
                <a:chExt cx="7482380" cy="4446576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842148" y="896401"/>
                  <a:ext cx="7301852" cy="37918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HK" altLang="en-US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1979712" y="241693"/>
                  <a:ext cx="7344816" cy="4343476"/>
                  <a:chOff x="1979712" y="241693"/>
                  <a:chExt cx="7344816" cy="4343476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8748464" y="2420888"/>
                    <a:ext cx="576064" cy="2160240"/>
                    <a:chOff x="8964488" y="2420888"/>
                    <a:chExt cx="576064" cy="2160240"/>
                  </a:xfrm>
                </p:grpSpPr>
                <p:cxnSp>
                  <p:nvCxnSpPr>
                    <p:cNvPr id="8" name="Straight Arrow Connector 7"/>
                    <p:cNvCxnSpPr/>
                    <p:nvPr/>
                  </p:nvCxnSpPr>
                  <p:spPr>
                    <a:xfrm>
                      <a:off x="9036496" y="2420888"/>
                      <a:ext cx="0" cy="216024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8964488" y="3007986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HK" dirty="0" smtClean="0">
                          <a:latin typeface="+mn-lt"/>
                        </a:rPr>
                        <a:t>5m</a:t>
                      </a:r>
                      <a:endParaRPr lang="zh-HK" altLang="en-US" dirty="0">
                        <a:latin typeface="+mn-lt"/>
                      </a:endParaRPr>
                    </a:p>
                  </p:txBody>
                </p:sp>
              </p:grpSp>
              <p:pic>
                <p:nvPicPr>
                  <p:cNvPr id="12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623" t="28550" r="48727" b="31198"/>
                  <a:stretch/>
                </p:blipFill>
                <p:spPr bwMode="auto">
                  <a:xfrm>
                    <a:off x="1979712" y="1672193"/>
                    <a:ext cx="3474132" cy="226873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图片 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68144" y="1196752"/>
                    <a:ext cx="2853854" cy="3356818"/>
                  </a:xfrm>
                  <a:prstGeom prst="rect">
                    <a:avLst/>
                  </a:prstGeom>
                </p:spPr>
              </p:pic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940152" y="4005064"/>
                    <a:ext cx="2448272" cy="580105"/>
                    <a:chOff x="6003776" y="2204864"/>
                    <a:chExt cx="2448272" cy="580105"/>
                  </a:xfrm>
                </p:grpSpPr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6003776" y="2204864"/>
                      <a:ext cx="2448272" cy="576064"/>
                    </a:xfrm>
                    <a:prstGeom prst="straightConnector1">
                      <a:avLst/>
                    </a:prstGeom>
                    <a:ln w="19050">
                      <a:solidFill>
                        <a:schemeClr val="tx1"/>
                      </a:solidFill>
                      <a:headEnd type="arrow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" name="TextBox 16"/>
                    <p:cNvSpPr txBox="1"/>
                    <p:nvPr/>
                  </p:nvSpPr>
                  <p:spPr>
                    <a:xfrm rot="877716">
                      <a:off x="6830571" y="2415637"/>
                      <a:ext cx="57606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HK" dirty="0" smtClean="0">
                          <a:latin typeface="+mn-lt"/>
                        </a:rPr>
                        <a:t>5m</a:t>
                      </a:r>
                      <a:endParaRPr lang="zh-HK" altLang="en-US" dirty="0">
                        <a:latin typeface="+mn-lt"/>
                      </a:endParaRPr>
                    </a:p>
                  </p:txBody>
                </p:sp>
              </p:grpSp>
              <p:cxnSp>
                <p:nvCxnSpPr>
                  <p:cNvPr id="21" name="Straight Arrow Connector 20"/>
                  <p:cNvCxnSpPr/>
                  <p:nvPr/>
                </p:nvCxnSpPr>
                <p:spPr>
                  <a:xfrm>
                    <a:off x="5453844" y="2744924"/>
                    <a:ext cx="1817159" cy="220669"/>
                  </a:xfrm>
                  <a:prstGeom prst="straightConnector1">
                    <a:avLst/>
                  </a:prstGeom>
                  <a:ln w="31750">
                    <a:solidFill>
                      <a:schemeClr val="accent2">
                        <a:lumMod val="40000"/>
                        <a:lumOff val="6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5453844" y="3192652"/>
                    <a:ext cx="908579" cy="92332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60000"/>
                        <a:lumOff val="40000"/>
                      </a:schemeClr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5453844" y="3573016"/>
                    <a:ext cx="708784" cy="72008"/>
                  </a:xfrm>
                  <a:prstGeom prst="straightConnector1">
                    <a:avLst/>
                  </a:prstGeom>
                  <a:ln w="3175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283968" y="241693"/>
                    <a:ext cx="4320480" cy="92333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HK" dirty="0" smtClean="0"/>
                      <a:t>8 functionally identical anti-neutrino detectors (AD) to suppress systematic uncertainties</a:t>
                    </a:r>
                    <a:endParaRPr lang="zh-HK" altLang="en-US" dirty="0"/>
                  </a:p>
                </p:txBody>
              </p:sp>
            </p:grp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5652120" y="3789040"/>
                  <a:ext cx="936104" cy="360040"/>
                </a:xfrm>
                <a:prstGeom prst="straightConnector1">
                  <a:avLst/>
                </a:prstGeom>
                <a:ln w="3175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7164288" y="1616481"/>
                <a:ext cx="18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dirty="0" smtClean="0"/>
                  <a:t>Calibration units</a:t>
                </a:r>
                <a:endParaRPr lang="zh-HK" altLang="en-US" dirty="0"/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 flipH="1">
                <a:off x="7308304" y="1916832"/>
                <a:ext cx="648072" cy="4754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2078850" y="4762018"/>
              <a:ext cx="3729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Top and bottom reflectors: more light, more uniform detector response </a:t>
              </a:r>
              <a:endParaRPr lang="zh-HK" alt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644008" y="2084285"/>
              <a:ext cx="1508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192 8” PMTs</a:t>
              </a:r>
              <a:endParaRPr lang="zh-HK" altLang="en-US" dirty="0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580112" y="2392273"/>
              <a:ext cx="476926" cy="676687"/>
            </a:xfrm>
            <a:prstGeom prst="straightConnector1">
              <a:avLst/>
            </a:prstGeom>
            <a:ln w="31750">
              <a:solidFill>
                <a:srgbClr val="66CC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47" y="20848"/>
            <a:ext cx="939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179512" y="960237"/>
            <a:ext cx="6984776" cy="2927801"/>
            <a:chOff x="179512" y="960237"/>
            <a:chExt cx="6984776" cy="2927801"/>
          </a:xfrm>
        </p:grpSpPr>
        <p:pic>
          <p:nvPicPr>
            <p:cNvPr id="7" name="内容占位符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512" y="960237"/>
              <a:ext cx="3384376" cy="292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3610063" y="1124744"/>
              <a:ext cx="3554225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RPC : </a:t>
              </a:r>
              <a:r>
                <a:rPr lang="en-US" altLang="zh-HK" dirty="0" err="1" smtClean="0"/>
                <a:t>muon</a:t>
              </a:r>
              <a:r>
                <a:rPr lang="en-US" altLang="zh-HK" dirty="0" smtClean="0"/>
                <a:t> veto</a:t>
              </a:r>
            </a:p>
            <a:p>
              <a:r>
                <a:rPr lang="en-US" altLang="zh-HK" dirty="0" smtClean="0"/>
                <a:t>Water pool: </a:t>
              </a:r>
              <a:r>
                <a:rPr lang="en-US" altLang="zh-HK" dirty="0" err="1" smtClean="0"/>
                <a:t>muon</a:t>
              </a:r>
              <a:r>
                <a:rPr lang="en-US" altLang="zh-HK" dirty="0" smtClean="0"/>
                <a:t> veto + shielding from environmental radiations (2.5m water)</a:t>
              </a:r>
              <a:endParaRPr lang="zh-HK" alt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CD73E-1A15-4C21-B448-911ACD6D92A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144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附件3 报告内容模版</Template>
  <TotalTime>17036</TotalTime>
  <Words>2159</Words>
  <Application>Microsoft Macintosh PowerPoint</Application>
  <PresentationFormat>Présentation à l'écran (4:3)</PresentationFormat>
  <Paragraphs>328</Paragraphs>
  <Slides>31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自定义设计方案</vt:lpstr>
      <vt:lpstr>Office Theme</vt:lpstr>
      <vt:lpstr>Equation</vt:lpstr>
      <vt:lpstr>Présentation PowerPoint</vt:lpstr>
      <vt:lpstr>Sterile Neutrinos</vt:lpstr>
      <vt:lpstr>Daya Bay review of sterile neutrino search and Isotope-dependent fluxes </vt:lpstr>
      <vt:lpstr>Présentation PowerPoint</vt:lpstr>
      <vt:lpstr>Présentation PowerPoint</vt:lpstr>
      <vt:lpstr>Near/far Configuration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Interior of an AD</vt:lpstr>
      <vt:lpstr>Présentation PowerPoint</vt:lpstr>
      <vt:lpstr>AD Installation - Far Hall</vt:lpstr>
      <vt:lpstr>Oscillation results</vt:lpstr>
      <vt:lpstr>Oscillation results</vt:lpstr>
      <vt:lpstr>Présentation PowerPoint</vt:lpstr>
      <vt:lpstr>Présentation PowerPoint</vt:lpstr>
      <vt:lpstr>Présentation PowerPoint</vt:lpstr>
      <vt:lpstr>Présentation PowerPoint</vt:lpstr>
      <vt:lpstr>Search for a light sterile neutrino</vt:lpstr>
      <vt:lpstr>Daya Bay + Bugey-3 + MINOS</vt:lpstr>
      <vt:lpstr>Better Limits to come</vt:lpstr>
      <vt:lpstr>Présentation PowerPoint</vt:lpstr>
      <vt:lpstr>Reactor antineutrino flux</vt:lpstr>
      <vt:lpstr>Reactor antineutrino spectrum</vt:lpstr>
      <vt:lpstr>Reactor antineutrino flux evolution</vt:lpstr>
      <vt:lpstr>Reactor antineutrino flux and spectrum evolution</vt:lpstr>
      <vt:lpstr>Reactor antineutrino spectrum evolution</vt:lpstr>
      <vt:lpstr>235U and 239Pu Spectra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报告标题</dc:title>
  <dc:creator>HE Miao</dc:creator>
  <cp:lastModifiedBy>Jacques Dumarchez</cp:lastModifiedBy>
  <cp:revision>1194</cp:revision>
  <cp:lastPrinted>2017-06-13T00:19:30Z</cp:lastPrinted>
  <dcterms:created xsi:type="dcterms:W3CDTF">2013-10-30T02:33:13Z</dcterms:created>
  <dcterms:modified xsi:type="dcterms:W3CDTF">2019-08-08T01:44:39Z</dcterms:modified>
</cp:coreProperties>
</file>