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11.xml" ContentType="application/vnd.openxmlformats-officedocument.presentationml.notesSlide+xml"/>
  <Override PartName="/ppt/embeddings/oleObject1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3.bin" ContentType="application/vnd.openxmlformats-officedocument.oleObject"/>
  <Override PartName="/ppt/notesSlides/notesSlide1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notesSlides/notesSlide19.xml" ContentType="application/vnd.openxmlformats-officedocument.presentationml.notesSlide+xml"/>
  <Override PartName="/ppt/embeddings/oleObject16.bin" ContentType="application/vnd.openxmlformats-officedocument.oleObject"/>
  <Override PartName="/ppt/notesSlides/notesSlide20.xml" ContentType="application/vnd.openxmlformats-officedocument.presentationml.notesSlide+xml"/>
  <Override PartName="/ppt/embeddings/oleObject17.bin" ContentType="application/vnd.openxmlformats-officedocument.oleObject"/>
  <Override PartName="/ppt/notesSlides/notesSlide21.xml" ContentType="application/vnd.openxmlformats-officedocument.presentationml.notesSlide+xml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22.xml" ContentType="application/vnd.openxmlformats-officedocument.presentationml.notesSlide+xml"/>
  <Override PartName="/ppt/embeddings/oleObject20.bin" ContentType="application/vnd.openxmlformats-officedocument.oleObject"/>
  <Override PartName="/ppt/notesSlides/notesSlide23.xml" ContentType="application/vnd.openxmlformats-officedocument.presentationml.notesSlide+xml"/>
  <Override PartName="/ppt/embeddings/oleObject21.bin" ContentType="application/vnd.openxmlformats-officedocument.oleObject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4" r:id="rId1"/>
  </p:sldMasterIdLst>
  <p:notesMasterIdLst>
    <p:notesMasterId r:id="rId36"/>
  </p:notesMasterIdLst>
  <p:handoutMasterIdLst>
    <p:handoutMasterId r:id="rId37"/>
  </p:handoutMasterIdLst>
  <p:sldIdLst>
    <p:sldId id="263" r:id="rId2"/>
    <p:sldId id="265" r:id="rId3"/>
    <p:sldId id="337" r:id="rId4"/>
    <p:sldId id="338" r:id="rId5"/>
    <p:sldId id="339" r:id="rId6"/>
    <p:sldId id="322" r:id="rId7"/>
    <p:sldId id="346" r:id="rId8"/>
    <p:sldId id="345" r:id="rId9"/>
    <p:sldId id="342" r:id="rId10"/>
    <p:sldId id="329" r:id="rId11"/>
    <p:sldId id="328" r:id="rId12"/>
    <p:sldId id="347" r:id="rId13"/>
    <p:sldId id="294" r:id="rId14"/>
    <p:sldId id="321" r:id="rId15"/>
    <p:sldId id="341" r:id="rId16"/>
    <p:sldId id="268" r:id="rId17"/>
    <p:sldId id="325" r:id="rId18"/>
    <p:sldId id="350" r:id="rId19"/>
    <p:sldId id="352" r:id="rId20"/>
    <p:sldId id="359" r:id="rId21"/>
    <p:sldId id="357" r:id="rId22"/>
    <p:sldId id="358" r:id="rId23"/>
    <p:sldId id="320" r:id="rId24"/>
    <p:sldId id="319" r:id="rId25"/>
    <p:sldId id="314" r:id="rId26"/>
    <p:sldId id="360" r:id="rId27"/>
    <p:sldId id="290" r:id="rId28"/>
    <p:sldId id="274" r:id="rId29"/>
    <p:sldId id="353" r:id="rId30"/>
    <p:sldId id="355" r:id="rId31"/>
    <p:sldId id="276" r:id="rId32"/>
    <p:sldId id="311" r:id="rId33"/>
    <p:sldId id="292" r:id="rId34"/>
    <p:sldId id="27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00FF"/>
    <a:srgbClr val="57C704"/>
    <a:srgbClr val="8AC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44" autoAdjust="0"/>
  </p:normalViewPr>
  <p:slideViewPr>
    <p:cSldViewPr snapToGrid="0" snapToObjects="1">
      <p:cViewPr varScale="1">
        <p:scale>
          <a:sx n="163" d="100"/>
          <a:sy n="163" d="100"/>
        </p:scale>
        <p:origin x="-5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0" d="100"/>
        <a:sy n="250" d="100"/>
      </p:scale>
      <p:origin x="0" y="3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Relationship Id="rId2" Type="http://schemas.openxmlformats.org/officeDocument/2006/relationships/image" Target="../media/image6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Relationship Id="rId2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Relationship Id="rId2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Relationship Id="rId2" Type="http://schemas.openxmlformats.org/officeDocument/2006/relationships/image" Target="../media/image5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316EE-5EFE-9044-A20D-8E0610732A85}" type="datetimeFigureOut">
              <a:rPr lang="en-US" smtClean="0"/>
              <a:t>04/07/19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77310-7581-ED4D-8B2F-724C65696C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744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8790F-AF9B-7147-BA5F-856AAC3A390E}" type="datetimeFigureOut">
              <a:rPr lang="en-US" smtClean="0"/>
              <a:t>04/07/19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0E0F4-C1CA-384A-923F-33C5B622A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299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10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Start, describe, discuss, make a few wards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0E0F4-C1CA-384A-923F-33C5B622A5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DBDD181-C145-4142-A625-57F8BB1317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oleObject" Target="../embeddings/oleObject11.bin"/><Relationship Id="rId13" Type="http://schemas.openxmlformats.org/officeDocument/2006/relationships/image" Target="../media/image35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9.bin"/><Relationship Id="rId9" Type="http://schemas.openxmlformats.org/officeDocument/2006/relationships/image" Target="../media/image33.emf"/><Relationship Id="rId10" Type="http://schemas.openxmlformats.org/officeDocument/2006/relationships/oleObject" Target="../embeddings/oleObject10.bin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1.png"/><Relationship Id="rId12" Type="http://schemas.openxmlformats.org/officeDocument/2006/relationships/oleObject" Target="../embeddings/oleObject12.bin"/><Relationship Id="rId13" Type="http://schemas.openxmlformats.org/officeDocument/2006/relationships/image" Target="../media/image36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37.png"/><Relationship Id="rId7" Type="http://schemas.microsoft.com/office/2007/relationships/hdphoto" Target="../media/hdphoto4.wdp"/><Relationship Id="rId8" Type="http://schemas.openxmlformats.org/officeDocument/2006/relationships/image" Target="../media/image38.png"/><Relationship Id="rId9" Type="http://schemas.openxmlformats.org/officeDocument/2006/relationships/image" Target="../media/image39.jpg"/><Relationship Id="rId10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2.pn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4.pn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0.jpg"/><Relationship Id="rId7" Type="http://schemas.openxmlformats.org/officeDocument/2006/relationships/image" Target="../media/image51.jp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oleObject" Target="../embeddings/oleObject13.bin"/><Relationship Id="rId11" Type="http://schemas.openxmlformats.org/officeDocument/2006/relationships/image" Target="../media/image49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5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49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54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oleObject" Target="../embeddings/oleObject16.bin"/><Relationship Id="rId9" Type="http://schemas.openxmlformats.org/officeDocument/2006/relationships/image" Target="../media/image56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9.jpe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oleObject" Target="../embeddings/oleObject17.bin"/><Relationship Id="rId11" Type="http://schemas.openxmlformats.org/officeDocument/2006/relationships/image" Target="../media/image56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9.bin"/><Relationship Id="rId12" Type="http://schemas.openxmlformats.org/officeDocument/2006/relationships/image" Target="../media/image64.emf"/><Relationship Id="rId13" Type="http://schemas.openxmlformats.org/officeDocument/2006/relationships/image" Target="../media/image68.png"/><Relationship Id="rId14" Type="http://schemas.openxmlformats.org/officeDocument/2006/relationships/image" Target="../media/image39.jp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18.bin"/><Relationship Id="rId7" Type="http://schemas.openxmlformats.org/officeDocument/2006/relationships/image" Target="../media/image63.emf"/><Relationship Id="rId8" Type="http://schemas.openxmlformats.org/officeDocument/2006/relationships/image" Target="../media/image65.png"/><Relationship Id="rId9" Type="http://schemas.openxmlformats.org/officeDocument/2006/relationships/image" Target="../media/image66.png"/><Relationship Id="rId10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oleObject" Target="../embeddings/oleObject20.bin"/><Relationship Id="rId9" Type="http://schemas.openxmlformats.org/officeDocument/2006/relationships/image" Target="../media/image64.emf"/><Relationship Id="rId10" Type="http://schemas.openxmlformats.org/officeDocument/2006/relationships/image" Target="../media/image71.png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8" Type="http://schemas.openxmlformats.org/officeDocument/2006/relationships/image" Target="../media/image75.png"/><Relationship Id="rId9" Type="http://schemas.openxmlformats.org/officeDocument/2006/relationships/image" Target="../media/image76.png"/><Relationship Id="rId10" Type="http://schemas.openxmlformats.org/officeDocument/2006/relationships/oleObject" Target="../embeddings/oleObject21.bin"/><Relationship Id="rId11" Type="http://schemas.openxmlformats.org/officeDocument/2006/relationships/image" Target="../media/image72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3.tif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4" Type="http://schemas.openxmlformats.org/officeDocument/2006/relationships/image" Target="../media/image89.jpg"/><Relationship Id="rId5" Type="http://schemas.openxmlformats.org/officeDocument/2006/relationships/image" Target="../media/image90.png"/><Relationship Id="rId6" Type="http://schemas.openxmlformats.org/officeDocument/2006/relationships/image" Target="../media/image91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7.emf"/><Relationship Id="rId8" Type="http://schemas.openxmlformats.org/officeDocument/2006/relationships/image" Target="../media/image8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99.png"/><Relationship Id="rId6" Type="http://schemas.openxmlformats.org/officeDocument/2006/relationships/image" Target="../media/image100.JP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00.JP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jp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9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10.emf"/><Relationship Id="rId1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14.emf"/><Relationship Id="rId8" Type="http://schemas.openxmlformats.org/officeDocument/2006/relationships/image" Target="../media/image16.JPG"/><Relationship Id="rId9" Type="http://schemas.openxmlformats.org/officeDocument/2006/relationships/image" Target="../media/image17.png"/><Relationship Id="rId10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9.jpeg"/><Relationship Id="rId6" Type="http://schemas.microsoft.com/office/2007/relationships/hdphoto" Target="../media/hdphoto1.wdp"/><Relationship Id="rId7" Type="http://schemas.openxmlformats.org/officeDocument/2006/relationships/image" Target="../media/image20.jpeg"/><Relationship Id="rId8" Type="http://schemas.microsoft.com/office/2007/relationships/hdphoto" Target="../media/hdphoto2.wdp"/><Relationship Id="rId9" Type="http://schemas.openxmlformats.org/officeDocument/2006/relationships/image" Target="../media/image21.jpeg"/><Relationship Id="rId10" Type="http://schemas.microsoft.com/office/2007/relationships/hdphoto" Target="../media/hdphoto3.wdp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23.emf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24.png"/><Relationship Id="rId7" Type="http://schemas.openxmlformats.org/officeDocument/2006/relationships/image" Target="../media/image25.jpeg"/><Relationship Id="rId8" Type="http://schemas.openxmlformats.org/officeDocument/2006/relationships/image" Target="../media/image4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4400" cap="none" dirty="0" smtClean="0"/>
              <a:t>Axion Dark Matter Search</a:t>
            </a:r>
            <a:br>
              <a:rPr lang="en-US" sz="4400" cap="none" dirty="0" smtClean="0"/>
            </a:br>
            <a:r>
              <a:rPr lang="en-US" sz="4400" cap="none" dirty="0" smtClean="0"/>
              <a:t>at IBS/CAPP</a:t>
            </a:r>
            <a:endParaRPr lang="en-US" sz="3600" cap="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8600" cy="2717800"/>
          </a:xfrm>
        </p:spPr>
        <p:txBody>
          <a:bodyPr>
            <a:normAutofit fontScale="92500" lnSpcReduction="10000"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New Physics with Exotic and Long-Lived Particles</a:t>
            </a:r>
          </a:p>
          <a:p>
            <a:r>
              <a:rPr lang="en-US" sz="2000" i="1" dirty="0" smtClean="0">
                <a:solidFill>
                  <a:schemeClr val="tx1"/>
                </a:solidFill>
              </a:rPr>
              <a:t>A Joint ICISE-CBPF Workshop</a:t>
            </a:r>
          </a:p>
          <a:p>
            <a:r>
              <a:rPr lang="en-US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01−06 July 2019 ICISE, </a:t>
            </a:r>
            <a:r>
              <a:rPr lang="en-US" sz="19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Quy</a:t>
            </a:r>
            <a:r>
              <a:rPr lang="en-US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900" i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Nhon</a:t>
            </a:r>
            <a:r>
              <a:rPr lang="en-US" sz="19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Vietnam</a:t>
            </a:r>
          </a:p>
          <a:p>
            <a:pPr algn="r"/>
            <a:endParaRPr lang="en-US" sz="1900" i="1" dirty="0" smtClean="0"/>
          </a:p>
          <a:p>
            <a:pPr algn="r"/>
            <a:endParaRPr lang="en-US" i="1" dirty="0"/>
          </a:p>
          <a:p>
            <a:pPr algn="r"/>
            <a:r>
              <a:rPr lang="en-US" i="1" dirty="0" smtClean="0">
                <a:solidFill>
                  <a:srgbClr val="0000FF"/>
                </a:solidFill>
              </a:rPr>
              <a:t>SungWoo YOUN</a:t>
            </a:r>
          </a:p>
          <a:p>
            <a:pPr algn="r"/>
            <a:r>
              <a:rPr lang="en-US" sz="1900" i="1" dirty="0" smtClean="0">
                <a:solidFill>
                  <a:srgbClr val="008000"/>
                </a:solidFill>
              </a:rPr>
              <a:t>Center for Axion and Precision Physics Research (CAPP)</a:t>
            </a:r>
          </a:p>
          <a:p>
            <a:pPr algn="r"/>
            <a:r>
              <a:rPr lang="en-US" sz="1900" i="1" dirty="0" smtClean="0">
                <a:solidFill>
                  <a:srgbClr val="008000"/>
                </a:solidFill>
              </a:rPr>
              <a:t>Institute for Basic Science (IBS)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9" y="399001"/>
            <a:ext cx="1079994" cy="1079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156" y="388052"/>
            <a:ext cx="1129844" cy="107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42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</a:rPr>
              <a:t>Conversion power (</a:t>
            </a:r>
            <a:r>
              <a:rPr lang="en-US" i="1" dirty="0" err="1" smtClean="0">
                <a:solidFill>
                  <a:srgbClr val="0000FF"/>
                </a:solidFill>
              </a:rPr>
              <a:t>a</a:t>
            </a:r>
            <a:r>
              <a:rPr lang="en-US" i="1" dirty="0" err="1">
                <a:solidFill>
                  <a:srgbClr val="0000FF"/>
                </a:solidFill>
              </a:rPr>
              <a:t>→</a:t>
            </a:r>
            <a:r>
              <a:rPr lang="en-US" i="1" dirty="0" err="1" smtClean="0">
                <a:solidFill>
                  <a:srgbClr val="0000FF"/>
                </a:solidFill>
              </a:rPr>
              <a:t>γγ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</a:p>
          <a:p>
            <a:pPr lvl="1"/>
            <a:endParaRPr lang="en-US" i="1" dirty="0">
              <a:solidFill>
                <a:srgbClr val="0000FF"/>
              </a:solidFill>
            </a:endParaRPr>
          </a:p>
          <a:p>
            <a:pPr lvl="1"/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Signal-to-noise ratio (SNR</a:t>
            </a:r>
            <a:r>
              <a:rPr lang="en-US" i="1" dirty="0" smtClean="0">
                <a:solidFill>
                  <a:srgbClr val="0000FF"/>
                </a:solidFill>
              </a:rPr>
              <a:t>)</a:t>
            </a: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Scan </a:t>
            </a:r>
            <a:r>
              <a:rPr lang="en-US" i="1" dirty="0" smtClean="0">
                <a:solidFill>
                  <a:srgbClr val="0000FF"/>
                </a:solidFill>
              </a:rPr>
              <a:t>rate (F.O.M.)</a:t>
            </a:r>
            <a:endParaRPr lang="en-US" i="1" dirty="0">
              <a:solidFill>
                <a:srgbClr val="0000FF"/>
              </a:solidFill>
            </a:endParaRP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Physical Quantities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1383690"/>
              </p:ext>
            </p:extLst>
          </p:nvPr>
        </p:nvGraphicFramePr>
        <p:xfrm>
          <a:off x="2259013" y="1660525"/>
          <a:ext cx="52578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7" name="Equation" r:id="rId6" imgW="2921000" imgH="495300" progId="Equation.DSMT4">
                  <p:embed/>
                </p:oleObj>
              </mc:Choice>
              <mc:Fallback>
                <p:oleObj name="Equation" r:id="rId6" imgW="29210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59013" y="1660525"/>
                        <a:ext cx="5257800" cy="89217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3292089"/>
              </p:ext>
            </p:extLst>
          </p:nvPr>
        </p:nvGraphicFramePr>
        <p:xfrm>
          <a:off x="2724191" y="3554686"/>
          <a:ext cx="30353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8" name="Equation" r:id="rId8" imgW="1663700" imgH="533400" progId="Equation.DSMT4">
                  <p:embed/>
                </p:oleObj>
              </mc:Choice>
              <mc:Fallback>
                <p:oleObj name="Equation" r:id="rId8" imgW="1663700" imgH="533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24191" y="3554686"/>
                        <a:ext cx="3035300" cy="9715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398751" y="2219384"/>
            <a:ext cx="1242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Cavity Q factor</a:t>
            </a:r>
          </a:p>
          <a:p>
            <a:r>
              <a:rPr lang="en-US" sz="1200" i="1" dirty="0" smtClean="0"/>
              <a:t> </a:t>
            </a:r>
            <a:r>
              <a:rPr lang="en-US" sz="1200" i="1" dirty="0">
                <a:solidFill>
                  <a:srgbClr val="008000"/>
                </a:solidFill>
              </a:rPr>
              <a:t>A</a:t>
            </a:r>
            <a:r>
              <a:rPr lang="en-US" sz="1200" i="1" dirty="0" smtClean="0">
                <a:solidFill>
                  <a:srgbClr val="008000"/>
                </a:solidFill>
              </a:rPr>
              <a:t>xion Q factor </a:t>
            </a:r>
            <a:endParaRPr lang="en-US" sz="1200" i="1" dirty="0">
              <a:solidFill>
                <a:srgbClr val="008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63122" y="2466606"/>
            <a:ext cx="143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8000"/>
                </a:solidFill>
              </a:rPr>
              <a:t>Coupling constant</a:t>
            </a:r>
            <a:endParaRPr lang="en-US" sz="1200" i="1" dirty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43105" y="2731394"/>
            <a:ext cx="165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8000"/>
                </a:solidFill>
              </a:rPr>
              <a:t>Axion number density</a:t>
            </a:r>
            <a:endParaRPr lang="en-US" sz="1200" i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09555" y="2748359"/>
            <a:ext cx="11269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Magnetic field</a:t>
            </a:r>
            <a:endParaRPr lang="en-US" sz="1200" i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06756" y="2474947"/>
            <a:ext cx="1658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Effective volume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18" name="Elbow Connector 17"/>
          <p:cNvCxnSpPr>
            <a:endCxn id="14" idx="3"/>
          </p:cNvCxnSpPr>
          <p:nvPr/>
        </p:nvCxnSpPr>
        <p:spPr>
          <a:xfrm rot="10800000" flipV="1">
            <a:off x="2767783" y="2425107"/>
            <a:ext cx="503999" cy="179997"/>
          </a:xfrm>
          <a:prstGeom prst="bentConnector3">
            <a:avLst>
              <a:gd name="adj1" fmla="val 0"/>
            </a:avLst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5400000">
            <a:off x="3342470" y="2573725"/>
            <a:ext cx="359997" cy="251999"/>
          </a:xfrm>
          <a:prstGeom prst="bentConnector3">
            <a:avLst>
              <a:gd name="adj1" fmla="val 98456"/>
            </a:avLst>
          </a:prstGeom>
          <a:ln w="3175" cmpd="sng">
            <a:solidFill>
              <a:srgbClr val="008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>
            <a:off x="5661677" y="2330360"/>
            <a:ext cx="747836" cy="58802"/>
          </a:xfrm>
          <a:prstGeom prst="bentConnector3">
            <a:avLst>
              <a:gd name="adj1" fmla="val 100370"/>
            </a:avLst>
          </a:prstGeom>
          <a:ln w="3175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/>
          <p:nvPr/>
        </p:nvCxnSpPr>
        <p:spPr>
          <a:xfrm rot="10800000">
            <a:off x="4401835" y="2425115"/>
            <a:ext cx="504924" cy="179997"/>
          </a:xfrm>
          <a:prstGeom prst="bentConnector3">
            <a:avLst>
              <a:gd name="adj1" fmla="val 99024"/>
            </a:avLst>
          </a:prstGeom>
          <a:ln w="31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16" idx="1"/>
          </p:cNvCxnSpPr>
          <p:nvPr/>
        </p:nvCxnSpPr>
        <p:spPr>
          <a:xfrm rot="10800000">
            <a:off x="3957095" y="2418860"/>
            <a:ext cx="252460" cy="467999"/>
          </a:xfrm>
          <a:prstGeom prst="bentConnector2">
            <a:avLst/>
          </a:prstGeom>
          <a:ln w="31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324997" y="4536998"/>
            <a:ext cx="196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System noise temperature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24" name="Elbow Connector 23"/>
          <p:cNvCxnSpPr/>
          <p:nvPr/>
        </p:nvCxnSpPr>
        <p:spPr>
          <a:xfrm rot="10800000" flipV="1">
            <a:off x="4287163" y="4536994"/>
            <a:ext cx="473544" cy="138504"/>
          </a:xfrm>
          <a:prstGeom prst="bentConnector3">
            <a:avLst>
              <a:gd name="adj1" fmla="val 0"/>
            </a:avLst>
          </a:prstGeom>
          <a:ln w="3175" cmpd="sng">
            <a:solidFill>
              <a:srgbClr val="FF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070565" y="4094237"/>
            <a:ext cx="1435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008000"/>
                </a:solidFill>
              </a:rPr>
              <a:t>Axion bandwidth (~10</a:t>
            </a:r>
            <a:r>
              <a:rPr lang="en-US" sz="1200" i="1" baseline="30000" dirty="0" smtClean="0">
                <a:solidFill>
                  <a:srgbClr val="008000"/>
                </a:solidFill>
              </a:rPr>
              <a:t>−6 </a:t>
            </a:r>
            <a:r>
              <a:rPr lang="en-US" sz="1200" i="1" dirty="0" smtClean="0">
                <a:solidFill>
                  <a:srgbClr val="008000"/>
                </a:solidFill>
              </a:rPr>
              <a:t>f)</a:t>
            </a:r>
            <a:endParaRPr lang="en-US" sz="1200" i="1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70565" y="3708544"/>
            <a:ext cx="1435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FF0000"/>
                </a:solidFill>
              </a:rPr>
              <a:t>Integration time</a:t>
            </a:r>
            <a:endParaRPr lang="en-US" sz="1200" i="1" dirty="0">
              <a:solidFill>
                <a:srgbClr val="FF0000"/>
              </a:solidFill>
            </a:endParaRPr>
          </a:p>
        </p:txBody>
      </p:sp>
      <p:cxnSp>
        <p:nvCxnSpPr>
          <p:cNvPr id="27" name="Straight Connector 26"/>
          <p:cNvCxnSpPr>
            <a:endCxn id="26" idx="1"/>
          </p:cNvCxnSpPr>
          <p:nvPr/>
        </p:nvCxnSpPr>
        <p:spPr>
          <a:xfrm flipV="1">
            <a:off x="5704722" y="3847044"/>
            <a:ext cx="365843" cy="2189"/>
          </a:xfrm>
          <a:prstGeom prst="line">
            <a:avLst/>
          </a:prstGeom>
          <a:ln w="3175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5704722" y="4257728"/>
            <a:ext cx="365843" cy="2189"/>
          </a:xfrm>
          <a:prstGeom prst="line">
            <a:avLst/>
          </a:prstGeom>
          <a:ln w="3175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65299" y="1283774"/>
            <a:ext cx="231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008000"/>
                </a:solidFill>
              </a:rPr>
              <a:t>- theoretical parameters</a:t>
            </a:r>
          </a:p>
          <a:p>
            <a:r>
              <a:rPr lang="en-US" sz="1400" i="1" dirty="0" smtClean="0">
                <a:solidFill>
                  <a:srgbClr val="FF0000"/>
                </a:solidFill>
              </a:rPr>
              <a:t>- experimental parameters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9736080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79" name="Equation" r:id="rId10" imgW="114300" imgH="165100" progId="Equation.3">
                  <p:embed/>
                </p:oleObj>
              </mc:Choice>
              <mc:Fallback>
                <p:oleObj name="Equation" r:id="rId10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9738920"/>
              </p:ext>
            </p:extLst>
          </p:nvPr>
        </p:nvGraphicFramePr>
        <p:xfrm>
          <a:off x="1857162" y="5373311"/>
          <a:ext cx="4859999" cy="107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80" name="Equation" r:id="rId12" imgW="2641600" imgH="584200" progId="Equation.DSMT4">
                  <p:embed/>
                </p:oleObj>
              </mc:Choice>
              <mc:Fallback>
                <p:oleObj name="Equation" r:id="rId12" imgW="2641600" imgH="584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57162" y="5373311"/>
                        <a:ext cx="4859999" cy="1074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6488469" y="4458062"/>
            <a:ext cx="2305691" cy="1830498"/>
            <a:chOff x="6255254" y="2611782"/>
            <a:chExt cx="2305691" cy="1830498"/>
          </a:xfrm>
        </p:grpSpPr>
        <p:sp>
          <p:nvSpPr>
            <p:cNvPr id="32" name="Can 31"/>
            <p:cNvSpPr/>
            <p:nvPr/>
          </p:nvSpPr>
          <p:spPr>
            <a:xfrm>
              <a:off x="7548483" y="2940214"/>
              <a:ext cx="662071" cy="1148348"/>
            </a:xfrm>
            <a:prstGeom prst="can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an 32"/>
            <p:cNvSpPr/>
            <p:nvPr/>
          </p:nvSpPr>
          <p:spPr>
            <a:xfrm>
              <a:off x="7396868" y="2900562"/>
              <a:ext cx="971996" cy="1224000"/>
            </a:xfrm>
            <a:prstGeom prst="can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6255254" y="3572268"/>
              <a:ext cx="1624264" cy="1351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/>
            <p:cNvGrpSpPr/>
            <p:nvPr/>
          </p:nvGrpSpPr>
          <p:grpSpPr>
            <a:xfrm>
              <a:off x="7895442" y="3212276"/>
              <a:ext cx="287993" cy="359991"/>
              <a:chOff x="5879971" y="2044778"/>
              <a:chExt cx="345904" cy="359994"/>
            </a:xfrm>
          </p:grpSpPr>
          <p:cxnSp>
            <p:nvCxnSpPr>
              <p:cNvPr id="40" name="Curved Connector 39"/>
              <p:cNvCxnSpPr/>
              <p:nvPr/>
            </p:nvCxnSpPr>
            <p:spPr>
              <a:xfrm rot="10800000" flipV="1">
                <a:off x="5879971" y="2224775"/>
                <a:ext cx="179992" cy="179997"/>
              </a:xfrm>
              <a:prstGeom prst="curvedConnector3">
                <a:avLst/>
              </a:prstGeom>
              <a:ln>
                <a:solidFill>
                  <a:srgbClr val="FFFF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urved Connector 40"/>
              <p:cNvCxnSpPr/>
              <p:nvPr/>
            </p:nvCxnSpPr>
            <p:spPr>
              <a:xfrm rot="10800000" flipV="1">
                <a:off x="6045883" y="2044778"/>
                <a:ext cx="179992" cy="179997"/>
              </a:xfrm>
              <a:prstGeom prst="curvedConnector3">
                <a:avLst/>
              </a:prstGeom>
              <a:ln>
                <a:solidFill>
                  <a:srgbClr val="FFFF00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/>
            <p:cNvSpPr txBox="1"/>
            <p:nvPr/>
          </p:nvSpPr>
          <p:spPr>
            <a:xfrm>
              <a:off x="6255254" y="3238546"/>
              <a:ext cx="129609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err="1" smtClean="0"/>
                <a:t>g</a:t>
              </a:r>
              <a:r>
                <a:rPr lang="en-US" sz="1400" i="1" baseline="-25000" dirty="0" err="1" smtClean="0"/>
                <a:t>aγγ</a:t>
              </a:r>
              <a:r>
                <a:rPr lang="en-US" sz="1400" i="1" dirty="0" err="1" smtClean="0"/>
                <a:t>,ρ</a:t>
              </a:r>
              <a:r>
                <a:rPr lang="en-US" sz="1400" i="1" baseline="-25000" dirty="0" err="1" smtClean="0"/>
                <a:t>a</a:t>
              </a:r>
              <a:r>
                <a:rPr lang="en-US" sz="1400" i="1" dirty="0" err="1" smtClean="0"/>
                <a:t>,m</a:t>
              </a:r>
              <a:r>
                <a:rPr lang="en-US" sz="1400" i="1" baseline="-25000" dirty="0" err="1" smtClean="0"/>
                <a:t>a</a:t>
              </a:r>
              <a:r>
                <a:rPr lang="en-US" sz="1400" i="1" dirty="0" err="1" smtClean="0"/>
                <a:t>,Q</a:t>
              </a:r>
              <a:r>
                <a:rPr lang="en-US" sz="1400" i="1" baseline="-25000" dirty="0" err="1" smtClean="0"/>
                <a:t>a</a:t>
              </a:r>
              <a:endParaRPr lang="en-US" sz="1400" i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847568" y="3050290"/>
              <a:ext cx="31471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err="1" smtClean="0">
                  <a:solidFill>
                    <a:srgbClr val="FFFF00"/>
                  </a:solidFill>
                  <a:latin typeface="Cambria"/>
                  <a:cs typeface="Cambria"/>
                </a:rPr>
                <a:t>γ</a:t>
              </a:r>
              <a:endParaRPr lang="en-US" sz="1400" i="1" dirty="0">
                <a:solidFill>
                  <a:srgbClr val="FFFF00"/>
                </a:solidFill>
                <a:latin typeface="Cambria"/>
                <a:cs typeface="Cambria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90701" y="4134503"/>
              <a:ext cx="978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bg1">
                      <a:lumMod val="50000"/>
                    </a:schemeClr>
                  </a:solidFill>
                </a:rPr>
                <a:t>Strong B</a:t>
              </a:r>
              <a:r>
                <a:rPr lang="en-US" sz="1400" i="1" baseline="-25000" dirty="0" smtClean="0">
                  <a:solidFill>
                    <a:schemeClr val="bg1">
                      <a:lumMod val="50000"/>
                    </a:schemeClr>
                  </a:solidFill>
                </a:rPr>
                <a:t>0</a:t>
              </a:r>
              <a:endParaRPr lang="en-US" sz="1400" i="1" baseline="-25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06497" y="2611782"/>
              <a:ext cx="13544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800000"/>
                  </a:solidFill>
                </a:rPr>
                <a:t>Cavity Q</a:t>
              </a:r>
              <a:r>
                <a:rPr lang="en-US" sz="1400" i="1" baseline="-25000" dirty="0" smtClean="0">
                  <a:solidFill>
                    <a:srgbClr val="800000"/>
                  </a:solidFill>
                </a:rPr>
                <a:t>L</a:t>
              </a:r>
              <a:r>
                <a:rPr lang="en-US" sz="1400" i="1" dirty="0" smtClean="0">
                  <a:solidFill>
                    <a:srgbClr val="800000"/>
                  </a:solidFill>
                </a:rPr>
                <a:t>,V,C</a:t>
              </a:r>
              <a:endParaRPr lang="en-US" sz="1400" i="1" baseline="-25000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92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Enhancing the scan rate 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err="1" smtClean="0"/>
              <a:t>Haloscope</a:t>
            </a:r>
            <a:r>
              <a:rPr lang="en-US" dirty="0" smtClean="0"/>
              <a:t> in a Nutshell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11</a:t>
            </a:fld>
            <a:endParaRPr lang="en-US"/>
          </a:p>
        </p:txBody>
      </p:sp>
      <p:cxnSp>
        <p:nvCxnSpPr>
          <p:cNvPr id="11" name="Elbow Connector 38"/>
          <p:cNvCxnSpPr/>
          <p:nvPr/>
        </p:nvCxnSpPr>
        <p:spPr>
          <a:xfrm rot="5400000" flipH="1" flipV="1">
            <a:off x="4115014" y="3527152"/>
            <a:ext cx="981169" cy="13546"/>
          </a:xfrm>
          <a:prstGeom prst="curvedConnector3">
            <a:avLst>
              <a:gd name="adj1" fmla="val 50000"/>
            </a:avLst>
          </a:prstGeom>
          <a:ln w="12700" cmpd="sng">
            <a:solidFill>
              <a:srgbClr val="3366FF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107297" y="4029331"/>
            <a:ext cx="975380" cy="1285477"/>
          </a:xfrm>
          <a:prstGeom prst="rect">
            <a:avLst/>
          </a:prstGeom>
          <a:noFill/>
          <a:ln w="12700" cmpd="sng">
            <a:solidFill>
              <a:srgbClr val="3366FF"/>
            </a:solidFill>
          </a:ln>
          <a:effectLst>
            <a:innerShdw blurRad="63500" dist="50800" dir="13500000">
              <a:schemeClr val="bg1">
                <a:alpha val="50000"/>
              </a:scheme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grpSp>
        <p:nvGrpSpPr>
          <p:cNvPr id="50" name="Group 49"/>
          <p:cNvGrpSpPr/>
          <p:nvPr/>
        </p:nvGrpSpPr>
        <p:grpSpPr>
          <a:xfrm>
            <a:off x="5179026" y="4029330"/>
            <a:ext cx="428692" cy="1285478"/>
            <a:chOff x="5257134" y="4173369"/>
            <a:chExt cx="388679" cy="1210816"/>
          </a:xfrm>
        </p:grpSpPr>
        <p:sp>
          <p:nvSpPr>
            <p:cNvPr id="14" name="Rectangle 13"/>
            <p:cNvSpPr/>
            <p:nvPr/>
          </p:nvSpPr>
          <p:spPr>
            <a:xfrm>
              <a:off x="5257134" y="4173369"/>
              <a:ext cx="388679" cy="1210815"/>
            </a:xfrm>
            <a:prstGeom prst="rect">
              <a:avLst/>
            </a:prstGeom>
            <a:solidFill>
              <a:srgbClr val="3366FF">
                <a:alpha val="30000"/>
              </a:srgb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257134" y="4173370"/>
              <a:ext cx="388679" cy="1210815"/>
            </a:xfrm>
            <a:prstGeom prst="line">
              <a:avLst/>
            </a:prstGeom>
            <a:ln w="127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257134" y="4173370"/>
              <a:ext cx="388679" cy="1210815"/>
            </a:xfrm>
            <a:prstGeom prst="line">
              <a:avLst/>
            </a:prstGeom>
            <a:ln w="127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3572449" y="4029330"/>
            <a:ext cx="418082" cy="1285478"/>
            <a:chOff x="3800511" y="4173369"/>
            <a:chExt cx="379059" cy="1210816"/>
          </a:xfrm>
        </p:grpSpPr>
        <p:sp>
          <p:nvSpPr>
            <p:cNvPr id="13" name="Rectangle 12"/>
            <p:cNvSpPr/>
            <p:nvPr/>
          </p:nvSpPr>
          <p:spPr>
            <a:xfrm>
              <a:off x="3800511" y="4173369"/>
              <a:ext cx="379059" cy="1210816"/>
            </a:xfrm>
            <a:prstGeom prst="rect">
              <a:avLst/>
            </a:prstGeom>
            <a:solidFill>
              <a:srgbClr val="3366FF">
                <a:alpha val="30000"/>
              </a:srgbClr>
            </a:solidFill>
            <a:ln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/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>
              <a:off x="3800511" y="4173370"/>
              <a:ext cx="379059" cy="1210815"/>
            </a:xfrm>
            <a:prstGeom prst="line">
              <a:avLst/>
            </a:prstGeom>
            <a:ln w="127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800511" y="4173370"/>
              <a:ext cx="379059" cy="1210815"/>
            </a:xfrm>
            <a:prstGeom prst="line">
              <a:avLst/>
            </a:prstGeom>
            <a:ln w="12700" cmpd="sng"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/>
          <p:cNvCxnSpPr/>
          <p:nvPr/>
        </p:nvCxnSpPr>
        <p:spPr>
          <a:xfrm>
            <a:off x="4784629" y="4805074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Isosceles Triangle 19"/>
          <p:cNvSpPr/>
          <p:nvPr/>
        </p:nvSpPr>
        <p:spPr>
          <a:xfrm>
            <a:off x="4402938" y="3572274"/>
            <a:ext cx="396129" cy="253904"/>
          </a:xfrm>
          <a:prstGeom prst="triangle">
            <a:avLst/>
          </a:prstGeom>
          <a:solidFill>
            <a:srgbClr val="3366FF"/>
          </a:solidFill>
          <a:ln>
            <a:solidFill>
              <a:srgbClr val="3366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/>
          </a:p>
        </p:txBody>
      </p:sp>
      <p:sp>
        <p:nvSpPr>
          <p:cNvPr id="21" name="Frame 20"/>
          <p:cNvSpPr/>
          <p:nvPr/>
        </p:nvSpPr>
        <p:spPr>
          <a:xfrm>
            <a:off x="3352800" y="3393882"/>
            <a:ext cx="2460689" cy="2104409"/>
          </a:xfrm>
          <a:prstGeom prst="frame">
            <a:avLst>
              <a:gd name="adj1" fmla="val 3189"/>
            </a:avLst>
          </a:prstGeom>
          <a:solidFill>
            <a:srgbClr val="3366FF"/>
          </a:solidFill>
          <a:ln w="3175" cmpd="sng"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i="1">
              <a:solidFill>
                <a:schemeClr val="tx1"/>
              </a:solidFill>
            </a:endParaRPr>
          </a:p>
        </p:txBody>
      </p:sp>
      <p:cxnSp>
        <p:nvCxnSpPr>
          <p:cNvPr id="22" name="Straight Connector 21"/>
          <p:cNvCxnSpPr>
            <a:stCxn id="12" idx="0"/>
            <a:endCxn id="12" idx="0"/>
          </p:cNvCxnSpPr>
          <p:nvPr/>
        </p:nvCxnSpPr>
        <p:spPr>
          <a:xfrm>
            <a:off x="4594987" y="4029331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xion-photon_vertex.png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829" y="4458811"/>
            <a:ext cx="960019" cy="6641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4868320"/>
            <a:ext cx="2394115" cy="1299079"/>
          </a:xfrm>
          <a:prstGeom prst="rect">
            <a:avLst/>
          </a:prstGeom>
        </p:spPr>
      </p:pic>
      <p:pic>
        <p:nvPicPr>
          <p:cNvPr id="25" name="Picture 24" descr="20180322_105708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7893"/>
          <a:stretch/>
        </p:blipFill>
        <p:spPr>
          <a:xfrm>
            <a:off x="6734421" y="4830752"/>
            <a:ext cx="1948504" cy="1335078"/>
          </a:xfrm>
          <a:prstGeom prst="rect">
            <a:avLst/>
          </a:prstGeom>
        </p:spPr>
      </p:pic>
      <p:pic>
        <p:nvPicPr>
          <p:cNvPr id="26" name="그림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36" y="2014107"/>
            <a:ext cx="1871999" cy="169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Untitled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2"/>
          <a:stretch/>
        </p:blipFill>
        <p:spPr>
          <a:xfrm>
            <a:off x="847402" y="2194942"/>
            <a:ext cx="1404000" cy="185543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57200" y="4561264"/>
            <a:ext cx="23941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High field HTS Magnet </a:t>
            </a:r>
            <a:r>
              <a:rPr lang="en-US" sz="1400" b="1" i="1" dirty="0" smtClean="0">
                <a:solidFill>
                  <a:srgbClr val="FF0000"/>
                </a:solidFill>
              </a:rPr>
              <a:t>B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64781" y="5598840"/>
            <a:ext cx="2469648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 smtClean="0">
                <a:solidFill>
                  <a:srgbClr val="008000"/>
                </a:solidFill>
              </a:rPr>
              <a:t>Axion-photon conversion</a:t>
            </a:r>
          </a:p>
          <a:p>
            <a:pPr algn="ctr"/>
            <a:r>
              <a:rPr lang="en-US" sz="1600" i="1" dirty="0" smtClean="0">
                <a:solidFill>
                  <a:srgbClr val="008000"/>
                </a:solidFill>
              </a:rPr>
              <a:t>(</a:t>
            </a:r>
            <a:r>
              <a:rPr lang="en-US" sz="1600" i="1" dirty="0" err="1" smtClean="0">
                <a:solidFill>
                  <a:srgbClr val="008000"/>
                </a:solidFill>
              </a:rPr>
              <a:t>Sikivie</a:t>
            </a:r>
            <a:r>
              <a:rPr lang="en-US" sz="1600" i="1" dirty="0" smtClean="0">
                <a:solidFill>
                  <a:srgbClr val="008000"/>
                </a:solidFill>
              </a:rPr>
              <a:t> effect)</a:t>
            </a:r>
            <a:endParaRPr lang="en-US" sz="1600" i="1" dirty="0">
              <a:solidFill>
                <a:srgbClr val="008000"/>
              </a:solidFill>
            </a:endParaRPr>
          </a:p>
        </p:txBody>
      </p:sp>
      <p:cxnSp>
        <p:nvCxnSpPr>
          <p:cNvPr id="30" name="Straight Arrow Connector 29"/>
          <p:cNvCxnSpPr>
            <a:stCxn id="27" idx="3"/>
          </p:cNvCxnSpPr>
          <p:nvPr/>
        </p:nvCxnSpPr>
        <p:spPr>
          <a:xfrm>
            <a:off x="2251402" y="3122661"/>
            <a:ext cx="1101399" cy="576565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1"/>
            <a:endCxn id="20" idx="5"/>
          </p:cNvCxnSpPr>
          <p:nvPr/>
        </p:nvCxnSpPr>
        <p:spPr>
          <a:xfrm flipH="1">
            <a:off x="4700035" y="2861416"/>
            <a:ext cx="2114701" cy="83781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1"/>
            <a:endCxn id="23" idx="3"/>
          </p:cNvCxnSpPr>
          <p:nvPr/>
        </p:nvCxnSpPr>
        <p:spPr>
          <a:xfrm flipH="1" flipV="1">
            <a:off x="5082848" y="4790904"/>
            <a:ext cx="1651573" cy="70738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3"/>
          </p:cNvCxnSpPr>
          <p:nvPr/>
        </p:nvCxnSpPr>
        <p:spPr>
          <a:xfrm flipV="1">
            <a:off x="2851315" y="4908423"/>
            <a:ext cx="721134" cy="609437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59383" y="1889918"/>
            <a:ext cx="1392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Cryogenics </a:t>
            </a:r>
            <a:r>
              <a:rPr lang="en-US" sz="1400" b="1" i="1" dirty="0" smtClean="0">
                <a:solidFill>
                  <a:srgbClr val="FF0000"/>
                </a:solidFill>
              </a:rPr>
              <a:t>T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10476" y="4319743"/>
            <a:ext cx="2539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Tunable High Q resonator</a:t>
            </a:r>
          </a:p>
          <a:p>
            <a:pPr algn="ctr"/>
            <a:r>
              <a:rPr lang="en-US" sz="1400" b="1" i="1" dirty="0" smtClean="0">
                <a:solidFill>
                  <a:srgbClr val="FF0000"/>
                </a:solidFill>
              </a:rPr>
              <a:t>V, Q, C, </a:t>
            </a:r>
            <a:r>
              <a:rPr lang="en-US" sz="1400" b="1" i="1" dirty="0" err="1" smtClean="0">
                <a:solidFill>
                  <a:srgbClr val="FF0000"/>
                </a:solidFill>
              </a:rPr>
              <a:t>Δf</a:t>
            </a:r>
            <a:r>
              <a:rPr lang="en-US" sz="1400" b="1" i="1" dirty="0" smtClean="0">
                <a:solidFill>
                  <a:srgbClr val="FF0000"/>
                </a:solidFill>
              </a:rPr>
              <a:t> 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766806" y="1483706"/>
            <a:ext cx="191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Quantum noise limited amplifier </a:t>
            </a:r>
            <a:r>
              <a:rPr lang="en-US" sz="1400" b="1" i="1" dirty="0" smtClean="0">
                <a:solidFill>
                  <a:srgbClr val="FF0000"/>
                </a:solidFill>
              </a:rPr>
              <a:t>T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10436" y="2731302"/>
            <a:ext cx="1803872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i="1" dirty="0" smtClean="0"/>
              <a:t>RF readout chain</a:t>
            </a:r>
            <a:endParaRPr lang="en-US" altLang="ko-KR" sz="1600" i="1" dirty="0"/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969892"/>
              </p:ext>
            </p:extLst>
          </p:nvPr>
        </p:nvGraphicFramePr>
        <p:xfrm>
          <a:off x="3528194" y="1745316"/>
          <a:ext cx="2102554" cy="7541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1" name="Equation" r:id="rId12" imgW="1168400" imgH="419100" progId="Equation.DSMT4">
                  <p:embed/>
                </p:oleObj>
              </mc:Choice>
              <mc:Fallback>
                <p:oleObj name="Equation" r:id="rId12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28194" y="1745316"/>
                        <a:ext cx="2102554" cy="754177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257449" y="6171859"/>
            <a:ext cx="2731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Boosting </a:t>
            </a:r>
            <a:r>
              <a:rPr lang="en-US" sz="1400" i="1" dirty="0" err="1" smtClean="0"/>
              <a:t>a</a:t>
            </a:r>
            <a:r>
              <a:rPr lang="en-US" sz="1400" i="1" dirty="0" err="1">
                <a:solidFill>
                  <a:srgbClr val="292934"/>
                </a:solidFill>
              </a:rPr>
              <a:t>→</a:t>
            </a:r>
            <a:r>
              <a:rPr lang="en-US" sz="1400" i="1" dirty="0" err="1" smtClean="0"/>
              <a:t>γγ</a:t>
            </a:r>
            <a:r>
              <a:rPr lang="en-US" sz="1400" i="1" dirty="0" smtClean="0"/>
              <a:t> conversion rate</a:t>
            </a:r>
            <a:endParaRPr lang="en-US" sz="1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6716796" y="3737506"/>
            <a:ext cx="1970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Signal amplification w/ minimal noise added</a:t>
            </a:r>
            <a:endParaRPr lang="en-US" sz="1400" i="1" dirty="0"/>
          </a:p>
        </p:txBody>
      </p:sp>
      <p:sp>
        <p:nvSpPr>
          <p:cNvPr id="62" name="TextBox 61"/>
          <p:cNvSpPr txBox="1"/>
          <p:nvPr/>
        </p:nvSpPr>
        <p:spPr>
          <a:xfrm>
            <a:off x="457200" y="4050380"/>
            <a:ext cx="2163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Lowering thermal noise</a:t>
            </a:r>
            <a:endParaRPr lang="en-US" sz="1400" i="1" dirty="0"/>
          </a:p>
        </p:txBody>
      </p:sp>
      <p:sp>
        <p:nvSpPr>
          <p:cNvPr id="63" name="TextBox 62"/>
          <p:cNvSpPr txBox="1"/>
          <p:nvPr/>
        </p:nvSpPr>
        <p:spPr>
          <a:xfrm>
            <a:off x="6410476" y="6167399"/>
            <a:ext cx="254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Resonant frequency tuning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10726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  <p:bldP spid="21" grpId="0" animBg="1"/>
      <p:bldP spid="28" grpId="0"/>
      <p:bldP spid="29" grpId="0"/>
      <p:bldP spid="34" grpId="0"/>
      <p:bldP spid="35" grpId="0"/>
      <p:bldP spid="36" grpId="0"/>
      <p:bldP spid="37" grpId="0"/>
      <p:bldP spid="60" grpId="0"/>
      <p:bldP spid="61" grpId="0"/>
      <p:bldP spid="62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C</a:t>
            </a:r>
            <a:r>
              <a:rPr lang="en-US" sz="2400" i="1" dirty="0" smtClean="0">
                <a:solidFill>
                  <a:srgbClr val="0000FF"/>
                </a:solidFill>
              </a:rPr>
              <a:t>enter for </a:t>
            </a:r>
            <a:r>
              <a:rPr lang="en-US" sz="2400" i="1" dirty="0" smtClean="0">
                <a:solidFill>
                  <a:srgbClr val="FF0000"/>
                </a:solidFill>
              </a:rPr>
              <a:t>A</a:t>
            </a:r>
            <a:r>
              <a:rPr lang="en-US" sz="2400" i="1" dirty="0" smtClean="0">
                <a:solidFill>
                  <a:srgbClr val="0000FF"/>
                </a:solidFill>
              </a:rPr>
              <a:t>xio</a:t>
            </a:r>
            <a:r>
              <a:rPr lang="en-US" i="1" dirty="0" smtClean="0">
                <a:solidFill>
                  <a:srgbClr val="0000FF"/>
                </a:solidFill>
              </a:rPr>
              <a:t>n and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i="1" dirty="0" smtClean="0">
                <a:solidFill>
                  <a:srgbClr val="0000FF"/>
                </a:solidFill>
              </a:rPr>
              <a:t>recision </a:t>
            </a:r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i="1" dirty="0" smtClean="0">
                <a:solidFill>
                  <a:srgbClr val="0000FF"/>
                </a:solidFill>
              </a:rPr>
              <a:t>hysics Research</a:t>
            </a:r>
          </a:p>
          <a:p>
            <a:pPr lvl="1"/>
            <a:r>
              <a:rPr lang="en-US" sz="2000" i="1" dirty="0" smtClean="0"/>
              <a:t>A research center of the </a:t>
            </a:r>
            <a:r>
              <a:rPr lang="en-US" sz="2000" i="1" dirty="0" smtClean="0">
                <a:solidFill>
                  <a:srgbClr val="FF0000"/>
                </a:solidFill>
              </a:rPr>
              <a:t>I</a:t>
            </a:r>
            <a:r>
              <a:rPr lang="en-US" sz="2000" i="1" dirty="0" smtClean="0"/>
              <a:t>nstitute for </a:t>
            </a:r>
            <a:r>
              <a:rPr lang="en-US" sz="2000" i="1" dirty="0" smtClean="0">
                <a:solidFill>
                  <a:srgbClr val="FF0000"/>
                </a:solidFill>
              </a:rPr>
              <a:t>B</a:t>
            </a:r>
            <a:r>
              <a:rPr lang="en-US" sz="2000" i="1" dirty="0" smtClean="0"/>
              <a:t>asic </a:t>
            </a:r>
            <a:r>
              <a:rPr lang="en-US" sz="2000" i="1" dirty="0" smtClean="0">
                <a:solidFill>
                  <a:srgbClr val="FF0000"/>
                </a:solidFill>
              </a:rPr>
              <a:t>S</a:t>
            </a:r>
            <a:r>
              <a:rPr lang="en-US" sz="2000" i="1" dirty="0" smtClean="0"/>
              <a:t>cience</a:t>
            </a:r>
          </a:p>
          <a:p>
            <a:pPr lvl="1"/>
            <a:r>
              <a:rPr lang="en-US" sz="2000" i="1" dirty="0" smtClean="0"/>
              <a:t>Established in Oct. 2013 at KAIST, </a:t>
            </a:r>
            <a:r>
              <a:rPr lang="en-US" sz="2000" i="1" dirty="0" err="1" smtClean="0"/>
              <a:t>Daejeon</a:t>
            </a:r>
            <a:r>
              <a:rPr lang="en-US" i="1" dirty="0" smtClean="0"/>
              <a:t>, South Korea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Organization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20 researchers / 20 students / 10 staffs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Visiting scholars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Mission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Axion physics</a:t>
            </a:r>
            <a:endParaRPr lang="en-US" i="1" dirty="0">
              <a:solidFill>
                <a:srgbClr val="292934"/>
              </a:solidFill>
            </a:endParaRPr>
          </a:p>
          <a:p>
            <a:pPr lvl="2"/>
            <a:r>
              <a:rPr lang="en-US" i="1" dirty="0">
                <a:solidFill>
                  <a:srgbClr val="292934"/>
                </a:solidFill>
              </a:rPr>
              <a:t>CULTASK</a:t>
            </a:r>
          </a:p>
          <a:p>
            <a:pPr lvl="2"/>
            <a:r>
              <a:rPr lang="en-US" i="1" dirty="0">
                <a:solidFill>
                  <a:srgbClr val="292934"/>
                </a:solidFill>
              </a:rPr>
              <a:t>CAST-CAPP</a:t>
            </a:r>
          </a:p>
          <a:p>
            <a:pPr lvl="2"/>
            <a:r>
              <a:rPr lang="en-US" i="1" dirty="0">
                <a:solidFill>
                  <a:srgbClr val="292934"/>
                </a:solidFill>
              </a:rPr>
              <a:t>GNOME / ARIADNE</a:t>
            </a: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Precision physics</a:t>
            </a:r>
          </a:p>
          <a:p>
            <a:pPr lvl="2"/>
            <a:r>
              <a:rPr lang="en-US" i="1" dirty="0" err="1">
                <a:solidFill>
                  <a:srgbClr val="292934"/>
                </a:solidFill>
              </a:rPr>
              <a:t>pEDM</a:t>
            </a:r>
            <a:r>
              <a:rPr lang="en-US" i="1" dirty="0">
                <a:solidFill>
                  <a:srgbClr val="292934"/>
                </a:solidFill>
              </a:rPr>
              <a:t> / g-2 experiments / COMET</a:t>
            </a:r>
          </a:p>
          <a:p>
            <a:pPr lvl="1"/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IBS/CAPP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12</a:t>
            </a:fld>
            <a:endParaRPr lang="en-US"/>
          </a:p>
        </p:txBody>
      </p:sp>
      <p:pic>
        <p:nvPicPr>
          <p:cNvPr id="10" name="Picture 9" descr="Macintosh HD:Users:swyoun:Downloads:cap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884" y="4190586"/>
            <a:ext cx="3280916" cy="2286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1" b="13678"/>
          <a:stretch/>
        </p:blipFill>
        <p:spPr bwMode="auto">
          <a:xfrm>
            <a:off x="5405884" y="2572768"/>
            <a:ext cx="3282963" cy="1585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5577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306515"/>
            <a:ext cx="8229600" cy="517048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 in Oct. 2013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9" r="15278"/>
          <a:stretch/>
        </p:blipFill>
        <p:spPr>
          <a:xfrm>
            <a:off x="457200" y="3417004"/>
            <a:ext cx="4088254" cy="3059996"/>
          </a:xfrm>
          <a:prstGeom prst="rect">
            <a:avLst/>
          </a:prstGeom>
        </p:spPr>
      </p:pic>
      <p:pic>
        <p:nvPicPr>
          <p:cNvPr id="12" name="Content Placeholder 6" descr="4315-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r="-317"/>
          <a:stretch/>
        </p:blipFill>
        <p:spPr>
          <a:xfrm>
            <a:off x="4569203" y="3414715"/>
            <a:ext cx="4117597" cy="3062285"/>
          </a:xfrm>
          <a:prstGeom prst="rect">
            <a:avLst/>
          </a:prstGeom>
        </p:spPr>
      </p:pic>
      <p:pic>
        <p:nvPicPr>
          <p:cNvPr id="11" name="Picture 6" descr="CAPP Photo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018" y="1306515"/>
            <a:ext cx="3070369" cy="305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36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306513"/>
            <a:ext cx="8229600" cy="517048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 in Jan. 2017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14</a:t>
            </a:fld>
            <a:endParaRPr lang="en-US"/>
          </a:p>
        </p:txBody>
      </p:sp>
      <p:pic>
        <p:nvPicPr>
          <p:cNvPr id="11" name="Picture 10" descr="Untitled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5"/>
          <a:stretch/>
        </p:blipFill>
        <p:spPr>
          <a:xfrm>
            <a:off x="457200" y="1738313"/>
            <a:ext cx="8229600" cy="430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42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 in Oct. 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 descr="DSC0360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" b="8078"/>
          <a:stretch/>
        </p:blipFill>
        <p:spPr>
          <a:xfrm>
            <a:off x="457200" y="1513666"/>
            <a:ext cx="8229600" cy="477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8081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Major equipment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10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9057032"/>
              </p:ext>
            </p:extLst>
          </p:nvPr>
        </p:nvGraphicFramePr>
        <p:xfrm>
          <a:off x="457199" y="1675052"/>
          <a:ext cx="4828265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233"/>
                <a:gridCol w="913955"/>
                <a:gridCol w="664694"/>
                <a:gridCol w="1210693"/>
                <a:gridCol w="715690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Manufacture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Model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T</a:t>
                      </a:r>
                      <a:r>
                        <a:rPr lang="en-US" sz="1400" i="1" baseline="-25000" dirty="0" smtClean="0">
                          <a:latin typeface="+mn-lt"/>
                        </a:rPr>
                        <a:t>B</a:t>
                      </a:r>
                      <a:endParaRPr lang="en-US" sz="1400" i="1" baseline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[</a:t>
                      </a:r>
                      <a:r>
                        <a:rPr lang="en-US" sz="1400" i="1" dirty="0" err="1" smtClean="0">
                          <a:latin typeface="+mn-lt"/>
                        </a:rPr>
                        <a:t>mK</a:t>
                      </a:r>
                      <a:r>
                        <a:rPr lang="en-US" sz="1400" i="1" dirty="0" smtClean="0">
                          <a:latin typeface="+mn-lt"/>
                        </a:rPr>
                        <a:t>]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Cool.</a:t>
                      </a:r>
                      <a:r>
                        <a:rPr lang="en-US" sz="1400" i="1" baseline="0" dirty="0" smtClean="0">
                          <a:latin typeface="+mn-lt"/>
                        </a:rPr>
                        <a:t> Power</a:t>
                      </a:r>
                    </a:p>
                    <a:p>
                      <a:pPr algn="ctr"/>
                      <a:r>
                        <a:rPr lang="en-US" sz="1400" i="1" baseline="0" dirty="0" smtClean="0">
                          <a:latin typeface="+mn-lt"/>
                        </a:rPr>
                        <a:t>[</a:t>
                      </a:r>
                      <a:r>
                        <a:rPr lang="en-US" sz="1400" i="1" baseline="0" dirty="0" err="1" smtClean="0">
                          <a:latin typeface="+mn-lt"/>
                        </a:rPr>
                        <a:t>μW@mK</a:t>
                      </a:r>
                      <a:r>
                        <a:rPr lang="en-US" sz="1400" i="1" baseline="0" dirty="0" smtClean="0">
                          <a:latin typeface="+mn-lt"/>
                        </a:rPr>
                        <a:t>]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Install-</a:t>
                      </a:r>
                      <a:r>
                        <a:rPr lang="en-US" sz="1400" i="1" dirty="0" err="1" smtClean="0">
                          <a:latin typeface="+mn-lt"/>
                        </a:rPr>
                        <a:t>ation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(BF3)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18 @ 20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580 </a:t>
                      </a:r>
                      <a:r>
                        <a:rPr lang="en-US" altLang="ko-KR" sz="1400" b="0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@ 100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2016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18 @ 20</a:t>
                      </a:r>
                      <a:endParaRPr lang="en-US" altLang="ko-KR" sz="1400" b="0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altLang="ko-KR" sz="1400" b="0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580 @ 100</a:t>
                      </a:r>
                      <a:endParaRPr lang="en-US" altLang="ko-KR" sz="1400" b="0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2016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Janis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HE-3-SSV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25 </a:t>
                      </a:r>
                      <a:r>
                        <a:rPr lang="en-US" altLang="ko-KR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@ 300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2016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(BF5)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18 @ 20</a:t>
                      </a:r>
                      <a:endParaRPr lang="en-US" altLang="ko-KR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altLang="ko-KR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580 @ 100</a:t>
                      </a:r>
                      <a:endParaRPr lang="en-US" altLang="ko-KR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2017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BF6)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18 @ 20</a:t>
                      </a:r>
                      <a:endParaRPr lang="en-US" altLang="ko-KR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altLang="ko-KR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580 @ 100</a:t>
                      </a:r>
                      <a:endParaRPr lang="en-US" altLang="ko-KR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2017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Oxford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err="1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Kelvinox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400 </a:t>
                      </a:r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@ 120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2017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Leiden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DRS1000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lang="en-US" sz="1400" b="1" i="1" baseline="0" dirty="0">
                        <a:solidFill>
                          <a:srgbClr val="0000FF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1000 </a:t>
                      </a:r>
                      <a:r>
                        <a:rPr lang="en-US" sz="1400" b="1" i="1" baseline="0" dirty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@</a:t>
                      </a:r>
                      <a:r>
                        <a:rPr lang="en-US" sz="1400" b="1" i="1" baseline="0" dirty="0" smtClean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100</a:t>
                      </a:r>
                      <a:endParaRPr lang="en-US" sz="1400" b="1" i="1" baseline="0" dirty="0">
                        <a:solidFill>
                          <a:srgbClr val="0000FF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i="1" baseline="0" dirty="0" smtClean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2019</a:t>
                      </a:r>
                      <a:endParaRPr lang="en-US" sz="1400" b="1" i="1" baseline="0" dirty="0">
                        <a:solidFill>
                          <a:srgbClr val="0000FF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199" y="1305720"/>
            <a:ext cx="482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Refrigerators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5285465" y="1305720"/>
            <a:ext cx="340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292934"/>
                </a:solidFill>
              </a:rPr>
              <a:t>Magnets</a:t>
            </a:r>
            <a:endParaRPr lang="en-US" b="1" i="1" dirty="0">
              <a:solidFill>
                <a:srgbClr val="292934"/>
              </a:solidFill>
            </a:endParaRPr>
          </a:p>
        </p:txBody>
      </p:sp>
      <p:graphicFrame>
        <p:nvGraphicFramePr>
          <p:cNvPr id="1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9223225"/>
              </p:ext>
            </p:extLst>
          </p:nvPr>
        </p:nvGraphicFramePr>
        <p:xfrm>
          <a:off x="5285464" y="1675052"/>
          <a:ext cx="3401336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6524"/>
                <a:gridCol w="545999"/>
                <a:gridCol w="712173"/>
                <a:gridCol w="876640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Manufacture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 smtClean="0"/>
                        <a:t>B</a:t>
                      </a:r>
                      <a:r>
                        <a:rPr lang="en-US" sz="1400" i="1" baseline="-25000" dirty="0" err="1" smtClean="0"/>
                        <a:t>max</a:t>
                      </a:r>
                      <a:r>
                        <a:rPr lang="en-US" sz="1400" i="1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i="1" baseline="0" dirty="0" smtClean="0"/>
                        <a:t>[T]</a:t>
                      </a:r>
                      <a:endParaRPr lang="en-US" sz="1400" i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Bore [mm]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Delivery</a:t>
                      </a:r>
                      <a:endParaRPr lang="en-US" sz="1400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/>
                        <a:t>Cryo</a:t>
                      </a:r>
                      <a:r>
                        <a:rPr lang="en-US" sz="1400" b="1" i="1" dirty="0" smtClean="0"/>
                        <a:t> Magnetics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9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125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2016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AMI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8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125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2017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AMI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8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165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2017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/>
                        <a:t>SuNAM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18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70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2017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00FF"/>
                          </a:solidFill>
                        </a:rPr>
                        <a:t>Oxford</a:t>
                      </a:r>
                      <a:endParaRPr lang="en-US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en-US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00FF"/>
                          </a:solidFill>
                        </a:rPr>
                        <a:t>320</a:t>
                      </a:r>
                      <a:endParaRPr lang="en-US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0000FF"/>
                          </a:solidFill>
                        </a:rPr>
                        <a:t>2019</a:t>
                      </a:r>
                      <a:endParaRPr lang="en-US" sz="1400" b="1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strike="noStrike" dirty="0" smtClean="0">
                          <a:solidFill>
                            <a:srgbClr val="3366FF"/>
                          </a:solidFill>
                        </a:rPr>
                        <a:t>IBS/BNL</a:t>
                      </a:r>
                      <a:endParaRPr lang="en-US" sz="1400" i="1" strike="noStrike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strike="noStrike" dirty="0" smtClean="0">
                          <a:solidFill>
                            <a:srgbClr val="3366FF"/>
                          </a:solidFill>
                        </a:rPr>
                        <a:t>25</a:t>
                      </a:r>
                      <a:endParaRPr lang="en-US" sz="1400" i="1" strike="noStrike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strike="noStrike" dirty="0" smtClean="0">
                          <a:solidFill>
                            <a:srgbClr val="3366FF"/>
                          </a:solidFill>
                        </a:rPr>
                        <a:t>100</a:t>
                      </a:r>
                      <a:endParaRPr lang="en-US" sz="1400" i="1" strike="noStrike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strike="noStrike" dirty="0" smtClean="0">
                          <a:solidFill>
                            <a:srgbClr val="3366FF"/>
                          </a:solidFill>
                        </a:rPr>
                        <a:t>2022</a:t>
                      </a:r>
                      <a:endParaRPr lang="en-US" sz="1400" i="1" strike="noStrike" dirty="0">
                        <a:solidFill>
                          <a:srgbClr val="3366FF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37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3184773" cy="517128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i="1" dirty="0" smtClean="0">
                <a:solidFill>
                  <a:srgbClr val="0000FF"/>
                </a:solidFill>
              </a:rPr>
              <a:t>25 T </a:t>
            </a:r>
            <a:r>
              <a:rPr lang="en-US" i="1" dirty="0" smtClean="0">
                <a:solidFill>
                  <a:srgbClr val="0000FF"/>
                </a:solidFill>
              </a:rPr>
              <a:t>/ 100 mm</a:t>
            </a:r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High field magnet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1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489850"/>
              </p:ext>
            </p:extLst>
          </p:nvPr>
        </p:nvGraphicFramePr>
        <p:xfrm>
          <a:off x="457200" y="1807314"/>
          <a:ext cx="3184772" cy="2743199"/>
        </p:xfrm>
        <a:graphic>
          <a:graphicData uri="http://schemas.openxmlformats.org/drawingml/2006/table">
            <a:tbl>
              <a:tblPr firstCol="1" bandRow="1">
                <a:tableStyleId>{3C2FFA5D-87B4-456A-9821-1D502468CF0F}</a:tableStyleId>
              </a:tblPr>
              <a:tblGrid>
                <a:gridCol w="1592386"/>
                <a:gridCol w="1592386"/>
              </a:tblGrid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/>
                        <a:t>B</a:t>
                      </a:r>
                      <a:r>
                        <a:rPr lang="en-US" sz="1400" b="1" i="1" baseline="-25000" dirty="0" err="1" smtClean="0"/>
                        <a:t>max</a:t>
                      </a:r>
                      <a:r>
                        <a:rPr lang="en-US" sz="1400" b="1" i="1" baseline="0" dirty="0" smtClean="0"/>
                        <a:t> (z=0) @ 4 K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25 T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 smtClean="0"/>
                        <a:t>Uniformity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90%</a:t>
                      </a:r>
                      <a:r>
                        <a:rPr lang="en-US" sz="1400" b="0" i="1" baseline="0" dirty="0" smtClean="0"/>
                        <a:t> (± 100 mm)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/>
                        <a:t>Bore (clear)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100 mm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# of D.P.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14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Type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No Insulation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Current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450 A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Stored energy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1.3 MJ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&lt; 684 </a:t>
                      </a:r>
                      <a:r>
                        <a:rPr lang="en-US" sz="1400" b="0" i="1" dirty="0" err="1" smtClean="0"/>
                        <a:t>MPa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2020</a:t>
                      </a:r>
                      <a:endParaRPr lang="en-US" sz="1400" b="1" i="1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5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7893569"/>
              </p:ext>
            </p:extLst>
          </p:nvPr>
        </p:nvGraphicFramePr>
        <p:xfrm>
          <a:off x="457200" y="4648201"/>
          <a:ext cx="3184772" cy="1828799"/>
        </p:xfrm>
        <a:graphic>
          <a:graphicData uri="http://schemas.openxmlformats.org/drawingml/2006/table">
            <a:tbl>
              <a:tblPr firstCol="1" bandRow="1">
                <a:tableStyleId>{69C7853C-536D-4A76-A0AE-DD22124D55A5}</a:tableStyleId>
              </a:tblPr>
              <a:tblGrid>
                <a:gridCol w="1592386"/>
                <a:gridCol w="1592386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/>
                        <a:t>SC material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HTS</a:t>
                      </a:r>
                      <a:r>
                        <a:rPr lang="en-US" sz="1400" b="1" i="1" baseline="0" dirty="0" smtClean="0"/>
                        <a:t> (</a:t>
                      </a:r>
                      <a:r>
                        <a:rPr lang="en-US" sz="1400" b="1" i="1" baseline="0" dirty="0" err="1" smtClean="0"/>
                        <a:t>ReBCO</a:t>
                      </a:r>
                      <a:r>
                        <a:rPr lang="en-US" sz="1400" b="1" i="1" baseline="0" dirty="0" smtClean="0"/>
                        <a:t>)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Width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12</a:t>
                      </a:r>
                      <a:r>
                        <a:rPr lang="en-US" sz="1400" b="0" i="1" baseline="0" dirty="0" smtClean="0"/>
                        <a:t> mm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Thickness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75 </a:t>
                      </a:r>
                      <a:r>
                        <a:rPr lang="en-US" sz="1400" b="0" i="1" dirty="0" err="1" smtClean="0"/>
                        <a:t>μm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Current Density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500 A/mm</a:t>
                      </a:r>
                      <a:r>
                        <a:rPr lang="en-US" sz="1400" b="0" i="1" baseline="30000" dirty="0" smtClean="0"/>
                        <a:t>2</a:t>
                      </a:r>
                      <a:endParaRPr lang="en-US" sz="1400" b="0" i="1" baseline="300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Conductor</a:t>
                      </a:r>
                      <a:r>
                        <a:rPr lang="en-US" sz="1400" b="0" i="1" baseline="0" dirty="0" smtClean="0"/>
                        <a:t> / S.P.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303</a:t>
                      </a:r>
                      <a:r>
                        <a:rPr lang="en-US" sz="1400" b="0" i="1" baseline="0" dirty="0" smtClean="0"/>
                        <a:t> m</a:t>
                      </a:r>
                      <a:endParaRPr lang="en-US" sz="1400" b="0" i="1" dirty="0"/>
                    </a:p>
                  </a:txBody>
                  <a:tcPr anchor="ctr"/>
                </a:tc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Total</a:t>
                      </a:r>
                      <a:r>
                        <a:rPr lang="en-US" sz="1400" b="0" i="1" baseline="0" dirty="0" smtClean="0"/>
                        <a:t> conductor</a:t>
                      </a:r>
                      <a:endParaRPr lang="en-US" sz="1400" b="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8.5</a:t>
                      </a:r>
                      <a:r>
                        <a:rPr lang="en-US" sz="1400" b="0" i="1" baseline="0" dirty="0" smtClean="0"/>
                        <a:t> km</a:t>
                      </a:r>
                      <a:endParaRPr lang="en-US" sz="1400" b="0" i="1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9" descr="Fig.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61" y="4086156"/>
            <a:ext cx="4589434" cy="2390844"/>
          </a:xfrm>
          <a:prstGeom prst="rect">
            <a:avLst/>
          </a:prstGeom>
        </p:spPr>
      </p:pic>
      <p:pic>
        <p:nvPicPr>
          <p:cNvPr id="18" name="Picture 17" descr="Fig.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82" y="1305720"/>
            <a:ext cx="3329782" cy="2278842"/>
          </a:xfrm>
          <a:prstGeom prst="rect">
            <a:avLst/>
          </a:prstGeom>
        </p:spPr>
      </p:pic>
      <p:pic>
        <p:nvPicPr>
          <p:cNvPr id="13" name="Picture 12" descr="스크린샷 2018-06-19 오후 4.52.06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/>
          <a:stretch/>
        </p:blipFill>
        <p:spPr>
          <a:xfrm>
            <a:off x="7133064" y="2849827"/>
            <a:ext cx="1553736" cy="14412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 descr="스크린샷 2018-06-19 오후 4.51.4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65" y="1305720"/>
            <a:ext cx="1553736" cy="1728498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3803282" y="3584562"/>
            <a:ext cx="3181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Winning game !</a:t>
            </a:r>
            <a:endParaRPr lang="en-US" b="1" i="1" dirty="0">
              <a:solidFill>
                <a:srgbClr val="FF000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5732128"/>
              </p:ext>
            </p:extLst>
          </p:nvPr>
        </p:nvGraphicFramePr>
        <p:xfrm>
          <a:off x="6361113" y="376238"/>
          <a:ext cx="20066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4" name="Equation" r:id="rId10" imgW="1168400" imgH="419100" progId="Equation.DSMT4">
                  <p:embed/>
                </p:oleObj>
              </mc:Choice>
              <mc:Fallback>
                <p:oleObj name="Equation" r:id="rId10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61113" y="376238"/>
                        <a:ext cx="200660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23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2"/>
            <a:ext cx="5493980" cy="2907072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12 </a:t>
            </a:r>
            <a:r>
              <a:rPr lang="en-US" i="1" dirty="0">
                <a:solidFill>
                  <a:srgbClr val="0000FF"/>
                </a:solidFill>
              </a:rPr>
              <a:t>T / 320 mm 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Large aperture with a strong field</a:t>
            </a:r>
          </a:p>
          <a:p>
            <a:pPr lvl="1"/>
            <a:r>
              <a:rPr lang="en-US" i="1" dirty="0" smtClean="0"/>
              <a:t>Sensitive to low mass </a:t>
            </a:r>
            <a:r>
              <a:rPr lang="en-US" i="1" dirty="0" err="1" smtClean="0"/>
              <a:t>axions</a:t>
            </a:r>
            <a:endParaRPr lang="en-US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/>
              <a:t>Cavity volume ~ 40 liters</a:t>
            </a:r>
          </a:p>
          <a:p>
            <a:pPr lvl="1"/>
            <a:r>
              <a:rPr lang="en-US" i="1" dirty="0" smtClean="0"/>
              <a:t>Installed in a DR (Leiden, 10 </a:t>
            </a:r>
            <a:r>
              <a:rPr lang="en-US" i="1" dirty="0" err="1" smtClean="0"/>
              <a:t>mK</a:t>
            </a:r>
            <a:r>
              <a:rPr lang="en-US" i="1" dirty="0" smtClean="0"/>
              <a:t>)</a:t>
            </a:r>
          </a:p>
          <a:p>
            <a:pPr lvl="8"/>
            <a:endParaRPr lang="en-US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Will allow for DFSZ physics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0.7</a:t>
            </a:r>
            <a:r>
              <a:rPr lang="en-US" i="1" dirty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&lt; </a:t>
            </a:r>
            <a:r>
              <a:rPr lang="en-US" i="1" dirty="0" err="1" smtClean="0">
                <a:solidFill>
                  <a:srgbClr val="292934"/>
                </a:solidFill>
              </a:rPr>
              <a:t>f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a</a:t>
            </a:r>
            <a:r>
              <a:rPr lang="en-US" i="1" dirty="0" smtClean="0">
                <a:solidFill>
                  <a:srgbClr val="292934"/>
                </a:solidFill>
              </a:rPr>
              <a:t> &lt; 3.0 GHz within 5 years</a:t>
            </a:r>
            <a:endParaRPr lang="en-US" sz="2000" i="1" dirty="0">
              <a:solidFill>
                <a:srgbClr val="292934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Lager bore magnet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1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9381288"/>
              </p:ext>
            </p:extLst>
          </p:nvPr>
        </p:nvGraphicFramePr>
        <p:xfrm>
          <a:off x="1001413" y="4953001"/>
          <a:ext cx="4503746" cy="1523999"/>
        </p:xfrm>
        <a:graphic>
          <a:graphicData uri="http://schemas.openxmlformats.org/drawingml/2006/table">
            <a:tbl>
              <a:tblPr firstCol="1" bandRow="1">
                <a:tableStyleId>{3C2FFA5D-87B4-456A-9821-1D502468CF0F}</a:tableStyleId>
              </a:tblPr>
              <a:tblGrid>
                <a:gridCol w="2251873"/>
                <a:gridCol w="2251873"/>
              </a:tblGrid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Manufacturer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chemeClr val="tx1"/>
                          </a:solidFill>
                        </a:rPr>
                        <a:t>Oxford</a:t>
                      </a:r>
                      <a:endParaRPr lang="en-US" sz="1400" b="1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/>
                        <a:t>B</a:t>
                      </a:r>
                      <a:r>
                        <a:rPr lang="en-US" sz="1400" b="1" i="1" baseline="-25000" dirty="0" err="1" smtClean="0"/>
                        <a:t>max</a:t>
                      </a:r>
                      <a:r>
                        <a:rPr lang="en-US" sz="1400" b="1" i="1" baseline="0" dirty="0" smtClean="0"/>
                        <a:t> (z=0) @ 4 K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FF0000"/>
                          </a:solidFill>
                        </a:rPr>
                        <a:t>12 T</a:t>
                      </a:r>
                      <a:endParaRPr lang="en-US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/>
                        <a:t>Bore (clear)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FF0000"/>
                          </a:solidFill>
                        </a:rPr>
                        <a:t>320 mm</a:t>
                      </a:r>
                      <a:endParaRPr lang="en-US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SC</a:t>
                      </a:r>
                      <a:r>
                        <a:rPr lang="en-US" sz="1400" b="1" i="1" baseline="0" dirty="0" smtClean="0"/>
                        <a:t> m</a:t>
                      </a:r>
                      <a:r>
                        <a:rPr lang="en-US" sz="1400" b="1" i="1" dirty="0" smtClean="0"/>
                        <a:t>aterial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LTS</a:t>
                      </a:r>
                      <a:r>
                        <a:rPr lang="en-US" sz="1400" b="1" i="1" baseline="0" dirty="0" smtClean="0"/>
                        <a:t> (Nb</a:t>
                      </a:r>
                      <a:r>
                        <a:rPr lang="en-US" sz="1400" b="1" i="1" baseline="-25000" dirty="0" smtClean="0"/>
                        <a:t>3</a:t>
                      </a:r>
                      <a:r>
                        <a:rPr lang="en-US" sz="1400" b="1" i="1" baseline="0" dirty="0" smtClean="0"/>
                        <a:t>Sn)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264579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Delivery</a:t>
                      </a:r>
                      <a:r>
                        <a:rPr lang="en-US" sz="1400" b="1" i="1" baseline="0" dirty="0" smtClean="0"/>
                        <a:t> 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>
                          <a:solidFill>
                            <a:srgbClr val="FF0000"/>
                          </a:solidFill>
                        </a:rPr>
                        <a:t>2019. 12</a:t>
                      </a:r>
                      <a:endParaRPr lang="en-US" sz="1400" b="1" i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803" y="1305720"/>
            <a:ext cx="2007997" cy="5171280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854903"/>
              </p:ext>
            </p:extLst>
          </p:nvPr>
        </p:nvGraphicFramePr>
        <p:xfrm>
          <a:off x="6361113" y="376238"/>
          <a:ext cx="20066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7" name="Equation" r:id="rId7" imgW="1168400" imgH="419100" progId="Equation.DSMT4">
                  <p:embed/>
                </p:oleObj>
              </mc:Choice>
              <mc:Fallback>
                <p:oleObj name="Equation" r:id="rId7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361113" y="376238"/>
                        <a:ext cx="200660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4989583"/>
              </p:ext>
            </p:extLst>
          </p:nvPr>
        </p:nvGraphicFramePr>
        <p:xfrm>
          <a:off x="1065213" y="4022725"/>
          <a:ext cx="5780087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8" name="Equation" r:id="rId9" imgW="3365500" imgH="419100" progId="Equation.DSMT4">
                  <p:embed/>
                </p:oleObj>
              </mc:Choice>
              <mc:Fallback>
                <p:oleObj name="Equation" r:id="rId9" imgW="33655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65213" y="4022725"/>
                        <a:ext cx="5780087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14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2863985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S</a:t>
            </a:r>
            <a:r>
              <a:rPr lang="en-US" sz="2400" i="1" dirty="0" smtClean="0">
                <a:solidFill>
                  <a:srgbClr val="0000FF"/>
                </a:solidFill>
              </a:rPr>
              <a:t>uperconducting </a:t>
            </a:r>
            <a:r>
              <a:rPr lang="en-US" sz="2400" i="1" dirty="0" smtClean="0">
                <a:solidFill>
                  <a:srgbClr val="FF0000"/>
                </a:solidFill>
              </a:rPr>
              <a:t>Qu</a:t>
            </a:r>
            <a:r>
              <a:rPr lang="en-US" sz="2400" i="1" dirty="0" smtClean="0">
                <a:solidFill>
                  <a:srgbClr val="0000FF"/>
                </a:solidFill>
              </a:rPr>
              <a:t>antum </a:t>
            </a:r>
            <a:r>
              <a:rPr lang="en-US" i="1" dirty="0" smtClean="0">
                <a:solidFill>
                  <a:srgbClr val="FF0000"/>
                </a:solidFill>
              </a:rPr>
              <a:t>I</a:t>
            </a:r>
            <a:r>
              <a:rPr lang="en-US" i="1" dirty="0" smtClean="0">
                <a:solidFill>
                  <a:srgbClr val="0000FF"/>
                </a:solidFill>
              </a:rPr>
              <a:t>nterference </a:t>
            </a:r>
            <a:r>
              <a:rPr lang="en-US" i="1" dirty="0" smtClean="0">
                <a:solidFill>
                  <a:srgbClr val="FF0000"/>
                </a:solidFill>
              </a:rPr>
              <a:t>D</a:t>
            </a:r>
            <a:r>
              <a:rPr lang="en-US" i="1" dirty="0" smtClean="0">
                <a:solidFill>
                  <a:srgbClr val="0000FF"/>
                </a:solidFill>
              </a:rPr>
              <a:t>evice</a:t>
            </a:r>
          </a:p>
          <a:p>
            <a:pPr lvl="1"/>
            <a:r>
              <a:rPr lang="en-US" sz="2000" i="1" dirty="0" smtClean="0"/>
              <a:t>Most sensitive magnetic sensor</a:t>
            </a:r>
          </a:p>
          <a:p>
            <a:pPr lvl="1"/>
            <a:r>
              <a:rPr lang="en-US" sz="2000" i="1" dirty="0" smtClean="0"/>
              <a:t>Josephson effect and flux quantization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Quantum limited noise: T</a:t>
            </a:r>
            <a:r>
              <a:rPr lang="en-US" i="1" baseline="-25000" dirty="0" smtClean="0">
                <a:solidFill>
                  <a:srgbClr val="292934"/>
                </a:solidFill>
              </a:rPr>
              <a:t>SQL</a:t>
            </a:r>
            <a:r>
              <a:rPr lang="en-US" i="1" dirty="0" smtClean="0">
                <a:solidFill>
                  <a:srgbClr val="292934"/>
                </a:solidFill>
              </a:rPr>
              <a:t> ≈ 50 </a:t>
            </a:r>
            <a:r>
              <a:rPr lang="en-US" i="1" dirty="0" err="1" smtClean="0">
                <a:solidFill>
                  <a:srgbClr val="292934"/>
                </a:solidFill>
              </a:rPr>
              <a:t>mK</a:t>
            </a:r>
            <a:r>
              <a:rPr lang="en-US" i="1" dirty="0" smtClean="0">
                <a:solidFill>
                  <a:srgbClr val="292934"/>
                </a:solidFill>
              </a:rPr>
              <a:t> × f [GHz]</a:t>
            </a:r>
          </a:p>
          <a:p>
            <a:pPr lvl="8"/>
            <a:endParaRPr lang="en-US" i="1" dirty="0" smtClean="0">
              <a:solidFill>
                <a:srgbClr val="292934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Two types of SQUID-based amplifiers</a:t>
            </a:r>
          </a:p>
          <a:p>
            <a:pPr lvl="1"/>
            <a:r>
              <a:rPr lang="en-US" i="1" dirty="0" err="1" smtClean="0">
                <a:solidFill>
                  <a:srgbClr val="292934"/>
                </a:solidFill>
              </a:rPr>
              <a:t>Microstrip</a:t>
            </a:r>
            <a:r>
              <a:rPr lang="en-US" i="1" dirty="0" smtClean="0">
                <a:solidFill>
                  <a:srgbClr val="292934"/>
                </a:solidFill>
              </a:rPr>
              <a:t> </a:t>
            </a:r>
            <a:r>
              <a:rPr lang="en-US" i="1" dirty="0">
                <a:solidFill>
                  <a:srgbClr val="292934"/>
                </a:solidFill>
              </a:rPr>
              <a:t>SQUID </a:t>
            </a:r>
            <a:r>
              <a:rPr lang="en-US" i="1" dirty="0" smtClean="0">
                <a:solidFill>
                  <a:srgbClr val="292934"/>
                </a:solidFill>
              </a:rPr>
              <a:t>Amplifier (MSA)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Josephson Parametric Amplifier (JPA)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Developing units for our application from various resources</a:t>
            </a:r>
            <a:endParaRPr lang="en-US" sz="2400" i="1" dirty="0">
              <a:solidFill>
                <a:srgbClr val="0000FF"/>
              </a:solidFill>
            </a:endParaRPr>
          </a:p>
          <a:p>
            <a:endParaRPr lang="en-US" sz="2400" i="1" dirty="0" smtClean="0">
              <a:solidFill>
                <a:srgbClr val="0000FF"/>
              </a:solidFill>
            </a:endParaRPr>
          </a:p>
          <a:p>
            <a:endParaRPr lang="en-US" sz="2400" b="1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SQUID amplifier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346695"/>
            <a:ext cx="5421288" cy="22814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4310" y="5554554"/>
            <a:ext cx="807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</a:rPr>
              <a:t>RF</a:t>
            </a:r>
            <a:r>
              <a:rPr lang="en-US" sz="1400" i="1" baseline="-25000" dirty="0">
                <a:solidFill>
                  <a:srgbClr val="C00000"/>
                </a:solidFill>
              </a:rPr>
              <a:t>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573" y="4941103"/>
            <a:ext cx="893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rgbClr val="C00000"/>
                </a:solidFill>
              </a:rPr>
              <a:t>RF</a:t>
            </a:r>
            <a:r>
              <a:rPr lang="en-US" sz="1400" i="1" baseline="-25000" dirty="0">
                <a:solidFill>
                  <a:srgbClr val="C00000"/>
                </a:solidFill>
              </a:rPr>
              <a:t>OUT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flipH="1">
            <a:off x="4498055" y="4477581"/>
            <a:ext cx="0" cy="360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tIns="0" bIns="0">
            <a:spAutoFit/>
          </a:bodyPr>
          <a:lstStyle/>
          <a:p>
            <a:endParaRPr lang="en-US" sz="1350"/>
          </a:p>
        </p:txBody>
      </p:sp>
      <p:sp>
        <p:nvSpPr>
          <p:cNvPr id="14" name="TextBox 13"/>
          <p:cNvSpPr txBox="1"/>
          <p:nvPr/>
        </p:nvSpPr>
        <p:spPr>
          <a:xfrm>
            <a:off x="2950082" y="4206338"/>
            <a:ext cx="309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Working Point: I</a:t>
            </a:r>
            <a:r>
              <a:rPr lang="en-US" sz="1400" i="1" baseline="-25000" dirty="0"/>
              <a:t>W</a:t>
            </a:r>
            <a:r>
              <a:rPr lang="en-US" sz="1400" i="1" dirty="0"/>
              <a:t> and </a:t>
            </a:r>
            <a:r>
              <a:rPr lang="ru-RU" sz="1400" i="1" dirty="0"/>
              <a:t>Ф</a:t>
            </a:r>
            <a:r>
              <a:rPr lang="en-US" sz="1400" i="1" baseline="-25000" dirty="0"/>
              <a:t>DC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88" y="4339199"/>
            <a:ext cx="2808312" cy="2137801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9036295"/>
              </p:ext>
            </p:extLst>
          </p:nvPr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8" name="Equation" r:id="rId8" imgW="1168400" imgH="419100" progId="Equation.DSMT4">
                  <p:embed/>
                </p:oleObj>
              </mc:Choice>
              <mc:Fallback>
                <p:oleObj name="Equation" r:id="rId8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457200" y="6200001"/>
            <a:ext cx="5421288" cy="27699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lvl="1"/>
            <a:r>
              <a:rPr lang="en-US" sz="1200" i="1" dirty="0">
                <a:solidFill>
                  <a:srgbClr val="292934"/>
                </a:solidFill>
              </a:rPr>
              <a:t>RF input signal couples with a SQUID via </a:t>
            </a:r>
            <a:r>
              <a:rPr lang="en-US" sz="1200" i="1" dirty="0" smtClean="0">
                <a:solidFill>
                  <a:srgbClr val="292934"/>
                </a:solidFill>
              </a:rPr>
              <a:t>L</a:t>
            </a:r>
            <a:r>
              <a:rPr lang="en-US" sz="1200" i="1" baseline="-25000" dirty="0" smtClean="0">
                <a:solidFill>
                  <a:srgbClr val="292934"/>
                </a:solidFill>
              </a:rPr>
              <a:t>m</a:t>
            </a:r>
            <a:r>
              <a:rPr lang="en-US" sz="1200" i="1" dirty="0" smtClean="0">
                <a:solidFill>
                  <a:srgbClr val="292934"/>
                </a:solidFill>
              </a:rPr>
              <a:t> </a:t>
            </a:r>
            <a:r>
              <a:rPr lang="en-US" sz="1200" i="1" dirty="0">
                <a:solidFill>
                  <a:srgbClr val="292934"/>
                </a:solidFill>
              </a:rPr>
              <a:t>and </a:t>
            </a:r>
            <a:r>
              <a:rPr lang="en-US" sz="1200" i="1" dirty="0" smtClean="0">
                <a:solidFill>
                  <a:srgbClr val="292934"/>
                </a:solidFill>
              </a:rPr>
              <a:t>modulated</a:t>
            </a:r>
            <a:endParaRPr lang="en-US" sz="1200" i="1" dirty="0">
              <a:solidFill>
                <a:srgbClr val="29293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359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</a:rPr>
              <a:t>Axion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Dark matter ?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Detection principle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Experimental parameters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Axion research at IBS/CAPP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Facilities and equipment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R&amp;D effort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(Multiple) experiments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Projected </a:t>
            </a:r>
            <a:r>
              <a:rPr lang="en-US" i="1" dirty="0">
                <a:solidFill>
                  <a:srgbClr val="292934"/>
                </a:solidFill>
              </a:rPr>
              <a:t>sensitivities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Summary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endParaRPr lang="en-US" sz="2400" i="1" dirty="0" smtClean="0">
              <a:solidFill>
                <a:srgbClr val="0000FF"/>
              </a:solidFill>
            </a:endParaRP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Screen Shot 2015-10-10 at 2.15.0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16" y="2569512"/>
            <a:ext cx="1662904" cy="1439998"/>
          </a:xfrm>
          <a:prstGeom prst="rect">
            <a:avLst/>
          </a:prstGeom>
        </p:spPr>
      </p:pic>
      <p:pic>
        <p:nvPicPr>
          <p:cNvPr id="11" name="Picture 10" descr="011548-1-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" t="18558" r="13526" b="9882"/>
          <a:stretch/>
        </p:blipFill>
        <p:spPr>
          <a:xfrm>
            <a:off x="6829244" y="1305720"/>
            <a:ext cx="1177878" cy="108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2830" y="4104614"/>
            <a:ext cx="2026265" cy="19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03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457200" y="1306513"/>
            <a:ext cx="8229600" cy="3675573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Critical component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Collaboration w/ RCAST (Tokyo)</a:t>
            </a:r>
          </a:p>
          <a:p>
            <a:pPr lvl="1"/>
            <a:r>
              <a:rPr lang="en-US" i="1" dirty="0" smtClean="0"/>
              <a:t>Chips for 2.3, 4.0, 6.9 GHz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Reasonable G and T</a:t>
            </a:r>
            <a:r>
              <a:rPr lang="en-US" i="1" baseline="-25000" dirty="0" smtClean="0">
                <a:solidFill>
                  <a:srgbClr val="0000FF"/>
                </a:solidFill>
              </a:rPr>
              <a:t>N</a:t>
            </a:r>
          </a:p>
          <a:p>
            <a:pPr lvl="1"/>
            <a:r>
              <a:rPr lang="en-US" i="1" dirty="0" smtClean="0"/>
              <a:t>G &gt; 15 dB</a:t>
            </a:r>
          </a:p>
          <a:p>
            <a:pPr lvl="1"/>
            <a:r>
              <a:rPr lang="en-US" i="1" dirty="0" smtClean="0">
                <a:solidFill>
                  <a:srgbClr val="FF0000"/>
                </a:solidFill>
              </a:rPr>
              <a:t>T</a:t>
            </a:r>
            <a:r>
              <a:rPr lang="en-US" i="1" baseline="-25000" dirty="0" smtClean="0">
                <a:solidFill>
                  <a:srgbClr val="FF0000"/>
                </a:solidFill>
              </a:rPr>
              <a:t>N</a:t>
            </a:r>
            <a:r>
              <a:rPr lang="en-US" i="1" dirty="0" smtClean="0">
                <a:solidFill>
                  <a:srgbClr val="FF0000"/>
                </a:solidFill>
              </a:rPr>
              <a:t> &lt; 300 </a:t>
            </a:r>
            <a:r>
              <a:rPr lang="en-US" i="1" dirty="0" err="1" smtClean="0">
                <a:solidFill>
                  <a:srgbClr val="FF0000"/>
                </a:solidFill>
              </a:rPr>
              <a:t>mK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smtClean="0"/>
              <a:t>(cf. </a:t>
            </a:r>
            <a:r>
              <a:rPr lang="en-US" i="1" dirty="0"/>
              <a:t>HEMT ~ 2 </a:t>
            </a:r>
            <a:r>
              <a:rPr lang="en-US" i="1" dirty="0" smtClean="0"/>
              <a:t>K)</a:t>
            </a:r>
          </a:p>
          <a:p>
            <a:pPr lvl="1"/>
            <a:r>
              <a:rPr lang="en-US" i="1" dirty="0" smtClean="0"/>
              <a:t>Lots of room for improvement</a:t>
            </a:r>
          </a:p>
          <a:p>
            <a:pPr lvl="2"/>
            <a:r>
              <a:rPr lang="en-US" i="1" dirty="0" smtClean="0">
                <a:solidFill>
                  <a:srgbClr val="292934"/>
                </a:solidFill>
              </a:rPr>
              <a:t>T</a:t>
            </a:r>
            <a:r>
              <a:rPr lang="en-US" i="1" baseline="-25000" dirty="0" smtClean="0">
                <a:solidFill>
                  <a:srgbClr val="292934"/>
                </a:solidFill>
              </a:rPr>
              <a:t>SQL</a:t>
            </a:r>
            <a:r>
              <a:rPr lang="en-US" i="1" dirty="0" smtClean="0">
                <a:solidFill>
                  <a:srgbClr val="292934"/>
                </a:solidFill>
              </a:rPr>
              <a:t> </a:t>
            </a:r>
            <a:r>
              <a:rPr lang="en-US" i="1" dirty="0">
                <a:solidFill>
                  <a:srgbClr val="292934"/>
                </a:solidFill>
              </a:rPr>
              <a:t>≈ 50 </a:t>
            </a:r>
            <a:r>
              <a:rPr lang="en-US" i="1" dirty="0" err="1">
                <a:solidFill>
                  <a:srgbClr val="292934"/>
                </a:solidFill>
              </a:rPr>
              <a:t>mK</a:t>
            </a:r>
            <a:r>
              <a:rPr lang="en-US" i="1" dirty="0">
                <a:solidFill>
                  <a:srgbClr val="292934"/>
                </a:solidFill>
              </a:rPr>
              <a:t> × f [GHz</a:t>
            </a:r>
            <a:r>
              <a:rPr lang="en-US" i="1" dirty="0" smtClean="0">
                <a:solidFill>
                  <a:srgbClr val="292934"/>
                </a:solidFill>
              </a:rPr>
              <a:t>]</a:t>
            </a:r>
          </a:p>
          <a:p>
            <a:pPr lvl="1"/>
            <a:endParaRPr lang="en-US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Josephson Parametric Amplifier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02" y="5069785"/>
            <a:ext cx="1367240" cy="13747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007" y="3969467"/>
            <a:ext cx="3815996" cy="2562395"/>
          </a:xfrm>
          <a:prstGeom prst="rect">
            <a:avLst/>
          </a:prstGeom>
        </p:spPr>
      </p:pic>
      <p:pic>
        <p:nvPicPr>
          <p:cNvPr id="12" name="Picture 11" descr="Screen Shot 2019-07-02 at 10.37.02 A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5" y="5081996"/>
            <a:ext cx="2765083" cy="1374701"/>
          </a:xfrm>
          <a:prstGeom prst="rect">
            <a:avLst/>
          </a:prstGeom>
        </p:spPr>
      </p:pic>
      <p:pic>
        <p:nvPicPr>
          <p:cNvPr id="15" name="Picture 14" descr="NT_VNA_M2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" t="2726" r="5000"/>
          <a:stretch/>
        </p:blipFill>
        <p:spPr>
          <a:xfrm>
            <a:off x="4807582" y="1269880"/>
            <a:ext cx="3975671" cy="2511718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991392"/>
              </p:ext>
            </p:extLst>
          </p:nvPr>
        </p:nvGraphicFramePr>
        <p:xfrm>
          <a:off x="1342831" y="1669862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57" name="Equation" r:id="rId10" imgW="1168400" imgH="419100" progId="Equation.DSMT4">
                  <p:embed/>
                </p:oleObj>
              </mc:Choice>
              <mc:Fallback>
                <p:oleObj name="Equation" r:id="rId10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42831" y="1669862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5153614" y="1196614"/>
            <a:ext cx="340724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8000"/>
                </a:solidFill>
              </a:rPr>
              <a:t>Gain [dB] vs. </a:t>
            </a:r>
            <a:r>
              <a:rPr lang="en-US" sz="1400" i="1" dirty="0" err="1" smtClean="0">
                <a:solidFill>
                  <a:srgbClr val="008000"/>
                </a:solidFill>
              </a:rPr>
              <a:t>freq</a:t>
            </a:r>
            <a:r>
              <a:rPr lang="en-US" sz="1400" i="1" dirty="0" smtClean="0">
                <a:solidFill>
                  <a:srgbClr val="008000"/>
                </a:solidFill>
              </a:rPr>
              <a:t> [GHz</a:t>
            </a:r>
            <a:r>
              <a:rPr lang="en-US" sz="1400" i="1" dirty="0">
                <a:solidFill>
                  <a:srgbClr val="008000"/>
                </a:solidFill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53615" y="3778945"/>
            <a:ext cx="3407246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>
                <a:solidFill>
                  <a:srgbClr val="008000"/>
                </a:solidFill>
              </a:rPr>
              <a:t>PD [W/Hz] vs. temp [K]</a:t>
            </a:r>
            <a:endParaRPr lang="en-US" sz="1400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4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305720"/>
            <a:ext cx="8229600" cy="517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Superconducting cavity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2" name="Content Placeholder 1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201466"/>
              </p:ext>
            </p:extLst>
          </p:nvPr>
        </p:nvGraphicFramePr>
        <p:xfrm>
          <a:off x="1636459" y="1096715"/>
          <a:ext cx="5009400" cy="79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5" name="Equation" r:id="rId6" imgW="2971800" imgH="469900" progId="Equation.DSMT4">
                  <p:embed/>
                </p:oleObj>
              </mc:Choice>
              <mc:Fallback>
                <p:oleObj name="Equation" r:id="rId6" imgW="29718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36459" y="1096715"/>
                        <a:ext cx="5009400" cy="79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620" y="2304405"/>
            <a:ext cx="3816302" cy="216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36459" y="1966739"/>
            <a:ext cx="1880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Type II SC</a:t>
            </a:r>
            <a:endParaRPr lang="en-US" sz="16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/>
          <a:srcRect t="32535"/>
          <a:stretch/>
        </p:blipFill>
        <p:spPr>
          <a:xfrm>
            <a:off x="463391" y="5262938"/>
            <a:ext cx="3956803" cy="13074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3391" y="4562093"/>
            <a:ext cx="395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High-</a:t>
            </a:r>
            <a:r>
              <a:rPr lang="en-US" sz="1600" i="1" dirty="0" err="1" smtClean="0"/>
              <a:t>T</a:t>
            </a:r>
            <a:r>
              <a:rPr lang="en-US" sz="1600" i="1" baseline="-25000" dirty="0" err="1" smtClean="0"/>
              <a:t>c</a:t>
            </a:r>
            <a:r>
              <a:rPr lang="en-US" sz="1600" i="1" dirty="0" smtClean="0"/>
              <a:t> / high-</a:t>
            </a:r>
            <a:r>
              <a:rPr lang="en-US" sz="1600" i="1" dirty="0" err="1" smtClean="0"/>
              <a:t>H</a:t>
            </a:r>
            <a:r>
              <a:rPr lang="en-US" sz="1600" i="1" baseline="-25000" dirty="0" err="1" smtClean="0"/>
              <a:t>c</a:t>
            </a:r>
            <a:r>
              <a:rPr lang="en-US" sz="1600" i="1" dirty="0" smtClean="0"/>
              <a:t> SC materials</a:t>
            </a:r>
            <a:endParaRPr lang="en-US" sz="1600" i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3806" y="5262938"/>
            <a:ext cx="3962994" cy="1359791"/>
          </a:xfrm>
          <a:prstGeom prst="rect">
            <a:avLst/>
          </a:prstGeom>
        </p:spPr>
      </p:pic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3038390"/>
              </p:ext>
            </p:extLst>
          </p:nvPr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46" name="Equation" r:id="rId11" imgW="1168400" imgH="419100" progId="Equation.DSMT4">
                  <p:embed/>
                </p:oleObj>
              </mc:Choice>
              <mc:Fallback>
                <p:oleObj name="Equation" r:id="rId11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/>
          <a:srcRect b="81306"/>
          <a:stretch/>
        </p:blipFill>
        <p:spPr>
          <a:xfrm>
            <a:off x="463391" y="4900647"/>
            <a:ext cx="3956803" cy="36229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87815" y="5849067"/>
            <a:ext cx="3920802" cy="3240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723806" y="4431941"/>
            <a:ext cx="3962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YBCO HTSC tapes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Commercially available (AMSC)</a:t>
            </a:r>
          </a:p>
          <a:p>
            <a:pPr marL="285750" indent="-285750">
              <a:buFont typeface="Arial"/>
              <a:buChar char="•"/>
            </a:pPr>
            <a:r>
              <a:rPr lang="en-US" sz="1600" i="1" dirty="0" err="1" smtClean="0"/>
              <a:t>RABiTS</a:t>
            </a:r>
            <a:r>
              <a:rPr lang="en-US" sz="1600" i="1" dirty="0" smtClean="0"/>
              <a:t> method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07358" y="1756883"/>
            <a:ext cx="1279442" cy="130520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23806" y="1981385"/>
            <a:ext cx="2493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Bi-axially textured film (grains well aligned) for low </a:t>
            </a:r>
            <a:r>
              <a:rPr lang="en-US" sz="1600" i="1" dirty="0" err="1" smtClean="0"/>
              <a:t>R</a:t>
            </a:r>
            <a:r>
              <a:rPr lang="en-US" sz="1600" i="1" baseline="-25000" dirty="0" err="1" smtClean="0"/>
              <a:t>s</a:t>
            </a:r>
            <a:r>
              <a:rPr lang="en-US" sz="1600" i="1" dirty="0" smtClean="0"/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23806" y="3144850"/>
            <a:ext cx="230211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i="1" dirty="0" smtClean="0"/>
              <a:t>Implementation in 3D structure </a:t>
            </a:r>
          </a:p>
        </p:txBody>
      </p:sp>
      <p:pic>
        <p:nvPicPr>
          <p:cNvPr id="25" name="Picture 24" descr="20180322_105708.jpg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9" r="13714"/>
          <a:stretch/>
        </p:blipFill>
        <p:spPr>
          <a:xfrm>
            <a:off x="7025920" y="3062087"/>
            <a:ext cx="1660880" cy="133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2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1" dirty="0" smtClean="0">
                <a:solidFill>
                  <a:srgbClr val="0000FF"/>
                </a:solidFill>
              </a:rPr>
              <a:t>Attaching SC tapes on inner</a:t>
            </a:r>
            <a:r>
              <a:rPr lang="en-US" sz="2200" i="1" dirty="0">
                <a:solidFill>
                  <a:srgbClr val="0000FF"/>
                </a:solidFill>
              </a:rPr>
              <a:t> </a:t>
            </a:r>
            <a:r>
              <a:rPr lang="en-US" sz="2200" i="1" dirty="0" smtClean="0">
                <a:solidFill>
                  <a:srgbClr val="0000FF"/>
                </a:solidFill>
              </a:rPr>
              <a:t>surface</a:t>
            </a:r>
            <a:endParaRPr lang="en-US" sz="22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Superconducting cavity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45" y="1749766"/>
            <a:ext cx="3599989" cy="22132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4127" y="1415619"/>
            <a:ext cx="3460372" cy="517128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1692933"/>
              </p:ext>
            </p:extLst>
          </p:nvPr>
        </p:nvGraphicFramePr>
        <p:xfrm>
          <a:off x="6360762" y="376716"/>
          <a:ext cx="2007273" cy="71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87" name="Equation" r:id="rId8" imgW="1168400" imgH="419100" progId="Equation.DSMT4">
                  <p:embed/>
                </p:oleObj>
              </mc:Choice>
              <mc:Fallback>
                <p:oleObj name="Equation" r:id="rId8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360762" y="376716"/>
                        <a:ext cx="2007273" cy="71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728178" y="3938567"/>
            <a:ext cx="3888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Polygon-shaped cavity - 12 pieces</a:t>
            </a:r>
            <a:endParaRPr lang="en-US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2411" y="4393376"/>
            <a:ext cx="3173191" cy="214468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726821" y="1141206"/>
            <a:ext cx="2014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cs-CZ" i="1" dirty="0">
                <a:solidFill>
                  <a:srgbClr val="008000"/>
                </a:solidFill>
              </a:rPr>
              <a:t>arXiv:1904.05111</a:t>
            </a:r>
            <a:endParaRPr lang="en-US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2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3310736"/>
            <a:ext cx="5006975" cy="3165631"/>
          </a:xfrm>
        </p:spPr>
        <p:txBody>
          <a:bodyPr>
            <a:normAutofit fontScale="92500" lnSpcReduction="20000"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Larger volume</a:t>
            </a:r>
          </a:p>
          <a:p>
            <a:pPr lvl="1"/>
            <a:r>
              <a:rPr lang="en-US" i="1" dirty="0" smtClean="0"/>
              <a:t>H</a:t>
            </a:r>
            <a:r>
              <a:rPr lang="en-US" sz="2000" i="1" dirty="0" smtClean="0"/>
              <a:t>igher sensitivity</a:t>
            </a:r>
          </a:p>
          <a:p>
            <a:pPr lvl="2"/>
            <a:r>
              <a:rPr lang="en-US" i="1" dirty="0" smtClean="0"/>
              <a:t>2 times better than multiple-cavity</a:t>
            </a:r>
            <a:endParaRPr lang="en-US" sz="1800" i="1" dirty="0" smtClean="0"/>
          </a:p>
          <a:p>
            <a:r>
              <a:rPr lang="en-US" i="1" dirty="0" smtClean="0">
                <a:solidFill>
                  <a:srgbClr val="0000FF"/>
                </a:solidFill>
              </a:rPr>
              <a:t>Single antenna</a:t>
            </a: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E</a:t>
            </a:r>
            <a:r>
              <a:rPr lang="en-US" i="1" dirty="0" smtClean="0">
                <a:solidFill>
                  <a:srgbClr val="292934"/>
                </a:solidFill>
              </a:rPr>
              <a:t>asier experimental setup</a:t>
            </a:r>
          </a:p>
          <a:p>
            <a:pPr lvl="2"/>
            <a:r>
              <a:rPr lang="en-US" i="1" dirty="0" err="1">
                <a:solidFill>
                  <a:srgbClr val="292934"/>
                </a:solidFill>
              </a:rPr>
              <a:t>c</a:t>
            </a:r>
            <a:r>
              <a:rPr lang="en-US" i="1" dirty="0" err="1" smtClean="0">
                <a:solidFill>
                  <a:srgbClr val="292934"/>
                </a:solidFill>
              </a:rPr>
              <a:t>f</a:t>
            </a:r>
            <a:r>
              <a:rPr lang="en-US" i="1" dirty="0" smtClean="0">
                <a:solidFill>
                  <a:srgbClr val="292934"/>
                </a:solidFill>
              </a:rPr>
              <a:t>) N antennae for N-cavity systems</a:t>
            </a:r>
          </a:p>
          <a:p>
            <a:r>
              <a:rPr lang="en-US" sz="2400" i="1" dirty="0" smtClean="0">
                <a:solidFill>
                  <a:srgbClr val="0000FF"/>
                </a:solidFill>
              </a:rPr>
              <a:t>Easier phase-matching mechanism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sz="2400" i="1" dirty="0" smtClean="0">
                <a:solidFill>
                  <a:srgbClr val="0000FF"/>
                </a:solidFill>
              </a:rPr>
              <a:t>Experimental demonstration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Stability and negligible </a:t>
            </a:r>
            <a:r>
              <a:rPr lang="en-US" i="1" dirty="0">
                <a:solidFill>
                  <a:srgbClr val="292934"/>
                </a:solidFill>
              </a:rPr>
              <a:t>dead </a:t>
            </a:r>
            <a:r>
              <a:rPr lang="en-US" i="1" dirty="0" smtClean="0">
                <a:solidFill>
                  <a:srgbClr val="292934"/>
                </a:solidFill>
              </a:rPr>
              <a:t>time</a:t>
            </a:r>
            <a:endParaRPr lang="en-US" i="1" dirty="0">
              <a:solidFill>
                <a:srgbClr val="292934"/>
              </a:solidFill>
            </a:endParaRPr>
          </a:p>
          <a:p>
            <a:pPr lvl="1"/>
            <a:endParaRPr lang="en-US" sz="2000" i="1" dirty="0" smtClean="0">
              <a:solidFill>
                <a:srgbClr val="292934"/>
              </a:solidFill>
            </a:endParaRPr>
          </a:p>
          <a:p>
            <a:pPr lvl="1"/>
            <a:endParaRPr lang="en-US" sz="2000" i="1" dirty="0" smtClean="0">
              <a:solidFill>
                <a:srgbClr val="292934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High frequency </a:t>
            </a:r>
            <a:r>
              <a:rPr lang="en-US" dirty="0"/>
              <a:t>a</a:t>
            </a:r>
            <a:r>
              <a:rPr lang="en-US" dirty="0" smtClean="0"/>
              <a:t>pproach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23</a:t>
            </a:fld>
            <a:endParaRPr lang="en-US"/>
          </a:p>
        </p:txBody>
      </p:sp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2845525" y="1462918"/>
            <a:ext cx="1368838" cy="1368837"/>
            <a:chOff x="4771321" y="2377281"/>
            <a:chExt cx="3600000" cy="3600000"/>
          </a:xfrm>
        </p:grpSpPr>
        <p:sp>
          <p:nvSpPr>
            <p:cNvPr id="11" name="Oval 10"/>
            <p:cNvSpPr/>
            <p:nvPr/>
          </p:nvSpPr>
          <p:spPr>
            <a:xfrm>
              <a:off x="4771321" y="2377281"/>
              <a:ext cx="3600000" cy="36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5095321" y="2692964"/>
              <a:ext cx="1476000" cy="1476000"/>
              <a:chOff x="4181306" y="2902620"/>
              <a:chExt cx="752400" cy="75240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81504" y="2903462"/>
                <a:ext cx="756696" cy="751304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271373" y="2993331"/>
                <a:ext cx="569769" cy="56797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>
              <a:off x="6583651" y="4177281"/>
              <a:ext cx="1476000" cy="1476000"/>
              <a:chOff x="4181306" y="2902620"/>
              <a:chExt cx="752400" cy="75240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181312" y="2903518"/>
                <a:ext cx="753101" cy="751304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271180" y="2993387"/>
                <a:ext cx="569769" cy="56797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5095321" y="4181293"/>
              <a:ext cx="1476000" cy="1476000"/>
              <a:chOff x="4181306" y="2902620"/>
              <a:chExt cx="752400" cy="75240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4181504" y="2903271"/>
                <a:ext cx="756696" cy="751304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4271373" y="2993140"/>
                <a:ext cx="569769" cy="56797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5" name="Group 9"/>
            <p:cNvGrpSpPr>
              <a:grpSpLocks/>
            </p:cNvGrpSpPr>
            <p:nvPr/>
          </p:nvGrpSpPr>
          <p:grpSpPr bwMode="auto">
            <a:xfrm>
              <a:off x="6583651" y="2684448"/>
              <a:ext cx="1476000" cy="1476000"/>
              <a:chOff x="4181306" y="2902620"/>
              <a:chExt cx="752400" cy="752400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181312" y="2902411"/>
                <a:ext cx="753101" cy="753102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4271180" y="2992279"/>
                <a:ext cx="569769" cy="569769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grpSp>
        <p:nvGrpSpPr>
          <p:cNvPr id="24" name="Group 18"/>
          <p:cNvGrpSpPr>
            <a:grpSpLocks noChangeAspect="1"/>
          </p:cNvGrpSpPr>
          <p:nvPr/>
        </p:nvGrpSpPr>
        <p:grpSpPr bwMode="auto">
          <a:xfrm>
            <a:off x="5043310" y="1466854"/>
            <a:ext cx="1368838" cy="1367495"/>
            <a:chOff x="768990" y="2431069"/>
            <a:chExt cx="3600000" cy="3599993"/>
          </a:xfrm>
        </p:grpSpPr>
        <p:sp>
          <p:nvSpPr>
            <p:cNvPr id="25" name="Oval 24"/>
            <p:cNvSpPr/>
            <p:nvPr/>
          </p:nvSpPr>
          <p:spPr>
            <a:xfrm>
              <a:off x="768990" y="2431069"/>
              <a:ext cx="3600000" cy="3599993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945287" y="2607539"/>
              <a:ext cx="3240352" cy="323999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479079" y="2611070"/>
              <a:ext cx="179823" cy="3239994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5400000">
              <a:off x="2478989" y="2609127"/>
              <a:ext cx="180001" cy="3240350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9" name="Group 23"/>
          <p:cNvGrpSpPr>
            <a:grpSpLocks noChangeAspect="1"/>
          </p:cNvGrpSpPr>
          <p:nvPr/>
        </p:nvGrpSpPr>
        <p:grpSpPr bwMode="auto">
          <a:xfrm>
            <a:off x="557574" y="1463661"/>
            <a:ext cx="1367422" cy="1368764"/>
            <a:chOff x="4771321" y="2377281"/>
            <a:chExt cx="3600000" cy="3600000"/>
          </a:xfrm>
        </p:grpSpPr>
        <p:sp>
          <p:nvSpPr>
            <p:cNvPr id="30" name="Oval 29"/>
            <p:cNvSpPr/>
            <p:nvPr/>
          </p:nvSpPr>
          <p:spPr>
            <a:xfrm>
              <a:off x="4771321" y="2377281"/>
              <a:ext cx="3600000" cy="36000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00000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31" name="Group 25"/>
            <p:cNvGrpSpPr>
              <a:grpSpLocks/>
            </p:cNvGrpSpPr>
            <p:nvPr/>
          </p:nvGrpSpPr>
          <p:grpSpPr bwMode="auto">
            <a:xfrm>
              <a:off x="5837252" y="3433614"/>
              <a:ext cx="1476000" cy="1476000"/>
              <a:chOff x="4559510" y="3280171"/>
              <a:chExt cx="752400" cy="752400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4559485" y="3280913"/>
                <a:ext cx="752040" cy="751304"/>
              </a:xfrm>
              <a:prstGeom prst="ellipse">
                <a:avLst/>
              </a:prstGeom>
              <a:solidFill>
                <a:srgbClr val="800000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649442" y="3370781"/>
                <a:ext cx="568528" cy="567971"/>
              </a:xfrm>
              <a:prstGeom prst="ellipse">
                <a:avLst/>
              </a:prstGeom>
              <a:solidFill>
                <a:srgbClr val="FFFFFF"/>
              </a:solidFill>
              <a:ln>
                <a:solidFill>
                  <a:srgbClr val="8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34" name="TextBox 28"/>
          <p:cNvSpPr txBox="1">
            <a:spLocks noChangeArrowheads="1"/>
          </p:cNvSpPr>
          <p:nvPr/>
        </p:nvSpPr>
        <p:spPr bwMode="auto">
          <a:xfrm>
            <a:off x="2571663" y="2846866"/>
            <a:ext cx="1908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/>
              <a:t>Multiple small </a:t>
            </a:r>
            <a:r>
              <a:rPr lang="en-US" sz="1400" i="1" dirty="0"/>
              <a:t>cavities</a:t>
            </a:r>
          </a:p>
        </p:txBody>
      </p:sp>
      <p:sp>
        <p:nvSpPr>
          <p:cNvPr id="35" name="TextBox 29"/>
          <p:cNvSpPr txBox="1">
            <a:spLocks noChangeArrowheads="1"/>
          </p:cNvSpPr>
          <p:nvPr/>
        </p:nvSpPr>
        <p:spPr bwMode="auto">
          <a:xfrm>
            <a:off x="343757" y="2846866"/>
            <a:ext cx="17986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 smtClean="0"/>
              <a:t>Single large </a:t>
            </a:r>
            <a:r>
              <a:rPr lang="en-US" sz="1400" i="1" dirty="0"/>
              <a:t>cavity</a:t>
            </a:r>
          </a:p>
        </p:txBody>
      </p:sp>
      <p:sp>
        <p:nvSpPr>
          <p:cNvPr id="36" name="TextBox 30"/>
          <p:cNvSpPr txBox="1">
            <a:spLocks noChangeArrowheads="1"/>
          </p:cNvSpPr>
          <p:nvPr/>
        </p:nvSpPr>
        <p:spPr bwMode="auto">
          <a:xfrm>
            <a:off x="4826605" y="2859077"/>
            <a:ext cx="18002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/>
              <a:t>Multiple cells </a:t>
            </a:r>
            <a:endParaRPr lang="en-US" sz="1400" i="1" dirty="0" smtClean="0"/>
          </a:p>
          <a:p>
            <a:pPr algn="ctr"/>
            <a:r>
              <a:rPr lang="en-US" sz="1400" i="1" dirty="0" smtClean="0"/>
              <a:t>in </a:t>
            </a:r>
            <a:r>
              <a:rPr lang="en-US" sz="1400" i="1" dirty="0"/>
              <a:t>a single cavity</a:t>
            </a:r>
          </a:p>
        </p:txBody>
      </p:sp>
      <p:sp>
        <p:nvSpPr>
          <p:cNvPr id="37" name="TextBox 31"/>
          <p:cNvSpPr txBox="1">
            <a:spLocks noChangeArrowheads="1"/>
          </p:cNvSpPr>
          <p:nvPr/>
        </p:nvSpPr>
        <p:spPr bwMode="auto">
          <a:xfrm>
            <a:off x="7109734" y="2854911"/>
            <a:ext cx="1584225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400" i="1" dirty="0">
                <a:solidFill>
                  <a:srgbClr val="FF0000"/>
                </a:solidFill>
              </a:rPr>
              <a:t>Multiple cells </a:t>
            </a:r>
            <a:endParaRPr lang="en-US" sz="1400" i="1" dirty="0" smtClean="0">
              <a:solidFill>
                <a:srgbClr val="FF0000"/>
              </a:solidFill>
            </a:endParaRPr>
          </a:p>
          <a:p>
            <a:pPr algn="ctr"/>
            <a:r>
              <a:rPr lang="en-US" sz="1400" i="1" dirty="0" smtClean="0">
                <a:solidFill>
                  <a:srgbClr val="FF0000"/>
                </a:solidFill>
              </a:rPr>
              <a:t>w/ </a:t>
            </a:r>
            <a:r>
              <a:rPr lang="en-US" sz="1400" i="1" dirty="0">
                <a:solidFill>
                  <a:srgbClr val="FF0000"/>
                </a:solidFill>
              </a:rPr>
              <a:t>a hole</a:t>
            </a:r>
          </a:p>
        </p:txBody>
      </p:sp>
      <p:grpSp>
        <p:nvGrpSpPr>
          <p:cNvPr id="38" name="Group 32"/>
          <p:cNvGrpSpPr>
            <a:grpSpLocks noChangeAspect="1"/>
          </p:cNvGrpSpPr>
          <p:nvPr/>
        </p:nvGrpSpPr>
        <p:grpSpPr bwMode="auto">
          <a:xfrm>
            <a:off x="7216158" y="1465822"/>
            <a:ext cx="1368833" cy="1368833"/>
            <a:chOff x="4973517" y="2144416"/>
            <a:chExt cx="1800000" cy="1800000"/>
          </a:xfrm>
        </p:grpSpPr>
        <p:sp>
          <p:nvSpPr>
            <p:cNvPr id="39" name="Oval 38"/>
            <p:cNvSpPr/>
            <p:nvPr/>
          </p:nvSpPr>
          <p:spPr>
            <a:xfrm>
              <a:off x="4973517" y="2144416"/>
              <a:ext cx="1800000" cy="180000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5061666" y="2232565"/>
              <a:ext cx="1620176" cy="1620176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828561" y="2234327"/>
              <a:ext cx="89912" cy="1620177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 rot="5400000">
              <a:off x="5828562" y="2232564"/>
              <a:ext cx="89911" cy="1620177"/>
            </a:xfrm>
            <a:prstGeom prst="rect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782723" y="2951860"/>
              <a:ext cx="179824" cy="1798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4" name="Oval 43"/>
          <p:cNvSpPr/>
          <p:nvPr/>
        </p:nvSpPr>
        <p:spPr>
          <a:xfrm>
            <a:off x="5665965" y="1070370"/>
            <a:ext cx="286775" cy="288362"/>
          </a:xfrm>
          <a:prstGeom prst="ellipse">
            <a:avLst/>
          </a:prstGeom>
          <a:solidFill>
            <a:srgbClr val="FFFFFF"/>
          </a:solidFill>
          <a:ln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5" name="Group 39"/>
          <p:cNvGrpSpPr>
            <a:grpSpLocks/>
          </p:cNvGrpSpPr>
          <p:nvPr/>
        </p:nvGrpSpPr>
        <p:grpSpPr bwMode="auto">
          <a:xfrm>
            <a:off x="7562634" y="1070370"/>
            <a:ext cx="288361" cy="288362"/>
            <a:chOff x="4559510" y="3280171"/>
            <a:chExt cx="752400" cy="752400"/>
          </a:xfrm>
        </p:grpSpPr>
        <p:sp>
          <p:nvSpPr>
            <p:cNvPr id="46" name="Oval 45"/>
            <p:cNvSpPr/>
            <p:nvPr/>
          </p:nvSpPr>
          <p:spPr>
            <a:xfrm>
              <a:off x="4559510" y="3280171"/>
              <a:ext cx="752400" cy="752400"/>
            </a:xfrm>
            <a:prstGeom prst="ellipse">
              <a:avLst/>
            </a:prstGeom>
            <a:solidFill>
              <a:srgbClr val="800000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49002" y="3369664"/>
              <a:ext cx="570101" cy="570100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8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48" name="TextBox 42"/>
          <p:cNvSpPr txBox="1">
            <a:spLocks noChangeArrowheads="1"/>
          </p:cNvSpPr>
          <p:nvPr/>
        </p:nvSpPr>
        <p:spPr bwMode="auto">
          <a:xfrm>
            <a:off x="5919353" y="1048975"/>
            <a:ext cx="16303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1" dirty="0"/>
              <a:t>: Magnet bore</a:t>
            </a:r>
          </a:p>
        </p:txBody>
      </p: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7815263" y="1058500"/>
            <a:ext cx="11906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i="1" dirty="0"/>
              <a:t>: Cavity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10" y="3656826"/>
            <a:ext cx="1679982" cy="125998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68" y="3656826"/>
            <a:ext cx="1679981" cy="125998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01" y="3656826"/>
            <a:ext cx="1679982" cy="12599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5510" y="5966685"/>
            <a:ext cx="178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</a:rPr>
              <a:t>Pizza cavity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99217" y="4956389"/>
            <a:ext cx="1799511" cy="1010296"/>
          </a:xfrm>
          <a:prstGeom prst="rect">
            <a:avLst/>
          </a:prstGeom>
        </p:spPr>
      </p:pic>
      <p:graphicFrame>
        <p:nvGraphicFramePr>
          <p:cNvPr id="55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6411962"/>
              </p:ext>
            </p:extLst>
          </p:nvPr>
        </p:nvGraphicFramePr>
        <p:xfrm>
          <a:off x="6361113" y="376238"/>
          <a:ext cx="20066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5" name="Equation" r:id="rId10" imgW="1168400" imgH="419100" progId="Equation.DSMT4">
                  <p:embed/>
                </p:oleObj>
              </mc:Choice>
              <mc:Fallback>
                <p:oleObj name="Equation" r:id="rId10" imgW="11684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361113" y="376238"/>
                        <a:ext cx="200660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74809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 experiments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10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2016519"/>
              </p:ext>
            </p:extLst>
          </p:nvPr>
        </p:nvGraphicFramePr>
        <p:xfrm>
          <a:off x="457199" y="1675052"/>
          <a:ext cx="2901882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3233"/>
                <a:gridCol w="913955"/>
                <a:gridCol w="664694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Manufacture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Model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T</a:t>
                      </a:r>
                      <a:r>
                        <a:rPr lang="en-US" sz="1400" i="1" baseline="-25000" dirty="0" smtClean="0">
                          <a:latin typeface="+mn-lt"/>
                        </a:rPr>
                        <a:t>B</a:t>
                      </a:r>
                      <a:endParaRPr lang="en-US" sz="1400" i="1" baseline="0" dirty="0" smtClean="0">
                        <a:latin typeface="+mn-lt"/>
                      </a:endParaRPr>
                    </a:p>
                    <a:p>
                      <a:pPr algn="ctr"/>
                      <a:r>
                        <a:rPr lang="en-US" sz="1400" i="1" dirty="0" smtClean="0">
                          <a:latin typeface="+mn-lt"/>
                        </a:rPr>
                        <a:t>[</a:t>
                      </a:r>
                      <a:r>
                        <a:rPr lang="en-US" sz="1400" i="1" dirty="0" err="1" smtClean="0">
                          <a:latin typeface="+mn-lt"/>
                        </a:rPr>
                        <a:t>mK</a:t>
                      </a:r>
                      <a:r>
                        <a:rPr lang="en-US" sz="1400" i="1" dirty="0" smtClean="0">
                          <a:latin typeface="+mn-lt"/>
                        </a:rPr>
                        <a:t>]</a:t>
                      </a:r>
                      <a:endParaRPr lang="en-US" sz="1400" i="1" dirty="0">
                        <a:latin typeface="+mn-lt"/>
                      </a:endParaRPr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(BF3)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(BF4)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Janis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HE-3-SSV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300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(BF5)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BlueFors</a:t>
                      </a:r>
                    </a:p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(</a:t>
                      </a:r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BF6)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LD400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Oxford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err="1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Kelvinox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</a:t>
                      </a:r>
                      <a:endParaRPr lang="en-US" sz="1400" b="1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Leiden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DRS1000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 smtClean="0">
                          <a:solidFill>
                            <a:srgbClr val="0000FF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10</a:t>
                      </a:r>
                      <a:endParaRPr lang="en-US" sz="1400" b="0" i="1" baseline="0" dirty="0">
                        <a:solidFill>
                          <a:srgbClr val="0000FF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Oxford</a:t>
                      </a: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 err="1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Kelvinox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baseline="0" dirty="0" smtClean="0">
                          <a:solidFill>
                            <a:schemeClr val="tx1"/>
                          </a:solidFill>
                          <a:latin typeface="+mn-lt"/>
                          <a:ea typeface="Times New Roman" charset="0"/>
                          <a:cs typeface="Times New Roman" charset="0"/>
                        </a:rPr>
                        <a:t>30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 marL="68580" marR="68580" anchor="ctr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199" y="1305720"/>
            <a:ext cx="2895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Refrigerators</a:t>
            </a:r>
            <a:endParaRPr lang="en-US" b="1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3359081" y="1305720"/>
            <a:ext cx="252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Magnets</a:t>
            </a:r>
            <a:endParaRPr lang="en-US" b="1" i="1" dirty="0"/>
          </a:p>
        </p:txBody>
      </p:sp>
      <p:graphicFrame>
        <p:nvGraphicFramePr>
          <p:cNvPr id="12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9854718"/>
              </p:ext>
            </p:extLst>
          </p:nvPr>
        </p:nvGraphicFramePr>
        <p:xfrm>
          <a:off x="3359081" y="1675052"/>
          <a:ext cx="2524696" cy="4663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66524"/>
                <a:gridCol w="545999"/>
                <a:gridCol w="712173"/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Manufacture</a:t>
                      </a:r>
                      <a:endParaRPr lang="en-US" sz="14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err="1" smtClean="0"/>
                        <a:t>B</a:t>
                      </a:r>
                      <a:r>
                        <a:rPr lang="en-US" sz="1400" i="1" baseline="-25000" dirty="0" err="1" smtClean="0"/>
                        <a:t>max</a:t>
                      </a:r>
                      <a:r>
                        <a:rPr lang="en-US" sz="1400" i="1" baseline="0" dirty="0" smtClean="0"/>
                        <a:t> </a:t>
                      </a:r>
                    </a:p>
                    <a:p>
                      <a:pPr algn="ctr"/>
                      <a:r>
                        <a:rPr lang="en-US" sz="1400" i="1" baseline="0" dirty="0" smtClean="0"/>
                        <a:t>[T]</a:t>
                      </a:r>
                      <a:endParaRPr lang="en-US" sz="1400" i="1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Bore [mm]</a:t>
                      </a:r>
                      <a:endParaRPr lang="en-US" sz="1400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/>
                        <a:t>Cryo</a:t>
                      </a:r>
                      <a:r>
                        <a:rPr lang="en-US" sz="1400" b="1" i="1" dirty="0" smtClean="0"/>
                        <a:t> Magnetics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9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125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AMI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8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125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AMI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8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165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err="1" smtClean="0"/>
                        <a:t>SuNAM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18</a:t>
                      </a:r>
                      <a:endParaRPr lang="en-US" sz="1400" b="1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70</a:t>
                      </a:r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Oxford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12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320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IBS/BNL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25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100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4123909"/>
              </p:ext>
            </p:extLst>
          </p:nvPr>
        </p:nvGraphicFramePr>
        <p:xfrm>
          <a:off x="6515100" y="1675052"/>
          <a:ext cx="2171700" cy="46634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89442"/>
                <a:gridCol w="469659"/>
                <a:gridCol w="612599"/>
              </a:tblGrid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i="1" dirty="0" smtClean="0"/>
                        <a:t>Name</a:t>
                      </a:r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baseline="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pPr algn="ctr"/>
                      <a:endParaRPr lang="en-US" sz="1400" i="1" dirty="0" smtClean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CAPP-9T MC</a:t>
                      </a:r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CAPP-8T (PACE)</a:t>
                      </a:r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CAPP-8TB</a:t>
                      </a:r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1" i="1" dirty="0" smtClean="0"/>
                        <a:t>CAPP-18T</a:t>
                      </a:r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i="1" dirty="0"/>
                    </a:p>
                  </a:txBody>
                  <a:tcPr anchor="ctr"/>
                </a:tc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CAPP-12TB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</a:tr>
              <a:tr h="51816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i="1" dirty="0" smtClean="0">
                          <a:solidFill>
                            <a:srgbClr val="0000FF"/>
                          </a:solidFill>
                        </a:rPr>
                        <a:t>CAPP-25T</a:t>
                      </a:r>
                      <a:endParaRPr lang="en-US" sz="1400" i="1" dirty="0">
                        <a:solidFill>
                          <a:srgbClr val="0000FF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i="1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4" name="Right Arrow 13"/>
          <p:cNvSpPr/>
          <p:nvPr/>
        </p:nvSpPr>
        <p:spPr>
          <a:xfrm>
            <a:off x="5969000" y="3873500"/>
            <a:ext cx="495300" cy="812800"/>
          </a:xfrm>
          <a:prstGeom prst="right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359081" y="2286654"/>
            <a:ext cx="5327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Operating parallel experiments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</a:rPr>
              <a:t>targeting at different mass ranges!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15100" y="1303340"/>
            <a:ext cx="217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/>
              <a:t>Experiments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44572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P</a:t>
            </a:r>
            <a:r>
              <a:rPr lang="en-US" sz="2400" i="1" dirty="0" smtClean="0">
                <a:solidFill>
                  <a:srgbClr val="0000FF"/>
                </a:solidFill>
              </a:rPr>
              <a:t>ilot </a:t>
            </a:r>
            <a:r>
              <a:rPr lang="en-US" sz="2400" i="1" dirty="0" smtClean="0">
                <a:solidFill>
                  <a:srgbClr val="FF0000"/>
                </a:solidFill>
              </a:rPr>
              <a:t>A</a:t>
            </a:r>
            <a:r>
              <a:rPr lang="en-US" sz="2400" i="1" dirty="0" smtClean="0">
                <a:solidFill>
                  <a:srgbClr val="0000FF"/>
                </a:solidFill>
              </a:rPr>
              <a:t>xion </a:t>
            </a:r>
            <a:r>
              <a:rPr lang="en-US" sz="2400" i="1" dirty="0" smtClean="0">
                <a:solidFill>
                  <a:srgbClr val="FF0000"/>
                </a:solidFill>
              </a:rPr>
              <a:t>C</a:t>
            </a:r>
            <a:r>
              <a:rPr lang="en-US" sz="2400" i="1" dirty="0" smtClean="0">
                <a:solidFill>
                  <a:srgbClr val="0000FF"/>
                </a:solidFill>
              </a:rPr>
              <a:t>avity </a:t>
            </a:r>
            <a:r>
              <a:rPr lang="en-US" sz="2400" i="1" dirty="0" smtClean="0">
                <a:solidFill>
                  <a:srgbClr val="FF0000"/>
                </a:solidFill>
              </a:rPr>
              <a:t>E</a:t>
            </a:r>
            <a:r>
              <a:rPr lang="en-US" sz="2400" i="1" dirty="0" smtClean="0">
                <a:solidFill>
                  <a:srgbClr val="0000FF"/>
                </a:solidFill>
              </a:rPr>
              <a:t>xperiment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8 </a:t>
            </a:r>
            <a:r>
              <a:rPr lang="en-US" i="1" dirty="0">
                <a:solidFill>
                  <a:srgbClr val="292934"/>
                </a:solidFill>
              </a:rPr>
              <a:t>T / 125 mm </a:t>
            </a:r>
            <a:r>
              <a:rPr lang="en-US" i="1" dirty="0" smtClean="0">
                <a:solidFill>
                  <a:srgbClr val="292934"/>
                </a:solidFill>
              </a:rPr>
              <a:t>magnet</a:t>
            </a: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DAQ mode since Jan. 2018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Currently targeting at KSVZ</a:t>
            </a: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JPA near future</a:t>
            </a:r>
            <a:endParaRPr lang="en-US" sz="2000" i="1" dirty="0">
              <a:solidFill>
                <a:srgbClr val="292934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25</a:t>
            </a:fld>
            <a:endParaRPr lang="en-US"/>
          </a:p>
        </p:txBody>
      </p:sp>
      <p:pic>
        <p:nvPicPr>
          <p:cNvPr id="10" name="Picture 9" descr="스크린샷 2016-06-20 오전 10.12.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3"/>
          <a:stretch/>
        </p:blipFill>
        <p:spPr>
          <a:xfrm>
            <a:off x="6489700" y="1305720"/>
            <a:ext cx="2197100" cy="5137695"/>
          </a:xfrm>
          <a:prstGeom prst="rect">
            <a:avLst/>
          </a:prstGeom>
        </p:spPr>
      </p:pic>
      <p:graphicFrame>
        <p:nvGraphicFramePr>
          <p:cNvPr id="11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295838"/>
              </p:ext>
            </p:extLst>
          </p:nvPr>
        </p:nvGraphicFramePr>
        <p:xfrm>
          <a:off x="457200" y="3476695"/>
          <a:ext cx="29718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500"/>
                <a:gridCol w="17653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</a:rPr>
                        <a:t>Parameter</a:t>
                      </a:r>
                      <a:endParaRPr lang="ko-KR" altLang="en-US" sz="1600" i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</a:rPr>
                        <a:t>Value</a:t>
                      </a:r>
                      <a:endParaRPr lang="ko-KR" altLang="en-US" sz="1600" i="1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Δf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2.45</a:t>
                      </a:r>
                      <a:r>
                        <a:rPr lang="en-US" altLang="ko-KR" sz="1600" i="1" baseline="0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 – 2.76 GHz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B</a:t>
                      </a:r>
                      <a:r>
                        <a:rPr lang="en-US" altLang="ko-KR" sz="1600" i="1" baseline="-25000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max</a:t>
                      </a:r>
                      <a:endParaRPr lang="ko-KR" altLang="en-US" sz="1600" i="1" baseline="-25000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8 T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altLang="ko-KR" sz="1600" i="1" baseline="-25000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phy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&lt; 50 </a:t>
                      </a:r>
                      <a:r>
                        <a:rPr lang="en-US" altLang="ko-KR" sz="1600" i="1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mK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lang="en-US" altLang="ko-KR" sz="1600" i="1" baseline="-25000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amp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1</a:t>
                      </a:r>
                      <a:r>
                        <a:rPr lang="en-US" altLang="ko-KR" sz="1600" i="1" baseline="0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 - 1.5 K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V</a:t>
                      </a:r>
                      <a:r>
                        <a:rPr lang="en-US" altLang="ko-KR" sz="1600" i="1" baseline="-25000" dirty="0" err="1" smtClean="0">
                          <a:latin typeface="+mn-lt"/>
                          <a:ea typeface="Times New Roman" charset="0"/>
                          <a:cs typeface="Times New Roman" charset="0"/>
                        </a:rPr>
                        <a:t>cav</a:t>
                      </a:r>
                      <a:endParaRPr lang="ko-KR" altLang="en-US" sz="1600" i="1" baseline="-25000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1.1 litter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baseline="0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Q</a:t>
                      </a:r>
                      <a:r>
                        <a:rPr lang="en-US" altLang="ko-KR" sz="1600" i="1" baseline="-25000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0</a:t>
                      </a:r>
                      <a:endParaRPr lang="ko-KR" altLang="en-US" sz="1600" i="1" baseline="-25000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120,000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C</a:t>
                      </a:r>
                      <a:r>
                        <a:rPr lang="en-US" altLang="ko-KR" sz="1600" i="1" baseline="-25000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010</a:t>
                      </a:r>
                      <a:endParaRPr lang="ko-KR" altLang="en-US" sz="1600" i="1" baseline="-25000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i="1" dirty="0" smtClean="0">
                          <a:latin typeface="+mn-lt"/>
                          <a:ea typeface="Times New Roman" charset="0"/>
                          <a:cs typeface="Times New Roman" charset="0"/>
                        </a:rPr>
                        <a:t>0.55</a:t>
                      </a:r>
                      <a:endParaRPr lang="ko-KR" altLang="en-US" sz="1600" i="1" dirty="0">
                        <a:latin typeface="+mn-lt"/>
                        <a:ea typeface="Times New Roman" charset="0"/>
                        <a:cs typeface="Times New Roman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스크린샷 2017-05-15 오후 5.08.4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4314394"/>
            <a:ext cx="3060700" cy="2192521"/>
          </a:xfrm>
          <a:prstGeom prst="rect">
            <a:avLst/>
          </a:prstGeom>
        </p:spPr>
      </p:pic>
      <p:pic>
        <p:nvPicPr>
          <p:cNvPr id="13" name="Picture 12" descr="File_000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667" y="2542064"/>
            <a:ext cx="2278438" cy="17088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07172" y="5968393"/>
            <a:ext cx="2719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solidFill>
                  <a:srgbClr val="008000"/>
                </a:solidFill>
              </a:rPr>
              <a:t>JINST </a:t>
            </a:r>
            <a:r>
              <a:rPr lang="en-US" sz="1400" b="1" i="1" dirty="0">
                <a:solidFill>
                  <a:srgbClr val="008000"/>
                </a:solidFill>
              </a:rPr>
              <a:t>12</a:t>
            </a:r>
            <a:r>
              <a:rPr lang="en-US" sz="1400" i="1" dirty="0">
                <a:solidFill>
                  <a:srgbClr val="008000"/>
                </a:solidFill>
              </a:rPr>
              <a:t> (2017) no.10, P10023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968088" y="4450834"/>
            <a:ext cx="458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FF"/>
                </a:solidFill>
              </a:rPr>
              <a:t>Q</a:t>
            </a:r>
            <a:r>
              <a:rPr lang="en-US" sz="1600" i="1" baseline="-25000" dirty="0" smtClean="0">
                <a:solidFill>
                  <a:srgbClr val="0000FF"/>
                </a:solidFill>
              </a:rPr>
              <a:t>0</a:t>
            </a:r>
            <a:endParaRPr lang="en-US" sz="1600" i="1" baseline="-25000" dirty="0">
              <a:solidFill>
                <a:srgbClr val="0000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20905" y="2203510"/>
            <a:ext cx="1181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00FF"/>
                </a:solidFill>
              </a:rPr>
              <a:t>Split cavity</a:t>
            </a:r>
            <a:endParaRPr lang="en-US" sz="1600" i="1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602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457200" y="1306514"/>
            <a:ext cx="8229600" cy="5170486"/>
          </a:xfrm>
        </p:spPr>
        <p:txBody>
          <a:bodyPr>
            <a:norm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First result by CAPP</a:t>
            </a: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  <a:p>
            <a:endParaRPr lang="en-US" i="1" dirty="0">
              <a:solidFill>
                <a:srgbClr val="FF0000"/>
              </a:solidFill>
            </a:endParaRPr>
          </a:p>
          <a:p>
            <a:endParaRPr lang="en-US" i="1" dirty="0" smtClean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632" y="3891678"/>
            <a:ext cx="4564367" cy="19015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942" y="1306514"/>
            <a:ext cx="3967204" cy="19507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2287767"/>
            <a:ext cx="4320000" cy="32065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6043999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/>
              <a:t>JPA (~200 </a:t>
            </a:r>
            <a:r>
              <a:rPr lang="en-US" i="1" dirty="0" err="1"/>
              <a:t>mK</a:t>
            </a:r>
            <a:r>
              <a:rPr lang="en-US" i="1" dirty="0"/>
              <a:t>) will make a significant </a:t>
            </a:r>
            <a:r>
              <a:rPr lang="en-US" i="1" dirty="0" smtClean="0"/>
              <a:t>improvement!</a:t>
            </a:r>
            <a:endParaRPr lang="en-US" i="1" dirty="0"/>
          </a:p>
        </p:txBody>
      </p:sp>
      <p:sp>
        <p:nvSpPr>
          <p:cNvPr id="15" name="Oval 14"/>
          <p:cNvSpPr/>
          <p:nvPr/>
        </p:nvSpPr>
        <p:spPr>
          <a:xfrm>
            <a:off x="2149375" y="4249426"/>
            <a:ext cx="195398" cy="53918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7" name="Straight Connector 16"/>
          <p:cNvCxnSpPr>
            <a:stCxn id="15" idx="0"/>
          </p:cNvCxnSpPr>
          <p:nvPr/>
        </p:nvCxnSpPr>
        <p:spPr>
          <a:xfrm flipV="1">
            <a:off x="2247074" y="1550796"/>
            <a:ext cx="2930964" cy="2698630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15" idx="4"/>
          </p:cNvCxnSpPr>
          <p:nvPr/>
        </p:nvCxnSpPr>
        <p:spPr>
          <a:xfrm flipV="1">
            <a:off x="2247074" y="3052511"/>
            <a:ext cx="2930964" cy="1736098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26" idx="2"/>
          </p:cNvCxnSpPr>
          <p:nvPr/>
        </p:nvCxnSpPr>
        <p:spPr>
          <a:xfrm flipV="1">
            <a:off x="5178038" y="2782920"/>
            <a:ext cx="2857689" cy="1344396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endCxn id="26" idx="6"/>
          </p:cNvCxnSpPr>
          <p:nvPr/>
        </p:nvCxnSpPr>
        <p:spPr>
          <a:xfrm flipH="1" flipV="1">
            <a:off x="8231125" y="2782920"/>
            <a:ext cx="455675" cy="1344396"/>
          </a:xfrm>
          <a:prstGeom prst="line">
            <a:avLst/>
          </a:prstGeom>
          <a:ln w="952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035727" y="2513328"/>
            <a:ext cx="195398" cy="539183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 rot="19680000">
            <a:off x="3338507" y="2881467"/>
            <a:ext cx="3092869" cy="72171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13979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6130397" cy="5171280"/>
          </a:xfrm>
        </p:spPr>
        <p:txBody>
          <a:bodyPr/>
          <a:lstStyle/>
          <a:p>
            <a:r>
              <a:rPr lang="en-US" i="1" dirty="0" smtClean="0"/>
              <a:t>Utilizing a </a:t>
            </a:r>
            <a:r>
              <a:rPr lang="en-US" i="1" dirty="0" smtClean="0">
                <a:solidFill>
                  <a:srgbClr val="FF0000"/>
                </a:solidFill>
              </a:rPr>
              <a:t>8 T</a:t>
            </a:r>
            <a:r>
              <a:rPr lang="en-US" i="1" dirty="0" smtClean="0"/>
              <a:t> </a:t>
            </a:r>
            <a:r>
              <a:rPr lang="en-US" i="1" dirty="0">
                <a:solidFill>
                  <a:srgbClr val="FF0000"/>
                </a:solidFill>
              </a:rPr>
              <a:t>B</a:t>
            </a:r>
            <a:r>
              <a:rPr lang="en-US" i="1" dirty="0" smtClean="0"/>
              <a:t>ig bore magnet</a:t>
            </a:r>
            <a:endParaRPr lang="en-US" i="1" dirty="0"/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CAPP-8TB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27</a:t>
            </a:fld>
            <a:endParaRPr lang="en-US"/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t="8022"/>
          <a:stretch>
            <a:fillRect/>
          </a:stretch>
        </p:blipFill>
        <p:spPr>
          <a:xfrm>
            <a:off x="457200" y="4494697"/>
            <a:ext cx="2768558" cy="198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lna1_gain.png" descr="lna1_gain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32011" y="4314697"/>
            <a:ext cx="2880001" cy="2160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lna1_noise_temperature.png" descr="lna1_noise_temperatur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48430" y="4317000"/>
            <a:ext cx="2879999" cy="2160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14"/>
          <p:cNvSpPr txBox="1"/>
          <p:nvPr/>
        </p:nvSpPr>
        <p:spPr>
          <a:xfrm>
            <a:off x="728177" y="4197944"/>
            <a:ext cx="230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Frequency map</a:t>
            </a:r>
            <a:endParaRPr lang="en-US" sz="1600" i="1" dirty="0"/>
          </a:p>
        </p:txBody>
      </p:sp>
      <p:sp>
        <p:nvSpPr>
          <p:cNvPr id="16" name="TN &lt; 2 K"/>
          <p:cNvSpPr txBox="1"/>
          <p:nvPr/>
        </p:nvSpPr>
        <p:spPr>
          <a:xfrm>
            <a:off x="7694673" y="4555791"/>
            <a:ext cx="101889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i="1" dirty="0"/>
              <a:t>T</a:t>
            </a:r>
            <a:r>
              <a:rPr i="1" baseline="-5999" dirty="0"/>
              <a:t>N</a:t>
            </a:r>
            <a:r>
              <a:rPr i="1" dirty="0"/>
              <a:t> &lt; 2 K</a:t>
            </a:r>
          </a:p>
        </p:txBody>
      </p:sp>
      <p:sp>
        <p:nvSpPr>
          <p:cNvPr id="17" name="G ~ 33 dB"/>
          <p:cNvSpPr txBox="1"/>
          <p:nvPr/>
        </p:nvSpPr>
        <p:spPr>
          <a:xfrm>
            <a:off x="4832448" y="4554961"/>
            <a:ext cx="1202844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800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i="1" dirty="0"/>
              <a:t>G ~ 33 dB</a:t>
            </a:r>
          </a:p>
        </p:txBody>
      </p:sp>
      <p:pic>
        <p:nvPicPr>
          <p:cNvPr id="18" name="IMG_0824.jpg" descr="IMG_0824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34718" y="1183658"/>
            <a:ext cx="2734883" cy="30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/>
          <p:cNvSpPr txBox="1"/>
          <p:nvPr/>
        </p:nvSpPr>
        <p:spPr>
          <a:xfrm>
            <a:off x="3847596" y="4603275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86144" y="4603275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1784" y="4615145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02512" y="4197944"/>
            <a:ext cx="22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Gain</a:t>
            </a:r>
            <a:endParaRPr lang="en-US" sz="1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6505304" y="4197944"/>
            <a:ext cx="223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/>
              <a:t>Noise temperature</a:t>
            </a:r>
            <a:endParaRPr lang="en-US" sz="1600" i="1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288689"/>
              </p:ext>
            </p:extLst>
          </p:nvPr>
        </p:nvGraphicFramePr>
        <p:xfrm>
          <a:off x="635000" y="1806941"/>
          <a:ext cx="4828038" cy="1828799"/>
        </p:xfrm>
        <a:graphic>
          <a:graphicData uri="http://schemas.openxmlformats.org/drawingml/2006/table">
            <a:tbl>
              <a:tblPr bandRow="1">
                <a:tableStyleId>{E8B1032C-EA38-4F05-BA0D-38AFFFC7BED3}</a:tableStyleId>
              </a:tblPr>
              <a:tblGrid>
                <a:gridCol w="2277038"/>
                <a:gridCol w="2551000"/>
              </a:tblGrid>
              <a:tr h="2470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 smtClean="0"/>
                        <a:t>B</a:t>
                      </a:r>
                      <a:r>
                        <a:rPr lang="en-US" sz="1400" b="0" i="1" baseline="-25000" dirty="0" err="1" smtClean="0"/>
                        <a:t>max</a:t>
                      </a:r>
                      <a:r>
                        <a:rPr lang="en-US" sz="1400" b="0" i="1" baseline="0" dirty="0" smtClean="0"/>
                        <a:t> (</a:t>
                      </a:r>
                      <a:r>
                        <a:rPr lang="en-US" sz="1400" b="0" i="1" baseline="0" dirty="0" err="1" smtClean="0"/>
                        <a:t>B</a:t>
                      </a:r>
                      <a:r>
                        <a:rPr lang="en-US" sz="1400" b="0" i="1" baseline="-25000" dirty="0" err="1" smtClean="0"/>
                        <a:t>avg</a:t>
                      </a:r>
                      <a:r>
                        <a:rPr lang="en-US" sz="1400" b="0" i="1" baseline="0" dirty="0" smtClean="0"/>
                        <a:t>)</a:t>
                      </a:r>
                      <a:endParaRPr lang="en-US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8 T (7.3 T)</a:t>
                      </a:r>
                      <a:endParaRPr lang="en-US" sz="1400" b="0" i="1" dirty="0"/>
                    </a:p>
                  </a:txBody>
                  <a:tcPr/>
                </a:tc>
              </a:tr>
              <a:tr h="2470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Magnet bore</a:t>
                      </a:r>
                      <a:endParaRPr lang="en-US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165 mm</a:t>
                      </a:r>
                      <a:endParaRPr lang="en-US" sz="1400" b="0" i="1" dirty="0"/>
                    </a:p>
                  </a:txBody>
                  <a:tcPr/>
                </a:tc>
              </a:tr>
              <a:tr h="2470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 smtClean="0"/>
                        <a:t>V</a:t>
                      </a:r>
                      <a:r>
                        <a:rPr lang="en-US" sz="1400" b="0" i="1" baseline="-25000" dirty="0" err="1" smtClean="0"/>
                        <a:t>cav</a:t>
                      </a:r>
                      <a:endParaRPr lang="en-US" sz="1400" b="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3.5 L</a:t>
                      </a:r>
                      <a:endParaRPr lang="en-US" sz="1400" b="0" i="1" dirty="0"/>
                    </a:p>
                  </a:txBody>
                  <a:tcPr/>
                </a:tc>
              </a:tr>
              <a:tr h="2470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Q</a:t>
                      </a:r>
                      <a:r>
                        <a:rPr lang="en-US" sz="1400" b="0" i="1" baseline="-25000" dirty="0" smtClean="0"/>
                        <a:t>0</a:t>
                      </a:r>
                      <a:endParaRPr lang="en-US" sz="1400" b="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&gt; 100,000</a:t>
                      </a:r>
                      <a:endParaRPr lang="en-US" sz="1400" b="0" i="1" dirty="0"/>
                    </a:p>
                  </a:txBody>
                  <a:tcPr/>
                </a:tc>
              </a:tr>
              <a:tr h="2470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err="1" smtClean="0"/>
                        <a:t>T</a:t>
                      </a:r>
                      <a:r>
                        <a:rPr lang="en-US" sz="1400" b="0" i="1" baseline="-25000" dirty="0" err="1" smtClean="0"/>
                        <a:t>phy</a:t>
                      </a:r>
                      <a:endParaRPr lang="en-US" sz="1400" b="0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~40 </a:t>
                      </a:r>
                      <a:r>
                        <a:rPr lang="en-US" sz="1400" b="0" i="1" dirty="0" err="1" smtClean="0"/>
                        <a:t>mK</a:t>
                      </a:r>
                      <a:endParaRPr lang="en-US" sz="1400" b="0" i="1" dirty="0"/>
                    </a:p>
                  </a:txBody>
                  <a:tcPr/>
                </a:tc>
              </a:tr>
              <a:tr h="247078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Target</a:t>
                      </a:r>
                      <a:r>
                        <a:rPr lang="en-US" sz="1400" b="0" i="1" baseline="0" dirty="0" smtClean="0"/>
                        <a:t> s</a:t>
                      </a:r>
                      <a:r>
                        <a:rPr lang="en-US" sz="1400" b="0" i="1" dirty="0" smtClean="0"/>
                        <a:t>earch region</a:t>
                      </a:r>
                      <a:endParaRPr lang="en-US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 smtClean="0"/>
                        <a:t>1.6~1.7 GHz (6.6 ~7.0 </a:t>
                      </a:r>
                      <a:r>
                        <a:rPr lang="en-US" sz="1400" b="0" i="1" dirty="0" err="1" smtClean="0"/>
                        <a:t>μeV</a:t>
                      </a:r>
                      <a:r>
                        <a:rPr lang="en-US" sz="1400" b="0" i="1" dirty="0" smtClean="0"/>
                        <a:t>)</a:t>
                      </a:r>
                      <a:endParaRPr lang="en-US" sz="1400" b="0" i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355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</a:rPr>
              <a:t>Two stage experiment</a:t>
            </a:r>
          </a:p>
          <a:p>
            <a:pPr lvl="1"/>
            <a:r>
              <a:rPr lang="en-US" i="1" dirty="0" smtClean="0"/>
              <a:t>1st stage: w</a:t>
            </a:r>
            <a:r>
              <a:rPr lang="en-US" i="1" dirty="0"/>
              <a:t>/ HEMT-based amplifier (~3 months of operation)</a:t>
            </a:r>
          </a:p>
          <a:p>
            <a:pPr lvl="2"/>
            <a:r>
              <a:rPr lang="en-US" i="1" dirty="0"/>
              <a:t>Touching </a:t>
            </a:r>
            <a:r>
              <a:rPr lang="en-US" i="1" dirty="0" smtClean="0"/>
              <a:t>the QCD </a:t>
            </a:r>
            <a:r>
              <a:rPr lang="en-US" i="1" dirty="0"/>
              <a:t>axion band</a:t>
            </a:r>
          </a:p>
          <a:p>
            <a:pPr lvl="1"/>
            <a:r>
              <a:rPr lang="en-US" i="1" dirty="0"/>
              <a:t>2nd stage: w/ </a:t>
            </a:r>
            <a:r>
              <a:rPr lang="en-US" i="1" dirty="0" smtClean="0"/>
              <a:t>SQUID/JPA-</a:t>
            </a:r>
            <a:r>
              <a:rPr lang="en-US" i="1" dirty="0"/>
              <a:t>based amplifier</a:t>
            </a:r>
          </a:p>
          <a:p>
            <a:pPr lvl="2"/>
            <a:r>
              <a:rPr lang="en-US" i="1" dirty="0" smtClean="0"/>
              <a:t>Achieving the </a:t>
            </a:r>
            <a:r>
              <a:rPr lang="en-US" i="1" dirty="0"/>
              <a:t>KSVZ sensitivity</a:t>
            </a: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CAPP-8TB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28</a:t>
            </a:fld>
            <a:endParaRPr lang="en-US"/>
          </a:p>
        </p:txBody>
      </p:sp>
      <p:pic>
        <p:nvPicPr>
          <p:cNvPr id="10" name="CAPP-8TB-SQUID-patras2018.png" descr="CAPP-8TB-SQUID-patras201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7001" y="3407974"/>
            <a:ext cx="6350000" cy="30690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0537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CAPP-9T MC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29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57199" y="1305720"/>
            <a:ext cx="5335352" cy="4399881"/>
            <a:chOff x="3511181" y="4692792"/>
            <a:chExt cx="1899084" cy="1566109"/>
          </a:xfrm>
        </p:grpSpPr>
        <p:pic>
          <p:nvPicPr>
            <p:cNvPr id="11" name="Picture 10" descr="20180618_095558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4" r="14462"/>
            <a:stretch/>
          </p:blipFill>
          <p:spPr>
            <a:xfrm>
              <a:off x="3511181" y="4692792"/>
              <a:ext cx="1469208" cy="1151337"/>
            </a:xfrm>
            <a:prstGeom prst="rect">
              <a:avLst/>
            </a:prstGeom>
          </p:spPr>
        </p:pic>
        <p:pic>
          <p:nvPicPr>
            <p:cNvPr id="12" name="Picture 11" descr="20180618_152220.jp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1" r="14852"/>
            <a:stretch/>
          </p:blipFill>
          <p:spPr>
            <a:xfrm>
              <a:off x="4597191" y="4698118"/>
              <a:ext cx="383198" cy="114118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1181" y="5848741"/>
              <a:ext cx="281886" cy="364189"/>
            </a:xfrm>
            <a:prstGeom prst="rect">
              <a:avLst/>
            </a:prstGeom>
            <a:ln>
              <a:solidFill>
                <a:srgbClr val="FFFF00"/>
              </a:solidFill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4122911" y="4692792"/>
              <a:ext cx="1287354" cy="1566109"/>
              <a:chOff x="4122911" y="4761807"/>
              <a:chExt cx="1287354" cy="1566109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4252509" y="6064993"/>
                <a:ext cx="481507" cy="262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1" i="1" dirty="0" smtClean="0">
                    <a:solidFill>
                      <a:srgbClr val="0000FF"/>
                    </a:solidFill>
                  </a:rPr>
                  <a:t>Cu 2-cell cavity</a:t>
                </a:r>
              </a:p>
              <a:p>
                <a:pPr algn="ctr"/>
                <a:r>
                  <a:rPr lang="en-US" sz="1200" b="0" i="1" dirty="0" smtClean="0">
                    <a:solidFill>
                      <a:srgbClr val="0000FF"/>
                    </a:solidFill>
                  </a:rPr>
                  <a:t>I.D. = 110 mm</a:t>
                </a:r>
              </a:p>
              <a:p>
                <a:pPr algn="ctr"/>
                <a:r>
                  <a:rPr lang="en-US" sz="1200" b="0" i="1" dirty="0" smtClean="0">
                    <a:solidFill>
                      <a:srgbClr val="0000FF"/>
                    </a:solidFill>
                  </a:rPr>
                  <a:t>I.H. = 220 mm</a:t>
                </a:r>
              </a:p>
              <a:p>
                <a:pPr algn="ctr"/>
                <a:r>
                  <a:rPr lang="en-US" sz="1200" b="0" i="1" dirty="0" smtClean="0">
                    <a:solidFill>
                      <a:srgbClr val="0000FF"/>
                    </a:solidFill>
                  </a:rPr>
                  <a:t>Q</a:t>
                </a:r>
                <a:r>
                  <a:rPr lang="en-US" sz="1200" b="0" i="1" baseline="-25000" dirty="0" smtClean="0">
                    <a:solidFill>
                      <a:srgbClr val="0000FF"/>
                    </a:solidFill>
                  </a:rPr>
                  <a:t>0</a:t>
                </a:r>
                <a:r>
                  <a:rPr lang="en-US" sz="1200" b="0" i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200" i="1" dirty="0">
                    <a:solidFill>
                      <a:srgbClr val="0000FF"/>
                    </a:solidFill>
                  </a:rPr>
                  <a:t>~</a:t>
                </a:r>
                <a:r>
                  <a:rPr lang="en-US" sz="1200" b="0" i="1" dirty="0" smtClean="0">
                    <a:solidFill>
                      <a:srgbClr val="0000FF"/>
                    </a:solidFill>
                  </a:rPr>
                  <a:t> </a:t>
                </a:r>
                <a:r>
                  <a:rPr lang="en-US" sz="1200" i="1" dirty="0" smtClean="0">
                    <a:solidFill>
                      <a:srgbClr val="0000FF"/>
                    </a:solidFill>
                  </a:rPr>
                  <a:t>60</a:t>
                </a:r>
                <a:r>
                  <a:rPr lang="en-US" sz="1200" b="0" i="1" dirty="0" smtClean="0">
                    <a:solidFill>
                      <a:srgbClr val="0000FF"/>
                    </a:solidFill>
                  </a:rPr>
                  <a:t>,000 </a:t>
                </a:r>
                <a:endParaRPr lang="en-US" sz="1200" b="0" i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036069" y="4761807"/>
                <a:ext cx="374196" cy="131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0" i="1" dirty="0" smtClean="0"/>
                  <a:t>Charcoal </a:t>
                </a:r>
                <a:r>
                  <a:rPr lang="en-US" sz="1200" b="0" i="1" dirty="0"/>
                  <a:t> </a:t>
                </a:r>
                <a:r>
                  <a:rPr lang="en-US" sz="1200" b="0" i="1" dirty="0" smtClean="0"/>
                  <a:t>sorption pump</a:t>
                </a:r>
                <a:endParaRPr lang="en-US" sz="1200" b="0" i="1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5036069" y="5009447"/>
                <a:ext cx="374196" cy="65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0" i="1" dirty="0" smtClean="0">
                    <a:solidFill>
                      <a:srgbClr val="FF0000"/>
                    </a:solidFill>
                  </a:rPr>
                  <a:t>1K pot</a:t>
                </a:r>
                <a:endParaRPr lang="en-US" sz="1200" b="0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5036069" y="5165049"/>
                <a:ext cx="374196" cy="657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0" i="1" dirty="0" smtClean="0">
                    <a:solidFill>
                      <a:srgbClr val="008000"/>
                    </a:solidFill>
                  </a:rPr>
                  <a:t>He-3  pot</a:t>
                </a:r>
                <a:endParaRPr lang="en-US" sz="1200" b="0" i="1" dirty="0">
                  <a:solidFill>
                    <a:srgbClr val="008000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036069" y="5307992"/>
                <a:ext cx="374196" cy="13146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i="1" dirty="0" smtClean="0">
                    <a:solidFill>
                      <a:srgbClr val="00FFFF"/>
                    </a:solidFill>
                  </a:rPr>
                  <a:t>HEMT amps </a:t>
                </a:r>
              </a:p>
              <a:p>
                <a:pPr algn="ctr"/>
                <a:r>
                  <a:rPr lang="en-US" sz="1200" i="1" dirty="0" smtClean="0">
                    <a:solidFill>
                      <a:srgbClr val="00FFFF"/>
                    </a:solidFill>
                  </a:rPr>
                  <a:t>T</a:t>
                </a:r>
                <a:r>
                  <a:rPr lang="en-US" sz="1200" i="1" baseline="-25000" dirty="0" smtClean="0">
                    <a:solidFill>
                      <a:srgbClr val="00FFFF"/>
                    </a:solidFill>
                  </a:rPr>
                  <a:t>N</a:t>
                </a:r>
                <a:r>
                  <a:rPr lang="en-US" sz="1200" i="1" dirty="0" smtClean="0">
                    <a:solidFill>
                      <a:srgbClr val="00FFFF"/>
                    </a:solidFill>
                  </a:rPr>
                  <a:t>: 1~2 K</a:t>
                </a:r>
                <a:endParaRPr lang="en-US" sz="1200" i="1" dirty="0">
                  <a:solidFill>
                    <a:srgbClr val="00FFFF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22911" y="5953980"/>
                <a:ext cx="422998" cy="657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0" i="1" dirty="0" smtClean="0"/>
                  <a:t>Linear  actuator</a:t>
                </a:r>
                <a:endParaRPr lang="en-US" sz="1200" b="0" i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697112" y="5995907"/>
                <a:ext cx="302052" cy="2629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b="0" i="1" dirty="0" smtClean="0">
                    <a:solidFill>
                      <a:srgbClr val="0000FF"/>
                    </a:solidFill>
                  </a:rPr>
                  <a:t>Frequency</a:t>
                </a:r>
              </a:p>
              <a:p>
                <a:pPr algn="ctr"/>
                <a:r>
                  <a:rPr lang="en-US" sz="1200" i="1" dirty="0">
                    <a:solidFill>
                      <a:srgbClr val="0000FF"/>
                    </a:solidFill>
                  </a:rPr>
                  <a:t>t</a:t>
                </a:r>
                <a:r>
                  <a:rPr lang="en-US" sz="1200" b="0" i="1" dirty="0" smtClean="0">
                    <a:solidFill>
                      <a:srgbClr val="0000FF"/>
                    </a:solidFill>
                  </a:rPr>
                  <a:t>uning rotator</a:t>
                </a:r>
              </a:p>
              <a:p>
                <a:pPr algn="ctr"/>
                <a:r>
                  <a:rPr lang="en-US" sz="1200" i="1" dirty="0" smtClean="0">
                    <a:solidFill>
                      <a:srgbClr val="0000FF"/>
                    </a:solidFill>
                  </a:rPr>
                  <a:t>(single)</a:t>
                </a:r>
                <a:endParaRPr lang="en-US" sz="1200" b="0" i="1" dirty="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5" name="Straight Arrow Connector 24"/>
              <p:cNvCxnSpPr>
                <a:stCxn id="19" idx="1"/>
              </p:cNvCxnSpPr>
              <p:nvPr/>
            </p:nvCxnSpPr>
            <p:spPr>
              <a:xfrm flipH="1">
                <a:off x="4800123" y="4827538"/>
                <a:ext cx="235946" cy="84675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>
                <a:stCxn id="20" idx="1"/>
              </p:cNvCxnSpPr>
              <p:nvPr/>
            </p:nvCxnSpPr>
            <p:spPr>
              <a:xfrm flipH="1">
                <a:off x="4788790" y="5042313"/>
                <a:ext cx="247279" cy="32865"/>
              </a:xfrm>
              <a:prstGeom prst="straightConnector1">
                <a:avLst/>
              </a:prstGeom>
              <a:ln w="3175" cmpd="sng">
                <a:solidFill>
                  <a:srgbClr val="FF0000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stCxn id="21" idx="1"/>
              </p:cNvCxnSpPr>
              <p:nvPr/>
            </p:nvCxnSpPr>
            <p:spPr>
              <a:xfrm flipH="1">
                <a:off x="4788790" y="5197915"/>
                <a:ext cx="247279" cy="32865"/>
              </a:xfrm>
              <a:prstGeom prst="straightConnector1">
                <a:avLst/>
              </a:prstGeom>
              <a:ln w="3175" cmpd="sng">
                <a:solidFill>
                  <a:srgbClr val="008000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stCxn id="22" idx="1"/>
              </p:cNvCxnSpPr>
              <p:nvPr/>
            </p:nvCxnSpPr>
            <p:spPr>
              <a:xfrm flipH="1" flipV="1">
                <a:off x="4767723" y="5369548"/>
                <a:ext cx="268345" cy="4175"/>
              </a:xfrm>
              <a:prstGeom prst="straightConnector1">
                <a:avLst/>
              </a:prstGeom>
              <a:ln w="3175" cmpd="sng">
                <a:solidFill>
                  <a:srgbClr val="20FFFF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18" idx="0"/>
              </p:cNvCxnSpPr>
              <p:nvPr/>
            </p:nvCxnSpPr>
            <p:spPr>
              <a:xfrm flipH="1">
                <a:off x="4493262" y="5804825"/>
                <a:ext cx="274461" cy="260168"/>
              </a:xfrm>
              <a:prstGeom prst="straightConnector1">
                <a:avLst/>
              </a:prstGeom>
              <a:ln w="3175" cmpd="sng">
                <a:solidFill>
                  <a:srgbClr val="0000FF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3" idx="0"/>
              </p:cNvCxnSpPr>
              <p:nvPr/>
            </p:nvCxnSpPr>
            <p:spPr>
              <a:xfrm flipV="1">
                <a:off x="4334411" y="5703811"/>
                <a:ext cx="410248" cy="250169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24" idx="0"/>
                <a:endCxn id="12" idx="2"/>
              </p:cNvCxnSpPr>
              <p:nvPr/>
            </p:nvCxnSpPr>
            <p:spPr>
              <a:xfrm flipH="1" flipV="1">
                <a:off x="4788790" y="5908322"/>
                <a:ext cx="59348" cy="87585"/>
              </a:xfrm>
              <a:prstGeom prst="straightConnector1">
                <a:avLst/>
              </a:prstGeom>
              <a:ln w="3175" cmpd="sng">
                <a:solidFill>
                  <a:schemeClr val="tx1"/>
                </a:solidFill>
                <a:headEnd type="none"/>
                <a:tailEnd type="none" w="sm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" name="Straight Arrow Connector 14"/>
            <p:cNvCxnSpPr>
              <a:stCxn id="12" idx="1"/>
            </p:cNvCxnSpPr>
            <p:nvPr/>
          </p:nvCxnSpPr>
          <p:spPr>
            <a:xfrm flipH="1">
              <a:off x="4355487" y="5268713"/>
              <a:ext cx="241704" cy="93375"/>
            </a:xfrm>
            <a:prstGeom prst="straightConnector1">
              <a:avLst/>
            </a:prstGeom>
            <a:ln w="12700" cmpd="sng">
              <a:solidFill>
                <a:srgbClr val="FFFF00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3" idx="0"/>
            </p:cNvCxnSpPr>
            <p:nvPr/>
          </p:nvCxnSpPr>
          <p:spPr>
            <a:xfrm flipV="1">
              <a:off x="3652124" y="5649006"/>
              <a:ext cx="313451" cy="199735"/>
            </a:xfrm>
            <a:prstGeom prst="straightConnector1">
              <a:avLst/>
            </a:prstGeom>
            <a:ln w="12700" cmpd="sng">
              <a:solidFill>
                <a:srgbClr val="FFFF00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515046" y="4694959"/>
              <a:ext cx="630930" cy="153371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400" b="1" i="1" dirty="0" smtClean="0">
                  <a:solidFill>
                    <a:schemeClr val="bg1"/>
                  </a:solidFill>
                </a:rPr>
                <a:t>JANIS He-3 system</a:t>
              </a:r>
            </a:p>
            <a:p>
              <a:pPr algn="ctr"/>
              <a:r>
                <a:rPr lang="en-US" sz="1400" b="1" i="1" dirty="0" smtClean="0">
                  <a:solidFill>
                    <a:schemeClr val="bg1"/>
                  </a:solidFill>
                </a:rPr>
                <a:t> w/ 9T magnet</a:t>
              </a:r>
              <a:endParaRPr lang="en-US" sz="1400" b="1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30565" y="3628228"/>
            <a:ext cx="4320000" cy="2921816"/>
            <a:chOff x="4588016" y="3628228"/>
            <a:chExt cx="4320000" cy="292181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88016" y="3628228"/>
              <a:ext cx="4320000" cy="292181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779588" y="3940229"/>
              <a:ext cx="1647581" cy="1420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0" i="1" dirty="0" smtClean="0">
                  <a:solidFill>
                    <a:srgbClr val="00FFFF"/>
                  </a:solidFill>
                </a:rPr>
                <a:t>Amps    ~   4.9 K</a:t>
              </a:r>
            </a:p>
            <a:p>
              <a:pPr algn="r"/>
              <a:endParaRPr lang="en-US" sz="1200" i="1" dirty="0">
                <a:solidFill>
                  <a:srgbClr val="20FFFF"/>
                </a:solidFill>
              </a:endParaRPr>
            </a:p>
            <a:p>
              <a:pPr algn="r"/>
              <a:r>
                <a:rPr lang="en-US" sz="1200" i="1" dirty="0" smtClean="0"/>
                <a:t>Charcoal  ~ 36.0 K</a:t>
              </a:r>
              <a:endParaRPr lang="en-US" sz="1200" b="0" i="1" dirty="0" smtClean="0"/>
            </a:p>
            <a:p>
              <a:pPr algn="r"/>
              <a:endParaRPr lang="en-US" sz="1200" b="0" i="1" dirty="0" smtClean="0"/>
            </a:p>
            <a:p>
              <a:pPr algn="r"/>
              <a:r>
                <a:rPr lang="en-US" sz="1200" b="0" i="1" dirty="0" smtClean="0">
                  <a:solidFill>
                    <a:srgbClr val="FF0000"/>
                  </a:solidFill>
                </a:rPr>
                <a:t>1K plate   ~   2.0 K</a:t>
              </a:r>
            </a:p>
            <a:p>
              <a:pPr algn="r"/>
              <a:r>
                <a:rPr lang="en-US" sz="1200" b="0" i="1" dirty="0" smtClean="0">
                  <a:solidFill>
                    <a:srgbClr val="008000"/>
                  </a:solidFill>
                </a:rPr>
                <a:t>He-3 plate</a:t>
              </a:r>
              <a:r>
                <a:rPr lang="en-US" sz="1200" i="1" dirty="0" smtClean="0">
                  <a:solidFill>
                    <a:srgbClr val="008000"/>
                  </a:solidFill>
                </a:rPr>
                <a:t> </a:t>
              </a:r>
              <a:r>
                <a:rPr lang="en-US" sz="1200" b="0" i="1" dirty="0" smtClean="0">
                  <a:solidFill>
                    <a:srgbClr val="008000"/>
                  </a:solidFill>
                </a:rPr>
                <a:t>~   1.7 K</a:t>
              </a:r>
            </a:p>
            <a:p>
              <a:pPr algn="r"/>
              <a:r>
                <a:rPr lang="en-US" sz="1200" b="1" i="1" dirty="0" smtClean="0">
                  <a:solidFill>
                    <a:srgbClr val="0000FF"/>
                  </a:solidFill>
                </a:rPr>
                <a:t>Cavity    ~   1.8 K</a:t>
              </a:r>
              <a:endParaRPr lang="en-US" sz="1200" b="1" i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2550" y="1305720"/>
            <a:ext cx="3115466" cy="2413214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Test operation confirmed the desired specifications</a:t>
            </a:r>
          </a:p>
          <a:p>
            <a:pPr lvl="8"/>
            <a:endParaRPr lang="en-US" i="1" dirty="0" smtClean="0"/>
          </a:p>
          <a:p>
            <a:r>
              <a:rPr lang="en-US" sz="2400" i="1" dirty="0" smtClean="0"/>
              <a:t>Operation in continuous mode</a:t>
            </a:r>
          </a:p>
          <a:p>
            <a:pPr lvl="1"/>
            <a:r>
              <a:rPr lang="en-US" i="1" dirty="0" err="1" smtClean="0"/>
              <a:t>Condens</a:t>
            </a:r>
            <a:r>
              <a:rPr lang="en-US" i="1" dirty="0" smtClean="0"/>
              <a:t>. = </a:t>
            </a:r>
            <a:r>
              <a:rPr lang="en-US" i="1" dirty="0" err="1" smtClean="0"/>
              <a:t>Evapor</a:t>
            </a:r>
            <a:r>
              <a:rPr lang="en-US" i="1" dirty="0" smtClean="0"/>
              <a:t>.</a:t>
            </a:r>
            <a:endParaRPr lang="en-US" sz="2000" i="1" dirty="0" smtClean="0"/>
          </a:p>
          <a:p>
            <a:pPr lvl="1"/>
            <a:r>
              <a:rPr lang="en-US" i="1" dirty="0" err="1" smtClean="0">
                <a:solidFill>
                  <a:srgbClr val="FF0000"/>
                </a:solidFill>
              </a:rPr>
              <a:t>T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physica</a:t>
            </a:r>
            <a:r>
              <a:rPr lang="en-US" i="1" dirty="0" err="1" smtClean="0">
                <a:solidFill>
                  <a:srgbClr val="FF0000"/>
                </a:solidFill>
              </a:rPr>
              <a:t>l</a:t>
            </a:r>
            <a:r>
              <a:rPr lang="en-US" i="1" dirty="0" smtClean="0">
                <a:solidFill>
                  <a:srgbClr val="FF0000"/>
                </a:solidFill>
              </a:rPr>
              <a:t> &lt; 2 K</a:t>
            </a:r>
          </a:p>
          <a:p>
            <a:pPr lvl="8"/>
            <a:endParaRPr lang="en-US" i="1" dirty="0"/>
          </a:p>
          <a:p>
            <a:r>
              <a:rPr lang="en-US" i="1" dirty="0" smtClean="0">
                <a:solidFill>
                  <a:srgbClr val="0000FF"/>
                </a:solidFill>
              </a:rPr>
              <a:t>Re-liquefier installed</a:t>
            </a:r>
          </a:p>
          <a:p>
            <a:pPr lvl="1"/>
            <a:r>
              <a:rPr lang="en-US" i="1" dirty="0" smtClean="0"/>
              <a:t>80 L/day =&gt; No </a:t>
            </a:r>
            <a:r>
              <a:rPr lang="en-US" i="1" dirty="0" err="1" smtClean="0"/>
              <a:t>LHe</a:t>
            </a:r>
            <a:r>
              <a:rPr lang="en-US" i="1" dirty="0" smtClean="0"/>
              <a:t> loss</a:t>
            </a:r>
          </a:p>
          <a:p>
            <a:pPr lvl="8"/>
            <a:endParaRPr lang="en-US" i="1" dirty="0" smtClean="0"/>
          </a:p>
        </p:txBody>
      </p:sp>
      <p:sp>
        <p:nvSpPr>
          <p:cNvPr id="61" name="Content Placeholder 2"/>
          <p:cNvSpPr txBox="1">
            <a:spLocks/>
          </p:cNvSpPr>
          <p:nvPr/>
        </p:nvSpPr>
        <p:spPr>
          <a:xfrm>
            <a:off x="362847" y="5805167"/>
            <a:ext cx="4378425" cy="6323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smtClean="0"/>
              <a:t>Proof-of-concept experiment for pizza cavity design (He-3 fridge w</a:t>
            </a:r>
            <a:r>
              <a:rPr lang="en-US" sz="1800" i="1" dirty="0"/>
              <a:t>/ 9T </a:t>
            </a:r>
            <a:r>
              <a:rPr lang="en-US" sz="1800" i="1" dirty="0" smtClean="0"/>
              <a:t>SC)</a:t>
            </a:r>
          </a:p>
          <a:p>
            <a:endParaRPr lang="en-US" sz="1800" i="1"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52" y="376715"/>
            <a:ext cx="720000" cy="720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5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 lnSpcReduction="10000"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QCD vacuum structure adds an extra terms to L</a:t>
            </a:r>
            <a:r>
              <a:rPr lang="en-US" i="1" baseline="-25000" dirty="0" smtClean="0">
                <a:solidFill>
                  <a:srgbClr val="0000FF"/>
                </a:solidFill>
              </a:rPr>
              <a:t>QCD</a:t>
            </a: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Violates CP symmetry</a:t>
            </a:r>
            <a:r>
              <a:rPr lang="ko-KR" altLang="en-US" sz="2000" i="1" dirty="0" smtClean="0">
                <a:solidFill>
                  <a:srgbClr val="292934"/>
                </a:solidFill>
              </a:rPr>
              <a:t> </a:t>
            </a:r>
            <a:r>
              <a:rPr lang="en-US" altLang="ko-KR" sz="2000" i="1" dirty="0" smtClean="0">
                <a:solidFill>
                  <a:srgbClr val="292934"/>
                </a:solidFill>
              </a:rPr>
              <a:t>proportionally to </a:t>
            </a:r>
            <a:r>
              <a:rPr lang="en-US" altLang="ko-KR" sz="2000" i="1" dirty="0" err="1" smtClean="0">
                <a:solidFill>
                  <a:srgbClr val="292934"/>
                </a:solidFill>
              </a:rPr>
              <a:t>θ</a:t>
            </a:r>
            <a:endParaRPr lang="en-US" sz="2000" i="1" dirty="0" smtClean="0">
              <a:solidFill>
                <a:srgbClr val="292934"/>
              </a:solidFill>
            </a:endParaRPr>
          </a:p>
          <a:p>
            <a:pPr lvl="1"/>
            <a:r>
              <a:rPr lang="en-US" i="1" dirty="0" smtClean="0"/>
              <a:t>Not predictable by theory, </a:t>
            </a:r>
            <a:r>
              <a:rPr lang="en-US" i="1" dirty="0"/>
              <a:t>must be measured</a:t>
            </a:r>
            <a:endParaRPr lang="en-US" i="1" dirty="0" smtClean="0"/>
          </a:p>
          <a:p>
            <a:pPr lvl="8"/>
            <a:endParaRPr lang="en-US" i="1" dirty="0" smtClean="0"/>
          </a:p>
          <a:p>
            <a:pPr marL="0" indent="-274320"/>
            <a:r>
              <a:rPr lang="en-US" i="1" dirty="0">
                <a:solidFill>
                  <a:srgbClr val="0000FF"/>
                </a:solidFill>
              </a:rPr>
              <a:t>CP-violation </a:t>
            </a:r>
            <a:r>
              <a:rPr lang="en-US" i="1" dirty="0" smtClean="0">
                <a:solidFill>
                  <a:srgbClr val="0000FF"/>
                </a:solidFill>
              </a:rPr>
              <a:t>term induces charge separation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Neutron electric dipole moment (</a:t>
            </a:r>
            <a:r>
              <a:rPr lang="en-US" i="1" dirty="0" err="1" smtClean="0"/>
              <a:t>nEDM</a:t>
            </a:r>
            <a:r>
              <a:rPr lang="en-US" i="1" dirty="0" smtClean="0"/>
              <a:t>)</a:t>
            </a:r>
            <a:endParaRPr lang="en-US" i="1" dirty="0"/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Experimental value is very tiny</a:t>
            </a:r>
          </a:p>
          <a:p>
            <a:pPr lvl="2"/>
            <a:r>
              <a:rPr lang="en-US" i="1" dirty="0" err="1" smtClean="0">
                <a:solidFill>
                  <a:srgbClr val="292934"/>
                </a:solidFill>
              </a:rPr>
              <a:t>d</a:t>
            </a:r>
            <a:r>
              <a:rPr lang="en-US" sz="1800" i="1" baseline="-25000" dirty="0" err="1" smtClean="0">
                <a:solidFill>
                  <a:srgbClr val="292934"/>
                </a:solidFill>
              </a:rPr>
              <a:t>n</a:t>
            </a:r>
            <a:r>
              <a:rPr lang="en-US" sz="1800" i="1" dirty="0" smtClean="0">
                <a:solidFill>
                  <a:srgbClr val="292934"/>
                </a:solidFill>
              </a:rPr>
              <a:t> &lt; 10</a:t>
            </a:r>
            <a:r>
              <a:rPr lang="en-US" sz="1800" i="1" baseline="30000" dirty="0" smtClean="0">
                <a:solidFill>
                  <a:srgbClr val="292934"/>
                </a:solidFill>
              </a:rPr>
              <a:t>−26</a:t>
            </a:r>
            <a:r>
              <a:rPr lang="en-US" sz="1800" i="1" dirty="0" smtClean="0">
                <a:solidFill>
                  <a:srgbClr val="292934"/>
                </a:solidFill>
              </a:rPr>
              <a:t> </a:t>
            </a:r>
            <a:r>
              <a:rPr lang="en-US" sz="1800" i="1" dirty="0" err="1" smtClean="0">
                <a:solidFill>
                  <a:srgbClr val="292934"/>
                </a:solidFill>
              </a:rPr>
              <a:t>ecm</a:t>
            </a:r>
            <a:r>
              <a:rPr lang="en-US" i="1" dirty="0">
                <a:solidFill>
                  <a:srgbClr val="292934"/>
                </a:solidFill>
              </a:rPr>
              <a:t> </a:t>
            </a:r>
            <a:r>
              <a:rPr lang="en-US" sz="1800" i="1" dirty="0" smtClean="0">
                <a:solidFill>
                  <a:srgbClr val="292934"/>
                </a:solidFill>
              </a:rPr>
              <a:t> </a:t>
            </a:r>
            <a:r>
              <a:rPr lang="en-US" i="1" dirty="0" smtClean="0">
                <a:solidFill>
                  <a:srgbClr val="292934"/>
                </a:solidFill>
              </a:rPr>
              <a:t>=&gt; </a:t>
            </a:r>
            <a:r>
              <a:rPr lang="en-US" sz="1800" i="1" dirty="0" err="1" smtClean="0">
                <a:solidFill>
                  <a:srgbClr val="292934"/>
                </a:solidFill>
              </a:rPr>
              <a:t>θ</a:t>
            </a:r>
            <a:r>
              <a:rPr lang="en-US" sz="1800" i="1" dirty="0" smtClean="0">
                <a:solidFill>
                  <a:srgbClr val="292934"/>
                </a:solidFill>
              </a:rPr>
              <a:t> &lt; 10</a:t>
            </a:r>
            <a:r>
              <a:rPr lang="en-US" sz="1800" i="1" baseline="30000" dirty="0" smtClean="0">
                <a:solidFill>
                  <a:srgbClr val="292934"/>
                </a:solidFill>
              </a:rPr>
              <a:t>−10</a:t>
            </a: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Theoretically, </a:t>
            </a:r>
            <a:r>
              <a:rPr lang="en-US" sz="2000" i="1" dirty="0" err="1" smtClean="0">
                <a:solidFill>
                  <a:srgbClr val="292934"/>
                </a:solidFill>
              </a:rPr>
              <a:t>θ</a:t>
            </a:r>
            <a:r>
              <a:rPr lang="en-US" sz="2000" i="1" dirty="0" smtClean="0">
                <a:solidFill>
                  <a:srgbClr val="292934"/>
                </a:solidFill>
              </a:rPr>
              <a:t> = 0 </a:t>
            </a:r>
            <a:r>
              <a:rPr lang="en-US" i="1" dirty="0" smtClean="0">
                <a:solidFill>
                  <a:srgbClr val="292934"/>
                </a:solidFill>
              </a:rPr>
              <a:t>if a </a:t>
            </a:r>
            <a:r>
              <a:rPr lang="en-US" sz="2000" i="1" dirty="0" smtClean="0">
                <a:solidFill>
                  <a:srgbClr val="292934"/>
                </a:solidFill>
              </a:rPr>
              <a:t>quark is massless (X)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sz="2400" i="1" dirty="0" smtClean="0">
                <a:solidFill>
                  <a:srgbClr val="0000FF"/>
                </a:solidFill>
              </a:rPr>
              <a:t>Strong CP problem</a:t>
            </a: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Naturalness problem (</a:t>
            </a:r>
            <a:r>
              <a:rPr lang="en-US" i="1" dirty="0" smtClean="0">
                <a:solidFill>
                  <a:srgbClr val="292934"/>
                </a:solidFill>
              </a:rPr>
              <a:t>0 &lt; </a:t>
            </a:r>
            <a:r>
              <a:rPr lang="en-US" i="1" dirty="0" err="1" smtClean="0">
                <a:solidFill>
                  <a:srgbClr val="292934"/>
                </a:solidFill>
              </a:rPr>
              <a:t>θ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the</a:t>
            </a:r>
            <a:r>
              <a:rPr lang="en-US" i="1" dirty="0" smtClean="0">
                <a:solidFill>
                  <a:srgbClr val="292934"/>
                </a:solidFill>
              </a:rPr>
              <a:t> &lt; 2π vs. </a:t>
            </a:r>
            <a:r>
              <a:rPr lang="en-US" i="1" dirty="0" err="1" smtClean="0">
                <a:solidFill>
                  <a:srgbClr val="292934"/>
                </a:solidFill>
              </a:rPr>
              <a:t>θ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exp</a:t>
            </a:r>
            <a:r>
              <a:rPr lang="en-US" i="1" dirty="0" smtClean="0">
                <a:solidFill>
                  <a:srgbClr val="292934"/>
                </a:solidFill>
              </a:rPr>
              <a:t> ~ 0)</a:t>
            </a:r>
            <a:endParaRPr lang="en-US" sz="2000" i="1" dirty="0">
              <a:solidFill>
                <a:srgbClr val="292934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Strong CP problem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Axion search at CAPP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954486"/>
              </p:ext>
            </p:extLst>
          </p:nvPr>
        </p:nvGraphicFramePr>
        <p:xfrm>
          <a:off x="3517900" y="1706563"/>
          <a:ext cx="1857375" cy="75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" name="Equation" r:id="rId6" imgW="1092200" imgH="444500" progId="Equation.DSMT4">
                  <p:embed/>
                </p:oleObj>
              </mc:Choice>
              <mc:Fallback>
                <p:oleObj name="Equation" r:id="rId6" imgW="10922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17900" y="1706563"/>
                        <a:ext cx="1857375" cy="755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4929" y="3099144"/>
            <a:ext cx="1771871" cy="23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74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306513"/>
            <a:ext cx="8229600" cy="51704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sens_capp9tm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865" y="1306513"/>
            <a:ext cx="5061213" cy="34231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CAPP-9T MC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30</a:t>
            </a:fld>
            <a:endParaRPr lang="en-US"/>
          </a:p>
        </p:txBody>
      </p:sp>
      <p:graphicFrame>
        <p:nvGraphicFramePr>
          <p:cNvPr id="10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5894662"/>
              </p:ext>
            </p:extLst>
          </p:nvPr>
        </p:nvGraphicFramePr>
        <p:xfrm>
          <a:off x="4283260" y="5105396"/>
          <a:ext cx="4403539" cy="137160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1101259"/>
                <a:gridCol w="412785"/>
                <a:gridCol w="412785"/>
                <a:gridCol w="412785"/>
                <a:gridCol w="412785"/>
                <a:gridCol w="412785"/>
                <a:gridCol w="412785"/>
                <a:gridCol w="412785"/>
                <a:gridCol w="412785"/>
              </a:tblGrid>
              <a:tr h="274322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Year</a:t>
                      </a:r>
                      <a:endParaRPr lang="en-US" sz="1200" i="1" dirty="0"/>
                    </a:p>
                  </a:txBody>
                  <a:tcPr marL="0" marR="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2019</a:t>
                      </a:r>
                      <a:endParaRPr lang="en-US" sz="1200" i="1" dirty="0"/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2020</a:t>
                      </a:r>
                      <a:endParaRPr lang="en-US" sz="1200" i="1" dirty="0"/>
                    </a:p>
                  </a:txBody>
                  <a:tcPr marL="0" marR="0" anchor="ctr"/>
                </a:tc>
                <a:tc hMerge="1"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</a:tr>
              <a:tr h="246317"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Quarter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1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2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3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4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1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2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3</a:t>
                      </a:r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1" dirty="0" smtClean="0"/>
                        <a:t>4</a:t>
                      </a:r>
                      <a:endParaRPr lang="en-US" sz="1200" i="1" dirty="0"/>
                    </a:p>
                  </a:txBody>
                  <a:tcPr marL="0" marR="0" anchor="ctr"/>
                </a:tc>
              </a:tr>
              <a:tr h="24631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rgbClr val="008000"/>
                          </a:solidFill>
                        </a:rPr>
                        <a:t>Double-cell</a:t>
                      </a:r>
                      <a:endParaRPr lang="en-US" sz="1200" b="1" i="1" dirty="0">
                        <a:solidFill>
                          <a:srgbClr val="008000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</a:tr>
              <a:tr h="246317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smtClean="0">
                          <a:solidFill>
                            <a:srgbClr val="660066"/>
                          </a:solidFill>
                        </a:rPr>
                        <a:t>Quad-cell</a:t>
                      </a:r>
                      <a:endParaRPr lang="en-US" sz="1200" b="1" i="1" dirty="0">
                        <a:solidFill>
                          <a:srgbClr val="660066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6600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</a:tr>
              <a:tr h="274322"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dirty="0" err="1" smtClean="0">
                          <a:solidFill>
                            <a:srgbClr val="FF0000"/>
                          </a:solidFill>
                        </a:rPr>
                        <a:t>Octuple</a:t>
                      </a:r>
                      <a:r>
                        <a:rPr lang="en-US" sz="1200" b="1" i="1" dirty="0" smtClean="0">
                          <a:solidFill>
                            <a:srgbClr val="FF0000"/>
                          </a:solidFill>
                        </a:rPr>
                        <a:t>-cell</a:t>
                      </a:r>
                      <a:endParaRPr lang="en-US" sz="1200" b="1" i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i="1" dirty="0"/>
                    </a:p>
                  </a:txBody>
                  <a:tcPr marL="0" marR="0" anchor="ctr"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196100"/>
              </p:ext>
            </p:extLst>
          </p:nvPr>
        </p:nvGraphicFramePr>
        <p:xfrm>
          <a:off x="472577" y="1894974"/>
          <a:ext cx="3627288" cy="4206239"/>
        </p:xfrm>
        <a:graphic>
          <a:graphicData uri="http://schemas.openxmlformats.org/drawingml/2006/table">
            <a:tbl>
              <a:tblPr firstRow="1" firstCol="1">
                <a:tableStyleId>{FABFCF23-3B69-468F-B69F-88F6DE6A72F2}</a:tableStyleId>
              </a:tblPr>
              <a:tblGrid>
                <a:gridCol w="1272837"/>
                <a:gridCol w="784817"/>
                <a:gridCol w="784817"/>
                <a:gridCol w="784817"/>
              </a:tblGrid>
              <a:tr h="205993">
                <a:tc>
                  <a:txBody>
                    <a:bodyPr/>
                    <a:lstStyle/>
                    <a:p>
                      <a:pPr algn="ctr"/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2-cell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4-cell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8-cell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494384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baseline="0" dirty="0" smtClean="0">
                          <a:latin typeface="+mn-lt"/>
                          <a:cs typeface="Helvetica Neue"/>
                        </a:rPr>
                        <a:t>Geometry</a:t>
                      </a:r>
                      <a:endParaRPr lang="en-US" sz="1400" b="0" i="1" spc="0" baseline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spc="0" dirty="0" smtClean="0">
                        <a:latin typeface="+mn-lt"/>
                        <a:cs typeface="Helvetica Neue"/>
                      </a:endParaRPr>
                    </a:p>
                    <a:p>
                      <a:pPr algn="ctr"/>
                      <a:endParaRPr lang="en-US" sz="1400" b="0" i="1" spc="0" dirty="0" smtClean="0">
                        <a:latin typeface="+mn-lt"/>
                        <a:cs typeface="Helvetica Neue"/>
                      </a:endParaRPr>
                    </a:p>
                    <a:p>
                      <a:pPr algn="ctr"/>
                      <a:endParaRPr lang="en-US" sz="1400" b="0" i="1" spc="0" dirty="0">
                        <a:solidFill>
                          <a:srgbClr val="FF0000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spc="0" dirty="0">
                        <a:solidFill>
                          <a:srgbClr val="FF0000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0" i="1" spc="0" dirty="0">
                        <a:solidFill>
                          <a:srgbClr val="FF0000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20599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F</a:t>
                      </a:r>
                      <a:r>
                        <a:rPr lang="en-US" sz="1400" b="0" i="1" spc="0" baseline="-25000" dirty="0" smtClean="0">
                          <a:latin typeface="+mn-lt"/>
                          <a:cs typeface="Helvetica Neue"/>
                        </a:rPr>
                        <a:t>010</a:t>
                      </a:r>
                      <a:r>
                        <a:rPr lang="en-US" sz="1400" b="0" i="1" spc="0" baseline="0" dirty="0" smtClean="0">
                          <a:latin typeface="+mn-lt"/>
                          <a:cs typeface="Helvetica Neue"/>
                        </a:rPr>
                        <a:t> [GHz]</a:t>
                      </a:r>
                      <a:endParaRPr lang="en-US" sz="1400" b="0" i="1" spc="0" baseline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i="1" spc="0" dirty="0" smtClean="0">
                          <a:solidFill>
                            <a:srgbClr val="0000FF"/>
                          </a:solidFill>
                          <a:latin typeface="+mn-lt"/>
                          <a:cs typeface="Helvetica Neue"/>
                        </a:rPr>
                        <a:t>[2.8,3.3]</a:t>
                      </a:r>
                      <a:endParaRPr lang="en-US" sz="1400" b="1" i="1" spc="0" dirty="0">
                        <a:solidFill>
                          <a:srgbClr val="0000FF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1" i="1" spc="0" dirty="0" smtClean="0">
                          <a:solidFill>
                            <a:srgbClr val="0000FF"/>
                          </a:solidFill>
                          <a:latin typeface="+mn-lt"/>
                          <a:cs typeface="Helvetica Neue"/>
                        </a:rPr>
                        <a:t>[3.8,4.5]</a:t>
                      </a:r>
                      <a:endParaRPr lang="en-US" sz="1400" b="1" i="1" spc="0" dirty="0">
                        <a:solidFill>
                          <a:srgbClr val="0000FF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spc="0" dirty="0" smtClean="0">
                          <a:solidFill>
                            <a:srgbClr val="0000FF"/>
                          </a:solidFill>
                          <a:latin typeface="+mn-lt"/>
                          <a:cs typeface="Helvetica Neue"/>
                        </a:rPr>
                        <a:t>[5.8,7.0]</a:t>
                      </a:r>
                      <a:endParaRPr lang="en-US" sz="1400" b="1" i="1" spc="0" dirty="0">
                        <a:solidFill>
                          <a:srgbClr val="0000FF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20599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err="1" smtClean="0">
                          <a:latin typeface="+mn-lt"/>
                          <a:cs typeface="Helvetica Neue"/>
                        </a:rPr>
                        <a:t>B</a:t>
                      </a:r>
                      <a:r>
                        <a:rPr lang="en-US" sz="1400" b="0" i="1" spc="0" baseline="-25000" dirty="0" err="1" smtClean="0">
                          <a:latin typeface="+mn-lt"/>
                          <a:cs typeface="Helvetica Neue"/>
                        </a:rPr>
                        <a:t>avg</a:t>
                      </a:r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 [T]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7.8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</a:tr>
              <a:tr h="20599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V [L]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2.0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1.9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1.7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20599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P</a:t>
                      </a:r>
                      <a:r>
                        <a:rPr lang="en-US" sz="1400" b="0" i="1" spc="0" baseline="-25000" dirty="0" smtClean="0">
                          <a:latin typeface="+mn-lt"/>
                          <a:cs typeface="Helvetica Neue"/>
                        </a:rPr>
                        <a:t>sig</a:t>
                      </a:r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 [10</a:t>
                      </a:r>
                      <a:r>
                        <a:rPr lang="en-US" sz="1400" b="0" i="1" spc="0" baseline="30000" dirty="0" smtClean="0">
                          <a:latin typeface="+mn-lt"/>
                          <a:cs typeface="Helvetica Neue"/>
                        </a:rPr>
                        <a:t>−21</a:t>
                      </a:r>
                      <a:r>
                        <a:rPr lang="en-US" sz="1400" b="0" i="1" spc="0" baseline="0" dirty="0" smtClean="0">
                          <a:latin typeface="+mn-lt"/>
                          <a:cs typeface="Helvetica Neue"/>
                        </a:rPr>
                        <a:t> </a:t>
                      </a:r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W] </a:t>
                      </a: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0.51</a:t>
                      </a:r>
                      <a:endParaRPr lang="en-US" sz="1400" b="0" i="1" spc="0" baseline="3000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0.56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0.68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20599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err="1" smtClean="0">
                          <a:latin typeface="+mn-lt"/>
                          <a:cs typeface="Helvetica Neue"/>
                        </a:rPr>
                        <a:t>T</a:t>
                      </a:r>
                      <a:r>
                        <a:rPr lang="en-US" sz="1400" b="0" i="1" spc="0" baseline="-25000" dirty="0" err="1" smtClean="0">
                          <a:latin typeface="+mn-lt"/>
                          <a:cs typeface="Helvetica Neue"/>
                        </a:rPr>
                        <a:t>sys</a:t>
                      </a:r>
                      <a:r>
                        <a:rPr lang="en-US" sz="1400" b="0" i="1" spc="0" baseline="0" dirty="0" smtClean="0">
                          <a:latin typeface="+mn-lt"/>
                          <a:cs typeface="Helvetica Neue"/>
                        </a:rPr>
                        <a:t> [K]</a:t>
                      </a:r>
                      <a:endParaRPr lang="en-US" sz="1400" b="0" i="1" spc="0" baseline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spc="0" dirty="0" smtClean="0">
                          <a:latin typeface="+mn-lt"/>
                          <a:cs typeface="Helvetica Neue"/>
                        </a:rPr>
                        <a:t>2.0+2.0</a:t>
                      </a:r>
                      <a:endParaRPr lang="en-US" sz="1400" b="1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spc="0" dirty="0" smtClean="0">
                          <a:latin typeface="+mn-lt"/>
                          <a:cs typeface="Helvetica Neue"/>
                        </a:rPr>
                        <a:t>2.0+3.0</a:t>
                      </a:r>
                      <a:endParaRPr lang="en-US" sz="1400" b="1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1" spc="0" dirty="0" smtClean="0">
                          <a:latin typeface="+mn-lt"/>
                          <a:cs typeface="Helvetica Neue"/>
                        </a:rPr>
                        <a:t>2.0+4.0</a:t>
                      </a:r>
                      <a:endParaRPr lang="en-US" sz="1400" b="1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20599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SNR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5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</a:tr>
              <a:tr h="205993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DAQ efficiency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0.5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i="1" dirty="0"/>
                    </a:p>
                  </a:txBody>
                  <a:tcPr/>
                </a:tc>
              </a:tr>
              <a:tr h="359510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err="1" smtClean="0">
                          <a:latin typeface="+mn-lt"/>
                          <a:cs typeface="Helvetica Neue"/>
                        </a:rPr>
                        <a:t>df</a:t>
                      </a:r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/</a:t>
                      </a:r>
                      <a:r>
                        <a:rPr lang="en-US" sz="1400" b="0" i="1" spc="0" dirty="0" err="1" smtClean="0">
                          <a:latin typeface="+mn-lt"/>
                          <a:cs typeface="Helvetica Neue"/>
                        </a:rPr>
                        <a:t>dt</a:t>
                      </a:r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 [GHz/year]</a:t>
                      </a:r>
                      <a:r>
                        <a:rPr lang="en-US" sz="1400" b="0" i="1" spc="0" baseline="0" dirty="0" smtClean="0">
                          <a:latin typeface="+mn-lt"/>
                          <a:cs typeface="Helvetica Neue"/>
                        </a:rPr>
                        <a:t> </a:t>
                      </a:r>
                      <a:r>
                        <a:rPr lang="en-US" sz="1400" b="1" i="1" spc="0" baseline="0" dirty="0" smtClean="0">
                          <a:solidFill>
                            <a:srgbClr val="0000FF"/>
                          </a:solidFill>
                          <a:latin typeface="+mn-lt"/>
                          <a:cs typeface="Helvetica Neue"/>
                        </a:rPr>
                        <a:t>(KSVZ×10</a:t>
                      </a:r>
                      <a:r>
                        <a:rPr lang="en-US" sz="1400" b="0" i="1" spc="0" baseline="0" dirty="0" smtClean="0">
                          <a:solidFill>
                            <a:srgbClr val="0000FF"/>
                          </a:solidFill>
                          <a:latin typeface="+mn-lt"/>
                          <a:cs typeface="Helvetica Neue"/>
                        </a:rPr>
                        <a:t>)</a:t>
                      </a:r>
                      <a:endParaRPr lang="en-US" sz="1400" b="0" i="1" spc="0" dirty="0">
                        <a:solidFill>
                          <a:srgbClr val="0000FF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5.4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400" b="0" i="1" spc="0" dirty="0" smtClean="0">
                          <a:latin typeface="+mn-lt"/>
                          <a:cs typeface="Helvetica Neue"/>
                        </a:rPr>
                        <a:t>4.8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5.0</a:t>
                      </a:r>
                      <a:endParaRPr lang="en-US" sz="1400" b="0" i="1" spc="0" dirty="0">
                        <a:solidFill>
                          <a:schemeClr val="tx1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  <a:tr h="350189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Scan time (month)</a:t>
                      </a:r>
                      <a:endParaRPr lang="en-US" sz="1400" b="0" i="1" spc="0" dirty="0"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1.1</a:t>
                      </a:r>
                      <a:endParaRPr lang="en-US" sz="1400" b="0" i="1" spc="0" dirty="0">
                        <a:solidFill>
                          <a:srgbClr val="292934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1.8</a:t>
                      </a:r>
                      <a:endParaRPr lang="en-US" sz="1400" b="0" i="1" spc="0" dirty="0">
                        <a:solidFill>
                          <a:srgbClr val="292934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spc="0" dirty="0" smtClean="0">
                          <a:latin typeface="+mn-lt"/>
                          <a:cs typeface="Helvetica Neue"/>
                        </a:rPr>
                        <a:t>2.9</a:t>
                      </a:r>
                      <a:endParaRPr lang="en-US" sz="1400" b="0" i="1" spc="0" dirty="0">
                        <a:solidFill>
                          <a:srgbClr val="292934"/>
                        </a:solidFill>
                        <a:latin typeface="+mn-lt"/>
                        <a:cs typeface="Helvetica Neue"/>
                      </a:endParaRPr>
                    </a:p>
                  </a:txBody>
                  <a:tcPr marL="0" marR="0" anchor="ctr"/>
                </a:tc>
              </a:tr>
            </a:tbl>
          </a:graphicData>
        </a:graphic>
      </p:graphicFrame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817571" y="2261024"/>
            <a:ext cx="647999" cy="624260"/>
            <a:chOff x="2016361" y="1715318"/>
            <a:chExt cx="2133945" cy="2055764"/>
          </a:xfrm>
          <a:effectLst/>
        </p:grpSpPr>
        <p:sp>
          <p:nvSpPr>
            <p:cNvPr id="14" name="Oval 13"/>
            <p:cNvSpPr/>
            <p:nvPr/>
          </p:nvSpPr>
          <p:spPr>
            <a:xfrm>
              <a:off x="2016361" y="1715318"/>
              <a:ext cx="2133945" cy="2055764"/>
            </a:xfrm>
            <a:prstGeom prst="ellipse">
              <a:avLst/>
            </a:prstGeom>
            <a:noFill/>
            <a:ln w="3810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>
              <a:stCxn id="14" idx="2"/>
              <a:endCxn id="14" idx="6"/>
            </p:cNvCxnSpPr>
            <p:nvPr/>
          </p:nvCxnSpPr>
          <p:spPr>
            <a:xfrm>
              <a:off x="2016361" y="2743200"/>
              <a:ext cx="2133945" cy="0"/>
            </a:xfrm>
            <a:prstGeom prst="line">
              <a:avLst/>
            </a:prstGeom>
            <a:ln w="38100" cmpd="sng">
              <a:solidFill>
                <a:srgbClr val="008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3390215" y="2261024"/>
            <a:ext cx="647999" cy="624260"/>
            <a:chOff x="4743412" y="4340264"/>
            <a:chExt cx="2133945" cy="2055764"/>
          </a:xfrm>
          <a:effectLst/>
        </p:grpSpPr>
        <p:sp>
          <p:nvSpPr>
            <p:cNvPr id="17" name="Oval 16"/>
            <p:cNvSpPr/>
            <p:nvPr/>
          </p:nvSpPr>
          <p:spPr>
            <a:xfrm>
              <a:off x="4743412" y="4340264"/>
              <a:ext cx="2133945" cy="2055764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7" idx="2"/>
              <a:endCxn id="17" idx="6"/>
            </p:cNvCxnSpPr>
            <p:nvPr/>
          </p:nvCxnSpPr>
          <p:spPr>
            <a:xfrm>
              <a:off x="4743412" y="5368146"/>
              <a:ext cx="2133945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7" idx="4"/>
              <a:endCxn id="17" idx="0"/>
            </p:cNvCxnSpPr>
            <p:nvPr/>
          </p:nvCxnSpPr>
          <p:spPr>
            <a:xfrm flipV="1">
              <a:off x="5810385" y="4340264"/>
              <a:ext cx="0" cy="205576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17" idx="5"/>
              <a:endCxn id="17" idx="1"/>
            </p:cNvCxnSpPr>
            <p:nvPr/>
          </p:nvCxnSpPr>
          <p:spPr>
            <a:xfrm flipH="1" flipV="1">
              <a:off x="5055921" y="4641324"/>
              <a:ext cx="1508927" cy="145364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7" idx="3"/>
              <a:endCxn id="17" idx="7"/>
            </p:cNvCxnSpPr>
            <p:nvPr/>
          </p:nvCxnSpPr>
          <p:spPr>
            <a:xfrm flipV="1">
              <a:off x="5055921" y="4641324"/>
              <a:ext cx="1508927" cy="1453644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2603178" y="2261024"/>
            <a:ext cx="647999" cy="624260"/>
            <a:chOff x="4743412" y="4340264"/>
            <a:chExt cx="2133945" cy="2055764"/>
          </a:xfrm>
          <a:effectLst/>
        </p:grpSpPr>
        <p:sp>
          <p:nvSpPr>
            <p:cNvPr id="23" name="Oval 22"/>
            <p:cNvSpPr/>
            <p:nvPr/>
          </p:nvSpPr>
          <p:spPr>
            <a:xfrm>
              <a:off x="4743412" y="4340264"/>
              <a:ext cx="2133945" cy="2055764"/>
            </a:xfrm>
            <a:prstGeom prst="ellipse">
              <a:avLst/>
            </a:prstGeom>
            <a:noFill/>
            <a:ln w="38100" cmpd="sng"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/>
            <p:cNvCxnSpPr>
              <a:stCxn id="23" idx="2"/>
              <a:endCxn id="23" idx="6"/>
            </p:cNvCxnSpPr>
            <p:nvPr/>
          </p:nvCxnSpPr>
          <p:spPr>
            <a:xfrm>
              <a:off x="4743412" y="5368146"/>
              <a:ext cx="2133945" cy="0"/>
            </a:xfrm>
            <a:prstGeom prst="line">
              <a:avLst/>
            </a:pr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4"/>
              <a:endCxn id="23" idx="0"/>
            </p:cNvCxnSpPr>
            <p:nvPr/>
          </p:nvCxnSpPr>
          <p:spPr>
            <a:xfrm flipV="1">
              <a:off x="5810385" y="4340264"/>
              <a:ext cx="0" cy="2055764"/>
            </a:xfrm>
            <a:prstGeom prst="line">
              <a:avLst/>
            </a:prstGeom>
            <a:ln w="38100" cmpd="sng">
              <a:solidFill>
                <a:srgbClr val="66006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52" y="376715"/>
            <a:ext cx="720000" cy="72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199" y="1525642"/>
            <a:ext cx="3642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Experimental parameters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4283261" y="4797619"/>
            <a:ext cx="440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T</a:t>
            </a:r>
            <a:r>
              <a:rPr lang="en-US" sz="1400" b="1" dirty="0" smtClean="0"/>
              <a:t>imeline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874787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그림 1"/>
          <p:cNvPicPr>
            <a:picLocks noChangeAspect="1"/>
          </p:cNvPicPr>
          <p:nvPr/>
        </p:nvPicPr>
        <p:blipFill rotWithShape="1">
          <a:blip r:embed="rId3"/>
          <a:srcRect t="6848" r="3629" b="4245"/>
          <a:stretch/>
        </p:blipFill>
        <p:spPr>
          <a:xfrm>
            <a:off x="5122191" y="4001364"/>
            <a:ext cx="3820153" cy="2475636"/>
          </a:xfrm>
          <a:prstGeom prst="rect">
            <a:avLst/>
          </a:prstGeom>
        </p:spPr>
      </p:pic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CAPP-18T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31</a:t>
            </a:fld>
            <a:endParaRPr lang="en-US"/>
          </a:p>
        </p:txBody>
      </p:sp>
      <p:pic>
        <p:nvPicPr>
          <p:cNvPr id="10" name="pasted-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199" y="1305720"/>
            <a:ext cx="1812559" cy="3711428"/>
          </a:xfrm>
          <a:prstGeom prst="rect">
            <a:avLst/>
          </a:prstGeom>
          <a:ln w="28575" cmpd="sng">
            <a:noFill/>
            <a:miter lim="400000"/>
          </a:ln>
        </p:spPr>
      </p:pic>
      <p:sp>
        <p:nvSpPr>
          <p:cNvPr id="12" name="TextBox 11"/>
          <p:cNvSpPr txBox="1"/>
          <p:nvPr/>
        </p:nvSpPr>
        <p:spPr>
          <a:xfrm>
            <a:off x="457200" y="4999672"/>
            <a:ext cx="1812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err="1" smtClean="0"/>
              <a:t>SuNAM</a:t>
            </a:r>
            <a:r>
              <a:rPr lang="en-US" i="1" dirty="0" smtClean="0"/>
              <a:t> Co.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 smtClean="0"/>
              <a:t>GdBCO</a:t>
            </a:r>
            <a:r>
              <a:rPr lang="en-US" i="1" dirty="0" smtClean="0"/>
              <a:t> </a:t>
            </a:r>
            <a:r>
              <a:rPr lang="en-US" i="1" dirty="0"/>
              <a:t>HTS</a:t>
            </a:r>
          </a:p>
          <a:p>
            <a:pPr marL="285750" indent="-285750">
              <a:buFont typeface="Arial"/>
              <a:buChar char="•"/>
            </a:pPr>
            <a:r>
              <a:rPr lang="en-US" i="1" dirty="0" err="1" smtClean="0"/>
              <a:t>B</a:t>
            </a:r>
            <a:r>
              <a:rPr lang="en-US" i="1" baseline="-25000" dirty="0" err="1" smtClean="0"/>
              <a:t>max</a:t>
            </a:r>
            <a:r>
              <a:rPr lang="en-US" i="1" dirty="0" smtClean="0"/>
              <a:t> = 18 T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I.D. = 70 mm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/>
              <a:t>No</a:t>
            </a:r>
            <a:r>
              <a:rPr lang="en-US" i="1" dirty="0"/>
              <a:t>-</a:t>
            </a:r>
            <a:r>
              <a:rPr lang="en-US" i="1" dirty="0" smtClean="0"/>
              <a:t>insulation</a:t>
            </a:r>
            <a:endParaRPr lang="en-US" i="1" dirty="0"/>
          </a:p>
        </p:txBody>
      </p:sp>
      <p:pic>
        <p:nvPicPr>
          <p:cNvPr id="14" name="그림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800" y="1644274"/>
            <a:ext cx="2880000" cy="1953102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269755" y="1668079"/>
            <a:ext cx="3537045" cy="20570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4E54BD2-16E2-4E76-BDA5-A20F7EDD3A01}"/>
              </a:ext>
            </a:extLst>
          </p:cNvPr>
          <p:cNvSpPr txBox="1"/>
          <p:nvPr/>
        </p:nvSpPr>
        <p:spPr>
          <a:xfrm>
            <a:off x="2277024" y="3798315"/>
            <a:ext cx="348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i="1" dirty="0"/>
              <a:t>Uniformity: 93</a:t>
            </a:r>
            <a:r>
              <a:rPr lang="en-US" altLang="ko-KR" sz="1400" i="1" dirty="0" smtClean="0"/>
              <a:t>% (</a:t>
            </a:r>
            <a:r>
              <a:rPr lang="en-US" altLang="ko-KR" sz="1400" i="1" dirty="0"/>
              <a:t>±100 mm</a:t>
            </a:r>
            <a:r>
              <a:rPr lang="en-US" altLang="ko-KR" sz="1400" i="1" dirty="0" smtClean="0"/>
              <a:t>)</a:t>
            </a:r>
          </a:p>
          <a:p>
            <a:pPr algn="ctr"/>
            <a:r>
              <a:rPr lang="en-US" altLang="ko-KR" sz="1400" i="1" dirty="0"/>
              <a:t>Stability: &lt;0.05% for 2 </a:t>
            </a:r>
            <a:r>
              <a:rPr lang="en-US" altLang="ko-KR" sz="1400" i="1" dirty="0" smtClean="0"/>
              <a:t>weeks</a:t>
            </a:r>
            <a:endParaRPr lang="ko-KR" altLang="en-US" sz="1400" i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4E54BD2-16E2-4E76-BDA5-A20F7EDD3A01}"/>
              </a:ext>
            </a:extLst>
          </p:cNvPr>
          <p:cNvSpPr txBox="1"/>
          <p:nvPr/>
        </p:nvSpPr>
        <p:spPr>
          <a:xfrm>
            <a:off x="5761161" y="1305720"/>
            <a:ext cx="2912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 smtClean="0"/>
              <a:t>Frequency map</a:t>
            </a:r>
            <a:endParaRPr lang="ko-KR" altLang="en-US" sz="1600" i="1" dirty="0"/>
          </a:p>
        </p:txBody>
      </p:sp>
      <p:pic>
        <p:nvPicPr>
          <p:cNvPr id="18" name="그림 1"/>
          <p:cNvPicPr>
            <a:picLocks noChangeAspect="1"/>
          </p:cNvPicPr>
          <p:nvPr/>
        </p:nvPicPr>
        <p:blipFill rotWithShape="1">
          <a:blip r:embed="rId9"/>
          <a:srcRect b="50271"/>
          <a:stretch/>
        </p:blipFill>
        <p:spPr>
          <a:xfrm>
            <a:off x="2277023" y="4716977"/>
            <a:ext cx="1789691" cy="1427441"/>
          </a:xfrm>
          <a:prstGeom prst="rect">
            <a:avLst/>
          </a:prstGeom>
        </p:spPr>
      </p:pic>
      <p:pic>
        <p:nvPicPr>
          <p:cNvPr id="19" name="그림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 rot="5400000">
            <a:off x="3676323" y="4873439"/>
            <a:ext cx="1451885" cy="1090080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F20BBA-3B0E-489B-B46B-2A6B2655C591}"/>
              </a:ext>
            </a:extLst>
          </p:cNvPr>
          <p:cNvSpPr txBox="1"/>
          <p:nvPr/>
        </p:nvSpPr>
        <p:spPr>
          <a:xfrm>
            <a:off x="2990533" y="6138446"/>
            <a:ext cx="16392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>
                <a:solidFill>
                  <a:srgbClr val="0000FF"/>
                </a:solidFill>
              </a:rPr>
              <a:t>JPC </a:t>
            </a:r>
            <a:r>
              <a:rPr lang="en-US" altLang="ko-KR" sz="1600" i="1" dirty="0" smtClean="0">
                <a:solidFill>
                  <a:srgbClr val="0000FF"/>
                </a:solidFill>
              </a:rPr>
              <a:t>from QCI</a:t>
            </a:r>
            <a:endParaRPr lang="ko-KR" altLang="en-US" sz="1600" i="1" dirty="0">
              <a:solidFill>
                <a:srgbClr val="0000FF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4E54BD2-16E2-4E76-BDA5-A20F7EDD3A01}"/>
              </a:ext>
            </a:extLst>
          </p:cNvPr>
          <p:cNvSpPr txBox="1"/>
          <p:nvPr/>
        </p:nvSpPr>
        <p:spPr>
          <a:xfrm>
            <a:off x="2277023" y="1329525"/>
            <a:ext cx="3496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i="1" dirty="0" smtClean="0"/>
              <a:t>Magnet test</a:t>
            </a:r>
            <a:endParaRPr lang="ko-KR" altLang="en-US" sz="1600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6924397" y="5826650"/>
            <a:ext cx="1689150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FC00FF"/>
                </a:solidFill>
              </a:rPr>
              <a:t>3.6~4.2 GHz at KSVZ</a:t>
            </a:r>
            <a:endParaRPr lang="en-US" sz="1200" b="1" i="1" dirty="0">
              <a:solidFill>
                <a:srgbClr val="F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7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pic>
        <p:nvPicPr>
          <p:cNvPr id="26" name="Picture 25" descr="gagglimi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05720"/>
            <a:ext cx="7049229" cy="517128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819407" y="4789534"/>
            <a:ext cx="1867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rgbClr val="FF0000"/>
                </a:solidFill>
              </a:rPr>
              <a:t>CAPP-8TB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rgbClr val="008000"/>
                </a:solidFill>
              </a:rPr>
              <a:t>CAPP-PACE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rgbClr val="FC00FF"/>
                </a:solidFill>
              </a:rPr>
              <a:t>CAPP-18T</a:t>
            </a:r>
          </a:p>
          <a:p>
            <a:pPr marL="285750" indent="-285750">
              <a:buFont typeface="Arial"/>
              <a:buChar char="•"/>
            </a:pPr>
            <a:r>
              <a:rPr lang="en-US" sz="1600" b="1" i="1" dirty="0"/>
              <a:t>CAP-9T </a:t>
            </a:r>
            <a:r>
              <a:rPr lang="en-US" sz="1600" b="1" i="1" dirty="0" smtClean="0"/>
              <a:t>MC</a:t>
            </a:r>
            <a:endParaRPr lang="en-US" sz="1600" b="1" i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Projected sensitivity – 2 year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32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25865" y="1353203"/>
            <a:ext cx="3798267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CAPP Projected Sensitivity</a:t>
            </a:r>
            <a:endParaRPr lang="en-US" sz="2000" b="1" dirty="0"/>
          </a:p>
        </p:txBody>
      </p:sp>
      <p:sp>
        <p:nvSpPr>
          <p:cNvPr id="23" name="Rectangle 22"/>
          <p:cNvSpPr/>
          <p:nvPr/>
        </p:nvSpPr>
        <p:spPr>
          <a:xfrm>
            <a:off x="4102100" y="2185666"/>
            <a:ext cx="108000" cy="2915993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/>
          <p:nvPr/>
        </p:nvSpPr>
        <p:spPr>
          <a:xfrm flipV="1">
            <a:off x="4925940" y="4887762"/>
            <a:ext cx="216000" cy="35997"/>
          </a:xfrm>
          <a:prstGeom prst="rtTriangle">
            <a:avLst/>
          </a:prstGeom>
          <a:solidFill>
            <a:srgbClr val="FC00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927600" y="2185666"/>
            <a:ext cx="214340" cy="2699993"/>
          </a:xfrm>
          <a:prstGeom prst="rect">
            <a:avLst/>
          </a:prstGeom>
          <a:solidFill>
            <a:srgbClr val="FC00FF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Triangle 37"/>
          <p:cNvSpPr/>
          <p:nvPr/>
        </p:nvSpPr>
        <p:spPr>
          <a:xfrm flipV="1">
            <a:off x="4102100" y="5101660"/>
            <a:ext cx="108000" cy="35997"/>
          </a:xfrm>
          <a:prstGeom prst="rtTriangle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533900" y="2185666"/>
            <a:ext cx="108000" cy="2807993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94574" y="2181672"/>
            <a:ext cx="180000" cy="2304000"/>
            <a:chOff x="7530830" y="1753313"/>
            <a:chExt cx="180000" cy="2302705"/>
          </a:xfrm>
        </p:grpSpPr>
        <p:sp>
          <p:nvSpPr>
            <p:cNvPr id="36" name="Right Triangle 35"/>
            <p:cNvSpPr/>
            <p:nvPr/>
          </p:nvSpPr>
          <p:spPr>
            <a:xfrm flipV="1">
              <a:off x="7530830" y="4020021"/>
              <a:ext cx="180000" cy="35997"/>
            </a:xfrm>
            <a:prstGeom prst="rtTriangle">
              <a:avLst/>
            </a:prstGeom>
            <a:solidFill>
              <a:srgbClr val="29293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530830" y="1753313"/>
              <a:ext cx="178340" cy="2267993"/>
            </a:xfrm>
            <a:prstGeom prst="rect">
              <a:avLst/>
            </a:prstGeom>
            <a:solidFill>
              <a:srgbClr val="29293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ight Triangle 44"/>
          <p:cNvSpPr/>
          <p:nvPr/>
        </p:nvSpPr>
        <p:spPr>
          <a:xfrm flipV="1">
            <a:off x="4533900" y="4998423"/>
            <a:ext cx="108000" cy="35997"/>
          </a:xfrm>
          <a:prstGeom prst="rtTriangle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001316" y="2185666"/>
            <a:ext cx="216000" cy="2232000"/>
            <a:chOff x="7530830" y="1753313"/>
            <a:chExt cx="180000" cy="2302705"/>
          </a:xfrm>
        </p:grpSpPr>
        <p:sp>
          <p:nvSpPr>
            <p:cNvPr id="28" name="Right Triangle 27"/>
            <p:cNvSpPr/>
            <p:nvPr/>
          </p:nvSpPr>
          <p:spPr>
            <a:xfrm flipV="1">
              <a:off x="7530830" y="4020021"/>
              <a:ext cx="180000" cy="35997"/>
            </a:xfrm>
            <a:prstGeom prst="rtTriangle">
              <a:avLst/>
            </a:prstGeom>
            <a:solidFill>
              <a:srgbClr val="29293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7530830" y="1753313"/>
              <a:ext cx="178340" cy="2267993"/>
            </a:xfrm>
            <a:prstGeom prst="rect">
              <a:avLst/>
            </a:prstGeom>
            <a:solidFill>
              <a:srgbClr val="29293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384249" y="2185666"/>
            <a:ext cx="216000" cy="2160000"/>
            <a:chOff x="7530830" y="1753313"/>
            <a:chExt cx="180000" cy="2302705"/>
          </a:xfrm>
        </p:grpSpPr>
        <p:sp>
          <p:nvSpPr>
            <p:cNvPr id="31" name="Right Triangle 30"/>
            <p:cNvSpPr/>
            <p:nvPr/>
          </p:nvSpPr>
          <p:spPr>
            <a:xfrm flipV="1">
              <a:off x="7530830" y="4020021"/>
              <a:ext cx="180000" cy="35997"/>
            </a:xfrm>
            <a:prstGeom prst="rtTriangle">
              <a:avLst/>
            </a:prstGeom>
            <a:solidFill>
              <a:srgbClr val="29293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530830" y="1753313"/>
              <a:ext cx="178340" cy="2267993"/>
            </a:xfrm>
            <a:prstGeom prst="rect">
              <a:avLst/>
            </a:prstGeom>
            <a:solidFill>
              <a:srgbClr val="292934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2277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Projected sensitivity – </a:t>
            </a:r>
            <a:r>
              <a:rPr lang="en-US" dirty="0"/>
              <a:t>b</a:t>
            </a:r>
            <a:r>
              <a:rPr lang="en-US" dirty="0" smtClean="0"/>
              <a:t>eyond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33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57200" y="1305720"/>
            <a:ext cx="7049229" cy="5171280"/>
            <a:chOff x="457200" y="1305720"/>
            <a:chExt cx="7049229" cy="5171280"/>
          </a:xfrm>
        </p:grpSpPr>
        <p:pic>
          <p:nvPicPr>
            <p:cNvPr id="26" name="Picture 25" descr="gagglimit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305720"/>
              <a:ext cx="7049229" cy="517128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741333" y="5144317"/>
              <a:ext cx="2052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b="1" i="1" dirty="0" smtClean="0">
                  <a:solidFill>
                    <a:srgbClr val="008000"/>
                  </a:solidFill>
                </a:rPr>
                <a:t>12 T / 320 mm 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b="1" i="1" dirty="0" smtClean="0">
                  <a:solidFill>
                    <a:srgbClr val="FF0000"/>
                  </a:solidFill>
                </a:rPr>
                <a:t>25 T / 100 mm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125865" y="1353203"/>
              <a:ext cx="3798267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CAPP Projected Sensitivity</a:t>
              </a:r>
              <a:endParaRPr lang="en-US" sz="2000" b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01340" y="2185665"/>
              <a:ext cx="1440000" cy="3023994"/>
            </a:xfrm>
            <a:prstGeom prst="rect">
              <a:avLst/>
            </a:prstGeom>
            <a:solidFill>
              <a:srgbClr val="0080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ight Triangle 23"/>
            <p:cNvSpPr/>
            <p:nvPr/>
          </p:nvSpPr>
          <p:spPr>
            <a:xfrm flipV="1">
              <a:off x="4741344" y="4705659"/>
              <a:ext cx="1187996" cy="287999"/>
            </a:xfrm>
            <a:prstGeom prst="rtTriangl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741340" y="2185666"/>
              <a:ext cx="1188000" cy="2519993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Triangle 37"/>
            <p:cNvSpPr/>
            <p:nvPr/>
          </p:nvSpPr>
          <p:spPr>
            <a:xfrm flipV="1">
              <a:off x="3301339" y="5209659"/>
              <a:ext cx="1439994" cy="323999"/>
            </a:xfrm>
            <a:prstGeom prst="rtTriangle">
              <a:avLst/>
            </a:prstGeom>
            <a:solidFill>
              <a:srgbClr val="008000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9" name="Picture 38" descr="IMG_3564.JPG"/>
          <p:cNvPicPr>
            <a:picLocks noChangeAspect="1"/>
          </p:cNvPicPr>
          <p:nvPr/>
        </p:nvPicPr>
        <p:blipFill rotWithShape="1"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7132"/>
          <a:stretch/>
        </p:blipFill>
        <p:spPr>
          <a:xfrm>
            <a:off x="7257474" y="2185666"/>
            <a:ext cx="1331998" cy="972205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7767160" y="3104657"/>
            <a:ext cx="2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+</a:t>
            </a:r>
            <a:endParaRPr lang="en-US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7767160" y="4597163"/>
            <a:ext cx="265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+</a:t>
            </a:r>
            <a:endParaRPr lang="en-US" b="1" dirty="0"/>
          </a:p>
        </p:txBody>
      </p:sp>
      <p:pic>
        <p:nvPicPr>
          <p:cNvPr id="42" name="Picture 41" descr="8Cell TM010lik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474" y="4886541"/>
            <a:ext cx="1331998" cy="99899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8"/>
          <a:srcRect r="30175"/>
          <a:stretch/>
        </p:blipFill>
        <p:spPr>
          <a:xfrm>
            <a:off x="7520923" y="3438379"/>
            <a:ext cx="805100" cy="116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41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19"/>
            <a:ext cx="7162800" cy="4347972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Axion is a dynamic solutio</a:t>
            </a:r>
            <a:r>
              <a:rPr lang="en-US" i="1" dirty="0" smtClean="0">
                <a:solidFill>
                  <a:srgbClr val="0000FF"/>
                </a:solidFill>
              </a:rPr>
              <a:t>n to the strong CP problem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Well-motivated dark matter candidate</a:t>
            </a:r>
          </a:p>
          <a:p>
            <a:pPr lvl="8"/>
            <a:endParaRPr lang="en-US" i="1" dirty="0"/>
          </a:p>
          <a:p>
            <a:r>
              <a:rPr lang="en-US" sz="2400" i="1" dirty="0" smtClean="0">
                <a:solidFill>
                  <a:srgbClr val="0000FF"/>
                </a:solidFill>
              </a:rPr>
              <a:t>Detection scheme relies on </a:t>
            </a:r>
            <a:r>
              <a:rPr lang="en-US" sz="2400" i="1" dirty="0" err="1" smtClean="0">
                <a:solidFill>
                  <a:srgbClr val="0000FF"/>
                </a:solidFill>
              </a:rPr>
              <a:t>Sikivie</a:t>
            </a:r>
            <a:r>
              <a:rPr lang="en-US" sz="2400" i="1" dirty="0" smtClean="0">
                <a:solidFill>
                  <a:srgbClr val="0000FF"/>
                </a:solidFill>
              </a:rPr>
              <a:t> effect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sz="2400" i="1" dirty="0" smtClean="0">
                <a:solidFill>
                  <a:srgbClr val="0000FF"/>
                </a:solidFill>
              </a:rPr>
              <a:t>IBS/CAPP is </a:t>
            </a:r>
            <a:r>
              <a:rPr lang="en-US" i="1" dirty="0" smtClean="0">
                <a:solidFill>
                  <a:srgbClr val="0000FF"/>
                </a:solidFill>
              </a:rPr>
              <a:t>searching for galactic halo </a:t>
            </a:r>
            <a:r>
              <a:rPr lang="en-US" i="1" dirty="0" err="1" smtClean="0">
                <a:solidFill>
                  <a:srgbClr val="0000FF"/>
                </a:solidFill>
              </a:rPr>
              <a:t>axions</a:t>
            </a:r>
            <a:endParaRPr lang="en-US" sz="2400" i="1" dirty="0" smtClean="0">
              <a:solidFill>
                <a:srgbClr val="0000FF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Major R&amp;D focuses</a:t>
            </a:r>
          </a:p>
          <a:p>
            <a:pPr lvl="1"/>
            <a:r>
              <a:rPr lang="en-US" sz="2000" i="1" dirty="0" smtClean="0"/>
              <a:t>High field / large volume magnets</a:t>
            </a:r>
          </a:p>
          <a:p>
            <a:pPr lvl="1"/>
            <a:r>
              <a:rPr lang="en-US" i="1" dirty="0" smtClean="0"/>
              <a:t>Development of quantum noise limited amplifiers</a:t>
            </a:r>
          </a:p>
          <a:p>
            <a:pPr lvl="1"/>
            <a:r>
              <a:rPr lang="en-US" sz="2000" i="1" dirty="0" smtClean="0"/>
              <a:t>Cavity design for higher masses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Parallel </a:t>
            </a:r>
            <a:r>
              <a:rPr lang="en-US" i="1" dirty="0">
                <a:solidFill>
                  <a:srgbClr val="0000FF"/>
                </a:solidFill>
              </a:rPr>
              <a:t>e</a:t>
            </a:r>
            <a:r>
              <a:rPr lang="en-US" i="1" dirty="0" smtClean="0">
                <a:solidFill>
                  <a:srgbClr val="0000FF"/>
                </a:solidFill>
              </a:rPr>
              <a:t>xperiments are on going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Targeting at different mass ranges</a:t>
            </a:r>
            <a:endParaRPr lang="en-US" sz="2000" i="1" dirty="0" smtClean="0">
              <a:solidFill>
                <a:srgbClr val="292934"/>
              </a:solidFill>
            </a:endParaRP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34</a:t>
            </a:fld>
            <a:endParaRPr lang="en-US"/>
          </a:p>
        </p:txBody>
      </p:sp>
      <p:pic>
        <p:nvPicPr>
          <p:cNvPr id="10" name="Picture 9" descr="IMG_3564.JPG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3" r="7132"/>
          <a:stretch/>
        </p:blipFill>
        <p:spPr>
          <a:xfrm>
            <a:off x="6876948" y="2771040"/>
            <a:ext cx="1055165" cy="770149"/>
          </a:xfrm>
          <a:prstGeom prst="rect">
            <a:avLst/>
          </a:prstGeom>
        </p:spPr>
      </p:pic>
      <p:pic>
        <p:nvPicPr>
          <p:cNvPr id="13" name="Picture 12" descr="8Cell TM010lik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48" y="3541189"/>
            <a:ext cx="1055165" cy="791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r="30175"/>
          <a:stretch/>
        </p:blipFill>
        <p:spPr>
          <a:xfrm>
            <a:off x="8026545" y="2958200"/>
            <a:ext cx="805100" cy="1165977"/>
          </a:xfrm>
          <a:prstGeom prst="rect">
            <a:avLst/>
          </a:prstGeom>
        </p:spPr>
      </p:pic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24" y="4503956"/>
            <a:ext cx="2772031" cy="20341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57200" y="5653690"/>
            <a:ext cx="5820124" cy="8233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0000FF"/>
                </a:solidFill>
              </a:rPr>
              <a:t>Probing a large mass range (&lt; 40 </a:t>
            </a:r>
            <a:r>
              <a:rPr lang="en-US" i="1" dirty="0" err="1" smtClean="0">
                <a:solidFill>
                  <a:srgbClr val="0000FF"/>
                </a:solidFill>
              </a:rPr>
              <a:t>μeV</a:t>
            </a:r>
            <a:r>
              <a:rPr lang="en-US" i="1" dirty="0" smtClean="0">
                <a:solidFill>
                  <a:srgbClr val="0000FF"/>
                </a:solidFill>
              </a:rPr>
              <a:t>) with sensitivity of the QCD axion in five years</a:t>
            </a: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5951" y="1094637"/>
            <a:ext cx="1133012" cy="15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7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6536064" cy="5171280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err="1" smtClean="0">
                <a:solidFill>
                  <a:srgbClr val="0000FF"/>
                </a:solidFill>
              </a:rPr>
              <a:t>Peccei</a:t>
            </a:r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&amp; Quinn (1977)</a:t>
            </a: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N</a:t>
            </a:r>
            <a:r>
              <a:rPr lang="en-US" i="1" dirty="0" smtClean="0">
                <a:solidFill>
                  <a:srgbClr val="292934"/>
                </a:solidFill>
              </a:rPr>
              <a:t>ew global symmetry U</a:t>
            </a:r>
            <a:r>
              <a:rPr lang="en-US" i="1" baseline="-25000" dirty="0" smtClean="0">
                <a:solidFill>
                  <a:srgbClr val="292934"/>
                </a:solidFill>
              </a:rPr>
              <a:t>PQ</a:t>
            </a:r>
            <a:r>
              <a:rPr lang="en-US" i="1" dirty="0" smtClean="0">
                <a:solidFill>
                  <a:srgbClr val="292934"/>
                </a:solidFill>
              </a:rPr>
              <a:t>(1</a:t>
            </a:r>
            <a:r>
              <a:rPr lang="en-US" i="1" dirty="0">
                <a:solidFill>
                  <a:srgbClr val="292934"/>
                </a:solidFill>
              </a:rPr>
              <a:t>) </a:t>
            </a:r>
            <a:r>
              <a:rPr lang="en-US" i="1" dirty="0" smtClean="0">
                <a:solidFill>
                  <a:srgbClr val="292934"/>
                </a:solidFill>
              </a:rPr>
              <a:t>with a scalar a</a:t>
            </a:r>
            <a:r>
              <a:rPr lang="en-US" i="1" dirty="0">
                <a:solidFill>
                  <a:srgbClr val="292934"/>
                </a:solidFill>
              </a:rPr>
              <a:t>(x) </a:t>
            </a:r>
            <a:endParaRPr lang="en-US" i="1" dirty="0" smtClean="0">
              <a:solidFill>
                <a:srgbClr val="292934"/>
              </a:solidFill>
            </a:endParaRPr>
          </a:p>
          <a:p>
            <a:pPr lvl="4"/>
            <a:endParaRPr lang="en-US" i="1" dirty="0" smtClean="0">
              <a:solidFill>
                <a:srgbClr val="292934"/>
              </a:solidFill>
            </a:endParaRPr>
          </a:p>
          <a:p>
            <a:pPr lvl="4"/>
            <a:endParaRPr lang="en-US" i="1" dirty="0" smtClean="0">
              <a:solidFill>
                <a:srgbClr val="292934"/>
              </a:solidFill>
            </a:endParaRPr>
          </a:p>
          <a:p>
            <a:pPr lvl="4"/>
            <a:endParaRPr lang="en-US" i="1" dirty="0" smtClean="0">
              <a:solidFill>
                <a:srgbClr val="292934"/>
              </a:solidFill>
            </a:endParaRPr>
          </a:p>
          <a:p>
            <a:pPr lvl="4"/>
            <a:endParaRPr lang="en-US" i="1" dirty="0" smtClean="0">
              <a:solidFill>
                <a:srgbClr val="0000FF"/>
              </a:solidFill>
            </a:endParaRPr>
          </a:p>
          <a:p>
            <a:pPr lvl="4"/>
            <a:endParaRPr lang="en-US" i="1" dirty="0" smtClean="0">
              <a:solidFill>
                <a:srgbClr val="0000FF"/>
              </a:solidFill>
            </a:endParaRP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Spontaneously broken at an energy scale </a:t>
            </a:r>
            <a:r>
              <a:rPr lang="en-US" i="1" dirty="0" err="1" smtClean="0">
                <a:solidFill>
                  <a:srgbClr val="292934"/>
                </a:solidFill>
              </a:rPr>
              <a:t>f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a</a:t>
            </a:r>
            <a:endParaRPr lang="en-US" i="1" baseline="-25000" dirty="0" smtClean="0">
              <a:solidFill>
                <a:srgbClr val="292934"/>
              </a:solidFill>
            </a:endParaRP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Induces a potential for a(x) with minimum at a(x) = </a:t>
            </a:r>
            <a:r>
              <a:rPr lang="en-US" i="1" dirty="0" err="1" smtClean="0">
                <a:solidFill>
                  <a:srgbClr val="292934"/>
                </a:solidFill>
              </a:rPr>
              <a:t>θ×f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a</a:t>
            </a:r>
            <a:endParaRPr lang="en-US" i="1" baseline="-25000" dirty="0" smtClean="0">
              <a:solidFill>
                <a:srgbClr val="292934"/>
              </a:solidFill>
            </a:endParaRP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Dynamic solution to the strong CP problem</a:t>
            </a:r>
          </a:p>
          <a:p>
            <a:pPr lvl="1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err="1" smtClean="0">
                <a:solidFill>
                  <a:srgbClr val="0000FF"/>
                </a:solidFill>
              </a:rPr>
              <a:t>Wilczek</a:t>
            </a:r>
            <a:r>
              <a:rPr lang="en-US" i="1" dirty="0" smtClean="0">
                <a:solidFill>
                  <a:srgbClr val="0000FF"/>
                </a:solidFill>
              </a:rPr>
              <a:t> &amp; Weinberg (1978)</a:t>
            </a:r>
          </a:p>
          <a:p>
            <a:pPr lvl="1"/>
            <a:r>
              <a:rPr lang="en-US" i="1" dirty="0" err="1" smtClean="0">
                <a:solidFill>
                  <a:srgbClr val="292934"/>
                </a:solidFill>
              </a:rPr>
              <a:t>Pseudoscalar</a:t>
            </a:r>
            <a:r>
              <a:rPr lang="en-US" i="1" dirty="0" smtClean="0">
                <a:solidFill>
                  <a:srgbClr val="292934"/>
                </a:solidFill>
              </a:rPr>
              <a:t> Goldstone boson =&gt; </a:t>
            </a:r>
            <a:r>
              <a:rPr lang="en-US" i="1" dirty="0" smtClean="0">
                <a:solidFill>
                  <a:srgbClr val="FF0000"/>
                </a:solidFill>
              </a:rPr>
              <a:t>Axion</a:t>
            </a: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Axion mass depends on symmetry breaking scale </a:t>
            </a:r>
            <a:r>
              <a:rPr lang="en-US" sz="2000" i="1" dirty="0" err="1" smtClean="0">
                <a:solidFill>
                  <a:srgbClr val="292934"/>
                </a:solidFill>
              </a:rPr>
              <a:t>f</a:t>
            </a:r>
            <a:r>
              <a:rPr lang="en-US" sz="2000" i="1" baseline="-25000" dirty="0" err="1" smtClean="0">
                <a:solidFill>
                  <a:srgbClr val="292934"/>
                </a:solidFill>
              </a:rPr>
              <a:t>a</a:t>
            </a:r>
            <a:endParaRPr lang="en-US" sz="2000" i="1" baseline="-25000" dirty="0" smtClean="0">
              <a:solidFill>
                <a:srgbClr val="292934"/>
              </a:solidFill>
            </a:endParaRPr>
          </a:p>
          <a:p>
            <a:pPr lvl="1"/>
            <a:endParaRPr lang="en-US" sz="2000" i="1" dirty="0" smtClean="0">
              <a:solidFill>
                <a:srgbClr val="292934"/>
              </a:solidFill>
            </a:endParaRPr>
          </a:p>
          <a:p>
            <a:pPr lvl="1"/>
            <a:endParaRPr lang="en-US" i="1" dirty="0">
              <a:solidFill>
                <a:srgbClr val="292934"/>
              </a:solidFill>
            </a:endParaRPr>
          </a:p>
          <a:p>
            <a:pPr lvl="1"/>
            <a:endParaRPr lang="en-US" sz="2000" i="1" dirty="0" smtClean="0">
              <a:solidFill>
                <a:srgbClr val="292934"/>
              </a:solidFill>
            </a:endParaRPr>
          </a:p>
          <a:p>
            <a:pPr lvl="2"/>
            <a:r>
              <a:rPr lang="en-US" i="1" dirty="0" smtClean="0">
                <a:solidFill>
                  <a:srgbClr val="292934"/>
                </a:solidFill>
              </a:rPr>
              <a:t>For</a:t>
            </a:r>
            <a:r>
              <a:rPr lang="en-US" sz="1800" i="1" dirty="0" smtClean="0">
                <a:solidFill>
                  <a:srgbClr val="292934"/>
                </a:solidFill>
              </a:rPr>
              <a:t> </a:t>
            </a:r>
            <a:r>
              <a:rPr lang="en-US" sz="1800" i="1" dirty="0" err="1" smtClean="0">
                <a:solidFill>
                  <a:srgbClr val="292934"/>
                </a:solidFill>
              </a:rPr>
              <a:t>f</a:t>
            </a:r>
            <a:r>
              <a:rPr lang="en-US" sz="1800" i="1" baseline="-25000" dirty="0" err="1" smtClean="0">
                <a:solidFill>
                  <a:srgbClr val="292934"/>
                </a:solidFill>
              </a:rPr>
              <a:t>a</a:t>
            </a:r>
            <a:r>
              <a:rPr lang="en-US" sz="1800" i="1" dirty="0" smtClean="0">
                <a:solidFill>
                  <a:srgbClr val="292934"/>
                </a:solidFill>
              </a:rPr>
              <a:t> of the order of the EW scale =&gt; m</a:t>
            </a:r>
            <a:r>
              <a:rPr lang="en-US" sz="1800" i="1" baseline="-25000" dirty="0" smtClean="0">
                <a:solidFill>
                  <a:srgbClr val="292934"/>
                </a:solidFill>
              </a:rPr>
              <a:t>a </a:t>
            </a:r>
            <a:r>
              <a:rPr lang="en-US" sz="1800" i="1" dirty="0" smtClean="0">
                <a:solidFill>
                  <a:srgbClr val="292934"/>
                </a:solidFill>
              </a:rPr>
              <a:t>~ </a:t>
            </a:r>
            <a:r>
              <a:rPr lang="en-US" i="1" dirty="0" smtClean="0">
                <a:solidFill>
                  <a:srgbClr val="292934"/>
                </a:solidFill>
              </a:rPr>
              <a:t>10</a:t>
            </a:r>
            <a:r>
              <a:rPr lang="en-US" sz="1800" i="1" dirty="0" smtClean="0">
                <a:solidFill>
                  <a:srgbClr val="292934"/>
                </a:solidFill>
              </a:rPr>
              <a:t>0 </a:t>
            </a:r>
            <a:r>
              <a:rPr lang="en-US" sz="1800" i="1" dirty="0" err="1" smtClean="0">
                <a:solidFill>
                  <a:srgbClr val="292934"/>
                </a:solidFill>
              </a:rPr>
              <a:t>keV</a:t>
            </a:r>
            <a:r>
              <a:rPr lang="en-US" i="1" dirty="0">
                <a:solidFill>
                  <a:srgbClr val="292934"/>
                </a:solidFill>
              </a:rPr>
              <a:t> </a:t>
            </a:r>
            <a:r>
              <a:rPr lang="en-US" sz="1800" i="1" dirty="0" smtClean="0">
                <a:solidFill>
                  <a:srgbClr val="292934"/>
                </a:solidFill>
              </a:rPr>
              <a:t>(PQWW axion excluded by collider experiments)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PQ mechanism and axion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8350351"/>
              </p:ext>
            </p:extLst>
          </p:nvPr>
        </p:nvGraphicFramePr>
        <p:xfrm>
          <a:off x="2055813" y="2025282"/>
          <a:ext cx="2593975" cy="792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" name="Equation" r:id="rId6" imgW="1663700" imgH="508000" progId="Equation.DSMT4">
                  <p:embed/>
                </p:oleObj>
              </mc:Choice>
              <mc:Fallback>
                <p:oleObj name="Equation" r:id="rId6" imgW="16637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55813" y="2025282"/>
                        <a:ext cx="2593975" cy="792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633752"/>
              </p:ext>
            </p:extLst>
          </p:nvPr>
        </p:nvGraphicFramePr>
        <p:xfrm>
          <a:off x="2304770" y="5024378"/>
          <a:ext cx="25749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0" name="Equation" r:id="rId8" imgW="1651000" imgH="495300" progId="Equation.DSMT4">
                  <p:embed/>
                </p:oleObj>
              </mc:Choice>
              <mc:Fallback>
                <p:oleObj name="Equation" r:id="rId8" imgW="1651000" imgH="495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04770" y="5024378"/>
                        <a:ext cx="257492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3264" y="2983079"/>
            <a:ext cx="1691999" cy="1278837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994801" y="4261916"/>
            <a:ext cx="1691998" cy="2215084"/>
            <a:chOff x="4343793" y="1306516"/>
            <a:chExt cx="2051999" cy="273351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343793" y="1306516"/>
              <a:ext cx="2050136" cy="2733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4343793" y="3361003"/>
              <a:ext cx="2051999" cy="52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 smtClean="0">
                  <a:solidFill>
                    <a:schemeClr val="bg1"/>
                  </a:solidFill>
                </a:rPr>
                <a:t>F.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Wilczek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&amp; </a:t>
              </a:r>
            </a:p>
            <a:p>
              <a:pPr algn="r"/>
              <a:r>
                <a:rPr lang="en-US" sz="1400" i="1" dirty="0" smtClean="0">
                  <a:solidFill>
                    <a:schemeClr val="bg1"/>
                  </a:solidFill>
                </a:rPr>
                <a:t>S. Weinberg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145179" y="1094637"/>
            <a:ext cx="2540084" cy="1890447"/>
            <a:chOff x="429677" y="1306519"/>
            <a:chExt cx="4063170" cy="3023997"/>
          </a:xfrm>
        </p:grpSpPr>
        <p:pic>
          <p:nvPicPr>
            <p:cNvPr id="20" name="Picture 19" descr="PecceiQuinn_2880x18502-2880x1850-2.jpg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960"/>
            <a:stretch/>
          </p:blipFill>
          <p:spPr>
            <a:xfrm>
              <a:off x="441273" y="1306519"/>
              <a:ext cx="4051574" cy="30239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429677" y="3796110"/>
              <a:ext cx="40631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chemeClr val="bg1"/>
                  </a:solidFill>
                </a:rPr>
                <a:t>R. </a:t>
              </a:r>
              <a:r>
                <a:rPr lang="en-US" sz="1400" i="1" dirty="0" err="1" smtClean="0">
                  <a:solidFill>
                    <a:schemeClr val="bg1"/>
                  </a:solidFill>
                </a:rPr>
                <a:t>Peccei</a:t>
              </a:r>
              <a:r>
                <a:rPr lang="en-US" sz="1400" i="1" dirty="0" smtClean="0">
                  <a:solidFill>
                    <a:schemeClr val="bg1"/>
                  </a:solidFill>
                </a:rPr>
                <a:t> &amp; H. Quinn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5553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1"/>
            <a:ext cx="6537602" cy="2058383"/>
          </a:xfrm>
        </p:spPr>
        <p:txBody>
          <a:bodyPr>
            <a:normAutofit lnSpcReduction="10000"/>
          </a:bodyPr>
          <a:lstStyle/>
          <a:p>
            <a:r>
              <a:rPr lang="en-US" sz="2400" i="1" dirty="0" smtClean="0">
                <a:solidFill>
                  <a:srgbClr val="0000FF"/>
                </a:solidFill>
              </a:rPr>
              <a:t>J.E. Kim (1979)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P</a:t>
            </a:r>
            <a:r>
              <a:rPr lang="en-US" sz="2000" i="1" dirty="0" smtClean="0">
                <a:solidFill>
                  <a:srgbClr val="292934"/>
                </a:solidFill>
              </a:rPr>
              <a:t>roposed</a:t>
            </a:r>
            <a:r>
              <a:rPr lang="ko-KR" altLang="en-US" sz="2000" i="1" dirty="0" smtClean="0">
                <a:solidFill>
                  <a:srgbClr val="292934"/>
                </a:solidFill>
              </a:rPr>
              <a:t> </a:t>
            </a:r>
            <a:r>
              <a:rPr lang="en-US" altLang="ko-KR" sz="2000" i="1" dirty="0" smtClean="0">
                <a:solidFill>
                  <a:srgbClr val="292934"/>
                </a:solidFill>
              </a:rPr>
              <a:t>a very light axion with </a:t>
            </a:r>
            <a:r>
              <a:rPr lang="en-US" altLang="ko-KR" i="1" dirty="0" smtClean="0">
                <a:solidFill>
                  <a:srgbClr val="292934"/>
                </a:solidFill>
              </a:rPr>
              <a:t>a very large </a:t>
            </a:r>
            <a:r>
              <a:rPr lang="en-US" altLang="ko-KR" i="1" dirty="0" err="1" smtClean="0">
                <a:solidFill>
                  <a:srgbClr val="292934"/>
                </a:solidFill>
              </a:rPr>
              <a:t>f</a:t>
            </a:r>
            <a:r>
              <a:rPr lang="en-US" altLang="ko-KR" i="1" baseline="-25000" dirty="0" err="1" smtClean="0">
                <a:solidFill>
                  <a:srgbClr val="292934"/>
                </a:solidFill>
              </a:rPr>
              <a:t>a</a:t>
            </a:r>
            <a:r>
              <a:rPr lang="en-US" altLang="ko-KR" i="1" dirty="0" smtClean="0">
                <a:solidFill>
                  <a:srgbClr val="292934"/>
                </a:solidFill>
              </a:rPr>
              <a:t> </a:t>
            </a:r>
            <a:r>
              <a:rPr lang="en-US" altLang="ko-KR" i="1" dirty="0">
                <a:solidFill>
                  <a:srgbClr val="292934"/>
                </a:solidFill>
              </a:rPr>
              <a:t> </a:t>
            </a:r>
            <a:r>
              <a:rPr lang="en-US" altLang="ko-KR" i="1" dirty="0" smtClean="0">
                <a:solidFill>
                  <a:srgbClr val="292934"/>
                </a:solidFill>
              </a:rPr>
              <a:t>    (in early universe)</a:t>
            </a:r>
            <a:endParaRPr lang="en-US" altLang="ko-KR" i="1" dirty="0">
              <a:solidFill>
                <a:srgbClr val="292934"/>
              </a:solidFill>
            </a:endParaRPr>
          </a:p>
          <a:p>
            <a:pPr lvl="2"/>
            <a:endParaRPr lang="en-US" sz="1800" i="1" dirty="0" smtClean="0">
              <a:solidFill>
                <a:srgbClr val="0000FF"/>
              </a:solidFill>
            </a:endParaRPr>
          </a:p>
          <a:p>
            <a:pPr lvl="2"/>
            <a:endParaRPr lang="en-US" sz="1800" i="1" dirty="0" smtClean="0">
              <a:solidFill>
                <a:srgbClr val="0000FF"/>
              </a:solidFill>
            </a:endParaRP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Spanned axion mass by many orders of magnitude</a:t>
            </a:r>
          </a:p>
          <a:p>
            <a:pPr lvl="1"/>
            <a:endParaRPr lang="en-US" i="1" dirty="0">
              <a:solidFill>
                <a:srgbClr val="0000FF"/>
              </a:solidFill>
            </a:endParaRPr>
          </a:p>
          <a:p>
            <a:pPr lvl="1"/>
            <a:endParaRPr lang="en-US" sz="20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Invisible axion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5409463"/>
              </p:ext>
            </p:extLst>
          </p:nvPr>
        </p:nvGraphicFramePr>
        <p:xfrm>
          <a:off x="2794936" y="2233208"/>
          <a:ext cx="2039937" cy="750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9" name="Equation" r:id="rId6" imgW="1308100" imgH="482600" progId="Equation.3">
                  <p:embed/>
                </p:oleObj>
              </mc:Choice>
              <mc:Fallback>
                <p:oleObj name="Equation" r:id="rId6" imgW="13081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94936" y="2233208"/>
                        <a:ext cx="2039937" cy="750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6993266" y="1305720"/>
            <a:ext cx="1691998" cy="2058384"/>
            <a:chOff x="6556162" y="1354345"/>
            <a:chExt cx="2088000" cy="2681250"/>
          </a:xfrm>
        </p:grpSpPr>
        <p:pic>
          <p:nvPicPr>
            <p:cNvPr id="13" name="Picture 12" descr="KimJE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00" b="7452"/>
            <a:stretch/>
          </p:blipFill>
          <p:spPr>
            <a:xfrm>
              <a:off x="6556162" y="1354345"/>
              <a:ext cx="2088000" cy="2681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6556163" y="1411158"/>
              <a:ext cx="2086103" cy="324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i="1" dirty="0" smtClean="0">
                  <a:solidFill>
                    <a:schemeClr val="bg1"/>
                  </a:solidFill>
                </a:rPr>
                <a:t>J. E. Kim</a:t>
              </a:r>
              <a:endParaRPr lang="en-US" sz="140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b="68412"/>
          <a:stretch/>
        </p:blipFill>
        <p:spPr>
          <a:xfrm>
            <a:off x="967919" y="3378442"/>
            <a:ext cx="4677921" cy="6806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820" y="3714123"/>
            <a:ext cx="143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xion mass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820" y="3408931"/>
            <a:ext cx="1436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E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/>
                <a:cs typeface="Times New Roman"/>
              </a:rPr>
              <a:t>nergy scale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4320214"/>
            <a:ext cx="8226528" cy="2161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solidFill>
                  <a:srgbClr val="0000FF"/>
                </a:solidFill>
              </a:rPr>
              <a:t>Axion interactions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Quarks, gluons, </a:t>
            </a:r>
            <a:r>
              <a:rPr lang="en-US" i="1" u="sng" dirty="0" smtClean="0">
                <a:solidFill>
                  <a:srgbClr val="292934"/>
                </a:solidFill>
              </a:rPr>
              <a:t>photons</a:t>
            </a:r>
            <a:r>
              <a:rPr lang="en-US" i="1" dirty="0" smtClean="0">
                <a:solidFill>
                  <a:srgbClr val="292934"/>
                </a:solidFill>
              </a:rPr>
              <a:t>, leptons,…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Model dependent on PQ charge assignment</a:t>
            </a:r>
          </a:p>
          <a:p>
            <a:pPr lvl="2"/>
            <a:r>
              <a:rPr lang="en-US" i="1" dirty="0" smtClean="0">
                <a:solidFill>
                  <a:srgbClr val="292934"/>
                </a:solidFill>
              </a:rPr>
              <a:t>KSVZ – Heavy quark (ex. </a:t>
            </a:r>
            <a:r>
              <a:rPr lang="en-US" i="1" dirty="0" err="1" smtClean="0">
                <a:solidFill>
                  <a:srgbClr val="292934"/>
                </a:solidFill>
              </a:rPr>
              <a:t>g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γ</a:t>
            </a:r>
            <a:r>
              <a:rPr lang="en-US" i="1" dirty="0" smtClean="0">
                <a:solidFill>
                  <a:srgbClr val="292934"/>
                </a:solidFill>
              </a:rPr>
              <a:t> = −0.97)</a:t>
            </a:r>
          </a:p>
          <a:p>
            <a:pPr lvl="2"/>
            <a:r>
              <a:rPr lang="en-US" i="1" dirty="0" smtClean="0">
                <a:solidFill>
                  <a:srgbClr val="292934"/>
                </a:solidFill>
              </a:rPr>
              <a:t>DFSZ – Higgs doublet (ex. </a:t>
            </a:r>
            <a:r>
              <a:rPr lang="en-US" i="1" dirty="0" err="1">
                <a:solidFill>
                  <a:srgbClr val="292934"/>
                </a:solidFill>
              </a:rPr>
              <a:t>g</a:t>
            </a:r>
            <a:r>
              <a:rPr lang="en-US" i="1" baseline="-25000" dirty="0" err="1" smtClean="0">
                <a:solidFill>
                  <a:srgbClr val="292934"/>
                </a:solidFill>
              </a:rPr>
              <a:t>γ</a:t>
            </a:r>
            <a:r>
              <a:rPr lang="en-US" i="1" dirty="0" smtClean="0">
                <a:solidFill>
                  <a:srgbClr val="292934"/>
                </a:solidFill>
              </a:rPr>
              <a:t> = 0.36)</a:t>
            </a:r>
          </a:p>
          <a:p>
            <a:pPr lvl="2"/>
            <a:endParaRPr lang="en-US" i="1" dirty="0" smtClean="0">
              <a:solidFill>
                <a:srgbClr val="0000FF"/>
              </a:solidFill>
            </a:endParaRPr>
          </a:p>
          <a:p>
            <a:pPr lvl="1"/>
            <a:endParaRPr lang="en-US" i="1" dirty="0">
              <a:solidFill>
                <a:srgbClr val="0000FF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25413"/>
              </p:ext>
            </p:extLst>
          </p:nvPr>
        </p:nvGraphicFramePr>
        <p:xfrm>
          <a:off x="6556375" y="5152617"/>
          <a:ext cx="2127250" cy="132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20" name="Equation" r:id="rId10" imgW="1320800" imgH="825500" progId="Equation.DSMT4">
                  <p:embed/>
                </p:oleObj>
              </mc:Choice>
              <mc:Fallback>
                <p:oleObj name="Equation" r:id="rId10" imgW="1320800" imgH="825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56375" y="5152617"/>
                        <a:ext cx="2127250" cy="1328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73225" y="4060406"/>
            <a:ext cx="2049340" cy="10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1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457200" y="1306516"/>
            <a:ext cx="8229600" cy="5170484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</a:rPr>
              <a:t>Cosmic axion (1983)</a:t>
            </a:r>
          </a:p>
          <a:p>
            <a:pPr lvl="1"/>
            <a:r>
              <a:rPr lang="en-US" i="1" dirty="0"/>
              <a:t>V</a:t>
            </a:r>
            <a:r>
              <a:rPr lang="en-US" i="1" dirty="0" smtClean="0"/>
              <a:t>ery light </a:t>
            </a:r>
            <a:r>
              <a:rPr lang="en-US" i="1" dirty="0" err="1" smtClean="0"/>
              <a:t>axions</a:t>
            </a:r>
            <a:r>
              <a:rPr lang="en-US" i="1" dirty="0" smtClean="0"/>
              <a:t> would be overproduced in early universe</a:t>
            </a:r>
          </a:p>
          <a:p>
            <a:pPr lvl="2"/>
            <a:r>
              <a:rPr lang="en-US" i="1" dirty="0" err="1" smtClean="0"/>
              <a:t>f</a:t>
            </a:r>
            <a:r>
              <a:rPr lang="en-US" i="1" baseline="-25000" dirty="0" err="1" smtClean="0"/>
              <a:t>a</a:t>
            </a:r>
            <a:r>
              <a:rPr lang="en-US" i="1" dirty="0" smtClean="0"/>
              <a:t> &lt; 10</a:t>
            </a:r>
            <a:r>
              <a:rPr lang="en-US" i="1" baseline="30000" dirty="0" smtClean="0"/>
              <a:t>12</a:t>
            </a:r>
            <a:r>
              <a:rPr lang="en-US" i="1" dirty="0" smtClean="0"/>
              <a:t> </a:t>
            </a:r>
            <a:r>
              <a:rPr lang="en-US" i="1" dirty="0" err="1" smtClean="0"/>
              <a:t>GeV</a:t>
            </a:r>
            <a:r>
              <a:rPr lang="en-US" i="1" dirty="0" smtClean="0"/>
              <a:t> (m</a:t>
            </a:r>
            <a:r>
              <a:rPr lang="en-US" i="1" baseline="-25000" dirty="0" smtClean="0"/>
              <a:t>a</a:t>
            </a:r>
            <a:r>
              <a:rPr lang="en-US" i="1" dirty="0" smtClean="0"/>
              <a:t> &gt; 10</a:t>
            </a:r>
            <a:r>
              <a:rPr lang="en-US" i="1" baseline="30000" dirty="0" smtClean="0"/>
              <a:t>−6</a:t>
            </a:r>
            <a:r>
              <a:rPr lang="en-US" i="1" dirty="0" smtClean="0"/>
              <a:t> </a:t>
            </a:r>
            <a:r>
              <a:rPr lang="en-US" i="1" dirty="0" err="1" smtClean="0"/>
              <a:t>eV</a:t>
            </a:r>
            <a:r>
              <a:rPr lang="en-US" i="1" dirty="0" smtClean="0"/>
              <a:t>) is excluded</a:t>
            </a:r>
          </a:p>
          <a:p>
            <a:pPr lvl="1"/>
            <a:r>
              <a:rPr lang="en-US" i="1" dirty="0" smtClean="0"/>
              <a:t>Axion may account for dark matter</a:t>
            </a:r>
            <a:endParaRPr lang="en-US" i="1" dirty="0"/>
          </a:p>
          <a:p>
            <a:pPr lvl="2"/>
            <a:r>
              <a:rPr lang="en-US" i="1" dirty="0" smtClean="0">
                <a:solidFill>
                  <a:srgbClr val="FF0000"/>
                </a:solidFill>
              </a:rPr>
              <a:t>10</a:t>
            </a:r>
            <a:r>
              <a:rPr lang="en-US" i="1" baseline="30000" dirty="0" smtClean="0">
                <a:solidFill>
                  <a:srgbClr val="FF0000"/>
                </a:solidFill>
              </a:rPr>
              <a:t>−6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eV</a:t>
            </a:r>
            <a:r>
              <a:rPr lang="en-US" i="1" dirty="0" smtClean="0">
                <a:solidFill>
                  <a:srgbClr val="FF0000"/>
                </a:solidFill>
              </a:rPr>
              <a:t> &lt; m</a:t>
            </a:r>
            <a:r>
              <a:rPr lang="en-US" i="1" baseline="-25000" dirty="0" smtClean="0">
                <a:solidFill>
                  <a:srgbClr val="FF0000"/>
                </a:solidFill>
              </a:rPr>
              <a:t>a</a:t>
            </a:r>
            <a:r>
              <a:rPr lang="en-US" i="1" dirty="0" smtClean="0">
                <a:solidFill>
                  <a:srgbClr val="FF0000"/>
                </a:solidFill>
              </a:rPr>
              <a:t> &lt; 10</a:t>
            </a:r>
            <a:r>
              <a:rPr lang="en-US" i="1" baseline="30000" dirty="0" smtClean="0">
                <a:solidFill>
                  <a:srgbClr val="FF0000"/>
                </a:solidFill>
              </a:rPr>
              <a:t>−3</a:t>
            </a:r>
            <a:r>
              <a:rPr lang="en-US" i="1" dirty="0" smtClean="0">
                <a:solidFill>
                  <a:srgbClr val="FF0000"/>
                </a:solidFill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</a:rPr>
              <a:t>eV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Axion dark </a:t>
            </a:r>
            <a:r>
              <a:rPr lang="en-US" dirty="0"/>
              <a:t>m</a:t>
            </a:r>
            <a:r>
              <a:rPr lang="en-US" dirty="0" smtClean="0"/>
              <a:t>atter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6</a:t>
            </a:fld>
            <a:endParaRPr lang="en-US"/>
          </a:p>
        </p:txBody>
      </p:sp>
      <p:pic>
        <p:nvPicPr>
          <p:cNvPr id="10" name="Picture 9" descr="Screen Shot 2018-10-21 at 9.54.51 AM.pn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" r="2975" b="22591"/>
          <a:stretch/>
        </p:blipFill>
        <p:spPr>
          <a:xfrm>
            <a:off x="457200" y="3334071"/>
            <a:ext cx="2520000" cy="1135283"/>
          </a:xfrm>
          <a:prstGeom prst="rect">
            <a:avLst/>
          </a:prstGeom>
        </p:spPr>
      </p:pic>
      <p:pic>
        <p:nvPicPr>
          <p:cNvPr id="3" name="Picture 2" descr="Screen Shot 2018-10-21 at 9.54.31 AM.png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1" r="2975"/>
          <a:stretch/>
        </p:blipFill>
        <p:spPr>
          <a:xfrm>
            <a:off x="829668" y="4315418"/>
            <a:ext cx="2520000" cy="1199407"/>
          </a:xfrm>
          <a:prstGeom prst="rect">
            <a:avLst/>
          </a:prstGeom>
        </p:spPr>
      </p:pic>
      <p:pic>
        <p:nvPicPr>
          <p:cNvPr id="14" name="Picture 13" descr="Screen Shot 2018-10-21 at 9.55.05 AM.png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8" r="2768"/>
          <a:stretch/>
        </p:blipFill>
        <p:spPr>
          <a:xfrm>
            <a:off x="1204503" y="5309577"/>
            <a:ext cx="2519568" cy="11674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07343" y="3783367"/>
            <a:ext cx="4677921" cy="21548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52076" y="3206473"/>
            <a:ext cx="2032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</a:rPr>
              <a:t>D</a:t>
            </a:r>
            <a:r>
              <a:rPr lang="en-US" sz="1600" i="1" dirty="0" smtClean="0">
                <a:solidFill>
                  <a:srgbClr val="FF0000"/>
                </a:solidFill>
              </a:rPr>
              <a:t>ark matter axion ?</a:t>
            </a:r>
            <a:endParaRPr lang="en-US" sz="1600" i="1" dirty="0">
              <a:solidFill>
                <a:srgbClr val="FF0000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rot="16200000" flipH="1">
            <a:off x="5606874" y="3879026"/>
            <a:ext cx="1549081" cy="541327"/>
          </a:xfrm>
          <a:prstGeom prst="bentArrow">
            <a:avLst>
              <a:gd name="adj1" fmla="val 0"/>
              <a:gd name="adj2" fmla="val 5027"/>
              <a:gd name="adj3" fmla="val 25000"/>
              <a:gd name="adj4" fmla="val 43750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07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/>
          <a:lstStyle/>
          <a:p>
            <a:r>
              <a:rPr lang="en-US" i="1" dirty="0" smtClean="0">
                <a:solidFill>
                  <a:srgbClr val="0000FF"/>
                </a:solidFill>
              </a:rPr>
              <a:t>Coupling with photons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 err="1" smtClean="0"/>
              <a:t>Primakoff</a:t>
            </a:r>
            <a:r>
              <a:rPr lang="en-US" i="1" dirty="0" smtClean="0"/>
              <a:t> effect</a:t>
            </a:r>
          </a:p>
          <a:p>
            <a:pPr lvl="1"/>
            <a:r>
              <a:rPr lang="en-US" i="1" dirty="0" smtClean="0"/>
              <a:t>Energetic photons + EM of nuclei </a:t>
            </a:r>
          </a:p>
          <a:p>
            <a:pPr marL="274320" lvl="1" indent="0">
              <a:buNone/>
            </a:pPr>
            <a:r>
              <a:rPr lang="en-US" i="1" dirty="0" smtClean="0"/>
              <a:t>	=&gt; </a:t>
            </a:r>
            <a:r>
              <a:rPr lang="en-US" i="1" dirty="0" err="1" smtClean="0"/>
              <a:t>pseudoscalar</a:t>
            </a:r>
            <a:r>
              <a:rPr lang="en-US" i="1" dirty="0" smtClean="0"/>
              <a:t>  </a:t>
            </a: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Conversion of </a:t>
            </a:r>
            <a:r>
              <a:rPr lang="en-US" i="1" dirty="0" err="1">
                <a:solidFill>
                  <a:srgbClr val="0000FF"/>
                </a:solidFill>
              </a:rPr>
              <a:t>axions</a:t>
            </a:r>
            <a:r>
              <a:rPr lang="en-US" i="1" dirty="0">
                <a:solidFill>
                  <a:srgbClr val="0000FF"/>
                </a:solidFill>
              </a:rPr>
              <a:t> to </a:t>
            </a:r>
            <a:r>
              <a:rPr lang="en-US" i="1" dirty="0" smtClean="0">
                <a:solidFill>
                  <a:srgbClr val="0000FF"/>
                </a:solidFill>
              </a:rPr>
              <a:t>photons in a magnetic field (1983)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 err="1">
                <a:solidFill>
                  <a:srgbClr val="292934"/>
                </a:solidFill>
              </a:rPr>
              <a:t>Axions</a:t>
            </a:r>
            <a:r>
              <a:rPr lang="en-US" i="1" dirty="0">
                <a:solidFill>
                  <a:srgbClr val="292934"/>
                </a:solidFill>
              </a:rPr>
              <a:t> “borrow” virtual photons from </a:t>
            </a:r>
            <a:r>
              <a:rPr lang="en-US" i="1" dirty="0" smtClean="0">
                <a:solidFill>
                  <a:srgbClr val="292934"/>
                </a:solidFill>
              </a:rPr>
              <a:t>the </a:t>
            </a:r>
            <a:r>
              <a:rPr lang="en-US" i="1" dirty="0">
                <a:solidFill>
                  <a:srgbClr val="292934"/>
                </a:solidFill>
              </a:rPr>
              <a:t>magnetic field to turn into real </a:t>
            </a:r>
            <a:r>
              <a:rPr lang="en-US" i="1" dirty="0" smtClean="0">
                <a:solidFill>
                  <a:srgbClr val="292934"/>
                </a:solidFill>
              </a:rPr>
              <a:t>photons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Principle of axion search experiments</a:t>
            </a:r>
            <a:endParaRPr lang="en-US" i="1" dirty="0">
              <a:solidFill>
                <a:srgbClr val="292934"/>
              </a:solidFill>
            </a:endParaRPr>
          </a:p>
          <a:p>
            <a:pPr lvl="1"/>
            <a:endParaRPr lang="en-US" i="1" dirty="0" smtClean="0">
              <a:solidFill>
                <a:srgbClr val="292934"/>
              </a:solidFill>
            </a:endParaRPr>
          </a:p>
          <a:p>
            <a:pPr lvl="1"/>
            <a:endParaRPr lang="en-US" i="1" dirty="0">
              <a:solidFill>
                <a:srgbClr val="292934"/>
              </a:solidFill>
            </a:endParaRPr>
          </a:p>
          <a:p>
            <a:pPr lvl="1"/>
            <a:endParaRPr lang="en-US" i="1" dirty="0" smtClean="0">
              <a:solidFill>
                <a:srgbClr val="292934"/>
              </a:solidFill>
            </a:endParaRPr>
          </a:p>
          <a:p>
            <a:pPr lvl="1"/>
            <a:endParaRPr lang="en-US" i="1" dirty="0">
              <a:solidFill>
                <a:srgbClr val="292934"/>
              </a:solidFill>
            </a:endParaRPr>
          </a:p>
          <a:p>
            <a:pPr lvl="1"/>
            <a:endParaRPr lang="en-US" i="1" dirty="0" smtClean="0">
              <a:solidFill>
                <a:srgbClr val="292934"/>
              </a:solidFill>
            </a:endParaRPr>
          </a:p>
          <a:p>
            <a:endParaRPr lang="en-US" i="1" dirty="0">
              <a:solidFill>
                <a:srgbClr val="292934"/>
              </a:solidFill>
            </a:endParaRPr>
          </a:p>
          <a:p>
            <a:pPr lvl="8"/>
            <a:endParaRPr lang="en-US" i="1" dirty="0">
              <a:solidFill>
                <a:srgbClr val="292934"/>
              </a:solidFill>
            </a:endParaRP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/>
              <a:t>Detection </a:t>
            </a:r>
            <a:r>
              <a:rPr lang="en-US" dirty="0" smtClean="0"/>
              <a:t>principle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1109" y="1305720"/>
            <a:ext cx="2535691" cy="14599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28178" y="4486638"/>
            <a:ext cx="1560310" cy="1990362"/>
            <a:chOff x="4784897" y="4209196"/>
            <a:chExt cx="1560310" cy="1990362"/>
          </a:xfrm>
        </p:grpSpPr>
        <p:pic>
          <p:nvPicPr>
            <p:cNvPr id="1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897" y="4209196"/>
              <a:ext cx="1560310" cy="1727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784897" y="5891781"/>
              <a:ext cx="15603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>
                  <a:solidFill>
                    <a:srgbClr val="292934"/>
                  </a:solidFill>
                </a:rPr>
                <a:t>P. </a:t>
              </a:r>
              <a:r>
                <a:rPr lang="en-US" sz="1400" i="1" dirty="0" err="1" smtClean="0">
                  <a:solidFill>
                    <a:srgbClr val="292934"/>
                  </a:solidFill>
                </a:rPr>
                <a:t>Sikivie</a:t>
              </a:r>
              <a:endParaRPr lang="en-US" sz="1400" i="1" dirty="0">
                <a:solidFill>
                  <a:srgbClr val="292934"/>
                </a:solidFill>
              </a:endParaRPr>
            </a:p>
          </p:txBody>
        </p:sp>
      </p:grpSp>
      <p:pic>
        <p:nvPicPr>
          <p:cNvPr id="15" name="Picture 14" descr="Screen Shot 2015-10-10 at 2.15.04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66" y="4486638"/>
            <a:ext cx="2078634" cy="1799998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294019"/>
              </p:ext>
            </p:extLst>
          </p:nvPr>
        </p:nvGraphicFramePr>
        <p:xfrm>
          <a:off x="6771481" y="4004374"/>
          <a:ext cx="1697037" cy="449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67" name="Equation" r:id="rId9" imgW="1054100" imgH="279400" progId="Equation.3">
                  <p:embed/>
                </p:oleObj>
              </mc:Choice>
              <mc:Fallback>
                <p:oleObj name="Equation" r:id="rId9" imgW="10541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71481" y="4004374"/>
                        <a:ext cx="1697037" cy="449263"/>
                      </a:xfrm>
                      <a:prstGeom prst="rect">
                        <a:avLst/>
                      </a:prstGeom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/>
          <p:cNvGrpSpPr/>
          <p:nvPr/>
        </p:nvGrpSpPr>
        <p:grpSpPr>
          <a:xfrm>
            <a:off x="2392588" y="4562996"/>
            <a:ext cx="4067470" cy="1914004"/>
            <a:chOff x="5110267" y="4820158"/>
            <a:chExt cx="4067470" cy="1914004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83100546"/>
                </p:ext>
              </p:extLst>
            </p:nvPr>
          </p:nvGraphicFramePr>
          <p:xfrm>
            <a:off x="6426715" y="5474311"/>
            <a:ext cx="160069" cy="1455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668" name="Equation" r:id="rId11" imgW="139700" imgH="127000" progId="Equation.3">
                    <p:embed/>
                  </p:oleObj>
                </mc:Choice>
                <mc:Fallback>
                  <p:oleObj name="Equation" r:id="rId11" imgW="139700" imgH="127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426715" y="5474311"/>
                          <a:ext cx="160069" cy="14551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>
              <a:grpSpLocks noChangeAspect="1"/>
            </p:cNvGrpSpPr>
            <p:nvPr/>
          </p:nvGrpSpPr>
          <p:grpSpPr>
            <a:xfrm>
              <a:off x="5399186" y="4820158"/>
              <a:ext cx="840242" cy="1428531"/>
              <a:chOff x="3445911" y="2913516"/>
              <a:chExt cx="1440000" cy="2448205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3445913" y="3487865"/>
                <a:ext cx="1439995" cy="1357705"/>
              </a:xfrm>
              <a:prstGeom prst="rect">
                <a:avLst/>
              </a:prstGeom>
              <a:solidFill>
                <a:srgbClr val="000090">
                  <a:alpha val="2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Can 36"/>
              <p:cNvSpPr/>
              <p:nvPr/>
            </p:nvSpPr>
            <p:spPr>
              <a:xfrm flipV="1">
                <a:off x="3445911" y="2913516"/>
                <a:ext cx="1439997" cy="723274"/>
              </a:xfrm>
              <a:prstGeom prst="can">
                <a:avLst>
                  <a:gd name="adj" fmla="val 33603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Can 37"/>
              <p:cNvSpPr/>
              <p:nvPr/>
            </p:nvSpPr>
            <p:spPr>
              <a:xfrm>
                <a:off x="3445912" y="4638447"/>
                <a:ext cx="1439999" cy="723274"/>
              </a:xfrm>
              <a:prstGeom prst="can">
                <a:avLst>
                  <a:gd name="adj" fmla="val 33603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i="1" dirty="0" smtClean="0"/>
                  <a:t>Magnet</a:t>
                </a:r>
                <a:endParaRPr lang="en-US" sz="1200" i="1" dirty="0"/>
              </a:p>
            </p:txBody>
          </p:sp>
          <p:sp>
            <p:nvSpPr>
              <p:cNvPr id="39" name="Up Arrow 38"/>
              <p:cNvSpPr/>
              <p:nvPr/>
            </p:nvSpPr>
            <p:spPr>
              <a:xfrm>
                <a:off x="3992526" y="3676072"/>
                <a:ext cx="360000" cy="899996"/>
              </a:xfrm>
              <a:prstGeom prst="upArrow">
                <a:avLst>
                  <a:gd name="adj1" fmla="val 50000"/>
                  <a:gd name="adj2" fmla="val 75461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326341" y="3914026"/>
                <a:ext cx="340424" cy="580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i="1" dirty="0" smtClean="0"/>
                  <a:t>B</a:t>
                </a:r>
                <a:endParaRPr lang="en-US" sz="1600" b="1" i="1" dirty="0"/>
              </a:p>
            </p:txBody>
          </p:sp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6756253" y="4824255"/>
              <a:ext cx="1018497" cy="1450359"/>
              <a:chOff x="5339710" y="2913516"/>
              <a:chExt cx="1719223" cy="2448205"/>
            </a:xfrm>
          </p:grpSpPr>
          <p:sp>
            <p:nvSpPr>
              <p:cNvPr id="32" name="Can 31"/>
              <p:cNvSpPr/>
              <p:nvPr/>
            </p:nvSpPr>
            <p:spPr>
              <a:xfrm flipV="1">
                <a:off x="5339710" y="2913516"/>
                <a:ext cx="1439997" cy="723274"/>
              </a:xfrm>
              <a:prstGeom prst="can">
                <a:avLst>
                  <a:gd name="adj" fmla="val 33603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an 32"/>
              <p:cNvSpPr/>
              <p:nvPr/>
            </p:nvSpPr>
            <p:spPr>
              <a:xfrm>
                <a:off x="5339711" y="4638447"/>
                <a:ext cx="1439999" cy="723274"/>
              </a:xfrm>
              <a:prstGeom prst="can">
                <a:avLst>
                  <a:gd name="adj" fmla="val 33603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 descr="Screen Shot 2015-11-11 at 5.43.28 PM.pn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72980" y="3676072"/>
                <a:ext cx="1183066" cy="923827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6512021" y="3951664"/>
                <a:ext cx="546912" cy="675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i="1" dirty="0" err="1" smtClean="0"/>
                  <a:t>ϒ</a:t>
                </a:r>
                <a:r>
                  <a:rPr lang="en-US" sz="1000" i="1" dirty="0" smtClean="0"/>
                  <a:t>*</a:t>
                </a:r>
                <a:endParaRPr lang="en-US" sz="1000" i="1" dirty="0"/>
              </a:p>
            </p:txBody>
          </p:sp>
        </p:grpSp>
        <p:grpSp>
          <p:nvGrpSpPr>
            <p:cNvPr id="21" name="Group 20"/>
            <p:cNvGrpSpPr>
              <a:grpSpLocks noChangeAspect="1"/>
            </p:cNvGrpSpPr>
            <p:nvPr/>
          </p:nvGrpSpPr>
          <p:grpSpPr>
            <a:xfrm>
              <a:off x="7883528" y="4820158"/>
              <a:ext cx="1183535" cy="1452339"/>
              <a:chOff x="7162009" y="2904497"/>
              <a:chExt cx="1995083" cy="2448205"/>
            </a:xfrm>
          </p:grpSpPr>
          <p:pic>
            <p:nvPicPr>
              <p:cNvPr id="25" name="Picture 24" descr="Screen Shot 2015-11-11 at 5.52.57 PM.pn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567829" y="3688341"/>
                <a:ext cx="242163" cy="936363"/>
              </a:xfrm>
              <a:prstGeom prst="rect">
                <a:avLst/>
              </a:prstGeom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517915" y="3425164"/>
                <a:ext cx="1439995" cy="1357705"/>
              </a:xfrm>
              <a:prstGeom prst="rect">
                <a:avLst/>
              </a:prstGeom>
              <a:solidFill>
                <a:srgbClr val="000090">
                  <a:alpha val="25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an 26"/>
              <p:cNvSpPr/>
              <p:nvPr/>
            </p:nvSpPr>
            <p:spPr>
              <a:xfrm flipV="1">
                <a:off x="7517910" y="2904497"/>
                <a:ext cx="1439997" cy="723274"/>
              </a:xfrm>
              <a:prstGeom prst="can">
                <a:avLst>
                  <a:gd name="adj" fmla="val 33603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an 27"/>
              <p:cNvSpPr/>
              <p:nvPr/>
            </p:nvSpPr>
            <p:spPr>
              <a:xfrm>
                <a:off x="7517911" y="4629428"/>
                <a:ext cx="1439999" cy="723274"/>
              </a:xfrm>
              <a:prstGeom prst="can">
                <a:avLst>
                  <a:gd name="adj" fmla="val 33603"/>
                </a:avLst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7162009" y="4132214"/>
                <a:ext cx="1071814" cy="0"/>
              </a:xfrm>
              <a:prstGeom prst="line">
                <a:avLst/>
              </a:prstGeom>
              <a:ln w="28575" cmpd="sng">
                <a:solidFill>
                  <a:schemeClr val="tx1">
                    <a:lumMod val="65000"/>
                    <a:lumOff val="35000"/>
                  </a:schemeClr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8499643" y="4143188"/>
                <a:ext cx="445171" cy="415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i="1" dirty="0" err="1" smtClean="0"/>
                  <a:t>ϒ</a:t>
                </a:r>
                <a:endParaRPr lang="en-US" sz="1000" i="1" dirty="0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533126" y="4112411"/>
                <a:ext cx="445171" cy="466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i="1" dirty="0" err="1"/>
                  <a:t>a</a:t>
                </a:r>
                <a:endParaRPr lang="en-US" sz="1200" b="1" i="1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5110267" y="6274614"/>
              <a:ext cx="14399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/>
                <a:t>Classical EM field</a:t>
              </a:r>
              <a:endParaRPr lang="en-US" sz="1200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66622" y="6272497"/>
              <a:ext cx="12599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smtClean="0"/>
                <a:t>Sea of </a:t>
              </a:r>
            </a:p>
            <a:p>
              <a:pPr algn="ctr"/>
              <a:r>
                <a:rPr lang="en-US" sz="1200" i="1" dirty="0" smtClean="0"/>
                <a:t>virtual photons</a:t>
              </a:r>
              <a:endParaRPr lang="en-US" sz="1200" i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17739" y="6285376"/>
              <a:ext cx="125999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 err="1" smtClean="0"/>
                <a:t>Primakoff</a:t>
              </a:r>
              <a:r>
                <a:rPr lang="en-US" sz="1200" i="1" dirty="0" smtClean="0"/>
                <a:t> effect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15749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5720"/>
            <a:ext cx="8229600" cy="5171280"/>
          </a:xfrm>
        </p:spPr>
        <p:txBody>
          <a:bodyPr>
            <a:normAutofit lnSpcReduction="10000"/>
          </a:bodyPr>
          <a:lstStyle/>
          <a:p>
            <a:r>
              <a:rPr lang="en-US" sz="2400" i="1" dirty="0" err="1" smtClean="0">
                <a:solidFill>
                  <a:srgbClr val="0000FF"/>
                </a:solidFill>
              </a:rPr>
              <a:t>Haloscope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 smtClean="0"/>
              <a:t>DM </a:t>
            </a:r>
            <a:r>
              <a:rPr lang="en-US" i="1" dirty="0" err="1" smtClean="0"/>
              <a:t>axions</a:t>
            </a:r>
            <a:r>
              <a:rPr lang="en-US" i="1" dirty="0" smtClean="0"/>
              <a:t> in our galactic halo</a:t>
            </a:r>
          </a:p>
          <a:p>
            <a:pPr lvl="1"/>
            <a:r>
              <a:rPr lang="en-US" i="1" dirty="0" smtClean="0"/>
              <a:t>Microwave resonators</a:t>
            </a:r>
          </a:p>
          <a:p>
            <a:pPr lvl="1"/>
            <a:r>
              <a:rPr lang="en-US" i="1" dirty="0" smtClean="0"/>
              <a:t>ADMX, HASTAC, CULTASK,…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err="1" smtClean="0">
                <a:solidFill>
                  <a:srgbClr val="0000FF"/>
                </a:solidFill>
              </a:rPr>
              <a:t>Helioscope</a:t>
            </a:r>
            <a:endParaRPr lang="en-US" i="1" dirty="0">
              <a:solidFill>
                <a:srgbClr val="0000FF"/>
              </a:solidFill>
            </a:endParaRPr>
          </a:p>
          <a:p>
            <a:pPr lvl="1"/>
            <a:r>
              <a:rPr lang="en-US" i="1" dirty="0">
                <a:solidFill>
                  <a:srgbClr val="292934"/>
                </a:solidFill>
              </a:rPr>
              <a:t>S</a:t>
            </a:r>
            <a:r>
              <a:rPr lang="en-US" i="1" dirty="0" smtClean="0">
                <a:solidFill>
                  <a:srgbClr val="292934"/>
                </a:solidFill>
              </a:rPr>
              <a:t>olar </a:t>
            </a:r>
            <a:r>
              <a:rPr lang="en-US" i="1" dirty="0" err="1" smtClean="0">
                <a:solidFill>
                  <a:srgbClr val="292934"/>
                </a:solidFill>
              </a:rPr>
              <a:t>axions</a:t>
            </a:r>
            <a:endParaRPr lang="en-US" i="1" dirty="0" smtClean="0">
              <a:solidFill>
                <a:srgbClr val="292934"/>
              </a:solidFill>
            </a:endParaRP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Emitted by the solar core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CAST, IAXO,…</a:t>
            </a:r>
          </a:p>
          <a:p>
            <a:pPr lvl="8"/>
            <a:endParaRPr lang="en-US" i="1" dirty="0" smtClean="0">
              <a:solidFill>
                <a:srgbClr val="0000FF"/>
              </a:solidFill>
            </a:endParaRPr>
          </a:p>
          <a:p>
            <a:pPr lvl="8"/>
            <a:endParaRPr lang="en-US" i="1" dirty="0">
              <a:solidFill>
                <a:srgbClr val="0000FF"/>
              </a:solidFill>
            </a:endParaRPr>
          </a:p>
          <a:p>
            <a:r>
              <a:rPr lang="en-US" i="1" dirty="0" smtClean="0">
                <a:solidFill>
                  <a:srgbClr val="0000FF"/>
                </a:solidFill>
              </a:rPr>
              <a:t>Photon regeneration</a:t>
            </a:r>
          </a:p>
          <a:p>
            <a:pPr lvl="1"/>
            <a:r>
              <a:rPr lang="en-US" sz="2000" i="1" dirty="0" smtClean="0">
                <a:solidFill>
                  <a:srgbClr val="292934"/>
                </a:solidFill>
              </a:rPr>
              <a:t>Light Shining through Wall</a:t>
            </a:r>
          </a:p>
          <a:p>
            <a:pPr lvl="1"/>
            <a:r>
              <a:rPr lang="en-US" i="1" dirty="0" err="1" smtClean="0">
                <a:solidFill>
                  <a:srgbClr val="292934"/>
                </a:solidFill>
              </a:rPr>
              <a:t>Axions</a:t>
            </a:r>
            <a:r>
              <a:rPr lang="en-US" i="1" dirty="0" smtClean="0">
                <a:solidFill>
                  <a:srgbClr val="292934"/>
                </a:solidFill>
              </a:rPr>
              <a:t> at the lab</a:t>
            </a:r>
          </a:p>
          <a:p>
            <a:pPr lvl="1"/>
            <a:r>
              <a:rPr lang="en-US" i="1" dirty="0" smtClean="0">
                <a:solidFill>
                  <a:srgbClr val="292934"/>
                </a:solidFill>
              </a:rPr>
              <a:t>ALPS,…</a:t>
            </a:r>
            <a:endParaRPr lang="en-US" sz="2000" i="1" dirty="0">
              <a:solidFill>
                <a:srgbClr val="292934"/>
              </a:solidFill>
            </a:endParaRPr>
          </a:p>
          <a:p>
            <a:endParaRPr lang="en-US" sz="2400" i="1" dirty="0" smtClean="0">
              <a:solidFill>
                <a:srgbClr val="0000FF"/>
              </a:solidFill>
            </a:endParaRPr>
          </a:p>
          <a:p>
            <a:endParaRPr lang="en-US" sz="2400" i="1" dirty="0">
              <a:solidFill>
                <a:srgbClr val="0000FF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Main approaches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8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t="57257"/>
          <a:stretch/>
        </p:blipFill>
        <p:spPr>
          <a:xfrm>
            <a:off x="4060496" y="5047321"/>
            <a:ext cx="4626304" cy="1429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45071"/>
          <a:stretch/>
        </p:blipFill>
        <p:spPr>
          <a:xfrm>
            <a:off x="4213362" y="3257579"/>
            <a:ext cx="4345147" cy="17256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000" y="1128127"/>
            <a:ext cx="1151999" cy="2129452"/>
          </a:xfrm>
          <a:prstGeom prst="rect">
            <a:avLst/>
          </a:prstGeom>
        </p:spPr>
      </p:pic>
      <p:pic>
        <p:nvPicPr>
          <p:cNvPr id="15" name="Picture 14" descr="Screen Shot 2017-11-05 at 6.07.2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120" y="1305720"/>
            <a:ext cx="1943840" cy="185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4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8178" y="374638"/>
            <a:ext cx="7700917" cy="719999"/>
          </a:xfrm>
        </p:spPr>
        <p:txBody>
          <a:bodyPr>
            <a:normAutofit/>
          </a:bodyPr>
          <a:lstStyle/>
          <a:p>
            <a:r>
              <a:rPr lang="en-US" dirty="0" smtClean="0"/>
              <a:t>Axion parameter </a:t>
            </a:r>
            <a:r>
              <a:rPr lang="en-US" dirty="0"/>
              <a:t>s</a:t>
            </a:r>
            <a:r>
              <a:rPr lang="en-US" dirty="0" smtClean="0"/>
              <a:t>pace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095" y="376715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" y="375261"/>
            <a:ext cx="720000" cy="7200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ICISE-CBPF Workshop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Axion search at CAPP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DD181-C145-4142-A625-57F8BB131799}" type="slidenum">
              <a:rPr lang="en-US" smtClean="0"/>
              <a:t>9</a:t>
            </a:fld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57200" y="1306516"/>
            <a:ext cx="8229600" cy="5170484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64397" y="1306516"/>
            <a:ext cx="8229591" cy="5170484"/>
            <a:chOff x="632744" y="3834430"/>
            <a:chExt cx="4446162" cy="2793432"/>
          </a:xfrm>
        </p:grpSpPr>
        <p:pic>
          <p:nvPicPr>
            <p:cNvPr id="11" name="Content Placeholder 8" descr="sensitivity (1)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558" r="-4558"/>
            <a:stretch>
              <a:fillRect/>
            </a:stretch>
          </p:blipFill>
          <p:spPr>
            <a:xfrm>
              <a:off x="632744" y="3834430"/>
              <a:ext cx="4446162" cy="2793432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1341454" y="3936324"/>
              <a:ext cx="777982" cy="2347506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288653" y="3936324"/>
              <a:ext cx="1523123" cy="2347506"/>
            </a:xfrm>
            <a:prstGeom prst="rect">
              <a:avLst/>
            </a:prstGeom>
            <a:solidFill>
              <a:schemeClr val="tx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932334" y="6491150"/>
            <a:ext cx="2032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1 </a:t>
            </a:r>
            <a:r>
              <a:rPr lang="en-US" i="1" dirty="0" err="1" smtClean="0"/>
              <a:t>μeV</a:t>
            </a:r>
            <a:r>
              <a:rPr lang="en-US" i="1" dirty="0" smtClean="0"/>
              <a:t> </a:t>
            </a:r>
            <a:r>
              <a:rPr lang="en-US" i="1" dirty="0" smtClean="0">
                <a:ea typeface="ＭＳ ゴシック"/>
                <a:cs typeface="ＭＳ ゴシック"/>
              </a:rPr>
              <a:t>≈ 0.24 GHz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67704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29768</TotalTime>
  <Words>2415</Words>
  <Application>Microsoft Macintosh PowerPoint</Application>
  <PresentationFormat>Présentation à l'écran (4:3)</PresentationFormat>
  <Paragraphs>780</Paragraphs>
  <Slides>34</Slides>
  <Notes>34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6" baseType="lpstr">
      <vt:lpstr>Clarity</vt:lpstr>
      <vt:lpstr>Equation</vt:lpstr>
      <vt:lpstr>Axion Dark Matter Search at IBS/CAPP</vt:lpstr>
      <vt:lpstr>Outline</vt:lpstr>
      <vt:lpstr>Strong CP problem</vt:lpstr>
      <vt:lpstr>PQ mechanism and axion</vt:lpstr>
      <vt:lpstr>Invisible axion</vt:lpstr>
      <vt:lpstr>Axion dark matter</vt:lpstr>
      <vt:lpstr>Detection principle</vt:lpstr>
      <vt:lpstr>Main approaches</vt:lpstr>
      <vt:lpstr>Axion parameter space</vt:lpstr>
      <vt:lpstr>Physical Quantities </vt:lpstr>
      <vt:lpstr>Haloscope in a Nutshell</vt:lpstr>
      <vt:lpstr>IBS/CAPP</vt:lpstr>
      <vt:lpstr>CAPP in Oct. 2013</vt:lpstr>
      <vt:lpstr>CAPP in Jan. 2017</vt:lpstr>
      <vt:lpstr>CAPP in Oct. 2018</vt:lpstr>
      <vt:lpstr>Major equipment</vt:lpstr>
      <vt:lpstr>High field magnet</vt:lpstr>
      <vt:lpstr>Lager bore magnet</vt:lpstr>
      <vt:lpstr>SQUID amplifier</vt:lpstr>
      <vt:lpstr>Josephson Parametric Amplifier </vt:lpstr>
      <vt:lpstr>Superconducting cavity</vt:lpstr>
      <vt:lpstr>Superconducting cavity</vt:lpstr>
      <vt:lpstr>High frequency approach</vt:lpstr>
      <vt:lpstr>CAPP experiments</vt:lpstr>
      <vt:lpstr>CAPP-PACE</vt:lpstr>
      <vt:lpstr>CAPP-PACE</vt:lpstr>
      <vt:lpstr>CAPP-8TB</vt:lpstr>
      <vt:lpstr>CAPP-8TB</vt:lpstr>
      <vt:lpstr>CAPP-9T MC</vt:lpstr>
      <vt:lpstr>CAPP-9T MC </vt:lpstr>
      <vt:lpstr>CAPP-18T</vt:lpstr>
      <vt:lpstr>Projected sensitivity – 2 year</vt:lpstr>
      <vt:lpstr>Projected sensitivity – beyond</vt:lpstr>
      <vt:lpstr>Summary</vt:lpstr>
    </vt:vector>
  </TitlesOfParts>
  <Company>Institute for Basic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Multi-cell Cavity</dc:title>
  <dc:creator>SungWoo YOUN</dc:creator>
  <cp:lastModifiedBy>Jacques Dumarchez</cp:lastModifiedBy>
  <cp:revision>964</cp:revision>
  <cp:lastPrinted>2017-11-04T23:18:58Z</cp:lastPrinted>
  <dcterms:created xsi:type="dcterms:W3CDTF">2017-10-29T07:04:28Z</dcterms:created>
  <dcterms:modified xsi:type="dcterms:W3CDTF">2019-07-04T07:51:53Z</dcterms:modified>
</cp:coreProperties>
</file>