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slides/_rels/slide30.xml.rels" ContentType="application/vnd.openxmlformats-package.relationships+xml"/>
  <Override PartName="/ppt/slides/_rels/slide26.xml.rels" ContentType="application/vnd.openxmlformats-package.relationships+xml"/>
  <Override PartName="/ppt/slides/_rels/slide10.xml.rels" ContentType="application/vnd.openxmlformats-package.relationships+xml"/>
  <Override PartName="/ppt/slides/_rels/slide17.xml.rels" ContentType="application/vnd.openxmlformats-package.relationships+xml"/>
  <Override PartName="/ppt/slides/_rels/slide9.xml.rels" ContentType="application/vnd.openxmlformats-package.relationships+xml"/>
  <Override PartName="/ppt/slides/_rels/slide24.xml.rels" ContentType="application/vnd.openxmlformats-package.relationships+xml"/>
  <Override PartName="/ppt/slides/_rels/slide2.xml.rels" ContentType="application/vnd.openxmlformats-package.relationships+xml"/>
  <Override PartName="/ppt/slides/_rels/slide8.xml.rels" ContentType="application/vnd.openxmlformats-package.relationships+xml"/>
  <Override PartName="/ppt/slides/_rels/slide23.xml.rels" ContentType="application/vnd.openxmlformats-package.relationships+xml"/>
  <Override PartName="/ppt/slides/_rels/slide1.xml.rels" ContentType="application/vnd.openxmlformats-package.relationships+xml"/>
  <Override PartName="/ppt/slides/_rels/slide29.xml.rels" ContentType="application/vnd.openxmlformats-package.relationships+xml"/>
  <Override PartName="/ppt/slides/_rels/slide7.xml.rels" ContentType="application/vnd.openxmlformats-package.relationships+xml"/>
  <Override PartName="/ppt/slides/_rels/slide28.xml.rels" ContentType="application/vnd.openxmlformats-package.relationships+xml"/>
  <Override PartName="/ppt/slides/_rels/slide6.xml.rels" ContentType="application/vnd.openxmlformats-package.relationships+xml"/>
  <Override PartName="/ppt/slides/_rels/slide25.xml.rels" ContentType="application/vnd.openxmlformats-package.relationships+xml"/>
  <Override PartName="/ppt/slides/_rels/slide3.xml.rels" ContentType="application/vnd.openxmlformats-package.relationships+xml"/>
  <Override PartName="/ppt/slides/_rels/slide11.xml.rels" ContentType="application/vnd.openxmlformats-package.relationships+xml"/>
  <Override PartName="/ppt/slides/_rels/slide18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22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31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2.xml" ContentType="application/vnd.openxmlformats-officedocument.presentationml.slide+xml"/>
  <Override PartName="/ppt/slides/slide29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28.xml" ContentType="application/vnd.openxmlformats-officedocument.presentationml.slide+xml"/>
  <Override PartName="/ppt/slides/slide6.xml" ContentType="application/vnd.openxmlformats-officedocument.presentationml.slide+xml"/>
  <Override PartName="/ppt/slides/slide20.xml" ContentType="application/vnd.openxmlformats-officedocument.presentationml.slide+xml"/>
  <Override PartName="/ppt/slides/slide27.xml" ContentType="application/vnd.openxmlformats-officedocument.presentationml.slide+xml"/>
  <Override PartName="/ppt/slides/slide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s/slide2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26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_rels/presentation.xml.rels" ContentType="application/vnd.openxmlformats-package.relationships+xml"/>
  <Override PartName="/ppt/media/image40.png" ContentType="image/png"/>
  <Override PartName="/ppt/media/image36.jpeg" ContentType="image/jpeg"/>
  <Override PartName="/ppt/media/image32.jpeg" ContentType="image/jpeg"/>
  <Override PartName="/ppt/media/image38.jpeg" ContentType="image/jpeg"/>
  <Override PartName="/ppt/media/image29.png" ContentType="image/png"/>
  <Override PartName="/ppt/media/image28.png" ContentType="image/png"/>
  <Override PartName="/ppt/media/image27.png" ContentType="image/png"/>
  <Override PartName="/ppt/media/image26.png" ContentType="image/png"/>
  <Override PartName="/ppt/media/image34.jpeg" ContentType="image/jpeg"/>
  <Override PartName="/ppt/media/image24.png" ContentType="image/png"/>
  <Override PartName="/ppt/media/image23.png" ContentType="image/png"/>
  <Override PartName="/ppt/media/image35.jpeg" ContentType="image/jpeg"/>
  <Override PartName="/ppt/media/image10.jpeg" ContentType="image/jpeg"/>
  <Override PartName="/ppt/media/image33.jpeg" ContentType="image/jpeg"/>
  <Override PartName="/ppt/media/image14.png" ContentType="image/png"/>
  <Override PartName="/ppt/media/image7.jpeg" ContentType="image/jpeg"/>
  <Override PartName="/ppt/media/image37.png" ContentType="image/png"/>
  <Override PartName="/ppt/media/image30.jpeg" ContentType="image/jpeg"/>
  <Override PartName="/ppt/media/image2.png" ContentType="image/png"/>
  <Override PartName="/ppt/media/image22.png" ContentType="image/png"/>
  <Override PartName="/ppt/media/image25.jpeg" ContentType="image/jpeg"/>
  <Override PartName="/ppt/media/image9.jpeg" ContentType="image/jpeg"/>
  <Override PartName="/ppt/media/image8.jpeg" ContentType="image/jpeg"/>
  <Override PartName="/ppt/media/image17.tif" ContentType="image/tiff"/>
  <Override PartName="/ppt/media/image1.png" ContentType="image/png"/>
  <Override PartName="/ppt/media/image21.png" ContentType="image/png"/>
  <Override PartName="/ppt/media/image3.png" ContentType="image/png"/>
  <Override PartName="/ppt/media/image6.jpeg" ContentType="image/jpeg"/>
  <Override PartName="/ppt/media/image39.jpeg" ContentType="image/jpeg"/>
  <Override PartName="/ppt/media/image4.png" ContentType="image/png"/>
  <Override PartName="/ppt/media/image12.jpeg" ContentType="image/jpeg"/>
  <Override PartName="/ppt/media/image19.png" ContentType="image/png"/>
  <Override PartName="/ppt/media/image11.png" ContentType="image/png"/>
  <Override PartName="/ppt/media/image13.jpeg" ContentType="image/jpeg"/>
  <Override PartName="/ppt/media/image31.png" ContentType="image/png"/>
  <Override PartName="/ppt/media/image15.jpeg" ContentType="image/jpeg"/>
  <Override PartName="/ppt/media/image16.png" ContentType="image/png"/>
  <Override PartName="/ppt/media/image18.tif" ContentType="image/tiff"/>
  <Override PartName="/ppt/media/image5.png" ContentType="image/png"/>
  <Override PartName="/ppt/media/image20.png" ContentType="image/png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theme/theme1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42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2" name="" descr="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83" name="" descr=""/>
          <p:cNvPicPr/>
          <p:nvPr/>
        </p:nvPicPr>
        <p:blipFill>
          <a:blip r:embed="rId3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/>
          <a:p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-815760" y="-815760"/>
            <a:ext cx="1625760" cy="1625760"/>
          </a:xfrm>
          <a:prstGeom prst="pie">
            <a:avLst>
              <a:gd name="adj1" fmla="val 0"/>
              <a:gd name="adj2" fmla="val 5402120"/>
            </a:avLst>
          </a:prstGeom>
          <a:solidFill>
            <a:srgbClr val="fefcf7">
              <a:alpha val="33000"/>
            </a:srgbClr>
          </a:solidFill>
          <a:ln w="3240">
            <a:solidFill>
              <a:srgbClr val="d0cebb"/>
            </a:solidFill>
            <a:round/>
          </a:ln>
          <a:effectLst>
            <a:outerShdw dir="5400000" dist="25560">
              <a:srgbClr val="000000">
                <a:alpha val="44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" name="CustomShape 2"/>
          <p:cNvSpPr/>
          <p:nvPr/>
        </p:nvSpPr>
        <p:spPr>
          <a:xfrm>
            <a:off x="168840" y="21240"/>
            <a:ext cx="1689120" cy="1689120"/>
          </a:xfrm>
          <a:prstGeom prst="ellipse">
            <a:avLst/>
          </a:prstGeom>
          <a:noFill/>
          <a:ln w="27360">
            <a:solidFill>
              <a:srgbClr val="fdf9ec"/>
            </a:solidFill>
            <a:round/>
          </a:ln>
          <a:effectLst>
            <a:outerShdw dir="5400000" dist="25560">
              <a:srgbClr val="b2b0a4">
                <a:alpha val="8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" name="CustomShape 3"/>
          <p:cNvSpPr/>
          <p:nvPr/>
        </p:nvSpPr>
        <p:spPr>
          <a:xfrm rot="2315400">
            <a:off x="181440" y="1044720"/>
            <a:ext cx="1112760" cy="1089720"/>
          </a:xfrm>
          <a:prstGeom prst="donut">
            <a:avLst>
              <a:gd name="adj" fmla="val 11833"/>
            </a:avLst>
          </a:prstGeom>
          <a:gradFill>
            <a:gsLst>
              <a:gs pos="0">
                <a:srgbClr val="fdfdfa"/>
              </a:gs>
              <a:gs pos="100000">
                <a:srgbClr val="fffcfc"/>
              </a:gs>
            </a:gsLst>
            <a:lin ang="0"/>
          </a:gradFill>
          <a:ln w="7200">
            <a:solidFill>
              <a:srgbClr val="c4c0ae"/>
            </a:solidFill>
            <a:round/>
          </a:ln>
          <a:effectLst>
            <a:outerShdw dir="4686680" dist="13979">
              <a:srgbClr val="5a574f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3" name="CustomShape 4"/>
          <p:cNvSpPr/>
          <p:nvPr/>
        </p:nvSpPr>
        <p:spPr>
          <a:xfrm>
            <a:off x="1013040" y="0"/>
            <a:ext cx="8118000" cy="6845040"/>
          </a:xfrm>
          <a:prstGeom prst="rect">
            <a:avLst/>
          </a:prstGeom>
          <a:solidFill>
            <a:srgbClr val="ffffff"/>
          </a:solidFill>
          <a:ln w="38160">
            <a:noFill/>
          </a:ln>
          <a:effectLst>
            <a:outerShdw dir="5400000" dist="25560">
              <a:srgbClr val="000000">
                <a:alpha val="44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" name="CustomShape 5"/>
          <p:cNvSpPr/>
          <p:nvPr/>
        </p:nvSpPr>
        <p:spPr>
          <a:xfrm>
            <a:off x="1014840" y="0"/>
            <a:ext cx="60120" cy="6845040"/>
          </a:xfrm>
          <a:prstGeom prst="rect">
            <a:avLst/>
          </a:prstGeom>
          <a:solidFill>
            <a:srgbClr val="ffffff"/>
          </a:solidFill>
          <a:ln w="38160">
            <a:noFill/>
          </a:ln>
          <a:effectLst>
            <a:outerShdw dir="10800000" dist="38160">
              <a:srgbClr val="76756f">
                <a:alpha val="2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5" name="CustomShape 6"/>
          <p:cNvSpPr/>
          <p:nvPr/>
        </p:nvSpPr>
        <p:spPr>
          <a:xfrm>
            <a:off x="921600" y="1413720"/>
            <a:ext cx="197280" cy="197280"/>
          </a:xfrm>
          <a:prstGeom prst="ellipse">
            <a:avLst/>
          </a:prstGeom>
          <a:gradFill>
            <a:gsLst>
              <a:gs pos="0">
                <a:srgbClr val="dde7ff"/>
              </a:gs>
              <a:gs pos="100000">
                <a:srgbClr val="c2d6f9"/>
              </a:gs>
            </a:gsLst>
            <a:lin ang="0"/>
          </a:gradFill>
          <a:ln w="2160">
            <a:solidFill>
              <a:srgbClr val="467bb9"/>
            </a:solidFill>
            <a:round/>
          </a:ln>
          <a:effectLst>
            <a:outerShdw dir="5400000" dist="25560">
              <a:srgbClr val="000000">
                <a:alpha val="44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6" name="CustomShape 7"/>
          <p:cNvSpPr/>
          <p:nvPr/>
        </p:nvSpPr>
        <p:spPr>
          <a:xfrm>
            <a:off x="1157040" y="1344960"/>
            <a:ext cx="51120" cy="51120"/>
          </a:xfrm>
          <a:prstGeom prst="ellipse">
            <a:avLst/>
          </a:prstGeom>
          <a:noFill/>
          <a:ln w="12600">
            <a:solidFill>
              <a:srgbClr val="4571a6"/>
            </a:solidFill>
            <a:round/>
          </a:ln>
          <a:effectLst>
            <a:outerShdw dir="5400000" dist="25560">
              <a:srgbClr val="000000">
                <a:alpha val="44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7" name="PlaceHolder 8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9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ustomShape 1"/>
          <p:cNvSpPr/>
          <p:nvPr/>
        </p:nvSpPr>
        <p:spPr>
          <a:xfrm>
            <a:off x="-815760" y="-815760"/>
            <a:ext cx="1625760" cy="1625760"/>
          </a:xfrm>
          <a:prstGeom prst="pie">
            <a:avLst>
              <a:gd name="adj1" fmla="val 0"/>
              <a:gd name="adj2" fmla="val 5402120"/>
            </a:avLst>
          </a:prstGeom>
          <a:solidFill>
            <a:srgbClr val="fefcf7">
              <a:alpha val="33000"/>
            </a:srgbClr>
          </a:solidFill>
          <a:ln w="3240">
            <a:solidFill>
              <a:srgbClr val="d0cebb"/>
            </a:solidFill>
            <a:round/>
          </a:ln>
          <a:effectLst>
            <a:outerShdw dir="5400000" dist="25560">
              <a:srgbClr val="000000">
                <a:alpha val="44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4" name="CustomShape 2"/>
          <p:cNvSpPr/>
          <p:nvPr/>
        </p:nvSpPr>
        <p:spPr>
          <a:xfrm>
            <a:off x="168840" y="21240"/>
            <a:ext cx="1689120" cy="1689120"/>
          </a:xfrm>
          <a:prstGeom prst="ellipse">
            <a:avLst/>
          </a:prstGeom>
          <a:noFill/>
          <a:ln w="27360">
            <a:solidFill>
              <a:srgbClr val="fdf9ec"/>
            </a:solidFill>
            <a:round/>
          </a:ln>
          <a:effectLst>
            <a:outerShdw dir="5400000" dist="25560">
              <a:srgbClr val="b2b0a4">
                <a:alpha val="8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5" name="CustomShape 3"/>
          <p:cNvSpPr/>
          <p:nvPr/>
        </p:nvSpPr>
        <p:spPr>
          <a:xfrm rot="2315400">
            <a:off x="181440" y="1044720"/>
            <a:ext cx="1112760" cy="1089720"/>
          </a:xfrm>
          <a:prstGeom prst="donut">
            <a:avLst>
              <a:gd name="adj" fmla="val 11833"/>
            </a:avLst>
          </a:prstGeom>
          <a:gradFill>
            <a:gsLst>
              <a:gs pos="0">
                <a:srgbClr val="fdfdfa"/>
              </a:gs>
              <a:gs pos="100000">
                <a:srgbClr val="fffcfc"/>
              </a:gs>
            </a:gsLst>
            <a:lin ang="0"/>
          </a:gradFill>
          <a:ln w="7200">
            <a:solidFill>
              <a:srgbClr val="c4c0ae"/>
            </a:solidFill>
            <a:round/>
          </a:ln>
          <a:effectLst>
            <a:outerShdw dir="4686680" dist="13979">
              <a:srgbClr val="5a574f">
                <a:alpha val="3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6" name="CustomShape 4"/>
          <p:cNvSpPr/>
          <p:nvPr/>
        </p:nvSpPr>
        <p:spPr>
          <a:xfrm>
            <a:off x="1013040" y="0"/>
            <a:ext cx="8118000" cy="6845040"/>
          </a:xfrm>
          <a:prstGeom prst="rect">
            <a:avLst/>
          </a:prstGeom>
          <a:solidFill>
            <a:srgbClr val="ffffff"/>
          </a:solidFill>
          <a:ln w="38160">
            <a:noFill/>
          </a:ln>
          <a:effectLst>
            <a:outerShdw dir="5400000" dist="25560">
              <a:srgbClr val="000000">
                <a:alpha val="44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7" name="CustomShape 5"/>
          <p:cNvSpPr/>
          <p:nvPr/>
        </p:nvSpPr>
        <p:spPr>
          <a:xfrm>
            <a:off x="1014840" y="0"/>
            <a:ext cx="60120" cy="6845040"/>
          </a:xfrm>
          <a:prstGeom prst="rect">
            <a:avLst/>
          </a:prstGeom>
          <a:solidFill>
            <a:srgbClr val="ffffff"/>
          </a:solidFill>
          <a:ln w="38160">
            <a:noFill/>
          </a:ln>
          <a:effectLst>
            <a:outerShdw dir="10800000" dist="38160">
              <a:srgbClr val="76756f">
                <a:alpha val="25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48" name="PlaceHolder 6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png"/><Relationship Id="rId3" Type="http://schemas.openxmlformats.org/officeDocument/2006/relationships/image" Target="../media/image17.tif"/><Relationship Id="rId4" Type="http://schemas.openxmlformats.org/officeDocument/2006/relationships/image" Target="../media/image18.t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image" Target="../media/image37.png"/><Relationship Id="rId3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png"/><Relationship Id="rId3" Type="http://schemas.openxmlformats.org/officeDocument/2006/relationships/image" Target="../media/image12.jpeg"/><Relationship Id="rId4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1388880" y="2211120"/>
            <a:ext cx="7393680" cy="1459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en-US" sz="2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An overview of the activities for promoting the astronomical observatory construction project at Tay Nguyen University, Vietnam</a:t>
            </a:r>
            <a:r>
              <a:rPr b="0" lang="en-US" sz="2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" name="CustomShape 2"/>
          <p:cNvSpPr/>
          <p:nvPr/>
        </p:nvSpPr>
        <p:spPr>
          <a:xfrm>
            <a:off x="1371600" y="4191120"/>
            <a:ext cx="7759440" cy="173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0" bIns="45000"/>
          <a:p>
            <a:pPr marL="27360">
              <a:lnSpc>
                <a:spcPct val="100000"/>
              </a:lnSpc>
            </a:pPr>
            <a:r>
              <a:rPr b="1" lang="en-US" sz="1800" spc="-1" strike="noStrike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Le Minh Tan</a:t>
            </a:r>
            <a:r>
              <a:rPr b="1" lang="en-US" sz="1800" spc="-1" strike="noStrike" baseline="3000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1</a:t>
            </a:r>
            <a:r>
              <a:rPr b="1" lang="en-US" sz="1800" spc="-1" strike="noStrike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, Tran Quoc Lam</a:t>
            </a:r>
            <a:r>
              <a:rPr b="1" lang="en-US" sz="1800" spc="-1" strike="noStrike" baseline="3000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1</a:t>
            </a:r>
            <a:r>
              <a:rPr b="1" lang="en-US" sz="1800" spc="-1" strike="noStrike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, Nguyen Luong Quang</a:t>
            </a:r>
            <a:r>
              <a:rPr b="1" lang="en-US" sz="1800" spc="-1" strike="noStrike" baseline="3000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2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360">
              <a:lnSpc>
                <a:spcPct val="100000"/>
              </a:lnSpc>
            </a:pPr>
            <a:r>
              <a:rPr b="0" i="1" lang="en-US" sz="1400" spc="-1" strike="noStrike" baseline="3000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1</a:t>
            </a:r>
            <a:r>
              <a:rPr b="0" i="1" lang="en-US" sz="1400" spc="-1" strike="noStrike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Department of Physics, Faculty of Natural Science and Technology, Tay Nguyen University, Vietnam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360">
              <a:lnSpc>
                <a:spcPct val="100000"/>
              </a:lnSpc>
            </a:pPr>
            <a:r>
              <a:rPr b="0" i="1" lang="en-US" sz="1400" spc="-1" strike="noStrike" baseline="30000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2</a:t>
            </a:r>
            <a:r>
              <a:rPr b="0" i="1" lang="en-US" sz="1400" spc="-1" strike="noStrike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IBM Canada and visiting researcher at Nagoya City University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36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36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360">
              <a:lnSpc>
                <a:spcPct val="100000"/>
              </a:lnSpc>
            </a:pPr>
            <a:r>
              <a:rPr b="0" lang="en-US" sz="1800" spc="-1" strike="noStrike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                        </a:t>
            </a:r>
            <a:r>
              <a:rPr b="0" lang="en-US" sz="1800" spc="-1" strike="noStrike">
                <a:solidFill>
                  <a:srgbClr val="361309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Qui Nhon, August  2018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736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6" name="Picture 2" descr=""/>
          <p:cNvPicPr/>
          <p:nvPr/>
        </p:nvPicPr>
        <p:blipFill>
          <a:blip r:embed="rId1"/>
          <a:stretch/>
        </p:blipFill>
        <p:spPr>
          <a:xfrm>
            <a:off x="228600" y="37800"/>
            <a:ext cx="8826120" cy="15494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1423080" y="76320"/>
            <a:ext cx="7485120" cy="113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en-US" sz="4300" spc="-1" strike="noStrike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Status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" name="CustomShape 2"/>
          <p:cNvSpPr/>
          <p:nvPr/>
        </p:nvSpPr>
        <p:spPr>
          <a:xfrm>
            <a:off x="1435680" y="1195920"/>
            <a:ext cx="7485120" cy="47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Astronomical observatory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We received a 21 cm hydrogen line radio telescope built by Le Quang Thuy and Nguyen Anh Tuan (ICISE ExploraSciene Center)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We built a very low frequency telescope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en-US" sz="14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1. </a:t>
            </a:r>
            <a:r>
              <a:rPr b="1" i="1" lang="en-US" sz="14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Le Minh Tan</a:t>
            </a:r>
            <a:r>
              <a:rPr b="0" lang="en-US" sz="14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 (2015), Development of TNU-SuperSID Teaching Module for Observing the Effects of Solar Activities on the Lower Ionosphere, Journal of Physical Science and Application, 5(2), 116 – 122.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i="1" lang="en-US" sz="14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2. </a:t>
            </a:r>
            <a:r>
              <a:rPr b="1" i="1" lang="en-US" sz="14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Le Minh Tan</a:t>
            </a:r>
            <a:r>
              <a:rPr b="0" i="1" lang="en-US" sz="14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 (2015), Study of the effects of solar activities on the ionosphere as observed by VLF signals recorded at TNU station, Vietnam, Sun and Geosphere, Bulgaria, 10(2), 101 – 106.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Future plan for a two-storey observatory that include an 30 cm optical telescope, control room, museum and exhibition room for the public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stomShape 1"/>
          <p:cNvSpPr/>
          <p:nvPr/>
        </p:nvSpPr>
        <p:spPr>
          <a:xfrm>
            <a:off x="1435680" y="274680"/>
            <a:ext cx="7485120" cy="113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en-US" sz="4300" spc="-1" strike="noStrike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Our project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8" name="Picture 113" descr=""/>
          <p:cNvPicPr/>
          <p:nvPr/>
        </p:nvPicPr>
        <p:blipFill>
          <a:blip r:embed="rId1"/>
          <a:stretch/>
        </p:blipFill>
        <p:spPr>
          <a:xfrm rot="5400000">
            <a:off x="-534600" y="1415160"/>
            <a:ext cx="5748120" cy="4307760"/>
          </a:xfrm>
          <a:prstGeom prst="rect">
            <a:avLst/>
          </a:prstGeom>
          <a:ln>
            <a:noFill/>
          </a:ln>
        </p:spPr>
      </p:pic>
      <p:pic>
        <p:nvPicPr>
          <p:cNvPr id="119" name="Picture 114" descr=""/>
          <p:cNvPicPr/>
          <p:nvPr/>
        </p:nvPicPr>
        <p:blipFill>
          <a:blip r:embed="rId2"/>
          <a:stretch/>
        </p:blipFill>
        <p:spPr>
          <a:xfrm>
            <a:off x="4114800" y="1789920"/>
            <a:ext cx="5108040" cy="2865960"/>
          </a:xfrm>
          <a:prstGeom prst="rect">
            <a:avLst/>
          </a:prstGeom>
          <a:ln>
            <a:noFill/>
          </a:ln>
        </p:spPr>
      </p:pic>
      <p:sp>
        <p:nvSpPr>
          <p:cNvPr id="120" name="CustomShape 2"/>
          <p:cNvSpPr/>
          <p:nvPr/>
        </p:nvSpPr>
        <p:spPr>
          <a:xfrm>
            <a:off x="1143000" y="76320"/>
            <a:ext cx="7076880" cy="60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21 cm hydrogen line radio telescope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Line 3"/>
          <p:cNvSpPr/>
          <p:nvPr/>
        </p:nvSpPr>
        <p:spPr>
          <a:xfrm flipH="1">
            <a:off x="8193600" y="2884320"/>
            <a:ext cx="274320" cy="11376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22" name="CustomShape 4"/>
          <p:cNvSpPr/>
          <p:nvPr/>
        </p:nvSpPr>
        <p:spPr>
          <a:xfrm>
            <a:off x="6121800" y="5303520"/>
            <a:ext cx="172800" cy="338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1435680" y="274680"/>
            <a:ext cx="7485120" cy="113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4" name="Picture 117" descr=""/>
          <p:cNvPicPr/>
          <p:nvPr/>
        </p:nvPicPr>
        <p:blipFill>
          <a:blip r:embed="rId1"/>
          <a:srcRect l="0" t="0" r="0" b="29662"/>
          <a:stretch/>
        </p:blipFill>
        <p:spPr>
          <a:xfrm>
            <a:off x="53640" y="234360"/>
            <a:ext cx="3750480" cy="3032640"/>
          </a:xfrm>
          <a:prstGeom prst="rect">
            <a:avLst/>
          </a:prstGeom>
          <a:ln>
            <a:noFill/>
          </a:ln>
        </p:spPr>
      </p:pic>
      <p:sp>
        <p:nvSpPr>
          <p:cNvPr id="125" name="Line 2"/>
          <p:cNvSpPr/>
          <p:nvPr/>
        </p:nvSpPr>
        <p:spPr>
          <a:xfrm flipH="1">
            <a:off x="2201760" y="1756080"/>
            <a:ext cx="2644560" cy="495360"/>
          </a:xfrm>
          <a:prstGeom prst="line">
            <a:avLst/>
          </a:prstGeom>
          <a:ln w="54720">
            <a:solidFill>
              <a:srgbClr val="ff339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126" name="Picture 119" descr=""/>
          <p:cNvPicPr/>
          <p:nvPr/>
        </p:nvPicPr>
        <p:blipFill>
          <a:blip r:embed="rId2"/>
          <a:srcRect l="13508" t="9176" r="17410" b="29485"/>
          <a:stretch/>
        </p:blipFill>
        <p:spPr>
          <a:xfrm>
            <a:off x="3806640" y="550080"/>
            <a:ext cx="2399760" cy="1632960"/>
          </a:xfrm>
          <a:prstGeom prst="rect">
            <a:avLst/>
          </a:prstGeom>
          <a:ln>
            <a:noFill/>
          </a:ln>
        </p:spPr>
      </p:pic>
      <p:sp>
        <p:nvSpPr>
          <p:cNvPr id="127" name="CustomShape 3"/>
          <p:cNvSpPr/>
          <p:nvPr/>
        </p:nvSpPr>
        <p:spPr>
          <a:xfrm>
            <a:off x="4023360" y="274680"/>
            <a:ext cx="2184840" cy="262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Standford SuperSID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" name="CustomShape 4"/>
          <p:cNvSpPr/>
          <p:nvPr/>
        </p:nvSpPr>
        <p:spPr>
          <a:xfrm>
            <a:off x="462600" y="3200400"/>
            <a:ext cx="3185280" cy="262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Very Low Frequency Telescope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9" name="Picture 122" descr=""/>
          <p:cNvPicPr/>
          <p:nvPr/>
        </p:nvPicPr>
        <p:blipFill>
          <a:blip r:embed="rId3"/>
          <a:stretch/>
        </p:blipFill>
        <p:spPr>
          <a:xfrm>
            <a:off x="261000" y="3566160"/>
            <a:ext cx="3293640" cy="3193200"/>
          </a:xfrm>
          <a:prstGeom prst="rect">
            <a:avLst/>
          </a:prstGeom>
          <a:ln>
            <a:noFill/>
          </a:ln>
        </p:spPr>
      </p:pic>
      <p:sp>
        <p:nvSpPr>
          <p:cNvPr id="130" name="CustomShape 5"/>
          <p:cNvSpPr/>
          <p:nvPr/>
        </p:nvSpPr>
        <p:spPr>
          <a:xfrm>
            <a:off x="2436120" y="4122360"/>
            <a:ext cx="1435320" cy="33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22.2 kHz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" name="CustomShape 6"/>
          <p:cNvSpPr/>
          <p:nvPr/>
        </p:nvSpPr>
        <p:spPr>
          <a:xfrm>
            <a:off x="1332720" y="5376600"/>
            <a:ext cx="1435320" cy="334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19.8 kHz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2" name="Picture 125" descr=""/>
          <p:cNvPicPr/>
          <p:nvPr/>
        </p:nvPicPr>
        <p:blipFill>
          <a:blip r:embed="rId4"/>
          <a:stretch/>
        </p:blipFill>
        <p:spPr>
          <a:xfrm>
            <a:off x="4579560" y="2926440"/>
            <a:ext cx="4664520" cy="4090320"/>
          </a:xfrm>
          <a:prstGeom prst="rect">
            <a:avLst/>
          </a:prstGeom>
          <a:ln>
            <a:noFill/>
          </a:ln>
        </p:spPr>
      </p:pic>
      <p:pic>
        <p:nvPicPr>
          <p:cNvPr id="133" name="Picture 126" descr=""/>
          <p:cNvPicPr/>
          <p:nvPr/>
        </p:nvPicPr>
        <p:blipFill>
          <a:blip r:embed="rId5"/>
          <a:stretch/>
        </p:blipFill>
        <p:spPr>
          <a:xfrm>
            <a:off x="6523920" y="86760"/>
            <a:ext cx="2201040" cy="1493640"/>
          </a:xfrm>
          <a:prstGeom prst="rect">
            <a:avLst/>
          </a:prstGeom>
          <a:ln>
            <a:noFill/>
          </a:ln>
        </p:spPr>
      </p:pic>
      <p:pic>
        <p:nvPicPr>
          <p:cNvPr id="134" name="Picture 127" descr=""/>
          <p:cNvPicPr/>
          <p:nvPr/>
        </p:nvPicPr>
        <p:blipFill>
          <a:blip r:embed="rId6"/>
          <a:stretch/>
        </p:blipFill>
        <p:spPr>
          <a:xfrm>
            <a:off x="6217920" y="1692000"/>
            <a:ext cx="2542320" cy="1496880"/>
          </a:xfrm>
          <a:prstGeom prst="rect">
            <a:avLst/>
          </a:prstGeom>
          <a:ln>
            <a:noFill/>
          </a:ln>
        </p:spPr>
      </p:pic>
      <p:sp>
        <p:nvSpPr>
          <p:cNvPr id="135" name="Line 7"/>
          <p:cNvSpPr/>
          <p:nvPr/>
        </p:nvSpPr>
        <p:spPr>
          <a:xfrm flipH="1" flipV="1">
            <a:off x="7378200" y="2717640"/>
            <a:ext cx="485640" cy="665640"/>
          </a:xfrm>
          <a:prstGeom prst="line">
            <a:avLst/>
          </a:prstGeom>
          <a:ln w="54720">
            <a:solidFill>
              <a:srgbClr val="ff339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6" name="Line 8"/>
          <p:cNvSpPr/>
          <p:nvPr/>
        </p:nvSpPr>
        <p:spPr>
          <a:xfrm flipH="1" flipV="1">
            <a:off x="5760720" y="2377440"/>
            <a:ext cx="274320" cy="2247840"/>
          </a:xfrm>
          <a:prstGeom prst="line">
            <a:avLst/>
          </a:prstGeom>
          <a:ln w="54720">
            <a:solidFill>
              <a:srgbClr val="ff3399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37" name="CustomShape 9"/>
          <p:cNvSpPr/>
          <p:nvPr/>
        </p:nvSpPr>
        <p:spPr>
          <a:xfrm>
            <a:off x="6863400" y="1647720"/>
            <a:ext cx="2728080" cy="262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300" spc="-1" strike="noStrike">
                <a:solidFill>
                  <a:srgbClr val="ccff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GOES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1582920" y="91440"/>
            <a:ext cx="7485120" cy="113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9" name="Picture 132" descr=""/>
          <p:cNvPicPr/>
          <p:nvPr/>
        </p:nvPicPr>
        <p:blipFill>
          <a:blip r:embed="rId1"/>
          <a:srcRect l="5000" t="7116" r="2999" b="0"/>
          <a:stretch/>
        </p:blipFill>
        <p:spPr>
          <a:xfrm>
            <a:off x="548640" y="2178000"/>
            <a:ext cx="8401320" cy="4763880"/>
          </a:xfrm>
          <a:prstGeom prst="rect">
            <a:avLst/>
          </a:prstGeom>
          <a:ln>
            <a:noFill/>
          </a:ln>
        </p:spPr>
      </p:pic>
      <p:pic>
        <p:nvPicPr>
          <p:cNvPr id="140" name="Picture 133" descr=""/>
          <p:cNvPicPr/>
          <p:nvPr/>
        </p:nvPicPr>
        <p:blipFill>
          <a:blip r:embed="rId2"/>
          <a:stretch/>
        </p:blipFill>
        <p:spPr>
          <a:xfrm>
            <a:off x="6377760" y="1141920"/>
            <a:ext cx="1639440" cy="953640"/>
          </a:xfrm>
          <a:prstGeom prst="rect">
            <a:avLst/>
          </a:prstGeom>
          <a:ln>
            <a:noFill/>
          </a:ln>
        </p:spPr>
      </p:pic>
      <p:sp>
        <p:nvSpPr>
          <p:cNvPr id="141" name="CustomShape 2"/>
          <p:cNvSpPr/>
          <p:nvPr/>
        </p:nvSpPr>
        <p:spPr>
          <a:xfrm>
            <a:off x="4572000" y="429840"/>
            <a:ext cx="4655880" cy="704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Since 2012: Jointed the International Space Weather Initiative (ISWI) program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Line 3"/>
          <p:cNvSpPr/>
          <p:nvPr/>
        </p:nvSpPr>
        <p:spPr>
          <a:xfrm flipH="1" flipV="1">
            <a:off x="7223760" y="3585600"/>
            <a:ext cx="91440" cy="182880"/>
          </a:xfrm>
          <a:prstGeom prst="line">
            <a:avLst/>
          </a:prstGeom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3" name="Picture 136" descr=""/>
          <p:cNvPicPr/>
          <p:nvPr/>
        </p:nvPicPr>
        <p:blipFill>
          <a:blip r:embed="rId3"/>
          <a:srcRect l="4809" t="0" r="35272" b="0"/>
          <a:stretch/>
        </p:blipFill>
        <p:spPr>
          <a:xfrm>
            <a:off x="93960" y="1737360"/>
            <a:ext cx="5476320" cy="5130720"/>
          </a:xfrm>
          <a:prstGeom prst="rect">
            <a:avLst/>
          </a:prstGeom>
          <a:ln>
            <a:noFill/>
          </a:ln>
        </p:spPr>
      </p:pic>
      <p:pic>
        <p:nvPicPr>
          <p:cNvPr id="144" name="" descr=""/>
          <p:cNvPicPr/>
          <p:nvPr/>
        </p:nvPicPr>
        <p:blipFill>
          <a:blip r:embed="rId4"/>
          <a:stretch/>
        </p:blipFill>
        <p:spPr>
          <a:xfrm>
            <a:off x="62280" y="509400"/>
            <a:ext cx="4319280" cy="11372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1219320" y="152280"/>
            <a:ext cx="7485120" cy="113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Astronomical observatory: telescopes and equipment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" name="CustomShape 2"/>
          <p:cNvSpPr/>
          <p:nvPr/>
        </p:nvSpPr>
        <p:spPr>
          <a:xfrm>
            <a:off x="795600" y="1219320"/>
            <a:ext cx="4965120" cy="47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65760" indent="-270360">
              <a:lnSpc>
                <a:spcPct val="100000"/>
              </a:lnSpc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We signed an MOU with NAOJ to ask for support in constructing the observatory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The new telescope tube design is led and donated by the astronomy lab from Kyoto university, CCD is supported by NHAO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en-US" sz="20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A staff of TNU, Tran Quoc Lam, is joining the NARIT Optical Design Summer School 2018 at Chiang Mai, Thai Land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He will join a scientific group at Kyoto University to design a new telescope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We are actively looking for financial supports for other parts of the observatory (dome, rotator, mount)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7" name="Picture 139" descr=""/>
          <p:cNvPicPr/>
          <p:nvPr/>
        </p:nvPicPr>
        <p:blipFill>
          <a:blip r:embed="rId1"/>
          <a:srcRect l="11453" t="0" r="0" b="0"/>
          <a:stretch/>
        </p:blipFill>
        <p:spPr>
          <a:xfrm>
            <a:off x="5780160" y="1490760"/>
            <a:ext cx="3353400" cy="39852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CustomShape 1"/>
          <p:cNvSpPr/>
          <p:nvPr/>
        </p:nvSpPr>
        <p:spPr>
          <a:xfrm>
            <a:off x="1255680" y="228600"/>
            <a:ext cx="7421400" cy="105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Astronomical Observatory: site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9" name="Picture 2" descr=""/>
          <p:cNvPicPr/>
          <p:nvPr/>
        </p:nvPicPr>
        <p:blipFill>
          <a:blip r:embed="rId1"/>
          <a:stretch/>
        </p:blipFill>
        <p:spPr>
          <a:xfrm>
            <a:off x="1216440" y="1882440"/>
            <a:ext cx="6997320" cy="4939920"/>
          </a:xfrm>
          <a:prstGeom prst="rect">
            <a:avLst/>
          </a:prstGeom>
          <a:ln>
            <a:noFill/>
          </a:ln>
        </p:spPr>
      </p:pic>
      <p:sp>
        <p:nvSpPr>
          <p:cNvPr id="150" name="CustomShape 2"/>
          <p:cNvSpPr/>
          <p:nvPr/>
        </p:nvSpPr>
        <p:spPr>
          <a:xfrm rot="5400000">
            <a:off x="1983600" y="5420160"/>
            <a:ext cx="5205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760">
            <a:solidFill>
              <a:srgbClr val="ffff00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51" name="CustomShape 3"/>
          <p:cNvSpPr/>
          <p:nvPr/>
        </p:nvSpPr>
        <p:spPr>
          <a:xfrm>
            <a:off x="1435320" y="4887720"/>
            <a:ext cx="2061000" cy="62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Observatory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" name="CustomShape 4"/>
          <p:cNvSpPr/>
          <p:nvPr/>
        </p:nvSpPr>
        <p:spPr>
          <a:xfrm>
            <a:off x="1030680" y="925920"/>
            <a:ext cx="4715640" cy="90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285840" indent="-276120">
              <a:lnSpc>
                <a:spcPct val="100000"/>
              </a:lnSpc>
              <a:buClr>
                <a:srgbClr val="572314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Inside Tay Nguyen university campus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76120">
              <a:lnSpc>
                <a:spcPct val="100000"/>
              </a:lnSpc>
              <a:buClr>
                <a:srgbClr val="572314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Land is granted by TNU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76120">
              <a:lnSpc>
                <a:spcPct val="100000"/>
              </a:lnSpc>
              <a:buClr>
                <a:srgbClr val="572314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Construction fund is granted by TNU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5" dur="indefinite" restart="never" nodeType="tmRoot">
          <p:childTnLst>
            <p:seq>
              <p:cTn id="36" dur="indefinite" nodeType="mainSeq">
                <p:childTnLst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1435680" y="274680"/>
            <a:ext cx="7487280" cy="1132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en-US" sz="4300" spc="-1" strike="noStrike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Past relevant activities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" name="CustomShape 2"/>
          <p:cNvSpPr/>
          <p:nvPr/>
        </p:nvSpPr>
        <p:spPr>
          <a:xfrm>
            <a:off x="1435680" y="1447920"/>
            <a:ext cx="7487280" cy="539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65760" indent="-272520">
              <a:lnSpc>
                <a:spcPct val="150000"/>
              </a:lnSpc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First visit of Nguyen Luong Quang to TNU, 2015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2520">
              <a:lnSpc>
                <a:spcPct val="150000"/>
              </a:lnSpc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Visit of Le Minh Tan to NAOJ, Nobeyama, 2015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2520">
              <a:lnSpc>
                <a:spcPct val="150000"/>
              </a:lnSpc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Visit of Professor Masatoshi Ohishi (NAOJ) to TNU, July 2016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2520">
              <a:lnSpc>
                <a:spcPct val="150000"/>
              </a:lnSpc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Visit of Nguyen Dang Thanh Nhan to NHAO, University of Hyogo, July 2016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2520">
              <a:lnSpc>
                <a:spcPct val="150000"/>
              </a:lnSpc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Visit of Professor Neal Evans to TNU, July 2017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2520">
              <a:lnSpc>
                <a:spcPct val="150000"/>
              </a:lnSpc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Tropical school for undergraduate astronomy 2017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2520">
              <a:lnSpc>
                <a:spcPct val="150000"/>
              </a:lnSpc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Exploration Program in Astrophysics Research (EPAR), 2 – 13 July, 2018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1066680" y="76320"/>
            <a:ext cx="7485120" cy="553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Educational activities: First tropical school in astronomy in Quy Nhon,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" name="CustomShape 2"/>
          <p:cNvSpPr/>
          <p:nvPr/>
        </p:nvSpPr>
        <p:spPr>
          <a:xfrm>
            <a:off x="1435680" y="1447920"/>
            <a:ext cx="7882560" cy="47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65760" indent="-27036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7" name="Picture 2" descr=""/>
          <p:cNvPicPr/>
          <p:nvPr/>
        </p:nvPicPr>
        <p:blipFill>
          <a:blip r:embed="rId1"/>
          <a:stretch/>
        </p:blipFill>
        <p:spPr>
          <a:xfrm>
            <a:off x="1119960" y="2600280"/>
            <a:ext cx="2140560" cy="3979800"/>
          </a:xfrm>
          <a:prstGeom prst="rect">
            <a:avLst/>
          </a:prstGeom>
          <a:ln w="9360">
            <a:noFill/>
          </a:ln>
        </p:spPr>
      </p:pic>
      <p:pic>
        <p:nvPicPr>
          <p:cNvPr id="158" name="Picture 3" descr=""/>
          <p:cNvPicPr/>
          <p:nvPr/>
        </p:nvPicPr>
        <p:blipFill>
          <a:blip r:embed="rId2"/>
          <a:stretch/>
        </p:blipFill>
        <p:spPr>
          <a:xfrm>
            <a:off x="7430040" y="2666880"/>
            <a:ext cx="1672920" cy="2469960"/>
          </a:xfrm>
          <a:prstGeom prst="rect">
            <a:avLst/>
          </a:prstGeom>
          <a:ln w="9360">
            <a:noFill/>
          </a:ln>
        </p:spPr>
      </p:pic>
      <p:pic>
        <p:nvPicPr>
          <p:cNvPr id="159" name="Picture 4" descr=""/>
          <p:cNvPicPr/>
          <p:nvPr/>
        </p:nvPicPr>
        <p:blipFill>
          <a:blip r:embed="rId3"/>
          <a:stretch/>
        </p:blipFill>
        <p:spPr>
          <a:xfrm>
            <a:off x="3309120" y="3737880"/>
            <a:ext cx="4111200" cy="2663640"/>
          </a:xfrm>
          <a:prstGeom prst="rect">
            <a:avLst/>
          </a:prstGeom>
          <a:ln w="9360">
            <a:noFill/>
          </a:ln>
        </p:spPr>
      </p:pic>
      <p:sp>
        <p:nvSpPr>
          <p:cNvPr id="160" name="CustomShape 3"/>
          <p:cNvSpPr/>
          <p:nvPr/>
        </p:nvSpPr>
        <p:spPr>
          <a:xfrm>
            <a:off x="769680" y="783720"/>
            <a:ext cx="8457120" cy="125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65760" indent="-270360">
              <a:lnSpc>
                <a:spcPct val="100000"/>
              </a:lnSpc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We were the fist university to partner with ICISE to bring students to ICISE and organize the first hands-on event in ICISE (April, 2017)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We are looking to strengthen this partnership and creating a good model for unviersity and ICISE collaboration 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We created a tropical school series in astronomy with lectures from ICISE conference attendants: lectures in English, 60 attendants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1066680" y="351720"/>
            <a:ext cx="7485120" cy="553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Educational activities: First tropical school in astronomy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" name="CustomShape 2"/>
          <p:cNvSpPr/>
          <p:nvPr/>
        </p:nvSpPr>
        <p:spPr>
          <a:xfrm>
            <a:off x="1435680" y="1447920"/>
            <a:ext cx="7485120" cy="47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65760" indent="-27036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3" name="Picture 1" descr=""/>
          <p:cNvPicPr/>
          <p:nvPr/>
        </p:nvPicPr>
        <p:blipFill>
          <a:blip r:embed="rId1"/>
          <a:stretch/>
        </p:blipFill>
        <p:spPr>
          <a:xfrm>
            <a:off x="1219320" y="1056960"/>
            <a:ext cx="7064640" cy="5296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CustomShape 1"/>
          <p:cNvSpPr/>
          <p:nvPr/>
        </p:nvSpPr>
        <p:spPr>
          <a:xfrm>
            <a:off x="1435680" y="1447920"/>
            <a:ext cx="7485120" cy="47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65" name="Picture 2" descr=""/>
          <p:cNvPicPr/>
          <p:nvPr/>
        </p:nvPicPr>
        <p:blipFill>
          <a:blip r:embed="rId1"/>
          <a:stretch/>
        </p:blipFill>
        <p:spPr>
          <a:xfrm>
            <a:off x="1017720" y="2194560"/>
            <a:ext cx="7418520" cy="3964680"/>
          </a:xfrm>
          <a:prstGeom prst="rect">
            <a:avLst/>
          </a:prstGeom>
          <a:ln>
            <a:noFill/>
          </a:ln>
        </p:spPr>
      </p:pic>
      <p:sp>
        <p:nvSpPr>
          <p:cNvPr id="166" name="CustomShape 2"/>
          <p:cNvSpPr/>
          <p:nvPr/>
        </p:nvSpPr>
        <p:spPr>
          <a:xfrm>
            <a:off x="1126080" y="105480"/>
            <a:ext cx="7610400" cy="1133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en-US" sz="3000" spc="-1" strike="noStrike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Educational activities: EPAR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7" name="CustomShape 3"/>
          <p:cNvSpPr/>
          <p:nvPr/>
        </p:nvSpPr>
        <p:spPr>
          <a:xfrm>
            <a:off x="803520" y="775800"/>
            <a:ext cx="7782120" cy="125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65760" indent="-270360">
              <a:lnSpc>
                <a:spcPct val="100000"/>
              </a:lnSpc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We designed and created a first research schools for remote students with little English communication skills, good physics background and zero astronomy knowledge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1435680" y="274680"/>
            <a:ext cx="7485120" cy="113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en-US" sz="4300" spc="-1" strike="noStrike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Outline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CustomShape 2"/>
          <p:cNvSpPr/>
          <p:nvPr/>
        </p:nvSpPr>
        <p:spPr>
          <a:xfrm>
            <a:off x="1435680" y="1447920"/>
            <a:ext cx="7485120" cy="47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65760" indent="-270360">
              <a:lnSpc>
                <a:spcPct val="100000"/>
              </a:lnSpc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Introduction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Our project and initial activities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Future plan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Challenges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CustomShape 1"/>
          <p:cNvSpPr/>
          <p:nvPr/>
        </p:nvSpPr>
        <p:spPr>
          <a:xfrm>
            <a:off x="1435680" y="274680"/>
            <a:ext cx="7485120" cy="113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en-US" sz="4300" spc="-1" strike="noStrike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EPAR 2018 (two weeks)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" name="CustomShape 2"/>
          <p:cNvSpPr/>
          <p:nvPr/>
        </p:nvSpPr>
        <p:spPr>
          <a:xfrm>
            <a:off x="1435680" y="1447920"/>
            <a:ext cx="7485120" cy="5092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65760" indent="-270360">
              <a:lnSpc>
                <a:spcPct val="120000"/>
              </a:lnSpc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Scientists gave students lectures in the morning (20 participants)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20000"/>
              </a:lnSpc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In the afternoon, 3 visiting scientists and 9 students to team up and conduct common research projects.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20000"/>
              </a:lnSpc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Each week, one or two scientists are responsible for the scientific theme and student supervision.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20000"/>
              </a:lnSpc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Students presented their topics in two Friday's afternoon.</a:t>
            </a: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 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1435680" y="274680"/>
            <a:ext cx="7485120" cy="113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en-US" sz="4300" spc="-1" strike="noStrike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EPAR 2018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" name="CustomShape 2"/>
          <p:cNvSpPr/>
          <p:nvPr/>
        </p:nvSpPr>
        <p:spPr>
          <a:xfrm>
            <a:off x="1435680" y="1447920"/>
            <a:ext cx="7485120" cy="47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72" name="Picture 2" descr=""/>
          <p:cNvPicPr/>
          <p:nvPr/>
        </p:nvPicPr>
        <p:blipFill>
          <a:blip r:embed="rId1"/>
          <a:stretch/>
        </p:blipFill>
        <p:spPr>
          <a:xfrm>
            <a:off x="0" y="0"/>
            <a:ext cx="9131040" cy="6845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1435680" y="274680"/>
            <a:ext cx="7485120" cy="113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4" name="CustomShape 2"/>
          <p:cNvSpPr/>
          <p:nvPr/>
        </p:nvSpPr>
        <p:spPr>
          <a:xfrm>
            <a:off x="1435680" y="1447920"/>
            <a:ext cx="7485120" cy="47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75" name="Picture 2" descr=""/>
          <p:cNvPicPr/>
          <p:nvPr/>
        </p:nvPicPr>
        <p:blipFill>
          <a:blip r:embed="rId1"/>
          <a:stretch/>
        </p:blipFill>
        <p:spPr>
          <a:xfrm>
            <a:off x="380880" y="152280"/>
            <a:ext cx="8521560" cy="6387840"/>
          </a:xfrm>
          <a:prstGeom prst="rect">
            <a:avLst/>
          </a:prstGeom>
          <a:ln>
            <a:noFill/>
          </a:ln>
        </p:spPr>
      </p:pic>
      <p:sp>
        <p:nvSpPr>
          <p:cNvPr id="176" name="CustomShape 3"/>
          <p:cNvSpPr/>
          <p:nvPr/>
        </p:nvSpPr>
        <p:spPr>
          <a:xfrm>
            <a:off x="1676520" y="380880"/>
            <a:ext cx="5092560" cy="90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Project 1: Observing Gamma Ray Burst with JCMT (supervisor: Dr. Mark Rawlings)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5" dur="indefinite" restart="never" nodeType="tmRoot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CustomShape 1"/>
          <p:cNvSpPr/>
          <p:nvPr/>
        </p:nvSpPr>
        <p:spPr>
          <a:xfrm>
            <a:off x="1435680" y="274680"/>
            <a:ext cx="7485120" cy="113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78" name="CustomShape 2"/>
          <p:cNvSpPr/>
          <p:nvPr/>
        </p:nvSpPr>
        <p:spPr>
          <a:xfrm>
            <a:off x="1435680" y="1447920"/>
            <a:ext cx="7485120" cy="47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79" name="Picture 4" descr=""/>
          <p:cNvPicPr/>
          <p:nvPr/>
        </p:nvPicPr>
        <p:blipFill>
          <a:blip r:embed="rId1"/>
          <a:stretch/>
        </p:blipFill>
        <p:spPr>
          <a:xfrm>
            <a:off x="228600" y="228600"/>
            <a:ext cx="8521560" cy="6387840"/>
          </a:xfrm>
          <a:prstGeom prst="rect">
            <a:avLst/>
          </a:prstGeom>
          <a:ln>
            <a:noFill/>
          </a:ln>
        </p:spPr>
      </p:pic>
      <p:sp>
        <p:nvSpPr>
          <p:cNvPr id="180" name="CustomShape 3"/>
          <p:cNvSpPr/>
          <p:nvPr/>
        </p:nvSpPr>
        <p:spPr>
          <a:xfrm>
            <a:off x="1523880" y="5638680"/>
            <a:ext cx="6235560" cy="90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Project 2: Radiative Transfer modelling of planet forming core (supervisor: Dr. Dimitris Stamatellos)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7" dur="indefinite" restart="never" nodeType="tmRoot">
          <p:childTnLst>
            <p:seq>
              <p:cTn id="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1435680" y="274680"/>
            <a:ext cx="7485120" cy="113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2" name="CustomShape 2"/>
          <p:cNvSpPr/>
          <p:nvPr/>
        </p:nvSpPr>
        <p:spPr>
          <a:xfrm>
            <a:off x="1435680" y="1447920"/>
            <a:ext cx="7485120" cy="47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83" name="Picture 2" descr=""/>
          <p:cNvPicPr/>
          <p:nvPr/>
        </p:nvPicPr>
        <p:blipFill>
          <a:blip r:embed="rId1"/>
          <a:stretch/>
        </p:blipFill>
        <p:spPr>
          <a:xfrm>
            <a:off x="380880" y="228600"/>
            <a:ext cx="8521560" cy="6387840"/>
          </a:xfrm>
          <a:prstGeom prst="rect">
            <a:avLst/>
          </a:prstGeom>
          <a:ln>
            <a:noFill/>
          </a:ln>
        </p:spPr>
      </p:pic>
      <p:sp>
        <p:nvSpPr>
          <p:cNvPr id="184" name="CustomShape 3"/>
          <p:cNvSpPr/>
          <p:nvPr/>
        </p:nvSpPr>
        <p:spPr>
          <a:xfrm>
            <a:off x="685800" y="5562720"/>
            <a:ext cx="6082920" cy="90072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Project 3: Sciences with sub-1m optical telescopes: stellar evolution and HR diagram, asteroid light curve (supervisor: Prof. Itoh)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9" dur="indefinite" restart="never" nodeType="tmRoot">
          <p:childTnLst>
            <p:seq>
              <p:cTn id="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ustomShape 1"/>
          <p:cNvSpPr/>
          <p:nvPr/>
        </p:nvSpPr>
        <p:spPr>
          <a:xfrm>
            <a:off x="1435680" y="274680"/>
            <a:ext cx="7485120" cy="113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86" name="CustomShape 2"/>
          <p:cNvSpPr/>
          <p:nvPr/>
        </p:nvSpPr>
        <p:spPr>
          <a:xfrm>
            <a:off x="1435680" y="1447920"/>
            <a:ext cx="7485120" cy="47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87" name="Picture 2" descr=""/>
          <p:cNvPicPr/>
          <p:nvPr/>
        </p:nvPicPr>
        <p:blipFill>
          <a:blip r:embed="rId1"/>
          <a:stretch/>
        </p:blipFill>
        <p:spPr>
          <a:xfrm>
            <a:off x="685800" y="228600"/>
            <a:ext cx="8115120" cy="6082920"/>
          </a:xfrm>
          <a:prstGeom prst="rect">
            <a:avLst/>
          </a:prstGeom>
          <a:ln>
            <a:noFill/>
          </a:ln>
        </p:spPr>
      </p:pic>
      <p:sp>
        <p:nvSpPr>
          <p:cNvPr id="188" name="CustomShape 3"/>
          <p:cNvSpPr/>
          <p:nvPr/>
        </p:nvSpPr>
        <p:spPr>
          <a:xfrm>
            <a:off x="4800600" y="1143000"/>
            <a:ext cx="3416040" cy="352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Spectroscopy practising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89" name="Picture 178" descr=""/>
          <p:cNvPicPr/>
          <p:nvPr/>
        </p:nvPicPr>
        <p:blipFill>
          <a:blip r:embed="rId2"/>
          <a:stretch/>
        </p:blipFill>
        <p:spPr>
          <a:xfrm>
            <a:off x="832680" y="914400"/>
            <a:ext cx="3636360" cy="1245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1" dur="indefinite" restart="never" nodeType="tmRoot">
          <p:childTnLst>
            <p:seq>
              <p:cTn id="6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ustomShape 1"/>
          <p:cNvSpPr/>
          <p:nvPr/>
        </p:nvSpPr>
        <p:spPr>
          <a:xfrm>
            <a:off x="1435680" y="274680"/>
            <a:ext cx="7485120" cy="113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91" name="CustomShape 2"/>
          <p:cNvSpPr/>
          <p:nvPr/>
        </p:nvSpPr>
        <p:spPr>
          <a:xfrm>
            <a:off x="1435680" y="1447920"/>
            <a:ext cx="7485120" cy="47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92" name="Picture 2" descr=""/>
          <p:cNvPicPr/>
          <p:nvPr/>
        </p:nvPicPr>
        <p:blipFill>
          <a:blip r:embed="rId1"/>
          <a:stretch/>
        </p:blipFill>
        <p:spPr>
          <a:xfrm>
            <a:off x="304920" y="228600"/>
            <a:ext cx="8521560" cy="6387840"/>
          </a:xfrm>
          <a:prstGeom prst="rect">
            <a:avLst/>
          </a:prstGeom>
          <a:ln>
            <a:noFill/>
          </a:ln>
        </p:spPr>
      </p:pic>
      <p:sp>
        <p:nvSpPr>
          <p:cNvPr id="193" name="CustomShape 3"/>
          <p:cNvSpPr/>
          <p:nvPr/>
        </p:nvSpPr>
        <p:spPr>
          <a:xfrm>
            <a:off x="1219320" y="380880"/>
            <a:ext cx="3416040" cy="352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Students’ presentations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63" dur="indefinite" restart="never" nodeType="tmRoot">
          <p:childTnLst>
            <p:seq>
              <p:cTn id="6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1143000" y="228600"/>
            <a:ext cx="7485120" cy="113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Some staffs of TNU joined the ITCA Colloquium 2018 “NARIT-VNSC Astronomy and Astrophysics Workshop”, Nha Trang Observatory, 22 – 27, July, 2018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1435680" y="1447920"/>
            <a:ext cx="7485120" cy="47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96" name="Picture 2" descr=""/>
          <p:cNvPicPr/>
          <p:nvPr/>
        </p:nvPicPr>
        <p:blipFill>
          <a:blip r:embed="rId1"/>
          <a:stretch/>
        </p:blipFill>
        <p:spPr>
          <a:xfrm>
            <a:off x="1219320" y="1343160"/>
            <a:ext cx="7340400" cy="5501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5" dur="indefinite" restart="never" nodeType="tmRoot">
          <p:childTnLst>
            <p:seq>
              <p:cTn id="6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ustomShape 1"/>
          <p:cNvSpPr/>
          <p:nvPr/>
        </p:nvSpPr>
        <p:spPr>
          <a:xfrm>
            <a:off x="1435680" y="274680"/>
            <a:ext cx="7485120" cy="113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en-US" sz="5400" spc="-1" strike="noStrike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Future plan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8" name="CustomShape 2"/>
          <p:cNvSpPr/>
          <p:nvPr/>
        </p:nvSpPr>
        <p:spPr>
          <a:xfrm>
            <a:off x="1219320" y="1447920"/>
            <a:ext cx="7701480" cy="47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65760" indent="-270360">
              <a:lnSpc>
                <a:spcPct val="100000"/>
              </a:lnSpc>
            </a:pPr>
            <a:r>
              <a:rPr b="0" lang="en-US" sz="2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2018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Observational event at Nha Trang Observatory, VNSC  (20 third-year students) (Sep. 2018)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</a:pPr>
            <a:r>
              <a:rPr b="0" lang="en-US" sz="2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2019 - 2020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EPAR will be held at Tay Nguyen University and Nha Trang Observatory, July 2019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Design the new telescope at Kyoto University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Build the observatory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</a:pPr>
            <a:r>
              <a:rPr b="0" lang="en-US" sz="28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2021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Join the optical telescope network in Vietnam (VNSC has two observatories)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67" dur="indefinite" restart="never" nodeType="tmRoot">
          <p:childTnLst>
            <p:seq>
              <p:cTn id="6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1435680" y="274680"/>
            <a:ext cx="7485120" cy="113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en-US" sz="5400" spc="-1" strike="noStrike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Challenges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0" name="CustomShape 2"/>
          <p:cNvSpPr/>
          <p:nvPr/>
        </p:nvSpPr>
        <p:spPr>
          <a:xfrm>
            <a:off x="1435680" y="1447920"/>
            <a:ext cx="7485120" cy="47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65760" indent="-270360">
              <a:lnSpc>
                <a:spcPct val="100000"/>
              </a:lnSpc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Human sources: There is a lack of experts in Astronomy in Central Highland, Vietnam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Buon Ma Thuot city: Large number of motivated people who are purely interested in science and discovering new knowledge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en-US" sz="2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Budget: We are actively looking for financial support to purchase parts of the observatory and send staffs to visit foreign institutes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en-US" sz="2400" spc="-1" strike="noStrike">
                <a:solidFill>
                  <a:srgbClr val="111111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Collaboration: We actively need support from scientific community to come to Daklak to teach and exchange. We are also looking for support to receive our students for internship or exchange.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8568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69" dur="indefinite" restart="never" nodeType="tmRoot">
          <p:childTnLst>
            <p:seq>
              <p:cTn id="7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1435680" y="274680"/>
            <a:ext cx="7485120" cy="113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0" name="CustomShape 2"/>
          <p:cNvSpPr/>
          <p:nvPr/>
        </p:nvSpPr>
        <p:spPr>
          <a:xfrm>
            <a:off x="1435680" y="1447920"/>
            <a:ext cx="7485120" cy="47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65760" indent="-27036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</a:pPr>
            <a:r>
              <a:rPr b="1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Introduction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ustomShape 1"/>
          <p:cNvSpPr/>
          <p:nvPr/>
        </p:nvSpPr>
        <p:spPr>
          <a:xfrm>
            <a:off x="1435680" y="274680"/>
            <a:ext cx="7485120" cy="113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2" name="CustomShape 2"/>
          <p:cNvSpPr/>
          <p:nvPr/>
        </p:nvSpPr>
        <p:spPr>
          <a:xfrm>
            <a:off x="914400" y="341280"/>
            <a:ext cx="7862400" cy="47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65760" indent="-270360"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We need your help, talk to me about it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3" name="" descr=""/>
          <p:cNvPicPr/>
          <p:nvPr/>
        </p:nvPicPr>
        <p:blipFill>
          <a:blip r:embed="rId1"/>
          <a:srcRect l="0" t="14589" r="0" b="12076"/>
          <a:stretch/>
        </p:blipFill>
        <p:spPr>
          <a:xfrm>
            <a:off x="1828800" y="914400"/>
            <a:ext cx="5265720" cy="5484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1" dur="indefinite" restart="never" nodeType="tmRoot">
          <p:childTnLst>
            <p:seq>
              <p:cTn id="7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ustomShape 1"/>
          <p:cNvSpPr/>
          <p:nvPr/>
        </p:nvSpPr>
        <p:spPr>
          <a:xfrm>
            <a:off x="1435680" y="274680"/>
            <a:ext cx="7485120" cy="113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5" name="CustomShape 2"/>
          <p:cNvSpPr/>
          <p:nvPr/>
        </p:nvSpPr>
        <p:spPr>
          <a:xfrm>
            <a:off x="2570400" y="1097280"/>
            <a:ext cx="4995360" cy="47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65760" indent="-27036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Thank you for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</a:pPr>
            <a:r>
              <a:rPr b="1" lang="en-US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your attention !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3" dur="indefinite" restart="never" nodeType="tmRoot">
          <p:childTnLst>
            <p:seq>
              <p:cTn id="7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2" descr=""/>
          <p:cNvPicPr/>
          <p:nvPr/>
        </p:nvPicPr>
        <p:blipFill>
          <a:blip r:embed="rId1"/>
          <a:stretch/>
        </p:blipFill>
        <p:spPr>
          <a:xfrm>
            <a:off x="1002600" y="1363320"/>
            <a:ext cx="3748680" cy="2565000"/>
          </a:xfrm>
          <a:prstGeom prst="rect">
            <a:avLst/>
          </a:prstGeom>
          <a:ln>
            <a:noFill/>
          </a:ln>
        </p:spPr>
      </p:pic>
      <p:pic>
        <p:nvPicPr>
          <p:cNvPr id="92" name="Picture 1" descr=""/>
          <p:cNvPicPr/>
          <p:nvPr/>
        </p:nvPicPr>
        <p:blipFill>
          <a:blip r:embed="rId2"/>
          <a:stretch/>
        </p:blipFill>
        <p:spPr>
          <a:xfrm>
            <a:off x="4714920" y="4115160"/>
            <a:ext cx="3693960" cy="2464920"/>
          </a:xfrm>
          <a:prstGeom prst="rect">
            <a:avLst/>
          </a:prstGeom>
          <a:ln>
            <a:noFill/>
          </a:ln>
        </p:spPr>
      </p:pic>
      <p:sp>
        <p:nvSpPr>
          <p:cNvPr id="93" name="CustomShape 1"/>
          <p:cNvSpPr/>
          <p:nvPr/>
        </p:nvSpPr>
        <p:spPr>
          <a:xfrm>
            <a:off x="825840" y="-174960"/>
            <a:ext cx="7857360" cy="47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65760" indent="-27036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</a:pPr>
            <a:r>
              <a:rPr b="0" lang="en-US" sz="2400" spc="-1" strike="noStrike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Why do we need an astronomical observatory in Tay Nguyen University, Vietnam ?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CustomShape 1"/>
          <p:cNvSpPr/>
          <p:nvPr/>
        </p:nvSpPr>
        <p:spPr>
          <a:xfrm>
            <a:off x="1143000" y="4114800"/>
            <a:ext cx="7759440" cy="273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Dak Lak province: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The largest province in the HighLand region in Vietnam (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/>
                <a:ea typeface="DejaVu Sans"/>
              </a:rPr>
              <a:t>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 400 - 800 m high above sea level)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Has high mountain: Chu Yang Sin (2442 m high)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Dak Lak is 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/>
                <a:ea typeface="DejaVu Sans"/>
              </a:rPr>
              <a:t>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200 km far from the sea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Largest university in the region: Tay Nguyen university (TNU).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TNU has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/>
                <a:ea typeface="DejaVu Sans"/>
              </a:rPr>
              <a:t>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 17000 students (1200 students are in Faculty of Natural Science and Technology and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/>
                <a:ea typeface="DejaVu Sans"/>
              </a:rPr>
              <a:t>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160 students in Physics at Department of Physics).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5" name="Picture 4" descr=""/>
          <p:cNvPicPr/>
          <p:nvPr/>
        </p:nvPicPr>
        <p:blipFill>
          <a:blip r:embed="rId1"/>
          <a:stretch/>
        </p:blipFill>
        <p:spPr>
          <a:xfrm>
            <a:off x="3352680" y="0"/>
            <a:ext cx="5820120" cy="3873240"/>
          </a:xfrm>
          <a:prstGeom prst="rect">
            <a:avLst/>
          </a:prstGeom>
          <a:ln>
            <a:noFill/>
          </a:ln>
        </p:spPr>
      </p:pic>
      <p:sp>
        <p:nvSpPr>
          <p:cNvPr id="96" name="CustomShape 2"/>
          <p:cNvSpPr/>
          <p:nvPr/>
        </p:nvSpPr>
        <p:spPr>
          <a:xfrm>
            <a:off x="3581280" y="3886200"/>
            <a:ext cx="5184720" cy="442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http://gody.vn/diadiem/dak-lak/vuon-quoc-gia-chu-yang-sin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7" name="Picture 6" descr=""/>
          <p:cNvPicPr/>
          <p:nvPr/>
        </p:nvPicPr>
        <p:blipFill>
          <a:blip r:embed="rId2"/>
          <a:stretch/>
        </p:blipFill>
        <p:spPr>
          <a:xfrm>
            <a:off x="0" y="0"/>
            <a:ext cx="3187440" cy="4093920"/>
          </a:xfrm>
          <a:prstGeom prst="rect">
            <a:avLst/>
          </a:prstGeom>
          <a:ln>
            <a:noFill/>
          </a:ln>
        </p:spPr>
      </p:pic>
      <p:sp>
        <p:nvSpPr>
          <p:cNvPr id="98" name="CustomShape 3"/>
          <p:cNvSpPr/>
          <p:nvPr/>
        </p:nvSpPr>
        <p:spPr>
          <a:xfrm flipV="1">
            <a:off x="1447920" y="2805120"/>
            <a:ext cx="520560" cy="139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50760">
            <a:solidFill>
              <a:srgbClr val="ffff00"/>
            </a:solidFill>
            <a:round/>
            <a:tailEnd len="med" type="arrow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99" name="CustomShape 4"/>
          <p:cNvSpPr/>
          <p:nvPr/>
        </p:nvSpPr>
        <p:spPr>
          <a:xfrm>
            <a:off x="3429000" y="2362320"/>
            <a:ext cx="2882520" cy="444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Chu Yang Sin mountain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9" dur="indefinite" restart="never" nodeType="tmRoot">
          <p:childTnLst>
            <p:seq>
              <p:cTn id="10" dur="indefinite" nodeType="mainSeq">
                <p:childTnLst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1435680" y="274680"/>
            <a:ext cx="7485120" cy="113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Dry season: November – April each year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7030a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Quite dry weather + many clear nights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CustomShape 2"/>
          <p:cNvSpPr/>
          <p:nvPr/>
        </p:nvSpPr>
        <p:spPr>
          <a:xfrm>
            <a:off x="1435680" y="1447920"/>
            <a:ext cx="7485120" cy="47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02" name="Picture 2" descr=""/>
          <p:cNvPicPr/>
          <p:nvPr/>
        </p:nvPicPr>
        <p:blipFill>
          <a:blip r:embed="rId1"/>
          <a:stretch/>
        </p:blipFill>
        <p:spPr>
          <a:xfrm>
            <a:off x="380880" y="1600200"/>
            <a:ext cx="2844720" cy="1587240"/>
          </a:xfrm>
          <a:prstGeom prst="rect">
            <a:avLst/>
          </a:prstGeom>
          <a:ln>
            <a:noFill/>
          </a:ln>
        </p:spPr>
      </p:pic>
      <p:pic>
        <p:nvPicPr>
          <p:cNvPr id="103" name="Picture 8" descr=""/>
          <p:cNvPicPr/>
          <p:nvPr/>
        </p:nvPicPr>
        <p:blipFill>
          <a:blip r:embed="rId2"/>
          <a:stretch/>
        </p:blipFill>
        <p:spPr>
          <a:xfrm>
            <a:off x="3331080" y="2057400"/>
            <a:ext cx="5799960" cy="4559040"/>
          </a:xfrm>
          <a:prstGeom prst="rect">
            <a:avLst/>
          </a:prstGeom>
          <a:ln>
            <a:noFill/>
          </a:ln>
        </p:spPr>
      </p:pic>
      <p:pic>
        <p:nvPicPr>
          <p:cNvPr id="104" name="Picture 4" descr=""/>
          <p:cNvPicPr/>
          <p:nvPr/>
        </p:nvPicPr>
        <p:blipFill>
          <a:blip r:embed="rId3"/>
          <a:stretch/>
        </p:blipFill>
        <p:spPr>
          <a:xfrm>
            <a:off x="0" y="3276720"/>
            <a:ext cx="4356000" cy="3263760"/>
          </a:xfrm>
          <a:prstGeom prst="rect">
            <a:avLst/>
          </a:prstGeom>
          <a:ln>
            <a:noFill/>
          </a:ln>
        </p:spPr>
      </p:pic>
      <p:sp>
        <p:nvSpPr>
          <p:cNvPr id="105" name="CustomShape 3"/>
          <p:cNvSpPr/>
          <p:nvPr/>
        </p:nvSpPr>
        <p:spPr>
          <a:xfrm>
            <a:off x="5334120" y="5943600"/>
            <a:ext cx="2196720" cy="352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SrePok River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CustomShape 4"/>
          <p:cNvSpPr/>
          <p:nvPr/>
        </p:nvSpPr>
        <p:spPr>
          <a:xfrm>
            <a:off x="38160" y="6095880"/>
            <a:ext cx="2131560" cy="352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Coffee blossom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CustomShape 5"/>
          <p:cNvSpPr/>
          <p:nvPr/>
        </p:nvSpPr>
        <p:spPr>
          <a:xfrm>
            <a:off x="2362320" y="2819520"/>
            <a:ext cx="901440" cy="352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Bee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1435680" y="274680"/>
            <a:ext cx="7485120" cy="113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9" name="CustomShape 2"/>
          <p:cNvSpPr/>
          <p:nvPr/>
        </p:nvSpPr>
        <p:spPr>
          <a:xfrm>
            <a:off x="1371600" y="1298520"/>
            <a:ext cx="7485120" cy="47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65760" indent="-270360">
              <a:lnSpc>
                <a:spcPct val="100000"/>
              </a:lnSpc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Has two lecturers in Astronomy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Astronomy subject is for third-year students  (</a:t>
            </a:r>
            <a:r>
              <a:rPr b="0" lang="en-US" sz="2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25 hours for lecture and 3 days for observational practice</a:t>
            </a: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)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A night-sky observation is still a big gap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Astronomical observation brings the passion/creativity for students and promote the researching and teaching activities in Astronomy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For research:  exoplanet discovery planet formation, asteroids, etc.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CustomShape 3"/>
          <p:cNvSpPr/>
          <p:nvPr/>
        </p:nvSpPr>
        <p:spPr>
          <a:xfrm>
            <a:off x="1066680" y="584640"/>
            <a:ext cx="6238800" cy="560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en-US" sz="2800" spc="-1" strike="noStrike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Astronomy in Tay Nguyen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ustomShape 1"/>
          <p:cNvSpPr/>
          <p:nvPr/>
        </p:nvSpPr>
        <p:spPr>
          <a:xfrm>
            <a:off x="1435680" y="274680"/>
            <a:ext cx="7485120" cy="113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2" name="CustomShape 2"/>
          <p:cNvSpPr/>
          <p:nvPr/>
        </p:nvSpPr>
        <p:spPr>
          <a:xfrm>
            <a:off x="1435680" y="1447920"/>
            <a:ext cx="7485120" cy="47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Our project and Initial activities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5760" indent="-27036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CustomShape 1"/>
          <p:cNvSpPr/>
          <p:nvPr/>
        </p:nvSpPr>
        <p:spPr>
          <a:xfrm>
            <a:off x="1423080" y="76320"/>
            <a:ext cx="7485120" cy="113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en-US" sz="4300" spc="-1" strike="noStrike">
                <a:solidFill>
                  <a:srgbClr val="572314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Our goal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" name="CustomShape 2"/>
          <p:cNvSpPr/>
          <p:nvPr/>
        </p:nvSpPr>
        <p:spPr>
          <a:xfrm>
            <a:off x="1435680" y="1447920"/>
            <a:ext cx="7485120" cy="47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457200" indent="-447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en-US" sz="26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Construct an astronomical observatory for education by 2023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47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en-US" sz="26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Build an astronomy hub in Tay Nguyen for local researchers to meet and exchange continuously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47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1" lang="en-US" sz="2600" spc="-1" strike="noStrike">
                <a:solidFill>
                  <a:srgbClr val="9900ff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DejaVu Sans"/>
              </a:rPr>
              <a:t>Nurture young enthusiasts and encourage students to follow higher degree in astronomy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711</TotalTime>
  <Application>LibreOffice/5.1.6.2$Linux_X86_64 LibreOffice_project/10m0$Build-2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  <dc:creator>Tan Phat</dc:creator>
  <dc:description/>
  <dc:language>en-US</dc:language>
  <cp:lastModifiedBy/>
  <dcterms:modified xsi:type="dcterms:W3CDTF">2018-08-10T06:14:09Z</dcterms:modified>
  <cp:revision>134</cp:revision>
  <dc:subject/>
  <dc:title>An overview of the activities for promoting the astronomical observatory construction project at Tay Nguyen University, Vietnam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On-screen Show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31</vt:i4>
  </property>
</Properties>
</file>