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C65318A-784C-4565-9E13-77059CFA9933}">
  <a:tblStyle styleId="{3C65318A-784C-4565-9E13-77059CFA99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3219f0f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53219f0f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3219f0f4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3219f0f4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3219f0f4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3219f0f4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b4473ad0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db4473ad0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db4473ad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db4473ad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3219f0f4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3219f0f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3219f0f4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3219f0f4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db4473ad0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db4473ad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db4473ad0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db4473ad0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dbb4c73f9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dbb4c73f9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3219f0f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3219f0f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db4473ad0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db4473ad0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020e752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020e752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3219f0f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3219f0f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b4473ad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db4473ad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3219f0f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3219f0f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3219f0f4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3219f0f4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3219f0f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3219f0f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3219f0f4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3219f0f4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3219f0f4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3219f0f4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9.gif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34.png"/><Relationship Id="rId6" Type="http://schemas.openxmlformats.org/officeDocument/2006/relationships/image" Target="../media/image18.png"/><Relationship Id="rId7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3.png"/><Relationship Id="rId7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5.gif"/><Relationship Id="rId5" Type="http://schemas.openxmlformats.org/officeDocument/2006/relationships/image" Target="../media/image37.png"/><Relationship Id="rId6" Type="http://schemas.openxmlformats.org/officeDocument/2006/relationships/image" Target="../media/image30.png"/><Relationship Id="rId7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19875"/>
            <a:ext cx="9143999" cy="6101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1000"/>
              </a:srgbClr>
            </a:outerShdw>
          </a:effectLst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114150"/>
            <a:ext cx="8520600" cy="94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Multiwavelength observation of FRB121102 with the MAGIC Telescopes</a:t>
            </a:r>
            <a:endParaRPr sz="30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1621950" y="1153550"/>
            <a:ext cx="5900100" cy="6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BB10"/>
                </a:solidFill>
              </a:rPr>
              <a:t>Partners in crime: T</a:t>
            </a:r>
            <a:r>
              <a:rPr lang="en" sz="1200">
                <a:solidFill>
                  <a:srgbClr val="EFBB10"/>
                </a:solidFill>
              </a:rPr>
              <a:t>. Hassan, </a:t>
            </a:r>
            <a:r>
              <a:rPr lang="en" sz="1200">
                <a:solidFill>
                  <a:srgbClr val="EFBB10"/>
                </a:solidFill>
              </a:rPr>
              <a:t>M. López, S. Inoue</a:t>
            </a:r>
            <a:endParaRPr sz="1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BB10"/>
                </a:solidFill>
              </a:rPr>
              <a:t>J. A. Barrio, J. Cortina, D. Fink, L. A.Tejedor,  M. Will</a:t>
            </a:r>
            <a:endParaRPr sz="12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550" y="1809750"/>
            <a:ext cx="120015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0700" y="1809750"/>
            <a:ext cx="1333494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8794" y="3549275"/>
            <a:ext cx="4066413" cy="4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1830150" y="901050"/>
            <a:ext cx="5483700" cy="2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9337A"/>
                </a:solidFill>
              </a:rPr>
              <a:t>John Hoang on behalf of the MAGIC Collaboration</a:t>
            </a:r>
            <a:endParaRPr sz="1200">
              <a:solidFill>
                <a:srgbClr val="29337A"/>
              </a:solidFill>
            </a:endParaRPr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1830150" y="4284350"/>
            <a:ext cx="5483700" cy="6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Rencontres du Vietnam</a:t>
            </a:r>
            <a:endParaRPr sz="12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9337A"/>
                </a:solidFill>
              </a:rPr>
              <a:t>12-18 August</a:t>
            </a:r>
            <a:endParaRPr sz="1200">
              <a:solidFill>
                <a:srgbClr val="29337A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BB10"/>
                </a:solidFill>
              </a:rPr>
              <a:t>Quy Nhơn - Việt Nam</a:t>
            </a:r>
            <a:endParaRPr sz="1200">
              <a:solidFill>
                <a:srgbClr val="EFBB1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MAGIC FRB γ-ray search strategy</a:t>
            </a:r>
            <a:endParaRPr sz="2500"/>
          </a:p>
        </p:txBody>
      </p:sp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0" y="616825"/>
            <a:ext cx="4991700" cy="26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Time-domain search: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Bursty</a:t>
            </a:r>
            <a:r>
              <a:rPr lang="en"/>
              <a:t>: expect virtually no events in the ms scale =&gt; few events/ms can hint a γ-ray counterpart to FRB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Persistent</a:t>
            </a:r>
            <a:r>
              <a:rPr lang="en"/>
              <a:t>: Assuming power-law spectrum =&gt; Estimation of Flux and Spectral Energy Distribution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0324" y="616825"/>
            <a:ext cx="4079449" cy="434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>
            <p:ph idx="1" type="body"/>
          </p:nvPr>
        </p:nvSpPr>
        <p:spPr>
          <a:xfrm>
            <a:off x="0" y="3004200"/>
            <a:ext cx="4901700" cy="18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windows: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Targeted</a:t>
            </a:r>
            <a:r>
              <a:rPr lang="en"/>
              <a:t>: 10 ms around the arrival time of radio bursts (from radio observatories)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Blind</a:t>
            </a:r>
            <a:r>
              <a:rPr lang="en"/>
              <a:t>: During the entire observation campaign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9</a:t>
            </a:r>
            <a:endParaRPr sz="700">
              <a:solidFill>
                <a:srgbClr val="29337A"/>
              </a:solidFill>
            </a:endParaRPr>
          </a:p>
        </p:txBody>
      </p:sp>
      <p:sp>
        <p:nvSpPr>
          <p:cNvPr id="203" name="Google Shape;203;p22"/>
          <p:cNvSpPr/>
          <p:nvPr/>
        </p:nvSpPr>
        <p:spPr>
          <a:xfrm>
            <a:off x="8480075" y="2180600"/>
            <a:ext cx="629700" cy="198000"/>
          </a:xfrm>
          <a:prstGeom prst="ellipse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3 2 1</a:t>
            </a:r>
            <a:endParaRPr sz="900">
              <a:solidFill>
                <a:srgbClr val="FFFFFF"/>
              </a:solidFill>
            </a:endParaRPr>
          </a:p>
        </p:txBody>
      </p:sp>
      <p:cxnSp>
        <p:nvCxnSpPr>
          <p:cNvPr id="204" name="Google Shape;204;p22"/>
          <p:cNvCxnSpPr/>
          <p:nvPr/>
        </p:nvCxnSpPr>
        <p:spPr>
          <a:xfrm flipH="1">
            <a:off x="5524050" y="1521125"/>
            <a:ext cx="1500" cy="3000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22"/>
          <p:cNvCxnSpPr/>
          <p:nvPr/>
        </p:nvCxnSpPr>
        <p:spPr>
          <a:xfrm rot="10800000">
            <a:off x="5524800" y="1473275"/>
            <a:ext cx="0" cy="1185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p22"/>
          <p:cNvCxnSpPr>
            <a:endCxn id="203" idx="4"/>
          </p:cNvCxnSpPr>
          <p:nvPr/>
        </p:nvCxnSpPr>
        <p:spPr>
          <a:xfrm flipH="1" rot="10800000">
            <a:off x="7237625" y="2378600"/>
            <a:ext cx="1557300" cy="1725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7" name="Google Shape;207;p22"/>
          <p:cNvCxnSpPr/>
          <p:nvPr/>
        </p:nvCxnSpPr>
        <p:spPr>
          <a:xfrm rot="10800000">
            <a:off x="6404525" y="4671100"/>
            <a:ext cx="8025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" name="Google Shape;208;p22"/>
          <p:cNvCxnSpPr/>
          <p:nvPr/>
        </p:nvCxnSpPr>
        <p:spPr>
          <a:xfrm flipH="1" rot="10800000">
            <a:off x="6496450" y="4671150"/>
            <a:ext cx="741300" cy="141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9" name="Google Shape;209;p22"/>
          <p:cNvSpPr txBox="1"/>
          <p:nvPr/>
        </p:nvSpPr>
        <p:spPr>
          <a:xfrm>
            <a:off x="7350900" y="976350"/>
            <a:ext cx="1662600" cy="30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Telescope FoV</a:t>
            </a:r>
            <a:endParaRPr sz="1100"/>
          </a:p>
        </p:txBody>
      </p:sp>
      <p:sp>
        <p:nvSpPr>
          <p:cNvPr id="210" name="Google Shape;210;p22"/>
          <p:cNvSpPr txBox="1"/>
          <p:nvPr/>
        </p:nvSpPr>
        <p:spPr>
          <a:xfrm>
            <a:off x="4878475" y="2897475"/>
            <a:ext cx="583500" cy="30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10km</a:t>
            </a:r>
            <a:endParaRPr sz="1100"/>
          </a:p>
        </p:txBody>
      </p:sp>
      <p:sp>
        <p:nvSpPr>
          <p:cNvPr id="211" name="Google Shape;211;p22"/>
          <p:cNvSpPr txBox="1"/>
          <p:nvPr/>
        </p:nvSpPr>
        <p:spPr>
          <a:xfrm>
            <a:off x="6419525" y="4717150"/>
            <a:ext cx="831900" cy="24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130m</a:t>
            </a:r>
            <a:endParaRPr sz="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17" name="Google Shape;2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MULTIWAVELENGTH OBSERVATIONS</a:t>
            </a:r>
            <a:endParaRPr sz="2500"/>
          </a:p>
        </p:txBody>
      </p:sp>
      <p:sp>
        <p:nvSpPr>
          <p:cNvPr id="219" name="Google Shape;219;p23"/>
          <p:cNvSpPr txBox="1"/>
          <p:nvPr>
            <p:ph idx="1" type="body"/>
          </p:nvPr>
        </p:nvSpPr>
        <p:spPr>
          <a:xfrm>
            <a:off x="160475" y="1029900"/>
            <a:ext cx="8659200" cy="17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than 10 nights of observation between 2016 and 2017: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Concurrent observation with </a:t>
            </a:r>
            <a:r>
              <a:rPr lang="en" sz="1800"/>
              <a:t>Arecibo and Effelsberg radio telescopes between November 2016 and March 2017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Concurrent observation during MWL campaign led by INTEGRAL (X-ray), Effelsberg, GBT and Nançay (radio) during September 2017</a:t>
            </a:r>
            <a:endParaRPr sz="1800"/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"/>
          <p:cNvSpPr txBox="1"/>
          <p:nvPr>
            <p:ph idx="1" type="body"/>
          </p:nvPr>
        </p:nvSpPr>
        <p:spPr>
          <a:xfrm>
            <a:off x="160475" y="2821800"/>
            <a:ext cx="8659200" cy="19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MAGIC observations carried out in ON mode (source located at the camera center) to allow simultaneous optical observation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Background estimation obtained via separate observations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Zenith angle up to 60 deg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Good weather conditions during several MWL observation nights</a:t>
            </a:r>
            <a:endParaRPr sz="1800"/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3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3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 </a:t>
            </a:r>
            <a:r>
              <a:rPr lang="en" sz="1000">
                <a:solidFill>
                  <a:srgbClr val="FFFFFF"/>
                </a:solidFill>
              </a:rPr>
              <a:t>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3" name="Google Shape;223;p23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10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29" name="Google Shape;2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>
            <p:ph type="title"/>
          </p:nvPr>
        </p:nvSpPr>
        <p:spPr>
          <a:xfrm>
            <a:off x="0" y="0"/>
            <a:ext cx="431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RESULTS: Radio </a:t>
            </a:r>
            <a:endParaRPr sz="2500"/>
          </a:p>
        </p:txBody>
      </p:sp>
      <p:sp>
        <p:nvSpPr>
          <p:cNvPr id="231" name="Google Shape;231;p24"/>
          <p:cNvSpPr txBox="1"/>
          <p:nvPr>
            <p:ph idx="1" type="body"/>
          </p:nvPr>
        </p:nvSpPr>
        <p:spPr>
          <a:xfrm>
            <a:off x="76400" y="3521700"/>
            <a:ext cx="89346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 radio bursts detected by Arecibo during the Winter 2016-2017 campaign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FRB121102 seems to have “episodic” periods of bursting and then goes silent for months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</a:pPr>
            <a:r>
              <a:rPr lang="en"/>
              <a:t>No radio bursts detected during the September 2017 campaign</a:t>
            </a:r>
            <a:endParaRPr/>
          </a:p>
        </p:txBody>
      </p:sp>
      <p:sp>
        <p:nvSpPr>
          <p:cNvPr id="232" name="Google Shape;232;p24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graphicFrame>
        <p:nvGraphicFramePr>
          <p:cNvPr id="234" name="Google Shape;234;p24"/>
          <p:cNvGraphicFramePr/>
          <p:nvPr/>
        </p:nvGraphicFramePr>
        <p:xfrm>
          <a:off x="902975" y="905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{3C65318A-784C-4565-9E13-77059CFA9933}</a:tableStyleId>
              </a:tblPr>
              <a:tblGrid>
                <a:gridCol w="1781450"/>
                <a:gridCol w="2736575"/>
                <a:gridCol w="1547975"/>
                <a:gridCol w="12720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BB10"/>
                          </a:solidFill>
                        </a:rPr>
                        <a:t>Arecibo ToA</a:t>
                      </a:r>
                      <a:endParaRPr>
                        <a:solidFill>
                          <a:srgbClr val="EFBB10"/>
                        </a:solidFill>
                      </a:endParaRPr>
                    </a:p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BB10"/>
                          </a:solidFill>
                        </a:rPr>
                        <a:t>(</a:t>
                      </a:r>
                      <a:r>
                        <a:rPr lang="en">
                          <a:solidFill>
                            <a:srgbClr val="EFBB10"/>
                          </a:solidFill>
                        </a:rPr>
                        <a:t>MJD)</a:t>
                      </a:r>
                      <a:endParaRPr>
                        <a:solidFill>
                          <a:srgbClr val="EFBB1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BB10"/>
                          </a:solidFill>
                        </a:rPr>
                        <a:t>UTC</a:t>
                      </a:r>
                      <a:endParaRPr>
                        <a:solidFill>
                          <a:srgbClr val="EFBB1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BB10"/>
                          </a:solidFill>
                        </a:rPr>
                        <a:t>Peak brightness (Jy)</a:t>
                      </a:r>
                      <a:endParaRPr>
                        <a:solidFill>
                          <a:srgbClr val="EFBB1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BB10"/>
                          </a:solidFill>
                        </a:rPr>
                        <a:t>Significance </a:t>
                      </a:r>
                      <a:endParaRPr>
                        <a:solidFill>
                          <a:srgbClr val="EFBB10"/>
                        </a:solidFill>
                      </a:endParaRPr>
                    </a:p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BB10"/>
                          </a:solidFill>
                        </a:rPr>
                        <a:t>(σ)</a:t>
                      </a:r>
                      <a:endParaRPr>
                        <a:solidFill>
                          <a:srgbClr val="EFBB1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57799.98317566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2017-02-15 23:35:46.377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1.4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32.17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57806.96425078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2017-02-22 23:08:31.268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1.6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38.59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57806.98472905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2017-02-22 23:38:00.590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1.5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35.21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57808.00278585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2017-02-24 00:04:00.697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0.79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18.73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57814.94698520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2017-03-02 22:43:39.521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0.47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11.13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5" name="Google Shape;235;p24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11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00" y="731700"/>
            <a:ext cx="4968600" cy="2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>
            <p:ph type="title"/>
          </p:nvPr>
        </p:nvSpPr>
        <p:spPr>
          <a:xfrm>
            <a:off x="0" y="0"/>
            <a:ext cx="333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RESULTS: Optical </a:t>
            </a:r>
            <a:endParaRPr sz="2500"/>
          </a:p>
        </p:txBody>
      </p:sp>
      <p:sp>
        <p:nvSpPr>
          <p:cNvPr id="244" name="Google Shape;244;p25"/>
          <p:cNvSpPr txBox="1"/>
          <p:nvPr>
            <p:ph idx="1" type="body"/>
          </p:nvPr>
        </p:nvSpPr>
        <p:spPr>
          <a:xfrm>
            <a:off x="76400" y="3445500"/>
            <a:ext cx="89346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optical bursts detected 100 ms before &amp; after the 5 FRBs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During the first radio burst, there was 1 optical flash ~4 s before the radio burst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○"/>
            </a:pPr>
            <a:r>
              <a:rPr lang="en"/>
              <a:t>Most likely a background event due to meteor within FoV</a:t>
            </a:r>
            <a:endParaRPr/>
          </a:p>
        </p:txBody>
      </p:sp>
      <p:sp>
        <p:nvSpPr>
          <p:cNvPr id="245" name="Google Shape;245;p25"/>
          <p:cNvSpPr txBox="1"/>
          <p:nvPr>
            <p:ph type="title"/>
          </p:nvPr>
        </p:nvSpPr>
        <p:spPr>
          <a:xfrm rot="2713">
            <a:off x="2384395" y="3069950"/>
            <a:ext cx="1140600" cy="5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</a:rPr>
              <a:t>200ms</a:t>
            </a:r>
            <a:endParaRPr sz="1800">
              <a:solidFill>
                <a:srgbClr val="F3F3F3"/>
              </a:solidFill>
            </a:endParaRPr>
          </a:p>
        </p:txBody>
      </p:sp>
      <p:cxnSp>
        <p:nvCxnSpPr>
          <p:cNvPr id="246" name="Google Shape;246;p25"/>
          <p:cNvCxnSpPr/>
          <p:nvPr/>
        </p:nvCxnSpPr>
        <p:spPr>
          <a:xfrm>
            <a:off x="620650" y="3052000"/>
            <a:ext cx="43176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7" name="Google Shape;247;p25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5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 </a:t>
            </a:r>
            <a:r>
              <a:rPr lang="en" sz="1000">
                <a:solidFill>
                  <a:srgbClr val="FFFFFF"/>
                </a:solidFill>
              </a:rPr>
              <a:t>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49" name="Google Shape;2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7069" y="731700"/>
            <a:ext cx="3593931" cy="246108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5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12</a:t>
            </a:r>
            <a:endParaRPr sz="700">
              <a:solidFill>
                <a:srgbClr val="29337A"/>
              </a:solidFill>
            </a:endParaRPr>
          </a:p>
        </p:txBody>
      </p:sp>
      <p:cxnSp>
        <p:nvCxnSpPr>
          <p:cNvPr id="251" name="Google Shape;251;p25"/>
          <p:cNvCxnSpPr/>
          <p:nvPr/>
        </p:nvCxnSpPr>
        <p:spPr>
          <a:xfrm rot="10800000">
            <a:off x="589825" y="3052000"/>
            <a:ext cx="20889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2" name="Google Shape;252;p25"/>
          <p:cNvSpPr txBox="1"/>
          <p:nvPr>
            <p:ph idx="1" type="body"/>
          </p:nvPr>
        </p:nvSpPr>
        <p:spPr>
          <a:xfrm>
            <a:off x="5417075" y="3191875"/>
            <a:ext cx="27825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9E9E9E"/>
                </a:solidFill>
              </a:rPr>
              <a:t>Credit: T. Hassan et al 2018</a:t>
            </a:r>
            <a:endParaRPr sz="800">
              <a:solidFill>
                <a:srgbClr val="9E9E9E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58" name="Google Shape;2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 txBox="1"/>
          <p:nvPr>
            <p:ph type="title"/>
          </p:nvPr>
        </p:nvSpPr>
        <p:spPr>
          <a:xfrm>
            <a:off x="0" y="0"/>
            <a:ext cx="431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RESULTS: γ-ray </a:t>
            </a:r>
            <a:endParaRPr sz="2500"/>
          </a:p>
        </p:txBody>
      </p:sp>
      <p:sp>
        <p:nvSpPr>
          <p:cNvPr id="260" name="Google Shape;260;p26"/>
          <p:cNvSpPr txBox="1"/>
          <p:nvPr>
            <p:ph idx="1" type="body"/>
          </p:nvPr>
        </p:nvSpPr>
        <p:spPr>
          <a:xfrm>
            <a:off x="125925" y="977500"/>
            <a:ext cx="4692000" cy="3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persistent source of VHE γ-ray detected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○"/>
            </a:pPr>
            <a:r>
              <a:rPr lang="en"/>
              <a:t>Upper limit on the SEDs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order of magnitude less constraining than Sgr A*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</a:pPr>
            <a:r>
              <a:rPr lang="en"/>
              <a:t>No γ</a:t>
            </a:r>
            <a:r>
              <a:rPr lang="en"/>
              <a:t>-like events above 100 GeV are found </a:t>
            </a:r>
            <a:r>
              <a:rPr lang="en"/>
              <a:t>within 10 ms time window around these radio bursts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VHE radiation energy per burst roughly estimated  ~10</a:t>
            </a:r>
            <a:r>
              <a:rPr baseline="30000" lang="en"/>
              <a:t>47</a:t>
            </a:r>
            <a:r>
              <a:rPr lang="en"/>
              <a:t> erg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be more constraining with more bursts observed</a:t>
            </a:r>
            <a:endParaRPr/>
          </a:p>
        </p:txBody>
      </p:sp>
      <p:sp>
        <p:nvSpPr>
          <p:cNvPr id="261" name="Google Shape;261;p26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6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63" name="Google Shape;2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803" y="1191350"/>
            <a:ext cx="4065498" cy="27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13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70" name="Google Shape;2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7"/>
          <p:cNvPicPr preferRelativeResize="0"/>
          <p:nvPr/>
        </p:nvPicPr>
        <p:blipFill rotWithShape="1">
          <a:blip r:embed="rId4">
            <a:alphaModFix/>
          </a:blip>
          <a:srcRect b="21215" l="0" r="0" t="17344"/>
          <a:stretch/>
        </p:blipFill>
        <p:spPr>
          <a:xfrm>
            <a:off x="311700" y="654400"/>
            <a:ext cx="8520600" cy="22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 txBox="1"/>
          <p:nvPr>
            <p:ph type="title"/>
          </p:nvPr>
        </p:nvSpPr>
        <p:spPr>
          <a:xfrm>
            <a:off x="0" y="0"/>
            <a:ext cx="562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SUMMARIES &amp; CONCLUSIONS</a:t>
            </a:r>
            <a:endParaRPr sz="2500"/>
          </a:p>
        </p:txBody>
      </p:sp>
      <p:sp>
        <p:nvSpPr>
          <p:cNvPr id="273" name="Google Shape;273;p27"/>
          <p:cNvSpPr txBox="1"/>
          <p:nvPr>
            <p:ph idx="1" type="body"/>
          </p:nvPr>
        </p:nvSpPr>
        <p:spPr>
          <a:xfrm>
            <a:off x="0" y="2793700"/>
            <a:ext cx="9144000" cy="19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Exciting time for FRBs =&gt; </a:t>
            </a:r>
            <a:r>
              <a:rPr lang="en" sz="1400"/>
              <a:t>MWL counterparts will be beneficial to understanding FRB’s nature.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MAGIC is sensitive to ms bursts in both </a:t>
            </a:r>
            <a:r>
              <a:rPr lang="en"/>
              <a:t>optical and </a:t>
            </a:r>
            <a:r>
              <a:rPr lang="en"/>
              <a:t>gamma-ray regimes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Publication submitted to MNRAS: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 bursts were detected in radio band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persistent γ-ray source detected in the 50 GeV - 50 TeV range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ms counterparts in detected optical &amp; γ regime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Additional 20h more allocated for 2018 =&gt; </a:t>
            </a:r>
            <a:r>
              <a:rPr lang="en" sz="1400"/>
              <a:t>Open to MWL collaboration</a:t>
            </a:r>
            <a:endParaRPr sz="1400"/>
          </a:p>
        </p:txBody>
      </p:sp>
      <p:pic>
        <p:nvPicPr>
          <p:cNvPr id="274" name="Google Shape;2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9425" y="1167387"/>
            <a:ext cx="1220275" cy="75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3550" y="1100125"/>
            <a:ext cx="838975" cy="10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7"/>
          <p:cNvSpPr txBox="1"/>
          <p:nvPr/>
        </p:nvSpPr>
        <p:spPr>
          <a:xfrm>
            <a:off x="5193563" y="1153850"/>
            <a:ext cx="1081800" cy="98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0025" y="1267800"/>
            <a:ext cx="914451" cy="6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9200" y="1333850"/>
            <a:ext cx="1110525" cy="42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7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81" name="Google Shape;281;p27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14</a:t>
            </a:r>
            <a:endParaRPr sz="700">
              <a:solidFill>
                <a:srgbClr val="29337A"/>
              </a:solidFill>
            </a:endParaRPr>
          </a:p>
        </p:txBody>
      </p:sp>
      <p:sp>
        <p:nvSpPr>
          <p:cNvPr id="282" name="Google Shape;282;p27"/>
          <p:cNvSpPr txBox="1"/>
          <p:nvPr/>
        </p:nvSpPr>
        <p:spPr>
          <a:xfrm>
            <a:off x="1548650" y="1953625"/>
            <a:ext cx="7283700" cy="26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88" name="Google Shape;2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8"/>
          <p:cNvSpPr txBox="1"/>
          <p:nvPr>
            <p:ph type="title"/>
          </p:nvPr>
        </p:nvSpPr>
        <p:spPr>
          <a:xfrm>
            <a:off x="2233650" y="3842925"/>
            <a:ext cx="4676700" cy="9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the contact.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listening!</a:t>
            </a:r>
            <a:endParaRPr/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125" y="765000"/>
            <a:ext cx="1946200" cy="31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8"/>
          <p:cNvSpPr txBox="1"/>
          <p:nvPr>
            <p:ph type="title"/>
          </p:nvPr>
        </p:nvSpPr>
        <p:spPr>
          <a:xfrm>
            <a:off x="0" y="0"/>
            <a:ext cx="54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Q&amp;A</a:t>
            </a:r>
            <a:endParaRPr sz="2500"/>
          </a:p>
        </p:txBody>
      </p:sp>
      <p:sp>
        <p:nvSpPr>
          <p:cNvPr id="293" name="Google Shape;293;p28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94" name="Google Shape;29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0325" y="765000"/>
            <a:ext cx="4593062" cy="31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15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01" name="Google Shape;3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9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9"/>
          <p:cNvSpPr txBox="1"/>
          <p:nvPr>
            <p:ph type="title"/>
          </p:nvPr>
        </p:nvSpPr>
        <p:spPr>
          <a:xfrm>
            <a:off x="0" y="0"/>
            <a:ext cx="54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Backup: IACT</a:t>
            </a:r>
            <a:endParaRPr sz="2500"/>
          </a:p>
        </p:txBody>
      </p:sp>
      <p:sp>
        <p:nvSpPr>
          <p:cNvPr id="304" name="Google Shape;304;p29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05" name="Google Shape;3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13" y="705450"/>
            <a:ext cx="5506618" cy="39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9"/>
          <p:cNvSpPr txBox="1"/>
          <p:nvPr>
            <p:ph idx="1" type="body"/>
          </p:nvPr>
        </p:nvSpPr>
        <p:spPr>
          <a:xfrm>
            <a:off x="91525" y="4625500"/>
            <a:ext cx="10767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Credit: CTA</a:t>
            </a:r>
            <a:endParaRPr sz="800"/>
          </a:p>
        </p:txBody>
      </p:sp>
      <p:sp>
        <p:nvSpPr>
          <p:cNvPr id="307" name="Google Shape;307;p29"/>
          <p:cNvSpPr txBox="1"/>
          <p:nvPr/>
        </p:nvSpPr>
        <p:spPr>
          <a:xfrm>
            <a:off x="5598125" y="656400"/>
            <a:ext cx="3494400" cy="4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</a:t>
            </a:r>
            <a:r>
              <a:rPr lang="en">
                <a:solidFill>
                  <a:srgbClr val="FFFFFF"/>
                </a:solidFill>
              </a:rPr>
              <a:t>rimary particle collides with atmosphere molecules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BB10"/>
                </a:solidFill>
              </a:rPr>
              <a:t>⇓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</a:t>
            </a:r>
            <a:r>
              <a:rPr lang="en">
                <a:solidFill>
                  <a:srgbClr val="FFFFFF"/>
                </a:solidFill>
              </a:rPr>
              <a:t>roduction of Extensive Air Shower (electromagnetic or hadronic)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BB10"/>
                </a:solidFill>
              </a:rPr>
              <a:t>⇓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secondary particles move with v &gt; c</a:t>
            </a:r>
            <a:r>
              <a:rPr baseline="-25000" lang="en">
                <a:solidFill>
                  <a:srgbClr val="FFFFFF"/>
                </a:solidFill>
              </a:rPr>
              <a:t>air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BB10"/>
                </a:solidFill>
              </a:rPr>
              <a:t>⇓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production of Cherenkov light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BB10"/>
                </a:solidFill>
              </a:rPr>
              <a:t>⇓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large mirrors focus on pixelated (PMTs) camera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BB10"/>
                </a:solidFill>
              </a:rPr>
              <a:t>⇓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record image of the Cherenkov flash on camera </a:t>
            </a:r>
            <a:endParaRPr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BB10"/>
                </a:solidFill>
              </a:rPr>
              <a:t>⇓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reconstruction of primary particle properties (nature, energy, direction)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8" name="Google Shape;308;p29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16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14" name="Google Shape;31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0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0"/>
          <p:cNvSpPr txBox="1"/>
          <p:nvPr>
            <p:ph type="title"/>
          </p:nvPr>
        </p:nvSpPr>
        <p:spPr>
          <a:xfrm>
            <a:off x="0" y="0"/>
            <a:ext cx="54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Backup: MAGIC’s Central Pixel</a:t>
            </a:r>
            <a:endParaRPr sz="2500"/>
          </a:p>
        </p:txBody>
      </p:sp>
      <p:sp>
        <p:nvSpPr>
          <p:cNvPr id="317" name="Google Shape;317;p30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18" name="Google Shape;3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50" y="2338338"/>
            <a:ext cx="4509999" cy="12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50" y="694500"/>
            <a:ext cx="4520601" cy="158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 txBox="1"/>
          <p:nvPr>
            <p:ph idx="1" type="body"/>
          </p:nvPr>
        </p:nvSpPr>
        <p:spPr>
          <a:xfrm>
            <a:off x="4726600" y="793175"/>
            <a:ext cx="4206000" cy="13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Central cluster with 7 PMTs, mechanical housing and CPix optical transmitter, each pixel has 0.1 deg FoV and a light concentrator (Winston cone) in front</a:t>
            </a:r>
            <a:endParaRPr/>
          </a:p>
        </p:txBody>
      </p:sp>
      <p:pic>
        <p:nvPicPr>
          <p:cNvPr id="321" name="Google Shape;32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50" y="3638225"/>
            <a:ext cx="4509998" cy="115403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0"/>
          <p:cNvSpPr txBox="1"/>
          <p:nvPr>
            <p:ph idx="1" type="body"/>
          </p:nvPr>
        </p:nvSpPr>
        <p:spPr>
          <a:xfrm>
            <a:off x="4726600" y="2581041"/>
            <a:ext cx="4206000" cy="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Block diagram of CPix. Cherenkov AC branch not shown</a:t>
            </a:r>
            <a:endParaRPr/>
          </a:p>
        </p:txBody>
      </p:sp>
      <p:sp>
        <p:nvSpPr>
          <p:cNvPr id="323" name="Google Shape;323;p30"/>
          <p:cNvSpPr txBox="1"/>
          <p:nvPr>
            <p:ph idx="1" type="body"/>
          </p:nvPr>
        </p:nvSpPr>
        <p:spPr>
          <a:xfrm>
            <a:off x="4726600" y="3993553"/>
            <a:ext cx="4206000" cy="7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PMT of CPix showing several electronic boards</a:t>
            </a:r>
            <a:endParaRPr/>
          </a:p>
        </p:txBody>
      </p:sp>
      <p:sp>
        <p:nvSpPr>
          <p:cNvPr id="324" name="Google Shape;324;p30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17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30" name="Google Shape;3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1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1"/>
          <p:cNvSpPr txBox="1"/>
          <p:nvPr>
            <p:ph type="title"/>
          </p:nvPr>
        </p:nvSpPr>
        <p:spPr>
          <a:xfrm>
            <a:off x="0" y="0"/>
            <a:ext cx="54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Backup: Central Pixel background</a:t>
            </a:r>
            <a:endParaRPr sz="2500"/>
          </a:p>
        </p:txBody>
      </p:sp>
      <p:sp>
        <p:nvSpPr>
          <p:cNvPr id="333" name="Google Shape;333;p31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34" name="Google Shape;33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000" y="765000"/>
            <a:ext cx="4191625" cy="264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6950" y="765000"/>
            <a:ext cx="4600249" cy="264157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1"/>
          <p:cNvSpPr txBox="1"/>
          <p:nvPr>
            <p:ph idx="1" type="body"/>
          </p:nvPr>
        </p:nvSpPr>
        <p:spPr>
          <a:xfrm>
            <a:off x="201813" y="3515178"/>
            <a:ext cx="4206000" cy="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Some examples of bright isolated optical pulses due to meteors</a:t>
            </a:r>
            <a:endParaRPr/>
          </a:p>
        </p:txBody>
      </p:sp>
      <p:sp>
        <p:nvSpPr>
          <p:cNvPr id="337" name="Google Shape;337;p31"/>
          <p:cNvSpPr txBox="1"/>
          <p:nvPr>
            <p:ph idx="1" type="body"/>
          </p:nvPr>
        </p:nvSpPr>
        <p:spPr>
          <a:xfrm>
            <a:off x="4587400" y="3406575"/>
            <a:ext cx="4445700" cy="10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Frequency of pulses vs their brightness =&gt; expected only a few bright pulses per hours</a:t>
            </a:r>
            <a:endParaRPr/>
          </a:p>
        </p:txBody>
      </p:sp>
      <p:sp>
        <p:nvSpPr>
          <p:cNvPr id="338" name="Google Shape;338;p31"/>
          <p:cNvSpPr txBox="1"/>
          <p:nvPr>
            <p:ph idx="1" type="body"/>
          </p:nvPr>
        </p:nvSpPr>
        <p:spPr>
          <a:xfrm>
            <a:off x="132800" y="3330375"/>
            <a:ext cx="10767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Credit: T. Hassan</a:t>
            </a:r>
            <a:endParaRPr sz="800"/>
          </a:p>
        </p:txBody>
      </p:sp>
      <p:sp>
        <p:nvSpPr>
          <p:cNvPr id="339" name="Google Shape;339;p31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18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8489400" cy="30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FRB story so far…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EFBB10"/>
              </a:buClr>
              <a:buSzPts val="1400"/>
              <a:buChar char="○"/>
            </a:pPr>
            <a:r>
              <a:rPr lang="en">
                <a:solidFill>
                  <a:srgbClr val="EFBB10"/>
                </a:solidFill>
              </a:rPr>
              <a:t>Overview</a:t>
            </a:r>
            <a:endParaRPr>
              <a:solidFill>
                <a:srgbClr val="EFBB1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EFBB10"/>
              </a:buClr>
              <a:buSzPts val="1400"/>
              <a:buChar char="○"/>
            </a:pPr>
            <a:r>
              <a:rPr lang="en">
                <a:solidFill>
                  <a:srgbClr val="EFBB10"/>
                </a:solidFill>
              </a:rPr>
              <a:t>Repeater FRB121102</a:t>
            </a:r>
            <a:endParaRPr>
              <a:solidFill>
                <a:srgbClr val="EFBB1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Instrumentation and search strategies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EFBB10"/>
              </a:buClr>
              <a:buSzPts val="1400"/>
              <a:buChar char="○"/>
            </a:pPr>
            <a:r>
              <a:rPr lang="en">
                <a:solidFill>
                  <a:srgbClr val="EFBB10"/>
                </a:solidFill>
              </a:rPr>
              <a:t>The MAGIC telescope</a:t>
            </a:r>
            <a:endParaRPr>
              <a:solidFill>
                <a:srgbClr val="EFBB1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EFBB10"/>
              </a:buClr>
              <a:buSzPts val="1400"/>
              <a:buChar char="○"/>
            </a:pPr>
            <a:r>
              <a:rPr lang="en">
                <a:solidFill>
                  <a:srgbClr val="EFBB10"/>
                </a:solidFill>
              </a:rPr>
              <a:t>γ-ray &amp; Optical strategies</a:t>
            </a:r>
            <a:endParaRPr>
              <a:solidFill>
                <a:srgbClr val="EFBB1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Observations &amp; Results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EFBB10"/>
              </a:buClr>
              <a:buSzPts val="1400"/>
              <a:buChar char="○"/>
            </a:pPr>
            <a:r>
              <a:rPr lang="en">
                <a:solidFill>
                  <a:srgbClr val="EFBB10"/>
                </a:solidFill>
              </a:rPr>
              <a:t>Radio</a:t>
            </a:r>
            <a:endParaRPr>
              <a:solidFill>
                <a:srgbClr val="EFBB1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EFBB10"/>
              </a:buClr>
              <a:buSzPts val="1400"/>
              <a:buChar char="○"/>
            </a:pPr>
            <a:r>
              <a:rPr lang="en">
                <a:solidFill>
                  <a:srgbClr val="EFBB10"/>
                </a:solidFill>
              </a:rPr>
              <a:t>Optical</a:t>
            </a:r>
            <a:endParaRPr>
              <a:solidFill>
                <a:srgbClr val="EFBB10"/>
              </a:solidFill>
            </a:endParaRPr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EFBB10"/>
              </a:buClr>
              <a:buSzPts val="1400"/>
              <a:buChar char="○"/>
            </a:pPr>
            <a:r>
              <a:rPr lang="en">
                <a:solidFill>
                  <a:srgbClr val="EFBB10"/>
                </a:solidFill>
              </a:rPr>
              <a:t>γ-ray</a:t>
            </a:r>
            <a:endParaRPr>
              <a:solidFill>
                <a:srgbClr val="EFBB10"/>
              </a:solidFill>
            </a:endParaRPr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70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type="title"/>
          </p:nvPr>
        </p:nvSpPr>
        <p:spPr>
          <a:xfrm>
            <a:off x="0" y="0"/>
            <a:ext cx="18642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OUTLINE</a:t>
            </a:r>
            <a:endParaRPr sz="2500"/>
          </a:p>
        </p:txBody>
      </p:sp>
      <p:sp>
        <p:nvSpPr>
          <p:cNvPr id="71" name="Google Shape;71;p14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Windows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45" name="Google Shape;3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2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2"/>
          <p:cNvSpPr txBox="1"/>
          <p:nvPr>
            <p:ph type="title"/>
          </p:nvPr>
        </p:nvSpPr>
        <p:spPr>
          <a:xfrm>
            <a:off x="0" y="0"/>
            <a:ext cx="833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Backup: MAGIC ON vs WOBBLE observation</a:t>
            </a:r>
            <a:endParaRPr sz="2500"/>
          </a:p>
        </p:txBody>
      </p:sp>
      <p:sp>
        <p:nvSpPr>
          <p:cNvPr id="348" name="Google Shape;348;p32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 </a:t>
            </a:r>
            <a:r>
              <a:rPr lang="en" sz="1000">
                <a:solidFill>
                  <a:srgbClr val="FFFFFF"/>
                </a:solidFill>
              </a:rPr>
              <a:t>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49" name="Google Shape;34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250" y="731700"/>
            <a:ext cx="4325121" cy="39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2"/>
          <p:cNvSpPr txBox="1"/>
          <p:nvPr>
            <p:ph idx="1" type="body"/>
          </p:nvPr>
        </p:nvSpPr>
        <p:spPr>
          <a:xfrm>
            <a:off x="388250" y="4639700"/>
            <a:ext cx="17727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Credit: A. </a:t>
            </a:r>
            <a:r>
              <a:rPr lang="en" sz="800"/>
              <a:t>López </a:t>
            </a:r>
            <a:r>
              <a:rPr lang="en" sz="800"/>
              <a:t>Oramas</a:t>
            </a:r>
            <a:endParaRPr sz="800"/>
          </a:p>
        </p:txBody>
      </p:sp>
      <p:sp>
        <p:nvSpPr>
          <p:cNvPr id="351" name="Google Shape;351;p32"/>
          <p:cNvSpPr txBox="1"/>
          <p:nvPr>
            <p:ph idx="1" type="body"/>
          </p:nvPr>
        </p:nvSpPr>
        <p:spPr>
          <a:xfrm>
            <a:off x="4839800" y="731700"/>
            <a:ext cx="4206000" cy="1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WOBBLE observations: 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Source location 0.4 deg away from the camera center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Simultaneous source &amp; background observations</a:t>
            </a:r>
            <a:endParaRPr/>
          </a:p>
        </p:txBody>
      </p:sp>
      <p:sp>
        <p:nvSpPr>
          <p:cNvPr id="352" name="Google Shape;352;p32"/>
          <p:cNvSpPr txBox="1"/>
          <p:nvPr>
            <p:ph idx="1" type="body"/>
          </p:nvPr>
        </p:nvSpPr>
        <p:spPr>
          <a:xfrm>
            <a:off x="4868100" y="2936200"/>
            <a:ext cx="4206000" cy="13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</a:t>
            </a:r>
            <a:r>
              <a:rPr lang="en"/>
              <a:t> observations: 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Source in the camera center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Separated background observation</a:t>
            </a:r>
            <a:endParaRPr/>
          </a:p>
        </p:txBody>
      </p:sp>
      <p:cxnSp>
        <p:nvCxnSpPr>
          <p:cNvPr id="353" name="Google Shape;353;p32"/>
          <p:cNvCxnSpPr/>
          <p:nvPr/>
        </p:nvCxnSpPr>
        <p:spPr>
          <a:xfrm flipH="1">
            <a:off x="2610625" y="1464525"/>
            <a:ext cx="2497500" cy="820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4" name="Google Shape;354;p32"/>
          <p:cNvCxnSpPr/>
          <p:nvPr/>
        </p:nvCxnSpPr>
        <p:spPr>
          <a:xfrm flipH="1">
            <a:off x="2242500" y="1471600"/>
            <a:ext cx="2816100" cy="1075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32"/>
          <p:cNvCxnSpPr/>
          <p:nvPr/>
        </p:nvCxnSpPr>
        <p:spPr>
          <a:xfrm flipH="1">
            <a:off x="2476175" y="1471600"/>
            <a:ext cx="2617800" cy="1464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32"/>
          <p:cNvCxnSpPr/>
          <p:nvPr/>
        </p:nvCxnSpPr>
        <p:spPr>
          <a:xfrm flipH="1">
            <a:off x="2844100" y="1485750"/>
            <a:ext cx="2157900" cy="1167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7" name="Google Shape;357;p32"/>
          <p:cNvCxnSpPr/>
          <p:nvPr/>
        </p:nvCxnSpPr>
        <p:spPr>
          <a:xfrm rot="10800000">
            <a:off x="2589550" y="2617675"/>
            <a:ext cx="2454900" cy="1089600"/>
          </a:xfrm>
          <a:prstGeom prst="straightConnector1">
            <a:avLst/>
          </a:prstGeom>
          <a:noFill/>
          <a:ln cap="flat" cmpd="sng" w="28575">
            <a:solidFill>
              <a:srgbClr val="29337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8" name="Google Shape;358;p32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19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3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64" name="Google Shape;3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3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3"/>
          <p:cNvSpPr txBox="1"/>
          <p:nvPr>
            <p:ph type="title"/>
          </p:nvPr>
        </p:nvSpPr>
        <p:spPr>
          <a:xfrm>
            <a:off x="0" y="0"/>
            <a:ext cx="833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Backup: Scaled SED</a:t>
            </a:r>
            <a:endParaRPr sz="2500"/>
          </a:p>
        </p:txBody>
      </p:sp>
      <p:sp>
        <p:nvSpPr>
          <p:cNvPr id="367" name="Google Shape;367;p33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68" name="Google Shape;368;p33"/>
          <p:cNvSpPr txBox="1"/>
          <p:nvPr>
            <p:ph idx="1" type="body"/>
          </p:nvPr>
        </p:nvSpPr>
        <p:spPr>
          <a:xfrm>
            <a:off x="1671225" y="4574900"/>
            <a:ext cx="17727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Credit:T.Hasan</a:t>
            </a:r>
            <a:endParaRPr sz="800"/>
          </a:p>
        </p:txBody>
      </p:sp>
      <p:sp>
        <p:nvSpPr>
          <p:cNvPr id="369" name="Google Shape;369;p33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20</a:t>
            </a:r>
            <a:endParaRPr sz="700">
              <a:solidFill>
                <a:srgbClr val="29337A"/>
              </a:solidFill>
            </a:endParaRPr>
          </a:p>
        </p:txBody>
      </p:sp>
      <p:pic>
        <p:nvPicPr>
          <p:cNvPr id="370" name="Google Shape;37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1225" y="808800"/>
            <a:ext cx="5913761" cy="36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9" name="Google Shape;79;p15"/>
          <p:cNvSpPr txBox="1"/>
          <p:nvPr>
            <p:ph type="title"/>
          </p:nvPr>
        </p:nvSpPr>
        <p:spPr>
          <a:xfrm>
            <a:off x="0" y="0"/>
            <a:ext cx="612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FRB STORY SO FAR: Overview</a:t>
            </a:r>
            <a:endParaRPr sz="25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5550" y="840100"/>
            <a:ext cx="5397900" cy="3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FRBs in short: 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discovered by Duncan Lorimer in 2007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Millisecond bursts of radio waves.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“Dispersed” – earlier at higher frequencies, later at lower.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Excess dispersion =&gt; origin outside our Galaxy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One-off events (mostly)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Reminiscent the early days of GRBs: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Expected </a:t>
            </a:r>
            <a:r>
              <a:rPr lang="en"/>
              <a:t>thousands</a:t>
            </a:r>
            <a:r>
              <a:rPr lang="en"/>
              <a:t> of bursts per </a:t>
            </a:r>
            <a:r>
              <a:rPr lang="en"/>
              <a:t>sky </a:t>
            </a:r>
            <a:r>
              <a:rPr lang="en"/>
              <a:t>per day.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More models than detected bursts.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Tell us about the intergalactic medium.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Where are the nearby sources in our galaxy?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 rot="-5400000">
            <a:off x="8284950" y="2994075"/>
            <a:ext cx="1394400" cy="3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S. Chatterjee et al.</a:t>
            </a:r>
            <a:endParaRPr sz="800"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1225" y="840100"/>
            <a:ext cx="3405749" cy="303046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5545025" y="3853125"/>
            <a:ext cx="16431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Credit: S. Chatterjee 2017</a:t>
            </a:r>
            <a:endParaRPr sz="800"/>
          </a:p>
        </p:txBody>
      </p:sp>
      <p:sp>
        <p:nvSpPr>
          <p:cNvPr id="86" name="Google Shape;86;p15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2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086" y="3482650"/>
            <a:ext cx="2139940" cy="14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0" y="3443350"/>
            <a:ext cx="44361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35 FRBs as of July 2018: http://frbcat.org/</a:t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275" y="1128350"/>
            <a:ext cx="4320725" cy="23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8627625" y="1822400"/>
            <a:ext cx="440700" cy="489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4823275" y="3452725"/>
            <a:ext cx="1076700" cy="2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Credit: NRAO</a:t>
            </a:r>
            <a:endParaRPr sz="800"/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4761450" y="688800"/>
            <a:ext cx="379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FRB121102 a.k.a. The Repeater</a:t>
            </a:r>
            <a:endParaRPr/>
          </a:p>
        </p:txBody>
      </p:sp>
      <p:cxnSp>
        <p:nvCxnSpPr>
          <p:cNvPr id="99" name="Google Shape;99;p16"/>
          <p:cNvCxnSpPr/>
          <p:nvPr/>
        </p:nvCxnSpPr>
        <p:spPr>
          <a:xfrm>
            <a:off x="6670639" y="1159406"/>
            <a:ext cx="1886100" cy="663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0" name="Google Shape;1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128350"/>
            <a:ext cx="4565907" cy="23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>
            <p:ph type="title"/>
          </p:nvPr>
        </p:nvSpPr>
        <p:spPr>
          <a:xfrm>
            <a:off x="0" y="0"/>
            <a:ext cx="765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FRB STORY SO FAR: Repeater FRB121102</a:t>
            </a:r>
            <a:endParaRPr sz="2500"/>
          </a:p>
        </p:txBody>
      </p:sp>
      <p:sp>
        <p:nvSpPr>
          <p:cNvPr id="103" name="Google Shape;103;p16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6548075" y="3482650"/>
            <a:ext cx="88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A. Archibald on Thingiverse</a:t>
            </a:r>
            <a:endParaRPr sz="800">
              <a:solidFill>
                <a:srgbClr val="000000"/>
              </a:solidFill>
            </a:endParaRPr>
          </a:p>
        </p:txBody>
      </p:sp>
      <p:cxnSp>
        <p:nvCxnSpPr>
          <p:cNvPr id="105" name="Google Shape;105;p16"/>
          <p:cNvCxnSpPr/>
          <p:nvPr/>
        </p:nvCxnSpPr>
        <p:spPr>
          <a:xfrm rot="10800000">
            <a:off x="6772400" y="4437550"/>
            <a:ext cx="134400" cy="44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6" name="Google Shape;106;p16"/>
          <p:cNvCxnSpPr/>
          <p:nvPr/>
        </p:nvCxnSpPr>
        <p:spPr>
          <a:xfrm flipH="1" rot="10800000">
            <a:off x="6906800" y="4377200"/>
            <a:ext cx="1545600" cy="49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" name="Google Shape;107;p16"/>
          <p:cNvCxnSpPr/>
          <p:nvPr/>
        </p:nvCxnSpPr>
        <p:spPr>
          <a:xfrm flipH="1" rot="10800000">
            <a:off x="6906800" y="4064025"/>
            <a:ext cx="555000" cy="816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8" name="Google Shape;108;p16"/>
          <p:cNvSpPr txBox="1"/>
          <p:nvPr>
            <p:ph idx="1" type="body"/>
          </p:nvPr>
        </p:nvSpPr>
        <p:spPr>
          <a:xfrm rot="-1097567">
            <a:off x="7995121" y="4404458"/>
            <a:ext cx="535249" cy="29077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Time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 rot="-6390133">
            <a:off x="6217741" y="4413430"/>
            <a:ext cx="852308" cy="2907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frequency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 rot="-3313902">
            <a:off x="6966181" y="3915263"/>
            <a:ext cx="535020" cy="291094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flux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3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8" name="Google Shape;118;p17"/>
          <p:cNvSpPr txBox="1"/>
          <p:nvPr>
            <p:ph type="title"/>
          </p:nvPr>
        </p:nvSpPr>
        <p:spPr>
          <a:xfrm>
            <a:off x="0" y="0"/>
            <a:ext cx="783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FRB STORY SO FAR: FRB121102 breakthrough</a:t>
            </a:r>
            <a:endParaRPr sz="2500"/>
          </a:p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4500"/>
            <a:ext cx="6593125" cy="27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1900" y="1029275"/>
            <a:ext cx="6182099" cy="26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00" y="2265775"/>
            <a:ext cx="3551625" cy="261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3052" y="3024675"/>
            <a:ext cx="4648465" cy="18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4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32" name="Google Shape;132;p18"/>
          <p:cNvSpPr txBox="1"/>
          <p:nvPr>
            <p:ph type="title"/>
          </p:nvPr>
        </p:nvSpPr>
        <p:spPr>
          <a:xfrm>
            <a:off x="0" y="0"/>
            <a:ext cx="810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</a:t>
            </a:r>
            <a:r>
              <a:rPr lang="en" sz="2500"/>
              <a:t>FRB STORY SO FAR: MAGIC MOTIVATION</a:t>
            </a:r>
            <a:endParaRPr sz="2500"/>
          </a:p>
        </p:txBody>
      </p:sp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69525" y="1048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if </a:t>
            </a:r>
            <a:r>
              <a:rPr lang="en"/>
              <a:t>counterparts</a:t>
            </a:r>
            <a:r>
              <a:rPr lang="en"/>
              <a:t> detected in other wavelengths?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Magnetar? Rotation frequency? Spectrum? Brightness?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Accreting black hole? Jet spectrum? Disc luminosity? </a:t>
            </a:r>
            <a:endParaRPr sz="1800"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AutoNum type="arabicPeriod"/>
            </a:pPr>
            <a:r>
              <a:rPr lang="en"/>
              <a:t>What if counterpart not detected in other wavelengths?</a:t>
            </a:r>
            <a:endParaRPr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Constraint on models.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Which wavelength to look at next.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Build more sensitive instrument!</a:t>
            </a:r>
            <a:endParaRPr sz="18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3150" y="1644288"/>
            <a:ext cx="1469600" cy="12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3100" y="738175"/>
            <a:ext cx="1500900" cy="8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3100" y="2993550"/>
            <a:ext cx="1469700" cy="82303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>
            <p:ph idx="1" type="body"/>
          </p:nvPr>
        </p:nvSpPr>
        <p:spPr>
          <a:xfrm>
            <a:off x="7048550" y="938850"/>
            <a:ext cx="5946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No!</a:t>
            </a:r>
            <a:endParaRPr sz="1400"/>
          </a:p>
        </p:txBody>
      </p:sp>
      <p:sp>
        <p:nvSpPr>
          <p:cNvPr id="138" name="Google Shape;138;p18"/>
          <p:cNvSpPr txBox="1"/>
          <p:nvPr>
            <p:ph idx="1" type="body"/>
          </p:nvPr>
        </p:nvSpPr>
        <p:spPr>
          <a:xfrm>
            <a:off x="6541825" y="2014575"/>
            <a:ext cx="14697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Maybe no...</a:t>
            </a:r>
            <a:endParaRPr sz="1400"/>
          </a:p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6779000" y="3235413"/>
            <a:ext cx="11337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Maybe?</a:t>
            </a:r>
            <a:endParaRPr sz="1400"/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3100" y="3880550"/>
            <a:ext cx="1500902" cy="1041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>
            <p:ph idx="1" type="body"/>
          </p:nvPr>
        </p:nvSpPr>
        <p:spPr>
          <a:xfrm>
            <a:off x="6617550" y="4166788"/>
            <a:ext cx="11337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Could be?</a:t>
            </a:r>
            <a:endParaRPr sz="1400"/>
          </a:p>
        </p:txBody>
      </p:sp>
      <p:pic>
        <p:nvPicPr>
          <p:cNvPr id="142" name="Google Shape;14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5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>
            <p:ph type="title"/>
          </p:nvPr>
        </p:nvSpPr>
        <p:spPr>
          <a:xfrm>
            <a:off x="0" y="0"/>
            <a:ext cx="465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THE </a:t>
            </a:r>
            <a:r>
              <a:rPr lang="en" sz="2500"/>
              <a:t>MAGIC TELESCOPES</a:t>
            </a:r>
            <a:endParaRPr sz="2500"/>
          </a:p>
        </p:txBody>
      </p:sp>
      <p:sp>
        <p:nvSpPr>
          <p:cNvPr id="153" name="Google Shape;153;p19"/>
          <p:cNvSpPr txBox="1"/>
          <p:nvPr>
            <p:ph idx="1" type="body"/>
          </p:nvPr>
        </p:nvSpPr>
        <p:spPr>
          <a:xfrm>
            <a:off x="0" y="2801675"/>
            <a:ext cx="9144000" cy="16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 Roque de los Muchachos Observatory in La Palma (Spain)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 of two Imaging Atmospheric Cherenkov Telescopes (IACTs)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17 m diameter reflector, fast imaging camera with field of view of 3.5 deg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Sensitive to γ-rays between 50 GeV and 50 TeV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Detectors (PMTs) sensitive to Cherenkov photons in the U-band (365 nm)</a:t>
            </a:r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4">
            <a:alphaModFix/>
          </a:blip>
          <a:srcRect b="8796" l="0" r="0" t="61336"/>
          <a:stretch/>
        </p:blipFill>
        <p:spPr>
          <a:xfrm>
            <a:off x="0" y="850413"/>
            <a:ext cx="9143999" cy="178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6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MAGIC TELESCOPES: Central Pixel</a:t>
            </a:r>
            <a:endParaRPr sz="2500"/>
          </a:p>
        </p:txBody>
      </p:sp>
      <p:sp>
        <p:nvSpPr>
          <p:cNvPr id="165" name="Google Shape;165;p20"/>
          <p:cNvSpPr txBox="1"/>
          <p:nvPr>
            <p:ph idx="1" type="body"/>
          </p:nvPr>
        </p:nvSpPr>
        <p:spPr>
          <a:xfrm>
            <a:off x="113200" y="655750"/>
            <a:ext cx="5631600" cy="11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PMT at the </a:t>
            </a:r>
            <a:r>
              <a:rPr lang="en" u="sng"/>
              <a:t>camera center</a:t>
            </a:r>
            <a:r>
              <a:rPr lang="en"/>
              <a:t> was modified to read out simultaneously optical signal at 10 kHz rate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0925" y="2725575"/>
            <a:ext cx="3320032" cy="20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1502" y="725100"/>
            <a:ext cx="3251988" cy="2148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 </a:t>
            </a:r>
            <a:r>
              <a:rPr lang="en" sz="1000">
                <a:solidFill>
                  <a:srgbClr val="FFFFFF"/>
                </a:solidFill>
              </a:rPr>
              <a:t>August 2018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725575"/>
            <a:ext cx="2088160" cy="20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7674" y="3155424"/>
            <a:ext cx="3159651" cy="8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>
            <p:ph idx="1" type="body"/>
          </p:nvPr>
        </p:nvSpPr>
        <p:spPr>
          <a:xfrm>
            <a:off x="113200" y="1755113"/>
            <a:ext cx="5631600" cy="11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Sensitive to isolated ms optical pulses (tested with meteors and sky scan)</a:t>
            </a:r>
            <a:endParaRPr sz="1400"/>
          </a:p>
        </p:txBody>
      </p:sp>
      <p:sp>
        <p:nvSpPr>
          <p:cNvPr id="173" name="Google Shape;173;p20"/>
          <p:cNvSpPr txBox="1"/>
          <p:nvPr>
            <p:ph idx="1" type="body"/>
          </p:nvPr>
        </p:nvSpPr>
        <p:spPr>
          <a:xfrm>
            <a:off x="113200" y="1378519"/>
            <a:ext cx="5631600" cy="6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Can detect Crab’s pulsation after ~10 s using phase-folding</a:t>
            </a:r>
            <a:endParaRPr sz="1400"/>
          </a:p>
        </p:txBody>
      </p:sp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5781475" y="4018575"/>
            <a:ext cx="28587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9E9E9E"/>
                </a:solidFill>
              </a:rPr>
              <a:t>Credit: T. Hassan et al </a:t>
            </a:r>
            <a:r>
              <a:rPr lang="en" sz="800">
                <a:solidFill>
                  <a:srgbClr val="9E9E9E"/>
                </a:solidFill>
              </a:rPr>
              <a:t>arXiv:1708.07698</a:t>
            </a:r>
            <a:endParaRPr sz="800">
              <a:solidFill>
                <a:srgbClr val="9E9E9E"/>
              </a:solidFill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29337A"/>
                </a:solidFill>
              </a:rPr>
              <a:t>7</a:t>
            </a:r>
            <a:endParaRPr sz="600">
              <a:solidFill>
                <a:srgbClr val="29337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/>
          <p:nvPr/>
        </p:nvSpPr>
        <p:spPr>
          <a:xfrm>
            <a:off x="0" y="0"/>
            <a:ext cx="9144000" cy="5022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81" name="Google Shape;1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1850" y="0"/>
            <a:ext cx="552150" cy="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 txBox="1"/>
          <p:nvPr>
            <p:ph type="title"/>
          </p:nvPr>
        </p:nvSpPr>
        <p:spPr>
          <a:xfrm>
            <a:off x="0" y="0"/>
            <a:ext cx="54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MAGIC FRB optical search strategy</a:t>
            </a:r>
            <a:endParaRPr sz="2500"/>
          </a:p>
        </p:txBody>
      </p:sp>
      <p:sp>
        <p:nvSpPr>
          <p:cNvPr id="183" name="Google Shape;183;p21"/>
          <p:cNvSpPr txBox="1"/>
          <p:nvPr>
            <p:ph idx="1" type="body"/>
          </p:nvPr>
        </p:nvSpPr>
        <p:spPr>
          <a:xfrm>
            <a:off x="0" y="572700"/>
            <a:ext cx="5201100" cy="26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Time-domain search: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Bursty</a:t>
            </a:r>
            <a:r>
              <a:rPr lang="en"/>
              <a:t>: expect few background pulses/hour =&gt; optical pulses coincident with radio bursts strongly hint at optical counterpart to FRB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Persistent</a:t>
            </a:r>
            <a:r>
              <a:rPr lang="en"/>
              <a:t>: Not possible: host galaxy identified at 25 magnitude while MAGIC’s pixel is only sensitive up to 13.5 magnitude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888" y="1346727"/>
            <a:ext cx="3207920" cy="245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>
            <p:ph idx="1" type="body"/>
          </p:nvPr>
        </p:nvSpPr>
        <p:spPr>
          <a:xfrm rot="-5400000">
            <a:off x="7827750" y="2706557"/>
            <a:ext cx="1765800" cy="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/>
              <a:t>Credit: SP. Tendulkar et al.</a:t>
            </a:r>
            <a:endParaRPr sz="800"/>
          </a:p>
        </p:txBody>
      </p:sp>
      <p:sp>
        <p:nvSpPr>
          <p:cNvPr id="186" name="Google Shape;186;p21"/>
          <p:cNvSpPr txBox="1"/>
          <p:nvPr>
            <p:ph idx="1" type="body"/>
          </p:nvPr>
        </p:nvSpPr>
        <p:spPr>
          <a:xfrm>
            <a:off x="0" y="3079925"/>
            <a:ext cx="5454900" cy="20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windows: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Targeted</a:t>
            </a:r>
            <a:r>
              <a:rPr lang="en"/>
              <a:t>: 10 ms around the Time of Arrival (ToA) of radio bursts (from radio observatories)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/>
              <a:t>Blind</a:t>
            </a:r>
            <a:r>
              <a:rPr lang="en"/>
              <a:t>: During the entire observation campaign </a:t>
            </a:r>
            <a:endParaRPr/>
          </a:p>
        </p:txBody>
      </p:sp>
      <p:sp>
        <p:nvSpPr>
          <p:cNvPr id="187" name="Google Shape;187;p21"/>
          <p:cNvSpPr/>
          <p:nvPr/>
        </p:nvSpPr>
        <p:spPr>
          <a:xfrm>
            <a:off x="0" y="610800"/>
            <a:ext cx="8591700" cy="45600"/>
          </a:xfrm>
          <a:prstGeom prst="rect">
            <a:avLst/>
          </a:prstGeom>
          <a:solidFill>
            <a:srgbClr val="EFBB1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"/>
          <p:cNvSpPr/>
          <p:nvPr/>
        </p:nvSpPr>
        <p:spPr>
          <a:xfrm>
            <a:off x="0" y="4945400"/>
            <a:ext cx="9144000" cy="198000"/>
          </a:xfrm>
          <a:prstGeom prst="rect">
            <a:avLst/>
          </a:prstGeom>
          <a:solidFill>
            <a:srgbClr val="29337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John Hoang | The MAGIC Collaboration | Rencontres du Vietnam | </a:t>
            </a:r>
            <a:r>
              <a:rPr lang="en" sz="1000">
                <a:solidFill>
                  <a:schemeClr val="dk1"/>
                </a:solidFill>
              </a:rPr>
              <a:t>Windows</a:t>
            </a:r>
            <a:r>
              <a:rPr lang="en" sz="1000">
                <a:solidFill>
                  <a:srgbClr val="FFFFFF"/>
                </a:solidFill>
              </a:rPr>
              <a:t> August 2018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8747800" y="4747300"/>
            <a:ext cx="396300" cy="396300"/>
          </a:xfrm>
          <a:prstGeom prst="ellipse">
            <a:avLst/>
          </a:prstGeom>
          <a:solidFill>
            <a:srgbClr val="FFFFFF"/>
          </a:solidFill>
          <a:ln cap="flat" cmpd="sng" w="28575">
            <a:solidFill>
              <a:srgbClr val="EFBB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29337A"/>
                </a:solidFill>
              </a:rPr>
              <a:t>8</a:t>
            </a:r>
            <a:endParaRPr sz="700">
              <a:solidFill>
                <a:srgbClr val="29337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