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3" r:id="rId2"/>
    <p:sldId id="275" r:id="rId3"/>
    <p:sldId id="290" r:id="rId4"/>
    <p:sldId id="270" r:id="rId5"/>
    <p:sldId id="296" r:id="rId6"/>
    <p:sldId id="256" r:id="rId7"/>
    <p:sldId id="279" r:id="rId8"/>
    <p:sldId id="258" r:id="rId9"/>
    <p:sldId id="266" r:id="rId10"/>
    <p:sldId id="268" r:id="rId11"/>
    <p:sldId id="259" r:id="rId12"/>
    <p:sldId id="262" r:id="rId13"/>
    <p:sldId id="285" r:id="rId14"/>
    <p:sldId id="289" r:id="rId15"/>
    <p:sldId id="278" r:id="rId16"/>
    <p:sldId id="263" r:id="rId17"/>
    <p:sldId id="276" r:id="rId18"/>
    <p:sldId id="286" r:id="rId19"/>
    <p:sldId id="295" r:id="rId20"/>
    <p:sldId id="292" r:id="rId21"/>
    <p:sldId id="282" r:id="rId22"/>
    <p:sldId id="277" r:id="rId23"/>
    <p:sldId id="291" r:id="rId24"/>
    <p:sldId id="297" r:id="rId25"/>
    <p:sldId id="274" r:id="rId26"/>
    <p:sldId id="287" r:id="rId27"/>
    <p:sldId id="294" r:id="rId28"/>
    <p:sldId id="293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5" autoAdjust="0"/>
    <p:restoredTop sz="94660"/>
  </p:normalViewPr>
  <p:slideViewPr>
    <p:cSldViewPr>
      <p:cViewPr varScale="1">
        <p:scale>
          <a:sx n="82" d="100"/>
          <a:sy n="82" d="100"/>
        </p:scale>
        <p:origin x="7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Relationship Id="rId1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43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74624-0600-4DEA-83D3-AC896DBB83AA}" type="datetimeFigureOut">
              <a:rPr lang="en-US" smtClean="0"/>
              <a:t>09-Aug-18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A4838-031B-4E90-8AF1-265D089C7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81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B76D-C567-4C48-944A-209AB30964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5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B76D-C567-4C48-944A-209AB309649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2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F56-0EAE-4E8C-A548-E06549C21A24}" type="datetimeFigureOut">
              <a:rPr lang="en-US" smtClean="0"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C70-BA51-484E-B20E-92902CEC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1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F56-0EAE-4E8C-A548-E06549C21A24}" type="datetimeFigureOut">
              <a:rPr lang="en-US" smtClean="0"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C70-BA51-484E-B20E-92902CEC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2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F56-0EAE-4E8C-A548-E06549C21A24}" type="datetimeFigureOut">
              <a:rPr lang="en-US" smtClean="0"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C70-BA51-484E-B20E-92902CEC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F56-0EAE-4E8C-A548-E06549C21A24}" type="datetimeFigureOut">
              <a:rPr lang="en-US" smtClean="0"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C70-BA51-484E-B20E-92902CEC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6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F56-0EAE-4E8C-A548-E06549C21A24}" type="datetimeFigureOut">
              <a:rPr lang="en-US" smtClean="0"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C70-BA51-484E-B20E-92902CEC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4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F56-0EAE-4E8C-A548-E06549C21A24}" type="datetimeFigureOut">
              <a:rPr lang="en-US" smtClean="0"/>
              <a:t>09-Aug-18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C70-BA51-484E-B20E-92902CEC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3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F56-0EAE-4E8C-A548-E06549C21A24}" type="datetimeFigureOut">
              <a:rPr lang="en-US" smtClean="0"/>
              <a:t>09-Aug-18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C70-BA51-484E-B20E-92902CEC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F56-0EAE-4E8C-A548-E06549C21A24}" type="datetimeFigureOut">
              <a:rPr lang="en-US" smtClean="0"/>
              <a:t>09-Aug-18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C70-BA51-484E-B20E-92902CEC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7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F56-0EAE-4E8C-A548-E06549C21A24}" type="datetimeFigureOut">
              <a:rPr lang="en-US" smtClean="0"/>
              <a:t>09-Aug-18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C70-BA51-484E-B20E-92902CEC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4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F56-0EAE-4E8C-A548-E06549C21A24}" type="datetimeFigureOut">
              <a:rPr lang="en-US" smtClean="0"/>
              <a:t>09-Aug-18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C70-BA51-484E-B20E-92902CEC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4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F56-0EAE-4E8C-A548-E06549C21A24}" type="datetimeFigureOut">
              <a:rPr lang="en-US" smtClean="0"/>
              <a:t>09-Aug-18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E0C70-BA51-484E-B20E-92902CEC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0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F56-0EAE-4E8C-A548-E06549C21A24}" type="datetimeFigureOut">
              <a:rPr lang="en-US" smtClean="0"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E0C70-BA51-484E-B20E-92902CEC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0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45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4.wmf"/><Relationship Id="rId5" Type="http://schemas.openxmlformats.org/officeDocument/2006/relationships/image" Target="../media/image47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46.png"/><Relationship Id="rId9" Type="http://schemas.openxmlformats.org/officeDocument/2006/relationships/image" Target="../media/image4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51.png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34.bin"/><Relationship Id="rId3" Type="http://schemas.openxmlformats.org/officeDocument/2006/relationships/image" Target="../media/image56.png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3.wmf"/><Relationship Id="rId4" Type="http://schemas.openxmlformats.org/officeDocument/2006/relationships/image" Target="../media/image57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5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64.png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71.wmf"/><Relationship Id="rId9" Type="http://schemas.openxmlformats.org/officeDocument/2006/relationships/image" Target="../media/image7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9.png"/><Relationship Id="rId11" Type="http://schemas.openxmlformats.org/officeDocument/2006/relationships/image" Target="../media/image75.wmf"/><Relationship Id="rId5" Type="http://schemas.openxmlformats.org/officeDocument/2006/relationships/image" Target="../media/image78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0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6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w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hyperlink" Target="http://adsabs.harvard.edu/cgi-bin/nph-data_query?bibcode=2002A%26A...390...81A&amp;db_key=AST&amp;link_type=ABSTRACT&amp;high=56e9acbd8d00824" TargetMode="External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5.wmf"/><Relationship Id="rId7" Type="http://schemas.openxmlformats.org/officeDocument/2006/relationships/image" Target="../media/image29.wmf"/><Relationship Id="rId12" Type="http://schemas.openxmlformats.org/officeDocument/2006/relationships/image" Target="../media/image31.wmf"/><Relationship Id="rId17" Type="http://schemas.openxmlformats.org/officeDocument/2006/relationships/image" Target="../media/image33.wmf"/><Relationship Id="rId25" Type="http://schemas.openxmlformats.org/officeDocument/2006/relationships/image" Target="../media/image37.wmf"/><Relationship Id="rId33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39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3.bin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3.bin"/><Relationship Id="rId5" Type="http://schemas.openxmlformats.org/officeDocument/2006/relationships/image" Target="../media/image28.wmf"/><Relationship Id="rId15" Type="http://schemas.openxmlformats.org/officeDocument/2006/relationships/image" Target="../media/image32.wmf"/><Relationship Id="rId23" Type="http://schemas.openxmlformats.org/officeDocument/2006/relationships/image" Target="../media/image36.wmf"/><Relationship Id="rId28" Type="http://schemas.openxmlformats.org/officeDocument/2006/relationships/oleObject" Target="../embeddings/oleObject21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4.wmf"/><Relationship Id="rId31" Type="http://schemas.openxmlformats.org/officeDocument/2006/relationships/image" Target="../media/image4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38.wmf"/><Relationship Id="rId30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772" y="377894"/>
            <a:ext cx="786523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The Smoking </a:t>
            </a:r>
            <a:r>
              <a:rPr lang="en-US" sz="3200" b="1" dirty="0" smtClean="0">
                <a:solidFill>
                  <a:srgbClr val="C00000"/>
                </a:solidFill>
              </a:rPr>
              <a:t>Guns </a:t>
            </a:r>
            <a:r>
              <a:rPr lang="en-US" sz="3200" b="1" dirty="0">
                <a:solidFill>
                  <a:srgbClr val="C00000"/>
                </a:solidFill>
              </a:rPr>
              <a:t>O</a:t>
            </a:r>
            <a:r>
              <a:rPr lang="en-US" sz="3200" b="1" dirty="0" smtClean="0">
                <a:solidFill>
                  <a:srgbClr val="C00000"/>
                </a:solidFill>
              </a:rPr>
              <a:t>f Neutron Stars Mergers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7270" y="1625600"/>
            <a:ext cx="3054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</a:rPr>
              <a:t>Arnon</a:t>
            </a:r>
            <a:r>
              <a:rPr lang="en-US" sz="2400" b="1" dirty="0" smtClean="0">
                <a:solidFill>
                  <a:srgbClr val="7030A0"/>
                </a:solidFill>
              </a:rPr>
              <a:t> Dar* </a:t>
            </a:r>
          </a:p>
          <a:p>
            <a:r>
              <a:rPr lang="en-US" sz="2400" b="1" dirty="0" err="1" smtClean="0">
                <a:solidFill>
                  <a:srgbClr val="7030A0"/>
                </a:solidFill>
              </a:rPr>
              <a:t>Technion</a:t>
            </a:r>
            <a:r>
              <a:rPr lang="en-US" sz="2400" b="1" dirty="0" smtClean="0">
                <a:solidFill>
                  <a:srgbClr val="7030A0"/>
                </a:solidFill>
              </a:rPr>
              <a:t>, Haifa, Israel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89986">
            <a:off x="1371600" y="11940778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733800"/>
            <a:ext cx="68806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*  Based on: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-  The </a:t>
            </a:r>
            <a:r>
              <a:rPr lang="en-US" b="1" dirty="0">
                <a:solidFill>
                  <a:srgbClr val="7030A0"/>
                </a:solidFill>
              </a:rPr>
              <a:t>Smoking Guns Of Short Hard Gamma Ray </a:t>
            </a:r>
            <a:r>
              <a:rPr lang="en-US" b="1" dirty="0" smtClean="0">
                <a:solidFill>
                  <a:srgbClr val="7030A0"/>
                </a:solidFill>
              </a:rPr>
              <a:t>Bursts, 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Dado </a:t>
            </a:r>
            <a:r>
              <a:rPr lang="en-US" b="1" dirty="0">
                <a:solidFill>
                  <a:srgbClr val="7030A0"/>
                </a:solidFill>
              </a:rPr>
              <a:t>and </a:t>
            </a:r>
            <a:r>
              <a:rPr lang="en-US" b="1" dirty="0" smtClean="0">
                <a:solidFill>
                  <a:srgbClr val="7030A0"/>
                </a:solidFill>
              </a:rPr>
              <a:t>Dar, arXiv:1708.04603   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-  Cannonball </a:t>
            </a:r>
            <a:r>
              <a:rPr lang="en-US" b="1" dirty="0">
                <a:solidFill>
                  <a:srgbClr val="7030A0"/>
                </a:solidFill>
              </a:rPr>
              <a:t>model diagnosis of the short gamma ray burst </a:t>
            </a:r>
            <a:r>
              <a:rPr lang="en-US" b="1" dirty="0" smtClean="0">
                <a:solidFill>
                  <a:srgbClr val="7030A0"/>
                </a:solidFill>
              </a:rPr>
              <a:t>170817A, 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Dado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Dar and De </a:t>
            </a:r>
            <a:r>
              <a:rPr lang="en-US" b="1" dirty="0" err="1" smtClean="0">
                <a:solidFill>
                  <a:srgbClr val="7030A0"/>
                </a:solidFill>
              </a:rPr>
              <a:t>R`ujula</a:t>
            </a:r>
            <a:r>
              <a:rPr lang="en-US" b="1" dirty="0" smtClean="0">
                <a:solidFill>
                  <a:srgbClr val="7030A0"/>
                </a:solidFill>
              </a:rPr>
              <a:t>, arXiv:1712.09970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-   Universal </a:t>
            </a:r>
            <a:r>
              <a:rPr lang="en-US" b="1" dirty="0">
                <a:solidFill>
                  <a:srgbClr val="7030A0"/>
                </a:solidFill>
              </a:rPr>
              <a:t>Afterglow Of Supernova-Less Gamma Ray Bursts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    Dado and  Dar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arXiv:1807.08726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  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9834"/>
            <a:ext cx="4267201" cy="545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364434"/>
            <a:ext cx="4206875" cy="541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-1752600"/>
            <a:ext cx="4419601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3731658"/>
            <a:ext cx="190321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Far Off-Axis  GRBs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3701309"/>
            <a:ext cx="1697901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Near Axis  GRBs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9050" y="453549"/>
            <a:ext cx="118974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Long GRBs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502966"/>
              </p:ext>
            </p:extLst>
          </p:nvPr>
        </p:nvGraphicFramePr>
        <p:xfrm>
          <a:off x="6148614" y="5486400"/>
          <a:ext cx="2004786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" name="Equation" r:id="rId6" imgW="1650960" imgH="355320" progId="Equation.DSMT4">
                  <p:embed/>
                </p:oleObj>
              </mc:Choice>
              <mc:Fallback>
                <p:oleObj name="Equation" r:id="rId6" imgW="16509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48614" y="5486400"/>
                        <a:ext cx="2004786" cy="431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502830"/>
              </p:ext>
            </p:ext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718211"/>
              </p:ext>
            </p:extLst>
          </p:nvPr>
        </p:nvGraphicFramePr>
        <p:xfrm>
          <a:off x="1138917" y="5638800"/>
          <a:ext cx="1989364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8" name="Equation" r:id="rId10" imgW="1638000" imgH="355320" progId="Equation.DSMT4">
                  <p:embed/>
                </p:oleObj>
              </mc:Choice>
              <mc:Fallback>
                <p:oleObj name="Equation" r:id="rId10" imgW="16380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38917" y="5638800"/>
                        <a:ext cx="1989364" cy="431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6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492660"/>
            <a:ext cx="6019800" cy="616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1000" y="152400"/>
            <a:ext cx="27432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Short Hard Bursts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3900" y="2533710"/>
            <a:ext cx="121920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Near Axis 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3353" y="2133600"/>
            <a:ext cx="147450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Far Off-Axis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3353" y="914400"/>
            <a:ext cx="1790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085981"/>
              </p:ext>
            </p:extLst>
          </p:nvPr>
        </p:nvGraphicFramePr>
        <p:xfrm>
          <a:off x="1295400" y="5412205"/>
          <a:ext cx="65627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4" name="Equation" r:id="rId4" imgW="3479760" imgH="444240" progId="Equation.DSMT4">
                  <p:embed/>
                </p:oleObj>
              </mc:Choice>
              <mc:Fallback>
                <p:oleObj name="Equation" r:id="rId4" imgW="3479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5412205"/>
                        <a:ext cx="6562725" cy="838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14764"/>
              </p:ext>
            </p:extLst>
          </p:nvPr>
        </p:nvGraphicFramePr>
        <p:xfrm>
          <a:off x="968644" y="4800600"/>
          <a:ext cx="6905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5" name="Equation" r:id="rId6" imgW="2958840" imgH="228600" progId="Equation.DSMT4">
                  <p:embed/>
                </p:oleObj>
              </mc:Choice>
              <mc:Fallback>
                <p:oleObj name="Equation" r:id="rId6" imgW="295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8644" y="4800600"/>
                        <a:ext cx="6905625" cy="533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729650"/>
              </p:ext>
            </p:extLst>
          </p:nvPr>
        </p:nvGraphicFramePr>
        <p:xfrm>
          <a:off x="2721251" y="6278202"/>
          <a:ext cx="21907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" name="Equation" r:id="rId8" imgW="939600" imgH="253800" progId="Equation.DSMT4">
                  <p:embed/>
                </p:oleObj>
              </mc:Choice>
              <mc:Fallback>
                <p:oleObj name="Equation" r:id="rId8" imgW="939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21251" y="6278202"/>
                        <a:ext cx="2190750" cy="593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2743200" y="4186267"/>
            <a:ext cx="504826" cy="6100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568851" y="4544943"/>
            <a:ext cx="304800" cy="348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12001" y="6328610"/>
            <a:ext cx="14125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=10 </a:t>
            </a:r>
            <a:r>
              <a:rPr lang="en-US" sz="2800" dirty="0" err="1" smtClean="0"/>
              <a:t>KeV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" y="501316"/>
            <a:ext cx="4800600" cy="620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334" y="2123420"/>
            <a:ext cx="394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Data: Goldstein et al.  Fermi GBM  2017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34" y="521188"/>
            <a:ext cx="3887365" cy="291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07026"/>
              </p:ext>
            </p:ext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694416"/>
              </p:ext>
            </p:extLst>
          </p:nvPr>
        </p:nvGraphicFramePr>
        <p:xfrm>
          <a:off x="4629150" y="3666185"/>
          <a:ext cx="4430713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" name="Equation" r:id="rId7" imgW="2082600" imgH="965160" progId="Equation.DSMT4">
                  <p:embed/>
                </p:oleObj>
              </mc:Choice>
              <mc:Fallback>
                <p:oleObj name="Equation" r:id="rId7" imgW="208260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9150" y="3666185"/>
                        <a:ext cx="4430713" cy="17684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4231" y="501316"/>
            <a:ext cx="41148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CB Model Pulse Shape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(ICS of glory photons)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FRED=Fast Rise Exp. Decay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112619"/>
              </p:ext>
            </p:extLst>
          </p:nvPr>
        </p:nvGraphicFramePr>
        <p:xfrm>
          <a:off x="2667000" y="3832866"/>
          <a:ext cx="12382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" name="Equation" r:id="rId9" imgW="825480" imgH="228600" progId="Equation.DSMT4">
                  <p:embed/>
                </p:oleObj>
              </mc:Choice>
              <mc:Fallback>
                <p:oleObj name="Equation" r:id="rId9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67000" y="3832866"/>
                        <a:ext cx="12382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737019"/>
              </p:ext>
            </p:extLst>
          </p:nvPr>
        </p:nvGraphicFramePr>
        <p:xfrm>
          <a:off x="1371600" y="4800600"/>
          <a:ext cx="501650" cy="382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71600" y="4800600"/>
                        <a:ext cx="501650" cy="38221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22663"/>
              </p:ext>
            </p:extLst>
          </p:nvPr>
        </p:nvGraphicFramePr>
        <p:xfrm>
          <a:off x="3124200" y="4572000"/>
          <a:ext cx="5413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4" name="Equation" r:id="rId13" imgW="393480" imgH="203040" progId="Equation.DSMT4">
                  <p:embed/>
                </p:oleObj>
              </mc:Choice>
              <mc:Fallback>
                <p:oleObj name="Equation" r:id="rId13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24200" y="4572000"/>
                        <a:ext cx="541338" cy="279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0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676400" y="3429002"/>
            <a:ext cx="6043015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43200" y="198120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72476" y="2313920"/>
            <a:ext cx="3958424" cy="10996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953000" y="2304365"/>
            <a:ext cx="457200" cy="4388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81600" y="2514600"/>
            <a:ext cx="0" cy="9144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2600348">
            <a:off x="3635832" y="2894524"/>
            <a:ext cx="659307" cy="642639"/>
          </a:xfrm>
          <a:prstGeom prst="arc">
            <a:avLst>
              <a:gd name="adj1" fmla="val 1204122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505200" y="221998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081815"/>
              </p:ext>
            </p:extLst>
          </p:nvPr>
        </p:nvGraphicFramePr>
        <p:xfrm>
          <a:off x="4418507" y="2819400"/>
          <a:ext cx="382093" cy="4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4" name="Equation" r:id="rId3" imgW="139680" imgH="177480" progId="Equation.DSMT4">
                  <p:embed/>
                </p:oleObj>
              </mc:Choice>
              <mc:Fallback>
                <p:oleObj name="Equation" r:id="rId3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8507" y="2819400"/>
                        <a:ext cx="382093" cy="4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276599" y="3538835"/>
            <a:ext cx="842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 cos</a:t>
            </a:r>
            <a:endParaRPr lang="en-US" sz="2400" b="1" dirty="0"/>
          </a:p>
        </p:txBody>
      </p:sp>
      <p:cxnSp>
        <p:nvCxnSpPr>
          <p:cNvPr id="27648" name="Straight Arrow Connector 27647"/>
          <p:cNvCxnSpPr/>
          <p:nvPr/>
        </p:nvCxnSpPr>
        <p:spPr>
          <a:xfrm>
            <a:off x="5382615" y="2523782"/>
            <a:ext cx="2237385" cy="9182"/>
          </a:xfrm>
          <a:prstGeom prst="straightConnector1">
            <a:avLst/>
          </a:prstGeom>
          <a:ln w="381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7" name="Object 276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781804"/>
              </p:ext>
            </p:extLst>
          </p:nvPr>
        </p:nvGraphicFramePr>
        <p:xfrm>
          <a:off x="4053293" y="3637687"/>
          <a:ext cx="255132" cy="32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5" name="Equation" r:id="rId5" imgW="139680" imgH="177480" progId="Equation.DSMT4">
                  <p:embed/>
                </p:oleObj>
              </mc:Choice>
              <mc:Fallback>
                <p:oleObj name="Equation" r:id="rId5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53293" y="3637687"/>
                        <a:ext cx="255132" cy="32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276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893841"/>
              </p:ext>
            </p:extLst>
          </p:nvPr>
        </p:nvGraphicFramePr>
        <p:xfrm>
          <a:off x="6139606" y="2587967"/>
          <a:ext cx="723402" cy="335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6" name="Equation" r:id="rId7" imgW="355320" imgH="164880" progId="Equation.DSMT4">
                  <p:embed/>
                </p:oleObj>
              </mc:Choice>
              <mc:Fallback>
                <p:oleObj name="Equation" r:id="rId7" imgW="3553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39606" y="2587967"/>
                        <a:ext cx="723402" cy="335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TextBox 27659"/>
          <p:cNvSpPr txBox="1"/>
          <p:nvPr/>
        </p:nvSpPr>
        <p:spPr>
          <a:xfrm>
            <a:off x="6107607" y="3588602"/>
            <a:ext cx="579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GW</a:t>
            </a:r>
            <a:endParaRPr lang="en-US" sz="2000" b="1" dirty="0"/>
          </a:p>
        </p:txBody>
      </p:sp>
      <p:sp>
        <p:nvSpPr>
          <p:cNvPr id="27661" name="Smiley Face 27660"/>
          <p:cNvSpPr/>
          <p:nvPr/>
        </p:nvSpPr>
        <p:spPr>
          <a:xfrm>
            <a:off x="8445500" y="2743200"/>
            <a:ext cx="685800" cy="67035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2" name="Sun 27661"/>
          <p:cNvSpPr/>
          <p:nvPr/>
        </p:nvSpPr>
        <p:spPr>
          <a:xfrm rot="1215955">
            <a:off x="1524000" y="2971800"/>
            <a:ext cx="914400" cy="914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3" name="TextBox 27662"/>
          <p:cNvSpPr txBox="1"/>
          <p:nvPr/>
        </p:nvSpPr>
        <p:spPr>
          <a:xfrm>
            <a:off x="1201752" y="2555845"/>
            <a:ext cx="1541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*n* merger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664" name="TextBox 27663"/>
          <p:cNvSpPr txBox="1"/>
          <p:nvPr/>
        </p:nvSpPr>
        <p:spPr>
          <a:xfrm>
            <a:off x="4904723" y="1819870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CB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7669" name="Object 276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983305"/>
              </p:ext>
            </p:extLst>
          </p:nvPr>
        </p:nvGraphicFramePr>
        <p:xfrm>
          <a:off x="1327150" y="4191000"/>
          <a:ext cx="6942138" cy="235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7" name="Equation" r:id="rId9" imgW="3517560" imgH="1193760" progId="Equation.DSMT4">
                  <p:embed/>
                </p:oleObj>
              </mc:Choice>
              <mc:Fallback>
                <p:oleObj name="Equation" r:id="rId9" imgW="351756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27150" y="4191000"/>
                        <a:ext cx="6942138" cy="23542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1" name="Rectangle 27670"/>
          <p:cNvSpPr/>
          <p:nvPr/>
        </p:nvSpPr>
        <p:spPr>
          <a:xfrm>
            <a:off x="1271771" y="358120"/>
            <a:ext cx="68370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n*n* </a:t>
            </a:r>
            <a:r>
              <a:rPr lang="en-US" sz="2800" b="1" dirty="0" smtClean="0">
                <a:solidFill>
                  <a:srgbClr val="FF0000"/>
                </a:solidFill>
              </a:rPr>
              <a:t>merger within a PWN/accretion disk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672" name="TextBox 27671"/>
          <p:cNvSpPr txBox="1"/>
          <p:nvPr/>
        </p:nvSpPr>
        <p:spPr>
          <a:xfrm>
            <a:off x="8324604" y="2296924"/>
            <a:ext cx="80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9941" y="1219200"/>
            <a:ext cx="8338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1.7s time delay ?        </a:t>
            </a:r>
            <a:r>
              <a:rPr lang="en-US" sz="2000" dirty="0" smtClean="0">
                <a:solidFill>
                  <a:srgbClr val="FF0000"/>
                </a:solidFill>
              </a:rPr>
              <a:t>Fall-Back  Matter ?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Peak time               Crossing  Time Through  Accretion Disk’s  X-ray  Glory? 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911015"/>
              </p:ext>
            </p:extLst>
          </p:nvPr>
        </p:nvGraphicFramePr>
        <p:xfrm>
          <a:off x="1616075" y="1511161"/>
          <a:ext cx="7461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8" name="Equation" r:id="rId11" imgW="317160" imgH="177480" progId="Equation.DSMT4">
                  <p:embed/>
                </p:oleObj>
              </mc:Choice>
              <mc:Fallback>
                <p:oleObj name="Equation" r:id="rId11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16075" y="1511161"/>
                        <a:ext cx="7461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0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5628"/>
            <a:ext cx="4775200" cy="617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326099"/>
            <a:ext cx="4606925" cy="65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2137912"/>
            <a:ext cx="2063750" cy="49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1680322" cy="51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55392" y="1066800"/>
            <a:ext cx="3098008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BH</a:t>
            </a:r>
            <a:r>
              <a:rPr lang="en-US" sz="2400" b="1" dirty="0">
                <a:solidFill>
                  <a:srgbClr val="FF0000"/>
                </a:solidFill>
              </a:rPr>
              <a:t>  remnant  </a:t>
            </a:r>
            <a:r>
              <a:rPr lang="en-US" sz="2400" b="1" dirty="0" smtClean="0">
                <a:solidFill>
                  <a:srgbClr val="FF0000"/>
                </a:solidFill>
              </a:rPr>
              <a:t>inside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  a fireball/</a:t>
            </a:r>
            <a:r>
              <a:rPr lang="en-US" sz="2400" b="1" dirty="0" err="1" smtClean="0">
                <a:solidFill>
                  <a:srgbClr val="FF0000"/>
                </a:solidFill>
              </a:rPr>
              <a:t>kilonova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6301" y="1066800"/>
            <a:ext cx="2523319" cy="89255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PWN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powered </a:t>
            </a:r>
            <a:r>
              <a:rPr lang="en-US" sz="2400" b="1" dirty="0" smtClean="0">
                <a:solidFill>
                  <a:srgbClr val="FF0000"/>
                </a:solidFill>
              </a:rPr>
              <a:t>by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newly born MSP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983468"/>
            <a:ext cx="240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Data:Smartt</a:t>
            </a:r>
            <a:r>
              <a:rPr lang="en-US" dirty="0" smtClean="0"/>
              <a:t> </a:t>
            </a:r>
            <a:r>
              <a:rPr lang="en-US" dirty="0"/>
              <a:t>et al. 2017 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4754843"/>
            <a:ext cx="1477433" cy="39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858138"/>
              </p:ext>
            </p:extLst>
          </p:nvPr>
        </p:nvGraphicFramePr>
        <p:xfrm>
          <a:off x="979488" y="4779963"/>
          <a:ext cx="15890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7" name="Equation" r:id="rId8" imgW="787320" imgH="228600" progId="Equation.DSMT4">
                  <p:embed/>
                </p:oleObj>
              </mc:Choice>
              <mc:Fallback>
                <p:oleObj name="Equation" r:id="rId8" imgW="787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9488" y="4779963"/>
                        <a:ext cx="158908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63700" y="2891472"/>
            <a:ext cx="23148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Data: </a:t>
            </a:r>
            <a:r>
              <a:rPr lang="en-US" dirty="0" err="1" smtClean="0"/>
              <a:t>Drout</a:t>
            </a:r>
            <a:r>
              <a:rPr lang="en-US" dirty="0" smtClean="0"/>
              <a:t> et al. 2017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9934" y="154377"/>
            <a:ext cx="813927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Origin of “Early-Time Afterglow” :  PWN or </a:t>
            </a:r>
            <a:r>
              <a:rPr lang="en-US" sz="2800" b="1" dirty="0" err="1" smtClean="0">
                <a:solidFill>
                  <a:srgbClr val="C00000"/>
                </a:solidFill>
              </a:rPr>
              <a:t>Kilonova</a:t>
            </a:r>
            <a:r>
              <a:rPr lang="en-US" sz="2800" b="1" dirty="0" smtClean="0">
                <a:solidFill>
                  <a:srgbClr val="C00000"/>
                </a:solidFill>
              </a:rPr>
              <a:t> 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00200" y="46482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26494" y="443126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DDD: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4385511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DDD: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75268" y="4570177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Summing Junction 1"/>
          <p:cNvSpPr/>
          <p:nvPr/>
        </p:nvSpPr>
        <p:spPr>
          <a:xfrm>
            <a:off x="6128199" y="5183037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86706" y="5184398"/>
            <a:ext cx="914400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11983" y="5287655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527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600" y="18754404"/>
            <a:ext cx="9442450" cy="688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6" y="1211025"/>
            <a:ext cx="7772400" cy="566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Data: </a:t>
            </a:r>
            <a:r>
              <a:rPr lang="en-US" dirty="0" err="1" smtClean="0"/>
              <a:t>Andreoni</a:t>
            </a:r>
            <a:r>
              <a:rPr lang="en-US" dirty="0" smtClean="0"/>
              <a:t> </a:t>
            </a:r>
            <a:r>
              <a:rPr lang="en-US" dirty="0"/>
              <a:t>et al. 2017; </a:t>
            </a:r>
            <a:r>
              <a:rPr lang="en-US" dirty="0" err="1"/>
              <a:t>Arcavi</a:t>
            </a:r>
            <a:r>
              <a:rPr lang="en-US" dirty="0"/>
              <a:t> et al. 2017; </a:t>
            </a:r>
            <a:r>
              <a:rPr lang="en-US" dirty="0" smtClean="0"/>
              <a:t>Coulter et </a:t>
            </a:r>
            <a:r>
              <a:rPr lang="en-US" dirty="0"/>
              <a:t>al. 2017; Cowperthwaite et al. 2017; </a:t>
            </a:r>
            <a:r>
              <a:rPr lang="en-US" dirty="0" err="1"/>
              <a:t>Díaz</a:t>
            </a:r>
            <a:r>
              <a:rPr lang="en-US" dirty="0"/>
              <a:t> et al. 2017; </a:t>
            </a:r>
            <a:r>
              <a:rPr lang="en-US" dirty="0" err="1"/>
              <a:t>Drout</a:t>
            </a:r>
            <a:r>
              <a:rPr lang="en-US" dirty="0"/>
              <a:t> et al. 2017; Evans et al. 2017; Hu et al. 2017; </a:t>
            </a:r>
            <a:r>
              <a:rPr lang="en-US" dirty="0" err="1"/>
              <a:t>Kasliwal</a:t>
            </a:r>
            <a:r>
              <a:rPr lang="en-US" dirty="0"/>
              <a:t> et al. 2017; </a:t>
            </a:r>
            <a:r>
              <a:rPr lang="en-US" dirty="0" err="1"/>
              <a:t>Lipunov</a:t>
            </a:r>
            <a:r>
              <a:rPr lang="en-US" dirty="0"/>
              <a:t> et </a:t>
            </a:r>
            <a:r>
              <a:rPr lang="en-US" dirty="0" smtClean="0"/>
              <a:t>al. 2017</a:t>
            </a:r>
            <a:r>
              <a:rPr lang="en-US" dirty="0"/>
              <a:t>; </a:t>
            </a:r>
            <a:r>
              <a:rPr lang="en-US" dirty="0" err="1"/>
              <a:t>Pian</a:t>
            </a:r>
            <a:r>
              <a:rPr lang="en-US" dirty="0"/>
              <a:t> et al. 2017; </a:t>
            </a:r>
            <a:r>
              <a:rPr lang="en-US" dirty="0" err="1"/>
              <a:t>Pozanenko</a:t>
            </a:r>
            <a:r>
              <a:rPr lang="en-US" dirty="0"/>
              <a:t> et al. 2017; </a:t>
            </a:r>
            <a:r>
              <a:rPr lang="en-US" dirty="0" err="1"/>
              <a:t>Shappee</a:t>
            </a:r>
            <a:r>
              <a:rPr lang="en-US" dirty="0"/>
              <a:t> et al. 2017; Smartt et al. 2017; </a:t>
            </a:r>
            <a:r>
              <a:rPr lang="en-US" dirty="0" err="1"/>
              <a:t>Tanvir</a:t>
            </a:r>
            <a:r>
              <a:rPr lang="en-US" dirty="0"/>
              <a:t> et al. 2017; </a:t>
            </a:r>
            <a:r>
              <a:rPr lang="en-US" dirty="0" err="1"/>
              <a:t>Troja</a:t>
            </a:r>
            <a:r>
              <a:rPr lang="en-US" dirty="0"/>
              <a:t> et al. 2017; </a:t>
            </a:r>
            <a:r>
              <a:rPr lang="en-US" dirty="0" err="1"/>
              <a:t>Utsumi</a:t>
            </a:r>
            <a:r>
              <a:rPr lang="en-US" dirty="0"/>
              <a:t> et al. 2017;</a:t>
            </a:r>
          </a:p>
          <a:p>
            <a:r>
              <a:rPr lang="en-US" dirty="0" err="1"/>
              <a:t>Valenti</a:t>
            </a:r>
            <a:r>
              <a:rPr lang="en-US" dirty="0"/>
              <a:t> et al. 2017.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1600200"/>
            <a:ext cx="3041400" cy="242312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77000" y="5486400"/>
            <a:ext cx="914400" cy="762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05766" y="2811761"/>
            <a:ext cx="276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Previously claimed </a:t>
            </a:r>
            <a:r>
              <a:rPr lang="en-US" dirty="0" err="1" smtClean="0">
                <a:solidFill>
                  <a:srgbClr val="FF0000"/>
                </a:solidFill>
              </a:rPr>
              <a:t>kilonova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3433" y="2836388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KN  170817A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515077"/>
              </p:ext>
            </p:extLst>
          </p:nvPr>
        </p:nvGraphicFramePr>
        <p:xfrm>
          <a:off x="734291" y="838200"/>
          <a:ext cx="7129463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2" name="Equation" r:id="rId3" imgW="3009600" imgH="749160" progId="Equation.DSMT4">
                  <p:embed/>
                </p:oleObj>
              </mc:Choice>
              <mc:Fallback>
                <p:oleObj name="Equation" r:id="rId3" imgW="30096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4291" y="838200"/>
                        <a:ext cx="7129463" cy="17748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367010"/>
            <a:ext cx="73152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SHB170817B:  best fit  </a:t>
            </a:r>
            <a:r>
              <a:rPr lang="en-US" sz="2800" b="1" dirty="0" err="1" smtClean="0">
                <a:solidFill>
                  <a:srgbClr val="FF0000"/>
                </a:solidFill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 =  0.167 d 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</a:t>
            </a:r>
            <a:r>
              <a:rPr lang="en-US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=113—172 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709607"/>
              </p:ext>
            </p:extLst>
          </p:nvPr>
        </p:nvGraphicFramePr>
        <p:xfrm>
          <a:off x="1600199" y="2936825"/>
          <a:ext cx="5197098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3" name="Equation" r:id="rId5" imgW="2361960" imgH="888840" progId="Equation.DSMT4">
                  <p:embed/>
                </p:oleObj>
              </mc:Choice>
              <mc:Fallback>
                <p:oleObj name="Equation" r:id="rId5" imgW="23619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199" y="2936825"/>
                        <a:ext cx="5197098" cy="21542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65231"/>
              </p:ext>
            </p:extLst>
          </p:nvPr>
        </p:nvGraphicFramePr>
        <p:xfrm>
          <a:off x="177800" y="6140450"/>
          <a:ext cx="87217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4" name="Equation" r:id="rId7" imgW="3263760" imgH="253800" progId="Equation.DSMT4">
                  <p:embed/>
                </p:oleObj>
              </mc:Choice>
              <mc:Fallback>
                <p:oleObj name="Equation" r:id="rId7" imgW="326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800" y="6140450"/>
                        <a:ext cx="8721725" cy="6794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5987" y="3752334"/>
            <a:ext cx="1146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Priors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6756" name="Picture 6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83603"/>
            <a:ext cx="5346631" cy="41326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32874" y="4128785"/>
            <a:ext cx="3028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b="1" dirty="0" smtClean="0"/>
              <a:t>From</a:t>
            </a:r>
            <a:r>
              <a:rPr lang="en-US" dirty="0" smtClean="0"/>
              <a:t> </a:t>
            </a:r>
            <a:r>
              <a:rPr lang="en-US" sz="2400" b="1" dirty="0" smtClean="0"/>
              <a:t>Superluminal V)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3473648"/>
            <a:ext cx="181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(Fermi GBM)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14061" y="4063670"/>
            <a:ext cx="5183236" cy="9150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5" y="537001"/>
            <a:ext cx="4432300" cy="628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23" y="1232311"/>
            <a:ext cx="3949700" cy="558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565" y="1798240"/>
            <a:ext cx="3211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X-ray data: CXO --  </a:t>
            </a:r>
            <a:r>
              <a:rPr lang="en-US" dirty="0" err="1" smtClean="0">
                <a:solidFill>
                  <a:srgbClr val="0070C0"/>
                </a:solidFill>
              </a:rPr>
              <a:t>Troja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et al</a:t>
            </a:r>
            <a:r>
              <a:rPr lang="en-US" dirty="0" smtClean="0">
                <a:solidFill>
                  <a:srgbClr val="0070C0"/>
                </a:solidFill>
              </a:rPr>
              <a:t>.,  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Margutti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et al</a:t>
            </a:r>
            <a:r>
              <a:rPr lang="en-US" dirty="0" smtClean="0">
                <a:solidFill>
                  <a:srgbClr val="0070C0"/>
                </a:solidFill>
              </a:rPr>
              <a:t>., Haggard </a:t>
            </a:r>
            <a:r>
              <a:rPr lang="en-US" dirty="0">
                <a:solidFill>
                  <a:srgbClr val="0070C0"/>
                </a:solidFill>
              </a:rPr>
              <a:t>et al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XMM </a:t>
            </a:r>
            <a:r>
              <a:rPr lang="en-US" dirty="0" smtClean="0">
                <a:solidFill>
                  <a:srgbClr val="002060"/>
                </a:solidFill>
              </a:rPr>
              <a:t>Newton --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D’Avanzo</a:t>
            </a:r>
            <a:r>
              <a:rPr lang="en-US" dirty="0" smtClean="0">
                <a:solidFill>
                  <a:srgbClr val="002060"/>
                </a:solidFill>
              </a:rPr>
              <a:t> et al</a:t>
            </a:r>
            <a:r>
              <a:rPr lang="en-US" dirty="0">
                <a:solidFill>
                  <a:srgbClr val="0070C0"/>
                </a:solidFill>
              </a:rPr>
              <a:t>. </a:t>
            </a:r>
            <a:endParaRPr lang="en-US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27587"/>
            <a:ext cx="997528" cy="61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77" y="-1969637"/>
            <a:ext cx="4025902" cy="526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5638800"/>
            <a:ext cx="1738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X-ray 0.3-10 </a:t>
            </a:r>
            <a:r>
              <a:rPr lang="en-US" b="1" dirty="0" err="1">
                <a:solidFill>
                  <a:srgbClr val="0070C0"/>
                </a:solidFill>
              </a:rPr>
              <a:t>keV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3684702" y="98900"/>
            <a:ext cx="2144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solidFill>
                  <a:srgbClr val="0070C0"/>
                </a:solidFill>
              </a:rPr>
              <a:t>Radio data: Hallinan </a:t>
            </a:r>
          </a:p>
          <a:p>
            <a:r>
              <a:rPr lang="da-DK" dirty="0" smtClean="0">
                <a:solidFill>
                  <a:srgbClr val="0070C0"/>
                </a:solidFill>
              </a:rPr>
              <a:t>et </a:t>
            </a:r>
            <a:r>
              <a:rPr lang="da-DK" dirty="0">
                <a:solidFill>
                  <a:srgbClr val="0070C0"/>
                </a:solidFill>
              </a:rPr>
              <a:t>al. </a:t>
            </a:r>
            <a:r>
              <a:rPr lang="da-DK" dirty="0" smtClean="0">
                <a:solidFill>
                  <a:srgbClr val="0070C0"/>
                </a:solidFill>
              </a:rPr>
              <a:t>; Mooley </a:t>
            </a:r>
            <a:r>
              <a:rPr lang="da-DK" dirty="0">
                <a:solidFill>
                  <a:srgbClr val="0070C0"/>
                </a:solidFill>
              </a:rPr>
              <a:t>et al</a:t>
            </a:r>
            <a:r>
              <a:rPr lang="da-DK" dirty="0" smtClean="0">
                <a:solidFill>
                  <a:srgbClr val="0070C0"/>
                </a:solidFill>
              </a:rPr>
              <a:t>. </a:t>
            </a:r>
            <a:endParaRPr lang="da-DK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7814" y="60081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Radio 3 GHz</a:t>
            </a:r>
          </a:p>
        </p:txBody>
      </p:sp>
      <p:sp>
        <p:nvSpPr>
          <p:cNvPr id="6" name="Rectangle 5"/>
          <p:cNvSpPr/>
          <p:nvPr/>
        </p:nvSpPr>
        <p:spPr>
          <a:xfrm>
            <a:off x="6248400" y="23622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Radio </a:t>
            </a:r>
            <a:r>
              <a:rPr lang="en-US" b="1" dirty="0" smtClean="0">
                <a:solidFill>
                  <a:srgbClr val="0070C0"/>
                </a:solidFill>
              </a:rPr>
              <a:t>6 </a:t>
            </a:r>
            <a:r>
              <a:rPr lang="en-US" b="1" dirty="0">
                <a:solidFill>
                  <a:srgbClr val="0070C0"/>
                </a:solidFill>
              </a:rPr>
              <a:t>GHz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118" y="567244"/>
            <a:ext cx="2883751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CB Model AG  light curves of </a:t>
            </a:r>
          </a:p>
          <a:p>
            <a:r>
              <a:rPr lang="en-US" b="1" dirty="0">
                <a:solidFill>
                  <a:srgbClr val="FF0000"/>
                </a:solidFill>
              </a:rPr>
              <a:t>SHB170817B : </a:t>
            </a:r>
            <a:r>
              <a:rPr lang="en-US" b="1" dirty="0" smtClean="0">
                <a:solidFill>
                  <a:srgbClr val="FF0000"/>
                </a:solidFill>
              </a:rPr>
              <a:t> (for a prior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          and a best fit  value  </a:t>
            </a:r>
            <a:r>
              <a:rPr lang="en-US" b="1" dirty="0" err="1" smtClean="0">
                <a:solidFill>
                  <a:srgbClr val="FF0000"/>
                </a:solidFill>
              </a:rPr>
              <a:t>t_s</a:t>
            </a:r>
            <a:r>
              <a:rPr lang="en-US" b="1" dirty="0" smtClean="0">
                <a:solidFill>
                  <a:srgbClr val="FF0000"/>
                </a:solidFill>
              </a:rPr>
              <a:t> =113 d) :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5" y="1167408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04" y="5019963"/>
            <a:ext cx="9937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1438275"/>
            <a:ext cx="9937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 flipV="1">
            <a:off x="2743135" y="4036816"/>
            <a:ext cx="152400" cy="154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819400" y="3936059"/>
            <a:ext cx="0" cy="40734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365265"/>
              </p:ext>
            </p:extLst>
          </p:nvPr>
        </p:nvGraphicFramePr>
        <p:xfrm>
          <a:off x="1555022" y="4113908"/>
          <a:ext cx="789986" cy="6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" name="Equation" r:id="rId10" imgW="253800" imgH="203040" progId="Equation.DSMT4">
                  <p:embed/>
                </p:oleObj>
              </mc:Choice>
              <mc:Fallback>
                <p:oleObj name="Equation" r:id="rId10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55022" y="4113908"/>
                        <a:ext cx="789986" cy="63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79" y="1508561"/>
            <a:ext cx="729190" cy="57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00" y="5019963"/>
            <a:ext cx="778881" cy="61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3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rnon\AppData\Local\Temp\fz3temp-3\GW170817A-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2999"/>
            <a:ext cx="5272278" cy="53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129308"/>
            <a:ext cx="9010073" cy="1200329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To be compared to the new party lines: </a:t>
            </a:r>
            <a:r>
              <a:rPr lang="en-US" sz="2400" dirty="0" smtClean="0">
                <a:solidFill>
                  <a:srgbClr val="FF0000"/>
                </a:solidFill>
              </a:rPr>
              <a:t> structured  jet with a highly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relativistic core viewed from 20 degree off-axis </a:t>
            </a:r>
            <a:r>
              <a:rPr lang="en-US" sz="2400" dirty="0" smtClean="0">
                <a:solidFill>
                  <a:srgbClr val="7030A0"/>
                </a:solidFill>
              </a:rPr>
              <a:t>(8  free  adjustable parameters !) </a:t>
            </a:r>
            <a:r>
              <a:rPr lang="en-US" sz="2400" dirty="0" smtClean="0">
                <a:solidFill>
                  <a:srgbClr val="FF0000"/>
                </a:solidFill>
              </a:rPr>
              <a:t>or  cocoon with </a:t>
            </a:r>
            <a:r>
              <a:rPr lang="en-US" sz="2400" dirty="0">
                <a:solidFill>
                  <a:srgbClr val="FF0000"/>
                </a:solidFill>
              </a:rPr>
              <a:t>energy injection </a:t>
            </a:r>
            <a:r>
              <a:rPr lang="en-US" sz="2400" dirty="0" smtClean="0">
                <a:solidFill>
                  <a:srgbClr val="7030A0"/>
                </a:solidFill>
              </a:rPr>
              <a:t>(9 </a:t>
            </a:r>
            <a:r>
              <a:rPr lang="en-US" sz="2400" dirty="0">
                <a:solidFill>
                  <a:srgbClr val="7030A0"/>
                </a:solidFill>
              </a:rPr>
              <a:t>free </a:t>
            </a:r>
            <a:r>
              <a:rPr lang="en-US" sz="2400" dirty="0" smtClean="0">
                <a:solidFill>
                  <a:srgbClr val="7030A0"/>
                </a:solidFill>
              </a:rPr>
              <a:t>parameters)...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1676400"/>
            <a:ext cx="279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Lazzati</a:t>
            </a:r>
            <a:r>
              <a:rPr lang="en-US" sz="1600" dirty="0" smtClean="0"/>
              <a:t> </a:t>
            </a:r>
            <a:r>
              <a:rPr lang="en-US" sz="1600" dirty="0"/>
              <a:t>et al</a:t>
            </a:r>
            <a:r>
              <a:rPr lang="en-US" sz="1600" dirty="0" smtClean="0"/>
              <a:t>.  arXiv:1712.03237 </a:t>
            </a:r>
          </a:p>
          <a:p>
            <a:r>
              <a:rPr lang="en-US" sz="1600" dirty="0"/>
              <a:t>structured  jet </a:t>
            </a:r>
            <a:r>
              <a:rPr lang="en-US" sz="1600" dirty="0" smtClean="0"/>
              <a:t>  (8  free </a:t>
            </a:r>
            <a:r>
              <a:rPr lang="en-US" sz="1600" dirty="0" err="1" smtClean="0"/>
              <a:t>param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41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6" y="1438759"/>
            <a:ext cx="721646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29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arXiv:1711.11573</a:t>
            </a:r>
            <a:r>
              <a:rPr lang="en-US" dirty="0"/>
              <a:t> :</a:t>
            </a:r>
            <a:r>
              <a:rPr lang="en-US" dirty="0" smtClean="0"/>
              <a:t>A </a:t>
            </a:r>
            <a:r>
              <a:rPr lang="en-US" dirty="0"/>
              <a:t>mildly relativistic wide-angle outflow in the neutron star merger GW170817 </a:t>
            </a:r>
          </a:p>
          <a:p>
            <a:r>
              <a:rPr lang="en-US" dirty="0"/>
              <a:t> K. P. </a:t>
            </a:r>
            <a:r>
              <a:rPr lang="en-US" dirty="0" err="1"/>
              <a:t>Mooley</a:t>
            </a:r>
            <a:r>
              <a:rPr lang="en-US" dirty="0"/>
              <a:t> (1,2,3,19), </a:t>
            </a:r>
            <a:r>
              <a:rPr lang="en-US" dirty="0">
                <a:solidFill>
                  <a:schemeClr val="accent1"/>
                </a:solidFill>
              </a:rPr>
              <a:t>E. </a:t>
            </a:r>
            <a:r>
              <a:rPr lang="en-US" dirty="0" err="1">
                <a:solidFill>
                  <a:schemeClr val="accent1"/>
                </a:solidFill>
              </a:rPr>
              <a:t>Nakar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(4), K. </a:t>
            </a:r>
            <a:r>
              <a:rPr lang="en-US" dirty="0" err="1"/>
              <a:t>Hotokezaka</a:t>
            </a:r>
            <a:r>
              <a:rPr lang="en-US" dirty="0"/>
              <a:t> (5), G. Hallinan (3), A. </a:t>
            </a:r>
            <a:r>
              <a:rPr lang="en-US" dirty="0" err="1"/>
              <a:t>Corsi</a:t>
            </a:r>
            <a:r>
              <a:rPr lang="en-US" dirty="0"/>
              <a:t> (6), D.A. Frail (2), </a:t>
            </a:r>
            <a:r>
              <a:rPr lang="en-US" dirty="0">
                <a:solidFill>
                  <a:schemeClr val="accent1"/>
                </a:solidFill>
              </a:rPr>
              <a:t>A. </a:t>
            </a:r>
            <a:r>
              <a:rPr lang="en-US" dirty="0" err="1">
                <a:solidFill>
                  <a:schemeClr val="accent1"/>
                </a:solidFill>
              </a:rPr>
              <a:t>Horesh</a:t>
            </a:r>
            <a:r>
              <a:rPr lang="en-US" dirty="0">
                <a:solidFill>
                  <a:schemeClr val="accent1"/>
                </a:solidFill>
              </a:rPr>
              <a:t> (7), </a:t>
            </a:r>
            <a:r>
              <a:rPr lang="en-US" dirty="0"/>
              <a:t>T. Murphy (8,9), E. </a:t>
            </a:r>
            <a:r>
              <a:rPr lang="en-US" dirty="0" err="1"/>
              <a:t>Lenc</a:t>
            </a:r>
            <a:r>
              <a:rPr lang="en-US" dirty="0"/>
              <a:t> (8,9), D.L. Kaplan (10), K. De (3), D. Dobie (8,9,11), P. Chandra (12,13), A. Deller (14), </a:t>
            </a:r>
            <a:r>
              <a:rPr lang="en-US" dirty="0">
                <a:solidFill>
                  <a:schemeClr val="accent1"/>
                </a:solidFill>
              </a:rPr>
              <a:t>O. Gottlieb (4), </a:t>
            </a:r>
            <a:r>
              <a:rPr lang="en-US" dirty="0"/>
              <a:t>M.M. </a:t>
            </a:r>
            <a:r>
              <a:rPr lang="en-US" dirty="0" err="1"/>
              <a:t>Kasliwal</a:t>
            </a:r>
            <a:r>
              <a:rPr lang="en-US" dirty="0"/>
              <a:t> (3), S. R. Kulkarni (3), S.T. Myers (2), S. </a:t>
            </a:r>
            <a:r>
              <a:rPr lang="en-US" dirty="0" err="1"/>
              <a:t>Nissanke</a:t>
            </a:r>
            <a:r>
              <a:rPr lang="en-US" dirty="0"/>
              <a:t> (15), </a:t>
            </a:r>
            <a:r>
              <a:rPr lang="en-US" dirty="0">
                <a:solidFill>
                  <a:schemeClr val="accent1"/>
                </a:solidFill>
              </a:rPr>
              <a:t>T. </a:t>
            </a:r>
            <a:r>
              <a:rPr lang="en-US" dirty="0" err="1">
                <a:solidFill>
                  <a:schemeClr val="accent1"/>
                </a:solidFill>
              </a:rPr>
              <a:t>Piran</a:t>
            </a:r>
            <a:r>
              <a:rPr lang="en-US" dirty="0">
                <a:solidFill>
                  <a:schemeClr val="accent1"/>
                </a:solidFill>
              </a:rPr>
              <a:t> (7), </a:t>
            </a:r>
            <a:r>
              <a:rPr lang="en-US" dirty="0"/>
              <a:t>C. Lynch (8,9), V. </a:t>
            </a:r>
            <a:r>
              <a:rPr lang="en-US" dirty="0" err="1"/>
              <a:t>Bhalerao</a:t>
            </a:r>
            <a:r>
              <a:rPr lang="en-US" dirty="0"/>
              <a:t> (16), S. Bourke (17), K.W. Bannister (11), L.P. Singer (18)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2824314"/>
            <a:ext cx="259080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 wrong attempts  by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blue/white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indicated  authors </a:t>
            </a:r>
            <a:r>
              <a:rPr lang="en-US" dirty="0" smtClean="0"/>
              <a:t>to  </a:t>
            </a:r>
            <a:r>
              <a:rPr lang="en-US" dirty="0" err="1" smtClean="0"/>
              <a:t>postdict</a:t>
            </a:r>
            <a:r>
              <a:rPr lang="en-US" dirty="0" smtClean="0"/>
              <a:t> this AG </a:t>
            </a:r>
            <a:r>
              <a:rPr lang="en-US" dirty="0"/>
              <a:t>in progress, </a:t>
            </a:r>
            <a:r>
              <a:rPr lang="en-US" dirty="0" smtClean="0"/>
              <a:t>so far.</a:t>
            </a:r>
          </a:p>
        </p:txBody>
      </p:sp>
    </p:spTree>
    <p:extLst>
      <p:ext uri="{BB962C8B-B14F-4D97-AF65-F5344CB8AC3E}">
        <p14:creationId xmlns:p14="http://schemas.microsoft.com/office/powerpoint/2010/main" val="129829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-28353"/>
            <a:ext cx="856862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Long Road Towards  The Solution of the  GRB Puzzles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2902"/>
            <a:ext cx="9220200" cy="6186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Discovery of  GRBs </a:t>
            </a:r>
            <a:r>
              <a:rPr lang="en-US" dirty="0" smtClean="0"/>
              <a:t>:   USA Vela Spy Satellites , July 2, </a:t>
            </a:r>
            <a:r>
              <a:rPr lang="en-US" dirty="0" smtClean="0">
                <a:solidFill>
                  <a:srgbClr val="FF0000"/>
                </a:solidFill>
              </a:rPr>
              <a:t>1967,</a:t>
            </a:r>
            <a:r>
              <a:rPr lang="he-IL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published by </a:t>
            </a:r>
            <a:endParaRPr lang="en-US" dirty="0" smtClean="0"/>
          </a:p>
          <a:p>
            <a:r>
              <a:rPr lang="en-US" dirty="0" err="1" smtClean="0"/>
              <a:t>Klebesadel</a:t>
            </a:r>
            <a:r>
              <a:rPr lang="en-US" dirty="0" smtClean="0"/>
              <a:t> , Strong , Olson, </a:t>
            </a:r>
            <a:r>
              <a:rPr lang="en-US" dirty="0" smtClean="0">
                <a:solidFill>
                  <a:srgbClr val="FF0000"/>
                </a:solidFill>
              </a:rPr>
              <a:t>1973</a:t>
            </a:r>
            <a:r>
              <a:rPr lang="en-US" dirty="0" smtClean="0"/>
              <a:t>, </a:t>
            </a:r>
            <a:r>
              <a:rPr lang="en-US" dirty="0" err="1" smtClean="0"/>
              <a:t>ApJ</a:t>
            </a:r>
            <a:r>
              <a:rPr lang="en-US" dirty="0" smtClean="0"/>
              <a:t>, 182, L35. 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Discovery of the first  pulsar</a:t>
            </a:r>
            <a:r>
              <a:rPr lang="en-US" dirty="0" smtClean="0"/>
              <a:t>,  Bell &amp; Hewish</a:t>
            </a:r>
            <a:r>
              <a:rPr lang="en-US" dirty="0" smtClean="0">
                <a:solidFill>
                  <a:srgbClr val="FF0000"/>
                </a:solidFill>
              </a:rPr>
              <a:t>, 1967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Nature 213, 1214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u="sng" dirty="0" smtClean="0">
                <a:solidFill>
                  <a:srgbClr val="0070C0"/>
                </a:solidFill>
              </a:rPr>
              <a:t>Discovery of the </a:t>
            </a:r>
            <a:r>
              <a:rPr lang="en-US" u="sng" dirty="0">
                <a:solidFill>
                  <a:srgbClr val="0070C0"/>
                </a:solidFill>
              </a:rPr>
              <a:t>first binary </a:t>
            </a:r>
            <a:r>
              <a:rPr lang="en-US" u="sng" dirty="0" smtClean="0">
                <a:solidFill>
                  <a:srgbClr val="0070C0"/>
                </a:solidFill>
              </a:rPr>
              <a:t>pulsar </a:t>
            </a:r>
            <a:r>
              <a:rPr lang="en-US" dirty="0" smtClean="0"/>
              <a:t>PSR 1913+16: </a:t>
            </a:r>
            <a:r>
              <a:rPr lang="en-US" dirty="0" err="1" smtClean="0"/>
              <a:t>Hulse</a:t>
            </a:r>
            <a:r>
              <a:rPr lang="en-US" dirty="0" smtClean="0"/>
              <a:t> &amp; Taylor , </a:t>
            </a:r>
            <a:r>
              <a:rPr lang="en-US" dirty="0" smtClean="0">
                <a:solidFill>
                  <a:srgbClr val="FF0000"/>
                </a:solidFill>
              </a:rPr>
              <a:t>1975</a:t>
            </a:r>
            <a:r>
              <a:rPr lang="en-US" dirty="0" smtClean="0"/>
              <a:t>, </a:t>
            </a:r>
            <a:r>
              <a:rPr lang="en-US" dirty="0" err="1" smtClean="0"/>
              <a:t>ApJ</a:t>
            </a:r>
            <a:r>
              <a:rPr lang="en-US" dirty="0" smtClean="0"/>
              <a:t>, 195</a:t>
            </a:r>
            <a:r>
              <a:rPr lang="en-US" dirty="0"/>
              <a:t>, </a:t>
            </a:r>
            <a:r>
              <a:rPr lang="en-US" dirty="0" smtClean="0"/>
              <a:t>L51 </a:t>
            </a:r>
          </a:p>
          <a:p>
            <a:r>
              <a:rPr lang="en-US" u="sng" dirty="0" smtClean="0">
                <a:solidFill>
                  <a:srgbClr val="0070C0"/>
                </a:solidFill>
              </a:rPr>
              <a:t>Evidence GW emission leading  to their merger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de-DE" dirty="0" smtClean="0"/>
              <a:t>Taylor, Weisberg, </a:t>
            </a:r>
            <a:r>
              <a:rPr lang="en-US" dirty="0">
                <a:solidFill>
                  <a:srgbClr val="FF0000"/>
                </a:solidFill>
              </a:rPr>
              <a:t>1982</a:t>
            </a:r>
            <a:r>
              <a:rPr lang="en-US" dirty="0"/>
              <a:t>, </a:t>
            </a:r>
            <a:r>
              <a:rPr lang="en-US" dirty="0" err="1" smtClean="0"/>
              <a:t>ApJ</a:t>
            </a:r>
            <a:r>
              <a:rPr lang="en-US" dirty="0" smtClean="0"/>
              <a:t>, 253, 908</a:t>
            </a:r>
          </a:p>
          <a:p>
            <a:endParaRPr lang="en-US" dirty="0"/>
          </a:p>
          <a:p>
            <a:r>
              <a:rPr lang="en-US" u="sng" dirty="0" smtClean="0">
                <a:solidFill>
                  <a:srgbClr val="0070C0"/>
                </a:solidFill>
              </a:rPr>
              <a:t>EG  n*n* mergers  and  </a:t>
            </a:r>
            <a:r>
              <a:rPr lang="en-US" u="sng" dirty="0" err="1" smtClean="0">
                <a:solidFill>
                  <a:srgbClr val="0070C0"/>
                </a:solidFill>
              </a:rPr>
              <a:t>SNe</a:t>
            </a:r>
            <a:r>
              <a:rPr lang="en-US" u="sng" dirty="0" smtClean="0">
                <a:solidFill>
                  <a:srgbClr val="0070C0"/>
                </a:solidFill>
              </a:rPr>
              <a:t> produce GRBs </a:t>
            </a:r>
            <a:r>
              <a:rPr lang="en-US" dirty="0" smtClean="0"/>
              <a:t>: Goodman, Dar, </a:t>
            </a:r>
            <a:r>
              <a:rPr lang="en-US" dirty="0" err="1" smtClean="0"/>
              <a:t>Nussinov</a:t>
            </a:r>
            <a:r>
              <a:rPr lang="en-US" dirty="0" smtClean="0"/>
              <a:t>,  </a:t>
            </a:r>
            <a:r>
              <a:rPr lang="nl-NL" dirty="0">
                <a:solidFill>
                  <a:srgbClr val="FF0000"/>
                </a:solidFill>
              </a:rPr>
              <a:t>1987</a:t>
            </a:r>
            <a:r>
              <a:rPr lang="nl-NL" dirty="0"/>
              <a:t>, ApJ, 314, L7 </a:t>
            </a:r>
            <a:r>
              <a:rPr lang="nl-NL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>
                <a:solidFill>
                  <a:srgbClr val="0070C0"/>
                </a:solidFill>
              </a:rPr>
              <a:t>L</a:t>
            </a:r>
            <a:r>
              <a:rPr lang="en-US" u="sng" dirty="0" smtClean="0">
                <a:solidFill>
                  <a:srgbClr val="0070C0"/>
                </a:solidFill>
              </a:rPr>
              <a:t>arge cosmic distances of GRBs indicated by CGRO</a:t>
            </a:r>
            <a:r>
              <a:rPr lang="en-US" dirty="0" smtClean="0"/>
              <a:t>: </a:t>
            </a:r>
            <a:r>
              <a:rPr lang="en-US" dirty="0" err="1" smtClean="0"/>
              <a:t>Meegan</a:t>
            </a:r>
            <a:r>
              <a:rPr lang="en-US" dirty="0" smtClean="0"/>
              <a:t> et </a:t>
            </a:r>
            <a:r>
              <a:rPr lang="en-US" dirty="0"/>
              <a:t>al. </a:t>
            </a:r>
            <a:r>
              <a:rPr lang="en-US" dirty="0">
                <a:solidFill>
                  <a:srgbClr val="FF0000"/>
                </a:solidFill>
              </a:rPr>
              <a:t>1992</a:t>
            </a:r>
            <a:r>
              <a:rPr lang="en-US" dirty="0"/>
              <a:t>, </a:t>
            </a:r>
            <a:r>
              <a:rPr lang="en-US" dirty="0" smtClean="0"/>
              <a:t>Nature, 355</a:t>
            </a:r>
            <a:r>
              <a:rPr lang="en-US" dirty="0"/>
              <a:t>, </a:t>
            </a:r>
            <a:r>
              <a:rPr lang="en-US" dirty="0" smtClean="0"/>
              <a:t>143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0070C0"/>
                </a:solidFill>
              </a:rPr>
              <a:t>Two </a:t>
            </a:r>
            <a:r>
              <a:rPr lang="en-US" u="sng" dirty="0">
                <a:solidFill>
                  <a:srgbClr val="0070C0"/>
                </a:solidFill>
              </a:rPr>
              <a:t>types GRBs,  long  and short-hard  </a:t>
            </a:r>
            <a:r>
              <a:rPr lang="en-US" dirty="0"/>
              <a:t>(LGRBs,  SHBs):  </a:t>
            </a:r>
            <a:r>
              <a:rPr lang="en-US" dirty="0" err="1"/>
              <a:t>Kouveliotou</a:t>
            </a:r>
            <a:r>
              <a:rPr lang="en-US" dirty="0"/>
              <a:t> et al.  </a:t>
            </a:r>
            <a:r>
              <a:rPr lang="en-US" dirty="0">
                <a:solidFill>
                  <a:srgbClr val="FF0000"/>
                </a:solidFill>
              </a:rPr>
              <a:t>1993</a:t>
            </a:r>
            <a:r>
              <a:rPr lang="en-US" dirty="0"/>
              <a:t>, </a:t>
            </a:r>
            <a:r>
              <a:rPr lang="en-US" dirty="0" err="1"/>
              <a:t>ApJ</a:t>
            </a:r>
            <a:r>
              <a:rPr lang="en-US" dirty="0"/>
              <a:t>, 413, L101</a:t>
            </a:r>
          </a:p>
          <a:p>
            <a:endParaRPr lang="en-US" dirty="0"/>
          </a:p>
          <a:p>
            <a:r>
              <a:rPr lang="en-US" u="sng" dirty="0" smtClean="0">
                <a:solidFill>
                  <a:srgbClr val="0070C0"/>
                </a:solidFill>
              </a:rPr>
              <a:t>GRBs are produced by ICS </a:t>
            </a:r>
            <a:r>
              <a:rPr lang="en-US" u="sng" dirty="0">
                <a:solidFill>
                  <a:srgbClr val="0070C0"/>
                </a:solidFill>
              </a:rPr>
              <a:t>of </a:t>
            </a:r>
            <a:r>
              <a:rPr lang="en-US" u="sng" dirty="0" smtClean="0">
                <a:solidFill>
                  <a:srgbClr val="0070C0"/>
                </a:solidFill>
              </a:rPr>
              <a:t>photons by highly </a:t>
            </a:r>
            <a:r>
              <a:rPr lang="en-US" u="sng" dirty="0">
                <a:solidFill>
                  <a:srgbClr val="0070C0"/>
                </a:solidFill>
              </a:rPr>
              <a:t>relativistic jets </a:t>
            </a:r>
            <a:r>
              <a:rPr lang="en-US" dirty="0" smtClean="0"/>
              <a:t>: </a:t>
            </a:r>
            <a:r>
              <a:rPr lang="en-US" dirty="0" err="1" smtClean="0"/>
              <a:t>Shaviv</a:t>
            </a:r>
            <a:r>
              <a:rPr lang="en-US" dirty="0" smtClean="0"/>
              <a:t>, &amp; Dar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1995</a:t>
            </a:r>
            <a:r>
              <a:rPr lang="en-US" dirty="0"/>
              <a:t>, </a:t>
            </a:r>
            <a:r>
              <a:rPr lang="en-US" dirty="0" err="1"/>
              <a:t>ApJ</a:t>
            </a:r>
            <a:r>
              <a:rPr lang="en-US" dirty="0"/>
              <a:t>, 447, </a:t>
            </a:r>
            <a:r>
              <a:rPr lang="en-US" dirty="0" smtClean="0"/>
              <a:t>863</a:t>
            </a:r>
          </a:p>
          <a:p>
            <a:endParaRPr lang="en-US" dirty="0" smtClean="0"/>
          </a:p>
          <a:p>
            <a:r>
              <a:rPr lang="en-US" u="sng" dirty="0">
                <a:solidFill>
                  <a:srgbClr val="0070C0"/>
                </a:solidFill>
              </a:rPr>
              <a:t>D</a:t>
            </a:r>
            <a:r>
              <a:rPr lang="en-US" u="sng" dirty="0" smtClean="0">
                <a:solidFill>
                  <a:srgbClr val="0070C0"/>
                </a:solidFill>
              </a:rPr>
              <a:t>iscovery of the  X-ray afterglow of </a:t>
            </a:r>
            <a:r>
              <a:rPr lang="en-US" u="sng" dirty="0">
                <a:solidFill>
                  <a:srgbClr val="0070C0"/>
                </a:solidFill>
              </a:rPr>
              <a:t>G</a:t>
            </a:r>
            <a:r>
              <a:rPr lang="en-US" u="sng" dirty="0" smtClean="0">
                <a:solidFill>
                  <a:srgbClr val="0070C0"/>
                </a:solidFill>
              </a:rPr>
              <a:t>RBs  </a:t>
            </a:r>
            <a:r>
              <a:rPr lang="en-US" dirty="0" smtClean="0"/>
              <a:t>with </a:t>
            </a:r>
            <a:r>
              <a:rPr lang="en-US" dirty="0" err="1" smtClean="0"/>
              <a:t>BeppoSAX</a:t>
            </a:r>
            <a:r>
              <a:rPr lang="en-US" dirty="0" smtClean="0"/>
              <a:t>: Costa et al. </a:t>
            </a:r>
            <a:r>
              <a:rPr lang="en-US" dirty="0">
                <a:solidFill>
                  <a:srgbClr val="FF0000"/>
                </a:solidFill>
              </a:rPr>
              <a:t>1997</a:t>
            </a:r>
            <a:r>
              <a:rPr lang="en-US" dirty="0"/>
              <a:t>, </a:t>
            </a:r>
            <a:r>
              <a:rPr lang="en-US" dirty="0" smtClean="0"/>
              <a:t>Nature, 387, 783,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led to discovery 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1997-2018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>
                <a:solidFill>
                  <a:srgbClr val="0070C0"/>
                </a:solidFill>
              </a:rPr>
              <a:t>of  </a:t>
            </a:r>
            <a:r>
              <a:rPr lang="en-US" dirty="0" smtClean="0">
                <a:solidFill>
                  <a:srgbClr val="0070C0"/>
                </a:solidFill>
              </a:rPr>
              <a:t>their </a:t>
            </a:r>
            <a:r>
              <a:rPr lang="en-US" u="sng" dirty="0" smtClean="0">
                <a:solidFill>
                  <a:srgbClr val="002060"/>
                </a:solidFill>
              </a:rPr>
              <a:t>host galaxies</a:t>
            </a:r>
            <a:r>
              <a:rPr lang="en-US" dirty="0" smtClean="0">
                <a:solidFill>
                  <a:srgbClr val="0070C0"/>
                </a:solidFill>
              </a:rPr>
              <a:t>,  their </a:t>
            </a:r>
            <a:r>
              <a:rPr lang="en-US" u="sng" dirty="0" smtClean="0">
                <a:solidFill>
                  <a:srgbClr val="002060"/>
                </a:solidFill>
              </a:rPr>
              <a:t>redshif</a:t>
            </a:r>
            <a:r>
              <a:rPr lang="en-US" dirty="0" smtClean="0">
                <a:solidFill>
                  <a:srgbClr val="002060"/>
                </a:solidFill>
              </a:rPr>
              <a:t>ts</a:t>
            </a:r>
            <a:r>
              <a:rPr lang="en-US" dirty="0" smtClean="0">
                <a:solidFill>
                  <a:srgbClr val="0070C0"/>
                </a:solidFill>
              </a:rPr>
              <a:t>, the </a:t>
            </a:r>
            <a:r>
              <a:rPr lang="en-US" u="sng" dirty="0" smtClean="0">
                <a:solidFill>
                  <a:srgbClr val="002060"/>
                </a:solidFill>
              </a:rPr>
              <a:t>SN-GRB   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</a:p>
          <a:p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  <a:t>SN-less GRBs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a</a:t>
            </a:r>
            <a:r>
              <a:rPr lang="en-US" dirty="0" smtClean="0">
                <a:solidFill>
                  <a:srgbClr val="0070C0"/>
                </a:solidFill>
              </a:rPr>
              <a:t>nd </a:t>
            </a:r>
            <a:r>
              <a:rPr lang="en-US" u="sng" dirty="0" smtClean="0">
                <a:solidFill>
                  <a:srgbClr val="002060"/>
                </a:solidFill>
              </a:rPr>
              <a:t>the detailed properties of their prompt and afterglow emissions, over the entire electromagnetic spectrum </a:t>
            </a:r>
            <a:r>
              <a:rPr lang="en-US" dirty="0" smtClean="0">
                <a:solidFill>
                  <a:srgbClr val="0070C0"/>
                </a:solidFill>
              </a:rPr>
              <a:t>mainly due to  the </a:t>
            </a:r>
            <a:r>
              <a:rPr lang="en-US" dirty="0" err="1" smtClean="0">
                <a:solidFill>
                  <a:srgbClr val="0070C0"/>
                </a:solidFill>
              </a:rPr>
              <a:t>BeppoSAX</a:t>
            </a:r>
            <a:r>
              <a:rPr lang="en-US" dirty="0" smtClean="0">
                <a:solidFill>
                  <a:srgbClr val="0070C0"/>
                </a:solidFill>
              </a:rPr>
              <a:t> ,  Swift, </a:t>
            </a:r>
            <a:r>
              <a:rPr lang="en-US" dirty="0" err="1" smtClean="0">
                <a:solidFill>
                  <a:srgbClr val="0070C0"/>
                </a:solidFill>
              </a:rPr>
              <a:t>Konus</a:t>
            </a:r>
            <a:r>
              <a:rPr lang="en-US" dirty="0" smtClean="0">
                <a:solidFill>
                  <a:srgbClr val="0070C0"/>
                </a:solidFill>
              </a:rPr>
              <a:t>-Wind , Fermi , CXO, and XMM-Newton satellites +  ground based telescopes,  </a:t>
            </a:r>
            <a:r>
              <a:rPr lang="en-US" b="1" u="sng" dirty="0" smtClean="0">
                <a:solidFill>
                  <a:srgbClr val="FF0000"/>
                </a:solidFill>
              </a:rPr>
              <a:t>but</a:t>
            </a:r>
            <a:r>
              <a:rPr lang="en-US" b="1" u="sng" dirty="0">
                <a:solidFill>
                  <a:srgbClr val="FF0000"/>
                </a:solidFill>
              </a:rPr>
              <a:t>, the origin and  production mechanism of  SHBs </a:t>
            </a:r>
            <a:r>
              <a:rPr lang="en-US" b="1" u="sng" dirty="0" smtClean="0">
                <a:solidFill>
                  <a:srgbClr val="FF0000"/>
                </a:solidFill>
              </a:rPr>
              <a:t>remained  </a:t>
            </a:r>
            <a:r>
              <a:rPr lang="en-US" b="1" u="sng" dirty="0">
                <a:solidFill>
                  <a:srgbClr val="FF0000"/>
                </a:solidFill>
              </a:rPr>
              <a:t>unsolved puzzles until  </a:t>
            </a:r>
            <a:r>
              <a:rPr lang="en-US" b="1" u="sng" dirty="0" smtClean="0">
                <a:solidFill>
                  <a:srgbClr val="FF0000"/>
                </a:solidFill>
              </a:rPr>
              <a:t>after SHB170817A.</a:t>
            </a:r>
            <a:r>
              <a:rPr lang="he-IL" b="1" u="sng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12" y="1003789"/>
            <a:ext cx="863527" cy="84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048" y="2146088"/>
            <a:ext cx="859611" cy="847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505200" y="1477079"/>
            <a:ext cx="441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05200" y="1477079"/>
            <a:ext cx="0" cy="218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25048" y="72088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1974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4610100" y="2110477"/>
            <a:ext cx="4225601" cy="23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10100" y="21336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19800" y="21336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083437" y="186598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1993</a:t>
            </a:r>
          </a:p>
        </p:txBody>
      </p:sp>
    </p:spTree>
    <p:extLst>
      <p:ext uri="{BB962C8B-B14F-4D97-AF65-F5344CB8AC3E}">
        <p14:creationId xmlns:p14="http://schemas.microsoft.com/office/powerpoint/2010/main" val="11010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2359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</a:t>
            </a:r>
            <a:r>
              <a:rPr lang="en-US" sz="2400" b="1" u="sng" dirty="0" smtClean="0">
                <a:solidFill>
                  <a:schemeClr val="tx2"/>
                </a:solidFill>
              </a:rPr>
              <a:t>Conclusions :  The CB model diagnosis  of  SHB170817A:</a:t>
            </a:r>
          </a:p>
          <a:p>
            <a:endParaRPr lang="en-US" u="sng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 1.  </a:t>
            </a:r>
            <a:r>
              <a:rPr lang="en-US" b="1" dirty="0" smtClean="0">
                <a:solidFill>
                  <a:srgbClr val="FF0000"/>
                </a:solidFill>
              </a:rPr>
              <a:t>The  observed properties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SHB170817A </a:t>
            </a:r>
            <a:r>
              <a:rPr lang="en-US" b="1" dirty="0" smtClean="0">
                <a:solidFill>
                  <a:srgbClr val="7030A0"/>
                </a:solidFill>
              </a:rPr>
              <a:t>are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very different from  those of ordinary SHBs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</a:t>
            </a:r>
            <a:r>
              <a:rPr lang="en-US" b="1" dirty="0" smtClean="0">
                <a:solidFill>
                  <a:srgbClr val="7030A0"/>
                </a:solidFill>
              </a:rPr>
              <a:t>but , they are those expected for  an ordinary  SHB viewed far 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off- axis 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28 +/- </a:t>
            </a: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from its </a:t>
            </a:r>
            <a:r>
              <a:rPr lang="en-US" b="1" dirty="0">
                <a:solidFill>
                  <a:srgbClr val="FF0000"/>
                </a:solidFill>
              </a:rPr>
              <a:t>superluminal  </a:t>
            </a:r>
            <a:r>
              <a:rPr lang="en-US" b="1" dirty="0" smtClean="0">
                <a:solidFill>
                  <a:srgbClr val="FF0000"/>
                </a:solidFill>
              </a:rPr>
              <a:t>AG,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26 +/-5 </a:t>
            </a:r>
            <a:r>
              <a:rPr lang="en-US" b="1" dirty="0" err="1" smtClean="0">
                <a:solidFill>
                  <a:srgbClr val="FF0000"/>
                </a:solidFill>
              </a:rPr>
              <a:t>deg</a:t>
            </a:r>
            <a:r>
              <a:rPr lang="en-US" b="1" dirty="0" smtClean="0">
                <a:solidFill>
                  <a:srgbClr val="FF0000"/>
                </a:solidFill>
              </a:rPr>
              <a:t> from GW170817A).  </a:t>
            </a:r>
            <a:r>
              <a:rPr lang="en-US" b="1" dirty="0">
                <a:solidFill>
                  <a:srgbClr val="FF0000"/>
                </a:solidFill>
              </a:rPr>
              <a:t>They  suggest that:</a:t>
            </a:r>
          </a:p>
          <a:p>
            <a:endParaRPr lang="en-US" dirty="0" smtClean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2.  </a:t>
            </a:r>
            <a:r>
              <a:rPr lang="en-US" b="1" dirty="0">
                <a:solidFill>
                  <a:srgbClr val="FF0000"/>
                </a:solidFill>
              </a:rPr>
              <a:t>The n*n* binary </a:t>
            </a:r>
            <a:r>
              <a:rPr lang="en-US" b="1" dirty="0" smtClean="0">
                <a:solidFill>
                  <a:srgbClr val="FF0000"/>
                </a:solidFill>
              </a:rPr>
              <a:t>was  </a:t>
            </a:r>
            <a:r>
              <a:rPr lang="en-US" b="1" dirty="0">
                <a:solidFill>
                  <a:srgbClr val="FF0000"/>
                </a:solidFill>
              </a:rPr>
              <a:t>produced  </a:t>
            </a:r>
            <a:r>
              <a:rPr lang="en-US" b="1" dirty="0" smtClean="0">
                <a:solidFill>
                  <a:srgbClr val="FF0000"/>
                </a:solidFill>
              </a:rPr>
              <a:t>by fission in core </a:t>
            </a:r>
            <a:r>
              <a:rPr lang="en-US" b="1" dirty="0">
                <a:solidFill>
                  <a:srgbClr val="FF0000"/>
                </a:solidFill>
              </a:rPr>
              <a:t>collapse  </a:t>
            </a:r>
            <a:r>
              <a:rPr lang="en-US" b="1" dirty="0" smtClean="0">
                <a:solidFill>
                  <a:srgbClr val="FF0000"/>
                </a:solidFill>
              </a:rPr>
              <a:t>SN.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3. </a:t>
            </a:r>
            <a:r>
              <a:rPr lang="en-US" b="1" dirty="0" smtClean="0">
                <a:solidFill>
                  <a:srgbClr val="C00000"/>
                </a:solidFill>
              </a:rPr>
              <a:t>The remnant </a:t>
            </a:r>
            <a:r>
              <a:rPr lang="en-US" b="1" dirty="0" smtClean="0">
                <a:solidFill>
                  <a:srgbClr val="FF0000"/>
                </a:solidFill>
              </a:rPr>
              <a:t>of the n*n* merger GW170817  was   </a:t>
            </a:r>
            <a:r>
              <a:rPr lang="en-US" b="1" dirty="0" smtClean="0">
                <a:solidFill>
                  <a:srgbClr val="C00000"/>
                </a:solidFill>
              </a:rPr>
              <a:t>n* and  not  </a:t>
            </a:r>
            <a:r>
              <a:rPr lang="en-US" b="1" dirty="0" err="1" smtClean="0"/>
              <a:t>bh</a:t>
            </a:r>
            <a:r>
              <a:rPr lang="en-US" b="1" dirty="0" smtClean="0">
                <a:solidFill>
                  <a:srgbClr val="C00000"/>
                </a:solidFill>
              </a:rPr>
              <a:t> 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/>
              <a:t>4.</a:t>
            </a:r>
            <a:r>
              <a:rPr lang="en-US" b="1" dirty="0" smtClean="0">
                <a:solidFill>
                  <a:srgbClr val="C00000"/>
                </a:solidFill>
              </a:rPr>
              <a:t> The n*n* merger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took place </a:t>
            </a:r>
            <a:r>
              <a:rPr lang="en-US" b="1" dirty="0" smtClean="0">
                <a:solidFill>
                  <a:srgbClr val="C00000"/>
                </a:solidFill>
              </a:rPr>
              <a:t>inside a PWN. 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/>
              <a:t>5. </a:t>
            </a:r>
            <a:r>
              <a:rPr lang="en-US" b="1" dirty="0" smtClean="0">
                <a:solidFill>
                  <a:srgbClr val="C00000"/>
                </a:solidFill>
              </a:rPr>
              <a:t>The GRB  probably was produced by fall back ejecta on the newly born n*. </a:t>
            </a:r>
          </a:p>
          <a:p>
            <a:endParaRPr lang="en-US" dirty="0" smtClean="0"/>
          </a:p>
          <a:p>
            <a:r>
              <a:rPr lang="en-US" b="1" dirty="0"/>
              <a:t>6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C00000"/>
                </a:solidFill>
              </a:rPr>
              <a:t>The optical  </a:t>
            </a:r>
            <a:r>
              <a:rPr lang="en-US" b="1" dirty="0" smtClean="0">
                <a:solidFill>
                  <a:srgbClr val="FF0000"/>
                </a:solidFill>
              </a:rPr>
              <a:t>AG 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SHB170817A  in the first 20d was that of a </a:t>
            </a:r>
            <a:r>
              <a:rPr lang="en-US" b="1" dirty="0" smtClean="0">
                <a:solidFill>
                  <a:srgbClr val="C00000"/>
                </a:solidFill>
              </a:rPr>
              <a:t>PWN  powered by an MSP.</a:t>
            </a:r>
          </a:p>
          <a:p>
            <a:pPr marL="342900" indent="-342900">
              <a:buAutoNum type="arabicPeriod" startAt="5"/>
            </a:pPr>
            <a:endParaRPr lang="en-US" dirty="0" smtClean="0"/>
          </a:p>
          <a:p>
            <a:r>
              <a:rPr lang="en-US" b="1" dirty="0" smtClean="0"/>
              <a:t>7</a:t>
            </a:r>
            <a:r>
              <a:rPr lang="en-US" b="1" dirty="0" smtClean="0">
                <a:solidFill>
                  <a:srgbClr val="FF0000"/>
                </a:solidFill>
              </a:rPr>
              <a:t>.  </a:t>
            </a:r>
            <a:r>
              <a:rPr lang="en-US" b="1" dirty="0" smtClean="0">
                <a:solidFill>
                  <a:srgbClr val="C00000"/>
                </a:solidFill>
              </a:rPr>
              <a:t>The  late-time  radio to X -ray  AG  </a:t>
            </a:r>
            <a:r>
              <a:rPr lang="en-US" b="1" dirty="0" smtClean="0">
                <a:solidFill>
                  <a:srgbClr val="FF0000"/>
                </a:solidFill>
              </a:rPr>
              <a:t>is  SR  from  a decelerating far off–axis  HR  jet. 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 smtClean="0"/>
              <a:t>8. </a:t>
            </a:r>
            <a:r>
              <a:rPr lang="en-US" b="1" dirty="0" smtClean="0">
                <a:solidFill>
                  <a:srgbClr val="C00000"/>
                </a:solidFill>
              </a:rPr>
              <a:t>SHB170817A  does not  provide compelling evidence that </a:t>
            </a:r>
            <a:r>
              <a:rPr lang="en-US" b="1" dirty="0">
                <a:solidFill>
                  <a:srgbClr val="C00000"/>
                </a:solidFill>
              </a:rPr>
              <a:t>GW170817 </a:t>
            </a:r>
            <a:r>
              <a:rPr lang="en-US" b="1" dirty="0" smtClean="0">
                <a:solidFill>
                  <a:srgbClr val="C00000"/>
                </a:solidFill>
              </a:rPr>
              <a:t>produced a </a:t>
            </a:r>
            <a:r>
              <a:rPr lang="en-US" b="1" dirty="0" err="1" smtClean="0">
                <a:solidFill>
                  <a:srgbClr val="C00000"/>
                </a:solidFill>
              </a:rPr>
              <a:t>kilonova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 startAt="8"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9</a:t>
            </a:r>
            <a:r>
              <a:rPr lang="en-US" b="1" dirty="0" smtClean="0"/>
              <a:t>.  </a:t>
            </a:r>
            <a:r>
              <a:rPr lang="en-US" b="1" dirty="0" smtClean="0">
                <a:solidFill>
                  <a:srgbClr val="FF0000"/>
                </a:solidFill>
              </a:rPr>
              <a:t>Most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Ligo</a:t>
            </a:r>
            <a:r>
              <a:rPr lang="en-US" b="1" dirty="0" smtClean="0">
                <a:solidFill>
                  <a:srgbClr val="C00000"/>
                </a:solidFill>
              </a:rPr>
              <a:t>-Virgo detections of  n*n* mergers </a:t>
            </a:r>
            <a:r>
              <a:rPr lang="en-US" b="1" dirty="0" smtClean="0"/>
              <a:t>will not </a:t>
            </a:r>
            <a:r>
              <a:rPr lang="en-US" b="1" dirty="0" smtClean="0">
                <a:solidFill>
                  <a:srgbClr val="C00000"/>
                </a:solidFill>
              </a:rPr>
              <a:t>be accompanied  by a detectable SHB</a:t>
            </a:r>
          </a:p>
          <a:p>
            <a:endParaRPr lang="en-US" dirty="0" smtClean="0"/>
          </a:p>
          <a:p>
            <a:r>
              <a:rPr lang="en-US" dirty="0" smtClean="0"/>
              <a:t>10</a:t>
            </a:r>
            <a:r>
              <a:rPr lang="en-US" dirty="0"/>
              <a:t>.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All n*n</a:t>
            </a:r>
            <a:r>
              <a:rPr lang="en-US" b="1" dirty="0">
                <a:solidFill>
                  <a:srgbClr val="FF0000"/>
                </a:solidFill>
              </a:rPr>
              <a:t>* mergers </a:t>
            </a:r>
            <a:r>
              <a:rPr lang="en-US" b="1" dirty="0" smtClean="0">
                <a:solidFill>
                  <a:srgbClr val="FF0000"/>
                </a:solidFill>
              </a:rPr>
              <a:t>detected by </a:t>
            </a:r>
            <a:r>
              <a:rPr lang="en-US" b="1" dirty="0" err="1" smtClean="0">
                <a:solidFill>
                  <a:srgbClr val="FF0000"/>
                </a:solidFill>
              </a:rPr>
              <a:t>Ligo</a:t>
            </a:r>
            <a:r>
              <a:rPr lang="en-US" b="1" dirty="0" smtClean="0">
                <a:solidFill>
                  <a:srgbClr val="FF0000"/>
                </a:solidFill>
              </a:rPr>
              <a:t>-Virgo will produce visible isotropic  MSP powered AG. </a:t>
            </a:r>
            <a:r>
              <a:rPr lang="en-US" dirty="0" smtClean="0">
                <a:solidFill>
                  <a:srgbClr val="C00000"/>
                </a:solidFill>
              </a:rPr>
              <a:t>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482334"/>
            <a:ext cx="4865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002060"/>
                </a:solidFill>
              </a:rPr>
              <a:t>THE END 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23" y="1046386"/>
            <a:ext cx="8805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b="1" u="sng" dirty="0" smtClean="0">
                <a:solidFill>
                  <a:srgbClr val="FF0000"/>
                </a:solidFill>
              </a:rPr>
              <a:t> The GRB -- SN association 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Woosley</a:t>
            </a:r>
            <a:r>
              <a:rPr lang="en-US" dirty="0" smtClean="0"/>
              <a:t> (1993) :  GRBs are produced in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Failed Supernovae</a:t>
            </a:r>
            <a:r>
              <a:rPr lang="en-US" dirty="0" smtClean="0">
                <a:solidFill>
                  <a:srgbClr val="FF0000"/>
                </a:solidFill>
              </a:rPr>
              <a:t>“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direct collapse of massive stars  to black hole </a:t>
            </a:r>
            <a:r>
              <a:rPr lang="en-US" b="1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a supernova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b="1" dirty="0" smtClean="0">
                <a:solidFill>
                  <a:srgbClr val="FF0000"/>
                </a:solidFill>
              </a:rPr>
              <a:t>and not in stripped envelope </a:t>
            </a:r>
            <a:r>
              <a:rPr lang="en-US" b="1" dirty="0" err="1" smtClean="0">
                <a:solidFill>
                  <a:srgbClr val="FF0000"/>
                </a:solidFill>
              </a:rPr>
              <a:t>SNe</a:t>
            </a:r>
            <a:r>
              <a:rPr lang="en-US" b="1" dirty="0" smtClean="0">
                <a:solidFill>
                  <a:srgbClr val="FF0000"/>
                </a:solidFill>
              </a:rPr>
              <a:t> ,</a:t>
            </a:r>
            <a:r>
              <a:rPr lang="en-US" dirty="0" smtClean="0"/>
              <a:t>“</a:t>
            </a:r>
            <a:r>
              <a:rPr lang="en-US" b="1" dirty="0" smtClean="0"/>
              <a:t>as suggested by Goodman Dar and </a:t>
            </a:r>
            <a:r>
              <a:rPr lang="en-US" b="1" dirty="0" err="1" smtClean="0"/>
              <a:t>Nussinov</a:t>
            </a:r>
            <a:r>
              <a:rPr lang="en-US" b="1" dirty="0" smtClean="0"/>
              <a:t>, 1987, Dar et al 1992.”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006" y="3855256"/>
            <a:ext cx="866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Shaviv</a:t>
            </a:r>
            <a:r>
              <a:rPr lang="en-US" b="1" u="sng" dirty="0" smtClean="0"/>
              <a:t> &amp; Dar 1994</a:t>
            </a:r>
            <a:r>
              <a:rPr lang="en-US" u="sng" dirty="0"/>
              <a:t>:</a:t>
            </a:r>
            <a:r>
              <a:rPr lang="en-US" u="sng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GRBs are produced by highly relativistic jets of </a:t>
            </a:r>
            <a:r>
              <a:rPr lang="en-US" b="1" u="sng" dirty="0" err="1" smtClean="0">
                <a:solidFill>
                  <a:srgbClr val="FF0000"/>
                </a:solidFill>
              </a:rPr>
              <a:t>plasmoids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b="1" u="sng" dirty="0" smtClean="0"/>
              <a:t>Dar 1977</a:t>
            </a:r>
            <a:r>
              <a:rPr lang="en-US" u="sng" dirty="0">
                <a:solidFill>
                  <a:srgbClr val="FF0000"/>
                </a:solidFill>
              </a:rPr>
              <a:t>:  </a:t>
            </a:r>
            <a:r>
              <a:rPr lang="en-US" b="1" u="sng" dirty="0">
                <a:solidFill>
                  <a:srgbClr val="FF0000"/>
                </a:solidFill>
              </a:rPr>
              <a:t>GRBs </a:t>
            </a:r>
            <a:r>
              <a:rPr lang="en-US" b="1" u="sng" dirty="0" smtClean="0">
                <a:solidFill>
                  <a:srgbClr val="FF0000"/>
                </a:solidFill>
              </a:rPr>
              <a:t>afterglows are also produced </a:t>
            </a:r>
            <a:r>
              <a:rPr lang="en-US" b="1" u="sng" dirty="0">
                <a:solidFill>
                  <a:srgbClr val="FF0000"/>
                </a:solidFill>
              </a:rPr>
              <a:t>by </a:t>
            </a:r>
            <a:r>
              <a:rPr lang="en-US" b="1" u="sng" dirty="0" smtClean="0">
                <a:solidFill>
                  <a:srgbClr val="FF0000"/>
                </a:solidFill>
              </a:rPr>
              <a:t>the </a:t>
            </a:r>
            <a:r>
              <a:rPr lang="en-US" b="1" u="sng" dirty="0">
                <a:solidFill>
                  <a:srgbClr val="FF0000"/>
                </a:solidFill>
              </a:rPr>
              <a:t>relativistic jets of </a:t>
            </a:r>
            <a:r>
              <a:rPr lang="en-US" b="1" u="sng" dirty="0" err="1" smtClean="0">
                <a:solidFill>
                  <a:srgbClr val="FF0000"/>
                </a:solidFill>
              </a:rPr>
              <a:t>plasmoids</a:t>
            </a: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Meszaros</a:t>
            </a:r>
            <a:r>
              <a:rPr lang="en-US" b="1" dirty="0" smtClean="0"/>
              <a:t>, Rees,  </a:t>
            </a:r>
            <a:r>
              <a:rPr lang="en-US" b="1" dirty="0" err="1" smtClean="0"/>
              <a:t>Piran</a:t>
            </a:r>
            <a:r>
              <a:rPr lang="en-US" b="1" dirty="0" smtClean="0"/>
              <a:t>, Waxman, Sari, …  (1997) </a:t>
            </a:r>
            <a:r>
              <a:rPr lang="en-US" dirty="0" smtClean="0"/>
              <a:t>:  </a:t>
            </a:r>
            <a:r>
              <a:rPr lang="en-US" b="1" dirty="0" smtClean="0">
                <a:solidFill>
                  <a:srgbClr val="FF0000"/>
                </a:solidFill>
              </a:rPr>
              <a:t>GRBs  are produced  by 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err="1">
                <a:solidFill>
                  <a:srgbClr val="FF0000"/>
                </a:solidFill>
              </a:rPr>
              <a:t>e+e</a:t>
            </a:r>
            <a:r>
              <a:rPr lang="en-US" b="1" dirty="0">
                <a:solidFill>
                  <a:srgbClr val="FF0000"/>
                </a:solidFill>
              </a:rPr>
              <a:t>- gamma 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spherical fireballs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u="sng" dirty="0" smtClean="0">
                <a:solidFill>
                  <a:srgbClr val="FF0000"/>
                </a:solidFill>
              </a:rPr>
              <a:t>not by narrow jets</a:t>
            </a:r>
            <a:r>
              <a:rPr lang="en-US" b="1" dirty="0" smtClean="0">
                <a:solidFill>
                  <a:srgbClr val="FF0000"/>
                </a:solidFill>
              </a:rPr>
              <a:t>,, BUT: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847" y="2177872"/>
            <a:ext cx="9041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Woosley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1998) </a:t>
            </a:r>
            <a:r>
              <a:rPr lang="en-US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SN1998bw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b="1" dirty="0" smtClean="0">
                <a:solidFill>
                  <a:srgbClr val="FF0000"/>
                </a:solidFill>
              </a:rPr>
              <a:t>GRB980425  is a sky coincidence   or an association between a rare type of  GRB and a rare type  supernova. </a:t>
            </a:r>
          </a:p>
          <a:p>
            <a:r>
              <a:rPr lang="en-US" b="1" u="sng" dirty="0" smtClean="0"/>
              <a:t>Bloom </a:t>
            </a:r>
            <a:r>
              <a:rPr lang="en-US" b="1" u="sng" dirty="0"/>
              <a:t>&amp; </a:t>
            </a:r>
            <a:r>
              <a:rPr lang="en-US" b="1" u="sng" dirty="0" err="1"/>
              <a:t>Woosely</a:t>
            </a:r>
            <a:r>
              <a:rPr lang="en-US" b="1" u="sng" dirty="0"/>
              <a:t> (2006)  Review </a:t>
            </a:r>
            <a:r>
              <a:rPr lang="en-US" b="1" dirty="0">
                <a:solidFill>
                  <a:srgbClr val="FF0000"/>
                </a:solidFill>
              </a:rPr>
              <a:t>: The SN-GRB Association:  GRBs are produced by  </a:t>
            </a:r>
            <a:r>
              <a:rPr lang="en-US" b="1" dirty="0" err="1">
                <a:solidFill>
                  <a:srgbClr val="FF0000"/>
                </a:solidFill>
              </a:rPr>
              <a:t>collapsars</a:t>
            </a:r>
            <a:r>
              <a:rPr lang="en-US" b="1" dirty="0">
                <a:solidFill>
                  <a:srgbClr val="FF0000"/>
                </a:solidFill>
              </a:rPr>
              <a:t>  – direct </a:t>
            </a:r>
            <a:r>
              <a:rPr lang="en-US" b="1" dirty="0" err="1">
                <a:solidFill>
                  <a:srgbClr val="FF0000"/>
                </a:solidFill>
              </a:rPr>
              <a:t>colllapse</a:t>
            </a:r>
            <a:r>
              <a:rPr lang="en-US" b="1" dirty="0">
                <a:solidFill>
                  <a:srgbClr val="FF0000"/>
                </a:solidFill>
              </a:rPr>
              <a:t> of massive stars  to a </a:t>
            </a:r>
            <a:r>
              <a:rPr lang="en-US" b="1" dirty="0" err="1">
                <a:solidFill>
                  <a:srgbClr val="FF0000"/>
                </a:solidFill>
              </a:rPr>
              <a:t>bh</a:t>
            </a:r>
            <a:r>
              <a:rPr lang="en-US" b="1" dirty="0">
                <a:solidFill>
                  <a:srgbClr val="FF0000"/>
                </a:solidFill>
              </a:rPr>
              <a:t> (not proven) with an  </a:t>
            </a:r>
            <a:r>
              <a:rPr lang="en-US" b="1" dirty="0" err="1">
                <a:solidFill>
                  <a:srgbClr val="FF0000"/>
                </a:solidFill>
              </a:rPr>
              <a:t>hypernova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but  </a:t>
            </a:r>
            <a:r>
              <a:rPr lang="en-US" b="1" dirty="0"/>
              <a:t>without any reference to GDN 1987, Dar et al. 1992, Dar 1998 ,DD 2000, </a:t>
            </a:r>
            <a:r>
              <a:rPr lang="en-US" b="1" dirty="0" smtClean="0"/>
              <a:t>DDD 2001-2005</a:t>
            </a:r>
            <a:endParaRPr lang="en-US" b="1" dirty="0"/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264" y="393219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2005" y="5055585"/>
            <a:ext cx="900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Sari , </a:t>
            </a:r>
            <a:r>
              <a:rPr lang="en-US" dirty="0" err="1"/>
              <a:t>Piran</a:t>
            </a:r>
            <a:r>
              <a:rPr lang="en-US" dirty="0"/>
              <a:t>, </a:t>
            </a:r>
            <a:r>
              <a:rPr lang="en-US" dirty="0" smtClean="0"/>
              <a:t>Halpern </a:t>
            </a:r>
            <a:r>
              <a:rPr lang="en-US" dirty="0"/>
              <a:t>(1999) 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GRBs+AGs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>
                <a:solidFill>
                  <a:srgbClr val="FF0000"/>
                </a:solidFill>
              </a:rPr>
              <a:t>are produced  by </a:t>
            </a:r>
            <a:r>
              <a:rPr lang="en-US" b="1" dirty="0" smtClean="0">
                <a:solidFill>
                  <a:srgbClr val="FF0000"/>
                </a:solidFill>
              </a:rPr>
              <a:t>jets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chemeClr val="accent4"/>
                </a:solidFill>
              </a:rPr>
              <a:t>no reference to SD 1994, Dar 1997</a:t>
            </a:r>
            <a:r>
              <a:rPr lang="en-US" b="1" dirty="0" smtClean="0"/>
              <a:t>)  neither in Reviews by </a:t>
            </a:r>
            <a:r>
              <a:rPr lang="en-US" b="1" dirty="0" err="1" smtClean="0"/>
              <a:t>Piran</a:t>
            </a:r>
            <a:r>
              <a:rPr lang="en-US" b="1" dirty="0" smtClean="0"/>
              <a:t>, </a:t>
            </a:r>
            <a:r>
              <a:rPr lang="en-US" b="1" dirty="0" err="1" smtClean="0"/>
              <a:t>Mezaros</a:t>
            </a:r>
            <a:r>
              <a:rPr lang="en-US" b="1" dirty="0" smtClean="0"/>
              <a:t> and Rees, Zhang et al.  etc.  1999-2018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90797" y="127647"/>
            <a:ext cx="9270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/>
              <a:t>Rewriten</a:t>
            </a:r>
            <a:r>
              <a:rPr lang="en-US" b="1" u="sng" dirty="0" smtClean="0"/>
              <a:t> history in volunteered reviews</a:t>
            </a:r>
            <a:endParaRPr lang="en-US" b="1" u="sng" dirty="0"/>
          </a:p>
          <a:p>
            <a:pPr algn="ctr"/>
            <a:r>
              <a:rPr lang="en-US" u="sng" dirty="0" smtClean="0">
                <a:solidFill>
                  <a:schemeClr val="accent4"/>
                </a:solidFill>
              </a:rPr>
              <a:t>where  reviewers </a:t>
            </a:r>
            <a:r>
              <a:rPr lang="en-US" u="sng" dirty="0" smtClean="0">
                <a:solidFill>
                  <a:srgbClr val="7030A0"/>
                </a:solidFill>
              </a:rPr>
              <a:t>credit themselves for ideas </a:t>
            </a:r>
            <a:r>
              <a:rPr lang="en-US" b="1" u="sng" dirty="0" smtClean="0">
                <a:solidFill>
                  <a:srgbClr val="7030A0"/>
                </a:solidFill>
              </a:rPr>
              <a:t>which they knew </a:t>
            </a:r>
            <a:r>
              <a:rPr lang="en-US" u="sng" dirty="0" smtClean="0">
                <a:solidFill>
                  <a:srgbClr val="7030A0"/>
                </a:solidFill>
              </a:rPr>
              <a:t>were suggested before  by others)</a:t>
            </a:r>
            <a:r>
              <a:rPr lang="en-US" u="sng" dirty="0" smtClean="0"/>
              <a:t>:</a:t>
            </a:r>
            <a:endParaRPr lang="en-US" u="sng" dirty="0"/>
          </a:p>
        </p:txBody>
      </p:sp>
      <p:sp>
        <p:nvSpPr>
          <p:cNvPr id="10" name="Rectangle 9"/>
          <p:cNvSpPr/>
          <p:nvPr/>
        </p:nvSpPr>
        <p:spPr>
          <a:xfrm>
            <a:off x="214572" y="5934670"/>
            <a:ext cx="8914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Goodman, Dar </a:t>
            </a:r>
            <a:r>
              <a:rPr lang="en-US" b="1" u="sng" dirty="0" err="1" smtClean="0"/>
              <a:t>Nussinov</a:t>
            </a:r>
            <a:r>
              <a:rPr lang="en-US" b="1" u="sng" dirty="0" smtClean="0"/>
              <a:t> (1987): </a:t>
            </a:r>
            <a:r>
              <a:rPr lang="en-US" b="1" u="sng" dirty="0" smtClean="0">
                <a:solidFill>
                  <a:srgbClr val="FF0000"/>
                </a:solidFill>
              </a:rPr>
              <a:t>n*n* merger can  produce cosmological   GRBs.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Eichler</a:t>
            </a:r>
            <a:r>
              <a:rPr lang="en-US" b="1" dirty="0" smtClean="0"/>
              <a:t>, </a:t>
            </a:r>
            <a:r>
              <a:rPr lang="en-US" b="1" dirty="0" err="1" smtClean="0"/>
              <a:t>Livio</a:t>
            </a:r>
            <a:r>
              <a:rPr lang="en-US" b="1" dirty="0" smtClean="0"/>
              <a:t>, </a:t>
            </a:r>
            <a:r>
              <a:rPr lang="en-US" b="1" dirty="0" err="1" smtClean="0"/>
              <a:t>Piran</a:t>
            </a:r>
            <a:r>
              <a:rPr lang="en-US" b="1" dirty="0" smtClean="0"/>
              <a:t>, </a:t>
            </a:r>
            <a:r>
              <a:rPr lang="en-US" b="1" dirty="0" err="1" smtClean="0"/>
              <a:t>Schram</a:t>
            </a:r>
            <a:r>
              <a:rPr lang="en-US" b="1" dirty="0" smtClean="0"/>
              <a:t>  (1989):  </a:t>
            </a:r>
            <a:r>
              <a:rPr lang="en-US" dirty="0"/>
              <a:t>n*n* mergers  produce GRBs </a:t>
            </a:r>
            <a:r>
              <a:rPr lang="en-US" dirty="0" smtClean="0"/>
              <a:t>(</a:t>
            </a:r>
            <a:r>
              <a:rPr lang="en-US" b="1" dirty="0" smtClean="0"/>
              <a:t>with</a:t>
            </a:r>
            <a:r>
              <a:rPr lang="en-US" dirty="0" smtClean="0"/>
              <a:t> </a:t>
            </a:r>
            <a:r>
              <a:rPr lang="en-US" b="1" dirty="0" smtClean="0"/>
              <a:t>no reference to GDN 1987</a:t>
            </a:r>
            <a:r>
              <a:rPr lang="en-US" dirty="0" smtClean="0"/>
              <a:t>). Plagiarism  by </a:t>
            </a:r>
            <a:r>
              <a:rPr lang="en-US" dirty="0" err="1" smtClean="0"/>
              <a:t>Piran</a:t>
            </a:r>
            <a:r>
              <a:rPr lang="en-US" dirty="0" smtClean="0"/>
              <a:t> who misled his collaborators and the entire GRB community.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31531" y="3516345"/>
            <a:ext cx="904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---------------------------------------------------------------------------------------------------------------------------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755" y="5544371"/>
            <a:ext cx="891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--------------------------------------------------------------------------------------------------------------------------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257800" cy="72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424934"/>
            <a:ext cx="5400261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CB MODEL of GRBs  --  Motivation: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47800"/>
            <a:ext cx="5638800" cy="1795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57200"/>
            <a:ext cx="321671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Life time of n*n* binary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04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atic-content.springer.com/image/art%3A10.12942%2Flrr-2012-8/MediaObjects/41114_2016_8_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0" y="281363"/>
            <a:ext cx="5791200" cy="5804185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Down Arrow 2"/>
          <p:cNvSpPr/>
          <p:nvPr/>
        </p:nvSpPr>
        <p:spPr>
          <a:xfrm>
            <a:off x="1724619" y="2068954"/>
            <a:ext cx="484632" cy="463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21702" y="3448745"/>
            <a:ext cx="549275" cy="150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78" y="3173721"/>
            <a:ext cx="5492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4476750"/>
            <a:ext cx="5492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29" y="4565650"/>
            <a:ext cx="5540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61" y="1136650"/>
            <a:ext cx="5540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5930438"/>
            <a:ext cx="27431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MSP –WD Binary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32646" y="5924319"/>
            <a:ext cx="2008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n*n*  Binary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08525" y="3799184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SN</a:t>
            </a:r>
            <a:endParaRPr lang="en-US" sz="2400" b="1" dirty="0"/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7478">
            <a:off x="5021003" y="3032249"/>
            <a:ext cx="738860" cy="3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3141">
            <a:off x="2897713" y="1534175"/>
            <a:ext cx="6334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35561" y="1750367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3004" y="6430365"/>
            <a:ext cx="3628750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GWs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  MERGER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SHB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+ </a:t>
            </a:r>
            <a:r>
              <a:rPr lang="en-US" sz="2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BH/n* 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2981" y="3527364"/>
            <a:ext cx="12954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HMXB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4419" y="5029200"/>
            <a:ext cx="1219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LMXB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874073" y="1321262"/>
            <a:ext cx="2079228" cy="2234276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TextBox 17424"/>
          <p:cNvSpPr txBox="1"/>
          <p:nvPr/>
        </p:nvSpPr>
        <p:spPr>
          <a:xfrm>
            <a:off x="2696483" y="68685"/>
            <a:ext cx="394352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Formation of  n*n* binaries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426" name="Rectangle 17425"/>
          <p:cNvSpPr/>
          <p:nvPr/>
        </p:nvSpPr>
        <p:spPr>
          <a:xfrm>
            <a:off x="4737379" y="3829961"/>
            <a:ext cx="474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SN</a:t>
            </a:r>
          </a:p>
        </p:txBody>
      </p:sp>
      <p:sp>
        <p:nvSpPr>
          <p:cNvPr id="17427" name="Sun 17426"/>
          <p:cNvSpPr/>
          <p:nvPr/>
        </p:nvSpPr>
        <p:spPr>
          <a:xfrm>
            <a:off x="817279" y="1524000"/>
            <a:ext cx="990600" cy="914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8" name="TextBox 17427"/>
          <p:cNvSpPr txBox="1"/>
          <p:nvPr/>
        </p:nvSpPr>
        <p:spPr>
          <a:xfrm>
            <a:off x="1064415" y="1781144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SN</a:t>
            </a:r>
            <a:endParaRPr lang="en-US" sz="2000" b="1" dirty="0"/>
          </a:p>
        </p:txBody>
      </p:sp>
      <p:sp>
        <p:nvSpPr>
          <p:cNvPr id="17429" name="Sun 17428"/>
          <p:cNvSpPr/>
          <p:nvPr/>
        </p:nvSpPr>
        <p:spPr>
          <a:xfrm>
            <a:off x="4544814" y="3572817"/>
            <a:ext cx="914400" cy="914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0" name="TextBox 17429"/>
          <p:cNvSpPr txBox="1"/>
          <p:nvPr/>
        </p:nvSpPr>
        <p:spPr>
          <a:xfrm>
            <a:off x="4782990" y="3829960"/>
            <a:ext cx="474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17432" name="Straight Connector 17431"/>
          <p:cNvCxnSpPr/>
          <p:nvPr/>
        </p:nvCxnSpPr>
        <p:spPr>
          <a:xfrm>
            <a:off x="6694057" y="0"/>
            <a:ext cx="0" cy="5486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3" name="TextBox 17432"/>
          <p:cNvSpPr txBox="1"/>
          <p:nvPr/>
        </p:nvSpPr>
        <p:spPr>
          <a:xfrm>
            <a:off x="7181920" y="833824"/>
            <a:ext cx="148107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Massive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with Large L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CC  SN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435" name="TextBox 17434"/>
          <p:cNvSpPr txBox="1"/>
          <p:nvPr/>
        </p:nvSpPr>
        <p:spPr>
          <a:xfrm>
            <a:off x="7121588" y="2264554"/>
            <a:ext cx="15776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Core Fission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During  CC ?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7437" name="Straight Connector 17436"/>
          <p:cNvCxnSpPr/>
          <p:nvPr/>
        </p:nvCxnSpPr>
        <p:spPr>
          <a:xfrm>
            <a:off x="7481439" y="4042714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1" name="Oval 17440"/>
          <p:cNvSpPr/>
          <p:nvPr/>
        </p:nvSpPr>
        <p:spPr>
          <a:xfrm rot="10800000">
            <a:off x="8382000" y="3898722"/>
            <a:ext cx="373690" cy="287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42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33" y="3883964"/>
            <a:ext cx="34131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43" name="Arc 17442"/>
          <p:cNvSpPr/>
          <p:nvPr/>
        </p:nvSpPr>
        <p:spPr>
          <a:xfrm rot="3667393">
            <a:off x="7634863" y="3761128"/>
            <a:ext cx="960639" cy="99944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6" name="Arc 17445"/>
          <p:cNvSpPr/>
          <p:nvPr/>
        </p:nvSpPr>
        <p:spPr>
          <a:xfrm rot="16200000">
            <a:off x="7219591" y="3548084"/>
            <a:ext cx="914400" cy="72067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7" name="TextBox 17446"/>
          <p:cNvSpPr txBox="1"/>
          <p:nvPr/>
        </p:nvSpPr>
        <p:spPr>
          <a:xfrm>
            <a:off x="6888147" y="4859923"/>
            <a:ext cx="1774845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Compact n*n*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b="1" dirty="0" smtClean="0">
                <a:solidFill>
                  <a:srgbClr val="FF0000"/>
                </a:solidFill>
              </a:rPr>
              <a:t>inary  in  SNR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448" name="TextBox 17447"/>
          <p:cNvSpPr txBox="1"/>
          <p:nvPr/>
        </p:nvSpPr>
        <p:spPr>
          <a:xfrm>
            <a:off x="6776174" y="6149621"/>
            <a:ext cx="2429704" cy="67710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GWs </a:t>
            </a:r>
            <a:r>
              <a:rPr lang="en-US" b="1" dirty="0" smtClean="0">
                <a:solidFill>
                  <a:srgbClr val="FF0000"/>
                </a:solidFill>
              </a:rPr>
              <a:t>--&gt;MERGER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</a:rPr>
              <a:t> SHB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   + BH / n*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745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41" y="1822097"/>
            <a:ext cx="542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5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6" y="2957658"/>
            <a:ext cx="542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5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6" y="5683581"/>
            <a:ext cx="542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8210101" y="889098"/>
            <a:ext cx="346556" cy="36350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05" y="6283776"/>
            <a:ext cx="224773" cy="20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44048" y="479546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?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8083" y="280489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?</a:t>
            </a:r>
            <a:endParaRPr lang="en-US" sz="4800" b="1" dirty="0"/>
          </a:p>
        </p:txBody>
      </p:sp>
      <p:cxnSp>
        <p:nvCxnSpPr>
          <p:cNvPr id="10" name="Straight Connector 9"/>
          <p:cNvCxnSpPr>
            <a:endCxn id="19" idx="0"/>
          </p:cNvCxnSpPr>
          <p:nvPr/>
        </p:nvCxnSpPr>
        <p:spPr>
          <a:xfrm>
            <a:off x="403083" y="381000"/>
            <a:ext cx="0" cy="24238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75709" y="3625948"/>
            <a:ext cx="5291" cy="30660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5040" y="306223"/>
            <a:ext cx="1390008" cy="6401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81920" y="48254"/>
            <a:ext cx="1440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My belief: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upload.wikimedia.org/wikipedia/commons/thumb/a/af/Crab_Nebula_pulsar_x-ray.jpg/800px-Crab_Nebula_pulsar_x-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4984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4452" y="197738"/>
            <a:ext cx="4603696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Crab Pulsar Wind Nebula (CXO)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62000"/>
            <a:ext cx="5715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152400"/>
            <a:ext cx="378731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Vela Pulsar Wind Nebula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54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514850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419281"/>
            <a:ext cx="5523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Radio lobes and X-ray hot spots in the </a:t>
            </a:r>
            <a:r>
              <a:rPr lang="en-US" dirty="0" err="1"/>
              <a:t>microquasar</a:t>
            </a:r>
            <a:r>
              <a:rPr lang="en-US" dirty="0"/>
              <a:t> S26</a:t>
            </a:r>
          </a:p>
          <a:p>
            <a:r>
              <a:rPr lang="en-US" dirty="0"/>
              <a:t>Roberto </a:t>
            </a:r>
            <a:r>
              <a:rPr lang="en-US" dirty="0" smtClean="0"/>
              <a:t>Soria  </a:t>
            </a:r>
            <a:r>
              <a:rPr lang="en-US" dirty="0"/>
              <a:t>et al. </a:t>
            </a:r>
            <a:r>
              <a:rPr lang="en-US" dirty="0" smtClean="0"/>
              <a:t>2010,  MNRAS , 409, 541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07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" y="22098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modeling of the latest broad band data </a:t>
            </a:r>
            <a:r>
              <a:rPr lang="en-US" dirty="0" smtClean="0">
                <a:solidFill>
                  <a:srgbClr val="FF0000"/>
                </a:solidFill>
              </a:rPr>
              <a:t>confirms that a </a:t>
            </a:r>
            <a:r>
              <a:rPr lang="en-US" dirty="0">
                <a:solidFill>
                  <a:srgbClr val="FF0000"/>
                </a:solidFill>
              </a:rPr>
              <a:t>jetted </a:t>
            </a:r>
            <a:r>
              <a:rPr lang="en-US" dirty="0" smtClean="0">
                <a:solidFill>
                  <a:srgbClr val="FF0000"/>
                </a:solidFill>
              </a:rPr>
              <a:t>outflow  </a:t>
            </a:r>
            <a:r>
              <a:rPr lang="en-US" dirty="0">
                <a:solidFill>
                  <a:srgbClr val="FF0000"/>
                </a:solidFill>
              </a:rPr>
              <a:t>seen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off-axis </a:t>
            </a:r>
            <a:r>
              <a:rPr lang="en-US" dirty="0">
                <a:solidFill>
                  <a:srgbClr val="FF0000"/>
                </a:solidFill>
              </a:rPr>
              <a:t>and parameters within the </a:t>
            </a:r>
            <a:r>
              <a:rPr lang="en-US" dirty="0" smtClean="0">
                <a:solidFill>
                  <a:srgbClr val="FF0000"/>
                </a:solidFill>
              </a:rPr>
              <a:t>observed </a:t>
            </a:r>
            <a:r>
              <a:rPr lang="en-US" dirty="0">
                <a:solidFill>
                  <a:srgbClr val="FF0000"/>
                </a:solidFill>
              </a:rPr>
              <a:t>range of </a:t>
            </a:r>
            <a:r>
              <a:rPr lang="en-US" dirty="0" err="1">
                <a:solidFill>
                  <a:srgbClr val="FF0000"/>
                </a:solidFill>
              </a:rPr>
              <a:t>sGRBs</a:t>
            </a:r>
            <a:r>
              <a:rPr lang="en-US" dirty="0">
                <a:solidFill>
                  <a:srgbClr val="FF0000"/>
                </a:solidFill>
              </a:rPr>
              <a:t> is consistent with the data (</a:t>
            </a:r>
            <a:r>
              <a:rPr lang="en-US" dirty="0" err="1">
                <a:solidFill>
                  <a:srgbClr val="0070C0"/>
                </a:solidFill>
              </a:rPr>
              <a:t>Troja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et al</a:t>
            </a:r>
            <a:r>
              <a:rPr lang="en-US" dirty="0">
                <a:solidFill>
                  <a:srgbClr val="0070C0"/>
                </a:solidFill>
              </a:rPr>
              <a:t>. 2017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. </a:t>
            </a:r>
            <a:r>
              <a:rPr lang="en-US" dirty="0">
                <a:solidFill>
                  <a:srgbClr val="C00000"/>
                </a:solidFill>
              </a:rPr>
              <a:t>The late-time data favor a Gaussian shaped </a:t>
            </a:r>
            <a:r>
              <a:rPr lang="en-US" dirty="0" smtClean="0">
                <a:solidFill>
                  <a:srgbClr val="C00000"/>
                </a:solidFill>
              </a:rPr>
              <a:t>jet profile  </a:t>
            </a:r>
            <a:r>
              <a:rPr lang="en-US" dirty="0">
                <a:solidFill>
                  <a:srgbClr val="C00000"/>
                </a:solidFill>
              </a:rPr>
              <a:t>while </a:t>
            </a:r>
            <a:r>
              <a:rPr lang="en-US" b="1" dirty="0"/>
              <a:t>homogeneous and a power law </a:t>
            </a:r>
            <a:r>
              <a:rPr lang="en-US" dirty="0" smtClean="0"/>
              <a:t>[conical]</a:t>
            </a:r>
            <a:r>
              <a:rPr lang="en-US" b="1" dirty="0" smtClean="0"/>
              <a:t> jets </a:t>
            </a:r>
            <a:r>
              <a:rPr lang="en-US" b="1" dirty="0"/>
              <a:t>are </a:t>
            </a:r>
            <a:r>
              <a:rPr lang="en-US" b="1" dirty="0" smtClean="0"/>
              <a:t>ruled out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  <a:r>
              <a:rPr lang="en-US" b="1" dirty="0"/>
              <a:t>A simple spherical cocoon model also fails to </a:t>
            </a:r>
            <a:r>
              <a:rPr lang="en-US" b="1" dirty="0" smtClean="0"/>
              <a:t>reproduce </a:t>
            </a:r>
            <a:r>
              <a:rPr lang="en-US" b="1" dirty="0"/>
              <a:t>the observed </a:t>
            </a:r>
            <a:r>
              <a:rPr lang="en-US" b="1" dirty="0" smtClean="0"/>
              <a:t>behavior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and, to be successful, a cocoon</a:t>
            </a:r>
          </a:p>
          <a:p>
            <a:r>
              <a:rPr lang="en-US" dirty="0">
                <a:solidFill>
                  <a:srgbClr val="FF0000"/>
                </a:solidFill>
              </a:rPr>
              <a:t>with energy injection from earlier shells catching up with </a:t>
            </a:r>
            <a:r>
              <a:rPr lang="en-US" dirty="0" smtClean="0">
                <a:solidFill>
                  <a:srgbClr val="FF0000"/>
                </a:solidFill>
              </a:rPr>
              <a:t>the shock </a:t>
            </a:r>
            <a:r>
              <a:rPr lang="en-US" dirty="0">
                <a:solidFill>
                  <a:srgbClr val="FF0000"/>
                </a:solidFill>
              </a:rPr>
              <a:t>is required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 Gaussian jet and a re-energized </a:t>
            </a:r>
            <a:r>
              <a:rPr lang="en-US" dirty="0" smtClean="0">
                <a:solidFill>
                  <a:srgbClr val="FF0000"/>
                </a:solidFill>
              </a:rPr>
              <a:t>cocoon are </a:t>
            </a:r>
            <a:r>
              <a:rPr lang="en-US" dirty="0">
                <a:solidFill>
                  <a:srgbClr val="FF0000"/>
                </a:solidFill>
              </a:rPr>
              <a:t>presently indistinguishable but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we </a:t>
            </a:r>
            <a:r>
              <a:rPr lang="en-US" dirty="0">
                <a:solidFill>
                  <a:srgbClr val="FF0000"/>
                </a:solidFill>
              </a:rPr>
              <a:t>predict a </a:t>
            </a:r>
            <a:r>
              <a:rPr lang="en-US" dirty="0" smtClean="0">
                <a:solidFill>
                  <a:srgbClr val="FF0000"/>
                </a:solidFill>
              </a:rPr>
              <a:t>different behavior </a:t>
            </a:r>
            <a:r>
              <a:rPr lang="en-US" dirty="0">
                <a:solidFill>
                  <a:srgbClr val="FF0000"/>
                </a:solidFill>
              </a:rPr>
              <a:t>in their post-break evolution once the broadband</a:t>
            </a:r>
          </a:p>
          <a:p>
            <a:r>
              <a:rPr lang="en-US" dirty="0">
                <a:solidFill>
                  <a:srgbClr val="FF0000"/>
                </a:solidFill>
              </a:rPr>
              <a:t>signal begins to decay, </a:t>
            </a:r>
            <a:r>
              <a:rPr lang="en-US" dirty="0" smtClean="0">
                <a:solidFill>
                  <a:srgbClr val="FF0000"/>
                </a:solidFill>
              </a:rPr>
              <a:t> with                       for </a:t>
            </a:r>
            <a:r>
              <a:rPr lang="en-US" dirty="0">
                <a:solidFill>
                  <a:srgbClr val="FF0000"/>
                </a:solidFill>
              </a:rPr>
              <a:t>the cocoon  and </a:t>
            </a:r>
            <a:r>
              <a:rPr lang="en-US" dirty="0" smtClean="0">
                <a:solidFill>
                  <a:srgbClr val="FF0000"/>
                </a:solidFill>
              </a:rPr>
              <a:t>                     for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re-energized </a:t>
            </a:r>
            <a:r>
              <a:rPr lang="en-US" dirty="0" smtClean="0">
                <a:solidFill>
                  <a:srgbClr val="FF0000"/>
                </a:solidFill>
              </a:rPr>
              <a:t>cocoon,  and  intermediate </a:t>
            </a:r>
            <a:r>
              <a:rPr lang="en-US" dirty="0">
                <a:solidFill>
                  <a:srgbClr val="FF0000"/>
                </a:solidFill>
              </a:rPr>
              <a:t>values </a:t>
            </a:r>
            <a:r>
              <a:rPr lang="en-US" dirty="0" smtClean="0">
                <a:solidFill>
                  <a:srgbClr val="FF0000"/>
                </a:solidFill>
              </a:rPr>
              <a:t> indicating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combination </a:t>
            </a:r>
            <a:r>
              <a:rPr lang="en-US" dirty="0">
                <a:solidFill>
                  <a:srgbClr val="FF0000"/>
                </a:solidFill>
              </a:rPr>
              <a:t>of directed </a:t>
            </a:r>
            <a:r>
              <a:rPr lang="en-US" dirty="0" smtClean="0">
                <a:solidFill>
                  <a:srgbClr val="FF0000"/>
                </a:solidFill>
              </a:rPr>
              <a:t>outflow </a:t>
            </a:r>
            <a:r>
              <a:rPr lang="en-US" dirty="0">
                <a:solidFill>
                  <a:srgbClr val="FF0000"/>
                </a:solidFill>
              </a:rPr>
              <a:t>plus cocoon.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While </a:t>
            </a:r>
            <a:r>
              <a:rPr lang="en-US" b="1" dirty="0">
                <a:solidFill>
                  <a:srgbClr val="C00000"/>
                </a:solidFill>
              </a:rPr>
              <a:t>the cocoon </a:t>
            </a:r>
            <a:r>
              <a:rPr lang="en-US" b="1" dirty="0" smtClean="0">
                <a:solidFill>
                  <a:srgbClr val="C00000"/>
                </a:solidFill>
              </a:rPr>
              <a:t>model  resorts </a:t>
            </a:r>
            <a:r>
              <a:rPr lang="en-US" b="1" dirty="0">
                <a:solidFill>
                  <a:srgbClr val="C00000"/>
                </a:solidFill>
              </a:rPr>
              <a:t>to a new class of previously unobserved phenomena,</a:t>
            </a:r>
          </a:p>
          <a:p>
            <a:r>
              <a:rPr lang="en-US" b="1" dirty="0">
                <a:solidFill>
                  <a:srgbClr val="C00000"/>
                </a:solidFill>
              </a:rPr>
              <a:t>the Gaussian jet provides a self-consistent model for </a:t>
            </a:r>
            <a:r>
              <a:rPr lang="en-US" b="1" dirty="0" smtClean="0">
                <a:solidFill>
                  <a:srgbClr val="C00000"/>
                </a:solidFill>
              </a:rPr>
              <a:t>both the </a:t>
            </a:r>
            <a:r>
              <a:rPr lang="en-US" b="1" dirty="0">
                <a:solidFill>
                  <a:srgbClr val="C00000"/>
                </a:solidFill>
              </a:rPr>
              <a:t>afterglow and the prompt emission and explains the </a:t>
            </a:r>
            <a:r>
              <a:rPr lang="en-US" b="1" dirty="0" smtClean="0">
                <a:solidFill>
                  <a:srgbClr val="C00000"/>
                </a:solidFill>
              </a:rPr>
              <a:t>observed </a:t>
            </a:r>
            <a:r>
              <a:rPr lang="en-US" b="1" dirty="0">
                <a:solidFill>
                  <a:srgbClr val="C00000"/>
                </a:solidFill>
              </a:rPr>
              <a:t>properties of GW170817 with a rather </a:t>
            </a:r>
            <a:r>
              <a:rPr lang="en-US" b="1" dirty="0" smtClean="0">
                <a:solidFill>
                  <a:srgbClr val="C00000"/>
                </a:solidFill>
              </a:rPr>
              <a:t>normal </a:t>
            </a:r>
            <a:r>
              <a:rPr lang="en-US" b="1" dirty="0" err="1" smtClean="0">
                <a:solidFill>
                  <a:srgbClr val="C00000"/>
                </a:solidFill>
              </a:rPr>
              <a:t>sGRB</a:t>
            </a:r>
            <a:r>
              <a:rPr lang="en-US" b="1" dirty="0" smtClean="0">
                <a:solidFill>
                  <a:srgbClr val="C00000"/>
                </a:solidFill>
              </a:rPr>
              <a:t> seen off-axis.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659490"/>
              </p:ext>
            </p:extLst>
          </p:nvPr>
        </p:nvGraphicFramePr>
        <p:xfrm>
          <a:off x="3103562" y="4435414"/>
          <a:ext cx="10366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1" name="Equation" r:id="rId3" imgW="634680" imgH="241200" progId="Equation.DSMT4">
                  <p:embed/>
                </p:oleObj>
              </mc:Choice>
              <mc:Fallback>
                <p:oleObj name="Equation" r:id="rId3" imgW="634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3562" y="4435414"/>
                        <a:ext cx="1036638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425215"/>
              </p:ext>
            </p:extLst>
          </p:nvPr>
        </p:nvGraphicFramePr>
        <p:xfrm>
          <a:off x="6096000" y="4406900"/>
          <a:ext cx="103605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2" name="Equation" r:id="rId5" imgW="634680" imgH="241200" progId="Equation.DSMT4">
                  <p:embed/>
                </p:oleObj>
              </mc:Choice>
              <mc:Fallback>
                <p:oleObj name="Equation" r:id="rId5" imgW="634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4406900"/>
                        <a:ext cx="1036053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46100" y="1009471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The off-axis  structured jet models  </a:t>
            </a:r>
            <a:r>
              <a:rPr lang="en-US" dirty="0">
                <a:solidFill>
                  <a:schemeClr val="tx2"/>
                </a:solidFill>
              </a:rPr>
              <a:t>[of the late time afterglow </a:t>
            </a:r>
            <a:r>
              <a:rPr lang="en-US" dirty="0" smtClean="0">
                <a:solidFill>
                  <a:schemeClr val="tx2"/>
                </a:solidFill>
              </a:rPr>
              <a:t>considered] </a:t>
            </a:r>
            <a:r>
              <a:rPr lang="en-US" dirty="0">
                <a:solidFill>
                  <a:schemeClr val="tx2"/>
                </a:solidFill>
              </a:rPr>
              <a:t>are fully determined by the set of </a:t>
            </a:r>
            <a:r>
              <a:rPr lang="en-US" b="1" dirty="0">
                <a:solidFill>
                  <a:schemeClr val="tx2"/>
                </a:solidFill>
              </a:rPr>
              <a:t>eight parameters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The isotropic cocoon with a  power law velocity distribution</a:t>
            </a:r>
            <a:r>
              <a:rPr lang="en-US" dirty="0">
                <a:solidFill>
                  <a:schemeClr val="tx2"/>
                </a:solidFill>
              </a:rPr>
              <a:t>, on the other hand, requires  </a:t>
            </a:r>
            <a:r>
              <a:rPr lang="en-US" b="1" dirty="0">
                <a:solidFill>
                  <a:schemeClr val="tx2"/>
                </a:solidFill>
              </a:rPr>
              <a:t>nine parameters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800" y="18018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95569"/>
            <a:ext cx="82804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outflow </a:t>
            </a:r>
            <a:r>
              <a:rPr lang="en-US" sz="2000" b="1" dirty="0">
                <a:solidFill>
                  <a:srgbClr val="FF0000"/>
                </a:solidFill>
              </a:rPr>
              <a:t>structure of GW170817 from late </a:t>
            </a:r>
            <a:r>
              <a:rPr lang="en-US" sz="2000" b="1" dirty="0" smtClean="0">
                <a:solidFill>
                  <a:srgbClr val="FF0000"/>
                </a:solidFill>
              </a:rPr>
              <a:t>time broadband observations  </a:t>
            </a:r>
          </a:p>
          <a:p>
            <a:pPr algn="ctr"/>
            <a:r>
              <a:rPr lang="nl-NL" sz="2000" b="1" dirty="0" smtClean="0">
                <a:solidFill>
                  <a:srgbClr val="FF0000"/>
                </a:solidFill>
              </a:rPr>
              <a:t>Troja </a:t>
            </a:r>
            <a:r>
              <a:rPr lang="nl-NL" sz="2000" b="1" dirty="0">
                <a:solidFill>
                  <a:srgbClr val="FF0000"/>
                </a:solidFill>
              </a:rPr>
              <a:t>et al. 19 Jan </a:t>
            </a:r>
            <a:r>
              <a:rPr lang="nl-NL" sz="2000" b="1" dirty="0" smtClean="0">
                <a:solidFill>
                  <a:srgbClr val="FF0000"/>
                </a:solidFill>
              </a:rPr>
              <a:t>2018,  </a:t>
            </a:r>
            <a:r>
              <a:rPr lang="nl-NL" sz="2000" b="1" dirty="0">
                <a:solidFill>
                  <a:srgbClr val="FF0000"/>
                </a:solidFill>
              </a:rPr>
              <a:t>arXiv:1801.06516v1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gcn.gsfc.nasa.gov/notices_s/638946/BA/638946_16ms_l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57" y="635000"/>
            <a:ext cx="6883400" cy="550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1780"/>
            <a:ext cx="7134261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Light Curve of an Ordinary  SHB,  150424A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6634" y="6141720"/>
            <a:ext cx="8043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SHB Puzzles:   Progenitors ?  Production Mechanism?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601" y="-381000"/>
            <a:ext cx="8153400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2498" y="12697"/>
            <a:ext cx="6324301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Are SHBs the Smoking Guns of n*n* Mergers 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0676" y="577293"/>
            <a:ext cx="792450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All  the  well-sampled X-ray afterglow of SHBs are  well fit by PWN emission powered  by millisecond pulsar (MSP),  or by  ICS of PWN  light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 by  highly relativistic jet  =  extended  </a:t>
            </a:r>
            <a:r>
              <a:rPr lang="en-US" sz="2000" b="1" dirty="0">
                <a:solidFill>
                  <a:schemeClr val="tx2"/>
                </a:solidFill>
              </a:rPr>
              <a:t>emission (EE) </a:t>
            </a:r>
            <a:r>
              <a:rPr lang="en-US" sz="2000" b="1" dirty="0" smtClean="0">
                <a:solidFill>
                  <a:schemeClr val="tx2"/>
                </a:solidFill>
              </a:rPr>
              <a:t>,  or  by  EE+MSP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899815"/>
              </p:ext>
            </p:extLst>
          </p:nvPr>
        </p:nvGraphicFramePr>
        <p:xfrm>
          <a:off x="6437655" y="5150331"/>
          <a:ext cx="2706345" cy="80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1" name="Equation" r:id="rId4" imgW="1549080" imgH="457200" progId="Equation.DSMT4">
                  <p:embed/>
                </p:oleObj>
              </mc:Choice>
              <mc:Fallback>
                <p:oleObj name="Equation" r:id="rId4" imgW="1549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37655" y="5150331"/>
                        <a:ext cx="2706345" cy="80016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126715"/>
              </p:ext>
            </p:extLst>
          </p:nvPr>
        </p:nvGraphicFramePr>
        <p:xfrm>
          <a:off x="4953000" y="1905000"/>
          <a:ext cx="18542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2" name="Equation" r:id="rId6" imgW="1117440" imgH="583920" progId="Equation.DSMT4">
                  <p:embed/>
                </p:oleObj>
              </mc:Choice>
              <mc:Fallback>
                <p:oleObj name="Equation" r:id="rId6" imgW="11174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3000" y="1905000"/>
                        <a:ext cx="1854200" cy="968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76799" y="6019800"/>
            <a:ext cx="121860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EE+MSP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3581400"/>
            <a:ext cx="1855567" cy="96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9400"/>
            <a:ext cx="6600007" cy="934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152400"/>
            <a:ext cx="8616654" cy="46166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Universal  Shape  </a:t>
            </a:r>
            <a:r>
              <a:rPr lang="en-US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</a:rPr>
              <a:t>f  AG  of </a:t>
            </a:r>
            <a:r>
              <a:rPr lang="en-US" sz="2400" b="1" dirty="0" smtClean="0">
                <a:solidFill>
                  <a:srgbClr val="C00000"/>
                </a:solidFill>
              </a:rPr>
              <a:t>All SHBs  </a:t>
            </a:r>
            <a:r>
              <a:rPr lang="en-US" sz="2400" b="1" dirty="0" smtClean="0">
                <a:solidFill>
                  <a:srgbClr val="FF0000"/>
                </a:solidFill>
              </a:rPr>
              <a:t>With Well Sampled  Late  AG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8400" y="1282513"/>
            <a:ext cx="232409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Can be explained by</a:t>
            </a:r>
          </a:p>
          <a:p>
            <a:pPr algn="ctr"/>
            <a:r>
              <a:rPr lang="en-US" sz="2000" b="1" dirty="0" smtClean="0"/>
              <a:t>PWN  </a:t>
            </a:r>
            <a:r>
              <a:rPr lang="en-US" sz="2000" b="1" dirty="0"/>
              <a:t>Powered </a:t>
            </a:r>
            <a:r>
              <a:rPr lang="en-US" sz="2000" b="1" dirty="0" smtClean="0"/>
              <a:t> by </a:t>
            </a:r>
          </a:p>
          <a:p>
            <a:pPr algn="ctr"/>
            <a:r>
              <a:rPr lang="en-US" sz="2000" b="1" dirty="0" smtClean="0"/>
              <a:t>Millisecond Pulsar: </a:t>
            </a:r>
            <a:endParaRPr lang="en-US" sz="20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357653"/>
              </p:ext>
            </p:extLst>
          </p:nvPr>
        </p:nvGraphicFramePr>
        <p:xfrm>
          <a:off x="6483350" y="2895600"/>
          <a:ext cx="2112963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Equation" r:id="rId4" imgW="1041120" imgH="990360" progId="Equation.DSMT4">
                  <p:embed/>
                </p:oleObj>
              </mc:Choice>
              <mc:Fallback>
                <p:oleObj name="Equation" r:id="rId4" imgW="1041120" imgH="990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3350" y="2895600"/>
                        <a:ext cx="2112963" cy="20097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38070" y="5257800"/>
            <a:ext cx="2955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evidence for  remnant n*, (no </a:t>
            </a:r>
            <a:r>
              <a:rPr lang="en-US" sz="2000" b="1" dirty="0" err="1" smtClean="0">
                <a:solidFill>
                  <a:srgbClr val="FF0000"/>
                </a:solidFill>
              </a:rPr>
              <a:t>bh</a:t>
            </a:r>
            <a:r>
              <a:rPr lang="en-US" sz="2000" b="1" dirty="0" smtClean="0">
                <a:solidFill>
                  <a:srgbClr val="FF0000"/>
                </a:solidFill>
              </a:rPr>
              <a:t>, no associated SN)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P(0)  around  30 </a:t>
            </a:r>
            <a:r>
              <a:rPr lang="en-US" sz="2000" b="1" dirty="0" err="1" smtClean="0">
                <a:solidFill>
                  <a:srgbClr val="FF0000"/>
                </a:solidFill>
              </a:rPr>
              <a:t>ms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1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56728"/>
            <a:ext cx="2863486" cy="305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" y="1882010"/>
            <a:ext cx="3010856" cy="431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4011" y="1162987"/>
            <a:ext cx="33147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GW170817</a:t>
            </a:r>
            <a:r>
              <a:rPr lang="en-US" dirty="0" smtClean="0"/>
              <a:t> as  measured by </a:t>
            </a:r>
          </a:p>
          <a:p>
            <a:pPr algn="ctr"/>
            <a:r>
              <a:rPr lang="en-US" dirty="0" smtClean="0"/>
              <a:t>the LIGO and Virgo GW detectors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65003" y="1106334"/>
            <a:ext cx="3039979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Hubble picture of NGC 4993 </a:t>
            </a:r>
          </a:p>
          <a:p>
            <a:r>
              <a:rPr lang="en-US" dirty="0" smtClean="0"/>
              <a:t>at  40 </a:t>
            </a:r>
            <a:r>
              <a:rPr lang="en-US" dirty="0" err="1" smtClean="0"/>
              <a:t>Mpc</a:t>
            </a:r>
            <a:r>
              <a:rPr lang="en-US" dirty="0" smtClean="0"/>
              <a:t>,  5 days </a:t>
            </a:r>
            <a:r>
              <a:rPr lang="en-US" dirty="0"/>
              <a:t>after </a:t>
            </a:r>
            <a:r>
              <a:rPr lang="en-US" dirty="0" smtClean="0"/>
              <a:t>SHB</a:t>
            </a:r>
          </a:p>
          <a:p>
            <a:r>
              <a:rPr lang="en-US" dirty="0" smtClean="0"/>
              <a:t>170817A. Its site </a:t>
            </a:r>
            <a:r>
              <a:rPr lang="en-US" dirty="0"/>
              <a:t> </a:t>
            </a:r>
            <a:r>
              <a:rPr lang="en-US" dirty="0" smtClean="0"/>
              <a:t>lies </a:t>
            </a:r>
            <a:r>
              <a:rPr lang="en-US" dirty="0"/>
              <a:t>on the near side of the </a:t>
            </a:r>
            <a:r>
              <a:rPr lang="en-US" dirty="0" smtClean="0"/>
              <a:t>galaxy. (Levan et al. 2017, </a:t>
            </a:r>
            <a:r>
              <a:rPr lang="en-US" dirty="0" err="1" smtClean="0"/>
              <a:t>ApJL</a:t>
            </a:r>
            <a:r>
              <a:rPr lang="en-US" dirty="0" smtClean="0"/>
              <a:t>, 848, L48)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43483" y="4812035"/>
            <a:ext cx="318083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SHB170817A began 1.7s  after  GW170817 (produced by </a:t>
            </a:r>
            <a:r>
              <a:rPr lang="en-US" dirty="0" err="1" smtClean="0">
                <a:solidFill>
                  <a:srgbClr val="FF0000"/>
                </a:solidFill>
              </a:rPr>
              <a:t>fall-back</a:t>
            </a:r>
            <a:r>
              <a:rPr lang="en-US" dirty="0" smtClean="0">
                <a:solidFill>
                  <a:srgbClr val="FF0000"/>
                </a:solidFill>
              </a:rPr>
              <a:t> ejecta?)  and  lasted 2s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895600" y="4465902"/>
            <a:ext cx="3276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18091"/>
            <a:ext cx="9135979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On 17/8/2017:  Evidence for n*n* merger origin of SHBs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6198385"/>
            <a:ext cx="311054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SHB170817A was an  ordinary  SHB  viewed from </a:t>
            </a:r>
            <a:r>
              <a:rPr lang="en-US" dirty="0">
                <a:solidFill>
                  <a:srgbClr val="002060"/>
                </a:solidFill>
              </a:rPr>
              <a:t>F</a:t>
            </a:r>
            <a:r>
              <a:rPr lang="en-US" dirty="0" smtClean="0">
                <a:solidFill>
                  <a:srgbClr val="002060"/>
                </a:solidFill>
              </a:rPr>
              <a:t>ar Off-Axis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11" y="6128931"/>
            <a:ext cx="42672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Superluminal </a:t>
            </a:r>
            <a:r>
              <a:rPr lang="en-US" sz="2000" b="1" dirty="0">
                <a:solidFill>
                  <a:srgbClr val="FF0000"/>
                </a:solidFill>
              </a:rPr>
              <a:t>Motion </a:t>
            </a:r>
            <a:r>
              <a:rPr lang="en-US" sz="2000" b="1" dirty="0" smtClean="0">
                <a:solidFill>
                  <a:srgbClr val="FF0000"/>
                </a:solidFill>
              </a:rPr>
              <a:t>Measured!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Mooley</a:t>
            </a:r>
            <a:r>
              <a:rPr lang="en-US" sz="2000" b="1" dirty="0" smtClean="0">
                <a:solidFill>
                  <a:srgbClr val="FF0000"/>
                </a:solidFill>
              </a:rPr>
              <a:t> et al. arXiv180609693</a:t>
            </a:r>
            <a:endParaRPr lang="en-US" sz="2000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357" y="6302125"/>
            <a:ext cx="629720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" y="1206500"/>
            <a:ext cx="4618815" cy="551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72" y="1206500"/>
            <a:ext cx="4496715" cy="553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762066"/>
              </p:ext>
            </p:extLst>
          </p:nvPr>
        </p:nvGraphicFramePr>
        <p:xfrm>
          <a:off x="0" y="1183159"/>
          <a:ext cx="3760788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7" name="Equation" r:id="rId5" imgW="1815840" imgH="685800" progId="Equation.DSMT4">
                  <p:embed/>
                </p:oleObj>
              </mc:Choice>
              <mc:Fallback>
                <p:oleObj name="Equation" r:id="rId5" imgW="18158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183159"/>
                        <a:ext cx="3760788" cy="142081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799" y="76200"/>
            <a:ext cx="4216401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“superluminal” </a:t>
            </a:r>
            <a:r>
              <a:rPr lang="en-US" sz="2400" dirty="0">
                <a:solidFill>
                  <a:srgbClr val="FF0000"/>
                </a:solidFill>
              </a:rPr>
              <a:t>speed </a:t>
            </a:r>
            <a:r>
              <a:rPr lang="en-US" sz="2400" dirty="0" smtClean="0">
                <a:solidFill>
                  <a:srgbClr val="FF0000"/>
                </a:solidFill>
              </a:rPr>
              <a:t>of the CB which  produced  SHB170817A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0" y="6238652"/>
            <a:ext cx="3038475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7484" y="6021572"/>
            <a:ext cx="324871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376027"/>
              </p:ext>
            </p:extLst>
          </p:nvPr>
        </p:nvGraphicFramePr>
        <p:xfrm>
          <a:off x="1600200" y="5562600"/>
          <a:ext cx="1160379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8" name="Equation" r:id="rId7" imgW="711000" imgH="241200" progId="Equation.DSMT4">
                  <p:embed/>
                </p:oleObj>
              </mc:Choice>
              <mc:Fallback>
                <p:oleObj name="Equation" r:id="rId7" imgW="711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00200" y="5562600"/>
                        <a:ext cx="1160379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718" name="Picture 1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5854530"/>
            <a:ext cx="1142998" cy="38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602983"/>
              </p:ext>
            </p:extLst>
          </p:nvPr>
        </p:nvGraphicFramePr>
        <p:xfrm>
          <a:off x="1600201" y="3939807"/>
          <a:ext cx="914400" cy="45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9" name="Equation" r:id="rId10" imgW="558720" imgH="241200" progId="Equation.DSMT4">
                  <p:embed/>
                </p:oleObj>
              </mc:Choice>
              <mc:Fallback>
                <p:oleObj name="Equation" r:id="rId10" imgW="558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00201" y="3939807"/>
                        <a:ext cx="914400" cy="457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721" name="Picture 14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4267200"/>
            <a:ext cx="105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667162"/>
              </p:ext>
            </p:extLst>
          </p:nvPr>
        </p:nvGraphicFramePr>
        <p:xfrm>
          <a:off x="3886200" y="1291319"/>
          <a:ext cx="5145596" cy="129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0" name="Equation" r:id="rId13" imgW="2031840" imgH="507960" progId="Equation.DSMT4">
                  <p:embed/>
                </p:oleObj>
              </mc:Choice>
              <mc:Fallback>
                <p:oleObj name="Equation" r:id="rId13" imgW="20318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86200" y="1291319"/>
                        <a:ext cx="5145596" cy="129144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57150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87516" y="229630"/>
            <a:ext cx="4611006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Mooley</a:t>
            </a:r>
            <a:r>
              <a:rPr lang="en-US" b="1" dirty="0" smtClean="0">
                <a:solidFill>
                  <a:srgbClr val="7030A0"/>
                </a:solidFill>
              </a:rPr>
              <a:t>  et al.  arXiv:1806.09693  (VLBI +VLBA)</a:t>
            </a:r>
          </a:p>
          <a:p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       75d</a:t>
            </a:r>
            <a:r>
              <a:rPr lang="en-US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250d after burst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017972" y="903440"/>
            <a:ext cx="1301346" cy="54241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7437" y="1952396"/>
            <a:ext cx="371006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10 </a:t>
            </a:r>
            <a:r>
              <a:rPr lang="en-US" sz="2800" dirty="0" err="1" smtClean="0">
                <a:solidFill>
                  <a:srgbClr val="7030A0"/>
                </a:solidFill>
              </a:rPr>
              <a:t>keV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accretion disk glory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5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32432" y="3278842"/>
            <a:ext cx="2575384" cy="1015663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000" b="1" u="sng" dirty="0" smtClean="0">
                <a:solidFill>
                  <a:srgbClr val="FF3300"/>
                </a:solidFill>
                <a:latin typeface="Arial" charset="0"/>
              </a:rPr>
              <a:t>Prompt Emission : 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</a:rPr>
              <a:t> </a:t>
            </a:r>
            <a:endParaRPr lang="en-US" altLang="en-US" sz="2000" b="1" dirty="0">
              <a:solidFill>
                <a:srgbClr val="FF0000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</a:rPr>
              <a:t>ICS of glory light</a:t>
            </a:r>
          </a:p>
          <a:p>
            <a:pPr algn="l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</a:rPr>
              <a:t>by Jet of HR CBs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4450320" y="3334238"/>
            <a:ext cx="3604082" cy="1323439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 smtClean="0">
                <a:solidFill>
                  <a:srgbClr val="FF3300"/>
                </a:solidFill>
                <a:latin typeface="Arial" charset="0"/>
              </a:rPr>
              <a:t>Afterglow</a:t>
            </a:r>
            <a:r>
              <a:rPr lang="en-US" altLang="en-US" sz="2000" b="1" dirty="0" smtClean="0">
                <a:solidFill>
                  <a:srgbClr val="FF3300"/>
                </a:solidFill>
                <a:latin typeface="Arial" charset="0"/>
              </a:rPr>
              <a:t>:</a:t>
            </a:r>
          </a:p>
          <a:p>
            <a:pPr algn="l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chemeClr val="tx2"/>
                </a:solidFill>
                <a:latin typeface="Arial" charset="0"/>
              </a:rPr>
              <a:t>MSP=&gt;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</a:rPr>
              <a:t>PWN</a:t>
            </a:r>
            <a:r>
              <a:rPr lang="en-US" altLang="en-US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</a:rPr>
              <a:t>isotropic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Arial" charset="0"/>
              </a:rPr>
              <a:t>Brem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l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chemeClr val="tx2"/>
                </a:solidFill>
                <a:latin typeface="Arial" charset="0"/>
              </a:rPr>
              <a:t>CBs</a:t>
            </a:r>
            <a:r>
              <a:rPr lang="en-US" altLang="en-US" sz="2000" dirty="0" smtClean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en-US" altLang="en-US" sz="2000" b="1" dirty="0" smtClean="0">
                <a:solidFill>
                  <a:srgbClr val="FF0000"/>
                </a:solidFill>
                <a:latin typeface="Arial" charset="0"/>
              </a:rPr>
              <a:t>beamed</a:t>
            </a:r>
            <a:r>
              <a:rPr lang="en-US" altLang="en-US" sz="2000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2000" b="1" dirty="0" smtClean="0">
                <a:solidFill>
                  <a:srgbClr val="FF3300"/>
                </a:solidFill>
                <a:latin typeface="Arial" charset="0"/>
              </a:rPr>
              <a:t>Synchrotron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FF3300"/>
                </a:solidFill>
                <a:latin typeface="Arial" charset="0"/>
              </a:rPr>
              <a:t>.</a:t>
            </a:r>
            <a:endParaRPr lang="en-US" altLang="en-US" sz="20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-7804" y="546100"/>
            <a:ext cx="915180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3015F9"/>
                </a:solidFill>
                <a:latin typeface="Arial" charset="0"/>
              </a:rPr>
              <a:t>Inverse Compton scattering of glory light by highly relativistic jets of </a:t>
            </a:r>
            <a:r>
              <a:rPr lang="en-US" altLang="en-US" sz="2000" dirty="0" err="1" smtClean="0">
                <a:solidFill>
                  <a:srgbClr val="3015F9"/>
                </a:solidFill>
                <a:latin typeface="Arial" charset="0"/>
              </a:rPr>
              <a:t>plasmoids</a:t>
            </a:r>
            <a:r>
              <a:rPr lang="en-US" altLang="en-US" sz="2000" dirty="0" smtClean="0">
                <a:solidFill>
                  <a:srgbClr val="3015F9"/>
                </a:solidFill>
                <a:latin typeface="Arial" charset="0"/>
              </a:rPr>
              <a:t>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3015F9"/>
                </a:solidFill>
                <a:latin typeface="Arial" charset="0"/>
              </a:rPr>
              <a:t>(</a:t>
            </a:r>
            <a:r>
              <a:rPr lang="en-US" altLang="en-US" sz="2000" dirty="0">
                <a:solidFill>
                  <a:srgbClr val="3015F9"/>
                </a:solidFill>
                <a:latin typeface="Arial" charset="0"/>
              </a:rPr>
              <a:t>CBs) of ordinary matter </a:t>
            </a:r>
            <a:r>
              <a:rPr lang="en-US" altLang="en-US" sz="2000" dirty="0" smtClean="0">
                <a:solidFill>
                  <a:srgbClr val="3015F9"/>
                </a:solidFill>
                <a:latin typeface="Arial" charset="0"/>
              </a:rPr>
              <a:t>launched </a:t>
            </a:r>
            <a:r>
              <a:rPr lang="en-US" altLang="en-US" sz="2000" dirty="0">
                <a:solidFill>
                  <a:srgbClr val="3015F9"/>
                </a:solidFill>
                <a:latin typeface="Arial" charset="0"/>
              </a:rPr>
              <a:t>in </a:t>
            </a:r>
            <a:r>
              <a:rPr lang="en-US" altLang="en-US" sz="2000" u="sng" dirty="0" smtClean="0">
                <a:latin typeface="Arial" charset="0"/>
              </a:rPr>
              <a:t>core-collapse</a:t>
            </a:r>
            <a:r>
              <a:rPr lang="en-US" altLang="en-US" sz="2000" dirty="0" smtClean="0">
                <a:latin typeface="Arial" charset="0"/>
              </a:rPr>
              <a:t> </a:t>
            </a:r>
            <a:r>
              <a:rPr lang="pt-BR" altLang="en-US" sz="2000" u="sng" dirty="0" smtClean="0">
                <a:latin typeface="Arial" charset="0"/>
              </a:rPr>
              <a:t>supernovae </a:t>
            </a:r>
            <a:r>
              <a:rPr lang="en-US" altLang="en-US" sz="2000" u="sng" dirty="0" smtClean="0">
                <a:latin typeface="Arial" charset="0"/>
              </a:rPr>
              <a:t>of </a:t>
            </a:r>
            <a:r>
              <a:rPr lang="en-US" altLang="en-US" sz="2000" u="sng" dirty="0">
                <a:latin typeface="Arial" charset="0"/>
              </a:rPr>
              <a:t>Type </a:t>
            </a:r>
            <a:r>
              <a:rPr lang="en-US" altLang="en-US" sz="2000" u="sng" dirty="0" err="1" smtClean="0">
                <a:latin typeface="Arial" charset="0"/>
              </a:rPr>
              <a:t>Ic</a:t>
            </a:r>
            <a:r>
              <a:rPr lang="en-US" altLang="en-US" sz="2000" b="1" u="sng" dirty="0" smtClean="0">
                <a:latin typeface="Arial" charset="0"/>
              </a:rPr>
              <a:t>,</a:t>
            </a:r>
            <a:r>
              <a:rPr lang="en-US" altLang="en-US" sz="2000" u="sng" dirty="0" smtClean="0">
                <a:latin typeface="Arial" charset="0"/>
              </a:rPr>
              <a:t>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u="sng" dirty="0" smtClean="0">
                <a:latin typeface="Arial" charset="0"/>
                <a:sym typeface="Wingdings" panose="05000000000000000000" pitchFamily="2" charset="2"/>
              </a:rPr>
              <a:t>in </a:t>
            </a:r>
            <a:r>
              <a:rPr lang="en-US" altLang="en-US" sz="2000" u="sng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n*n</a:t>
            </a:r>
            <a:r>
              <a:rPr lang="en-US" altLang="en-US" sz="2000" u="sng" dirty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* or </a:t>
            </a:r>
            <a:r>
              <a:rPr lang="en-US" altLang="en-US" sz="2000" u="sng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n*</a:t>
            </a:r>
            <a:r>
              <a:rPr lang="en-US" altLang="en-US" sz="2000" u="sng" dirty="0" err="1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bh</a:t>
            </a:r>
            <a:r>
              <a:rPr lang="en-US" altLang="en-US" sz="2000" u="sng" dirty="0" smtClean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en-US" sz="2000" u="sng" dirty="0">
                <a:solidFill>
                  <a:srgbClr val="FF0000"/>
                </a:solidFill>
                <a:latin typeface="Arial" charset="0"/>
                <a:sym typeface="Wingdings" panose="05000000000000000000" pitchFamily="2" charset="2"/>
              </a:rPr>
              <a:t>mergers in close binaries</a:t>
            </a:r>
            <a:r>
              <a:rPr lang="en-US" altLang="en-US" sz="2000" b="1" u="sng" dirty="0">
                <a:latin typeface="Arial" charset="0"/>
                <a:sym typeface="Wingdings" panose="05000000000000000000" pitchFamily="2" charset="2"/>
              </a:rPr>
              <a:t>,</a:t>
            </a:r>
            <a:r>
              <a:rPr lang="en-US" altLang="en-US" sz="2000" u="sng" dirty="0">
                <a:latin typeface="Arial" charset="0"/>
                <a:sym typeface="Wingdings" panose="05000000000000000000" pitchFamily="2" charset="2"/>
              </a:rPr>
              <a:t> and in n*</a:t>
            </a:r>
            <a:r>
              <a:rPr lang="en-US" altLang="en-US" sz="2000" u="sng" dirty="0" smtClean="0">
                <a:latin typeface="Arial" charset="0"/>
                <a:sym typeface="Wingdings" panose="05000000000000000000" pitchFamily="2" charset="2"/>
              </a:rPr>
              <a:t>q* phase</a:t>
            </a:r>
            <a:r>
              <a:rPr lang="en-US" altLang="en-US" sz="200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altLang="en-US" sz="2000" u="sng" dirty="0" smtClean="0">
                <a:latin typeface="Arial" charset="0"/>
                <a:sym typeface="Wingdings" panose="05000000000000000000" pitchFamily="2" charset="2"/>
              </a:rPr>
              <a:t>transition </a:t>
            </a:r>
          </a:p>
          <a:p>
            <a:pPr algn="l">
              <a:spcBef>
                <a:spcPct val="0"/>
              </a:spcBef>
              <a:buNone/>
            </a:pPr>
            <a:r>
              <a:rPr lang="en-US" altLang="en-US" sz="2000" u="sng" dirty="0" smtClean="0">
                <a:latin typeface="Arial" charset="0"/>
                <a:sym typeface="Wingdings" panose="05000000000000000000" pitchFamily="2" charset="2"/>
              </a:rPr>
              <a:t>due to mass accretion in high mass X-ray binaries (HMXBs)</a:t>
            </a:r>
            <a:r>
              <a:rPr lang="en-US" altLang="en-US" sz="2000" b="1" u="sng" dirty="0" smtClean="0">
                <a:latin typeface="Arial" charset="0"/>
                <a:sym typeface="Wingdings" panose="05000000000000000000" pitchFamily="2" charset="2"/>
              </a:rPr>
              <a:t>.</a:t>
            </a:r>
            <a:r>
              <a:rPr lang="en-US" altLang="en-US" sz="2000" u="sng" dirty="0" smtClean="0">
                <a:latin typeface="Arial" charset="0"/>
                <a:sym typeface="Wingdings" panose="05000000000000000000" pitchFamily="2" charset="2"/>
              </a:rPr>
              <a:t> 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B050"/>
                </a:solidFill>
                <a:latin typeface="Arial" charset="0"/>
              </a:rPr>
              <a:t>(</a:t>
            </a:r>
            <a:r>
              <a:rPr lang="en-US" altLang="en-US" sz="2000" dirty="0" err="1" smtClean="0">
                <a:solidFill>
                  <a:srgbClr val="00B050"/>
                </a:solidFill>
                <a:latin typeface="Arial" charset="0"/>
              </a:rPr>
              <a:t>Shaviv</a:t>
            </a:r>
            <a:r>
              <a:rPr lang="en-US" altLang="en-US" sz="2000" dirty="0" smtClean="0">
                <a:solidFill>
                  <a:srgbClr val="00B050"/>
                </a:solidFill>
                <a:latin typeface="Arial" charset="0"/>
              </a:rPr>
              <a:t>, Dar 1994</a:t>
            </a:r>
            <a:r>
              <a:rPr lang="en-US" altLang="en-US" sz="2000" b="1" dirty="0" smtClean="0">
                <a:solidFill>
                  <a:srgbClr val="00B050"/>
                </a:solidFill>
                <a:latin typeface="Arial" charset="0"/>
              </a:rPr>
              <a:t>;</a:t>
            </a:r>
            <a:r>
              <a:rPr lang="en-US" altLang="en-US" sz="2000" dirty="0" smtClean="0">
                <a:solidFill>
                  <a:srgbClr val="00B050"/>
                </a:solidFill>
                <a:latin typeface="Arial" charset="0"/>
              </a:rPr>
              <a:t>  Dar 1997</a:t>
            </a:r>
            <a:r>
              <a:rPr lang="en-US" altLang="en-US" sz="2000" b="1" dirty="0" smtClean="0">
                <a:solidFill>
                  <a:srgbClr val="00B050"/>
                </a:solidFill>
                <a:latin typeface="Arial" charset="0"/>
              </a:rPr>
              <a:t>;</a:t>
            </a:r>
            <a:r>
              <a:rPr lang="en-US" altLang="en-US" sz="2000" dirty="0" smtClean="0">
                <a:solidFill>
                  <a:srgbClr val="00B050"/>
                </a:solidFill>
                <a:latin typeface="Arial" charset="0"/>
              </a:rPr>
              <a:t>  Dado, Dar, De </a:t>
            </a:r>
            <a:r>
              <a:rPr lang="en-US" altLang="en-US" sz="2000" dirty="0" err="1" smtClean="0">
                <a:solidFill>
                  <a:srgbClr val="00B050"/>
                </a:solidFill>
                <a:latin typeface="Arial" charset="0"/>
              </a:rPr>
              <a:t>R`ujula</a:t>
            </a:r>
            <a:r>
              <a:rPr lang="en-US" altLang="en-US" sz="2000" dirty="0" smtClean="0">
                <a:solidFill>
                  <a:srgbClr val="00B050"/>
                </a:solidFill>
                <a:latin typeface="Arial" charset="0"/>
              </a:rPr>
              <a:t> 2000 - 2018)</a:t>
            </a:r>
          </a:p>
        </p:txBody>
      </p:sp>
      <p:sp>
        <p:nvSpPr>
          <p:cNvPr id="4112" name="TextBox 17"/>
          <p:cNvSpPr txBox="1">
            <a:spLocks noChangeArrowheads="1"/>
          </p:cNvSpPr>
          <p:nvPr/>
        </p:nvSpPr>
        <p:spPr bwMode="auto">
          <a:xfrm>
            <a:off x="1834176" y="71735"/>
            <a:ext cx="5421677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The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Cannonball (CB) Model </a:t>
            </a:r>
            <a:r>
              <a:rPr lang="en-US" altLang="en-US" sz="2400" dirty="0">
                <a:solidFill>
                  <a:srgbClr val="FF0000"/>
                </a:solidFill>
                <a:latin typeface="Arial" charset="0"/>
              </a:rPr>
              <a:t>OF </a:t>
            </a:r>
            <a:r>
              <a:rPr lang="en-US" altLang="en-US" sz="2400" dirty="0" smtClean="0">
                <a:solidFill>
                  <a:srgbClr val="FF0000"/>
                </a:solidFill>
                <a:latin typeface="Arial" charset="0"/>
              </a:rPr>
              <a:t>GRBs</a:t>
            </a:r>
            <a:endParaRPr lang="en-US" alt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196022" y="4477494"/>
            <a:ext cx="2569029" cy="2361406"/>
          </a:xfrm>
          <a:prstGeom prst="arc">
            <a:avLst>
              <a:gd name="adj1" fmla="val 5921807"/>
              <a:gd name="adj2" fmla="val 5798433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39021"/>
              </p:ext>
            </p:extLst>
          </p:nvPr>
        </p:nvGraphicFramePr>
        <p:xfrm>
          <a:off x="1676400" y="5416550"/>
          <a:ext cx="37988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Equation" r:id="rId4" imgW="1511280" imgH="164880" progId="Equation.DSMT4">
                  <p:embed/>
                </p:oleObj>
              </mc:Choice>
              <mc:Fallback>
                <p:oleObj name="Equation" r:id="rId4" imgW="1511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400" y="5416550"/>
                        <a:ext cx="3798887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207794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2133600" y="5447904"/>
            <a:ext cx="1066800" cy="1908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7070" y="5707525"/>
            <a:ext cx="1219200" cy="31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39467" y="4721384"/>
            <a:ext cx="815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Glory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5707525"/>
            <a:ext cx="914399" cy="36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49801" y="5256558"/>
            <a:ext cx="888999" cy="38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56778" y="502312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CB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885162" y="518160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CB</a:t>
            </a:r>
          </a:p>
        </p:txBody>
      </p:sp>
      <p:pic>
        <p:nvPicPr>
          <p:cNvPr id="1199" name="Picture 1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77308">
            <a:off x="-89565" y="5437731"/>
            <a:ext cx="1017740" cy="33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0" name="Picture 1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9470">
            <a:off x="-105994" y="5739180"/>
            <a:ext cx="11652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3" name="Picture 17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82425"/>
            <a:ext cx="218717" cy="20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00816" y="2563274"/>
            <a:ext cx="3475567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SHBs from n*n* mergers: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5684941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5" name="Picture 19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9571" y="5559816"/>
            <a:ext cx="596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038600" y="5658197"/>
            <a:ext cx="6096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7" name="Picture 19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0" y="5188744"/>
            <a:ext cx="5365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8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376613" y="3494088"/>
          <a:ext cx="2159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6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3494088"/>
                        <a:ext cx="2159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79388" y="2349500"/>
            <a:ext cx="5113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504D"/>
                </a:solidFill>
                <a:latin typeface="Arial" charset="0"/>
              </a:rPr>
              <a:t>  </a:t>
            </a:r>
            <a:endParaRPr lang="en-US" altLang="en-US" sz="180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92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412470"/>
              </p:ext>
            </p:extLst>
          </p:nvPr>
        </p:nvGraphicFramePr>
        <p:xfrm>
          <a:off x="1873250" y="3400425"/>
          <a:ext cx="2654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7" name="Equation" r:id="rId6" imgW="1396800" imgH="241200" progId="Equation.DSMT4">
                  <p:embed/>
                </p:oleObj>
              </mc:Choice>
              <mc:Fallback>
                <p:oleObj name="Equation" r:id="rId6" imgW="1396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3400425"/>
                        <a:ext cx="2654300" cy="469900"/>
                      </a:xfrm>
                      <a:prstGeom prst="rect">
                        <a:avLst/>
                      </a:prstGeom>
                      <a:solidFill>
                        <a:srgbClr val="FF9933"/>
                      </a:solidFill>
                      <a:ln w="9525">
                        <a:solidFill>
                          <a:srgbClr val="D6009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743075" y="50069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GB" altLang="en-US" sz="180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9222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8" name="משוואה" r:id="rId8" imgW="114151" imgH="215619" progId="Equation.3">
                  <p:embed/>
                </p:oleObj>
              </mc:Choice>
              <mc:Fallback>
                <p:oleObj name="משוואה" r:id="rId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1958975" y="5867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184525" y="5867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en-GB" altLang="en-US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9226" name="Object 25"/>
          <p:cNvGraphicFramePr>
            <a:graphicFrameLocks noChangeAspect="1"/>
          </p:cNvGraphicFramePr>
          <p:nvPr/>
        </p:nvGraphicFramePr>
        <p:xfrm>
          <a:off x="4103688" y="1773238"/>
          <a:ext cx="2603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39" name="משוואה" r:id="rId10" imgW="114151" imgH="215619" progId="Equation.3">
                  <p:embed/>
                </p:oleObj>
              </mc:Choice>
              <mc:Fallback>
                <p:oleObj name="משוואה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1773238"/>
                        <a:ext cx="26035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Text Box 26"/>
          <p:cNvSpPr txBox="1">
            <a:spLocks noChangeArrowheads="1"/>
          </p:cNvSpPr>
          <p:nvPr/>
        </p:nvSpPr>
        <p:spPr bwMode="auto">
          <a:xfrm>
            <a:off x="1816100" y="50069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9229" name="Text Box 42"/>
          <p:cNvSpPr txBox="1">
            <a:spLocks noChangeArrowheads="1"/>
          </p:cNvSpPr>
          <p:nvPr/>
        </p:nvSpPr>
        <p:spPr bwMode="auto">
          <a:xfrm>
            <a:off x="165100" y="4262438"/>
            <a:ext cx="3670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Most probable GRB viewing</a:t>
            </a:r>
            <a:endParaRPr lang="en-US" altLang="en-US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230" name="Line 46"/>
          <p:cNvSpPr>
            <a:spLocks noChangeShapeType="1"/>
          </p:cNvSpPr>
          <p:nvPr/>
        </p:nvSpPr>
        <p:spPr bwMode="auto">
          <a:xfrm>
            <a:off x="4572000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31" name="Text Box 55"/>
          <p:cNvSpPr txBox="1">
            <a:spLocks noChangeArrowheads="1"/>
          </p:cNvSpPr>
          <p:nvPr/>
        </p:nvSpPr>
        <p:spPr bwMode="auto">
          <a:xfrm>
            <a:off x="842963" y="5967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9232" name="Text Box 58"/>
          <p:cNvSpPr txBox="1">
            <a:spLocks noChangeArrowheads="1"/>
          </p:cNvSpPr>
          <p:nvPr/>
        </p:nvSpPr>
        <p:spPr bwMode="auto">
          <a:xfrm>
            <a:off x="766669" y="1333837"/>
            <a:ext cx="27529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0504D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3333CC"/>
                </a:solidFill>
                <a:latin typeface="Arial" charset="0"/>
              </a:rPr>
              <a:t>Doppler boost:</a:t>
            </a:r>
            <a:endParaRPr lang="en-US" altLang="en-US" sz="2000" dirty="0">
              <a:solidFill>
                <a:srgbClr val="3333CC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3333CC"/>
                </a:solidFill>
                <a:latin typeface="Arial" charset="0"/>
              </a:rPr>
              <a:t> </a:t>
            </a:r>
            <a:endParaRPr lang="en-US" altLang="en-US" sz="2000" dirty="0">
              <a:solidFill>
                <a:srgbClr val="3333CC"/>
              </a:solidFill>
              <a:latin typeface="Arial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333CC"/>
                </a:solidFill>
                <a:latin typeface="Arial" charset="0"/>
              </a:rPr>
              <a:t> Relativistic beaming:</a:t>
            </a:r>
          </a:p>
        </p:txBody>
      </p:sp>
      <p:sp>
        <p:nvSpPr>
          <p:cNvPr id="9233" name="Rectangle 33"/>
          <p:cNvSpPr>
            <a:spLocks noChangeArrowheads="1"/>
          </p:cNvSpPr>
          <p:nvPr/>
        </p:nvSpPr>
        <p:spPr bwMode="auto">
          <a:xfrm>
            <a:off x="747296" y="304809"/>
            <a:ext cx="6872704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Arial" charset="0"/>
              </a:rPr>
              <a:t>CB Model 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Arial" charset="0"/>
              </a:rPr>
              <a:t>Prompt Emission:  ICS OF Photons </a:t>
            </a:r>
          </a:p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 u="sng" dirty="0" smtClean="0">
                <a:solidFill>
                  <a:srgbClr val="FF0000"/>
                </a:solidFill>
                <a:latin typeface="Arial" charset="0"/>
              </a:rPr>
              <a:t> (DD 2000)   By a Jet of Highly Relativistic CBs  </a:t>
            </a:r>
          </a:p>
        </p:txBody>
      </p:sp>
      <p:graphicFrame>
        <p:nvGraphicFramePr>
          <p:cNvPr id="923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677954"/>
              </p:ext>
            </p:extLst>
          </p:nvPr>
        </p:nvGraphicFramePr>
        <p:xfrm>
          <a:off x="3783560" y="1333837"/>
          <a:ext cx="22542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0" name="Equation" r:id="rId11" imgW="1129810" imgH="203112" progId="Equation.DSMT4">
                  <p:embed/>
                </p:oleObj>
              </mc:Choice>
              <mc:Fallback>
                <p:oleObj name="Equation" r:id="rId11" imgW="112981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560" y="1333837"/>
                        <a:ext cx="22542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TextBox 35"/>
          <p:cNvSpPr txBox="1">
            <a:spLocks noChangeArrowheads="1"/>
          </p:cNvSpPr>
          <p:nvPr/>
        </p:nvSpPr>
        <p:spPr bwMode="auto">
          <a:xfrm>
            <a:off x="4530725" y="3429120"/>
            <a:ext cx="1699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C0504D"/>
                </a:solidFill>
                <a:latin typeface="Arial" charset="0"/>
              </a:rPr>
              <a:t> </a:t>
            </a:r>
            <a:r>
              <a:rPr lang="en-US" altLang="en-US" sz="2000" dirty="0" smtClean="0">
                <a:solidFill>
                  <a:srgbClr val="C0504D"/>
                </a:solidFill>
                <a:latin typeface="Arial" charset="0"/>
              </a:rPr>
              <a:t>+ </a:t>
            </a:r>
            <a:r>
              <a:rPr lang="en-US" altLang="en-US" sz="2000" b="1" dirty="0" smtClean="0">
                <a:solidFill>
                  <a:srgbClr val="C00000"/>
                </a:solidFill>
                <a:latin typeface="Arial" charset="0"/>
              </a:rPr>
              <a:t>Beaming</a:t>
            </a:r>
            <a:r>
              <a:rPr lang="en-US" altLang="en-US" sz="2000" dirty="0">
                <a:solidFill>
                  <a:srgbClr val="C0504D"/>
                </a:solidFill>
                <a:latin typeface="Arial" charset="0"/>
              </a:rPr>
              <a:t>: </a:t>
            </a:r>
          </a:p>
        </p:txBody>
      </p:sp>
      <p:sp>
        <p:nvSpPr>
          <p:cNvPr id="9236" name="TextBox 2"/>
          <p:cNvSpPr txBox="1">
            <a:spLocks noChangeArrowheads="1"/>
          </p:cNvSpPr>
          <p:nvPr/>
        </p:nvSpPr>
        <p:spPr bwMode="auto">
          <a:xfrm>
            <a:off x="193852" y="5795903"/>
            <a:ext cx="616549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015F9"/>
                </a:solidFill>
                <a:latin typeface="Arial" charset="0"/>
              </a:rPr>
              <a:t>Amati  et al. empirical </a:t>
            </a:r>
            <a:r>
              <a:rPr lang="en-US" altLang="en-US" sz="2000" dirty="0" smtClean="0">
                <a:solidFill>
                  <a:srgbClr val="3015F9"/>
                </a:solidFill>
                <a:latin typeface="Arial" charset="0"/>
              </a:rPr>
              <a:t>Relation (</a:t>
            </a:r>
            <a:r>
              <a:rPr lang="en-US" sz="2000" u="sng" dirty="0" smtClean="0">
                <a:solidFill>
                  <a:srgbClr val="3015F9"/>
                </a:solidFill>
                <a:hlinkClick r:id="rId13"/>
              </a:rPr>
              <a:t>2002 A&amp;A, 390, 81</a:t>
            </a:r>
            <a:r>
              <a:rPr lang="en-US" sz="2000" dirty="0" smtClean="0">
                <a:solidFill>
                  <a:srgbClr val="3015F9"/>
                </a:solidFill>
              </a:rPr>
              <a:t>)</a:t>
            </a:r>
            <a:r>
              <a:rPr lang="en-US" altLang="en-US" sz="2000" dirty="0" smtClean="0">
                <a:solidFill>
                  <a:srgbClr val="3015F9"/>
                </a:solidFill>
                <a:latin typeface="Arial" charset="0"/>
              </a:rPr>
              <a:t>:   </a:t>
            </a:r>
            <a:endParaRPr lang="en-US" altLang="en-US" sz="2000" dirty="0">
              <a:solidFill>
                <a:srgbClr val="3015F9"/>
              </a:solidFill>
              <a:latin typeface="Arial" charset="0"/>
            </a:endParaRPr>
          </a:p>
        </p:txBody>
      </p:sp>
      <p:graphicFrame>
        <p:nvGraphicFramePr>
          <p:cNvPr id="92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578589"/>
              </p:ext>
            </p:extLst>
          </p:nvPr>
        </p:nvGraphicFramePr>
        <p:xfrm>
          <a:off x="6477000" y="5727701"/>
          <a:ext cx="242093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1" name="Equation" r:id="rId14" imgW="1180588" imgH="253890" progId="Equation.DSMT4">
                  <p:embed/>
                </p:oleObj>
              </mc:Choice>
              <mc:Fallback>
                <p:oleObj name="Equation" r:id="rId14" imgW="1180588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727701"/>
                        <a:ext cx="2420937" cy="53498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Object 4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2" name="Equation" r:id="rId16" imgW="114102" imgH="177492" progId="Equation.DSMT4">
                  <p:embed/>
                </p:oleObj>
              </mc:Choice>
              <mc:Fallback>
                <p:oleObj name="Equation" r:id="rId16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9" name="Object 1"/>
          <p:cNvGraphicFramePr>
            <a:graphicFrameLocks noChangeAspect="1"/>
          </p:cNvGraphicFramePr>
          <p:nvPr/>
        </p:nvGraphicFramePr>
        <p:xfrm>
          <a:off x="3770313" y="4278313"/>
          <a:ext cx="1979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3" name="Equation" r:id="rId18" imgW="1143000" imgH="228600" progId="Equation.DSMT4">
                  <p:embed/>
                </p:oleObj>
              </mc:Choice>
              <mc:Fallback>
                <p:oleObj name="Equation" r:id="rId18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4278313"/>
                        <a:ext cx="197961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84730"/>
              </p:ext>
            </p:extLst>
          </p:nvPr>
        </p:nvGraphicFramePr>
        <p:xfrm>
          <a:off x="5946775" y="4241800"/>
          <a:ext cx="30083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4" name="Equation" r:id="rId20" imgW="1943100" imgH="355600" progId="Equation.DSMT4">
                  <p:embed/>
                </p:oleObj>
              </mc:Choice>
              <mc:Fallback>
                <p:oleObj name="Equation" r:id="rId20" imgW="1943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4241800"/>
                        <a:ext cx="3008313" cy="474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1" name="TextBox 5"/>
          <p:cNvSpPr txBox="1">
            <a:spLocks noChangeArrowheads="1"/>
          </p:cNvSpPr>
          <p:nvPr/>
        </p:nvSpPr>
        <p:spPr bwMode="auto">
          <a:xfrm>
            <a:off x="221495" y="3409890"/>
            <a:ext cx="16866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ICS of glory</a:t>
            </a:r>
            <a:r>
              <a:rPr lang="en-US" altLang="en-US" sz="1800" dirty="0">
                <a:solidFill>
                  <a:srgbClr val="C0504D"/>
                </a:solidFill>
                <a:latin typeface="Arial" charset="0"/>
              </a:rPr>
              <a:t>:</a:t>
            </a:r>
          </a:p>
        </p:txBody>
      </p:sp>
      <p:graphicFrame>
        <p:nvGraphicFramePr>
          <p:cNvPr id="92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644902"/>
              </p:ext>
            </p:extLst>
          </p:nvPr>
        </p:nvGraphicFramePr>
        <p:xfrm>
          <a:off x="3777456" y="1841668"/>
          <a:ext cx="15890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5" name="Equation" r:id="rId22" imgW="977760" imgH="444240" progId="Equation.DSMT4">
                  <p:embed/>
                </p:oleObj>
              </mc:Choice>
              <mc:Fallback>
                <p:oleObj name="Equation" r:id="rId22" imgW="977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456" y="1841668"/>
                        <a:ext cx="158908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43" name="Straight Connector 8"/>
          <p:cNvCxnSpPr>
            <a:cxnSpLocks noChangeShapeType="1"/>
          </p:cNvCxnSpPr>
          <p:nvPr/>
        </p:nvCxnSpPr>
        <p:spPr bwMode="auto">
          <a:xfrm>
            <a:off x="436563" y="5553075"/>
            <a:ext cx="8353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24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247752"/>
              </p:ext>
            </p:extLst>
          </p:nvPr>
        </p:nvGraphicFramePr>
        <p:xfrm>
          <a:off x="6300968" y="3429000"/>
          <a:ext cx="17414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6" name="Equation" r:id="rId24" imgW="888614" imgH="241195" progId="Equation.DSMT4">
                  <p:embed/>
                </p:oleObj>
              </mc:Choice>
              <mc:Fallback>
                <p:oleObj name="Equation" r:id="rId24" imgW="888614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968" y="3429000"/>
                        <a:ext cx="1741488" cy="4476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437756"/>
              </p:ext>
            </p:extLst>
          </p:nvPr>
        </p:nvGraphicFramePr>
        <p:xfrm>
          <a:off x="2000250" y="2532062"/>
          <a:ext cx="48402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7" name="Equation" r:id="rId26" imgW="2870200" imgH="254000" progId="Equation.DSMT4">
                  <p:embed/>
                </p:oleObj>
              </mc:Choice>
              <mc:Fallback>
                <p:oleObj name="Equation" r:id="rId26" imgW="2870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532062"/>
                        <a:ext cx="4840288" cy="42862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7" name="TextBox 2"/>
          <p:cNvSpPr txBox="1">
            <a:spLocks noChangeArrowheads="1"/>
          </p:cNvSpPr>
          <p:nvPr/>
        </p:nvSpPr>
        <p:spPr bwMode="auto">
          <a:xfrm>
            <a:off x="304800" y="4927600"/>
            <a:ext cx="7964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C00000"/>
                </a:solidFill>
                <a:latin typeface="Arial" charset="0"/>
              </a:rPr>
              <a:t>Far off-axis </a:t>
            </a:r>
            <a:r>
              <a:rPr lang="en-US" altLang="en-US" sz="2000" b="1" u="sng" dirty="0" smtClean="0">
                <a:solidFill>
                  <a:srgbClr val="C00000"/>
                </a:solidFill>
                <a:latin typeface="Arial" charset="0"/>
              </a:rPr>
              <a:t>GRBs </a:t>
            </a:r>
            <a:r>
              <a:rPr lang="en-US" altLang="en-US" sz="2000" b="1" u="sng" dirty="0">
                <a:solidFill>
                  <a:srgbClr val="C00000"/>
                </a:solidFill>
                <a:latin typeface="Arial" charset="0"/>
              </a:rPr>
              <a:t>(</a:t>
            </a:r>
            <a:r>
              <a:rPr lang="en-US" altLang="en-US" sz="2000" b="1" u="sng" dirty="0" smtClean="0">
                <a:solidFill>
                  <a:srgbClr val="C00000"/>
                </a:solidFill>
                <a:latin typeface="Arial" charset="0"/>
              </a:rPr>
              <a:t>XRFs/LLGRBs</a:t>
            </a:r>
            <a:r>
              <a:rPr lang="en-US" altLang="en-US" sz="2000" b="1" dirty="0">
                <a:solidFill>
                  <a:srgbClr val="C00000"/>
                </a:solidFill>
                <a:latin typeface="Arial" charset="0"/>
              </a:rPr>
              <a:t>)</a:t>
            </a:r>
            <a:r>
              <a:rPr lang="en-US" altLang="en-US" sz="1800" dirty="0">
                <a:solidFill>
                  <a:srgbClr val="C0504D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92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707150"/>
              </p:ext>
            </p:extLst>
          </p:nvPr>
        </p:nvGraphicFramePr>
        <p:xfrm>
          <a:off x="4760913" y="4929188"/>
          <a:ext cx="138906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8" name="Equation" r:id="rId28" imgW="660400" imgH="228600" progId="Equation.DSMT4">
                  <p:embed/>
                </p:oleObj>
              </mc:Choice>
              <mc:Fallback>
                <p:oleObj name="Equation" r:id="rId28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4929188"/>
                        <a:ext cx="1389062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9" name="Object 4"/>
          <p:cNvGraphicFramePr>
            <a:graphicFrameLocks noChangeAspect="1"/>
          </p:cNvGraphicFramePr>
          <p:nvPr/>
        </p:nvGraphicFramePr>
        <p:xfrm>
          <a:off x="6069013" y="4841875"/>
          <a:ext cx="285908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9" name="Equation" r:id="rId30" imgW="1879600" imgH="355600" progId="Equation.DSMT4">
                  <p:embed/>
                </p:oleObj>
              </mc:Choice>
              <mc:Fallback>
                <p:oleObj name="Equation" r:id="rId30" imgW="1879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4841875"/>
                        <a:ext cx="2859087" cy="5413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988534"/>
              </p:ext>
            </p:extLst>
          </p:nvPr>
        </p:nvGraphicFramePr>
        <p:xfrm>
          <a:off x="101600" y="6273800"/>
          <a:ext cx="89519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0" name="Equation" r:id="rId32" imgW="5181480" imgH="253800" progId="Equation.DSMT4">
                  <p:embed/>
                </p:oleObj>
              </mc:Choice>
              <mc:Fallback>
                <p:oleObj name="Equation" r:id="rId32" imgW="5181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1600" y="6273800"/>
                        <a:ext cx="895191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6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23008</TotalTime>
  <Words>2221</Words>
  <Application>Microsoft Office PowerPoint</Application>
  <PresentationFormat>On-screen Show (4:3)</PresentationFormat>
  <Paragraphs>230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Equation</vt:lpstr>
      <vt:lpstr>משוואה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Arnon</dc:creator>
  <cp:lastModifiedBy>Arnon</cp:lastModifiedBy>
  <cp:revision>552</cp:revision>
  <dcterms:created xsi:type="dcterms:W3CDTF">2018-01-12T03:10:06Z</dcterms:created>
  <dcterms:modified xsi:type="dcterms:W3CDTF">2018-08-09T02:14:08Z</dcterms:modified>
</cp:coreProperties>
</file>