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31" r:id="rId3"/>
    <p:sldId id="715" r:id="rId4"/>
    <p:sldId id="277" r:id="rId5"/>
    <p:sldId id="725" r:id="rId6"/>
    <p:sldId id="280" r:id="rId7"/>
    <p:sldId id="722" r:id="rId8"/>
    <p:sldId id="723" r:id="rId9"/>
    <p:sldId id="288" r:id="rId10"/>
    <p:sldId id="720" r:id="rId11"/>
    <p:sldId id="300" r:id="rId12"/>
    <p:sldId id="287" r:id="rId13"/>
    <p:sldId id="354" r:id="rId14"/>
    <p:sldId id="278" r:id="rId15"/>
    <p:sldId id="689" r:id="rId16"/>
    <p:sldId id="724" r:id="rId17"/>
    <p:sldId id="367" r:id="rId18"/>
    <p:sldId id="726" r:id="rId19"/>
    <p:sldId id="71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4"/>
    <p:restoredTop sz="94715"/>
  </p:normalViewPr>
  <p:slideViewPr>
    <p:cSldViewPr snapToGrid="0" snapToObjects="1">
      <p:cViewPr>
        <p:scale>
          <a:sx n="105" d="100"/>
          <a:sy n="105" d="100"/>
        </p:scale>
        <p:origin x="188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01FFB-7D8F-DE48-8D17-78FD42440BE5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CFAC-4970-F540-AB72-951A4FF65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376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1352-8163-8E41-AAC5-AB433240D44E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2A5F9-6B10-8D4D-838A-59010E670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2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idea is unprecedented scale of 10 </a:t>
            </a:r>
            <a:r>
              <a:rPr lang="en-US" dirty="0" err="1"/>
              <a:t>kton</a:t>
            </a:r>
            <a:r>
              <a:rPr lang="en-US" dirty="0"/>
              <a:t> </a:t>
            </a:r>
            <a:r>
              <a:rPr lang="en-US" dirty="0" err="1"/>
              <a:t>LAr</a:t>
            </a:r>
            <a:r>
              <a:rPr lang="en-US" dirty="0"/>
              <a:t>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A5F9-6B10-8D4D-838A-59010E6703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~770 tons, key concepts 1. drift field in V/cm 2. number of electron arriving at the wires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B5B0-AB92-4A44-9F10-91B74A2DB6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~770 tons, key concepts 1. drift field in V/cm 2. number of electron arriving at the wires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B5B0-AB92-4A44-9F10-91B74A2DB6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9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0" dirty="0"/>
              <a:t> ton, 2 key features: x/y segmented anode, large gain ~20 in Gar, 5x10^5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B5B0-AB92-4A44-9F10-91B74A2DB6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3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views x/y on anode collection plane with 3.125mm pitch, level sigma 0.05mm, drift field sustained ~4 </a:t>
            </a:r>
            <a:r>
              <a:rPr lang="en-US" dirty="0" err="1"/>
              <a:t>mo</a:t>
            </a:r>
            <a:r>
              <a:rPr lang="en-US" dirty="0"/>
              <a:t>, raw images, triggered by PMT, no noise removal, color in ADC 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A5F9-6B10-8D4D-838A-59010E6703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5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300kV, 4 </a:t>
            </a:r>
            <a:r>
              <a:rPr lang="en-US" dirty="0" err="1"/>
              <a:t>ms</a:t>
            </a:r>
            <a:r>
              <a:rPr lang="en-US" dirty="0"/>
              <a:t> ~ 75ppt O2 contamination, black markers are average for 62.5 </a:t>
            </a:r>
            <a:r>
              <a:rPr lang="en-US" dirty="0" err="1"/>
              <a:t>usec</a:t>
            </a:r>
            <a:r>
              <a:rPr lang="en-US" dirty="0"/>
              <a:t> or ~10 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A5F9-6B10-8D4D-838A-59010E6703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9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33kV/cm, gain = 20, LEMs = 0.5x0.5m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A5F9-6B10-8D4D-838A-59010E6703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2A5F9-6B10-8D4D-838A-59010E6703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2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mV/</a:t>
            </a:r>
            <a:r>
              <a:rPr lang="en-US" dirty="0" err="1"/>
              <a:t>fC</a:t>
            </a:r>
            <a:r>
              <a:rPr lang="en-US" dirty="0"/>
              <a:t>, 2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7B5B0-AB92-4A44-9F10-91B74A2DB6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9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5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2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1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0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1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5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Matthew Worcester (BNL) - Windows on the Universe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FF9D0-1A71-6E45-A5A0-DC30495F1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unelogo_colorhoriz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30798"/>
            <a:ext cx="2438400" cy="487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51858"/>
            <a:ext cx="1562100" cy="5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hyperlink" Target="https://arxiv.org/abs/1807.1033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1806.0331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7081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6014"/>
            <a:ext cx="7772400" cy="14700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protoDUNE</a:t>
            </a:r>
            <a:r>
              <a:rPr lang="en-US" dirty="0"/>
              <a:t> Detectors at the CERN Neutrino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01786"/>
            <a:ext cx="7772400" cy="117266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Matthew Worcester (BNL) for the DUNE Collaboration</a:t>
            </a:r>
          </a:p>
          <a:p>
            <a:endParaRPr lang="en-US" dirty="0"/>
          </a:p>
          <a:p>
            <a:r>
              <a:rPr lang="en-US" dirty="0"/>
              <a:t>Windows on the Universe, 25</a:t>
            </a:r>
            <a:r>
              <a:rPr lang="en-US" baseline="30000" dirty="0"/>
              <a:t>th</a:t>
            </a:r>
            <a:r>
              <a:rPr lang="en-US" dirty="0"/>
              <a:t> Anniversary of the Rencontres du Vietnam</a:t>
            </a:r>
          </a:p>
          <a:p>
            <a:r>
              <a:rPr lang="en-US" dirty="0"/>
              <a:t>August 7, 2018, </a:t>
            </a:r>
            <a:r>
              <a:rPr lang="en-US" dirty="0" err="1"/>
              <a:t>Quy</a:t>
            </a:r>
            <a:r>
              <a:rPr lang="en-US" dirty="0"/>
              <a:t> Nhon, Vietnam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6FDBD-E408-D04F-9A7E-543C4DC76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4446"/>
            <a:ext cx="9144000" cy="32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434C-B99B-EB46-A72D-CC6768C0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protoDUNE</a:t>
            </a:r>
            <a:r>
              <a:rPr lang="en-US" dirty="0"/>
              <a:t>-DP Charge Readout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3C7B-621B-914E-83E0-B757AAC66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05204-C960-0D4D-9B77-00D8ACA0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94B44-7F93-C14E-8142-2D3795B1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0C68DC-8FC5-8041-91F1-B43465D20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829"/>
          <a:stretch/>
        </p:blipFill>
        <p:spPr>
          <a:xfrm>
            <a:off x="656492" y="1391390"/>
            <a:ext cx="7795845" cy="4921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1C9CB-59AB-614C-B7DC-57644065E3C2}"/>
              </a:ext>
            </a:extLst>
          </p:cNvPr>
          <p:cNvSpPr txBox="1"/>
          <p:nvPr/>
        </p:nvSpPr>
        <p:spPr>
          <a:xfrm>
            <a:off x="4243755" y="1547446"/>
            <a:ext cx="4087401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First 3x3 m square LEM and readout</a:t>
            </a:r>
          </a:p>
          <a:p>
            <a:r>
              <a:rPr lang="en-US" dirty="0"/>
              <a:t>module complete (25% of entire cryostat)</a:t>
            </a:r>
          </a:p>
          <a:p>
            <a:r>
              <a:rPr lang="en-US" dirty="0"/>
              <a:t>and tested in dedicated GN</a:t>
            </a:r>
            <a:r>
              <a:rPr lang="en-US" baseline="-25000" dirty="0"/>
              <a:t>2</a:t>
            </a:r>
            <a:r>
              <a:rPr lang="en-US" dirty="0"/>
              <a:t> cold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838AA-AC22-3544-8C47-C09DD1E084CE}"/>
              </a:ext>
            </a:extLst>
          </p:cNvPr>
          <p:cNvSpPr txBox="1"/>
          <p:nvPr/>
        </p:nvSpPr>
        <p:spPr>
          <a:xfrm>
            <a:off x="3235569" y="3622431"/>
            <a:ext cx="5517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CRP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35FB27-BE6A-2C4A-B741-D42C8BEE9D5C}"/>
              </a:ext>
            </a:extLst>
          </p:cNvPr>
          <p:cNvSpPr txBox="1"/>
          <p:nvPr/>
        </p:nvSpPr>
        <p:spPr>
          <a:xfrm>
            <a:off x="731350" y="5827224"/>
            <a:ext cx="582185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LEM operation was stable at nominal voltage for &gt; 48 hours!</a:t>
            </a:r>
          </a:p>
        </p:txBody>
      </p:sp>
    </p:spTree>
    <p:extLst>
      <p:ext uri="{BB962C8B-B14F-4D97-AF65-F5344CB8AC3E}">
        <p14:creationId xmlns:p14="http://schemas.microsoft.com/office/powerpoint/2010/main" val="414814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-DP Field Cage </a:t>
            </a:r>
          </a:p>
        </p:txBody>
      </p:sp>
      <p:pic>
        <p:nvPicPr>
          <p:cNvPr id="6" name="Content Placeholder 5" descr="FCdon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6828"/>
          <a:stretch>
            <a:fillRect/>
          </a:stretch>
        </p:blipFill>
        <p:spPr>
          <a:xfrm>
            <a:off x="539261" y="1185358"/>
            <a:ext cx="8085382" cy="522960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576" y="1230103"/>
            <a:ext cx="2855395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Completed installation and successful test at 150 kV!</a:t>
            </a:r>
          </a:p>
        </p:txBody>
      </p:sp>
      <p:pic>
        <p:nvPicPr>
          <p:cNvPr id="8" name="Picture 7" descr="stupid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52" y="3844585"/>
            <a:ext cx="3060192" cy="229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otherStupidP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45" y="1854926"/>
            <a:ext cx="3544899" cy="1767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6986954" y="2841405"/>
            <a:ext cx="253614" cy="2058841"/>
          </a:xfrm>
          <a:prstGeom prst="straightConnector1">
            <a:avLst/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8F17B5C-801B-E74D-95D7-A271E73A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</p:spTree>
    <p:extLst>
      <p:ext uri="{BB962C8B-B14F-4D97-AF65-F5344CB8AC3E}">
        <p14:creationId xmlns:p14="http://schemas.microsoft.com/office/powerpoint/2010/main" val="2951087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-SP Cold Box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9632" y="1281445"/>
            <a:ext cx="3647832" cy="344295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Allows testing of assembled APA and electronics immediately before installation into </a:t>
            </a:r>
            <a:r>
              <a:rPr lang="en-US" dirty="0" err="1"/>
              <a:t>protoDUNE</a:t>
            </a:r>
            <a:r>
              <a:rPr lang="en-US" dirty="0"/>
              <a:t>-SP cryostat</a:t>
            </a:r>
          </a:p>
          <a:p>
            <a:r>
              <a:rPr lang="en-US" dirty="0"/>
              <a:t>Incorporates feed-thru, cabling, and readout system identical to </a:t>
            </a:r>
            <a:r>
              <a:rPr lang="en-US" dirty="0" err="1"/>
              <a:t>protoDUNE</a:t>
            </a:r>
            <a:r>
              <a:rPr lang="en-US" dirty="0"/>
              <a:t>-SP</a:t>
            </a:r>
          </a:p>
          <a:p>
            <a:r>
              <a:rPr lang="en-US" dirty="0"/>
              <a:t>Filled with cold nitrogen gas for testing at “cool” temperature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/>
              <a:t>160 K)</a:t>
            </a:r>
          </a:p>
          <a:p>
            <a:r>
              <a:rPr lang="en-US" dirty="0"/>
              <a:t>Successful demonstration of required noise levels at cryogenic temperature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1" descr="page10image71630208">
            <a:extLst>
              <a:ext uri="{FF2B5EF4-FFF2-40B4-BE49-F238E27FC236}">
                <a16:creationId xmlns:a16="http://schemas.microsoft.com/office/drawing/2014/main" id="{2CAABA2F-246A-8E4B-819B-94F2636247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r="20610" b="2543"/>
          <a:stretch/>
        </p:blipFill>
        <p:spPr bwMode="auto">
          <a:xfrm>
            <a:off x="3917464" y="1816769"/>
            <a:ext cx="2870196" cy="4574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20663" y="3563828"/>
            <a:ext cx="7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Cold Box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17836" y="4539734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APA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ED466BD-0C36-9A4B-82B2-123AD7110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11386" b="529"/>
          <a:stretch/>
        </p:blipFill>
        <p:spPr bwMode="auto">
          <a:xfrm>
            <a:off x="6896403" y="1816769"/>
            <a:ext cx="1923256" cy="457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98B9FF-6644-414A-A49B-8FDBF9ADB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74" b="15599"/>
          <a:stretch/>
        </p:blipFill>
        <p:spPr>
          <a:xfrm>
            <a:off x="554043" y="4422519"/>
            <a:ext cx="3254677" cy="198064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02797-CB5D-2A46-A898-49F8D56A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5AF28-9B97-9B44-B243-AB3C49E1EBF7}"/>
              </a:ext>
            </a:extLst>
          </p:cNvPr>
          <p:cNvSpPr txBox="1"/>
          <p:nvPr/>
        </p:nvSpPr>
        <p:spPr>
          <a:xfrm>
            <a:off x="4069863" y="1246276"/>
            <a:ext cx="4770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APA = Anode Plane Assembly: 2,560 total sense wires</a:t>
            </a:r>
          </a:p>
          <a:p>
            <a:r>
              <a:rPr lang="en-US" sz="1600" dirty="0"/>
              <a:t>6m collection wires (X); 7.4 m induction wires (U/V)</a:t>
            </a:r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30A14-531A-D544-8C0F-E51CF6D05B74}"/>
              </a:ext>
            </a:extLst>
          </p:cNvPr>
          <p:cNvSpPr txBox="1"/>
          <p:nvPr/>
        </p:nvSpPr>
        <p:spPr>
          <a:xfrm>
            <a:off x="4003433" y="1910862"/>
            <a:ext cx="1508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Cold electronics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6B324F-3FEE-1F4B-B4EB-0E634F4FAC31}"/>
              </a:ext>
            </a:extLst>
          </p:cNvPr>
          <p:cNvCxnSpPr>
            <a:cxnSpLocks/>
          </p:cNvCxnSpPr>
          <p:nvPr/>
        </p:nvCxnSpPr>
        <p:spPr>
          <a:xfrm>
            <a:off x="5216769" y="2249416"/>
            <a:ext cx="295282" cy="66963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74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124" y="2557903"/>
            <a:ext cx="7191576" cy="419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ENC in Cold Box at RT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4463" y="6356350"/>
            <a:ext cx="2133600" cy="365125"/>
          </a:xfrm>
        </p:spPr>
        <p:txBody>
          <a:bodyPr/>
          <a:lstStyle/>
          <a:p>
            <a:r>
              <a:rPr lang="en-US"/>
              <a:t>August 7,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70512"/>
            <a:ext cx="8229600" cy="143884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ENC (Equivalent Noise Charge) is charge (in e</a:t>
            </a:r>
            <a:r>
              <a:rPr lang="en-US" baseline="30000" dirty="0"/>
              <a:t>-</a:t>
            </a:r>
            <a:r>
              <a:rPr lang="en-US" dirty="0"/>
              <a:t>) injected across the detector capacitance which produces at the output of the shaping amplifier a signal whose amplitude equals the output RMS noise</a:t>
            </a:r>
          </a:p>
          <a:p>
            <a:r>
              <a:rPr lang="en-US" dirty="0"/>
              <a:t>At 1 </a:t>
            </a:r>
            <a:r>
              <a:rPr lang="en-US" dirty="0" err="1"/>
              <a:t>usec</a:t>
            </a:r>
            <a:r>
              <a:rPr lang="en-US" dirty="0"/>
              <a:t> peaking time, the ENC on induction wires is measured at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dirty="0"/>
              <a:t>1100 e</a:t>
            </a:r>
            <a:r>
              <a:rPr lang="en-US" baseline="30000" dirty="0"/>
              <a:t>-</a:t>
            </a:r>
            <a:r>
              <a:rPr lang="en-US" dirty="0"/>
              <a:t>, for comparison, the smallest charge on a DUNE wire from a MIP is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~</a:t>
            </a:r>
            <a:r>
              <a:rPr lang="en-US" dirty="0"/>
              <a:t>11,000 e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5178" y="5834642"/>
            <a:ext cx="2356286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Front end gain = 25 mV/</a:t>
            </a:r>
            <a:r>
              <a:rPr lang="en-US" sz="1600" dirty="0" err="1"/>
              <a:t>fC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02015" y="3600487"/>
            <a:ext cx="416689" cy="1192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7BB15F-1A03-104D-9B9F-4E10AC0F48A0}"/>
              </a:ext>
            </a:extLst>
          </p:cNvPr>
          <p:cNvSpPr txBox="1"/>
          <p:nvPr/>
        </p:nvSpPr>
        <p:spPr>
          <a:xfrm>
            <a:off x="3413197" y="4058027"/>
            <a:ext cx="198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Room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6E25-BF0D-404A-8F96-827E38F149CE}"/>
              </a:ext>
            </a:extLst>
          </p:cNvPr>
          <p:cNvSpPr txBox="1"/>
          <p:nvPr/>
        </p:nvSpPr>
        <p:spPr>
          <a:xfrm rot="16200000">
            <a:off x="-129974" y="4281027"/>
            <a:ext cx="21854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 (electrons)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7A5F5-2B00-844C-86A0-241DEF6AC7F6}"/>
              </a:ext>
            </a:extLst>
          </p:cNvPr>
          <p:cNvSpPr txBox="1"/>
          <p:nvPr/>
        </p:nvSpPr>
        <p:spPr>
          <a:xfrm>
            <a:off x="3251704" y="6478866"/>
            <a:ext cx="31616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Amplifier Shaping Time (</a:t>
            </a:r>
            <a:r>
              <a:rPr lang="en-US" dirty="0" err="1"/>
              <a:t>usec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718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-SP Cold Box Results</a:t>
            </a:r>
          </a:p>
        </p:txBody>
      </p:sp>
      <p:pic>
        <p:nvPicPr>
          <p:cNvPr id="6" name="Content Placeholder 5" descr="coldbox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5" r="-1535"/>
          <a:stretch>
            <a:fillRect/>
          </a:stretch>
        </p:blipFill>
        <p:spPr>
          <a:xfrm>
            <a:off x="38649" y="1397081"/>
            <a:ext cx="9017484" cy="495926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44750" y="1514357"/>
            <a:ext cx="4254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 and Temperature vs. Time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772414" y="3377371"/>
            <a:ext cx="21277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964D"/>
                </a:solidFill>
              </a:rPr>
              <a:t>Temperature (K)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500" y="5890299"/>
            <a:ext cx="25019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(hours)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49057" y="3419067"/>
            <a:ext cx="21854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 (electrons)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7169" y="2001472"/>
            <a:ext cx="290830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ENC at 159K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U plane: 481 e</a:t>
            </a:r>
            <a:r>
              <a:rPr lang="en-US" sz="1600" baseline="30000" dirty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V plane: 481 e</a:t>
            </a:r>
            <a:r>
              <a:rPr lang="en-US" sz="1600" baseline="30000" dirty="0"/>
              <a:t>-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</a:rPr>
              <a:t>X plane: 398 e</a:t>
            </a:r>
            <a:r>
              <a:rPr lang="en-US" sz="1600" baseline="30000" dirty="0">
                <a:solidFill>
                  <a:srgbClr val="008000"/>
                </a:solidFill>
              </a:rPr>
              <a:t>-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8000" y="2095500"/>
            <a:ext cx="812800" cy="8053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DBBE71-95A9-3047-ABF2-5DEE0AD9C3B6}"/>
              </a:ext>
            </a:extLst>
          </p:cNvPr>
          <p:cNvSpPr txBox="1"/>
          <p:nvPr/>
        </p:nvSpPr>
        <p:spPr>
          <a:xfrm>
            <a:off x="698348" y="5965608"/>
            <a:ext cx="2356286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Front end gain = 25 mV/</a:t>
            </a:r>
            <a:r>
              <a:rPr lang="en-US" sz="1600" dirty="0" err="1"/>
              <a:t>fC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04F3A-4737-0340-9FE9-8A048E08AAD8}"/>
              </a:ext>
            </a:extLst>
          </p:cNvPr>
          <p:cNvSpPr txBox="1"/>
          <p:nvPr/>
        </p:nvSpPr>
        <p:spPr>
          <a:xfrm>
            <a:off x="4121905" y="1173698"/>
            <a:ext cx="6694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APA2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E7CD41C-0947-6F4E-834D-EFBEB1C2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</p:spTree>
    <p:extLst>
      <p:ext uri="{BB962C8B-B14F-4D97-AF65-F5344CB8AC3E}">
        <p14:creationId xmlns:p14="http://schemas.microsoft.com/office/powerpoint/2010/main" val="2462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EAC-9162-074C-BA17-9E42CA46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APA Wire Noise Summary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8F6FFD-7542-A741-88CA-906803DDAF8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91101828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11938355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5365595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318783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19887707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APA</a:t>
                      </a:r>
                    </a:p>
                  </a:txBody>
                  <a:tcPr marL="186331" marR="186331"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Minimum Temperature</a:t>
                      </a:r>
                    </a:p>
                    <a:p>
                      <a:r>
                        <a:rPr lang="en-US" dirty="0"/>
                        <a:t>(Kelvin)</a:t>
                      </a:r>
                    </a:p>
                  </a:txBody>
                  <a:tcPr marL="186331" marR="18633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 Box wire ENC (electrons)</a:t>
                      </a:r>
                    </a:p>
                  </a:txBody>
                  <a:tcPr marL="186331" marR="18633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35248156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plane average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plane average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 plane average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552082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436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528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526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154767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398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481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481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191336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381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463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455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1332933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406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488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488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311873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415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486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487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2105830541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32F44-3D5F-844B-B330-BA6E0D38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7CD56-97A3-AC49-8A5F-9D5BD8DF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F8F93-8556-8442-A3DB-C96C51E5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24D13-BAED-2E49-9DA5-2181DDB617D6}"/>
              </a:ext>
            </a:extLst>
          </p:cNvPr>
          <p:cNvSpPr txBox="1"/>
          <p:nvPr/>
        </p:nvSpPr>
        <p:spPr>
          <a:xfrm>
            <a:off x="855785" y="4647882"/>
            <a:ext cx="7128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box lowest temperature improved due to upgrades to </a:t>
            </a:r>
            <a:r>
              <a:rPr lang="en-US" dirty="0" err="1"/>
              <a:t>cryo</a:t>
            </a:r>
            <a:r>
              <a:rPr lang="en-US" dirty="0"/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APA6 not tested due to lack of time in the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levels comparable to previous SP detectors: </a:t>
            </a:r>
            <a:r>
              <a:rPr lang="en-US" i="1" dirty="0"/>
              <a:t>e.g</a:t>
            </a:r>
            <a:r>
              <a:rPr lang="en-US" dirty="0"/>
              <a:t>. </a:t>
            </a:r>
            <a:r>
              <a:rPr lang="en-US" dirty="0" err="1"/>
              <a:t>MicroBooNE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Consistent between all tested APAs</a:t>
            </a:r>
          </a:p>
        </p:txBody>
      </p:sp>
    </p:spTree>
    <p:extLst>
      <p:ext uri="{BB962C8B-B14F-4D97-AF65-F5344CB8AC3E}">
        <p14:creationId xmlns:p14="http://schemas.microsoft.com/office/powerpoint/2010/main" val="11628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EAC-9162-074C-BA17-9E42CA462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APA Wire Noise Summary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8F6FFD-7542-A741-88CA-906803DDAF8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91101828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11938355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053655957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318783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19887707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APA</a:t>
                      </a:r>
                    </a:p>
                  </a:txBody>
                  <a:tcPr marL="186331" marR="186331"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Minimum Temperature</a:t>
                      </a:r>
                    </a:p>
                    <a:p>
                      <a:r>
                        <a:rPr lang="en-US" dirty="0"/>
                        <a:t>(Kelvin)</a:t>
                      </a:r>
                    </a:p>
                  </a:txBody>
                  <a:tcPr marL="186331" marR="18633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 Box wire ENC (electrons)</a:t>
                      </a:r>
                    </a:p>
                  </a:txBody>
                  <a:tcPr marL="186331" marR="18633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35248156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plane average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plane average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 plane average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552082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436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528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526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154767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398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481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481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191336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381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463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455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1332933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406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488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488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311873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170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415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486</a:t>
                      </a:r>
                    </a:p>
                  </a:txBody>
                  <a:tcPr marL="186331" marR="18633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487</a:t>
                      </a:r>
                    </a:p>
                  </a:txBody>
                  <a:tcPr marL="186331" marR="186331"/>
                </a:tc>
                <a:extLst>
                  <a:ext uri="{0D108BD9-81ED-4DB2-BD59-A6C34878D82A}">
                    <a16:rowId xmlns:a16="http://schemas.microsoft.com/office/drawing/2014/main" val="2105830541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32F44-3D5F-844B-B330-BA6E0D38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7CD56-97A3-AC49-8A5F-9D5BD8DF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F8F93-8556-8442-A3DB-C96C51E5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24D13-BAED-2E49-9DA5-2181DDB617D6}"/>
              </a:ext>
            </a:extLst>
          </p:cNvPr>
          <p:cNvSpPr txBox="1"/>
          <p:nvPr/>
        </p:nvSpPr>
        <p:spPr>
          <a:xfrm>
            <a:off x="855785" y="4647882"/>
            <a:ext cx="7128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box lowest temperature improved due to upgrades to </a:t>
            </a:r>
            <a:r>
              <a:rPr lang="en-US" dirty="0" err="1"/>
              <a:t>cryo</a:t>
            </a:r>
            <a:r>
              <a:rPr lang="en-US" dirty="0"/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APA6 not tested due to lack of time in the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 levels comparable to previous SP detectors: </a:t>
            </a:r>
            <a:r>
              <a:rPr lang="en-US" i="1" dirty="0"/>
              <a:t>e.g</a:t>
            </a:r>
            <a:r>
              <a:rPr lang="en-US" dirty="0"/>
              <a:t>. </a:t>
            </a:r>
            <a:r>
              <a:rPr lang="en-US" dirty="0" err="1"/>
              <a:t>MicroBooNE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Consistent between all tested APAs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A7967-6E27-B444-9425-5331C9BD9033}"/>
              </a:ext>
            </a:extLst>
          </p:cNvPr>
          <p:cNvSpPr txBox="1"/>
          <p:nvPr/>
        </p:nvSpPr>
        <p:spPr>
          <a:xfrm>
            <a:off x="1810020" y="5916010"/>
            <a:ext cx="50791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achieve DUNE physics goals requires ENC &lt; 700 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B4B9C1-E80E-5B4C-A669-20E32B084B31}"/>
              </a:ext>
            </a:extLst>
          </p:cNvPr>
          <p:cNvSpPr/>
          <p:nvPr/>
        </p:nvSpPr>
        <p:spPr>
          <a:xfrm>
            <a:off x="3754669" y="2590801"/>
            <a:ext cx="712349" cy="1928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0F456E-CF35-6645-A8CD-14BD63CA70E3}"/>
              </a:ext>
            </a:extLst>
          </p:cNvPr>
          <p:cNvSpPr/>
          <p:nvPr/>
        </p:nvSpPr>
        <p:spPr>
          <a:xfrm>
            <a:off x="1547446" y="5792976"/>
            <a:ext cx="5603631" cy="594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88CF8-0A4B-4945-82FC-A438BF8EBC37}"/>
              </a:ext>
            </a:extLst>
          </p:cNvPr>
          <p:cNvSpPr txBox="1"/>
          <p:nvPr/>
        </p:nvSpPr>
        <p:spPr>
          <a:xfrm>
            <a:off x="4300180" y="4379886"/>
            <a:ext cx="31258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 S/N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&gt;1</a:t>
            </a:r>
            <a:r>
              <a:rPr lang="en-US" dirty="0">
                <a:solidFill>
                  <a:srgbClr val="FF0000"/>
                </a:solidFill>
              </a:rPr>
              <a:t>5 for a MIP! </a:t>
            </a:r>
          </a:p>
        </p:txBody>
      </p:sp>
    </p:spTree>
    <p:extLst>
      <p:ext uri="{BB962C8B-B14F-4D97-AF65-F5344CB8AC3E}">
        <p14:creationId xmlns:p14="http://schemas.microsoft.com/office/powerpoint/2010/main" val="403722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A81BC50-97C8-1748-9781-71F8B759E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4" y="1181828"/>
            <a:ext cx="80432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C92F1-6B28-5D4F-A56D-BE4EC40C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Channels (18 of 15,360)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24BD5-AC92-F143-91CC-92A68F26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3E760-C646-DF49-87AC-EAD4E5B3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61627-504F-944C-BA28-49540349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DA382-092E-2244-837A-4FC6790F5423}"/>
              </a:ext>
            </a:extLst>
          </p:cNvPr>
          <p:cNvSpPr txBox="1"/>
          <p:nvPr/>
        </p:nvSpPr>
        <p:spPr>
          <a:xfrm>
            <a:off x="1159290" y="1645173"/>
            <a:ext cx="591823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APA2 at 160K as an example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7CBAB-5244-714C-ACB1-31071BAD3B8C}"/>
              </a:ext>
            </a:extLst>
          </p:cNvPr>
          <p:cNvSpPr/>
          <p:nvPr/>
        </p:nvSpPr>
        <p:spPr>
          <a:xfrm>
            <a:off x="1179521" y="2032527"/>
            <a:ext cx="2185002" cy="240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244E70-9912-0541-980E-84FCEB50F4B3}"/>
              </a:ext>
            </a:extLst>
          </p:cNvPr>
          <p:cNvSpPr/>
          <p:nvPr/>
        </p:nvSpPr>
        <p:spPr>
          <a:xfrm>
            <a:off x="7077523" y="1904919"/>
            <a:ext cx="813402" cy="308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B7BB31-13BD-B94D-8899-5592377F858A}"/>
              </a:ext>
            </a:extLst>
          </p:cNvPr>
          <p:cNvSpPr txBox="1"/>
          <p:nvPr/>
        </p:nvSpPr>
        <p:spPr>
          <a:xfrm>
            <a:off x="3312757" y="1220766"/>
            <a:ext cx="258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Noise (e-) vs APA Channel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EAB6C1-4A45-E548-9EC2-EA34DC8643E5}"/>
                  </a:ext>
                </a:extLst>
              </p:cNvPr>
              <p:cNvSpPr/>
              <p:nvPr/>
            </p:nvSpPr>
            <p:spPr>
              <a:xfrm>
                <a:off x="1967613" y="5445528"/>
                <a:ext cx="5271058" cy="923330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Missing wire connections</a:t>
                </a:r>
              </a:p>
              <a:p>
                <a:r>
                  <a:rPr lang="en-US" dirty="0"/>
                  <a:t>ENC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e</a:t>
                </a:r>
                <a:r>
                  <a:rPr lang="en-US" baseline="30000" dirty="0"/>
                  <a:t>-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/>
                  <a:t>consistent with the front-end amplifier</a:t>
                </a:r>
              </a:p>
              <a:p>
                <a:r>
                  <a:rPr lang="en-US" dirty="0"/>
                  <a:t>being disconnected (open) from the wire on the APA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EAB6C1-4A45-E548-9EC2-EA34DC864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13" y="5445528"/>
                <a:ext cx="5271058" cy="923330"/>
              </a:xfrm>
              <a:prstGeom prst="rect">
                <a:avLst/>
              </a:prstGeom>
              <a:blipFill>
                <a:blip r:embed="rId3"/>
                <a:stretch>
                  <a:fillRect l="-959" t="-2703" b="-8108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B884968-CB01-FA4F-BA9E-1F9F18554E62}"/>
              </a:ext>
            </a:extLst>
          </p:cNvPr>
          <p:cNvSpPr txBox="1"/>
          <p:nvPr/>
        </p:nvSpPr>
        <p:spPr>
          <a:xfrm rot="16200000">
            <a:off x="-555982" y="3301837"/>
            <a:ext cx="21854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 (electrons)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9AC1F6-8F59-0E45-A3A0-F423D1B46017}"/>
              </a:ext>
            </a:extLst>
          </p:cNvPr>
          <p:cNvCxnSpPr>
            <a:cxnSpLocks/>
          </p:cNvCxnSpPr>
          <p:nvPr/>
        </p:nvCxnSpPr>
        <p:spPr>
          <a:xfrm flipH="1" flipV="1">
            <a:off x="1500554" y="5017477"/>
            <a:ext cx="668215" cy="4280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8E2F21-C237-074F-876B-C7D1A330A970}"/>
              </a:ext>
            </a:extLst>
          </p:cNvPr>
          <p:cNvCxnSpPr>
            <a:cxnSpLocks/>
          </p:cNvCxnSpPr>
          <p:nvPr/>
        </p:nvCxnSpPr>
        <p:spPr>
          <a:xfrm flipH="1" flipV="1">
            <a:off x="5893528" y="5127400"/>
            <a:ext cx="457164" cy="318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609C47-8B95-A546-9AB0-E57977730E18}"/>
              </a:ext>
            </a:extLst>
          </p:cNvPr>
          <p:cNvCxnSpPr>
            <a:cxnSpLocks/>
          </p:cNvCxnSpPr>
          <p:nvPr/>
        </p:nvCxnSpPr>
        <p:spPr>
          <a:xfrm flipV="1">
            <a:off x="6350692" y="5017477"/>
            <a:ext cx="1128631" cy="4280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E528CD-6885-3E44-A1A4-D12F911A0CC3}"/>
              </a:ext>
            </a:extLst>
          </p:cNvPr>
          <p:cNvCxnSpPr>
            <a:cxnSpLocks/>
          </p:cNvCxnSpPr>
          <p:nvPr/>
        </p:nvCxnSpPr>
        <p:spPr>
          <a:xfrm flipV="1">
            <a:off x="6350692" y="5017477"/>
            <a:ext cx="726831" cy="4280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E1392B-6A0C-3241-92D4-3BB8F56C5ED8}"/>
              </a:ext>
            </a:extLst>
          </p:cNvPr>
          <p:cNvSpPr txBox="1"/>
          <p:nvPr/>
        </p:nvSpPr>
        <p:spPr>
          <a:xfrm>
            <a:off x="1093879" y="2032527"/>
            <a:ext cx="2356286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Front end gain = 25 mV/</a:t>
            </a:r>
            <a:r>
              <a:rPr lang="en-US" sz="1600" dirty="0" err="1"/>
              <a:t>fC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7829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A81BC50-97C8-1748-9781-71F8B759E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4" y="1181828"/>
            <a:ext cx="80432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C92F1-6B28-5D4F-A56D-BE4EC40C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Channels (18 of 15,360)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24BD5-AC92-F143-91CC-92A68F26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3E760-C646-DF49-87AC-EAD4E5B3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61627-504F-944C-BA28-495403492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DA382-092E-2244-837A-4FC6790F5423}"/>
              </a:ext>
            </a:extLst>
          </p:cNvPr>
          <p:cNvSpPr txBox="1"/>
          <p:nvPr/>
        </p:nvSpPr>
        <p:spPr>
          <a:xfrm>
            <a:off x="1159290" y="1645173"/>
            <a:ext cx="5918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APA2 at 160K as an example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EB3D93-2532-B547-937D-B20E8A2A0EC8}"/>
              </a:ext>
            </a:extLst>
          </p:cNvPr>
          <p:cNvSpPr/>
          <p:nvPr/>
        </p:nvSpPr>
        <p:spPr>
          <a:xfrm>
            <a:off x="6246421" y="4486132"/>
            <a:ext cx="665018" cy="64126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07D3F-B05B-B943-BFDD-69DCDD0C73AB}"/>
              </a:ext>
            </a:extLst>
          </p:cNvPr>
          <p:cNvSpPr txBox="1"/>
          <p:nvPr/>
        </p:nvSpPr>
        <p:spPr>
          <a:xfrm>
            <a:off x="975363" y="3038925"/>
            <a:ext cx="4512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Found 2 abnormal V wires where a wire was cut</a:t>
            </a:r>
          </a:p>
          <a:p>
            <a:r>
              <a:rPr lang="en-US" sz="1600" dirty="0"/>
              <a:t>(low noise) and joined to its neighbor (high noise)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34DFB4-D1ED-AF4E-90C2-42825EAE1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7" t="49822" r="23122" b="30351"/>
          <a:stretch/>
        </p:blipFill>
        <p:spPr>
          <a:xfrm>
            <a:off x="5302826" y="1976845"/>
            <a:ext cx="1591295" cy="135979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14A1A7A-D862-8848-B742-15E14D40F56F}"/>
              </a:ext>
            </a:extLst>
          </p:cNvPr>
          <p:cNvSpPr/>
          <p:nvPr/>
        </p:nvSpPr>
        <p:spPr>
          <a:xfrm>
            <a:off x="5638343" y="2285202"/>
            <a:ext cx="712349" cy="571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427CA9-B5BE-464A-9578-6706A44DA76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098474" y="2954215"/>
            <a:ext cx="480456" cy="1531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6B7CBAB-5244-714C-ACB1-31071BAD3B8C}"/>
              </a:ext>
            </a:extLst>
          </p:cNvPr>
          <p:cNvSpPr/>
          <p:nvPr/>
        </p:nvSpPr>
        <p:spPr>
          <a:xfrm>
            <a:off x="1179521" y="2032527"/>
            <a:ext cx="2185002" cy="240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244E70-9912-0541-980E-84FCEB50F4B3}"/>
              </a:ext>
            </a:extLst>
          </p:cNvPr>
          <p:cNvSpPr/>
          <p:nvPr/>
        </p:nvSpPr>
        <p:spPr>
          <a:xfrm>
            <a:off x="7077523" y="1904919"/>
            <a:ext cx="813402" cy="308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B7BB31-13BD-B94D-8899-5592377F858A}"/>
              </a:ext>
            </a:extLst>
          </p:cNvPr>
          <p:cNvSpPr txBox="1"/>
          <p:nvPr/>
        </p:nvSpPr>
        <p:spPr>
          <a:xfrm>
            <a:off x="3312757" y="1220766"/>
            <a:ext cx="258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Noise (e-) vs APA Channel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EAB6C1-4A45-E548-9EC2-EA34DC8643E5}"/>
                  </a:ext>
                </a:extLst>
              </p:cNvPr>
              <p:cNvSpPr/>
              <p:nvPr/>
            </p:nvSpPr>
            <p:spPr>
              <a:xfrm>
                <a:off x="1967613" y="5445528"/>
                <a:ext cx="5271058" cy="923330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Missing wire connections</a:t>
                </a:r>
              </a:p>
              <a:p>
                <a:r>
                  <a:rPr lang="en-US" dirty="0"/>
                  <a:t>ENC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e</a:t>
                </a:r>
                <a:r>
                  <a:rPr lang="en-US" baseline="30000" dirty="0"/>
                  <a:t>-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/>
                  <a:t>consistent with the front-end amplifier</a:t>
                </a:r>
              </a:p>
              <a:p>
                <a:r>
                  <a:rPr lang="en-US" dirty="0"/>
                  <a:t>being disconnected (open) from the wire on the APA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EAB6C1-4A45-E548-9EC2-EA34DC864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13" y="5445528"/>
                <a:ext cx="5271058" cy="923330"/>
              </a:xfrm>
              <a:prstGeom prst="rect">
                <a:avLst/>
              </a:prstGeom>
              <a:blipFill>
                <a:blip r:embed="rId4"/>
                <a:stretch>
                  <a:fillRect l="-959" t="-2703" b="-8108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B884968-CB01-FA4F-BA9E-1F9F18554E62}"/>
              </a:ext>
            </a:extLst>
          </p:cNvPr>
          <p:cNvSpPr txBox="1"/>
          <p:nvPr/>
        </p:nvSpPr>
        <p:spPr>
          <a:xfrm rot="16200000">
            <a:off x="-555982" y="3301837"/>
            <a:ext cx="21854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 (electrons)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9AC1F6-8F59-0E45-A3A0-F423D1B46017}"/>
              </a:ext>
            </a:extLst>
          </p:cNvPr>
          <p:cNvCxnSpPr>
            <a:cxnSpLocks/>
          </p:cNvCxnSpPr>
          <p:nvPr/>
        </p:nvCxnSpPr>
        <p:spPr>
          <a:xfrm flipH="1" flipV="1">
            <a:off x="1500554" y="5017477"/>
            <a:ext cx="668215" cy="4280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8E2F21-C237-074F-876B-C7D1A330A970}"/>
              </a:ext>
            </a:extLst>
          </p:cNvPr>
          <p:cNvCxnSpPr>
            <a:cxnSpLocks/>
          </p:cNvCxnSpPr>
          <p:nvPr/>
        </p:nvCxnSpPr>
        <p:spPr>
          <a:xfrm flipH="1" flipV="1">
            <a:off x="5893528" y="5127400"/>
            <a:ext cx="457164" cy="3181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609C47-8B95-A546-9AB0-E57977730E18}"/>
              </a:ext>
            </a:extLst>
          </p:cNvPr>
          <p:cNvCxnSpPr>
            <a:cxnSpLocks/>
          </p:cNvCxnSpPr>
          <p:nvPr/>
        </p:nvCxnSpPr>
        <p:spPr>
          <a:xfrm flipV="1">
            <a:off x="6350692" y="5017477"/>
            <a:ext cx="1128631" cy="4280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E528CD-6885-3E44-A1A4-D12F911A0CC3}"/>
              </a:ext>
            </a:extLst>
          </p:cNvPr>
          <p:cNvCxnSpPr>
            <a:cxnSpLocks/>
          </p:cNvCxnSpPr>
          <p:nvPr/>
        </p:nvCxnSpPr>
        <p:spPr>
          <a:xfrm flipV="1">
            <a:off x="6350692" y="5017477"/>
            <a:ext cx="726831" cy="4280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E1392B-6A0C-3241-92D4-3BB8F56C5ED8}"/>
              </a:ext>
            </a:extLst>
          </p:cNvPr>
          <p:cNvSpPr txBox="1"/>
          <p:nvPr/>
        </p:nvSpPr>
        <p:spPr>
          <a:xfrm>
            <a:off x="1093879" y="2032527"/>
            <a:ext cx="2356286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Front end gain = 25 mV/</a:t>
            </a:r>
            <a:r>
              <a:rPr lang="en-US" sz="1600" dirty="0" err="1"/>
              <a:t>fC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860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A13F-D324-AB4A-B5CC-3D24A196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50D6-757D-854D-B6A6-EA42F1F6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55E31-C5C4-B44F-84F1-665217D4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C6B04-44B5-6942-AB54-0FEE90FE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F8EA75-AE16-FF47-9D4E-C79429393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029" y="1160585"/>
            <a:ext cx="7893202" cy="526213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407001-7CD7-A145-85B3-4D4230121487}"/>
              </a:ext>
            </a:extLst>
          </p:cNvPr>
          <p:cNvSpPr txBox="1">
            <a:spLocks/>
          </p:cNvSpPr>
          <p:nvPr/>
        </p:nvSpPr>
        <p:spPr>
          <a:xfrm>
            <a:off x="785446" y="1312131"/>
            <a:ext cx="7537939" cy="2603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protoDUNE</a:t>
            </a:r>
            <a:r>
              <a:rPr lang="en-US" dirty="0">
                <a:solidFill>
                  <a:schemeClr val="bg1"/>
                </a:solidFill>
              </a:rPr>
              <a:t> program at CERN has made enormous progress in the last 2 years</a:t>
            </a:r>
          </a:p>
          <a:p>
            <a:r>
              <a:rPr lang="en-US" dirty="0">
                <a:solidFill>
                  <a:schemeClr val="bg1"/>
                </a:solidFill>
              </a:rPr>
              <a:t>Preliminary results from both Dual-phase and Single-phase programs is very promising</a:t>
            </a:r>
          </a:p>
          <a:p>
            <a:r>
              <a:rPr lang="en-US" dirty="0">
                <a:solidFill>
                  <a:schemeClr val="bg1"/>
                </a:solidFill>
              </a:rPr>
              <a:t>Beam coming in the next months!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CC9F4-2FFE-3347-9B47-3DFB5A162F1D}"/>
              </a:ext>
            </a:extLst>
          </p:cNvPr>
          <p:cNvSpPr txBox="1"/>
          <p:nvPr/>
        </p:nvSpPr>
        <p:spPr>
          <a:xfrm>
            <a:off x="6096000" y="6060831"/>
            <a:ext cx="232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Dual-phase membrane</a:t>
            </a:r>
          </a:p>
        </p:txBody>
      </p:sp>
    </p:spTree>
    <p:extLst>
      <p:ext uri="{BB962C8B-B14F-4D97-AF65-F5344CB8AC3E}">
        <p14:creationId xmlns:p14="http://schemas.microsoft.com/office/powerpoint/2010/main" val="176444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NO_20180326_173100.jpg">
            <a:extLst>
              <a:ext uri="{FF2B5EF4-FFF2-40B4-BE49-F238E27FC236}">
                <a16:creationId xmlns:a16="http://schemas.microsoft.com/office/drawing/2014/main" id="{53AA75AA-4713-F74C-9147-E28C0F805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2"/>
          <a:stretch/>
        </p:blipFill>
        <p:spPr>
          <a:xfrm>
            <a:off x="199292" y="1218159"/>
            <a:ext cx="8745416" cy="5126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 Underground Neutrino Experiment</a:t>
            </a: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protoDUNE</a:t>
            </a:r>
            <a:r>
              <a:rPr lang="en-US" dirty="0">
                <a:solidFill>
                  <a:schemeClr val="bg1"/>
                </a:solidFill>
              </a:rPr>
              <a:t> detectors at CERN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Dual-phase </a:t>
            </a:r>
            <a:r>
              <a:rPr lang="en-US" dirty="0" err="1">
                <a:solidFill>
                  <a:schemeClr val="bg1"/>
                </a:solidFill>
              </a:rPr>
              <a:t>protoDUNE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Single-phase </a:t>
            </a:r>
            <a:r>
              <a:rPr lang="en-US" dirty="0" err="1">
                <a:solidFill>
                  <a:schemeClr val="bg1"/>
                </a:solidFill>
              </a:rPr>
              <a:t>protoDUNE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E2785-A2CE-9D4C-B8C5-6DEE30006CCC}"/>
              </a:ext>
            </a:extLst>
          </p:cNvPr>
          <p:cNvSpPr txBox="1"/>
          <p:nvPr/>
        </p:nvSpPr>
        <p:spPr>
          <a:xfrm>
            <a:off x="6641513" y="5939393"/>
            <a:ext cx="230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Single-phase field cage</a:t>
            </a:r>
          </a:p>
        </p:txBody>
      </p:sp>
    </p:spTree>
    <p:extLst>
      <p:ext uri="{BB962C8B-B14F-4D97-AF65-F5344CB8AC3E}">
        <p14:creationId xmlns:p14="http://schemas.microsoft.com/office/powerpoint/2010/main" val="195160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750125-4092-0741-AB7E-741E2D267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5" t="-34808" r="13605" b="-1"/>
          <a:stretch/>
        </p:blipFill>
        <p:spPr>
          <a:xfrm>
            <a:off x="1928217" y="3161372"/>
            <a:ext cx="6039812" cy="3222668"/>
          </a:xfrm>
          <a:prstGeom prst="rect">
            <a:avLst/>
          </a:prstGeom>
          <a:noFill/>
          <a:ln w="127000" cap="sq">
            <a:noFill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B5A99-EFC1-4C40-ACA9-8A440507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18D6A-B3AD-5A4F-A32C-F1A4432E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B3DE4-8E1F-F449-BB41-8FC62B17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A112E-7ED0-CE4D-9FA4-EDDECA91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3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17735B5-E351-B943-943C-1B9045AE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172074"/>
            <a:ext cx="8229600" cy="27149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6CB3AD-CA40-224E-A533-20AD66EBC57E}"/>
              </a:ext>
            </a:extLst>
          </p:cNvPr>
          <p:cNvSpPr/>
          <p:nvPr/>
        </p:nvSpPr>
        <p:spPr>
          <a:xfrm>
            <a:off x="128541" y="5506151"/>
            <a:ext cx="35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Far detectors at 1.5 km underground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4x10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kton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Liquid Argon Time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Projection Chambers (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LArTPCs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77ADA-30CF-4E40-AE5C-D167C742F947}"/>
              </a:ext>
            </a:extLst>
          </p:cNvPr>
          <p:cNvSpPr/>
          <p:nvPr/>
        </p:nvSpPr>
        <p:spPr>
          <a:xfrm>
            <a:off x="5521156" y="3953432"/>
            <a:ext cx="35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New mega-watt power neutrino beam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with 1300km baseline from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Fermilab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(Illinois) to SURF (South Dakota)</a:t>
            </a:r>
          </a:p>
        </p:txBody>
      </p:sp>
      <p:pic>
        <p:nvPicPr>
          <p:cNvPr id="13" name="Picture 12" descr="40177.jpg">
            <a:extLst>
              <a:ext uri="{FF2B5EF4-FFF2-40B4-BE49-F238E27FC236}">
                <a16:creationId xmlns:a16="http://schemas.microsoft.com/office/drawing/2014/main" id="{AC3692C7-3AF0-674F-B60E-C155E72F03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5" r="19121"/>
          <a:stretch/>
        </p:blipFill>
        <p:spPr>
          <a:xfrm>
            <a:off x="208971" y="3611477"/>
            <a:ext cx="1315029" cy="1821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fermilab.jpg">
            <a:extLst>
              <a:ext uri="{FF2B5EF4-FFF2-40B4-BE49-F238E27FC236}">
                <a16:creationId xmlns:a16="http://schemas.microsoft.com/office/drawing/2014/main" id="{B798F82D-1A46-5A4C-B1A6-42BFB359E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57" y="4828311"/>
            <a:ext cx="1368686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A5C8F1-C233-3E44-866E-0647C4B8326F}"/>
              </a:ext>
            </a:extLst>
          </p:cNvPr>
          <p:cNvSpPr txBox="1"/>
          <p:nvPr/>
        </p:nvSpPr>
        <p:spPr>
          <a:xfrm>
            <a:off x="2718575" y="1152872"/>
            <a:ext cx="3706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See Antonio’s plenary talk for more details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D8F14-DA37-764C-A803-E74E4FAC14DA}"/>
              </a:ext>
            </a:extLst>
          </p:cNvPr>
          <p:cNvSpPr txBox="1"/>
          <p:nvPr/>
        </p:nvSpPr>
        <p:spPr>
          <a:xfrm>
            <a:off x="1910112" y="1366031"/>
            <a:ext cx="540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DUNE Interim Design Report: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hlinkClick r:id="rId7"/>
              </a:rPr>
              <a:t>arXiv: physics.ins-det/1807.10334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1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Detectors</a:t>
            </a:r>
          </a:p>
        </p:txBody>
      </p:sp>
      <p:pic>
        <p:nvPicPr>
          <p:cNvPr id="12" name="Content Placeholder 11" descr="SPdiagra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1" b="-7521"/>
          <a:stretch>
            <a:fillRect/>
          </a:stretch>
        </p:blipFill>
        <p:spPr>
          <a:xfrm>
            <a:off x="597876" y="1395745"/>
            <a:ext cx="3707423" cy="469115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8" y="1649848"/>
            <a:ext cx="3847073" cy="41453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9800" y="1422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16207"/>
                </a:solidFill>
              </a:rPr>
              <a:t>Dual Phase: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3501" y="1081300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Enabled by the CERN Neutrino Platform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387" y="141678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16207"/>
                </a:solidFill>
              </a:rPr>
              <a:t>Single Phase: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1100" y="578291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5"/>
                </a:solidFill>
              </a:rPr>
              <a:t>LAr</a:t>
            </a:r>
            <a:r>
              <a:rPr lang="en-US" sz="1600" dirty="0">
                <a:solidFill>
                  <a:schemeClr val="accent5"/>
                </a:solidFill>
              </a:rPr>
              <a:t> drift volume: 6 x 6 x 6 m</a:t>
            </a:r>
            <a:r>
              <a:rPr lang="en-US" sz="1600" baseline="30000" dirty="0">
                <a:solidFill>
                  <a:schemeClr val="accent5"/>
                </a:solidFill>
              </a:rPr>
              <a:t>3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        TPC readout electronics in </a:t>
            </a:r>
            <a:r>
              <a:rPr lang="en-US" sz="1600" dirty="0" err="1">
                <a:solidFill>
                  <a:schemeClr val="accent5"/>
                </a:solidFill>
              </a:rPr>
              <a:t>GAr</a:t>
            </a:r>
            <a:r>
              <a:rPr lang="en-US" sz="1600" dirty="0">
                <a:solidFill>
                  <a:schemeClr val="accent5"/>
                </a:solidFill>
              </a:rPr>
              <a:t> 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795" y="5794516"/>
            <a:ext cx="432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                  </a:t>
            </a:r>
            <a:r>
              <a:rPr lang="en-US" sz="1600" dirty="0" err="1">
                <a:solidFill>
                  <a:schemeClr val="accent5"/>
                </a:solidFill>
              </a:rPr>
              <a:t>LAr</a:t>
            </a:r>
            <a:r>
              <a:rPr lang="en-US" sz="1600" dirty="0">
                <a:solidFill>
                  <a:schemeClr val="accent5"/>
                </a:solidFill>
              </a:rPr>
              <a:t> drift volume 6.9 x 7.2 x 6 m</a:t>
            </a:r>
            <a:r>
              <a:rPr lang="en-US" sz="1600" baseline="30000" dirty="0">
                <a:solidFill>
                  <a:schemeClr val="accent5"/>
                </a:solidFill>
              </a:rPr>
              <a:t>3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TPC readout ”cold” electronics submerged in </a:t>
            </a:r>
            <a:r>
              <a:rPr lang="en-US" sz="1600" dirty="0" err="1">
                <a:solidFill>
                  <a:schemeClr val="accent5"/>
                </a:solidFill>
              </a:rPr>
              <a:t>LAr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A93957-2888-9E4F-AC6E-9623D352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</p:spTree>
    <p:extLst>
      <p:ext uri="{BB962C8B-B14F-4D97-AF65-F5344CB8AC3E}">
        <p14:creationId xmlns:p14="http://schemas.microsoft.com/office/powerpoint/2010/main" val="1135802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Detectors</a:t>
            </a:r>
          </a:p>
        </p:txBody>
      </p:sp>
      <p:pic>
        <p:nvPicPr>
          <p:cNvPr id="12" name="Content Placeholder 11" descr="SPdiagra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1" b="-7521"/>
          <a:stretch>
            <a:fillRect/>
          </a:stretch>
        </p:blipFill>
        <p:spPr>
          <a:xfrm>
            <a:off x="597876" y="1395745"/>
            <a:ext cx="3707423" cy="469115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18" y="1649848"/>
            <a:ext cx="3847073" cy="41453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9800" y="1422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16207"/>
                </a:solidFill>
              </a:rPr>
              <a:t>Dual Phase: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3501" y="1081300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Enabled by the CERN Neutrino Platform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387" y="141678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16207"/>
                </a:solidFill>
              </a:rPr>
              <a:t>Single Phase: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1100" y="578291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5"/>
                </a:solidFill>
              </a:rPr>
              <a:t>LAr</a:t>
            </a:r>
            <a:r>
              <a:rPr lang="en-US" sz="1600" dirty="0">
                <a:solidFill>
                  <a:schemeClr val="accent5"/>
                </a:solidFill>
              </a:rPr>
              <a:t> drift volume: 6 x 6 x 6 m</a:t>
            </a:r>
            <a:r>
              <a:rPr lang="en-US" sz="1600" baseline="30000" dirty="0">
                <a:solidFill>
                  <a:schemeClr val="accent5"/>
                </a:solidFill>
              </a:rPr>
              <a:t>3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        TPC readout electronics in </a:t>
            </a:r>
            <a:r>
              <a:rPr lang="en-US" sz="1600" dirty="0" err="1">
                <a:solidFill>
                  <a:schemeClr val="accent5"/>
                </a:solidFill>
              </a:rPr>
              <a:t>GAr</a:t>
            </a:r>
            <a:r>
              <a:rPr lang="en-US" sz="1600" dirty="0">
                <a:solidFill>
                  <a:schemeClr val="accent5"/>
                </a:solidFill>
              </a:rPr>
              <a:t> 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795" y="5794516"/>
            <a:ext cx="432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                  </a:t>
            </a:r>
            <a:r>
              <a:rPr lang="en-US" sz="1600" dirty="0" err="1">
                <a:solidFill>
                  <a:schemeClr val="accent5"/>
                </a:solidFill>
              </a:rPr>
              <a:t>LAr</a:t>
            </a:r>
            <a:r>
              <a:rPr lang="en-US" sz="1600" dirty="0">
                <a:solidFill>
                  <a:schemeClr val="accent5"/>
                </a:solidFill>
              </a:rPr>
              <a:t> drift volume 6.9 x 7.2 x 6 m</a:t>
            </a:r>
            <a:r>
              <a:rPr lang="en-US" sz="1600" baseline="30000" dirty="0">
                <a:solidFill>
                  <a:schemeClr val="accent5"/>
                </a:solidFill>
              </a:rPr>
              <a:t>3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TPC readout ”cold” electronics submerged in </a:t>
            </a:r>
            <a:r>
              <a:rPr lang="en-US" sz="1600" dirty="0" err="1">
                <a:solidFill>
                  <a:schemeClr val="accent5"/>
                </a:solidFill>
              </a:rPr>
              <a:t>LAr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A93957-2888-9E4F-AC6E-9623D352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051BA-EB46-E544-8BFF-55363688F484}"/>
              </a:ext>
            </a:extLst>
          </p:cNvPr>
          <p:cNvSpPr txBox="1"/>
          <p:nvPr/>
        </p:nvSpPr>
        <p:spPr>
          <a:xfrm>
            <a:off x="3789813" y="4091354"/>
            <a:ext cx="12809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electron drift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364877-A6FC-F443-A374-684036D7EAF4}"/>
              </a:ext>
            </a:extLst>
          </p:cNvPr>
          <p:cNvCxnSpPr>
            <a:cxnSpLocks/>
          </p:cNvCxnSpPr>
          <p:nvPr/>
        </p:nvCxnSpPr>
        <p:spPr>
          <a:xfrm flipV="1">
            <a:off x="6435969" y="3141786"/>
            <a:ext cx="1" cy="11840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500AFE-A1DF-184D-8984-C0DF6E07A418}"/>
              </a:ext>
            </a:extLst>
          </p:cNvPr>
          <p:cNvCxnSpPr>
            <a:cxnSpLocks/>
          </p:cNvCxnSpPr>
          <p:nvPr/>
        </p:nvCxnSpPr>
        <p:spPr>
          <a:xfrm>
            <a:off x="2557094" y="4138246"/>
            <a:ext cx="291613" cy="2344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618FF6-D240-0D4F-8C01-A7B95D884BAA}"/>
              </a:ext>
            </a:extLst>
          </p:cNvPr>
          <p:cNvCxnSpPr>
            <a:cxnSpLocks/>
          </p:cNvCxnSpPr>
          <p:nvPr/>
        </p:nvCxnSpPr>
        <p:spPr>
          <a:xfrm>
            <a:off x="2133600" y="3833446"/>
            <a:ext cx="314495" cy="2461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95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3x1x1 Dual Phase Prototype</a:t>
            </a:r>
          </a:p>
        </p:txBody>
      </p:sp>
      <p:pic>
        <p:nvPicPr>
          <p:cNvPr id="8" name="Content Placeholder 7" descr="3x1x1diagra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00" b="-29800"/>
          <a:stretch>
            <a:fillRect/>
          </a:stretch>
        </p:blipFill>
        <p:spPr>
          <a:xfrm>
            <a:off x="234463" y="671845"/>
            <a:ext cx="4038600" cy="511021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300" y="5067300"/>
            <a:ext cx="8574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3x1x1 m</a:t>
            </a:r>
            <a:r>
              <a:rPr lang="en-US" sz="2000" baseline="30000" dirty="0"/>
              <a:t>3</a:t>
            </a:r>
            <a:r>
              <a:rPr lang="en-US" sz="2000" dirty="0"/>
              <a:t> prototype ran from June to November 2017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Successful demonstration of dual phase </a:t>
            </a:r>
            <a:r>
              <a:rPr lang="en-US" sz="2000" dirty="0" err="1"/>
              <a:t>LArTPC</a:t>
            </a:r>
            <a:r>
              <a:rPr lang="en-US" sz="2000" dirty="0"/>
              <a:t> concept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Signal to noise (S/N)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dirty="0"/>
              <a:t>100 for a minimum ionizing particle (MIP) in </a:t>
            </a:r>
            <a:r>
              <a:rPr lang="en-US" sz="2000" dirty="0" err="1"/>
              <a:t>LAr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Led to improved designs for </a:t>
            </a:r>
            <a:r>
              <a:rPr lang="en-US" sz="2000" dirty="0" err="1"/>
              <a:t>protoDUNE</a:t>
            </a:r>
            <a:r>
              <a:rPr lang="en-US" sz="2000" dirty="0"/>
              <a:t> dual phase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F0789-5480-9A48-8D1F-B23BE649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6E44FAF-5C44-CE47-A895-6568AC3EB3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95801" y="1676403"/>
            <a:ext cx="4395503" cy="3134323"/>
          </a:xfrm>
        </p:spPr>
      </p:pic>
    </p:spTree>
    <p:extLst>
      <p:ext uri="{BB962C8B-B14F-4D97-AF65-F5344CB8AC3E}">
        <p14:creationId xmlns:p14="http://schemas.microsoft.com/office/powerpoint/2010/main" val="386306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54C45-D983-5E44-AAA6-F8B5A193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3x1x1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2EE67-0DF0-1641-A002-FEE1C1AF5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524" y="1623646"/>
            <a:ext cx="4038600" cy="455441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First time charge extraction over a 3 m squared area and amplification inside 50x50 cm</a:t>
            </a:r>
            <a:r>
              <a:rPr lang="en-US" baseline="30000" dirty="0"/>
              <a:t>2</a:t>
            </a:r>
            <a:r>
              <a:rPr lang="en-US" dirty="0"/>
              <a:t> Large Electron Multipliers (LEMs)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Would cover ~</a:t>
            </a:r>
            <a:r>
              <a:rPr lang="en-US" dirty="0"/>
              <a:t>10% of </a:t>
            </a:r>
            <a:r>
              <a:rPr lang="en-US" dirty="0" err="1"/>
              <a:t>protoDUNE</a:t>
            </a:r>
            <a:r>
              <a:rPr lang="en-US" dirty="0"/>
              <a:t>-DP drift volume</a:t>
            </a:r>
          </a:p>
          <a:p>
            <a:r>
              <a:rPr lang="en-US" dirty="0"/>
              <a:t>Stable liquid surface as required for detector operation, good performance of the cryogenic system and excellent </a:t>
            </a:r>
            <a:r>
              <a:rPr lang="en-US" dirty="0" err="1"/>
              <a:t>LAr</a:t>
            </a:r>
            <a:r>
              <a:rPr lang="en-US" dirty="0"/>
              <a:t> purity </a:t>
            </a:r>
          </a:p>
          <a:p>
            <a:pPr lvl="1"/>
            <a:r>
              <a:rPr lang="en-US" dirty="0"/>
              <a:t>Compatible with </a:t>
            </a:r>
            <a:r>
              <a:rPr lang="en-US" dirty="0" err="1"/>
              <a:t>ms</a:t>
            </a:r>
            <a:r>
              <a:rPr lang="en-US" dirty="0"/>
              <a:t> electron lifetime (next slide)</a:t>
            </a:r>
          </a:p>
          <a:p>
            <a:r>
              <a:rPr lang="en-US" dirty="0"/>
              <a:t>Stable drift field of 500 V/cm</a:t>
            </a:r>
          </a:p>
          <a:p>
            <a:r>
              <a:rPr lang="en-US" dirty="0"/>
              <a:t>Observation of scintillation light in liquid and gas</a:t>
            </a:r>
          </a:p>
          <a:p>
            <a:r>
              <a:rPr lang="en-US" dirty="0">
                <a:solidFill>
                  <a:srgbClr val="FF0000"/>
                </a:solidFill>
              </a:rPr>
              <a:t>Tracks and vertex with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>
                <a:solidFill>
                  <a:srgbClr val="FF0000"/>
                </a:solidFill>
              </a:rPr>
              <a:t>3 mm granularity!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9A3097A-7553-C442-96F1-09983D3EF9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6509" y="3282256"/>
            <a:ext cx="4472272" cy="322545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A6521-873A-DA46-B3D2-291B5F664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ADF7D-14B6-F541-8013-1D488C90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61240-6246-9441-980E-5E0DC440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7A0E54-1FD9-DB40-8A97-E3898291A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569" y="1054848"/>
            <a:ext cx="4434212" cy="2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DA64-27DE-2441-A943-1B183E0E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3x1x1 Electron Lifetime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23A103-B0B1-2E43-87E8-2D0446D5F2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3237" y="3105392"/>
            <a:ext cx="8281502" cy="272220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564761-9835-DD47-81E1-89154913B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00201"/>
            <a:ext cx="8229600" cy="15826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Dual phase DUNE far detector 10 kiloton design has 12m drift</a:t>
            </a:r>
          </a:p>
          <a:p>
            <a:pPr lvl="1"/>
            <a:r>
              <a:rPr lang="en-US" dirty="0"/>
              <a:t>Requires few </a:t>
            </a:r>
            <a:r>
              <a:rPr lang="en-US" dirty="0" err="1"/>
              <a:t>ms</a:t>
            </a:r>
            <a:r>
              <a:rPr lang="en-US" dirty="0"/>
              <a:t> electron lifetime</a:t>
            </a:r>
          </a:p>
          <a:p>
            <a:pPr lvl="1"/>
            <a:r>
              <a:rPr lang="en-US" dirty="0" err="1"/>
              <a:t>protoDUNE</a:t>
            </a:r>
            <a:r>
              <a:rPr lang="en-US" dirty="0"/>
              <a:t>-DP is a ½ scale test of 12m drift performance</a:t>
            </a:r>
          </a:p>
          <a:p>
            <a:r>
              <a:rPr lang="en-US" dirty="0"/>
              <a:t>3x1x1 achieved few </a:t>
            </a:r>
            <a:r>
              <a:rPr lang="en-US" dirty="0" err="1"/>
              <a:t>ms</a:t>
            </a:r>
            <a:r>
              <a:rPr lang="en-US" dirty="0"/>
              <a:t> lifetime extracting charge from tracks which cross the entire drift volume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77D16-2182-C74A-AB3D-6028F726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B79E6-3A20-3344-ACBB-CB2E9CC9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4D622-BC5C-3C4B-8DC0-F1B50A68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FF9D0-1A71-6E45-A5A0-DC30495F1438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D6FDC-7D36-C946-B9E4-CC05C90835D3}"/>
              </a:ext>
            </a:extLst>
          </p:cNvPr>
          <p:cNvSpPr txBox="1"/>
          <p:nvPr/>
        </p:nvSpPr>
        <p:spPr>
          <a:xfrm>
            <a:off x="797167" y="5627077"/>
            <a:ext cx="7660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 4-tonne demonstrator for large-scale dual-phase liquid argon time projection</a:t>
            </a:r>
          </a:p>
          <a:p>
            <a:r>
              <a:rPr lang="en-US" dirty="0"/>
              <a:t>chamber” </a:t>
            </a:r>
            <a:r>
              <a:rPr lang="en-US" dirty="0">
                <a:hlinkClick r:id="rId4"/>
              </a:rPr>
              <a:t>arXiv: physics.ins-det/1806.03317</a:t>
            </a:r>
            <a:r>
              <a:rPr lang="en-US" dirty="0"/>
              <a:t>, submitted to JINST</a:t>
            </a:r>
          </a:p>
        </p:txBody>
      </p:sp>
    </p:spTree>
    <p:extLst>
      <p:ext uri="{BB962C8B-B14F-4D97-AF65-F5344CB8AC3E}">
        <p14:creationId xmlns:p14="http://schemas.microsoft.com/office/powerpoint/2010/main" val="427705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protoDUNEs</a:t>
            </a:r>
            <a:r>
              <a:rPr lang="en-US" dirty="0"/>
              <a:t> at CERN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11" y="1216382"/>
            <a:ext cx="6898457" cy="517513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Worcester (BNL) - Windows on the Universe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E35B7-CC5F-FE4D-B7A3-A2895754F560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888" y="1840011"/>
            <a:ext cx="18048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Dual phase cryostat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5A715-439A-4944-9256-2116AC67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7,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92027-75CB-5F4E-8C57-B370FC04703B}"/>
              </a:ext>
            </a:extLst>
          </p:cNvPr>
          <p:cNvSpPr txBox="1"/>
          <p:nvPr/>
        </p:nvSpPr>
        <p:spPr>
          <a:xfrm>
            <a:off x="914888" y="3009831"/>
            <a:ext cx="12182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Single phase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beamline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CBA18-6049-094E-BF51-84D9C91A4E50}"/>
              </a:ext>
            </a:extLst>
          </p:cNvPr>
          <p:cNvSpPr txBox="1"/>
          <p:nvPr/>
        </p:nvSpPr>
        <p:spPr>
          <a:xfrm>
            <a:off x="6307502" y="5301367"/>
            <a:ext cx="19216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Single phase cryostat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22A9C4-C213-9744-AC25-1971A069697D}"/>
              </a:ext>
            </a:extLst>
          </p:cNvPr>
          <p:cNvSpPr txBox="1"/>
          <p:nvPr/>
        </p:nvSpPr>
        <p:spPr>
          <a:xfrm>
            <a:off x="3763107" y="6073233"/>
            <a:ext cx="44872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Single-Phase TDR: </a:t>
            </a:r>
            <a:r>
              <a:rPr lang="en-US" sz="1600" dirty="0">
                <a:solidFill>
                  <a:schemeClr val="accent5"/>
                </a:solidFill>
                <a:hlinkClick r:id="rId3"/>
              </a:rPr>
              <a:t>arXiv: physics.ins-det/1706.07081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72859</TotalTime>
  <Words>1512</Words>
  <Application>Microsoft Macintosh PowerPoint</Application>
  <PresentationFormat>On-screen Show (4:3)</PresentationFormat>
  <Paragraphs>273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Office Theme</vt:lpstr>
      <vt:lpstr>The protoDUNE Detectors at the CERN Neutrino Platform</vt:lpstr>
      <vt:lpstr>Outline</vt:lpstr>
      <vt:lpstr>DUNE</vt:lpstr>
      <vt:lpstr>protoDUNE Detectors</vt:lpstr>
      <vt:lpstr>protoDUNE Detectors</vt:lpstr>
      <vt:lpstr>3x1x1 Dual Phase Prototype</vt:lpstr>
      <vt:lpstr>3x1x1 Performance</vt:lpstr>
      <vt:lpstr>3x1x1 Electron Lifetime</vt:lpstr>
      <vt:lpstr>protoDUNEs at CERN</vt:lpstr>
      <vt:lpstr>protoDUNE-DP Charge Readout Plane</vt:lpstr>
      <vt:lpstr>protoDUNE-DP Field Cage </vt:lpstr>
      <vt:lpstr>protoDUNE-SP Cold Box </vt:lpstr>
      <vt:lpstr>ENC in Cold Box at RT </vt:lpstr>
      <vt:lpstr>protoDUNE-SP Cold Box Results</vt:lpstr>
      <vt:lpstr>APA Wire Noise Summary</vt:lpstr>
      <vt:lpstr>APA Wire Noise Summary</vt:lpstr>
      <vt:lpstr>Abnormal Channels (18 of 15,360)</vt:lpstr>
      <vt:lpstr>Abnormal Channels (18 of 15,360)</vt:lpstr>
      <vt:lpstr>Conclusions</vt:lpstr>
    </vt:vector>
  </TitlesOfParts>
  <Company>BNL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ProtoDUNE CE Status Report</dc:title>
  <dc:creator>Matthew Worcester</dc:creator>
  <cp:lastModifiedBy>Microsoft Office User</cp:lastModifiedBy>
  <cp:revision>479</cp:revision>
  <cp:lastPrinted>2018-08-07T07:38:13Z</cp:lastPrinted>
  <dcterms:created xsi:type="dcterms:W3CDTF">2016-08-21T14:13:22Z</dcterms:created>
  <dcterms:modified xsi:type="dcterms:W3CDTF">2018-08-07T07:59:13Z</dcterms:modified>
</cp:coreProperties>
</file>