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00ea14242_0_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Google Shape;169;g400ea1424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400acf3ebb_0_11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Google Shape;182;g400acf3eb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3db4473ad0_0_5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Google Shape;195;g3db4473ad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353219f0f4_0_14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1" name="Google Shape;211;g353219f0f4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400acf3ebb_0_9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Google Shape;224;g400acf3ebb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00acf3ebb_0_10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Google Shape;238;g400acf3eb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00acf3ebb_0_7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Google Shape;249;g400acf3eb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00acf3ebb_0_3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Google Shape;261;g400acf3eb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353219f0f4_0_19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6" name="Google Shape;276;g353219f0f4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53219f0f4_0_21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4" name="Google Shape;294;g353219f0f4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353219f0f4_0_7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 name="Google Shape;64;g353219f0f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3db4473ad0_1_2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7" name="Google Shape;307;g3db4473ad0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400ea14242_0_1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6" name="Google Shape;326;g400ea1424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400ea14242_0_3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Google Shape;337;g400ea1424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400ea14242_0_4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8" name="Google Shape;348;g400ea1424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353219f0f4_0_6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Google Shape;75;g353219f0f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400acf3ebb_0_46: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Google Shape;87;g400acf3eb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3db4473ad0_0_9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Google Shape;99;g3db4473ad0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00acf3ebb_0_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Google Shape;112;g400acf3eb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3db4473ad0_0_15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Google Shape;123;g3db4473ad0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353219f0f4_0_15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Google Shape;139;g353219f0f4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3dbb4c73f9_2_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4" name="Google Shape;154;g3dbb4c73f9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hyperlink" Target="http://www.youtube.com/watch?v=8pIoAol8x14" TargetMode="External"/><Relationship Id="rId5"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0.gif"/><Relationship Id="rId5" Type="http://schemas.openxmlformats.org/officeDocument/2006/relationships/image" Target="../media/image32.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919875"/>
            <a:ext cx="9143999" cy="6101600"/>
          </a:xfrm>
          <a:prstGeom prst="rect">
            <a:avLst/>
          </a:prstGeom>
          <a:noFill/>
          <a:ln>
            <a:noFill/>
          </a:ln>
          <a:effectLst>
            <a:outerShdw blurRad="57150" rotWithShape="0" algn="bl" dir="5400000" dist="19050">
              <a:srgbClr val="000000">
                <a:alpha val="61000"/>
              </a:srgbClr>
            </a:outerShdw>
          </a:effectLst>
        </p:spPr>
      </p:pic>
      <p:sp>
        <p:nvSpPr>
          <p:cNvPr id="55" name="Google Shape;55;p13"/>
          <p:cNvSpPr txBox="1"/>
          <p:nvPr>
            <p:ph type="ctrTitle"/>
          </p:nvPr>
        </p:nvSpPr>
        <p:spPr>
          <a:xfrm>
            <a:off x="311700" y="114150"/>
            <a:ext cx="8520600" cy="940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3000"/>
              <a:t>The MAGIC telescope as a multiwavelength instrument for astrophysical observations </a:t>
            </a:r>
            <a:endParaRPr sz="3000"/>
          </a:p>
        </p:txBody>
      </p:sp>
      <p:sp>
        <p:nvSpPr>
          <p:cNvPr id="56" name="Google Shape;56;p13"/>
          <p:cNvSpPr txBox="1"/>
          <p:nvPr>
            <p:ph idx="1" type="subTitle"/>
          </p:nvPr>
        </p:nvSpPr>
        <p:spPr>
          <a:xfrm>
            <a:off x="1621950" y="1153550"/>
            <a:ext cx="5900100" cy="67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solidFill>
                  <a:srgbClr val="EFBB10"/>
                </a:solidFill>
              </a:rPr>
              <a:t>Partners in crime: T</a:t>
            </a:r>
            <a:r>
              <a:rPr lang="en" sz="1200">
                <a:solidFill>
                  <a:srgbClr val="EFBB10"/>
                </a:solidFill>
              </a:rPr>
              <a:t>. Hassan, </a:t>
            </a:r>
            <a:r>
              <a:rPr lang="en" sz="1200">
                <a:solidFill>
                  <a:srgbClr val="EFBB10"/>
                </a:solidFill>
              </a:rPr>
              <a:t>M. López, </a:t>
            </a:r>
            <a:r>
              <a:rPr lang="en" sz="1200">
                <a:solidFill>
                  <a:srgbClr val="EFBB10"/>
                </a:solidFill>
              </a:rPr>
              <a:t>J. A. Barrio,  L. A.Tejedor</a:t>
            </a:r>
            <a:endParaRPr sz="1200"/>
          </a:p>
        </p:txBody>
      </p:sp>
      <p:pic>
        <p:nvPicPr>
          <p:cNvPr id="57" name="Google Shape;57;p13"/>
          <p:cNvPicPr preferRelativeResize="0"/>
          <p:nvPr/>
        </p:nvPicPr>
        <p:blipFill>
          <a:blip r:embed="rId4">
            <a:alphaModFix/>
          </a:blip>
          <a:stretch>
            <a:fillRect/>
          </a:stretch>
        </p:blipFill>
        <p:spPr>
          <a:xfrm>
            <a:off x="3380550" y="1809750"/>
            <a:ext cx="1200150" cy="1524000"/>
          </a:xfrm>
          <a:prstGeom prst="rect">
            <a:avLst/>
          </a:prstGeom>
          <a:noFill/>
          <a:ln>
            <a:noFill/>
          </a:ln>
        </p:spPr>
      </p:pic>
      <p:pic>
        <p:nvPicPr>
          <p:cNvPr id="58" name="Google Shape;58;p13"/>
          <p:cNvPicPr preferRelativeResize="0"/>
          <p:nvPr/>
        </p:nvPicPr>
        <p:blipFill>
          <a:blip r:embed="rId5">
            <a:alphaModFix/>
          </a:blip>
          <a:stretch>
            <a:fillRect/>
          </a:stretch>
        </p:blipFill>
        <p:spPr>
          <a:xfrm>
            <a:off x="4580700" y="1809750"/>
            <a:ext cx="1333494" cy="1524000"/>
          </a:xfrm>
          <a:prstGeom prst="rect">
            <a:avLst/>
          </a:prstGeom>
          <a:noFill/>
          <a:ln>
            <a:noFill/>
          </a:ln>
        </p:spPr>
      </p:pic>
      <p:pic>
        <p:nvPicPr>
          <p:cNvPr id="59" name="Google Shape;59;p13"/>
          <p:cNvPicPr preferRelativeResize="0"/>
          <p:nvPr/>
        </p:nvPicPr>
        <p:blipFill>
          <a:blip r:embed="rId6">
            <a:alphaModFix/>
          </a:blip>
          <a:stretch>
            <a:fillRect/>
          </a:stretch>
        </p:blipFill>
        <p:spPr>
          <a:xfrm>
            <a:off x="2538794" y="3549275"/>
            <a:ext cx="4066413" cy="439775"/>
          </a:xfrm>
          <a:prstGeom prst="rect">
            <a:avLst/>
          </a:prstGeom>
          <a:noFill/>
          <a:ln>
            <a:noFill/>
          </a:ln>
        </p:spPr>
      </p:pic>
      <p:sp>
        <p:nvSpPr>
          <p:cNvPr id="60" name="Google Shape;60;p13"/>
          <p:cNvSpPr txBox="1"/>
          <p:nvPr>
            <p:ph idx="1" type="subTitle"/>
          </p:nvPr>
        </p:nvSpPr>
        <p:spPr>
          <a:xfrm>
            <a:off x="1830150" y="901050"/>
            <a:ext cx="5483700" cy="287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29337A"/>
                </a:solidFill>
              </a:rPr>
              <a:t>John Hoang on behalf of the GAE group </a:t>
            </a:r>
            <a:endParaRPr sz="1200">
              <a:solidFill>
                <a:srgbClr val="29337A"/>
              </a:solidFill>
            </a:endParaRPr>
          </a:p>
        </p:txBody>
      </p:sp>
      <p:sp>
        <p:nvSpPr>
          <p:cNvPr id="61" name="Google Shape;61;p13"/>
          <p:cNvSpPr txBox="1"/>
          <p:nvPr>
            <p:ph idx="1" type="subTitle"/>
          </p:nvPr>
        </p:nvSpPr>
        <p:spPr>
          <a:xfrm>
            <a:off x="1830150" y="4284350"/>
            <a:ext cx="5483700" cy="675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solidFill>
                  <a:srgbClr val="FFFFFF"/>
                </a:solidFill>
              </a:rPr>
              <a:t>Rencontres du Vietnam</a:t>
            </a:r>
            <a:endParaRPr sz="1200">
              <a:solidFill>
                <a:srgbClr val="FFFFFF"/>
              </a:solidFill>
            </a:endParaRPr>
          </a:p>
          <a:p>
            <a:pPr indent="0" lvl="0" marL="0">
              <a:spcBef>
                <a:spcPts val="0"/>
              </a:spcBef>
              <a:spcAft>
                <a:spcPts val="0"/>
              </a:spcAft>
              <a:buNone/>
            </a:pPr>
            <a:r>
              <a:rPr lang="en" sz="1200">
                <a:solidFill>
                  <a:srgbClr val="29337A"/>
                </a:solidFill>
              </a:rPr>
              <a:t>5-11 August</a:t>
            </a:r>
            <a:endParaRPr sz="1200">
              <a:solidFill>
                <a:srgbClr val="29337A"/>
              </a:solidFill>
            </a:endParaRPr>
          </a:p>
          <a:p>
            <a:pPr indent="0" lvl="0" marL="0" rtl="0">
              <a:spcBef>
                <a:spcPts val="0"/>
              </a:spcBef>
              <a:spcAft>
                <a:spcPts val="0"/>
              </a:spcAft>
              <a:buNone/>
            </a:pPr>
            <a:r>
              <a:rPr lang="en" sz="1200">
                <a:solidFill>
                  <a:srgbClr val="EFBB10"/>
                </a:solidFill>
              </a:rPr>
              <a:t>Quy Nhơn - Việt Nam</a:t>
            </a:r>
            <a:endParaRPr sz="1200">
              <a:solidFill>
                <a:srgbClr val="EFBB1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2"/>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72" name="Google Shape;172;p22"/>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73" name="Google Shape;173;p22"/>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174" name="Google Shape;174;p22"/>
          <p:cNvSpPr txBox="1"/>
          <p:nvPr>
            <p:ph type="title"/>
          </p:nvPr>
        </p:nvSpPr>
        <p:spPr>
          <a:xfrm>
            <a:off x="0" y="0"/>
            <a:ext cx="76551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PHYSICS CASE: Microquasar</a:t>
            </a:r>
            <a:endParaRPr sz="2500"/>
          </a:p>
        </p:txBody>
      </p:sp>
      <p:sp>
        <p:nvSpPr>
          <p:cNvPr id="175" name="Google Shape;175;p22"/>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176" name="Google Shape;176;p22"/>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8</a:t>
            </a:r>
            <a:endParaRPr sz="700">
              <a:solidFill>
                <a:srgbClr val="29337A"/>
              </a:solidFill>
            </a:endParaRPr>
          </a:p>
        </p:txBody>
      </p:sp>
      <p:sp>
        <p:nvSpPr>
          <p:cNvPr id="177" name="Google Shape;177;p22"/>
          <p:cNvSpPr txBox="1"/>
          <p:nvPr>
            <p:ph idx="1" type="body"/>
          </p:nvPr>
        </p:nvSpPr>
        <p:spPr>
          <a:xfrm>
            <a:off x="46725" y="934900"/>
            <a:ext cx="4761300" cy="35778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Low Mass X-ray Binary (LMXB) candidate</a:t>
            </a:r>
            <a:endParaRPr/>
          </a:p>
          <a:p>
            <a:pPr indent="-342900" lvl="0" marL="457200" rtl="0">
              <a:spcBef>
                <a:spcPts val="0"/>
              </a:spcBef>
              <a:spcAft>
                <a:spcPts val="0"/>
              </a:spcAft>
              <a:buSzPts val="1800"/>
              <a:buChar char="●"/>
            </a:pPr>
            <a:r>
              <a:rPr lang="en"/>
              <a:t>Excellent candidate for MWL studies</a:t>
            </a:r>
            <a:endParaRPr/>
          </a:p>
          <a:p>
            <a:pPr indent="-317500" lvl="1" marL="914400" rtl="0">
              <a:spcBef>
                <a:spcPts val="0"/>
              </a:spcBef>
              <a:spcAft>
                <a:spcPts val="0"/>
              </a:spcAft>
              <a:buSzPts val="1400"/>
              <a:buChar char="○"/>
            </a:pPr>
            <a:r>
              <a:rPr lang="en"/>
              <a:t>MAXI J1820+070 (d&lt;20kpc)</a:t>
            </a:r>
            <a:endParaRPr/>
          </a:p>
          <a:p>
            <a:pPr indent="-317500" lvl="1" marL="914400" rtl="0">
              <a:spcBef>
                <a:spcPts val="0"/>
              </a:spcBef>
              <a:spcAft>
                <a:spcPts val="0"/>
              </a:spcAft>
              <a:buSzPts val="1400"/>
              <a:buChar char="○"/>
            </a:pPr>
            <a:r>
              <a:rPr lang="en"/>
              <a:t>Showing quasi-periodic oscillation in the optical</a:t>
            </a:r>
            <a:endParaRPr/>
          </a:p>
          <a:p>
            <a:pPr indent="-342900" lvl="0" marL="457200" rtl="0">
              <a:spcBef>
                <a:spcPts val="0"/>
              </a:spcBef>
              <a:spcAft>
                <a:spcPts val="0"/>
              </a:spcAft>
              <a:buSzPts val="1800"/>
              <a:buChar char="●"/>
            </a:pPr>
            <a:r>
              <a:rPr lang="en"/>
              <a:t>MAGIC observation</a:t>
            </a:r>
            <a:endParaRPr/>
          </a:p>
          <a:p>
            <a:pPr indent="-317500" lvl="1" marL="914400" rtl="0">
              <a:spcBef>
                <a:spcPts val="0"/>
              </a:spcBef>
              <a:spcAft>
                <a:spcPts val="0"/>
              </a:spcAft>
              <a:buSzPts val="1400"/>
              <a:buChar char="○"/>
            </a:pPr>
            <a:r>
              <a:rPr lang="en"/>
              <a:t>&gt; 10h of 𝛾 and &gt; 5h of optical </a:t>
            </a:r>
            <a:endParaRPr/>
          </a:p>
          <a:p>
            <a:pPr indent="-317500" lvl="1" marL="914400" rtl="0">
              <a:spcBef>
                <a:spcPts val="0"/>
              </a:spcBef>
              <a:spcAft>
                <a:spcPts val="0"/>
              </a:spcAft>
              <a:buSzPts val="1400"/>
              <a:buChar char="○"/>
            </a:pPr>
            <a:r>
              <a:rPr lang="en"/>
              <a:t>MWL with HESS</a:t>
            </a:r>
            <a:endParaRPr/>
          </a:p>
          <a:p>
            <a:pPr indent="-317500" lvl="1" marL="914400" rtl="0">
              <a:spcBef>
                <a:spcPts val="0"/>
              </a:spcBef>
              <a:spcAft>
                <a:spcPts val="0"/>
              </a:spcAft>
              <a:buSzPts val="1400"/>
              <a:buChar char="○"/>
            </a:pPr>
            <a:r>
              <a:rPr lang="en"/>
              <a:t>Extensive MWL monitoring is still ongoing in the community</a:t>
            </a:r>
            <a:endParaRPr/>
          </a:p>
          <a:p>
            <a:pPr indent="0" lvl="0" marL="0" marR="0" rtl="0" algn="l">
              <a:lnSpc>
                <a:spcPct val="115000"/>
              </a:lnSpc>
              <a:spcBef>
                <a:spcPts val="1600"/>
              </a:spcBef>
              <a:spcAft>
                <a:spcPts val="0"/>
              </a:spcAft>
              <a:buNone/>
            </a:pPr>
            <a:r>
              <a:t/>
            </a:r>
            <a:endParaRPr/>
          </a:p>
          <a:p>
            <a:pPr indent="0" lvl="0" marL="457200" rtl="0">
              <a:spcBef>
                <a:spcPts val="1600"/>
              </a:spcBef>
              <a:spcAft>
                <a:spcPts val="1600"/>
              </a:spcAft>
              <a:buNone/>
            </a:pPr>
            <a:r>
              <a:t/>
            </a:r>
            <a:endParaRPr/>
          </a:p>
        </p:txBody>
      </p:sp>
      <p:pic>
        <p:nvPicPr>
          <p:cNvPr id="178" name="Google Shape;178;p22"/>
          <p:cNvPicPr preferRelativeResize="0"/>
          <p:nvPr/>
        </p:nvPicPr>
        <p:blipFill>
          <a:blip r:embed="rId4">
            <a:alphaModFix/>
          </a:blip>
          <a:stretch>
            <a:fillRect/>
          </a:stretch>
        </p:blipFill>
        <p:spPr>
          <a:xfrm>
            <a:off x="4962800" y="765000"/>
            <a:ext cx="4140625" cy="2871824"/>
          </a:xfrm>
          <a:prstGeom prst="rect">
            <a:avLst/>
          </a:prstGeom>
          <a:noFill/>
          <a:ln>
            <a:noFill/>
          </a:ln>
        </p:spPr>
      </p:pic>
      <p:pic>
        <p:nvPicPr>
          <p:cNvPr id="179" name="Google Shape;179;p22"/>
          <p:cNvPicPr preferRelativeResize="0"/>
          <p:nvPr/>
        </p:nvPicPr>
        <p:blipFill>
          <a:blip r:embed="rId5">
            <a:alphaModFix/>
          </a:blip>
          <a:stretch>
            <a:fillRect/>
          </a:stretch>
        </p:blipFill>
        <p:spPr>
          <a:xfrm>
            <a:off x="4990973" y="3656575"/>
            <a:ext cx="4153126" cy="1090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3"/>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85" name="Google Shape;185;p23"/>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86" name="Google Shape;186;p23"/>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187" name="Google Shape;187;p23"/>
          <p:cNvSpPr txBox="1"/>
          <p:nvPr>
            <p:ph type="title"/>
          </p:nvPr>
        </p:nvSpPr>
        <p:spPr>
          <a:xfrm>
            <a:off x="0" y="0"/>
            <a:ext cx="76551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PHYSICS CASE: Transitional Millisecond Pulsars</a:t>
            </a:r>
            <a:endParaRPr sz="2500"/>
          </a:p>
        </p:txBody>
      </p:sp>
      <p:sp>
        <p:nvSpPr>
          <p:cNvPr id="188" name="Google Shape;188;p23"/>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189" name="Google Shape;189;p23"/>
          <p:cNvSpPr txBox="1"/>
          <p:nvPr>
            <p:ph idx="1" type="body"/>
          </p:nvPr>
        </p:nvSpPr>
        <p:spPr>
          <a:xfrm>
            <a:off x="186275" y="1064475"/>
            <a:ext cx="4512300" cy="36390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Except for Crab, known VHE 𝛾-ray pulsars such as Geminga and Vela are too optically faint for MAGIC observations</a:t>
            </a:r>
            <a:endParaRPr/>
          </a:p>
          <a:p>
            <a:pPr indent="-342900" lvl="0" marL="457200" rtl="0">
              <a:spcBef>
                <a:spcPts val="0"/>
              </a:spcBef>
              <a:spcAft>
                <a:spcPts val="0"/>
              </a:spcAft>
              <a:buSzPts val="1800"/>
              <a:buChar char="●"/>
            </a:pPr>
            <a:r>
              <a:rPr lang="en"/>
              <a:t>However, a new class of optical pulsars can produce gamma-ray:</a:t>
            </a:r>
            <a:endParaRPr/>
          </a:p>
          <a:p>
            <a:pPr indent="-317500" lvl="1" marL="914400" rtl="0">
              <a:spcBef>
                <a:spcPts val="0"/>
              </a:spcBef>
              <a:spcAft>
                <a:spcPts val="0"/>
              </a:spcAft>
              <a:buSzPts val="1400"/>
              <a:buChar char="○"/>
            </a:pPr>
            <a:r>
              <a:rPr lang="en"/>
              <a:t>Transition between rotating and acreeting </a:t>
            </a:r>
            <a:endParaRPr/>
          </a:p>
          <a:p>
            <a:pPr indent="-317500" lvl="1" marL="914400" rtl="0">
              <a:spcBef>
                <a:spcPts val="0"/>
              </a:spcBef>
              <a:spcAft>
                <a:spcPts val="0"/>
              </a:spcAft>
              <a:buSzPts val="1400"/>
              <a:buChar char="○"/>
            </a:pPr>
            <a:r>
              <a:rPr lang="en"/>
              <a:t>PSR J1023+0038 (d = 1.3 kpc)</a:t>
            </a:r>
            <a:endParaRPr/>
          </a:p>
          <a:p>
            <a:pPr indent="-317500" lvl="1" marL="914400" rtl="0">
              <a:spcBef>
                <a:spcPts val="0"/>
              </a:spcBef>
              <a:spcAft>
                <a:spcPts val="0"/>
              </a:spcAft>
              <a:buSzPts val="1400"/>
              <a:buChar char="○"/>
            </a:pPr>
            <a:r>
              <a:rPr lang="en"/>
              <a:t>Already detected by optical instruments with similar performance</a:t>
            </a:r>
            <a:endParaRPr/>
          </a:p>
          <a:p>
            <a:pPr indent="-317500" lvl="1" marL="914400" rtl="0">
              <a:spcBef>
                <a:spcPts val="0"/>
              </a:spcBef>
              <a:spcAft>
                <a:spcPts val="0"/>
              </a:spcAft>
              <a:buSzPts val="1400"/>
              <a:buChar char="○"/>
            </a:pPr>
            <a:r>
              <a:rPr lang="en"/>
              <a:t>MAGIC proposed observation in Fall 2018</a:t>
            </a:r>
            <a:endParaRPr/>
          </a:p>
          <a:p>
            <a:pPr indent="0" lvl="0" marL="0" marR="0" rtl="0" algn="l">
              <a:lnSpc>
                <a:spcPct val="115000"/>
              </a:lnSpc>
              <a:spcBef>
                <a:spcPts val="1600"/>
              </a:spcBef>
              <a:spcAft>
                <a:spcPts val="0"/>
              </a:spcAft>
              <a:buNone/>
            </a:pPr>
            <a:r>
              <a:t/>
            </a:r>
            <a:endParaRPr/>
          </a:p>
          <a:p>
            <a:pPr indent="0" lvl="0" marL="457200" rtl="0">
              <a:spcBef>
                <a:spcPts val="1600"/>
              </a:spcBef>
              <a:spcAft>
                <a:spcPts val="1600"/>
              </a:spcAft>
              <a:buNone/>
            </a:pPr>
            <a:r>
              <a:t/>
            </a:r>
            <a:endParaRPr/>
          </a:p>
        </p:txBody>
      </p:sp>
      <p:pic>
        <p:nvPicPr>
          <p:cNvPr id="190" name="Google Shape;190;p23"/>
          <p:cNvPicPr preferRelativeResize="0"/>
          <p:nvPr/>
        </p:nvPicPr>
        <p:blipFill>
          <a:blip r:embed="rId4">
            <a:alphaModFix/>
          </a:blip>
          <a:stretch>
            <a:fillRect/>
          </a:stretch>
        </p:blipFill>
        <p:spPr>
          <a:xfrm>
            <a:off x="4746825" y="1179813"/>
            <a:ext cx="4353426" cy="3242175"/>
          </a:xfrm>
          <a:prstGeom prst="rect">
            <a:avLst/>
          </a:prstGeom>
          <a:noFill/>
          <a:ln>
            <a:noFill/>
          </a:ln>
        </p:spPr>
      </p:pic>
      <p:sp>
        <p:nvSpPr>
          <p:cNvPr id="191" name="Google Shape;191;p23"/>
          <p:cNvSpPr txBox="1"/>
          <p:nvPr>
            <p:ph idx="1" type="body"/>
          </p:nvPr>
        </p:nvSpPr>
        <p:spPr>
          <a:xfrm>
            <a:off x="4746825" y="4464400"/>
            <a:ext cx="10767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t>Credit: J. Hessels</a:t>
            </a:r>
            <a:endParaRPr sz="800"/>
          </a:p>
        </p:txBody>
      </p:sp>
      <p:sp>
        <p:nvSpPr>
          <p:cNvPr id="192" name="Google Shape;192;p23"/>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9</a:t>
            </a:r>
            <a:endParaRPr sz="700">
              <a:solidFill>
                <a:srgbClr val="29337A"/>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4"/>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98" name="Google Shape;198;p24"/>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99" name="Google Shape;199;p24"/>
          <p:cNvPicPr preferRelativeResize="0"/>
          <p:nvPr/>
        </p:nvPicPr>
        <p:blipFill>
          <a:blip r:embed="rId3">
            <a:alphaModFix/>
          </a:blip>
          <a:stretch>
            <a:fillRect/>
          </a:stretch>
        </p:blipFill>
        <p:spPr>
          <a:xfrm>
            <a:off x="4823275" y="1128350"/>
            <a:ext cx="4320725" cy="2354300"/>
          </a:xfrm>
          <a:prstGeom prst="rect">
            <a:avLst/>
          </a:prstGeom>
          <a:noFill/>
          <a:ln>
            <a:noFill/>
          </a:ln>
        </p:spPr>
      </p:pic>
      <p:sp>
        <p:nvSpPr>
          <p:cNvPr id="200" name="Google Shape;200;p24"/>
          <p:cNvSpPr/>
          <p:nvPr/>
        </p:nvSpPr>
        <p:spPr>
          <a:xfrm>
            <a:off x="8627625" y="1822400"/>
            <a:ext cx="440700" cy="489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1" name="Google Shape;201;p24"/>
          <p:cNvSpPr txBox="1"/>
          <p:nvPr>
            <p:ph idx="1" type="body"/>
          </p:nvPr>
        </p:nvSpPr>
        <p:spPr>
          <a:xfrm>
            <a:off x="4823275" y="3452725"/>
            <a:ext cx="10767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t>Credit: NRAO</a:t>
            </a:r>
            <a:endParaRPr sz="800"/>
          </a:p>
        </p:txBody>
      </p:sp>
      <p:sp>
        <p:nvSpPr>
          <p:cNvPr id="202" name="Google Shape;202;p24"/>
          <p:cNvSpPr txBox="1"/>
          <p:nvPr>
            <p:ph idx="1" type="body"/>
          </p:nvPr>
        </p:nvSpPr>
        <p:spPr>
          <a:xfrm>
            <a:off x="4761450" y="688800"/>
            <a:ext cx="3795300" cy="5727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FRB121102 a.k.a. The Repeater</a:t>
            </a:r>
            <a:endParaRPr/>
          </a:p>
        </p:txBody>
      </p:sp>
      <p:cxnSp>
        <p:nvCxnSpPr>
          <p:cNvPr id="203" name="Google Shape;203;p24"/>
          <p:cNvCxnSpPr/>
          <p:nvPr/>
        </p:nvCxnSpPr>
        <p:spPr>
          <a:xfrm>
            <a:off x="6670639" y="1159406"/>
            <a:ext cx="1886100" cy="663000"/>
          </a:xfrm>
          <a:prstGeom prst="straightConnector1">
            <a:avLst/>
          </a:prstGeom>
          <a:noFill/>
          <a:ln cap="flat" cmpd="sng" w="38100">
            <a:solidFill>
              <a:srgbClr val="FF0000"/>
            </a:solidFill>
            <a:prstDash val="solid"/>
            <a:round/>
            <a:headEnd len="med" w="med" type="none"/>
            <a:tailEnd len="med" w="med" type="triangle"/>
          </a:ln>
        </p:spPr>
      </p:cxnSp>
      <p:pic>
        <p:nvPicPr>
          <p:cNvPr id="204" name="Google Shape;204;p24"/>
          <p:cNvPicPr preferRelativeResize="0"/>
          <p:nvPr/>
        </p:nvPicPr>
        <p:blipFill>
          <a:blip r:embed="rId4">
            <a:alphaModFix/>
          </a:blip>
          <a:stretch>
            <a:fillRect/>
          </a:stretch>
        </p:blipFill>
        <p:spPr>
          <a:xfrm>
            <a:off x="8591850" y="0"/>
            <a:ext cx="552150" cy="656400"/>
          </a:xfrm>
          <a:prstGeom prst="rect">
            <a:avLst/>
          </a:prstGeom>
          <a:noFill/>
          <a:ln>
            <a:noFill/>
          </a:ln>
        </p:spPr>
      </p:pic>
      <p:sp>
        <p:nvSpPr>
          <p:cNvPr id="205" name="Google Shape;205;p24"/>
          <p:cNvSpPr txBox="1"/>
          <p:nvPr>
            <p:ph type="title"/>
          </p:nvPr>
        </p:nvSpPr>
        <p:spPr>
          <a:xfrm>
            <a:off x="0" y="0"/>
            <a:ext cx="76551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PHYSICS CASE</a:t>
            </a:r>
            <a:r>
              <a:rPr lang="en" sz="2500"/>
              <a:t>: Fast Radio Burst </a:t>
            </a:r>
            <a:endParaRPr sz="2500"/>
          </a:p>
        </p:txBody>
      </p:sp>
      <p:sp>
        <p:nvSpPr>
          <p:cNvPr id="206" name="Google Shape;206;p24"/>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207" name="Google Shape;207;p24"/>
          <p:cNvSpPr txBox="1"/>
          <p:nvPr>
            <p:ph idx="1" type="body"/>
          </p:nvPr>
        </p:nvSpPr>
        <p:spPr>
          <a:xfrm>
            <a:off x="186275" y="1064475"/>
            <a:ext cx="3922500" cy="1599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R</a:t>
            </a:r>
            <a:r>
              <a:rPr lang="en"/>
              <a:t>eminiscent the early days of GRBs:</a:t>
            </a:r>
            <a:endParaRPr/>
          </a:p>
          <a:p>
            <a:pPr indent="-342900" lvl="1" marL="914400" rtl="0">
              <a:spcBef>
                <a:spcPts val="1600"/>
              </a:spcBef>
              <a:spcAft>
                <a:spcPts val="0"/>
              </a:spcAft>
              <a:buSzPts val="1800"/>
              <a:buChar char="○"/>
            </a:pPr>
            <a:r>
              <a:rPr lang="en" sz="1800"/>
              <a:t>Expected thousands of bursts per </a:t>
            </a:r>
            <a:r>
              <a:rPr lang="en" sz="1800"/>
              <a:t>sky </a:t>
            </a:r>
            <a:r>
              <a:rPr lang="en" sz="1800"/>
              <a:t>per day.</a:t>
            </a:r>
            <a:endParaRPr sz="1800"/>
          </a:p>
          <a:p>
            <a:pPr indent="-342900" lvl="1" marL="914400" rtl="0">
              <a:spcBef>
                <a:spcPts val="0"/>
              </a:spcBef>
              <a:spcAft>
                <a:spcPts val="0"/>
              </a:spcAft>
              <a:buSzPts val="1800"/>
              <a:buChar char="○"/>
            </a:pPr>
            <a:r>
              <a:rPr lang="en" sz="1800"/>
              <a:t>More models than detected bursts.</a:t>
            </a:r>
            <a:endParaRPr sz="1800"/>
          </a:p>
          <a:p>
            <a:pPr indent="-342900" lvl="1" marL="914400" rtl="0">
              <a:spcBef>
                <a:spcPts val="0"/>
              </a:spcBef>
              <a:spcAft>
                <a:spcPts val="0"/>
              </a:spcAft>
              <a:buSzPts val="1800"/>
              <a:buChar char="○"/>
            </a:pPr>
            <a:r>
              <a:rPr lang="en" sz="1800"/>
              <a:t>Tell us about the intergalactic medium.</a:t>
            </a:r>
            <a:endParaRPr sz="1800"/>
          </a:p>
          <a:p>
            <a:pPr indent="-342900" lvl="1" marL="914400" rtl="0">
              <a:spcBef>
                <a:spcPts val="0"/>
              </a:spcBef>
              <a:spcAft>
                <a:spcPts val="0"/>
              </a:spcAft>
              <a:buSzPts val="1800"/>
              <a:buChar char="○"/>
            </a:pPr>
            <a:r>
              <a:rPr lang="en" sz="1800"/>
              <a:t>Where are the nearby sources in our galaxy?</a:t>
            </a:r>
            <a:endParaRPr sz="1800"/>
          </a:p>
          <a:p>
            <a:pPr indent="0" lvl="0" marL="0" marR="0" rtl="0" algn="l">
              <a:lnSpc>
                <a:spcPct val="115000"/>
              </a:lnSpc>
              <a:spcBef>
                <a:spcPts val="1600"/>
              </a:spcBef>
              <a:spcAft>
                <a:spcPts val="0"/>
              </a:spcAft>
              <a:buNone/>
            </a:pPr>
            <a:r>
              <a:t/>
            </a:r>
            <a:endParaRPr/>
          </a:p>
          <a:p>
            <a:pPr indent="0" lvl="0" marL="457200" rtl="0">
              <a:spcBef>
                <a:spcPts val="1600"/>
              </a:spcBef>
              <a:spcAft>
                <a:spcPts val="1600"/>
              </a:spcAft>
              <a:buNone/>
            </a:pPr>
            <a:r>
              <a:t/>
            </a:r>
            <a:endParaRPr/>
          </a:p>
        </p:txBody>
      </p:sp>
      <p:sp>
        <p:nvSpPr>
          <p:cNvPr id="208" name="Google Shape;208;p24"/>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10</a:t>
            </a:r>
            <a:endParaRPr sz="700">
              <a:solidFill>
                <a:srgbClr val="29337A"/>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5"/>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214" name="Google Shape;214;p25"/>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215" name="Google Shape;215;p25"/>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MWL</a:t>
            </a:r>
            <a:r>
              <a:rPr lang="en" sz="2500"/>
              <a:t> OBSERVATIONS of FRB121102 </a:t>
            </a:r>
            <a:r>
              <a:rPr lang="en" sz="2500"/>
              <a:t>(z=0.19)</a:t>
            </a:r>
            <a:endParaRPr sz="2500"/>
          </a:p>
        </p:txBody>
      </p:sp>
      <p:sp>
        <p:nvSpPr>
          <p:cNvPr id="216" name="Google Shape;216;p25"/>
          <p:cNvSpPr txBox="1"/>
          <p:nvPr>
            <p:ph idx="1" type="body"/>
          </p:nvPr>
        </p:nvSpPr>
        <p:spPr>
          <a:xfrm>
            <a:off x="160475" y="725100"/>
            <a:ext cx="8659200" cy="17919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More than 10 nights of observation between 2016 and 2017:</a:t>
            </a:r>
            <a:endParaRPr/>
          </a:p>
          <a:p>
            <a:pPr indent="-342900" lvl="1" marL="914400" rtl="0">
              <a:spcBef>
                <a:spcPts val="0"/>
              </a:spcBef>
              <a:spcAft>
                <a:spcPts val="0"/>
              </a:spcAft>
              <a:buSzPts val="1800"/>
              <a:buChar char="○"/>
            </a:pPr>
            <a:r>
              <a:rPr lang="en" sz="1800"/>
              <a:t>Concurrent observation with </a:t>
            </a:r>
            <a:r>
              <a:rPr lang="en" sz="1800"/>
              <a:t>Arecibo and Effelsberg radio telescopes between November 2016 and March 2017</a:t>
            </a:r>
            <a:endParaRPr sz="1800"/>
          </a:p>
          <a:p>
            <a:pPr indent="-342900" lvl="1" marL="914400" rtl="0">
              <a:spcBef>
                <a:spcPts val="0"/>
              </a:spcBef>
              <a:spcAft>
                <a:spcPts val="0"/>
              </a:spcAft>
              <a:buSzPts val="1800"/>
              <a:buChar char="○"/>
            </a:pPr>
            <a:r>
              <a:rPr lang="en" sz="1800"/>
              <a:t>Concurrent observation during MWL campaign led by INTEGRAL (X-ray), Effelsberg, GBT and Nançay (radio) during September 2017</a:t>
            </a:r>
            <a:endParaRPr sz="1800"/>
          </a:p>
          <a:p>
            <a:pPr indent="0" lvl="0" marL="457200" rtl="0">
              <a:spcBef>
                <a:spcPts val="1600"/>
              </a:spcBef>
              <a:spcAft>
                <a:spcPts val="1600"/>
              </a:spcAft>
              <a:buNone/>
            </a:pPr>
            <a:r>
              <a:t/>
            </a:r>
            <a:endParaRPr/>
          </a:p>
        </p:txBody>
      </p:sp>
      <p:sp>
        <p:nvSpPr>
          <p:cNvPr id="217" name="Google Shape;217;p25"/>
          <p:cNvSpPr txBox="1"/>
          <p:nvPr>
            <p:ph idx="1" type="body"/>
          </p:nvPr>
        </p:nvSpPr>
        <p:spPr>
          <a:xfrm>
            <a:off x="160475" y="2364600"/>
            <a:ext cx="8659200" cy="19719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MAGIC observations carried out in ON mode (source located at the camera center) to allow simultaneous optical observation</a:t>
            </a:r>
            <a:endParaRPr/>
          </a:p>
          <a:p>
            <a:pPr indent="-342900" lvl="1" marL="914400" rtl="0">
              <a:spcBef>
                <a:spcPts val="0"/>
              </a:spcBef>
              <a:spcAft>
                <a:spcPts val="0"/>
              </a:spcAft>
              <a:buSzPts val="1800"/>
              <a:buChar char="○"/>
            </a:pPr>
            <a:r>
              <a:rPr lang="en" sz="1800"/>
              <a:t>Background estimation obtained via separate observations</a:t>
            </a:r>
            <a:endParaRPr sz="1800"/>
          </a:p>
          <a:p>
            <a:pPr indent="-342900" lvl="1" marL="914400" rtl="0">
              <a:spcBef>
                <a:spcPts val="0"/>
              </a:spcBef>
              <a:spcAft>
                <a:spcPts val="0"/>
              </a:spcAft>
              <a:buSzPts val="1800"/>
              <a:buChar char="○"/>
            </a:pPr>
            <a:r>
              <a:rPr lang="en" sz="1800"/>
              <a:t>Zenith angle up to 60 deg</a:t>
            </a:r>
            <a:endParaRPr sz="1800"/>
          </a:p>
          <a:p>
            <a:pPr indent="-342900" lvl="1" marL="914400" rtl="0">
              <a:spcBef>
                <a:spcPts val="0"/>
              </a:spcBef>
              <a:spcAft>
                <a:spcPts val="0"/>
              </a:spcAft>
              <a:buSzPts val="1800"/>
              <a:buChar char="○"/>
            </a:pPr>
            <a:r>
              <a:rPr lang="en" sz="1800"/>
              <a:t>Good weather conditions during several MWL observation nights</a:t>
            </a:r>
            <a:endParaRPr sz="1800"/>
          </a:p>
          <a:p>
            <a:pPr indent="0" lvl="0" marL="457200" rtl="0">
              <a:spcBef>
                <a:spcPts val="1600"/>
              </a:spcBef>
              <a:spcAft>
                <a:spcPts val="1600"/>
              </a:spcAft>
              <a:buNone/>
            </a:pPr>
            <a:r>
              <a:t/>
            </a:r>
            <a:endParaRPr/>
          </a:p>
        </p:txBody>
      </p:sp>
      <p:sp>
        <p:nvSpPr>
          <p:cNvPr id="218" name="Google Shape;218;p25"/>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19" name="Google Shape;219;p25"/>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220" name="Google Shape;220;p25"/>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1 1</a:t>
            </a:r>
            <a:endParaRPr sz="700">
              <a:solidFill>
                <a:srgbClr val="29337A"/>
              </a:solidFill>
            </a:endParaRPr>
          </a:p>
        </p:txBody>
      </p:sp>
      <p:sp>
        <p:nvSpPr>
          <p:cNvPr id="221" name="Google Shape;221;p25"/>
          <p:cNvSpPr txBox="1"/>
          <p:nvPr>
            <p:ph idx="1" type="body"/>
          </p:nvPr>
        </p:nvSpPr>
        <p:spPr>
          <a:xfrm>
            <a:off x="160475" y="4152150"/>
            <a:ext cx="8659200" cy="5727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Dedicated talk on Thursday.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26"/>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227" name="Google Shape;227;p26"/>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228" name="Google Shape;228;p26"/>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VIETNAM’S PARTICIPATION: WEEKS ~ MONTHS</a:t>
            </a:r>
            <a:endParaRPr sz="2500"/>
          </a:p>
        </p:txBody>
      </p:sp>
      <p:sp>
        <p:nvSpPr>
          <p:cNvPr id="229" name="Google Shape;229;p26"/>
          <p:cNvSpPr txBox="1"/>
          <p:nvPr>
            <p:ph idx="1" type="body"/>
          </p:nvPr>
        </p:nvSpPr>
        <p:spPr>
          <a:xfrm>
            <a:off x="119075" y="2241275"/>
            <a:ext cx="5355600" cy="2704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Concurrent MWL observation between 2 (or more) telescopes:</a:t>
            </a:r>
            <a:endParaRPr/>
          </a:p>
          <a:p>
            <a:pPr indent="-342900" lvl="1" marL="914400" rtl="0">
              <a:spcBef>
                <a:spcPts val="0"/>
              </a:spcBef>
              <a:spcAft>
                <a:spcPts val="0"/>
              </a:spcAft>
              <a:buSzPts val="1800"/>
              <a:buChar char="○"/>
            </a:pPr>
            <a:r>
              <a:rPr lang="en" sz="1800"/>
              <a:t>Via either ATel or SmartNet</a:t>
            </a:r>
            <a:endParaRPr sz="1800"/>
          </a:p>
          <a:p>
            <a:pPr indent="-342900" lvl="1" marL="914400" rtl="0">
              <a:spcBef>
                <a:spcPts val="0"/>
              </a:spcBef>
              <a:spcAft>
                <a:spcPts val="0"/>
              </a:spcAft>
              <a:buSzPts val="1800"/>
              <a:buChar char="○"/>
            </a:pPr>
            <a:r>
              <a:rPr lang="en" sz="1800"/>
              <a:t>Co-sign publications</a:t>
            </a:r>
            <a:endParaRPr sz="1800"/>
          </a:p>
          <a:p>
            <a:pPr indent="-342900" lvl="1" marL="914400" rtl="0">
              <a:spcBef>
                <a:spcPts val="0"/>
              </a:spcBef>
              <a:spcAft>
                <a:spcPts val="0"/>
              </a:spcAft>
              <a:buSzPts val="1800"/>
              <a:buChar char="○"/>
            </a:pPr>
            <a:r>
              <a:rPr lang="en" sz="1800"/>
              <a:t>Limited by the difference between timezones (La Palma is 6h behind)</a:t>
            </a:r>
            <a:endParaRPr sz="1800"/>
          </a:p>
          <a:p>
            <a:pPr indent="0" lvl="0" marL="457200" rtl="0">
              <a:spcBef>
                <a:spcPts val="1600"/>
              </a:spcBef>
              <a:spcAft>
                <a:spcPts val="1600"/>
              </a:spcAft>
              <a:buNone/>
            </a:pPr>
            <a:r>
              <a:t/>
            </a:r>
            <a:endParaRPr/>
          </a:p>
        </p:txBody>
      </p:sp>
      <p:sp>
        <p:nvSpPr>
          <p:cNvPr id="230" name="Google Shape;230;p26"/>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31" name="Google Shape;231;p26"/>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232" name="Google Shape;232;p26"/>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12</a:t>
            </a:r>
            <a:endParaRPr sz="700">
              <a:solidFill>
                <a:srgbClr val="29337A"/>
              </a:solidFill>
            </a:endParaRPr>
          </a:p>
        </p:txBody>
      </p:sp>
      <p:pic>
        <p:nvPicPr>
          <p:cNvPr id="233" name="Google Shape;233;p26"/>
          <p:cNvPicPr preferRelativeResize="0"/>
          <p:nvPr/>
        </p:nvPicPr>
        <p:blipFill>
          <a:blip r:embed="rId4">
            <a:alphaModFix/>
          </a:blip>
          <a:stretch>
            <a:fillRect/>
          </a:stretch>
        </p:blipFill>
        <p:spPr>
          <a:xfrm>
            <a:off x="6345875" y="2163525"/>
            <a:ext cx="2174729" cy="1447187"/>
          </a:xfrm>
          <a:prstGeom prst="rect">
            <a:avLst/>
          </a:prstGeom>
          <a:noFill/>
          <a:ln>
            <a:noFill/>
          </a:ln>
        </p:spPr>
      </p:pic>
      <p:pic>
        <p:nvPicPr>
          <p:cNvPr id="234" name="Google Shape;234;p26"/>
          <p:cNvPicPr preferRelativeResize="0"/>
          <p:nvPr/>
        </p:nvPicPr>
        <p:blipFill>
          <a:blip r:embed="rId5">
            <a:alphaModFix/>
          </a:blip>
          <a:stretch>
            <a:fillRect/>
          </a:stretch>
        </p:blipFill>
        <p:spPr>
          <a:xfrm>
            <a:off x="6350000" y="3708563"/>
            <a:ext cx="2166475" cy="1287950"/>
          </a:xfrm>
          <a:prstGeom prst="rect">
            <a:avLst/>
          </a:prstGeom>
          <a:noFill/>
          <a:ln>
            <a:noFill/>
          </a:ln>
        </p:spPr>
      </p:pic>
      <p:pic>
        <p:nvPicPr>
          <p:cNvPr id="235" name="Google Shape;235;p26"/>
          <p:cNvPicPr preferRelativeResize="0"/>
          <p:nvPr/>
        </p:nvPicPr>
        <p:blipFill>
          <a:blip r:embed="rId6">
            <a:alphaModFix/>
          </a:blip>
          <a:stretch>
            <a:fillRect/>
          </a:stretch>
        </p:blipFill>
        <p:spPr>
          <a:xfrm>
            <a:off x="80950" y="706888"/>
            <a:ext cx="8982075" cy="1400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7"/>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241" name="Google Shape;241;p27"/>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242" name="Google Shape;242;p27"/>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VIETNAM’S PARTICIPATION: MONTHS ~ YEARS</a:t>
            </a:r>
            <a:endParaRPr sz="2500"/>
          </a:p>
        </p:txBody>
      </p:sp>
      <p:sp>
        <p:nvSpPr>
          <p:cNvPr id="243" name="Google Shape;243;p27"/>
          <p:cNvSpPr txBox="1"/>
          <p:nvPr>
            <p:ph idx="1" type="body"/>
          </p:nvPr>
        </p:nvSpPr>
        <p:spPr>
          <a:xfrm>
            <a:off x="88025" y="694500"/>
            <a:ext cx="8843400" cy="39285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MAGIC observations proposed by external scientist: </a:t>
            </a:r>
            <a:endParaRPr/>
          </a:p>
          <a:p>
            <a:pPr indent="-342900" lvl="1" marL="914400" rtl="0">
              <a:spcBef>
                <a:spcPts val="0"/>
              </a:spcBef>
              <a:spcAft>
                <a:spcPts val="0"/>
              </a:spcAft>
              <a:buSzPts val="1800"/>
              <a:buChar char="○"/>
            </a:pPr>
            <a:r>
              <a:rPr lang="en" sz="1800"/>
              <a:t>Individual external scientists to propose observations to be performed with the MAGIC telescopes.</a:t>
            </a:r>
            <a:endParaRPr sz="1800"/>
          </a:p>
          <a:p>
            <a:pPr indent="-342900" lvl="1" marL="914400" rtl="0">
              <a:spcBef>
                <a:spcPts val="0"/>
              </a:spcBef>
              <a:spcAft>
                <a:spcPts val="0"/>
              </a:spcAft>
              <a:buSzPts val="1800"/>
              <a:buChar char="○"/>
            </a:pPr>
            <a:r>
              <a:rPr lang="en" sz="1800"/>
              <a:t>Observation time granted by the Time Allocation Committee based on scientific merit. </a:t>
            </a:r>
            <a:endParaRPr sz="1800"/>
          </a:p>
          <a:p>
            <a:pPr indent="-342900" lvl="1" marL="914400" rtl="0">
              <a:spcBef>
                <a:spcPts val="0"/>
              </a:spcBef>
              <a:spcAft>
                <a:spcPts val="0"/>
              </a:spcAft>
              <a:buSzPts val="1800"/>
              <a:buChar char="○"/>
            </a:pPr>
            <a:r>
              <a:rPr lang="en" sz="1800"/>
              <a:t>The deadline will be between October ~ November 2018 for the observation cycle between January 2019 to February 2020. </a:t>
            </a:r>
            <a:endParaRPr sz="1800"/>
          </a:p>
          <a:p>
            <a:pPr indent="-342900" lvl="0" marL="457200" rtl="0">
              <a:spcBef>
                <a:spcPts val="0"/>
              </a:spcBef>
              <a:spcAft>
                <a:spcPts val="0"/>
              </a:spcAft>
              <a:buSzPts val="1800"/>
              <a:buChar char="●"/>
            </a:pPr>
            <a:r>
              <a:rPr lang="en"/>
              <a:t>Become MAGIC member:</a:t>
            </a:r>
            <a:endParaRPr/>
          </a:p>
          <a:p>
            <a:pPr indent="-342900" lvl="1" marL="914400" rtl="0">
              <a:spcBef>
                <a:spcPts val="0"/>
              </a:spcBef>
              <a:spcAft>
                <a:spcPts val="0"/>
              </a:spcAft>
              <a:buSzPts val="1800"/>
              <a:buChar char="○"/>
            </a:pPr>
            <a:r>
              <a:rPr lang="en" sz="1800"/>
              <a:t>Provide shifter at La Palma.</a:t>
            </a:r>
            <a:endParaRPr sz="1800"/>
          </a:p>
          <a:p>
            <a:pPr indent="-342900" lvl="1" marL="914400" rtl="0">
              <a:spcBef>
                <a:spcPts val="0"/>
              </a:spcBef>
              <a:spcAft>
                <a:spcPts val="0"/>
              </a:spcAft>
              <a:buSzPts val="1800"/>
              <a:buChar char="○"/>
            </a:pPr>
            <a:r>
              <a:rPr lang="en" sz="1800"/>
              <a:t>Full access to data and working groups.</a:t>
            </a:r>
            <a:endParaRPr sz="1800"/>
          </a:p>
          <a:p>
            <a:pPr indent="-342900" lvl="1" marL="914400" rtl="0">
              <a:spcBef>
                <a:spcPts val="0"/>
              </a:spcBef>
              <a:spcAft>
                <a:spcPts val="0"/>
              </a:spcAft>
              <a:buSzPts val="1800"/>
              <a:buChar char="○"/>
            </a:pPr>
            <a:r>
              <a:rPr lang="en" sz="1800"/>
              <a:t>Co-sign all MAGIC publications.</a:t>
            </a:r>
            <a:endParaRPr sz="1800"/>
          </a:p>
          <a:p>
            <a:pPr indent="0" lvl="0" marL="457200" rtl="0">
              <a:spcBef>
                <a:spcPts val="1600"/>
              </a:spcBef>
              <a:spcAft>
                <a:spcPts val="1600"/>
              </a:spcAft>
              <a:buNone/>
            </a:pPr>
            <a:r>
              <a:t/>
            </a:r>
            <a:endParaRPr/>
          </a:p>
        </p:txBody>
      </p:sp>
      <p:sp>
        <p:nvSpPr>
          <p:cNvPr id="244" name="Google Shape;244;p27"/>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45" name="Google Shape;245;p27"/>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246" name="Google Shape;246;p27"/>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13</a:t>
            </a:r>
            <a:endParaRPr sz="700">
              <a:solidFill>
                <a:srgbClr val="29337A"/>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8"/>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252" name="Google Shape;252;p28"/>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253" name="Google Shape;253;p28"/>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254" name="Google Shape;254;p28"/>
          <p:cNvSpPr txBox="1"/>
          <p:nvPr>
            <p:ph type="title"/>
          </p:nvPr>
        </p:nvSpPr>
        <p:spPr>
          <a:xfrm>
            <a:off x="0" y="0"/>
            <a:ext cx="80310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POST-MAGIC ERA (YEARS ~ DECADES)</a:t>
            </a:r>
            <a:endParaRPr sz="2500"/>
          </a:p>
        </p:txBody>
      </p:sp>
      <p:pic>
        <p:nvPicPr>
          <p:cNvPr id="255" name="Google Shape;255;p28"/>
          <p:cNvPicPr preferRelativeResize="0"/>
          <p:nvPr/>
        </p:nvPicPr>
        <p:blipFill rotWithShape="1">
          <a:blip r:embed="rId4">
            <a:alphaModFix/>
          </a:blip>
          <a:srcRect b="8796" l="0" r="0" t="61336"/>
          <a:stretch/>
        </p:blipFill>
        <p:spPr>
          <a:xfrm>
            <a:off x="0" y="705513"/>
            <a:ext cx="9143999" cy="1787623"/>
          </a:xfrm>
          <a:prstGeom prst="rect">
            <a:avLst/>
          </a:prstGeom>
          <a:noFill/>
          <a:ln>
            <a:noFill/>
          </a:ln>
        </p:spPr>
      </p:pic>
      <p:sp>
        <p:nvSpPr>
          <p:cNvPr id="256" name="Google Shape;256;p28"/>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57" name="Google Shape;257;p28"/>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14</a:t>
            </a:r>
            <a:endParaRPr sz="700">
              <a:solidFill>
                <a:srgbClr val="29337A"/>
              </a:solidFill>
            </a:endParaRPr>
          </a:p>
        </p:txBody>
      </p:sp>
      <p:pic>
        <p:nvPicPr>
          <p:cNvPr id="258" name="Google Shape;258;p28"/>
          <p:cNvPicPr preferRelativeResize="0"/>
          <p:nvPr/>
        </p:nvPicPr>
        <p:blipFill>
          <a:blip r:embed="rId5">
            <a:alphaModFix/>
          </a:blip>
          <a:stretch>
            <a:fillRect/>
          </a:stretch>
        </p:blipFill>
        <p:spPr>
          <a:xfrm>
            <a:off x="394850" y="2592176"/>
            <a:ext cx="8197000" cy="2254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29"/>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264" name="Google Shape;264;p29"/>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265" name="Google Shape;265;p29"/>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POST-MAGIC ERA (</a:t>
            </a:r>
            <a:r>
              <a:rPr lang="en" sz="2500"/>
              <a:t>YEARS ~ DECADES</a:t>
            </a:r>
            <a:r>
              <a:rPr lang="en" sz="2500"/>
              <a:t>)</a:t>
            </a:r>
            <a:endParaRPr sz="2500"/>
          </a:p>
        </p:txBody>
      </p:sp>
      <p:sp>
        <p:nvSpPr>
          <p:cNvPr id="266" name="Google Shape;266;p29"/>
          <p:cNvSpPr txBox="1"/>
          <p:nvPr>
            <p:ph idx="1" type="body"/>
          </p:nvPr>
        </p:nvSpPr>
        <p:spPr>
          <a:xfrm>
            <a:off x="88025" y="812550"/>
            <a:ext cx="3657900" cy="40746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lt2"/>
              </a:buClr>
              <a:buSzPts val="1800"/>
              <a:buFont typeface="Arial"/>
              <a:buChar char="●"/>
            </a:pPr>
            <a:r>
              <a:rPr lang="en"/>
              <a:t>Spanish law: dismantle the telescopes after </a:t>
            </a:r>
            <a:r>
              <a:rPr lang="en"/>
              <a:t>decommissioning</a:t>
            </a:r>
            <a:r>
              <a:rPr lang="en"/>
              <a:t> (aka clean up your own mess)</a:t>
            </a:r>
            <a:endParaRPr/>
          </a:p>
          <a:p>
            <a:pPr indent="-342900" lvl="0" marL="457200" marR="0" rtl="0" algn="l">
              <a:lnSpc>
                <a:spcPct val="115000"/>
              </a:lnSpc>
              <a:spcBef>
                <a:spcPts val="0"/>
              </a:spcBef>
              <a:spcAft>
                <a:spcPts val="0"/>
              </a:spcAft>
              <a:buSzPts val="1800"/>
              <a:buChar char="●"/>
            </a:pPr>
            <a:r>
              <a:rPr lang="en"/>
              <a:t>Cost: &gt;1 million € + 40 tons of scrap material </a:t>
            </a:r>
            <a:r>
              <a:rPr lang="en" u="sng"/>
              <a:t>per telescope</a:t>
            </a:r>
            <a:endParaRPr u="sng"/>
          </a:p>
          <a:p>
            <a:pPr indent="-342900" lvl="0" marL="457200" marR="0" rtl="0" algn="l">
              <a:lnSpc>
                <a:spcPct val="115000"/>
              </a:lnSpc>
              <a:spcBef>
                <a:spcPts val="0"/>
              </a:spcBef>
              <a:spcAft>
                <a:spcPts val="0"/>
              </a:spcAft>
              <a:buSzPts val="1800"/>
              <a:buChar char="●"/>
            </a:pPr>
            <a:r>
              <a:rPr lang="en"/>
              <a:t>Solutions:</a:t>
            </a:r>
            <a:endParaRPr/>
          </a:p>
          <a:p>
            <a:pPr indent="-317500" lvl="1" marL="914400" rtl="0">
              <a:spcBef>
                <a:spcPts val="0"/>
              </a:spcBef>
              <a:spcAft>
                <a:spcPts val="0"/>
              </a:spcAft>
              <a:buClr>
                <a:srgbClr val="EFBB10"/>
              </a:buClr>
              <a:buSzPts val="1400"/>
              <a:buChar char="○"/>
            </a:pPr>
            <a:r>
              <a:rPr lang="en">
                <a:solidFill>
                  <a:srgbClr val="EFBB10"/>
                </a:solidFill>
              </a:rPr>
              <a:t>Robotized operation =&gt; not possible.</a:t>
            </a:r>
            <a:endParaRPr>
              <a:solidFill>
                <a:srgbClr val="EFBB10"/>
              </a:solidFill>
            </a:endParaRPr>
          </a:p>
          <a:p>
            <a:pPr indent="-317500" lvl="1" marL="914400" marR="0" rtl="0" algn="l">
              <a:lnSpc>
                <a:spcPct val="115000"/>
              </a:lnSpc>
              <a:spcBef>
                <a:spcPts val="0"/>
              </a:spcBef>
              <a:spcAft>
                <a:spcPts val="0"/>
              </a:spcAft>
              <a:buClr>
                <a:srgbClr val="EFBB10"/>
              </a:buClr>
              <a:buSzPts val="1400"/>
              <a:buChar char="○"/>
            </a:pPr>
            <a:r>
              <a:rPr lang="en">
                <a:solidFill>
                  <a:srgbClr val="EFBB10"/>
                </a:solidFill>
              </a:rPr>
              <a:t>Integrated into CTA =&gt; difficult due to hardware differences.</a:t>
            </a:r>
            <a:endParaRPr>
              <a:solidFill>
                <a:srgbClr val="EFBB10"/>
              </a:solidFill>
            </a:endParaRPr>
          </a:p>
          <a:p>
            <a:pPr indent="-317500" lvl="1" marL="914400" marR="0" rtl="0" algn="l">
              <a:lnSpc>
                <a:spcPct val="115000"/>
              </a:lnSpc>
              <a:spcBef>
                <a:spcPts val="0"/>
              </a:spcBef>
              <a:spcAft>
                <a:spcPts val="0"/>
              </a:spcAft>
              <a:buClr>
                <a:srgbClr val="EFBB10"/>
              </a:buClr>
              <a:buSzPts val="1400"/>
              <a:buChar char="○"/>
            </a:pPr>
            <a:r>
              <a:rPr lang="en">
                <a:solidFill>
                  <a:srgbClr val="EFBB10"/>
                </a:solidFill>
              </a:rPr>
              <a:t>Remain as a “teaching instrument”.</a:t>
            </a:r>
            <a:endParaRPr>
              <a:solidFill>
                <a:srgbClr val="EFBB10"/>
              </a:solidFill>
            </a:endParaRPr>
          </a:p>
          <a:p>
            <a:pPr indent="0" lvl="0" marL="457200" rtl="0">
              <a:spcBef>
                <a:spcPts val="1600"/>
              </a:spcBef>
              <a:spcAft>
                <a:spcPts val="1600"/>
              </a:spcAft>
              <a:buNone/>
            </a:pPr>
            <a:r>
              <a:t/>
            </a:r>
            <a:endParaRPr/>
          </a:p>
        </p:txBody>
      </p:sp>
      <p:sp>
        <p:nvSpPr>
          <p:cNvPr id="267" name="Google Shape;267;p29"/>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68" name="Google Shape;268;p29"/>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269" name="Google Shape;269;p29"/>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15</a:t>
            </a:r>
            <a:endParaRPr sz="700">
              <a:solidFill>
                <a:srgbClr val="29337A"/>
              </a:solidFill>
            </a:endParaRPr>
          </a:p>
        </p:txBody>
      </p:sp>
      <p:pic>
        <p:nvPicPr>
          <p:cNvPr id="270" name="Google Shape;270;p29"/>
          <p:cNvPicPr preferRelativeResize="0"/>
          <p:nvPr/>
        </p:nvPicPr>
        <p:blipFill>
          <a:blip r:embed="rId4">
            <a:alphaModFix/>
          </a:blip>
          <a:stretch>
            <a:fillRect/>
          </a:stretch>
        </p:blipFill>
        <p:spPr>
          <a:xfrm>
            <a:off x="3827225" y="749575"/>
            <a:ext cx="5316879" cy="3544573"/>
          </a:xfrm>
          <a:prstGeom prst="rect">
            <a:avLst/>
          </a:prstGeom>
          <a:noFill/>
          <a:ln>
            <a:noFill/>
          </a:ln>
        </p:spPr>
      </p:pic>
      <p:sp>
        <p:nvSpPr>
          <p:cNvPr id="271" name="Google Shape;271;p29"/>
          <p:cNvSpPr txBox="1"/>
          <p:nvPr>
            <p:ph idx="1" type="body"/>
          </p:nvPr>
        </p:nvSpPr>
        <p:spPr>
          <a:xfrm>
            <a:off x="4419650" y="2897000"/>
            <a:ext cx="10767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solidFill>
                  <a:srgbClr val="EFBB10"/>
                </a:solidFill>
              </a:rPr>
              <a:t>MAGIC I</a:t>
            </a:r>
            <a:endParaRPr sz="800">
              <a:solidFill>
                <a:srgbClr val="EFBB10"/>
              </a:solidFill>
            </a:endParaRPr>
          </a:p>
        </p:txBody>
      </p:sp>
      <p:sp>
        <p:nvSpPr>
          <p:cNvPr id="272" name="Google Shape;272;p29"/>
          <p:cNvSpPr txBox="1"/>
          <p:nvPr>
            <p:ph idx="1" type="body"/>
          </p:nvPr>
        </p:nvSpPr>
        <p:spPr>
          <a:xfrm>
            <a:off x="6823075" y="2782675"/>
            <a:ext cx="8406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solidFill>
                  <a:srgbClr val="EFBB10"/>
                </a:solidFill>
              </a:rPr>
              <a:t>MAGIC II</a:t>
            </a:r>
            <a:endParaRPr sz="800">
              <a:solidFill>
                <a:srgbClr val="EFBB10"/>
              </a:solidFill>
            </a:endParaRPr>
          </a:p>
        </p:txBody>
      </p:sp>
      <p:sp>
        <p:nvSpPr>
          <p:cNvPr id="273" name="Google Shape;273;p29"/>
          <p:cNvSpPr txBox="1"/>
          <p:nvPr>
            <p:ph idx="1" type="body"/>
          </p:nvPr>
        </p:nvSpPr>
        <p:spPr>
          <a:xfrm>
            <a:off x="7579825" y="749575"/>
            <a:ext cx="10767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solidFill>
                  <a:srgbClr val="EFBB10"/>
                </a:solidFill>
              </a:rPr>
              <a:t>LST I (CTA)</a:t>
            </a:r>
            <a:endParaRPr sz="800">
              <a:solidFill>
                <a:srgbClr val="EFBB1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0"/>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279" name="Google Shape;279;p30"/>
          <p:cNvPicPr preferRelativeResize="0"/>
          <p:nvPr/>
        </p:nvPicPr>
        <p:blipFill>
          <a:blip r:embed="rId3">
            <a:alphaModFix/>
          </a:blip>
          <a:stretch>
            <a:fillRect/>
          </a:stretch>
        </p:blipFill>
        <p:spPr>
          <a:xfrm>
            <a:off x="8591850" y="0"/>
            <a:ext cx="552150" cy="656400"/>
          </a:xfrm>
          <a:prstGeom prst="rect">
            <a:avLst/>
          </a:prstGeom>
          <a:noFill/>
          <a:ln>
            <a:noFill/>
          </a:ln>
        </p:spPr>
      </p:pic>
      <p:pic>
        <p:nvPicPr>
          <p:cNvPr id="280" name="Google Shape;280;p30"/>
          <p:cNvPicPr preferRelativeResize="0"/>
          <p:nvPr/>
        </p:nvPicPr>
        <p:blipFill rotWithShape="1">
          <a:blip r:embed="rId4">
            <a:alphaModFix/>
          </a:blip>
          <a:srcRect b="21215" l="0" r="0" t="17344"/>
          <a:stretch/>
        </p:blipFill>
        <p:spPr>
          <a:xfrm>
            <a:off x="311700" y="654400"/>
            <a:ext cx="8520600" cy="2222975"/>
          </a:xfrm>
          <a:prstGeom prst="rect">
            <a:avLst/>
          </a:prstGeom>
          <a:noFill/>
          <a:ln>
            <a:noFill/>
          </a:ln>
        </p:spPr>
      </p:pic>
      <p:sp>
        <p:nvSpPr>
          <p:cNvPr id="281" name="Google Shape;281;p30"/>
          <p:cNvSpPr txBox="1"/>
          <p:nvPr>
            <p:ph type="title"/>
          </p:nvPr>
        </p:nvSpPr>
        <p:spPr>
          <a:xfrm>
            <a:off x="0" y="0"/>
            <a:ext cx="56247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SUMMARIES &amp; CONCLUSIONS</a:t>
            </a:r>
            <a:endParaRPr sz="2500"/>
          </a:p>
        </p:txBody>
      </p:sp>
      <p:sp>
        <p:nvSpPr>
          <p:cNvPr id="282" name="Google Shape;282;p30"/>
          <p:cNvSpPr txBox="1"/>
          <p:nvPr>
            <p:ph idx="1" type="body"/>
          </p:nvPr>
        </p:nvSpPr>
        <p:spPr>
          <a:xfrm>
            <a:off x="0" y="3029575"/>
            <a:ext cx="9144000" cy="19161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Modified Central Pixel to read out optical signal at 10kHz</a:t>
            </a:r>
            <a:endParaRPr/>
          </a:p>
          <a:p>
            <a:pPr indent="-342900" lvl="0" marL="457200" rtl="0">
              <a:spcBef>
                <a:spcPts val="0"/>
              </a:spcBef>
              <a:spcAft>
                <a:spcPts val="0"/>
              </a:spcAft>
              <a:buSzPts val="1800"/>
              <a:buChar char="●"/>
            </a:pPr>
            <a:r>
              <a:rPr lang="en"/>
              <a:t>MAGIC is sensitive to ms signal in both </a:t>
            </a:r>
            <a:r>
              <a:rPr lang="en"/>
              <a:t>optical and </a:t>
            </a:r>
            <a:r>
              <a:rPr lang="en"/>
              <a:t>gamma-ray regimes</a:t>
            </a:r>
            <a:endParaRPr/>
          </a:p>
          <a:p>
            <a:pPr indent="-342900" lvl="0" marL="457200" rtl="0">
              <a:spcBef>
                <a:spcPts val="0"/>
              </a:spcBef>
              <a:spcAft>
                <a:spcPts val="0"/>
              </a:spcAft>
              <a:buSzPts val="1800"/>
              <a:buChar char="●"/>
            </a:pPr>
            <a:r>
              <a:rPr lang="en"/>
              <a:t>Several interesting Physics cases: meteors, FRB, tmp, LMXB</a:t>
            </a:r>
            <a:endParaRPr/>
          </a:p>
          <a:p>
            <a:pPr indent="-342900" lvl="0" marL="457200" rtl="0">
              <a:spcBef>
                <a:spcPts val="0"/>
              </a:spcBef>
              <a:spcAft>
                <a:spcPts val="0"/>
              </a:spcAft>
              <a:buSzPts val="1800"/>
              <a:buChar char="●"/>
            </a:pPr>
            <a:r>
              <a:rPr lang="en"/>
              <a:t>Opened to opportunities for international MWL collaboration </a:t>
            </a:r>
            <a:endParaRPr sz="1400"/>
          </a:p>
        </p:txBody>
      </p:sp>
      <p:pic>
        <p:nvPicPr>
          <p:cNvPr id="283" name="Google Shape;283;p30"/>
          <p:cNvPicPr preferRelativeResize="0"/>
          <p:nvPr/>
        </p:nvPicPr>
        <p:blipFill>
          <a:blip r:embed="rId5">
            <a:alphaModFix/>
          </a:blip>
          <a:stretch>
            <a:fillRect/>
          </a:stretch>
        </p:blipFill>
        <p:spPr>
          <a:xfrm>
            <a:off x="1479425" y="1167387"/>
            <a:ext cx="1220275" cy="754899"/>
          </a:xfrm>
          <a:prstGeom prst="rect">
            <a:avLst/>
          </a:prstGeom>
          <a:noFill/>
          <a:ln>
            <a:noFill/>
          </a:ln>
        </p:spPr>
      </p:pic>
      <p:pic>
        <p:nvPicPr>
          <p:cNvPr id="284" name="Google Shape;284;p30"/>
          <p:cNvPicPr preferRelativeResize="0"/>
          <p:nvPr/>
        </p:nvPicPr>
        <p:blipFill>
          <a:blip r:embed="rId6">
            <a:alphaModFix/>
          </a:blip>
          <a:stretch>
            <a:fillRect/>
          </a:stretch>
        </p:blipFill>
        <p:spPr>
          <a:xfrm>
            <a:off x="3363550" y="1100125"/>
            <a:ext cx="838975" cy="1095650"/>
          </a:xfrm>
          <a:prstGeom prst="rect">
            <a:avLst/>
          </a:prstGeom>
          <a:noFill/>
          <a:ln>
            <a:noFill/>
          </a:ln>
        </p:spPr>
      </p:pic>
      <p:sp>
        <p:nvSpPr>
          <p:cNvPr id="285" name="Google Shape;285;p30"/>
          <p:cNvSpPr txBox="1"/>
          <p:nvPr/>
        </p:nvSpPr>
        <p:spPr>
          <a:xfrm>
            <a:off x="5193563" y="1153850"/>
            <a:ext cx="1081800" cy="988200"/>
          </a:xfrm>
          <a:prstGeom prst="rect">
            <a:avLst/>
          </a:prstGeom>
          <a:solidFill>
            <a:srgbClr val="FFFFFF"/>
          </a:solid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286" name="Google Shape;286;p30"/>
          <p:cNvPicPr preferRelativeResize="0"/>
          <p:nvPr/>
        </p:nvPicPr>
        <p:blipFill>
          <a:blip r:embed="rId7">
            <a:alphaModFix/>
          </a:blip>
          <a:stretch>
            <a:fillRect/>
          </a:stretch>
        </p:blipFill>
        <p:spPr>
          <a:xfrm>
            <a:off x="7840025" y="1267800"/>
            <a:ext cx="914451" cy="685818"/>
          </a:xfrm>
          <a:prstGeom prst="rect">
            <a:avLst/>
          </a:prstGeom>
          <a:noFill/>
          <a:ln>
            <a:noFill/>
          </a:ln>
        </p:spPr>
      </p:pic>
      <p:pic>
        <p:nvPicPr>
          <p:cNvPr id="287" name="Google Shape;287;p30"/>
          <p:cNvPicPr preferRelativeResize="0"/>
          <p:nvPr/>
        </p:nvPicPr>
        <p:blipFill>
          <a:blip r:embed="rId8">
            <a:alphaModFix/>
          </a:blip>
          <a:stretch>
            <a:fillRect/>
          </a:stretch>
        </p:blipFill>
        <p:spPr>
          <a:xfrm>
            <a:off x="5179200" y="1333850"/>
            <a:ext cx="1110525" cy="421940"/>
          </a:xfrm>
          <a:prstGeom prst="rect">
            <a:avLst/>
          </a:prstGeom>
          <a:noFill/>
          <a:ln>
            <a:noFill/>
          </a:ln>
        </p:spPr>
      </p:pic>
      <p:sp>
        <p:nvSpPr>
          <p:cNvPr id="288" name="Google Shape;288;p30"/>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89" name="Google Shape;289;p30"/>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290" name="Google Shape;290;p30"/>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16</a:t>
            </a:r>
            <a:endParaRPr sz="700">
              <a:solidFill>
                <a:srgbClr val="29337A"/>
              </a:solidFill>
            </a:endParaRPr>
          </a:p>
        </p:txBody>
      </p:sp>
      <p:sp>
        <p:nvSpPr>
          <p:cNvPr id="291" name="Google Shape;291;p30"/>
          <p:cNvSpPr txBox="1"/>
          <p:nvPr/>
        </p:nvSpPr>
        <p:spPr>
          <a:xfrm>
            <a:off x="1548650" y="1953625"/>
            <a:ext cx="7283700" cy="265500"/>
          </a:xfrm>
          <a:prstGeom prst="rect">
            <a:avLst/>
          </a:prstGeom>
          <a:solidFill>
            <a:srgbClr val="FFFFFF"/>
          </a:solid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1"/>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297" name="Google Shape;297;p31"/>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298" name="Google Shape;298;p31"/>
          <p:cNvSpPr txBox="1"/>
          <p:nvPr>
            <p:ph type="title"/>
          </p:nvPr>
        </p:nvSpPr>
        <p:spPr>
          <a:xfrm>
            <a:off x="2233650" y="3842925"/>
            <a:ext cx="4676700" cy="9615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Thank you for the contact.</a:t>
            </a:r>
            <a:endParaRPr/>
          </a:p>
          <a:p>
            <a:pPr indent="0" lvl="0" marL="0" rtl="0" algn="ctr">
              <a:spcBef>
                <a:spcPts val="0"/>
              </a:spcBef>
              <a:spcAft>
                <a:spcPts val="0"/>
              </a:spcAft>
              <a:buNone/>
            </a:pPr>
            <a:r>
              <a:rPr lang="en"/>
              <a:t>Keep listening!</a:t>
            </a:r>
            <a:endParaRPr/>
          </a:p>
        </p:txBody>
      </p:sp>
      <p:pic>
        <p:nvPicPr>
          <p:cNvPr id="299" name="Google Shape;299;p31"/>
          <p:cNvPicPr preferRelativeResize="0"/>
          <p:nvPr/>
        </p:nvPicPr>
        <p:blipFill>
          <a:blip r:embed="rId4">
            <a:alphaModFix/>
          </a:blip>
          <a:stretch>
            <a:fillRect/>
          </a:stretch>
        </p:blipFill>
        <p:spPr>
          <a:xfrm>
            <a:off x="1594125" y="765000"/>
            <a:ext cx="1946200" cy="3176875"/>
          </a:xfrm>
          <a:prstGeom prst="rect">
            <a:avLst/>
          </a:prstGeom>
          <a:noFill/>
          <a:ln>
            <a:noFill/>
          </a:ln>
        </p:spPr>
      </p:pic>
      <p:sp>
        <p:nvSpPr>
          <p:cNvPr id="300" name="Google Shape;300;p31"/>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01" name="Google Shape;301;p31"/>
          <p:cNvSpPr txBox="1"/>
          <p:nvPr>
            <p:ph type="title"/>
          </p:nvPr>
        </p:nvSpPr>
        <p:spPr>
          <a:xfrm>
            <a:off x="0" y="0"/>
            <a:ext cx="54054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Q&amp;A</a:t>
            </a:r>
            <a:endParaRPr sz="2500"/>
          </a:p>
        </p:txBody>
      </p:sp>
      <p:pic>
        <p:nvPicPr>
          <p:cNvPr id="302" name="Google Shape;302;p31"/>
          <p:cNvPicPr preferRelativeResize="0"/>
          <p:nvPr/>
        </p:nvPicPr>
        <p:blipFill>
          <a:blip r:embed="rId5">
            <a:alphaModFix/>
          </a:blip>
          <a:stretch>
            <a:fillRect/>
          </a:stretch>
        </p:blipFill>
        <p:spPr>
          <a:xfrm>
            <a:off x="3540325" y="765000"/>
            <a:ext cx="4593062" cy="3176875"/>
          </a:xfrm>
          <a:prstGeom prst="rect">
            <a:avLst/>
          </a:prstGeom>
          <a:noFill/>
          <a:ln>
            <a:noFill/>
          </a:ln>
        </p:spPr>
      </p:pic>
      <p:sp>
        <p:nvSpPr>
          <p:cNvPr id="303" name="Google Shape;303;p31"/>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304" name="Google Shape;304;p31"/>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17</a:t>
            </a:r>
            <a:endParaRPr sz="700">
              <a:solidFill>
                <a:srgbClr val="29337A"/>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4"/>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67" name="Google Shape;67;p14"/>
          <p:cNvSpPr txBox="1"/>
          <p:nvPr>
            <p:ph idx="1" type="body"/>
          </p:nvPr>
        </p:nvSpPr>
        <p:spPr>
          <a:xfrm>
            <a:off x="311700" y="695275"/>
            <a:ext cx="8489400" cy="40731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AutoNum type="arabicPeriod"/>
            </a:pPr>
            <a:r>
              <a:rPr lang="en"/>
              <a:t>The MAGIC Telescope:</a:t>
            </a:r>
            <a:endParaRPr/>
          </a:p>
          <a:p>
            <a:pPr indent="-317500" lvl="1" marL="914400" rtl="0">
              <a:spcBef>
                <a:spcPts val="0"/>
              </a:spcBef>
              <a:spcAft>
                <a:spcPts val="0"/>
              </a:spcAft>
              <a:buClr>
                <a:srgbClr val="EFBB10"/>
              </a:buClr>
              <a:buSzPts val="1400"/>
              <a:buChar char="○"/>
            </a:pPr>
            <a:r>
              <a:rPr lang="en">
                <a:solidFill>
                  <a:srgbClr val="EFBB10"/>
                </a:solidFill>
              </a:rPr>
              <a:t>Overview</a:t>
            </a:r>
            <a:endParaRPr>
              <a:solidFill>
                <a:srgbClr val="EFBB10"/>
              </a:solidFill>
            </a:endParaRPr>
          </a:p>
          <a:p>
            <a:pPr indent="-317500" lvl="1" marL="914400" rtl="0">
              <a:spcBef>
                <a:spcPts val="0"/>
              </a:spcBef>
              <a:spcAft>
                <a:spcPts val="0"/>
              </a:spcAft>
              <a:buClr>
                <a:srgbClr val="EFBB10"/>
              </a:buClr>
              <a:buSzPts val="1400"/>
              <a:buChar char="○"/>
            </a:pPr>
            <a:r>
              <a:rPr lang="en">
                <a:solidFill>
                  <a:srgbClr val="EFBB10"/>
                </a:solidFill>
              </a:rPr>
              <a:t>IACT techniques</a:t>
            </a:r>
            <a:endParaRPr>
              <a:solidFill>
                <a:srgbClr val="EFBB10"/>
              </a:solidFill>
            </a:endParaRPr>
          </a:p>
          <a:p>
            <a:pPr indent="-342900" lvl="0" marL="457200" rtl="0">
              <a:spcBef>
                <a:spcPts val="0"/>
              </a:spcBef>
              <a:spcAft>
                <a:spcPts val="0"/>
              </a:spcAft>
              <a:buSzPts val="1800"/>
              <a:buAutoNum type="arabicPeriod"/>
            </a:pPr>
            <a:r>
              <a:rPr lang="en"/>
              <a:t>The Central Pixel:</a:t>
            </a:r>
            <a:endParaRPr/>
          </a:p>
          <a:p>
            <a:pPr indent="-317500" lvl="1" marL="914400" rtl="0">
              <a:spcBef>
                <a:spcPts val="0"/>
              </a:spcBef>
              <a:spcAft>
                <a:spcPts val="0"/>
              </a:spcAft>
              <a:buClr>
                <a:srgbClr val="EFBB10"/>
              </a:buClr>
              <a:buSzPts val="1400"/>
              <a:buChar char="○"/>
            </a:pPr>
            <a:r>
              <a:rPr lang="en">
                <a:solidFill>
                  <a:srgbClr val="EFBB10"/>
                </a:solidFill>
              </a:rPr>
              <a:t>Modifications for optical observation</a:t>
            </a:r>
            <a:endParaRPr>
              <a:solidFill>
                <a:srgbClr val="EFBB10"/>
              </a:solidFill>
            </a:endParaRPr>
          </a:p>
          <a:p>
            <a:pPr indent="-317500" lvl="1" marL="914400" rtl="0">
              <a:spcBef>
                <a:spcPts val="0"/>
              </a:spcBef>
              <a:spcAft>
                <a:spcPts val="0"/>
              </a:spcAft>
              <a:buClr>
                <a:srgbClr val="EFBB10"/>
              </a:buClr>
              <a:buSzPts val="1400"/>
              <a:buChar char="○"/>
            </a:pPr>
            <a:r>
              <a:rPr lang="en">
                <a:solidFill>
                  <a:srgbClr val="EFBB10"/>
                </a:solidFill>
              </a:rPr>
              <a:t>Sensitivity</a:t>
            </a:r>
            <a:endParaRPr>
              <a:solidFill>
                <a:srgbClr val="EFBB10"/>
              </a:solidFill>
            </a:endParaRPr>
          </a:p>
          <a:p>
            <a:pPr indent="-342900" lvl="0" marL="457200" rtl="0">
              <a:spcBef>
                <a:spcPts val="0"/>
              </a:spcBef>
              <a:spcAft>
                <a:spcPts val="0"/>
              </a:spcAft>
              <a:buSzPts val="1800"/>
              <a:buAutoNum type="arabicPeriod"/>
            </a:pPr>
            <a:r>
              <a:rPr lang="en"/>
              <a:t>Physics Cases: </a:t>
            </a:r>
            <a:endParaRPr/>
          </a:p>
          <a:p>
            <a:pPr indent="-317500" lvl="1" marL="914400" rtl="0">
              <a:spcBef>
                <a:spcPts val="0"/>
              </a:spcBef>
              <a:spcAft>
                <a:spcPts val="0"/>
              </a:spcAft>
              <a:buClr>
                <a:srgbClr val="EFBB10"/>
              </a:buClr>
              <a:buSzPts val="1400"/>
              <a:buChar char="○"/>
            </a:pPr>
            <a:r>
              <a:rPr lang="en">
                <a:solidFill>
                  <a:srgbClr val="EFBB10"/>
                </a:solidFill>
              </a:rPr>
              <a:t>Meteors</a:t>
            </a:r>
            <a:endParaRPr>
              <a:solidFill>
                <a:srgbClr val="EFBB10"/>
              </a:solidFill>
            </a:endParaRPr>
          </a:p>
          <a:p>
            <a:pPr indent="-317500" lvl="1" marL="914400" rtl="0">
              <a:spcBef>
                <a:spcPts val="0"/>
              </a:spcBef>
              <a:spcAft>
                <a:spcPts val="0"/>
              </a:spcAft>
              <a:buClr>
                <a:srgbClr val="EFBB10"/>
              </a:buClr>
              <a:buSzPts val="1400"/>
              <a:buChar char="○"/>
            </a:pPr>
            <a:r>
              <a:rPr lang="en">
                <a:solidFill>
                  <a:srgbClr val="EFBB10"/>
                </a:solidFill>
              </a:rPr>
              <a:t>Microquasar</a:t>
            </a:r>
            <a:endParaRPr>
              <a:solidFill>
                <a:srgbClr val="EFBB10"/>
              </a:solidFill>
            </a:endParaRPr>
          </a:p>
          <a:p>
            <a:pPr indent="-317500" lvl="1" marL="914400" rtl="0">
              <a:spcBef>
                <a:spcPts val="0"/>
              </a:spcBef>
              <a:spcAft>
                <a:spcPts val="0"/>
              </a:spcAft>
              <a:buClr>
                <a:srgbClr val="EFBB10"/>
              </a:buClr>
              <a:buSzPts val="1400"/>
              <a:buChar char="○"/>
            </a:pPr>
            <a:r>
              <a:rPr lang="en">
                <a:solidFill>
                  <a:srgbClr val="EFBB10"/>
                </a:solidFill>
              </a:rPr>
              <a:t>Pulsar</a:t>
            </a:r>
            <a:endParaRPr>
              <a:solidFill>
                <a:srgbClr val="EFBB10"/>
              </a:solidFill>
            </a:endParaRPr>
          </a:p>
          <a:p>
            <a:pPr indent="-317500" lvl="1" marL="914400" rtl="0">
              <a:spcBef>
                <a:spcPts val="0"/>
              </a:spcBef>
              <a:spcAft>
                <a:spcPts val="0"/>
              </a:spcAft>
              <a:buClr>
                <a:srgbClr val="EFBB10"/>
              </a:buClr>
              <a:buSzPts val="1400"/>
              <a:buChar char="○"/>
            </a:pPr>
            <a:r>
              <a:rPr lang="en">
                <a:solidFill>
                  <a:srgbClr val="EFBB10"/>
                </a:solidFill>
              </a:rPr>
              <a:t>Fast Radio Burst</a:t>
            </a:r>
            <a:endParaRPr>
              <a:solidFill>
                <a:srgbClr val="EFBB10"/>
              </a:solidFill>
            </a:endParaRPr>
          </a:p>
          <a:p>
            <a:pPr indent="-342900" lvl="0" marL="457200" rtl="0">
              <a:spcBef>
                <a:spcPts val="0"/>
              </a:spcBef>
              <a:spcAft>
                <a:spcPts val="0"/>
              </a:spcAft>
              <a:buSzPts val="1800"/>
              <a:buAutoNum type="arabicPeriod"/>
            </a:pPr>
            <a:r>
              <a:rPr lang="en"/>
              <a:t>Vietnam’s Participation:</a:t>
            </a:r>
            <a:endParaRPr/>
          </a:p>
          <a:p>
            <a:pPr indent="-317500" lvl="1" marL="914400" rtl="0">
              <a:spcBef>
                <a:spcPts val="0"/>
              </a:spcBef>
              <a:spcAft>
                <a:spcPts val="0"/>
              </a:spcAft>
              <a:buClr>
                <a:srgbClr val="EFBB10"/>
              </a:buClr>
              <a:buSzPts val="1400"/>
              <a:buChar char="○"/>
            </a:pPr>
            <a:r>
              <a:rPr lang="en">
                <a:solidFill>
                  <a:srgbClr val="EFBB10"/>
                </a:solidFill>
              </a:rPr>
              <a:t>Weeks ~ Months</a:t>
            </a:r>
            <a:endParaRPr>
              <a:solidFill>
                <a:srgbClr val="EFBB10"/>
              </a:solidFill>
            </a:endParaRPr>
          </a:p>
          <a:p>
            <a:pPr indent="-317500" lvl="1" marL="914400" rtl="0">
              <a:spcBef>
                <a:spcPts val="0"/>
              </a:spcBef>
              <a:spcAft>
                <a:spcPts val="0"/>
              </a:spcAft>
              <a:buClr>
                <a:srgbClr val="EFBB10"/>
              </a:buClr>
              <a:buSzPts val="1400"/>
              <a:buChar char="○"/>
            </a:pPr>
            <a:r>
              <a:rPr lang="en">
                <a:solidFill>
                  <a:srgbClr val="EFBB10"/>
                </a:solidFill>
              </a:rPr>
              <a:t>Months ~ Years</a:t>
            </a:r>
            <a:endParaRPr>
              <a:solidFill>
                <a:srgbClr val="EFBB10"/>
              </a:solidFill>
            </a:endParaRPr>
          </a:p>
          <a:p>
            <a:pPr indent="-317500" lvl="1" marL="914400" rtl="0">
              <a:spcBef>
                <a:spcPts val="0"/>
              </a:spcBef>
              <a:spcAft>
                <a:spcPts val="0"/>
              </a:spcAft>
              <a:buClr>
                <a:srgbClr val="EFBB10"/>
              </a:buClr>
              <a:buSzPts val="1400"/>
              <a:buChar char="○"/>
            </a:pPr>
            <a:r>
              <a:rPr lang="en">
                <a:solidFill>
                  <a:srgbClr val="EFBB10"/>
                </a:solidFill>
              </a:rPr>
              <a:t>Years ~ Decades</a:t>
            </a:r>
            <a:endParaRPr>
              <a:solidFill>
                <a:srgbClr val="EFBB10"/>
              </a:solidFill>
            </a:endParaRPr>
          </a:p>
        </p:txBody>
      </p:sp>
      <p:sp>
        <p:nvSpPr>
          <p:cNvPr id="68" name="Google Shape;68;p14"/>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solidFill>
                <a:srgbClr val="0000FF"/>
              </a:solidFill>
            </a:endParaRPr>
          </a:p>
        </p:txBody>
      </p:sp>
      <p:pic>
        <p:nvPicPr>
          <p:cNvPr id="69" name="Google Shape;69;p14"/>
          <p:cNvPicPr preferRelativeResize="0"/>
          <p:nvPr/>
        </p:nvPicPr>
        <p:blipFill>
          <a:blip r:embed="rId3">
            <a:alphaModFix/>
          </a:blip>
          <a:stretch>
            <a:fillRect/>
          </a:stretch>
        </p:blipFill>
        <p:spPr>
          <a:xfrm>
            <a:off x="8591700" y="0"/>
            <a:ext cx="552150" cy="656400"/>
          </a:xfrm>
          <a:prstGeom prst="rect">
            <a:avLst/>
          </a:prstGeom>
          <a:noFill/>
          <a:ln>
            <a:noFill/>
          </a:ln>
        </p:spPr>
      </p:pic>
      <p:sp>
        <p:nvSpPr>
          <p:cNvPr id="70" name="Google Shape;70;p14"/>
          <p:cNvSpPr txBox="1"/>
          <p:nvPr>
            <p:ph type="title"/>
          </p:nvPr>
        </p:nvSpPr>
        <p:spPr>
          <a:xfrm>
            <a:off x="0" y="0"/>
            <a:ext cx="1864200" cy="502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OUTLINE</a:t>
            </a:r>
            <a:endParaRPr sz="2500"/>
          </a:p>
        </p:txBody>
      </p:sp>
      <p:sp>
        <p:nvSpPr>
          <p:cNvPr id="71" name="Google Shape;71;p14"/>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72" name="Google Shape;72;p14"/>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a:t>
            </a:r>
            <a:endParaRPr sz="700">
              <a:solidFill>
                <a:srgbClr val="29337A"/>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32"/>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310" name="Google Shape;310;p32"/>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311" name="Google Shape;311;p32"/>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12" name="Google Shape;312;p32"/>
          <p:cNvSpPr txBox="1"/>
          <p:nvPr>
            <p:ph type="title"/>
          </p:nvPr>
        </p:nvSpPr>
        <p:spPr>
          <a:xfrm>
            <a:off x="0" y="0"/>
            <a:ext cx="8334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Backup: MAGIC ON vs WOBBLE observation</a:t>
            </a:r>
            <a:endParaRPr sz="2500"/>
          </a:p>
        </p:txBody>
      </p:sp>
      <p:pic>
        <p:nvPicPr>
          <p:cNvPr id="313" name="Google Shape;313;p32"/>
          <p:cNvPicPr preferRelativeResize="0"/>
          <p:nvPr/>
        </p:nvPicPr>
        <p:blipFill>
          <a:blip r:embed="rId4">
            <a:alphaModFix/>
          </a:blip>
          <a:stretch>
            <a:fillRect/>
          </a:stretch>
        </p:blipFill>
        <p:spPr>
          <a:xfrm>
            <a:off x="388250" y="731700"/>
            <a:ext cx="4325121" cy="3984200"/>
          </a:xfrm>
          <a:prstGeom prst="rect">
            <a:avLst/>
          </a:prstGeom>
          <a:noFill/>
          <a:ln>
            <a:noFill/>
          </a:ln>
        </p:spPr>
      </p:pic>
      <p:sp>
        <p:nvSpPr>
          <p:cNvPr id="314" name="Google Shape;314;p32"/>
          <p:cNvSpPr txBox="1"/>
          <p:nvPr>
            <p:ph idx="1" type="body"/>
          </p:nvPr>
        </p:nvSpPr>
        <p:spPr>
          <a:xfrm>
            <a:off x="388250" y="4639700"/>
            <a:ext cx="17727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t>Credit: A. </a:t>
            </a:r>
            <a:r>
              <a:rPr lang="en" sz="800"/>
              <a:t>López </a:t>
            </a:r>
            <a:r>
              <a:rPr lang="en" sz="800"/>
              <a:t>Oramas</a:t>
            </a:r>
            <a:endParaRPr sz="800"/>
          </a:p>
        </p:txBody>
      </p:sp>
      <p:sp>
        <p:nvSpPr>
          <p:cNvPr id="315" name="Google Shape;315;p32"/>
          <p:cNvSpPr txBox="1"/>
          <p:nvPr>
            <p:ph idx="1" type="body"/>
          </p:nvPr>
        </p:nvSpPr>
        <p:spPr>
          <a:xfrm>
            <a:off x="4839800" y="731700"/>
            <a:ext cx="4206000" cy="1570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WOBBLE observations: </a:t>
            </a:r>
            <a:endParaRPr/>
          </a:p>
          <a:p>
            <a:pPr indent="-342900" lvl="0" marL="457200" marR="0" rtl="0" algn="l">
              <a:lnSpc>
                <a:spcPct val="115000"/>
              </a:lnSpc>
              <a:spcBef>
                <a:spcPts val="1600"/>
              </a:spcBef>
              <a:spcAft>
                <a:spcPts val="0"/>
              </a:spcAft>
              <a:buSzPts val="1800"/>
              <a:buChar char="●"/>
            </a:pPr>
            <a:r>
              <a:rPr lang="en"/>
              <a:t>Source location 0.4 deg away from the camera center</a:t>
            </a:r>
            <a:endParaRPr/>
          </a:p>
          <a:p>
            <a:pPr indent="-342900" lvl="0" marL="457200" marR="0" rtl="0" algn="l">
              <a:lnSpc>
                <a:spcPct val="115000"/>
              </a:lnSpc>
              <a:spcBef>
                <a:spcPts val="0"/>
              </a:spcBef>
              <a:spcAft>
                <a:spcPts val="0"/>
              </a:spcAft>
              <a:buSzPts val="1800"/>
              <a:buChar char="●"/>
            </a:pPr>
            <a:r>
              <a:rPr lang="en"/>
              <a:t>Simultaneous source &amp; background observations</a:t>
            </a:r>
            <a:endParaRPr/>
          </a:p>
        </p:txBody>
      </p:sp>
      <p:sp>
        <p:nvSpPr>
          <p:cNvPr id="316" name="Google Shape;316;p32"/>
          <p:cNvSpPr txBox="1"/>
          <p:nvPr>
            <p:ph idx="1" type="body"/>
          </p:nvPr>
        </p:nvSpPr>
        <p:spPr>
          <a:xfrm>
            <a:off x="4868100" y="2936200"/>
            <a:ext cx="4206000" cy="13776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ON</a:t>
            </a:r>
            <a:r>
              <a:rPr lang="en"/>
              <a:t> observations: </a:t>
            </a:r>
            <a:endParaRPr/>
          </a:p>
          <a:p>
            <a:pPr indent="-342900" lvl="0" marL="457200" marR="0" rtl="0" algn="l">
              <a:lnSpc>
                <a:spcPct val="115000"/>
              </a:lnSpc>
              <a:spcBef>
                <a:spcPts val="1600"/>
              </a:spcBef>
              <a:spcAft>
                <a:spcPts val="0"/>
              </a:spcAft>
              <a:buSzPts val="1800"/>
              <a:buChar char="●"/>
            </a:pPr>
            <a:r>
              <a:rPr lang="en"/>
              <a:t>Source in the camera center</a:t>
            </a:r>
            <a:endParaRPr/>
          </a:p>
          <a:p>
            <a:pPr indent="-342900" lvl="0" marL="457200" marR="0" rtl="0" algn="l">
              <a:lnSpc>
                <a:spcPct val="115000"/>
              </a:lnSpc>
              <a:spcBef>
                <a:spcPts val="0"/>
              </a:spcBef>
              <a:spcAft>
                <a:spcPts val="0"/>
              </a:spcAft>
              <a:buSzPts val="1800"/>
              <a:buChar char="●"/>
            </a:pPr>
            <a:r>
              <a:rPr lang="en"/>
              <a:t>Separated background observation</a:t>
            </a:r>
            <a:endParaRPr/>
          </a:p>
        </p:txBody>
      </p:sp>
      <p:cxnSp>
        <p:nvCxnSpPr>
          <p:cNvPr id="317" name="Google Shape;317;p32"/>
          <p:cNvCxnSpPr/>
          <p:nvPr/>
        </p:nvCxnSpPr>
        <p:spPr>
          <a:xfrm flipH="1">
            <a:off x="2610625" y="1464525"/>
            <a:ext cx="2497500" cy="820800"/>
          </a:xfrm>
          <a:prstGeom prst="straightConnector1">
            <a:avLst/>
          </a:prstGeom>
          <a:noFill/>
          <a:ln cap="flat" cmpd="sng" w="19050">
            <a:solidFill>
              <a:srgbClr val="000000"/>
            </a:solidFill>
            <a:prstDash val="solid"/>
            <a:round/>
            <a:headEnd len="med" w="med" type="none"/>
            <a:tailEnd len="med" w="med" type="triangle"/>
          </a:ln>
        </p:spPr>
      </p:cxnSp>
      <p:cxnSp>
        <p:nvCxnSpPr>
          <p:cNvPr id="318" name="Google Shape;318;p32"/>
          <p:cNvCxnSpPr/>
          <p:nvPr/>
        </p:nvCxnSpPr>
        <p:spPr>
          <a:xfrm flipH="1">
            <a:off x="2242500" y="1471600"/>
            <a:ext cx="2816100" cy="1075200"/>
          </a:xfrm>
          <a:prstGeom prst="straightConnector1">
            <a:avLst/>
          </a:prstGeom>
          <a:noFill/>
          <a:ln cap="flat" cmpd="sng" w="19050">
            <a:solidFill>
              <a:srgbClr val="000000"/>
            </a:solidFill>
            <a:prstDash val="solid"/>
            <a:round/>
            <a:headEnd len="med" w="med" type="none"/>
            <a:tailEnd len="med" w="med" type="triangle"/>
          </a:ln>
        </p:spPr>
      </p:cxnSp>
      <p:cxnSp>
        <p:nvCxnSpPr>
          <p:cNvPr id="319" name="Google Shape;319;p32"/>
          <p:cNvCxnSpPr/>
          <p:nvPr/>
        </p:nvCxnSpPr>
        <p:spPr>
          <a:xfrm flipH="1">
            <a:off x="2476175" y="1471600"/>
            <a:ext cx="2617800" cy="1464600"/>
          </a:xfrm>
          <a:prstGeom prst="straightConnector1">
            <a:avLst/>
          </a:prstGeom>
          <a:noFill/>
          <a:ln cap="flat" cmpd="sng" w="19050">
            <a:solidFill>
              <a:srgbClr val="000000"/>
            </a:solidFill>
            <a:prstDash val="solid"/>
            <a:round/>
            <a:headEnd len="med" w="med" type="none"/>
            <a:tailEnd len="med" w="med" type="triangle"/>
          </a:ln>
        </p:spPr>
      </p:cxnSp>
      <p:cxnSp>
        <p:nvCxnSpPr>
          <p:cNvPr id="320" name="Google Shape;320;p32"/>
          <p:cNvCxnSpPr/>
          <p:nvPr/>
        </p:nvCxnSpPr>
        <p:spPr>
          <a:xfrm flipH="1">
            <a:off x="2844100" y="1485750"/>
            <a:ext cx="2157900" cy="1167300"/>
          </a:xfrm>
          <a:prstGeom prst="straightConnector1">
            <a:avLst/>
          </a:prstGeom>
          <a:noFill/>
          <a:ln cap="flat" cmpd="sng" w="19050">
            <a:solidFill>
              <a:srgbClr val="000000"/>
            </a:solidFill>
            <a:prstDash val="solid"/>
            <a:round/>
            <a:headEnd len="med" w="med" type="none"/>
            <a:tailEnd len="med" w="med" type="triangle"/>
          </a:ln>
        </p:spPr>
      </p:cxnSp>
      <p:cxnSp>
        <p:nvCxnSpPr>
          <p:cNvPr id="321" name="Google Shape;321;p32"/>
          <p:cNvCxnSpPr/>
          <p:nvPr/>
        </p:nvCxnSpPr>
        <p:spPr>
          <a:xfrm rot="10800000">
            <a:off x="2589550" y="2617675"/>
            <a:ext cx="2454900" cy="1089600"/>
          </a:xfrm>
          <a:prstGeom prst="straightConnector1">
            <a:avLst/>
          </a:prstGeom>
          <a:noFill/>
          <a:ln cap="flat" cmpd="sng" w="28575">
            <a:solidFill>
              <a:srgbClr val="29337A"/>
            </a:solidFill>
            <a:prstDash val="solid"/>
            <a:round/>
            <a:headEnd len="med" w="med" type="none"/>
            <a:tailEnd len="med" w="med" type="triangle"/>
          </a:ln>
        </p:spPr>
      </p:cxnSp>
      <p:sp>
        <p:nvSpPr>
          <p:cNvPr id="322" name="Google Shape;322;p32"/>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323" name="Google Shape;323;p32"/>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18</a:t>
            </a:r>
            <a:endParaRPr sz="700">
              <a:solidFill>
                <a:srgbClr val="29337A"/>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33"/>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329" name="Google Shape;329;p33"/>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330" name="Google Shape;330;p33"/>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31" name="Google Shape;331;p33"/>
          <p:cNvSpPr txBox="1"/>
          <p:nvPr>
            <p:ph type="title"/>
          </p:nvPr>
        </p:nvSpPr>
        <p:spPr>
          <a:xfrm>
            <a:off x="0" y="0"/>
            <a:ext cx="8334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Backup: Quasar, Microquasar, GRB</a:t>
            </a:r>
            <a:endParaRPr sz="2500"/>
          </a:p>
        </p:txBody>
      </p:sp>
      <p:sp>
        <p:nvSpPr>
          <p:cNvPr id="332" name="Google Shape;332;p33"/>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333" name="Google Shape;333;p33"/>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19</a:t>
            </a:r>
            <a:endParaRPr sz="700">
              <a:solidFill>
                <a:srgbClr val="29337A"/>
              </a:solidFill>
            </a:endParaRPr>
          </a:p>
        </p:txBody>
      </p:sp>
      <p:pic>
        <p:nvPicPr>
          <p:cNvPr id="334" name="Google Shape;334;p33"/>
          <p:cNvPicPr preferRelativeResize="0"/>
          <p:nvPr/>
        </p:nvPicPr>
        <p:blipFill>
          <a:blip r:embed="rId4">
            <a:alphaModFix/>
          </a:blip>
          <a:stretch>
            <a:fillRect/>
          </a:stretch>
        </p:blipFill>
        <p:spPr>
          <a:xfrm>
            <a:off x="1512825" y="806275"/>
            <a:ext cx="5673588" cy="39892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34"/>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340" name="Google Shape;340;p34"/>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341" name="Google Shape;341;p34"/>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42" name="Google Shape;342;p34"/>
          <p:cNvSpPr txBox="1"/>
          <p:nvPr>
            <p:ph type="title"/>
          </p:nvPr>
        </p:nvSpPr>
        <p:spPr>
          <a:xfrm>
            <a:off x="0" y="0"/>
            <a:ext cx="8334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Backup: Correlation plot Radio - X-ray</a:t>
            </a:r>
            <a:endParaRPr sz="2500"/>
          </a:p>
        </p:txBody>
      </p:sp>
      <p:sp>
        <p:nvSpPr>
          <p:cNvPr id="343" name="Google Shape;343;p34"/>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344" name="Google Shape;344;p34"/>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20</a:t>
            </a:r>
            <a:endParaRPr sz="700">
              <a:solidFill>
                <a:srgbClr val="29337A"/>
              </a:solidFill>
            </a:endParaRPr>
          </a:p>
        </p:txBody>
      </p:sp>
      <p:pic>
        <p:nvPicPr>
          <p:cNvPr id="345" name="Google Shape;345;p34"/>
          <p:cNvPicPr preferRelativeResize="0"/>
          <p:nvPr/>
        </p:nvPicPr>
        <p:blipFill>
          <a:blip r:embed="rId4">
            <a:alphaModFix/>
          </a:blip>
          <a:stretch>
            <a:fillRect/>
          </a:stretch>
        </p:blipFill>
        <p:spPr>
          <a:xfrm>
            <a:off x="2165075" y="765000"/>
            <a:ext cx="4953000" cy="3886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35"/>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351" name="Google Shape;351;p35"/>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352" name="Google Shape;352;p35"/>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53" name="Google Shape;353;p35"/>
          <p:cNvSpPr txBox="1"/>
          <p:nvPr>
            <p:ph type="title"/>
          </p:nvPr>
        </p:nvSpPr>
        <p:spPr>
          <a:xfrm>
            <a:off x="0" y="0"/>
            <a:ext cx="83343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Backup: Pushing the Astronomy - Particle boundary</a:t>
            </a:r>
            <a:endParaRPr sz="2500"/>
          </a:p>
        </p:txBody>
      </p:sp>
      <p:sp>
        <p:nvSpPr>
          <p:cNvPr id="354" name="Google Shape;354;p35"/>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355" name="Google Shape;355;p35"/>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21</a:t>
            </a:r>
            <a:endParaRPr sz="700">
              <a:solidFill>
                <a:srgbClr val="29337A"/>
              </a:solidFill>
            </a:endParaRPr>
          </a:p>
        </p:txBody>
      </p:sp>
      <p:pic>
        <p:nvPicPr>
          <p:cNvPr id="356" name="Google Shape;356;p35"/>
          <p:cNvPicPr preferRelativeResize="0"/>
          <p:nvPr/>
        </p:nvPicPr>
        <p:blipFill>
          <a:blip r:embed="rId4">
            <a:alphaModFix/>
          </a:blip>
          <a:stretch>
            <a:fillRect/>
          </a:stretch>
        </p:blipFill>
        <p:spPr>
          <a:xfrm>
            <a:off x="1885525" y="731700"/>
            <a:ext cx="5372940" cy="398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5"/>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78" name="Google Shape;78;p15"/>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79" name="Google Shape;79;p15"/>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80" name="Google Shape;80;p15"/>
          <p:cNvSpPr txBox="1"/>
          <p:nvPr>
            <p:ph type="title"/>
          </p:nvPr>
        </p:nvSpPr>
        <p:spPr>
          <a:xfrm>
            <a:off x="0" y="0"/>
            <a:ext cx="46554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THE </a:t>
            </a:r>
            <a:r>
              <a:rPr lang="en" sz="2500"/>
              <a:t>MAGIC TELESCOPES</a:t>
            </a:r>
            <a:endParaRPr sz="2500"/>
          </a:p>
        </p:txBody>
      </p:sp>
      <p:sp>
        <p:nvSpPr>
          <p:cNvPr id="81" name="Google Shape;81;p15"/>
          <p:cNvSpPr txBox="1"/>
          <p:nvPr>
            <p:ph idx="1" type="body"/>
          </p:nvPr>
        </p:nvSpPr>
        <p:spPr>
          <a:xfrm>
            <a:off x="2367600" y="694500"/>
            <a:ext cx="4408800" cy="19455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If a picture speaks a thousand words... </a:t>
            </a:r>
            <a:endParaRPr/>
          </a:p>
        </p:txBody>
      </p:sp>
      <p:sp>
        <p:nvSpPr>
          <p:cNvPr id="82" name="Google Shape;82;p15"/>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3" name="Google Shape;83;p15"/>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1</a:t>
            </a:r>
            <a:endParaRPr sz="700">
              <a:solidFill>
                <a:srgbClr val="29337A"/>
              </a:solidFill>
            </a:endParaRPr>
          </a:p>
        </p:txBody>
      </p:sp>
      <p:pic>
        <p:nvPicPr>
          <p:cNvPr descr="Celebrating the 15th anniversary of the MAGIC telescopes&#10;&#10;MAGIC is a system of two imaging atmospheric Cherenkov telescopes, located at Roque de los Muchachos observatory. It studies the gamma ray sky from energies as low as 40 GeV up to 100 TeV&#10;&#10;Music credit: DL Sounds, &quot;And then we tinkle&quot;, &quot;Victory&quot;&#10;Videos and pictures credit: The MAGIC collaboration" id="84" name="Google Shape;84;p15" title="The MAGIC dream: 15 years observing the most extreme Universe">
            <a:hlinkClick r:id="rId4"/>
          </p:cNvPr>
          <p:cNvPicPr preferRelativeResize="0"/>
          <p:nvPr/>
        </p:nvPicPr>
        <p:blipFill>
          <a:blip r:embed="rId5">
            <a:alphaModFix/>
          </a:blip>
          <a:stretch>
            <a:fillRect/>
          </a:stretch>
        </p:blipFill>
        <p:spPr>
          <a:xfrm>
            <a:off x="2041012" y="1148925"/>
            <a:ext cx="5061976" cy="3796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6"/>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90" name="Google Shape;90;p16"/>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91" name="Google Shape;91;p16"/>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92" name="Google Shape;92;p16"/>
          <p:cNvSpPr txBox="1"/>
          <p:nvPr>
            <p:ph type="title"/>
          </p:nvPr>
        </p:nvSpPr>
        <p:spPr>
          <a:xfrm>
            <a:off x="0" y="0"/>
            <a:ext cx="46554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THE MAGIC TELESCOPES</a:t>
            </a:r>
            <a:endParaRPr sz="2500"/>
          </a:p>
        </p:txBody>
      </p:sp>
      <p:sp>
        <p:nvSpPr>
          <p:cNvPr id="93" name="Google Shape;93;p16"/>
          <p:cNvSpPr txBox="1"/>
          <p:nvPr>
            <p:ph idx="1" type="body"/>
          </p:nvPr>
        </p:nvSpPr>
        <p:spPr>
          <a:xfrm>
            <a:off x="0" y="2801675"/>
            <a:ext cx="9144000" cy="16908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At Roque de los Muchachos Observatory in La Palma (Spain)</a:t>
            </a:r>
            <a:endParaRPr/>
          </a:p>
          <a:p>
            <a:pPr indent="-342900" lvl="0" marL="457200" rtl="0">
              <a:spcBef>
                <a:spcPts val="0"/>
              </a:spcBef>
              <a:spcAft>
                <a:spcPts val="0"/>
              </a:spcAft>
              <a:buSzPts val="1800"/>
              <a:buChar char="●"/>
            </a:pPr>
            <a:r>
              <a:rPr lang="en"/>
              <a:t>System of two Imaging Atmospheric Cherenkov Telescopes (IACTs)</a:t>
            </a:r>
            <a:endParaRPr/>
          </a:p>
          <a:p>
            <a:pPr indent="-342900" lvl="0" marL="457200" rtl="0">
              <a:spcBef>
                <a:spcPts val="0"/>
              </a:spcBef>
              <a:spcAft>
                <a:spcPts val="0"/>
              </a:spcAft>
              <a:buSzPts val="1800"/>
              <a:buChar char="●"/>
            </a:pPr>
            <a:r>
              <a:rPr lang="en"/>
              <a:t>17 m diameter reflector, fast imaging camera with field of view of 3.5 deg</a:t>
            </a:r>
            <a:endParaRPr/>
          </a:p>
          <a:p>
            <a:pPr indent="-342900" lvl="0" marL="457200" rtl="0">
              <a:spcBef>
                <a:spcPts val="0"/>
              </a:spcBef>
              <a:spcAft>
                <a:spcPts val="0"/>
              </a:spcAft>
              <a:buSzPts val="1800"/>
              <a:buChar char="●"/>
            </a:pPr>
            <a:r>
              <a:rPr lang="en"/>
              <a:t>Sensitive to γ-rays between 50 GeV and 50 TeV</a:t>
            </a:r>
            <a:endParaRPr/>
          </a:p>
          <a:p>
            <a:pPr indent="-342900" lvl="0" marL="457200" rtl="0">
              <a:spcBef>
                <a:spcPts val="0"/>
              </a:spcBef>
              <a:spcAft>
                <a:spcPts val="0"/>
              </a:spcAft>
              <a:buSzPts val="1800"/>
              <a:buChar char="●"/>
            </a:pPr>
            <a:r>
              <a:rPr lang="en"/>
              <a:t>Detectors (PMTs) sensitive to Cherenkov photons in the U-band (365 nm)</a:t>
            </a:r>
            <a:endParaRPr/>
          </a:p>
        </p:txBody>
      </p:sp>
      <p:pic>
        <p:nvPicPr>
          <p:cNvPr id="94" name="Google Shape;94;p16"/>
          <p:cNvPicPr preferRelativeResize="0"/>
          <p:nvPr/>
        </p:nvPicPr>
        <p:blipFill rotWithShape="1">
          <a:blip r:embed="rId4">
            <a:alphaModFix/>
          </a:blip>
          <a:srcRect b="8796" l="0" r="0" t="61336"/>
          <a:stretch/>
        </p:blipFill>
        <p:spPr>
          <a:xfrm>
            <a:off x="0" y="850413"/>
            <a:ext cx="9143999" cy="1787623"/>
          </a:xfrm>
          <a:prstGeom prst="rect">
            <a:avLst/>
          </a:prstGeom>
          <a:noFill/>
          <a:ln>
            <a:noFill/>
          </a:ln>
        </p:spPr>
      </p:pic>
      <p:sp>
        <p:nvSpPr>
          <p:cNvPr id="95" name="Google Shape;95;p16"/>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96" name="Google Shape;96;p16"/>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2</a:t>
            </a:r>
            <a:endParaRPr sz="700">
              <a:solidFill>
                <a:srgbClr val="29337A"/>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7"/>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02" name="Google Shape;102;p17"/>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103" name="Google Shape;103;p17"/>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04" name="Google Shape;104;p17"/>
          <p:cNvSpPr txBox="1"/>
          <p:nvPr>
            <p:ph type="title"/>
          </p:nvPr>
        </p:nvSpPr>
        <p:spPr>
          <a:xfrm>
            <a:off x="0" y="0"/>
            <a:ext cx="54054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IACT TECHNIQUE</a:t>
            </a:r>
            <a:endParaRPr sz="2500"/>
          </a:p>
        </p:txBody>
      </p:sp>
      <p:pic>
        <p:nvPicPr>
          <p:cNvPr id="105" name="Google Shape;105;p17"/>
          <p:cNvPicPr preferRelativeResize="0"/>
          <p:nvPr/>
        </p:nvPicPr>
        <p:blipFill>
          <a:blip r:embed="rId4">
            <a:alphaModFix/>
          </a:blip>
          <a:stretch>
            <a:fillRect/>
          </a:stretch>
        </p:blipFill>
        <p:spPr>
          <a:xfrm>
            <a:off x="91513" y="705450"/>
            <a:ext cx="5506618" cy="3984200"/>
          </a:xfrm>
          <a:prstGeom prst="rect">
            <a:avLst/>
          </a:prstGeom>
          <a:noFill/>
          <a:ln>
            <a:noFill/>
          </a:ln>
        </p:spPr>
      </p:pic>
      <p:sp>
        <p:nvSpPr>
          <p:cNvPr id="106" name="Google Shape;106;p17"/>
          <p:cNvSpPr txBox="1"/>
          <p:nvPr>
            <p:ph idx="1" type="body"/>
          </p:nvPr>
        </p:nvSpPr>
        <p:spPr>
          <a:xfrm>
            <a:off x="91525" y="4625500"/>
            <a:ext cx="10767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t>Credit: CTA</a:t>
            </a:r>
            <a:endParaRPr sz="800"/>
          </a:p>
        </p:txBody>
      </p:sp>
      <p:sp>
        <p:nvSpPr>
          <p:cNvPr id="107" name="Google Shape;107;p17"/>
          <p:cNvSpPr txBox="1"/>
          <p:nvPr/>
        </p:nvSpPr>
        <p:spPr>
          <a:xfrm>
            <a:off x="5598125" y="656400"/>
            <a:ext cx="3494400" cy="41511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a:solidFill>
                  <a:srgbClr val="FFFFFF"/>
                </a:solidFill>
              </a:rPr>
              <a:t>p</a:t>
            </a:r>
            <a:r>
              <a:rPr lang="en">
                <a:solidFill>
                  <a:srgbClr val="FFFFFF"/>
                </a:solidFill>
              </a:rPr>
              <a:t>rimary particle collides with atmosphere molecules </a:t>
            </a:r>
            <a:endParaRPr>
              <a:solidFill>
                <a:srgbClr val="FFFFFF"/>
              </a:solidFill>
            </a:endParaRPr>
          </a:p>
          <a:p>
            <a:pPr indent="0" lvl="0" marL="0" algn="ctr">
              <a:spcBef>
                <a:spcPts val="0"/>
              </a:spcBef>
              <a:spcAft>
                <a:spcPts val="0"/>
              </a:spcAft>
              <a:buNone/>
            </a:pPr>
            <a:r>
              <a:rPr lang="en">
                <a:solidFill>
                  <a:srgbClr val="EFBB10"/>
                </a:solidFill>
              </a:rPr>
              <a:t>⇓</a:t>
            </a:r>
            <a:r>
              <a:rPr lang="en">
                <a:solidFill>
                  <a:srgbClr val="FFFFFF"/>
                </a:solidFill>
              </a:rPr>
              <a:t> </a:t>
            </a:r>
            <a:endParaRPr>
              <a:solidFill>
                <a:srgbClr val="FFFFFF"/>
              </a:solidFill>
            </a:endParaRPr>
          </a:p>
          <a:p>
            <a:pPr indent="0" lvl="0" marL="0" algn="ctr">
              <a:spcBef>
                <a:spcPts val="0"/>
              </a:spcBef>
              <a:spcAft>
                <a:spcPts val="0"/>
              </a:spcAft>
              <a:buNone/>
            </a:pPr>
            <a:r>
              <a:rPr lang="en">
                <a:solidFill>
                  <a:srgbClr val="FFFFFF"/>
                </a:solidFill>
              </a:rPr>
              <a:t>p</a:t>
            </a:r>
            <a:r>
              <a:rPr lang="en">
                <a:solidFill>
                  <a:srgbClr val="FFFFFF"/>
                </a:solidFill>
              </a:rPr>
              <a:t>roduction of Extensive Air Shower (electromagnetic or hadronic) </a:t>
            </a:r>
            <a:endParaRPr>
              <a:solidFill>
                <a:srgbClr val="FFFFFF"/>
              </a:solidFill>
            </a:endParaRPr>
          </a:p>
          <a:p>
            <a:pPr indent="0" lvl="0" marL="0" algn="ctr">
              <a:spcBef>
                <a:spcPts val="0"/>
              </a:spcBef>
              <a:spcAft>
                <a:spcPts val="0"/>
              </a:spcAft>
              <a:buNone/>
            </a:pPr>
            <a:r>
              <a:rPr lang="en">
                <a:solidFill>
                  <a:srgbClr val="EFBB10"/>
                </a:solidFill>
              </a:rPr>
              <a:t>⇓</a:t>
            </a:r>
            <a:r>
              <a:rPr lang="en">
                <a:solidFill>
                  <a:srgbClr val="FFFFFF"/>
                </a:solidFill>
              </a:rPr>
              <a:t> </a:t>
            </a:r>
            <a:endParaRPr>
              <a:solidFill>
                <a:srgbClr val="FFFFFF"/>
              </a:solidFill>
            </a:endParaRPr>
          </a:p>
          <a:p>
            <a:pPr indent="0" lvl="0" marL="0" algn="ctr">
              <a:spcBef>
                <a:spcPts val="0"/>
              </a:spcBef>
              <a:spcAft>
                <a:spcPts val="0"/>
              </a:spcAft>
              <a:buNone/>
            </a:pPr>
            <a:r>
              <a:rPr lang="en">
                <a:solidFill>
                  <a:srgbClr val="FFFFFF"/>
                </a:solidFill>
              </a:rPr>
              <a:t>secondary particles move with v &gt; c</a:t>
            </a:r>
            <a:r>
              <a:rPr baseline="-25000" lang="en">
                <a:solidFill>
                  <a:srgbClr val="FFFFFF"/>
                </a:solidFill>
              </a:rPr>
              <a:t>air</a:t>
            </a:r>
            <a:r>
              <a:rPr lang="en">
                <a:solidFill>
                  <a:srgbClr val="FFFFFF"/>
                </a:solidFill>
              </a:rPr>
              <a:t> </a:t>
            </a:r>
            <a:endParaRPr>
              <a:solidFill>
                <a:srgbClr val="FFFFFF"/>
              </a:solidFill>
            </a:endParaRPr>
          </a:p>
          <a:p>
            <a:pPr indent="0" lvl="0" marL="0" algn="ctr">
              <a:spcBef>
                <a:spcPts val="0"/>
              </a:spcBef>
              <a:spcAft>
                <a:spcPts val="0"/>
              </a:spcAft>
              <a:buNone/>
            </a:pPr>
            <a:r>
              <a:rPr lang="en">
                <a:solidFill>
                  <a:srgbClr val="EFBB10"/>
                </a:solidFill>
              </a:rPr>
              <a:t>⇓</a:t>
            </a:r>
            <a:r>
              <a:rPr lang="en">
                <a:solidFill>
                  <a:srgbClr val="FFFFFF"/>
                </a:solidFill>
              </a:rPr>
              <a:t> </a:t>
            </a:r>
            <a:endParaRPr>
              <a:solidFill>
                <a:srgbClr val="FFFFFF"/>
              </a:solidFill>
            </a:endParaRPr>
          </a:p>
          <a:p>
            <a:pPr indent="0" lvl="0" marL="0" algn="ctr">
              <a:spcBef>
                <a:spcPts val="0"/>
              </a:spcBef>
              <a:spcAft>
                <a:spcPts val="0"/>
              </a:spcAft>
              <a:buNone/>
            </a:pPr>
            <a:r>
              <a:rPr lang="en">
                <a:solidFill>
                  <a:srgbClr val="FFFFFF"/>
                </a:solidFill>
              </a:rPr>
              <a:t>production of Cherenkov light </a:t>
            </a:r>
            <a:endParaRPr>
              <a:solidFill>
                <a:srgbClr val="FFFFFF"/>
              </a:solidFill>
            </a:endParaRPr>
          </a:p>
          <a:p>
            <a:pPr indent="0" lvl="0" marL="0" algn="ctr">
              <a:spcBef>
                <a:spcPts val="0"/>
              </a:spcBef>
              <a:spcAft>
                <a:spcPts val="0"/>
              </a:spcAft>
              <a:buNone/>
            </a:pPr>
            <a:r>
              <a:rPr lang="en">
                <a:solidFill>
                  <a:srgbClr val="EFBB10"/>
                </a:solidFill>
              </a:rPr>
              <a:t>⇓</a:t>
            </a:r>
            <a:r>
              <a:rPr lang="en">
                <a:solidFill>
                  <a:srgbClr val="FFFFFF"/>
                </a:solidFill>
              </a:rPr>
              <a:t> </a:t>
            </a:r>
            <a:endParaRPr>
              <a:solidFill>
                <a:srgbClr val="FFFFFF"/>
              </a:solidFill>
            </a:endParaRPr>
          </a:p>
          <a:p>
            <a:pPr indent="0" lvl="0" marL="0" algn="ctr">
              <a:spcBef>
                <a:spcPts val="0"/>
              </a:spcBef>
              <a:spcAft>
                <a:spcPts val="0"/>
              </a:spcAft>
              <a:buNone/>
            </a:pPr>
            <a:r>
              <a:rPr lang="en">
                <a:solidFill>
                  <a:srgbClr val="FFFFFF"/>
                </a:solidFill>
              </a:rPr>
              <a:t>large mirrors focus on pixelated (PMTs) camera </a:t>
            </a:r>
            <a:endParaRPr>
              <a:solidFill>
                <a:srgbClr val="FFFFFF"/>
              </a:solidFill>
            </a:endParaRPr>
          </a:p>
          <a:p>
            <a:pPr indent="0" lvl="0" marL="0" algn="ctr">
              <a:spcBef>
                <a:spcPts val="0"/>
              </a:spcBef>
              <a:spcAft>
                <a:spcPts val="0"/>
              </a:spcAft>
              <a:buNone/>
            </a:pPr>
            <a:r>
              <a:rPr lang="en">
                <a:solidFill>
                  <a:srgbClr val="EFBB10"/>
                </a:solidFill>
              </a:rPr>
              <a:t>⇓</a:t>
            </a:r>
            <a:r>
              <a:rPr lang="en">
                <a:solidFill>
                  <a:srgbClr val="FFFFFF"/>
                </a:solidFill>
              </a:rPr>
              <a:t> </a:t>
            </a:r>
            <a:endParaRPr>
              <a:solidFill>
                <a:srgbClr val="FFFFFF"/>
              </a:solidFill>
            </a:endParaRPr>
          </a:p>
          <a:p>
            <a:pPr indent="0" lvl="0" marL="0" algn="ctr">
              <a:spcBef>
                <a:spcPts val="0"/>
              </a:spcBef>
              <a:spcAft>
                <a:spcPts val="0"/>
              </a:spcAft>
              <a:buNone/>
            </a:pPr>
            <a:r>
              <a:rPr lang="en">
                <a:solidFill>
                  <a:srgbClr val="FFFFFF"/>
                </a:solidFill>
              </a:rPr>
              <a:t>record image of the Cherenkov flash on camera </a:t>
            </a:r>
            <a:endParaRPr>
              <a:solidFill>
                <a:srgbClr val="FFFFFF"/>
              </a:solidFill>
            </a:endParaRPr>
          </a:p>
          <a:p>
            <a:pPr indent="0" lvl="0" marL="0" algn="ctr">
              <a:spcBef>
                <a:spcPts val="0"/>
              </a:spcBef>
              <a:spcAft>
                <a:spcPts val="0"/>
              </a:spcAft>
              <a:buNone/>
            </a:pPr>
            <a:r>
              <a:rPr lang="en">
                <a:solidFill>
                  <a:srgbClr val="EFBB10"/>
                </a:solidFill>
              </a:rPr>
              <a:t>⇓</a:t>
            </a:r>
            <a:r>
              <a:rPr lang="en">
                <a:solidFill>
                  <a:srgbClr val="FFFFFF"/>
                </a:solidFill>
              </a:rPr>
              <a:t> </a:t>
            </a:r>
            <a:endParaRPr>
              <a:solidFill>
                <a:srgbClr val="FFFFFF"/>
              </a:solidFill>
            </a:endParaRPr>
          </a:p>
          <a:p>
            <a:pPr indent="0" lvl="0" marL="0" rtl="0" algn="ctr">
              <a:spcBef>
                <a:spcPts val="0"/>
              </a:spcBef>
              <a:spcAft>
                <a:spcPts val="0"/>
              </a:spcAft>
              <a:buNone/>
            </a:pPr>
            <a:r>
              <a:rPr lang="en">
                <a:solidFill>
                  <a:srgbClr val="FFFFFF"/>
                </a:solidFill>
              </a:rPr>
              <a:t>reconstruction of primary particle properties (nature, energy, direction)</a:t>
            </a:r>
            <a:endParaRPr>
              <a:solidFill>
                <a:srgbClr val="FFFFFF"/>
              </a:solidFill>
            </a:endParaRPr>
          </a:p>
        </p:txBody>
      </p:sp>
      <p:sp>
        <p:nvSpPr>
          <p:cNvPr id="108" name="Google Shape;108;p17"/>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109" name="Google Shape;109;p17"/>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3</a:t>
            </a:r>
            <a:endParaRPr sz="700">
              <a:solidFill>
                <a:srgbClr val="29337A"/>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8"/>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15" name="Google Shape;115;p18"/>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116" name="Google Shape;116;p18"/>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MAGIC TELESCOPES: Central Pixel</a:t>
            </a:r>
            <a:endParaRPr sz="2500"/>
          </a:p>
        </p:txBody>
      </p:sp>
      <p:sp>
        <p:nvSpPr>
          <p:cNvPr id="117" name="Google Shape;117;p18"/>
          <p:cNvSpPr txBox="1"/>
          <p:nvPr>
            <p:ph idx="1" type="body"/>
          </p:nvPr>
        </p:nvSpPr>
        <p:spPr>
          <a:xfrm>
            <a:off x="113200" y="655750"/>
            <a:ext cx="8963100" cy="39153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MAGIC can operate under moderate moonlight</a:t>
            </a:r>
            <a:endParaRPr/>
          </a:p>
          <a:p>
            <a:pPr indent="-342900" lvl="0" marL="457200" rtl="0">
              <a:spcBef>
                <a:spcPts val="0"/>
              </a:spcBef>
              <a:spcAft>
                <a:spcPts val="0"/>
              </a:spcAft>
              <a:buSzPts val="1800"/>
              <a:buChar char="●"/>
            </a:pPr>
            <a:r>
              <a:rPr lang="en"/>
              <a:t>Each PMT electronics has 2 ADC branches:</a:t>
            </a:r>
            <a:endParaRPr/>
          </a:p>
          <a:p>
            <a:pPr indent="-317500" lvl="1" marL="914400" rtl="0">
              <a:spcBef>
                <a:spcPts val="0"/>
              </a:spcBef>
              <a:spcAft>
                <a:spcPts val="0"/>
              </a:spcAft>
              <a:buSzPts val="1400"/>
              <a:buChar char="○"/>
            </a:pPr>
            <a:r>
              <a:rPr lang="en"/>
              <a:t>AC (Fast rate 2 GHz) Branch: processing Cherenkov </a:t>
            </a:r>
            <a:endParaRPr/>
          </a:p>
          <a:p>
            <a:pPr indent="-317500" lvl="1" marL="914400" rtl="0">
              <a:spcBef>
                <a:spcPts val="0"/>
              </a:spcBef>
              <a:spcAft>
                <a:spcPts val="0"/>
              </a:spcAft>
              <a:buSzPts val="1400"/>
              <a:buChar char="○"/>
            </a:pPr>
            <a:r>
              <a:rPr lang="en"/>
              <a:t>DC (Slow rate 8 Hz) Branch: monitoring to prevent burning from accidental car flashes or strong moonlight</a:t>
            </a:r>
            <a:endParaRPr/>
          </a:p>
          <a:p>
            <a:pPr indent="-342900" lvl="0" marL="457200" rtl="0">
              <a:spcBef>
                <a:spcPts val="0"/>
              </a:spcBef>
              <a:spcAft>
                <a:spcPts val="0"/>
              </a:spcAft>
              <a:buSzPts val="1800"/>
              <a:buChar char="●"/>
            </a:pPr>
            <a:r>
              <a:rPr lang="en"/>
              <a:t>Modified DC branch to read out at 1 kHz </a:t>
            </a:r>
            <a:endParaRPr/>
          </a:p>
          <a:p>
            <a:pPr indent="-342900" lvl="0" marL="457200" rtl="0">
              <a:spcBef>
                <a:spcPts val="0"/>
              </a:spcBef>
              <a:spcAft>
                <a:spcPts val="0"/>
              </a:spcAft>
              <a:buSzPts val="1800"/>
              <a:buChar char="●"/>
            </a:pPr>
            <a:r>
              <a:rPr lang="en"/>
              <a:t>Advantages over conventional optical telescopes:</a:t>
            </a:r>
            <a:endParaRPr/>
          </a:p>
          <a:p>
            <a:pPr indent="-317500" lvl="1" marL="914400" rtl="0">
              <a:spcBef>
                <a:spcPts val="0"/>
              </a:spcBef>
              <a:spcAft>
                <a:spcPts val="0"/>
              </a:spcAft>
              <a:buSzPts val="1400"/>
              <a:buChar char="○"/>
            </a:pPr>
            <a:r>
              <a:rPr lang="en"/>
              <a:t>Large mirror (17m diameter) =&gt; collect more photons</a:t>
            </a:r>
            <a:endParaRPr/>
          </a:p>
          <a:p>
            <a:pPr indent="-317500" lvl="1" marL="914400" rtl="0">
              <a:spcBef>
                <a:spcPts val="0"/>
              </a:spcBef>
              <a:spcAft>
                <a:spcPts val="0"/>
              </a:spcAft>
              <a:buSzPts val="1400"/>
              <a:buChar char="○"/>
            </a:pPr>
            <a:r>
              <a:rPr lang="en"/>
              <a:t>High rate, low data volume  &gt; better than CCDs in the millisecond regime</a:t>
            </a:r>
            <a:endParaRPr/>
          </a:p>
          <a:p>
            <a:pPr indent="0" lvl="0" marL="0" rtl="0">
              <a:spcBef>
                <a:spcPts val="1600"/>
              </a:spcBef>
              <a:spcAft>
                <a:spcPts val="1600"/>
              </a:spcAft>
              <a:buNone/>
            </a:pPr>
            <a:r>
              <a:t/>
            </a:r>
            <a:endParaRPr sz="1400"/>
          </a:p>
        </p:txBody>
      </p:sp>
      <p:sp>
        <p:nvSpPr>
          <p:cNvPr id="118" name="Google Shape;118;p18"/>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19" name="Google Shape;119;p18"/>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120" name="Google Shape;120;p18"/>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4</a:t>
            </a:r>
            <a:endParaRPr sz="700">
              <a:solidFill>
                <a:srgbClr val="29337A"/>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19"/>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26" name="Google Shape;126;p19"/>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127" name="Google Shape;127;p19"/>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28" name="Google Shape;128;p19"/>
          <p:cNvSpPr txBox="1"/>
          <p:nvPr>
            <p:ph type="title"/>
          </p:nvPr>
        </p:nvSpPr>
        <p:spPr>
          <a:xfrm>
            <a:off x="0" y="0"/>
            <a:ext cx="54054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MAGIC’s Central Pixel</a:t>
            </a:r>
            <a:endParaRPr sz="2500"/>
          </a:p>
        </p:txBody>
      </p:sp>
      <p:pic>
        <p:nvPicPr>
          <p:cNvPr id="129" name="Google Shape;129;p19"/>
          <p:cNvPicPr preferRelativeResize="0"/>
          <p:nvPr/>
        </p:nvPicPr>
        <p:blipFill>
          <a:blip r:embed="rId4">
            <a:alphaModFix/>
          </a:blip>
          <a:stretch>
            <a:fillRect/>
          </a:stretch>
        </p:blipFill>
        <p:spPr>
          <a:xfrm>
            <a:off x="48050" y="2338338"/>
            <a:ext cx="4509999" cy="1236600"/>
          </a:xfrm>
          <a:prstGeom prst="rect">
            <a:avLst/>
          </a:prstGeom>
          <a:noFill/>
          <a:ln>
            <a:noFill/>
          </a:ln>
        </p:spPr>
      </p:pic>
      <p:pic>
        <p:nvPicPr>
          <p:cNvPr id="130" name="Google Shape;130;p19"/>
          <p:cNvPicPr preferRelativeResize="0"/>
          <p:nvPr/>
        </p:nvPicPr>
        <p:blipFill>
          <a:blip r:embed="rId5">
            <a:alphaModFix/>
          </a:blip>
          <a:stretch>
            <a:fillRect/>
          </a:stretch>
        </p:blipFill>
        <p:spPr>
          <a:xfrm>
            <a:off x="42750" y="694500"/>
            <a:ext cx="4520601" cy="1580550"/>
          </a:xfrm>
          <a:prstGeom prst="rect">
            <a:avLst/>
          </a:prstGeom>
          <a:noFill/>
          <a:ln>
            <a:noFill/>
          </a:ln>
        </p:spPr>
      </p:pic>
      <p:sp>
        <p:nvSpPr>
          <p:cNvPr id="131" name="Google Shape;131;p19"/>
          <p:cNvSpPr txBox="1"/>
          <p:nvPr>
            <p:ph idx="1" type="body"/>
          </p:nvPr>
        </p:nvSpPr>
        <p:spPr>
          <a:xfrm>
            <a:off x="4726600" y="793175"/>
            <a:ext cx="4206000" cy="13365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a:t>Central cluster with 7 PMTs, mechanical housing and CPix optical transmitter, each pixel has 0.1 deg FoV and a light concentrator (Winston cone) in front</a:t>
            </a:r>
            <a:endParaRPr/>
          </a:p>
        </p:txBody>
      </p:sp>
      <p:pic>
        <p:nvPicPr>
          <p:cNvPr id="132" name="Google Shape;132;p19"/>
          <p:cNvPicPr preferRelativeResize="0"/>
          <p:nvPr/>
        </p:nvPicPr>
        <p:blipFill>
          <a:blip r:embed="rId6">
            <a:alphaModFix/>
          </a:blip>
          <a:stretch>
            <a:fillRect/>
          </a:stretch>
        </p:blipFill>
        <p:spPr>
          <a:xfrm>
            <a:off x="48050" y="3638225"/>
            <a:ext cx="4509998" cy="1154038"/>
          </a:xfrm>
          <a:prstGeom prst="rect">
            <a:avLst/>
          </a:prstGeom>
          <a:noFill/>
          <a:ln>
            <a:noFill/>
          </a:ln>
        </p:spPr>
      </p:pic>
      <p:sp>
        <p:nvSpPr>
          <p:cNvPr id="133" name="Google Shape;133;p19"/>
          <p:cNvSpPr txBox="1"/>
          <p:nvPr>
            <p:ph idx="1" type="body"/>
          </p:nvPr>
        </p:nvSpPr>
        <p:spPr>
          <a:xfrm>
            <a:off x="4726600" y="2581041"/>
            <a:ext cx="4206000" cy="751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a:t>Block diagram of CPix. Cherenkov AC branch not shown</a:t>
            </a:r>
            <a:endParaRPr/>
          </a:p>
        </p:txBody>
      </p:sp>
      <p:sp>
        <p:nvSpPr>
          <p:cNvPr id="134" name="Google Shape;134;p19"/>
          <p:cNvSpPr txBox="1"/>
          <p:nvPr>
            <p:ph idx="1" type="body"/>
          </p:nvPr>
        </p:nvSpPr>
        <p:spPr>
          <a:xfrm>
            <a:off x="4726600" y="3993553"/>
            <a:ext cx="4206000" cy="7086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a:t>Central Pixel’s PMT and electronics</a:t>
            </a:r>
            <a:endParaRPr/>
          </a:p>
        </p:txBody>
      </p:sp>
      <p:sp>
        <p:nvSpPr>
          <p:cNvPr id="135" name="Google Shape;135;p19"/>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136" name="Google Shape;136;p19"/>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5</a:t>
            </a:r>
            <a:endParaRPr sz="700">
              <a:solidFill>
                <a:srgbClr val="29337A"/>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0"/>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42" name="Google Shape;142;p20"/>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143" name="Google Shape;143;p20"/>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500"/>
              <a:t>Sensitivity</a:t>
            </a:r>
            <a:endParaRPr sz="2500"/>
          </a:p>
        </p:txBody>
      </p:sp>
      <p:pic>
        <p:nvPicPr>
          <p:cNvPr id="144" name="Google Shape;144;p20"/>
          <p:cNvPicPr preferRelativeResize="0"/>
          <p:nvPr/>
        </p:nvPicPr>
        <p:blipFill>
          <a:blip r:embed="rId4">
            <a:alphaModFix/>
          </a:blip>
          <a:stretch>
            <a:fillRect/>
          </a:stretch>
        </p:blipFill>
        <p:spPr>
          <a:xfrm>
            <a:off x="2250925" y="2725575"/>
            <a:ext cx="3320032" cy="2075025"/>
          </a:xfrm>
          <a:prstGeom prst="rect">
            <a:avLst/>
          </a:prstGeom>
          <a:noFill/>
          <a:ln>
            <a:noFill/>
          </a:ln>
        </p:spPr>
      </p:pic>
      <p:pic>
        <p:nvPicPr>
          <p:cNvPr id="145" name="Google Shape;145;p20"/>
          <p:cNvPicPr preferRelativeResize="0"/>
          <p:nvPr/>
        </p:nvPicPr>
        <p:blipFill>
          <a:blip r:embed="rId5">
            <a:alphaModFix/>
          </a:blip>
          <a:stretch>
            <a:fillRect/>
          </a:stretch>
        </p:blipFill>
        <p:spPr>
          <a:xfrm>
            <a:off x="5811502" y="725100"/>
            <a:ext cx="3251988" cy="2148937"/>
          </a:xfrm>
          <a:prstGeom prst="rect">
            <a:avLst/>
          </a:prstGeom>
          <a:noFill/>
          <a:ln>
            <a:noFill/>
          </a:ln>
        </p:spPr>
      </p:pic>
      <p:sp>
        <p:nvSpPr>
          <p:cNvPr id="146" name="Google Shape;146;p20"/>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pic>
        <p:nvPicPr>
          <p:cNvPr id="147" name="Google Shape;147;p20"/>
          <p:cNvPicPr preferRelativeResize="0"/>
          <p:nvPr/>
        </p:nvPicPr>
        <p:blipFill>
          <a:blip r:embed="rId6">
            <a:alphaModFix/>
          </a:blip>
          <a:stretch>
            <a:fillRect/>
          </a:stretch>
        </p:blipFill>
        <p:spPr>
          <a:xfrm>
            <a:off x="0" y="2725575"/>
            <a:ext cx="2088160" cy="2075025"/>
          </a:xfrm>
          <a:prstGeom prst="rect">
            <a:avLst/>
          </a:prstGeom>
          <a:noFill/>
          <a:ln>
            <a:noFill/>
          </a:ln>
        </p:spPr>
      </p:pic>
      <p:sp>
        <p:nvSpPr>
          <p:cNvPr id="148" name="Google Shape;148;p20"/>
          <p:cNvSpPr txBox="1"/>
          <p:nvPr>
            <p:ph idx="1" type="body"/>
          </p:nvPr>
        </p:nvSpPr>
        <p:spPr>
          <a:xfrm>
            <a:off x="113200" y="1429788"/>
            <a:ext cx="5631600" cy="11907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Isolated regime: </a:t>
            </a:r>
            <a:r>
              <a:rPr lang="en"/>
              <a:t>Sensitive to isolated ms optical pulses (tested with meteors and sky scan)</a:t>
            </a:r>
            <a:endParaRPr/>
          </a:p>
        </p:txBody>
      </p:sp>
      <p:sp>
        <p:nvSpPr>
          <p:cNvPr id="149" name="Google Shape;149;p20"/>
          <p:cNvSpPr txBox="1"/>
          <p:nvPr>
            <p:ph idx="1" type="body"/>
          </p:nvPr>
        </p:nvSpPr>
        <p:spPr>
          <a:xfrm>
            <a:off x="113200" y="656394"/>
            <a:ext cx="5631600" cy="619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Periodic regime: </a:t>
            </a:r>
            <a:r>
              <a:rPr lang="en"/>
              <a:t>Can detect Crab’s pulsation after ~10 s using phase-folding</a:t>
            </a:r>
            <a:endParaRPr/>
          </a:p>
        </p:txBody>
      </p:sp>
      <p:sp>
        <p:nvSpPr>
          <p:cNvPr id="150" name="Google Shape;150;p20"/>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151" name="Google Shape;151;p20"/>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6</a:t>
            </a:r>
            <a:endParaRPr sz="700">
              <a:solidFill>
                <a:srgbClr val="29337A"/>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1"/>
          <p:cNvSpPr/>
          <p:nvPr/>
        </p:nvSpPr>
        <p:spPr>
          <a:xfrm>
            <a:off x="0" y="0"/>
            <a:ext cx="9144000" cy="5022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0000FF"/>
              </a:solidFill>
            </a:endParaRPr>
          </a:p>
        </p:txBody>
      </p:sp>
      <p:pic>
        <p:nvPicPr>
          <p:cNvPr id="157" name="Google Shape;157;p21"/>
          <p:cNvPicPr preferRelativeResize="0"/>
          <p:nvPr/>
        </p:nvPicPr>
        <p:blipFill>
          <a:blip r:embed="rId3">
            <a:alphaModFix/>
          </a:blip>
          <a:stretch>
            <a:fillRect/>
          </a:stretch>
        </p:blipFill>
        <p:spPr>
          <a:xfrm>
            <a:off x="8591850" y="0"/>
            <a:ext cx="552150" cy="656400"/>
          </a:xfrm>
          <a:prstGeom prst="rect">
            <a:avLst/>
          </a:prstGeom>
          <a:noFill/>
          <a:ln>
            <a:noFill/>
          </a:ln>
        </p:spPr>
      </p:pic>
      <p:sp>
        <p:nvSpPr>
          <p:cNvPr id="158" name="Google Shape;158;p21"/>
          <p:cNvSpPr/>
          <p:nvPr/>
        </p:nvSpPr>
        <p:spPr>
          <a:xfrm>
            <a:off x="0" y="610800"/>
            <a:ext cx="8591700" cy="45600"/>
          </a:xfrm>
          <a:prstGeom prst="rect">
            <a:avLst/>
          </a:prstGeom>
          <a:solidFill>
            <a:srgbClr val="EFBB1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59" name="Google Shape;159;p21"/>
          <p:cNvSpPr txBox="1"/>
          <p:nvPr>
            <p:ph type="title"/>
          </p:nvPr>
        </p:nvSpPr>
        <p:spPr>
          <a:xfrm>
            <a:off x="0" y="0"/>
            <a:ext cx="54054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2500"/>
              <a:t>PHYSICS CASE</a:t>
            </a:r>
            <a:r>
              <a:rPr lang="en" sz="2500"/>
              <a:t>: Meteors study</a:t>
            </a:r>
            <a:endParaRPr sz="2500"/>
          </a:p>
          <a:p>
            <a:pPr indent="0" lvl="0" marL="0" rtl="0">
              <a:spcBef>
                <a:spcPts val="0"/>
              </a:spcBef>
              <a:spcAft>
                <a:spcPts val="0"/>
              </a:spcAft>
              <a:buNone/>
            </a:pPr>
            <a:r>
              <a:t/>
            </a:r>
            <a:endParaRPr sz="2500"/>
          </a:p>
        </p:txBody>
      </p:sp>
      <p:pic>
        <p:nvPicPr>
          <p:cNvPr id="160" name="Google Shape;160;p21"/>
          <p:cNvPicPr preferRelativeResize="0"/>
          <p:nvPr/>
        </p:nvPicPr>
        <p:blipFill>
          <a:blip r:embed="rId4">
            <a:alphaModFix/>
          </a:blip>
          <a:stretch>
            <a:fillRect/>
          </a:stretch>
        </p:blipFill>
        <p:spPr>
          <a:xfrm>
            <a:off x="209000" y="765000"/>
            <a:ext cx="4191625" cy="2641576"/>
          </a:xfrm>
          <a:prstGeom prst="rect">
            <a:avLst/>
          </a:prstGeom>
          <a:noFill/>
          <a:ln>
            <a:noFill/>
          </a:ln>
        </p:spPr>
      </p:pic>
      <p:pic>
        <p:nvPicPr>
          <p:cNvPr id="161" name="Google Shape;161;p21"/>
          <p:cNvPicPr preferRelativeResize="0"/>
          <p:nvPr/>
        </p:nvPicPr>
        <p:blipFill>
          <a:blip r:embed="rId5">
            <a:alphaModFix/>
          </a:blip>
          <a:stretch>
            <a:fillRect/>
          </a:stretch>
        </p:blipFill>
        <p:spPr>
          <a:xfrm>
            <a:off x="4476950" y="765000"/>
            <a:ext cx="4600249" cy="2641574"/>
          </a:xfrm>
          <a:prstGeom prst="rect">
            <a:avLst/>
          </a:prstGeom>
          <a:noFill/>
          <a:ln>
            <a:noFill/>
          </a:ln>
        </p:spPr>
      </p:pic>
      <p:sp>
        <p:nvSpPr>
          <p:cNvPr id="162" name="Google Shape;162;p21"/>
          <p:cNvSpPr txBox="1"/>
          <p:nvPr>
            <p:ph idx="1" type="body"/>
          </p:nvPr>
        </p:nvSpPr>
        <p:spPr>
          <a:xfrm>
            <a:off x="201813" y="3515178"/>
            <a:ext cx="4206000" cy="751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a:t>Some examples of bright isolated optical pulses due to meteors</a:t>
            </a:r>
            <a:endParaRPr/>
          </a:p>
        </p:txBody>
      </p:sp>
      <p:sp>
        <p:nvSpPr>
          <p:cNvPr id="163" name="Google Shape;163;p21"/>
          <p:cNvSpPr txBox="1"/>
          <p:nvPr>
            <p:ph idx="1" type="body"/>
          </p:nvPr>
        </p:nvSpPr>
        <p:spPr>
          <a:xfrm>
            <a:off x="4587400" y="3406575"/>
            <a:ext cx="4445700" cy="10692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rPr lang="en"/>
              <a:t>Frequency of pulses vs their brightness =&gt; expected only a few bright pulses per hours</a:t>
            </a:r>
            <a:endParaRPr/>
          </a:p>
        </p:txBody>
      </p:sp>
      <p:sp>
        <p:nvSpPr>
          <p:cNvPr id="164" name="Google Shape;164;p21"/>
          <p:cNvSpPr txBox="1"/>
          <p:nvPr>
            <p:ph idx="1" type="body"/>
          </p:nvPr>
        </p:nvSpPr>
        <p:spPr>
          <a:xfrm>
            <a:off x="132800" y="3330375"/>
            <a:ext cx="1076700" cy="2829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800"/>
              <a:t>Credit: T. Hassan</a:t>
            </a:r>
            <a:endParaRPr sz="800"/>
          </a:p>
        </p:txBody>
      </p:sp>
      <p:sp>
        <p:nvSpPr>
          <p:cNvPr id="165" name="Google Shape;165;p21"/>
          <p:cNvSpPr/>
          <p:nvPr/>
        </p:nvSpPr>
        <p:spPr>
          <a:xfrm>
            <a:off x="0" y="4945400"/>
            <a:ext cx="9144000" cy="198000"/>
          </a:xfrm>
          <a:prstGeom prst="rect">
            <a:avLst/>
          </a:prstGeom>
          <a:solidFill>
            <a:srgbClr val="29337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1000">
                <a:solidFill>
                  <a:srgbClr val="FFFFFF"/>
                </a:solidFill>
              </a:rPr>
              <a:t>John Hoang | The MAGIC Collaboration | Rencontres du Vietnam | Windows August 2018</a:t>
            </a:r>
            <a:endParaRPr sz="1000">
              <a:solidFill>
                <a:srgbClr val="FFFFFF"/>
              </a:solidFill>
            </a:endParaRPr>
          </a:p>
        </p:txBody>
      </p:sp>
      <p:sp>
        <p:nvSpPr>
          <p:cNvPr id="166" name="Google Shape;166;p21"/>
          <p:cNvSpPr/>
          <p:nvPr/>
        </p:nvSpPr>
        <p:spPr>
          <a:xfrm>
            <a:off x="8747800" y="4747300"/>
            <a:ext cx="396300" cy="396300"/>
          </a:xfrm>
          <a:prstGeom prst="ellipse">
            <a:avLst/>
          </a:prstGeom>
          <a:solidFill>
            <a:srgbClr val="FFFFFF"/>
          </a:solidFill>
          <a:ln cap="flat" cmpd="sng" w="28575">
            <a:solidFill>
              <a:srgbClr val="EFBB1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29337A"/>
                </a:solidFill>
              </a:rPr>
              <a:t>7</a:t>
            </a:r>
            <a:endParaRPr sz="700">
              <a:solidFill>
                <a:srgbClr val="29337A"/>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